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3" r:id="rId3"/>
    <p:sldId id="368" r:id="rId4"/>
    <p:sldId id="295" r:id="rId5"/>
    <p:sldId id="320" r:id="rId6"/>
    <p:sldId id="367" r:id="rId7"/>
    <p:sldId id="310" r:id="rId8"/>
    <p:sldId id="369" r:id="rId9"/>
    <p:sldId id="297" r:id="rId10"/>
    <p:sldId id="299" r:id="rId11"/>
    <p:sldId id="371" r:id="rId12"/>
    <p:sldId id="301" r:id="rId13"/>
    <p:sldId id="303" r:id="rId14"/>
    <p:sldId id="308" r:id="rId15"/>
    <p:sldId id="370" r:id="rId16"/>
  </p:sldIdLst>
  <p:sldSz cx="9144000" cy="5143500" type="screen16x9"/>
  <p:notesSz cx="6858000" cy="9144000"/>
  <p:custDataLst>
    <p:tags r:id="rId18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20C"/>
    <a:srgbClr val="EE7944"/>
    <a:srgbClr val="CC99FF"/>
    <a:srgbClr val="F08C1E"/>
    <a:srgbClr val="F6D27B"/>
    <a:srgbClr val="F0B423"/>
    <a:srgbClr val="965000"/>
    <a:srgbClr val="B8660C"/>
    <a:srgbClr val="321D00"/>
    <a:srgbClr val="321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FFA95-0A5E-4E23-ABEE-609455272473}" type="datetimeFigureOut">
              <a:rPr lang="zh-CN" altLang="en-US" smtClean="0"/>
              <a:pPr/>
              <a:t>2017/12/14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7DC66-82CA-44C5-962E-3195252D7C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694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7DC66-82CA-44C5-962E-3195252D7CE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506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7DC66-82CA-44C5-962E-3195252D7CE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506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7DC66-82CA-44C5-962E-3195252D7CE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028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7DC66-82CA-44C5-962E-3195252D7CE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506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7DC66-82CA-44C5-962E-3195252D7CE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506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7DC66-82CA-44C5-962E-3195252D7CE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506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7DC66-82CA-44C5-962E-3195252D7CE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300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7DC66-82CA-44C5-962E-3195252D7CE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506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7DC66-82CA-44C5-962E-3195252D7CE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317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7DC66-82CA-44C5-962E-3195252D7CE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506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7DC66-82CA-44C5-962E-3195252D7CE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506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7DC66-82CA-44C5-962E-3195252D7CE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688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7DC66-82CA-44C5-962E-3195252D7CE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506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7DC66-82CA-44C5-962E-3195252D7CE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754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7DC66-82CA-44C5-962E-3195252D7CE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506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714500"/>
            <a:ext cx="6858000" cy="917972"/>
          </a:xfrm>
        </p:spPr>
        <p:txBody>
          <a:bodyPr anchor="ctr">
            <a:normAutofit/>
          </a:bodyPr>
          <a:lstStyle>
            <a:lvl1pPr algn="ctr"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63826"/>
            <a:ext cx="6858000" cy="636599"/>
          </a:xfrm>
        </p:spPr>
        <p:txBody>
          <a:bodyPr anchor="ctr"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97207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500556" y="4767262"/>
            <a:ext cx="270000" cy="376238"/>
            <a:chOff x="11334075" y="6356350"/>
            <a:chExt cx="360000" cy="501650"/>
          </a:xfrm>
        </p:grpSpPr>
        <p:sp>
          <p:nvSpPr>
            <p:cNvPr id="8" name="矩形 7"/>
            <p:cNvSpPr/>
            <p:nvPr userDrawn="1"/>
          </p:nvSpPr>
          <p:spPr>
            <a:xfrm>
              <a:off x="11334075" y="6535737"/>
              <a:ext cx="360000" cy="322263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2">
                    <a:lumMod val="5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11334075" y="6356350"/>
              <a:ext cx="360000" cy="36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366604" y="4767263"/>
            <a:ext cx="788555" cy="361951"/>
            <a:chOff x="488806" y="6356350"/>
            <a:chExt cx="1051406" cy="482601"/>
          </a:xfrm>
        </p:grpSpPr>
        <p:sp>
          <p:nvSpPr>
            <p:cNvPr id="11" name="矩形 10"/>
            <p:cNvSpPr/>
            <p:nvPr userDrawn="1"/>
          </p:nvSpPr>
          <p:spPr>
            <a:xfrm>
              <a:off x="488806" y="6646071"/>
              <a:ext cx="1009650" cy="192880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2">
                    <a:lumMod val="5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 userDrawn="1"/>
          </p:nvSpPr>
          <p:spPr>
            <a:xfrm>
              <a:off x="488806" y="6356350"/>
              <a:ext cx="1009650" cy="3600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516001" y="6400413"/>
              <a:ext cx="1024211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b="1" dirty="0" smtClean="0">
                  <a:solidFill>
                    <a:schemeClr val="bg1"/>
                  </a:solidFill>
                </a:rPr>
                <a:t>YOUR LOGO</a:t>
              </a:r>
              <a:endParaRPr lang="zh-CN" alt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C792-9C65-4029-A1E4-814AE9290D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3331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8500556" y="4767262"/>
            <a:ext cx="270000" cy="376238"/>
            <a:chOff x="11334075" y="6356350"/>
            <a:chExt cx="360000" cy="501650"/>
          </a:xfrm>
        </p:grpSpPr>
        <p:sp>
          <p:nvSpPr>
            <p:cNvPr id="6" name="矩形 5"/>
            <p:cNvSpPr/>
            <p:nvPr userDrawn="1"/>
          </p:nvSpPr>
          <p:spPr>
            <a:xfrm>
              <a:off x="11334075" y="6535737"/>
              <a:ext cx="360000" cy="322263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2">
                    <a:lumMod val="5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 userDrawn="1"/>
          </p:nvSpPr>
          <p:spPr>
            <a:xfrm>
              <a:off x="11334075" y="6356350"/>
              <a:ext cx="360000" cy="36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366604" y="4767263"/>
            <a:ext cx="788555" cy="361951"/>
            <a:chOff x="488806" y="6356350"/>
            <a:chExt cx="1051406" cy="482601"/>
          </a:xfrm>
        </p:grpSpPr>
        <p:sp>
          <p:nvSpPr>
            <p:cNvPr id="9" name="矩形 8"/>
            <p:cNvSpPr/>
            <p:nvPr userDrawn="1"/>
          </p:nvSpPr>
          <p:spPr>
            <a:xfrm>
              <a:off x="488806" y="6646071"/>
              <a:ext cx="1009650" cy="192880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2">
                    <a:lumMod val="5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 userDrawn="1"/>
          </p:nvSpPr>
          <p:spPr>
            <a:xfrm>
              <a:off x="488806" y="6356350"/>
              <a:ext cx="1009650" cy="3600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516001" y="6400413"/>
              <a:ext cx="1024211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b="1" dirty="0" smtClean="0">
                  <a:solidFill>
                    <a:schemeClr val="bg1"/>
                  </a:solidFill>
                </a:rPr>
                <a:t>YOUR LOGO</a:t>
              </a:r>
              <a:endParaRPr lang="zh-CN" alt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C792-9C65-4029-A1E4-814AE9290D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0210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87000" y="326232"/>
            <a:ext cx="8370000" cy="52625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7000" y="1100138"/>
            <a:ext cx="8370000" cy="353258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443224" y="4823817"/>
            <a:ext cx="384666" cy="16073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lnSpc>
                <a:spcPct val="90000"/>
              </a:lnSpc>
              <a:defRPr sz="900">
                <a:solidFill>
                  <a:schemeClr val="bg1"/>
                </a:solidFill>
              </a:defRPr>
            </a:lvl1pPr>
          </a:lstStyle>
          <a:p>
            <a:fld id="{EFBDC792-9C65-4029-A1E4-814AE9290D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18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ransition spd="slow"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110000"/>
        </a:lnSpc>
        <a:spcBef>
          <a:spcPct val="0"/>
        </a:spcBef>
        <a:buNone/>
        <a:defRPr sz="2100" b="1" kern="1200" spc="75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35731" indent="-135731" algn="l" defTabSz="685800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900" kern="1200">
          <a:solidFill>
            <a:schemeClr val="bg1"/>
          </a:solidFill>
          <a:latin typeface="+mn-lt"/>
          <a:ea typeface="+mn-ea"/>
          <a:cs typeface="+mn-cs"/>
        </a:defRPr>
      </a:lvl1pPr>
      <a:lvl2pPr marL="135731" indent="-135731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bg1"/>
          </a:solidFill>
          <a:latin typeface="+mn-lt"/>
          <a:ea typeface="+mn-ea"/>
          <a:cs typeface="+mn-cs"/>
        </a:defRPr>
      </a:lvl2pPr>
      <a:lvl3pPr marL="135731" indent="-135731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bg1"/>
          </a:solidFill>
          <a:latin typeface="+mn-lt"/>
          <a:ea typeface="+mn-ea"/>
          <a:cs typeface="+mn-cs"/>
        </a:defRPr>
      </a:lvl3pPr>
      <a:lvl4pPr marL="135731" indent="-135731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bg1"/>
          </a:solidFill>
          <a:latin typeface="+mn-lt"/>
          <a:ea typeface="+mn-ea"/>
          <a:cs typeface="+mn-cs"/>
        </a:defRPr>
      </a:lvl4pPr>
      <a:lvl5pPr marL="135731" indent="-135731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5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5" Type="http://schemas.openxmlformats.org/officeDocument/2006/relationships/image" Target="../media/image30.jpe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5" Type="http://schemas.openxmlformats.org/officeDocument/2006/relationships/image" Target="../media/image31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13" Type="http://schemas.openxmlformats.org/officeDocument/2006/relationships/image" Target="../media/image40.jpeg"/><Relationship Id="rId18" Type="http://schemas.openxmlformats.org/officeDocument/2006/relationships/image" Target="../media/image45.jpeg"/><Relationship Id="rId26" Type="http://schemas.openxmlformats.org/officeDocument/2006/relationships/image" Target="../media/image53.png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48.png"/><Relationship Id="rId7" Type="http://schemas.openxmlformats.org/officeDocument/2006/relationships/image" Target="../media/image34.jpeg"/><Relationship Id="rId12" Type="http://schemas.openxmlformats.org/officeDocument/2006/relationships/image" Target="../media/image39.jpeg"/><Relationship Id="rId17" Type="http://schemas.openxmlformats.org/officeDocument/2006/relationships/image" Target="../media/image44.jpeg"/><Relationship Id="rId25" Type="http://schemas.openxmlformats.org/officeDocument/2006/relationships/image" Target="../media/image52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3.jpeg"/><Relationship Id="rId20" Type="http://schemas.openxmlformats.org/officeDocument/2006/relationships/image" Target="../media/image47.png"/><Relationship Id="rId1" Type="http://schemas.openxmlformats.org/officeDocument/2006/relationships/tags" Target="../tags/tag15.xml"/><Relationship Id="rId6" Type="http://schemas.openxmlformats.org/officeDocument/2006/relationships/image" Target="../media/image33.jpe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5" Type="http://schemas.openxmlformats.org/officeDocument/2006/relationships/image" Target="../media/image32.jpe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10" Type="http://schemas.openxmlformats.org/officeDocument/2006/relationships/image" Target="../media/image37.png"/><Relationship Id="rId19" Type="http://schemas.openxmlformats.org/officeDocument/2006/relationships/image" Target="../media/image46.jpeg"/><Relationship Id="rId4" Type="http://schemas.openxmlformats.org/officeDocument/2006/relationships/image" Target="../media/image2.png"/><Relationship Id="rId9" Type="http://schemas.openxmlformats.org/officeDocument/2006/relationships/image" Target="../media/image36.jpe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5" Type="http://schemas.openxmlformats.org/officeDocument/2006/relationships/hyperlink" Target="mailto:luojw@allinpay.com" TargetMode="External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6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3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jpeg"/><Relationship Id="rId4" Type="http://schemas.openxmlformats.org/officeDocument/2006/relationships/image" Target="../media/image2.png"/><Relationship Id="rId9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21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4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26.jpeg"/><Relationship Id="rId11" Type="http://schemas.openxmlformats.org/officeDocument/2006/relationships/image" Target="../media/image27.png"/><Relationship Id="rId5" Type="http://schemas.openxmlformats.org/officeDocument/2006/relationships/image" Target="../media/image25.png"/><Relationship Id="rId10" Type="http://schemas.openxmlformats.org/officeDocument/2006/relationships/image" Target="../media/image18.jpeg"/><Relationship Id="rId4" Type="http://schemas.openxmlformats.org/officeDocument/2006/relationships/image" Target="../media/image2.png"/><Relationship Id="rId9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1114425" y="2752725"/>
            <a:ext cx="6915150" cy="677339"/>
          </a:xfrm>
        </p:spPr>
        <p:txBody>
          <a:bodyPr>
            <a:noAutofit/>
          </a:bodyPr>
          <a:lstStyle/>
          <a:p>
            <a:r>
              <a:rPr lang="zh-CN" altLang="en-US" sz="2800" spc="400" dirty="0" smtClean="0">
                <a:latin typeface="+mj-ea"/>
              </a:rPr>
              <a:t>让资金更流畅  </a:t>
            </a:r>
            <a:r>
              <a:rPr lang="zh-CN" altLang="en-US" sz="2800" spc="400" dirty="0" smtClean="0">
                <a:solidFill>
                  <a:schemeClr val="accent4"/>
                </a:solidFill>
                <a:latin typeface="+mj-ea"/>
              </a:rPr>
              <a:t>让支付更便捷</a:t>
            </a:r>
            <a:endParaRPr lang="zh-CN" altLang="en-US" sz="2800" spc="400" dirty="0">
              <a:solidFill>
                <a:schemeClr val="accent4"/>
              </a:solidFill>
              <a:latin typeface="+mj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2941320" y="2560320"/>
            <a:ext cx="3131820" cy="1904"/>
          </a:xfrm>
          <a:prstGeom prst="line">
            <a:avLst/>
          </a:prstGeom>
          <a:ln>
            <a:solidFill>
              <a:schemeClr val="accent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wangxx4\Desktop\logoba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69579" y="1303020"/>
            <a:ext cx="3080008" cy="947420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197592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11"/>
          <p:cNvSpPr>
            <a:spLocks noGrp="1"/>
          </p:cNvSpPr>
          <p:nvPr>
            <p:ph type="subTitle" idx="1"/>
          </p:nvPr>
        </p:nvSpPr>
        <p:spPr>
          <a:xfrm>
            <a:off x="507652" y="251418"/>
            <a:ext cx="1189068" cy="636599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清晰对账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09600" y="812800"/>
            <a:ext cx="970280" cy="1272"/>
          </a:xfrm>
          <a:prstGeom prst="line">
            <a:avLst/>
          </a:prstGeom>
          <a:ln>
            <a:solidFill>
              <a:schemeClr val="accent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3"/>
          <p:cNvSpPr txBox="1">
            <a:spLocks/>
          </p:cNvSpPr>
          <p:nvPr/>
        </p:nvSpPr>
        <p:spPr>
          <a:xfrm>
            <a:off x="8443224" y="4823817"/>
            <a:ext cx="384666" cy="16073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42849" y="4719072"/>
            <a:ext cx="8649847" cy="314444"/>
            <a:chOff x="142849" y="4719072"/>
            <a:chExt cx="8649847" cy="314444"/>
          </a:xfrm>
        </p:grpSpPr>
        <p:pic>
          <p:nvPicPr>
            <p:cNvPr id="33" name="Picture 3" descr="C:\Users\wangxx4\Desktop\2016通联\白logo (1)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2849" y="4730287"/>
              <a:ext cx="2643201" cy="270355"/>
            </a:xfrm>
            <a:prstGeom prst="rect">
              <a:avLst/>
            </a:prstGeom>
            <a:noFill/>
          </p:spPr>
        </p:pic>
        <p:grpSp>
          <p:nvGrpSpPr>
            <p:cNvPr id="34" name="组合 18"/>
            <p:cNvGrpSpPr/>
            <p:nvPr/>
          </p:nvGrpSpPr>
          <p:grpSpPr>
            <a:xfrm>
              <a:off x="8478252" y="4719072"/>
              <a:ext cx="314444" cy="314444"/>
              <a:chOff x="932337" y="971550"/>
              <a:chExt cx="1186464" cy="1186464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932337" y="971550"/>
                <a:ext cx="1186464" cy="1186464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989491" y="1028704"/>
                <a:ext cx="1072157" cy="1072157"/>
              </a:xfrm>
              <a:prstGeom prst="ellipse">
                <a:avLst/>
              </a:prstGeom>
              <a:solidFill>
                <a:schemeClr val="tx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+mj-ea"/>
                    <a:ea typeface="+mj-ea"/>
                  </a:rPr>
                  <a:t>8</a:t>
                </a:r>
                <a:endParaRPr lang="zh-CN" altLang="en-US" dirty="0">
                  <a:latin typeface="+mj-ea"/>
                  <a:ea typeface="+mj-ea"/>
                </a:endParaRPr>
              </a:p>
            </p:txBody>
          </p:sp>
        </p:grpSp>
      </p:grpSp>
      <p:sp>
        <p:nvSpPr>
          <p:cNvPr id="6" name="文本框 5"/>
          <p:cNvSpPr txBox="1"/>
          <p:nvPr/>
        </p:nvSpPr>
        <p:spPr>
          <a:xfrm>
            <a:off x="379379" y="1673158"/>
            <a:ext cx="3200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chemeClr val="bg1"/>
                </a:solidFill>
              </a:rPr>
              <a:t>用户消费的资金会进入联塑的虚拟账户（备付金账户），资金由联塑发出指令，清分到卖家银行账户和联塑的企业账户</a:t>
            </a:r>
            <a:r>
              <a:rPr lang="en-US" altLang="zh-CN" sz="1600" dirty="0" smtClean="0">
                <a:solidFill>
                  <a:schemeClr val="bg1"/>
                </a:solidFill>
              </a:rPr>
              <a:t>  </a:t>
            </a:r>
            <a:endParaRPr lang="en-US" altLang="zh-CN" b="1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055" y="950490"/>
            <a:ext cx="5240871" cy="294207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79379" y="2965820"/>
            <a:ext cx="3200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bg1"/>
                </a:solidFill>
              </a:rPr>
              <a:t>资金在虚拟账户内停留，没相关税收产生，不属二清行为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197592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11"/>
          <p:cNvSpPr>
            <a:spLocks noGrp="1"/>
          </p:cNvSpPr>
          <p:nvPr>
            <p:ph type="subTitle" idx="1"/>
          </p:nvPr>
        </p:nvSpPr>
        <p:spPr>
          <a:xfrm>
            <a:off x="507652" y="251418"/>
            <a:ext cx="1189068" cy="636599"/>
          </a:xfrm>
        </p:spPr>
        <p:txBody>
          <a:bodyPr>
            <a:normAutofit/>
          </a:bodyPr>
          <a:lstStyle/>
          <a:p>
            <a:r>
              <a:rPr lang="zh-CN" altLang="en-US" sz="1600" dirty="0" smtClean="0">
                <a:latin typeface="+mj-ea"/>
                <a:ea typeface="+mj-ea"/>
              </a:rPr>
              <a:t>清晰对账</a:t>
            </a:r>
            <a:endParaRPr lang="zh-CN" altLang="en-US" sz="1600" dirty="0">
              <a:latin typeface="+mj-ea"/>
              <a:ea typeface="+mj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09600" y="812800"/>
            <a:ext cx="970280" cy="1272"/>
          </a:xfrm>
          <a:prstGeom prst="line">
            <a:avLst/>
          </a:prstGeom>
          <a:ln>
            <a:solidFill>
              <a:schemeClr val="accent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3"/>
          <p:cNvSpPr txBox="1">
            <a:spLocks/>
          </p:cNvSpPr>
          <p:nvPr/>
        </p:nvSpPr>
        <p:spPr>
          <a:xfrm>
            <a:off x="8443224" y="4823817"/>
            <a:ext cx="384666" cy="16073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BDC792-9C65-4029-A1E4-814AE9290D1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42849" y="4719072"/>
            <a:ext cx="8649847" cy="314444"/>
            <a:chOff x="142849" y="4719072"/>
            <a:chExt cx="8649847" cy="314444"/>
          </a:xfrm>
        </p:grpSpPr>
        <p:pic>
          <p:nvPicPr>
            <p:cNvPr id="33" name="Picture 3" descr="C:\Users\wangxx4\Desktop\2016通联\白logo (1)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2849" y="4730287"/>
              <a:ext cx="2643201" cy="270355"/>
            </a:xfrm>
            <a:prstGeom prst="rect">
              <a:avLst/>
            </a:prstGeom>
            <a:noFill/>
          </p:spPr>
        </p:pic>
        <p:grpSp>
          <p:nvGrpSpPr>
            <p:cNvPr id="34" name="组合 18"/>
            <p:cNvGrpSpPr/>
            <p:nvPr/>
          </p:nvGrpSpPr>
          <p:grpSpPr>
            <a:xfrm>
              <a:off x="8478252" y="4719072"/>
              <a:ext cx="314444" cy="314444"/>
              <a:chOff x="932337" y="971550"/>
              <a:chExt cx="1186464" cy="1186464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932337" y="971550"/>
                <a:ext cx="1186464" cy="1186464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989491" y="1028704"/>
                <a:ext cx="1072157" cy="1072157"/>
              </a:xfrm>
              <a:prstGeom prst="ellipse">
                <a:avLst/>
              </a:prstGeom>
              <a:solidFill>
                <a:schemeClr val="tx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+mj-ea"/>
                    <a:ea typeface="+mj-ea"/>
                  </a:rPr>
                  <a:t>8</a:t>
                </a:r>
                <a:endParaRPr lang="zh-CN" altLang="en-US" dirty="0">
                  <a:latin typeface="+mj-ea"/>
                  <a:ea typeface="+mj-ea"/>
                </a:endParaRPr>
              </a:p>
            </p:txBody>
          </p:sp>
        </p:grpSp>
      </p:grpSp>
      <p:pic>
        <p:nvPicPr>
          <p:cNvPr id="44" name="图片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98" y="1605065"/>
            <a:ext cx="7871926" cy="110799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6034" y="3560324"/>
            <a:ext cx="6011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1600" dirty="0">
                <a:solidFill>
                  <a:schemeClr val="bg1"/>
                </a:solidFill>
              </a:rPr>
              <a:t>  </a:t>
            </a:r>
            <a:r>
              <a:rPr lang="zh-CN" altLang="en-US" b="1" dirty="0">
                <a:solidFill>
                  <a:schemeClr val="bg1"/>
                </a:solidFill>
              </a:rPr>
              <a:t>对账文件包含订单详情，简化财务对账流程；</a:t>
            </a:r>
            <a:endParaRPr lang="en-US" altLang="zh-CN" b="1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91248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142849" y="4719072"/>
            <a:ext cx="8649847" cy="314444"/>
            <a:chOff x="142849" y="4719072"/>
            <a:chExt cx="8649847" cy="314444"/>
          </a:xfrm>
        </p:grpSpPr>
        <p:pic>
          <p:nvPicPr>
            <p:cNvPr id="6" name="Picture 3" descr="C:\Users\wangxx4\Desktop\2016通联\白logo (1)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2849" y="4730287"/>
              <a:ext cx="2643201" cy="270355"/>
            </a:xfrm>
            <a:prstGeom prst="rect">
              <a:avLst/>
            </a:prstGeom>
            <a:noFill/>
          </p:spPr>
        </p:pic>
        <p:grpSp>
          <p:nvGrpSpPr>
            <p:cNvPr id="5" name="组合 18"/>
            <p:cNvGrpSpPr/>
            <p:nvPr/>
          </p:nvGrpSpPr>
          <p:grpSpPr>
            <a:xfrm>
              <a:off x="8478252" y="4719072"/>
              <a:ext cx="314444" cy="314444"/>
              <a:chOff x="932337" y="971550"/>
              <a:chExt cx="1186464" cy="1186464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932337" y="971550"/>
                <a:ext cx="1186464" cy="1186464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989491" y="1028704"/>
                <a:ext cx="1072157" cy="1072157"/>
              </a:xfrm>
              <a:prstGeom prst="ellipse">
                <a:avLst/>
              </a:prstGeom>
              <a:solidFill>
                <a:schemeClr val="tx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+mj-ea"/>
                    <a:ea typeface="+mj-ea"/>
                  </a:rPr>
                  <a:t>9</a:t>
                </a:r>
                <a:endParaRPr lang="zh-CN" altLang="en-US" dirty="0">
                  <a:latin typeface="+mj-ea"/>
                  <a:ea typeface="+mj-ea"/>
                </a:endParaRPr>
              </a:p>
            </p:txBody>
          </p:sp>
        </p:grpSp>
      </p:grpSp>
      <p:sp>
        <p:nvSpPr>
          <p:cNvPr id="61" name="副标题 11"/>
          <p:cNvSpPr>
            <a:spLocks noGrp="1"/>
          </p:cNvSpPr>
          <p:nvPr>
            <p:ph type="subTitle" idx="1"/>
          </p:nvPr>
        </p:nvSpPr>
        <p:spPr>
          <a:xfrm>
            <a:off x="489872" y="251418"/>
            <a:ext cx="1300828" cy="682032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实时后台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533400" y="815340"/>
            <a:ext cx="1181100" cy="3810"/>
          </a:xfrm>
          <a:prstGeom prst="line">
            <a:avLst/>
          </a:prstGeom>
          <a:ln>
            <a:solidFill>
              <a:schemeClr val="accent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" descr="E:\Client\千百十\QQ图片20160414135246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6193" y="933450"/>
            <a:ext cx="7622059" cy="368618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197592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142849" y="4719072"/>
            <a:ext cx="8649847" cy="314444"/>
            <a:chOff x="142849" y="4719072"/>
            <a:chExt cx="8649847" cy="314444"/>
          </a:xfrm>
        </p:grpSpPr>
        <p:pic>
          <p:nvPicPr>
            <p:cNvPr id="6" name="Picture 3" descr="C:\Users\wangxx4\Desktop\2016通联\白logo (1)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2849" y="4730287"/>
              <a:ext cx="2643201" cy="270355"/>
            </a:xfrm>
            <a:prstGeom prst="rect">
              <a:avLst/>
            </a:prstGeom>
            <a:noFill/>
          </p:spPr>
        </p:pic>
        <p:sp>
          <p:nvSpPr>
            <p:cNvPr id="8" name="椭圆 7"/>
            <p:cNvSpPr/>
            <p:nvPr/>
          </p:nvSpPr>
          <p:spPr>
            <a:xfrm>
              <a:off x="8478252" y="4719072"/>
              <a:ext cx="314444" cy="31444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sp>
        <p:nvSpPr>
          <p:cNvPr id="65" name="副标题 11"/>
          <p:cNvSpPr>
            <a:spLocks noGrp="1"/>
          </p:cNvSpPr>
          <p:nvPr>
            <p:ph type="subTitle" idx="1"/>
          </p:nvPr>
        </p:nvSpPr>
        <p:spPr>
          <a:xfrm>
            <a:off x="183353" y="112529"/>
            <a:ext cx="2296178" cy="682032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定单支付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对账报表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294636" y="669750"/>
            <a:ext cx="2073613" cy="8079"/>
          </a:xfrm>
          <a:prstGeom prst="line">
            <a:avLst/>
          </a:prstGeom>
          <a:ln>
            <a:solidFill>
              <a:schemeClr val="accent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4" descr="E:\Client\千百十\QQ图片20160414161638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4636" y="1218539"/>
            <a:ext cx="8183616" cy="3500533"/>
          </a:xfrm>
          <a:prstGeom prst="rect">
            <a:avLst/>
          </a:prstGeom>
          <a:noFill/>
        </p:spPr>
      </p:pic>
      <p:sp>
        <p:nvSpPr>
          <p:cNvPr id="33" name="标题 12"/>
          <p:cNvSpPr txBox="1">
            <a:spLocks/>
          </p:cNvSpPr>
          <p:nvPr/>
        </p:nvSpPr>
        <p:spPr>
          <a:xfrm>
            <a:off x="8460783" y="4703522"/>
            <a:ext cx="348015" cy="35538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10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10</a:t>
            </a:r>
            <a:endParaRPr kumimoji="0" lang="zh-CN" altLang="en-US" sz="1100" b="1" i="0" u="none" strike="noStrike" kern="1200" cap="none" spc="100" normalizeH="0" noProof="0" dirty="0">
              <a:ln>
                <a:noFill/>
              </a:ln>
              <a:solidFill>
                <a:schemeClr val="accent1">
                  <a:lumMod val="50000"/>
                  <a:lumOff val="50000"/>
                </a:schemeClr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197592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30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11"/>
          <p:cNvSpPr>
            <a:spLocks noGrp="1"/>
          </p:cNvSpPr>
          <p:nvPr>
            <p:ph type="subTitle" idx="1"/>
          </p:nvPr>
        </p:nvSpPr>
        <p:spPr>
          <a:xfrm>
            <a:off x="527971" y="251418"/>
            <a:ext cx="1786603" cy="701082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成功案例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81025" y="815341"/>
            <a:ext cx="1590675" cy="3809"/>
          </a:xfrm>
          <a:prstGeom prst="line">
            <a:avLst/>
          </a:prstGeom>
          <a:ln>
            <a:solidFill>
              <a:schemeClr val="accent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4"/>
          <p:cNvGrpSpPr/>
          <p:nvPr/>
        </p:nvGrpSpPr>
        <p:grpSpPr>
          <a:xfrm>
            <a:off x="142849" y="4719072"/>
            <a:ext cx="8649847" cy="314444"/>
            <a:chOff x="142849" y="4719072"/>
            <a:chExt cx="8649847" cy="314444"/>
          </a:xfrm>
        </p:grpSpPr>
        <p:pic>
          <p:nvPicPr>
            <p:cNvPr id="29" name="Picture 3" descr="C:\Users\wangxx4\Desktop\2016通联\白logo (1)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2849" y="4730287"/>
              <a:ext cx="2643201" cy="270355"/>
            </a:xfrm>
            <a:prstGeom prst="rect">
              <a:avLst/>
            </a:prstGeom>
            <a:noFill/>
          </p:spPr>
        </p:pic>
        <p:grpSp>
          <p:nvGrpSpPr>
            <p:cNvPr id="32" name="组合 18"/>
            <p:cNvGrpSpPr/>
            <p:nvPr/>
          </p:nvGrpSpPr>
          <p:grpSpPr>
            <a:xfrm>
              <a:off x="8478252" y="4719072"/>
              <a:ext cx="314444" cy="314444"/>
              <a:chOff x="932337" y="971550"/>
              <a:chExt cx="1186464" cy="1186464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932337" y="971550"/>
                <a:ext cx="1186464" cy="1186464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989490" y="1028703"/>
                <a:ext cx="1072158" cy="1072158"/>
              </a:xfrm>
              <a:prstGeom prst="ellipse">
                <a:avLst/>
              </a:prstGeom>
              <a:solidFill>
                <a:schemeClr val="tx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</p:grpSp>
      </p:grpSp>
      <p:sp>
        <p:nvSpPr>
          <p:cNvPr id="41" name="标题 12"/>
          <p:cNvSpPr txBox="1">
            <a:spLocks/>
          </p:cNvSpPr>
          <p:nvPr/>
        </p:nvSpPr>
        <p:spPr>
          <a:xfrm>
            <a:off x="8460783" y="4703522"/>
            <a:ext cx="348015" cy="35538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10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11</a:t>
            </a:r>
            <a:endParaRPr kumimoji="0" lang="zh-CN" altLang="en-US" sz="1100" b="1" i="0" u="none" strike="noStrike" kern="1200" cap="none" spc="100" normalizeH="0" noProof="0" dirty="0">
              <a:ln>
                <a:noFill/>
              </a:ln>
              <a:solidFill>
                <a:schemeClr val="accent1">
                  <a:lumMod val="50000"/>
                  <a:lumOff val="50000"/>
                </a:schemeClr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2616626" y="3785621"/>
            <a:ext cx="5646420" cy="716916"/>
            <a:chOff x="586740" y="3680382"/>
            <a:chExt cx="5646420" cy="716916"/>
          </a:xfrm>
        </p:grpSpPr>
        <p:sp>
          <p:nvSpPr>
            <p:cNvPr id="61" name="圆角矩形 60"/>
            <p:cNvSpPr/>
            <p:nvPr/>
          </p:nvSpPr>
          <p:spPr>
            <a:xfrm>
              <a:off x="586740" y="3680382"/>
              <a:ext cx="5646420" cy="7169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2" name="Picture 2" descr="C:\Users\wangxx4\Desktop\20140425164958-1071922609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86351" y="3851361"/>
              <a:ext cx="986789" cy="374474"/>
            </a:xfrm>
            <a:prstGeom prst="rect">
              <a:avLst/>
            </a:prstGeom>
            <a:noFill/>
          </p:spPr>
        </p:pic>
        <p:pic>
          <p:nvPicPr>
            <p:cNvPr id="63" name="Picture 3" descr="C:\Users\wangxx4\Desktop\image002(102)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028634" y="3710940"/>
              <a:ext cx="647694" cy="658813"/>
            </a:xfrm>
            <a:prstGeom prst="rect">
              <a:avLst/>
            </a:prstGeom>
            <a:noFill/>
          </p:spPr>
        </p:pic>
        <p:pic>
          <p:nvPicPr>
            <p:cNvPr id="64" name="Picture 4" descr="C:\Users\wangxx4\Desktop\t01585d550dfee74460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598931" y="3802379"/>
              <a:ext cx="1181629" cy="507275"/>
            </a:xfrm>
            <a:prstGeom prst="rect">
              <a:avLst/>
            </a:prstGeom>
            <a:noFill/>
          </p:spPr>
        </p:pic>
        <p:pic>
          <p:nvPicPr>
            <p:cNvPr id="65" name="Picture 5" descr="C:\Users\wangxx4\Desktop\u=1106503,3523081566&amp;fm=21&amp;gp=0.jp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942080" y="3733799"/>
              <a:ext cx="843518" cy="630465"/>
            </a:xfrm>
            <a:prstGeom prst="rect">
              <a:avLst/>
            </a:prstGeom>
            <a:noFill/>
          </p:spPr>
        </p:pic>
        <p:pic>
          <p:nvPicPr>
            <p:cNvPr id="66" name="Picture 6" descr="C:\Users\wangxx4\Desktop\Img268488401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84860" y="3756659"/>
              <a:ext cx="567457" cy="570775"/>
            </a:xfrm>
            <a:prstGeom prst="rect">
              <a:avLst/>
            </a:prstGeom>
            <a:noFill/>
          </p:spPr>
        </p:pic>
      </p:grpSp>
      <p:grpSp>
        <p:nvGrpSpPr>
          <p:cNvPr id="68" name="组合 67"/>
          <p:cNvGrpSpPr/>
          <p:nvPr/>
        </p:nvGrpSpPr>
        <p:grpSpPr>
          <a:xfrm>
            <a:off x="527971" y="2799507"/>
            <a:ext cx="5646420" cy="881063"/>
            <a:chOff x="586740" y="3596640"/>
            <a:chExt cx="5646420" cy="881063"/>
          </a:xfrm>
        </p:grpSpPr>
        <p:sp>
          <p:nvSpPr>
            <p:cNvPr id="73" name="圆角矩形 72"/>
            <p:cNvSpPr/>
            <p:nvPr/>
          </p:nvSpPr>
          <p:spPr>
            <a:xfrm>
              <a:off x="586740" y="3680382"/>
              <a:ext cx="5646420" cy="7169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4" name="Picture 2" descr="C:\Users\wangxx4\Desktop\20141121074829_97300.pn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5113655" y="3863658"/>
              <a:ext cx="1020000" cy="360000"/>
            </a:xfrm>
            <a:prstGeom prst="rect">
              <a:avLst/>
            </a:prstGeom>
            <a:noFill/>
          </p:spPr>
        </p:pic>
        <p:pic>
          <p:nvPicPr>
            <p:cNvPr id="75" name="Picture 3" descr="C:\Users\wangxx4\Desktop\7-140213225H0191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809115" y="3891280"/>
              <a:ext cx="1376897" cy="360000"/>
            </a:xfrm>
            <a:prstGeom prst="rect">
              <a:avLst/>
            </a:prstGeom>
            <a:noFill/>
          </p:spPr>
        </p:pic>
        <p:pic>
          <p:nvPicPr>
            <p:cNvPr id="76" name="Picture 4" descr="C:\Users\wangxx4\Desktop\4a77b2afa39d76097dd92a23.jp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720724" y="3716019"/>
              <a:ext cx="948055" cy="601759"/>
            </a:xfrm>
            <a:prstGeom prst="rect">
              <a:avLst/>
            </a:prstGeom>
            <a:noFill/>
          </p:spPr>
        </p:pic>
        <p:pic>
          <p:nvPicPr>
            <p:cNvPr id="77" name="Picture 6" descr="C:\Users\wangxx4\Desktop\66131281045809875.jp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122420" y="3916680"/>
              <a:ext cx="900113" cy="274638"/>
            </a:xfrm>
            <a:prstGeom prst="rect">
              <a:avLst/>
            </a:prstGeom>
            <a:noFill/>
          </p:spPr>
        </p:pic>
        <p:pic>
          <p:nvPicPr>
            <p:cNvPr id="78" name="Picture 7" descr="C:\Users\wangxx4\Desktop\13907935898.png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3005773" y="3596640"/>
              <a:ext cx="1172725" cy="881063"/>
            </a:xfrm>
            <a:prstGeom prst="rect">
              <a:avLst/>
            </a:prstGeom>
            <a:noFill/>
          </p:spPr>
        </p:pic>
      </p:grpSp>
      <p:grpSp>
        <p:nvGrpSpPr>
          <p:cNvPr id="79" name="组合 78"/>
          <p:cNvGrpSpPr/>
          <p:nvPr/>
        </p:nvGrpSpPr>
        <p:grpSpPr>
          <a:xfrm>
            <a:off x="2545561" y="1973618"/>
            <a:ext cx="5646420" cy="716916"/>
            <a:chOff x="586740" y="3337482"/>
            <a:chExt cx="5646420" cy="716916"/>
          </a:xfrm>
        </p:grpSpPr>
        <p:sp>
          <p:nvSpPr>
            <p:cNvPr id="85" name="圆角矩形 84"/>
            <p:cNvSpPr/>
            <p:nvPr/>
          </p:nvSpPr>
          <p:spPr>
            <a:xfrm>
              <a:off x="586740" y="3337482"/>
              <a:ext cx="5646420" cy="7169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6" name="Picture 9" descr="C:\Users\wangxx4\Desktop\lufax.png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2833370" y="3516948"/>
              <a:ext cx="854710" cy="418704"/>
            </a:xfrm>
            <a:prstGeom prst="rect">
              <a:avLst/>
            </a:prstGeom>
            <a:noFill/>
          </p:spPr>
        </p:pic>
        <p:pic>
          <p:nvPicPr>
            <p:cNvPr id="87" name="Picture 10" descr="C:\Users\wangxx4\Desktop\16-21-13-85-3.jpg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3775554" y="3375607"/>
              <a:ext cx="624994" cy="640133"/>
            </a:xfrm>
            <a:prstGeom prst="rect">
              <a:avLst/>
            </a:prstGeom>
            <a:noFill/>
          </p:spPr>
        </p:pic>
        <p:pic>
          <p:nvPicPr>
            <p:cNvPr id="88" name="Picture 11" descr="C:\Users\wangxx4\Desktop\u=1498957624,129650864&amp;fm=21&amp;gp=0.jpg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4601210" y="3508375"/>
              <a:ext cx="571091" cy="360000"/>
            </a:xfrm>
            <a:prstGeom prst="rect">
              <a:avLst/>
            </a:prstGeom>
            <a:noFill/>
          </p:spPr>
        </p:pic>
        <p:pic>
          <p:nvPicPr>
            <p:cNvPr id="89" name="Picture 12" descr="C:\Users\wangxx4\Desktop\u=3474085085,2211361309&amp;fm=21&amp;gp=0.jpg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5284154" y="3368694"/>
              <a:ext cx="766126" cy="660972"/>
            </a:xfrm>
            <a:prstGeom prst="rect">
              <a:avLst/>
            </a:prstGeom>
            <a:noFill/>
          </p:spPr>
        </p:pic>
        <p:pic>
          <p:nvPicPr>
            <p:cNvPr id="90" name="Picture 13" descr="C:\Users\wangxx4\Desktop\u=1988257609,3824766204&amp;fm=21&amp;gp=0.jpg"/>
            <p:cNvPicPr>
              <a:picLocks noChangeAspect="1" noChangeArrowheads="1"/>
            </p:cNvPicPr>
            <p:nvPr/>
          </p:nvPicPr>
          <p:blipFill>
            <a:blip r:embed="rId19"/>
            <a:srcRect t="14010" b="19703"/>
            <a:stretch>
              <a:fillRect/>
            </a:stretch>
          </p:blipFill>
          <p:spPr bwMode="auto">
            <a:xfrm>
              <a:off x="673100" y="3436620"/>
              <a:ext cx="1186180" cy="525780"/>
            </a:xfrm>
            <a:prstGeom prst="rect">
              <a:avLst/>
            </a:prstGeom>
            <a:noFill/>
          </p:spPr>
        </p:pic>
        <p:pic>
          <p:nvPicPr>
            <p:cNvPr id="91" name="Picture 14" descr="C:\Users\wangxx4\Desktop\1409907760575.png"/>
            <p:cNvPicPr>
              <a:picLocks noChangeAspect="1" noChangeArrowheads="1"/>
            </p:cNvPicPr>
            <p:nvPr/>
          </p:nvPicPr>
          <p:blipFill>
            <a:blip r:embed="rId20" cstate="print"/>
            <a:srcRect l="9754"/>
            <a:stretch>
              <a:fillRect/>
            </a:stretch>
          </p:blipFill>
          <p:spPr bwMode="auto">
            <a:xfrm>
              <a:off x="1905000" y="3422649"/>
              <a:ext cx="769620" cy="545011"/>
            </a:xfrm>
            <a:prstGeom prst="rect">
              <a:avLst/>
            </a:prstGeom>
            <a:noFill/>
          </p:spPr>
        </p:pic>
      </p:grpSp>
      <p:grpSp>
        <p:nvGrpSpPr>
          <p:cNvPr id="94" name="组合 93"/>
          <p:cNvGrpSpPr/>
          <p:nvPr/>
        </p:nvGrpSpPr>
        <p:grpSpPr>
          <a:xfrm>
            <a:off x="635710" y="1063987"/>
            <a:ext cx="5646420" cy="716916"/>
            <a:chOff x="678180" y="3434741"/>
            <a:chExt cx="7033260" cy="893001"/>
          </a:xfrm>
        </p:grpSpPr>
        <p:sp>
          <p:nvSpPr>
            <p:cNvPr id="95" name="圆角矩形 94"/>
            <p:cNvSpPr/>
            <p:nvPr/>
          </p:nvSpPr>
          <p:spPr>
            <a:xfrm>
              <a:off x="678180" y="3434741"/>
              <a:ext cx="7033260" cy="8930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6" name="Picture 2" descr="C:\Users\wangxx4\Desktop\logo\唯品会.png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1751460" y="3647379"/>
              <a:ext cx="967105" cy="490322"/>
            </a:xfrm>
            <a:prstGeom prst="rect">
              <a:avLst/>
            </a:prstGeom>
            <a:noFill/>
          </p:spPr>
        </p:pic>
        <p:pic>
          <p:nvPicPr>
            <p:cNvPr id="97" name="Picture 3" descr="C:\Users\wangxx4\Desktop\logo\85°C.png"/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5738912" y="3531191"/>
              <a:ext cx="687162" cy="687162"/>
            </a:xfrm>
            <a:prstGeom prst="rect">
              <a:avLst/>
            </a:prstGeom>
            <a:noFill/>
          </p:spPr>
        </p:pic>
        <p:pic>
          <p:nvPicPr>
            <p:cNvPr id="98" name="Picture 4" descr="C:\Users\wangxx4\Desktop\logo\达芙妮.png"/>
            <p:cNvPicPr>
              <a:picLocks noChangeAspect="1" noChangeArrowheads="1"/>
            </p:cNvPicPr>
            <p:nvPr/>
          </p:nvPicPr>
          <p:blipFill>
            <a:blip r:embed="rId23" cstate="print"/>
            <a:srcRect l="25792" t="72279" r="24736"/>
            <a:stretch>
              <a:fillRect/>
            </a:stretch>
          </p:blipFill>
          <p:spPr bwMode="auto">
            <a:xfrm>
              <a:off x="2717207" y="3620006"/>
              <a:ext cx="1002082" cy="561501"/>
            </a:xfrm>
            <a:prstGeom prst="rect">
              <a:avLst/>
            </a:prstGeom>
            <a:noFill/>
          </p:spPr>
        </p:pic>
        <p:pic>
          <p:nvPicPr>
            <p:cNvPr id="99" name="Picture 5" descr="C:\Users\wangxx4\Desktop\logo\房多多.png"/>
            <p:cNvPicPr>
              <a:picLocks noChangeAspect="1" noChangeArrowheads="1"/>
            </p:cNvPicPr>
            <p:nvPr/>
          </p:nvPicPr>
          <p:blipFill>
            <a:blip r:embed="rId24" cstate="print"/>
            <a:srcRect/>
            <a:stretch>
              <a:fillRect/>
            </a:stretch>
          </p:blipFill>
          <p:spPr bwMode="auto">
            <a:xfrm>
              <a:off x="4526373" y="3626285"/>
              <a:ext cx="1138544" cy="569606"/>
            </a:xfrm>
            <a:prstGeom prst="rect">
              <a:avLst/>
            </a:prstGeom>
            <a:noFill/>
          </p:spPr>
        </p:pic>
        <p:pic>
          <p:nvPicPr>
            <p:cNvPr id="100" name="Picture 6" descr="C:\Users\wangxx4\Desktop\logo\利星行.png"/>
            <p:cNvPicPr>
              <a:picLocks noChangeAspect="1" noChangeArrowheads="1"/>
            </p:cNvPicPr>
            <p:nvPr/>
          </p:nvPicPr>
          <p:blipFill>
            <a:blip r:embed="rId25" cstate="print"/>
            <a:srcRect/>
            <a:stretch>
              <a:fillRect/>
            </a:stretch>
          </p:blipFill>
          <p:spPr bwMode="auto">
            <a:xfrm>
              <a:off x="3646818" y="3456462"/>
              <a:ext cx="966785" cy="720000"/>
            </a:xfrm>
            <a:prstGeom prst="rect">
              <a:avLst/>
            </a:prstGeom>
            <a:noFill/>
          </p:spPr>
        </p:pic>
        <p:pic>
          <p:nvPicPr>
            <p:cNvPr id="101" name="Picture 7" descr="C:\Users\wangxx4\Desktop\logo\庞大汽车.png"/>
            <p:cNvPicPr>
              <a:picLocks noChangeAspect="1" noChangeArrowheads="1"/>
            </p:cNvPicPr>
            <p:nvPr/>
          </p:nvPicPr>
          <p:blipFill>
            <a:blip r:embed="rId26" cstate="print"/>
            <a:srcRect/>
            <a:stretch>
              <a:fillRect/>
            </a:stretch>
          </p:blipFill>
          <p:spPr bwMode="auto">
            <a:xfrm>
              <a:off x="6573747" y="3722714"/>
              <a:ext cx="996253" cy="359164"/>
            </a:xfrm>
            <a:prstGeom prst="rect">
              <a:avLst/>
            </a:prstGeom>
            <a:noFill/>
          </p:spPr>
        </p:pic>
        <p:pic>
          <p:nvPicPr>
            <p:cNvPr id="102" name="Picture 8" descr="C:\Users\wangxx4\Desktop\logo\华住.png"/>
            <p:cNvPicPr>
              <a:picLocks noChangeAspect="1" noChangeArrowheads="1"/>
            </p:cNvPicPr>
            <p:nvPr/>
          </p:nvPicPr>
          <p:blipFill>
            <a:blip r:embed="rId27" cstate="print"/>
            <a:srcRect/>
            <a:stretch>
              <a:fillRect/>
            </a:stretch>
          </p:blipFill>
          <p:spPr bwMode="auto">
            <a:xfrm>
              <a:off x="807280" y="3558540"/>
              <a:ext cx="885508" cy="600439"/>
            </a:xfrm>
            <a:prstGeom prst="rect">
              <a:avLst/>
            </a:prstGeom>
            <a:noFill/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65197592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wangxx4\Desktop\图片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76250" y="1628775"/>
            <a:ext cx="10163176" cy="3467100"/>
          </a:xfrm>
          <a:prstGeom prst="rect">
            <a:avLst/>
          </a:prstGeom>
          <a:noFill/>
        </p:spPr>
      </p:pic>
      <p:sp>
        <p:nvSpPr>
          <p:cNvPr id="25" name="矩形 4"/>
          <p:cNvSpPr/>
          <p:nvPr/>
        </p:nvSpPr>
        <p:spPr>
          <a:xfrm>
            <a:off x="4987867" y="0"/>
            <a:ext cx="4156133" cy="2124075"/>
          </a:xfrm>
          <a:custGeom>
            <a:avLst/>
            <a:gdLst>
              <a:gd name="connsiteX0" fmla="*/ 0 w 6883400"/>
              <a:gd name="connsiteY0" fmla="*/ 0 h 3517900"/>
              <a:gd name="connsiteX1" fmla="*/ 6883400 w 6883400"/>
              <a:gd name="connsiteY1" fmla="*/ 0 h 3517900"/>
              <a:gd name="connsiteX2" fmla="*/ 6883400 w 6883400"/>
              <a:gd name="connsiteY2" fmla="*/ 3517900 h 3517900"/>
              <a:gd name="connsiteX3" fmla="*/ 0 w 6883400"/>
              <a:gd name="connsiteY3" fmla="*/ 3517900 h 3517900"/>
              <a:gd name="connsiteX4" fmla="*/ 0 w 6883400"/>
              <a:gd name="connsiteY4" fmla="*/ 0 h 3517900"/>
              <a:gd name="connsiteX0" fmla="*/ 0 w 6883400"/>
              <a:gd name="connsiteY0" fmla="*/ 0 h 3517900"/>
              <a:gd name="connsiteX1" fmla="*/ 6883400 w 6883400"/>
              <a:gd name="connsiteY1" fmla="*/ 0 h 3517900"/>
              <a:gd name="connsiteX2" fmla="*/ 6883400 w 6883400"/>
              <a:gd name="connsiteY2" fmla="*/ 3517900 h 3517900"/>
              <a:gd name="connsiteX3" fmla="*/ 0 w 6883400"/>
              <a:gd name="connsiteY3" fmla="*/ 0 h 3517900"/>
              <a:gd name="connsiteX0" fmla="*/ 0 w 6883400"/>
              <a:gd name="connsiteY0" fmla="*/ 0 h 3517900"/>
              <a:gd name="connsiteX1" fmla="*/ 6883400 w 6883400"/>
              <a:gd name="connsiteY1" fmla="*/ 0 h 3517900"/>
              <a:gd name="connsiteX2" fmla="*/ 6883400 w 6883400"/>
              <a:gd name="connsiteY2" fmla="*/ 3517900 h 3517900"/>
              <a:gd name="connsiteX3" fmla="*/ 0 w 6883400"/>
              <a:gd name="connsiteY3" fmla="*/ 0 h 3517900"/>
              <a:gd name="connsiteX0" fmla="*/ 0 w 6883400"/>
              <a:gd name="connsiteY0" fmla="*/ 0 h 3517900"/>
              <a:gd name="connsiteX1" fmla="*/ 6883400 w 6883400"/>
              <a:gd name="connsiteY1" fmla="*/ 0 h 3517900"/>
              <a:gd name="connsiteX2" fmla="*/ 6883400 w 6883400"/>
              <a:gd name="connsiteY2" fmla="*/ 3517900 h 3517900"/>
              <a:gd name="connsiteX3" fmla="*/ 0 w 6883400"/>
              <a:gd name="connsiteY3" fmla="*/ 0 h 3517900"/>
              <a:gd name="connsiteX0" fmla="*/ 0 w 6883400"/>
              <a:gd name="connsiteY0" fmla="*/ 0 h 3517900"/>
              <a:gd name="connsiteX1" fmla="*/ 6883400 w 6883400"/>
              <a:gd name="connsiteY1" fmla="*/ 0 h 3517900"/>
              <a:gd name="connsiteX2" fmla="*/ 6883400 w 6883400"/>
              <a:gd name="connsiteY2" fmla="*/ 3517900 h 3517900"/>
              <a:gd name="connsiteX3" fmla="*/ 0 w 6883400"/>
              <a:gd name="connsiteY3" fmla="*/ 0 h 351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3400" h="3517900">
                <a:moveTo>
                  <a:pt x="0" y="0"/>
                </a:moveTo>
                <a:lnTo>
                  <a:pt x="6883400" y="0"/>
                </a:lnTo>
                <a:lnTo>
                  <a:pt x="6883400" y="3517900"/>
                </a:lnTo>
                <a:cubicBezTo>
                  <a:pt x="5160433" y="719667"/>
                  <a:pt x="1189567" y="1769533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副标题 11"/>
          <p:cNvSpPr txBox="1">
            <a:spLocks/>
          </p:cNvSpPr>
          <p:nvPr/>
        </p:nvSpPr>
        <p:spPr>
          <a:xfrm>
            <a:off x="-37578" y="251418"/>
            <a:ext cx="2093308" cy="68203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marR="0" lvl="0" algn="ctr" fontAlgn="auto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联系方式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43877" y="815340"/>
            <a:ext cx="897573" cy="635"/>
          </a:xfrm>
          <a:prstGeom prst="line">
            <a:avLst/>
          </a:prstGeom>
          <a:ln>
            <a:solidFill>
              <a:schemeClr val="accent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28662" y="1001512"/>
            <a:ext cx="56435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spc="100" dirty="0" smtClean="0">
                <a:solidFill>
                  <a:schemeClr val="bg1"/>
                </a:solidFill>
                <a:latin typeface="+mj-ea"/>
                <a:ea typeface="+mj-ea"/>
              </a:rPr>
              <a:t>通联支付网络服务股份有限公司佛山分公司</a:t>
            </a:r>
          </a:p>
          <a:p>
            <a:pPr algn="just">
              <a:lnSpc>
                <a:spcPct val="150000"/>
              </a:lnSpc>
            </a:pPr>
            <a:r>
              <a:rPr lang="en-US" altLang="zh-CN" b="1" spc="100" dirty="0" err="1" smtClean="0">
                <a:solidFill>
                  <a:schemeClr val="bg1"/>
                </a:solidFill>
                <a:latin typeface="+mj-ea"/>
                <a:ea typeface="+mj-ea"/>
              </a:rPr>
              <a:t>Allinpay</a:t>
            </a:r>
            <a:r>
              <a:rPr lang="en-US" altLang="zh-CN" b="1" spc="100" dirty="0" smtClean="0">
                <a:solidFill>
                  <a:schemeClr val="bg1"/>
                </a:solidFill>
                <a:latin typeface="+mj-ea"/>
                <a:ea typeface="+mj-ea"/>
              </a:rPr>
              <a:t> Network Services </a:t>
            </a:r>
            <a:r>
              <a:rPr lang="en-US" altLang="zh-CN" b="1" spc="100" dirty="0" err="1" smtClean="0">
                <a:solidFill>
                  <a:schemeClr val="bg1"/>
                </a:solidFill>
                <a:latin typeface="+mj-ea"/>
                <a:ea typeface="+mj-ea"/>
              </a:rPr>
              <a:t>Co.,Ltd</a:t>
            </a:r>
            <a:r>
              <a:rPr lang="en-US" altLang="zh-CN" b="1" spc="100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8662" y="1519224"/>
            <a:ext cx="5643588" cy="242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zh-CN" sz="1100" spc="1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000" b="1" spc="100" dirty="0" smtClean="0">
                <a:solidFill>
                  <a:schemeClr val="bg1"/>
                </a:solidFill>
                <a:latin typeface="+mj-ea"/>
                <a:ea typeface="+mj-ea"/>
              </a:rPr>
              <a:t>联系地址：</a:t>
            </a:r>
            <a:endParaRPr lang="en-US" altLang="zh-CN" sz="1000" b="1" spc="1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000" b="1" spc="100" dirty="0" smtClean="0">
                <a:solidFill>
                  <a:schemeClr val="bg1"/>
                </a:solidFill>
                <a:latin typeface="+mj-ea"/>
                <a:ea typeface="+mj-ea"/>
              </a:rPr>
              <a:t>上海</a:t>
            </a:r>
            <a:r>
              <a:rPr lang="zh-CN" altLang="en-US" sz="1000" b="1" spc="100" dirty="0">
                <a:solidFill>
                  <a:schemeClr val="bg1"/>
                </a:solidFill>
                <a:latin typeface="+mj-ea"/>
                <a:ea typeface="+mj-ea"/>
              </a:rPr>
              <a:t>总部地址：上海市浦东新区杨高南路</a:t>
            </a:r>
            <a:r>
              <a:rPr lang="en-US" altLang="zh-CN" sz="1000" b="1" spc="100" dirty="0">
                <a:solidFill>
                  <a:schemeClr val="bg1"/>
                </a:solidFill>
                <a:latin typeface="+mj-ea"/>
                <a:ea typeface="+mj-ea"/>
              </a:rPr>
              <a:t>799</a:t>
            </a:r>
            <a:r>
              <a:rPr lang="zh-CN" altLang="en-US" sz="1000" b="1" spc="100" dirty="0">
                <a:solidFill>
                  <a:schemeClr val="bg1"/>
                </a:solidFill>
                <a:latin typeface="+mj-ea"/>
                <a:ea typeface="+mj-ea"/>
              </a:rPr>
              <a:t>号陆家嘴世纪金融广场</a:t>
            </a:r>
            <a:r>
              <a:rPr lang="en-US" altLang="zh-CN" sz="1000" b="1" spc="1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zh-CN" altLang="en-US" sz="1000" b="1" spc="100" dirty="0">
                <a:solidFill>
                  <a:schemeClr val="bg1"/>
                </a:solidFill>
                <a:latin typeface="+mj-ea"/>
                <a:ea typeface="+mj-ea"/>
              </a:rPr>
              <a:t>号楼</a:t>
            </a:r>
            <a:r>
              <a:rPr lang="en-US" altLang="zh-CN" sz="1000" b="1" spc="100" dirty="0">
                <a:solidFill>
                  <a:schemeClr val="bg1"/>
                </a:solidFill>
                <a:latin typeface="+mj-ea"/>
                <a:ea typeface="+mj-ea"/>
              </a:rPr>
              <a:t>10F</a:t>
            </a:r>
          </a:p>
          <a:p>
            <a:pPr algn="just">
              <a:lnSpc>
                <a:spcPct val="150000"/>
              </a:lnSpc>
            </a:pPr>
            <a:r>
              <a:rPr lang="zh-CN" altLang="en-US" sz="1000" b="1" spc="100" dirty="0">
                <a:solidFill>
                  <a:schemeClr val="bg1"/>
                </a:solidFill>
                <a:latin typeface="+mj-ea"/>
                <a:ea typeface="+mj-ea"/>
              </a:rPr>
              <a:t>广东省公司地址：广州市天河区体育西路</a:t>
            </a:r>
            <a:r>
              <a:rPr lang="en-US" altLang="zh-CN" sz="1000" b="1" spc="100" dirty="0">
                <a:solidFill>
                  <a:schemeClr val="bg1"/>
                </a:solidFill>
                <a:latin typeface="+mj-ea"/>
                <a:ea typeface="+mj-ea"/>
              </a:rPr>
              <a:t>107</a:t>
            </a:r>
            <a:r>
              <a:rPr lang="zh-CN" altLang="en-US" sz="1000" b="1" spc="100" dirty="0">
                <a:solidFill>
                  <a:schemeClr val="bg1"/>
                </a:solidFill>
                <a:latin typeface="+mj-ea"/>
                <a:ea typeface="+mj-ea"/>
              </a:rPr>
              <a:t>号盛雅商务中心</a:t>
            </a:r>
            <a:r>
              <a:rPr lang="en-US" altLang="zh-CN" sz="1000" b="1" spc="100" dirty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r>
              <a:rPr lang="zh-CN" altLang="en-US" sz="1000" b="1" spc="100" dirty="0">
                <a:solidFill>
                  <a:schemeClr val="bg1"/>
                </a:solidFill>
                <a:latin typeface="+mj-ea"/>
                <a:ea typeface="+mj-ea"/>
              </a:rPr>
              <a:t>座三楼</a:t>
            </a:r>
          </a:p>
          <a:p>
            <a:pPr algn="just">
              <a:lnSpc>
                <a:spcPct val="150000"/>
              </a:lnSpc>
            </a:pPr>
            <a:r>
              <a:rPr lang="zh-CN" altLang="en-US" sz="1000" b="1" spc="100" dirty="0">
                <a:solidFill>
                  <a:schemeClr val="bg1"/>
                </a:solidFill>
                <a:latin typeface="+mj-ea"/>
                <a:ea typeface="+mj-ea"/>
              </a:rPr>
              <a:t>佛山分公司地址：佛山市禅城区汾江南路</a:t>
            </a:r>
            <a:r>
              <a:rPr lang="en-US" altLang="zh-CN" sz="1000" b="1" spc="100" dirty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r>
              <a:rPr lang="zh-CN" altLang="en-US" sz="1000" b="1" spc="100" dirty="0">
                <a:solidFill>
                  <a:schemeClr val="bg1"/>
                </a:solidFill>
                <a:latin typeface="+mj-ea"/>
                <a:ea typeface="+mj-ea"/>
              </a:rPr>
              <a:t>号星星华园国际写字楼</a:t>
            </a:r>
            <a:r>
              <a:rPr lang="en-US" altLang="zh-CN" sz="1000" b="1" spc="100" dirty="0">
                <a:solidFill>
                  <a:schemeClr val="bg1"/>
                </a:solidFill>
                <a:latin typeface="+mj-ea"/>
                <a:ea typeface="+mj-ea"/>
              </a:rPr>
              <a:t>1703-1706</a:t>
            </a:r>
            <a:r>
              <a:rPr lang="zh-CN" altLang="en-US" sz="1000" b="1" spc="100" dirty="0" smtClean="0">
                <a:solidFill>
                  <a:schemeClr val="bg1"/>
                </a:solidFill>
                <a:latin typeface="+mj-ea"/>
                <a:ea typeface="+mj-ea"/>
              </a:rPr>
              <a:t>室</a:t>
            </a:r>
            <a:endParaRPr lang="en-US" altLang="zh-CN" sz="1000" b="1" spc="1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000" b="1" spc="100" dirty="0">
                <a:solidFill>
                  <a:schemeClr val="bg1"/>
                </a:solidFill>
                <a:latin typeface="+mj-ea"/>
              </a:rPr>
              <a:t>联系人</a:t>
            </a:r>
            <a:r>
              <a:rPr lang="zh-CN" altLang="en-US" sz="1000" b="1" spc="100" dirty="0" smtClean="0">
                <a:solidFill>
                  <a:schemeClr val="bg1"/>
                </a:solidFill>
                <a:latin typeface="+mj-ea"/>
              </a:rPr>
              <a:t>：</a:t>
            </a:r>
            <a:r>
              <a:rPr lang="zh-CN" altLang="en-US" sz="1000" b="1" spc="100" dirty="0">
                <a:solidFill>
                  <a:srgbClr val="F08C1E"/>
                </a:solidFill>
                <a:latin typeface="+mj-ea"/>
              </a:rPr>
              <a:t>余伟焯</a:t>
            </a:r>
            <a:r>
              <a:rPr lang="zh-CN" altLang="en-US" sz="1000" b="1" spc="100" dirty="0" smtClean="0">
                <a:solidFill>
                  <a:srgbClr val="F08C1E"/>
                </a:solidFill>
                <a:latin typeface="+mj-ea"/>
              </a:rPr>
              <a:t> </a:t>
            </a:r>
            <a:r>
              <a:rPr lang="en-US" altLang="zh-CN" sz="1000" b="1" spc="100" dirty="0" smtClean="0">
                <a:solidFill>
                  <a:srgbClr val="F08C1E"/>
                </a:solidFill>
                <a:latin typeface="+mj-ea"/>
              </a:rPr>
              <a:t>185</a:t>
            </a:r>
            <a:r>
              <a:rPr lang="zh-CN" altLang="en-US" sz="1000" b="1" spc="100" dirty="0" smtClean="0">
                <a:solidFill>
                  <a:srgbClr val="F08C1E"/>
                </a:solidFill>
                <a:latin typeface="+mj-ea"/>
              </a:rPr>
              <a:t> </a:t>
            </a:r>
            <a:r>
              <a:rPr lang="en-US" altLang="zh-CN" sz="1000" b="1" spc="100" dirty="0" smtClean="0">
                <a:solidFill>
                  <a:srgbClr val="F08C1E"/>
                </a:solidFill>
                <a:latin typeface="+mj-ea"/>
              </a:rPr>
              <a:t>6600</a:t>
            </a:r>
            <a:r>
              <a:rPr lang="zh-CN" altLang="en-US" sz="1000" b="1" spc="100" dirty="0" smtClean="0">
                <a:solidFill>
                  <a:srgbClr val="F08C1E"/>
                </a:solidFill>
                <a:latin typeface="+mj-ea"/>
              </a:rPr>
              <a:t> </a:t>
            </a:r>
            <a:r>
              <a:rPr lang="en-US" altLang="zh-CN" sz="1000" b="1" spc="100" dirty="0" smtClean="0">
                <a:solidFill>
                  <a:srgbClr val="F08C1E"/>
                </a:solidFill>
                <a:latin typeface="+mj-ea"/>
              </a:rPr>
              <a:t>9915</a:t>
            </a:r>
            <a:endParaRPr lang="en-US" altLang="zh-CN" sz="1000" spc="100" dirty="0" smtClean="0">
              <a:solidFill>
                <a:srgbClr val="F08C1E"/>
              </a:solidFill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000" b="1" spc="100" dirty="0" smtClean="0">
                <a:solidFill>
                  <a:schemeClr val="bg1"/>
                </a:solidFill>
                <a:latin typeface="+mj-ea"/>
                <a:ea typeface="+mj-ea"/>
              </a:rPr>
              <a:t>佛山分公司联系电话：</a:t>
            </a:r>
            <a:r>
              <a:rPr lang="zh-CN" altLang="en-US" sz="1000" spc="100" dirty="0" smtClean="0">
                <a:solidFill>
                  <a:schemeClr val="bg1"/>
                </a:solidFill>
                <a:latin typeface="+mj-ea"/>
                <a:ea typeface="+mj-ea"/>
              </a:rPr>
              <a:t>（</a:t>
            </a:r>
            <a:r>
              <a:rPr lang="en-US" altLang="zh-CN" sz="1000" spc="100" dirty="0" smtClean="0">
                <a:solidFill>
                  <a:schemeClr val="bg1"/>
                </a:solidFill>
                <a:latin typeface="+mj-ea"/>
                <a:ea typeface="+mj-ea"/>
              </a:rPr>
              <a:t>0757</a:t>
            </a:r>
            <a:r>
              <a:rPr lang="zh-CN" altLang="en-US" sz="1000" spc="100" dirty="0" smtClean="0">
                <a:solidFill>
                  <a:schemeClr val="bg1"/>
                </a:solidFill>
                <a:latin typeface="+mj-ea"/>
                <a:ea typeface="+mj-ea"/>
              </a:rPr>
              <a:t>）</a:t>
            </a:r>
            <a:r>
              <a:rPr lang="en-US" altLang="zh-CN" sz="1000" spc="100" dirty="0" smtClean="0">
                <a:solidFill>
                  <a:schemeClr val="bg1"/>
                </a:solidFill>
                <a:latin typeface="+mj-ea"/>
                <a:ea typeface="+mj-ea"/>
              </a:rPr>
              <a:t>8278</a:t>
            </a:r>
            <a:r>
              <a:rPr lang="zh-CN" altLang="en-US" sz="1000" spc="1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CN" sz="1000" spc="100" dirty="0" smtClean="0">
                <a:solidFill>
                  <a:schemeClr val="bg1"/>
                </a:solidFill>
                <a:latin typeface="+mj-ea"/>
                <a:ea typeface="+mj-ea"/>
              </a:rPr>
              <a:t>5030</a:t>
            </a:r>
          </a:p>
          <a:p>
            <a:pPr algn="just">
              <a:lnSpc>
                <a:spcPct val="150000"/>
              </a:lnSpc>
            </a:pPr>
            <a:r>
              <a:rPr lang="zh-CN" altLang="en-US" sz="1000" b="1" spc="100" dirty="0" smtClean="0">
                <a:solidFill>
                  <a:schemeClr val="bg1"/>
                </a:solidFill>
                <a:latin typeface="+mj-ea"/>
                <a:ea typeface="+mj-ea"/>
              </a:rPr>
              <a:t>全国统一客服热线：</a:t>
            </a:r>
            <a:r>
              <a:rPr lang="en-US" altLang="zh-CN" sz="1000" spc="100" dirty="0" smtClean="0">
                <a:solidFill>
                  <a:schemeClr val="bg1"/>
                </a:solidFill>
                <a:latin typeface="+mj-ea"/>
                <a:ea typeface="+mj-ea"/>
              </a:rPr>
              <a:t>95156</a:t>
            </a:r>
          </a:p>
          <a:p>
            <a:pPr algn="just">
              <a:lnSpc>
                <a:spcPct val="150000"/>
              </a:lnSpc>
            </a:pPr>
            <a:r>
              <a:rPr lang="zh-CN" altLang="en-US" sz="1000" b="1" spc="100" dirty="0" smtClean="0">
                <a:solidFill>
                  <a:schemeClr val="bg1"/>
                </a:solidFill>
                <a:latin typeface="+mj-ea"/>
                <a:ea typeface="+mj-ea"/>
              </a:rPr>
              <a:t>官方网站：</a:t>
            </a:r>
            <a:r>
              <a:rPr lang="en-US" altLang="zh-CN" sz="1000" b="1" spc="100" dirty="0" smtClean="0">
                <a:solidFill>
                  <a:schemeClr val="bg1"/>
                </a:solidFill>
                <a:latin typeface="+mj-ea"/>
                <a:ea typeface="+mj-ea"/>
              </a:rPr>
              <a:t>www.allinpay.com</a:t>
            </a:r>
          </a:p>
          <a:p>
            <a:pPr algn="just">
              <a:lnSpc>
                <a:spcPct val="150000"/>
              </a:lnSpc>
            </a:pPr>
            <a:r>
              <a:rPr lang="zh-CN" altLang="en-US" sz="1000" b="1" spc="100" dirty="0" smtClean="0">
                <a:solidFill>
                  <a:schemeClr val="bg1"/>
                </a:solidFill>
                <a:latin typeface="+mj-ea"/>
                <a:ea typeface="+mj-ea"/>
              </a:rPr>
              <a:t>联系邮箱：</a:t>
            </a:r>
            <a:r>
              <a:rPr lang="zh-CN" altLang="en-US" sz="1000" b="1" spc="1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CN" sz="1000" b="1" spc="100" dirty="0" smtClean="0">
                <a:solidFill>
                  <a:schemeClr val="bg1"/>
                </a:solidFill>
                <a:latin typeface="+mj-ea"/>
                <a:ea typeface="+mj-ea"/>
                <a:hlinkClick r:id="rId5"/>
              </a:rPr>
              <a:t>yuwz@allinpay.com</a:t>
            </a:r>
            <a:endParaRPr lang="en-US" altLang="zh-CN" sz="1000" b="1" spc="1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520867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2"/>
          <p:cNvSpPr txBox="1">
            <a:spLocks/>
          </p:cNvSpPr>
          <p:nvPr/>
        </p:nvSpPr>
        <p:spPr>
          <a:xfrm>
            <a:off x="744259" y="2005299"/>
            <a:ext cx="1299453" cy="9179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spc="4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目录</a:t>
            </a:r>
            <a:endParaRPr kumimoji="0" lang="zh-CN" altLang="en-US" sz="3200" i="0" u="none" strike="noStrike" kern="1200" cap="none" spc="400" normalizeH="0" noProof="0" dirty="0">
              <a:ln>
                <a:noFill/>
              </a:ln>
              <a:solidFill>
                <a:schemeClr val="accent1">
                  <a:lumMod val="50000"/>
                  <a:lumOff val="50000"/>
                </a:schemeClr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pic>
        <p:nvPicPr>
          <p:cNvPr id="5" name="Picture 3" descr="C:\Users\wangxx4\Desktop\2016通联\白logo (1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9" y="4730287"/>
            <a:ext cx="2643201" cy="270355"/>
          </a:xfrm>
          <a:prstGeom prst="rect">
            <a:avLst/>
          </a:prstGeom>
          <a:noFill/>
        </p:spPr>
      </p:pic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2786050" y="937224"/>
            <a:ext cx="287867" cy="2878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椭圆 10"/>
          <p:cNvSpPr>
            <a:spLocks noChangeArrowheads="1"/>
          </p:cNvSpPr>
          <p:nvPr/>
        </p:nvSpPr>
        <p:spPr bwMode="auto">
          <a:xfrm>
            <a:off x="2786050" y="1756277"/>
            <a:ext cx="287867" cy="2878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259141" y="1667437"/>
            <a:ext cx="4698085" cy="474133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订金</a:t>
            </a:r>
            <a:r>
              <a:rPr lang="en-US" altLang="zh-CN" sz="2400" b="1" dirty="0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尾款解决方案</a:t>
            </a:r>
            <a:endParaRPr lang="en-US" altLang="zh-CN" sz="2400" b="1" dirty="0">
              <a:solidFill>
                <a:schemeClr val="bg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文本框 1"/>
          <p:cNvSpPr txBox="1">
            <a:spLocks noChangeArrowheads="1"/>
          </p:cNvSpPr>
          <p:nvPr/>
        </p:nvSpPr>
        <p:spPr bwMode="auto">
          <a:xfrm>
            <a:off x="3259141" y="832914"/>
            <a:ext cx="4216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</a:rPr>
              <a:t>解决基本需求（支付通道）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椭圆 10"/>
          <p:cNvSpPr>
            <a:spLocks noChangeArrowheads="1"/>
          </p:cNvSpPr>
          <p:nvPr/>
        </p:nvSpPr>
        <p:spPr bwMode="auto">
          <a:xfrm>
            <a:off x="2786050" y="2575703"/>
            <a:ext cx="287867" cy="2878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" name="椭圆 10"/>
          <p:cNvSpPr>
            <a:spLocks noChangeArrowheads="1"/>
          </p:cNvSpPr>
          <p:nvPr/>
        </p:nvSpPr>
        <p:spPr bwMode="auto">
          <a:xfrm>
            <a:off x="2768080" y="3394383"/>
            <a:ext cx="287867" cy="2878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" name="文本框 2"/>
          <p:cNvSpPr txBox="1">
            <a:spLocks noChangeArrowheads="1"/>
          </p:cNvSpPr>
          <p:nvPr/>
        </p:nvSpPr>
        <p:spPr bwMode="auto">
          <a:xfrm>
            <a:off x="3310173" y="3307483"/>
            <a:ext cx="4216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</a:rPr>
              <a:t>清晰对账后台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椭圆 10"/>
          <p:cNvSpPr>
            <a:spLocks noChangeArrowheads="1"/>
          </p:cNvSpPr>
          <p:nvPr/>
        </p:nvSpPr>
        <p:spPr bwMode="auto">
          <a:xfrm>
            <a:off x="2768079" y="4213063"/>
            <a:ext cx="287867" cy="2878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" name="文本框 2"/>
          <p:cNvSpPr txBox="1">
            <a:spLocks noChangeArrowheads="1"/>
          </p:cNvSpPr>
          <p:nvPr/>
        </p:nvSpPr>
        <p:spPr bwMode="auto">
          <a:xfrm>
            <a:off x="3310173" y="4160928"/>
            <a:ext cx="4216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</a:rPr>
              <a:t>成功案例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矩形 11"/>
          <p:cNvSpPr>
            <a:spLocks noChangeArrowheads="1"/>
          </p:cNvSpPr>
          <p:nvPr/>
        </p:nvSpPr>
        <p:spPr bwMode="auto">
          <a:xfrm>
            <a:off x="5298018" y="5251451"/>
            <a:ext cx="5376333" cy="474133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400" b="1">
              <a:solidFill>
                <a:srgbClr val="E36C09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10172" y="2465342"/>
            <a:ext cx="34310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账目清分（流程总结）</a:t>
            </a:r>
            <a:endParaRPr lang="en-US" altLang="zh-CN" sz="24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3" y="2956698"/>
            <a:ext cx="2324424" cy="6573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197592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1" grpId="0" bldLvl="0" animBg="1"/>
      <p:bldP spid="12" grpId="0" bldLvl="0"/>
      <p:bldP spid="14" grpId="0" bldLvl="0" animBg="1"/>
      <p:bldP spid="19" grpId="0" bldLvl="0" animBg="1"/>
      <p:bldP spid="22" grpId="0" bldLvl="0" animBg="1"/>
      <p:bldP spid="2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9"/>
          <p:cNvGrpSpPr>
            <a:grpSpLocks/>
          </p:cNvGrpSpPr>
          <p:nvPr/>
        </p:nvGrpSpPr>
        <p:grpSpPr bwMode="auto">
          <a:xfrm>
            <a:off x="519209" y="855694"/>
            <a:ext cx="8332859" cy="3049421"/>
            <a:chOff x="395536" y="1100005"/>
            <a:chExt cx="8333382" cy="3049075"/>
          </a:xfrm>
        </p:grpSpPr>
        <p:grpSp>
          <p:nvGrpSpPr>
            <p:cNvPr id="48" name="组合 8"/>
            <p:cNvGrpSpPr>
              <a:grpSpLocks/>
            </p:cNvGrpSpPr>
            <p:nvPr/>
          </p:nvGrpSpPr>
          <p:grpSpPr bwMode="auto">
            <a:xfrm>
              <a:off x="395536" y="1100005"/>
              <a:ext cx="8333382" cy="2905059"/>
              <a:chOff x="395536" y="1100005"/>
              <a:chExt cx="8333382" cy="2905059"/>
            </a:xfrm>
          </p:grpSpPr>
          <p:pic>
            <p:nvPicPr>
              <p:cNvPr id="51" name="Picture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8610" y="1916440"/>
                <a:ext cx="1599745" cy="20886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" name="Picture 7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9321" y="1846206"/>
                <a:ext cx="1323355" cy="21588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" name="Picture 26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25935" y="1736387"/>
                <a:ext cx="1094065" cy="540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4" name="Picture 26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70520" y="3349115"/>
                <a:ext cx="573416" cy="5119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5" name="Picture 27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89534" y="3339270"/>
                <a:ext cx="552185" cy="521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6" name="Picture 28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84770" y="2495852"/>
                <a:ext cx="583319" cy="573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7" name="Picture 26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86395" y="2517698"/>
                <a:ext cx="557541" cy="551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" name="TextBox 5"/>
              <p:cNvSpPr txBox="1">
                <a:spLocks noChangeArrowheads="1"/>
              </p:cNvSpPr>
              <p:nvPr/>
            </p:nvSpPr>
            <p:spPr bwMode="auto">
              <a:xfrm>
                <a:off x="7900826" y="1375107"/>
                <a:ext cx="828092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zh-CN" altLang="en-US" sz="4800" b="1" dirty="0">
                    <a:solidFill>
                      <a:srgbClr val="FF0000"/>
                    </a:solidFill>
                    <a:latin typeface="幼圆" pitchFamily="49" charset="-122"/>
                    <a:ea typeface="幼圆" pitchFamily="49" charset="-122"/>
                  </a:rPr>
                  <a:t>√</a:t>
                </a:r>
              </a:p>
            </p:txBody>
          </p:sp>
          <p:sp>
            <p:nvSpPr>
              <p:cNvPr id="59" name="TextBox 26"/>
              <p:cNvSpPr txBox="1">
                <a:spLocks noChangeArrowheads="1"/>
              </p:cNvSpPr>
              <p:nvPr/>
            </p:nvSpPr>
            <p:spPr bwMode="auto">
              <a:xfrm>
                <a:off x="7011888" y="2420888"/>
                <a:ext cx="828092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zh-CN" altLang="en-US" sz="4800" b="1" dirty="0">
                    <a:solidFill>
                      <a:srgbClr val="FF0000"/>
                    </a:solidFill>
                    <a:latin typeface="幼圆" pitchFamily="49" charset="-122"/>
                    <a:ea typeface="幼圆" pitchFamily="49" charset="-122"/>
                  </a:rPr>
                  <a:t>√</a:t>
                </a:r>
              </a:p>
            </p:txBody>
          </p:sp>
          <p:sp>
            <p:nvSpPr>
              <p:cNvPr id="60" name="TextBox 27"/>
              <p:cNvSpPr txBox="1">
                <a:spLocks noChangeArrowheads="1"/>
              </p:cNvSpPr>
              <p:nvPr/>
            </p:nvSpPr>
            <p:spPr bwMode="auto">
              <a:xfrm>
                <a:off x="7848364" y="2381979"/>
                <a:ext cx="828092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zh-CN" altLang="en-US" sz="4800" b="1" dirty="0">
                    <a:solidFill>
                      <a:srgbClr val="FF0000"/>
                    </a:solidFill>
                    <a:latin typeface="幼圆" pitchFamily="49" charset="-122"/>
                    <a:ea typeface="幼圆" pitchFamily="49" charset="-122"/>
                  </a:rPr>
                  <a:t>√</a:t>
                </a:r>
              </a:p>
            </p:txBody>
          </p:sp>
          <p:sp>
            <p:nvSpPr>
              <p:cNvPr id="61" name="TextBox 28"/>
              <p:cNvSpPr txBox="1">
                <a:spLocks noChangeArrowheads="1"/>
              </p:cNvSpPr>
              <p:nvPr/>
            </p:nvSpPr>
            <p:spPr bwMode="auto">
              <a:xfrm>
                <a:off x="7848364" y="3174067"/>
                <a:ext cx="828092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zh-CN" altLang="en-US" sz="4800" b="1">
                    <a:solidFill>
                      <a:srgbClr val="FF0000"/>
                    </a:solidFill>
                    <a:latin typeface="幼圆" pitchFamily="49" charset="-122"/>
                    <a:ea typeface="幼圆" pitchFamily="49" charset="-122"/>
                  </a:rPr>
                  <a:t>√</a:t>
                </a:r>
              </a:p>
            </p:txBody>
          </p:sp>
          <p:sp>
            <p:nvSpPr>
              <p:cNvPr id="62" name="TextBox 29"/>
              <p:cNvSpPr txBox="1">
                <a:spLocks noChangeArrowheads="1"/>
              </p:cNvSpPr>
              <p:nvPr/>
            </p:nvSpPr>
            <p:spPr bwMode="auto">
              <a:xfrm>
                <a:off x="7011888" y="3174067"/>
                <a:ext cx="828092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zh-CN" altLang="en-US" sz="4800" b="1" dirty="0">
                    <a:solidFill>
                      <a:srgbClr val="FF0000"/>
                    </a:solidFill>
                    <a:latin typeface="幼圆" pitchFamily="49" charset="-122"/>
                    <a:ea typeface="幼圆" pitchFamily="49" charset="-122"/>
                  </a:rPr>
                  <a:t>√</a:t>
                </a:r>
              </a:p>
            </p:txBody>
          </p:sp>
          <p:pic>
            <p:nvPicPr>
              <p:cNvPr id="63" name="Picture 26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536" y="1520363"/>
                <a:ext cx="1094065" cy="540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5" name="Picture 26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1774" y="2472524"/>
                <a:ext cx="573416" cy="5119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6" name="Picture 27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2676" y="3314555"/>
                <a:ext cx="552185" cy="521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7" name="Picture 28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1774" y="3296324"/>
                <a:ext cx="583319" cy="573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8" name="Picture 26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834" y="2400516"/>
                <a:ext cx="557541" cy="528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" name="TextBox 36"/>
              <p:cNvSpPr txBox="1">
                <a:spLocks noChangeArrowheads="1"/>
              </p:cNvSpPr>
              <p:nvPr/>
            </p:nvSpPr>
            <p:spPr bwMode="auto">
              <a:xfrm>
                <a:off x="827859" y="2348880"/>
                <a:ext cx="828092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4800" b="1">
                    <a:solidFill>
                      <a:srgbClr val="FF0000"/>
                    </a:solidFill>
                    <a:latin typeface="幼圆" pitchFamily="49" charset="-122"/>
                    <a:ea typeface="幼圆" pitchFamily="49" charset="-122"/>
                  </a:rPr>
                  <a:t>×</a:t>
                </a:r>
                <a:endParaRPr lang="zh-CN" altLang="en-US" sz="48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70" name="TextBox 37"/>
              <p:cNvSpPr txBox="1">
                <a:spLocks noChangeArrowheads="1"/>
              </p:cNvSpPr>
              <p:nvPr/>
            </p:nvSpPr>
            <p:spPr bwMode="auto">
              <a:xfrm>
                <a:off x="3311860" y="2348880"/>
                <a:ext cx="828092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4800" b="1" dirty="0">
                    <a:solidFill>
                      <a:srgbClr val="FF0000"/>
                    </a:solidFill>
                    <a:latin typeface="幼圆" pitchFamily="49" charset="-122"/>
                    <a:ea typeface="幼圆" pitchFamily="49" charset="-122"/>
                  </a:rPr>
                  <a:t>×</a:t>
                </a:r>
                <a:endParaRPr lang="zh-CN" altLang="en-US" sz="4800" b="1" dirty="0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71" name="右箭头 6"/>
              <p:cNvSpPr>
                <a:spLocks noChangeArrowheads="1"/>
              </p:cNvSpPr>
              <p:nvPr/>
            </p:nvSpPr>
            <p:spPr bwMode="gray">
              <a:xfrm>
                <a:off x="4211960" y="2745245"/>
                <a:ext cx="720080" cy="362624"/>
              </a:xfrm>
              <a:prstGeom prst="rightArrow">
                <a:avLst>
                  <a:gd name="adj1" fmla="val 50000"/>
                  <a:gd name="adj2" fmla="val 50002"/>
                </a:avLst>
              </a:prstGeom>
              <a:solidFill>
                <a:srgbClr val="FFC000"/>
              </a:solidFill>
              <a:ln w="9525">
                <a:solidFill>
                  <a:srgbClr val="FFC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TextBox 31"/>
              <p:cNvSpPr txBox="1">
                <a:spLocks noChangeArrowheads="1"/>
              </p:cNvSpPr>
              <p:nvPr/>
            </p:nvSpPr>
            <p:spPr bwMode="auto">
              <a:xfrm>
                <a:off x="1374912" y="1100005"/>
                <a:ext cx="828092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4800" b="1" dirty="0">
                    <a:solidFill>
                      <a:srgbClr val="FF0000"/>
                    </a:solidFill>
                    <a:latin typeface="幼圆" pitchFamily="49" charset="-122"/>
                    <a:ea typeface="幼圆" pitchFamily="49" charset="-122"/>
                  </a:rPr>
                  <a:t>×</a:t>
                </a:r>
                <a:endParaRPr lang="zh-CN" altLang="en-US" sz="4800" b="1" dirty="0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sp>
          <p:nvSpPr>
            <p:cNvPr id="49" name="TextBox 38"/>
            <p:cNvSpPr txBox="1">
              <a:spLocks noChangeArrowheads="1"/>
            </p:cNvSpPr>
            <p:nvPr/>
          </p:nvSpPr>
          <p:spPr bwMode="auto">
            <a:xfrm>
              <a:off x="1151620" y="3318083"/>
              <a:ext cx="82809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48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×</a:t>
              </a:r>
              <a:endParaRPr lang="zh-CN" altLang="en-US" sz="4800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50" name="TextBox 39"/>
            <p:cNvSpPr txBox="1">
              <a:spLocks noChangeArrowheads="1"/>
            </p:cNvSpPr>
            <p:nvPr/>
          </p:nvSpPr>
          <p:spPr bwMode="auto">
            <a:xfrm>
              <a:off x="3103762" y="3318083"/>
              <a:ext cx="82809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48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×</a:t>
              </a:r>
              <a:endParaRPr lang="zh-CN" altLang="en-US" sz="4800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86" y="1266145"/>
            <a:ext cx="1059241" cy="571990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649901" y="335012"/>
            <a:ext cx="2012089" cy="369332"/>
          </a:xfrm>
          <a:prstGeom prst="rect">
            <a:avLst/>
          </a:prstGeom>
          <a:ln/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支付通道的整合</a:t>
            </a:r>
            <a:endParaRPr lang="en-US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"/>
          <p:cNvSpPr txBox="1">
            <a:spLocks noChangeArrowheads="1"/>
          </p:cNvSpPr>
          <p:nvPr/>
        </p:nvSpPr>
        <p:spPr bwMode="auto">
          <a:xfrm>
            <a:off x="1288059" y="4015404"/>
            <a:ext cx="22320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只能</a:t>
            </a:r>
            <a:r>
              <a:rPr lang="zh-CN" altLang="en-US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货</a:t>
            </a:r>
            <a:r>
              <a:rPr lang="zh-CN" altLang="en-US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到付款？</a:t>
            </a:r>
            <a:endParaRPr lang="zh-CN" altLang="en-US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19"/>
          <p:cNvSpPr txBox="1">
            <a:spLocks noChangeArrowheads="1"/>
          </p:cNvSpPr>
          <p:nvPr/>
        </p:nvSpPr>
        <p:spPr bwMode="auto">
          <a:xfrm>
            <a:off x="5381933" y="4022511"/>
            <a:ext cx="32654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通联收银宝在</a:t>
            </a:r>
            <a:r>
              <a:rPr lang="zh-CN" altLang="en-US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手，支付不用愁！</a:t>
            </a: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198" y="1472653"/>
            <a:ext cx="1068627" cy="577058"/>
          </a:xfrm>
          <a:prstGeom prst="rect">
            <a:avLst/>
          </a:prstGeom>
        </p:spPr>
      </p:pic>
      <p:cxnSp>
        <p:nvCxnSpPr>
          <p:cNvPr id="32" name="直接连接符 31"/>
          <p:cNvCxnSpPr/>
          <p:nvPr/>
        </p:nvCxnSpPr>
        <p:spPr>
          <a:xfrm>
            <a:off x="609600" y="696067"/>
            <a:ext cx="2052390" cy="29766"/>
          </a:xfrm>
          <a:prstGeom prst="line">
            <a:avLst/>
          </a:prstGeom>
          <a:ln>
            <a:solidFill>
              <a:schemeClr val="accent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8493399" y="4734219"/>
            <a:ext cx="284150" cy="284150"/>
          </a:xfrm>
          <a:prstGeom prst="ellipse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1</a:t>
            </a:r>
            <a:endParaRPr lang="zh-CN" altLang="en-US" dirty="0">
              <a:latin typeface="+mj-ea"/>
              <a:ea typeface="+mj-ea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42849" y="4719072"/>
            <a:ext cx="8649847" cy="314444"/>
            <a:chOff x="142849" y="4719072"/>
            <a:chExt cx="8649847" cy="314444"/>
          </a:xfrm>
        </p:grpSpPr>
        <p:pic>
          <p:nvPicPr>
            <p:cNvPr id="37" name="Picture 3" descr="C:\Users\wangxx4\Desktop\2016通联\白logo (1).pn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142849" y="4730287"/>
              <a:ext cx="2643201" cy="270355"/>
            </a:xfrm>
            <a:prstGeom prst="rect">
              <a:avLst/>
            </a:prstGeom>
            <a:noFill/>
          </p:spPr>
        </p:pic>
        <p:grpSp>
          <p:nvGrpSpPr>
            <p:cNvPr id="38" name="组合 18"/>
            <p:cNvGrpSpPr/>
            <p:nvPr/>
          </p:nvGrpSpPr>
          <p:grpSpPr>
            <a:xfrm>
              <a:off x="8478252" y="4719072"/>
              <a:ext cx="314444" cy="314444"/>
              <a:chOff x="932337" y="971550"/>
              <a:chExt cx="1186464" cy="1186464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932337" y="971550"/>
                <a:ext cx="1186464" cy="1186464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989491" y="1028704"/>
                <a:ext cx="1072157" cy="1072157"/>
              </a:xfrm>
              <a:prstGeom prst="ellipse">
                <a:avLst/>
              </a:prstGeom>
              <a:solidFill>
                <a:schemeClr val="tx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+mj-ea"/>
                    <a:ea typeface="+mj-ea"/>
                  </a:rPr>
                  <a:t>1</a:t>
                </a:r>
                <a:endParaRPr lang="zh-CN" altLang="en-US" dirty="0">
                  <a:latin typeface="+mj-ea"/>
                  <a:ea typeface="+mj-ea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7897966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2"/>
          <p:cNvSpPr txBox="1">
            <a:spLocks/>
          </p:cNvSpPr>
          <p:nvPr/>
        </p:nvSpPr>
        <p:spPr>
          <a:xfrm>
            <a:off x="1181100" y="1945124"/>
            <a:ext cx="6858000" cy="9179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i="0" u="none" strike="noStrike" kern="1200" cap="none" spc="400" normalizeH="0" noProof="0" dirty="0">
              <a:ln>
                <a:noFill/>
              </a:ln>
              <a:solidFill>
                <a:schemeClr val="accent1">
                  <a:lumMod val="50000"/>
                  <a:lumOff val="50000"/>
                </a:schemeClr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3" name="副标题 11"/>
          <p:cNvSpPr>
            <a:spLocks noGrp="1"/>
          </p:cNvSpPr>
          <p:nvPr>
            <p:ph type="subTitle" idx="1"/>
          </p:nvPr>
        </p:nvSpPr>
        <p:spPr>
          <a:xfrm>
            <a:off x="100999" y="203047"/>
            <a:ext cx="2544924" cy="636599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en-US" altLang="zh-CN" sz="2400" dirty="0" smtClean="0">
                <a:latin typeface="+mj-ea"/>
                <a:ea typeface="+mj-ea"/>
              </a:rPr>
              <a:t> </a:t>
            </a:r>
            <a:r>
              <a:rPr lang="en-US" altLang="zh-CN" sz="2400" dirty="0" smtClean="0">
                <a:latin typeface="+mj-ea"/>
                <a:ea typeface="+mj-ea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支付通道整合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34125" y="732642"/>
            <a:ext cx="1494675" cy="16388"/>
          </a:xfrm>
          <a:prstGeom prst="line">
            <a:avLst/>
          </a:prstGeom>
          <a:ln>
            <a:solidFill>
              <a:schemeClr val="accent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42849" y="4719072"/>
            <a:ext cx="8649847" cy="314444"/>
            <a:chOff x="142849" y="4719072"/>
            <a:chExt cx="8649847" cy="314444"/>
          </a:xfrm>
        </p:grpSpPr>
        <p:pic>
          <p:nvPicPr>
            <p:cNvPr id="6" name="Picture 3" descr="C:\Users\wangxx4\Desktop\2016通联\白logo (1)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2849" y="4730287"/>
              <a:ext cx="2643201" cy="270355"/>
            </a:xfrm>
            <a:prstGeom prst="rect">
              <a:avLst/>
            </a:prstGeom>
            <a:noFill/>
          </p:spPr>
        </p:pic>
        <p:grpSp>
          <p:nvGrpSpPr>
            <p:cNvPr id="7" name="组合 18"/>
            <p:cNvGrpSpPr/>
            <p:nvPr/>
          </p:nvGrpSpPr>
          <p:grpSpPr>
            <a:xfrm>
              <a:off x="8478252" y="4719072"/>
              <a:ext cx="314444" cy="314444"/>
              <a:chOff x="932337" y="971550"/>
              <a:chExt cx="1186464" cy="1186464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932337" y="971550"/>
                <a:ext cx="1186464" cy="1186464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989491" y="1028704"/>
                <a:ext cx="1072157" cy="1072157"/>
              </a:xfrm>
              <a:prstGeom prst="ellipse">
                <a:avLst/>
              </a:prstGeom>
              <a:solidFill>
                <a:schemeClr val="tx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+mj-ea"/>
                    <a:ea typeface="+mj-ea"/>
                  </a:rPr>
                  <a:t>2</a:t>
                </a:r>
                <a:endParaRPr lang="zh-CN" altLang="en-US" dirty="0">
                  <a:latin typeface="+mj-ea"/>
                  <a:ea typeface="+mj-ea"/>
                </a:endParaRPr>
              </a:p>
            </p:txBody>
          </p:sp>
        </p:grpSp>
      </p:grpSp>
      <p:graphicFrame>
        <p:nvGraphicFramePr>
          <p:cNvPr id="16" name="表格 15"/>
          <p:cNvGraphicFramePr/>
          <p:nvPr>
            <p:extLst>
              <p:ext uri="{D42A27DB-BD31-4B8C-83A1-F6EECF244321}">
                <p14:modId xmlns:p14="http://schemas.microsoft.com/office/powerpoint/2010/main" val="897497974"/>
              </p:ext>
            </p:extLst>
          </p:nvPr>
        </p:nvGraphicFramePr>
        <p:xfrm>
          <a:off x="2955708" y="271057"/>
          <a:ext cx="5352885" cy="472451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934016"/>
                <a:gridCol w="2401921"/>
                <a:gridCol w="1016948"/>
              </a:tblGrid>
              <a:tr h="3225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/>
                        <a:t>应用场景</a:t>
                      </a:r>
                    </a:p>
                  </a:txBody>
                  <a:tcPr marL="91449" marR="91449" marT="45724" marB="45724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/>
                        <a:t>产品</a:t>
                      </a:r>
                    </a:p>
                  </a:txBody>
                  <a:tcPr marL="91449" marR="91449" marT="45724" marB="45724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/>
                        <a:t>价格</a:t>
                      </a:r>
                    </a:p>
                  </a:txBody>
                  <a:tcPr marL="91449" marR="91449" marT="45724" marB="45724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295691">
                <a:tc row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sym typeface="+mn-ea"/>
                        </a:rPr>
                        <a:t>APP</a:t>
                      </a:r>
                      <a:r>
                        <a:rPr lang="zh-CN" altLang="en-US" sz="1600" dirty="0">
                          <a:sym typeface="+mn-ea"/>
                        </a:rPr>
                        <a:t>端</a:t>
                      </a:r>
                      <a:endParaRPr lang="zh-CN" altLang="en-US" sz="1600" dirty="0"/>
                    </a:p>
                  </a:txBody>
                  <a:tcPr marL="91449" marR="91449" marT="45724" marB="45724" anchor="ctr">
                    <a:lnL w="12700">
                      <a:solidFill>
                        <a:srgbClr val="FFC000"/>
                      </a:solidFill>
                      <a:prstDash val="soli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 smtClean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快捷</a:t>
                      </a:r>
                      <a:r>
                        <a:rPr lang="zh-CN" altLang="en-US" sz="1600" dirty="0" smtClean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支付（借记卡）</a:t>
                      </a:r>
                      <a:endParaRPr lang="zh-CN" altLang="en-US" sz="1600" dirty="0"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49" marR="91449" marT="45724" marB="45724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 smtClean="0">
                          <a:sym typeface="+mn-ea"/>
                        </a:rPr>
                        <a:t>0.4%</a:t>
                      </a:r>
                      <a:endParaRPr lang="zh-CN" altLang="en-US" sz="1600" dirty="0"/>
                    </a:p>
                  </a:txBody>
                  <a:tcPr marL="91449" marR="91449" marT="45724" marB="45724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29569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快捷支付（信用卡）</a:t>
                      </a:r>
                    </a:p>
                  </a:txBody>
                  <a:tcPr marL="91449" marR="91449" marT="45724" marB="45724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 smtClean="0">
                          <a:sym typeface="+mn-ea"/>
                        </a:rPr>
                        <a:t>0.5%</a:t>
                      </a:r>
                      <a:endParaRPr lang="zh-CN" altLang="en-US" sz="1600" dirty="0"/>
                    </a:p>
                  </a:txBody>
                  <a:tcPr marL="91449" marR="91449" marT="45724" marB="45724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295691">
                <a:tc vMerge="1"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dirty="0"/>
                    </a:p>
                  </a:txBody>
                  <a:tcPr anchor="ctr">
                    <a:lnL w="12700">
                      <a:solidFill>
                        <a:srgbClr val="FFC000"/>
                      </a:solidFill>
                      <a:prstDash val="soli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 smtClean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支付宝</a:t>
                      </a:r>
                      <a:endParaRPr lang="zh-CN" altLang="en-US" sz="1600" dirty="0"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49" marR="91449" marT="45724" marB="45724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 smtClean="0"/>
                        <a:t>0.4%</a:t>
                      </a:r>
                      <a:endParaRPr lang="zh-CN" altLang="en-US" sz="1600" dirty="0"/>
                    </a:p>
                  </a:txBody>
                  <a:tcPr marL="91449" marR="91449" marT="45724" marB="45724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6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微信支付</a:t>
                      </a:r>
                    </a:p>
                  </a:txBody>
                  <a:tcPr marL="91449" marR="91449" marT="45724" marB="45724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 smtClean="0"/>
                        <a:t>0.8%</a:t>
                      </a:r>
                      <a:endParaRPr lang="zh-CN" altLang="en-US" sz="1600" dirty="0"/>
                    </a:p>
                  </a:txBody>
                  <a:tcPr marL="91449" marR="91449" marT="45724" marB="45724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295691">
                <a:tc rowSpan="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PC</a:t>
                      </a:r>
                      <a:r>
                        <a:rPr lang="zh-CN" altLang="en-US" sz="1600" dirty="0"/>
                        <a:t>网页端</a:t>
                      </a:r>
                    </a:p>
                  </a:txBody>
                  <a:tcPr marL="91449" marR="91449" marT="45724" marB="45724" anchor="ctr">
                    <a:lnL w="12700">
                      <a:solidFill>
                        <a:srgbClr val="FFC000"/>
                      </a:solidFill>
                      <a:prstDash val="soli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/>
                        <a:t>B2C</a:t>
                      </a:r>
                    </a:p>
                  </a:txBody>
                  <a:tcPr marL="91449" marR="91449" marT="45724" marB="45724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 smtClean="0">
                          <a:sym typeface="+mn-ea"/>
                        </a:rPr>
                        <a:t>0.2%</a:t>
                      </a:r>
                      <a:endParaRPr lang="zh-CN" altLang="en-US" sz="1600" dirty="0"/>
                    </a:p>
                  </a:txBody>
                  <a:tcPr marL="91449" marR="91449" marT="45724" marB="45724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0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 smtClean="0"/>
                        <a:t>B2B</a:t>
                      </a:r>
                      <a:endParaRPr lang="en-US" altLang="zh-CN" sz="1600" dirty="0"/>
                    </a:p>
                  </a:txBody>
                  <a:tcPr marL="91449" marR="91449" marT="45724" marB="45724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 smtClean="0"/>
                        <a:t>10</a:t>
                      </a:r>
                      <a:r>
                        <a:rPr lang="zh-CN" altLang="en-US" sz="1600" dirty="0" smtClean="0"/>
                        <a:t>元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笔</a:t>
                      </a:r>
                      <a:endParaRPr lang="zh-CN" altLang="en-US" sz="1600" dirty="0"/>
                    </a:p>
                  </a:txBody>
                  <a:tcPr marL="91449" marR="91449" marT="45724" marB="45724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29569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/>
                        <a:t>PC</a:t>
                      </a:r>
                      <a:r>
                        <a:rPr lang="zh-CN" altLang="en-US" sz="1600" dirty="0"/>
                        <a:t>快捷</a:t>
                      </a:r>
                      <a:r>
                        <a:rPr lang="zh-CN" altLang="en-US" sz="1600" dirty="0" smtClean="0"/>
                        <a:t>支付（信用卡）</a:t>
                      </a:r>
                      <a:endParaRPr lang="zh-CN" altLang="en-US" sz="1600" dirty="0"/>
                    </a:p>
                  </a:txBody>
                  <a:tcPr marL="91449" marR="91449" marT="45724" marB="45724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 smtClean="0"/>
                        <a:t>0.5%</a:t>
                      </a:r>
                      <a:endParaRPr lang="en-US" altLang="zh-CN" sz="1600" dirty="0"/>
                    </a:p>
                  </a:txBody>
                  <a:tcPr marL="91449" marR="91449" marT="45724" marB="45724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6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PC</a:t>
                      </a:r>
                      <a:r>
                        <a:rPr lang="zh-CN" altLang="en-US" sz="1600" dirty="0" smtClean="0"/>
                        <a:t>快捷支付（借记卡）</a:t>
                      </a:r>
                    </a:p>
                  </a:txBody>
                  <a:tcPr marL="91449" marR="91449" marT="45724" marB="45724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 smtClean="0"/>
                        <a:t>0.4%</a:t>
                      </a:r>
                      <a:endParaRPr lang="en-US" altLang="zh-CN" sz="1600" dirty="0"/>
                    </a:p>
                  </a:txBody>
                  <a:tcPr marL="91449" marR="91449" marT="45724" marB="45724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29569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 err="1">
                          <a:sym typeface="+mn-ea"/>
                        </a:rPr>
                        <a:t>PC扫码</a:t>
                      </a:r>
                      <a:r>
                        <a:rPr lang="en-US" altLang="zh-CN" sz="1400" dirty="0" err="1">
                          <a:sym typeface="+mn-ea"/>
                        </a:rPr>
                        <a:t>（微信、支付宝</a:t>
                      </a:r>
                      <a:r>
                        <a:rPr lang="en-US" altLang="zh-CN" sz="1400" dirty="0">
                          <a:sym typeface="+mn-ea"/>
                        </a:rPr>
                        <a:t>）</a:t>
                      </a:r>
                      <a:endParaRPr lang="zh-CN" altLang="en-US" sz="1400" dirty="0"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49" marR="91449" marT="45724" marB="45724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 smtClean="0">
                          <a:sym typeface="+mn-ea"/>
                        </a:rPr>
                        <a:t>0.6%</a:t>
                      </a:r>
                      <a:endParaRPr lang="zh-CN" altLang="en-US" sz="1600" dirty="0"/>
                    </a:p>
                  </a:txBody>
                  <a:tcPr marL="91449" marR="91449" marT="45724" marB="45724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295691"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/>
                        <a:t>公众号</a:t>
                      </a:r>
                    </a:p>
                  </a:txBody>
                  <a:tcPr marL="91449" marR="91449" marT="45724" marB="45724" anchor="ctr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微信公众号支付</a:t>
                      </a:r>
                    </a:p>
                  </a:txBody>
                  <a:tcPr marL="91449" marR="91449" marT="45724" marB="45724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 smtClean="0">
                          <a:sym typeface="+mn-ea"/>
                        </a:rPr>
                        <a:t>0.4%</a:t>
                      </a:r>
                      <a:endParaRPr lang="zh-CN" altLang="en-US" sz="1600" dirty="0"/>
                    </a:p>
                  </a:txBody>
                  <a:tcPr marL="91449" marR="91449" marT="45724" marB="45724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31005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6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H5</a:t>
                      </a:r>
                      <a:r>
                        <a:rPr lang="zh-CN" altLang="en-US" sz="1600" dirty="0" smtClean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快捷</a:t>
                      </a:r>
                      <a:r>
                        <a:rPr lang="zh-CN" altLang="en-US" sz="1600" dirty="0" smtClean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支付（借记卡）</a:t>
                      </a:r>
                      <a:endParaRPr lang="zh-CN" altLang="en-US" sz="1600" dirty="0"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49" marR="91449" marT="45724" marB="45724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 smtClean="0">
                          <a:sym typeface="+mn-ea"/>
                        </a:rPr>
                        <a:t>0.4%</a:t>
                      </a:r>
                      <a:endParaRPr lang="zh-CN" altLang="en-US" sz="1600" dirty="0"/>
                    </a:p>
                  </a:txBody>
                  <a:tcPr marL="91449" marR="91449" marT="45724" marB="45724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0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600" dirty="0" smtClean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H5</a:t>
                      </a:r>
                      <a:r>
                        <a:rPr lang="zh-CN" altLang="en-US" sz="1600" dirty="0" smtClean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快捷支付（信用卡）</a:t>
                      </a:r>
                      <a:endParaRPr lang="zh-CN" altLang="en-US" sz="1600" dirty="0"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49" marR="91449" marT="45724" marB="45724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 smtClean="0"/>
                        <a:t>0.5%</a:t>
                      </a:r>
                      <a:endParaRPr lang="zh-CN" altLang="en-US" sz="1600" dirty="0"/>
                    </a:p>
                  </a:txBody>
                  <a:tcPr marL="91449" marR="91449" marT="45724" marB="45724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29569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委托分账</a:t>
                      </a:r>
                    </a:p>
                  </a:txBody>
                  <a:tcPr marL="91449" marR="91449" marT="45724" marB="45724" anchor="ctr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代付</a:t>
                      </a:r>
                    </a:p>
                  </a:txBody>
                  <a:tcPr marL="91449" marR="91449" marT="45724" marB="45724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元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笔</a:t>
                      </a:r>
                    </a:p>
                  </a:txBody>
                  <a:tcPr marL="91449" marR="91449" marT="45724" marB="45724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5197592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11"/>
          <p:cNvSpPr>
            <a:spLocks noGrp="1"/>
          </p:cNvSpPr>
          <p:nvPr>
            <p:ph type="subTitle" idx="1"/>
          </p:nvPr>
        </p:nvSpPr>
        <p:spPr>
          <a:xfrm>
            <a:off x="371461" y="184825"/>
            <a:ext cx="2258079" cy="701082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订金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尾款解决方案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05362" y="724936"/>
            <a:ext cx="2185975" cy="21238"/>
          </a:xfrm>
          <a:prstGeom prst="line">
            <a:avLst/>
          </a:prstGeom>
          <a:ln>
            <a:solidFill>
              <a:schemeClr val="accent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4"/>
          <p:cNvGrpSpPr/>
          <p:nvPr/>
        </p:nvGrpSpPr>
        <p:grpSpPr>
          <a:xfrm>
            <a:off x="142849" y="4719072"/>
            <a:ext cx="8649847" cy="314444"/>
            <a:chOff x="142849" y="4719072"/>
            <a:chExt cx="8649847" cy="314444"/>
          </a:xfrm>
        </p:grpSpPr>
        <p:pic>
          <p:nvPicPr>
            <p:cNvPr id="53" name="Picture 3" descr="C:\Users\wangxx4\Desktop\2016通联\白logo (1)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2849" y="4730287"/>
              <a:ext cx="2643201" cy="270355"/>
            </a:xfrm>
            <a:prstGeom prst="rect">
              <a:avLst/>
            </a:prstGeom>
            <a:noFill/>
          </p:spPr>
        </p:pic>
        <p:grpSp>
          <p:nvGrpSpPr>
            <p:cNvPr id="66" name="组合 18"/>
            <p:cNvGrpSpPr/>
            <p:nvPr/>
          </p:nvGrpSpPr>
          <p:grpSpPr>
            <a:xfrm>
              <a:off x="8478252" y="4719072"/>
              <a:ext cx="314444" cy="314444"/>
              <a:chOff x="932337" y="971550"/>
              <a:chExt cx="1186464" cy="1186464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932337" y="971550"/>
                <a:ext cx="1186464" cy="1186464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989490" y="1028703"/>
                <a:ext cx="1072158" cy="1072158"/>
              </a:xfrm>
              <a:prstGeom prst="ellipse">
                <a:avLst/>
              </a:prstGeom>
              <a:solidFill>
                <a:schemeClr val="tx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</p:grpSp>
      </p:grpSp>
      <p:sp>
        <p:nvSpPr>
          <p:cNvPr id="73" name="标题 12"/>
          <p:cNvSpPr txBox="1">
            <a:spLocks/>
          </p:cNvSpPr>
          <p:nvPr/>
        </p:nvSpPr>
        <p:spPr>
          <a:xfrm>
            <a:off x="8460783" y="4703522"/>
            <a:ext cx="348015" cy="35538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spc="1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3</a:t>
            </a:r>
            <a:endParaRPr kumimoji="0" lang="zh-CN" altLang="en-US" sz="1100" b="1" i="0" u="none" strike="noStrike" kern="1200" cap="none" spc="100" normalizeH="0" noProof="0" dirty="0">
              <a:ln>
                <a:noFill/>
              </a:ln>
              <a:solidFill>
                <a:schemeClr val="accent1">
                  <a:lumMod val="50000"/>
                  <a:lumOff val="50000"/>
                </a:schemeClr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pic>
        <p:nvPicPr>
          <p:cNvPr id="18" name="图片 3" descr="图片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395" y="2587747"/>
            <a:ext cx="1184942" cy="195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云形标注 18"/>
          <p:cNvSpPr/>
          <p:nvPr/>
        </p:nvSpPr>
        <p:spPr>
          <a:xfrm>
            <a:off x="1571850" y="973794"/>
            <a:ext cx="1468089" cy="598378"/>
          </a:xfrm>
          <a:prstGeom prst="cloudCallout">
            <a:avLst>
              <a:gd name="adj1" fmla="val -4268"/>
              <a:gd name="adj2" fmla="val 171420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100" b="1" dirty="0">
                <a:solidFill>
                  <a:schemeClr val="bg1"/>
                </a:solidFill>
              </a:rPr>
              <a:t>可以</a:t>
            </a:r>
            <a:r>
              <a:rPr lang="zh-CN" altLang="en-US" sz="1100" b="1" dirty="0">
                <a:solidFill>
                  <a:schemeClr val="bg1"/>
                </a:solidFill>
              </a:rPr>
              <a:t>先付定金吗？</a:t>
            </a:r>
          </a:p>
          <a:p>
            <a:pPr algn="ctr"/>
            <a:endParaRPr lang="zh-CN" altLang="en-US" sz="1200" dirty="0"/>
          </a:p>
        </p:txBody>
      </p:sp>
      <p:sp>
        <p:nvSpPr>
          <p:cNvPr id="20" name="云形标注 19"/>
          <p:cNvSpPr/>
          <p:nvPr/>
        </p:nvSpPr>
        <p:spPr>
          <a:xfrm>
            <a:off x="7313075" y="1572172"/>
            <a:ext cx="1321715" cy="914082"/>
          </a:xfrm>
          <a:prstGeom prst="cloudCallou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</a:rPr>
              <a:t>大宗</a:t>
            </a:r>
            <a:r>
              <a:rPr lang="zh-CN" altLang="en-US" sz="1100" b="1" dirty="0">
                <a:solidFill>
                  <a:schemeClr val="bg1"/>
                </a:solidFill>
              </a:rPr>
              <a:t>商品交易难</a:t>
            </a:r>
          </a:p>
        </p:txBody>
      </p:sp>
      <p:sp>
        <p:nvSpPr>
          <p:cNvPr id="21" name="云形标注 20"/>
          <p:cNvSpPr/>
          <p:nvPr/>
        </p:nvSpPr>
        <p:spPr>
          <a:xfrm>
            <a:off x="2557436" y="2914245"/>
            <a:ext cx="1258432" cy="700392"/>
          </a:xfrm>
          <a:prstGeom prst="cloudCallou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100" b="1" dirty="0">
                <a:solidFill>
                  <a:schemeClr val="bg1"/>
                </a:solidFill>
              </a:rPr>
              <a:t>货</a:t>
            </a:r>
            <a:r>
              <a:rPr lang="zh-CN" altLang="en-US" sz="1100" b="1" dirty="0">
                <a:solidFill>
                  <a:schemeClr val="bg1"/>
                </a:solidFill>
              </a:rPr>
              <a:t>不满意，我要退款！</a:t>
            </a:r>
          </a:p>
          <a:p>
            <a:pPr algn="ctr"/>
            <a:endParaRPr lang="zh-CN" altLang="en-US" dirty="0"/>
          </a:p>
        </p:txBody>
      </p:sp>
      <p:sp>
        <p:nvSpPr>
          <p:cNvPr id="22" name="云形标注 21"/>
          <p:cNvSpPr/>
          <p:nvPr/>
        </p:nvSpPr>
        <p:spPr>
          <a:xfrm>
            <a:off x="5496128" y="1313234"/>
            <a:ext cx="1503631" cy="1065371"/>
          </a:xfrm>
          <a:prstGeom prst="cloudCallout">
            <a:avLst>
              <a:gd name="adj1" fmla="val 28794"/>
              <a:gd name="adj2" fmla="val 62500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</a:rPr>
              <a:t>财务后台对</a:t>
            </a:r>
            <a:r>
              <a:rPr lang="zh-CN" altLang="en-US" sz="1100" b="1" dirty="0">
                <a:solidFill>
                  <a:schemeClr val="bg1"/>
                </a:solidFill>
              </a:rPr>
              <a:t>账</a:t>
            </a:r>
            <a:r>
              <a:rPr lang="zh-CN" altLang="en-US" sz="1100" b="1" dirty="0">
                <a:solidFill>
                  <a:schemeClr val="bg1"/>
                </a:solidFill>
              </a:rPr>
              <a:t>统计难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23" name="云形标注 22"/>
          <p:cNvSpPr/>
          <p:nvPr/>
        </p:nvSpPr>
        <p:spPr>
          <a:xfrm>
            <a:off x="2629540" y="1913818"/>
            <a:ext cx="1674588" cy="713538"/>
          </a:xfrm>
          <a:prstGeom prst="cloudCallou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b="1" dirty="0" smtClean="0">
              <a:solidFill>
                <a:schemeClr val="bg1"/>
              </a:solidFill>
            </a:endParaRPr>
          </a:p>
          <a:p>
            <a:pPr algn="ctr"/>
            <a:endParaRPr lang="en-US" altLang="zh-CN" sz="105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1100" b="1" dirty="0">
                <a:solidFill>
                  <a:schemeClr val="bg1"/>
                </a:solidFill>
              </a:rPr>
              <a:t>我</a:t>
            </a:r>
            <a:r>
              <a:rPr lang="zh-CN" altLang="en-US" sz="1100" b="1" dirty="0">
                <a:solidFill>
                  <a:schemeClr val="bg1"/>
                </a:solidFill>
              </a:rPr>
              <a:t>想验一下货，看下质量有没有问题</a:t>
            </a:r>
          </a:p>
          <a:p>
            <a:pPr algn="ctr"/>
            <a:endParaRPr lang="zh-CN" altLang="en-US" dirty="0"/>
          </a:p>
        </p:txBody>
      </p:sp>
      <p:sp>
        <p:nvSpPr>
          <p:cNvPr id="24" name="云形标注 23"/>
          <p:cNvSpPr/>
          <p:nvPr/>
        </p:nvSpPr>
        <p:spPr>
          <a:xfrm>
            <a:off x="52192" y="1572172"/>
            <a:ext cx="1463734" cy="795425"/>
          </a:xfrm>
          <a:prstGeom prst="cloudCallout">
            <a:avLst>
              <a:gd name="adj1" fmla="val 25687"/>
              <a:gd name="adj2" fmla="val 68615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</a:rPr>
              <a:t>我要去线下的体验店体验一下产品</a:t>
            </a:r>
            <a:endParaRPr lang="zh-CN" altLang="en-US" sz="1100" dirty="0"/>
          </a:p>
        </p:txBody>
      </p:sp>
      <p:pic>
        <p:nvPicPr>
          <p:cNvPr id="26" name="图片 3" descr="图片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099" y="2627356"/>
            <a:ext cx="1277330" cy="210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571850" y="448054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1" u="sng">
                <a:solidFill>
                  <a:schemeClr val="bg1"/>
                </a:solidFill>
              </a:rPr>
              <a:t>用户</a:t>
            </a:r>
            <a:endParaRPr lang="zh-CN" altLang="en-US" b="1" i="1" u="sng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20815" y="4628547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1" u="sng" dirty="0">
                <a:solidFill>
                  <a:schemeClr val="bg1"/>
                </a:solidFill>
              </a:rPr>
              <a:t>平台</a:t>
            </a:r>
            <a:endParaRPr lang="zh-CN" altLang="en-US" b="1" i="1" u="sng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197592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2"/>
          <p:cNvSpPr txBox="1">
            <a:spLocks/>
          </p:cNvSpPr>
          <p:nvPr/>
        </p:nvSpPr>
        <p:spPr>
          <a:xfrm>
            <a:off x="1137577" y="2566538"/>
            <a:ext cx="6858000" cy="9179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i="0" u="none" strike="noStrike" kern="1200" cap="none" spc="400" normalizeH="0" noProof="0" dirty="0">
              <a:ln>
                <a:noFill/>
              </a:ln>
              <a:solidFill>
                <a:schemeClr val="accent1">
                  <a:lumMod val="50000"/>
                  <a:lumOff val="50000"/>
                </a:schemeClr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2849" y="4719072"/>
            <a:ext cx="8649847" cy="314444"/>
            <a:chOff x="142849" y="4719072"/>
            <a:chExt cx="8649847" cy="314444"/>
          </a:xfrm>
        </p:grpSpPr>
        <p:pic>
          <p:nvPicPr>
            <p:cNvPr id="6" name="Picture 3" descr="C:\Users\wangxx4\Desktop\2016通联\白logo (1)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2849" y="4730287"/>
              <a:ext cx="2643201" cy="270355"/>
            </a:xfrm>
            <a:prstGeom prst="rect">
              <a:avLst/>
            </a:prstGeom>
            <a:noFill/>
          </p:spPr>
        </p:pic>
        <p:grpSp>
          <p:nvGrpSpPr>
            <p:cNvPr id="7" name="组合 18"/>
            <p:cNvGrpSpPr/>
            <p:nvPr/>
          </p:nvGrpSpPr>
          <p:grpSpPr>
            <a:xfrm>
              <a:off x="8478252" y="4719072"/>
              <a:ext cx="314444" cy="314444"/>
              <a:chOff x="932337" y="971550"/>
              <a:chExt cx="1186464" cy="1186464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932337" y="971550"/>
                <a:ext cx="1186464" cy="1186464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989491" y="1028704"/>
                <a:ext cx="1072157" cy="1072157"/>
              </a:xfrm>
              <a:prstGeom prst="ellipse">
                <a:avLst/>
              </a:prstGeom>
              <a:solidFill>
                <a:schemeClr val="tx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+mj-ea"/>
                    <a:ea typeface="+mj-ea"/>
                  </a:rPr>
                  <a:t>4</a:t>
                </a:r>
                <a:endParaRPr lang="zh-CN" altLang="en-US" dirty="0">
                  <a:latin typeface="+mj-ea"/>
                  <a:ea typeface="+mj-ea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95" y="2868808"/>
            <a:ext cx="2348196" cy="1146594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3231488" y="3555450"/>
            <a:ext cx="1880194" cy="201105"/>
          </a:xfrm>
          <a:prstGeom prst="rightArrow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 rot="20036486">
            <a:off x="3198592" y="1415517"/>
            <a:ext cx="201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3"/>
                </a:solidFill>
              </a:rPr>
              <a:t>送货</a:t>
            </a:r>
            <a:endParaRPr lang="en-US" altLang="zh-CN" dirty="0" smtClean="0">
              <a:solidFill>
                <a:schemeClr val="accent3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 rot="9093202">
            <a:off x="2247707" y="1677512"/>
            <a:ext cx="1953698" cy="287477"/>
          </a:xfrm>
          <a:prstGeom prst="rightArrow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16200000">
            <a:off x="5286457" y="2007231"/>
            <a:ext cx="1208312" cy="258182"/>
          </a:xfrm>
          <a:prstGeom prst="rightArrow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884790" y="3304353"/>
            <a:ext cx="1147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3"/>
                </a:solidFill>
              </a:rPr>
              <a:t>下单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07" y="594539"/>
            <a:ext cx="2324424" cy="657317"/>
          </a:xfrm>
          <a:prstGeom prst="rect">
            <a:avLst/>
          </a:prstGeom>
        </p:spPr>
      </p:pic>
      <p:sp>
        <p:nvSpPr>
          <p:cNvPr id="25" name="右箭头 24"/>
          <p:cNvSpPr/>
          <p:nvPr/>
        </p:nvSpPr>
        <p:spPr>
          <a:xfrm>
            <a:off x="3429299" y="4544147"/>
            <a:ext cx="584474" cy="144425"/>
          </a:xfrm>
          <a:prstGeom prst="rightArrow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68" y="3235736"/>
            <a:ext cx="476250" cy="457200"/>
          </a:xfrm>
          <a:prstGeom prst="rect">
            <a:avLst/>
          </a:prstGeom>
        </p:spPr>
      </p:pic>
      <p:sp>
        <p:nvSpPr>
          <p:cNvPr id="27" name="右箭头 26"/>
          <p:cNvSpPr/>
          <p:nvPr/>
        </p:nvSpPr>
        <p:spPr>
          <a:xfrm>
            <a:off x="3429299" y="4851924"/>
            <a:ext cx="584474" cy="14871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99118" y="4431295"/>
            <a:ext cx="1133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u="sng" dirty="0" smtClean="0">
                <a:solidFill>
                  <a:schemeClr val="bg1"/>
                </a:solidFill>
              </a:rPr>
              <a:t>信息流</a:t>
            </a:r>
            <a:endParaRPr lang="zh-CN" altLang="en-US" b="1" i="1" u="sng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687699" y="4746553"/>
            <a:ext cx="1133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u="sng" dirty="0" smtClean="0">
                <a:solidFill>
                  <a:schemeClr val="bg1"/>
                </a:solidFill>
              </a:rPr>
              <a:t>资金流</a:t>
            </a:r>
            <a:endParaRPr lang="zh-CN" altLang="en-US" b="1" i="1" u="sng" dirty="0">
              <a:solidFill>
                <a:schemeClr val="bg1"/>
              </a:solidFill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3231488" y="3815145"/>
            <a:ext cx="1857775" cy="20025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644667" y="3982274"/>
            <a:ext cx="1147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付款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</a:rPr>
              <a:t>定金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970378" y="1958254"/>
            <a:ext cx="1344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3"/>
                </a:solidFill>
              </a:rPr>
              <a:t>订单</a:t>
            </a:r>
            <a:r>
              <a:rPr lang="zh-CN" altLang="en-US" dirty="0" smtClean="0">
                <a:solidFill>
                  <a:schemeClr val="accent3"/>
                </a:solidFill>
              </a:rPr>
              <a:t>接收</a:t>
            </a:r>
            <a:r>
              <a:rPr lang="en-US" altLang="zh-CN" dirty="0" smtClean="0">
                <a:solidFill>
                  <a:schemeClr val="accent3"/>
                </a:solidFill>
              </a:rPr>
              <a:t>/</a:t>
            </a:r>
            <a:r>
              <a:rPr lang="zh-CN" altLang="en-US" dirty="0" smtClean="0">
                <a:solidFill>
                  <a:schemeClr val="accent3"/>
                </a:solidFill>
              </a:rPr>
              <a:t>推送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33" name="右箭头 32"/>
          <p:cNvSpPr/>
          <p:nvPr/>
        </p:nvSpPr>
        <p:spPr>
          <a:xfrm rot="1201164">
            <a:off x="2730077" y="2710033"/>
            <a:ext cx="2378040" cy="22810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 rot="1251931">
            <a:off x="3560230" y="2513154"/>
            <a:ext cx="1147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</a:rPr>
              <a:t>订单尾款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862001" y="4008185"/>
            <a:ext cx="1147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u="sng" dirty="0" smtClean="0">
                <a:solidFill>
                  <a:schemeClr val="bg1"/>
                </a:solidFill>
              </a:rPr>
              <a:t>有市商城</a:t>
            </a:r>
            <a:endParaRPr lang="zh-CN" altLang="en-US" b="1" i="1" u="sng" dirty="0">
              <a:solidFill>
                <a:schemeClr val="bg1"/>
              </a:solidFill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114" y="3039917"/>
            <a:ext cx="858514" cy="1019996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59" y="2267324"/>
            <a:ext cx="873928" cy="974675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751" y="2587178"/>
            <a:ext cx="476250" cy="457200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1696381" y="4039705"/>
            <a:ext cx="1133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u="sng" dirty="0" smtClean="0">
                <a:solidFill>
                  <a:schemeClr val="bg1"/>
                </a:solidFill>
              </a:rPr>
              <a:t>用户</a:t>
            </a:r>
            <a:r>
              <a:rPr lang="en-US" altLang="zh-CN" b="1" i="1" u="sng" dirty="0" smtClean="0">
                <a:solidFill>
                  <a:schemeClr val="bg1"/>
                </a:solidFill>
              </a:rPr>
              <a:t>/</a:t>
            </a:r>
            <a:r>
              <a:rPr lang="zh-CN" altLang="en-US" b="1" i="1" u="sng" dirty="0" smtClean="0">
                <a:solidFill>
                  <a:schemeClr val="bg1"/>
                </a:solidFill>
              </a:rPr>
              <a:t>买家</a:t>
            </a:r>
            <a:endParaRPr lang="zh-CN" altLang="en-US" b="1" i="1" u="sng" dirty="0">
              <a:solidFill>
                <a:schemeClr val="bg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164143" y="1229681"/>
            <a:ext cx="12968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i="1" u="sng" dirty="0" smtClean="0">
                <a:solidFill>
                  <a:schemeClr val="bg1"/>
                </a:solidFill>
              </a:rPr>
              <a:t>经销商</a:t>
            </a:r>
            <a:r>
              <a:rPr lang="en-US" altLang="zh-CN" b="1" i="1" u="sng" dirty="0" smtClean="0">
                <a:solidFill>
                  <a:schemeClr val="bg1"/>
                </a:solidFill>
              </a:rPr>
              <a:t>/</a:t>
            </a:r>
            <a:r>
              <a:rPr lang="zh-CN" altLang="en-US" b="1" i="1" u="sng" dirty="0" smtClean="0">
                <a:solidFill>
                  <a:schemeClr val="bg1"/>
                </a:solidFill>
              </a:rPr>
              <a:t>卖家</a:t>
            </a:r>
            <a:endParaRPr lang="zh-CN" altLang="en-US" b="1" i="1" u="sng" dirty="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1419" y="177181"/>
            <a:ext cx="2132315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Bef>
                <a:spcPts val="750"/>
              </a:spcBef>
            </a:pPr>
            <a:r>
              <a: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订金</a:t>
            </a:r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尾款解决方案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142849" y="604659"/>
            <a:ext cx="1845694" cy="13233"/>
          </a:xfrm>
          <a:prstGeom prst="line">
            <a:avLst/>
          </a:prstGeom>
          <a:ln>
            <a:solidFill>
              <a:schemeClr val="accent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" descr="C:\Users\dell\AppData\Roaming\Tencent\Users\529505644\QQ\WinTemp\RichOle\N9HLON6V`S0$%FK7543HD}4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20008537">
            <a:off x="3325146" y="887641"/>
            <a:ext cx="322607" cy="659939"/>
          </a:xfrm>
          <a:prstGeom prst="rect">
            <a:avLst/>
          </a:prstGeom>
          <a:noFill/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25043">
            <a:off x="2740936" y="1369136"/>
            <a:ext cx="699603" cy="413402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 rot="19579435">
            <a:off x="1619511" y="978123"/>
            <a:ext cx="1786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</a:rPr>
              <a:t>用户在</a:t>
            </a:r>
            <a:r>
              <a:rPr lang="en-US" altLang="zh-CN" sz="1200" b="1" dirty="0" err="1" smtClean="0">
                <a:solidFill>
                  <a:schemeClr val="bg1"/>
                </a:solidFill>
              </a:rPr>
              <a:t>pos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上输入订单号，系统自动弹出尾款信息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，买家在线下支付对应的尾款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650628" y="3297894"/>
            <a:ext cx="255010" cy="277756"/>
          </a:xfrm>
          <a:prstGeom prst="ellipse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3"/>
                </a:solidFill>
                <a:latin typeface="+mj-ea"/>
                <a:ea typeface="+mj-ea"/>
              </a:rPr>
              <a:t>1</a:t>
            </a:r>
            <a:endParaRPr lang="zh-CN" altLang="en-US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5478706" y="1948766"/>
            <a:ext cx="284150" cy="284150"/>
          </a:xfrm>
          <a:prstGeom prst="ellipse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3"/>
                </a:solidFill>
                <a:latin typeface="+mj-ea"/>
                <a:ea typeface="+mj-ea"/>
              </a:rPr>
              <a:t>2</a:t>
            </a:r>
            <a:endParaRPr lang="zh-CN" altLang="en-US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112478" y="1930364"/>
            <a:ext cx="284150" cy="284150"/>
          </a:xfrm>
          <a:prstGeom prst="ellipse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3"/>
                </a:solidFill>
                <a:latin typeface="+mj-ea"/>
                <a:ea typeface="+mj-ea"/>
              </a:rPr>
              <a:t>3</a:t>
            </a:r>
            <a:endParaRPr lang="zh-CN" altLang="en-US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359199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副标题 11"/>
          <p:cNvSpPr>
            <a:spLocks noGrp="1"/>
          </p:cNvSpPr>
          <p:nvPr>
            <p:ph type="subTitle" idx="1"/>
          </p:nvPr>
        </p:nvSpPr>
        <p:spPr>
          <a:xfrm>
            <a:off x="441635" y="134686"/>
            <a:ext cx="2941884" cy="682032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定金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尾款解决方案（延伸）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 flipV="1">
            <a:off x="441635" y="671209"/>
            <a:ext cx="2797676" cy="204"/>
          </a:xfrm>
          <a:prstGeom prst="line">
            <a:avLst/>
          </a:prstGeom>
          <a:ln>
            <a:solidFill>
              <a:schemeClr val="accent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"/>
          <p:cNvGrpSpPr/>
          <p:nvPr/>
        </p:nvGrpSpPr>
        <p:grpSpPr>
          <a:xfrm>
            <a:off x="142849" y="4719072"/>
            <a:ext cx="8649847" cy="314444"/>
            <a:chOff x="142849" y="4719072"/>
            <a:chExt cx="8649847" cy="314444"/>
          </a:xfrm>
        </p:grpSpPr>
        <p:pic>
          <p:nvPicPr>
            <p:cNvPr id="44" name="Picture 3" descr="C:\Users\wangxx4\Desktop\2016通联\白logo (1)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2849" y="4730287"/>
              <a:ext cx="2643201" cy="270355"/>
            </a:xfrm>
            <a:prstGeom prst="rect">
              <a:avLst/>
            </a:prstGeom>
            <a:noFill/>
          </p:spPr>
        </p:pic>
        <p:grpSp>
          <p:nvGrpSpPr>
            <p:cNvPr id="45" name="组合 18"/>
            <p:cNvGrpSpPr/>
            <p:nvPr/>
          </p:nvGrpSpPr>
          <p:grpSpPr>
            <a:xfrm>
              <a:off x="8478252" y="4719072"/>
              <a:ext cx="314444" cy="314444"/>
              <a:chOff x="932337" y="971550"/>
              <a:chExt cx="1186464" cy="1186464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932337" y="971550"/>
                <a:ext cx="1186464" cy="1186464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989490" y="1028703"/>
                <a:ext cx="1072158" cy="1072158"/>
              </a:xfrm>
              <a:prstGeom prst="ellipse">
                <a:avLst/>
              </a:prstGeom>
              <a:solidFill>
                <a:schemeClr val="tx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</p:grpSp>
      </p:grpSp>
      <p:sp>
        <p:nvSpPr>
          <p:cNvPr id="55" name="标题 12"/>
          <p:cNvSpPr txBox="1">
            <a:spLocks/>
          </p:cNvSpPr>
          <p:nvPr/>
        </p:nvSpPr>
        <p:spPr>
          <a:xfrm>
            <a:off x="8460783" y="4703522"/>
            <a:ext cx="348015" cy="35538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spc="1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5</a:t>
            </a:r>
            <a:endParaRPr kumimoji="0" lang="zh-CN" altLang="en-US" sz="1100" b="1" i="0" u="none" strike="noStrike" kern="1200" cap="none" spc="100" normalizeH="0" noProof="0" dirty="0">
              <a:ln>
                <a:noFill/>
              </a:ln>
              <a:solidFill>
                <a:schemeClr val="accent1">
                  <a:lumMod val="50000"/>
                  <a:lumOff val="50000"/>
                </a:schemeClr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15956" y="1497372"/>
            <a:ext cx="5252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u="sng" dirty="0">
                <a:solidFill>
                  <a:schemeClr val="bg1"/>
                </a:solidFill>
              </a:rPr>
              <a:t>潜在问题：员工自行收款</a:t>
            </a:r>
            <a:r>
              <a:rPr lang="zh-CN" altLang="en-US" b="1" u="sng" dirty="0" smtClean="0">
                <a:solidFill>
                  <a:schemeClr val="bg1"/>
                </a:solidFill>
              </a:rPr>
              <a:t>，以截图的形式反馈</a:t>
            </a:r>
            <a:r>
              <a:rPr lang="zh-CN" altLang="en-US" b="1" u="sng" dirty="0">
                <a:solidFill>
                  <a:schemeClr val="bg1"/>
                </a:solidFill>
              </a:rPr>
              <a:t>给财务，财务对</a:t>
            </a:r>
            <a:r>
              <a:rPr lang="zh-CN" altLang="en-US" b="1" u="sng" dirty="0" smtClean="0">
                <a:solidFill>
                  <a:schemeClr val="bg1"/>
                </a:solidFill>
              </a:rPr>
              <a:t>账</a:t>
            </a:r>
            <a:r>
              <a:rPr lang="zh-CN" altLang="en-US" b="1" u="sng" dirty="0">
                <a:solidFill>
                  <a:schemeClr val="bg1"/>
                </a:solidFill>
              </a:rPr>
              <a:t>繁琐</a:t>
            </a:r>
            <a:r>
              <a:rPr lang="zh-CN" altLang="en-US" b="1" u="sng" dirty="0" smtClean="0">
                <a:solidFill>
                  <a:schemeClr val="bg1"/>
                </a:solidFill>
              </a:rPr>
              <a:t>，</a:t>
            </a:r>
            <a:r>
              <a:rPr lang="zh-CN" altLang="en-US" b="1" u="sng" dirty="0" smtClean="0">
                <a:solidFill>
                  <a:schemeClr val="bg1"/>
                </a:solidFill>
              </a:rPr>
              <a:t>工作效率低下</a:t>
            </a:r>
            <a:endParaRPr lang="zh-CN" altLang="en-US" b="1" u="sng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311" y="2584514"/>
            <a:ext cx="3114472" cy="18686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197592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副标题 11"/>
          <p:cNvSpPr>
            <a:spLocks noGrp="1"/>
          </p:cNvSpPr>
          <p:nvPr>
            <p:ph type="subTitle" idx="1"/>
          </p:nvPr>
        </p:nvSpPr>
        <p:spPr>
          <a:xfrm>
            <a:off x="340968" y="33337"/>
            <a:ext cx="2941884" cy="682032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定金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尾款解决方案（延伸）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 flipV="1">
            <a:off x="340968" y="557011"/>
            <a:ext cx="2734212" cy="11676"/>
          </a:xfrm>
          <a:prstGeom prst="line">
            <a:avLst/>
          </a:prstGeom>
          <a:ln>
            <a:solidFill>
              <a:schemeClr val="accent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"/>
          <p:cNvGrpSpPr/>
          <p:nvPr/>
        </p:nvGrpSpPr>
        <p:grpSpPr>
          <a:xfrm>
            <a:off x="142849" y="4719072"/>
            <a:ext cx="8649847" cy="314444"/>
            <a:chOff x="142849" y="4719072"/>
            <a:chExt cx="8649847" cy="314444"/>
          </a:xfrm>
        </p:grpSpPr>
        <p:pic>
          <p:nvPicPr>
            <p:cNvPr id="44" name="Picture 3" descr="C:\Users\wangxx4\Desktop\2016通联\白logo (1)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2849" y="4730287"/>
              <a:ext cx="2643201" cy="270355"/>
            </a:xfrm>
            <a:prstGeom prst="rect">
              <a:avLst/>
            </a:prstGeom>
            <a:noFill/>
          </p:spPr>
        </p:pic>
        <p:grpSp>
          <p:nvGrpSpPr>
            <p:cNvPr id="45" name="组合 18"/>
            <p:cNvGrpSpPr/>
            <p:nvPr/>
          </p:nvGrpSpPr>
          <p:grpSpPr>
            <a:xfrm>
              <a:off x="8478252" y="4719072"/>
              <a:ext cx="314444" cy="314444"/>
              <a:chOff x="932337" y="971550"/>
              <a:chExt cx="1186464" cy="1186464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932337" y="971550"/>
                <a:ext cx="1186464" cy="1186464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989490" y="1028703"/>
                <a:ext cx="1072158" cy="1072158"/>
              </a:xfrm>
              <a:prstGeom prst="ellipse">
                <a:avLst/>
              </a:prstGeom>
              <a:solidFill>
                <a:schemeClr val="tx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</p:grpSp>
      </p:grpSp>
      <p:sp>
        <p:nvSpPr>
          <p:cNvPr id="55" name="标题 12"/>
          <p:cNvSpPr txBox="1">
            <a:spLocks/>
          </p:cNvSpPr>
          <p:nvPr/>
        </p:nvSpPr>
        <p:spPr>
          <a:xfrm>
            <a:off x="8460783" y="4703522"/>
            <a:ext cx="348015" cy="35538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spc="1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6</a:t>
            </a:r>
            <a:endParaRPr kumimoji="0" lang="zh-CN" altLang="en-US" sz="1100" b="1" i="0" u="none" strike="noStrike" kern="1200" cap="none" spc="100" normalizeH="0" noProof="0" dirty="0">
              <a:ln>
                <a:noFill/>
              </a:ln>
              <a:solidFill>
                <a:schemeClr val="accent1">
                  <a:lumMod val="50000"/>
                  <a:lumOff val="50000"/>
                </a:schemeClr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115" y="886826"/>
            <a:ext cx="1416867" cy="252013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560" y="886826"/>
            <a:ext cx="1414587" cy="25160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52124" y="1891500"/>
            <a:ext cx="14167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关注通联收银宝公众号，点击收款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126" y="813392"/>
            <a:ext cx="1455874" cy="2589514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076071" y="1551032"/>
            <a:ext cx="963038" cy="34046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6658535" y="1629947"/>
            <a:ext cx="963038" cy="34046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982526" y="1970415"/>
            <a:ext cx="11037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输入应收的金额，并用手机扫码，付款成功会有消息提示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591982" y="2045388"/>
            <a:ext cx="10745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财务能在公众号或者</a:t>
            </a:r>
            <a:r>
              <a:rPr lang="en-US" altLang="zh-CN" dirty="0" smtClean="0">
                <a:solidFill>
                  <a:schemeClr val="bg1"/>
                </a:solidFill>
              </a:rPr>
              <a:t>pc</a:t>
            </a:r>
            <a:r>
              <a:rPr lang="zh-CN" altLang="en-US" dirty="0" smtClean="0">
                <a:solidFill>
                  <a:schemeClr val="bg1"/>
                </a:solidFill>
              </a:rPr>
              <a:t>端系统性地对账，并生成财务报表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3668" y="3732720"/>
            <a:ext cx="652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1 </a:t>
            </a:r>
            <a:r>
              <a:rPr lang="zh-CN" altLang="en-US" b="1" dirty="0" smtClean="0">
                <a:solidFill>
                  <a:schemeClr val="bg1"/>
                </a:solidFill>
              </a:rPr>
              <a:t>该产品只需关注微信公众号即可，局限于微信支付宝收款，不支持银行卡收款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4838" y="4079596"/>
            <a:ext cx="51560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2 </a:t>
            </a:r>
            <a:r>
              <a:rPr lang="zh-CN" altLang="en-US" b="1" dirty="0" smtClean="0">
                <a:solidFill>
                  <a:schemeClr val="bg1"/>
                </a:solidFill>
              </a:rPr>
              <a:t>无需员工自行收款，规范收款形式，资金统一进账企业账户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8242" y="4411295"/>
            <a:ext cx="51560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3 </a:t>
            </a:r>
            <a:r>
              <a:rPr lang="zh-CN" altLang="en-US" b="1" dirty="0" smtClean="0">
                <a:solidFill>
                  <a:schemeClr val="bg1"/>
                </a:solidFill>
              </a:rPr>
              <a:t>财务实时把控，对账轻松，追溯能力强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82664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2"/>
          <p:cNvSpPr txBox="1">
            <a:spLocks/>
          </p:cNvSpPr>
          <p:nvPr/>
        </p:nvSpPr>
        <p:spPr>
          <a:xfrm>
            <a:off x="1137577" y="2566538"/>
            <a:ext cx="6858000" cy="9179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i="0" u="none" strike="noStrike" kern="1200" cap="none" spc="400" normalizeH="0" noProof="0" dirty="0">
              <a:ln>
                <a:noFill/>
              </a:ln>
              <a:solidFill>
                <a:schemeClr val="accent1">
                  <a:lumMod val="50000"/>
                  <a:lumOff val="50000"/>
                </a:schemeClr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2849" y="4719072"/>
            <a:ext cx="8649847" cy="314444"/>
            <a:chOff x="142849" y="4719072"/>
            <a:chExt cx="8649847" cy="314444"/>
          </a:xfrm>
        </p:grpSpPr>
        <p:pic>
          <p:nvPicPr>
            <p:cNvPr id="6" name="Picture 3" descr="C:\Users\wangxx4\Desktop\2016通联\白logo (1)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2849" y="4730287"/>
              <a:ext cx="2643201" cy="270355"/>
            </a:xfrm>
            <a:prstGeom prst="rect">
              <a:avLst/>
            </a:prstGeom>
            <a:noFill/>
          </p:spPr>
        </p:pic>
        <p:grpSp>
          <p:nvGrpSpPr>
            <p:cNvPr id="7" name="组合 18"/>
            <p:cNvGrpSpPr/>
            <p:nvPr/>
          </p:nvGrpSpPr>
          <p:grpSpPr>
            <a:xfrm>
              <a:off x="8478252" y="4719072"/>
              <a:ext cx="314444" cy="314444"/>
              <a:chOff x="932337" y="971550"/>
              <a:chExt cx="1186464" cy="1186464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932337" y="971550"/>
                <a:ext cx="1186464" cy="1186464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989491" y="1028704"/>
                <a:ext cx="1072157" cy="1072157"/>
              </a:xfrm>
              <a:prstGeom prst="ellipse">
                <a:avLst/>
              </a:prstGeom>
              <a:solidFill>
                <a:schemeClr val="tx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+mj-ea"/>
                    <a:ea typeface="+mj-ea"/>
                  </a:rPr>
                  <a:t>7</a:t>
                </a:r>
                <a:endParaRPr lang="zh-CN" altLang="en-US" dirty="0">
                  <a:latin typeface="+mj-ea"/>
                  <a:ea typeface="+mj-ea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65" y="2560899"/>
            <a:ext cx="2522424" cy="1231667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1975791" y="3176732"/>
            <a:ext cx="973756" cy="183038"/>
          </a:xfrm>
          <a:prstGeom prst="rightArrow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 rot="19908770">
            <a:off x="1201185" y="1202270"/>
            <a:ext cx="201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3"/>
                </a:solidFill>
              </a:rPr>
              <a:t>送货</a:t>
            </a:r>
            <a:r>
              <a:rPr lang="en-US" altLang="zh-CN" dirty="0" smtClean="0">
                <a:solidFill>
                  <a:schemeClr val="accent3"/>
                </a:solidFill>
              </a:rPr>
              <a:t>/</a:t>
            </a:r>
            <a:r>
              <a:rPr lang="en-US" altLang="zh-CN" dirty="0" err="1" smtClean="0">
                <a:solidFill>
                  <a:schemeClr val="accent3"/>
                </a:solidFill>
              </a:rPr>
              <a:t>pos</a:t>
            </a:r>
            <a:r>
              <a:rPr lang="zh-CN" altLang="en-US" dirty="0" smtClean="0">
                <a:solidFill>
                  <a:schemeClr val="accent3"/>
                </a:solidFill>
              </a:rPr>
              <a:t>订单尾款结算</a:t>
            </a:r>
            <a:endParaRPr lang="en-US" altLang="zh-CN" dirty="0" smtClean="0">
              <a:solidFill>
                <a:schemeClr val="accent3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 rot="9093202">
            <a:off x="1263500" y="1481946"/>
            <a:ext cx="1953698" cy="234583"/>
          </a:xfrm>
          <a:prstGeom prst="rightArrow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16200000">
            <a:off x="3843358" y="1930564"/>
            <a:ext cx="891026" cy="258182"/>
          </a:xfrm>
          <a:prstGeom prst="rightArrow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252028" y="2942113"/>
            <a:ext cx="1147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3"/>
                </a:solidFill>
              </a:rPr>
              <a:t>下单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 rot="19898757">
            <a:off x="5861460" y="2074682"/>
            <a:ext cx="1535508" cy="19851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339" y="2452201"/>
            <a:ext cx="1450472" cy="636172"/>
          </a:xfrm>
          <a:prstGeom prst="rect">
            <a:avLst/>
          </a:prstGeom>
        </p:spPr>
      </p:pic>
      <p:sp>
        <p:nvSpPr>
          <p:cNvPr id="20" name="右箭头 19"/>
          <p:cNvSpPr/>
          <p:nvPr/>
        </p:nvSpPr>
        <p:spPr>
          <a:xfrm>
            <a:off x="6027542" y="2852175"/>
            <a:ext cx="1138859" cy="19414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365" y="652902"/>
            <a:ext cx="2324424" cy="657317"/>
          </a:xfrm>
          <a:prstGeom prst="rect">
            <a:avLst/>
          </a:prstGeom>
        </p:spPr>
      </p:pic>
      <p:sp>
        <p:nvSpPr>
          <p:cNvPr id="25" name="右箭头 24"/>
          <p:cNvSpPr/>
          <p:nvPr/>
        </p:nvSpPr>
        <p:spPr>
          <a:xfrm>
            <a:off x="5275920" y="4542282"/>
            <a:ext cx="792629" cy="209889"/>
          </a:xfrm>
          <a:prstGeom prst="rightArrow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67" y="3108858"/>
            <a:ext cx="476250" cy="457200"/>
          </a:xfrm>
          <a:prstGeom prst="rect">
            <a:avLst/>
          </a:prstGeom>
        </p:spPr>
      </p:pic>
      <p:sp>
        <p:nvSpPr>
          <p:cNvPr id="27" name="右箭头 26"/>
          <p:cNvSpPr/>
          <p:nvPr/>
        </p:nvSpPr>
        <p:spPr>
          <a:xfrm>
            <a:off x="5275920" y="4838125"/>
            <a:ext cx="791185" cy="199083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458358" y="4502838"/>
            <a:ext cx="1133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u="sng" dirty="0" smtClean="0">
                <a:solidFill>
                  <a:schemeClr val="bg1"/>
                </a:solidFill>
              </a:rPr>
              <a:t>信息流</a:t>
            </a:r>
            <a:endParaRPr lang="zh-CN" altLang="en-US" b="1" i="1" u="sng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458358" y="4779057"/>
            <a:ext cx="1133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u="sng" dirty="0" smtClean="0">
                <a:solidFill>
                  <a:schemeClr val="bg1"/>
                </a:solidFill>
              </a:rPr>
              <a:t>资金流</a:t>
            </a:r>
            <a:endParaRPr lang="zh-CN" altLang="en-US" b="1" i="1" u="sng" dirty="0">
              <a:solidFill>
                <a:schemeClr val="bg1"/>
              </a:solidFill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1964914" y="3395743"/>
            <a:ext cx="970345" cy="19759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925519" y="3545512"/>
            <a:ext cx="1147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付款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</a:rPr>
              <a:t>定金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411629" y="1917215"/>
            <a:ext cx="1147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3"/>
                </a:solidFill>
              </a:rPr>
              <a:t>订单接收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33" name="右箭头 32"/>
          <p:cNvSpPr/>
          <p:nvPr/>
        </p:nvSpPr>
        <p:spPr>
          <a:xfrm>
            <a:off x="1679001" y="2519483"/>
            <a:ext cx="1526939" cy="19609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875844" y="2249427"/>
            <a:ext cx="1147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</a:rPr>
              <a:t>订单尾款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948263" y="3854456"/>
            <a:ext cx="1147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u="sng" dirty="0" smtClean="0">
                <a:solidFill>
                  <a:schemeClr val="bg1"/>
                </a:solidFill>
              </a:rPr>
              <a:t>有市商城</a:t>
            </a:r>
            <a:endParaRPr lang="zh-CN" altLang="en-US" b="1" i="1" u="sng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 rot="19833928">
            <a:off x="5872876" y="1821398"/>
            <a:ext cx="1147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代付结算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157781" y="2580990"/>
            <a:ext cx="1147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服务费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23" y="2739892"/>
            <a:ext cx="858514" cy="1019996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" y="2134183"/>
            <a:ext cx="873928" cy="974675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745" y="3616535"/>
            <a:ext cx="1181265" cy="809738"/>
          </a:xfrm>
          <a:prstGeom prst="rect">
            <a:avLst/>
          </a:prstGeom>
        </p:spPr>
      </p:pic>
      <p:sp>
        <p:nvSpPr>
          <p:cNvPr id="43" name="右箭头 42"/>
          <p:cNvSpPr/>
          <p:nvPr/>
        </p:nvSpPr>
        <p:spPr>
          <a:xfrm>
            <a:off x="5935545" y="3689140"/>
            <a:ext cx="1260288" cy="138233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376118" y="1697472"/>
            <a:ext cx="1401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u="sng" dirty="0" smtClean="0">
                <a:solidFill>
                  <a:schemeClr val="bg1"/>
                </a:solidFill>
              </a:rPr>
              <a:t>经销商</a:t>
            </a:r>
            <a:r>
              <a:rPr lang="en-US" altLang="zh-CN" b="1" i="1" u="sng" dirty="0" smtClean="0">
                <a:solidFill>
                  <a:schemeClr val="bg1"/>
                </a:solidFill>
              </a:rPr>
              <a:t>/</a:t>
            </a:r>
            <a:r>
              <a:rPr lang="zh-CN" altLang="en-US" b="1" i="1" u="sng" dirty="0" smtClean="0">
                <a:solidFill>
                  <a:schemeClr val="bg1"/>
                </a:solidFill>
              </a:rPr>
              <a:t>卖家</a:t>
            </a:r>
            <a:endParaRPr lang="zh-CN" altLang="en-US" b="1" i="1" u="sng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500011" y="3075478"/>
            <a:ext cx="1147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u="sng" dirty="0" smtClean="0">
                <a:solidFill>
                  <a:schemeClr val="bg1"/>
                </a:solidFill>
              </a:rPr>
              <a:t>联塑集团</a:t>
            </a:r>
            <a:endParaRPr lang="zh-CN" altLang="en-US" b="1" i="1" u="sng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395195" y="4439684"/>
            <a:ext cx="1147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u="sng" dirty="0" smtClean="0">
                <a:solidFill>
                  <a:schemeClr val="bg1"/>
                </a:solidFill>
              </a:rPr>
              <a:t>物流公司</a:t>
            </a:r>
            <a:endParaRPr lang="zh-CN" altLang="en-US" b="1" i="1" u="sng" dirty="0">
              <a:solidFill>
                <a:schemeClr val="bg1"/>
              </a:solidFill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474" y="956825"/>
            <a:ext cx="2324424" cy="657317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15" y="2298144"/>
            <a:ext cx="476250" cy="457200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845510" y="3799621"/>
            <a:ext cx="1133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u="sng" dirty="0">
                <a:solidFill>
                  <a:schemeClr val="bg1"/>
                </a:solidFill>
              </a:rPr>
              <a:t>用户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6157781" y="3471289"/>
            <a:ext cx="1147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运输费</a:t>
            </a:r>
          </a:p>
        </p:txBody>
      </p:sp>
      <p:sp>
        <p:nvSpPr>
          <p:cNvPr id="52" name="矩形 51"/>
          <p:cNvSpPr/>
          <p:nvPr/>
        </p:nvSpPr>
        <p:spPr>
          <a:xfrm>
            <a:off x="3887807" y="1325659"/>
            <a:ext cx="12968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i="1" u="sng" dirty="0" smtClean="0">
                <a:solidFill>
                  <a:schemeClr val="bg1"/>
                </a:solidFill>
              </a:rPr>
              <a:t>经销商</a:t>
            </a:r>
            <a:r>
              <a:rPr lang="en-US" altLang="zh-CN" b="1" i="1" u="sng" dirty="0" smtClean="0">
                <a:solidFill>
                  <a:schemeClr val="bg1"/>
                </a:solidFill>
              </a:rPr>
              <a:t>/</a:t>
            </a:r>
            <a:r>
              <a:rPr lang="zh-CN" altLang="en-US" b="1" i="1" u="sng" dirty="0" smtClean="0">
                <a:solidFill>
                  <a:schemeClr val="bg1"/>
                </a:solidFill>
              </a:rPr>
              <a:t>卖家</a:t>
            </a:r>
            <a:endParaRPr lang="zh-CN" altLang="en-US" b="1" i="1" u="sng" dirty="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-10713" y="317650"/>
            <a:ext cx="2492991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Bef>
                <a:spcPts val="750"/>
              </a:spcBef>
            </a:pPr>
            <a:r>
              <a: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账目清分（流程总结）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142849" y="670902"/>
            <a:ext cx="2063676" cy="26213"/>
          </a:xfrm>
          <a:prstGeom prst="line">
            <a:avLst/>
          </a:prstGeom>
          <a:ln>
            <a:solidFill>
              <a:schemeClr val="accent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2075774" y="2928505"/>
            <a:ext cx="255010" cy="277756"/>
          </a:xfrm>
          <a:prstGeom prst="ellipse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3"/>
                </a:solidFill>
                <a:latin typeface="+mj-ea"/>
                <a:ea typeface="+mj-ea"/>
              </a:rPr>
              <a:t>1</a:t>
            </a:r>
            <a:endParaRPr lang="zh-CN" altLang="en-US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3924834" y="2003746"/>
            <a:ext cx="255010" cy="277756"/>
          </a:xfrm>
          <a:prstGeom prst="ellipse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3"/>
                </a:solidFill>
                <a:latin typeface="+mj-ea"/>
                <a:ea typeface="+mj-ea"/>
              </a:rPr>
              <a:t>2</a:t>
            </a:r>
            <a:endParaRPr lang="zh-CN" altLang="en-US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271835" y="1606409"/>
            <a:ext cx="255010" cy="277756"/>
          </a:xfrm>
          <a:prstGeom prst="ellipse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3"/>
                </a:solidFill>
                <a:latin typeface="+mj-ea"/>
                <a:ea typeface="+mj-ea"/>
              </a:rPr>
              <a:t>3</a:t>
            </a:r>
            <a:endParaRPr lang="zh-CN" altLang="en-US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197592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105815CB-6AA9-4551-A969-07FE83345541"/>
  <p:tag name="ISPRING_SCORM_RATE_SLIDES" val="1"/>
  <p:tag name="ISPRING_SCORM_RATE_QUIZZES" val="0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MyLkUbpbttk5AMAAHQOAAAdAAAAdW5pdmVyc2FsL2NvbW1vbl9tZXNzYWdlcy5sbmetV91u2zYUvi/QdyAEFNgulrYDWhSD44C2GFuILLkSHSdbB4GRGJsIRbr6cZtd7Wn2YHuSHVFyYqcdJMW9sGDS/r7z950jcnD2NZVoy7NcaHVqvT15YyGuYp0ItTq1FvT8lw8WygumEia14qeW0hY6G758MZBMrUq24vD95QuEBinPc1jmw2r1uEYiObXmo2jsz+bYu45cf+JHI2diDcc63TB1j1y90p+yn359/+Hr23fvfx68bpBdiMIZdt1DKmSY3r3pQOTRwHcjYCNu5JErag2rZz+cv6Cu4xFr2Hzph54H5NIaVs9W3CIIiEej0HVsEjlh5PnU5MIllNjW8FqXaM22HBUabQX/goo1h0oWIuMolyIxP8QaNlTJ24zZAV463iSivu+GEfHs3Y41JCpBdsa+gD56sgQ4JAEQZCzn2TOwkSm1gSMsZT+GqTOZuvChlQtTsVpL+BR9/ZgTD6rFVRtqRsIQT0g08q+gTiArvw/CvwA1XfRBXJMQFEDCNoyHL50Jpo7vVQoKSEgDZ/wgn5gppJW8RyyOAYc2Gd8KXeawUymKJ7WQ8n5WQvJxAcJ1sPsdkdaESCgj15XYcnAhS9rrAi0zJnZVmY8L5/foHDsusSMole0vI2p6uTLGQP1KF4hJqasAwC5LtkzFHN3wmJUgpXv4WyIS87cNg7ArTz6X4i/EiqZzXjVN59nk6tXJca451IVhsWSZ6tBBT6gOWv7bYNMyh0iLgqeboi2KvUyc/BAvjo1rjsPwf4PqUpcjI3piv284IUicBPBig24fCd0dQWagDxhrKROyO8rxzsHQPOM5jHieIUfd9rDp+Q2Bp9FzOS4h8wcuXEJFeuCXZBQ6tMoxv8lF0fpKMoWq6/19jcRwBpC84I86ueG3GvpfcraFIsK+yGvhnDzDWC9B7CZrNQL353TD4oFDK1bAiQuBS1KkEH/SgXMxI7sM1uP1IBNLXcrEjDMp7syIhdqUaZ2QTV2n2uhtplOzK1m+66V6wp8d40UdXFAbne8ZbCMNCQ7G02iMvTGpTnNVD8uOINBy5ZNLw8jFowoOok5ZEa/hvXKrS5V0JKoPZDY5x0DWpDTkLIvX//79T0eOJ57Uu6jZ/a0XCXRoNZfIA9kfni54/mcbCcWjQ5xZdEE1B9gdruN51lS9SR6mFI+nMxBGaHSgyyxuPy7sM8xwcAHDwZy2rOGMZXcwWajWsheLCbkSQtHP+uNZviykULwP9rjZXAVMnXmEbdtcbKAJpIjv6ndagpiZbtUNR8INpyvZeIo9GDxP+Hgiip6EZtbv2hwarl4/ttv229H/sMrN/XDweu+6+B9QSwMEFAACAAgAzIuRRnvsBSsSAwAAYQsAACcAAAB1bml2ZXJzYWwvZmxhc2hfcHVibGlzaGluZ19zZXR0aW5ncy54bWzVVt1OGkEUvucpJtN4KasWqyULxgikpgpEaNUrc9gZ2ImzM9udWRCv+jR9sD5Jz+wIQrRm1ZrUcAFz5pzv/H9MeHCTSDLlmRFaNeh2dYsSriLNhJo06LdhZ3OfEmNBMZBa8QZVmpKDZiVM85EUJh5wa1HVEIRRpp7aBo2tTetBMJvNqsKkmbvVMreIb6qRToI044Yry7MglTDHLztPuaHNSoWQ0ItONcslJ4JhCEq46EB2JJiYBl5tBNH1JNO5Ykda6oxkk1GDftg/dJ+FjodqiYQrl5xpotCJbR0YEy4ekANxy0nMxSTGwPdqlMwEs3GD7tQcCmoHD1EKbJ8DOJQjjckoewefcAsMLPij92f5jTULgRexuYJEREO8IS7/Bm0Nr75c9ttnJ8fdr1fDXu9keNz3QRQ2wTpOGKw7CjEgnWcRX/oJwVqIYowbbcYgDQ+DVdFCbazVWnDuTEZaYu0LK5yHZMRZFxK+0o3BtVAd1NymZIyJyHmDHmYCJCXCghTR0tjkI2OFLfrfWdUkiIVzxsnpgN6799WJYsgMXw1rcWNczaPmuc4lI3OdEymuObGaYP55gr9iTlabQ8aZTgopjo8lRgr0OBV8xtlBUdM7wL85ukQXSY6WOLmp5NZ7+JGLWzLiY50hLocpzjjKhfH41WcBp2DMPSgsYtwYnBy32lfH3Vb7YsMlCGwKKnomODacJ6l9C3zA3JVGF1JqrOYKBFYmgtzwoj9MsEKtTJqlfccwLZruGlmAYrsFxuMx8SLC0RQq52UBI1BEKzknEOEKGTdCU6FzgxI/LB7avChAb0qEKkKd4Aahs4zxrAza1vbOx9rup739z/Vq8Pvnr80nje5opS/BefO8cvQksSzJ5eHOhYHjgsepwWb5/8kM/bP29zJ17bYvhqW62R6UguuV0ep9LaN15qmsv0JjZczOIVNIRO9CtYucOfEEjawpRSIsZ/9yHV4w0q/6t/P78DYj/YY5v2aN303K/rR8OK29lMLg0aecu0mEEgkWwrH38v3X3K1t4dvr0atKBdHWn8XNyh9QSwMEFAACAAgAzIuRRrX8CWS6AgAAVQoAACEAAAB1bml2ZXJzYWwvZmxhc2hfc2tpbl9zZXR0aW5ncy54bWyVVm1v4jAM/n6/AnHf6e6VndQhMcZJk3a36Tbte9qaNiJNqiRlx7+/OE3WBCj0sCYR+3lsx7HNUrWlfPFhMklzwYR8Bq0pLxVqvG5Ci5tp1mot+CwXXAPXMy5kTdh08fGn/aSJRV5iiR3IsZwNyaEPM7efMRQX49scZYiQi7ohfP8gSjHLSL4tpWh5cTG1at+AZJRvDfLqx3y1HgzAqNL3Guoop/U1yjhKI0EpwJS+r1EushjJgPlIV/YzktOHOn/7A9qOKqotbfkJZYjWkBLiIl8vUYbx3HiPX2WOcp6g4a820C+fUQahjOxBxs7vvqIMMkTTNv/TI40UJRY05px/xHcOE6Qw44dZXaFcJOCFMNDFV3DlsXe9C0Duazj3KY6rFOwJ63qwEPDRMwYLLVtIE3/qbKoSb4+tNvMBiw1hygBCVQ96Mkk/kVZ5N7Gux/2BN8qL0JfT9JBXwdoaVl3CgbtY3+NXq1u7K0Kn77ogQwk7pwxS7JU98rep6xEyUPbIZ0YLeORsf5zBoakj+Ue+Je45z9ffWIETcyyc1Z+8FSM94OiqIFWn8JhaFLBQmM4LrQHfLU2srkspOcop5WRHS6Kp4L8Ql+3tZVSaHBhcr53urFRTzeBUw9kczZoOy2XPcT86a9yQ3c9Cf7nuPNFmi99MidYkr2rzs6SmE8czY2IKM01OM3BPGjjIe74RAcfGHiLVRG5BvgjBxobhQoMa6150wzUET5OgBmlyusqpc3Kq/LytM5Br82oUlK9yrOyAFS0rZv70K4U3KA4YA9aOqivjjxP63peBwjUBEJlXvmu7Q2epW6Ypgx344Q8U9spDd0uV6dKhhlvqB9josOWcZlRPul3R90q8QwL9CfyrSStyfGAZ0faaZMreLJp8v4b7XKLF7NcZNl+4yezZ9VLk2NiPK2iU+O/kP1BLAwQUAAIACADMi5FGcVSt3OcCAAByCgAAJgAAAHVuaXZlcnNhbC9odG1sX3B1Ymxpc2hpbmdfc2V0dGluZ3MueG1s1VbNThsxEL7nKSxXHMkCpYWi3SAEQaDSJCJpgROarJ2shdfe2t6EcOrT9MH6JB2vCSSCogVB1SqHxOOZb775jePd61ySCTdWaJXQ9eYaJVylmgk1TujXweHqNiXWgWIgteIJVZqS3VYjLsqhFDbrc+dQ1RKEUXancAnNnCt2omg6nTaFLYy/1bJ0iG+bqc6jwnDLleMmKiTM8MvNCm5pq9EgJA6iL5qVkhPBkIISnh3II5dLGgWtIaRXY6NLxfa11IaY8TCh77b3/GeuE5AORM6Vj822UOjFbgcYE54OyL644STjYpwh761NSqaCuSyhG5seBbWjhygVdggBPMq+xliUu4XPuQMGDsIx+HP82tm5IIjYTEEu0gHeEB9+Qg8Gl0cXvfbpyXHn8+Wg2z0ZHPcCicomWsaJo2VHMRLSpUn5nZ8YnIM0Q95oMwJpeRwtiuZqI62WyPkzGWqJqa+sKBkhUzlL6J4RICkRDqRI724dmDF3h0JiDN52vTlSjt4DhnjTDIzli47mN9ZnMW2d6VIyMtMlkeKKE6cJRlTm+CvjZDHdZGR0XkklWEesFIyTieBTznarLN0C/snRBbrIS7TEViwkd8HD91LckCEfaYO4HCbYtCgXNuA3nwVcgLX3oDDnuNI/OT5oXx53DtrnKz5AYBNQ6TPBsYQ8L9xb4APGrjS6kFJjNhcgMDMplJZX9WGCVWp1wqztO4NJVXRfyAoUyy2QT8DEixRbS6iS1wVMQRGt5IxAikNhfQtNhC4tSkKzBGj7IoLBlAhVUR3jgkJnhnFTB21tfeP95oePW9ufdprRrx8/V580ul0UPQneW9gU+0+uirt18XDm4shP6OPD7kz5t2a9d9r+VidTnfb5oFZ92v1acN06Wt3PdbROw3LqLSymOmZnYBSulv9CtYNbcBxWLu5BKXLhOHvNBn9Bkz79jxRa+JWa9A2jeHLU/t0gwunuAbL04oijR59EDZQvvxNbjd9QSwMEFAACAAgAzIuRRm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zIuRRhra6juqAAAAHwEAABoAAAB1bml2ZXJzYWwvaTE4bl9wcmVzZXRzLnhtbJ2PMQ/CIBCFd34FuV2wW9MA3UzcHHQ2FVFJ6NFw1PrzhdQYZ4dL7l3e915O9a8x8KdL5CNqaMQWuEMbrx7vGk7H3aYFTnnA6xAiOg0YgfeGKd+0eEiOXCZeIpA0PHKeOimXZRGeplQSKIY5l2ASNo6yzBhRVlJOKwor2/m/6M8NDGOcq8vsQ96jKXtRq4VTshoqc3YoPN4iyGpQ8uuuys6US0URSv48ZtgbUEsDBBQAAgAIAMyLkUZy/NGBZwAAAGsAAAAcAAAAdW5pdmVyc2FsL2xvY2FsX3NldHRpbmdzLnhtbA3MOwrDQAxF0d6rEOqdT+fCY3cpgyHOAoT9CAaNFGZESHaf6W5xuOP8zUoflHq4Jb6eLkywzffDXomf660fmGqI7aJuSGzONE/dqL6JPhDRYKW3yg9lRW4RuEtucimosJBoZz5P3R9QSwMEFAACAAgAdrjD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zIuRRr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F2BPRtfEfapbKwAANFcAABcAAAB1bml2ZXJzYWwvdW5pdmVyc2FsLnBuZ+18e1iSd/+/W3tqz2aH57An8cRaPetgaUplCsK2Nq22ZVbm9qSyHlI6CSl5QDm0uSe3hdLJ0BJZs7K0ZHYQUYROcpsgdJjDAsRCpAQkIEG44eYH1pbbs/3x/f2+z3V9v9evrqsL7sPn/XqfPq/P+y33/fl67Zqkqa8FvxYQEDB11cr31wUE/AEZEDAp79XJvjPneuBdvo+XSOuS3gtokoU+8h28gn/343cDApqZr7s3/8F3/MddKz8lBQRMu+b//xJAPL0lIGDjjVXvv7uhKNOkJu47padq6JhTqD2oPXvMF/cfvY38wLE6hXDp6tfb/qG4Mu1iyp9f2fbDZORnh5edWaX7ovTrf8xUbYhcuibii9JNN07NETdFSE4czPrwElKkwQvKKCNnzBRm9Q68o3WoRhGSaZSOEpuq1QlSGqXn4aSZx2huLRwrAEfaZ5oFNtlJuHtgSoD/Hx63k3U3+gKeUEI0Sit72S/5T8pSC3pu6fqcdXDPacEs/5nLfImQHFcAibwOb3fI+EjVG3fjMANKhX/EnvZIpH4Kbewa/Ejayz9fXJsxLm2XIggpXwvdcdKtc+nrMsdxf2Cw8V19f/R/jS2MwOlJ8gTHfjkdsonbkh7PEcvcaOoQgjOfK9GlZcQeAjwuhSgzs7ABxTJxuOfWc/T7gVaT/nW/YsG8mAJIKndLO6M8t6M6Yt/xXI1yX+1cn5yQf6YtoWNudMGQY6HQxjajdpP75bp6qF8n5HlUPJxe7lHJM9A8C1RXwWZqnX69vxefK2eDV+bV3ZV73XKssJtUEkdK3m6UmuW0hVIQt1aVSctglqBCV+Dz1fMZbL/+gKVPLOuqWrb3DKMWA17AlJCVXd8uI7AMVqiVgLxMHV7PKTZbuyJWAvlkOpgLNHqsBYnNyZQHf2HxbgA9WbiuEFY5WOtShbPmLi0Y2tEOXwoockrIwlNam1yxjVJuCyW1u9FMQMLV8vU7KpUia3eEOcFeVBOElQzn5pH/zguB0yO4bzeFI5tA/FYwiBwJpnX4zdnVHy7hNSftrQvM0OpnZS9W+QxCfjnUFr2mnFgnC6gEh0y57em8sPmAyVrAYLJ5iG/KlUO54m/jaleg+4OWJpMJ2hbmtUPBSFt0iyjJuZRDjJQrolg6EyVB7IlJHxJq2wTs3N0ojaXVeVRH0zYDoDZXbE4SnurVpp/0DetTapQocZHRAMHuQeSvPAPjMXO29zYjJqXsPdHV+Chmoc4VvT9rQ7A4h0RNPBX4IW5PcMxaXYFSYqXt/UGQEE5KZymZKRHMWMJMvgZqztOs5yi1T+YAMrewPG3dkIIywqdgnpSnxORp0pf1h3NVDAEHkCqIbiiJFpXnLGIE0dc0APzVtQqaUZqlbI6POTvUzPU5KvAU32MnT/L7qRB1hIiTn75EfUMTdCFmtUnnErgIgVtwCyUDF8OiygSYEZ63VanUL1OCIxr4GioBBPgfJ+cZpSuX07jWHZOBdDTaS2mCTQYU87DXBGyDWEFAZQ96UDL7G80HwIr7RRG8M+H6BXw55IhmmUSZ2oJr9jYBx2ArQI+0Ems/rC2JlJDU00/7E6qGB9gRSERwedoP5WnJhKSrgoQRBC2MVZ7m/kDcmcvpwlVI7PBC5E5TUnNgAZg2pnMF/qMexctVAvdXVbC1JkpYzGOdJx0tvmxqfHM2tkxFUxEECQygnHJOzGtOw3rd/K5RX4CyvGAw2Wj6PthpY0l8qTNPjkMpUFzV23J6CWacB5S4ECQiVGe1DLcGblPe2oakZW24N22zNvVzbbR4f+WfFvDC4BHM6L3cXHUqDh8+W6Ev0HqiR9hWlRj05U040uYcsoXOJkTCcfgmJS3HWjCCFGsECU37PNoK4C7dA5gVOQx2rzmnX06q8cCC5bEcsAjtE86Z7ldgZO8mGBLxTvnxbRGT1k3m+hwL8F4FCt6R5sOOiPOVuYtw2xJP56qDzok94nw+Hd3fimaKOnK2zAlhHlIy9ZRhUkl67fU+vidBolhuZh6PYjG5V+y+aVXsrh1y6tqis6cpgZ6+KgcwoKZ6HExS5bBjaVOx8SEUmMMhhpeo3uZp0H6+D9CbN4rXEBSHgpB+ThvYOoG/8EbUCvEa/9fWOJweFlPgn3qXe2Djd+5ZsXj8OKDsM+Mr/s9pV54OC/2i+S/+z+Wv4OaOs+SrT2UMzEA/xtPt+JnjJFvI/r27npLP5VlB/7cw4wIux3CFruHOEKIg1/LjJmLGynWyL2r+GBfSgMCJxwUstPRyaaMP2IX95MW5K28nS+7uR3wXj4wfl/LZ1yJXo6h48Y6Vt0EJLIUdFjYO8v2Xc3oaZBUV48ifvHcwOxWfBDyVNmvVhYYLdbhxHY/sP/Fp791b0eOKf7jy9tlh48Nxa/b8fc62jfkFu59q+OeDSxp/BvzjqqOpL2D+MzDH228dIwrJlgf7ojIpvqVc+OT4dOrDB6W+WuHTG6RgeZR8qfxT4PRzsWw6bCqH5nqU9xkKT5ZNluM2PEeRifAcakvoX8xfoArVnufq33QWVmjO0zLII/VPbn8YlVD0oX7tc63jvQ1/skTyt8Hik/mccOxzQx+6lcyywp6Pg1foPzbXA5smDmm5dn8jtE/PFVi7SzedM1xSZLZTIntJDENLWDwxD5MATUTnhQXwZOeG48T596azFR2c2o9+CbLnGj81AahKncpW8Dm16RMvNu69vJzXoA/KSJvKPm47M9EPvTOC9BtHQ7UNbccRu9ETXGrjBr+sVTXU4jb07JXddP7CQdtfZZAaiyuazfEr8A8pE4Kixy59RexXo69A/XvyGISY3Xtl9c+jvxtKXfFZzSaf3bvv/N6gmt8bQ/lrPGeil9Kmfp5LSJVbUn5br6TfNh/+r/+K8Ohaqv2u1QpjJ/+Wkx8dvrJev/4XmTFr8XjgHp4qrf9tw3NiYaj83zTc2D4ycOY3da4bjv89cY1Hp9b+tuZtbb+n3NnGycm/bZDiTPCvlCNiXp4WJRx7ULrprPkkK3MBB5fO8/xaTeVLjyPbVil/jefL+Yzdd8S/vjsZ43kCTr7e/pbcczimaPgXwdO8HiVYO+3rwndr20doEzUssfXERtUWD5/J+8g/j8kjbeBEUkhJvMakGnG600UV1vSpbODM/xcsSeAS6aBypp9UQFVZP8XWI5EvFW0sN9zJJ9ZPdLo6M0rw+GrnFMzYFQd5+Ex9ZGaJ6dIUXjzXWkOsYxyGu26WRWZSLJ1TWKh0tKwM474v4dmW8rfflOr4mfrU57q0dYj7+Itmf5YoDPxc35czbZ8cDRo77/hCOtBRJhkAfWyZIVR3nL/TR66dEB9lYzDyjiRKRCGTM9XVxHz5Q5YkD7S8BriPOspUhMObFztgClPZVVM+OUtnd1k+0booqpR+uS2Yt0pt6wJu6Bc3KX3NSpESPIEaKjCqMSP2aECx/bD875w7rbTAU3Um/d+0hjPKcxNthikbfBV8RqR8xkxyJW7wDQ7MIV455rbJsWhxK41xhHxpEEDbmyUGceP7QD7sZRutSeKxFRCQ3drE8CjejVHc41B5rCh7SU0Ck2IUcLA8OG5T7Y6R9kXcMSmuwhotnletjxlBoLOb4Dotw2BbzidQGim1iqIKPo0COVG72yf6IKJUGTSdF3O5nGiWdbGUO7F3qyy70jHBkzK7TcBAVR45fC5L18xb8c/wWB/QgyJ0nWoZnHjYkHRBf8CAWF6Q1ddDTdTGETAak01ZwZ2/YqhojXbHpQ40kwMO5jo4H3aT1NhTSdxfuOBejCxrp7JbhzsbOqm/JZejInQ9rJKso/VcZqXFZRuVmI2JIhOVpHQfzfME/W19JJx5rEWui/cV2SOp5bkkQVuMvBC03C5ag6tSx0ZKgG5fg3FInq8SFaN7FWnMzF+kxnKFbwwZw61SVRQfOL5rSeI11TJujVTLAO5povIyuke1psOGFq3WzpfWAvli2UVPy6gKD5JPWGrENo1ffDB3oVqydruRkvcLz11T7tzaKG4NLAbfXaxpC4ON2kszE4WCbpIgJg9c9GC+5jV05qfVBi6yoEA+O6PQKAXCuSNSLigmdTe+45DTKWvmy7PARZb5jhukLi5sg0OzEatO+qX2a8KQJJGJR9MrTG9WGcQRf18vvERhVMDetNEIrBi7zq71WJbXqYiYguzQsNkPUseBPtIqNTx5yUWqlFF5gAnnY5uSyRg5Hrk1ezBMjmEeMAC4rHlqWs7ukl/Ys0JbsPJs955P1G9PykgUdu3hUf+VNXIoLaLCwMNlTr4SuEfbpiIwKufDd4C08ELkO9krpTnixth2/QEwR2Pu1upyHdz4j5X6i3QI5G4mxE6+2ZXPl8+Dz5UjFDoSV5yaUPyimnwB81+E+ZrXX2y4UjNrlTkK//7zW8abLybtSd2UC3vneC7WTI2b/RzGeU8hLLDYlURMVeycRw+sH3XdXcuGIf57G8DfFXDE5VKIaJYOM9X84Byvv+1EWYlDXagB7w0anmC8eu9CUUWs5WQU9dGD6dDA9MjakhH+Pix4CdteNFSNnxbB0eyXx3FKRpfeD3rWaMLMu220x6XwdIFruFGn2D10iOPeEvda/0y4syspUjS5V7G3Xf6s52TRnazpp5Ds2/NL8Zk3Pp26x5GSqfuUWt6qfOY4mOHJVt0mlcjVyz2C1XRoIJMmMkkEGkkcMN156cFIzLPipqCb+fJpoXBTVMeTdXF2daHziH3Y0KnOelbRmUYvcann3MHTk7zMGQnfzMRSmt1Hc2Nhz0rBEp2esxGr7aJTBcHOsa8pJfTRfC3hJ9n2YsM5Xjc3V+Xwulz5FF0Edr6oQJXw0wJBSKNGgEkY1628AW09JQLMfZYja0xKDWTvjOAK8uYTiePFVxTddEkRnm49ZGfpFZagShWNUuMB+pYRMPdEmLbhgsoRbX4H5DKYwWCOC/62axTrHZUQzZAOC+l2ZIRzxq7PjeTuU400GBbw0cxPM2J3YoYgixWya9UbaKceQTsA9ZanFrduI4+qy9BPju+b7ovFdDLk1MNVD+bO/mck+NhXmwwc5FwUoUQEOC6KR7//r5mRGhk3bSkBE2zGb1EV9JoWqAFDsT8NHEtlMz4pL0Hg/gpZWaL0TCFVJfCIQ4i+b4vg9MDDdDdAdw/cbkvnAI+C4YhrQ7EiZ88UFnRR4/Vo6OY49lsY5W7vqHbk2SxSnQhkw15GFGQHhorH4sSdhgo231PEqPeVpdY2Xydp75BYh7vdRyU2Q6rOFVTusAmswzdvpfJC4MQI+egPmdTR3jKh2J9K3ZuJ2WB3n+l7Phxpe012a6ZorFNyK0YcFCe+raKlx4bPFlVI8qgnAuu11nOW4Z7osxUSW/RtJVHkWcl9LJUvU9NMrcee5Zli0TVt0FIszanzKX9CwJEgPjnl000pbkQ5ZuP2Aum1WO4CBbBVAFem1WTmtysJ4Dkj7KvGFHN8Cw6/V+LR4Yyhddl7ZbnHfMWBJdo0pSvw8HwRIQqOw6PFdus505ttHSgOcYTntTuPdcmXhWGRI5FP2eh6fgh3OLR0SGjpljIy9DEFFfolNGgolScBVCWHWzTdkIokr6zrz2ekkATf5FH2jRUYVcKGC8Uf6Io6dXgMeLcsklPOhq212X8MirblWHDvh3EDekaZ1m9k5wQPCkH84fZn9JarFj/8ZGrlNuTGxHxlY2Qy06c1d3kY3NygTA2/5EveNKG1Mk/a3hS9PXtQ2hoEC+bh8IwGoHX7DzXl7FRnq7YAhoYDciMDVTYsX1BY9pRCH7SpO5sRvuYB3k4pCeT0msSk/uIfrOeMTOsiY3PYUlu39DAxlf5nHN7RLfOYbMO3TI+rJXZe+5nAzl5O2sjknx2Buw9hXIes0Bi5lozEbe5HlzWT3GdvWRaZ0tQjLaCFSadYdojsO3T7CzOUKQgz891cyqaSSHlEQlJv1/JwbSHdUQhvoywrIGA7+SzlIA0EpDOO2b2jY+u3zGuCBHmxz2Yn4XZQoA37keaIg+QsuB664kGQ8nZrxtJ0dFMzohyo8oEpmZ/HXoIjgRlxwSwmR1IdvUSrb6ULT6LKiXQ4C6hjsJ2CRCUQxkX3cBpNpuQDx4u8+Mr2a888fShmT3naLrTnyR3WpCxaD8inIHdWWGKsdrtnWHkdj8P/3bFK67kFeZbU4vPbu4uMSY9SsPdb4UicoDimXIJYTsCOVoM59KgGTl1cCJK7XSUEi5jx1mlY121WN+ZCDeaZ0z6W8M4QyyTRgSOiSwmmsu7Ait6b1bV0yCkB7lZkz/dmjaRn3qDeLqJfpGN02synWPO5p88mCgzBGA4JvBCD2FmRm+tFLOGt2No941NPTU9XwFGgb/px39R0d7dSa4GiDx7Nm/QwZyrbciOZdt6NkDgRz8jRUnBMq6HabjFpF395OsTbXAsu5BrPQaq8/mezrNht8mrfScfS9m4d1R+xZT9jZ60Z62mkp04jS6mDs+HzvRMH6DDG9VPJ6XI92sG3yiP1kmcF4Nw7AAay5HXhZLzzmp+4OKFaONYZdWRFuMJWyaWcdNsk5J9I/MYTH2sdnu278mBf1BE6LS75pzF86C4GxOv2A75ZlpAGOXWoZ8vCk0GXn/OmkdOZxCwR8qfV/qLZv0y6b73uW9S3kwnSn0qCRw39ZD17H5c22qh7XjWsU2A9vdjK/0wd876i3Swsebp2l8f2t45hvQb6S1MOiZROZK3IkPFc+G6P2esRRQm9HjNWYJMhp0ce2H3CWoikA7bCjgnlS5PA+uFtyzFPBvfn+ug7Sd98NfOpKrN2w5AnwQPjF5Z/GYmr34156uCym1nGwyNJ41IGZrQx2Lc9T/9sHvoeq3l9vNf/k2Gmr8eOmOm1ayClgwLZOKIxX+FjH/ib7SfZ6h/7nD1Emi0hQgLIF88JO+m10SF5Zz169Mw+PYcufML1jopouyTocet3vZrBjCnI3uBO9j7CZEyLhOFi2gYVgpdzPoD9y5pubdz9pbVwIZ1r1bskWMi6YgUNqtH3svkjr2PHrpZ+yJU9U0/hm8iwpYiWnZI3D1myOiNQIks5Mb3i3O2UYDqnKRjBwz00mmueWdyUBEPaSJNs3TIqnwJeeAVxdcvFrz3yIGnjHXF+c9jOvAwCZgTTJLl86Hi+t4iMgYOjCmwUPLltR8fjq6+zJkH2N9igFe+O544seea30dNco7TrIJYbjIvZm/09TIsjcKLzDqed/KAphBemy0UMbDHe+Kragri2pl+u01p8pH5YOdgsBiTgLHWvVQ/G0/dyScgJLjllkhtVzFrYLJLajt86ZNdu0tgapB7eFfzpUK5Y+m21A/DY+pzLcaqPyAzL8O302P412jeItzN6xl3y/Z3R0zh8sGZj7eYY7tlQrkol7M7revNCWFbMSgJXvhUhlqnoYM4wGclKzZrRQ+Vxg3u0GfkljyIPY0ROkpoaAo5h3mhZQa/8yWnrAVng18q0nRViXlV94GKtsofXwlVJqw5JYvoYxH3JsEL77GQCvffbQyD+E/WRlPxlAav06RCBIUpKdYLRk2+ZbmKfVnLTjht+aEZoV4tvUGGZ4sUXvEdsgQgYMebgRu2WphCuS/rmUZAoyef3zGMekoi1I1OOowATwBr5J04aSv8xCRZrK5yn+IDA66BxJiq3Dzbbdk4HexsniCEJ8hAYJilwcXPYeySlii4IXiQaEuKkqmmcOsFqUuAJ3MNQJg/+HqDNATgoxXA0zyExkY7dbRw8MTcV+mjIfDtoKVI9sG2CuqXdQSjeCglUWaM8kI1ccEpFT2fdip70sOjSVkK7h8zeFnhAiyYbo42Dpujzp1DM6C8rrFWgxFqk1Nf4WPi723GHMfXOC3GD8jyoYqd3mji1tP659mtW6VMy/yUIQ/G4Vf3Zz2D9U9YjHiD7VoL/p4nbBn/KhSsexhSs9hVCz5KMKLCIOx0ir2eKeVX8P/+Nazr8jx9onLLCSOzoH0LXQxV6c3Ha/7rur2rU15Jh3e10hzkS6hSNzZzpHeS4D+1jUgZnXw5jiSROJNtPtOiJ9KnA0j0PqvG1/CLXo/rPS7s1FneG+Tnad4Y7HGh3XEUAcPCXLiOnzlVNd7b3T+D2tKXfBAA//OLEV/924joW3EEvL22kaeJamp47oq3h3Tkxe6mOdo3uWzR4V35EZA7dNCEEGb1v/lkswyEK+pMnapFaujIIyezpI2PynzvlVurUtzYbUctwes+vwL9stvUx2I71LwS/EPxC8O8IXgNDekG612y2/SuKcr/DYOdxnD0ad4/V2jiI8wxzoWGdMo0qSKa77rAaDE1WKUIucLQqQe81+tj0KFOUSNL2nJMeNkw+sLggXDkfh+9+h7808eqxaawDDRLuwc9JlJpGdL+/Sv6wNz/tbj8euYuA6Z/PLKn4jeFncPh88k7gquBlK8dXY9Hi/lqR9nFF82KzvoD/ccPk66q3Ffo2lKyVgkH7e2aS065lGPI+bQqRZ6WjB4VklaVvE1cEuTpZwicnJUojvLCk3aRlt/+KgRhsoGAT1xg66Z/dXP7C2Zu3vCNdO+Yx071586S843pT+pE/xejsSuafYEFeJR0kshzOfaKxfWXCVJoKrVNQ3NGrE4PrBvFoW7WEyQKZQDD3/bA8b67GdLqaRwJRiQREpJxqVVmjgSxye/A6ecq/RxCZ7+twvwgVF1VZd4i7lohFjH/BpgC4DZMeZU7utrTignqUvX3VzbnghSWIf1SkxMwehNqCzNNxF1WiDk+R1oriHMYCHgdcX/PvEW9RQsvsuRniK4wvtVZL943AKl+T91oFaNRtUtgaui3f9EQv3IjT28/3VVSmKvUb1XjQbm8GdGTRdpVe9Rvy5i4tIOjaGFW4x6EO/upEmSBmSR2+nyuWMY4rOQZ+WASQk93iuCuk9vaRe/WFM3f/pohshvRyXL+cdxF/Warcxvj62tgyS/RnQ5v6bA03BRnlbK1yEGjEIBgVzXluldySYyOHa/V0gm6Z9o0TuB+kOmdRr9wotcHkUYqTpoFi2W/nn+Mbsc/0G6Zvq6IXz9bO44VoceIuE7gi0xnX/f3yzD8eBdSQW5YLpqMJx27lqdDMY8zohr2yrrXVgOT7arACxKukOj6thFx7baymRW6OfDhhmWwMfv9qH3lnPYOtor6goheCXwj+HyB4i3GwFRJrxkJ0ZiTw48S/QiDkqPUVb11uHvxFnZ/BgZ7USza/svzIr2pgX0/sGF6zvNUdJteMTlgzsj2dWHdnJxEaIh6Z/cddPJ25AKqQ/6d+qVnvmu69j9m163bL87vXzMf1FYrAjGnDFzgeY6lm26O5zxFzV4/7ZTv2ucD6LX631ttf3PTipv+lN7WsF8tYWJrzAQ4O9nX6n1v5UI7xukt3/Dh6bwdX/ZC8k8jB2mipaNExe3cENx1qo69Jy6ARfiUYmWWk+FreKKCNUXiAh6A1LZRr3742aLfD4Br/QzU8B/VxKZzy2CcVTQgnMU4rJURXOmf382lbc9BHRoT4Ahqo1AhDA2yGFlMR60BUaaYRG10NZuSrWylgn/8ZnBIHjMhsgc9tCp5hy83TBNUN2e1RHU9ur2Aiw6N46gq2Ui/s8LT4f016cKa+ttgcbTNAVhOwRkFWzf3019Zj71Y3R2pkwqhJmxM70jm5uWCDPDdjryjd4X8qsuNKDJEpIR2biaVYrGhYiM3if8ZEUW6NzuNQGCo68s2KmPChNku61R40EzDZdvQn89VjRc5PcEbpZ0d5AElKFZNURyR5XhUNjG5qc7cxwTmNPzPag8P+Grm7r/rzPMYXsOGY13xFODddNe0g7G+kY+6jICMt/hTjJAyMeZITJcdlHf6IT0T3zzPXq952hOgg3DuqI/d3gYvsfE3QJz5wQxHUS0p2fgIyeR2mrWCrggz+Nhw/ilslnVf1p6jS7P7+kElYmjotoxbcSQ8rd9hy/3kxbAYvq09atdxXyiX2mkwAwA3HUQTptTyHPQeujSdiHbmcLf8euOyFZyHc+9pNIsfswZbAEpgrkVwieIsELrLA5vG4RtWyfnnEMsT5ipZJD1J1y8i1zirwSrRZX1nDpynHikA9LVUJdMiUCuq/R+lYBRv3VSh3/0ewBYD8qpR3Uq/83hfUNssiHRmZ9VCyuE2E4l4PXTGUitOPLdei+d6gGTxdc8ukbAKLWdg7UKWP36ugVChz88FQm9t+bWu3dtCKEpmA1mGrAT1y6OyEZSHGX99qxLWbI0vT917u+iRW3LNksiydF4ZeLwZyRaYIBI+lt4jlj1TTq5QOROKQBcDlwImHgbtohQrD0sWVK/UKS6gvGlIU0wRIFrfTa6jOe4NtlqUwuLZBcic/3LFq48+r5/X5MCTTtIyWXV+R+oKcXtz0/9FNh5sPaV1RXp0INcY+Qlv34jGkFzAvYF7AvIB5AfMC5gXMC5gXMC9gXsC8gHkB8wLmBcz/MBj/2zLFi/G/2hLheiNXWGypg3seXjk7axVmEX6F7KufYbKE9kvcDIHHrpw+NHVVWyvqL3nLNuDFjP/s3g8+AZQB/3urfxg/yMD/97w4FDDt/olmW4kG7O+Ee27BM9w/Ej0/dvqfyt6HryUPGQfJOqeOPOTcyBnfCUhPbP8gFXkz44AeTh8roxfVdSzg9VDFnkZAGGF1w/WZhdpm2yaN68fOKK81ipVsT9c5h8hpT/cH0RtCNGPiu8K+kZQt3G79RqpsE78nQ/mgabaoXuF0E4fFOL3Z02+uTH6s0vkGyetcUjyadKaNYGbRHrEihdAoV2S2YpyHMPyiEb4+cny3Hs0oCu1/8bcEC/q3JJqewfNQb5haFDk6x07VCFLjlK1QlEu4IFjcyzmgHAu6oKQ++AtnK0aedMlDv0/Q0k+soY7a+Si/ikPWB5eUYzwl3zU4F/MprX8T/+N8zewusylH9I7Fp11GxkGboFGuT9myxFXNcVZLXjrTRjP7f57QZMFWk8h7L43xOSBfgnXwtJYuBXo2Xjgkevy66HH/QPW7ue7M6+MbFcVt0NOcSx09JnG+k3TgpWhFOY/nOLeBnkjQ4nbzJPqjgJyjSxd1aHLIKu6rchxWvwvF0vuidzk9c63VeEF+xAvFHxwmaRpGSHOcCcKemdPVRcaztT9kpFDR9d3LD9+aL8pGNRAuVB4/G/yddbXQdPkw0CbTWh5a8zXTysipuMkyQQf8FcROvWMBEf9tuAiPWxjGk3DKLKs1jDJl2mbIKId2xlVNS/PA4kZxg6QgYqFPLxSEwjQ121YJ3nLHc/vRz1QSlja5ChW3NnDAjfmcuhvm/FE+52of+TuLSagIm4s4kjOlsbEoS3/okOaQx5yReMXdBj9usxf1Zk2+Eb0se0ko72uLftaKB1DqUbII7OgYlnedgc8m6uWPjAW4J6rMAmW4vnF+GYUxjCOyJTZfkL5lcXSfeI4ZvmqQ0xvb5LcGNbd5ozZkOZu5NTC5N38TWaeyV+ZXBu7U9paiaL1mdRDScQ3b3z99bzQBwwDOEjAhf+G6ENbTcG0b71iCKCnFQ6WENjA7UtX63NPoZT4IxSHiNrRV/kjVKJy8qZdaMU8jy6RCsVlGyvu4ooYm5T3mx5tgrXkdx203GmjmjRXsXm1Zs831VEYDzeugiwSe/A3wEN+EM8RZ6fvr11GntjSAob1w6D78CLb02OIC9HfRqFTFVOePg42EQ8cRmIhm16flqEznxiemywJPNZtPoTQW76Rn6zcSMMKpKLH8jjRL27x3BF9QQE8MH8WlOwrEMo593gr8Uxw+C0vjuwt/PJCKLTs3jE6y19Nd9TrF/bYj5WywqURddxrNScpnNyNWDI3BOCWwm2J6UHYfcy0q3BmPfxIiinV2BJVmi6+7hVsY4aVPgjA2Q9AfeI4b2p1J1wMZStA4BTh3l3NgPToRSu8f5Nco+5wA3Q3odOrqtVSjDxFscrXGplB3+vxX7GMAXm0Xfcd91QbsPr82RzCTnBfWUhc1XetzfhUTWv6nRwtA4qxwMY9r7glnKg9x84Ufo8StcU2Sy8ubJI3zAZ3S+86toPcAU4uoEFcl1TkvhfzZBmZmhNfTGKihoLVcW3rbldGUVDqce3CFyb+NiNUMpbKSRpt5DaCxBDTxomgeBb1DYMpPHfdPJi0bN0o8a+h6Pc1OcxTSHR0GG7HflM/xGPFRNJBHB6leSNmfHaF5aXl4nYtwGbWxyUcbhuwGbqcvs6tRLEqFUiImSfUHHDbyoGd1k1wRRSSKKg4APTqnA7SjS+opi/YmOZ1s8ZqB5kYIvTFvRvbO0BxuiJmJjegF+htGEP53UdwD5ziBtUyr9+2N44o16vBLN3qFbU2NwaVYqIOcSrfj6cuoNYJ5cxVM+oURb8+Y/30KqzV6Tv/7o6N9PjGIe9MqYG/yWOUzg1N1rsAr20DiYCBnGyWhzWrJO7ae7fJPh8u4NA81tM3OU0L/OIO2+2xYAmH57vhu71p2fNFT7Hscr5PD8ra0fb1kcmtXF79jJ4OtfCny2qB/jyGyM2j+HXuuXfx6Vgv3qJS6Hgrjd/jciT3kiyiijkLTnm8Uy3KpWaq5nEKoHCXu95xGCoVqxchfnRdSqB/HP/PDtAyta1ix+mlkRJ43vfLUaeblo8q7jcypAQHvmJZBBsM2zMXytE1Dpu1GRhTNso/FYr60OL9UXXRJW9AXem37qMmk8En0TSHpzhCObT4Oz+BqWz3QjiDmDqOUUz6847avIGBmjDpyHwYr0kQbx6di/UGvJT7/oY86JgUErG2EMvLXz69LT+QFzc7O7Dpo4OHSxW19mmzUmt6CgRDu5DAvIRQ3oHWNXPaZN5+zo3YTWiT4s62hmaShfR86iXhPuG63IbecPW6aTOwdg3u1D5x6jsg9qblSkpeRDx/wNIiYKxStQteldeNzQlEpAnt1lRMUSFsKaeNxjJAVWd2vVnEUfI+jvxVVp/7RnnoMN6eHyyd288hMA7HBdXRnqqN6Fblfa5Ppyb19fA9qNkdhb27RCGsNPMVUscyrERoyHfMa5PUHZyHon/j39tnnf02pY6xcM1Ze5u7murs7NU4kXW9dlphc9atApCdBSRFTQKi3Nq3DdcHV59/mDw1ZmOPJcJGapQ96sjdaXJ62teI+EWM8efez2MxHVfS5FcTNGu9MCfG7Z/ppbUEY/BJzveUSzEw0p91Ye1S8VuAhn7w25uq391VjQnoVJ3BGlXOkUFRicUD9mvbQJbYpowtENqSIRD6mWuY4E/762NfDZu3NSyK1/ZlyUsYkZM4Uufuow8FjPnUeeHWmcC2kHH57XexFEyAL0tCEXm4zFv+9UvjekwaiSdg0vON8qhr/drkcB3ZLdx9qJrnLKCSlqaudbpFrg5E2fJ3rqK84RJJ1Q1HQg6gjk/B/99UuDcDLtO9c4Ccwr/ze1hJ1Ed39bLIY+qC0e6TTeo8F89de03iqXu6lGXi0RrejN/8kYasv9y2LHm4L3DPf2y/BmcrBzqIP8PdE8U9ONXABP2NcpMrufp8INpPAuGkwhG30huIta8EIAm0O7NQ2a3MZbCcihZqQzWCH+OsXHa/ePKWnWjTKg37sFDljvUMPRJDC2x1mm0J/PIWFafIRxZ5GSKh6f9RhWRD3ZvssS4OkztXnW5+adiCLCI2ETePc22T3v0k26L2cvGWLIRFwK5fx7kLGnq4ilgR49SiPe74DKxblOoNeTk6lJvgn1CDZJAp3FtjT0ZmV1QZA/z1LObjjIM+haUGHzz3W17qTQoXnj4VZ8bPob/ssYzSTZnvvH3czZJ6qao1qfBacFHSIIN8nnWJhQrcwC4AlMuzSx5bvh82SjzfQ4ci4H/JWblTk498bj67qfQgyNxLSni4VdEhPz4RCDA+f8mwdeAfjuWPdkRsmEcveaJDjDWZILSpxNpw37a8eLcZU6M6bcqzn7417CCQA6rXlJaizLjDvL70aADj+1B8R3qjeos5HLcMtvcBkX/0/woQeMrvp+LBPR/N9/EnaInKUiNJoYU2SPr7lh/XJCUv+mbi0ohMqoHu43lFrQY1ou0q7uVfDOnYaQqOnjXM3KSxtKvtMG3W02Vf2tNb6N8xy835MScWW+te3Sq/LdUYjRAchY/2P4i0d+dl4eJmvckl1kH0Vhj+FRimGTZriExwNWbHh6dDRciKlzh2s+rKZVOdaZnczhJ7lLV4+W1juITSKE8I3eqj8r+daMOucQT5F4sfLrneiMBeaXbGKP6VyvD6nzS526lgSufeUL5dElhBRCjTlG8gj8jrMU3HkEjoVmvSBaGyfaOzmHrE65Sd/OckhvZobyt1szqPcSPkkfwkx10JsJa2ljvhrnqFl3kVUXzXfJGSMxXNbXLdZwt1xRiMgrRZ5eF57p8jN8p4Pvb2c6HVivHrH1BKU0f92IhbyaQt4Fr1KNk6o2QaKreqLvSJRxVuYuvMuAS/v2LAw6YBGO2xD95YDsva2BmzhLGiKdwCe7uet1XHbN+YpVfXFCwfqraTYcMC7UhdNtCISZDqyT9riwic+/7E7hru4u6ihUcFtlj7yTO9+9eDrDv9eBCxMu83Xu22NI0z7Bc3425+kQzOPhOY+Foxk5v9wJZZzR1t066ZPgaJ0LqM4dA35UqpY4nbLKCCBpp7O9j7hQHckRHNP/l5/M7UHMETmpChy73QMC+lQbO7tPjKWcv91bOvY9bno3PE8msPStQ2jxxuu4N9rwMYuT6ePXbP6t6oN2NP+FlI/pZ/qUFtXPz/2b//KmrA16y6LV9/7VEpGJRWRUcF+5IU03k39M8YR0rMUoR2xBad87WqSf8PYNeTxFnAP6UAYomQoub11zBtAkyaN7pecyfZfWPXBmveb3vvsi/8DUEsDBBQAAgAIABdgT0aRgxoFTQAAAGsAAAAbAAAAdW5pdmVyc2FsL3VuaXZlcnNhbC5wbmcueG1ss7GvyM1RKEstKs7Mz7NVMtQzULK34+WyKShKLctMLVeoAIoZ6RlAgJJCpa2SCRK3PDOlJAOowsDYHCGYkZqZnlFiq2RubgEX1AeaCQBQSwECAAAUAAIACADMi5FG6W7bZOQDAAB0DgAAHQAAAAAAAAABAAAAAAAAAAAAdW5pdmVyc2FsL2NvbW1vbl9tZXNzYWdlcy5sbmdQSwECAAAUAAIACADMi5FGe+wFKxIDAABhCwAAJwAAAAAAAAABAAAAAAAfBAAAdW5pdmVyc2FsL2ZsYXNoX3B1Ymxpc2hpbmdfc2V0dGluZ3MueG1sUEsBAgAAFAACAAgAzIuRRrX8CWS6AgAAVQoAACEAAAAAAAAAAQAAAAAAdgcAAHVuaXZlcnNhbC9mbGFzaF9za2luX3NldHRpbmdzLnhtbFBLAQIAABQAAgAIAMyLkUZxVK3c5wIAAHIKAAAmAAAAAAAAAAEAAAAAAG8KAAB1bml2ZXJzYWwvaHRtbF9wdWJsaXNoaW5nX3NldHRpbmdzLnhtbFBLAQIAABQAAgAIAMyLkUZocVKRmgEAAB8GAAAfAAAAAAAAAAEAAAAAAJoNAAB1bml2ZXJzYWwvaHRtbF9za2luX3NldHRpbmdzLmpzUEsBAgAAFAACAAgAzIuRRhra6juqAAAAHwEAABoAAAAAAAAAAQAAAAAAcQ8AAHVuaXZlcnNhbC9pMThuX3ByZXNldHMueG1sUEsBAgAAFAACAAgAzIuRRnL80YFnAAAAawAAABwAAAAAAAAAAQAAAAAAUxAAAHVuaXZlcnNhbC9sb2NhbF9zZXR0aW5ncy54bWxQSwECAAAUAAIACAB2uMNEzoIJN+wCAACICAAAFAAAAAAAAAABAAAAAAD0EAAAdW5pdmVyc2FsL3BsYXllci54bWxQSwECAAAUAAIACADMi5FGsIcj9GwBAAD3AgAAKQAAAAAAAAABAAAAAAASFAAAdW5pdmVyc2FsL3NraW5fY3VzdG9taXphdGlvbl9zZXR0aW5ncy54bWxQSwECAAAUAAIACAAXYE9G18R9qlsrAAA0VwAAFwAAAAAAAAAAAAAAAADFFQAAdW5pdmVyc2FsL3VuaXZlcnNhbC5wbmdQSwECAAAUAAIACAAXYE9GkYMaBU0AAABrAAAAGwAAAAAAAAABAAAAAABVQQAAdW5pdmVyc2FsL3VuaXZlcnNhbC5wbmcueG1sUEsFBgAAAAALAAsASQMAANtBAAAAAA=="/>
  <p:tag name="ISPRING_PRESENTATION_TITLE" val="0211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RESOURCE_PATHS_HASH_PRESENTER" val="745085b4ee6051a2f971e6e1397f9b299e7a7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">
  <a:themeElements>
    <a:clrScheme name="0211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62300"/>
      </a:accent1>
      <a:accent2>
        <a:srgbClr val="965000"/>
      </a:accent2>
      <a:accent3>
        <a:srgbClr val="F0B423"/>
      </a:accent3>
      <a:accent4>
        <a:srgbClr val="F08C1E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雅黑+Calibri">
      <a:majorFont>
        <a:latin typeface="Calibri Light"/>
        <a:ea typeface="微软雅黑"/>
        <a:cs typeface=""/>
      </a:majorFont>
      <a:minorFont>
        <a:latin typeface="Calibri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3224</TotalTime>
  <Words>704</Words>
  <Application>Microsoft Office PowerPoint</Application>
  <PresentationFormat>全屏显示(16:9)</PresentationFormat>
  <Paragraphs>161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宋体</vt:lpstr>
      <vt:lpstr>微软雅黑</vt:lpstr>
      <vt:lpstr>微软雅黑 Light</vt:lpstr>
      <vt:lpstr>幼圆</vt:lpstr>
      <vt:lpstr>Arial</vt:lpstr>
      <vt:lpstr>Calibri</vt:lpstr>
      <vt:lpstr>Calibri Light</vt:lpstr>
      <vt:lpstr>Wingdings</vt:lpstr>
      <vt:lpstr>Office 主题</vt:lpstr>
      <vt:lpstr>让资金更流畅  让支付更便捷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0211B</dc:title>
  <dc:creator>JINBAO SHI</dc:creator>
  <cp:lastModifiedBy>jackson yu</cp:lastModifiedBy>
  <cp:revision>371</cp:revision>
  <dcterms:created xsi:type="dcterms:W3CDTF">2015-07-08T09:39:17Z</dcterms:created>
  <dcterms:modified xsi:type="dcterms:W3CDTF">2017-12-14T03:04:24Z</dcterms:modified>
</cp:coreProperties>
</file>