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57" r:id="rId5"/>
    <p:sldId id="268" r:id="rId6"/>
    <p:sldId id="267" r:id="rId7"/>
    <p:sldId id="269" r:id="rId8"/>
    <p:sldId id="270" r:id="rId9"/>
    <p:sldId id="259" r:id="rId10"/>
    <p:sldId id="261" r:id="rId11"/>
    <p:sldId id="262" r:id="rId12"/>
    <p:sldId id="288" r:id="rId13"/>
    <p:sldId id="263" r:id="rId14"/>
    <p:sldId id="271" r:id="rId15"/>
    <p:sldId id="265"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94660"/>
  </p:normalViewPr>
  <p:slideViewPr>
    <p:cSldViewPr>
      <p:cViewPr>
        <p:scale>
          <a:sx n="66" d="100"/>
          <a:sy n="66" d="100"/>
        </p:scale>
        <p:origin x="828" y="13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10/27/2023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10/27/2023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10/27/2023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10/27/2023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10/27/2023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10/27/2023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10/27/2023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9.xml"/><Relationship Id="rId5" Type="http://schemas.openxmlformats.org/officeDocument/2006/relationships/image" Target="../media/image12.jpg"/><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2</a:t>
            </a:r>
            <a:br>
              <a:rPr lang="en-US" dirty="0" smtClean="0"/>
            </a:br>
            <a:r>
              <a:rPr lang="en-US" sz="1800" dirty="0" smtClean="0"/>
              <a:t>ITE292 - NETWORKING</a:t>
            </a:r>
            <a:endParaRPr lang="en-US" dirty="0"/>
          </a:p>
        </p:txBody>
      </p:sp>
      <p:sp>
        <p:nvSpPr>
          <p:cNvPr id="5" name="Subtitle 4"/>
          <p:cNvSpPr>
            <a:spLocks noGrp="1"/>
          </p:cNvSpPr>
          <p:nvPr>
            <p:ph type="subTitle" idx="1"/>
          </p:nvPr>
        </p:nvSpPr>
        <p:spPr>
          <a:xfrm>
            <a:off x="1625175" y="3124200"/>
            <a:ext cx="8735325" cy="1752600"/>
          </a:xfrm>
        </p:spPr>
        <p:txBody>
          <a:bodyPr>
            <a:normAutofit/>
          </a:bodyPr>
          <a:lstStyle/>
          <a:p>
            <a:pPr>
              <a:spcAft>
                <a:spcPts val="600"/>
              </a:spcAft>
            </a:pPr>
            <a:r>
              <a:rPr lang="en-US" sz="1600" dirty="0">
                <a:solidFill>
                  <a:srgbClr val="FFFFFF"/>
                </a:solidFill>
                <a:effectLst>
                  <a:outerShdw blurRad="38100" dist="38100" dir="2700000" algn="tl">
                    <a:srgbClr val="000000">
                      <a:alpha val="43137"/>
                    </a:srgbClr>
                  </a:outerShdw>
                </a:effectLst>
              </a:rPr>
              <a:t>GROUP </a:t>
            </a:r>
            <a:r>
              <a:rPr lang="en-US" sz="1600" dirty="0" smtClean="0">
                <a:solidFill>
                  <a:srgbClr val="FFFFFF"/>
                </a:solidFill>
                <a:effectLst>
                  <a:outerShdw blurRad="38100" dist="38100" dir="2700000" algn="tl">
                    <a:srgbClr val="000000">
                      <a:alpha val="43137"/>
                    </a:srgbClr>
                  </a:outerShdw>
                </a:effectLst>
              </a:rPr>
              <a:t>MEMBERS:</a:t>
            </a:r>
            <a:br>
              <a:rPr lang="en-US" sz="1600" dirty="0" smtClean="0">
                <a:solidFill>
                  <a:srgbClr val="FFFFFF"/>
                </a:solidFill>
                <a:effectLst>
                  <a:outerShdw blurRad="38100" dist="38100" dir="2700000" algn="tl">
                    <a:srgbClr val="000000">
                      <a:alpha val="43137"/>
                    </a:srgbClr>
                  </a:outerShdw>
                </a:effectLst>
              </a:rPr>
            </a:br>
            <a:endParaRPr lang="en-US" sz="1600" dirty="0">
              <a:solidFill>
                <a:srgbClr val="FFFFFF"/>
              </a:solidFill>
              <a:effectLst>
                <a:outerShdw blurRad="38100" dist="38100" dir="2700000" algn="tl">
                  <a:srgbClr val="000000">
                    <a:alpha val="43137"/>
                  </a:srgbClr>
                </a:outerShdw>
              </a:effectLst>
            </a:endParaRPr>
          </a:p>
          <a:p>
            <a:pPr marL="228600" indent="-228600">
              <a:spcAft>
                <a:spcPts val="600"/>
              </a:spcAft>
              <a:buFont typeface="+mj-lt"/>
              <a:buAutoNum type="arabicPeriod"/>
            </a:pPr>
            <a:r>
              <a:rPr lang="en-US" sz="1600" dirty="0">
                <a:solidFill>
                  <a:srgbClr val="FFFFFF"/>
                </a:solidFill>
                <a:effectLst>
                  <a:outerShdw blurRad="38100" dist="38100" dir="2700000" algn="tl">
                    <a:srgbClr val="000000">
                      <a:alpha val="43137"/>
                    </a:srgbClr>
                  </a:outerShdw>
                </a:effectLst>
              </a:rPr>
              <a:t>LAFUENTE, HANNAH JOY  M. </a:t>
            </a:r>
          </a:p>
          <a:p>
            <a:pPr marL="228600" indent="-228600">
              <a:spcAft>
                <a:spcPts val="600"/>
              </a:spcAft>
              <a:buFont typeface="+mj-lt"/>
              <a:buAutoNum type="arabicPeriod"/>
            </a:pPr>
            <a:r>
              <a:rPr lang="en-US" sz="1600" dirty="0">
                <a:solidFill>
                  <a:srgbClr val="FFFFFF"/>
                </a:solidFill>
                <a:effectLst>
                  <a:outerShdw blurRad="38100" dist="38100" dir="2700000" algn="tl">
                    <a:srgbClr val="000000">
                      <a:alpha val="43137"/>
                    </a:srgbClr>
                  </a:outerShdw>
                </a:effectLst>
              </a:rPr>
              <a:t>QUIRIMIT, MARK ANTHONY u. </a:t>
            </a:r>
          </a:p>
          <a:p>
            <a:pPr marL="228600" indent="-228600">
              <a:spcAft>
                <a:spcPts val="600"/>
              </a:spcAft>
              <a:buFont typeface="+mj-lt"/>
              <a:buAutoNum type="arabicPeriod"/>
            </a:pPr>
            <a:r>
              <a:rPr lang="en-US" sz="1600" dirty="0">
                <a:solidFill>
                  <a:srgbClr val="FFFFFF"/>
                </a:solidFill>
                <a:effectLst>
                  <a:outerShdw blurRad="38100" dist="38100" dir="2700000" algn="tl">
                    <a:srgbClr val="000000">
                      <a:alpha val="43137"/>
                    </a:srgbClr>
                  </a:outerShdw>
                </a:effectLst>
              </a:rPr>
              <a:t>CAOILE, IVAN GABRIEL A. </a:t>
            </a:r>
            <a:endParaRPr lang="en-US" sz="1600"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4812" y="685800"/>
            <a:ext cx="89154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SOFTWARE SPECIFICATIONS</a:t>
            </a:r>
            <a:endParaRPr lang="en-US" sz="4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22412" y="1752600"/>
            <a:ext cx="8915400" cy="2751715"/>
          </a:xfrm>
          <a:prstGeom prst="rect">
            <a:avLst/>
          </a:prstGeom>
          <a:noFill/>
        </p:spPr>
        <p:txBody>
          <a:bodyPr wrap="square" rtlCol="0">
            <a:spAutoFit/>
          </a:bodyPr>
          <a:lstStyle/>
          <a:p>
            <a:pPr marL="457200" indent="-457200">
              <a:lnSpc>
                <a:spcPct val="150000"/>
              </a:lnSpc>
              <a:buFont typeface="+mj-lt"/>
              <a:buAutoNum type="arabicPeriod"/>
            </a:pPr>
            <a:r>
              <a:rPr lang="en-US" sz="4000" dirty="0">
                <a:latin typeface="Times New Roman" panose="02020603050405020304" pitchFamily="18" charset="0"/>
                <a:cs typeface="Times New Roman" panose="02020603050405020304" pitchFamily="18" charset="0"/>
              </a:rPr>
              <a:t>Programming Language Software</a:t>
            </a:r>
          </a:p>
          <a:p>
            <a:pPr marL="457200" indent="-457200">
              <a:lnSpc>
                <a:spcPct val="150000"/>
              </a:lnSpc>
              <a:buFont typeface="+mj-lt"/>
              <a:buAutoNum type="arabicPeriod"/>
            </a:pPr>
            <a:r>
              <a:rPr lang="en-US" sz="4000" dirty="0">
                <a:latin typeface="Times New Roman" panose="02020603050405020304" pitchFamily="18" charset="0"/>
                <a:cs typeface="Times New Roman" panose="02020603050405020304" pitchFamily="18" charset="0"/>
              </a:rPr>
              <a:t>Utility Software</a:t>
            </a:r>
          </a:p>
          <a:p>
            <a:pPr marL="457200" indent="-457200">
              <a:lnSpc>
                <a:spcPct val="150000"/>
              </a:lnSpc>
              <a:buFont typeface="+mj-lt"/>
              <a:buAutoNum type="arabicPeriod"/>
            </a:pPr>
            <a:r>
              <a:rPr lang="en-US" sz="4000" dirty="0">
                <a:latin typeface="Times New Roman" panose="02020603050405020304" pitchFamily="18" charset="0"/>
                <a:cs typeface="Times New Roman" panose="02020603050405020304" pitchFamily="18" charset="0"/>
              </a:rPr>
              <a:t>Multimedia Software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90340" y="228600"/>
            <a:ext cx="4191000" cy="1077218"/>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Programming Language Software</a:t>
            </a:r>
            <a:endParaRPr lang="en-US" sz="32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rotWithShape="1">
          <a:blip r:embed="rId2"/>
          <a:srcRect l="34583" t="19999" r="36250" b="9259"/>
          <a:stretch/>
        </p:blipFill>
        <p:spPr>
          <a:xfrm>
            <a:off x="6094412" y="228600"/>
            <a:ext cx="4541680" cy="6196148"/>
          </a:xfrm>
          <a:prstGeom prst="rect">
            <a:avLst/>
          </a:prstGeom>
        </p:spPr>
      </p:pic>
      <p:sp>
        <p:nvSpPr>
          <p:cNvPr id="12" name="Subtitle 2"/>
          <p:cNvSpPr txBox="1">
            <a:spLocks/>
          </p:cNvSpPr>
          <p:nvPr/>
        </p:nvSpPr>
        <p:spPr>
          <a:xfrm>
            <a:off x="1549684" y="1447800"/>
            <a:ext cx="4239927" cy="2590800"/>
          </a:xfrm>
          <a:prstGeom prst="rect">
            <a:avLst/>
          </a:prstGeom>
          <a:ln w="12700">
            <a:solidFill>
              <a:schemeClr val="bg1">
                <a:lumMod val="75000"/>
                <a:lumOff val="25000"/>
              </a:schemeClr>
            </a:solidFill>
            <a:miter lim="800000"/>
          </a:ln>
        </p:spPr>
        <p:txBody>
          <a:bodyPr vert="horz" lIns="121899" tIns="60949" rIns="121899" bIns="60949" rtlCol="0" anchor="b">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37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32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7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700" kern="1200" baseline="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LIST OF </a:t>
            </a:r>
            <a:r>
              <a:rPr lang="en-US" dirty="0" smtClean="0">
                <a:solidFill>
                  <a:srgbClr val="FF0000"/>
                </a:solidFill>
                <a:latin typeface="Times New Roman" panose="02020603050405020304" pitchFamily="18" charset="0"/>
                <a:cs typeface="Times New Roman" panose="02020603050405020304" pitchFamily="18" charset="0"/>
              </a:rPr>
              <a:t>Programming Language Software </a:t>
            </a:r>
            <a:r>
              <a:rPr lang="en-US" dirty="0" smtClean="0">
                <a:latin typeface="Times New Roman" panose="02020603050405020304" pitchFamily="18" charset="0"/>
                <a:cs typeface="Times New Roman" panose="02020603050405020304" pitchFamily="18" charset="0"/>
              </a:rPr>
              <a:t>installed in computer lab units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04698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5707" y="609600"/>
            <a:ext cx="41910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Utility Software</a:t>
            </a:r>
            <a:endParaRPr lang="en-US" sz="3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2"/>
          <a:srcRect l="27500" t="32222" r="27083" b="38889"/>
          <a:stretch/>
        </p:blipFill>
        <p:spPr>
          <a:xfrm>
            <a:off x="4875212" y="1194375"/>
            <a:ext cx="6477000" cy="2317458"/>
          </a:xfrm>
          <a:prstGeom prst="rect">
            <a:avLst/>
          </a:prstGeom>
        </p:spPr>
      </p:pic>
      <p:sp>
        <p:nvSpPr>
          <p:cNvPr id="9" name="Subtitle 2"/>
          <p:cNvSpPr txBox="1">
            <a:spLocks/>
          </p:cNvSpPr>
          <p:nvPr/>
        </p:nvSpPr>
        <p:spPr>
          <a:xfrm>
            <a:off x="995707" y="1553004"/>
            <a:ext cx="3472310" cy="1600200"/>
          </a:xfrm>
          <a:prstGeom prst="rect">
            <a:avLst/>
          </a:prstGeom>
          <a:ln w="12700">
            <a:solidFill>
              <a:schemeClr val="bg1">
                <a:lumMod val="75000"/>
                <a:lumOff val="25000"/>
              </a:schemeClr>
            </a:solidFill>
            <a:miter lim="800000"/>
          </a:ln>
        </p:spPr>
        <p:txBody>
          <a:bodyPr vert="horz" lIns="121899" tIns="60949" rIns="121899" bIns="60949" rtlCol="0" anchor="b">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37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32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7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700" kern="1200" baseline="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LIST OF </a:t>
            </a:r>
            <a:r>
              <a:rPr lang="en-US" sz="2400" dirty="0" smtClean="0">
                <a:solidFill>
                  <a:srgbClr val="FF0000"/>
                </a:solidFill>
                <a:latin typeface="Times New Roman" panose="02020603050405020304" pitchFamily="18" charset="0"/>
                <a:cs typeface="Times New Roman" panose="02020603050405020304" pitchFamily="18" charset="0"/>
              </a:rPr>
              <a:t>Utility</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software </a:t>
            </a:r>
            <a:r>
              <a:rPr lang="en-US" sz="2400" dirty="0" smtClean="0">
                <a:latin typeface="Times New Roman" panose="02020603050405020304" pitchFamily="18" charset="0"/>
                <a:cs typeface="Times New Roman" panose="02020603050405020304" pitchFamily="18" charset="0"/>
              </a:rPr>
              <a:t>installed in computer lab units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33997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2812" y="166469"/>
            <a:ext cx="4121641" cy="646331"/>
          </a:xfrm>
          <a:prstGeom prst="rect">
            <a:avLst/>
          </a:prstGeom>
        </p:spPr>
        <p:txBody>
          <a:bodyPr wrap="none">
            <a:spAutoFit/>
          </a:bodyPr>
          <a:lstStyle/>
          <a:p>
            <a:r>
              <a:rPr lang="en-US" sz="3600" dirty="0" smtClean="0">
                <a:latin typeface="Times New Roman" panose="02020603050405020304" pitchFamily="18" charset="0"/>
                <a:cs typeface="Times New Roman" panose="02020603050405020304" pitchFamily="18" charset="0"/>
              </a:rPr>
              <a:t>Multimedia Software</a:t>
            </a:r>
            <a:endParaRPr lang="en-US" sz="3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20000" t="21851" r="17917" b="17409"/>
          <a:stretch/>
        </p:blipFill>
        <p:spPr>
          <a:xfrm>
            <a:off x="4113212" y="990600"/>
            <a:ext cx="7848600" cy="4319364"/>
          </a:xfrm>
          <a:prstGeom prst="rect">
            <a:avLst/>
          </a:prstGeom>
        </p:spPr>
      </p:pic>
      <p:sp>
        <p:nvSpPr>
          <p:cNvPr id="8" name="Subtitle 2"/>
          <p:cNvSpPr txBox="1">
            <a:spLocks/>
          </p:cNvSpPr>
          <p:nvPr/>
        </p:nvSpPr>
        <p:spPr>
          <a:xfrm>
            <a:off x="640902" y="990600"/>
            <a:ext cx="3472310" cy="1600200"/>
          </a:xfrm>
          <a:prstGeom prst="rect">
            <a:avLst/>
          </a:prstGeom>
          <a:ln w="12700">
            <a:solidFill>
              <a:schemeClr val="bg1">
                <a:lumMod val="75000"/>
                <a:lumOff val="25000"/>
              </a:schemeClr>
            </a:solidFill>
            <a:miter lim="800000"/>
          </a:ln>
        </p:spPr>
        <p:txBody>
          <a:bodyPr vert="horz" lIns="121899" tIns="60949" rIns="121899" bIns="60949" rtlCol="0" anchor="b">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37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32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7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7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700" kern="1200" baseline="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LIST OF </a:t>
            </a:r>
            <a:r>
              <a:rPr lang="en-US" sz="2400" dirty="0" smtClean="0">
                <a:solidFill>
                  <a:srgbClr val="FF0000"/>
                </a:solidFill>
                <a:latin typeface="Times New Roman" panose="02020603050405020304" pitchFamily="18" charset="0"/>
                <a:cs typeface="Times New Roman" panose="02020603050405020304" pitchFamily="18" charset="0"/>
              </a:rPr>
              <a:t>Multimedia</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software </a:t>
            </a:r>
            <a:r>
              <a:rPr lang="en-US" sz="2400" dirty="0" smtClean="0">
                <a:latin typeface="Times New Roman" panose="02020603050405020304" pitchFamily="18" charset="0"/>
                <a:cs typeface="Times New Roman" panose="02020603050405020304" pitchFamily="18" charset="0"/>
              </a:rPr>
              <a:t>installed in computer lab units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31277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body" sz="half" idx="2"/>
          </p:nvPr>
        </p:nvSpPr>
        <p:spPr>
          <a:xfrm>
            <a:off x="1598612" y="1371600"/>
            <a:ext cx="8228330" cy="1930400"/>
          </a:xfrm>
        </p:spPr>
        <p:txBody>
          <a:bodyPr>
            <a:noAutofit/>
          </a:bodyPr>
          <a:lstStyle/>
          <a:p>
            <a:r>
              <a:rPr lang="en-PH" sz="5400" dirty="0">
                <a:latin typeface="Times New Roman" panose="02020603050405020304" pitchFamily="18" charset="0"/>
                <a:cs typeface="Times New Roman" panose="02020603050405020304" pitchFamily="18" charset="0"/>
              </a:rPr>
              <a:t>SOFTWARE RECCOMENDATIONS</a:t>
            </a:r>
          </a:p>
        </p:txBody>
      </p:sp>
    </p:spTree>
    <p:extLst>
      <p:ext uri="{BB962C8B-B14F-4D97-AF65-F5344CB8AC3E}">
        <p14:creationId xmlns:p14="http://schemas.microsoft.com/office/powerpoint/2010/main" val="21296568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18882" y="2971800"/>
            <a:ext cx="8458518" cy="1930400"/>
          </a:xfrm>
        </p:spPr>
        <p:txBody>
          <a:bodyPr>
            <a:normAutofit/>
          </a:bodyPr>
          <a:lstStyle/>
          <a:p>
            <a:pPr algn="ctr">
              <a:lnSpc>
                <a:spcPct val="150000"/>
              </a:lnSpc>
            </a:pPr>
            <a:r>
              <a:rPr lang="en-US" dirty="0">
                <a:latin typeface="Times New Roman" panose="02020603050405020304" pitchFamily="18" charset="0"/>
                <a:cs typeface="Times New Roman" panose="02020603050405020304" pitchFamily="18" charset="0"/>
              </a:rPr>
              <a:t> Eclipse IDE, is an integrated development environment used in computer programming. It’s easy to use and has a large feature set, customizable interface and can be extended through a large ecosystem of plugins.</a:t>
            </a:r>
          </a:p>
          <a:p>
            <a:pPr>
              <a:lnSpc>
                <a:spcPct val="150000"/>
              </a:lnSpc>
            </a:pPr>
            <a:endParaRPr lang="en-PH"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5" name="Title 3"/>
          <p:cNvSpPr>
            <a:spLocks noGrp="1"/>
          </p:cNvSpPr>
          <p:nvPr>
            <p:ph type="title"/>
          </p:nvPr>
        </p:nvSpPr>
        <p:spPr>
          <a:xfrm>
            <a:off x="1218882" y="1600200"/>
            <a:ext cx="8915400" cy="1066800"/>
          </a:xfrm>
        </p:spPr>
        <p:txBody>
          <a:bodyPr>
            <a:normAutofit/>
          </a:bodyPr>
          <a:lstStyle/>
          <a:p>
            <a:r>
              <a:rPr lang="en-US" b="1" dirty="0" smtClean="0">
                <a:solidFill>
                  <a:srgbClr val="FFFF00"/>
                </a:solidFill>
                <a:latin typeface="Times New Roman" panose="02020603050405020304" pitchFamily="18" charset="0"/>
                <a:cs typeface="Times New Roman" panose="02020603050405020304" pitchFamily="18" charset="0"/>
              </a:rPr>
              <a:t>1. Eclipse </a:t>
            </a:r>
            <a:r>
              <a:rPr lang="en-US" b="1" dirty="0">
                <a:solidFill>
                  <a:srgbClr val="FFFF00"/>
                </a:solidFill>
                <a:latin typeface="Times New Roman" panose="02020603050405020304" pitchFamily="18" charset="0"/>
                <a:cs typeface="Times New Roman" panose="02020603050405020304" pitchFamily="18" charset="0"/>
              </a:rPr>
              <a:t>IDE (for Java Programming Language)</a:t>
            </a:r>
            <a:r>
              <a:rPr lang="en-US" dirty="0">
                <a:solidFill>
                  <a:srgbClr val="FFFF00"/>
                </a:solidFill>
                <a:latin typeface="Times New Roman" panose="02020603050405020304" pitchFamily="18" charset="0"/>
                <a:cs typeface="Times New Roman" panose="02020603050405020304" pitchFamily="18" charset="0"/>
              </a:rPr>
              <a:t> </a:t>
            </a:r>
            <a:r>
              <a:rPr lang="en-US" dirty="0" smtClean="0">
                <a:solidFill>
                  <a:srgbClr val="FFFF00"/>
                </a:solidFill>
                <a:latin typeface="Times New Roman" panose="02020603050405020304" pitchFamily="18" charset="0"/>
                <a:cs typeface="Times New Roman" panose="02020603050405020304" pitchFamily="18" charset="0"/>
              </a:rPr>
              <a:t>-</a:t>
            </a:r>
            <a:endParaRPr lang="en-PH"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2641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065212" y="2133600"/>
            <a:ext cx="8382000" cy="1930400"/>
          </a:xfrm>
        </p:spPr>
        <p:txBody>
          <a:bodyPr>
            <a:noAutofit/>
          </a:bodyPr>
          <a:lstStyle/>
          <a:p>
            <a:pPr algn="ct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Avast</a:t>
            </a:r>
            <a:r>
              <a:rPr lang="en-US" dirty="0">
                <a:latin typeface="Times New Roman" panose="02020603050405020304" pitchFamily="18" charset="0"/>
                <a:cs typeface="Times New Roman" panose="02020603050405020304" pitchFamily="18" charset="0"/>
              </a:rPr>
              <a:t> Antivirus is a family of cross-platform internet security applications developed by </a:t>
            </a:r>
            <a:r>
              <a:rPr lang="en-US" dirty="0" err="1">
                <a:latin typeface="Times New Roman" panose="02020603050405020304" pitchFamily="18" charset="0"/>
                <a:cs typeface="Times New Roman" panose="02020603050405020304" pitchFamily="18" charset="0"/>
              </a:rPr>
              <a:t>Avast</a:t>
            </a:r>
            <a:r>
              <a:rPr lang="en-US" dirty="0">
                <a:latin typeface="Times New Roman" panose="02020603050405020304" pitchFamily="18" charset="0"/>
                <a:cs typeface="Times New Roman" panose="02020603050405020304" pitchFamily="18" charset="0"/>
              </a:rPr>
              <a:t> for Microsoft Windows, </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 Android, and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and for additional protection and security of the computer from the viruses and malware.</a:t>
            </a:r>
            <a:endParaRPr lang="en-PH" dirty="0">
              <a:latin typeface="Times New Roman" panose="02020603050405020304" pitchFamily="18" charset="0"/>
              <a:cs typeface="Times New Roman" panose="02020603050405020304" pitchFamily="18" charset="0"/>
            </a:endParaRPr>
          </a:p>
          <a:p>
            <a:pPr algn="ctr">
              <a:lnSpc>
                <a:spcPct val="150000"/>
              </a:lnSpc>
            </a:pPr>
            <a:endParaRPr lang="en-US" dirty="0">
              <a:latin typeface="Times New Roman" panose="02020603050405020304" pitchFamily="18" charset="0"/>
              <a:cs typeface="Times New Roman" panose="02020603050405020304" pitchFamily="18" charset="0"/>
            </a:endParaRPr>
          </a:p>
        </p:txBody>
      </p:sp>
      <p:sp>
        <p:nvSpPr>
          <p:cNvPr id="5" name="Title 3"/>
          <p:cNvSpPr>
            <a:spLocks noGrp="1"/>
          </p:cNvSpPr>
          <p:nvPr>
            <p:ph type="title"/>
          </p:nvPr>
        </p:nvSpPr>
        <p:spPr>
          <a:xfrm>
            <a:off x="1218882" y="685800"/>
            <a:ext cx="8228330" cy="838200"/>
          </a:xfrm>
        </p:spPr>
        <p:txBody>
          <a:bodyPr>
            <a:noAutofit/>
          </a:bodyPr>
          <a:lstStyle/>
          <a:p>
            <a:r>
              <a:rPr lang="en-US" sz="3600" dirty="0">
                <a:solidFill>
                  <a:srgbClr val="FFFF00"/>
                </a:solidFill>
                <a:latin typeface="Times New Roman" panose="02020603050405020304" pitchFamily="18" charset="0"/>
                <a:cs typeface="Times New Roman" panose="02020603050405020304" pitchFamily="18" charset="0"/>
              </a:rPr>
              <a:t>2. </a:t>
            </a:r>
            <a:r>
              <a:rPr lang="en-US" sz="3600" b="1" dirty="0" err="1" smtClean="0">
                <a:solidFill>
                  <a:srgbClr val="FFFF00"/>
                </a:solidFill>
                <a:latin typeface="Times New Roman" panose="02020603050405020304" pitchFamily="18" charset="0"/>
                <a:cs typeface="Times New Roman" panose="02020603050405020304" pitchFamily="18" charset="0"/>
              </a:rPr>
              <a:t>AVast</a:t>
            </a:r>
            <a:r>
              <a:rPr lang="en-US" sz="3600" b="1" dirty="0" smtClean="0">
                <a:solidFill>
                  <a:srgbClr val="FFFF00"/>
                </a:solidFill>
                <a:latin typeface="Times New Roman" panose="02020603050405020304" pitchFamily="18" charset="0"/>
                <a:cs typeface="Times New Roman" panose="02020603050405020304" pitchFamily="18" charset="0"/>
              </a:rPr>
              <a:t> </a:t>
            </a:r>
            <a:r>
              <a:rPr lang="en-US" sz="3600" b="1" dirty="0">
                <a:solidFill>
                  <a:srgbClr val="FFFF00"/>
                </a:solidFill>
                <a:latin typeface="Times New Roman" panose="02020603050405020304" pitchFamily="18" charset="0"/>
                <a:cs typeface="Times New Roman" panose="02020603050405020304" pitchFamily="18" charset="0"/>
              </a:rPr>
              <a:t>Antivirus – </a:t>
            </a:r>
            <a:endParaRPr lang="en-PH"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32421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1143000"/>
            <a:ext cx="7618730" cy="685800"/>
          </a:xfrm>
        </p:spPr>
        <p:txBody>
          <a:bodyPr>
            <a:norm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3. Adobe </a:t>
            </a:r>
            <a:r>
              <a:rPr lang="en-US" sz="3600" b="1" dirty="0">
                <a:solidFill>
                  <a:srgbClr val="FFFF00"/>
                </a:solidFill>
                <a:latin typeface="Times New Roman" panose="02020603050405020304" pitchFamily="18" charset="0"/>
                <a:cs typeface="Times New Roman" panose="02020603050405020304" pitchFamily="18" charset="0"/>
              </a:rPr>
              <a:t>Photoshop – </a:t>
            </a:r>
            <a:endParaRPr lang="en-US" sz="3600" dirty="0">
              <a:solidFill>
                <a:srgbClr val="FFFF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1370012" y="2209800"/>
            <a:ext cx="7772400" cy="1981200"/>
          </a:xfrm>
        </p:spPr>
        <p:txBody>
          <a:bodyPr>
            <a:normAutofit/>
          </a:bodyPr>
          <a:lstStyle/>
          <a:p>
            <a:pPr algn="ctr">
              <a:lnSpc>
                <a:spcPct val="150000"/>
              </a:lnSpc>
            </a:pPr>
            <a:r>
              <a:rPr lang="en-US" dirty="0">
                <a:latin typeface="Times New Roman" panose="02020603050405020304" pitchFamily="18" charset="0"/>
                <a:cs typeface="Times New Roman" panose="02020603050405020304" pitchFamily="18" charset="0"/>
              </a:rPr>
              <a:t>Adobe Photoshop is a critical tool for designers, web developers, graphic artists, photographers, and creative professionals. It is widely used for image editing, retouching, creating image compositions, website mockups, and adding affects.</a:t>
            </a:r>
          </a:p>
          <a:p>
            <a:pPr algn="ct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19430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989012" y="762000"/>
            <a:ext cx="6918995" cy="4741333"/>
          </a:xfrm>
          <a:prstGeom prst="rect">
            <a:avLst/>
          </a:prstGeom>
        </p:spPr>
        <p:txBody>
          <a:bodyPr vert="horz" lIns="121899" tIns="60949" rIns="121899" bIns="60949" rtlCol="0" anchor="t">
            <a:normAutofit lnSpcReduction="10000"/>
          </a:bodyPr>
          <a:lstStyle>
            <a:lvl1pPr algn="l" defTabSz="1218987" rtl="0" eaLnBrk="1" latinLnBrk="0" hangingPunct="1">
              <a:lnSpc>
                <a:spcPct val="90000"/>
              </a:lnSpc>
              <a:spcBef>
                <a:spcPct val="0"/>
              </a:spcBef>
              <a:buNone/>
              <a:defRPr sz="2800" b="0" kern="1200" cap="all" spc="200" baseline="0">
                <a:solidFill>
                  <a:schemeClr val="accent1"/>
                </a:solidFill>
                <a:latin typeface="+mj-lt"/>
                <a:ea typeface="+mj-ea"/>
                <a:cs typeface="+mj-cs"/>
              </a:defRPr>
            </a:lvl1pPr>
          </a:lstStyle>
          <a:p>
            <a:r>
              <a:rPr lang="en-US" sz="8000" b="1" dirty="0" smtClean="0">
                <a:solidFill>
                  <a:srgbClr val="FFFFFF"/>
                </a:solidFill>
              </a:rPr>
              <a:t>Proposed NETWORK PLAN</a:t>
            </a:r>
          </a:p>
          <a:p>
            <a:endParaRPr lang="en-US" sz="8000" b="1" dirty="0" smtClean="0">
              <a:solidFill>
                <a:srgbClr val="FFFFFF"/>
              </a:solidFill>
            </a:endParaRPr>
          </a:p>
          <a:p>
            <a:r>
              <a:rPr lang="en-US" sz="1800" dirty="0">
                <a:solidFill>
                  <a:srgbClr val="FFFFFF"/>
                </a:solidFill>
              </a:rPr>
              <a:t>NETWORKING PART 3 - ITE 292</a:t>
            </a:r>
            <a:endParaRPr lang="en-PH" sz="1800" dirty="0">
              <a:solidFill>
                <a:srgbClr val="FFFFFF"/>
              </a:solidFill>
            </a:endParaRPr>
          </a:p>
          <a:p>
            <a:endParaRPr lang="en-PH" sz="8000" b="1" dirty="0">
              <a:solidFill>
                <a:srgbClr val="FFFFFF"/>
              </a:solidFill>
            </a:endParaRPr>
          </a:p>
        </p:txBody>
      </p:sp>
    </p:spTree>
    <p:extLst>
      <p:ext uri="{BB962C8B-B14F-4D97-AF65-F5344CB8AC3E}">
        <p14:creationId xmlns:p14="http://schemas.microsoft.com/office/powerpoint/2010/main" val="2377875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762000"/>
            <a:ext cx="9753600" cy="914400"/>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PROPOSED NETWORK LAYOUT (Network Topology)</a:t>
            </a:r>
          </a:p>
        </p:txBody>
      </p:sp>
      <p:sp>
        <p:nvSpPr>
          <p:cNvPr id="3" name="Text Placeholder 2"/>
          <p:cNvSpPr>
            <a:spLocks noGrp="1"/>
          </p:cNvSpPr>
          <p:nvPr>
            <p:ph type="body" sz="half" idx="2"/>
          </p:nvPr>
        </p:nvSpPr>
        <p:spPr>
          <a:xfrm>
            <a:off x="1310672" y="1752600"/>
            <a:ext cx="8822340" cy="1930400"/>
          </a:xfrm>
        </p:spPr>
        <p:txBody>
          <a:bodyPr>
            <a:normAutofit lnSpcReduction="10000"/>
          </a:bodyPr>
          <a:lstStyle/>
          <a:p>
            <a:pPr algn="ctr">
              <a:lnSpc>
                <a:spcPct val="150000"/>
              </a:lnSpc>
            </a:pPr>
            <a:r>
              <a:rPr lang="en-PH" dirty="0">
                <a:latin typeface="Times New Roman" panose="02020603050405020304" pitchFamily="18" charset="0"/>
                <a:cs typeface="Times New Roman" panose="02020603050405020304" pitchFamily="18" charset="0"/>
              </a:rPr>
              <a:t>We will implement a tree topology for our network, in which the central hub is the main that connects various secondary hubs that contain a repeater. This topology can handle more computers using the secondary hub and because of its reliability to connect in a secondary hub.</a:t>
            </a:r>
          </a:p>
          <a:p>
            <a:pPr algn="ctr">
              <a:lnSpc>
                <a:spcPct val="150000"/>
              </a:lnSpc>
            </a:pPr>
            <a:endParaRPr lang="en-US" dirty="0">
              <a:latin typeface="Times New Roman" panose="02020603050405020304" pitchFamily="18" charset="0"/>
              <a:cs typeface="Times New Roman" panose="02020603050405020304" pitchFamily="18" charset="0"/>
            </a:endParaRPr>
          </a:p>
        </p:txBody>
      </p:sp>
      <p:pic>
        <p:nvPicPr>
          <p:cNvPr id="4098" name="Picture 2" descr="A Guide to Tree Topology. Definition, Practices, and Importance -  zenarmo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212" y="3886200"/>
            <a:ext cx="3103766"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66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141412" y="990600"/>
            <a:ext cx="10360501" cy="4462272"/>
          </a:xfrm>
        </p:spPr>
        <p:txBody>
          <a:bodyPr/>
          <a:lstStyle/>
          <a:p>
            <a:pPr marL="0" indent="0">
              <a:buNone/>
            </a:pPr>
            <a:r>
              <a:rPr lang="en-US" dirty="0">
                <a:solidFill>
                  <a:srgbClr val="FFFFFF"/>
                </a:solidFill>
              </a:rPr>
              <a:t>ITE 292 </a:t>
            </a:r>
            <a:endParaRPr lang="en-US" dirty="0" smtClean="0">
              <a:solidFill>
                <a:srgbClr val="FFFFFF"/>
              </a:solidFill>
            </a:endParaRPr>
          </a:p>
          <a:p>
            <a:pPr marL="0" indent="0">
              <a:buNone/>
            </a:pPr>
            <a:r>
              <a:rPr lang="en-US" sz="4400" dirty="0" smtClean="0">
                <a:solidFill>
                  <a:srgbClr val="FFFFFF"/>
                </a:solidFill>
              </a:rPr>
              <a:t>NETWORK </a:t>
            </a:r>
            <a:r>
              <a:rPr lang="en-US" sz="4400" dirty="0">
                <a:solidFill>
                  <a:srgbClr val="FFFFFF"/>
                </a:solidFill>
              </a:rPr>
              <a:t>PLAN </a:t>
            </a:r>
            <a:br>
              <a:rPr lang="en-US" sz="4400" dirty="0">
                <a:solidFill>
                  <a:srgbClr val="FFFFFF"/>
                </a:solidFill>
              </a:rPr>
            </a:br>
            <a:r>
              <a:rPr lang="en-US" dirty="0">
                <a:solidFill>
                  <a:srgbClr val="FFFFFF"/>
                </a:solidFill>
              </a:rPr>
              <a:t>Project </a:t>
            </a:r>
            <a:r>
              <a:rPr lang="en-US" dirty="0" smtClean="0">
                <a:solidFill>
                  <a:srgbClr val="FFFFFF"/>
                </a:solidFill>
              </a:rPr>
              <a:t>Presentation</a:t>
            </a:r>
          </a:p>
          <a:p>
            <a:pPr marL="0" indent="0">
              <a:buNone/>
            </a:pPr>
            <a:endParaRPr lang="en-US" dirty="0">
              <a:solidFill>
                <a:srgbClr val="FFFFFF"/>
              </a:solidFill>
            </a:endParaRPr>
          </a:p>
          <a:p>
            <a:pPr marL="0" indent="0">
              <a:buNone/>
            </a:pPr>
            <a:r>
              <a:rPr lang="en-US" dirty="0">
                <a:solidFill>
                  <a:srgbClr val="FFFFFF"/>
                </a:solidFill>
              </a:rPr>
              <a:t>LABORATORY ROOM – ITS 201 </a:t>
            </a:r>
            <a:endParaRPr lang="en-PH" dirty="0">
              <a:solidFill>
                <a:srgbClr val="FFFFFF"/>
              </a:solidFill>
            </a:endParaRPr>
          </a:p>
          <a:p>
            <a:pPr marL="0" indent="0">
              <a:buNone/>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17612" y="1600200"/>
            <a:ext cx="8077200" cy="4953000"/>
          </a:xfrm>
        </p:spPr>
        <p:txBody>
          <a:bodyPr>
            <a:noAutofit/>
          </a:bodyPr>
          <a:lstStyle/>
          <a:p>
            <a:pPr marL="342900" indent="-342900">
              <a:buAutoNum type="alphaLcPeriod"/>
            </a:pPr>
            <a:r>
              <a:rPr lang="en-US" sz="1800" dirty="0" smtClean="0"/>
              <a:t>Network Devices</a:t>
            </a:r>
          </a:p>
          <a:p>
            <a:r>
              <a:rPr lang="en-US" sz="1800" b="1" dirty="0"/>
              <a:t> </a:t>
            </a:r>
            <a:r>
              <a:rPr lang="en-US" sz="1800" b="1" dirty="0" smtClean="0"/>
              <a:t>  Router</a:t>
            </a:r>
            <a:r>
              <a:rPr lang="en-US" sz="1800" dirty="0"/>
              <a:t>: Install a high-quality router to manage incoming and outgoing data traffic.</a:t>
            </a:r>
          </a:p>
          <a:p>
            <a:r>
              <a:rPr lang="en-US" sz="1800" dirty="0"/>
              <a:t>DETAILS:  Model - Archer AX73 Brand - TP-Link Specification -5400Mbps Wireless Gigabit Router Dual-band AX5400</a:t>
            </a:r>
            <a:r>
              <a:rPr lang="en-US" sz="1800" dirty="0" smtClean="0"/>
              <a:t>.</a:t>
            </a:r>
          </a:p>
          <a:p>
            <a:r>
              <a:rPr lang="en-US" sz="1800" b="1" dirty="0" smtClean="0"/>
              <a:t>   Switches: </a:t>
            </a:r>
            <a:r>
              <a:rPr lang="en-US" sz="1800" dirty="0" smtClean="0"/>
              <a:t>Utilized </a:t>
            </a:r>
            <a:r>
              <a:rPr lang="en-US" sz="1800" dirty="0"/>
              <a:t>managed switches for efficient network traffic control</a:t>
            </a:r>
            <a:r>
              <a:rPr lang="en-US" sz="1800" dirty="0" smtClean="0"/>
              <a:t>.</a:t>
            </a:r>
            <a:r>
              <a:rPr lang="en-US" sz="1800" b="1" dirty="0" smtClean="0"/>
              <a:t/>
            </a:r>
            <a:br>
              <a:rPr lang="en-US" sz="1800" b="1" dirty="0" smtClean="0"/>
            </a:br>
            <a:r>
              <a:rPr lang="en-US" sz="1800" dirty="0" smtClean="0"/>
              <a:t>DETAILS: MODEL - </a:t>
            </a:r>
            <a:r>
              <a:rPr lang="en-PH" sz="1800" dirty="0" smtClean="0"/>
              <a:t>TL-SG1428PE 28-Port Gigabit Easy Smart Switch with 24-Port </a:t>
            </a:r>
            <a:r>
              <a:rPr lang="en-PH" sz="1800" dirty="0" err="1" smtClean="0"/>
              <a:t>PoE</a:t>
            </a:r>
            <a:r>
              <a:rPr lang="en-PH" sz="1800" dirty="0" smtClean="0"/>
              <a:t>+.</a:t>
            </a:r>
            <a:br>
              <a:rPr lang="en-PH" sz="1800" dirty="0" smtClean="0"/>
            </a:br>
            <a:endParaRPr lang="en-US" sz="1800" b="1" dirty="0" smtClean="0"/>
          </a:p>
          <a:p>
            <a:r>
              <a:rPr lang="en-US" sz="1800" dirty="0" smtClean="0"/>
              <a:t> </a:t>
            </a:r>
            <a:r>
              <a:rPr lang="en-US" sz="1800" b="1" dirty="0"/>
              <a:t>Access Point </a:t>
            </a:r>
            <a:r>
              <a:rPr lang="en-US" sz="1800" b="1" dirty="0" smtClean="0"/>
              <a:t>Model</a:t>
            </a:r>
            <a:r>
              <a:rPr lang="en-US" sz="1800" dirty="0" smtClean="0"/>
              <a:t>: Deploy wireless access points for seamless connectivity across the office</a:t>
            </a:r>
          </a:p>
          <a:p>
            <a:r>
              <a:rPr lang="en-US" sz="1800" dirty="0" smtClean="0"/>
              <a:t>DETAILS: MODEL- </a:t>
            </a:r>
            <a:r>
              <a:rPr lang="en-US" sz="1800" dirty="0"/>
              <a:t>Unifi U6 Brand - </a:t>
            </a:r>
            <a:r>
              <a:rPr lang="en-US" sz="1800" dirty="0" err="1"/>
              <a:t>Ubitique</a:t>
            </a:r>
            <a:r>
              <a:rPr lang="en-US" sz="1800" dirty="0"/>
              <a:t> Specification - 5GHz (4x4 MIMO) and 2.4 GHz (2x2 MIMO) </a:t>
            </a:r>
            <a:r>
              <a:rPr lang="en-US" sz="1800" dirty="0" smtClean="0"/>
              <a:t>bands</a:t>
            </a:r>
          </a:p>
          <a:p>
            <a:r>
              <a:rPr lang="en-US" sz="1800" dirty="0"/>
              <a:t> </a:t>
            </a:r>
            <a:r>
              <a:rPr lang="en-US" sz="1800" dirty="0" smtClean="0"/>
              <a:t>   </a:t>
            </a:r>
            <a:r>
              <a:rPr lang="en-US" sz="1800" b="1" dirty="0" smtClean="0"/>
              <a:t>Firewall: </a:t>
            </a:r>
            <a:r>
              <a:rPr lang="en-US" sz="1800" dirty="0" smtClean="0"/>
              <a:t>Implement </a:t>
            </a:r>
            <a:r>
              <a:rPr lang="en-US" sz="1800" dirty="0"/>
              <a:t>a firewall to protect our network from external </a:t>
            </a:r>
            <a:r>
              <a:rPr lang="en-US" sz="1800" dirty="0" smtClean="0"/>
              <a:t>threats.</a:t>
            </a:r>
          </a:p>
          <a:p>
            <a:r>
              <a:rPr lang="en-US" sz="1800" dirty="0" smtClean="0"/>
              <a:t>DETAILS: MODEL - </a:t>
            </a:r>
            <a:r>
              <a:rPr lang="en-US" sz="1800" dirty="0" err="1" smtClean="0"/>
              <a:t>SonicWall</a:t>
            </a:r>
            <a:r>
              <a:rPr lang="en-US" sz="1800" dirty="0" smtClean="0"/>
              <a:t> </a:t>
            </a:r>
            <a:r>
              <a:rPr lang="en-US" sz="1800" dirty="0"/>
              <a:t>TZ270 High Availability (02-SSC-6447)</a:t>
            </a:r>
          </a:p>
          <a:p>
            <a:endParaRPr lang="en-US" sz="1800" dirty="0" smtClean="0"/>
          </a:p>
          <a:p>
            <a:endParaRPr lang="en-US" sz="1800" dirty="0"/>
          </a:p>
          <a:p>
            <a:r>
              <a:rPr lang="en-US" sz="1800" dirty="0"/>
              <a:t> </a:t>
            </a:r>
          </a:p>
        </p:txBody>
      </p:sp>
      <p:sp>
        <p:nvSpPr>
          <p:cNvPr id="5" name="Title 1"/>
          <p:cNvSpPr>
            <a:spLocks noGrp="1"/>
          </p:cNvSpPr>
          <p:nvPr>
            <p:ph type="title"/>
          </p:nvPr>
        </p:nvSpPr>
        <p:spPr>
          <a:xfrm>
            <a:off x="1446212" y="457200"/>
            <a:ext cx="9220200" cy="990600"/>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PROPOSED NETWORK AND HARDWARE EQUIPMENTS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4412" y="1371600"/>
            <a:ext cx="1524000" cy="1524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3812" y="3108911"/>
            <a:ext cx="2975544" cy="80962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1631" y="4076700"/>
            <a:ext cx="1450650" cy="131542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20956" y="5550285"/>
            <a:ext cx="2052000" cy="1066798"/>
          </a:xfrm>
          <a:prstGeom prst="rect">
            <a:avLst/>
          </a:prstGeom>
        </p:spPr>
      </p:pic>
    </p:spTree>
    <p:extLst>
      <p:ext uri="{BB962C8B-B14F-4D97-AF65-F5344CB8AC3E}">
        <p14:creationId xmlns:p14="http://schemas.microsoft.com/office/powerpoint/2010/main" val="2034922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522412" y="1143000"/>
            <a:ext cx="9296400" cy="2133600"/>
          </a:xfrm>
        </p:spPr>
        <p:txBody>
          <a:bodyPr>
            <a:normAutofit/>
          </a:bodyPr>
          <a:lstStyle/>
          <a:p>
            <a:r>
              <a:rPr lang="en-US" dirty="0">
                <a:latin typeface="Times New Roman" panose="02020603050405020304" pitchFamily="18" charset="0"/>
                <a:cs typeface="Times New Roman" panose="02020603050405020304" pitchFamily="18" charset="0"/>
              </a:rPr>
              <a:t>b. Server and Storage</a:t>
            </a:r>
          </a:p>
          <a:p>
            <a:r>
              <a:rPr lang="en-US" b="1" dirty="0">
                <a:latin typeface="Times New Roman" panose="02020603050405020304" pitchFamily="18" charset="0"/>
                <a:cs typeface="Times New Roman" panose="02020603050405020304" pitchFamily="18" charset="0"/>
              </a:rPr>
              <a:t>File Server</a:t>
            </a:r>
            <a:r>
              <a:rPr lang="en-US" dirty="0">
                <a:latin typeface="Times New Roman" panose="02020603050405020304" pitchFamily="18" charset="0"/>
                <a:cs typeface="Times New Roman" panose="02020603050405020304" pitchFamily="18" charset="0"/>
              </a:rPr>
              <a:t>: Set up a dedicated file server for centralized data storage and backup.</a:t>
            </a:r>
          </a:p>
          <a:p>
            <a:r>
              <a:rPr lang="en-US" b="1" dirty="0">
                <a:latin typeface="Times New Roman" panose="02020603050405020304" pitchFamily="18" charset="0"/>
                <a:cs typeface="Times New Roman" panose="02020603050405020304" pitchFamily="18" charset="0"/>
              </a:rPr>
              <a:t>Domain Controller</a:t>
            </a:r>
            <a:r>
              <a:rPr lang="en-US" dirty="0">
                <a:latin typeface="Times New Roman" panose="02020603050405020304" pitchFamily="18" charset="0"/>
                <a:cs typeface="Times New Roman" panose="02020603050405020304" pitchFamily="18" charset="0"/>
              </a:rPr>
              <a:t>: Implement a domain controller for user authentication and network management.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747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609600"/>
            <a:ext cx="9601200" cy="685800"/>
          </a:xfrm>
        </p:spPr>
        <p:txBody>
          <a:bodyPr>
            <a:noAutofit/>
          </a:bodyPr>
          <a:lstStyle/>
          <a:p>
            <a:r>
              <a:rPr lang="en-US" sz="3600" dirty="0">
                <a:solidFill>
                  <a:schemeClr val="tx1"/>
                </a:solidFill>
                <a:latin typeface="Times New Roman" panose="02020603050405020304" pitchFamily="18" charset="0"/>
                <a:cs typeface="Times New Roman" panose="02020603050405020304" pitchFamily="18" charset="0"/>
              </a:rPr>
              <a:t>Security </a:t>
            </a:r>
            <a:r>
              <a:rPr lang="en-US" sz="3600" dirty="0" smtClean="0">
                <a:solidFill>
                  <a:schemeClr val="tx1"/>
                </a:solidFill>
                <a:latin typeface="Times New Roman" panose="02020603050405020304" pitchFamily="18" charset="0"/>
                <a:cs typeface="Times New Roman" panose="02020603050405020304" pitchFamily="18" charset="0"/>
              </a:rPr>
              <a:t>Measures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1218882" y="1752600"/>
            <a:ext cx="9904730" cy="3657600"/>
          </a:xfrm>
        </p:spPr>
        <p:txBody>
          <a:bodyPr>
            <a:normAutofit/>
          </a:bodyPr>
          <a:lstStyle/>
          <a:p>
            <a:pPr lvl="0"/>
            <a:r>
              <a:rPr lang="en-PH" b="1" dirty="0">
                <a:latin typeface="Times New Roman" panose="02020603050405020304" pitchFamily="18" charset="0"/>
                <a:cs typeface="Times New Roman" panose="02020603050405020304" pitchFamily="18" charset="0"/>
              </a:rPr>
              <a:t>Firewall Configuration</a:t>
            </a:r>
            <a:r>
              <a:rPr lang="en-PH" dirty="0">
                <a:latin typeface="Times New Roman" panose="02020603050405020304" pitchFamily="18" charset="0"/>
                <a:cs typeface="Times New Roman" panose="02020603050405020304" pitchFamily="18" charset="0"/>
              </a:rPr>
              <a:t>: Configure the firewall to restrict unauthorized access and filter incoming traffic.</a:t>
            </a:r>
          </a:p>
          <a:p>
            <a:pPr lvl="0"/>
            <a:r>
              <a:rPr lang="en-PH" b="1" dirty="0">
                <a:latin typeface="Times New Roman" panose="02020603050405020304" pitchFamily="18" charset="0"/>
                <a:cs typeface="Times New Roman" panose="02020603050405020304" pitchFamily="18" charset="0"/>
              </a:rPr>
              <a:t>User Authentication</a:t>
            </a:r>
            <a:r>
              <a:rPr lang="en-PH" dirty="0">
                <a:latin typeface="Times New Roman" panose="02020603050405020304" pitchFamily="18" charset="0"/>
                <a:cs typeface="Times New Roman" panose="02020603050405020304" pitchFamily="18" charset="0"/>
              </a:rPr>
              <a:t>: Implement strong password policies and two-factor authentication for added security.</a:t>
            </a:r>
          </a:p>
          <a:p>
            <a:pPr lvl="0"/>
            <a:r>
              <a:rPr lang="en-PH" b="1" dirty="0">
                <a:latin typeface="Times New Roman" panose="02020603050405020304" pitchFamily="18" charset="0"/>
                <a:cs typeface="Times New Roman" panose="02020603050405020304" pitchFamily="18" charset="0"/>
              </a:rPr>
              <a:t>Regular Updates</a:t>
            </a:r>
            <a:r>
              <a:rPr lang="en-PH" dirty="0">
                <a:latin typeface="Times New Roman" panose="02020603050405020304" pitchFamily="18" charset="0"/>
                <a:cs typeface="Times New Roman" panose="02020603050405020304" pitchFamily="18" charset="0"/>
              </a:rPr>
              <a:t>: Ensure that all network devices and software are regularly updated with security patches.</a:t>
            </a:r>
          </a:p>
          <a:p>
            <a:pPr lvl="0"/>
            <a:r>
              <a:rPr lang="en-PH" b="1" dirty="0">
                <a:latin typeface="Times New Roman" panose="02020603050405020304" pitchFamily="18" charset="0"/>
                <a:cs typeface="Times New Roman" panose="02020603050405020304" pitchFamily="18" charset="0"/>
              </a:rPr>
              <a:t>Data Encryption</a:t>
            </a:r>
            <a:r>
              <a:rPr lang="en-PH" dirty="0">
                <a:latin typeface="Times New Roman" panose="02020603050405020304" pitchFamily="18" charset="0"/>
                <a:cs typeface="Times New Roman" panose="02020603050405020304" pitchFamily="18" charset="0"/>
              </a:rPr>
              <a:t>: Encrypt sensitive data during transmission and storage.</a:t>
            </a:r>
          </a:p>
          <a:p>
            <a:pPr lvl="0"/>
            <a:r>
              <a:rPr lang="en-PH" b="1" dirty="0">
                <a:latin typeface="Times New Roman" panose="02020603050405020304" pitchFamily="18" charset="0"/>
                <a:cs typeface="Times New Roman" panose="02020603050405020304" pitchFamily="18" charset="0"/>
              </a:rPr>
              <a:t>Security Training</a:t>
            </a:r>
            <a:r>
              <a:rPr lang="en-PH" dirty="0">
                <a:latin typeface="Times New Roman" panose="02020603050405020304" pitchFamily="18" charset="0"/>
                <a:cs typeface="Times New Roman" panose="02020603050405020304" pitchFamily="18" charset="0"/>
              </a:rPr>
              <a:t>: Conduct security awareness training for all students/employees to minimize human error.</a:t>
            </a:r>
          </a:p>
          <a:p>
            <a:endParaRPr lang="en-PH"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2" y="838200"/>
            <a:ext cx="3733800" cy="762000"/>
          </a:xfrm>
        </p:spPr>
        <p:txBody>
          <a:bodyPr>
            <a:noAutofit/>
          </a:bodyPr>
          <a:lstStyle/>
          <a:p>
            <a:r>
              <a:rPr lang="en-US" sz="3600" dirty="0">
                <a:solidFill>
                  <a:schemeClr val="tx1"/>
                </a:solidFill>
                <a:latin typeface="Times New Roman" panose="02020603050405020304" pitchFamily="18" charset="0"/>
                <a:cs typeface="Times New Roman" panose="02020603050405020304" pitchFamily="18" charset="0"/>
              </a:rPr>
              <a:t>Scalability</a:t>
            </a:r>
          </a:p>
        </p:txBody>
      </p:sp>
      <p:sp>
        <p:nvSpPr>
          <p:cNvPr id="3" name="Text Placeholder 2"/>
          <p:cNvSpPr>
            <a:spLocks noGrp="1"/>
          </p:cNvSpPr>
          <p:nvPr>
            <p:ph type="body" sz="half" idx="2"/>
          </p:nvPr>
        </p:nvSpPr>
        <p:spPr>
          <a:xfrm>
            <a:off x="1751012" y="1828800"/>
            <a:ext cx="8915400" cy="2057400"/>
          </a:xfrm>
        </p:spPr>
        <p:txBody>
          <a:bodyPr>
            <a:normAutofit fontScale="92500" lnSpcReduction="20000"/>
          </a:bodyPr>
          <a:lstStyle/>
          <a:p>
            <a:pPr algn="ctr">
              <a:lnSpc>
                <a:spcPct val="150000"/>
              </a:lnSpc>
            </a:pPr>
            <a:r>
              <a:rPr lang="en-PH" dirty="0">
                <a:latin typeface="Times New Roman" panose="02020603050405020304" pitchFamily="18" charset="0"/>
                <a:cs typeface="Times New Roman" panose="02020603050405020304" pitchFamily="18" charset="0"/>
              </a:rPr>
              <a:t>To increase scalability, it is essential to ascertain the present and future needs of the network. By making the network modular, this enables simple extension and the inclusion of additional components as needed. In order to divide network traffic among numerous servers or connections, load balancer routers might be set up. By doing this, bottlenecking within the network is avoided</a:t>
            </a:r>
            <a:r>
              <a:rPr lang="en-PH" dirty="0" smtClean="0">
                <a:latin typeface="Times New Roman" panose="02020603050405020304" pitchFamily="18" charset="0"/>
                <a:cs typeface="Times New Roman" panose="02020603050405020304" pitchFamily="18" charset="0"/>
              </a:rPr>
              <a:t>.</a:t>
            </a:r>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498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533400"/>
            <a:ext cx="8382000" cy="762000"/>
          </a:xfrm>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Monitoring and Maintenance</a:t>
            </a:r>
          </a:p>
        </p:txBody>
      </p:sp>
      <p:sp>
        <p:nvSpPr>
          <p:cNvPr id="3" name="Text Placeholder 2"/>
          <p:cNvSpPr>
            <a:spLocks noGrp="1"/>
          </p:cNvSpPr>
          <p:nvPr>
            <p:ph type="body" sz="half" idx="2"/>
          </p:nvPr>
        </p:nvSpPr>
        <p:spPr>
          <a:xfrm>
            <a:off x="1598612" y="1447800"/>
            <a:ext cx="9296400" cy="3962400"/>
          </a:xfrm>
        </p:spPr>
        <p:txBody>
          <a:bodyPr>
            <a:noAutofit/>
          </a:bodyPr>
          <a:lstStyle/>
          <a:p>
            <a:pPr>
              <a:lnSpc>
                <a:spcPct val="100000"/>
              </a:lnSpc>
            </a:pPr>
            <a:r>
              <a:rPr lang="en-PH" sz="1600" b="1" dirty="0">
                <a:latin typeface="Times New Roman" panose="02020603050405020304" pitchFamily="18" charset="0"/>
                <a:cs typeface="Times New Roman" panose="02020603050405020304" pitchFamily="18" charset="0"/>
              </a:rPr>
              <a:t>Monitoring.</a:t>
            </a:r>
            <a:endParaRPr lang="en-PH" sz="1600" dirty="0">
              <a:latin typeface="Times New Roman" panose="02020603050405020304" pitchFamily="18" charset="0"/>
              <a:cs typeface="Times New Roman" panose="02020603050405020304" pitchFamily="18" charset="0"/>
            </a:endParaRPr>
          </a:p>
          <a:p>
            <a:pPr>
              <a:lnSpc>
                <a:spcPct val="100000"/>
              </a:lnSpc>
            </a:pPr>
            <a:r>
              <a:rPr lang="en-PH" sz="1600" dirty="0">
                <a:latin typeface="Times New Roman" panose="02020603050405020304" pitchFamily="18" charset="0"/>
                <a:cs typeface="Times New Roman" panose="02020603050405020304" pitchFamily="18" charset="0"/>
              </a:rPr>
              <a:t>Gen Techies Co. has implemented basic monitoring tools, such as Task Manager (for Windows) and Activity Monitor (for </a:t>
            </a:r>
            <a:r>
              <a:rPr lang="en-PH" sz="1600" dirty="0" err="1">
                <a:latin typeface="Times New Roman" panose="02020603050405020304" pitchFamily="18" charset="0"/>
                <a:cs typeface="Times New Roman" panose="02020603050405020304" pitchFamily="18" charset="0"/>
              </a:rPr>
              <a:t>macOS</a:t>
            </a:r>
            <a:r>
              <a:rPr lang="en-PH" sz="1600" dirty="0">
                <a:latin typeface="Times New Roman" panose="02020603050405020304" pitchFamily="18" charset="0"/>
                <a:cs typeface="Times New Roman" panose="02020603050405020304" pitchFamily="18" charset="0"/>
              </a:rPr>
              <a:t>), to keep a constant eye on network performance and security. These built-in tools provide real-time insights into the performance and health of local systems. For instance, if there's a sudden increase in CPU or memory usage on a server or if a system process becomes unresponsive, Task Manager/Activity Monitor immediately generates alerts. This allows the IT team to proactively address performance issues that could impact network stability and user productivity.</a:t>
            </a:r>
          </a:p>
          <a:p>
            <a:pPr>
              <a:lnSpc>
                <a:spcPct val="100000"/>
              </a:lnSpc>
            </a:pPr>
            <a:r>
              <a:rPr lang="en-PH" sz="1600" b="1" dirty="0">
                <a:latin typeface="Times New Roman" panose="02020603050405020304" pitchFamily="18" charset="0"/>
                <a:cs typeface="Times New Roman" panose="02020603050405020304" pitchFamily="18" charset="0"/>
              </a:rPr>
              <a:t>Maintenance</a:t>
            </a:r>
            <a:r>
              <a:rPr lang="en-PH" sz="1600" dirty="0">
                <a:latin typeface="Times New Roman" panose="02020603050405020304" pitchFamily="18" charset="0"/>
                <a:cs typeface="Times New Roman" panose="02020603050405020304" pitchFamily="18" charset="0"/>
              </a:rPr>
              <a:t>.</a:t>
            </a:r>
          </a:p>
          <a:p>
            <a:pPr>
              <a:lnSpc>
                <a:spcPct val="100000"/>
              </a:lnSpc>
            </a:pPr>
            <a:r>
              <a:rPr lang="en-PH" sz="1600" dirty="0">
                <a:latin typeface="Times New Roman" panose="02020603050405020304" pitchFamily="18" charset="0"/>
                <a:cs typeface="Times New Roman" panose="02020603050405020304" pitchFamily="18" charset="0"/>
              </a:rPr>
              <a:t>Regular network maintenance is scheduled on a quarterly basis. During these maintenance periods, the IT team carries out several tasks to ensure the network's health:</a:t>
            </a:r>
          </a:p>
          <a:p>
            <a:pPr lvl="0">
              <a:lnSpc>
                <a:spcPct val="100000"/>
              </a:lnSpc>
            </a:pPr>
            <a:r>
              <a:rPr lang="en-PH" sz="1600" dirty="0">
                <a:latin typeface="Times New Roman" panose="02020603050405020304" pitchFamily="18" charset="0"/>
                <a:cs typeface="Times New Roman" panose="02020603050405020304" pitchFamily="18" charset="0"/>
              </a:rPr>
              <a:t>Firmware Updates: They update the firmware of routers, switches, and other network devices to the latest versions. These updates include bug fixes and security patches, strengthening the network's </a:t>
            </a:r>
            <a:r>
              <a:rPr lang="en-PH" sz="1600" dirty="0" err="1">
                <a:latin typeface="Times New Roman" panose="02020603050405020304" pitchFamily="18" charset="0"/>
                <a:cs typeface="Times New Roman" panose="02020603050405020304" pitchFamily="18" charset="0"/>
              </a:rPr>
              <a:t>defenses</a:t>
            </a:r>
            <a:r>
              <a:rPr lang="en-PH" sz="1600" dirty="0">
                <a:latin typeface="Times New Roman" panose="02020603050405020304" pitchFamily="18" charset="0"/>
                <a:cs typeface="Times New Roman" panose="02020603050405020304" pitchFamily="18" charset="0"/>
              </a:rPr>
              <a:t> against vulnerabilities.</a:t>
            </a:r>
          </a:p>
          <a:p>
            <a:pPr lvl="0">
              <a:lnSpc>
                <a:spcPct val="100000"/>
              </a:lnSpc>
            </a:pPr>
            <a:r>
              <a:rPr lang="en-PH" sz="1600" dirty="0">
                <a:latin typeface="Times New Roman" panose="02020603050405020304" pitchFamily="18" charset="0"/>
                <a:cs typeface="Times New Roman" panose="02020603050405020304" pitchFamily="18" charset="0"/>
              </a:rPr>
              <a:t>Hardware Inspections: The IT team performs physical inspections of network hardware to identify and rectify any issues. They check for overheating, loose connections, or signs of wear and tear, ensuring that all devices function optimally.</a:t>
            </a:r>
          </a:p>
          <a:p>
            <a:pPr>
              <a:lnSpc>
                <a:spcPct val="1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298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370012" y="1752600"/>
            <a:ext cx="10438130" cy="3200400"/>
          </a:xfrm>
        </p:spPr>
        <p:txBody>
          <a:bodyPr>
            <a:noAutofit/>
          </a:bodyPr>
          <a:lstStyle/>
          <a:p>
            <a:r>
              <a:rPr lang="en-PH" sz="1800" dirty="0">
                <a:latin typeface="Times New Roman" panose="02020603050405020304" pitchFamily="18" charset="0"/>
                <a:cs typeface="Times New Roman" panose="02020603050405020304" pitchFamily="18" charset="0"/>
              </a:rPr>
              <a:t> TP-Link AX5400 Dual-Band Gigabit Wi-Fi 6 Router (Archer AX73) - P8,521 x 2 = P17,042</a:t>
            </a:r>
          </a:p>
          <a:p>
            <a:r>
              <a:rPr lang="en-PH" sz="1800" dirty="0">
                <a:latin typeface="Times New Roman" panose="02020603050405020304" pitchFamily="18" charset="0"/>
                <a:cs typeface="Times New Roman" panose="02020603050405020304" pitchFamily="18" charset="0"/>
              </a:rPr>
              <a:t>TL-SG1428PE 28-Port Gigabit Easy Smart Switch with 24-Port </a:t>
            </a:r>
            <a:r>
              <a:rPr lang="en-PH" sz="1800" dirty="0" err="1">
                <a:latin typeface="Times New Roman" panose="02020603050405020304" pitchFamily="18" charset="0"/>
                <a:cs typeface="Times New Roman" panose="02020603050405020304" pitchFamily="18" charset="0"/>
              </a:rPr>
              <a:t>PoE</a:t>
            </a:r>
            <a:r>
              <a:rPr lang="en-PH" sz="1800" dirty="0">
                <a:latin typeface="Times New Roman" panose="02020603050405020304" pitchFamily="18" charset="0"/>
                <a:cs typeface="Times New Roman" panose="02020603050405020304" pitchFamily="18" charset="0"/>
              </a:rPr>
              <a:t>+ - P10,888 </a:t>
            </a:r>
            <a:endParaRPr lang="en-PH"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Unifi U6 Brand - </a:t>
            </a:r>
            <a:r>
              <a:rPr lang="en-US" sz="1800" dirty="0" err="1">
                <a:latin typeface="Times New Roman" panose="02020603050405020304" pitchFamily="18" charset="0"/>
                <a:cs typeface="Times New Roman" panose="02020603050405020304" pitchFamily="18" charset="0"/>
              </a:rPr>
              <a:t>Ubitique</a:t>
            </a:r>
            <a:r>
              <a:rPr lang="en-US" sz="1800" dirty="0">
                <a:latin typeface="Times New Roman" panose="02020603050405020304" pitchFamily="18" charset="0"/>
                <a:cs typeface="Times New Roman" panose="02020603050405020304" pitchFamily="18" charset="0"/>
              </a:rPr>
              <a:t> Specification - 5GHz (4x4 MIMO) and 2.4 GHz (2x2 MIMO) </a:t>
            </a:r>
            <a:r>
              <a:rPr lang="en-US" sz="1800" dirty="0" smtClean="0">
                <a:latin typeface="Times New Roman" panose="02020603050405020304" pitchFamily="18" charset="0"/>
                <a:cs typeface="Times New Roman" panose="02020603050405020304" pitchFamily="18" charset="0"/>
              </a:rPr>
              <a:t>bands – 9,550</a:t>
            </a:r>
          </a:p>
          <a:p>
            <a:r>
              <a:rPr lang="en-US" sz="1800" dirty="0" err="1">
                <a:latin typeface="Times New Roman" panose="02020603050405020304" pitchFamily="18" charset="0"/>
                <a:cs typeface="Times New Roman" panose="02020603050405020304" pitchFamily="18" charset="0"/>
              </a:rPr>
              <a:t>SonicWall</a:t>
            </a:r>
            <a:r>
              <a:rPr lang="en-US" sz="1800" dirty="0">
                <a:latin typeface="Times New Roman" panose="02020603050405020304" pitchFamily="18" charset="0"/>
                <a:cs typeface="Times New Roman" panose="02020603050405020304" pitchFamily="18" charset="0"/>
              </a:rPr>
              <a:t> TZ270 High Availability (02-SSC-6447</a:t>
            </a:r>
            <a:r>
              <a:rPr lang="en-US" sz="1800" dirty="0" smtClean="0">
                <a:latin typeface="Times New Roman" panose="02020603050405020304" pitchFamily="18" charset="0"/>
                <a:cs typeface="Times New Roman" panose="02020603050405020304" pitchFamily="18" charset="0"/>
              </a:rPr>
              <a:t>) - 17,993.20</a:t>
            </a:r>
            <a:endParaRPr lang="en-US" sz="1800" dirty="0">
              <a:latin typeface="Times New Roman" panose="02020603050405020304" pitchFamily="18" charset="0"/>
              <a:cs typeface="Times New Roman" panose="02020603050405020304" pitchFamily="18" charset="0"/>
            </a:endParaRPr>
          </a:p>
          <a:p>
            <a:r>
              <a:rPr lang="en-PH" sz="1800" dirty="0">
                <a:latin typeface="Times New Roman" panose="02020603050405020304" pitchFamily="18" charset="0"/>
                <a:cs typeface="Times New Roman" panose="02020603050405020304" pitchFamily="18" charset="0"/>
              </a:rPr>
              <a:t/>
            </a:r>
            <a:br>
              <a:rPr lang="en-PH" sz="1800" dirty="0">
                <a:latin typeface="Times New Roman" panose="02020603050405020304" pitchFamily="18" charset="0"/>
                <a:cs typeface="Times New Roman" panose="02020603050405020304" pitchFamily="18" charset="0"/>
              </a:rPr>
            </a:br>
            <a:r>
              <a:rPr lang="en-PH" sz="1800" dirty="0">
                <a:latin typeface="Times New Roman" panose="02020603050405020304" pitchFamily="18" charset="0"/>
                <a:cs typeface="Times New Roman" panose="02020603050405020304" pitchFamily="18" charset="0"/>
              </a:rPr>
              <a:t> The estimated budget for this network plan </a:t>
            </a:r>
            <a:r>
              <a:rPr lang="en-PH" sz="1800" dirty="0" smtClean="0">
                <a:latin typeface="Times New Roman" panose="02020603050405020304" pitchFamily="18" charset="0"/>
                <a:cs typeface="Times New Roman" panose="02020603050405020304" pitchFamily="18" charset="0"/>
              </a:rPr>
              <a:t>is P55,473.00</a:t>
            </a:r>
            <a:endParaRPr lang="en-US" sz="18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132012" y="609600"/>
            <a:ext cx="3810000" cy="863600"/>
          </a:xfrm>
        </p:spPr>
        <p:txBody>
          <a:bodyPr>
            <a:noAutofit/>
          </a:bodyPr>
          <a:lstStyle/>
          <a:p>
            <a:r>
              <a:rPr lang="en-US" sz="3600" dirty="0">
                <a:solidFill>
                  <a:schemeClr val="tx1"/>
                </a:solidFill>
                <a:latin typeface="Times New Roman" panose="02020603050405020304" pitchFamily="18" charset="0"/>
                <a:cs typeface="Times New Roman" panose="02020603050405020304" pitchFamily="18" charset="0"/>
              </a:rPr>
              <a:t>Budget</a:t>
            </a:r>
          </a:p>
        </p:txBody>
      </p:sp>
    </p:spTree>
    <p:extLst>
      <p:ext uri="{BB962C8B-B14F-4D97-AF65-F5344CB8AC3E}">
        <p14:creationId xmlns:p14="http://schemas.microsoft.com/office/powerpoint/2010/main" val="1311996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685800"/>
            <a:ext cx="3199130" cy="939800"/>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Timeline</a:t>
            </a:r>
          </a:p>
        </p:txBody>
      </p:sp>
      <p:sp>
        <p:nvSpPr>
          <p:cNvPr id="3" name="Text Placeholder 2"/>
          <p:cNvSpPr>
            <a:spLocks noGrp="1"/>
          </p:cNvSpPr>
          <p:nvPr>
            <p:ph type="body" sz="half" idx="2"/>
          </p:nvPr>
        </p:nvSpPr>
        <p:spPr>
          <a:xfrm>
            <a:off x="1674812" y="1625600"/>
            <a:ext cx="9448800" cy="3175000"/>
          </a:xfrm>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Planning phase - 1 week for the planning phase, planning how the implementation process will be done.</a:t>
            </a:r>
          </a:p>
          <a:p>
            <a:pPr>
              <a:lnSpc>
                <a:spcPct val="150000"/>
              </a:lnSpc>
            </a:pPr>
            <a:r>
              <a:rPr lang="en-US" sz="1600" dirty="0">
                <a:latin typeface="Times New Roman" panose="02020603050405020304" pitchFamily="18" charset="0"/>
                <a:cs typeface="Times New Roman" panose="02020603050405020304" pitchFamily="18" charset="0"/>
              </a:rPr>
              <a:t>Acquisition phase - purchasing the proposed equipment will be done 3-4 days looking at different stores.</a:t>
            </a:r>
          </a:p>
          <a:p>
            <a:pPr>
              <a:lnSpc>
                <a:spcPct val="150000"/>
              </a:lnSpc>
            </a:pPr>
            <a:r>
              <a:rPr lang="en-US" sz="1600" dirty="0">
                <a:latin typeface="Times New Roman" panose="02020603050405020304" pitchFamily="18" charset="0"/>
                <a:cs typeface="Times New Roman" panose="02020603050405020304" pitchFamily="18" charset="0"/>
              </a:rPr>
              <a:t>Implementation and testing phase - 1 week for implementation and testing so the implementation will have an ample time to make sure that the procedure will done properly and test the output.</a:t>
            </a: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599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457200"/>
            <a:ext cx="4038600" cy="990600"/>
          </a:xfrm>
        </p:spPr>
        <p:txBody>
          <a:bodyPr>
            <a:noAutofit/>
          </a:bodyPr>
          <a:lstStyle/>
          <a:p>
            <a:r>
              <a:rPr lang="en-US" sz="3600" dirty="0">
                <a:solidFill>
                  <a:schemeClr val="tx1"/>
                </a:solidFill>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sz="half" idx="2"/>
          </p:nvPr>
        </p:nvSpPr>
        <p:spPr>
          <a:xfrm>
            <a:off x="1370012" y="1600200"/>
            <a:ext cx="9525000" cy="1524000"/>
          </a:xfrm>
        </p:spPr>
        <p:txBody>
          <a:bodyPr>
            <a:noAutofit/>
          </a:bodyPr>
          <a:lstStyle/>
          <a:p>
            <a:pPr algn="ctr">
              <a:lnSpc>
                <a:spcPct val="100000"/>
              </a:lnSpc>
            </a:pPr>
            <a:r>
              <a:rPr lang="en-PH" sz="1600" dirty="0">
                <a:latin typeface="Times New Roman" panose="02020603050405020304" pitchFamily="18" charset="0"/>
                <a:cs typeface="Times New Roman" panose="02020603050405020304" pitchFamily="18" charset="0"/>
              </a:rPr>
              <a:t>At Gen Techies Co. we are more than just a technology company; we are architects of the future. Our unwavering commitment to innovation, our dedicated team of experts, and our passion for harnessing technology's potential drive us to continuously redefine what's possible in the digital realm. You'll not only stay ahead of the curve but also help create it. We look forward to collaborating with you, innovating alongside you, and together, unlocking the vast potential of the digital universe.</a:t>
            </a:r>
          </a:p>
          <a:p>
            <a:pPr algn="ctr">
              <a:lnSpc>
                <a:spcPct val="100000"/>
              </a:lnSpc>
            </a:pPr>
            <a:endParaRPr lang="en-US" sz="1600" dirty="0">
              <a:latin typeface="Times New Roman" panose="02020603050405020304" pitchFamily="18" charset="0"/>
              <a:cs typeface="Times New Roman" panose="02020603050405020304" pitchFamily="18" charset="0"/>
            </a:endParaRPr>
          </a:p>
          <a:p>
            <a:pPr algn="ctr">
              <a:lnSpc>
                <a:spcPct val="1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472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Sphere of mesh and nodes"/>
          <p:cNvPicPr>
            <a:picLocks noChangeAspect="1"/>
          </p:cNvPicPr>
          <p:nvPr/>
        </p:nvPicPr>
        <p:blipFill rotWithShape="1">
          <a:blip r:embed="rId2"/>
          <a:srcRect t="1430" b="23570"/>
          <a:stretch>
            <a:fillRect/>
          </a:stretch>
        </p:blipFill>
        <p:spPr>
          <a:xfrm>
            <a:off x="12048" y="-228600"/>
            <a:ext cx="12188825" cy="7086600"/>
          </a:xfrm>
          <a:prstGeom prst="rect">
            <a:avLst/>
          </a:prstGeom>
          <a:noFill/>
        </p:spPr>
      </p:pic>
      <p:sp>
        <p:nvSpPr>
          <p:cNvPr id="7" name="Rectangle 6"/>
          <p:cNvSpPr/>
          <p:nvPr/>
        </p:nvSpPr>
        <p:spPr>
          <a:xfrm>
            <a:off x="838492" y="2649231"/>
            <a:ext cx="3007426" cy="461665"/>
          </a:xfrm>
          <a:prstGeom prst="rect">
            <a:avLst/>
          </a:prstGeom>
        </p:spPr>
        <p:txBody>
          <a:bodyPr wrap="none">
            <a:spAutoFit/>
          </a:bodyPr>
          <a:lstStyle/>
          <a:p>
            <a:r>
              <a:rPr lang="en-US" dirty="0">
                <a:solidFill>
                  <a:schemeClr val="bg1">
                    <a:lumMod val="75000"/>
                  </a:schemeClr>
                </a:solidFill>
              </a:rPr>
              <a:t> </a:t>
            </a:r>
            <a:r>
              <a:rPr lang="en-US" dirty="0"/>
              <a:t>ITE</a:t>
            </a:r>
            <a:r>
              <a:rPr lang="en-US" dirty="0">
                <a:solidFill>
                  <a:schemeClr val="bg1">
                    <a:lumMod val="75000"/>
                  </a:schemeClr>
                </a:solidFill>
              </a:rPr>
              <a:t> </a:t>
            </a:r>
            <a:r>
              <a:rPr lang="en-US" dirty="0" smtClean="0"/>
              <a:t>292</a:t>
            </a:r>
            <a:r>
              <a:rPr lang="en-US" dirty="0" smtClean="0">
                <a:solidFill>
                  <a:schemeClr val="bg1">
                    <a:lumMod val="75000"/>
                  </a:schemeClr>
                </a:solidFill>
              </a:rPr>
              <a:t> </a:t>
            </a:r>
            <a:r>
              <a:rPr lang="en-US" dirty="0" smtClean="0"/>
              <a:t>NETWORKING</a:t>
            </a:r>
            <a:endParaRPr lang="en-US" dirty="0"/>
          </a:p>
        </p:txBody>
      </p:sp>
      <p:sp>
        <p:nvSpPr>
          <p:cNvPr id="8" name="Rectangle 7"/>
          <p:cNvSpPr/>
          <p:nvPr/>
        </p:nvSpPr>
        <p:spPr>
          <a:xfrm>
            <a:off x="838492" y="1527645"/>
            <a:ext cx="4199096" cy="830997"/>
          </a:xfrm>
          <a:prstGeom prst="rect">
            <a:avLst/>
          </a:prstGeom>
        </p:spPr>
        <p:txBody>
          <a:bodyPr wrap="square">
            <a:spAutoFit/>
          </a:bodyPr>
          <a:lstStyle/>
          <a:p>
            <a:r>
              <a:rPr lang="en-US" sz="4800" dirty="0">
                <a:solidFill>
                  <a:srgbClr val="FFFF00"/>
                </a:solidFill>
                <a:latin typeface="Aptos Display" panose="020B0004020202020204" pitchFamily="34" charset="0"/>
              </a:rPr>
              <a:t>GROUP 2</a:t>
            </a:r>
            <a:endParaRPr lang="en-US" sz="4800" dirty="0">
              <a:solidFill>
                <a:srgbClr val="FFFF00"/>
              </a:solidFill>
            </a:endParaRPr>
          </a:p>
        </p:txBody>
      </p:sp>
      <p:sp>
        <p:nvSpPr>
          <p:cNvPr id="9" name="Rectangle 8"/>
          <p:cNvSpPr/>
          <p:nvPr/>
        </p:nvSpPr>
        <p:spPr>
          <a:xfrm>
            <a:off x="912812" y="3401486"/>
            <a:ext cx="6092825" cy="1554272"/>
          </a:xfrm>
          <a:prstGeom prst="rect">
            <a:avLst/>
          </a:prstGeom>
        </p:spPr>
        <p:txBody>
          <a:bodyPr>
            <a:spAutoFit/>
          </a:bodyPr>
          <a:lstStyle/>
          <a:p>
            <a:pPr>
              <a:spcAft>
                <a:spcPts val="600"/>
              </a:spcAft>
            </a:pPr>
            <a:r>
              <a:rPr lang="en-US" sz="20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MEMBERS</a:t>
            </a:r>
          </a:p>
          <a:p>
            <a:pPr marL="228600" indent="-228600">
              <a:spcAft>
                <a:spcPts val="600"/>
              </a:spcAft>
              <a:buFont typeface="+mj-lt"/>
              <a:buAutoNum type="arabicPeriod"/>
            </a:pPr>
            <a:r>
              <a:rPr lang="en-US" sz="20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Lafuente</a:t>
            </a:r>
            <a:r>
              <a:rPr lang="en-US" sz="20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,Hannah Joy M.</a:t>
            </a:r>
            <a:endParaRPr lang="en-US" sz="20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28600" indent="-228600">
              <a:spcAft>
                <a:spcPts val="600"/>
              </a:spcAft>
              <a:buFont typeface="+mj-lt"/>
              <a:buAutoNum type="arabicPeriod"/>
            </a:pPr>
            <a:r>
              <a:rPr lang="en-US" sz="20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Quirimit</a:t>
            </a:r>
            <a:r>
              <a:rPr lang="en-US" sz="20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,Mark </a:t>
            </a:r>
            <a:r>
              <a:rPr lang="en-US" sz="20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Anthony </a:t>
            </a:r>
            <a:r>
              <a:rPr lang="en-US" sz="20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endParaRPr lang="en-US" sz="20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28600" indent="-228600">
              <a:spcAft>
                <a:spcPts val="600"/>
              </a:spcAft>
              <a:buFont typeface="+mj-lt"/>
              <a:buAutoNum type="arabicPeriod"/>
            </a:pPr>
            <a:r>
              <a:rPr lang="en-US" sz="20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Maoile</a:t>
            </a:r>
            <a:r>
              <a:rPr lang="en-US" sz="20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,Ivan </a:t>
            </a:r>
            <a:r>
              <a:rPr lang="en-US" sz="20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Gabriel </a:t>
            </a:r>
            <a:r>
              <a:rPr lang="en-US" sz="2000"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endParaRPr lang="en-US" sz="20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989012" y="5246348"/>
            <a:ext cx="1665841" cy="461665"/>
          </a:xfrm>
          <a:prstGeom prst="rect">
            <a:avLst/>
          </a:prstGeom>
        </p:spPr>
        <p:txBody>
          <a:bodyPr wrap="none">
            <a:spAutoFit/>
          </a:bodyPr>
          <a:lstStyle/>
          <a:p>
            <a:pPr>
              <a:spcAft>
                <a:spcPts val="600"/>
              </a:spcAft>
            </a:pPr>
            <a:fld id="{8D0610BA-E6A2-4303-B321-5ACE499E49AA}" type="datetime1">
              <a:rPr lang="en-US">
                <a:solidFill>
                  <a:srgbClr val="FFFFFF"/>
                </a:solidFill>
                <a:effectLst>
                  <a:outerShdw blurRad="38100" dist="38100" dir="2700000" algn="tl">
                    <a:srgbClr val="000000">
                      <a:alpha val="43137"/>
                    </a:srgbClr>
                  </a:outerShdw>
                </a:effectLst>
              </a:rPr>
              <a:pPr>
                <a:spcAft>
                  <a:spcPts val="600"/>
                </a:spcAft>
              </a:pPr>
              <a:t>10/27/2023</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5161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62000"/>
            <a:ext cx="10360501" cy="5638800"/>
          </a:xfrm>
        </p:spPr>
        <p:txBody>
          <a:bodyPr>
            <a:normAutofit fontScale="625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PH" dirty="0">
                <a:latin typeface="Times New Roman" panose="02020603050405020304" pitchFamily="18" charset="0"/>
                <a:cs typeface="Times New Roman" panose="02020603050405020304" pitchFamily="18" charset="0"/>
              </a:rPr>
              <a:t>Gen Techies Co. is committed to pushing the boundaries of what's possible in the tech industry. Our team of brilliant minds, tech enthusiasts, and visionaries work tirelessly to create solutions that drive progress and shape the future. We specialize in a diverse range of technologies, including artificial intelligence, blockchain, </a:t>
            </a:r>
            <a:r>
              <a:rPr lang="en-PH" dirty="0" smtClean="0">
                <a:latin typeface="Times New Roman" panose="02020603050405020304" pitchFamily="18" charset="0"/>
                <a:cs typeface="Times New Roman" panose="02020603050405020304" pitchFamily="18" charset="0"/>
              </a:rPr>
              <a:t>cyber security, </a:t>
            </a:r>
            <a:r>
              <a:rPr lang="en-PH" dirty="0">
                <a:latin typeface="Times New Roman" panose="02020603050405020304" pitchFamily="18" charset="0"/>
                <a:cs typeface="Times New Roman" panose="02020603050405020304" pitchFamily="18" charset="0"/>
              </a:rPr>
              <a:t>cloud computing, and more, offering comprehensive services to cater to the unique needs of our clients.</a:t>
            </a:r>
          </a:p>
          <a:p>
            <a:pPr marL="0" indent="0">
              <a:lnSpc>
                <a:spcPct val="120000"/>
              </a:lnSpc>
              <a:buNone/>
            </a:pPr>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pPr marL="457200" lvl="0" indent="-457200">
              <a:lnSpc>
                <a:spcPct val="120000"/>
              </a:lnSpc>
              <a:buFont typeface="+mj-lt"/>
              <a:buAutoNum type="arabicPeriod"/>
            </a:pPr>
            <a:r>
              <a:rPr lang="en-US" sz="3400" b="1" dirty="0">
                <a:latin typeface="Times New Roman" panose="02020603050405020304" pitchFamily="18" charset="0"/>
                <a:cs typeface="Times New Roman" panose="02020603050405020304" pitchFamily="18" charset="0"/>
              </a:rPr>
              <a:t>Enhanced Reliability</a:t>
            </a:r>
            <a:r>
              <a:rPr lang="en-US" dirty="0">
                <a:latin typeface="Times New Roman" panose="02020603050405020304" pitchFamily="18" charset="0"/>
                <a:cs typeface="Times New Roman" panose="02020603050405020304" pitchFamily="18" charset="0"/>
              </a:rPr>
              <a:t>: Ensure that our network operates with minimal downtime to maximize productivity.</a:t>
            </a:r>
          </a:p>
          <a:p>
            <a:pPr marL="457200" lvl="0" indent="-457200">
              <a:lnSpc>
                <a:spcPct val="120000"/>
              </a:lnSpc>
              <a:buFont typeface="+mj-lt"/>
              <a:buAutoNum type="arabicPeriod"/>
            </a:pPr>
            <a:r>
              <a:rPr lang="en-US" sz="3400" b="1" dirty="0">
                <a:latin typeface="Times New Roman" panose="02020603050405020304" pitchFamily="18" charset="0"/>
                <a:cs typeface="Times New Roman" panose="02020603050405020304" pitchFamily="18" charset="0"/>
              </a:rPr>
              <a:t>Improved Security</a:t>
            </a:r>
            <a:r>
              <a:rPr lang="en-US" dirty="0">
                <a:latin typeface="Times New Roman" panose="02020603050405020304" pitchFamily="18" charset="0"/>
                <a:cs typeface="Times New Roman" panose="02020603050405020304" pitchFamily="18" charset="0"/>
              </a:rPr>
              <a:t>: Implement security measures to protect our network from cyber threats and data breaches.</a:t>
            </a:r>
          </a:p>
          <a:p>
            <a:pPr marL="457200" lvl="0" indent="-457200">
              <a:lnSpc>
                <a:spcPct val="120000"/>
              </a:lnSpc>
              <a:buFont typeface="+mj-lt"/>
              <a:buAutoNum type="arabicPeriod"/>
            </a:pPr>
            <a:r>
              <a:rPr lang="en-US" sz="3400"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Design a network that can easily adapt to accommodate our company's growth.</a:t>
            </a:r>
          </a:p>
          <a:p>
            <a:pPr marL="457200" lvl="0" indent="-457200">
              <a:lnSpc>
                <a:spcPct val="120000"/>
              </a:lnSpc>
              <a:buFont typeface="+mj-lt"/>
              <a:buAutoNum type="arabicPeriod"/>
            </a:pPr>
            <a:r>
              <a:rPr lang="en-US" sz="3400" b="1" dirty="0">
                <a:latin typeface="Times New Roman" panose="02020603050405020304" pitchFamily="18" charset="0"/>
                <a:cs typeface="Times New Roman" panose="02020603050405020304" pitchFamily="18" charset="0"/>
              </a:rPr>
              <a:t>Efficient Resource Utilization</a:t>
            </a:r>
            <a:r>
              <a:rPr lang="en-US" dirty="0">
                <a:latin typeface="Times New Roman" panose="02020603050405020304" pitchFamily="18" charset="0"/>
                <a:cs typeface="Times New Roman" panose="02020603050405020304" pitchFamily="18" charset="0"/>
              </a:rPr>
              <a:t>: Optimize the use of network resources to reduce operational costs.</a:t>
            </a:r>
          </a:p>
          <a:p>
            <a:pPr>
              <a:lnSpc>
                <a:spcPct val="120000"/>
              </a:lnSpc>
            </a:pP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4342129" cy="1223963"/>
          </a:xfrm>
        </p:spPr>
        <p:txBody>
          <a:bodyPr/>
          <a:lstStyle/>
          <a:p>
            <a:r>
              <a:rPr lang="en-US" dirty="0" smtClean="0">
                <a:latin typeface="Times New Roman" panose="02020603050405020304" pitchFamily="18" charset="0"/>
                <a:cs typeface="Times New Roman" panose="02020603050405020304" pitchFamily="18" charset="0"/>
              </a:rPr>
              <a:t>INTRODUCTION – PART 1</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18883" y="1706880"/>
            <a:ext cx="3961129" cy="426720"/>
          </a:xfrm>
        </p:spPr>
        <p:txBody>
          <a:bodyPr>
            <a:normAutofit fontScale="85000" lnSpcReduction="10000"/>
          </a:bodyPr>
          <a:lstStyle/>
          <a:p>
            <a:pPr marL="0" indent="0">
              <a:buNone/>
            </a:pPr>
            <a:r>
              <a:rPr lang="en-PH" dirty="0">
                <a:latin typeface="Times New Roman" panose="02020603050405020304" pitchFamily="18" charset="0"/>
                <a:cs typeface="Times New Roman" panose="02020603050405020304" pitchFamily="18" charset="0"/>
              </a:rPr>
              <a:t>Current NETWORK </a:t>
            </a:r>
            <a:r>
              <a:rPr lang="en-PH" dirty="0" smtClean="0">
                <a:latin typeface="Times New Roman" panose="02020603050405020304" pitchFamily="18" charset="0"/>
                <a:cs typeface="Times New Roman" panose="02020603050405020304" pitchFamily="18" charset="0"/>
              </a:rPr>
              <a:t>SETUP:</a:t>
            </a:r>
            <a:endParaRPr lang="en-PH"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12" name="Picture 2" descr="N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12" y="1295400"/>
            <a:ext cx="633984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No description avail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406" y="762000"/>
            <a:ext cx="8783639" cy="2590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No description avail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6407" y="3352800"/>
            <a:ext cx="8783638" cy="255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18924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609600"/>
            <a:ext cx="8938472" cy="990600"/>
          </a:xfrm>
        </p:spPr>
        <p:txBody>
          <a:bodyPr/>
          <a:lstStyle/>
          <a:p>
            <a:r>
              <a:rPr lang="en-US" dirty="0">
                <a:latin typeface="Times New Roman" panose="02020603050405020304" pitchFamily="18" charset="0"/>
                <a:cs typeface="Times New Roman" panose="02020603050405020304" pitchFamily="18" charset="0"/>
              </a:rPr>
              <a:t>Statement of the Problem</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1293812" y="2057400"/>
            <a:ext cx="9753600" cy="2971800"/>
          </a:xfrm>
        </p:spPr>
        <p:txBody>
          <a:bodyPr>
            <a:noAutofit/>
          </a:bodyPr>
          <a:lstStyle/>
          <a:p>
            <a:pPr marL="457200" indent="-457200">
              <a:lnSpc>
                <a:spcPct val="200000"/>
              </a:lnSpc>
              <a:buFont typeface="+mj-lt"/>
              <a:buAutoNum type="arabicPeriod"/>
            </a:pPr>
            <a:r>
              <a:rPr lang="en-PH" dirty="0">
                <a:solidFill>
                  <a:schemeClr val="tx1"/>
                </a:solidFill>
                <a:latin typeface="Times New Roman" panose="02020603050405020304" pitchFamily="18" charset="0"/>
                <a:cs typeface="Times New Roman" panose="02020603050405020304" pitchFamily="18" charset="0"/>
              </a:rPr>
              <a:t>Some of the units aren’t </a:t>
            </a:r>
            <a:r>
              <a:rPr lang="en-PH" dirty="0" smtClean="0">
                <a:solidFill>
                  <a:schemeClr val="tx1"/>
                </a:solidFill>
                <a:latin typeface="Times New Roman" panose="02020603050405020304" pitchFamily="18" charset="0"/>
                <a:cs typeface="Times New Roman" panose="02020603050405020304" pitchFamily="18" charset="0"/>
              </a:rPr>
              <a:t>working.</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PH" dirty="0">
                <a:solidFill>
                  <a:schemeClr val="tx1"/>
                </a:solidFill>
                <a:latin typeface="Times New Roman" panose="02020603050405020304" pitchFamily="18" charset="0"/>
                <a:cs typeface="Times New Roman" panose="02020603050405020304" pitchFamily="18" charset="0"/>
              </a:rPr>
              <a:t>Unstable internet connection.</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PH" dirty="0">
                <a:solidFill>
                  <a:schemeClr val="tx1"/>
                </a:solidFill>
                <a:latin typeface="Times New Roman" panose="02020603050405020304" pitchFamily="18" charset="0"/>
                <a:cs typeface="Times New Roman" panose="02020603050405020304" pitchFamily="18" charset="0"/>
              </a:rPr>
              <a:t>Difficulties of Mouse sensor</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381000"/>
            <a:ext cx="10360501" cy="736600"/>
          </a:xfrm>
        </p:spPr>
        <p:txBody>
          <a:bodyPr/>
          <a:lstStyle/>
          <a:p>
            <a:r>
              <a:rPr lang="en-US" b="1" dirty="0">
                <a:latin typeface="Times New Roman" panose="02020603050405020304" pitchFamily="18" charset="0"/>
                <a:cs typeface="Times New Roman" panose="02020603050405020304" pitchFamily="18" charset="0"/>
              </a:rPr>
              <a:t>NETWORK / HARDWARE SPECIFICATIONS</a:t>
            </a:r>
            <a:endParaRPr lang="en-US" dirty="0">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sz="quarter" idx="3"/>
          </p:nvPr>
        </p:nvSpPr>
        <p:spPr>
          <a:xfrm>
            <a:off x="1198245" y="1524000"/>
            <a:ext cx="9944417" cy="3352800"/>
          </a:xfrm>
        </p:spPr>
        <p:txBody>
          <a:bodyPr>
            <a:normAutofit/>
          </a:bodyPr>
          <a:lstStyle/>
          <a:p>
            <a:r>
              <a:rPr lang="en-PH" sz="3200" dirty="0">
                <a:solidFill>
                  <a:schemeClr val="tx1"/>
                </a:solidFill>
                <a:latin typeface="Times New Roman" panose="02020603050405020304" pitchFamily="18" charset="0"/>
                <a:cs typeface="Times New Roman" panose="02020603050405020304" pitchFamily="18" charset="0"/>
              </a:rPr>
              <a:t>CONNECTION TYPE:</a:t>
            </a:r>
          </a:p>
          <a:p>
            <a:r>
              <a:rPr lang="en-PH" sz="3200" dirty="0">
                <a:solidFill>
                  <a:schemeClr val="tx1"/>
                </a:solidFill>
                <a:latin typeface="Times New Roman" panose="02020603050405020304" pitchFamily="18" charset="0"/>
                <a:cs typeface="Times New Roman" panose="02020603050405020304" pitchFamily="18" charset="0"/>
              </a:rPr>
              <a:t>NUMBER OF STATIONED TERMINALS: </a:t>
            </a:r>
            <a:r>
              <a:rPr lang="en-PH" sz="3200" dirty="0">
                <a:solidFill>
                  <a:srgbClr val="0070C0"/>
                </a:solidFill>
                <a:latin typeface="Times New Roman" panose="02020603050405020304" pitchFamily="18" charset="0"/>
                <a:cs typeface="Times New Roman" panose="02020603050405020304" pitchFamily="18" charset="0"/>
              </a:rPr>
              <a:t>Working (29), </a:t>
            </a:r>
            <a:r>
              <a:rPr lang="en-PH" sz="3200" dirty="0">
                <a:solidFill>
                  <a:srgbClr val="FF0000"/>
                </a:solidFill>
                <a:latin typeface="Times New Roman" panose="02020603050405020304" pitchFamily="18" charset="0"/>
                <a:cs typeface="Times New Roman" panose="02020603050405020304" pitchFamily="18" charset="0"/>
              </a:rPr>
              <a:t>NOT Working (5)</a:t>
            </a:r>
          </a:p>
          <a:p>
            <a:endParaRPr lang="en-PH" sz="3200" dirty="0">
              <a:solidFill>
                <a:srgbClr val="FF0000"/>
              </a:solidFill>
              <a:latin typeface="Times New Roman" panose="02020603050405020304" pitchFamily="18" charset="0"/>
              <a:cs typeface="Times New Roman" panose="02020603050405020304" pitchFamily="18" charset="0"/>
            </a:endParaRPr>
          </a:p>
          <a:p>
            <a:endParaRPr lang="en-PH" sz="3200" dirty="0">
              <a:solidFill>
                <a:srgbClr val="FF0000"/>
              </a:solidFill>
              <a:latin typeface="Times New Roman" panose="02020603050405020304" pitchFamily="18" charset="0"/>
              <a:cs typeface="Times New Roman" panose="02020603050405020304" pitchFamily="18" charset="0"/>
            </a:endParaRPr>
          </a:p>
          <a:p>
            <a:endParaRPr lang="en-PH" sz="3200" dirty="0">
              <a:solidFill>
                <a:srgbClr val="FF0000"/>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355" t="28713" r="8106" b="22773"/>
          <a:stretch/>
        </p:blipFill>
        <p:spPr>
          <a:xfrm>
            <a:off x="455612" y="1600200"/>
            <a:ext cx="11430000" cy="3733800"/>
          </a:xfrm>
          <a:prstGeom prst="rect">
            <a:avLst/>
          </a:prstGeom>
        </p:spPr>
      </p:pic>
    </p:spTree>
    <p:extLst>
      <p:ext uri="{BB962C8B-B14F-4D97-AF65-F5344CB8AC3E}">
        <p14:creationId xmlns:p14="http://schemas.microsoft.com/office/powerpoint/2010/main" val="39771080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89012" y="762000"/>
            <a:ext cx="6918995" cy="4741333"/>
          </a:xfrm>
          <a:prstGeom prst="rect">
            <a:avLst/>
          </a:prstGeom>
        </p:spPr>
        <p:txBody>
          <a:bodyPr vert="horz" lIns="121899" tIns="60949" rIns="121899" bIns="60949" rtlCol="0" anchor="t">
            <a:normAutofit lnSpcReduction="10000"/>
          </a:bodyPr>
          <a:lstStyle>
            <a:lvl1pPr algn="l" defTabSz="1218987" rtl="0" eaLnBrk="1" latinLnBrk="0" hangingPunct="1">
              <a:lnSpc>
                <a:spcPct val="90000"/>
              </a:lnSpc>
              <a:spcBef>
                <a:spcPct val="0"/>
              </a:spcBef>
              <a:buNone/>
              <a:defRPr sz="2800" b="0" kern="1200" cap="all" spc="200" baseline="0">
                <a:solidFill>
                  <a:schemeClr val="accent1"/>
                </a:solidFill>
                <a:latin typeface="+mj-lt"/>
                <a:ea typeface="+mj-ea"/>
                <a:cs typeface="+mj-cs"/>
              </a:defRPr>
            </a:lvl1pPr>
          </a:lstStyle>
          <a:p>
            <a:r>
              <a:rPr lang="en-US" sz="8000" b="1" dirty="0" smtClean="0">
                <a:solidFill>
                  <a:srgbClr val="FFFFFF"/>
                </a:solidFill>
              </a:rPr>
              <a:t>Proposed NETWORK PLAN</a:t>
            </a:r>
          </a:p>
          <a:p>
            <a:endParaRPr lang="en-US" sz="8000" b="1" dirty="0" smtClean="0">
              <a:solidFill>
                <a:srgbClr val="FFFFFF"/>
              </a:solidFill>
            </a:endParaRPr>
          </a:p>
          <a:p>
            <a:r>
              <a:rPr lang="en-US" sz="1800" dirty="0">
                <a:solidFill>
                  <a:srgbClr val="FFFFFF"/>
                </a:solidFill>
              </a:rPr>
              <a:t>NETWORKING PART </a:t>
            </a:r>
            <a:r>
              <a:rPr lang="en-US" sz="1800" dirty="0" smtClean="0">
                <a:solidFill>
                  <a:srgbClr val="FFFFFF"/>
                </a:solidFill>
              </a:rPr>
              <a:t>2 </a:t>
            </a:r>
            <a:r>
              <a:rPr lang="en-US" sz="1800" dirty="0">
                <a:solidFill>
                  <a:srgbClr val="FFFFFF"/>
                </a:solidFill>
              </a:rPr>
              <a:t>- ITE 292</a:t>
            </a:r>
            <a:endParaRPr lang="en-PH" sz="1800" dirty="0">
              <a:solidFill>
                <a:srgbClr val="FFFFFF"/>
              </a:solidFill>
            </a:endParaRPr>
          </a:p>
          <a:p>
            <a:endParaRPr lang="en-PH" sz="8000" b="1" dirty="0">
              <a:solidFill>
                <a:srgbClr val="FFFFFF"/>
              </a:solidFill>
            </a:endParaRPr>
          </a:p>
        </p:txBody>
      </p:sp>
    </p:spTree>
    <p:extLst>
      <p:ext uri="{BB962C8B-B14F-4D97-AF65-F5344CB8AC3E}">
        <p14:creationId xmlns:p14="http://schemas.microsoft.com/office/powerpoint/2010/main" val="2221971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230</TotalTime>
  <Words>1160</Words>
  <Application>Microsoft Office PowerPoint</Application>
  <PresentationFormat>Custom</PresentationFormat>
  <Paragraphs>102</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 Display</vt:lpstr>
      <vt:lpstr>Arial</vt:lpstr>
      <vt:lpstr>Calibri</vt:lpstr>
      <vt:lpstr>Times New Roman</vt:lpstr>
      <vt:lpstr>Tech 16x9</vt:lpstr>
      <vt:lpstr>Group 2 ITE292 - NETWORKING</vt:lpstr>
      <vt:lpstr>PowerPoint Presentation</vt:lpstr>
      <vt:lpstr>PowerPoint Presentation</vt:lpstr>
      <vt:lpstr>INTRODUCTION – PART 1</vt:lpstr>
      <vt:lpstr>PowerPoint Presentation</vt:lpstr>
      <vt:lpstr>Statement of the Problem</vt:lpstr>
      <vt:lpstr>NETWORK / HARDWARE 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Eclipse IDE (for Java Programming Language) -</vt:lpstr>
      <vt:lpstr>2. AVast Antivirus – </vt:lpstr>
      <vt:lpstr>3. Adobe Photoshop – </vt:lpstr>
      <vt:lpstr>PowerPoint Presentation</vt:lpstr>
      <vt:lpstr>PROPOSED NETWORK LAYOUT (Network Topology)</vt:lpstr>
      <vt:lpstr>PROPOSED NETWORK AND HARDWARE EQUIPMENTS</vt:lpstr>
      <vt:lpstr>PowerPoint Presentation</vt:lpstr>
      <vt:lpstr>Security Measures</vt:lpstr>
      <vt:lpstr>Scalability</vt:lpstr>
      <vt:lpstr>Monitoring and Maintenance</vt:lpstr>
      <vt:lpstr>Budget</vt:lpstr>
      <vt:lpstr>Timeline</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ITE292 - NETWORKING</dc:title>
  <dc:creator>fmily</dc:creator>
  <cp:lastModifiedBy>fmily</cp:lastModifiedBy>
  <cp:revision>11</cp:revision>
  <dcterms:created xsi:type="dcterms:W3CDTF">2023-10-26T16:16:12Z</dcterms:created>
  <dcterms:modified xsi:type="dcterms:W3CDTF">2023-10-26T20:06:29Z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