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4" r:id="rId2"/>
    <p:sldId id="273" r:id="rId3"/>
    <p:sldId id="259" r:id="rId4"/>
    <p:sldId id="256" r:id="rId5"/>
    <p:sldId id="258" r:id="rId6"/>
    <p:sldId id="267" r:id="rId7"/>
    <p:sldId id="268" r:id="rId8"/>
    <p:sldId id="264" r:id="rId9"/>
    <p:sldId id="270" r:id="rId10"/>
    <p:sldId id="272" r:id="rId11"/>
    <p:sldId id="26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5A0"/>
    <a:srgbClr val="FFFF99"/>
    <a:srgbClr val="FFFF66"/>
    <a:srgbClr val="99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746" autoAdjust="0"/>
  </p:normalViewPr>
  <p:slideViewPr>
    <p:cSldViewPr>
      <p:cViewPr varScale="1">
        <p:scale>
          <a:sx n="73" d="100"/>
          <a:sy n="73" d="100"/>
        </p:scale>
        <p:origin x="-12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7EAF71-6385-4A97-9ADA-B2AC79E9818B}" type="datetimeFigureOut">
              <a:rPr lang="en-GB" smtClean="0"/>
              <a:pPr/>
              <a:t>17/06/2015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F963E-3D3E-4F96-B634-996098444FE5}" type="slidenum">
              <a:rPr lang="en-GB" smtClean="0"/>
              <a:pPr/>
              <a:t>‹#›</a:t>
            </a:fld>
            <a:endParaRPr lang="en-GB"/>
          </a:p>
        </p:txBody>
      </p:sp>
    </p:spTree>
    <p:extLst>
      <p:ext uri="{BB962C8B-B14F-4D97-AF65-F5344CB8AC3E}">
        <p14:creationId xmlns:p14="http://schemas.microsoft.com/office/powerpoint/2010/main" val="408211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0F963E-3D3E-4F96-B634-996098444FE5}" type="slidenum">
              <a:rPr lang="en-GB" smtClean="0"/>
              <a:pPr/>
              <a:t>6</a:t>
            </a:fld>
            <a:endParaRPr lang="en-GB"/>
          </a:p>
        </p:txBody>
      </p:sp>
    </p:spTree>
    <p:extLst>
      <p:ext uri="{BB962C8B-B14F-4D97-AF65-F5344CB8AC3E}">
        <p14:creationId xmlns:p14="http://schemas.microsoft.com/office/powerpoint/2010/main" val="113522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115408" y="2017980"/>
            <a:ext cx="4756675" cy="2541530"/>
          </a:xfrm>
        </p:spPr>
        <p:txBody>
          <a:bodyPr/>
          <a:lstStyle>
            <a:lvl1pPr algn="l">
              <a:defRPr>
                <a:solidFill>
                  <a:schemeClr val="bg1"/>
                </a:solidFill>
                <a:latin typeface="Arial Rounded MT Bold"/>
                <a:cs typeface="Arial Rounded MT Bold"/>
              </a:defRPr>
            </a:lvl1pPr>
          </a:lstStyle>
          <a:p>
            <a:r>
              <a:rPr lang="en-GB" dirty="0" smtClean="0"/>
              <a:t>Click to edit Master title style</a:t>
            </a:r>
            <a:endParaRPr lang="en-US" dirty="0"/>
          </a:p>
        </p:txBody>
      </p:sp>
    </p:spTree>
    <p:extLst>
      <p:ext uri="{BB962C8B-B14F-4D97-AF65-F5344CB8AC3E}">
        <p14:creationId xmlns:p14="http://schemas.microsoft.com/office/powerpoint/2010/main" val="14356031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4DB4D-AC32-4950-958A-B249985D7F63}" type="datetimeFigureOut">
              <a:rPr lang="en-GB" smtClean="0"/>
              <a:pPr/>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E3B669-3765-4FFF-885D-6BAE0D66502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4DB4D-AC32-4950-958A-B249985D7F63}" type="datetimeFigureOut">
              <a:rPr lang="en-GB" smtClean="0"/>
              <a:pPr/>
              <a:t>17/06/2015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3B669-3765-4FFF-885D-6BAE0D66502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latin typeface="Calibri" pitchFamily="34" charset="0"/>
              </a:rPr>
              <a:t/>
            </a:r>
            <a:br>
              <a:rPr lang="en-GB" sz="3600" b="1" dirty="0">
                <a:latin typeface="Calibri" pitchFamily="34" charset="0"/>
              </a:rPr>
            </a:br>
            <a:r>
              <a:rPr lang="en-GB" sz="2800" dirty="0">
                <a:latin typeface="Calibri" pitchFamily="34" charset="0"/>
              </a:rPr>
              <a:t/>
            </a:r>
            <a:br>
              <a:rPr lang="en-GB" sz="2800" dirty="0">
                <a:latin typeface="Calibri" pitchFamily="34" charset="0"/>
              </a:rPr>
            </a:br>
            <a:r>
              <a:rPr lang="en-GB" sz="3200" b="1" dirty="0">
                <a:latin typeface="Calibri" pitchFamily="34" charset="0"/>
              </a:rPr>
              <a:t>Coaching </a:t>
            </a:r>
            <a:r>
              <a:rPr lang="en-GB" sz="3200" b="1" dirty="0" smtClean="0">
                <a:latin typeface="Calibri" pitchFamily="34" charset="0"/>
              </a:rPr>
              <a:t>Pack</a:t>
            </a:r>
            <a:r>
              <a:rPr lang="en-GB" sz="3200" b="1" dirty="0">
                <a:latin typeface="Calibri" pitchFamily="34" charset="0"/>
              </a:rPr>
              <a:t/>
            </a:r>
            <a:br>
              <a:rPr lang="en-GB" sz="3200" b="1" dirty="0">
                <a:latin typeface="Calibri" pitchFamily="34" charset="0"/>
              </a:rPr>
            </a:br>
            <a:r>
              <a:rPr lang="en-GB" sz="3200" b="1" dirty="0">
                <a:latin typeface="Calibri" pitchFamily="34" charset="0"/>
              </a:rPr>
              <a:t>5 – 8</a:t>
            </a:r>
            <a:r>
              <a:rPr lang="en-GB" sz="3200" b="1" dirty="0" smtClean="0">
                <a:latin typeface="Calibri" pitchFamily="34" charset="0"/>
              </a:rPr>
              <a:t> </a:t>
            </a:r>
            <a:r>
              <a:rPr lang="en-GB" sz="3200" b="1" dirty="0">
                <a:latin typeface="Calibri" pitchFamily="34" charset="0"/>
              </a:rPr>
              <a:t>Years</a:t>
            </a:r>
            <a:br>
              <a:rPr lang="en-GB" sz="3200" b="1" dirty="0">
                <a:latin typeface="Calibri" pitchFamily="34" charset="0"/>
              </a:rPr>
            </a:br>
            <a:endParaRPr lang="en-US" sz="3200" dirty="0"/>
          </a:p>
        </p:txBody>
      </p:sp>
    </p:spTree>
    <p:extLst>
      <p:ext uri="{BB962C8B-B14F-4D97-AF65-F5344CB8AC3E}">
        <p14:creationId xmlns:p14="http://schemas.microsoft.com/office/powerpoint/2010/main" val="422825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 EL RONDO</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787672123"/>
              </p:ext>
            </p:extLst>
          </p:nvPr>
        </p:nvGraphicFramePr>
        <p:xfrm>
          <a:off x="179512" y="3212976"/>
          <a:ext cx="8765706" cy="156464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marL="171450" indent="-171450">
                        <a:buFont typeface="Arial" pitchFamily="34" charset="0"/>
                        <a:buChar char="•"/>
                      </a:pPr>
                      <a:r>
                        <a:rPr lang="en-GB" sz="1100" dirty="0" smtClean="0"/>
                        <a:t>Develop players ability to make a range of short passes</a:t>
                      </a:r>
                    </a:p>
                  </a:txBody>
                  <a:tcPr>
                    <a:solidFill>
                      <a:schemeClr val="accent2">
                        <a:lumMod val="40000"/>
                        <a:lumOff val="60000"/>
                      </a:schemeClr>
                    </a:solidFill>
                  </a:tcPr>
                </a:tc>
                <a:tc>
                  <a:txBody>
                    <a:bodyPr/>
                    <a:lstStyle/>
                    <a:p>
                      <a:pPr>
                        <a:buFont typeface="Arial" pitchFamily="34" charset="0"/>
                        <a:buChar char="•"/>
                      </a:pPr>
                      <a:r>
                        <a:rPr lang="en-GB" sz="1100" dirty="0" smtClean="0"/>
                        <a:t> Develop communication with others</a:t>
                      </a:r>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endParaRPr lang="en-GB" sz="1100" dirty="0" smtClean="0"/>
                    </a:p>
                  </a:txBody>
                  <a:tcPr>
                    <a:solidFill>
                      <a:srgbClr val="FFFF99"/>
                    </a:solidFill>
                  </a:tcPr>
                </a:tc>
                <a:tc>
                  <a:txBody>
                    <a:bodyPr/>
                    <a:lstStyle/>
                    <a:p>
                      <a:pPr>
                        <a:buFont typeface="Arial" pitchFamily="34" charset="0"/>
                        <a:buChar char="•"/>
                      </a:pPr>
                      <a:r>
                        <a:rPr lang="en-GB" sz="1100" dirty="0" smtClean="0"/>
                        <a:t> Develop</a:t>
                      </a:r>
                      <a:r>
                        <a:rPr lang="en-GB" sz="1100" baseline="0" dirty="0" smtClean="0"/>
                        <a:t> problem solving, how can I get the ball across?</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2" cstate="print"/>
          <a:srcRect/>
          <a:stretch>
            <a:fillRect/>
          </a:stretch>
        </p:blipFill>
        <p:spPr bwMode="auto">
          <a:xfrm>
            <a:off x="179512" y="878359"/>
            <a:ext cx="4320480" cy="2232247"/>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1633706244"/>
              </p:ext>
            </p:extLst>
          </p:nvPr>
        </p:nvGraphicFramePr>
        <p:xfrm>
          <a:off x="4644008" y="836712"/>
          <a:ext cx="4320480" cy="2261241"/>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marL="171450" indent="-171450">
                        <a:buFont typeface="Arial" pitchFamily="34" charset="0"/>
                        <a:buChar char="•"/>
                      </a:pPr>
                      <a:r>
                        <a:rPr lang="en-GB" sz="1100" b="0" i="0" baseline="0" dirty="0" smtClean="0"/>
                        <a:t>See diagram for set up. Players have a ball per square. They pass the ball to any of the other players on the other sides.</a:t>
                      </a:r>
                    </a:p>
                    <a:p>
                      <a:pPr marL="171450" indent="-171450">
                        <a:buFont typeface="Arial" pitchFamily="34" charset="0"/>
                        <a:buChar char="•"/>
                      </a:pPr>
                      <a:r>
                        <a:rPr lang="en-GB" sz="1100" b="0" i="0" baseline="0" dirty="0" smtClean="0"/>
                        <a:t>Add a defender in from the next square, if the defender wins the ball they put the ball on the empty side.</a:t>
                      </a:r>
                    </a:p>
                    <a:p>
                      <a:pPr marL="171450" indent="-171450">
                        <a:buFont typeface="Arial" pitchFamily="34" charset="0"/>
                        <a:buChar char="•"/>
                      </a:pPr>
                      <a:r>
                        <a:rPr lang="en-GB" sz="1100" b="0" i="0" baseline="0" dirty="0" smtClean="0"/>
                        <a:t>Or the defender swaps with the attacker who last touched the ball</a:t>
                      </a:r>
                    </a:p>
                    <a:p>
                      <a:pPr>
                        <a:buFont typeface="Arial" pitchFamily="34" charset="0"/>
                        <a:buChar char="•"/>
                      </a:pPr>
                      <a:r>
                        <a:rPr lang="en-GB" sz="1100" b="0" i="0" baseline="0" dirty="0" smtClean="0"/>
                        <a:t> Players get double points for passing across</a:t>
                      </a:r>
                    </a:p>
                    <a:p>
                      <a:pPr>
                        <a:buFont typeface="Arial" pitchFamily="34" charset="0"/>
                        <a:buChar char="•"/>
                      </a:pPr>
                      <a:r>
                        <a:rPr lang="en-GB" sz="1100" b="0" i="0" baseline="0" dirty="0" smtClean="0"/>
                        <a:t>Players now have a choice can they dribble to the spare side if its straight across or pass to the others.</a:t>
                      </a:r>
                    </a:p>
                    <a:p>
                      <a:pPr>
                        <a:buFont typeface="Arial" pitchFamily="34" charset="0"/>
                        <a:buNone/>
                      </a:pPr>
                      <a:r>
                        <a:rPr lang="en-GB" sz="1100" b="1" i="0" baseline="0" dirty="0" smtClean="0"/>
                        <a:t>Progression</a:t>
                      </a:r>
                    </a:p>
                    <a:p>
                      <a:pPr marL="171450" indent="-171450">
                        <a:buFont typeface="Arial" pitchFamily="34" charset="0"/>
                        <a:buChar char="•"/>
                      </a:pPr>
                      <a:r>
                        <a:rPr lang="en-GB" sz="1100" b="0" i="0" baseline="0" dirty="0" smtClean="0"/>
                        <a:t>Players move the ball inside the square rather than on the outside of it.</a:t>
                      </a: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83871866"/>
              </p:ext>
            </p:extLst>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Make</a:t>
                      </a:r>
                      <a:r>
                        <a:rPr lang="en-GB" sz="1100" baseline="0" dirty="0" smtClean="0"/>
                        <a:t> the square bigger</a:t>
                      </a:r>
                    </a:p>
                    <a:p>
                      <a:pPr>
                        <a:buFont typeface="Arial" pitchFamily="34" charset="0"/>
                        <a:buChar char="•"/>
                      </a:pPr>
                      <a:r>
                        <a:rPr lang="en-GB" sz="1100" baseline="0" dirty="0" smtClean="0"/>
                        <a:t>Have no defender</a:t>
                      </a:r>
                    </a:p>
                    <a:p>
                      <a:pPr>
                        <a:buFont typeface="Arial" pitchFamily="34" charset="0"/>
                        <a:buChar char="•"/>
                      </a:pPr>
                      <a:r>
                        <a:rPr lang="en-GB" sz="1100" baseline="0" dirty="0" smtClean="0"/>
                        <a:t>A defender with a ball</a:t>
                      </a:r>
                      <a:endParaRPr lang="en-GB" sz="1100" dirty="0"/>
                    </a:p>
                  </a:txBody>
                  <a:tcPr>
                    <a:solidFill>
                      <a:schemeClr val="bg1">
                        <a:lumMod val="85000"/>
                      </a:schemeClr>
                    </a:solidFill>
                  </a:tcPr>
                </a:tc>
                <a:tc>
                  <a:txBody>
                    <a:bodyPr/>
                    <a:lstStyle/>
                    <a:p>
                      <a:pPr>
                        <a:buFont typeface="Arial" pitchFamily="34" charset="0"/>
                        <a:buChar char="•"/>
                      </a:pPr>
                      <a:r>
                        <a:rPr lang="en-GB" sz="1100" dirty="0" smtClean="0"/>
                        <a:t> Smaller area</a:t>
                      </a:r>
                    </a:p>
                    <a:p>
                      <a:pPr>
                        <a:buFont typeface="Arial" pitchFamily="34" charset="0"/>
                        <a:buChar char="•"/>
                      </a:pPr>
                      <a:r>
                        <a:rPr lang="en-GB" sz="1100" dirty="0" smtClean="0"/>
                        <a:t>Tall cones to block passes</a:t>
                      </a:r>
                    </a:p>
                    <a:p>
                      <a:pPr>
                        <a:buFont typeface="Arial" pitchFamily="34" charset="0"/>
                        <a:buChar char="•"/>
                      </a:pPr>
                      <a:r>
                        <a:rPr lang="en-GB" sz="1100" dirty="0" smtClean="0"/>
                        <a:t>Limit number</a:t>
                      </a:r>
                      <a:r>
                        <a:rPr lang="en-GB" sz="1100" baseline="0" dirty="0" smtClean="0"/>
                        <a:t> of touches</a:t>
                      </a:r>
                      <a:endParaRPr lang="en-GB" sz="1100" dirty="0" smtClean="0"/>
                    </a:p>
                    <a:p>
                      <a:pPr>
                        <a:buFont typeface="Arial" pitchFamily="34" charset="0"/>
                        <a:buChar char="•"/>
                      </a:pPr>
                      <a:endParaRPr lang="en-GB" sz="1100" dirty="0"/>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87682330"/>
              </p:ext>
            </p:extLst>
          </p:nvPr>
        </p:nvGraphicFramePr>
        <p:xfrm>
          <a:off x="4644008" y="5051531"/>
          <a:ext cx="4320480" cy="168983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Char char="•"/>
                      </a:pPr>
                      <a:r>
                        <a:rPr lang="en-GB" sz="1200" dirty="0" smtClean="0"/>
                        <a:t> How</a:t>
                      </a:r>
                      <a:r>
                        <a:rPr lang="en-GB" sz="1200" baseline="0" dirty="0" smtClean="0"/>
                        <a:t> can you pass the ball to your team mates?</a:t>
                      </a:r>
                    </a:p>
                    <a:p>
                      <a:pPr>
                        <a:buFont typeface="Arial" pitchFamily="34" charset="0"/>
                        <a:buChar char="•"/>
                      </a:pPr>
                      <a:r>
                        <a:rPr lang="en-GB" sz="1200" baseline="0" dirty="0" smtClean="0"/>
                        <a:t>What different parts of the foot can you use?</a:t>
                      </a:r>
                    </a:p>
                    <a:p>
                      <a:pPr>
                        <a:buFont typeface="Arial" pitchFamily="34" charset="0"/>
                        <a:buChar char="•"/>
                      </a:pPr>
                      <a:r>
                        <a:rPr lang="en-GB" sz="1200" baseline="0" dirty="0" smtClean="0"/>
                        <a:t>When can you play across?</a:t>
                      </a:r>
                    </a:p>
                    <a:p>
                      <a:pPr>
                        <a:buFont typeface="Arial" pitchFamily="34" charset="0"/>
                        <a:buChar char="•"/>
                      </a:pPr>
                      <a:r>
                        <a:rPr lang="en-GB" sz="1200" baseline="0" dirty="0" smtClean="0"/>
                        <a:t>What is the benefit of a first time pass? </a:t>
                      </a:r>
                      <a:r>
                        <a:rPr lang="en-GB" sz="1200" b="1" baseline="0" dirty="0" smtClean="0"/>
                        <a:t>5 points for a first time pass</a:t>
                      </a:r>
                    </a:p>
                    <a:p>
                      <a:pPr>
                        <a:buFont typeface="Arial" pitchFamily="34" charset="0"/>
                        <a:buChar char="•"/>
                      </a:pPr>
                      <a:r>
                        <a:rPr lang="en-GB" sz="1200" baseline="0" dirty="0" smtClean="0"/>
                        <a:t>When can you dribble to the spare side?</a:t>
                      </a:r>
                      <a:endParaRPr lang="en-GB" sz="1100" dirty="0"/>
                    </a:p>
                  </a:txBody>
                  <a:tcPr>
                    <a:solidFill>
                      <a:schemeClr val="bg1">
                        <a:lumMod val="85000"/>
                      </a:schemeClr>
                    </a:solidFill>
                  </a:tcPr>
                </a:tc>
              </a:tr>
            </a:tbl>
          </a:graphicData>
        </a:graphic>
      </p:graphicFrame>
      <p:pic>
        <p:nvPicPr>
          <p:cNvPr id="20" name="Picture 50" descr="Player_Red copy"/>
          <p:cNvPicPr>
            <a:picLocks noChangeAspect="1" noChangeArrowheads="1"/>
          </p:cNvPicPr>
          <p:nvPr/>
        </p:nvPicPr>
        <p:blipFill>
          <a:blip r:embed="rId3" cstate="print"/>
          <a:srcRect/>
          <a:stretch>
            <a:fillRect/>
          </a:stretch>
        </p:blipFill>
        <p:spPr bwMode="auto">
          <a:xfrm rot="16200000">
            <a:off x="550356" y="1722727"/>
            <a:ext cx="252613" cy="218166"/>
          </a:xfrm>
          <a:prstGeom prst="rect">
            <a:avLst/>
          </a:prstGeom>
          <a:noFill/>
        </p:spPr>
      </p:pic>
      <p:pic>
        <p:nvPicPr>
          <p:cNvPr id="25" name="Picture 50" descr="Player_Red copy"/>
          <p:cNvPicPr>
            <a:picLocks noChangeAspect="1" noChangeArrowheads="1"/>
          </p:cNvPicPr>
          <p:nvPr/>
        </p:nvPicPr>
        <p:blipFill>
          <a:blip r:embed="rId3" cstate="print"/>
          <a:srcRect/>
          <a:stretch>
            <a:fillRect/>
          </a:stretch>
        </p:blipFill>
        <p:spPr bwMode="auto">
          <a:xfrm rot="16200000">
            <a:off x="1294990" y="2438112"/>
            <a:ext cx="252613" cy="218166"/>
          </a:xfrm>
          <a:prstGeom prst="rect">
            <a:avLst/>
          </a:prstGeom>
          <a:noFill/>
        </p:spPr>
      </p:pic>
      <p:pic>
        <p:nvPicPr>
          <p:cNvPr id="27" name="Picture 50" descr="Player_Red copy"/>
          <p:cNvPicPr>
            <a:picLocks noChangeAspect="1" noChangeArrowheads="1"/>
          </p:cNvPicPr>
          <p:nvPr/>
        </p:nvPicPr>
        <p:blipFill>
          <a:blip r:embed="rId3" cstate="print"/>
          <a:srcRect/>
          <a:stretch>
            <a:fillRect/>
          </a:stretch>
        </p:blipFill>
        <p:spPr bwMode="auto">
          <a:xfrm rot="16200000">
            <a:off x="1225723" y="1141968"/>
            <a:ext cx="252613" cy="218166"/>
          </a:xfrm>
          <a:prstGeom prst="rect">
            <a:avLst/>
          </a:prstGeom>
          <a:noFill/>
        </p:spPr>
      </p:pic>
      <p:pic>
        <p:nvPicPr>
          <p:cNvPr id="28" name="Picture 49" descr="Player_Yellow copy"/>
          <p:cNvPicPr>
            <a:picLocks noChangeAspect="1" noChangeArrowheads="1"/>
          </p:cNvPicPr>
          <p:nvPr/>
        </p:nvPicPr>
        <p:blipFill>
          <a:blip r:embed="rId4" cstate="print"/>
          <a:srcRect/>
          <a:stretch>
            <a:fillRect/>
          </a:stretch>
        </p:blipFill>
        <p:spPr bwMode="auto">
          <a:xfrm rot="5400000" flipH="1">
            <a:off x="3899371" y="1661163"/>
            <a:ext cx="288979" cy="249573"/>
          </a:xfrm>
          <a:prstGeom prst="rect">
            <a:avLst/>
          </a:prstGeom>
          <a:noFill/>
        </p:spPr>
      </p:pic>
      <p:pic>
        <p:nvPicPr>
          <p:cNvPr id="30" name="Picture 49" descr="Player_Yellow copy"/>
          <p:cNvPicPr>
            <a:picLocks noChangeAspect="1" noChangeArrowheads="1"/>
          </p:cNvPicPr>
          <p:nvPr/>
        </p:nvPicPr>
        <p:blipFill>
          <a:blip r:embed="rId4" cstate="print"/>
          <a:srcRect/>
          <a:stretch>
            <a:fillRect/>
          </a:stretch>
        </p:blipFill>
        <p:spPr bwMode="auto">
          <a:xfrm rot="5400000" flipH="1">
            <a:off x="3148920" y="2532751"/>
            <a:ext cx="288979" cy="249573"/>
          </a:xfrm>
          <a:prstGeom prst="rect">
            <a:avLst/>
          </a:prstGeom>
          <a:noFill/>
        </p:spPr>
      </p:pic>
      <p:pic>
        <p:nvPicPr>
          <p:cNvPr id="31" name="Picture 49" descr="Player_Yellow copy"/>
          <p:cNvPicPr>
            <a:picLocks noChangeAspect="1" noChangeArrowheads="1"/>
          </p:cNvPicPr>
          <p:nvPr/>
        </p:nvPicPr>
        <p:blipFill>
          <a:blip r:embed="rId4" cstate="print"/>
          <a:srcRect/>
          <a:stretch>
            <a:fillRect/>
          </a:stretch>
        </p:blipFill>
        <p:spPr bwMode="auto">
          <a:xfrm rot="5400000" flipH="1">
            <a:off x="3181357" y="1223662"/>
            <a:ext cx="288979" cy="249573"/>
          </a:xfrm>
          <a:prstGeom prst="rect">
            <a:avLst/>
          </a:prstGeom>
          <a:noFill/>
        </p:spPr>
      </p:pic>
      <p:pic>
        <p:nvPicPr>
          <p:cNvPr id="33" name="Picture 54" descr="skills_ball copy"/>
          <p:cNvPicPr>
            <a:picLocks noChangeAspect="1" noChangeArrowheads="1"/>
          </p:cNvPicPr>
          <p:nvPr/>
        </p:nvPicPr>
        <p:blipFill>
          <a:blip r:embed="rId5" cstate="print"/>
          <a:srcRect/>
          <a:stretch>
            <a:fillRect/>
          </a:stretch>
        </p:blipFill>
        <p:spPr bwMode="auto">
          <a:xfrm>
            <a:off x="3799230" y="1831810"/>
            <a:ext cx="155033" cy="137679"/>
          </a:xfrm>
          <a:prstGeom prst="rect">
            <a:avLst/>
          </a:prstGeom>
          <a:noFill/>
        </p:spPr>
      </p:pic>
      <p:pic>
        <p:nvPicPr>
          <p:cNvPr id="21" name="Picture 20"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30254" y="1521847"/>
            <a:ext cx="1008112" cy="89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837189" y="1419946"/>
            <a:ext cx="1008112" cy="89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54" descr="skills_ball copy"/>
          <p:cNvPicPr>
            <a:picLocks noChangeAspect="1" noChangeArrowheads="1"/>
          </p:cNvPicPr>
          <p:nvPr/>
        </p:nvPicPr>
        <p:blipFill>
          <a:blip r:embed="rId5" cstate="print"/>
          <a:srcRect/>
          <a:stretch>
            <a:fillRect/>
          </a:stretch>
        </p:blipFill>
        <p:spPr bwMode="auto">
          <a:xfrm>
            <a:off x="1087913" y="2434723"/>
            <a:ext cx="155033" cy="137679"/>
          </a:xfrm>
          <a:prstGeom prst="rect">
            <a:avLst/>
          </a:prstGeom>
          <a:noFill/>
        </p:spPr>
      </p:pic>
      <p:pic>
        <p:nvPicPr>
          <p:cNvPr id="32" name="Picture 49" descr="Player_Yellow copy"/>
          <p:cNvPicPr>
            <a:picLocks noChangeAspect="1" noChangeArrowheads="1"/>
          </p:cNvPicPr>
          <p:nvPr/>
        </p:nvPicPr>
        <p:blipFill>
          <a:blip r:embed="rId4" cstate="print"/>
          <a:srcRect/>
          <a:stretch>
            <a:fillRect/>
          </a:stretch>
        </p:blipFill>
        <p:spPr bwMode="auto">
          <a:xfrm rot="5400000" flipH="1">
            <a:off x="1167723" y="1725206"/>
            <a:ext cx="288979" cy="249573"/>
          </a:xfrm>
          <a:prstGeom prst="rect">
            <a:avLst/>
          </a:prstGeom>
          <a:noFill/>
        </p:spPr>
      </p:pic>
      <p:pic>
        <p:nvPicPr>
          <p:cNvPr id="24" name="Picture 50" descr="Player_Red copy"/>
          <p:cNvPicPr>
            <a:picLocks noChangeAspect="1" noChangeArrowheads="1"/>
          </p:cNvPicPr>
          <p:nvPr/>
        </p:nvPicPr>
        <p:blipFill>
          <a:blip r:embed="rId3" cstate="print"/>
          <a:srcRect/>
          <a:stretch>
            <a:fillRect/>
          </a:stretch>
        </p:blipFill>
        <p:spPr bwMode="auto">
          <a:xfrm rot="16200000">
            <a:off x="3186111" y="1843752"/>
            <a:ext cx="252613" cy="218166"/>
          </a:xfrm>
          <a:prstGeom prst="rect">
            <a:avLst/>
          </a:prstGeom>
          <a:noFill/>
        </p:spPr>
      </p:pic>
    </p:spTree>
    <p:extLst>
      <p:ext uri="{BB962C8B-B14F-4D97-AF65-F5344CB8AC3E}">
        <p14:creationId xmlns:p14="http://schemas.microsoft.com/office/powerpoint/2010/main" val="1731667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Combining with others to keep possession</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4209722942"/>
              </p:ext>
            </p:extLst>
          </p:nvPr>
        </p:nvGraphicFramePr>
        <p:xfrm>
          <a:off x="179512" y="3212976"/>
          <a:ext cx="8765706" cy="167640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a:buFont typeface="Arial" pitchFamily="34" charset="0"/>
                        <a:buChar char="•"/>
                      </a:pPr>
                      <a:r>
                        <a:rPr lang="en-GB" sz="1100" dirty="0" smtClean="0"/>
                        <a:t> Develop</a:t>
                      </a:r>
                      <a:r>
                        <a:rPr lang="en-GB" sz="1100" baseline="0" dirty="0" smtClean="0"/>
                        <a:t> ability to dribble the ball.</a:t>
                      </a:r>
                    </a:p>
                    <a:p>
                      <a:pPr>
                        <a:buFont typeface="Arial" pitchFamily="34" charset="0"/>
                        <a:buChar char="•"/>
                      </a:pPr>
                      <a:r>
                        <a:rPr lang="en-GB" sz="1100" baseline="0" dirty="0" smtClean="0"/>
                        <a:t>Start to think about passing and using others to keep possession</a:t>
                      </a:r>
                      <a:endParaRPr lang="en-GB" sz="1100" dirty="0" smtClean="0"/>
                    </a:p>
                  </a:txBody>
                  <a:tcPr>
                    <a:solidFill>
                      <a:schemeClr val="accent2">
                        <a:lumMod val="40000"/>
                        <a:lumOff val="60000"/>
                      </a:schemeClr>
                    </a:solidFill>
                  </a:tcPr>
                </a:tc>
                <a:tc>
                  <a:txBody>
                    <a:bodyPr/>
                    <a:lstStyle/>
                    <a:p>
                      <a:pPr>
                        <a:buFont typeface="Arial" pitchFamily="34" charset="0"/>
                        <a:buChar char="•"/>
                      </a:pPr>
                      <a:r>
                        <a:rPr lang="en-GB" sz="1100" dirty="0" smtClean="0"/>
                        <a:t> Select</a:t>
                      </a:r>
                      <a:r>
                        <a:rPr lang="en-GB" sz="1100" baseline="0" dirty="0" smtClean="0"/>
                        <a:t> when you dribble or share the ball with your team mate</a:t>
                      </a:r>
                      <a:endParaRPr lang="en-GB" sz="1100" dirty="0" smtClean="0"/>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dirty="0" smtClean="0"/>
                        <a:t> Develop</a:t>
                      </a:r>
                      <a:r>
                        <a:rPr lang="en-GB" sz="1100" baseline="0" dirty="0" smtClean="0"/>
                        <a:t> a range of football related movements to get past defenders</a:t>
                      </a:r>
                      <a:endParaRPr lang="en-GB" sz="1100" dirty="0" smtClean="0"/>
                    </a:p>
                  </a:txBody>
                  <a:tcPr>
                    <a:solidFill>
                      <a:srgbClr val="FFFF99"/>
                    </a:solidFill>
                  </a:tcPr>
                </a:tc>
                <a:tc>
                  <a:txBody>
                    <a:bodyPr/>
                    <a:lstStyle/>
                    <a:p>
                      <a:pPr>
                        <a:buFont typeface="Arial" pitchFamily="34" charset="0"/>
                        <a:buChar char="•"/>
                      </a:pPr>
                      <a:r>
                        <a:rPr lang="en-GB" sz="1100" dirty="0" smtClean="0"/>
                        <a:t> Discuss</a:t>
                      </a:r>
                      <a:r>
                        <a:rPr lang="en-GB" sz="1100" baseline="0" dirty="0" smtClean="0"/>
                        <a:t> ways to get the ball to the end zone players without the opposition stopping you.</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2" cstate="print"/>
          <a:srcRect/>
          <a:stretch>
            <a:fillRect/>
          </a:stretch>
        </p:blipFill>
        <p:spPr bwMode="auto">
          <a:xfrm>
            <a:off x="179512" y="836712"/>
            <a:ext cx="4320480" cy="2232247"/>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3896557913"/>
              </p:ext>
            </p:extLst>
          </p:nvPr>
        </p:nvGraphicFramePr>
        <p:xfrm>
          <a:off x="4644008" y="836712"/>
          <a:ext cx="4320480" cy="2261241"/>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marL="171450" indent="-171450">
                        <a:buFont typeface="Arial" pitchFamily="34" charset="0"/>
                        <a:buChar char="•"/>
                      </a:pPr>
                      <a:r>
                        <a:rPr lang="en-GB" sz="1100" b="0" i="0" baseline="0" dirty="0" smtClean="0"/>
                        <a:t>Pitch split up into 3 areas, two end areas are considerable smaller than the middle area</a:t>
                      </a:r>
                    </a:p>
                    <a:p>
                      <a:pPr marL="171450" indent="-171450">
                        <a:buFont typeface="Arial" pitchFamily="34" charset="0"/>
                        <a:buChar char="•"/>
                      </a:pPr>
                      <a:r>
                        <a:rPr lang="en-GB" sz="1100" b="0" i="0" baseline="0" dirty="0" smtClean="0"/>
                        <a:t>2v2  in the middle area, players score by getting the ball to either player in the end zone. Next goal is scored at the opposite end zone.</a:t>
                      </a:r>
                    </a:p>
                    <a:p>
                      <a:pPr marL="171450" indent="-171450">
                        <a:buFont typeface="Arial" pitchFamily="34" charset="0"/>
                        <a:buChar char="•"/>
                      </a:pPr>
                      <a:r>
                        <a:rPr lang="en-GB" sz="1100" b="0" i="0" baseline="0" dirty="0" smtClean="0"/>
                        <a:t>Team out of possession try and steal the ball and pass in to an end zone.</a:t>
                      </a:r>
                      <a:endParaRPr lang="en-GB" sz="1100" b="1" i="1" baseline="0" dirty="0" smtClean="0"/>
                    </a:p>
                    <a:p>
                      <a:pPr marL="0" indent="0">
                        <a:buFont typeface="Arial" pitchFamily="34" charset="0"/>
                        <a:buNone/>
                      </a:pPr>
                      <a:r>
                        <a:rPr lang="en-GB" sz="1100" b="1" i="1" baseline="0" dirty="0" smtClean="0"/>
                        <a:t>Progression</a:t>
                      </a:r>
                    </a:p>
                    <a:p>
                      <a:pPr>
                        <a:buFont typeface="Arial" pitchFamily="34" charset="0"/>
                        <a:buChar char="•"/>
                      </a:pPr>
                      <a:r>
                        <a:rPr lang="en-GB" sz="1100" b="0" i="0" baseline="0" dirty="0" smtClean="0"/>
                        <a:t> Add defender in middle area</a:t>
                      </a:r>
                    </a:p>
                    <a:p>
                      <a:pPr>
                        <a:buFont typeface="Arial" pitchFamily="34" charset="0"/>
                        <a:buChar char="•"/>
                      </a:pPr>
                      <a:r>
                        <a:rPr lang="en-GB" sz="1100" b="0" i="0" baseline="0" dirty="0" smtClean="0"/>
                        <a:t> Add another attacker in middle area who plays for the team in possession</a:t>
                      </a:r>
                    </a:p>
                    <a:p>
                      <a:pPr>
                        <a:buFont typeface="Arial" pitchFamily="34" charset="0"/>
                        <a:buChar char="•"/>
                      </a:pPr>
                      <a:r>
                        <a:rPr lang="en-GB" sz="1100" b="0" i="0" baseline="0" dirty="0" smtClean="0"/>
                        <a:t>Make the game directional – one way to score only</a:t>
                      </a: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924666019"/>
              </p:ext>
            </p:extLst>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Play</a:t>
                      </a:r>
                      <a:r>
                        <a:rPr lang="en-GB" sz="1100" baseline="0" dirty="0" smtClean="0"/>
                        <a:t> unopposed, 1 ball per team.</a:t>
                      </a:r>
                    </a:p>
                    <a:p>
                      <a:pPr>
                        <a:buFont typeface="Arial" pitchFamily="34" charset="0"/>
                        <a:buChar char="•"/>
                      </a:pPr>
                      <a:r>
                        <a:rPr lang="en-GB" sz="1100" baseline="0" dirty="0" smtClean="0"/>
                        <a:t>Add an extra attacker who plays for the team in possession</a:t>
                      </a:r>
                    </a:p>
                  </a:txBody>
                  <a:tcPr>
                    <a:solidFill>
                      <a:schemeClr val="bg1">
                        <a:lumMod val="85000"/>
                      </a:schemeClr>
                    </a:solidFill>
                  </a:tcPr>
                </a:tc>
                <a:tc>
                  <a:txBody>
                    <a:bodyPr/>
                    <a:lstStyle/>
                    <a:p>
                      <a:pPr>
                        <a:buFont typeface="Arial" pitchFamily="34" charset="0"/>
                        <a:buChar char="•"/>
                      </a:pPr>
                      <a:r>
                        <a:rPr lang="en-GB" sz="1100" dirty="0" smtClean="0"/>
                        <a:t> Add an</a:t>
                      </a:r>
                      <a:r>
                        <a:rPr lang="en-GB" sz="1100" baseline="0" dirty="0" smtClean="0"/>
                        <a:t> extra defender in the middle area 2v3</a:t>
                      </a:r>
                    </a:p>
                    <a:p>
                      <a:pPr>
                        <a:buFont typeface="Arial" pitchFamily="34" charset="0"/>
                        <a:buChar char="•"/>
                      </a:pPr>
                      <a:r>
                        <a:rPr lang="en-GB" sz="1100" baseline="0" dirty="0" smtClean="0"/>
                        <a:t> Smaller end zones </a:t>
                      </a:r>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09845918"/>
              </p:ext>
            </p:extLst>
          </p:nvPr>
        </p:nvGraphicFramePr>
        <p:xfrm>
          <a:off x="4644008" y="5051531"/>
          <a:ext cx="4320480" cy="168983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Char char="•"/>
                      </a:pPr>
                      <a:r>
                        <a:rPr lang="en-GB" sz="1200" dirty="0" smtClean="0"/>
                        <a:t> Why</a:t>
                      </a:r>
                      <a:r>
                        <a:rPr lang="en-GB" sz="1200" baseline="0" dirty="0" smtClean="0"/>
                        <a:t> is our first touch important?</a:t>
                      </a:r>
                    </a:p>
                    <a:p>
                      <a:pPr>
                        <a:buFont typeface="Arial" pitchFamily="34" charset="0"/>
                        <a:buChar char="•"/>
                      </a:pPr>
                      <a:r>
                        <a:rPr lang="en-GB" sz="1200" baseline="0" dirty="0" smtClean="0"/>
                        <a:t> What part of the foot would we use? </a:t>
                      </a:r>
                    </a:p>
                    <a:p>
                      <a:pPr>
                        <a:buFont typeface="Arial" pitchFamily="34" charset="0"/>
                        <a:buChar char="•"/>
                      </a:pPr>
                      <a:r>
                        <a:rPr lang="en-GB" sz="1200" baseline="0" dirty="0" smtClean="0"/>
                        <a:t>What directions can your first touch take you? And why?</a:t>
                      </a:r>
                    </a:p>
                    <a:p>
                      <a:pPr>
                        <a:buFont typeface="Arial" pitchFamily="34" charset="0"/>
                        <a:buChar char="•"/>
                      </a:pPr>
                      <a:r>
                        <a:rPr lang="en-GB" sz="1200" baseline="0" dirty="0" smtClean="0"/>
                        <a:t> How can your teammates help you?</a:t>
                      </a:r>
                      <a:endParaRPr lang="en-GB" sz="1100" dirty="0"/>
                    </a:p>
                  </a:txBody>
                  <a:tcPr>
                    <a:solidFill>
                      <a:schemeClr val="bg1">
                        <a:lumMod val="85000"/>
                      </a:schemeClr>
                    </a:solidFill>
                  </a:tcPr>
                </a:tc>
              </a:tr>
            </a:tbl>
          </a:graphicData>
        </a:graphic>
      </p:graphicFrame>
      <p:pic>
        <p:nvPicPr>
          <p:cNvPr id="17" name="Picture 49" descr="Player_Yellow copy"/>
          <p:cNvPicPr>
            <a:picLocks noChangeAspect="1" noChangeArrowheads="1"/>
          </p:cNvPicPr>
          <p:nvPr/>
        </p:nvPicPr>
        <p:blipFill>
          <a:blip r:embed="rId3" cstate="print"/>
          <a:srcRect/>
          <a:stretch>
            <a:fillRect/>
          </a:stretch>
        </p:blipFill>
        <p:spPr bwMode="auto">
          <a:xfrm>
            <a:off x="3599892" y="1281992"/>
            <a:ext cx="279400" cy="241300"/>
          </a:xfrm>
          <a:prstGeom prst="rect">
            <a:avLst/>
          </a:prstGeom>
          <a:noFill/>
        </p:spPr>
      </p:pic>
      <p:sp>
        <p:nvSpPr>
          <p:cNvPr id="23" name="Rectangle 22"/>
          <p:cNvSpPr/>
          <p:nvPr/>
        </p:nvSpPr>
        <p:spPr>
          <a:xfrm>
            <a:off x="550006" y="1120030"/>
            <a:ext cx="3625949" cy="173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54" descr="skills_ball copy"/>
          <p:cNvPicPr>
            <a:picLocks noChangeAspect="1" noChangeArrowheads="1"/>
          </p:cNvPicPr>
          <p:nvPr/>
        </p:nvPicPr>
        <p:blipFill>
          <a:blip r:embed="rId4" cstate="print"/>
          <a:srcRect/>
          <a:stretch>
            <a:fillRect/>
          </a:stretch>
        </p:blipFill>
        <p:spPr bwMode="auto">
          <a:xfrm>
            <a:off x="1732779" y="1987983"/>
            <a:ext cx="160609" cy="142631"/>
          </a:xfrm>
          <a:prstGeom prst="rect">
            <a:avLst/>
          </a:prstGeom>
          <a:noFill/>
        </p:spPr>
      </p:pic>
      <p:cxnSp>
        <p:nvCxnSpPr>
          <p:cNvPr id="4" name="Straight Connector 3"/>
          <p:cNvCxnSpPr/>
          <p:nvPr/>
        </p:nvCxnSpPr>
        <p:spPr>
          <a:xfrm>
            <a:off x="1475656" y="1120030"/>
            <a:ext cx="0" cy="173290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73694" y="1120030"/>
            <a:ext cx="0" cy="173290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50" descr="Player_Red copy"/>
          <p:cNvPicPr>
            <a:picLocks noChangeAspect="1" noChangeArrowheads="1"/>
          </p:cNvPicPr>
          <p:nvPr/>
        </p:nvPicPr>
        <p:blipFill>
          <a:blip r:embed="rId5" cstate="print"/>
          <a:srcRect/>
          <a:stretch>
            <a:fillRect/>
          </a:stretch>
        </p:blipFill>
        <p:spPr bwMode="auto">
          <a:xfrm>
            <a:off x="1775034" y="1504672"/>
            <a:ext cx="279400" cy="241300"/>
          </a:xfrm>
          <a:prstGeom prst="rect">
            <a:avLst/>
          </a:prstGeom>
          <a:noFill/>
        </p:spPr>
      </p:pic>
      <p:pic>
        <p:nvPicPr>
          <p:cNvPr id="27" name="Picture 50" descr="Player_Red copy"/>
          <p:cNvPicPr>
            <a:picLocks noChangeAspect="1" noChangeArrowheads="1"/>
          </p:cNvPicPr>
          <p:nvPr/>
        </p:nvPicPr>
        <p:blipFill>
          <a:blip r:embed="rId5" cstate="print"/>
          <a:srcRect/>
          <a:stretch>
            <a:fillRect/>
          </a:stretch>
        </p:blipFill>
        <p:spPr bwMode="auto">
          <a:xfrm>
            <a:off x="1568905" y="2188771"/>
            <a:ext cx="279400" cy="241300"/>
          </a:xfrm>
          <a:prstGeom prst="rect">
            <a:avLst/>
          </a:prstGeom>
          <a:noFill/>
        </p:spPr>
      </p:pic>
      <p:pic>
        <p:nvPicPr>
          <p:cNvPr id="28" name="Picture 49" descr="Player_Yellow copy"/>
          <p:cNvPicPr>
            <a:picLocks noChangeAspect="1" noChangeArrowheads="1"/>
          </p:cNvPicPr>
          <p:nvPr/>
        </p:nvPicPr>
        <p:blipFill>
          <a:blip r:embed="rId3" cstate="print"/>
          <a:srcRect/>
          <a:stretch>
            <a:fillRect/>
          </a:stretch>
        </p:blipFill>
        <p:spPr bwMode="auto">
          <a:xfrm>
            <a:off x="2654513" y="1552866"/>
            <a:ext cx="266007" cy="229733"/>
          </a:xfrm>
          <a:prstGeom prst="rect">
            <a:avLst/>
          </a:prstGeom>
          <a:noFill/>
        </p:spPr>
      </p:pic>
      <p:pic>
        <p:nvPicPr>
          <p:cNvPr id="30" name="Picture 49" descr="Player_Yellow copy"/>
          <p:cNvPicPr>
            <a:picLocks noChangeAspect="1" noChangeArrowheads="1"/>
          </p:cNvPicPr>
          <p:nvPr/>
        </p:nvPicPr>
        <p:blipFill>
          <a:blip r:embed="rId3" cstate="print"/>
          <a:srcRect/>
          <a:stretch>
            <a:fillRect/>
          </a:stretch>
        </p:blipFill>
        <p:spPr bwMode="auto">
          <a:xfrm>
            <a:off x="2635039" y="2095067"/>
            <a:ext cx="266007" cy="229733"/>
          </a:xfrm>
          <a:prstGeom prst="rect">
            <a:avLst/>
          </a:prstGeom>
          <a:noFill/>
        </p:spPr>
      </p:pic>
      <p:pic>
        <p:nvPicPr>
          <p:cNvPr id="32" name="Picture 50" descr="Player_Red copy"/>
          <p:cNvPicPr>
            <a:picLocks noChangeAspect="1" noChangeArrowheads="1"/>
          </p:cNvPicPr>
          <p:nvPr/>
        </p:nvPicPr>
        <p:blipFill>
          <a:blip r:embed="rId5" cstate="print">
            <a:biLevel thresh="25000"/>
          </a:blip>
          <a:srcRect/>
          <a:stretch>
            <a:fillRect/>
          </a:stretch>
        </p:blipFill>
        <p:spPr bwMode="auto">
          <a:xfrm>
            <a:off x="3417620" y="1792664"/>
            <a:ext cx="279400" cy="241300"/>
          </a:xfrm>
          <a:prstGeom prst="rect">
            <a:avLst/>
          </a:prstGeom>
          <a:noFill/>
        </p:spPr>
      </p:pic>
      <p:pic>
        <p:nvPicPr>
          <p:cNvPr id="31" name="Picture 30"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50" descr="Player_Red copy"/>
          <p:cNvPicPr>
            <a:picLocks noChangeAspect="1" noChangeArrowheads="1"/>
          </p:cNvPicPr>
          <p:nvPr/>
        </p:nvPicPr>
        <p:blipFill>
          <a:blip r:embed="rId5" cstate="print">
            <a:biLevel thresh="25000"/>
          </a:blip>
          <a:srcRect/>
          <a:stretch>
            <a:fillRect/>
          </a:stretch>
        </p:blipFill>
        <p:spPr bwMode="auto">
          <a:xfrm>
            <a:off x="930974" y="1788475"/>
            <a:ext cx="279400" cy="241300"/>
          </a:xfrm>
          <a:prstGeom prst="rect">
            <a:avLst/>
          </a:prstGeom>
          <a:noFill/>
        </p:spPr>
      </p:pic>
    </p:spTree>
    <p:extLst>
      <p:ext uri="{BB962C8B-B14F-4D97-AF65-F5344CB8AC3E}">
        <p14:creationId xmlns:p14="http://schemas.microsoft.com/office/powerpoint/2010/main" val="615399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Score and Change </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2997473289"/>
              </p:ext>
            </p:extLst>
          </p:nvPr>
        </p:nvGraphicFramePr>
        <p:xfrm>
          <a:off x="179512" y="3212976"/>
          <a:ext cx="8765706" cy="162052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a:buFont typeface="Arial" pitchFamily="34" charset="0"/>
                        <a:buChar char="•"/>
                      </a:pPr>
                      <a:r>
                        <a:rPr lang="en-GB" sz="1100" dirty="0" smtClean="0"/>
                        <a:t> Develop</a:t>
                      </a:r>
                      <a:r>
                        <a:rPr lang="en-GB" sz="1100" baseline="0" dirty="0" smtClean="0"/>
                        <a:t> dribbling and passing skills in a small sided game</a:t>
                      </a:r>
                      <a:endParaRPr lang="en-GB" sz="1100" dirty="0" smtClean="0"/>
                    </a:p>
                  </a:txBody>
                  <a:tcPr>
                    <a:solidFill>
                      <a:schemeClr val="accent2">
                        <a:lumMod val="40000"/>
                        <a:lumOff val="60000"/>
                      </a:schemeClr>
                    </a:solidFill>
                  </a:tcPr>
                </a:tc>
                <a:tc>
                  <a:txBody>
                    <a:bodyPr/>
                    <a:lstStyle/>
                    <a:p>
                      <a:pPr>
                        <a:buFont typeface="Arial" pitchFamily="34" charset="0"/>
                        <a:buChar char="•"/>
                      </a:pPr>
                      <a:r>
                        <a:rPr lang="en-GB" sz="1100" dirty="0" smtClean="0"/>
                        <a:t> For</a:t>
                      </a:r>
                      <a:r>
                        <a:rPr lang="en-GB" sz="1100" baseline="0" dirty="0" smtClean="0"/>
                        <a:t> player to d</a:t>
                      </a:r>
                      <a:r>
                        <a:rPr lang="en-GB" sz="1100" dirty="0" smtClean="0"/>
                        <a:t>eal</a:t>
                      </a:r>
                      <a:r>
                        <a:rPr lang="en-GB" sz="1100" baseline="0" dirty="0" smtClean="0"/>
                        <a:t> with challenges and problems they may face in a positive way </a:t>
                      </a:r>
                      <a:endParaRPr lang="en-GB" sz="1100" dirty="0" smtClean="0"/>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dirty="0" smtClean="0"/>
                        <a:t> Develop</a:t>
                      </a:r>
                      <a:r>
                        <a:rPr lang="en-GB" sz="1100" baseline="0" dirty="0" smtClean="0"/>
                        <a:t> physical movements used in a game</a:t>
                      </a:r>
                      <a:endParaRPr lang="en-GB" sz="1100" dirty="0" smtClean="0"/>
                    </a:p>
                  </a:txBody>
                  <a:tcPr>
                    <a:solidFill>
                      <a:srgbClr val="FFFF99"/>
                    </a:solidFill>
                  </a:tcPr>
                </a:tc>
                <a:tc>
                  <a:txBody>
                    <a:bodyPr/>
                    <a:lstStyle/>
                    <a:p>
                      <a:pPr>
                        <a:buFont typeface="Arial" pitchFamily="34" charset="0"/>
                        <a:buChar char="•"/>
                      </a:pPr>
                      <a:r>
                        <a:rPr lang="en-GB" sz="1100" dirty="0" smtClean="0"/>
                        <a:t> In</a:t>
                      </a:r>
                      <a:r>
                        <a:rPr lang="en-GB" sz="1100" baseline="0" dirty="0" smtClean="0"/>
                        <a:t> teams discuss ways to improve teams total score</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2" cstate="print"/>
          <a:srcRect/>
          <a:stretch>
            <a:fillRect/>
          </a:stretch>
        </p:blipFill>
        <p:spPr bwMode="auto">
          <a:xfrm>
            <a:off x="179512" y="818710"/>
            <a:ext cx="4320480" cy="2232247"/>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155290532"/>
              </p:ext>
            </p:extLst>
          </p:nvPr>
        </p:nvGraphicFramePr>
        <p:xfrm>
          <a:off x="4644008" y="836712"/>
          <a:ext cx="4320480" cy="2232248"/>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a:buFont typeface="Arial" pitchFamily="34" charset="0"/>
                        <a:buChar char="•"/>
                      </a:pPr>
                      <a:r>
                        <a:rPr lang="en-GB" sz="1100" baseline="0" dirty="0" smtClean="0"/>
                        <a:t> Split players into small sided teams as  shown, players bib up as shown</a:t>
                      </a:r>
                    </a:p>
                    <a:p>
                      <a:pPr>
                        <a:buFont typeface="Arial" pitchFamily="34" charset="0"/>
                        <a:buChar char="•"/>
                      </a:pPr>
                      <a:r>
                        <a:rPr lang="en-GB" sz="1100" baseline="0" dirty="0" smtClean="0"/>
                        <a:t> GK’s optional </a:t>
                      </a:r>
                    </a:p>
                    <a:p>
                      <a:pPr>
                        <a:buFont typeface="Arial" pitchFamily="34" charset="0"/>
                        <a:buChar char="•"/>
                      </a:pPr>
                      <a:r>
                        <a:rPr lang="en-GB" sz="1100" baseline="0" dirty="0" smtClean="0"/>
                        <a:t> When a goal is scored the player must leave their pitch, record the goal on the whiteboard against their colour team </a:t>
                      </a:r>
                    </a:p>
                    <a:p>
                      <a:pPr>
                        <a:buFont typeface="Arial" pitchFamily="34" charset="0"/>
                        <a:buChar char="•"/>
                      </a:pPr>
                      <a:r>
                        <a:rPr lang="en-GB" sz="1100" baseline="0" dirty="0" smtClean="0"/>
                        <a:t> Teams must keep at least one player on their pitch  at all times </a:t>
                      </a:r>
                    </a:p>
                    <a:p>
                      <a:pPr>
                        <a:buFont typeface="Arial" pitchFamily="34" charset="0"/>
                        <a:buNone/>
                      </a:pPr>
                      <a:r>
                        <a:rPr lang="en-GB" sz="1100" b="1" i="1" baseline="0" dirty="0" smtClean="0"/>
                        <a:t>Progression</a:t>
                      </a:r>
                    </a:p>
                    <a:p>
                      <a:pPr>
                        <a:buFont typeface="Arial" pitchFamily="34" charset="0"/>
                        <a:buChar char="•"/>
                      </a:pPr>
                      <a:r>
                        <a:rPr lang="en-GB" sz="1100" b="0" i="0" baseline="0" dirty="0" smtClean="0"/>
                        <a:t> Allow players to swap pitches whenever they want – what do they base their decision on?</a:t>
                      </a:r>
                    </a:p>
                    <a:p>
                      <a:pPr>
                        <a:buFont typeface="Arial" pitchFamily="34" charset="0"/>
                        <a:buChar char="•"/>
                      </a:pPr>
                      <a:r>
                        <a:rPr lang="en-GB" sz="1100" b="0" i="0" baseline="0" dirty="0" smtClean="0"/>
                        <a:t> When the coach shouts go one player from each team swaps pitch </a:t>
                      </a: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63359388"/>
              </p:ext>
            </p:extLst>
          </p:nvPr>
        </p:nvGraphicFramePr>
        <p:xfrm>
          <a:off x="179512" y="5048746"/>
          <a:ext cx="4320480" cy="1864398"/>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Players</a:t>
                      </a:r>
                      <a:r>
                        <a:rPr lang="en-GB" sz="1100" baseline="0" dirty="0" smtClean="0"/>
                        <a:t> move to a team where there are more players </a:t>
                      </a:r>
                    </a:p>
                    <a:p>
                      <a:pPr>
                        <a:buFont typeface="Arial" pitchFamily="34" charset="0"/>
                        <a:buChar char="•"/>
                      </a:pPr>
                      <a:r>
                        <a:rPr lang="en-GB" sz="1100" baseline="0" dirty="0" smtClean="0"/>
                        <a:t> Play with ball in hands</a:t>
                      </a:r>
                    </a:p>
                    <a:p>
                      <a:pPr>
                        <a:buFont typeface="Arial" pitchFamily="34" charset="0"/>
                        <a:buChar char="•"/>
                      </a:pPr>
                      <a:r>
                        <a:rPr lang="en-GB" sz="1100" baseline="0" dirty="0" smtClean="0"/>
                        <a:t>Add an extra ball per pitch</a:t>
                      </a:r>
                      <a:endParaRPr lang="en-GB" sz="1100" dirty="0"/>
                    </a:p>
                  </a:txBody>
                  <a:tcPr>
                    <a:solidFill>
                      <a:schemeClr val="bg1">
                        <a:lumMod val="85000"/>
                      </a:schemeClr>
                    </a:solidFill>
                  </a:tcPr>
                </a:tc>
                <a:tc>
                  <a:txBody>
                    <a:bodyPr/>
                    <a:lstStyle/>
                    <a:p>
                      <a:pPr>
                        <a:buFont typeface="Arial" pitchFamily="34" charset="0"/>
                        <a:buChar char="•"/>
                      </a:pPr>
                      <a:r>
                        <a:rPr lang="en-GB" sz="1100" dirty="0" smtClean="0"/>
                        <a:t> Move</a:t>
                      </a:r>
                      <a:r>
                        <a:rPr lang="en-GB" sz="1100" baseline="0" dirty="0" smtClean="0"/>
                        <a:t> to a team where there are less players </a:t>
                      </a:r>
                    </a:p>
                    <a:p>
                      <a:pPr>
                        <a:buFont typeface="Arial" pitchFamily="34" charset="0"/>
                        <a:buChar char="•"/>
                      </a:pPr>
                      <a:r>
                        <a:rPr lang="en-GB" sz="1100" baseline="0" dirty="0" smtClean="0"/>
                        <a:t> Move to the team which have the least amount of points  on whiteboard </a:t>
                      </a:r>
                    </a:p>
                    <a:p>
                      <a:pPr>
                        <a:buFont typeface="Arial" pitchFamily="34" charset="0"/>
                        <a:buChar char="•"/>
                      </a:pPr>
                      <a:r>
                        <a:rPr lang="en-GB" sz="1100" baseline="0" dirty="0" smtClean="0"/>
                        <a:t>Can only score on a new pitch after setting up a team mate</a:t>
                      </a:r>
                      <a:endParaRPr lang="en-GB" sz="1100" dirty="0"/>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193887182"/>
              </p:ext>
            </p:extLst>
          </p:nvPr>
        </p:nvGraphicFramePr>
        <p:xfrm>
          <a:off x="4644008" y="5051531"/>
          <a:ext cx="4320480" cy="168983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Char char="•"/>
                      </a:pPr>
                      <a:r>
                        <a:rPr lang="en-GB" sz="1200" dirty="0" smtClean="0"/>
                        <a:t> </a:t>
                      </a:r>
                      <a:r>
                        <a:rPr lang="en-GB" sz="1100" dirty="0" smtClean="0"/>
                        <a:t>What have you found difficult?</a:t>
                      </a:r>
                      <a:r>
                        <a:rPr lang="en-GB" sz="1100" baseline="0" dirty="0" smtClean="0"/>
                        <a:t>  Why?</a:t>
                      </a:r>
                    </a:p>
                    <a:p>
                      <a:pPr>
                        <a:buFont typeface="Arial" pitchFamily="34" charset="0"/>
                        <a:buChar char="•"/>
                      </a:pPr>
                      <a:r>
                        <a:rPr lang="en-GB" sz="1100" baseline="0" dirty="0" smtClean="0"/>
                        <a:t> When did you swap pitches?</a:t>
                      </a:r>
                    </a:p>
                    <a:p>
                      <a:pPr>
                        <a:buFont typeface="Arial" pitchFamily="34" charset="0"/>
                        <a:buChar char="•"/>
                      </a:pPr>
                      <a:r>
                        <a:rPr lang="en-GB" sz="1100" baseline="0" dirty="0" smtClean="0"/>
                        <a:t> What part of the pitch did you run to when you swapped pitches? </a:t>
                      </a:r>
                    </a:p>
                    <a:p>
                      <a:pPr>
                        <a:buFont typeface="Arial" pitchFamily="34" charset="0"/>
                        <a:buChar char="•"/>
                      </a:pPr>
                      <a:r>
                        <a:rPr lang="en-GB" sz="1100" baseline="0" dirty="0" smtClean="0"/>
                        <a:t> What position on the pitch could you move towards to help that team?</a:t>
                      </a:r>
                    </a:p>
                    <a:p>
                      <a:pPr>
                        <a:buFont typeface="Arial" pitchFamily="34" charset="0"/>
                        <a:buChar char="•"/>
                      </a:pPr>
                      <a:r>
                        <a:rPr lang="en-GB" sz="1100" baseline="0" dirty="0" smtClean="0"/>
                        <a:t> Try and challenge yourself – how can you do this? </a:t>
                      </a:r>
                      <a:endParaRPr lang="en-GB" sz="1100" dirty="0"/>
                    </a:p>
                  </a:txBody>
                  <a:tcPr>
                    <a:solidFill>
                      <a:schemeClr val="bg1">
                        <a:lumMod val="85000"/>
                      </a:schemeClr>
                    </a:solidFill>
                  </a:tcPr>
                </a:tc>
              </a:tr>
            </a:tbl>
          </a:graphicData>
        </a:graphic>
      </p:graphicFrame>
      <p:sp>
        <p:nvSpPr>
          <p:cNvPr id="16" name="AutoShape 7" descr="Outlined diamond"/>
          <p:cNvSpPr>
            <a:spLocks noChangeAspect="1" noChangeArrowheads="1"/>
          </p:cNvSpPr>
          <p:nvPr/>
        </p:nvSpPr>
        <p:spPr bwMode="auto">
          <a:xfrm rot="16200000" flipH="1">
            <a:off x="718287" y="908118"/>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7" name="Picture 49" descr="Player_Yellow copy"/>
          <p:cNvPicPr>
            <a:picLocks noChangeAspect="1" noChangeArrowheads="1"/>
          </p:cNvPicPr>
          <p:nvPr/>
        </p:nvPicPr>
        <p:blipFill>
          <a:blip r:embed="rId3" cstate="print"/>
          <a:srcRect/>
          <a:stretch>
            <a:fillRect/>
          </a:stretch>
        </p:blipFill>
        <p:spPr bwMode="auto">
          <a:xfrm>
            <a:off x="694917" y="2565827"/>
            <a:ext cx="262764" cy="226932"/>
          </a:xfrm>
          <a:prstGeom prst="rect">
            <a:avLst/>
          </a:prstGeom>
          <a:noFill/>
        </p:spPr>
      </p:pic>
      <p:pic>
        <p:nvPicPr>
          <p:cNvPr id="26" name="Picture 50" descr="Player_Red copy"/>
          <p:cNvPicPr>
            <a:picLocks noChangeAspect="1" noChangeArrowheads="1"/>
          </p:cNvPicPr>
          <p:nvPr/>
        </p:nvPicPr>
        <p:blipFill>
          <a:blip r:embed="rId4" cstate="print"/>
          <a:srcRect/>
          <a:stretch>
            <a:fillRect/>
          </a:stretch>
        </p:blipFill>
        <p:spPr bwMode="auto">
          <a:xfrm>
            <a:off x="409453" y="1309911"/>
            <a:ext cx="202107" cy="174547"/>
          </a:xfrm>
          <a:prstGeom prst="rect">
            <a:avLst/>
          </a:prstGeom>
          <a:noFill/>
        </p:spPr>
      </p:pic>
      <p:pic>
        <p:nvPicPr>
          <p:cNvPr id="21" name="Picture 54" descr="skills_ball copy"/>
          <p:cNvPicPr>
            <a:picLocks noChangeAspect="1" noChangeArrowheads="1"/>
          </p:cNvPicPr>
          <p:nvPr/>
        </p:nvPicPr>
        <p:blipFill>
          <a:blip r:embed="rId5" cstate="print"/>
          <a:srcRect/>
          <a:stretch>
            <a:fillRect/>
          </a:stretch>
        </p:blipFill>
        <p:spPr bwMode="auto">
          <a:xfrm>
            <a:off x="396924" y="1473331"/>
            <a:ext cx="144795" cy="128587"/>
          </a:xfrm>
          <a:prstGeom prst="rect">
            <a:avLst/>
          </a:prstGeom>
          <a:noFill/>
        </p:spPr>
      </p:pic>
      <p:sp>
        <p:nvSpPr>
          <p:cNvPr id="19" name="AutoShape 7" descr="Outlined diamond"/>
          <p:cNvSpPr>
            <a:spLocks noChangeAspect="1" noChangeArrowheads="1"/>
          </p:cNvSpPr>
          <p:nvPr/>
        </p:nvSpPr>
        <p:spPr bwMode="auto">
          <a:xfrm rot="16200000" flipH="1">
            <a:off x="2072756" y="893752"/>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 name="AutoShape 7" descr="Outlined diamond"/>
          <p:cNvSpPr>
            <a:spLocks noChangeAspect="1" noChangeArrowheads="1"/>
          </p:cNvSpPr>
          <p:nvPr/>
        </p:nvSpPr>
        <p:spPr bwMode="auto">
          <a:xfrm rot="16200000" flipH="1">
            <a:off x="3651845" y="893752"/>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4" name="AutoShape 7" descr="Outlined diamond"/>
          <p:cNvSpPr>
            <a:spLocks noChangeAspect="1" noChangeArrowheads="1"/>
          </p:cNvSpPr>
          <p:nvPr/>
        </p:nvSpPr>
        <p:spPr bwMode="auto">
          <a:xfrm rot="5400000" flipH="1">
            <a:off x="735085" y="2765960"/>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5" name="AutoShape 7" descr="Outlined diamond"/>
          <p:cNvSpPr>
            <a:spLocks noChangeAspect="1" noChangeArrowheads="1"/>
          </p:cNvSpPr>
          <p:nvPr/>
        </p:nvSpPr>
        <p:spPr bwMode="auto">
          <a:xfrm rot="5400000" flipH="1">
            <a:off x="2072756" y="2765960"/>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 name="AutoShape 7" descr="Outlined diamond"/>
          <p:cNvSpPr>
            <a:spLocks noChangeAspect="1" noChangeArrowheads="1"/>
          </p:cNvSpPr>
          <p:nvPr/>
        </p:nvSpPr>
        <p:spPr bwMode="auto">
          <a:xfrm rot="5400000" flipH="1">
            <a:off x="3651845" y="2765960"/>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30" name="Picture 50" descr="Player_Red copy"/>
          <p:cNvPicPr>
            <a:picLocks noChangeAspect="1" noChangeArrowheads="1"/>
          </p:cNvPicPr>
          <p:nvPr/>
        </p:nvPicPr>
        <p:blipFill>
          <a:blip r:embed="rId4" cstate="print"/>
          <a:srcRect/>
          <a:stretch>
            <a:fillRect/>
          </a:stretch>
        </p:blipFill>
        <p:spPr bwMode="auto">
          <a:xfrm>
            <a:off x="606904" y="1636858"/>
            <a:ext cx="202107" cy="174547"/>
          </a:xfrm>
          <a:prstGeom prst="rect">
            <a:avLst/>
          </a:prstGeom>
          <a:noFill/>
        </p:spPr>
      </p:pic>
      <p:pic>
        <p:nvPicPr>
          <p:cNvPr id="31" name="Picture 50" descr="Player_Red copy"/>
          <p:cNvPicPr>
            <a:picLocks noChangeAspect="1" noChangeArrowheads="1"/>
          </p:cNvPicPr>
          <p:nvPr/>
        </p:nvPicPr>
        <p:blipFill>
          <a:blip r:embed="rId4" cstate="print"/>
          <a:srcRect/>
          <a:stretch>
            <a:fillRect/>
          </a:stretch>
        </p:blipFill>
        <p:spPr bwMode="auto">
          <a:xfrm>
            <a:off x="884229" y="1349350"/>
            <a:ext cx="202107" cy="174547"/>
          </a:xfrm>
          <a:prstGeom prst="rect">
            <a:avLst/>
          </a:prstGeom>
          <a:noFill/>
        </p:spPr>
      </p:pic>
      <p:pic>
        <p:nvPicPr>
          <p:cNvPr id="32" name="Picture 49" descr="Player_Yellow copy"/>
          <p:cNvPicPr>
            <a:picLocks noChangeAspect="1" noChangeArrowheads="1"/>
          </p:cNvPicPr>
          <p:nvPr/>
        </p:nvPicPr>
        <p:blipFill>
          <a:blip r:embed="rId3" cstate="print"/>
          <a:srcRect/>
          <a:stretch>
            <a:fillRect/>
          </a:stretch>
        </p:blipFill>
        <p:spPr bwMode="auto">
          <a:xfrm>
            <a:off x="823572" y="2149930"/>
            <a:ext cx="262764" cy="226932"/>
          </a:xfrm>
          <a:prstGeom prst="rect">
            <a:avLst/>
          </a:prstGeom>
          <a:noFill/>
        </p:spPr>
      </p:pic>
      <p:pic>
        <p:nvPicPr>
          <p:cNvPr id="33" name="Picture 49" descr="Player_Yellow copy"/>
          <p:cNvPicPr>
            <a:picLocks noChangeAspect="1" noChangeArrowheads="1"/>
          </p:cNvPicPr>
          <p:nvPr/>
        </p:nvPicPr>
        <p:blipFill>
          <a:blip r:embed="rId3" cstate="print"/>
          <a:srcRect/>
          <a:stretch>
            <a:fillRect/>
          </a:stretch>
        </p:blipFill>
        <p:spPr bwMode="auto">
          <a:xfrm>
            <a:off x="337940" y="2060848"/>
            <a:ext cx="262764" cy="226932"/>
          </a:xfrm>
          <a:prstGeom prst="rect">
            <a:avLst/>
          </a:prstGeom>
          <a:noFill/>
        </p:spPr>
      </p:pic>
      <p:cxnSp>
        <p:nvCxnSpPr>
          <p:cNvPr id="4" name="Straight Connector 3"/>
          <p:cNvCxnSpPr/>
          <p:nvPr/>
        </p:nvCxnSpPr>
        <p:spPr>
          <a:xfrm>
            <a:off x="1547664" y="944724"/>
            <a:ext cx="0" cy="198022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32827" y="962725"/>
            <a:ext cx="0" cy="198022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50" name="Picture 54" descr="skills_ball copy"/>
          <p:cNvPicPr>
            <a:picLocks noChangeAspect="1" noChangeArrowheads="1"/>
          </p:cNvPicPr>
          <p:nvPr/>
        </p:nvPicPr>
        <p:blipFill>
          <a:blip r:embed="rId5" cstate="print"/>
          <a:srcRect/>
          <a:stretch>
            <a:fillRect/>
          </a:stretch>
        </p:blipFill>
        <p:spPr bwMode="auto">
          <a:xfrm>
            <a:off x="3803578" y="2278390"/>
            <a:ext cx="144795" cy="128587"/>
          </a:xfrm>
          <a:prstGeom prst="rect">
            <a:avLst/>
          </a:prstGeom>
          <a:noFill/>
        </p:spPr>
      </p:pic>
      <p:pic>
        <p:nvPicPr>
          <p:cNvPr id="51" name="Picture 54" descr="skills_ball copy"/>
          <p:cNvPicPr>
            <a:picLocks noChangeAspect="1" noChangeArrowheads="1"/>
          </p:cNvPicPr>
          <p:nvPr/>
        </p:nvPicPr>
        <p:blipFill>
          <a:blip r:embed="rId5" cstate="print"/>
          <a:srcRect/>
          <a:stretch>
            <a:fillRect/>
          </a:stretch>
        </p:blipFill>
        <p:spPr bwMode="auto">
          <a:xfrm>
            <a:off x="2031592" y="1392539"/>
            <a:ext cx="144795" cy="128587"/>
          </a:xfrm>
          <a:prstGeom prst="rect">
            <a:avLst/>
          </a:prstGeom>
          <a:noFill/>
        </p:spPr>
      </p:pic>
      <p:pic>
        <p:nvPicPr>
          <p:cNvPr id="42" name="Picture 41"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0" descr="Player_Red copy"/>
          <p:cNvPicPr>
            <a:picLocks noChangeAspect="1" noChangeArrowheads="1"/>
          </p:cNvPicPr>
          <p:nvPr/>
        </p:nvPicPr>
        <p:blipFill>
          <a:blip r:embed="rId4" cstate="print"/>
          <a:srcRect/>
          <a:stretch>
            <a:fillRect/>
          </a:stretch>
        </p:blipFill>
        <p:spPr bwMode="auto">
          <a:xfrm>
            <a:off x="1743176" y="1504177"/>
            <a:ext cx="202107" cy="174547"/>
          </a:xfrm>
          <a:prstGeom prst="rect">
            <a:avLst/>
          </a:prstGeom>
          <a:noFill/>
        </p:spPr>
      </p:pic>
      <p:pic>
        <p:nvPicPr>
          <p:cNvPr id="53" name="Picture 50" descr="Player_Red copy"/>
          <p:cNvPicPr>
            <a:picLocks noChangeAspect="1" noChangeArrowheads="1"/>
          </p:cNvPicPr>
          <p:nvPr/>
        </p:nvPicPr>
        <p:blipFill>
          <a:blip r:embed="rId4" cstate="print"/>
          <a:srcRect/>
          <a:stretch>
            <a:fillRect/>
          </a:stretch>
        </p:blipFill>
        <p:spPr bwMode="auto">
          <a:xfrm>
            <a:off x="2308215" y="1435210"/>
            <a:ext cx="202107" cy="174547"/>
          </a:xfrm>
          <a:prstGeom prst="rect">
            <a:avLst/>
          </a:prstGeom>
          <a:noFill/>
        </p:spPr>
      </p:pic>
      <p:pic>
        <p:nvPicPr>
          <p:cNvPr id="54" name="Picture 50" descr="Player_Red copy"/>
          <p:cNvPicPr>
            <a:picLocks noChangeAspect="1" noChangeArrowheads="1"/>
          </p:cNvPicPr>
          <p:nvPr/>
        </p:nvPicPr>
        <p:blipFill>
          <a:blip r:embed="rId4" cstate="print"/>
          <a:srcRect/>
          <a:stretch>
            <a:fillRect/>
          </a:stretch>
        </p:blipFill>
        <p:spPr bwMode="auto">
          <a:xfrm>
            <a:off x="2420176" y="1782136"/>
            <a:ext cx="202107" cy="174547"/>
          </a:xfrm>
          <a:prstGeom prst="rect">
            <a:avLst/>
          </a:prstGeom>
          <a:noFill/>
        </p:spPr>
      </p:pic>
      <p:pic>
        <p:nvPicPr>
          <p:cNvPr id="56" name="Picture 50" descr="Player_Red copy"/>
          <p:cNvPicPr>
            <a:picLocks noChangeAspect="1" noChangeArrowheads="1"/>
          </p:cNvPicPr>
          <p:nvPr/>
        </p:nvPicPr>
        <p:blipFill>
          <a:blip r:embed="rId4" cstate="print"/>
          <a:srcRect/>
          <a:stretch>
            <a:fillRect/>
          </a:stretch>
        </p:blipFill>
        <p:spPr bwMode="auto">
          <a:xfrm>
            <a:off x="3192850" y="1433852"/>
            <a:ext cx="202107" cy="174547"/>
          </a:xfrm>
          <a:prstGeom prst="rect">
            <a:avLst/>
          </a:prstGeom>
          <a:noFill/>
        </p:spPr>
      </p:pic>
      <p:pic>
        <p:nvPicPr>
          <p:cNvPr id="57" name="Picture 50" descr="Player_Red copy"/>
          <p:cNvPicPr>
            <a:picLocks noChangeAspect="1" noChangeArrowheads="1"/>
          </p:cNvPicPr>
          <p:nvPr/>
        </p:nvPicPr>
        <p:blipFill>
          <a:blip r:embed="rId4" cstate="print"/>
          <a:srcRect/>
          <a:stretch>
            <a:fillRect/>
          </a:stretch>
        </p:blipFill>
        <p:spPr bwMode="auto">
          <a:xfrm>
            <a:off x="3561549" y="1287095"/>
            <a:ext cx="202107" cy="174547"/>
          </a:xfrm>
          <a:prstGeom prst="rect">
            <a:avLst/>
          </a:prstGeom>
          <a:noFill/>
        </p:spPr>
      </p:pic>
      <p:pic>
        <p:nvPicPr>
          <p:cNvPr id="58" name="Picture 50" descr="Player_Red copy"/>
          <p:cNvPicPr>
            <a:picLocks noChangeAspect="1" noChangeArrowheads="1"/>
          </p:cNvPicPr>
          <p:nvPr/>
        </p:nvPicPr>
        <p:blipFill>
          <a:blip r:embed="rId4" cstate="print"/>
          <a:srcRect/>
          <a:stretch>
            <a:fillRect/>
          </a:stretch>
        </p:blipFill>
        <p:spPr bwMode="auto">
          <a:xfrm>
            <a:off x="3948373" y="1532189"/>
            <a:ext cx="202107" cy="174547"/>
          </a:xfrm>
          <a:prstGeom prst="rect">
            <a:avLst/>
          </a:prstGeom>
          <a:noFill/>
        </p:spPr>
      </p:pic>
      <p:pic>
        <p:nvPicPr>
          <p:cNvPr id="59" name="Picture 49" descr="Player_Yellow copy"/>
          <p:cNvPicPr>
            <a:picLocks noChangeAspect="1" noChangeArrowheads="1"/>
          </p:cNvPicPr>
          <p:nvPr/>
        </p:nvPicPr>
        <p:blipFill>
          <a:blip r:embed="rId3" cstate="print"/>
          <a:srcRect/>
          <a:stretch>
            <a:fillRect/>
          </a:stretch>
        </p:blipFill>
        <p:spPr bwMode="auto">
          <a:xfrm>
            <a:off x="1710691" y="2180045"/>
            <a:ext cx="262764" cy="226932"/>
          </a:xfrm>
          <a:prstGeom prst="rect">
            <a:avLst/>
          </a:prstGeom>
          <a:noFill/>
        </p:spPr>
      </p:pic>
      <p:pic>
        <p:nvPicPr>
          <p:cNvPr id="60" name="Picture 49" descr="Player_Yellow copy"/>
          <p:cNvPicPr>
            <a:picLocks noChangeAspect="1" noChangeArrowheads="1"/>
          </p:cNvPicPr>
          <p:nvPr/>
        </p:nvPicPr>
        <p:blipFill>
          <a:blip r:embed="rId3" cstate="print"/>
          <a:srcRect/>
          <a:stretch>
            <a:fillRect/>
          </a:stretch>
        </p:blipFill>
        <p:spPr bwMode="auto">
          <a:xfrm>
            <a:off x="2076988" y="2414572"/>
            <a:ext cx="262764" cy="226932"/>
          </a:xfrm>
          <a:prstGeom prst="rect">
            <a:avLst/>
          </a:prstGeom>
          <a:noFill/>
        </p:spPr>
      </p:pic>
      <p:pic>
        <p:nvPicPr>
          <p:cNvPr id="61" name="Picture 49" descr="Player_Yellow copy"/>
          <p:cNvPicPr>
            <a:picLocks noChangeAspect="1" noChangeArrowheads="1"/>
          </p:cNvPicPr>
          <p:nvPr/>
        </p:nvPicPr>
        <p:blipFill>
          <a:blip r:embed="rId3" cstate="print"/>
          <a:srcRect/>
          <a:stretch>
            <a:fillRect/>
          </a:stretch>
        </p:blipFill>
        <p:spPr bwMode="auto">
          <a:xfrm>
            <a:off x="2328191" y="2149930"/>
            <a:ext cx="262764" cy="226932"/>
          </a:xfrm>
          <a:prstGeom prst="rect">
            <a:avLst/>
          </a:prstGeom>
          <a:noFill/>
        </p:spPr>
      </p:pic>
      <p:pic>
        <p:nvPicPr>
          <p:cNvPr id="62" name="Picture 49" descr="Player_Yellow copy"/>
          <p:cNvPicPr>
            <a:picLocks noChangeAspect="1" noChangeArrowheads="1"/>
          </p:cNvPicPr>
          <p:nvPr/>
        </p:nvPicPr>
        <p:blipFill>
          <a:blip r:embed="rId3" cstate="print"/>
          <a:srcRect/>
          <a:stretch>
            <a:fillRect/>
          </a:stretch>
        </p:blipFill>
        <p:spPr bwMode="auto">
          <a:xfrm>
            <a:off x="3120577" y="2210482"/>
            <a:ext cx="262764" cy="226932"/>
          </a:xfrm>
          <a:prstGeom prst="rect">
            <a:avLst/>
          </a:prstGeom>
          <a:noFill/>
        </p:spPr>
      </p:pic>
      <p:pic>
        <p:nvPicPr>
          <p:cNvPr id="63" name="Picture 49" descr="Player_Yellow copy"/>
          <p:cNvPicPr>
            <a:picLocks noChangeAspect="1" noChangeArrowheads="1"/>
          </p:cNvPicPr>
          <p:nvPr/>
        </p:nvPicPr>
        <p:blipFill>
          <a:blip r:embed="rId3" cstate="print"/>
          <a:srcRect/>
          <a:stretch>
            <a:fillRect/>
          </a:stretch>
        </p:blipFill>
        <p:spPr bwMode="auto">
          <a:xfrm>
            <a:off x="3557886" y="2376862"/>
            <a:ext cx="262764" cy="226932"/>
          </a:xfrm>
          <a:prstGeom prst="rect">
            <a:avLst/>
          </a:prstGeom>
          <a:noFill/>
        </p:spPr>
      </p:pic>
      <p:pic>
        <p:nvPicPr>
          <p:cNvPr id="64" name="Picture 49" descr="Player_Yellow copy"/>
          <p:cNvPicPr>
            <a:picLocks noChangeAspect="1" noChangeArrowheads="1"/>
          </p:cNvPicPr>
          <p:nvPr/>
        </p:nvPicPr>
        <p:blipFill>
          <a:blip r:embed="rId3" cstate="print"/>
          <a:srcRect/>
          <a:stretch>
            <a:fillRect/>
          </a:stretch>
        </p:blipFill>
        <p:spPr bwMode="auto">
          <a:xfrm>
            <a:off x="3918044" y="2154635"/>
            <a:ext cx="262764" cy="226932"/>
          </a:xfrm>
          <a:prstGeom prst="rect">
            <a:avLst/>
          </a:prstGeom>
          <a:noFill/>
        </p:spPr>
      </p:pic>
    </p:spTree>
    <p:extLst>
      <p:ext uri="{BB962C8B-B14F-4D97-AF65-F5344CB8AC3E}">
        <p14:creationId xmlns:p14="http://schemas.microsoft.com/office/powerpoint/2010/main" val="3957891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What Am </a:t>
            </a:r>
            <a:r>
              <a:rPr lang="en-GB" sz="2400" b="1" smtClean="0">
                <a:solidFill>
                  <a:schemeClr val="bg1"/>
                </a:solidFill>
                <a:latin typeface="+mn-lt"/>
              </a:rPr>
              <a:t>I Coaching Today?</a:t>
            </a:r>
            <a:endParaRPr lang="en-GB" sz="2400" b="1" dirty="0">
              <a:solidFill>
                <a:schemeClr val="bg1"/>
              </a:solidFill>
              <a:latin typeface="+mn-lt"/>
            </a:endParaRPr>
          </a:p>
        </p:txBody>
      </p:sp>
      <p:graphicFrame>
        <p:nvGraphicFramePr>
          <p:cNvPr id="7" name="Table 6"/>
          <p:cNvGraphicFramePr>
            <a:graphicFrameLocks noGrp="1"/>
          </p:cNvGraphicFramePr>
          <p:nvPr/>
        </p:nvGraphicFramePr>
        <p:xfrm>
          <a:off x="179512" y="3212976"/>
          <a:ext cx="8765706" cy="162052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a:buFont typeface="Arial" pitchFamily="34" charset="0"/>
                        <a:buChar char="•"/>
                      </a:pPr>
                      <a:r>
                        <a:rPr lang="en-GB" sz="1100" dirty="0" smtClean="0"/>
                        <a:t> example</a:t>
                      </a:r>
                    </a:p>
                  </a:txBody>
                  <a:tcPr>
                    <a:solidFill>
                      <a:schemeClr val="accent2">
                        <a:lumMod val="40000"/>
                        <a:lumOff val="60000"/>
                      </a:schemeClr>
                    </a:solidFill>
                  </a:tcPr>
                </a:tc>
                <a:tc>
                  <a:txBody>
                    <a:bodyPr/>
                    <a:lstStyle/>
                    <a:p>
                      <a:pPr>
                        <a:buFont typeface="Arial" pitchFamily="34" charset="0"/>
                        <a:buChar char="•"/>
                      </a:pPr>
                      <a:r>
                        <a:rPr lang="en-GB" sz="1100" dirty="0" smtClean="0"/>
                        <a:t> example</a:t>
                      </a:r>
                    </a:p>
                    <a:p>
                      <a:pPr>
                        <a:buFont typeface="Arial" pitchFamily="34" charset="0"/>
                        <a:buNone/>
                      </a:pPr>
                      <a:endParaRPr lang="en-GB" sz="1100" dirty="0" smtClean="0"/>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dirty="0" smtClean="0"/>
                        <a:t> example</a:t>
                      </a:r>
                    </a:p>
                  </a:txBody>
                  <a:tcPr>
                    <a:solidFill>
                      <a:srgbClr val="FFFF99"/>
                    </a:solidFill>
                  </a:tcPr>
                </a:tc>
                <a:tc>
                  <a:txBody>
                    <a:bodyPr/>
                    <a:lstStyle/>
                    <a:p>
                      <a:pPr>
                        <a:buFont typeface="Arial" pitchFamily="34" charset="0"/>
                        <a:buChar char="•"/>
                      </a:pPr>
                      <a:r>
                        <a:rPr lang="en-GB" sz="1100" dirty="0" smtClean="0"/>
                        <a:t> example</a:t>
                      </a:r>
                    </a:p>
                  </a:txBody>
                  <a:tcPr>
                    <a:solidFill>
                      <a:schemeClr val="accent1">
                        <a:lumMod val="40000"/>
                        <a:lumOff val="60000"/>
                      </a:schemeClr>
                    </a:solidFill>
                  </a:tcPr>
                </a:tc>
              </a:tr>
            </a:tbl>
          </a:graphicData>
        </a:graphic>
      </p:graphicFrame>
      <p:pic>
        <p:nvPicPr>
          <p:cNvPr id="8" name="Picture 7" descr="sessions_key_bgrd"/>
          <p:cNvPicPr/>
          <p:nvPr/>
        </p:nvPicPr>
        <p:blipFill>
          <a:blip r:embed="rId2" cstate="print"/>
          <a:srcRect/>
          <a:stretch>
            <a:fillRect/>
          </a:stretch>
        </p:blipFill>
        <p:spPr bwMode="auto">
          <a:xfrm>
            <a:off x="179512" y="836712"/>
            <a:ext cx="4320480" cy="2232247"/>
          </a:xfrm>
          <a:prstGeom prst="rect">
            <a:avLst/>
          </a:prstGeom>
          <a:noFill/>
          <a:ln w="9525">
            <a:noFill/>
            <a:miter lim="800000"/>
            <a:headEnd/>
            <a:tailEnd/>
          </a:ln>
        </p:spPr>
      </p:pic>
      <p:graphicFrame>
        <p:nvGraphicFramePr>
          <p:cNvPr id="12" name="Table 11"/>
          <p:cNvGraphicFramePr>
            <a:graphicFrameLocks noGrp="1"/>
          </p:cNvGraphicFramePr>
          <p:nvPr/>
        </p:nvGraphicFramePr>
        <p:xfrm>
          <a:off x="4644008" y="836712"/>
          <a:ext cx="4320480" cy="2232248"/>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a:buFont typeface="Arial" pitchFamily="34" charset="0"/>
                        <a:buChar char="•"/>
                      </a:pPr>
                      <a:r>
                        <a:rPr lang="en-GB" sz="1100" baseline="0" dirty="0" smtClean="0"/>
                        <a:t> example</a:t>
                      </a:r>
                    </a:p>
                    <a:p>
                      <a:pPr>
                        <a:buFont typeface="Arial" pitchFamily="34" charset="0"/>
                        <a:buNone/>
                      </a:pPr>
                      <a:r>
                        <a:rPr lang="en-GB" sz="1100" b="1" i="1" baseline="0" dirty="0" smtClean="0"/>
                        <a:t>Progression</a:t>
                      </a:r>
                    </a:p>
                    <a:p>
                      <a:pPr>
                        <a:buFont typeface="Arial" pitchFamily="34" charset="0"/>
                        <a:buChar char="•"/>
                      </a:pPr>
                      <a:r>
                        <a:rPr lang="en-GB" sz="1100" b="0" i="0" baseline="0" dirty="0" smtClean="0"/>
                        <a:t> example</a:t>
                      </a: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example</a:t>
                      </a:r>
                      <a:endParaRPr lang="en-GB" sz="1100" dirty="0"/>
                    </a:p>
                  </a:txBody>
                  <a:tcPr>
                    <a:solidFill>
                      <a:schemeClr val="bg1">
                        <a:lumMod val="85000"/>
                      </a:schemeClr>
                    </a:solidFill>
                  </a:tcPr>
                </a:tc>
                <a:tc>
                  <a:txBody>
                    <a:bodyPr/>
                    <a:lstStyle/>
                    <a:p>
                      <a:pPr>
                        <a:buFont typeface="Arial" pitchFamily="34" charset="0"/>
                        <a:buChar char="•"/>
                      </a:pPr>
                      <a:r>
                        <a:rPr lang="en-GB" sz="1100" dirty="0" smtClean="0"/>
                        <a:t> example</a:t>
                      </a:r>
                      <a:endParaRPr lang="en-GB" sz="1100" dirty="0"/>
                    </a:p>
                  </a:txBody>
                  <a:tcPr>
                    <a:solidFill>
                      <a:schemeClr val="bg1">
                        <a:lumMod val="85000"/>
                      </a:schemeClr>
                    </a:solidFill>
                  </a:tcPr>
                </a:tc>
              </a:tr>
            </a:tbl>
          </a:graphicData>
        </a:graphic>
      </p:graphicFrame>
      <p:graphicFrame>
        <p:nvGraphicFramePr>
          <p:cNvPr id="14" name="Table 13"/>
          <p:cNvGraphicFramePr>
            <a:graphicFrameLocks noGrp="1"/>
          </p:cNvGraphicFramePr>
          <p:nvPr/>
        </p:nvGraphicFramePr>
        <p:xfrm>
          <a:off x="4644008" y="5051531"/>
          <a:ext cx="4320480" cy="168983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Char char="•"/>
                      </a:pPr>
                      <a:r>
                        <a:rPr lang="en-GB" sz="1200" dirty="0" smtClean="0"/>
                        <a:t> </a:t>
                      </a:r>
                      <a:r>
                        <a:rPr lang="en-GB" sz="1100" dirty="0" smtClean="0"/>
                        <a:t>example</a:t>
                      </a:r>
                      <a:endParaRPr lang="en-GB" sz="1100" dirty="0"/>
                    </a:p>
                  </a:txBody>
                  <a:tcPr>
                    <a:solidFill>
                      <a:schemeClr val="bg1">
                        <a:lumMod val="85000"/>
                      </a:schemeClr>
                    </a:solidFill>
                  </a:tcPr>
                </a:tc>
              </a:tr>
            </a:tbl>
          </a:graphicData>
        </a:graphic>
      </p:graphicFrame>
      <p:sp>
        <p:nvSpPr>
          <p:cNvPr id="16" name="AutoShape 7" descr="Outlined diamond"/>
          <p:cNvSpPr>
            <a:spLocks noChangeAspect="1" noChangeArrowheads="1"/>
          </p:cNvSpPr>
          <p:nvPr/>
        </p:nvSpPr>
        <p:spPr bwMode="auto">
          <a:xfrm rot="10800000" flipH="1">
            <a:off x="395536" y="980728"/>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7" name="Picture 49" descr="Player_Yellow copy"/>
          <p:cNvPicPr>
            <a:picLocks noChangeAspect="1" noChangeArrowheads="1"/>
          </p:cNvPicPr>
          <p:nvPr/>
        </p:nvPicPr>
        <p:blipFill>
          <a:blip r:embed="rId3" cstate="print"/>
          <a:srcRect/>
          <a:stretch>
            <a:fillRect/>
          </a:stretch>
        </p:blipFill>
        <p:spPr bwMode="auto">
          <a:xfrm>
            <a:off x="1835696" y="1052736"/>
            <a:ext cx="279400" cy="241300"/>
          </a:xfrm>
          <a:prstGeom prst="rect">
            <a:avLst/>
          </a:prstGeom>
          <a:noFill/>
        </p:spPr>
      </p:pic>
      <p:sp>
        <p:nvSpPr>
          <p:cNvPr id="23" name="Rectangle 22"/>
          <p:cNvSpPr/>
          <p:nvPr/>
        </p:nvSpPr>
        <p:spPr>
          <a:xfrm>
            <a:off x="827584" y="908720"/>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50" descr="Player_Red copy"/>
          <p:cNvPicPr>
            <a:picLocks noChangeAspect="1" noChangeArrowheads="1"/>
          </p:cNvPicPr>
          <p:nvPr/>
        </p:nvPicPr>
        <p:blipFill>
          <a:blip r:embed="rId4" cstate="print"/>
          <a:srcRect/>
          <a:stretch>
            <a:fillRect/>
          </a:stretch>
        </p:blipFill>
        <p:spPr bwMode="auto">
          <a:xfrm>
            <a:off x="1475656" y="1052736"/>
            <a:ext cx="279400" cy="241300"/>
          </a:xfrm>
          <a:prstGeom prst="rect">
            <a:avLst/>
          </a:prstGeom>
          <a:noFill/>
        </p:spPr>
      </p:pic>
      <p:pic>
        <p:nvPicPr>
          <p:cNvPr id="21" name="Picture 54" descr="skills_ball copy"/>
          <p:cNvPicPr>
            <a:picLocks noChangeAspect="1" noChangeArrowheads="1"/>
          </p:cNvPicPr>
          <p:nvPr/>
        </p:nvPicPr>
        <p:blipFill>
          <a:blip r:embed="rId5" cstate="print"/>
          <a:srcRect/>
          <a:stretch>
            <a:fillRect/>
          </a:stretch>
        </p:blipFill>
        <p:spPr bwMode="auto">
          <a:xfrm>
            <a:off x="3059832" y="1052736"/>
            <a:ext cx="212725" cy="188913"/>
          </a:xfrm>
          <a:prstGeom prst="rect">
            <a:avLst/>
          </a:prstGeom>
          <a:noFill/>
        </p:spPr>
      </p:pic>
      <p:cxnSp>
        <p:nvCxnSpPr>
          <p:cNvPr id="29" name="Straight Arrow Connector 28"/>
          <p:cNvCxnSpPr/>
          <p:nvPr/>
        </p:nvCxnSpPr>
        <p:spPr>
          <a:xfrm>
            <a:off x="3419872" y="1124744"/>
            <a:ext cx="360040" cy="0"/>
          </a:xfrm>
          <a:prstGeom prst="straightConnector1">
            <a:avLst/>
          </a:prstGeom>
          <a:ln>
            <a:solidFill>
              <a:schemeClr val="bg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995936" y="1124744"/>
            <a:ext cx="36004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36" name="Picture 52" descr="Player_Orange copy"/>
          <p:cNvPicPr>
            <a:picLocks noChangeAspect="1" noChangeArrowheads="1"/>
          </p:cNvPicPr>
          <p:nvPr/>
        </p:nvPicPr>
        <p:blipFill>
          <a:blip r:embed="rId6" cstate="print"/>
          <a:srcRect/>
          <a:stretch>
            <a:fillRect/>
          </a:stretch>
        </p:blipFill>
        <p:spPr bwMode="auto">
          <a:xfrm>
            <a:off x="2195736" y="1052736"/>
            <a:ext cx="300038" cy="257175"/>
          </a:xfrm>
          <a:prstGeom prst="rect">
            <a:avLst/>
          </a:prstGeom>
          <a:noFill/>
        </p:spPr>
      </p:pic>
      <p:pic>
        <p:nvPicPr>
          <p:cNvPr id="39" name="Picture 51" descr="Player_Blue copy"/>
          <p:cNvPicPr>
            <a:picLocks noChangeAspect="1" noChangeArrowheads="1"/>
          </p:cNvPicPr>
          <p:nvPr/>
        </p:nvPicPr>
        <p:blipFill>
          <a:blip r:embed="rId7" cstate="print"/>
          <a:srcRect/>
          <a:stretch>
            <a:fillRect/>
          </a:stretch>
        </p:blipFill>
        <p:spPr bwMode="auto">
          <a:xfrm>
            <a:off x="2627784" y="1052736"/>
            <a:ext cx="279400" cy="241300"/>
          </a:xfrm>
          <a:prstGeom prst="rect">
            <a:avLst/>
          </a:prstGeom>
          <a:noFill/>
        </p:spPr>
      </p:pic>
      <p:pic>
        <p:nvPicPr>
          <p:cNvPr id="1026" name="Picture 2" descr="F:\TL Folder\NEW FA Skills Logo_4C.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520" y="29167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TL Folder\NEW FA Skills Logo_4C.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63470" y="291678"/>
            <a:ext cx="329010" cy="329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90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Fundamental movements – tag games</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387047838"/>
              </p:ext>
            </p:extLst>
          </p:nvPr>
        </p:nvGraphicFramePr>
        <p:xfrm>
          <a:off x="179512" y="3212976"/>
          <a:ext cx="8765706" cy="156464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a:buFont typeface="Arial" pitchFamily="34" charset="0"/>
                        <a:buChar char="•"/>
                      </a:pPr>
                      <a:r>
                        <a:rPr lang="en-GB" sz="1100" dirty="0" smtClean="0"/>
                        <a:t> Develop</a:t>
                      </a:r>
                      <a:r>
                        <a:rPr lang="en-GB" sz="1100" baseline="0" dirty="0" smtClean="0"/>
                        <a:t> close control dribbling skills</a:t>
                      </a:r>
                      <a:endParaRPr lang="en-GB" sz="1100" dirty="0" smtClean="0"/>
                    </a:p>
                  </a:txBody>
                  <a:tcPr>
                    <a:solidFill>
                      <a:schemeClr val="accent2">
                        <a:lumMod val="40000"/>
                        <a:lumOff val="60000"/>
                      </a:schemeClr>
                    </a:solidFill>
                  </a:tcPr>
                </a:tc>
                <a:tc>
                  <a:txBody>
                    <a:bodyPr/>
                    <a:lstStyle/>
                    <a:p>
                      <a:pPr>
                        <a:buFont typeface="Arial" pitchFamily="34" charset="0"/>
                        <a:buChar char="•"/>
                      </a:pPr>
                      <a:r>
                        <a:rPr lang="en-GB" sz="1100" dirty="0" smtClean="0"/>
                        <a:t> </a:t>
                      </a:r>
                      <a:r>
                        <a:rPr lang="en-GB" sz="1100" baseline="0" dirty="0" smtClean="0"/>
                        <a:t> Awareness of the game and where others are around them</a:t>
                      </a:r>
                      <a:endParaRPr lang="en-GB" sz="1100" dirty="0" smtClean="0"/>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dirty="0" smtClean="0"/>
                        <a:t>  Develop creative</a:t>
                      </a:r>
                      <a:r>
                        <a:rPr lang="en-GB" sz="1100" baseline="0" dirty="0" smtClean="0"/>
                        <a:t> movement without a ball</a:t>
                      </a:r>
                      <a:endParaRPr lang="en-GB" sz="1100" dirty="0" smtClean="0"/>
                    </a:p>
                  </a:txBody>
                  <a:tcPr>
                    <a:solidFill>
                      <a:srgbClr val="FFFF99"/>
                    </a:solidFill>
                  </a:tcPr>
                </a:tc>
                <a:tc>
                  <a:txBody>
                    <a:bodyPr/>
                    <a:lstStyle/>
                    <a:p>
                      <a:pPr>
                        <a:buFont typeface="Arial" pitchFamily="34" charset="0"/>
                        <a:buChar char="•"/>
                      </a:pPr>
                      <a:r>
                        <a:rPr lang="en-GB" sz="1100" dirty="0" smtClean="0"/>
                        <a:t> Develop</a:t>
                      </a:r>
                      <a:r>
                        <a:rPr lang="en-GB" sz="1100" baseline="0" dirty="0" smtClean="0"/>
                        <a:t> communication to keep your team in the game </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2" cstate="print"/>
          <a:srcRect/>
          <a:stretch>
            <a:fillRect/>
          </a:stretch>
        </p:blipFill>
        <p:spPr bwMode="auto">
          <a:xfrm>
            <a:off x="200722" y="826516"/>
            <a:ext cx="4320480" cy="2232247"/>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3251647694"/>
              </p:ext>
            </p:extLst>
          </p:nvPr>
        </p:nvGraphicFramePr>
        <p:xfrm>
          <a:off x="4644008" y="836712"/>
          <a:ext cx="4320480" cy="2261241"/>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marL="171450" indent="-171450">
                        <a:buFont typeface="Arial" pitchFamily="34" charset="0"/>
                        <a:buChar char="•"/>
                      </a:pPr>
                      <a:r>
                        <a:rPr lang="en-GB" sz="1100" b="0" i="0" baseline="0" dirty="0" smtClean="0"/>
                        <a:t>Stuck in the mud challenge, in a small area dependent on number of players.</a:t>
                      </a:r>
                    </a:p>
                    <a:p>
                      <a:pPr marL="171450" indent="-171450">
                        <a:buFont typeface="Arial" pitchFamily="34" charset="0"/>
                        <a:buChar char="•"/>
                      </a:pPr>
                      <a:r>
                        <a:rPr lang="en-GB" sz="1100" b="0" i="0" baseline="0" dirty="0" smtClean="0"/>
                        <a:t>One team are the taggers and they try and tag the rest, players are stuck if the get tagged. Players can be freed by each other. Rotate taggers</a:t>
                      </a:r>
                    </a:p>
                    <a:p>
                      <a:pPr marL="0" indent="0">
                        <a:buFont typeface="Arial" pitchFamily="34" charset="0"/>
                        <a:buNone/>
                      </a:pPr>
                      <a:r>
                        <a:rPr lang="en-GB" sz="1100" b="1" i="1" baseline="0" dirty="0" smtClean="0"/>
                        <a:t>Progression</a:t>
                      </a:r>
                    </a:p>
                    <a:p>
                      <a:pPr>
                        <a:buFont typeface="Arial" pitchFamily="34" charset="0"/>
                        <a:buChar char="•"/>
                      </a:pPr>
                      <a:r>
                        <a:rPr lang="en-GB" sz="1100" b="0" i="0" baseline="0" dirty="0" smtClean="0"/>
                        <a:t> Different teams tag different teams so players have to watch out for who is tagging them and who they are tagging. Red tag blue, blue tag yellow and yellow tag red, the white help free anyone who is stuck. Rotate roles</a:t>
                      </a:r>
                    </a:p>
                    <a:p>
                      <a:pPr>
                        <a:buFont typeface="Arial" pitchFamily="34" charset="0"/>
                        <a:buChar char="•"/>
                      </a:pPr>
                      <a:r>
                        <a:rPr lang="en-GB" sz="1100" b="0" i="0" baseline="0" dirty="0" smtClean="0"/>
                        <a:t>Add a ball in each</a:t>
                      </a: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30531936"/>
              </p:ext>
            </p:extLst>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Add</a:t>
                      </a:r>
                      <a:r>
                        <a:rPr lang="en-GB" sz="1100" baseline="0" dirty="0" smtClean="0"/>
                        <a:t> safe zones.</a:t>
                      </a:r>
                    </a:p>
                    <a:p>
                      <a:pPr>
                        <a:buFont typeface="Arial" pitchFamily="34" charset="0"/>
                        <a:buChar char="•"/>
                      </a:pPr>
                      <a:r>
                        <a:rPr lang="en-GB" sz="1100" baseline="0" dirty="0" smtClean="0"/>
                        <a:t>Less players as taggers</a:t>
                      </a:r>
                    </a:p>
                  </a:txBody>
                  <a:tcPr>
                    <a:solidFill>
                      <a:schemeClr val="bg1">
                        <a:lumMod val="85000"/>
                      </a:schemeClr>
                    </a:solidFill>
                  </a:tcPr>
                </a:tc>
                <a:tc>
                  <a:txBody>
                    <a:bodyPr/>
                    <a:lstStyle/>
                    <a:p>
                      <a:pPr>
                        <a:buFont typeface="Arial" pitchFamily="34" charset="0"/>
                        <a:buChar char="•"/>
                      </a:pPr>
                      <a:r>
                        <a:rPr lang="en-GB" sz="1100" dirty="0" smtClean="0"/>
                        <a:t> Add a ball each</a:t>
                      </a:r>
                      <a:endParaRPr lang="en-GB" sz="1100" baseline="0" dirty="0" smtClean="0"/>
                    </a:p>
                    <a:p>
                      <a:pPr>
                        <a:buFont typeface="Arial" pitchFamily="34" charset="0"/>
                        <a:buChar char="•"/>
                      </a:pPr>
                      <a:r>
                        <a:rPr lang="en-GB" sz="1100" baseline="0" dirty="0" smtClean="0"/>
                        <a:t> Smaller area </a:t>
                      </a:r>
                      <a:endParaRPr lang="en-GB" sz="1100" dirty="0"/>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97221380"/>
              </p:ext>
            </p:extLst>
          </p:nvPr>
        </p:nvGraphicFramePr>
        <p:xfrm>
          <a:off x="4644008" y="5051531"/>
          <a:ext cx="4320480" cy="168983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Char char="•"/>
                      </a:pPr>
                      <a:r>
                        <a:rPr lang="en-GB" sz="1200" dirty="0" smtClean="0"/>
                        <a:t> How</a:t>
                      </a:r>
                      <a:r>
                        <a:rPr lang="en-GB" sz="1200" baseline="0" dirty="0" smtClean="0"/>
                        <a:t> can you move to avoid been tagged?</a:t>
                      </a:r>
                    </a:p>
                    <a:p>
                      <a:pPr>
                        <a:buFont typeface="Arial" pitchFamily="34" charset="0"/>
                        <a:buChar char="•"/>
                      </a:pPr>
                      <a:r>
                        <a:rPr lang="en-GB" sz="1200" baseline="0" dirty="0" smtClean="0"/>
                        <a:t>What things do you need to be aware of in the game?</a:t>
                      </a:r>
                    </a:p>
                    <a:p>
                      <a:pPr>
                        <a:buFont typeface="Arial" pitchFamily="34" charset="0"/>
                        <a:buChar char="•"/>
                      </a:pPr>
                      <a:r>
                        <a:rPr lang="en-GB" sz="1200" baseline="0" dirty="0" smtClean="0"/>
                        <a:t>If a tagger is near you what can you do to get away from them</a:t>
                      </a:r>
                    </a:p>
                  </a:txBody>
                  <a:tcPr>
                    <a:solidFill>
                      <a:schemeClr val="bg1">
                        <a:lumMod val="85000"/>
                      </a:schemeClr>
                    </a:solidFill>
                  </a:tcPr>
                </a:tc>
              </a:tr>
            </a:tbl>
          </a:graphicData>
        </a:graphic>
      </p:graphicFrame>
      <p:pic>
        <p:nvPicPr>
          <p:cNvPr id="17" name="Picture 49" descr="Player_Yellow copy"/>
          <p:cNvPicPr>
            <a:picLocks noChangeAspect="1" noChangeArrowheads="1"/>
          </p:cNvPicPr>
          <p:nvPr/>
        </p:nvPicPr>
        <p:blipFill>
          <a:blip r:embed="rId3" cstate="print"/>
          <a:srcRect/>
          <a:stretch>
            <a:fillRect/>
          </a:stretch>
        </p:blipFill>
        <p:spPr bwMode="auto">
          <a:xfrm>
            <a:off x="3775082" y="1226240"/>
            <a:ext cx="257221" cy="222146"/>
          </a:xfrm>
          <a:prstGeom prst="rect">
            <a:avLst/>
          </a:prstGeom>
          <a:noFill/>
        </p:spPr>
      </p:pic>
      <p:pic>
        <p:nvPicPr>
          <p:cNvPr id="37" name="Picture 50" descr="Player_Red copy"/>
          <p:cNvPicPr>
            <a:picLocks noChangeAspect="1" noChangeArrowheads="1"/>
          </p:cNvPicPr>
          <p:nvPr/>
        </p:nvPicPr>
        <p:blipFill>
          <a:blip r:embed="rId4" cstate="print"/>
          <a:srcRect/>
          <a:stretch>
            <a:fillRect/>
          </a:stretch>
        </p:blipFill>
        <p:spPr bwMode="auto">
          <a:xfrm>
            <a:off x="1547664" y="1294036"/>
            <a:ext cx="235044" cy="202993"/>
          </a:xfrm>
          <a:prstGeom prst="rect">
            <a:avLst/>
          </a:prstGeom>
          <a:noFill/>
        </p:spPr>
      </p:pic>
      <p:pic>
        <p:nvPicPr>
          <p:cNvPr id="42" name="Picture 50" descr="Player_Red copy"/>
          <p:cNvPicPr>
            <a:picLocks noChangeAspect="1" noChangeArrowheads="1"/>
          </p:cNvPicPr>
          <p:nvPr/>
        </p:nvPicPr>
        <p:blipFill>
          <a:blip r:embed="rId4" cstate="print"/>
          <a:srcRect/>
          <a:stretch>
            <a:fillRect/>
          </a:stretch>
        </p:blipFill>
        <p:spPr bwMode="auto">
          <a:xfrm>
            <a:off x="851004" y="1690379"/>
            <a:ext cx="235044" cy="202993"/>
          </a:xfrm>
          <a:prstGeom prst="rect">
            <a:avLst/>
          </a:prstGeom>
          <a:noFill/>
        </p:spPr>
      </p:pic>
      <p:pic>
        <p:nvPicPr>
          <p:cNvPr id="43" name="Picture 50" descr="Player_Red copy"/>
          <p:cNvPicPr>
            <a:picLocks noChangeAspect="1" noChangeArrowheads="1"/>
          </p:cNvPicPr>
          <p:nvPr/>
        </p:nvPicPr>
        <p:blipFill>
          <a:blip r:embed="rId4" cstate="print"/>
          <a:srcRect/>
          <a:stretch>
            <a:fillRect/>
          </a:stretch>
        </p:blipFill>
        <p:spPr bwMode="auto">
          <a:xfrm>
            <a:off x="1350764" y="2135996"/>
            <a:ext cx="235044" cy="202993"/>
          </a:xfrm>
          <a:prstGeom prst="rect">
            <a:avLst/>
          </a:prstGeom>
          <a:noFill/>
        </p:spPr>
      </p:pic>
      <p:pic>
        <p:nvPicPr>
          <p:cNvPr id="44" name="Picture 50" descr="Player_Red copy"/>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775969" y="1124744"/>
            <a:ext cx="235044" cy="202993"/>
          </a:xfrm>
          <a:prstGeom prst="rect">
            <a:avLst/>
          </a:prstGeom>
          <a:noFill/>
        </p:spPr>
      </p:pic>
      <p:pic>
        <p:nvPicPr>
          <p:cNvPr id="46" name="Picture 49" descr="Player_Yellow copy"/>
          <p:cNvPicPr>
            <a:picLocks noChangeAspect="1" noChangeArrowheads="1"/>
          </p:cNvPicPr>
          <p:nvPr/>
        </p:nvPicPr>
        <p:blipFill>
          <a:blip r:embed="rId3" cstate="print">
            <a:biLevel thresh="75000"/>
          </a:blip>
          <a:srcRect/>
          <a:stretch>
            <a:fillRect/>
          </a:stretch>
        </p:blipFill>
        <p:spPr bwMode="auto">
          <a:xfrm>
            <a:off x="3131840" y="2146386"/>
            <a:ext cx="257221" cy="222146"/>
          </a:xfrm>
          <a:prstGeom prst="rect">
            <a:avLst/>
          </a:prstGeom>
          <a:noFill/>
        </p:spPr>
      </p:pic>
      <p:pic>
        <p:nvPicPr>
          <p:cNvPr id="48" name="Picture 49" descr="Player_Yellow copy"/>
          <p:cNvPicPr>
            <a:picLocks noChangeAspect="1" noChangeArrowheads="1"/>
          </p:cNvPicPr>
          <p:nvPr/>
        </p:nvPicPr>
        <p:blipFill>
          <a:blip r:embed="rId3" cstate="print"/>
          <a:srcRect/>
          <a:stretch>
            <a:fillRect/>
          </a:stretch>
        </p:blipFill>
        <p:spPr bwMode="auto">
          <a:xfrm>
            <a:off x="1893890" y="2578846"/>
            <a:ext cx="257221" cy="222146"/>
          </a:xfrm>
          <a:prstGeom prst="rect">
            <a:avLst/>
          </a:prstGeom>
          <a:noFill/>
        </p:spPr>
      </p:pic>
      <p:pic>
        <p:nvPicPr>
          <p:cNvPr id="49" name="Picture 49" descr="Player_Yellow copy"/>
          <p:cNvPicPr>
            <a:picLocks noChangeAspect="1" noChangeArrowheads="1"/>
          </p:cNvPicPr>
          <p:nvPr/>
        </p:nvPicPr>
        <p:blipFill>
          <a:blip r:embed="rId3" cstate="print"/>
          <a:srcRect/>
          <a:stretch>
            <a:fillRect/>
          </a:stretch>
        </p:blipFill>
        <p:spPr bwMode="auto">
          <a:xfrm>
            <a:off x="1923597" y="1395532"/>
            <a:ext cx="257221" cy="222146"/>
          </a:xfrm>
          <a:prstGeom prst="rect">
            <a:avLst/>
          </a:prstGeom>
          <a:noFill/>
        </p:spPr>
      </p:pic>
      <p:pic>
        <p:nvPicPr>
          <p:cNvPr id="35" name="Picture 34" descr="F:\TL Folder\NEW FA Skills Logo_4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TL Folder\NEW FA Skills Logo_4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0" descr="Player_Red copy"/>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617167" y="1770731"/>
            <a:ext cx="235044" cy="202993"/>
          </a:xfrm>
          <a:prstGeom prst="rect">
            <a:avLst/>
          </a:prstGeom>
          <a:noFill/>
        </p:spPr>
      </p:pic>
      <p:pic>
        <p:nvPicPr>
          <p:cNvPr id="39" name="Picture 50" descr="Player_Red copy"/>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617167" y="2570581"/>
            <a:ext cx="235044" cy="202993"/>
          </a:xfrm>
          <a:prstGeom prst="rect">
            <a:avLst/>
          </a:prstGeom>
          <a:noFill/>
        </p:spPr>
      </p:pic>
      <p:pic>
        <p:nvPicPr>
          <p:cNvPr id="40" name="Picture 49" descr="Player_Yellow copy"/>
          <p:cNvPicPr>
            <a:picLocks noChangeAspect="1" noChangeArrowheads="1"/>
          </p:cNvPicPr>
          <p:nvPr/>
        </p:nvPicPr>
        <p:blipFill>
          <a:blip r:embed="rId3" cstate="print">
            <a:biLevel thresh="75000"/>
          </a:blip>
          <a:srcRect/>
          <a:stretch>
            <a:fillRect/>
          </a:stretch>
        </p:blipFill>
        <p:spPr bwMode="auto">
          <a:xfrm>
            <a:off x="1566041" y="2348435"/>
            <a:ext cx="257221" cy="222146"/>
          </a:xfrm>
          <a:prstGeom prst="rect">
            <a:avLst/>
          </a:prstGeom>
          <a:noFill/>
        </p:spPr>
      </p:pic>
    </p:spTree>
    <p:extLst>
      <p:ext uri="{BB962C8B-B14F-4D97-AF65-F5344CB8AC3E}">
        <p14:creationId xmlns:p14="http://schemas.microsoft.com/office/powerpoint/2010/main" val="3957891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Individual possession – pirate adventure</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613787314"/>
              </p:ext>
            </p:extLst>
          </p:nvPr>
        </p:nvGraphicFramePr>
        <p:xfrm>
          <a:off x="179512" y="3212976"/>
          <a:ext cx="8765706" cy="167640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a:buFont typeface="Arial" pitchFamily="34" charset="0"/>
                        <a:buChar char="•"/>
                      </a:pPr>
                      <a:r>
                        <a:rPr lang="en-GB" sz="1100" dirty="0" smtClean="0"/>
                        <a:t> </a:t>
                      </a:r>
                      <a:r>
                        <a:rPr lang="en-GB" sz="1100" baseline="0" dirty="0" smtClean="0"/>
                        <a:t> Dribbling to keep the ball under control to avoid others.</a:t>
                      </a:r>
                    </a:p>
                    <a:p>
                      <a:pPr>
                        <a:buFont typeface="Arial" pitchFamily="34" charset="0"/>
                        <a:buChar char="•"/>
                      </a:pPr>
                      <a:r>
                        <a:rPr lang="en-GB" sz="1100" baseline="0" dirty="0" smtClean="0"/>
                        <a:t>Dribbling to get past and away from defenders.</a:t>
                      </a:r>
                      <a:endParaRPr lang="en-GB" sz="1100" dirty="0" smtClean="0"/>
                    </a:p>
                  </a:txBody>
                  <a:tcPr>
                    <a:solidFill>
                      <a:schemeClr val="accent2">
                        <a:lumMod val="40000"/>
                        <a:lumOff val="60000"/>
                      </a:schemeClr>
                    </a:solidFill>
                  </a:tcPr>
                </a:tc>
                <a:tc>
                  <a:txBody>
                    <a:bodyPr/>
                    <a:lstStyle/>
                    <a:p>
                      <a:pPr>
                        <a:buFont typeface="Arial" pitchFamily="34" charset="0"/>
                        <a:buChar char="•"/>
                      </a:pPr>
                      <a:r>
                        <a:rPr lang="en-GB" sz="1100" dirty="0" smtClean="0"/>
                        <a:t> How and when to</a:t>
                      </a:r>
                      <a:r>
                        <a:rPr lang="en-GB" sz="1100" baseline="0" dirty="0" smtClean="0"/>
                        <a:t> move to be successful</a:t>
                      </a:r>
                    </a:p>
                    <a:p>
                      <a:pPr>
                        <a:buFont typeface="Arial" pitchFamily="34" charset="0"/>
                        <a:buChar char="•"/>
                      </a:pPr>
                      <a:r>
                        <a:rPr lang="en-GB" sz="1100" baseline="0" dirty="0" smtClean="0"/>
                        <a:t>Develop confidence with a ball</a:t>
                      </a:r>
                      <a:endParaRPr lang="en-GB" sz="1100" dirty="0" smtClean="0"/>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baseline="0" dirty="0" smtClean="0"/>
                        <a:t> Movement skills (balance, co-ordination, speed and agility)</a:t>
                      </a:r>
                    </a:p>
                    <a:p>
                      <a:pPr>
                        <a:buFont typeface="Arial" pitchFamily="34" charset="0"/>
                        <a:buChar char="•"/>
                      </a:pPr>
                      <a:r>
                        <a:rPr lang="en-GB" sz="1100" baseline="0" dirty="0" smtClean="0"/>
                        <a:t>Practice a variety of movement skills (running, skipping, jumping etc.)</a:t>
                      </a:r>
                      <a:endParaRPr lang="en-GB" sz="1100" dirty="0" smtClean="0"/>
                    </a:p>
                  </a:txBody>
                  <a:tcPr>
                    <a:solidFill>
                      <a:srgbClr val="FFFF99"/>
                    </a:solidFill>
                  </a:tcPr>
                </a:tc>
                <a:tc>
                  <a:txBody>
                    <a:bodyPr/>
                    <a:lstStyle/>
                    <a:p>
                      <a:pPr>
                        <a:buFont typeface="Arial" pitchFamily="34" charset="0"/>
                        <a:buChar char="•"/>
                      </a:pPr>
                      <a:r>
                        <a:rPr lang="en-GB" sz="1100" dirty="0" smtClean="0"/>
                        <a:t> Sharing</a:t>
                      </a:r>
                      <a:r>
                        <a:rPr lang="en-GB" sz="1100" baseline="0" dirty="0" smtClean="0"/>
                        <a:t> ideas in order to have more success </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2" cstate="print"/>
          <a:srcRect/>
          <a:stretch>
            <a:fillRect/>
          </a:stretch>
        </p:blipFill>
        <p:spPr bwMode="auto">
          <a:xfrm>
            <a:off x="179512" y="808668"/>
            <a:ext cx="4320480" cy="2232247"/>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1136621334"/>
              </p:ext>
            </p:extLst>
          </p:nvPr>
        </p:nvGraphicFramePr>
        <p:xfrm>
          <a:off x="4644008" y="836712"/>
          <a:ext cx="4320480" cy="2261241"/>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marL="171450" indent="-171450">
                        <a:buFont typeface="Arial" pitchFamily="34" charset="0"/>
                        <a:buChar char="•"/>
                      </a:pPr>
                      <a:r>
                        <a:rPr lang="en-GB" sz="1100" b="0" i="0" dirty="0" smtClean="0"/>
                        <a:t>2 to 4 pirate ships with a group of pirates in each area without a ball,</a:t>
                      </a:r>
                      <a:r>
                        <a:rPr lang="en-GB" sz="1100" b="0" i="0" baseline="0" dirty="0" smtClean="0"/>
                        <a:t> the pirates have to get from one ship to the other avoiding others, collecting treasure (cones) to take back to there ship.</a:t>
                      </a:r>
                    </a:p>
                    <a:p>
                      <a:pPr marL="171450" indent="-171450">
                        <a:buFont typeface="Arial" pitchFamily="34" charset="0"/>
                        <a:buChar char="•"/>
                      </a:pPr>
                      <a:r>
                        <a:rPr lang="en-GB" sz="1100" b="0" i="0" baseline="0" dirty="0" smtClean="0"/>
                        <a:t>Coach/players/captain makes a variety of calls that act as triggers for the pirates to perform in the pirate ship.</a:t>
                      </a:r>
                    </a:p>
                    <a:p>
                      <a:pPr marL="171450" indent="-171450">
                        <a:buFont typeface="Arial" pitchFamily="34" charset="0"/>
                        <a:buChar char="•"/>
                      </a:pPr>
                      <a:r>
                        <a:rPr lang="en-GB" sz="1100" b="0" i="0" baseline="0" dirty="0" smtClean="0"/>
                        <a:t>Add catchers in the sea and on the pirate ships to stop the pirates collecting treasure in a tag game. Add rewards for successful blocks.</a:t>
                      </a:r>
                    </a:p>
                    <a:p>
                      <a:pPr marL="171450" indent="-171450">
                        <a:buFont typeface="Arial" pitchFamily="34" charset="0"/>
                        <a:buChar char="•"/>
                      </a:pPr>
                      <a:r>
                        <a:rPr lang="en-GB" sz="1100" b="0" i="0" baseline="0" dirty="0" smtClean="0"/>
                        <a:t>All of the above with a ball each. Add pirate catchers(defenders) who stop the other pirates from collecting treasure and taking back to there ship. </a:t>
                      </a:r>
                    </a:p>
                    <a:p>
                      <a:pPr marL="171450" indent="-171450">
                        <a:buFont typeface="Arial" pitchFamily="34" charset="0"/>
                        <a:buChar char="•"/>
                      </a:pPr>
                      <a:r>
                        <a:rPr lang="en-GB" sz="1100" b="0" i="0" baseline="0" dirty="0" smtClean="0"/>
                        <a:t>The winning team is the pirates with the most treasure (cones)</a:t>
                      </a: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96620016"/>
              </p:ext>
            </p:extLst>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Bigger</a:t>
                      </a:r>
                      <a:r>
                        <a:rPr lang="en-GB" sz="1100" baseline="0" dirty="0" smtClean="0"/>
                        <a:t> pirate ships.</a:t>
                      </a:r>
                    </a:p>
                  </a:txBody>
                  <a:tcPr>
                    <a:solidFill>
                      <a:schemeClr val="bg1">
                        <a:lumMod val="85000"/>
                      </a:schemeClr>
                    </a:solidFill>
                  </a:tcPr>
                </a:tc>
                <a:tc>
                  <a:txBody>
                    <a:bodyPr/>
                    <a:lstStyle/>
                    <a:p>
                      <a:pPr>
                        <a:buFont typeface="Arial" pitchFamily="34" charset="0"/>
                        <a:buChar char="•"/>
                      </a:pPr>
                      <a:r>
                        <a:rPr lang="en-GB" sz="1100" dirty="0" smtClean="0"/>
                        <a:t> More defenders</a:t>
                      </a:r>
                    </a:p>
                    <a:p>
                      <a:pPr>
                        <a:buFont typeface="Arial" pitchFamily="34" charset="0"/>
                        <a:buChar char="•"/>
                      </a:pPr>
                      <a:r>
                        <a:rPr lang="en-GB" sz="1100" dirty="0" smtClean="0"/>
                        <a:t>Personal</a:t>
                      </a:r>
                      <a:r>
                        <a:rPr lang="en-GB" sz="1100" baseline="0" dirty="0" smtClean="0"/>
                        <a:t> defenders for advanced players</a:t>
                      </a:r>
                      <a:endParaRPr lang="en-GB" sz="1100" dirty="0"/>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84821134"/>
              </p:ext>
            </p:extLst>
          </p:nvPr>
        </p:nvGraphicFramePr>
        <p:xfrm>
          <a:off x="4644008" y="5051531"/>
          <a:ext cx="4320480" cy="168983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Char char="•"/>
                      </a:pPr>
                      <a:r>
                        <a:rPr lang="en-GB" sz="1200" baseline="0" dirty="0" smtClean="0"/>
                        <a:t>How can I move to avoid others?</a:t>
                      </a:r>
                    </a:p>
                    <a:p>
                      <a:pPr>
                        <a:buFont typeface="Arial" pitchFamily="34" charset="0"/>
                        <a:buChar char="•"/>
                      </a:pPr>
                      <a:r>
                        <a:rPr lang="en-GB" sz="1200" baseline="0" dirty="0" smtClean="0"/>
                        <a:t>How many different ways can you move?</a:t>
                      </a:r>
                    </a:p>
                    <a:p>
                      <a:pPr>
                        <a:buFont typeface="Arial" pitchFamily="34" charset="0"/>
                        <a:buChar char="•"/>
                      </a:pPr>
                      <a:r>
                        <a:rPr lang="en-GB" sz="1200" baseline="0" dirty="0" smtClean="0"/>
                        <a:t>Show me how you move with a ball to get to the other pirate ship.</a:t>
                      </a:r>
                    </a:p>
                    <a:p>
                      <a:pPr>
                        <a:buFont typeface="Arial" pitchFamily="34" charset="0"/>
                        <a:buChar char="•"/>
                      </a:pPr>
                      <a:r>
                        <a:rPr lang="en-GB" sz="1200" baseline="0" dirty="0" smtClean="0"/>
                        <a:t>When a defender is in your way what might you do with the ball so he/she cant stop you?</a:t>
                      </a:r>
                    </a:p>
                  </a:txBody>
                  <a:tcPr>
                    <a:solidFill>
                      <a:schemeClr val="bg1">
                        <a:lumMod val="85000"/>
                      </a:schemeClr>
                    </a:solidFill>
                  </a:tcPr>
                </a:tc>
              </a:tr>
            </a:tbl>
          </a:graphicData>
        </a:graphic>
      </p:graphicFrame>
      <p:pic>
        <p:nvPicPr>
          <p:cNvPr id="17" name="Picture 49" descr="Player_Yellow copy"/>
          <p:cNvPicPr>
            <a:picLocks noChangeAspect="1" noChangeArrowheads="1"/>
          </p:cNvPicPr>
          <p:nvPr/>
        </p:nvPicPr>
        <p:blipFill>
          <a:blip r:embed="rId3" cstate="print"/>
          <a:srcRect/>
          <a:stretch>
            <a:fillRect/>
          </a:stretch>
        </p:blipFill>
        <p:spPr bwMode="auto">
          <a:xfrm>
            <a:off x="3391124" y="1641884"/>
            <a:ext cx="279400" cy="241300"/>
          </a:xfrm>
          <a:prstGeom prst="rect">
            <a:avLst/>
          </a:prstGeom>
          <a:noFill/>
        </p:spPr>
      </p:pic>
      <p:pic>
        <p:nvPicPr>
          <p:cNvPr id="39" name="Picture 51" descr="Player_Blue copy"/>
          <p:cNvPicPr>
            <a:picLocks noChangeAspect="1" noChangeArrowheads="1"/>
          </p:cNvPicPr>
          <p:nvPr/>
        </p:nvPicPr>
        <p:blipFill>
          <a:blip r:embed="rId4" cstate="print"/>
          <a:srcRect/>
          <a:stretch>
            <a:fillRect/>
          </a:stretch>
        </p:blipFill>
        <p:spPr bwMode="auto">
          <a:xfrm>
            <a:off x="1030634" y="1254057"/>
            <a:ext cx="279400" cy="241300"/>
          </a:xfrm>
          <a:prstGeom prst="rect">
            <a:avLst/>
          </a:prstGeom>
          <a:noFill/>
        </p:spPr>
      </p:pic>
      <p:pic>
        <p:nvPicPr>
          <p:cNvPr id="30" name="Picture 49" descr="Player_Yellow copy"/>
          <p:cNvPicPr>
            <a:picLocks noChangeAspect="1" noChangeArrowheads="1"/>
          </p:cNvPicPr>
          <p:nvPr/>
        </p:nvPicPr>
        <p:blipFill>
          <a:blip r:embed="rId3" cstate="print"/>
          <a:srcRect/>
          <a:stretch>
            <a:fillRect/>
          </a:stretch>
        </p:blipFill>
        <p:spPr bwMode="auto">
          <a:xfrm>
            <a:off x="3021664" y="2128145"/>
            <a:ext cx="279400" cy="241300"/>
          </a:xfrm>
          <a:prstGeom prst="rect">
            <a:avLst/>
          </a:prstGeom>
          <a:noFill/>
        </p:spPr>
      </p:pic>
      <p:pic>
        <p:nvPicPr>
          <p:cNvPr id="31" name="Picture 49" descr="Player_Yellow copy"/>
          <p:cNvPicPr>
            <a:picLocks noChangeAspect="1" noChangeArrowheads="1"/>
          </p:cNvPicPr>
          <p:nvPr/>
        </p:nvPicPr>
        <p:blipFill>
          <a:blip r:embed="rId3" cstate="print"/>
          <a:srcRect/>
          <a:stretch>
            <a:fillRect/>
          </a:stretch>
        </p:blipFill>
        <p:spPr bwMode="auto">
          <a:xfrm>
            <a:off x="3491881" y="2160633"/>
            <a:ext cx="279400" cy="241300"/>
          </a:xfrm>
          <a:prstGeom prst="rect">
            <a:avLst/>
          </a:prstGeom>
          <a:noFill/>
        </p:spPr>
      </p:pic>
      <p:pic>
        <p:nvPicPr>
          <p:cNvPr id="32" name="Picture 49" descr="Player_Yellow copy"/>
          <p:cNvPicPr>
            <a:picLocks noChangeAspect="1" noChangeArrowheads="1"/>
          </p:cNvPicPr>
          <p:nvPr/>
        </p:nvPicPr>
        <p:blipFill>
          <a:blip r:embed="rId3" cstate="print"/>
          <a:srcRect/>
          <a:stretch>
            <a:fillRect/>
          </a:stretch>
        </p:blipFill>
        <p:spPr bwMode="auto">
          <a:xfrm>
            <a:off x="3112403" y="1294036"/>
            <a:ext cx="279400" cy="241300"/>
          </a:xfrm>
          <a:prstGeom prst="rect">
            <a:avLst/>
          </a:prstGeom>
          <a:noFill/>
        </p:spPr>
      </p:pic>
      <p:pic>
        <p:nvPicPr>
          <p:cNvPr id="33" name="Picture 54" descr="skills_ball copy"/>
          <p:cNvPicPr>
            <a:picLocks noChangeAspect="1" noChangeArrowheads="1"/>
          </p:cNvPicPr>
          <p:nvPr/>
        </p:nvPicPr>
        <p:blipFill>
          <a:blip r:embed="rId5" cstate="print"/>
          <a:srcRect/>
          <a:stretch>
            <a:fillRect/>
          </a:stretch>
        </p:blipFill>
        <p:spPr bwMode="auto">
          <a:xfrm>
            <a:off x="1420746" y="1889829"/>
            <a:ext cx="212725" cy="188913"/>
          </a:xfrm>
          <a:prstGeom prst="rect">
            <a:avLst/>
          </a:prstGeom>
          <a:noFill/>
        </p:spPr>
      </p:pic>
      <p:cxnSp>
        <p:nvCxnSpPr>
          <p:cNvPr id="4" name="Straight Connector 3"/>
          <p:cNvCxnSpPr/>
          <p:nvPr/>
        </p:nvCxnSpPr>
        <p:spPr>
          <a:xfrm>
            <a:off x="732487" y="1414686"/>
            <a:ext cx="53349" cy="109133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763688" y="1424926"/>
            <a:ext cx="0" cy="118502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37" name="Picture 51" descr="Player_Blue copy"/>
          <p:cNvPicPr>
            <a:picLocks noChangeAspect="1" noChangeArrowheads="1"/>
          </p:cNvPicPr>
          <p:nvPr/>
        </p:nvPicPr>
        <p:blipFill>
          <a:blip r:embed="rId4" cstate="print"/>
          <a:srcRect/>
          <a:stretch>
            <a:fillRect/>
          </a:stretch>
        </p:blipFill>
        <p:spPr bwMode="auto">
          <a:xfrm>
            <a:off x="893223" y="2108340"/>
            <a:ext cx="279400" cy="241300"/>
          </a:xfrm>
          <a:prstGeom prst="rect">
            <a:avLst/>
          </a:prstGeom>
          <a:noFill/>
        </p:spPr>
      </p:pic>
      <p:pic>
        <p:nvPicPr>
          <p:cNvPr id="38" name="Picture 51" descr="Player_Blue copy"/>
          <p:cNvPicPr>
            <a:picLocks noChangeAspect="1" noChangeArrowheads="1"/>
          </p:cNvPicPr>
          <p:nvPr/>
        </p:nvPicPr>
        <p:blipFill>
          <a:blip r:embed="rId4" cstate="print"/>
          <a:srcRect/>
          <a:stretch>
            <a:fillRect/>
          </a:stretch>
        </p:blipFill>
        <p:spPr bwMode="auto">
          <a:xfrm>
            <a:off x="1350925" y="1669138"/>
            <a:ext cx="279400" cy="241300"/>
          </a:xfrm>
          <a:prstGeom prst="rect">
            <a:avLst/>
          </a:prstGeom>
          <a:noFill/>
        </p:spPr>
      </p:pic>
      <p:pic>
        <p:nvPicPr>
          <p:cNvPr id="40" name="Picture 51" descr="Player_Blue copy"/>
          <p:cNvPicPr>
            <a:picLocks noChangeAspect="1" noChangeArrowheads="1"/>
          </p:cNvPicPr>
          <p:nvPr/>
        </p:nvPicPr>
        <p:blipFill>
          <a:blip r:embed="rId4" cstate="print"/>
          <a:srcRect/>
          <a:stretch>
            <a:fillRect/>
          </a:stretch>
        </p:blipFill>
        <p:spPr bwMode="auto">
          <a:xfrm>
            <a:off x="1342048" y="2250932"/>
            <a:ext cx="279400" cy="241300"/>
          </a:xfrm>
          <a:prstGeom prst="rect">
            <a:avLst/>
          </a:prstGeom>
          <a:noFill/>
        </p:spPr>
      </p:pic>
      <p:pic>
        <p:nvPicPr>
          <p:cNvPr id="42" name="Picture 54" descr="skills_ball copy"/>
          <p:cNvPicPr>
            <a:picLocks noChangeAspect="1" noChangeArrowheads="1"/>
          </p:cNvPicPr>
          <p:nvPr/>
        </p:nvPicPr>
        <p:blipFill>
          <a:blip r:embed="rId5" cstate="print"/>
          <a:srcRect/>
          <a:stretch>
            <a:fillRect/>
          </a:stretch>
        </p:blipFill>
        <p:spPr bwMode="auto">
          <a:xfrm>
            <a:off x="1091717" y="2180532"/>
            <a:ext cx="212725" cy="188913"/>
          </a:xfrm>
          <a:prstGeom prst="rect">
            <a:avLst/>
          </a:prstGeom>
          <a:noFill/>
        </p:spPr>
      </p:pic>
      <p:cxnSp>
        <p:nvCxnSpPr>
          <p:cNvPr id="9" name="Straight Connector 8"/>
          <p:cNvCxnSpPr/>
          <p:nvPr/>
        </p:nvCxnSpPr>
        <p:spPr>
          <a:xfrm>
            <a:off x="3923928" y="1426970"/>
            <a:ext cx="0" cy="96693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Picture 27"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Connector 34"/>
          <p:cNvCxnSpPr/>
          <p:nvPr/>
        </p:nvCxnSpPr>
        <p:spPr>
          <a:xfrm>
            <a:off x="2950433" y="1459155"/>
            <a:ext cx="5854" cy="942778"/>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15932" y="1024779"/>
            <a:ext cx="407996" cy="36572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80291" y="2417980"/>
            <a:ext cx="407996" cy="36572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2944335" y="1024779"/>
            <a:ext cx="509532" cy="40014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434607" y="2400767"/>
            <a:ext cx="509532" cy="40014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317961" y="927656"/>
            <a:ext cx="453945" cy="51042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73277" y="2480054"/>
            <a:ext cx="466213" cy="48256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738658" y="885749"/>
            <a:ext cx="550194" cy="55112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291738" y="2549874"/>
            <a:ext cx="471950" cy="49226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60" name="Picture 54" descr="skills_ball copy"/>
          <p:cNvPicPr>
            <a:picLocks noChangeAspect="1" noChangeArrowheads="1"/>
          </p:cNvPicPr>
          <p:nvPr/>
        </p:nvPicPr>
        <p:blipFill>
          <a:blip r:embed="rId5" cstate="print"/>
          <a:srcRect/>
          <a:stretch>
            <a:fillRect/>
          </a:stretch>
        </p:blipFill>
        <p:spPr bwMode="auto">
          <a:xfrm>
            <a:off x="1314844" y="1331775"/>
            <a:ext cx="212725" cy="188913"/>
          </a:xfrm>
          <a:prstGeom prst="rect">
            <a:avLst/>
          </a:prstGeom>
          <a:noFill/>
        </p:spPr>
      </p:pic>
      <p:pic>
        <p:nvPicPr>
          <p:cNvPr id="61" name="Picture 54" descr="skills_ball copy"/>
          <p:cNvPicPr>
            <a:picLocks noChangeAspect="1" noChangeArrowheads="1"/>
          </p:cNvPicPr>
          <p:nvPr/>
        </p:nvPicPr>
        <p:blipFill>
          <a:blip r:embed="rId5" cstate="print"/>
          <a:srcRect/>
          <a:stretch>
            <a:fillRect/>
          </a:stretch>
        </p:blipFill>
        <p:spPr bwMode="auto">
          <a:xfrm>
            <a:off x="3208950" y="1706964"/>
            <a:ext cx="212725" cy="188913"/>
          </a:xfrm>
          <a:prstGeom prst="rect">
            <a:avLst/>
          </a:prstGeom>
          <a:noFill/>
        </p:spPr>
      </p:pic>
      <p:pic>
        <p:nvPicPr>
          <p:cNvPr id="62" name="Picture 54" descr="skills_ball copy"/>
          <p:cNvPicPr>
            <a:picLocks noChangeAspect="1" noChangeArrowheads="1"/>
          </p:cNvPicPr>
          <p:nvPr/>
        </p:nvPicPr>
        <p:blipFill>
          <a:blip r:embed="rId5" cstate="print"/>
          <a:srcRect/>
          <a:stretch>
            <a:fillRect/>
          </a:stretch>
        </p:blipFill>
        <p:spPr bwMode="auto">
          <a:xfrm>
            <a:off x="3006040" y="1450605"/>
            <a:ext cx="212725" cy="188913"/>
          </a:xfrm>
          <a:prstGeom prst="rect">
            <a:avLst/>
          </a:prstGeom>
          <a:noFill/>
        </p:spPr>
      </p:pic>
      <p:pic>
        <p:nvPicPr>
          <p:cNvPr id="63" name="Picture 54" descr="skills_ball copy"/>
          <p:cNvPicPr>
            <a:picLocks noChangeAspect="1" noChangeArrowheads="1"/>
          </p:cNvPicPr>
          <p:nvPr/>
        </p:nvPicPr>
        <p:blipFill>
          <a:blip r:embed="rId5" cstate="print"/>
          <a:srcRect/>
          <a:stretch>
            <a:fillRect/>
          </a:stretch>
        </p:blipFill>
        <p:spPr bwMode="auto">
          <a:xfrm>
            <a:off x="3349041" y="2235546"/>
            <a:ext cx="212725" cy="18891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Individual possession  </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808828261"/>
              </p:ext>
            </p:extLst>
          </p:nvPr>
        </p:nvGraphicFramePr>
        <p:xfrm>
          <a:off x="179512" y="3212976"/>
          <a:ext cx="8765706" cy="167640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marL="171450" indent="-171450">
                        <a:buFont typeface="Arial" pitchFamily="34" charset="0"/>
                        <a:buChar char="•"/>
                      </a:pPr>
                      <a:r>
                        <a:rPr lang="en-GB" sz="1100" baseline="0" dirty="0" smtClean="0"/>
                        <a:t>Develop the ability when and where to dribble with the ball </a:t>
                      </a:r>
                      <a:endParaRPr lang="en-GB" sz="1100" dirty="0" smtClean="0"/>
                    </a:p>
                  </a:txBody>
                  <a:tcPr>
                    <a:solidFill>
                      <a:schemeClr val="accent2">
                        <a:lumMod val="40000"/>
                        <a:lumOff val="60000"/>
                      </a:schemeClr>
                    </a:solidFill>
                  </a:tcPr>
                </a:tc>
                <a:tc>
                  <a:txBody>
                    <a:bodyPr/>
                    <a:lstStyle/>
                    <a:p>
                      <a:pPr>
                        <a:buFont typeface="Arial" pitchFamily="34" charset="0"/>
                        <a:buChar char="•"/>
                      </a:pPr>
                      <a:r>
                        <a:rPr lang="en-GB" sz="1100" dirty="0" smtClean="0"/>
                        <a:t> Develop confidence of how to dribble the ball past and away</a:t>
                      </a:r>
                      <a:r>
                        <a:rPr lang="en-GB" sz="1100" baseline="0" dirty="0" smtClean="0"/>
                        <a:t> from defenders.</a:t>
                      </a:r>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dirty="0" smtClean="0"/>
                        <a:t> Develop</a:t>
                      </a:r>
                      <a:r>
                        <a:rPr lang="en-GB" sz="1100" baseline="0" dirty="0" smtClean="0"/>
                        <a:t> different types of movements in order to help you dribble the footballs</a:t>
                      </a:r>
                      <a:endParaRPr lang="en-GB" sz="1100" dirty="0" smtClean="0"/>
                    </a:p>
                  </a:txBody>
                  <a:tcPr>
                    <a:solidFill>
                      <a:srgbClr val="FFFF99"/>
                    </a:solidFill>
                  </a:tcPr>
                </a:tc>
                <a:tc>
                  <a:txBody>
                    <a:bodyPr/>
                    <a:lstStyle/>
                    <a:p>
                      <a:pPr>
                        <a:buFont typeface="Arial" pitchFamily="34" charset="0"/>
                        <a:buChar char="•"/>
                      </a:pPr>
                      <a:r>
                        <a:rPr lang="en-GB" sz="1100" dirty="0" smtClean="0"/>
                        <a:t> Working together positively </a:t>
                      </a:r>
                    </a:p>
                    <a:p>
                      <a:pPr>
                        <a:buFont typeface="Arial" pitchFamily="34" charset="0"/>
                        <a:buChar char="•"/>
                      </a:pPr>
                      <a:r>
                        <a:rPr lang="en-GB" sz="1100" dirty="0" smtClean="0"/>
                        <a:t> Sharing</a:t>
                      </a:r>
                      <a:r>
                        <a:rPr lang="en-GB" sz="1100" baseline="0" dirty="0" smtClean="0"/>
                        <a:t> and listening to each others ideas </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2" cstate="print"/>
          <a:srcRect/>
          <a:stretch>
            <a:fillRect/>
          </a:stretch>
        </p:blipFill>
        <p:spPr bwMode="auto">
          <a:xfrm>
            <a:off x="179512" y="836712"/>
            <a:ext cx="4320480" cy="2232247"/>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372364008"/>
              </p:ext>
            </p:extLst>
          </p:nvPr>
        </p:nvGraphicFramePr>
        <p:xfrm>
          <a:off x="4644008" y="836712"/>
          <a:ext cx="4320480" cy="2232248"/>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marL="171450" indent="-171450">
                        <a:buFont typeface="Arial" pitchFamily="34" charset="0"/>
                        <a:buChar char="•"/>
                      </a:pPr>
                      <a:r>
                        <a:rPr lang="en-GB" sz="1100" kern="1200" dirty="0" smtClean="0">
                          <a:solidFill>
                            <a:schemeClr val="dk1"/>
                          </a:solidFill>
                          <a:effectLst/>
                          <a:latin typeface="+mn-lt"/>
                          <a:ea typeface="+mn-ea"/>
                          <a:cs typeface="+mn-cs"/>
                        </a:rPr>
                        <a:t>Travel from one circle</a:t>
                      </a:r>
                      <a:r>
                        <a:rPr lang="en-GB" sz="1100" kern="1200" baseline="0" dirty="0" smtClean="0">
                          <a:solidFill>
                            <a:schemeClr val="dk1"/>
                          </a:solidFill>
                          <a:effectLst/>
                          <a:latin typeface="+mn-lt"/>
                          <a:ea typeface="+mn-ea"/>
                          <a:cs typeface="+mn-cs"/>
                        </a:rPr>
                        <a:t> to the next experimenting with a range of ways of moving to avoiding others and get to through the circles (nests).</a:t>
                      </a:r>
                      <a:endParaRPr lang="en-GB" sz="1100" kern="1200" dirty="0" smtClean="0">
                        <a:solidFill>
                          <a:schemeClr val="dk1"/>
                        </a:solidFill>
                        <a:effectLst/>
                        <a:latin typeface="+mn-lt"/>
                        <a:ea typeface="+mn-ea"/>
                        <a:cs typeface="+mn-cs"/>
                      </a:endParaRPr>
                    </a:p>
                    <a:p>
                      <a:pPr marL="171450" indent="-171450">
                        <a:buFont typeface="Arial" pitchFamily="34" charset="0"/>
                        <a:buChar char="•"/>
                      </a:pPr>
                      <a:r>
                        <a:rPr lang="en-GB" sz="1100" kern="1200" dirty="0" smtClean="0">
                          <a:solidFill>
                            <a:schemeClr val="dk1"/>
                          </a:solidFill>
                          <a:effectLst/>
                          <a:latin typeface="+mn-lt"/>
                          <a:ea typeface="+mn-ea"/>
                          <a:cs typeface="+mn-cs"/>
                        </a:rPr>
                        <a:t>Players</a:t>
                      </a:r>
                      <a:r>
                        <a:rPr lang="en-GB" sz="1100" kern="1200" baseline="0" dirty="0" smtClean="0">
                          <a:solidFill>
                            <a:schemeClr val="dk1"/>
                          </a:solidFill>
                          <a:effectLst/>
                          <a:latin typeface="+mn-lt"/>
                          <a:ea typeface="+mn-ea"/>
                          <a:cs typeface="+mn-cs"/>
                        </a:rPr>
                        <a:t> have to take a ball (dinosaur egg) each from one circle (nest) to another circle trying to keep control of the ball.</a:t>
                      </a:r>
                      <a:r>
                        <a:rPr lang="en-GB" sz="1800" kern="1200" dirty="0" smtClean="0">
                          <a:solidFill>
                            <a:schemeClr val="dk1"/>
                          </a:solidFill>
                          <a:effectLst/>
                          <a:latin typeface="+mn-lt"/>
                          <a:ea typeface="+mn-ea"/>
                          <a:cs typeface="+mn-cs"/>
                        </a:rPr>
                        <a:t/>
                      </a:r>
                      <a:br>
                        <a:rPr lang="en-GB" sz="1800" kern="1200" dirty="0" smtClean="0">
                          <a:solidFill>
                            <a:schemeClr val="dk1"/>
                          </a:solidFill>
                          <a:effectLst/>
                          <a:latin typeface="+mn-lt"/>
                          <a:ea typeface="+mn-ea"/>
                          <a:cs typeface="+mn-cs"/>
                        </a:rPr>
                      </a:br>
                      <a:r>
                        <a:rPr lang="en-GB" sz="1100" b="1" i="1" baseline="0" dirty="0" smtClean="0"/>
                        <a:t>Progression</a:t>
                      </a:r>
                    </a:p>
                    <a:p>
                      <a:pPr>
                        <a:buFont typeface="Arial" pitchFamily="34" charset="0"/>
                        <a:buChar char="•"/>
                      </a:pPr>
                      <a:r>
                        <a:rPr lang="en-GB" sz="1100" b="0" i="0" baseline="0" dirty="0" smtClean="0"/>
                        <a:t> Each team has a circle each. </a:t>
                      </a:r>
                      <a:r>
                        <a:rPr lang="en-GB" sz="1100" kern="1200" dirty="0" smtClean="0">
                          <a:solidFill>
                            <a:schemeClr val="dk1"/>
                          </a:solidFill>
                          <a:effectLst/>
                          <a:latin typeface="+mn-lt"/>
                          <a:ea typeface="+mn-ea"/>
                          <a:cs typeface="+mn-cs"/>
                        </a:rPr>
                        <a:t>Players</a:t>
                      </a:r>
                      <a:r>
                        <a:rPr lang="en-GB" sz="1100" kern="1200" baseline="0" dirty="0" smtClean="0">
                          <a:solidFill>
                            <a:schemeClr val="dk1"/>
                          </a:solidFill>
                          <a:effectLst/>
                          <a:latin typeface="+mn-lt"/>
                          <a:ea typeface="+mn-ea"/>
                          <a:cs typeface="+mn-cs"/>
                        </a:rPr>
                        <a:t> collect the footballs from the other circles and return to there circle.</a:t>
                      </a:r>
                    </a:p>
                    <a:p>
                      <a:pPr>
                        <a:buFont typeface="Arial" pitchFamily="34" charset="0"/>
                        <a:buChar char="•"/>
                      </a:pPr>
                      <a:r>
                        <a:rPr lang="en-GB" sz="1100" kern="1200" baseline="0" dirty="0" smtClean="0">
                          <a:solidFill>
                            <a:schemeClr val="dk1"/>
                          </a:solidFill>
                          <a:effectLst/>
                          <a:latin typeface="+mn-lt"/>
                          <a:ea typeface="+mn-ea"/>
                          <a:cs typeface="+mn-cs"/>
                        </a:rPr>
                        <a:t>One team tries to stop players from getting the football to there circle, rotate defending team.</a:t>
                      </a:r>
                      <a:r>
                        <a:rPr lang="en-GB" sz="1100" kern="1200" dirty="0" smtClean="0">
                          <a:solidFill>
                            <a:schemeClr val="dk1"/>
                          </a:solidFill>
                          <a:effectLst/>
                          <a:latin typeface="+mn-lt"/>
                          <a:ea typeface="+mn-ea"/>
                          <a:cs typeface="+mn-cs"/>
                        </a:rPr>
                        <a:t/>
                      </a:r>
                      <a:br>
                        <a:rPr lang="en-GB" sz="1100" kern="1200" dirty="0" smtClean="0">
                          <a:solidFill>
                            <a:schemeClr val="dk1"/>
                          </a:solidFill>
                          <a:effectLst/>
                          <a:latin typeface="+mn-lt"/>
                          <a:ea typeface="+mn-ea"/>
                          <a:cs typeface="+mn-cs"/>
                        </a:rPr>
                      </a:b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00160537"/>
              </p:ext>
            </p:extLst>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marL="171450" indent="-171450">
                        <a:buFont typeface="Arial" pitchFamily="34" charset="0"/>
                        <a:buChar char="•"/>
                      </a:pPr>
                      <a:r>
                        <a:rPr lang="en-GB" sz="1100" baseline="0" dirty="0" smtClean="0"/>
                        <a:t>Less defenders </a:t>
                      </a:r>
                    </a:p>
                    <a:p>
                      <a:pPr>
                        <a:buFont typeface="Arial" pitchFamily="34" charset="0"/>
                        <a:buChar char="•"/>
                      </a:pPr>
                      <a:r>
                        <a:rPr lang="en-GB" sz="1100" baseline="0" dirty="0" smtClean="0"/>
                        <a:t> Defenders travel with a football </a:t>
                      </a:r>
                    </a:p>
                    <a:p>
                      <a:pPr>
                        <a:buFont typeface="Arial" pitchFamily="34" charset="0"/>
                        <a:buChar char="•"/>
                      </a:pPr>
                      <a:r>
                        <a:rPr lang="en-GB" sz="1100" baseline="0" dirty="0" smtClean="0"/>
                        <a:t>Bigger circles</a:t>
                      </a:r>
                    </a:p>
                    <a:p>
                      <a:pPr>
                        <a:buFont typeface="Arial" pitchFamily="34" charset="0"/>
                        <a:buNone/>
                      </a:pPr>
                      <a:endParaRPr lang="en-GB" sz="1100" dirty="0"/>
                    </a:p>
                  </a:txBody>
                  <a:tcPr>
                    <a:solidFill>
                      <a:schemeClr val="bg1">
                        <a:lumMod val="85000"/>
                      </a:schemeClr>
                    </a:solidFill>
                  </a:tcPr>
                </a:tc>
                <a:tc>
                  <a:txBody>
                    <a:bodyPr/>
                    <a:lstStyle/>
                    <a:p>
                      <a:pPr>
                        <a:buFont typeface="Arial" pitchFamily="34" charset="0"/>
                        <a:buChar char="•"/>
                      </a:pPr>
                      <a:r>
                        <a:rPr lang="en-GB" sz="1100" dirty="0" smtClean="0"/>
                        <a:t> Smaller</a:t>
                      </a:r>
                      <a:r>
                        <a:rPr lang="en-GB" sz="1100" baseline="0" dirty="0" smtClean="0"/>
                        <a:t> Circles </a:t>
                      </a:r>
                    </a:p>
                    <a:p>
                      <a:pPr>
                        <a:buFont typeface="Arial" pitchFamily="34" charset="0"/>
                        <a:buChar char="•"/>
                      </a:pPr>
                      <a:r>
                        <a:rPr lang="en-GB" sz="1100" baseline="0" dirty="0" smtClean="0"/>
                        <a:t> More defenders</a:t>
                      </a:r>
                    </a:p>
                    <a:p>
                      <a:pPr>
                        <a:buFont typeface="Arial" pitchFamily="34" charset="0"/>
                        <a:buChar char="•"/>
                      </a:pPr>
                      <a:r>
                        <a:rPr lang="en-GB" sz="1100" baseline="0" dirty="0" smtClean="0"/>
                        <a:t>Add defenders in the circles</a:t>
                      </a:r>
                      <a:endParaRPr lang="en-GB" sz="1100" dirty="0"/>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762574092"/>
              </p:ext>
            </p:extLst>
          </p:nvPr>
        </p:nvGraphicFramePr>
        <p:xfrm>
          <a:off x="4644008" y="5051531"/>
          <a:ext cx="4320480" cy="168983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Char char="•"/>
                      </a:pPr>
                      <a:r>
                        <a:rPr lang="en-GB" sz="1200" dirty="0" smtClean="0"/>
                        <a:t> </a:t>
                      </a:r>
                      <a:r>
                        <a:rPr lang="en-GB" sz="1100" dirty="0" smtClean="0"/>
                        <a:t>How</a:t>
                      </a:r>
                      <a:r>
                        <a:rPr lang="en-GB" sz="1100" baseline="0" dirty="0" smtClean="0"/>
                        <a:t> might you kick a ball to give you more chance of keeping the ball?</a:t>
                      </a:r>
                    </a:p>
                    <a:p>
                      <a:pPr>
                        <a:buFont typeface="Arial" pitchFamily="34" charset="0"/>
                        <a:buChar char="•"/>
                      </a:pPr>
                      <a:r>
                        <a:rPr lang="en-GB" sz="1100" baseline="0" dirty="0" smtClean="0"/>
                        <a:t> When/where would we dribble? </a:t>
                      </a:r>
                      <a:endParaRPr lang="en-GB" sz="1100" baseline="0" dirty="0"/>
                    </a:p>
                    <a:p>
                      <a:pPr>
                        <a:buFont typeface="Arial" pitchFamily="34" charset="0"/>
                        <a:buChar char="•"/>
                      </a:pPr>
                      <a:r>
                        <a:rPr lang="en-GB" sz="1100" baseline="0" dirty="0"/>
                        <a:t> </a:t>
                      </a:r>
                      <a:r>
                        <a:rPr lang="en-GB" sz="1100" baseline="0" dirty="0" smtClean="0"/>
                        <a:t>How can our teammates help us?</a:t>
                      </a:r>
                    </a:p>
                    <a:p>
                      <a:pPr>
                        <a:buFont typeface="Arial" pitchFamily="34" charset="0"/>
                        <a:buChar char="•"/>
                      </a:pPr>
                      <a:r>
                        <a:rPr lang="en-GB" sz="1100" baseline="0" dirty="0" smtClean="0"/>
                        <a:t> Defenders how can you become more successful? </a:t>
                      </a:r>
                    </a:p>
                  </a:txBody>
                  <a:tcPr>
                    <a:solidFill>
                      <a:schemeClr val="bg1">
                        <a:lumMod val="85000"/>
                      </a:schemeClr>
                    </a:solidFill>
                  </a:tcPr>
                </a:tc>
              </a:tr>
            </a:tbl>
          </a:graphicData>
        </a:graphic>
      </p:graphicFrame>
      <p:pic>
        <p:nvPicPr>
          <p:cNvPr id="26" name="Picture 50" descr="Player_Red copy"/>
          <p:cNvPicPr>
            <a:picLocks noChangeAspect="1" noChangeArrowheads="1"/>
          </p:cNvPicPr>
          <p:nvPr/>
        </p:nvPicPr>
        <p:blipFill>
          <a:blip r:embed="rId3" cstate="print"/>
          <a:srcRect/>
          <a:stretch>
            <a:fillRect/>
          </a:stretch>
        </p:blipFill>
        <p:spPr bwMode="auto">
          <a:xfrm>
            <a:off x="1155936" y="1821458"/>
            <a:ext cx="279400" cy="241300"/>
          </a:xfrm>
          <a:prstGeom prst="rect">
            <a:avLst/>
          </a:prstGeom>
          <a:noFill/>
        </p:spPr>
      </p:pic>
      <p:sp>
        <p:nvSpPr>
          <p:cNvPr id="3" name="Oval 2"/>
          <p:cNvSpPr/>
          <p:nvPr/>
        </p:nvSpPr>
        <p:spPr>
          <a:xfrm>
            <a:off x="3566204" y="1162948"/>
            <a:ext cx="625947" cy="605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2025190" y="2348880"/>
            <a:ext cx="641130" cy="4764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431540" y="962140"/>
            <a:ext cx="724396" cy="61226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7" name="Picture 50" descr="Player_Red copy"/>
          <p:cNvPicPr>
            <a:picLocks noChangeAspect="1" noChangeArrowheads="1"/>
          </p:cNvPicPr>
          <p:nvPr/>
        </p:nvPicPr>
        <p:blipFill>
          <a:blip r:embed="rId3" cstate="print"/>
          <a:srcRect/>
          <a:stretch>
            <a:fillRect/>
          </a:stretch>
        </p:blipFill>
        <p:spPr bwMode="auto">
          <a:xfrm>
            <a:off x="2625513" y="1939986"/>
            <a:ext cx="279400" cy="241300"/>
          </a:xfrm>
          <a:prstGeom prst="rect">
            <a:avLst/>
          </a:prstGeom>
          <a:noFill/>
        </p:spPr>
      </p:pic>
      <p:pic>
        <p:nvPicPr>
          <p:cNvPr id="31" name="Picture 54" descr="skills_ball copy"/>
          <p:cNvPicPr>
            <a:picLocks noChangeAspect="1" noChangeArrowheads="1"/>
          </p:cNvPicPr>
          <p:nvPr/>
        </p:nvPicPr>
        <p:blipFill>
          <a:blip r:embed="rId4" cstate="print"/>
          <a:srcRect/>
          <a:stretch>
            <a:fillRect/>
          </a:stretch>
        </p:blipFill>
        <p:spPr bwMode="auto">
          <a:xfrm>
            <a:off x="1397470" y="1939986"/>
            <a:ext cx="212725" cy="188913"/>
          </a:xfrm>
          <a:prstGeom prst="rect">
            <a:avLst/>
          </a:prstGeom>
          <a:noFill/>
        </p:spPr>
      </p:pic>
      <p:pic>
        <p:nvPicPr>
          <p:cNvPr id="39" name="Picture 51" descr="Player_Blue copy"/>
          <p:cNvPicPr>
            <a:picLocks noChangeAspect="1" noChangeArrowheads="1"/>
          </p:cNvPicPr>
          <p:nvPr/>
        </p:nvPicPr>
        <p:blipFill>
          <a:blip r:embed="rId5" cstate="print"/>
          <a:srcRect/>
          <a:stretch>
            <a:fillRect/>
          </a:stretch>
        </p:blipFill>
        <p:spPr bwMode="auto">
          <a:xfrm>
            <a:off x="3202939" y="1388491"/>
            <a:ext cx="279400" cy="241300"/>
          </a:xfrm>
          <a:prstGeom prst="rect">
            <a:avLst/>
          </a:prstGeom>
          <a:noFill/>
        </p:spPr>
      </p:pic>
      <p:pic>
        <p:nvPicPr>
          <p:cNvPr id="34" name="Picture 51" descr="Player_Blue copy"/>
          <p:cNvPicPr>
            <a:picLocks noChangeAspect="1" noChangeArrowheads="1"/>
          </p:cNvPicPr>
          <p:nvPr/>
        </p:nvPicPr>
        <p:blipFill>
          <a:blip r:embed="rId5" cstate="print"/>
          <a:srcRect/>
          <a:stretch>
            <a:fillRect/>
          </a:stretch>
        </p:blipFill>
        <p:spPr bwMode="auto">
          <a:xfrm>
            <a:off x="2765213" y="1016105"/>
            <a:ext cx="279400" cy="241300"/>
          </a:xfrm>
          <a:prstGeom prst="rect">
            <a:avLst/>
          </a:prstGeom>
          <a:noFill/>
        </p:spPr>
      </p:pic>
      <p:pic>
        <p:nvPicPr>
          <p:cNvPr id="38" name="Picture 54" descr="skills_ball copy"/>
          <p:cNvPicPr>
            <a:picLocks noChangeAspect="1" noChangeArrowheads="1"/>
          </p:cNvPicPr>
          <p:nvPr/>
        </p:nvPicPr>
        <p:blipFill>
          <a:blip r:embed="rId4" cstate="print"/>
          <a:srcRect/>
          <a:stretch>
            <a:fillRect/>
          </a:stretch>
        </p:blipFill>
        <p:spPr bwMode="auto">
          <a:xfrm>
            <a:off x="2904913" y="1959090"/>
            <a:ext cx="212725" cy="188913"/>
          </a:xfrm>
          <a:prstGeom prst="rect">
            <a:avLst/>
          </a:prstGeom>
          <a:noFill/>
        </p:spPr>
      </p:pic>
      <p:pic>
        <p:nvPicPr>
          <p:cNvPr id="23" name="Picture 22"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1978672" y="1097968"/>
            <a:ext cx="641130" cy="4764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50" descr="Player_Red copy"/>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1397470" y="2195972"/>
            <a:ext cx="279400" cy="241300"/>
          </a:xfrm>
          <a:prstGeom prst="rect">
            <a:avLst/>
          </a:prstGeom>
          <a:noFill/>
        </p:spPr>
      </p:pic>
      <p:pic>
        <p:nvPicPr>
          <p:cNvPr id="35" name="Picture 50" descr="Player_Red copy"/>
          <p:cNvPicPr>
            <a:picLocks noChangeAspect="1" noChangeArrowheads="1"/>
          </p:cNvPicPr>
          <p:nvPr/>
        </p:nvPicPr>
        <p:blipFill>
          <a:blip r:embed="rId3" cstate="print">
            <a:biLevel thresh="25000"/>
          </a:blip>
          <a:srcRect/>
          <a:stretch>
            <a:fillRect/>
          </a:stretch>
        </p:blipFill>
        <p:spPr bwMode="auto">
          <a:xfrm>
            <a:off x="3869593" y="2294638"/>
            <a:ext cx="279400" cy="241300"/>
          </a:xfrm>
          <a:prstGeom prst="rect">
            <a:avLst/>
          </a:prstGeom>
          <a:noFill/>
        </p:spPr>
      </p:pic>
      <p:pic>
        <p:nvPicPr>
          <p:cNvPr id="36" name="Picture 50" descr="Player_Red copy"/>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583940" y="1875506"/>
            <a:ext cx="279400" cy="241300"/>
          </a:xfrm>
          <a:prstGeom prst="rect">
            <a:avLst/>
          </a:prstGeom>
          <a:noFill/>
        </p:spPr>
      </p:pic>
      <p:pic>
        <p:nvPicPr>
          <p:cNvPr id="41" name="Picture 50" descr="Player_Red copy"/>
          <p:cNvPicPr>
            <a:picLocks noChangeAspect="1" noChangeArrowheads="1"/>
          </p:cNvPicPr>
          <p:nvPr/>
        </p:nvPicPr>
        <p:blipFill>
          <a:blip r:embed="rId3" cstate="print">
            <a:biLevel thresh="25000"/>
          </a:blip>
          <a:srcRect/>
          <a:stretch>
            <a:fillRect/>
          </a:stretch>
        </p:blipFill>
        <p:spPr bwMode="auto">
          <a:xfrm>
            <a:off x="1626567" y="1224435"/>
            <a:ext cx="279400" cy="241300"/>
          </a:xfrm>
          <a:prstGeom prst="rect">
            <a:avLst/>
          </a:prstGeom>
          <a:noFill/>
        </p:spPr>
      </p:pic>
      <p:pic>
        <p:nvPicPr>
          <p:cNvPr id="42" name="Picture 54" descr="skills_ball copy"/>
          <p:cNvPicPr>
            <a:picLocks noChangeAspect="1" noChangeArrowheads="1"/>
          </p:cNvPicPr>
          <p:nvPr/>
        </p:nvPicPr>
        <p:blipFill>
          <a:blip r:embed="rId4" cstate="print"/>
          <a:srcRect/>
          <a:stretch>
            <a:fillRect/>
          </a:stretch>
        </p:blipFill>
        <p:spPr bwMode="auto">
          <a:xfrm>
            <a:off x="2788735" y="1249000"/>
            <a:ext cx="212725" cy="188913"/>
          </a:xfrm>
          <a:prstGeom prst="rect">
            <a:avLst/>
          </a:prstGeom>
          <a:noFill/>
        </p:spPr>
      </p:pic>
      <p:pic>
        <p:nvPicPr>
          <p:cNvPr id="43" name="Picture 54" descr="skills_ball copy"/>
          <p:cNvPicPr>
            <a:picLocks noChangeAspect="1" noChangeArrowheads="1"/>
          </p:cNvPicPr>
          <p:nvPr/>
        </p:nvPicPr>
        <p:blipFill>
          <a:blip r:embed="rId4" cstate="print"/>
          <a:srcRect/>
          <a:stretch>
            <a:fillRect/>
          </a:stretch>
        </p:blipFill>
        <p:spPr bwMode="auto">
          <a:xfrm>
            <a:off x="3323377" y="1623851"/>
            <a:ext cx="212725" cy="188913"/>
          </a:xfrm>
          <a:prstGeom prst="rect">
            <a:avLst/>
          </a:prstGeom>
          <a:noFill/>
        </p:spPr>
      </p:pic>
      <p:pic>
        <p:nvPicPr>
          <p:cNvPr id="44" name="Picture 54" descr="skills_ball copy"/>
          <p:cNvPicPr>
            <a:picLocks noChangeAspect="1" noChangeArrowheads="1"/>
          </p:cNvPicPr>
          <p:nvPr/>
        </p:nvPicPr>
        <p:blipFill>
          <a:blip r:embed="rId4" cstate="print"/>
          <a:srcRect/>
          <a:stretch>
            <a:fillRect/>
          </a:stretch>
        </p:blipFill>
        <p:spPr bwMode="auto">
          <a:xfrm>
            <a:off x="3736885" y="2363227"/>
            <a:ext cx="212725" cy="188913"/>
          </a:xfrm>
          <a:prstGeom prst="rect">
            <a:avLst/>
          </a:prstGeom>
          <a:noFill/>
        </p:spPr>
      </p:pic>
      <p:pic>
        <p:nvPicPr>
          <p:cNvPr id="45" name="Picture 54" descr="skills_ball copy"/>
          <p:cNvPicPr>
            <a:picLocks noChangeAspect="1" noChangeArrowheads="1"/>
          </p:cNvPicPr>
          <p:nvPr/>
        </p:nvPicPr>
        <p:blipFill>
          <a:blip r:embed="rId4" cstate="print"/>
          <a:srcRect/>
          <a:stretch>
            <a:fillRect/>
          </a:stretch>
        </p:blipFill>
        <p:spPr bwMode="auto">
          <a:xfrm>
            <a:off x="1777708" y="1465315"/>
            <a:ext cx="212725" cy="188913"/>
          </a:xfrm>
          <a:prstGeom prst="rect">
            <a:avLst/>
          </a:prstGeom>
          <a:noFill/>
        </p:spPr>
      </p:pic>
      <p:pic>
        <p:nvPicPr>
          <p:cNvPr id="46" name="Picture 54" descr="skills_ball copy"/>
          <p:cNvPicPr>
            <a:picLocks noChangeAspect="1" noChangeArrowheads="1"/>
          </p:cNvPicPr>
          <p:nvPr/>
        </p:nvPicPr>
        <p:blipFill>
          <a:blip r:embed="rId4" cstate="print"/>
          <a:srcRect/>
          <a:stretch>
            <a:fillRect/>
          </a:stretch>
        </p:blipFill>
        <p:spPr bwMode="auto">
          <a:xfrm>
            <a:off x="853784" y="1996156"/>
            <a:ext cx="212725" cy="188913"/>
          </a:xfrm>
          <a:prstGeom prst="rect">
            <a:avLst/>
          </a:prstGeom>
          <a:noFill/>
        </p:spPr>
      </p:pic>
      <p:pic>
        <p:nvPicPr>
          <p:cNvPr id="47" name="Picture 54" descr="skills_ball copy"/>
          <p:cNvPicPr>
            <a:picLocks noChangeAspect="1" noChangeArrowheads="1"/>
          </p:cNvPicPr>
          <p:nvPr/>
        </p:nvPicPr>
        <p:blipFill>
          <a:blip r:embed="rId4" cstate="print"/>
          <a:srcRect/>
          <a:stretch>
            <a:fillRect/>
          </a:stretch>
        </p:blipFill>
        <p:spPr bwMode="auto">
          <a:xfrm>
            <a:off x="1651017" y="2290008"/>
            <a:ext cx="212725" cy="188913"/>
          </a:xfrm>
          <a:prstGeom prst="rect">
            <a:avLst/>
          </a:prstGeom>
          <a:noFill/>
        </p:spPr>
      </p:pic>
    </p:spTree>
    <p:extLst>
      <p:ext uri="{BB962C8B-B14F-4D97-AF65-F5344CB8AC3E}">
        <p14:creationId xmlns:p14="http://schemas.microsoft.com/office/powerpoint/2010/main" val="395789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Individual Possession - shielding </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4150454657"/>
              </p:ext>
            </p:extLst>
          </p:nvPr>
        </p:nvGraphicFramePr>
        <p:xfrm>
          <a:off x="179512" y="3212976"/>
          <a:ext cx="8765706" cy="162052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a:buFont typeface="Arial" pitchFamily="34" charset="0"/>
                        <a:buChar char="•"/>
                      </a:pPr>
                      <a:r>
                        <a:rPr lang="en-GB" sz="1100" dirty="0" smtClean="0"/>
                        <a:t> Develop</a:t>
                      </a:r>
                      <a:r>
                        <a:rPr lang="en-GB" sz="1100" baseline="0" dirty="0" smtClean="0"/>
                        <a:t> the ability to keep possession </a:t>
                      </a:r>
                      <a:endParaRPr lang="en-GB" sz="1100" dirty="0" smtClean="0"/>
                    </a:p>
                  </a:txBody>
                  <a:tcPr>
                    <a:solidFill>
                      <a:schemeClr val="accent2">
                        <a:lumMod val="40000"/>
                        <a:lumOff val="60000"/>
                      </a:schemeClr>
                    </a:solidFill>
                  </a:tcPr>
                </a:tc>
                <a:tc>
                  <a:txBody>
                    <a:bodyPr/>
                    <a:lstStyle/>
                    <a:p>
                      <a:pPr>
                        <a:buFont typeface="Arial" pitchFamily="34" charset="0"/>
                        <a:buChar char="•"/>
                      </a:pPr>
                      <a:r>
                        <a:rPr lang="en-GB" sz="1100" dirty="0" smtClean="0"/>
                        <a:t> Being creative – trying new things </a:t>
                      </a:r>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dirty="0" smtClean="0"/>
                        <a:t> Develop</a:t>
                      </a:r>
                      <a:r>
                        <a:rPr lang="en-GB" sz="1100" baseline="0" dirty="0" smtClean="0"/>
                        <a:t> the ability to use their body in a number of ways in order to have more success </a:t>
                      </a:r>
                      <a:endParaRPr lang="en-GB" sz="1100" dirty="0" smtClean="0"/>
                    </a:p>
                  </a:txBody>
                  <a:tcPr>
                    <a:solidFill>
                      <a:srgbClr val="FFFF99"/>
                    </a:solidFill>
                  </a:tcPr>
                </a:tc>
                <a:tc>
                  <a:txBody>
                    <a:bodyPr/>
                    <a:lstStyle/>
                    <a:p>
                      <a:pPr>
                        <a:buFont typeface="Arial" pitchFamily="34" charset="0"/>
                        <a:buChar char="•"/>
                      </a:pPr>
                      <a:r>
                        <a:rPr lang="en-GB" sz="1100" dirty="0" smtClean="0"/>
                        <a:t> Share</a:t>
                      </a:r>
                      <a:r>
                        <a:rPr lang="en-GB" sz="1100" baseline="0" dirty="0" smtClean="0"/>
                        <a:t> ideas with another attacker to gain more ideas (try them out!) </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3" cstate="print"/>
          <a:srcRect/>
          <a:stretch>
            <a:fillRect/>
          </a:stretch>
        </p:blipFill>
        <p:spPr bwMode="auto">
          <a:xfrm>
            <a:off x="179512" y="836712"/>
            <a:ext cx="4320480" cy="2232247"/>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1135365936"/>
              </p:ext>
            </p:extLst>
          </p:nvPr>
        </p:nvGraphicFramePr>
        <p:xfrm>
          <a:off x="4644008" y="836712"/>
          <a:ext cx="4320480" cy="2232248"/>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marL="171450" indent="-171450">
                        <a:buFont typeface="Arial" pitchFamily="34" charset="0"/>
                        <a:buChar char="•"/>
                      </a:pPr>
                      <a:r>
                        <a:rPr lang="en-GB" sz="1100" kern="1200" dirty="0" smtClean="0">
                          <a:solidFill>
                            <a:schemeClr val="dk1"/>
                          </a:solidFill>
                          <a:effectLst/>
                          <a:latin typeface="+mn-lt"/>
                          <a:ea typeface="+mn-ea"/>
                          <a:cs typeface="+mn-cs"/>
                        </a:rPr>
                        <a:t>Players tasked to set themselves up an area as illustrated. </a:t>
                      </a:r>
                    </a:p>
                    <a:p>
                      <a:pPr marL="171450" indent="-171450">
                        <a:buFont typeface="Arial" pitchFamily="34" charset="0"/>
                        <a:buChar char="•"/>
                      </a:pPr>
                      <a:r>
                        <a:rPr lang="en-GB" sz="1100" kern="1200" dirty="0" smtClean="0">
                          <a:solidFill>
                            <a:schemeClr val="dk1"/>
                          </a:solidFill>
                          <a:effectLst/>
                          <a:latin typeface="+mn-lt"/>
                          <a:ea typeface="+mn-ea"/>
                          <a:cs typeface="+mn-cs"/>
                        </a:rPr>
                        <a:t>Aim of the game is to keep possession inside their square,</a:t>
                      </a:r>
                      <a:r>
                        <a:rPr lang="en-GB" sz="1100" kern="1200" baseline="0" dirty="0" smtClean="0">
                          <a:solidFill>
                            <a:schemeClr val="dk1"/>
                          </a:solidFill>
                          <a:effectLst/>
                          <a:latin typeface="+mn-lt"/>
                          <a:ea typeface="+mn-ea"/>
                          <a:cs typeface="+mn-cs"/>
                        </a:rPr>
                        <a:t> c</a:t>
                      </a:r>
                      <a:r>
                        <a:rPr lang="en-GB" sz="1100" kern="1200" dirty="0" smtClean="0">
                          <a:solidFill>
                            <a:schemeClr val="dk1"/>
                          </a:solidFill>
                          <a:effectLst/>
                          <a:latin typeface="+mn-lt"/>
                          <a:ea typeface="+mn-ea"/>
                          <a:cs typeface="+mn-cs"/>
                        </a:rPr>
                        <a:t>an they try and take it past their opponent and into a different box. </a:t>
                      </a:r>
                    </a:p>
                    <a:p>
                      <a:pPr marL="171450" indent="-171450">
                        <a:buFont typeface="Arial" pitchFamily="34" charset="0"/>
                        <a:buChar char="•"/>
                      </a:pPr>
                      <a:r>
                        <a:rPr lang="en-GB" sz="1100" kern="1200" dirty="0" smtClean="0">
                          <a:solidFill>
                            <a:schemeClr val="dk1"/>
                          </a:solidFill>
                          <a:effectLst/>
                          <a:latin typeface="+mn-lt"/>
                          <a:ea typeface="+mn-ea"/>
                          <a:cs typeface="+mn-cs"/>
                        </a:rPr>
                        <a:t>Encourage</a:t>
                      </a:r>
                      <a:r>
                        <a:rPr lang="en-GB" sz="1100" kern="1200" baseline="0" dirty="0" smtClean="0">
                          <a:solidFill>
                            <a:schemeClr val="dk1"/>
                          </a:solidFill>
                          <a:effectLst/>
                          <a:latin typeface="+mn-lt"/>
                          <a:ea typeface="+mn-ea"/>
                          <a:cs typeface="+mn-cs"/>
                        </a:rPr>
                        <a:t> players to try and get a numerous amount of touches before they leave area (5 touches). One square has no defender.</a:t>
                      </a:r>
                    </a:p>
                    <a:p>
                      <a:pPr marL="171450" indent="-171450">
                        <a:buFont typeface="Arial" pitchFamily="34" charset="0"/>
                        <a:buChar char="•"/>
                      </a:pPr>
                      <a:r>
                        <a:rPr lang="en-GB" sz="1100" kern="1200" baseline="0" dirty="0" smtClean="0">
                          <a:solidFill>
                            <a:schemeClr val="dk1"/>
                          </a:solidFill>
                          <a:effectLst/>
                          <a:latin typeface="+mn-lt"/>
                          <a:ea typeface="+mn-ea"/>
                          <a:cs typeface="+mn-cs"/>
                        </a:rPr>
                        <a:t>Defender tries to steal the ball and puts it next to a cone to score, attackers gets ball and continues in new square.</a:t>
                      </a:r>
                      <a:r>
                        <a:rPr lang="en-GB" sz="1100" kern="1200" dirty="0" smtClean="0">
                          <a:solidFill>
                            <a:schemeClr val="dk1"/>
                          </a:solidFill>
                          <a:effectLst/>
                          <a:latin typeface="+mn-lt"/>
                          <a:ea typeface="+mn-ea"/>
                          <a:cs typeface="+mn-cs"/>
                        </a:rPr>
                        <a:t/>
                      </a:r>
                      <a:br>
                        <a:rPr lang="en-GB" sz="1100" kern="1200" dirty="0" smtClean="0">
                          <a:solidFill>
                            <a:schemeClr val="dk1"/>
                          </a:solidFill>
                          <a:effectLst/>
                          <a:latin typeface="+mn-lt"/>
                          <a:ea typeface="+mn-ea"/>
                          <a:cs typeface="+mn-cs"/>
                        </a:rPr>
                      </a:br>
                      <a:r>
                        <a:rPr lang="en-GB" sz="1100" b="1" i="1" baseline="0" dirty="0" smtClean="0"/>
                        <a:t>Progression</a:t>
                      </a:r>
                      <a:endParaRPr lang="en-GB" sz="1100" b="0" i="0" baseline="0" dirty="0" smtClean="0"/>
                    </a:p>
                    <a:p>
                      <a:pPr>
                        <a:buFont typeface="Arial" pitchFamily="34" charset="0"/>
                        <a:buChar char="•"/>
                      </a:pPr>
                      <a:r>
                        <a:rPr lang="en-GB" sz="1100" b="0" i="0" baseline="0" dirty="0" smtClean="0"/>
                        <a:t> Each square is 1v1 players try to get 5 touches to get a point, if defenders get the ball they try get 5 touches to get a point</a:t>
                      </a: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45053974"/>
              </p:ext>
            </p:extLst>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Bigger</a:t>
                      </a:r>
                      <a:r>
                        <a:rPr lang="en-GB" sz="1100" baseline="0" dirty="0" smtClean="0"/>
                        <a:t> Boxes</a:t>
                      </a:r>
                    </a:p>
                    <a:p>
                      <a:pPr>
                        <a:buFont typeface="Arial" pitchFamily="34" charset="0"/>
                        <a:buChar char="•"/>
                      </a:pPr>
                      <a:r>
                        <a:rPr lang="en-GB" sz="1100" baseline="0" dirty="0" smtClean="0"/>
                        <a:t> Play unopposed, both players have a ball each </a:t>
                      </a:r>
                      <a:endParaRPr lang="en-GB" sz="1100" dirty="0"/>
                    </a:p>
                  </a:txBody>
                  <a:tcPr>
                    <a:solidFill>
                      <a:schemeClr val="bg1">
                        <a:lumMod val="85000"/>
                      </a:schemeClr>
                    </a:solidFill>
                  </a:tcPr>
                </a:tc>
                <a:tc>
                  <a:txBody>
                    <a:bodyPr/>
                    <a:lstStyle/>
                    <a:p>
                      <a:pPr marL="171450" indent="-171450">
                        <a:buFont typeface="Arial" pitchFamily="34" charset="0"/>
                        <a:buChar char="•"/>
                      </a:pPr>
                      <a:r>
                        <a:rPr lang="en-GB" sz="1100" baseline="0" dirty="0" smtClean="0"/>
                        <a:t>Smaller Boxes</a:t>
                      </a:r>
                    </a:p>
                    <a:p>
                      <a:pPr>
                        <a:buFont typeface="Arial" pitchFamily="34" charset="0"/>
                        <a:buChar char="•"/>
                      </a:pPr>
                      <a:r>
                        <a:rPr lang="en-GB" sz="1100" baseline="0" dirty="0" smtClean="0"/>
                        <a:t> Both players have a ball and they are trying to get each others football </a:t>
                      </a:r>
                      <a:endParaRPr lang="en-GB" sz="1100" dirty="0"/>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34410749"/>
              </p:ext>
            </p:extLst>
          </p:nvPr>
        </p:nvGraphicFramePr>
        <p:xfrm>
          <a:off x="4644008" y="5051531"/>
          <a:ext cx="4320480" cy="168983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Char char="•"/>
                      </a:pPr>
                      <a:r>
                        <a:rPr lang="en-GB" sz="1200" dirty="0" smtClean="0"/>
                        <a:t> </a:t>
                      </a:r>
                      <a:r>
                        <a:rPr lang="en-GB" sz="1100" dirty="0" smtClean="0"/>
                        <a:t>How</a:t>
                      </a:r>
                      <a:r>
                        <a:rPr lang="en-GB" sz="1100" baseline="0" dirty="0" smtClean="0"/>
                        <a:t> can we protect the ball?</a:t>
                      </a:r>
                    </a:p>
                    <a:p>
                      <a:pPr>
                        <a:buFont typeface="Arial" pitchFamily="34" charset="0"/>
                        <a:buChar char="•"/>
                      </a:pPr>
                      <a:r>
                        <a:rPr lang="en-GB" sz="1100" baseline="0" dirty="0" smtClean="0"/>
                        <a:t> When would we protect the ball? </a:t>
                      </a:r>
                    </a:p>
                    <a:p>
                      <a:pPr marL="171450" indent="-171450">
                        <a:buFont typeface="Arial" pitchFamily="34" charset="0"/>
                        <a:buChar char="•"/>
                      </a:pPr>
                      <a:r>
                        <a:rPr lang="en-GB" sz="1100" i="1" baseline="0" dirty="0" smtClean="0"/>
                        <a:t>Show me a trick / try something new </a:t>
                      </a:r>
                    </a:p>
                    <a:p>
                      <a:pPr>
                        <a:buFont typeface="Arial" pitchFamily="34" charset="0"/>
                        <a:buNone/>
                      </a:pPr>
                      <a:endParaRPr lang="en-GB" sz="1100" i="1" dirty="0"/>
                    </a:p>
                  </a:txBody>
                  <a:tcPr>
                    <a:solidFill>
                      <a:schemeClr val="bg1">
                        <a:lumMod val="85000"/>
                      </a:schemeClr>
                    </a:solidFill>
                  </a:tcPr>
                </a:tc>
              </a:tr>
            </a:tbl>
          </a:graphicData>
        </a:graphic>
      </p:graphicFrame>
      <p:sp>
        <p:nvSpPr>
          <p:cNvPr id="23" name="Rectangle 22"/>
          <p:cNvSpPr/>
          <p:nvPr/>
        </p:nvSpPr>
        <p:spPr>
          <a:xfrm>
            <a:off x="1219994" y="1014444"/>
            <a:ext cx="1152128" cy="892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50" descr="Player_Red copy"/>
          <p:cNvPicPr>
            <a:picLocks noChangeAspect="1" noChangeArrowheads="1"/>
          </p:cNvPicPr>
          <p:nvPr/>
        </p:nvPicPr>
        <p:blipFill>
          <a:blip r:embed="rId4" cstate="print"/>
          <a:srcRect/>
          <a:stretch>
            <a:fillRect/>
          </a:stretch>
        </p:blipFill>
        <p:spPr bwMode="auto">
          <a:xfrm>
            <a:off x="1760015" y="1435962"/>
            <a:ext cx="279400" cy="241300"/>
          </a:xfrm>
          <a:prstGeom prst="rect">
            <a:avLst/>
          </a:prstGeom>
          <a:noFill/>
        </p:spPr>
      </p:pic>
      <p:sp>
        <p:nvSpPr>
          <p:cNvPr id="19" name="Rectangle 18"/>
          <p:cNvSpPr/>
          <p:nvPr/>
        </p:nvSpPr>
        <p:spPr>
          <a:xfrm>
            <a:off x="2376498" y="1007814"/>
            <a:ext cx="1152128" cy="89278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49" descr="Player_Yellow copy"/>
          <p:cNvPicPr>
            <a:picLocks noChangeAspect="1" noChangeArrowheads="1"/>
          </p:cNvPicPr>
          <p:nvPr/>
        </p:nvPicPr>
        <p:blipFill>
          <a:blip r:embed="rId5" cstate="print"/>
          <a:srcRect/>
          <a:stretch>
            <a:fillRect/>
          </a:stretch>
        </p:blipFill>
        <p:spPr bwMode="auto">
          <a:xfrm>
            <a:off x="2988969" y="1429181"/>
            <a:ext cx="279400" cy="241300"/>
          </a:xfrm>
          <a:prstGeom prst="rect">
            <a:avLst/>
          </a:prstGeom>
          <a:noFill/>
        </p:spPr>
      </p:pic>
      <p:pic>
        <p:nvPicPr>
          <p:cNvPr id="21" name="Picture 54" descr="skills_ball copy"/>
          <p:cNvPicPr>
            <a:picLocks noChangeAspect="1" noChangeArrowheads="1"/>
          </p:cNvPicPr>
          <p:nvPr/>
        </p:nvPicPr>
        <p:blipFill>
          <a:blip r:embed="rId6" cstate="print"/>
          <a:srcRect/>
          <a:stretch>
            <a:fillRect/>
          </a:stretch>
        </p:blipFill>
        <p:spPr bwMode="auto">
          <a:xfrm>
            <a:off x="2845706" y="1704745"/>
            <a:ext cx="212725" cy="188913"/>
          </a:xfrm>
          <a:prstGeom prst="rect">
            <a:avLst/>
          </a:prstGeom>
          <a:noFill/>
        </p:spPr>
      </p:pic>
      <p:pic>
        <p:nvPicPr>
          <p:cNvPr id="15" name="Picture 14" descr="F:\TL Folder\NEW FA Skills Logo_4C.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TL Folder\NEW FA Skills Logo_4C.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390743" y="1909235"/>
            <a:ext cx="1152128" cy="892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1238615" y="1909234"/>
            <a:ext cx="1152128" cy="89278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49" descr="Player_Yellow copy"/>
          <p:cNvPicPr>
            <a:picLocks noChangeAspect="1" noChangeArrowheads="1"/>
          </p:cNvPicPr>
          <p:nvPr/>
        </p:nvPicPr>
        <p:blipFill>
          <a:blip r:embed="rId5" cstate="print"/>
          <a:srcRect/>
          <a:stretch>
            <a:fillRect/>
          </a:stretch>
        </p:blipFill>
        <p:spPr bwMode="auto">
          <a:xfrm>
            <a:off x="1792960" y="2325478"/>
            <a:ext cx="279400" cy="241300"/>
          </a:xfrm>
          <a:prstGeom prst="rect">
            <a:avLst/>
          </a:prstGeom>
          <a:noFill/>
        </p:spPr>
      </p:pic>
      <p:pic>
        <p:nvPicPr>
          <p:cNvPr id="25" name="Picture 49" descr="Player_Yellow copy"/>
          <p:cNvPicPr>
            <a:picLocks noChangeAspect="1" noChangeArrowheads="1"/>
          </p:cNvPicPr>
          <p:nvPr/>
        </p:nvPicPr>
        <p:blipFill>
          <a:blip r:embed="rId5" cstate="print"/>
          <a:srcRect/>
          <a:stretch>
            <a:fillRect/>
          </a:stretch>
        </p:blipFill>
        <p:spPr bwMode="auto">
          <a:xfrm>
            <a:off x="2039415" y="1122654"/>
            <a:ext cx="279400" cy="241300"/>
          </a:xfrm>
          <a:prstGeom prst="rect">
            <a:avLst/>
          </a:prstGeom>
          <a:noFill/>
        </p:spPr>
      </p:pic>
      <p:pic>
        <p:nvPicPr>
          <p:cNvPr id="27" name="Picture 54" descr="skills_ball copy"/>
          <p:cNvPicPr>
            <a:picLocks noChangeAspect="1" noChangeArrowheads="1"/>
          </p:cNvPicPr>
          <p:nvPr/>
        </p:nvPicPr>
        <p:blipFill>
          <a:blip r:embed="rId6" cstate="print"/>
          <a:srcRect/>
          <a:stretch>
            <a:fillRect/>
          </a:stretch>
        </p:blipFill>
        <p:spPr bwMode="auto">
          <a:xfrm>
            <a:off x="2838725" y="2317681"/>
            <a:ext cx="212725" cy="188913"/>
          </a:xfrm>
          <a:prstGeom prst="rect">
            <a:avLst/>
          </a:prstGeom>
          <a:noFill/>
        </p:spPr>
      </p:pic>
      <p:pic>
        <p:nvPicPr>
          <p:cNvPr id="28" name="Picture 54" descr="skills_ball copy"/>
          <p:cNvPicPr>
            <a:picLocks noChangeAspect="1" noChangeArrowheads="1"/>
          </p:cNvPicPr>
          <p:nvPr/>
        </p:nvPicPr>
        <p:blipFill>
          <a:blip r:embed="rId6" cstate="print"/>
          <a:srcRect/>
          <a:stretch>
            <a:fillRect/>
          </a:stretch>
        </p:blipFill>
        <p:spPr bwMode="auto">
          <a:xfrm>
            <a:off x="1954027" y="2166713"/>
            <a:ext cx="212725" cy="188913"/>
          </a:xfrm>
          <a:prstGeom prst="rect">
            <a:avLst/>
          </a:prstGeom>
          <a:noFill/>
        </p:spPr>
      </p:pic>
      <p:pic>
        <p:nvPicPr>
          <p:cNvPr id="29" name="Picture 54" descr="skills_ball copy"/>
          <p:cNvPicPr>
            <a:picLocks noChangeAspect="1" noChangeArrowheads="1"/>
          </p:cNvPicPr>
          <p:nvPr/>
        </p:nvPicPr>
        <p:blipFill>
          <a:blip r:embed="rId6" cstate="print"/>
          <a:srcRect/>
          <a:stretch>
            <a:fillRect/>
          </a:stretch>
        </p:blipFill>
        <p:spPr bwMode="auto">
          <a:xfrm>
            <a:off x="2099406" y="1334724"/>
            <a:ext cx="212725" cy="188913"/>
          </a:xfrm>
          <a:prstGeom prst="rect">
            <a:avLst/>
          </a:prstGeom>
          <a:noFill/>
        </p:spPr>
      </p:pic>
      <p:pic>
        <p:nvPicPr>
          <p:cNvPr id="30" name="Picture 50" descr="Player_Red copy"/>
          <p:cNvPicPr>
            <a:picLocks noChangeAspect="1" noChangeArrowheads="1"/>
          </p:cNvPicPr>
          <p:nvPr/>
        </p:nvPicPr>
        <p:blipFill>
          <a:blip r:embed="rId4" cstate="print"/>
          <a:srcRect/>
          <a:stretch>
            <a:fillRect/>
          </a:stretch>
        </p:blipFill>
        <p:spPr bwMode="auto">
          <a:xfrm>
            <a:off x="2083639" y="2037904"/>
            <a:ext cx="279400" cy="241300"/>
          </a:xfrm>
          <a:prstGeom prst="rect">
            <a:avLst/>
          </a:prstGeom>
          <a:noFill/>
        </p:spPr>
      </p:pic>
      <p:pic>
        <p:nvPicPr>
          <p:cNvPr id="31" name="Picture 50" descr="Player_Red copy"/>
          <p:cNvPicPr>
            <a:picLocks noChangeAspect="1" noChangeArrowheads="1"/>
          </p:cNvPicPr>
          <p:nvPr/>
        </p:nvPicPr>
        <p:blipFill>
          <a:blip r:embed="rId4" cstate="print"/>
          <a:srcRect/>
          <a:stretch>
            <a:fillRect/>
          </a:stretch>
        </p:blipFill>
        <p:spPr bwMode="auto">
          <a:xfrm>
            <a:off x="2557980" y="1333135"/>
            <a:ext cx="279400" cy="241300"/>
          </a:xfrm>
          <a:prstGeom prst="rect">
            <a:avLst/>
          </a:prstGeom>
          <a:noFill/>
        </p:spPr>
      </p:pic>
      <p:pic>
        <p:nvPicPr>
          <p:cNvPr id="32" name="Picture 49" descr="Player_Yellow copy"/>
          <p:cNvPicPr>
            <a:picLocks noChangeAspect="1" noChangeArrowheads="1"/>
          </p:cNvPicPr>
          <p:nvPr/>
        </p:nvPicPr>
        <p:blipFill>
          <a:blip r:embed="rId5" cstate="print"/>
          <a:srcRect/>
          <a:stretch>
            <a:fillRect/>
          </a:stretch>
        </p:blipFill>
        <p:spPr bwMode="auto">
          <a:xfrm>
            <a:off x="1314080" y="1219535"/>
            <a:ext cx="279400" cy="241300"/>
          </a:xfrm>
          <a:prstGeom prst="rect">
            <a:avLst/>
          </a:prstGeom>
          <a:noFill/>
        </p:spPr>
      </p:pic>
      <p:pic>
        <p:nvPicPr>
          <p:cNvPr id="33" name="Picture 49" descr="Player_Yellow copy"/>
          <p:cNvPicPr>
            <a:picLocks noChangeAspect="1" noChangeArrowheads="1"/>
          </p:cNvPicPr>
          <p:nvPr/>
        </p:nvPicPr>
        <p:blipFill>
          <a:blip r:embed="rId5" cstate="print"/>
          <a:srcRect/>
          <a:stretch>
            <a:fillRect/>
          </a:stretch>
        </p:blipFill>
        <p:spPr bwMode="auto">
          <a:xfrm>
            <a:off x="2848512" y="1043627"/>
            <a:ext cx="279400" cy="241300"/>
          </a:xfrm>
          <a:prstGeom prst="rect">
            <a:avLst/>
          </a:prstGeom>
          <a:noFill/>
        </p:spPr>
      </p:pic>
      <p:pic>
        <p:nvPicPr>
          <p:cNvPr id="34" name="Picture 49" descr="Player_Yellow copy"/>
          <p:cNvPicPr>
            <a:picLocks noChangeAspect="1" noChangeArrowheads="1"/>
          </p:cNvPicPr>
          <p:nvPr/>
        </p:nvPicPr>
        <p:blipFill>
          <a:blip r:embed="rId5" cstate="print"/>
          <a:srcRect/>
          <a:stretch>
            <a:fillRect/>
          </a:stretch>
        </p:blipFill>
        <p:spPr bwMode="auto">
          <a:xfrm>
            <a:off x="2988969" y="2325478"/>
            <a:ext cx="279400" cy="241300"/>
          </a:xfrm>
          <a:prstGeom prst="rect">
            <a:avLst/>
          </a:prstGeom>
          <a:noFill/>
        </p:spPr>
      </p:pic>
      <p:pic>
        <p:nvPicPr>
          <p:cNvPr id="35" name="Picture 49" descr="Player_Yellow copy"/>
          <p:cNvPicPr>
            <a:picLocks noChangeAspect="1" noChangeArrowheads="1"/>
          </p:cNvPicPr>
          <p:nvPr/>
        </p:nvPicPr>
        <p:blipFill>
          <a:blip r:embed="rId5" cstate="print"/>
          <a:srcRect/>
          <a:stretch>
            <a:fillRect/>
          </a:stretch>
        </p:blipFill>
        <p:spPr bwMode="auto">
          <a:xfrm>
            <a:off x="2805387" y="2004373"/>
            <a:ext cx="279400" cy="241300"/>
          </a:xfrm>
          <a:prstGeom prst="rect">
            <a:avLst/>
          </a:prstGeom>
          <a:noFill/>
        </p:spPr>
      </p:pic>
      <p:pic>
        <p:nvPicPr>
          <p:cNvPr id="36" name="Picture 49" descr="Player_Yellow copy"/>
          <p:cNvPicPr>
            <a:picLocks noChangeAspect="1" noChangeArrowheads="1"/>
          </p:cNvPicPr>
          <p:nvPr/>
        </p:nvPicPr>
        <p:blipFill>
          <a:blip r:embed="rId5" cstate="print"/>
          <a:srcRect/>
          <a:stretch>
            <a:fillRect/>
          </a:stretch>
        </p:blipFill>
        <p:spPr bwMode="auto">
          <a:xfrm>
            <a:off x="1419168" y="2084959"/>
            <a:ext cx="279400" cy="241300"/>
          </a:xfrm>
          <a:prstGeom prst="rect">
            <a:avLst/>
          </a:prstGeom>
          <a:noFill/>
        </p:spPr>
      </p:pic>
      <p:pic>
        <p:nvPicPr>
          <p:cNvPr id="37" name="Picture 54" descr="skills_ball copy"/>
          <p:cNvPicPr>
            <a:picLocks noChangeAspect="1" noChangeArrowheads="1"/>
          </p:cNvPicPr>
          <p:nvPr/>
        </p:nvPicPr>
        <p:blipFill>
          <a:blip r:embed="rId6" cstate="print"/>
          <a:srcRect/>
          <a:stretch>
            <a:fillRect/>
          </a:stretch>
        </p:blipFill>
        <p:spPr bwMode="auto">
          <a:xfrm>
            <a:off x="1464022" y="1527286"/>
            <a:ext cx="212725" cy="188913"/>
          </a:xfrm>
          <a:prstGeom prst="rect">
            <a:avLst/>
          </a:prstGeom>
          <a:noFill/>
        </p:spPr>
      </p:pic>
      <p:pic>
        <p:nvPicPr>
          <p:cNvPr id="38" name="Picture 54" descr="skills_ball copy"/>
          <p:cNvPicPr>
            <a:picLocks noChangeAspect="1" noChangeArrowheads="1"/>
          </p:cNvPicPr>
          <p:nvPr/>
        </p:nvPicPr>
        <p:blipFill>
          <a:blip r:embed="rId6" cstate="print"/>
          <a:srcRect/>
          <a:stretch>
            <a:fillRect/>
          </a:stretch>
        </p:blipFill>
        <p:spPr bwMode="auto">
          <a:xfrm>
            <a:off x="3099078" y="1138502"/>
            <a:ext cx="212725" cy="188913"/>
          </a:xfrm>
          <a:prstGeom prst="rect">
            <a:avLst/>
          </a:prstGeom>
          <a:noFill/>
        </p:spPr>
      </p:pic>
      <p:pic>
        <p:nvPicPr>
          <p:cNvPr id="39" name="Picture 54" descr="skills_ball copy"/>
          <p:cNvPicPr>
            <a:picLocks noChangeAspect="1" noChangeArrowheads="1"/>
          </p:cNvPicPr>
          <p:nvPr/>
        </p:nvPicPr>
        <p:blipFill>
          <a:blip r:embed="rId6" cstate="print"/>
          <a:srcRect/>
          <a:stretch>
            <a:fillRect/>
          </a:stretch>
        </p:blipFill>
        <p:spPr bwMode="auto">
          <a:xfrm>
            <a:off x="2641132" y="2002206"/>
            <a:ext cx="212725" cy="188913"/>
          </a:xfrm>
          <a:prstGeom prst="rect">
            <a:avLst/>
          </a:prstGeom>
          <a:noFill/>
        </p:spPr>
      </p:pic>
      <p:pic>
        <p:nvPicPr>
          <p:cNvPr id="40" name="Picture 54" descr="skills_ball copy"/>
          <p:cNvPicPr>
            <a:picLocks noChangeAspect="1" noChangeArrowheads="1"/>
          </p:cNvPicPr>
          <p:nvPr/>
        </p:nvPicPr>
        <p:blipFill>
          <a:blip r:embed="rId6" cstate="print"/>
          <a:srcRect/>
          <a:stretch>
            <a:fillRect/>
          </a:stretch>
        </p:blipFill>
        <p:spPr bwMode="auto">
          <a:xfrm>
            <a:off x="1721936" y="2055028"/>
            <a:ext cx="212725" cy="188913"/>
          </a:xfrm>
          <a:prstGeom prst="rect">
            <a:avLst/>
          </a:prstGeom>
          <a:noFill/>
        </p:spPr>
      </p:pic>
    </p:spTree>
    <p:extLst>
      <p:ext uri="{BB962C8B-B14F-4D97-AF65-F5344CB8AC3E}">
        <p14:creationId xmlns:p14="http://schemas.microsoft.com/office/powerpoint/2010/main" val="67144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 1vs1 getting past a defender </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595282725"/>
              </p:ext>
            </p:extLst>
          </p:nvPr>
        </p:nvGraphicFramePr>
        <p:xfrm>
          <a:off x="179512" y="3212976"/>
          <a:ext cx="8765706" cy="162052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a:buFont typeface="Arial" pitchFamily="34" charset="0"/>
                        <a:buChar char="•"/>
                      </a:pPr>
                      <a:r>
                        <a:rPr lang="en-GB" sz="1100" dirty="0" smtClean="0"/>
                        <a:t> Develop</a:t>
                      </a:r>
                      <a:r>
                        <a:rPr lang="en-GB" sz="1100" baseline="0" dirty="0" smtClean="0"/>
                        <a:t> the ability to get past an opponent in a 1v1 situation </a:t>
                      </a:r>
                      <a:endParaRPr lang="en-GB" sz="1100" dirty="0" smtClean="0"/>
                    </a:p>
                  </a:txBody>
                  <a:tcPr>
                    <a:solidFill>
                      <a:schemeClr val="accent2">
                        <a:lumMod val="40000"/>
                        <a:lumOff val="60000"/>
                      </a:schemeClr>
                    </a:solidFill>
                  </a:tcPr>
                </a:tc>
                <a:tc>
                  <a:txBody>
                    <a:bodyPr/>
                    <a:lstStyle/>
                    <a:p>
                      <a:pPr>
                        <a:buFont typeface="Arial" pitchFamily="34" charset="0"/>
                        <a:buChar char="•"/>
                      </a:pPr>
                      <a:r>
                        <a:rPr lang="en-GB" sz="1100" dirty="0" smtClean="0"/>
                        <a:t> Be</a:t>
                      </a:r>
                      <a:r>
                        <a:rPr lang="en-GB" sz="1100" baseline="0" dirty="0" smtClean="0"/>
                        <a:t> creative in how you can get  past a defender</a:t>
                      </a:r>
                    </a:p>
                    <a:p>
                      <a:pPr>
                        <a:buFont typeface="Arial" pitchFamily="34" charset="0"/>
                        <a:buChar char="•"/>
                      </a:pPr>
                      <a:r>
                        <a:rPr lang="en-GB" sz="1100" baseline="0" dirty="0" smtClean="0"/>
                        <a:t>Develop the confidence to believe you can get past the defender</a:t>
                      </a:r>
                      <a:endParaRPr lang="en-GB" sz="1100" dirty="0" smtClean="0"/>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dirty="0" smtClean="0"/>
                        <a:t> Developing</a:t>
                      </a:r>
                      <a:r>
                        <a:rPr lang="en-GB" sz="1100" baseline="0" dirty="0" smtClean="0"/>
                        <a:t> ABC’s to get past a defender</a:t>
                      </a:r>
                      <a:endParaRPr lang="en-GB" sz="1100" dirty="0" smtClean="0"/>
                    </a:p>
                  </a:txBody>
                  <a:tcPr>
                    <a:solidFill>
                      <a:srgbClr val="FFFF99"/>
                    </a:solidFill>
                  </a:tcPr>
                </a:tc>
                <a:tc>
                  <a:txBody>
                    <a:bodyPr/>
                    <a:lstStyle/>
                    <a:p>
                      <a:pPr marL="171450" indent="-171450">
                        <a:buFont typeface="Arial" pitchFamily="34" charset="0"/>
                        <a:buChar char="•"/>
                      </a:pPr>
                      <a:r>
                        <a:rPr lang="en-GB" sz="1100" dirty="0" smtClean="0"/>
                        <a:t>Share ideas in order to solve</a:t>
                      </a:r>
                      <a:r>
                        <a:rPr lang="en-GB" sz="1100" baseline="0" dirty="0" smtClean="0"/>
                        <a:t> problems </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2" cstate="print"/>
          <a:srcRect/>
          <a:stretch>
            <a:fillRect/>
          </a:stretch>
        </p:blipFill>
        <p:spPr bwMode="auto">
          <a:xfrm>
            <a:off x="179512" y="782617"/>
            <a:ext cx="4320480" cy="2232247"/>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1925564723"/>
              </p:ext>
            </p:extLst>
          </p:nvPr>
        </p:nvGraphicFramePr>
        <p:xfrm>
          <a:off x="4644008" y="836712"/>
          <a:ext cx="4320480" cy="2232248"/>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marL="171450" indent="-171450">
                        <a:buFont typeface="Arial" panose="020B0604020202020204" pitchFamily="34" charset="0"/>
                        <a:buChar char="•"/>
                      </a:pPr>
                      <a:r>
                        <a:rPr lang="en-GB" sz="1100" kern="1200" dirty="0" smtClean="0">
                          <a:solidFill>
                            <a:schemeClr val="dk1"/>
                          </a:solidFill>
                          <a:effectLst/>
                          <a:latin typeface="+mn-lt"/>
                          <a:ea typeface="+mn-ea"/>
                          <a:cs typeface="+mn-cs"/>
                        </a:rPr>
                        <a:t>Area set up as illustrated</a:t>
                      </a:r>
                      <a:r>
                        <a:rPr lang="en-GB" sz="1100" kern="1200" baseline="0" dirty="0" smtClean="0">
                          <a:solidFill>
                            <a:schemeClr val="dk1"/>
                          </a:solidFill>
                          <a:effectLst/>
                          <a:latin typeface="+mn-lt"/>
                          <a:ea typeface="+mn-ea"/>
                          <a:cs typeface="+mn-cs"/>
                        </a:rPr>
                        <a:t> with an end zone near the goal</a:t>
                      </a:r>
                    </a:p>
                    <a:p>
                      <a:pPr marL="171450" indent="-171450">
                        <a:buFont typeface="Arial" panose="020B0604020202020204" pitchFamily="34" charset="0"/>
                        <a:buChar char="•"/>
                      </a:pPr>
                      <a:r>
                        <a:rPr lang="en-GB" sz="1100" kern="1200" dirty="0" smtClean="0">
                          <a:solidFill>
                            <a:schemeClr val="dk1"/>
                          </a:solidFill>
                          <a:effectLst/>
                          <a:latin typeface="+mn-lt"/>
                          <a:ea typeface="+mn-ea"/>
                          <a:cs typeface="+mn-cs"/>
                        </a:rPr>
                        <a:t> Player starts with the ball in an end zone and dribbles out </a:t>
                      </a:r>
                      <a:r>
                        <a:rPr lang="en-GB" sz="1100" kern="1200" baseline="0" dirty="0" smtClean="0">
                          <a:solidFill>
                            <a:schemeClr val="dk1"/>
                          </a:solidFill>
                          <a:effectLst/>
                          <a:latin typeface="+mn-lt"/>
                          <a:ea typeface="+mn-ea"/>
                          <a:cs typeface="+mn-cs"/>
                        </a:rPr>
                        <a:t>to </a:t>
                      </a:r>
                      <a:r>
                        <a:rPr lang="en-GB" sz="1100" kern="1200" dirty="0" smtClean="0">
                          <a:solidFill>
                            <a:schemeClr val="dk1"/>
                          </a:solidFill>
                          <a:effectLst/>
                          <a:latin typeface="+mn-lt"/>
                          <a:ea typeface="+mn-ea"/>
                          <a:cs typeface="+mn-cs"/>
                        </a:rPr>
                        <a:t>make</a:t>
                      </a:r>
                      <a:r>
                        <a:rPr lang="en-GB" sz="1800" kern="1200" dirty="0" smtClean="0">
                          <a:solidFill>
                            <a:schemeClr val="dk1"/>
                          </a:solidFill>
                          <a:effectLst/>
                          <a:latin typeface="+mn-lt"/>
                          <a:ea typeface="+mn-ea"/>
                          <a:cs typeface="+mn-cs"/>
                        </a:rPr>
                        <a:t> </a:t>
                      </a:r>
                      <a:r>
                        <a:rPr lang="en-GB" sz="1100" kern="1200" dirty="0" smtClean="0">
                          <a:solidFill>
                            <a:schemeClr val="dk1"/>
                          </a:solidFill>
                          <a:effectLst/>
                          <a:latin typeface="+mn-lt"/>
                          <a:ea typeface="+mn-ea"/>
                          <a:cs typeface="+mn-cs"/>
                        </a:rPr>
                        <a:t>it 1vs1, if they get in to the opposing</a:t>
                      </a:r>
                      <a:r>
                        <a:rPr lang="en-GB" sz="1100" kern="1200" baseline="0" dirty="0" smtClean="0">
                          <a:solidFill>
                            <a:schemeClr val="dk1"/>
                          </a:solidFill>
                          <a:effectLst/>
                          <a:latin typeface="+mn-lt"/>
                          <a:ea typeface="+mn-ea"/>
                          <a:cs typeface="+mn-cs"/>
                        </a:rPr>
                        <a:t> end zone they can score in the goal</a:t>
                      </a:r>
                      <a:endParaRPr lang="en-GB" sz="1100" kern="1200" dirty="0" smtClean="0">
                        <a:solidFill>
                          <a:schemeClr val="dk1"/>
                        </a:solidFill>
                        <a:effectLst/>
                        <a:latin typeface="+mn-lt"/>
                        <a:ea typeface="+mn-ea"/>
                        <a:cs typeface="+mn-cs"/>
                      </a:endParaRPr>
                    </a:p>
                    <a:p>
                      <a:pPr marL="171450" indent="-171450">
                        <a:buFont typeface="Arial" panose="020B0604020202020204" pitchFamily="34" charset="0"/>
                        <a:buChar char="•"/>
                      </a:pPr>
                      <a:r>
                        <a:rPr lang="en-GB" sz="1100" u="none" kern="1200" dirty="0" smtClean="0">
                          <a:solidFill>
                            <a:schemeClr val="dk1"/>
                          </a:solidFill>
                          <a:effectLst/>
                          <a:latin typeface="+mn-lt"/>
                          <a:ea typeface="+mn-ea"/>
                          <a:cs typeface="+mn-cs"/>
                        </a:rPr>
                        <a:t>If Defender wins the</a:t>
                      </a:r>
                      <a:r>
                        <a:rPr lang="en-GB" sz="1100" u="none" kern="1200" baseline="0" dirty="0" smtClean="0">
                          <a:solidFill>
                            <a:schemeClr val="dk1"/>
                          </a:solidFill>
                          <a:effectLst/>
                          <a:latin typeface="+mn-lt"/>
                          <a:ea typeface="+mn-ea"/>
                          <a:cs typeface="+mn-cs"/>
                        </a:rPr>
                        <a:t> ball they dribble it  in to the end zone and try and score in the goal.</a:t>
                      </a:r>
                    </a:p>
                    <a:p>
                      <a:pPr marL="171450" indent="-171450">
                        <a:buFont typeface="Arial" panose="020B0604020202020204" pitchFamily="34" charset="0"/>
                        <a:buChar char="•"/>
                      </a:pPr>
                      <a:r>
                        <a:rPr lang="en-GB" sz="1100" b="0" i="0" u="none" kern="1200" baseline="0" dirty="0" smtClean="0">
                          <a:solidFill>
                            <a:schemeClr val="dk1"/>
                          </a:solidFill>
                          <a:effectLst/>
                          <a:latin typeface="+mn-lt"/>
                          <a:ea typeface="+mn-ea"/>
                          <a:cs typeface="+mn-cs"/>
                        </a:rPr>
                        <a:t>After a goal is scored the game restarts like on the diagram but the player who conceded starts with the ball.</a:t>
                      </a:r>
                    </a:p>
                    <a:p>
                      <a:pPr marL="171450" indent="-171450">
                        <a:buFont typeface="Arial" panose="020B0604020202020204" pitchFamily="34" charset="0"/>
                        <a:buChar char="•"/>
                      </a:pPr>
                      <a:r>
                        <a:rPr lang="en-GB" sz="1100" b="0" i="0" u="none" kern="1200" baseline="0" dirty="0" smtClean="0">
                          <a:solidFill>
                            <a:schemeClr val="dk1"/>
                          </a:solidFill>
                          <a:effectLst/>
                          <a:latin typeface="+mn-lt"/>
                          <a:ea typeface="+mn-ea"/>
                          <a:cs typeface="+mn-cs"/>
                        </a:rPr>
                        <a:t>Rotate who you are playing against</a:t>
                      </a:r>
                      <a:endParaRPr lang="en-GB" sz="1100" b="0" i="0" baseline="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97209548"/>
              </p:ext>
            </p:extLst>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Unopposed</a:t>
                      </a:r>
                      <a:r>
                        <a:rPr lang="en-GB" sz="1100" baseline="0" dirty="0" smtClean="0"/>
                        <a:t> lane</a:t>
                      </a:r>
                    </a:p>
                    <a:p>
                      <a:pPr>
                        <a:buFont typeface="Arial" pitchFamily="34" charset="0"/>
                        <a:buChar char="•"/>
                      </a:pPr>
                      <a:r>
                        <a:rPr lang="en-GB" sz="1100" baseline="0" dirty="0" smtClean="0"/>
                        <a:t> Play with ball in hands like a tag rugby game</a:t>
                      </a:r>
                    </a:p>
                    <a:p>
                      <a:pPr>
                        <a:buFont typeface="Arial" pitchFamily="34" charset="0"/>
                        <a:buChar char="•"/>
                      </a:pPr>
                      <a:r>
                        <a:rPr lang="en-GB" sz="1100" baseline="0" dirty="0" smtClean="0"/>
                        <a:t>Add a magic player who helps a player until they score</a:t>
                      </a:r>
                      <a:endParaRPr lang="en-GB" sz="1100" dirty="0"/>
                    </a:p>
                  </a:txBody>
                  <a:tcPr>
                    <a:solidFill>
                      <a:schemeClr val="bg1">
                        <a:lumMod val="85000"/>
                      </a:schemeClr>
                    </a:solidFill>
                  </a:tcPr>
                </a:tc>
                <a:tc>
                  <a:txBody>
                    <a:bodyPr/>
                    <a:lstStyle/>
                    <a:p>
                      <a:pPr>
                        <a:buFont typeface="Arial" pitchFamily="34" charset="0"/>
                        <a:buChar char="•"/>
                      </a:pPr>
                      <a:r>
                        <a:rPr lang="en-GB" sz="1100" dirty="0" smtClean="0"/>
                        <a:t> add</a:t>
                      </a:r>
                      <a:r>
                        <a:rPr lang="en-GB" sz="1100" baseline="0" dirty="0" smtClean="0"/>
                        <a:t> a defender  </a:t>
                      </a:r>
                    </a:p>
                    <a:p>
                      <a:pPr>
                        <a:buFont typeface="Arial" pitchFamily="34" charset="0"/>
                        <a:buChar char="•"/>
                      </a:pPr>
                      <a:r>
                        <a:rPr lang="en-GB" sz="1100" baseline="0" dirty="0" smtClean="0"/>
                        <a:t> Smaller lanes </a:t>
                      </a:r>
                      <a:endParaRPr lang="en-GB" sz="1100" dirty="0"/>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87989538"/>
              </p:ext>
            </p:extLst>
          </p:nvPr>
        </p:nvGraphicFramePr>
        <p:xfrm>
          <a:off x="4644008" y="5051531"/>
          <a:ext cx="4320480" cy="168983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None/>
                      </a:pPr>
                      <a:endParaRPr lang="en-GB" sz="1100" baseline="0" dirty="0" smtClean="0"/>
                    </a:p>
                    <a:p>
                      <a:pPr>
                        <a:buFont typeface="Arial" pitchFamily="34" charset="0"/>
                        <a:buChar char="•"/>
                      </a:pPr>
                      <a:r>
                        <a:rPr lang="en-GB" sz="1100" baseline="0" dirty="0" smtClean="0"/>
                        <a:t> What can you do when you are faced up against a defender?</a:t>
                      </a:r>
                    </a:p>
                    <a:p>
                      <a:pPr>
                        <a:buFont typeface="Arial" pitchFamily="34" charset="0"/>
                        <a:buChar char="•"/>
                      </a:pPr>
                      <a:r>
                        <a:rPr lang="en-GB" sz="1100" baseline="0" dirty="0" smtClean="0"/>
                        <a:t> How can you get past a defender? </a:t>
                      </a:r>
                    </a:p>
                    <a:p>
                      <a:pPr>
                        <a:buFont typeface="Arial" pitchFamily="34" charset="0"/>
                        <a:buChar char="•"/>
                      </a:pPr>
                      <a:r>
                        <a:rPr lang="en-GB" sz="1100" baseline="0" dirty="0" smtClean="0"/>
                        <a:t> What do you need to do / change once you get past the defender?</a:t>
                      </a:r>
                    </a:p>
                    <a:p>
                      <a:pPr>
                        <a:buFont typeface="Arial" pitchFamily="34" charset="0"/>
                        <a:buChar char="•"/>
                      </a:pPr>
                      <a:r>
                        <a:rPr lang="en-GB" sz="1100" baseline="0" dirty="0" smtClean="0"/>
                        <a:t>How can I make it harder for them to get past me?</a:t>
                      </a:r>
                    </a:p>
                    <a:p>
                      <a:pPr>
                        <a:buFont typeface="Arial" pitchFamily="34" charset="0"/>
                        <a:buChar char="•"/>
                      </a:pPr>
                      <a:endParaRPr lang="en-GB" sz="1100" dirty="0"/>
                    </a:p>
                  </a:txBody>
                  <a:tcPr>
                    <a:solidFill>
                      <a:schemeClr val="bg1">
                        <a:lumMod val="85000"/>
                      </a:schemeClr>
                    </a:solidFill>
                  </a:tcPr>
                </a:tc>
              </a:tr>
            </a:tbl>
          </a:graphicData>
        </a:graphic>
      </p:graphicFrame>
      <p:sp>
        <p:nvSpPr>
          <p:cNvPr id="16" name="AutoShape 7" descr="Outlined diamond"/>
          <p:cNvSpPr>
            <a:spLocks noChangeAspect="1" noChangeArrowheads="1"/>
          </p:cNvSpPr>
          <p:nvPr/>
        </p:nvSpPr>
        <p:spPr bwMode="auto">
          <a:xfrm rot="16200000" flipH="1">
            <a:off x="1252876" y="839746"/>
            <a:ext cx="289406" cy="425980"/>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26" name="Picture 50" descr="Player_Red copy"/>
          <p:cNvPicPr>
            <a:picLocks noChangeAspect="1" noChangeArrowheads="1"/>
          </p:cNvPicPr>
          <p:nvPr/>
        </p:nvPicPr>
        <p:blipFill>
          <a:blip r:embed="rId3" cstate="print"/>
          <a:srcRect/>
          <a:stretch>
            <a:fillRect/>
          </a:stretch>
        </p:blipFill>
        <p:spPr bwMode="auto">
          <a:xfrm>
            <a:off x="1247145" y="1384658"/>
            <a:ext cx="252613" cy="218166"/>
          </a:xfrm>
          <a:prstGeom prst="rect">
            <a:avLst/>
          </a:prstGeom>
          <a:noFill/>
        </p:spPr>
      </p:pic>
      <p:cxnSp>
        <p:nvCxnSpPr>
          <p:cNvPr id="29" name="Straight Arrow Connector 28"/>
          <p:cNvCxnSpPr/>
          <p:nvPr/>
        </p:nvCxnSpPr>
        <p:spPr>
          <a:xfrm flipH="1" flipV="1">
            <a:off x="1133723" y="1978460"/>
            <a:ext cx="109657" cy="569905"/>
          </a:xfrm>
          <a:prstGeom prst="straightConnector1">
            <a:avLst/>
          </a:prstGeom>
          <a:ln>
            <a:solidFill>
              <a:schemeClr val="bg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AutoShape 7" descr="Outlined diamond"/>
          <p:cNvSpPr>
            <a:spLocks noChangeAspect="1" noChangeArrowheads="1"/>
          </p:cNvSpPr>
          <p:nvPr/>
        </p:nvSpPr>
        <p:spPr bwMode="auto">
          <a:xfrm rot="5400000" flipH="1">
            <a:off x="3127854" y="2569999"/>
            <a:ext cx="289406" cy="425980"/>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4" name="Straight Connector 3"/>
          <p:cNvCxnSpPr/>
          <p:nvPr/>
        </p:nvCxnSpPr>
        <p:spPr>
          <a:xfrm>
            <a:off x="2345755" y="908032"/>
            <a:ext cx="0" cy="201966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50" descr="Player_Red copy"/>
          <p:cNvPicPr>
            <a:picLocks noChangeAspect="1" noChangeArrowheads="1"/>
          </p:cNvPicPr>
          <p:nvPr/>
        </p:nvPicPr>
        <p:blipFill>
          <a:blip r:embed="rId3" cstate="print"/>
          <a:srcRect/>
          <a:stretch>
            <a:fillRect/>
          </a:stretch>
        </p:blipFill>
        <p:spPr bwMode="auto">
          <a:xfrm>
            <a:off x="3088216" y="1284423"/>
            <a:ext cx="252613" cy="218166"/>
          </a:xfrm>
          <a:prstGeom prst="rect">
            <a:avLst/>
          </a:prstGeom>
          <a:noFill/>
        </p:spPr>
      </p:pic>
      <p:pic>
        <p:nvPicPr>
          <p:cNvPr id="17" name="Picture 49" descr="Player_Yellow copy"/>
          <p:cNvPicPr>
            <a:picLocks noChangeAspect="1" noChangeArrowheads="1"/>
          </p:cNvPicPr>
          <p:nvPr/>
        </p:nvPicPr>
        <p:blipFill>
          <a:blip r:embed="rId4" cstate="print"/>
          <a:srcRect/>
          <a:stretch>
            <a:fillRect/>
          </a:stretch>
        </p:blipFill>
        <p:spPr bwMode="auto">
          <a:xfrm>
            <a:off x="1148393" y="2470748"/>
            <a:ext cx="266007" cy="229733"/>
          </a:xfrm>
          <a:prstGeom prst="rect">
            <a:avLst/>
          </a:prstGeom>
          <a:noFill/>
        </p:spPr>
      </p:pic>
      <p:pic>
        <p:nvPicPr>
          <p:cNvPr id="30" name="Picture 54" descr="skills_ball copy"/>
          <p:cNvPicPr>
            <a:picLocks noChangeAspect="1" noChangeArrowheads="1"/>
          </p:cNvPicPr>
          <p:nvPr/>
        </p:nvPicPr>
        <p:blipFill>
          <a:blip r:embed="rId5" cstate="print"/>
          <a:srcRect/>
          <a:stretch>
            <a:fillRect/>
          </a:stretch>
        </p:blipFill>
        <p:spPr bwMode="auto">
          <a:xfrm>
            <a:off x="1243380" y="2343219"/>
            <a:ext cx="155033" cy="137679"/>
          </a:xfrm>
          <a:prstGeom prst="rect">
            <a:avLst/>
          </a:prstGeom>
          <a:noFill/>
        </p:spPr>
      </p:pic>
      <p:pic>
        <p:nvPicPr>
          <p:cNvPr id="32" name="Picture 49" descr="Player_Yellow copy"/>
          <p:cNvPicPr>
            <a:picLocks noChangeAspect="1" noChangeArrowheads="1"/>
          </p:cNvPicPr>
          <p:nvPr/>
        </p:nvPicPr>
        <p:blipFill>
          <a:blip r:embed="rId4" cstate="print"/>
          <a:srcRect/>
          <a:stretch>
            <a:fillRect/>
          </a:stretch>
        </p:blipFill>
        <p:spPr bwMode="auto">
          <a:xfrm>
            <a:off x="3169627" y="2318632"/>
            <a:ext cx="266007" cy="229733"/>
          </a:xfrm>
          <a:prstGeom prst="rect">
            <a:avLst/>
          </a:prstGeom>
          <a:noFill/>
        </p:spPr>
      </p:pic>
      <p:pic>
        <p:nvPicPr>
          <p:cNvPr id="33" name="Picture 54" descr="skills_ball copy"/>
          <p:cNvPicPr>
            <a:picLocks noChangeAspect="1" noChangeArrowheads="1"/>
          </p:cNvPicPr>
          <p:nvPr/>
        </p:nvPicPr>
        <p:blipFill>
          <a:blip r:embed="rId5" cstate="print"/>
          <a:srcRect/>
          <a:stretch>
            <a:fillRect/>
          </a:stretch>
        </p:blipFill>
        <p:spPr bwMode="auto">
          <a:xfrm>
            <a:off x="3167626" y="1542970"/>
            <a:ext cx="155033" cy="137679"/>
          </a:xfrm>
          <a:prstGeom prst="rect">
            <a:avLst/>
          </a:prstGeom>
          <a:noFill/>
        </p:spPr>
      </p:pic>
      <p:cxnSp>
        <p:nvCxnSpPr>
          <p:cNvPr id="34" name="Straight Arrow Connector 33"/>
          <p:cNvCxnSpPr/>
          <p:nvPr/>
        </p:nvCxnSpPr>
        <p:spPr>
          <a:xfrm>
            <a:off x="3373945" y="1528400"/>
            <a:ext cx="0" cy="370340"/>
          </a:xfrm>
          <a:prstGeom prst="straightConnector1">
            <a:avLst/>
          </a:prstGeom>
          <a:ln>
            <a:solidFill>
              <a:schemeClr val="bg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35" name="Picture 34"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sp>
        <p:nvSpPr>
          <p:cNvPr id="37" name="AutoShape 7" descr="Outlined diamond"/>
          <p:cNvSpPr>
            <a:spLocks noChangeAspect="1" noChangeArrowheads="1"/>
          </p:cNvSpPr>
          <p:nvPr/>
        </p:nvSpPr>
        <p:spPr bwMode="auto">
          <a:xfrm rot="16200000" flipH="1">
            <a:off x="3224838" y="780172"/>
            <a:ext cx="289406" cy="425980"/>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AutoShape 7" descr="Outlined diamond"/>
          <p:cNvSpPr>
            <a:spLocks noChangeAspect="1" noChangeArrowheads="1"/>
          </p:cNvSpPr>
          <p:nvPr/>
        </p:nvSpPr>
        <p:spPr bwMode="auto">
          <a:xfrm rot="5400000" flipH="1">
            <a:off x="1164191" y="2606078"/>
            <a:ext cx="289406" cy="425980"/>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05856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Goals </a:t>
            </a:r>
            <a:r>
              <a:rPr lang="en-GB" sz="2400" b="1" dirty="0" err="1" smtClean="0">
                <a:solidFill>
                  <a:schemeClr val="bg1"/>
                </a:solidFill>
                <a:latin typeface="+mn-lt"/>
              </a:rPr>
              <a:t>goals</a:t>
            </a:r>
            <a:r>
              <a:rPr lang="en-GB" sz="2400" b="1" dirty="0" smtClean="0">
                <a:solidFill>
                  <a:schemeClr val="bg1"/>
                </a:solidFill>
                <a:latin typeface="+mn-lt"/>
              </a:rPr>
              <a:t> </a:t>
            </a:r>
            <a:r>
              <a:rPr lang="en-GB" sz="2400" b="1" dirty="0" err="1" smtClean="0">
                <a:solidFill>
                  <a:schemeClr val="bg1"/>
                </a:solidFill>
                <a:latin typeface="+mn-lt"/>
              </a:rPr>
              <a:t>goals</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491675189"/>
              </p:ext>
            </p:extLst>
          </p:nvPr>
        </p:nvGraphicFramePr>
        <p:xfrm>
          <a:off x="179512" y="3212976"/>
          <a:ext cx="8765706" cy="156464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a:buFont typeface="Arial" pitchFamily="34" charset="0"/>
                        <a:buChar char="•"/>
                      </a:pPr>
                      <a:r>
                        <a:rPr lang="en-GB" sz="1100" dirty="0" smtClean="0"/>
                        <a:t> </a:t>
                      </a:r>
                      <a:r>
                        <a:rPr lang="en-GB" sz="1100" baseline="0" dirty="0" smtClean="0"/>
                        <a:t> Develop players ability to score whilst dribbling </a:t>
                      </a:r>
                      <a:endParaRPr lang="en-GB" sz="1100" dirty="0" smtClean="0"/>
                    </a:p>
                  </a:txBody>
                  <a:tcPr>
                    <a:solidFill>
                      <a:schemeClr val="accent2">
                        <a:lumMod val="40000"/>
                        <a:lumOff val="60000"/>
                      </a:schemeClr>
                    </a:solidFill>
                  </a:tcPr>
                </a:tc>
                <a:tc>
                  <a:txBody>
                    <a:bodyPr/>
                    <a:lstStyle/>
                    <a:p>
                      <a:pPr>
                        <a:buFont typeface="Arial" pitchFamily="34" charset="0"/>
                        <a:buChar char="•"/>
                      </a:pPr>
                      <a:r>
                        <a:rPr lang="en-GB" sz="1100" dirty="0" smtClean="0"/>
                        <a:t> Develop</a:t>
                      </a:r>
                      <a:r>
                        <a:rPr lang="en-GB" sz="1100" baseline="0" dirty="0" smtClean="0"/>
                        <a:t> players confidence to score whilst dribbling</a:t>
                      </a:r>
                      <a:endParaRPr lang="en-GB" sz="1100" dirty="0" smtClean="0"/>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dirty="0" smtClean="0"/>
                        <a:t> Develop</a:t>
                      </a:r>
                      <a:r>
                        <a:rPr lang="en-GB" sz="1100" baseline="0" dirty="0" smtClean="0"/>
                        <a:t> the ability to change direction quickly with a ball </a:t>
                      </a:r>
                      <a:endParaRPr lang="en-GB" sz="1100" dirty="0" smtClean="0"/>
                    </a:p>
                  </a:txBody>
                  <a:tcPr>
                    <a:solidFill>
                      <a:srgbClr val="FFFF99"/>
                    </a:solidFill>
                  </a:tcPr>
                </a:tc>
                <a:tc>
                  <a:txBody>
                    <a:bodyPr/>
                    <a:lstStyle/>
                    <a:p>
                      <a:pPr>
                        <a:buFont typeface="Arial" pitchFamily="34" charset="0"/>
                        <a:buChar char="•"/>
                      </a:pPr>
                      <a:r>
                        <a:rPr lang="en-GB" sz="1100" dirty="0" smtClean="0"/>
                        <a:t> Discuss</a:t>
                      </a:r>
                      <a:r>
                        <a:rPr lang="en-GB" sz="1100" baseline="0" dirty="0" smtClean="0"/>
                        <a:t> in your teams ways of been more successful</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2" cstate="print"/>
          <a:srcRect/>
          <a:stretch>
            <a:fillRect/>
          </a:stretch>
        </p:blipFill>
        <p:spPr bwMode="auto">
          <a:xfrm>
            <a:off x="165137" y="800707"/>
            <a:ext cx="4320480" cy="2304256"/>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3989451229"/>
              </p:ext>
            </p:extLst>
          </p:nvPr>
        </p:nvGraphicFramePr>
        <p:xfrm>
          <a:off x="4644008" y="836712"/>
          <a:ext cx="4320480" cy="2232248"/>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marL="171450" indent="-171450">
                        <a:buFont typeface="Arial" pitchFamily="34" charset="0"/>
                        <a:buChar char="•"/>
                      </a:pPr>
                      <a:r>
                        <a:rPr lang="en-GB" sz="1100" b="0" i="0" baseline="0" dirty="0" smtClean="0"/>
                        <a:t>Robin hood - 4 Teams, 1 player from each team goes to retrieve a ball and score in there goal, next player goes and keep taking turns until all the footballs have gone. Play the game opposite, returning the footballs to the middle in a race one at a time.</a:t>
                      </a:r>
                    </a:p>
                    <a:p>
                      <a:pPr marL="171450" indent="-171450">
                        <a:buFont typeface="Arial" pitchFamily="34" charset="0"/>
                        <a:buChar char="•"/>
                      </a:pPr>
                      <a:r>
                        <a:rPr lang="en-GB" sz="1100" b="0" i="0" baseline="0" dirty="0" smtClean="0"/>
                        <a:t>Players now score in the other goals, when they have all gone in the middle players get a ball out of there goal and continue to score in the other goals. The winner is the one with the fewest in there goal. </a:t>
                      </a:r>
                    </a:p>
                    <a:p>
                      <a:pPr>
                        <a:buFont typeface="Arial" pitchFamily="34" charset="0"/>
                        <a:buNone/>
                      </a:pPr>
                      <a:r>
                        <a:rPr lang="en-GB" sz="1100" b="1" i="1" baseline="0" dirty="0" smtClean="0"/>
                        <a:t>Progression</a:t>
                      </a:r>
                    </a:p>
                    <a:p>
                      <a:pPr>
                        <a:buFont typeface="Arial" pitchFamily="34" charset="0"/>
                        <a:buChar char="•"/>
                      </a:pPr>
                      <a:r>
                        <a:rPr lang="en-GB" sz="1100" b="0" i="0" baseline="0" dirty="0" smtClean="0"/>
                        <a:t> Add a defender and/or a GK for each goal</a:t>
                      </a:r>
                    </a:p>
                    <a:p>
                      <a:pPr>
                        <a:buFont typeface="Arial" pitchFamily="34" charset="0"/>
                        <a:buChar char="•"/>
                      </a:pPr>
                      <a:r>
                        <a:rPr lang="en-GB" sz="1100" b="0" i="0" baseline="0" dirty="0" smtClean="0"/>
                        <a:t>Players dribble through the circle before the score</a:t>
                      </a: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43311024"/>
              </p:ext>
            </p:extLst>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Bigger / more </a:t>
                      </a:r>
                      <a:r>
                        <a:rPr lang="en-GB" sz="1100" baseline="0" dirty="0" smtClean="0"/>
                        <a:t> goals</a:t>
                      </a:r>
                    </a:p>
                    <a:p>
                      <a:pPr>
                        <a:buFont typeface="Arial" pitchFamily="34" charset="0"/>
                        <a:buChar char="•"/>
                      </a:pPr>
                      <a:r>
                        <a:rPr lang="en-GB" sz="1100" baseline="0" dirty="0" smtClean="0"/>
                        <a:t>Players use there hands to score / retrieve the ball</a:t>
                      </a:r>
                    </a:p>
                    <a:p>
                      <a:pPr>
                        <a:buFont typeface="Arial" pitchFamily="34" charset="0"/>
                        <a:buChar char="•"/>
                      </a:pPr>
                      <a:endParaRPr lang="en-GB" sz="1100" baseline="0" dirty="0" smtClean="0"/>
                    </a:p>
                  </a:txBody>
                  <a:tcPr>
                    <a:solidFill>
                      <a:schemeClr val="bg1">
                        <a:lumMod val="85000"/>
                      </a:schemeClr>
                    </a:solidFill>
                  </a:tcPr>
                </a:tc>
                <a:tc>
                  <a:txBody>
                    <a:bodyPr/>
                    <a:lstStyle/>
                    <a:p>
                      <a:pPr>
                        <a:buFont typeface="Arial" pitchFamily="34" charset="0"/>
                        <a:buChar char="•"/>
                      </a:pPr>
                      <a:r>
                        <a:rPr lang="en-GB" sz="1100" dirty="0" smtClean="0"/>
                        <a:t> More</a:t>
                      </a:r>
                      <a:r>
                        <a:rPr lang="en-GB" sz="1100" baseline="0" dirty="0" smtClean="0"/>
                        <a:t> defenders and / or GK</a:t>
                      </a:r>
                    </a:p>
                    <a:p>
                      <a:pPr>
                        <a:buFont typeface="Arial" pitchFamily="34" charset="0"/>
                        <a:buChar char="•"/>
                      </a:pPr>
                      <a:r>
                        <a:rPr lang="en-GB" sz="1100" baseline="0" dirty="0" smtClean="0"/>
                        <a:t>Players play as a team to get the ball in the goal, sharing the ball</a:t>
                      </a:r>
                    </a:p>
                    <a:p>
                      <a:pPr>
                        <a:buFont typeface="Arial" pitchFamily="34" charset="0"/>
                        <a:buChar char="•"/>
                      </a:pPr>
                      <a:r>
                        <a:rPr lang="en-GB" sz="1100" baseline="0" dirty="0" smtClean="0"/>
                        <a:t>All players go at the same time</a:t>
                      </a:r>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22756490"/>
              </p:ext>
            </p:extLst>
          </p:nvPr>
        </p:nvGraphicFramePr>
        <p:xfrm>
          <a:off x="4644008" y="5051531"/>
          <a:ext cx="4320480" cy="1689967"/>
        </p:xfrm>
        <a:graphic>
          <a:graphicData uri="http://schemas.openxmlformats.org/drawingml/2006/table">
            <a:tbl>
              <a:tblPr firstRow="1" bandRow="1">
                <a:tableStyleId>{5C22544A-7EE6-4342-B048-85BDC9FD1C3A}</a:tableStyleId>
              </a:tblPr>
              <a:tblGrid>
                <a:gridCol w="4320480"/>
              </a:tblGrid>
              <a:tr h="318367">
                <a:tc>
                  <a:txBody>
                    <a:bodyPr/>
                    <a:lstStyle/>
                    <a:p>
                      <a:r>
                        <a:rPr lang="en-GB" sz="1400" i="1" dirty="0" smtClean="0"/>
                        <a:t>What</a:t>
                      </a:r>
                      <a:r>
                        <a:rPr lang="en-GB" sz="1400" i="1" baseline="0" dirty="0" smtClean="0"/>
                        <a:t> Questions Can I Ask to Support Players’ Learning?</a:t>
                      </a:r>
                    </a:p>
                  </a:txBody>
                  <a:tcPr>
                    <a:solidFill>
                      <a:schemeClr val="tx1"/>
                    </a:solidFill>
                  </a:tcPr>
                </a:tc>
              </a:tr>
              <a:tr h="1371470">
                <a:tc>
                  <a:txBody>
                    <a:bodyPr/>
                    <a:lstStyle/>
                    <a:p>
                      <a:pPr>
                        <a:buFont typeface="Arial" pitchFamily="34" charset="0"/>
                        <a:buChar char="•"/>
                      </a:pPr>
                      <a:r>
                        <a:rPr lang="en-GB" sz="1200" dirty="0" smtClean="0"/>
                        <a:t>What type of touches did you have on the ball to keep it under control? </a:t>
                      </a:r>
                    </a:p>
                    <a:p>
                      <a:pPr>
                        <a:buFont typeface="Arial" pitchFamily="34" charset="0"/>
                        <a:buChar char="•"/>
                      </a:pPr>
                      <a:r>
                        <a:rPr lang="en-GB" sz="1200" dirty="0" smtClean="0"/>
                        <a:t>What goal did</a:t>
                      </a:r>
                      <a:r>
                        <a:rPr lang="en-GB" sz="1200" baseline="0" dirty="0" smtClean="0"/>
                        <a:t> you choose to score in and why?</a:t>
                      </a:r>
                    </a:p>
                    <a:p>
                      <a:pPr>
                        <a:buFont typeface="Arial" pitchFamily="34" charset="0"/>
                        <a:buChar char="•"/>
                      </a:pPr>
                      <a:r>
                        <a:rPr lang="en-GB" sz="1200" baseline="0" dirty="0" smtClean="0"/>
                        <a:t> What did you do when a defender put pressure on you?</a:t>
                      </a:r>
                    </a:p>
                    <a:p>
                      <a:pPr>
                        <a:buFont typeface="Arial" pitchFamily="34" charset="0"/>
                        <a:buChar char="•"/>
                      </a:pPr>
                      <a:r>
                        <a:rPr lang="en-GB" sz="1200" baseline="0" dirty="0" smtClean="0"/>
                        <a:t> What part of the goal did you aim for? What helped you make that decision?</a:t>
                      </a:r>
                    </a:p>
                    <a:p>
                      <a:pPr>
                        <a:buFont typeface="Arial" pitchFamily="34" charset="0"/>
                        <a:buChar char="•"/>
                      </a:pPr>
                      <a:r>
                        <a:rPr lang="en-GB" sz="1200" baseline="0" dirty="0" smtClean="0"/>
                        <a:t> What ideas did you come up with as a team?</a:t>
                      </a:r>
                      <a:endParaRPr lang="en-GB" sz="1100" dirty="0"/>
                    </a:p>
                  </a:txBody>
                  <a:tcPr>
                    <a:solidFill>
                      <a:schemeClr val="bg1">
                        <a:lumMod val="85000"/>
                      </a:schemeClr>
                    </a:solidFill>
                  </a:tcPr>
                </a:tc>
              </a:tr>
            </a:tbl>
          </a:graphicData>
        </a:graphic>
      </p:graphicFrame>
      <p:sp>
        <p:nvSpPr>
          <p:cNvPr id="16" name="AutoShape 7" descr="Outlined diamond"/>
          <p:cNvSpPr>
            <a:spLocks noChangeAspect="1" noChangeArrowheads="1"/>
          </p:cNvSpPr>
          <p:nvPr/>
        </p:nvSpPr>
        <p:spPr bwMode="auto">
          <a:xfrm rot="10800000" flipH="1">
            <a:off x="323528" y="1793851"/>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9" name="AutoShape 7" descr="Outlined diamond"/>
          <p:cNvSpPr>
            <a:spLocks noChangeAspect="1" noChangeArrowheads="1"/>
          </p:cNvSpPr>
          <p:nvPr/>
        </p:nvSpPr>
        <p:spPr bwMode="auto">
          <a:xfrm rot="10800000">
            <a:off x="4175956" y="1793850"/>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4" name="AutoShape 7" descr="Outlined diamond"/>
          <p:cNvSpPr>
            <a:spLocks noChangeAspect="1" noChangeArrowheads="1"/>
          </p:cNvSpPr>
          <p:nvPr/>
        </p:nvSpPr>
        <p:spPr bwMode="auto">
          <a:xfrm rot="5400000" flipH="1">
            <a:off x="2202668" y="2912918"/>
            <a:ext cx="207262" cy="305071"/>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5" name="AutoShape 7" descr="Outlined diamond"/>
          <p:cNvSpPr>
            <a:spLocks noChangeAspect="1" noChangeArrowheads="1"/>
          </p:cNvSpPr>
          <p:nvPr/>
        </p:nvSpPr>
        <p:spPr bwMode="auto">
          <a:xfrm rot="16200000" flipH="1">
            <a:off x="2254849" y="796570"/>
            <a:ext cx="207262" cy="305071"/>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 name="Oval 2"/>
          <p:cNvSpPr/>
          <p:nvPr/>
        </p:nvSpPr>
        <p:spPr>
          <a:xfrm>
            <a:off x="1967613" y="1613730"/>
            <a:ext cx="720081"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7" name="Picture 50" descr="Player_Red copy"/>
          <p:cNvPicPr>
            <a:picLocks noChangeAspect="1" noChangeArrowheads="1"/>
          </p:cNvPicPr>
          <p:nvPr/>
        </p:nvPicPr>
        <p:blipFill>
          <a:blip r:embed="rId3" cstate="print"/>
          <a:srcRect/>
          <a:stretch>
            <a:fillRect/>
          </a:stretch>
        </p:blipFill>
        <p:spPr bwMode="auto">
          <a:xfrm>
            <a:off x="2045246" y="924457"/>
            <a:ext cx="139700" cy="120650"/>
          </a:xfrm>
          <a:prstGeom prst="rect">
            <a:avLst/>
          </a:prstGeom>
          <a:noFill/>
        </p:spPr>
      </p:pic>
      <p:pic>
        <p:nvPicPr>
          <p:cNvPr id="28" name="Picture 50" descr="Player_Red copy"/>
          <p:cNvPicPr>
            <a:picLocks noChangeAspect="1" noChangeArrowheads="1"/>
          </p:cNvPicPr>
          <p:nvPr/>
        </p:nvPicPr>
        <p:blipFill>
          <a:blip r:embed="rId3" cstate="print"/>
          <a:srcRect/>
          <a:stretch>
            <a:fillRect/>
          </a:stretch>
        </p:blipFill>
        <p:spPr bwMode="auto">
          <a:xfrm>
            <a:off x="2141462" y="1090696"/>
            <a:ext cx="139700" cy="120650"/>
          </a:xfrm>
          <a:prstGeom prst="rect">
            <a:avLst/>
          </a:prstGeom>
          <a:noFill/>
        </p:spPr>
      </p:pic>
      <p:pic>
        <p:nvPicPr>
          <p:cNvPr id="30" name="Picture 50" descr="Player_Red copy"/>
          <p:cNvPicPr>
            <a:picLocks noChangeAspect="1" noChangeArrowheads="1"/>
          </p:cNvPicPr>
          <p:nvPr/>
        </p:nvPicPr>
        <p:blipFill>
          <a:blip r:embed="rId3" cstate="print"/>
          <a:srcRect/>
          <a:stretch>
            <a:fillRect/>
          </a:stretch>
        </p:blipFill>
        <p:spPr bwMode="auto">
          <a:xfrm>
            <a:off x="2371316" y="1097504"/>
            <a:ext cx="139700" cy="120650"/>
          </a:xfrm>
          <a:prstGeom prst="rect">
            <a:avLst/>
          </a:prstGeom>
          <a:noFill/>
        </p:spPr>
      </p:pic>
      <p:pic>
        <p:nvPicPr>
          <p:cNvPr id="21" name="Picture 54" descr="skills_ball copy"/>
          <p:cNvPicPr>
            <a:picLocks noChangeAspect="1" noChangeArrowheads="1"/>
          </p:cNvPicPr>
          <p:nvPr/>
        </p:nvPicPr>
        <p:blipFill>
          <a:blip r:embed="rId4" cstate="print"/>
          <a:srcRect/>
          <a:stretch>
            <a:fillRect/>
          </a:stretch>
        </p:blipFill>
        <p:spPr bwMode="auto">
          <a:xfrm>
            <a:off x="2438618" y="1888540"/>
            <a:ext cx="144795" cy="128587"/>
          </a:xfrm>
          <a:prstGeom prst="rect">
            <a:avLst/>
          </a:prstGeom>
          <a:noFill/>
        </p:spPr>
      </p:pic>
      <p:pic>
        <p:nvPicPr>
          <p:cNvPr id="32" name="Picture 54" descr="skills_ball copy"/>
          <p:cNvPicPr>
            <a:picLocks noChangeAspect="1" noChangeArrowheads="1"/>
          </p:cNvPicPr>
          <p:nvPr/>
        </p:nvPicPr>
        <p:blipFill>
          <a:blip r:embed="rId4" cstate="print"/>
          <a:srcRect/>
          <a:stretch>
            <a:fillRect/>
          </a:stretch>
        </p:blipFill>
        <p:spPr bwMode="auto">
          <a:xfrm>
            <a:off x="2409452" y="2060844"/>
            <a:ext cx="144795" cy="128587"/>
          </a:xfrm>
          <a:prstGeom prst="rect">
            <a:avLst/>
          </a:prstGeom>
          <a:noFill/>
        </p:spPr>
      </p:pic>
      <p:pic>
        <p:nvPicPr>
          <p:cNvPr id="33" name="Picture 54" descr="skills_ball copy"/>
          <p:cNvPicPr>
            <a:picLocks noChangeAspect="1" noChangeArrowheads="1"/>
          </p:cNvPicPr>
          <p:nvPr/>
        </p:nvPicPr>
        <p:blipFill>
          <a:blip r:embed="rId4" cstate="print"/>
          <a:srcRect/>
          <a:stretch>
            <a:fillRect/>
          </a:stretch>
        </p:blipFill>
        <p:spPr bwMode="auto">
          <a:xfrm>
            <a:off x="2226521" y="2012153"/>
            <a:ext cx="144795" cy="128587"/>
          </a:xfrm>
          <a:prstGeom prst="rect">
            <a:avLst/>
          </a:prstGeom>
          <a:noFill/>
        </p:spPr>
      </p:pic>
      <p:pic>
        <p:nvPicPr>
          <p:cNvPr id="34" name="Picture 54" descr="skills_ball copy"/>
          <p:cNvPicPr>
            <a:picLocks noChangeAspect="1" noChangeArrowheads="1"/>
          </p:cNvPicPr>
          <p:nvPr/>
        </p:nvPicPr>
        <p:blipFill>
          <a:blip r:embed="rId4" cstate="print"/>
          <a:srcRect/>
          <a:stretch>
            <a:fillRect/>
          </a:stretch>
        </p:blipFill>
        <p:spPr bwMode="auto">
          <a:xfrm>
            <a:off x="2100065" y="1920857"/>
            <a:ext cx="144795" cy="128587"/>
          </a:xfrm>
          <a:prstGeom prst="rect">
            <a:avLst/>
          </a:prstGeom>
          <a:noFill/>
        </p:spPr>
      </p:pic>
      <p:pic>
        <p:nvPicPr>
          <p:cNvPr id="38" name="Picture 54" descr="skills_ball copy"/>
          <p:cNvPicPr>
            <a:picLocks noChangeAspect="1" noChangeArrowheads="1"/>
          </p:cNvPicPr>
          <p:nvPr/>
        </p:nvPicPr>
        <p:blipFill>
          <a:blip r:embed="rId4" cstate="print"/>
          <a:srcRect/>
          <a:stretch>
            <a:fillRect/>
          </a:stretch>
        </p:blipFill>
        <p:spPr bwMode="auto">
          <a:xfrm>
            <a:off x="2153763" y="1769872"/>
            <a:ext cx="144795" cy="128587"/>
          </a:xfrm>
          <a:prstGeom prst="rect">
            <a:avLst/>
          </a:prstGeom>
          <a:noFill/>
        </p:spPr>
      </p:pic>
      <p:pic>
        <p:nvPicPr>
          <p:cNvPr id="40" name="Picture 54" descr="skills_ball copy"/>
          <p:cNvPicPr>
            <a:picLocks noChangeAspect="1" noChangeArrowheads="1"/>
          </p:cNvPicPr>
          <p:nvPr/>
        </p:nvPicPr>
        <p:blipFill>
          <a:blip r:embed="rId4" cstate="print"/>
          <a:srcRect/>
          <a:stretch>
            <a:fillRect/>
          </a:stretch>
        </p:blipFill>
        <p:spPr bwMode="auto">
          <a:xfrm>
            <a:off x="2341529" y="1769872"/>
            <a:ext cx="144795" cy="128587"/>
          </a:xfrm>
          <a:prstGeom prst="rect">
            <a:avLst/>
          </a:prstGeom>
          <a:noFill/>
        </p:spPr>
      </p:pic>
      <p:pic>
        <p:nvPicPr>
          <p:cNvPr id="41" name="Picture 49" descr="Player_Yellow copy"/>
          <p:cNvPicPr>
            <a:picLocks noChangeAspect="1" noChangeArrowheads="1"/>
          </p:cNvPicPr>
          <p:nvPr/>
        </p:nvPicPr>
        <p:blipFill>
          <a:blip r:embed="rId5" cstate="print"/>
          <a:srcRect/>
          <a:stretch>
            <a:fillRect/>
          </a:stretch>
        </p:blipFill>
        <p:spPr bwMode="auto">
          <a:xfrm>
            <a:off x="3883901" y="1814785"/>
            <a:ext cx="159846" cy="138049"/>
          </a:xfrm>
          <a:prstGeom prst="rect">
            <a:avLst/>
          </a:prstGeom>
          <a:noFill/>
        </p:spPr>
      </p:pic>
      <p:pic>
        <p:nvPicPr>
          <p:cNvPr id="42" name="Picture 49" descr="Player_Yellow copy"/>
          <p:cNvPicPr>
            <a:picLocks noChangeAspect="1" noChangeArrowheads="1"/>
          </p:cNvPicPr>
          <p:nvPr/>
        </p:nvPicPr>
        <p:blipFill>
          <a:blip r:embed="rId5" cstate="print"/>
          <a:srcRect/>
          <a:stretch>
            <a:fillRect/>
          </a:stretch>
        </p:blipFill>
        <p:spPr bwMode="auto">
          <a:xfrm>
            <a:off x="3966726" y="2079345"/>
            <a:ext cx="159846" cy="138049"/>
          </a:xfrm>
          <a:prstGeom prst="rect">
            <a:avLst/>
          </a:prstGeom>
          <a:noFill/>
        </p:spPr>
      </p:pic>
      <p:pic>
        <p:nvPicPr>
          <p:cNvPr id="44" name="Picture 49" descr="Player_Yellow copy"/>
          <p:cNvPicPr>
            <a:picLocks noChangeAspect="1" noChangeArrowheads="1"/>
          </p:cNvPicPr>
          <p:nvPr/>
        </p:nvPicPr>
        <p:blipFill>
          <a:blip r:embed="rId5" cstate="print"/>
          <a:srcRect/>
          <a:stretch>
            <a:fillRect/>
          </a:stretch>
        </p:blipFill>
        <p:spPr bwMode="auto">
          <a:xfrm>
            <a:off x="3891429" y="1610435"/>
            <a:ext cx="159846" cy="138049"/>
          </a:xfrm>
          <a:prstGeom prst="rect">
            <a:avLst/>
          </a:prstGeom>
          <a:noFill/>
        </p:spPr>
      </p:pic>
      <p:pic>
        <p:nvPicPr>
          <p:cNvPr id="45" name="Picture 51" descr="Player_Blue copy"/>
          <p:cNvPicPr>
            <a:picLocks noChangeAspect="1" noChangeArrowheads="1"/>
          </p:cNvPicPr>
          <p:nvPr/>
        </p:nvPicPr>
        <p:blipFill>
          <a:blip r:embed="rId6" cstate="print"/>
          <a:srcRect/>
          <a:stretch>
            <a:fillRect/>
          </a:stretch>
        </p:blipFill>
        <p:spPr bwMode="auto">
          <a:xfrm>
            <a:off x="597300" y="1789015"/>
            <a:ext cx="139700" cy="120650"/>
          </a:xfrm>
          <a:prstGeom prst="rect">
            <a:avLst/>
          </a:prstGeom>
          <a:noFill/>
        </p:spPr>
      </p:pic>
      <p:pic>
        <p:nvPicPr>
          <p:cNvPr id="46" name="Picture 51" descr="Player_Blue copy"/>
          <p:cNvPicPr>
            <a:picLocks noChangeAspect="1" noChangeArrowheads="1"/>
          </p:cNvPicPr>
          <p:nvPr/>
        </p:nvPicPr>
        <p:blipFill>
          <a:blip r:embed="rId6" cstate="print"/>
          <a:srcRect/>
          <a:stretch>
            <a:fillRect/>
          </a:stretch>
        </p:blipFill>
        <p:spPr bwMode="auto">
          <a:xfrm>
            <a:off x="471860" y="1929883"/>
            <a:ext cx="139700" cy="120650"/>
          </a:xfrm>
          <a:prstGeom prst="rect">
            <a:avLst/>
          </a:prstGeom>
          <a:noFill/>
        </p:spPr>
      </p:pic>
      <p:pic>
        <p:nvPicPr>
          <p:cNvPr id="47" name="Picture 51" descr="Player_Blue copy"/>
          <p:cNvPicPr>
            <a:picLocks noChangeAspect="1" noChangeArrowheads="1"/>
          </p:cNvPicPr>
          <p:nvPr/>
        </p:nvPicPr>
        <p:blipFill>
          <a:blip r:embed="rId6" cstate="print"/>
          <a:srcRect/>
          <a:stretch>
            <a:fillRect/>
          </a:stretch>
        </p:blipFill>
        <p:spPr bwMode="auto">
          <a:xfrm>
            <a:off x="520783" y="2111818"/>
            <a:ext cx="139700" cy="120650"/>
          </a:xfrm>
          <a:prstGeom prst="rect">
            <a:avLst/>
          </a:prstGeom>
          <a:noFill/>
        </p:spPr>
      </p:pic>
      <p:pic>
        <p:nvPicPr>
          <p:cNvPr id="35" name="Picture 34" descr="F:\TL Folder\NEW FA Skills Logo_4C.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TL Folder\NEW FA Skills Logo_4C.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1" descr="Player_Blue copy"/>
          <p:cNvPicPr>
            <a:picLocks noChangeAspect="1" noChangeArrowheads="1"/>
          </p:cNvPicPr>
          <p:nvPr/>
        </p:nvPicPr>
        <p:blipFill>
          <a:blip r:embed="rId6" cstate="print">
            <a:biLevel thresh="25000"/>
          </a:blip>
          <a:srcRect/>
          <a:stretch>
            <a:fillRect/>
          </a:stretch>
        </p:blipFill>
        <p:spPr bwMode="auto">
          <a:xfrm>
            <a:off x="2136094" y="2764438"/>
            <a:ext cx="139700" cy="120650"/>
          </a:xfrm>
          <a:prstGeom prst="rect">
            <a:avLst/>
          </a:prstGeom>
          <a:noFill/>
        </p:spPr>
      </p:pic>
      <p:pic>
        <p:nvPicPr>
          <p:cNvPr id="39" name="Picture 51" descr="Player_Blue copy"/>
          <p:cNvPicPr>
            <a:picLocks noChangeAspect="1" noChangeArrowheads="1"/>
          </p:cNvPicPr>
          <p:nvPr/>
        </p:nvPicPr>
        <p:blipFill>
          <a:blip r:embed="rId6" cstate="print">
            <a:biLevel thresh="25000"/>
          </a:blip>
          <a:srcRect/>
          <a:stretch>
            <a:fillRect/>
          </a:stretch>
        </p:blipFill>
        <p:spPr bwMode="auto">
          <a:xfrm>
            <a:off x="2327925" y="2787167"/>
            <a:ext cx="139700" cy="120650"/>
          </a:xfrm>
          <a:prstGeom prst="rect">
            <a:avLst/>
          </a:prstGeom>
          <a:noFill/>
        </p:spPr>
      </p:pic>
      <p:pic>
        <p:nvPicPr>
          <p:cNvPr id="49" name="Picture 51" descr="Player_Blue copy"/>
          <p:cNvPicPr>
            <a:picLocks noChangeAspect="1" noChangeArrowheads="1"/>
          </p:cNvPicPr>
          <p:nvPr/>
        </p:nvPicPr>
        <p:blipFill>
          <a:blip r:embed="rId6" cstate="print">
            <a:biLevel thresh="25000"/>
          </a:blip>
          <a:srcRect/>
          <a:stretch>
            <a:fillRect/>
          </a:stretch>
        </p:blipFill>
        <p:spPr bwMode="auto">
          <a:xfrm>
            <a:off x="2489686" y="2824763"/>
            <a:ext cx="139700" cy="120650"/>
          </a:xfrm>
          <a:prstGeom prst="rect">
            <a:avLst/>
          </a:prstGeom>
          <a:noFill/>
        </p:spPr>
      </p:pic>
    </p:spTree>
    <p:extLst>
      <p:ext uri="{BB962C8B-B14F-4D97-AF65-F5344CB8AC3E}">
        <p14:creationId xmlns:p14="http://schemas.microsoft.com/office/powerpoint/2010/main" val="3957891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9" descr="Player_Yellow copy"/>
          <p:cNvPicPr>
            <a:picLocks noChangeAspect="1" noChangeArrowheads="1"/>
          </p:cNvPicPr>
          <p:nvPr/>
        </p:nvPicPr>
        <p:blipFill>
          <a:blip r:embed="rId2" cstate="print"/>
          <a:srcRect/>
          <a:stretch>
            <a:fillRect/>
          </a:stretch>
        </p:blipFill>
        <p:spPr bwMode="auto">
          <a:xfrm>
            <a:off x="2771800" y="1793850"/>
            <a:ext cx="266007" cy="229733"/>
          </a:xfrm>
          <a:prstGeom prst="rect">
            <a:avLst/>
          </a:prstGeom>
          <a:noFill/>
        </p:spPr>
      </p:pic>
      <p:sp>
        <p:nvSpPr>
          <p:cNvPr id="2" name="Title 1"/>
          <p:cNvSpPr>
            <a:spLocks noGrp="1"/>
          </p:cNvSpPr>
          <p:nvPr>
            <p:ph type="ctrTitle"/>
          </p:nvPr>
        </p:nvSpPr>
        <p:spPr>
          <a:xfrm>
            <a:off x="179512" y="188640"/>
            <a:ext cx="8784976" cy="504056"/>
          </a:xfrm>
          <a:solidFill>
            <a:schemeClr val="tx1"/>
          </a:solidFill>
          <a:ln w="25400">
            <a:solidFill>
              <a:schemeClr val="tx1"/>
            </a:solidFill>
          </a:ln>
        </p:spPr>
        <p:txBody>
          <a:bodyPr>
            <a:normAutofit/>
          </a:bodyPr>
          <a:lstStyle/>
          <a:p>
            <a:r>
              <a:rPr lang="en-GB" sz="2400" b="1" dirty="0" smtClean="0">
                <a:solidFill>
                  <a:schemeClr val="bg1"/>
                </a:solidFill>
                <a:latin typeface="+mn-lt"/>
              </a:rPr>
              <a:t>Recognising space </a:t>
            </a:r>
            <a:endParaRPr lang="en-GB" sz="2400" b="1" dirty="0">
              <a:solidFill>
                <a:schemeClr val="bg1"/>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704542423"/>
              </p:ext>
            </p:extLst>
          </p:nvPr>
        </p:nvGraphicFramePr>
        <p:xfrm>
          <a:off x="179512" y="3212976"/>
          <a:ext cx="8765706" cy="1676400"/>
        </p:xfrm>
        <a:graphic>
          <a:graphicData uri="http://schemas.openxmlformats.org/drawingml/2006/table">
            <a:tbl>
              <a:tblPr firstRow="1" bandRow="1">
                <a:tableStyleId>{5C22544A-7EE6-4342-B048-85BDC9FD1C3A}</a:tableStyleId>
              </a:tblPr>
              <a:tblGrid>
                <a:gridCol w="4382853"/>
                <a:gridCol w="4382853"/>
              </a:tblGrid>
              <a:tr h="144016">
                <a:tc gridSpan="2">
                  <a:txBody>
                    <a:bodyPr/>
                    <a:lstStyle/>
                    <a:p>
                      <a:pPr algn="ctr"/>
                      <a:r>
                        <a:rPr lang="en-GB" sz="1400" i="1" dirty="0" smtClean="0"/>
                        <a:t>What Might</a:t>
                      </a:r>
                      <a:r>
                        <a:rPr lang="en-GB" sz="1400" i="1" baseline="0" dirty="0" smtClean="0"/>
                        <a:t> the Players Learn or Get Better at? </a:t>
                      </a:r>
                      <a:endParaRPr lang="en-GB" sz="1400" i="1" dirty="0"/>
                    </a:p>
                  </a:txBody>
                  <a:tcPr>
                    <a:solidFill>
                      <a:schemeClr val="tx1"/>
                    </a:solidFill>
                  </a:tcPr>
                </a:tc>
                <a:tc hMerge="1">
                  <a:txBody>
                    <a:bodyPr/>
                    <a:lstStyle/>
                    <a:p>
                      <a:endParaRPr lang="en-GB" dirty="0"/>
                    </a:p>
                  </a:txBody>
                  <a:tcPr/>
                </a:tc>
              </a:tr>
              <a:tr h="133216">
                <a:tc>
                  <a:txBody>
                    <a:bodyPr/>
                    <a:lstStyle/>
                    <a:p>
                      <a:r>
                        <a:rPr lang="en-GB" sz="1100" b="1" dirty="0" smtClean="0"/>
                        <a:t>Technical</a:t>
                      </a:r>
                      <a:endParaRPr lang="en-GB" sz="1100" b="1" dirty="0"/>
                    </a:p>
                  </a:txBody>
                  <a:tcPr>
                    <a:solidFill>
                      <a:srgbClr val="FF0000"/>
                    </a:solidFill>
                  </a:tcPr>
                </a:tc>
                <a:tc>
                  <a:txBody>
                    <a:bodyPr/>
                    <a:lstStyle/>
                    <a:p>
                      <a:r>
                        <a:rPr lang="en-GB" sz="1100" b="1" dirty="0" smtClean="0"/>
                        <a:t>Psychological</a:t>
                      </a:r>
                      <a:endParaRPr lang="en-GB" sz="1100" b="1" dirty="0"/>
                    </a:p>
                  </a:txBody>
                  <a:tcPr>
                    <a:solidFill>
                      <a:srgbClr val="00B050"/>
                    </a:solidFill>
                  </a:tcPr>
                </a:tc>
              </a:tr>
              <a:tr h="370840">
                <a:tc>
                  <a:txBody>
                    <a:bodyPr/>
                    <a:lstStyle/>
                    <a:p>
                      <a:pPr>
                        <a:buFont typeface="Arial" pitchFamily="34" charset="0"/>
                        <a:buChar char="•"/>
                      </a:pPr>
                      <a:r>
                        <a:rPr lang="en-GB" sz="1100" dirty="0" smtClean="0"/>
                        <a:t> Develop different</a:t>
                      </a:r>
                      <a:r>
                        <a:rPr lang="en-GB" sz="1100" baseline="0" dirty="0" smtClean="0"/>
                        <a:t> types of ways to receive a ball</a:t>
                      </a:r>
                      <a:endParaRPr lang="en-GB" sz="1100" dirty="0" smtClean="0"/>
                    </a:p>
                  </a:txBody>
                  <a:tcPr>
                    <a:solidFill>
                      <a:schemeClr val="accent2">
                        <a:lumMod val="40000"/>
                        <a:lumOff val="60000"/>
                      </a:schemeClr>
                    </a:solidFill>
                  </a:tcPr>
                </a:tc>
                <a:tc>
                  <a:txBody>
                    <a:bodyPr/>
                    <a:lstStyle/>
                    <a:p>
                      <a:pPr>
                        <a:buFont typeface="Arial" pitchFamily="34" charset="0"/>
                        <a:buChar char="•"/>
                      </a:pPr>
                      <a:r>
                        <a:rPr lang="en-GB" sz="1100" dirty="0" smtClean="0"/>
                        <a:t> Develop</a:t>
                      </a:r>
                      <a:r>
                        <a:rPr lang="en-GB" sz="1100" baseline="0" dirty="0" smtClean="0"/>
                        <a:t> communication with other players</a:t>
                      </a:r>
                    </a:p>
                    <a:p>
                      <a:pPr>
                        <a:buFont typeface="Arial" pitchFamily="34" charset="0"/>
                        <a:buChar char="•"/>
                      </a:pPr>
                      <a:r>
                        <a:rPr lang="en-GB" sz="1100" baseline="0" dirty="0" smtClean="0"/>
                        <a:t>Develop an awareness of what's around you in a game</a:t>
                      </a:r>
                      <a:endParaRPr lang="en-GB" sz="1100" dirty="0" smtClean="0"/>
                    </a:p>
                  </a:txBody>
                  <a:tcPr>
                    <a:solidFill>
                      <a:srgbClr val="99FF99"/>
                    </a:solidFill>
                  </a:tcPr>
                </a:tc>
              </a:tr>
              <a:tr h="136128">
                <a:tc>
                  <a:txBody>
                    <a:bodyPr/>
                    <a:lstStyle/>
                    <a:p>
                      <a:r>
                        <a:rPr lang="en-GB" sz="1100" b="1" dirty="0" smtClean="0"/>
                        <a:t>Physical</a:t>
                      </a:r>
                      <a:endParaRPr lang="en-GB" sz="1100" b="1" dirty="0"/>
                    </a:p>
                  </a:txBody>
                  <a:tcPr>
                    <a:solidFill>
                      <a:srgbClr val="FFFF00"/>
                    </a:solidFill>
                  </a:tcPr>
                </a:tc>
                <a:tc>
                  <a:txBody>
                    <a:bodyPr/>
                    <a:lstStyle/>
                    <a:p>
                      <a:r>
                        <a:rPr lang="en-GB" sz="1100" b="1" dirty="0" smtClean="0"/>
                        <a:t>Social</a:t>
                      </a:r>
                      <a:endParaRPr lang="en-GB" sz="1100" b="1" dirty="0"/>
                    </a:p>
                  </a:txBody>
                  <a:tcPr>
                    <a:solidFill>
                      <a:srgbClr val="0070C0"/>
                    </a:solidFill>
                  </a:tcPr>
                </a:tc>
              </a:tr>
              <a:tr h="370840">
                <a:tc>
                  <a:txBody>
                    <a:bodyPr/>
                    <a:lstStyle/>
                    <a:p>
                      <a:pPr>
                        <a:buFont typeface="Arial" pitchFamily="34" charset="0"/>
                        <a:buChar char="•"/>
                      </a:pPr>
                      <a:r>
                        <a:rPr lang="en-GB" sz="1100" dirty="0" smtClean="0"/>
                        <a:t> Developing</a:t>
                      </a:r>
                      <a:r>
                        <a:rPr lang="en-GB" sz="1100" baseline="0" dirty="0" smtClean="0"/>
                        <a:t> movement off the ball to receive the ball</a:t>
                      </a:r>
                      <a:endParaRPr lang="en-GB" sz="1100" dirty="0" smtClean="0"/>
                    </a:p>
                  </a:txBody>
                  <a:tcPr>
                    <a:solidFill>
                      <a:srgbClr val="FFFF99"/>
                    </a:solidFill>
                  </a:tcPr>
                </a:tc>
                <a:tc>
                  <a:txBody>
                    <a:bodyPr/>
                    <a:lstStyle/>
                    <a:p>
                      <a:pPr>
                        <a:buFont typeface="Arial" pitchFamily="34" charset="0"/>
                        <a:buChar char="•"/>
                      </a:pPr>
                      <a:r>
                        <a:rPr lang="en-GB" sz="1100" dirty="0" smtClean="0"/>
                        <a:t> Sharing</a:t>
                      </a:r>
                      <a:r>
                        <a:rPr lang="en-GB" sz="1100" baseline="0" dirty="0" smtClean="0"/>
                        <a:t> and listening to other peoples ideas to help improve performance</a:t>
                      </a:r>
                      <a:endParaRPr lang="en-GB" sz="1100" dirty="0" smtClean="0"/>
                    </a:p>
                  </a:txBody>
                  <a:tcPr>
                    <a:solidFill>
                      <a:schemeClr val="accent1">
                        <a:lumMod val="40000"/>
                        <a:lumOff val="60000"/>
                      </a:schemeClr>
                    </a:solidFill>
                  </a:tcPr>
                </a:tc>
              </a:tr>
            </a:tbl>
          </a:graphicData>
        </a:graphic>
      </p:graphicFrame>
      <p:pic>
        <p:nvPicPr>
          <p:cNvPr id="8" name="Picture 7" descr="sessions_key_bgrd"/>
          <p:cNvPicPr/>
          <p:nvPr/>
        </p:nvPicPr>
        <p:blipFill>
          <a:blip r:embed="rId3" cstate="print"/>
          <a:srcRect/>
          <a:stretch>
            <a:fillRect/>
          </a:stretch>
        </p:blipFill>
        <p:spPr bwMode="auto">
          <a:xfrm>
            <a:off x="219075" y="849869"/>
            <a:ext cx="4320480" cy="2232247"/>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177620615"/>
              </p:ext>
            </p:extLst>
          </p:nvPr>
        </p:nvGraphicFramePr>
        <p:xfrm>
          <a:off x="4644008" y="836712"/>
          <a:ext cx="4320480" cy="2367921"/>
        </p:xfrm>
        <a:graphic>
          <a:graphicData uri="http://schemas.openxmlformats.org/drawingml/2006/table">
            <a:tbl>
              <a:tblPr firstRow="1" bandRow="1">
                <a:tableStyleId>{5C22544A-7EE6-4342-B048-85BDC9FD1C3A}</a:tableStyleId>
              </a:tblPr>
              <a:tblGrid>
                <a:gridCol w="4320480"/>
              </a:tblGrid>
              <a:tr h="325761">
                <a:tc>
                  <a:txBody>
                    <a:bodyPr/>
                    <a:lstStyle/>
                    <a:p>
                      <a:r>
                        <a:rPr lang="en-GB" sz="1400" i="1" dirty="0" smtClean="0"/>
                        <a:t>How Do</a:t>
                      </a:r>
                      <a:r>
                        <a:rPr lang="en-GB" sz="1400" i="1" baseline="0" dirty="0" smtClean="0"/>
                        <a:t> I</a:t>
                      </a:r>
                      <a:r>
                        <a:rPr lang="en-GB" sz="1400" i="1" dirty="0" smtClean="0"/>
                        <a:t> Get Started?</a:t>
                      </a:r>
                      <a:endParaRPr lang="en-GB" sz="1400" i="1" dirty="0"/>
                    </a:p>
                  </a:txBody>
                  <a:tcPr>
                    <a:solidFill>
                      <a:schemeClr val="tx1"/>
                    </a:solidFill>
                  </a:tcPr>
                </a:tc>
              </a:tr>
              <a:tr h="1906487">
                <a:tc>
                  <a:txBody>
                    <a:bodyPr/>
                    <a:lstStyle/>
                    <a:p>
                      <a:pPr marL="171450" indent="-171450">
                        <a:buFont typeface="Arial" pitchFamily="34" charset="0"/>
                        <a:buChar char="•"/>
                      </a:pPr>
                      <a:r>
                        <a:rPr lang="en-GB" sz="1200" kern="1200" dirty="0" smtClean="0">
                          <a:solidFill>
                            <a:schemeClr val="dk1"/>
                          </a:solidFill>
                          <a:effectLst/>
                          <a:latin typeface="+mn-lt"/>
                          <a:ea typeface="+mn-ea"/>
                          <a:cs typeface="+mn-cs"/>
                        </a:rPr>
                        <a:t>A circle with gates inside the circle.  Half the players</a:t>
                      </a:r>
                      <a:r>
                        <a:rPr lang="en-GB" sz="1200" kern="1200" baseline="0" dirty="0" smtClean="0">
                          <a:solidFill>
                            <a:schemeClr val="dk1"/>
                          </a:solidFill>
                          <a:effectLst/>
                          <a:latin typeface="+mn-lt"/>
                          <a:ea typeface="+mn-ea"/>
                          <a:cs typeface="+mn-cs"/>
                        </a:rPr>
                        <a:t> in red, half in yellow, all the reds start with a ball each</a:t>
                      </a:r>
                      <a:endParaRPr lang="en-GB" sz="1200" kern="1200" dirty="0" smtClean="0">
                        <a:solidFill>
                          <a:schemeClr val="dk1"/>
                        </a:solidFill>
                        <a:effectLst/>
                        <a:latin typeface="+mn-lt"/>
                        <a:ea typeface="+mn-ea"/>
                        <a:cs typeface="+mn-cs"/>
                      </a:endParaRPr>
                    </a:p>
                    <a:p>
                      <a:pPr marL="171450" indent="-171450">
                        <a:buFont typeface="Arial" pitchFamily="34" charset="0"/>
                        <a:buChar char="•"/>
                      </a:pPr>
                      <a:r>
                        <a:rPr lang="en-GB" sz="1200" kern="1200" dirty="0" smtClean="0">
                          <a:solidFill>
                            <a:schemeClr val="dk1"/>
                          </a:solidFill>
                          <a:effectLst/>
                          <a:latin typeface="+mn-lt"/>
                          <a:ea typeface="+mn-ea"/>
                          <a:cs typeface="+mn-cs"/>
                        </a:rPr>
                        <a:t>Reds play the ball in to yellows</a:t>
                      </a:r>
                      <a:r>
                        <a:rPr lang="en-GB" sz="1200" kern="1200" baseline="0" dirty="0" smtClean="0">
                          <a:solidFill>
                            <a:schemeClr val="dk1"/>
                          </a:solidFill>
                          <a:effectLst/>
                          <a:latin typeface="+mn-lt"/>
                          <a:ea typeface="+mn-ea"/>
                          <a:cs typeface="+mn-cs"/>
                        </a:rPr>
                        <a:t> who receive the ball and try to get through a gate in 4 touches or less and pass back to the same red. Rotate teams around.</a:t>
                      </a:r>
                    </a:p>
                    <a:p>
                      <a:pPr marL="171450" indent="-171450">
                        <a:buFont typeface="Arial" pitchFamily="34" charset="0"/>
                        <a:buChar char="•"/>
                      </a:pPr>
                      <a:r>
                        <a:rPr lang="en-GB" sz="1200" kern="1200" baseline="0" dirty="0" smtClean="0">
                          <a:solidFill>
                            <a:schemeClr val="dk1"/>
                          </a:solidFill>
                          <a:effectLst/>
                          <a:latin typeface="+mn-lt"/>
                          <a:ea typeface="+mn-ea"/>
                          <a:cs typeface="+mn-cs"/>
                        </a:rPr>
                        <a:t>Same game but after going through a gate give the ball to a different red.</a:t>
                      </a:r>
                      <a:endParaRPr lang="en-GB" sz="1200" kern="1200" dirty="0" smtClean="0">
                        <a:solidFill>
                          <a:schemeClr val="dk1"/>
                        </a:solidFill>
                        <a:effectLst/>
                        <a:latin typeface="+mn-lt"/>
                        <a:ea typeface="+mn-ea"/>
                        <a:cs typeface="+mn-cs"/>
                      </a:endParaRPr>
                    </a:p>
                    <a:p>
                      <a:pPr>
                        <a:buFont typeface="Arial" pitchFamily="34" charset="0"/>
                        <a:buNone/>
                      </a:pPr>
                      <a:r>
                        <a:rPr lang="en-GB" sz="1100" b="1" i="1" baseline="0" dirty="0" smtClean="0"/>
                        <a:t>Progression</a:t>
                      </a:r>
                    </a:p>
                    <a:p>
                      <a:pPr marL="171450" indent="-171450">
                        <a:buFont typeface="Arial" pitchFamily="34" charset="0"/>
                        <a:buChar char="•"/>
                      </a:pPr>
                      <a:r>
                        <a:rPr lang="en-GB" sz="1100" b="0" i="0" baseline="0" dirty="0" smtClean="0"/>
                        <a:t>Add defenders to block the gates or tackle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100" b="0" i="0" baseline="0" dirty="0" smtClean="0"/>
                        <a:t> </a:t>
                      </a:r>
                      <a:r>
                        <a:rPr lang="en-GB" sz="1100" kern="1200" dirty="0" smtClean="0">
                          <a:solidFill>
                            <a:schemeClr val="dk1"/>
                          </a:solidFill>
                          <a:effectLst/>
                          <a:latin typeface="+mn-lt"/>
                          <a:ea typeface="+mn-ea"/>
                          <a:cs typeface="+mn-cs"/>
                        </a:rPr>
                        <a:t>If D's win the ball they try and score into the side goals</a:t>
                      </a:r>
                    </a:p>
                    <a:p>
                      <a:pPr>
                        <a:buFont typeface="Arial" pitchFamily="34" charset="0"/>
                        <a:buChar char="•"/>
                      </a:pPr>
                      <a:endParaRPr lang="en-GB" sz="1100" b="0" i="0" dirty="0" smtClean="0"/>
                    </a:p>
                  </a:txBody>
                  <a:tcP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8855054"/>
              </p:ext>
            </p:extLst>
          </p:nvPr>
        </p:nvGraphicFramePr>
        <p:xfrm>
          <a:off x="179512" y="5048746"/>
          <a:ext cx="4320480" cy="1692622"/>
        </p:xfrm>
        <a:graphic>
          <a:graphicData uri="http://schemas.openxmlformats.org/drawingml/2006/table">
            <a:tbl>
              <a:tblPr firstRow="1" bandRow="1">
                <a:tableStyleId>{5C22544A-7EE6-4342-B048-85BDC9FD1C3A}</a:tableStyleId>
              </a:tblPr>
              <a:tblGrid>
                <a:gridCol w="2160240"/>
                <a:gridCol w="2160240"/>
              </a:tblGrid>
              <a:tr h="324042">
                <a:tc gridSpan="2">
                  <a:txBody>
                    <a:bodyPr/>
                    <a:lstStyle/>
                    <a:p>
                      <a:r>
                        <a:rPr lang="en-GB" sz="1400" i="1" dirty="0" smtClean="0"/>
                        <a:t>How Do</a:t>
                      </a:r>
                      <a:r>
                        <a:rPr lang="en-GB" sz="1400" i="1" baseline="0" dirty="0" smtClean="0"/>
                        <a:t> I</a:t>
                      </a:r>
                      <a:r>
                        <a:rPr lang="en-GB" sz="1400" i="1" dirty="0" smtClean="0"/>
                        <a:t> Make Changes to the Practice?</a:t>
                      </a:r>
                      <a:endParaRPr lang="en-GB" sz="1400" i="1" dirty="0"/>
                    </a:p>
                  </a:txBody>
                  <a:tcPr>
                    <a:solidFill>
                      <a:schemeClr val="tx1"/>
                    </a:solidFill>
                  </a:tcPr>
                </a:tc>
                <a:tc hMerge="1">
                  <a:txBody>
                    <a:bodyPr/>
                    <a:lstStyle/>
                    <a:p>
                      <a:endParaRPr lang="en-GB"/>
                    </a:p>
                  </a:txBody>
                  <a:tcPr/>
                </a:tc>
              </a:tr>
              <a:tr h="275436">
                <a:tc>
                  <a:txBody>
                    <a:bodyPr/>
                    <a:lstStyle/>
                    <a:p>
                      <a:pPr algn="ctr">
                        <a:buFont typeface="Arial" pitchFamily="34" charset="0"/>
                        <a:buNone/>
                      </a:pPr>
                      <a:r>
                        <a:rPr lang="en-GB" sz="1100" b="1" baseline="0" dirty="0" smtClean="0">
                          <a:solidFill>
                            <a:schemeClr val="bg1"/>
                          </a:solidFill>
                        </a:rPr>
                        <a:t>Easier</a:t>
                      </a:r>
                      <a:endParaRPr lang="en-GB" sz="1100" b="1" dirty="0">
                        <a:solidFill>
                          <a:schemeClr val="bg1"/>
                        </a:solidFill>
                      </a:endParaRPr>
                    </a:p>
                  </a:txBody>
                  <a:tcPr>
                    <a:solidFill>
                      <a:schemeClr val="bg1">
                        <a:lumMod val="50000"/>
                      </a:schemeClr>
                    </a:solidFill>
                  </a:tcPr>
                </a:tc>
                <a:tc>
                  <a:txBody>
                    <a:bodyPr/>
                    <a:lstStyle/>
                    <a:p>
                      <a:pPr algn="ctr">
                        <a:buFont typeface="Arial" pitchFamily="34" charset="0"/>
                        <a:buNone/>
                      </a:pPr>
                      <a:r>
                        <a:rPr lang="en-GB" sz="1100" b="1" dirty="0" smtClean="0">
                          <a:solidFill>
                            <a:schemeClr val="bg1"/>
                          </a:solidFill>
                        </a:rPr>
                        <a:t>Harder</a:t>
                      </a:r>
                      <a:endParaRPr lang="en-GB" sz="1100" b="1" dirty="0">
                        <a:solidFill>
                          <a:schemeClr val="bg1"/>
                        </a:solidFill>
                      </a:endParaRPr>
                    </a:p>
                  </a:txBody>
                  <a:tcPr>
                    <a:solidFill>
                      <a:schemeClr val="bg1">
                        <a:lumMod val="50000"/>
                      </a:schemeClr>
                    </a:solidFill>
                  </a:tcPr>
                </a:tc>
              </a:tr>
              <a:tr h="1093144">
                <a:tc>
                  <a:txBody>
                    <a:bodyPr/>
                    <a:lstStyle/>
                    <a:p>
                      <a:pPr>
                        <a:buFont typeface="Arial" pitchFamily="34" charset="0"/>
                        <a:buChar char="•"/>
                      </a:pPr>
                      <a:r>
                        <a:rPr lang="en-GB" sz="1100" dirty="0" smtClean="0"/>
                        <a:t> defenders</a:t>
                      </a:r>
                      <a:r>
                        <a:rPr lang="en-GB" sz="1100" baseline="0" dirty="0" smtClean="0"/>
                        <a:t> have a ball each </a:t>
                      </a:r>
                    </a:p>
                    <a:p>
                      <a:pPr>
                        <a:buFont typeface="Arial" pitchFamily="34" charset="0"/>
                        <a:buChar char="•"/>
                      </a:pPr>
                      <a:r>
                        <a:rPr lang="en-GB" sz="1100" baseline="0" dirty="0" smtClean="0"/>
                        <a:t> Defenders can only intercept </a:t>
                      </a:r>
                    </a:p>
                    <a:p>
                      <a:pPr>
                        <a:buFont typeface="Arial" pitchFamily="34" charset="0"/>
                        <a:buChar char="•"/>
                      </a:pPr>
                      <a:r>
                        <a:rPr lang="en-GB" sz="1100" baseline="0" dirty="0" smtClean="0"/>
                        <a:t>Make the gates bigger</a:t>
                      </a:r>
                      <a:endParaRPr lang="en-GB" sz="1100" dirty="0"/>
                    </a:p>
                  </a:txBody>
                  <a:tcPr>
                    <a:solidFill>
                      <a:schemeClr val="bg1">
                        <a:lumMod val="85000"/>
                      </a:schemeClr>
                    </a:solidFill>
                  </a:tcPr>
                </a:tc>
                <a:tc>
                  <a:txBody>
                    <a:bodyPr/>
                    <a:lstStyle/>
                    <a:p>
                      <a:pPr>
                        <a:buFont typeface="Arial" pitchFamily="34" charset="0"/>
                        <a:buChar char="•"/>
                      </a:pPr>
                      <a:r>
                        <a:rPr lang="en-GB" sz="1100" dirty="0" smtClean="0"/>
                        <a:t> More defenders </a:t>
                      </a:r>
                    </a:p>
                    <a:p>
                      <a:pPr>
                        <a:buFont typeface="Arial" pitchFamily="34" charset="0"/>
                        <a:buChar char="•"/>
                      </a:pPr>
                      <a:r>
                        <a:rPr lang="en-GB" sz="1100" dirty="0" smtClean="0"/>
                        <a:t> Players</a:t>
                      </a:r>
                      <a:r>
                        <a:rPr lang="en-GB" sz="1100" baseline="0" dirty="0" smtClean="0"/>
                        <a:t> to try and combine in the middle</a:t>
                      </a:r>
                    </a:p>
                    <a:p>
                      <a:pPr>
                        <a:buFont typeface="Arial" pitchFamily="34" charset="0"/>
                        <a:buChar char="•"/>
                      </a:pPr>
                      <a:r>
                        <a:rPr lang="en-GB" sz="1100" baseline="0" dirty="0" smtClean="0"/>
                        <a:t>More points for receiving through a gate in less touches.</a:t>
                      </a:r>
                    </a:p>
                  </a:txBody>
                  <a:tcPr>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10561656"/>
              </p:ext>
            </p:extLst>
          </p:nvPr>
        </p:nvGraphicFramePr>
        <p:xfrm>
          <a:off x="4644008" y="5051531"/>
          <a:ext cx="4320480" cy="1705023"/>
        </p:xfrm>
        <a:graphic>
          <a:graphicData uri="http://schemas.openxmlformats.org/drawingml/2006/table">
            <a:tbl>
              <a:tblPr firstRow="1" bandRow="1">
                <a:tableStyleId>{5C22544A-7EE6-4342-B048-85BDC9FD1C3A}</a:tableStyleId>
              </a:tblPr>
              <a:tblGrid>
                <a:gridCol w="4320480"/>
              </a:tblGrid>
              <a:tr h="289614">
                <a:tc>
                  <a:txBody>
                    <a:bodyPr/>
                    <a:lstStyle/>
                    <a:p>
                      <a:r>
                        <a:rPr lang="en-GB" sz="1400" i="1" dirty="0" smtClean="0"/>
                        <a:t>What</a:t>
                      </a:r>
                      <a:r>
                        <a:rPr lang="en-GB" sz="1400" i="1" baseline="0" dirty="0" smtClean="0"/>
                        <a:t> Questions Can I Ask to Support Players’ Learning?</a:t>
                      </a:r>
                    </a:p>
                  </a:txBody>
                  <a:tcPr>
                    <a:solidFill>
                      <a:schemeClr val="tx1"/>
                    </a:solidFill>
                  </a:tcPr>
                </a:tc>
              </a:tr>
              <a:tr h="1400223">
                <a:tc>
                  <a:txBody>
                    <a:bodyPr/>
                    <a:lstStyle/>
                    <a:p>
                      <a:pPr>
                        <a:buFont typeface="Arial" pitchFamily="34" charset="0"/>
                        <a:buChar char="•"/>
                      </a:pPr>
                      <a:r>
                        <a:rPr lang="en-GB" sz="1200" dirty="0" smtClean="0"/>
                        <a:t> Where</a:t>
                      </a:r>
                      <a:r>
                        <a:rPr lang="en-GB" sz="1200" baseline="0" dirty="0" smtClean="0"/>
                        <a:t> could you receive a ball?</a:t>
                      </a:r>
                    </a:p>
                    <a:p>
                      <a:pPr>
                        <a:buFont typeface="Arial" pitchFamily="34" charset="0"/>
                        <a:buChar char="•"/>
                      </a:pPr>
                      <a:r>
                        <a:rPr lang="en-GB" sz="1200" baseline="0" dirty="0" smtClean="0"/>
                        <a:t>How do you know what is around you when playing?</a:t>
                      </a:r>
                    </a:p>
                    <a:p>
                      <a:pPr>
                        <a:buFont typeface="Arial" pitchFamily="34" charset="0"/>
                        <a:buChar char="•"/>
                      </a:pPr>
                      <a:r>
                        <a:rPr lang="en-GB" sz="1200" baseline="0" dirty="0" smtClean="0"/>
                        <a:t>Where would your first touch take you?</a:t>
                      </a:r>
                    </a:p>
                    <a:p>
                      <a:pPr>
                        <a:buFont typeface="Arial" pitchFamily="34" charset="0"/>
                        <a:buChar char="•"/>
                      </a:pPr>
                      <a:r>
                        <a:rPr lang="en-GB" sz="1200" baseline="0" dirty="0" smtClean="0"/>
                        <a:t>How big is your first touch?</a:t>
                      </a:r>
                    </a:p>
                    <a:p>
                      <a:pPr>
                        <a:buFont typeface="Arial" pitchFamily="34" charset="0"/>
                        <a:buChar char="•"/>
                      </a:pPr>
                      <a:r>
                        <a:rPr lang="en-GB" sz="1200" baseline="0" dirty="0" smtClean="0"/>
                        <a:t>What part of the foot can you use to receive the ball?</a:t>
                      </a:r>
                      <a:br>
                        <a:rPr lang="en-GB" sz="1200" baseline="0" dirty="0" smtClean="0"/>
                      </a:br>
                      <a:endParaRPr lang="en-GB" sz="1100" dirty="0"/>
                    </a:p>
                  </a:txBody>
                  <a:tcPr>
                    <a:solidFill>
                      <a:schemeClr val="bg1">
                        <a:lumMod val="85000"/>
                      </a:schemeClr>
                    </a:solidFill>
                  </a:tcPr>
                </a:tc>
              </a:tr>
            </a:tbl>
          </a:graphicData>
        </a:graphic>
      </p:graphicFrame>
      <p:sp>
        <p:nvSpPr>
          <p:cNvPr id="16" name="AutoShape 7" descr="Outlined diamond"/>
          <p:cNvSpPr>
            <a:spLocks noChangeAspect="1" noChangeArrowheads="1"/>
          </p:cNvSpPr>
          <p:nvPr/>
        </p:nvSpPr>
        <p:spPr bwMode="auto">
          <a:xfrm rot="10800000" flipH="1">
            <a:off x="220300" y="1793850"/>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9" name="AutoShape 7" descr="Outlined diamond"/>
          <p:cNvSpPr>
            <a:spLocks noChangeAspect="1" noChangeArrowheads="1"/>
          </p:cNvSpPr>
          <p:nvPr/>
        </p:nvSpPr>
        <p:spPr bwMode="auto">
          <a:xfrm rot="10800000">
            <a:off x="4175956" y="1793850"/>
            <a:ext cx="216024" cy="317968"/>
          </a:xfrm>
          <a:prstGeom prst="moon">
            <a:avLst>
              <a:gd name="adj" fmla="val 87500"/>
            </a:avLst>
          </a:prstGeom>
          <a:pattFill prst="openDmnd">
            <a:fgClr>
              <a:srgbClr val="000000"/>
            </a:fgClr>
            <a:bgClr>
              <a:srgbClr val="FFFFFF"/>
            </a:bgClr>
          </a:pattFill>
          <a:ln w="25400">
            <a:solidFill>
              <a:srgbClr val="FFCC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20" name="Picture 50" descr="Player_Red copy"/>
          <p:cNvPicPr>
            <a:picLocks noChangeAspect="1" noChangeArrowheads="1"/>
          </p:cNvPicPr>
          <p:nvPr/>
        </p:nvPicPr>
        <p:blipFill>
          <a:blip r:embed="rId4" cstate="print"/>
          <a:srcRect/>
          <a:stretch>
            <a:fillRect/>
          </a:stretch>
        </p:blipFill>
        <p:spPr bwMode="auto">
          <a:xfrm rot="16200000">
            <a:off x="1652860" y="901196"/>
            <a:ext cx="252613" cy="218166"/>
          </a:xfrm>
          <a:prstGeom prst="rect">
            <a:avLst/>
          </a:prstGeom>
          <a:noFill/>
        </p:spPr>
      </p:pic>
      <p:pic>
        <p:nvPicPr>
          <p:cNvPr id="24" name="Picture 50" descr="Player_Red copy"/>
          <p:cNvPicPr>
            <a:picLocks noChangeAspect="1" noChangeArrowheads="1"/>
          </p:cNvPicPr>
          <p:nvPr/>
        </p:nvPicPr>
        <p:blipFill>
          <a:blip r:embed="rId4" cstate="print"/>
          <a:srcRect/>
          <a:stretch>
            <a:fillRect/>
          </a:stretch>
        </p:blipFill>
        <p:spPr bwMode="auto">
          <a:xfrm rot="5400000" flipH="1">
            <a:off x="3919138" y="2260380"/>
            <a:ext cx="252613" cy="218166"/>
          </a:xfrm>
          <a:prstGeom prst="rect">
            <a:avLst/>
          </a:prstGeom>
          <a:noFill/>
        </p:spPr>
      </p:pic>
      <p:pic>
        <p:nvPicPr>
          <p:cNvPr id="25" name="Picture 49" descr="Player_Yellow copy"/>
          <p:cNvPicPr>
            <a:picLocks noChangeAspect="1" noChangeArrowheads="1"/>
          </p:cNvPicPr>
          <p:nvPr/>
        </p:nvPicPr>
        <p:blipFill>
          <a:blip r:embed="rId2" cstate="print"/>
          <a:srcRect/>
          <a:stretch>
            <a:fillRect/>
          </a:stretch>
        </p:blipFill>
        <p:spPr bwMode="auto">
          <a:xfrm>
            <a:off x="1893224" y="1319106"/>
            <a:ext cx="266007" cy="229733"/>
          </a:xfrm>
          <a:prstGeom prst="rect">
            <a:avLst/>
          </a:prstGeom>
          <a:noFill/>
        </p:spPr>
      </p:pic>
      <p:pic>
        <p:nvPicPr>
          <p:cNvPr id="27" name="Picture 54" descr="skills_ball copy"/>
          <p:cNvPicPr>
            <a:picLocks noChangeAspect="1" noChangeArrowheads="1"/>
          </p:cNvPicPr>
          <p:nvPr/>
        </p:nvPicPr>
        <p:blipFill>
          <a:blip r:embed="rId5" cstate="print"/>
          <a:srcRect/>
          <a:stretch>
            <a:fillRect/>
          </a:stretch>
        </p:blipFill>
        <p:spPr bwMode="auto">
          <a:xfrm>
            <a:off x="1907776" y="1056161"/>
            <a:ext cx="155033" cy="137679"/>
          </a:xfrm>
          <a:prstGeom prst="rect">
            <a:avLst/>
          </a:prstGeom>
          <a:noFill/>
        </p:spPr>
      </p:pic>
      <p:pic>
        <p:nvPicPr>
          <p:cNvPr id="28" name="Picture 54" descr="skills_ball copy"/>
          <p:cNvPicPr>
            <a:picLocks noChangeAspect="1" noChangeArrowheads="1"/>
          </p:cNvPicPr>
          <p:nvPr/>
        </p:nvPicPr>
        <p:blipFill>
          <a:blip r:embed="rId5" cstate="print"/>
          <a:srcRect/>
          <a:stretch>
            <a:fillRect/>
          </a:stretch>
        </p:blipFill>
        <p:spPr bwMode="auto">
          <a:xfrm>
            <a:off x="1041698" y="1572891"/>
            <a:ext cx="155033" cy="137679"/>
          </a:xfrm>
          <a:prstGeom prst="rect">
            <a:avLst/>
          </a:prstGeom>
          <a:noFill/>
        </p:spPr>
      </p:pic>
      <p:pic>
        <p:nvPicPr>
          <p:cNvPr id="30" name="Picture 54" descr="skills_ball copy"/>
          <p:cNvPicPr>
            <a:picLocks noChangeAspect="1" noChangeArrowheads="1"/>
          </p:cNvPicPr>
          <p:nvPr/>
        </p:nvPicPr>
        <p:blipFill>
          <a:blip r:embed="rId5" cstate="print"/>
          <a:srcRect/>
          <a:stretch>
            <a:fillRect/>
          </a:stretch>
        </p:blipFill>
        <p:spPr bwMode="auto">
          <a:xfrm>
            <a:off x="1218914" y="2270792"/>
            <a:ext cx="155033" cy="137679"/>
          </a:xfrm>
          <a:prstGeom prst="rect">
            <a:avLst/>
          </a:prstGeom>
          <a:noFill/>
        </p:spPr>
      </p:pic>
      <p:pic>
        <p:nvPicPr>
          <p:cNvPr id="32" name="Picture 54" descr="skills_ball copy"/>
          <p:cNvPicPr>
            <a:picLocks noChangeAspect="1" noChangeArrowheads="1"/>
          </p:cNvPicPr>
          <p:nvPr/>
        </p:nvPicPr>
        <p:blipFill>
          <a:blip r:embed="rId5" cstate="print"/>
          <a:srcRect/>
          <a:stretch>
            <a:fillRect/>
          </a:stretch>
        </p:blipFill>
        <p:spPr bwMode="auto">
          <a:xfrm>
            <a:off x="3129959" y="2695919"/>
            <a:ext cx="155033" cy="137679"/>
          </a:xfrm>
          <a:prstGeom prst="rect">
            <a:avLst/>
          </a:prstGeom>
          <a:noFill/>
        </p:spPr>
      </p:pic>
      <p:pic>
        <p:nvPicPr>
          <p:cNvPr id="33" name="Picture 54" descr="skills_ball copy"/>
          <p:cNvPicPr>
            <a:picLocks noChangeAspect="1" noChangeArrowheads="1"/>
          </p:cNvPicPr>
          <p:nvPr/>
        </p:nvPicPr>
        <p:blipFill>
          <a:blip r:embed="rId5" cstate="print"/>
          <a:srcRect/>
          <a:stretch>
            <a:fillRect/>
          </a:stretch>
        </p:blipFill>
        <p:spPr bwMode="auto">
          <a:xfrm>
            <a:off x="3759331" y="2282164"/>
            <a:ext cx="155033" cy="137679"/>
          </a:xfrm>
          <a:prstGeom prst="rect">
            <a:avLst/>
          </a:prstGeom>
          <a:noFill/>
        </p:spPr>
      </p:pic>
      <p:pic>
        <p:nvPicPr>
          <p:cNvPr id="37" name="Picture 50" descr="Player_Red copy"/>
          <p:cNvPicPr>
            <a:picLocks noChangeAspect="1" noChangeArrowheads="1"/>
          </p:cNvPicPr>
          <p:nvPr/>
        </p:nvPicPr>
        <p:blipFill>
          <a:blip r:embed="rId4" cstate="print"/>
          <a:srcRect/>
          <a:stretch>
            <a:fillRect/>
          </a:stretch>
        </p:blipFill>
        <p:spPr bwMode="auto">
          <a:xfrm rot="16200000">
            <a:off x="965458" y="2299388"/>
            <a:ext cx="252613" cy="218166"/>
          </a:xfrm>
          <a:prstGeom prst="rect">
            <a:avLst/>
          </a:prstGeom>
          <a:noFill/>
        </p:spPr>
      </p:pic>
      <p:pic>
        <p:nvPicPr>
          <p:cNvPr id="38" name="Picture 50" descr="Player_Red copy"/>
          <p:cNvPicPr>
            <a:picLocks noChangeAspect="1" noChangeArrowheads="1"/>
          </p:cNvPicPr>
          <p:nvPr/>
        </p:nvPicPr>
        <p:blipFill>
          <a:blip r:embed="rId4" cstate="print"/>
          <a:srcRect/>
          <a:stretch>
            <a:fillRect/>
          </a:stretch>
        </p:blipFill>
        <p:spPr bwMode="auto">
          <a:xfrm rot="16200000">
            <a:off x="774110" y="1512133"/>
            <a:ext cx="252613" cy="218166"/>
          </a:xfrm>
          <a:prstGeom prst="rect">
            <a:avLst/>
          </a:prstGeom>
          <a:noFill/>
        </p:spPr>
      </p:pic>
      <p:pic>
        <p:nvPicPr>
          <p:cNvPr id="42" name="Picture 50" descr="Player_Red copy"/>
          <p:cNvPicPr>
            <a:picLocks noChangeAspect="1" noChangeArrowheads="1"/>
          </p:cNvPicPr>
          <p:nvPr/>
        </p:nvPicPr>
        <p:blipFill>
          <a:blip r:embed="rId4" cstate="print"/>
          <a:srcRect/>
          <a:stretch>
            <a:fillRect/>
          </a:stretch>
        </p:blipFill>
        <p:spPr bwMode="auto">
          <a:xfrm rot="5400000" flipH="1">
            <a:off x="3103134" y="2786305"/>
            <a:ext cx="252613" cy="218166"/>
          </a:xfrm>
          <a:prstGeom prst="rect">
            <a:avLst/>
          </a:prstGeom>
          <a:noFill/>
        </p:spPr>
      </p:pic>
      <p:pic>
        <p:nvPicPr>
          <p:cNvPr id="43" name="Picture 50" descr="Player_Red copy"/>
          <p:cNvPicPr>
            <a:picLocks noChangeAspect="1" noChangeArrowheads="1"/>
          </p:cNvPicPr>
          <p:nvPr/>
        </p:nvPicPr>
        <p:blipFill>
          <a:blip r:embed="rId4" cstate="print"/>
          <a:srcRect/>
          <a:stretch>
            <a:fillRect/>
          </a:stretch>
        </p:blipFill>
        <p:spPr bwMode="auto">
          <a:xfrm rot="5400000" flipH="1">
            <a:off x="3414986" y="1095476"/>
            <a:ext cx="252613" cy="218166"/>
          </a:xfrm>
          <a:prstGeom prst="rect">
            <a:avLst/>
          </a:prstGeom>
          <a:noFill/>
        </p:spPr>
      </p:pic>
      <p:pic>
        <p:nvPicPr>
          <p:cNvPr id="44" name="Picture 49" descr="Player_Yellow copy"/>
          <p:cNvPicPr>
            <a:picLocks noChangeAspect="1" noChangeArrowheads="1"/>
          </p:cNvPicPr>
          <p:nvPr/>
        </p:nvPicPr>
        <p:blipFill>
          <a:blip r:embed="rId2" cstate="print"/>
          <a:srcRect/>
          <a:stretch>
            <a:fillRect/>
          </a:stretch>
        </p:blipFill>
        <p:spPr bwMode="auto">
          <a:xfrm>
            <a:off x="1678692" y="2155926"/>
            <a:ext cx="266007" cy="229733"/>
          </a:xfrm>
          <a:prstGeom prst="rect">
            <a:avLst/>
          </a:prstGeom>
          <a:noFill/>
        </p:spPr>
      </p:pic>
      <p:pic>
        <p:nvPicPr>
          <p:cNvPr id="45" name="Picture 49" descr="Player_Yellow copy"/>
          <p:cNvPicPr>
            <a:picLocks noChangeAspect="1" noChangeArrowheads="1"/>
          </p:cNvPicPr>
          <p:nvPr/>
        </p:nvPicPr>
        <p:blipFill>
          <a:blip r:embed="rId2" cstate="print"/>
          <a:srcRect/>
          <a:stretch>
            <a:fillRect/>
          </a:stretch>
        </p:blipFill>
        <p:spPr bwMode="auto">
          <a:xfrm>
            <a:off x="1581758" y="1641731"/>
            <a:ext cx="266007" cy="229733"/>
          </a:xfrm>
          <a:prstGeom prst="rect">
            <a:avLst/>
          </a:prstGeom>
          <a:noFill/>
        </p:spPr>
      </p:pic>
      <p:pic>
        <p:nvPicPr>
          <p:cNvPr id="46" name="Picture 49" descr="Player_Yellow copy"/>
          <p:cNvPicPr>
            <a:picLocks noChangeAspect="1" noChangeArrowheads="1"/>
          </p:cNvPicPr>
          <p:nvPr/>
        </p:nvPicPr>
        <p:blipFill>
          <a:blip r:embed="rId2" cstate="print"/>
          <a:srcRect/>
          <a:stretch>
            <a:fillRect/>
          </a:stretch>
        </p:blipFill>
        <p:spPr bwMode="auto">
          <a:xfrm>
            <a:off x="3120357" y="1871464"/>
            <a:ext cx="266007" cy="229733"/>
          </a:xfrm>
          <a:prstGeom prst="rect">
            <a:avLst/>
          </a:prstGeom>
          <a:noFill/>
        </p:spPr>
      </p:pic>
      <p:pic>
        <p:nvPicPr>
          <p:cNvPr id="48" name="Picture 49" descr="Player_Yellow copy"/>
          <p:cNvPicPr>
            <a:picLocks noChangeAspect="1" noChangeArrowheads="1"/>
          </p:cNvPicPr>
          <p:nvPr/>
        </p:nvPicPr>
        <p:blipFill>
          <a:blip r:embed="rId2" cstate="print"/>
          <a:srcRect/>
          <a:stretch>
            <a:fillRect/>
          </a:stretch>
        </p:blipFill>
        <p:spPr bwMode="auto">
          <a:xfrm>
            <a:off x="2466238" y="1386004"/>
            <a:ext cx="266007" cy="229733"/>
          </a:xfrm>
          <a:prstGeom prst="rect">
            <a:avLst/>
          </a:prstGeom>
          <a:noFill/>
        </p:spPr>
      </p:pic>
      <p:pic>
        <p:nvPicPr>
          <p:cNvPr id="49" name="Picture 49" descr="Player_Yellow copy"/>
          <p:cNvPicPr>
            <a:picLocks noChangeAspect="1" noChangeArrowheads="1"/>
          </p:cNvPicPr>
          <p:nvPr/>
        </p:nvPicPr>
        <p:blipFill>
          <a:blip r:embed="rId2" cstate="print"/>
          <a:srcRect/>
          <a:stretch>
            <a:fillRect/>
          </a:stretch>
        </p:blipFill>
        <p:spPr bwMode="auto">
          <a:xfrm>
            <a:off x="2492770" y="1908716"/>
            <a:ext cx="266007" cy="229733"/>
          </a:xfrm>
          <a:prstGeom prst="rect">
            <a:avLst/>
          </a:prstGeom>
          <a:noFill/>
        </p:spPr>
      </p:pic>
      <p:pic>
        <p:nvPicPr>
          <p:cNvPr id="31" name="Picture 54" descr="skills_ball copy"/>
          <p:cNvPicPr>
            <a:picLocks noChangeAspect="1" noChangeArrowheads="1"/>
          </p:cNvPicPr>
          <p:nvPr/>
        </p:nvPicPr>
        <p:blipFill>
          <a:blip r:embed="rId5" cstate="print"/>
          <a:srcRect/>
          <a:stretch>
            <a:fillRect/>
          </a:stretch>
        </p:blipFill>
        <p:spPr bwMode="auto">
          <a:xfrm>
            <a:off x="3424500" y="1285877"/>
            <a:ext cx="155033" cy="137679"/>
          </a:xfrm>
          <a:prstGeom prst="rect">
            <a:avLst/>
          </a:prstGeom>
          <a:noFill/>
        </p:spPr>
      </p:pic>
      <p:pic>
        <p:nvPicPr>
          <p:cNvPr id="35" name="Picture 34"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860" y="260648"/>
            <a:ext cx="329010" cy="3290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TL Folder\NEW FA Skills Logo_4C.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3470" y="260648"/>
            <a:ext cx="329010" cy="32901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914168" y="977557"/>
            <a:ext cx="3240360" cy="19505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627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TotalTime>
  <Words>2767</Words>
  <Application>Microsoft Office PowerPoint</Application>
  <PresentationFormat>On-screen Show (4:3)</PresentationFormat>
  <Paragraphs>327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Coaching Pack 5 – 8 Years </vt:lpstr>
      <vt:lpstr>What Am I Coaching Today?</vt:lpstr>
      <vt:lpstr>Fundamental movements – tag games</vt:lpstr>
      <vt:lpstr>Individual possession – pirate adventure</vt:lpstr>
      <vt:lpstr>Individual possession  </vt:lpstr>
      <vt:lpstr>Individual Possession - shielding </vt:lpstr>
      <vt:lpstr> 1vs1 getting past a defender </vt:lpstr>
      <vt:lpstr>Goals goals goals</vt:lpstr>
      <vt:lpstr>Recognising space </vt:lpstr>
      <vt:lpstr> EL RONDO</vt:lpstr>
      <vt:lpstr>Combining with others to keep possession</vt:lpstr>
      <vt:lpstr>Score and Change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Title / Topic</dc:title>
  <dc:creator>User</dc:creator>
  <cp:lastModifiedBy>Lauren Phillips</cp:lastModifiedBy>
  <cp:revision>117</cp:revision>
  <dcterms:created xsi:type="dcterms:W3CDTF">2014-06-02T15:28:14Z</dcterms:created>
  <dcterms:modified xsi:type="dcterms:W3CDTF">2015-06-17T07:52:17Z</dcterms:modified>
</cp:coreProperties>
</file>