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0" r:id="rId4"/>
    <p:sldId id="259" r:id="rId5"/>
    <p:sldId id="281" r:id="rId6"/>
    <p:sldId id="260" r:id="rId7"/>
    <p:sldId id="282" r:id="rId8"/>
    <p:sldId id="257" r:id="rId9"/>
    <p:sldId id="261" r:id="rId10"/>
    <p:sldId id="262" r:id="rId11"/>
    <p:sldId id="285" r:id="rId12"/>
    <p:sldId id="264" r:id="rId13"/>
    <p:sldId id="265" r:id="rId14"/>
    <p:sldId id="266" r:id="rId15"/>
    <p:sldId id="267" r:id="rId16"/>
    <p:sldId id="268" r:id="rId17"/>
    <p:sldId id="269" r:id="rId18"/>
    <p:sldId id="270" r:id="rId19"/>
    <p:sldId id="272" r:id="rId20"/>
    <p:sldId id="287" r:id="rId21"/>
    <p:sldId id="273" r:id="rId22"/>
    <p:sldId id="275" r:id="rId23"/>
    <p:sldId id="276" r:id="rId24"/>
    <p:sldId id="286" r:id="rId25"/>
    <p:sldId id="277" r:id="rId26"/>
    <p:sldId id="283" r:id="rId27"/>
    <p:sldId id="289" r:id="rId28"/>
    <p:sldId id="290" r:id="rId29"/>
    <p:sldId id="291" r:id="rId30"/>
    <p:sldId id="292" r:id="rId31"/>
    <p:sldId id="293" r:id="rId32"/>
    <p:sldId id="294"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0F5E20A-B5EC-4DC3-9CC5-73D17C5301D6}" type="datetimeFigureOut">
              <a:rPr lang="en-US" smtClean="0"/>
              <a:pPr/>
              <a:t>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5E20A-B5EC-4DC3-9CC5-73D17C5301D6}" type="datetimeFigureOut">
              <a:rPr lang="en-US" smtClean="0"/>
              <a:pPr/>
              <a:t>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5E20A-B5EC-4DC3-9CC5-73D17C5301D6}" type="datetimeFigureOut">
              <a:rPr lang="en-US" smtClean="0"/>
              <a:pPr/>
              <a:t>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5E20A-B5EC-4DC3-9CC5-73D17C5301D6}" type="datetimeFigureOut">
              <a:rPr lang="en-US" smtClean="0"/>
              <a:pPr/>
              <a:t>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5E20A-B5EC-4DC3-9CC5-73D17C5301D6}" type="datetimeFigureOut">
              <a:rPr lang="en-US" smtClean="0"/>
              <a:pPr/>
              <a:t>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0F5E20A-B5EC-4DC3-9CC5-73D17C5301D6}" type="datetimeFigureOut">
              <a:rPr lang="en-US" smtClean="0"/>
              <a:pPr/>
              <a:t>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0F5E20A-B5EC-4DC3-9CC5-73D17C5301D6}" type="datetimeFigureOut">
              <a:rPr lang="en-US" smtClean="0"/>
              <a:pPr/>
              <a:t>10/3/2013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0F5E20A-B5EC-4DC3-9CC5-73D17C5301D6}" type="datetimeFigureOut">
              <a:rPr lang="en-US" smtClean="0"/>
              <a:pPr/>
              <a:t>10/3/2013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5E20A-B5EC-4DC3-9CC5-73D17C5301D6}" type="datetimeFigureOut">
              <a:rPr lang="en-US" smtClean="0"/>
              <a:pPr/>
              <a:t>10/3/2013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5E20A-B5EC-4DC3-9CC5-73D17C5301D6}" type="datetimeFigureOut">
              <a:rPr lang="en-US" smtClean="0"/>
              <a:pPr/>
              <a:t>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5E20A-B5EC-4DC3-9CC5-73D17C5301D6}" type="datetimeFigureOut">
              <a:rPr lang="en-US" smtClean="0"/>
              <a:pPr/>
              <a:t>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D510AD-BBF9-4657-A240-2A4D6D7511C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5E20A-B5EC-4DC3-9CC5-73D17C5301D6}" type="datetimeFigureOut">
              <a:rPr lang="en-US" smtClean="0"/>
              <a:pPr/>
              <a:t>10/3/2013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510AD-BBF9-4657-A240-2A4D6D7511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lum bright="66000"/>
          </a:blip>
          <a:srcRect/>
          <a:stretch>
            <a:fillRect/>
          </a:stretch>
        </p:blipFill>
        <p:spPr bwMode="auto">
          <a:xfrm>
            <a:off x="857224" y="785794"/>
            <a:ext cx="7048549" cy="5286412"/>
          </a:xfrm>
          <a:prstGeom prst="rect">
            <a:avLst/>
          </a:prstGeom>
          <a:noFill/>
          <a:ln w="9525">
            <a:noFill/>
            <a:miter lim="800000"/>
            <a:headEnd/>
            <a:tailEnd/>
          </a:ln>
          <a:effectLst/>
        </p:spPr>
      </p:pic>
      <p:sp>
        <p:nvSpPr>
          <p:cNvPr id="2" name="Title 1"/>
          <p:cNvSpPr>
            <a:spLocks noGrp="1"/>
          </p:cNvSpPr>
          <p:nvPr>
            <p:ph type="ctrTitle"/>
          </p:nvPr>
        </p:nvSpPr>
        <p:spPr>
          <a:xfrm>
            <a:off x="571472" y="2143116"/>
            <a:ext cx="7772400" cy="1470025"/>
          </a:xfrm>
        </p:spPr>
        <p:txBody>
          <a:bodyPr>
            <a:normAutofit fontScale="90000"/>
          </a:bodyPr>
          <a:lstStyle/>
          <a:p>
            <a:r>
              <a:rPr lang="en-GB" b="1" dirty="0" smtClean="0"/>
              <a:t>“The Future Game”</a:t>
            </a:r>
            <a:br>
              <a:rPr lang="en-GB" b="1" dirty="0" smtClean="0"/>
            </a:br>
            <a:r>
              <a:rPr lang="en-GB" b="1" dirty="0" smtClean="0"/>
              <a:t> Adapting and Combining  Practices</a:t>
            </a:r>
            <a:endParaRPr lang="en-GB" b="1" dirty="0"/>
          </a:p>
        </p:txBody>
      </p:sp>
      <p:sp>
        <p:nvSpPr>
          <p:cNvPr id="4" name="TextBox 3"/>
          <p:cNvSpPr txBox="1"/>
          <p:nvPr/>
        </p:nvSpPr>
        <p:spPr>
          <a:xfrm>
            <a:off x="5072066" y="5786454"/>
            <a:ext cx="3071834" cy="646331"/>
          </a:xfrm>
          <a:prstGeom prst="rect">
            <a:avLst/>
          </a:prstGeom>
          <a:noFill/>
        </p:spPr>
        <p:txBody>
          <a:bodyPr wrap="square" rtlCol="0">
            <a:spAutoFit/>
          </a:bodyPr>
          <a:lstStyle/>
          <a:p>
            <a:r>
              <a:rPr lang="en-GB" dirty="0" smtClean="0"/>
              <a:t>Mike Nolan</a:t>
            </a:r>
          </a:p>
          <a:p>
            <a:r>
              <a:rPr lang="en-GB" dirty="0" smtClean="0"/>
              <a:t> FA Club Mentor- Bedfordshire</a:t>
            </a:r>
            <a:endParaRPr lang="en-GB" dirty="0"/>
          </a:p>
        </p:txBody>
      </p:sp>
      <p:sp>
        <p:nvSpPr>
          <p:cNvPr id="3" name="Subtitle 2"/>
          <p:cNvSpPr>
            <a:spLocks noGrp="1"/>
          </p:cNvSpPr>
          <p:nvPr>
            <p:ph type="subTitle" idx="1"/>
          </p:nvPr>
        </p:nvSpPr>
        <p:spPr/>
        <p:txBody>
          <a:bodyPr/>
          <a:lstStyle/>
          <a:p>
            <a:r>
              <a:rPr lang="en-GB" b="1" dirty="0" smtClean="0">
                <a:solidFill>
                  <a:schemeClr val="tx1"/>
                </a:solidFill>
              </a:rPr>
              <a:t>Screening , Dropping and Pressing</a:t>
            </a:r>
          </a:p>
          <a:p>
            <a:r>
              <a:rPr lang="en-GB" b="1" dirty="0" smtClean="0">
                <a:solidFill>
                  <a:schemeClr val="tx1"/>
                </a:solidFill>
              </a:rPr>
              <a:t>(GK-4-2-3-1)</a:t>
            </a: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92500" lnSpcReduction="10000"/>
          </a:bodyPr>
          <a:lstStyle/>
          <a:p>
            <a:pPr>
              <a:buNone/>
            </a:pPr>
            <a:r>
              <a:rPr lang="en-GB" dirty="0" smtClean="0"/>
              <a:t>In the above practices, you will see other ways of using them to work on your preferred outcomes.</a:t>
            </a:r>
          </a:p>
          <a:p>
            <a:pPr>
              <a:buNone/>
            </a:pPr>
            <a:endParaRPr lang="en-GB" dirty="0" smtClean="0"/>
          </a:p>
          <a:p>
            <a:pPr>
              <a:buNone/>
            </a:pPr>
            <a:r>
              <a:rPr lang="en-GB" dirty="0" smtClean="0"/>
              <a:t>It is important to recognise where your practices fit into the game of football- if players know they are relevant to what they do on matchday, they may find it easier to engage with what you are trying to achieve. </a:t>
            </a:r>
          </a:p>
          <a:p>
            <a:pPr>
              <a:buNone/>
            </a:pPr>
            <a:r>
              <a:rPr lang="en-GB" dirty="0" smtClean="0"/>
              <a:t>We are trying to help them build up a bank of pictures to help game memory- this will be more effective if they can picture where our practice sits in the context of the game.</a:t>
            </a:r>
          </a:p>
          <a:p>
            <a:pPr>
              <a:buNone/>
            </a:pPr>
            <a:endParaRPr lang="en-GB" dirty="0" smtClean="0"/>
          </a:p>
          <a:p>
            <a:pPr>
              <a:buNone/>
            </a:pP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They should look as far as possible like a ‘Part’ of the game while still achieving your intended outcomes. Some of these Parts may work very well within a ‘Whole- Part- Whole’ structure, others may suit different frameworks.</a:t>
            </a:r>
          </a:p>
          <a:p>
            <a:pPr>
              <a:buNone/>
            </a:pPr>
            <a:endParaRPr lang="en-GB" dirty="0" smtClean="0"/>
          </a:p>
          <a:p>
            <a:pPr>
              <a:buNone/>
            </a:pPr>
            <a:r>
              <a:rPr lang="en-GB" dirty="0" smtClean="0"/>
              <a:t>We are now going to look at using them to work on our defending in a GK-4-2-3-1</a:t>
            </a:r>
          </a:p>
          <a:p>
            <a:pPr>
              <a:buNone/>
            </a:pPr>
            <a:r>
              <a:rPr lang="en-GB" dirty="0" smtClean="0"/>
              <a:t>(You may see ways of adapting them to the format and formation of your players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a:off x="2858282" y="2786852"/>
            <a:ext cx="785024" cy="14208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4" descr="Pitch.png"/>
          <p:cNvPicPr>
            <a:picLocks noGrp="1" noChangeAspect="1"/>
          </p:cNvPicPr>
          <p:nvPr>
            <p:ph idx="1"/>
          </p:nvPr>
        </p:nvPicPr>
        <p:blipFill>
          <a:blip r:embed="rId2"/>
          <a:stretch>
            <a:fillRect/>
          </a:stretch>
        </p:blipFill>
        <p:spPr>
          <a:xfrm rot="5400000">
            <a:off x="-284475" y="2141808"/>
            <a:ext cx="5498107" cy="3500461"/>
          </a:xfrm>
        </p:spPr>
      </p:pic>
      <p:sp>
        <p:nvSpPr>
          <p:cNvPr id="24" name="Oval 13"/>
          <p:cNvSpPr>
            <a:spLocks noChangeArrowheads="1"/>
          </p:cNvSpPr>
          <p:nvPr/>
        </p:nvSpPr>
        <p:spPr bwMode="auto">
          <a:xfrm>
            <a:off x="2214546" y="2571744"/>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26" name="Oval 13"/>
          <p:cNvSpPr>
            <a:spLocks noChangeArrowheads="1"/>
          </p:cNvSpPr>
          <p:nvPr/>
        </p:nvSpPr>
        <p:spPr bwMode="auto">
          <a:xfrm>
            <a:off x="2355836" y="6072206"/>
            <a:ext cx="215900" cy="215900"/>
          </a:xfrm>
          <a:prstGeom prst="ellipse">
            <a:avLst/>
          </a:prstGeom>
          <a:solidFill>
            <a:srgbClr val="00B0F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pic>
        <p:nvPicPr>
          <p:cNvPr id="32" name="Picture 8" descr="C:\Users\kirk\Pictures\Microsoft Clip Organizer\j0434870.png"/>
          <p:cNvPicPr>
            <a:picLocks noChangeAspect="1" noChangeArrowheads="1"/>
          </p:cNvPicPr>
          <p:nvPr/>
        </p:nvPicPr>
        <p:blipFill>
          <a:blip r:embed="rId3"/>
          <a:srcRect/>
          <a:stretch>
            <a:fillRect/>
          </a:stretch>
        </p:blipFill>
        <p:spPr bwMode="auto">
          <a:xfrm>
            <a:off x="4000496" y="1500174"/>
            <a:ext cx="261938" cy="261937"/>
          </a:xfrm>
          <a:prstGeom prst="rect">
            <a:avLst/>
          </a:prstGeom>
          <a:noFill/>
          <a:ln w="9525">
            <a:noFill/>
            <a:miter lim="800000"/>
            <a:headEnd/>
            <a:tailEnd/>
          </a:ln>
        </p:spPr>
      </p:pic>
      <p:sp>
        <p:nvSpPr>
          <p:cNvPr id="34" name="TextBox 33"/>
          <p:cNvSpPr txBox="1"/>
          <p:nvPr/>
        </p:nvSpPr>
        <p:spPr>
          <a:xfrm>
            <a:off x="2285984" y="6000768"/>
            <a:ext cx="357190" cy="369332"/>
          </a:xfrm>
          <a:prstGeom prst="rect">
            <a:avLst/>
          </a:prstGeom>
          <a:noFill/>
        </p:spPr>
        <p:txBody>
          <a:bodyPr wrap="square" rtlCol="0">
            <a:spAutoFit/>
          </a:bodyPr>
          <a:lstStyle/>
          <a:p>
            <a:r>
              <a:rPr lang="en-GB" dirty="0" smtClean="0"/>
              <a:t>1</a:t>
            </a:r>
            <a:endParaRPr lang="en-GB" dirty="0"/>
          </a:p>
        </p:txBody>
      </p:sp>
      <p:sp>
        <p:nvSpPr>
          <p:cNvPr id="35" name="Oval 13"/>
          <p:cNvSpPr>
            <a:spLocks noChangeArrowheads="1"/>
          </p:cNvSpPr>
          <p:nvPr/>
        </p:nvSpPr>
        <p:spPr bwMode="auto">
          <a:xfrm>
            <a:off x="2214546" y="3286124"/>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37" name="Oval 13"/>
          <p:cNvSpPr>
            <a:spLocks noChangeArrowheads="1"/>
          </p:cNvSpPr>
          <p:nvPr/>
        </p:nvSpPr>
        <p:spPr bwMode="auto">
          <a:xfrm>
            <a:off x="1928794" y="4572008"/>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38" name="Oval 13"/>
          <p:cNvSpPr>
            <a:spLocks noChangeArrowheads="1"/>
          </p:cNvSpPr>
          <p:nvPr/>
        </p:nvSpPr>
        <p:spPr bwMode="auto">
          <a:xfrm>
            <a:off x="2643174" y="4429132"/>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39" name="Oval 13"/>
          <p:cNvSpPr>
            <a:spLocks noChangeArrowheads="1"/>
          </p:cNvSpPr>
          <p:nvPr/>
        </p:nvSpPr>
        <p:spPr bwMode="auto">
          <a:xfrm>
            <a:off x="3357554" y="3429000"/>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r>
              <a:rPr lang="en-GB" sz="1600" b="1" dirty="0" smtClean="0">
                <a:latin typeface="Calibri" pitchFamily="34" charset="0"/>
              </a:rPr>
              <a:t>7</a:t>
            </a:r>
            <a:endParaRPr lang="en-GB" sz="1600" b="1" dirty="0">
              <a:latin typeface="Calibri" pitchFamily="34" charset="0"/>
            </a:endParaRPr>
          </a:p>
        </p:txBody>
      </p:sp>
      <p:sp>
        <p:nvSpPr>
          <p:cNvPr id="40" name="Oval 13"/>
          <p:cNvSpPr>
            <a:spLocks noChangeArrowheads="1"/>
          </p:cNvSpPr>
          <p:nvPr/>
        </p:nvSpPr>
        <p:spPr bwMode="auto">
          <a:xfrm>
            <a:off x="1071538" y="5143512"/>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1" name="Oval 13"/>
          <p:cNvSpPr>
            <a:spLocks noChangeArrowheads="1"/>
          </p:cNvSpPr>
          <p:nvPr/>
        </p:nvSpPr>
        <p:spPr bwMode="auto">
          <a:xfrm>
            <a:off x="1857356" y="5286388"/>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2" name="Oval 13"/>
          <p:cNvSpPr>
            <a:spLocks noChangeArrowheads="1"/>
          </p:cNvSpPr>
          <p:nvPr/>
        </p:nvSpPr>
        <p:spPr bwMode="auto">
          <a:xfrm>
            <a:off x="2786050" y="5214950"/>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3" name="Oval 13"/>
          <p:cNvSpPr>
            <a:spLocks noChangeArrowheads="1"/>
          </p:cNvSpPr>
          <p:nvPr/>
        </p:nvSpPr>
        <p:spPr bwMode="auto">
          <a:xfrm>
            <a:off x="3643306" y="5143512"/>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4" name="TextBox 43"/>
          <p:cNvSpPr txBox="1"/>
          <p:nvPr/>
        </p:nvSpPr>
        <p:spPr>
          <a:xfrm>
            <a:off x="3643306" y="5072074"/>
            <a:ext cx="357190" cy="369332"/>
          </a:xfrm>
          <a:prstGeom prst="rect">
            <a:avLst/>
          </a:prstGeom>
          <a:noFill/>
        </p:spPr>
        <p:txBody>
          <a:bodyPr wrap="square" rtlCol="0">
            <a:spAutoFit/>
          </a:bodyPr>
          <a:lstStyle/>
          <a:p>
            <a:r>
              <a:rPr lang="en-GB" dirty="0" smtClean="0"/>
              <a:t>2</a:t>
            </a:r>
            <a:endParaRPr lang="en-GB" dirty="0"/>
          </a:p>
        </p:txBody>
      </p:sp>
      <p:sp>
        <p:nvSpPr>
          <p:cNvPr id="45" name="TextBox 44"/>
          <p:cNvSpPr txBox="1"/>
          <p:nvPr/>
        </p:nvSpPr>
        <p:spPr>
          <a:xfrm>
            <a:off x="2786050" y="5214950"/>
            <a:ext cx="357190" cy="369332"/>
          </a:xfrm>
          <a:prstGeom prst="rect">
            <a:avLst/>
          </a:prstGeom>
          <a:noFill/>
        </p:spPr>
        <p:txBody>
          <a:bodyPr wrap="square" rtlCol="0">
            <a:spAutoFit/>
          </a:bodyPr>
          <a:lstStyle/>
          <a:p>
            <a:r>
              <a:rPr lang="en-GB" dirty="0" smtClean="0"/>
              <a:t>5</a:t>
            </a:r>
            <a:endParaRPr lang="en-GB" dirty="0"/>
          </a:p>
        </p:txBody>
      </p:sp>
      <p:sp>
        <p:nvSpPr>
          <p:cNvPr id="47" name="TextBox 46"/>
          <p:cNvSpPr txBox="1"/>
          <p:nvPr/>
        </p:nvSpPr>
        <p:spPr>
          <a:xfrm>
            <a:off x="1071538" y="5072074"/>
            <a:ext cx="357190" cy="369332"/>
          </a:xfrm>
          <a:prstGeom prst="rect">
            <a:avLst/>
          </a:prstGeom>
          <a:noFill/>
        </p:spPr>
        <p:txBody>
          <a:bodyPr wrap="square" rtlCol="0">
            <a:spAutoFit/>
          </a:bodyPr>
          <a:lstStyle/>
          <a:p>
            <a:r>
              <a:rPr lang="en-GB" dirty="0" smtClean="0"/>
              <a:t>3</a:t>
            </a:r>
            <a:endParaRPr lang="en-GB" dirty="0"/>
          </a:p>
        </p:txBody>
      </p:sp>
      <p:sp>
        <p:nvSpPr>
          <p:cNvPr id="48" name="TextBox 47"/>
          <p:cNvSpPr txBox="1"/>
          <p:nvPr/>
        </p:nvSpPr>
        <p:spPr>
          <a:xfrm>
            <a:off x="1857356" y="5214950"/>
            <a:ext cx="357190" cy="369332"/>
          </a:xfrm>
          <a:prstGeom prst="rect">
            <a:avLst/>
          </a:prstGeom>
          <a:noFill/>
        </p:spPr>
        <p:txBody>
          <a:bodyPr wrap="square" rtlCol="0">
            <a:spAutoFit/>
          </a:bodyPr>
          <a:lstStyle/>
          <a:p>
            <a:r>
              <a:rPr lang="en-GB" dirty="0" smtClean="0"/>
              <a:t>6</a:t>
            </a:r>
            <a:endParaRPr lang="en-GB" dirty="0"/>
          </a:p>
        </p:txBody>
      </p:sp>
      <p:sp>
        <p:nvSpPr>
          <p:cNvPr id="49" name="TextBox 48"/>
          <p:cNvSpPr txBox="1"/>
          <p:nvPr/>
        </p:nvSpPr>
        <p:spPr>
          <a:xfrm>
            <a:off x="2643174" y="4357694"/>
            <a:ext cx="357190" cy="369332"/>
          </a:xfrm>
          <a:prstGeom prst="rect">
            <a:avLst/>
          </a:prstGeom>
          <a:noFill/>
        </p:spPr>
        <p:txBody>
          <a:bodyPr wrap="square" rtlCol="0">
            <a:spAutoFit/>
          </a:bodyPr>
          <a:lstStyle/>
          <a:p>
            <a:r>
              <a:rPr lang="en-GB" dirty="0" smtClean="0"/>
              <a:t>8</a:t>
            </a:r>
            <a:endParaRPr lang="en-GB" dirty="0"/>
          </a:p>
        </p:txBody>
      </p:sp>
      <p:sp>
        <p:nvSpPr>
          <p:cNvPr id="50" name="TextBox 49"/>
          <p:cNvSpPr txBox="1"/>
          <p:nvPr/>
        </p:nvSpPr>
        <p:spPr>
          <a:xfrm>
            <a:off x="2214546" y="2559602"/>
            <a:ext cx="357190" cy="369332"/>
          </a:xfrm>
          <a:prstGeom prst="rect">
            <a:avLst/>
          </a:prstGeom>
          <a:noFill/>
        </p:spPr>
        <p:txBody>
          <a:bodyPr wrap="square" rtlCol="0">
            <a:spAutoFit/>
          </a:bodyPr>
          <a:lstStyle/>
          <a:p>
            <a:r>
              <a:rPr lang="en-GB" dirty="0" smtClean="0"/>
              <a:t>9</a:t>
            </a:r>
            <a:endParaRPr lang="en-GB" dirty="0"/>
          </a:p>
        </p:txBody>
      </p:sp>
      <p:sp>
        <p:nvSpPr>
          <p:cNvPr id="52" name="TextBox 51"/>
          <p:cNvSpPr txBox="1"/>
          <p:nvPr/>
        </p:nvSpPr>
        <p:spPr>
          <a:xfrm>
            <a:off x="1928794" y="4559866"/>
            <a:ext cx="357190" cy="369332"/>
          </a:xfrm>
          <a:prstGeom prst="rect">
            <a:avLst/>
          </a:prstGeom>
          <a:noFill/>
        </p:spPr>
        <p:txBody>
          <a:bodyPr wrap="square" rtlCol="0">
            <a:spAutoFit/>
          </a:bodyPr>
          <a:lstStyle/>
          <a:p>
            <a:r>
              <a:rPr lang="en-GB" dirty="0" smtClean="0"/>
              <a:t>4</a:t>
            </a:r>
            <a:endParaRPr lang="en-GB" dirty="0"/>
          </a:p>
        </p:txBody>
      </p:sp>
      <p:sp>
        <p:nvSpPr>
          <p:cNvPr id="53" name="TextBox 52"/>
          <p:cNvSpPr txBox="1"/>
          <p:nvPr/>
        </p:nvSpPr>
        <p:spPr>
          <a:xfrm>
            <a:off x="2143108" y="3273982"/>
            <a:ext cx="428628" cy="369332"/>
          </a:xfrm>
          <a:prstGeom prst="rect">
            <a:avLst/>
          </a:prstGeom>
          <a:noFill/>
        </p:spPr>
        <p:txBody>
          <a:bodyPr wrap="square" rtlCol="0">
            <a:spAutoFit/>
          </a:bodyPr>
          <a:lstStyle/>
          <a:p>
            <a:r>
              <a:rPr lang="en-GB" dirty="0" smtClean="0"/>
              <a:t>10</a:t>
            </a:r>
            <a:endParaRPr lang="en-GB" dirty="0"/>
          </a:p>
        </p:txBody>
      </p:sp>
      <p:sp>
        <p:nvSpPr>
          <p:cNvPr id="56" name="TextBox 55"/>
          <p:cNvSpPr txBox="1"/>
          <p:nvPr/>
        </p:nvSpPr>
        <p:spPr>
          <a:xfrm>
            <a:off x="4500562" y="571480"/>
            <a:ext cx="4143404" cy="5816977"/>
          </a:xfrm>
          <a:prstGeom prst="rect">
            <a:avLst/>
          </a:prstGeom>
          <a:noFill/>
        </p:spPr>
        <p:txBody>
          <a:bodyPr wrap="square" rtlCol="0">
            <a:spAutoFit/>
          </a:bodyPr>
          <a:lstStyle/>
          <a:p>
            <a:r>
              <a:rPr lang="en-GB" sz="2400" dirty="0" smtClean="0"/>
              <a:t>This is the formation we are coaching , and we will use the above practices to work on</a:t>
            </a:r>
          </a:p>
          <a:p>
            <a:endParaRPr lang="en-GB" sz="2400" dirty="0" smtClean="0"/>
          </a:p>
          <a:p>
            <a:r>
              <a:rPr lang="en-GB" sz="2400" dirty="0" smtClean="0"/>
              <a:t>A- The partnership of our No 4 and No8 , particularly in screening the back four</a:t>
            </a:r>
          </a:p>
          <a:p>
            <a:endParaRPr lang="en-GB" sz="2400" dirty="0" smtClean="0"/>
          </a:p>
          <a:p>
            <a:r>
              <a:rPr lang="en-GB" sz="2400" dirty="0" smtClean="0"/>
              <a:t>B-The back four working as a unit</a:t>
            </a:r>
          </a:p>
          <a:p>
            <a:endParaRPr lang="en-GB" sz="2400" dirty="0" smtClean="0"/>
          </a:p>
          <a:p>
            <a:r>
              <a:rPr lang="en-GB" sz="2400" dirty="0" smtClean="0"/>
              <a:t>C-  Our midfield two and back four working together</a:t>
            </a:r>
          </a:p>
          <a:p>
            <a:endParaRPr lang="en-GB" dirty="0" smtClean="0"/>
          </a:p>
          <a:p>
            <a:endParaRPr lang="en-GB" dirty="0" smtClean="0"/>
          </a:p>
          <a:p>
            <a:r>
              <a:rPr lang="en-GB" dirty="0" smtClean="0"/>
              <a:t>. </a:t>
            </a:r>
            <a:endParaRPr lang="en-GB" sz="1600" dirty="0"/>
          </a:p>
        </p:txBody>
      </p:sp>
      <p:sp>
        <p:nvSpPr>
          <p:cNvPr id="28" name="Oval 13"/>
          <p:cNvSpPr>
            <a:spLocks noChangeArrowheads="1"/>
          </p:cNvSpPr>
          <p:nvPr/>
        </p:nvSpPr>
        <p:spPr bwMode="auto">
          <a:xfrm>
            <a:off x="1000100" y="3500438"/>
            <a:ext cx="285752" cy="285752"/>
          </a:xfrm>
          <a:prstGeom prst="ellipse">
            <a:avLst/>
          </a:prstGeom>
          <a:solidFill>
            <a:schemeClr val="accent6">
              <a:lumMod val="75000"/>
            </a:schemeClr>
          </a:solidFill>
          <a:ln w="3175">
            <a:solidFill>
              <a:schemeClr val="tx1"/>
            </a:solidFill>
            <a:round/>
            <a:headEnd/>
            <a:tailEnd/>
          </a:ln>
        </p:spPr>
        <p:txBody>
          <a:bodyPr wrap="none" anchor="ctr"/>
          <a:lstStyle/>
          <a:p>
            <a:pPr algn="ctr"/>
            <a:r>
              <a:rPr lang="en-GB" sz="1400" b="1" dirty="0" smtClean="0">
                <a:latin typeface="Calibri" pitchFamily="34" charset="0"/>
              </a:rPr>
              <a:t>11</a:t>
            </a:r>
            <a:endParaRPr lang="en-GB" sz="1400" b="1"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3"/>
            <a:ext cx="3571900" cy="5078313"/>
          </a:xfrm>
          <a:prstGeom prst="rect">
            <a:avLst/>
          </a:prstGeom>
          <a:noFill/>
        </p:spPr>
        <p:txBody>
          <a:bodyPr wrap="square" rtlCol="0">
            <a:spAutoFit/>
          </a:bodyPr>
          <a:lstStyle/>
          <a:p>
            <a:r>
              <a:rPr lang="en-GB" dirty="0" smtClean="0"/>
              <a:t>Of course in an ideal world, for this practice we will have 12 players but as ever we will have to be prepared to adapt to the numbers available.</a:t>
            </a:r>
          </a:p>
          <a:p>
            <a:endParaRPr lang="en-GB" dirty="0" smtClean="0"/>
          </a:p>
          <a:p>
            <a:r>
              <a:rPr lang="en-GB" b="1" i="1" dirty="0" smtClean="0"/>
              <a:t>We will work back from our final set up and see if we can fit in the work we want to do within it with the minimum of changes.</a:t>
            </a:r>
          </a:p>
          <a:p>
            <a:endParaRPr lang="en-GB" dirty="0" smtClean="0"/>
          </a:p>
          <a:p>
            <a:r>
              <a:rPr lang="en-GB" dirty="0" smtClean="0"/>
              <a:t>It is often easier to remove  equipment as the session progresses than to add more.</a:t>
            </a:r>
          </a:p>
          <a:p>
            <a:endParaRPr lang="en-GB" dirty="0" smtClean="0"/>
          </a:p>
          <a:p>
            <a:r>
              <a:rPr lang="en-GB" dirty="0" smtClean="0"/>
              <a:t>We have used different colours to differentiate between  areas and gates</a:t>
            </a:r>
          </a:p>
          <a:p>
            <a:r>
              <a:rPr lang="en-GB" dirty="0" smtClean="0"/>
              <a:t> </a:t>
            </a:r>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4071934" y="1142984"/>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3"/>
            <a:ext cx="3571900" cy="4524315"/>
          </a:xfrm>
          <a:prstGeom prst="rect">
            <a:avLst/>
          </a:prstGeom>
          <a:noFill/>
        </p:spPr>
        <p:txBody>
          <a:bodyPr wrap="square" rtlCol="0">
            <a:spAutoFit/>
          </a:bodyPr>
          <a:lstStyle/>
          <a:p>
            <a:r>
              <a:rPr lang="en-GB" dirty="0" smtClean="0"/>
              <a:t>The areas you use will be appropriate for your players, and  feel free to adjust them during the session to alter challenges if necessary </a:t>
            </a:r>
          </a:p>
          <a:p>
            <a:endParaRPr lang="en-GB" dirty="0" smtClean="0"/>
          </a:p>
          <a:p>
            <a:r>
              <a:rPr lang="en-GB" dirty="0" smtClean="0"/>
              <a:t>We will use areas A and B for the first part of our practice (after appropriate arrival activities and warm up)</a:t>
            </a:r>
          </a:p>
          <a:p>
            <a:endParaRPr lang="en-GB" dirty="0" smtClean="0"/>
          </a:p>
          <a:p>
            <a:r>
              <a:rPr lang="en-GB" dirty="0" smtClean="0"/>
              <a:t>It’s always worth seeing how much of your work can be carried out using the same main area, or parts of it, to save time and space.</a:t>
            </a:r>
          </a:p>
          <a:p>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50043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500430"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4071934" y="1142984"/>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5" name="Rectangle 34"/>
          <p:cNvSpPr/>
          <p:nvPr/>
        </p:nvSpPr>
        <p:spPr>
          <a:xfrm>
            <a:off x="2357422" y="4929198"/>
            <a:ext cx="528579"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37" name="Rectangle 36"/>
          <p:cNvSpPr/>
          <p:nvPr/>
        </p:nvSpPr>
        <p:spPr>
          <a:xfrm>
            <a:off x="3714744" y="4929198"/>
            <a:ext cx="528579"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B</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929058" y="394693"/>
            <a:ext cx="4500594" cy="5909310"/>
          </a:xfrm>
          <a:prstGeom prst="rect">
            <a:avLst/>
          </a:prstGeom>
          <a:noFill/>
        </p:spPr>
        <p:txBody>
          <a:bodyPr wrap="square" rtlCol="0">
            <a:spAutoFit/>
          </a:bodyPr>
          <a:lstStyle/>
          <a:p>
            <a:r>
              <a:rPr lang="en-GB" dirty="0" smtClean="0"/>
              <a:t>This is Area A, perhaps start with an 8m x8m and see how it goes. Same in Area B</a:t>
            </a:r>
          </a:p>
          <a:p>
            <a:endParaRPr lang="en-GB" dirty="0" smtClean="0"/>
          </a:p>
          <a:p>
            <a:r>
              <a:rPr lang="en-GB" dirty="0" smtClean="0"/>
              <a:t>We are adapting the ‘Developing possession’ practice. This will benefit all players, but in particular defensive partnerships such as the 4 &amp; 8 or 5&amp; 6 in our formation. </a:t>
            </a:r>
            <a:r>
              <a:rPr lang="en-GB" b="1" i="1" dirty="0" smtClean="0"/>
              <a:t>It may link to others in yours.</a:t>
            </a:r>
          </a:p>
          <a:p>
            <a:r>
              <a:rPr lang="en-GB" dirty="0" smtClean="0"/>
              <a:t>The outside players keep possession by playing across the square, and score  a point for every pass that splits the defenders.</a:t>
            </a:r>
          </a:p>
          <a:p>
            <a:endParaRPr lang="en-GB" dirty="0" smtClean="0"/>
          </a:p>
          <a:p>
            <a:r>
              <a:rPr lang="en-GB" dirty="0" smtClean="0"/>
              <a:t>The defenders try to intercept and not allow any pass to split them. They stay inside the area</a:t>
            </a:r>
          </a:p>
          <a:p>
            <a:r>
              <a:rPr lang="en-GB" i="1" dirty="0" smtClean="0"/>
              <a:t>You can rotate after the defenders make X amount of interceptions, or after a time limit.</a:t>
            </a:r>
          </a:p>
          <a:p>
            <a:endParaRPr lang="en-GB" dirty="0" smtClean="0"/>
          </a:p>
          <a:p>
            <a:r>
              <a:rPr lang="en-GB" dirty="0" smtClean="0"/>
              <a:t>Ensure the outside players know they can move along the sides to support but can’t enter (at first)</a:t>
            </a:r>
          </a:p>
        </p:txBody>
      </p:sp>
      <p:sp>
        <p:nvSpPr>
          <p:cNvPr id="38" name="Rectangle 37"/>
          <p:cNvSpPr/>
          <p:nvPr/>
        </p:nvSpPr>
        <p:spPr>
          <a:xfrm>
            <a:off x="1071538" y="1428736"/>
            <a:ext cx="2357454" cy="23574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13"/>
          <p:cNvSpPr>
            <a:spLocks noChangeArrowheads="1"/>
          </p:cNvSpPr>
          <p:nvPr/>
        </p:nvSpPr>
        <p:spPr bwMode="auto">
          <a:xfrm>
            <a:off x="714348" y="2857496"/>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1" name="Oval 13"/>
          <p:cNvSpPr>
            <a:spLocks noChangeArrowheads="1"/>
          </p:cNvSpPr>
          <p:nvPr/>
        </p:nvSpPr>
        <p:spPr bwMode="auto">
          <a:xfrm>
            <a:off x="2214546" y="221455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2" name="Oval 13"/>
          <p:cNvSpPr>
            <a:spLocks noChangeArrowheads="1"/>
          </p:cNvSpPr>
          <p:nvPr/>
        </p:nvSpPr>
        <p:spPr bwMode="auto">
          <a:xfrm>
            <a:off x="2643174" y="271462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3" name="Oval 13"/>
          <p:cNvSpPr>
            <a:spLocks noChangeArrowheads="1"/>
          </p:cNvSpPr>
          <p:nvPr/>
        </p:nvSpPr>
        <p:spPr bwMode="auto">
          <a:xfrm>
            <a:off x="2000232" y="100010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4" name="Oval 13"/>
          <p:cNvSpPr>
            <a:spLocks noChangeArrowheads="1"/>
          </p:cNvSpPr>
          <p:nvPr/>
        </p:nvSpPr>
        <p:spPr bwMode="auto">
          <a:xfrm>
            <a:off x="3428992" y="207167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5" name="Oval 13"/>
          <p:cNvSpPr>
            <a:spLocks noChangeArrowheads="1"/>
          </p:cNvSpPr>
          <p:nvPr/>
        </p:nvSpPr>
        <p:spPr bwMode="auto">
          <a:xfrm>
            <a:off x="2714612" y="385762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8" name="TextBox 47"/>
          <p:cNvSpPr txBox="1"/>
          <p:nvPr/>
        </p:nvSpPr>
        <p:spPr>
          <a:xfrm>
            <a:off x="857224" y="4143380"/>
            <a:ext cx="2357454" cy="369332"/>
          </a:xfrm>
          <a:prstGeom prst="rect">
            <a:avLst/>
          </a:prstGeom>
          <a:noFill/>
        </p:spPr>
        <p:txBody>
          <a:bodyPr wrap="square" rtlCol="0">
            <a:spAutoFit/>
          </a:bodyPr>
          <a:lstStyle/>
          <a:p>
            <a:endParaRPr lang="en-GB" dirty="0"/>
          </a:p>
        </p:txBody>
      </p:sp>
      <p:cxnSp>
        <p:nvCxnSpPr>
          <p:cNvPr id="62" name="Straight Arrow Connector 61"/>
          <p:cNvCxnSpPr/>
          <p:nvPr/>
        </p:nvCxnSpPr>
        <p:spPr>
          <a:xfrm rot="10800000" flipV="1">
            <a:off x="1285852" y="2357430"/>
            <a:ext cx="2000264" cy="64294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83" name="AutoShape 11"/>
          <p:cNvCxnSpPr>
            <a:cxnSpLocks noChangeShapeType="1"/>
          </p:cNvCxnSpPr>
          <p:nvPr/>
        </p:nvCxnSpPr>
        <p:spPr bwMode="auto">
          <a:xfrm rot="5400000">
            <a:off x="607192" y="2464586"/>
            <a:ext cx="500066" cy="2"/>
          </a:xfrm>
          <a:prstGeom prst="straightConnector1">
            <a:avLst/>
          </a:prstGeom>
          <a:noFill/>
          <a:ln w="9525">
            <a:solidFill>
              <a:srgbClr val="000000"/>
            </a:solidFill>
            <a:round/>
            <a:headEnd/>
            <a:tailEnd type="triangle" w="med" len="med"/>
          </a:ln>
        </p:spPr>
      </p:cxnSp>
      <p:cxnSp>
        <p:nvCxnSpPr>
          <p:cNvPr id="3084" name="AutoShape 12"/>
          <p:cNvCxnSpPr>
            <a:cxnSpLocks noChangeShapeType="1"/>
          </p:cNvCxnSpPr>
          <p:nvPr/>
        </p:nvCxnSpPr>
        <p:spPr bwMode="auto">
          <a:xfrm rot="10800000">
            <a:off x="1214414" y="1285860"/>
            <a:ext cx="642942" cy="1588"/>
          </a:xfrm>
          <a:prstGeom prst="straightConnector1">
            <a:avLst/>
          </a:prstGeom>
          <a:noFill/>
          <a:ln w="9525">
            <a:solidFill>
              <a:srgbClr val="000000"/>
            </a:solidFill>
            <a:round/>
            <a:headEnd/>
            <a:tailEnd type="triangle" w="med" len="med"/>
          </a:ln>
        </p:spPr>
      </p:cxnSp>
      <p:cxnSp>
        <p:nvCxnSpPr>
          <p:cNvPr id="90" name="AutoShape 12"/>
          <p:cNvCxnSpPr>
            <a:cxnSpLocks noChangeShapeType="1"/>
          </p:cNvCxnSpPr>
          <p:nvPr/>
        </p:nvCxnSpPr>
        <p:spPr bwMode="auto">
          <a:xfrm flipV="1">
            <a:off x="2428860" y="1285860"/>
            <a:ext cx="714380" cy="1588"/>
          </a:xfrm>
          <a:prstGeom prst="straightConnector1">
            <a:avLst/>
          </a:prstGeom>
          <a:noFill/>
          <a:ln w="9525">
            <a:solidFill>
              <a:srgbClr val="000000"/>
            </a:solidFill>
            <a:round/>
            <a:headEnd/>
            <a:tailEnd type="triangle" w="med" len="med"/>
          </a:ln>
        </p:spPr>
      </p:cxnSp>
      <p:cxnSp>
        <p:nvCxnSpPr>
          <p:cNvPr id="97" name="AutoShape 12"/>
          <p:cNvCxnSpPr>
            <a:cxnSpLocks noChangeShapeType="1"/>
          </p:cNvCxnSpPr>
          <p:nvPr/>
        </p:nvCxnSpPr>
        <p:spPr bwMode="auto">
          <a:xfrm rot="10800000">
            <a:off x="1214414" y="4000504"/>
            <a:ext cx="1214446" cy="1588"/>
          </a:xfrm>
          <a:prstGeom prst="straightConnector1">
            <a:avLst/>
          </a:prstGeom>
          <a:noFill/>
          <a:ln w="9525">
            <a:solidFill>
              <a:srgbClr val="000000"/>
            </a:solidFill>
            <a:round/>
            <a:headEnd/>
            <a:tailEnd type="triangle" w="med" len="med"/>
          </a:ln>
        </p:spPr>
      </p:cxnSp>
      <p:cxnSp>
        <p:nvCxnSpPr>
          <p:cNvPr id="99" name="AutoShape 12"/>
          <p:cNvCxnSpPr>
            <a:cxnSpLocks noChangeShapeType="1"/>
          </p:cNvCxnSpPr>
          <p:nvPr/>
        </p:nvCxnSpPr>
        <p:spPr bwMode="auto">
          <a:xfrm flipV="1">
            <a:off x="3071802" y="4000504"/>
            <a:ext cx="357190" cy="1588"/>
          </a:xfrm>
          <a:prstGeom prst="straightConnector1">
            <a:avLst/>
          </a:prstGeom>
          <a:noFill/>
          <a:ln w="9525">
            <a:solidFill>
              <a:srgbClr val="000000"/>
            </a:solidFill>
            <a:round/>
            <a:headEnd/>
            <a:tailEnd type="triangle" w="med" len="med"/>
          </a:ln>
        </p:spPr>
      </p:cxnSp>
      <p:cxnSp>
        <p:nvCxnSpPr>
          <p:cNvPr id="101" name="Straight Arrow Connector 100"/>
          <p:cNvCxnSpPr/>
          <p:nvPr/>
        </p:nvCxnSpPr>
        <p:spPr>
          <a:xfrm>
            <a:off x="2357422" y="1571612"/>
            <a:ext cx="928694" cy="64294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928662" y="4714884"/>
            <a:ext cx="2428892" cy="646331"/>
          </a:xfrm>
          <a:prstGeom prst="rect">
            <a:avLst/>
          </a:prstGeom>
          <a:noFill/>
        </p:spPr>
        <p:txBody>
          <a:bodyPr wrap="square" rtlCol="0">
            <a:spAutoFit/>
          </a:bodyPr>
          <a:lstStyle/>
          <a:p>
            <a:r>
              <a:rPr lang="en-GB" dirty="0" smtClean="0"/>
              <a:t>Player Movement</a:t>
            </a:r>
          </a:p>
          <a:p>
            <a:r>
              <a:rPr lang="en-GB" dirty="0" smtClean="0"/>
              <a:t>Ball Movement  </a:t>
            </a:r>
            <a:endParaRPr lang="en-GB" dirty="0"/>
          </a:p>
        </p:txBody>
      </p:sp>
      <p:cxnSp>
        <p:nvCxnSpPr>
          <p:cNvPr id="109" name="AutoShape 12"/>
          <p:cNvCxnSpPr>
            <a:cxnSpLocks noChangeShapeType="1"/>
          </p:cNvCxnSpPr>
          <p:nvPr/>
        </p:nvCxnSpPr>
        <p:spPr bwMode="auto">
          <a:xfrm flipV="1">
            <a:off x="2786050" y="4857760"/>
            <a:ext cx="357190" cy="1588"/>
          </a:xfrm>
          <a:prstGeom prst="straightConnector1">
            <a:avLst/>
          </a:prstGeom>
          <a:noFill/>
          <a:ln w="9525">
            <a:solidFill>
              <a:srgbClr val="000000"/>
            </a:solidFill>
            <a:round/>
            <a:headEnd/>
            <a:tailEnd type="triangle" w="med" len="med"/>
          </a:ln>
        </p:spPr>
      </p:cxnSp>
      <p:cxnSp>
        <p:nvCxnSpPr>
          <p:cNvPr id="110" name="AutoShape 12"/>
          <p:cNvCxnSpPr>
            <a:cxnSpLocks noChangeShapeType="1"/>
          </p:cNvCxnSpPr>
          <p:nvPr/>
        </p:nvCxnSpPr>
        <p:spPr bwMode="auto">
          <a:xfrm flipV="1">
            <a:off x="2786050" y="5143512"/>
            <a:ext cx="357190" cy="1588"/>
          </a:xfrm>
          <a:prstGeom prst="straightConnector1">
            <a:avLst/>
          </a:prstGeom>
          <a:noFill/>
          <a:ln w="9525">
            <a:solidFill>
              <a:srgbClr val="000000"/>
            </a:solidFill>
            <a:prstDash val="dash"/>
            <a:round/>
            <a:headEnd/>
            <a:tailEnd type="triangl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071538" y="1428736"/>
            <a:ext cx="2357454" cy="23574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13"/>
          <p:cNvSpPr>
            <a:spLocks noChangeArrowheads="1"/>
          </p:cNvSpPr>
          <p:nvPr/>
        </p:nvSpPr>
        <p:spPr bwMode="auto">
          <a:xfrm>
            <a:off x="714348" y="2857496"/>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1" name="Oval 13"/>
          <p:cNvSpPr>
            <a:spLocks noChangeArrowheads="1"/>
          </p:cNvSpPr>
          <p:nvPr/>
        </p:nvSpPr>
        <p:spPr bwMode="auto">
          <a:xfrm>
            <a:off x="2071670" y="221455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2" name="Oval 13"/>
          <p:cNvSpPr>
            <a:spLocks noChangeArrowheads="1"/>
          </p:cNvSpPr>
          <p:nvPr/>
        </p:nvSpPr>
        <p:spPr bwMode="auto">
          <a:xfrm>
            <a:off x="2571736" y="2643182"/>
            <a:ext cx="285752" cy="285752"/>
          </a:xfrm>
          <a:prstGeom prst="ellipse">
            <a:avLst/>
          </a:prstGeom>
          <a:solidFill>
            <a:srgbClr val="FF000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3" name="Oval 13"/>
          <p:cNvSpPr>
            <a:spLocks noChangeArrowheads="1"/>
          </p:cNvSpPr>
          <p:nvPr/>
        </p:nvSpPr>
        <p:spPr bwMode="auto">
          <a:xfrm>
            <a:off x="2000232" y="100010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4" name="Oval 13"/>
          <p:cNvSpPr>
            <a:spLocks noChangeArrowheads="1"/>
          </p:cNvSpPr>
          <p:nvPr/>
        </p:nvSpPr>
        <p:spPr bwMode="auto">
          <a:xfrm>
            <a:off x="3428992" y="207167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5" name="Oval 13"/>
          <p:cNvSpPr>
            <a:spLocks noChangeArrowheads="1"/>
          </p:cNvSpPr>
          <p:nvPr/>
        </p:nvSpPr>
        <p:spPr bwMode="auto">
          <a:xfrm>
            <a:off x="2714612" y="385762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8" name="TextBox 47"/>
          <p:cNvSpPr txBox="1"/>
          <p:nvPr/>
        </p:nvSpPr>
        <p:spPr>
          <a:xfrm>
            <a:off x="857224" y="4143380"/>
            <a:ext cx="2357454" cy="369332"/>
          </a:xfrm>
          <a:prstGeom prst="rect">
            <a:avLst/>
          </a:prstGeom>
          <a:noFill/>
        </p:spPr>
        <p:txBody>
          <a:bodyPr wrap="square" rtlCol="0">
            <a:spAutoFit/>
          </a:bodyPr>
          <a:lstStyle/>
          <a:p>
            <a:endParaRPr lang="en-GB" dirty="0"/>
          </a:p>
        </p:txBody>
      </p:sp>
      <p:cxnSp>
        <p:nvCxnSpPr>
          <p:cNvPr id="62" name="Straight Arrow Connector 61"/>
          <p:cNvCxnSpPr/>
          <p:nvPr/>
        </p:nvCxnSpPr>
        <p:spPr>
          <a:xfrm rot="10800000" flipV="1">
            <a:off x="1285852" y="2357430"/>
            <a:ext cx="2000264" cy="64294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83" name="AutoShape 11"/>
          <p:cNvCxnSpPr>
            <a:cxnSpLocks noChangeShapeType="1"/>
          </p:cNvCxnSpPr>
          <p:nvPr/>
        </p:nvCxnSpPr>
        <p:spPr bwMode="auto">
          <a:xfrm rot="5400000">
            <a:off x="607192" y="2464586"/>
            <a:ext cx="500066" cy="2"/>
          </a:xfrm>
          <a:prstGeom prst="straightConnector1">
            <a:avLst/>
          </a:prstGeom>
          <a:noFill/>
          <a:ln w="9525">
            <a:solidFill>
              <a:srgbClr val="000000"/>
            </a:solidFill>
            <a:round/>
            <a:headEnd/>
            <a:tailEnd type="triangle" w="med" len="med"/>
          </a:ln>
        </p:spPr>
      </p:cxnSp>
      <p:cxnSp>
        <p:nvCxnSpPr>
          <p:cNvPr id="3084" name="AutoShape 12"/>
          <p:cNvCxnSpPr>
            <a:cxnSpLocks noChangeShapeType="1"/>
          </p:cNvCxnSpPr>
          <p:nvPr/>
        </p:nvCxnSpPr>
        <p:spPr bwMode="auto">
          <a:xfrm rot="10800000">
            <a:off x="1214414" y="1285860"/>
            <a:ext cx="642942" cy="1588"/>
          </a:xfrm>
          <a:prstGeom prst="straightConnector1">
            <a:avLst/>
          </a:prstGeom>
          <a:noFill/>
          <a:ln w="9525">
            <a:solidFill>
              <a:srgbClr val="000000"/>
            </a:solidFill>
            <a:round/>
            <a:headEnd/>
            <a:tailEnd type="triangle" w="med" len="med"/>
          </a:ln>
        </p:spPr>
      </p:cxnSp>
      <p:cxnSp>
        <p:nvCxnSpPr>
          <p:cNvPr id="90" name="AutoShape 12"/>
          <p:cNvCxnSpPr>
            <a:cxnSpLocks noChangeShapeType="1"/>
          </p:cNvCxnSpPr>
          <p:nvPr/>
        </p:nvCxnSpPr>
        <p:spPr bwMode="auto">
          <a:xfrm flipV="1">
            <a:off x="2428860" y="1285860"/>
            <a:ext cx="714380" cy="1588"/>
          </a:xfrm>
          <a:prstGeom prst="straightConnector1">
            <a:avLst/>
          </a:prstGeom>
          <a:noFill/>
          <a:ln w="9525">
            <a:solidFill>
              <a:srgbClr val="000000"/>
            </a:solidFill>
            <a:round/>
            <a:headEnd/>
            <a:tailEnd type="triangle" w="med" len="med"/>
          </a:ln>
        </p:spPr>
      </p:cxnSp>
      <p:cxnSp>
        <p:nvCxnSpPr>
          <p:cNvPr id="97" name="AutoShape 12"/>
          <p:cNvCxnSpPr>
            <a:cxnSpLocks noChangeShapeType="1"/>
          </p:cNvCxnSpPr>
          <p:nvPr/>
        </p:nvCxnSpPr>
        <p:spPr bwMode="auto">
          <a:xfrm rot="10800000">
            <a:off x="1214414" y="4000504"/>
            <a:ext cx="1214446" cy="1588"/>
          </a:xfrm>
          <a:prstGeom prst="straightConnector1">
            <a:avLst/>
          </a:prstGeom>
          <a:noFill/>
          <a:ln w="9525">
            <a:solidFill>
              <a:srgbClr val="000000"/>
            </a:solidFill>
            <a:round/>
            <a:headEnd/>
            <a:tailEnd type="triangle" w="med" len="med"/>
          </a:ln>
        </p:spPr>
      </p:cxnSp>
      <p:cxnSp>
        <p:nvCxnSpPr>
          <p:cNvPr id="99" name="AutoShape 12"/>
          <p:cNvCxnSpPr>
            <a:cxnSpLocks noChangeShapeType="1"/>
          </p:cNvCxnSpPr>
          <p:nvPr/>
        </p:nvCxnSpPr>
        <p:spPr bwMode="auto">
          <a:xfrm flipV="1">
            <a:off x="3071802" y="4000504"/>
            <a:ext cx="357190" cy="1588"/>
          </a:xfrm>
          <a:prstGeom prst="straightConnector1">
            <a:avLst/>
          </a:prstGeom>
          <a:noFill/>
          <a:ln w="9525">
            <a:solidFill>
              <a:srgbClr val="000000"/>
            </a:solidFill>
            <a:round/>
            <a:headEnd/>
            <a:tailEnd type="triangle" w="med" len="med"/>
          </a:ln>
        </p:spPr>
      </p:cxnSp>
      <p:cxnSp>
        <p:nvCxnSpPr>
          <p:cNvPr id="101" name="Straight Arrow Connector 100"/>
          <p:cNvCxnSpPr/>
          <p:nvPr/>
        </p:nvCxnSpPr>
        <p:spPr>
          <a:xfrm>
            <a:off x="2357422" y="1571612"/>
            <a:ext cx="928694" cy="64294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928662" y="4714884"/>
            <a:ext cx="2428892" cy="646331"/>
          </a:xfrm>
          <a:prstGeom prst="rect">
            <a:avLst/>
          </a:prstGeom>
          <a:noFill/>
        </p:spPr>
        <p:txBody>
          <a:bodyPr wrap="square" rtlCol="0">
            <a:spAutoFit/>
          </a:bodyPr>
          <a:lstStyle/>
          <a:p>
            <a:r>
              <a:rPr lang="en-GB" dirty="0" smtClean="0"/>
              <a:t>Player Movement</a:t>
            </a:r>
          </a:p>
          <a:p>
            <a:r>
              <a:rPr lang="en-GB" dirty="0" smtClean="0"/>
              <a:t>Ball Movement  </a:t>
            </a:r>
            <a:endParaRPr lang="en-GB" dirty="0"/>
          </a:p>
        </p:txBody>
      </p:sp>
      <p:cxnSp>
        <p:nvCxnSpPr>
          <p:cNvPr id="109" name="AutoShape 12"/>
          <p:cNvCxnSpPr>
            <a:cxnSpLocks noChangeShapeType="1"/>
          </p:cNvCxnSpPr>
          <p:nvPr/>
        </p:nvCxnSpPr>
        <p:spPr bwMode="auto">
          <a:xfrm flipV="1">
            <a:off x="2786050" y="4857760"/>
            <a:ext cx="357190" cy="1588"/>
          </a:xfrm>
          <a:prstGeom prst="straightConnector1">
            <a:avLst/>
          </a:prstGeom>
          <a:noFill/>
          <a:ln w="9525">
            <a:solidFill>
              <a:srgbClr val="000000"/>
            </a:solidFill>
            <a:round/>
            <a:headEnd/>
            <a:tailEnd type="triangle" w="med" len="med"/>
          </a:ln>
        </p:spPr>
      </p:cxnSp>
      <p:cxnSp>
        <p:nvCxnSpPr>
          <p:cNvPr id="110" name="AutoShape 12"/>
          <p:cNvCxnSpPr>
            <a:cxnSpLocks noChangeShapeType="1"/>
          </p:cNvCxnSpPr>
          <p:nvPr/>
        </p:nvCxnSpPr>
        <p:spPr bwMode="auto">
          <a:xfrm flipV="1">
            <a:off x="2786050" y="5143512"/>
            <a:ext cx="357190" cy="1588"/>
          </a:xfrm>
          <a:prstGeom prst="straightConnector1">
            <a:avLst/>
          </a:prstGeom>
          <a:noFill/>
          <a:ln w="9525">
            <a:solidFill>
              <a:srgbClr val="000000"/>
            </a:solidFill>
            <a:prstDash val="dash"/>
            <a:round/>
            <a:headEnd/>
            <a:tailEnd type="triangle" w="med" len="med"/>
          </a:ln>
        </p:spPr>
      </p:cxnSp>
      <p:sp>
        <p:nvSpPr>
          <p:cNvPr id="21" name="TextBox 20"/>
          <p:cNvSpPr txBox="1"/>
          <p:nvPr/>
        </p:nvSpPr>
        <p:spPr>
          <a:xfrm>
            <a:off x="3929058" y="394693"/>
            <a:ext cx="4500594" cy="5909310"/>
          </a:xfrm>
          <a:prstGeom prst="rect">
            <a:avLst/>
          </a:prstGeom>
          <a:noFill/>
        </p:spPr>
        <p:txBody>
          <a:bodyPr wrap="square" rtlCol="0">
            <a:spAutoFit/>
          </a:bodyPr>
          <a:lstStyle/>
          <a:p>
            <a:r>
              <a:rPr lang="en-GB" dirty="0" smtClean="0"/>
              <a:t>Bearing in mind our Key aspects of Individual Defending as well as  Defending Principles, Coaching Points for the defending pair  may include– </a:t>
            </a:r>
          </a:p>
          <a:p>
            <a:endParaRPr lang="en-GB" dirty="0" smtClean="0"/>
          </a:p>
          <a:p>
            <a:pPr>
              <a:buFontTx/>
              <a:buChar char="-"/>
            </a:pPr>
            <a:r>
              <a:rPr lang="en-GB" dirty="0" smtClean="0"/>
              <a:t>Distance between the pair to stop through balls</a:t>
            </a:r>
          </a:p>
          <a:p>
            <a:pPr>
              <a:buFontTx/>
              <a:buChar char="-"/>
            </a:pPr>
            <a:r>
              <a:rPr lang="en-GB" dirty="0" smtClean="0"/>
              <a:t>Being offset rather than flat</a:t>
            </a:r>
          </a:p>
          <a:p>
            <a:pPr>
              <a:buFontTx/>
              <a:buChar char="-"/>
            </a:pPr>
            <a:r>
              <a:rPr lang="en-GB" dirty="0" smtClean="0"/>
              <a:t> Speed and angle of approach</a:t>
            </a:r>
          </a:p>
          <a:p>
            <a:pPr>
              <a:buFontTx/>
              <a:buChar char="-"/>
            </a:pPr>
            <a:r>
              <a:rPr lang="en-GB" dirty="0" smtClean="0"/>
              <a:t>Speed of readjustment</a:t>
            </a:r>
          </a:p>
          <a:p>
            <a:pPr>
              <a:buFontTx/>
              <a:buChar char="-"/>
            </a:pPr>
            <a:r>
              <a:rPr lang="en-GB" dirty="0" smtClean="0"/>
              <a:t>Restraint</a:t>
            </a:r>
          </a:p>
          <a:p>
            <a:pPr>
              <a:buFontTx/>
              <a:buChar char="-"/>
            </a:pPr>
            <a:r>
              <a:rPr lang="en-GB" dirty="0" smtClean="0"/>
              <a:t>Body Shape</a:t>
            </a:r>
          </a:p>
          <a:p>
            <a:pPr>
              <a:buFontTx/>
              <a:buChar char="-"/>
            </a:pPr>
            <a:r>
              <a:rPr lang="en-GB" dirty="0" smtClean="0"/>
              <a:t>Different forms of communication (eg Body shape, hand signals, speed as well as verbal)</a:t>
            </a:r>
          </a:p>
          <a:p>
            <a:pPr>
              <a:buFontTx/>
              <a:buChar char="-"/>
            </a:pPr>
            <a:endParaRPr lang="en-GB" dirty="0" smtClean="0"/>
          </a:p>
          <a:p>
            <a:r>
              <a:rPr lang="en-GB" dirty="0" smtClean="0"/>
              <a:t>In these we can see opportunities to practice </a:t>
            </a:r>
          </a:p>
          <a:p>
            <a:r>
              <a:rPr lang="en-GB" dirty="0" smtClean="0"/>
              <a:t>Depth, Delay, Concentration, Control and Restraint (For Balance we would have more defenders)</a:t>
            </a:r>
          </a:p>
          <a:p>
            <a:r>
              <a:rPr lang="en-GB" dirty="0" smtClean="0"/>
              <a:t>And of course other secondary outcomes such as passing, receiving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071538" y="1428736"/>
            <a:ext cx="2357454" cy="23574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13"/>
          <p:cNvSpPr>
            <a:spLocks noChangeArrowheads="1"/>
          </p:cNvSpPr>
          <p:nvPr/>
        </p:nvSpPr>
        <p:spPr bwMode="auto">
          <a:xfrm>
            <a:off x="714348" y="2857496"/>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1" name="Oval 13"/>
          <p:cNvSpPr>
            <a:spLocks noChangeArrowheads="1"/>
          </p:cNvSpPr>
          <p:nvPr/>
        </p:nvSpPr>
        <p:spPr bwMode="auto">
          <a:xfrm>
            <a:off x="2571736" y="264318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8</a:t>
            </a:r>
            <a:endParaRPr lang="en-GB" sz="2400" b="1" dirty="0">
              <a:latin typeface="Calibri" pitchFamily="34" charset="0"/>
            </a:endParaRPr>
          </a:p>
        </p:txBody>
      </p:sp>
      <p:sp>
        <p:nvSpPr>
          <p:cNvPr id="43" name="Oval 13"/>
          <p:cNvSpPr>
            <a:spLocks noChangeArrowheads="1"/>
          </p:cNvSpPr>
          <p:nvPr/>
        </p:nvSpPr>
        <p:spPr bwMode="auto">
          <a:xfrm>
            <a:off x="2000232" y="100010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sp>
        <p:nvSpPr>
          <p:cNvPr id="44" name="Oval 13"/>
          <p:cNvSpPr>
            <a:spLocks noChangeArrowheads="1"/>
          </p:cNvSpPr>
          <p:nvPr/>
        </p:nvSpPr>
        <p:spPr bwMode="auto">
          <a:xfrm>
            <a:off x="3428992" y="2071678"/>
            <a:ext cx="285752" cy="285752"/>
          </a:xfrm>
          <a:prstGeom prst="ellipse">
            <a:avLst/>
          </a:prstGeom>
          <a:solidFill>
            <a:srgbClr val="002060"/>
          </a:solidFill>
          <a:ln w="3175">
            <a:solidFill>
              <a:schemeClr val="tx1"/>
            </a:solidFill>
            <a:round/>
            <a:headEnd/>
            <a:tailEnd/>
          </a:ln>
        </p:spPr>
        <p:txBody>
          <a:bodyPr wrap="none" anchor="ctr"/>
          <a:lstStyle/>
          <a:p>
            <a:pPr algn="ctr"/>
            <a:endParaRPr lang="en-GB" sz="1200" b="1" dirty="0">
              <a:latin typeface="Calibri" pitchFamily="34" charset="0"/>
            </a:endParaRPr>
          </a:p>
        </p:txBody>
      </p:sp>
      <p:sp>
        <p:nvSpPr>
          <p:cNvPr id="45" name="Oval 13"/>
          <p:cNvSpPr>
            <a:spLocks noChangeArrowheads="1"/>
          </p:cNvSpPr>
          <p:nvPr/>
        </p:nvSpPr>
        <p:spPr bwMode="auto">
          <a:xfrm>
            <a:off x="2357422" y="3857628"/>
            <a:ext cx="285752" cy="285752"/>
          </a:xfrm>
          <a:prstGeom prst="ellipse">
            <a:avLst/>
          </a:prstGeom>
          <a:solidFill>
            <a:srgbClr val="002060"/>
          </a:solidFill>
          <a:ln w="3175">
            <a:solidFill>
              <a:schemeClr val="tx1"/>
            </a:solidFill>
            <a:round/>
            <a:headEnd/>
            <a:tailEnd/>
          </a:ln>
        </p:spPr>
        <p:txBody>
          <a:bodyPr wrap="none" anchor="ctr"/>
          <a:lstStyle/>
          <a:p>
            <a:pPr algn="ctr"/>
            <a:r>
              <a:rPr lang="en-GB" sz="2400" b="1" dirty="0" smtClean="0">
                <a:latin typeface="Calibri" pitchFamily="34" charset="0"/>
              </a:rPr>
              <a:t>9</a:t>
            </a:r>
            <a:endParaRPr lang="en-GB" sz="2400" b="1" dirty="0">
              <a:latin typeface="Calibri" pitchFamily="34" charset="0"/>
            </a:endParaRPr>
          </a:p>
        </p:txBody>
      </p:sp>
      <p:sp>
        <p:nvSpPr>
          <p:cNvPr id="48" name="TextBox 47"/>
          <p:cNvSpPr txBox="1"/>
          <p:nvPr/>
        </p:nvSpPr>
        <p:spPr>
          <a:xfrm>
            <a:off x="857224" y="4143380"/>
            <a:ext cx="2357454" cy="369332"/>
          </a:xfrm>
          <a:prstGeom prst="rect">
            <a:avLst/>
          </a:prstGeom>
          <a:noFill/>
        </p:spPr>
        <p:txBody>
          <a:bodyPr wrap="square" rtlCol="0">
            <a:spAutoFit/>
          </a:bodyPr>
          <a:lstStyle/>
          <a:p>
            <a:endParaRPr lang="en-GB" dirty="0"/>
          </a:p>
        </p:txBody>
      </p:sp>
      <p:cxnSp>
        <p:nvCxnSpPr>
          <p:cNvPr id="101" name="Straight Arrow Connector 100"/>
          <p:cNvCxnSpPr/>
          <p:nvPr/>
        </p:nvCxnSpPr>
        <p:spPr>
          <a:xfrm rot="16200000" flipV="1">
            <a:off x="1285852" y="2428868"/>
            <a:ext cx="2071702" cy="35719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928662" y="4714884"/>
            <a:ext cx="2428892" cy="646331"/>
          </a:xfrm>
          <a:prstGeom prst="rect">
            <a:avLst/>
          </a:prstGeom>
          <a:noFill/>
        </p:spPr>
        <p:txBody>
          <a:bodyPr wrap="square" rtlCol="0">
            <a:spAutoFit/>
          </a:bodyPr>
          <a:lstStyle/>
          <a:p>
            <a:r>
              <a:rPr lang="en-GB" dirty="0" smtClean="0"/>
              <a:t>Player Movement</a:t>
            </a:r>
          </a:p>
          <a:p>
            <a:r>
              <a:rPr lang="en-GB" dirty="0" smtClean="0"/>
              <a:t>Ball Movement  </a:t>
            </a:r>
            <a:endParaRPr lang="en-GB" dirty="0"/>
          </a:p>
        </p:txBody>
      </p:sp>
      <p:cxnSp>
        <p:nvCxnSpPr>
          <p:cNvPr id="109" name="AutoShape 12"/>
          <p:cNvCxnSpPr>
            <a:cxnSpLocks noChangeShapeType="1"/>
          </p:cNvCxnSpPr>
          <p:nvPr/>
        </p:nvCxnSpPr>
        <p:spPr bwMode="auto">
          <a:xfrm flipV="1">
            <a:off x="2786050" y="4857760"/>
            <a:ext cx="357190" cy="1588"/>
          </a:xfrm>
          <a:prstGeom prst="straightConnector1">
            <a:avLst/>
          </a:prstGeom>
          <a:noFill/>
          <a:ln w="9525">
            <a:solidFill>
              <a:srgbClr val="000000"/>
            </a:solidFill>
            <a:round/>
            <a:headEnd/>
            <a:tailEnd type="triangle" w="med" len="med"/>
          </a:ln>
        </p:spPr>
      </p:cxnSp>
      <p:cxnSp>
        <p:nvCxnSpPr>
          <p:cNvPr id="110" name="AutoShape 12"/>
          <p:cNvCxnSpPr>
            <a:cxnSpLocks noChangeShapeType="1"/>
          </p:cNvCxnSpPr>
          <p:nvPr/>
        </p:nvCxnSpPr>
        <p:spPr bwMode="auto">
          <a:xfrm flipV="1">
            <a:off x="2786050" y="5143512"/>
            <a:ext cx="357190" cy="1588"/>
          </a:xfrm>
          <a:prstGeom prst="straightConnector1">
            <a:avLst/>
          </a:prstGeom>
          <a:noFill/>
          <a:ln w="9525">
            <a:solidFill>
              <a:srgbClr val="000000"/>
            </a:solidFill>
            <a:prstDash val="dash"/>
            <a:round/>
            <a:headEnd/>
            <a:tailEnd type="triangle" w="med" len="med"/>
          </a:ln>
        </p:spPr>
      </p:cxnSp>
      <p:sp>
        <p:nvSpPr>
          <p:cNvPr id="22" name="Oval 13"/>
          <p:cNvSpPr>
            <a:spLocks noChangeArrowheads="1"/>
          </p:cNvSpPr>
          <p:nvPr/>
        </p:nvSpPr>
        <p:spPr bwMode="auto">
          <a:xfrm>
            <a:off x="1857356" y="2857496"/>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4</a:t>
            </a:r>
            <a:endParaRPr lang="en-GB" sz="2400" b="1" dirty="0">
              <a:latin typeface="Calibri" pitchFamily="34" charset="0"/>
            </a:endParaRPr>
          </a:p>
        </p:txBody>
      </p:sp>
      <p:sp>
        <p:nvSpPr>
          <p:cNvPr id="27" name="Rectangle 26"/>
          <p:cNvSpPr/>
          <p:nvPr/>
        </p:nvSpPr>
        <p:spPr>
          <a:xfrm>
            <a:off x="2214546" y="2928934"/>
            <a:ext cx="385703"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TextBox 15"/>
          <p:cNvSpPr txBox="1"/>
          <p:nvPr/>
        </p:nvSpPr>
        <p:spPr>
          <a:xfrm>
            <a:off x="3929058" y="394693"/>
            <a:ext cx="4500594" cy="5632311"/>
          </a:xfrm>
          <a:prstGeom prst="rect">
            <a:avLst/>
          </a:prstGeom>
          <a:noFill/>
        </p:spPr>
        <p:txBody>
          <a:bodyPr wrap="square" rtlCol="0">
            <a:spAutoFit/>
          </a:bodyPr>
          <a:lstStyle/>
          <a:p>
            <a:r>
              <a:rPr lang="en-GB" dirty="0" smtClean="0"/>
              <a:t>As in any practice, there is a ‘trade off’. </a:t>
            </a:r>
          </a:p>
          <a:p>
            <a:r>
              <a:rPr lang="en-GB" dirty="0" smtClean="0"/>
              <a:t>This practice gives us a lot of opportunities to work on key aspects but it is not directional.</a:t>
            </a:r>
          </a:p>
          <a:p>
            <a:endParaRPr lang="en-GB" dirty="0" smtClean="0"/>
          </a:p>
          <a:p>
            <a:r>
              <a:rPr lang="en-GB" dirty="0" smtClean="0"/>
              <a:t>In the game, our midfield pair would screen passes from the front and sides , it could be argued that it would not be realistic to have the opposition striker playing a ball back between them if s/he can turn and threaten the goal.</a:t>
            </a:r>
          </a:p>
          <a:p>
            <a:endParaRPr lang="en-GB" dirty="0" smtClean="0"/>
          </a:p>
          <a:p>
            <a:r>
              <a:rPr lang="en-GB" dirty="0" smtClean="0"/>
              <a:t>However, it is realistic to defend  passes from</a:t>
            </a:r>
          </a:p>
          <a:p>
            <a:r>
              <a:rPr lang="en-GB" dirty="0" smtClean="0"/>
              <a:t>three sides of the area, and to have to recover their shape and adjust after being turned. </a:t>
            </a:r>
          </a:p>
          <a:p>
            <a:r>
              <a:rPr lang="en-GB" dirty="0" smtClean="0"/>
              <a:t>So for our purposes, the trade off is worth it.</a:t>
            </a:r>
          </a:p>
          <a:p>
            <a:endParaRPr lang="en-GB" dirty="0" smtClean="0"/>
          </a:p>
          <a:p>
            <a:r>
              <a:rPr lang="en-GB" dirty="0" smtClean="0"/>
              <a:t>You can add challenges as you feel appropriate, such as players RWTB or combining across the square if they recognise an opportunity to do so.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a:off x="2858282" y="2786852"/>
            <a:ext cx="785024" cy="14208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4" descr="Pitch.png"/>
          <p:cNvPicPr>
            <a:picLocks noGrp="1" noChangeAspect="1"/>
          </p:cNvPicPr>
          <p:nvPr>
            <p:ph idx="1"/>
          </p:nvPr>
        </p:nvPicPr>
        <p:blipFill>
          <a:blip r:embed="rId2"/>
          <a:stretch>
            <a:fillRect/>
          </a:stretch>
        </p:blipFill>
        <p:spPr>
          <a:xfrm rot="5400000">
            <a:off x="-284475" y="2141808"/>
            <a:ext cx="5498107" cy="3500461"/>
          </a:xfrm>
        </p:spPr>
      </p:pic>
      <p:sp>
        <p:nvSpPr>
          <p:cNvPr id="26" name="Oval 13"/>
          <p:cNvSpPr>
            <a:spLocks noChangeArrowheads="1"/>
          </p:cNvSpPr>
          <p:nvPr/>
        </p:nvSpPr>
        <p:spPr bwMode="auto">
          <a:xfrm>
            <a:off x="2355836" y="6072206"/>
            <a:ext cx="215900" cy="215900"/>
          </a:xfrm>
          <a:prstGeom prst="ellipse">
            <a:avLst/>
          </a:prstGeom>
          <a:solidFill>
            <a:srgbClr val="00B0F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pic>
        <p:nvPicPr>
          <p:cNvPr id="32" name="Picture 8" descr="C:\Users\kirk\Pictures\Microsoft Clip Organizer\j0434870.png"/>
          <p:cNvPicPr>
            <a:picLocks noChangeAspect="1" noChangeArrowheads="1"/>
          </p:cNvPicPr>
          <p:nvPr/>
        </p:nvPicPr>
        <p:blipFill>
          <a:blip r:embed="rId3"/>
          <a:srcRect/>
          <a:stretch>
            <a:fillRect/>
          </a:stretch>
        </p:blipFill>
        <p:spPr bwMode="auto">
          <a:xfrm>
            <a:off x="3857620" y="1571612"/>
            <a:ext cx="261938" cy="261937"/>
          </a:xfrm>
          <a:prstGeom prst="rect">
            <a:avLst/>
          </a:prstGeom>
          <a:noFill/>
          <a:ln w="9525">
            <a:noFill/>
            <a:miter lim="800000"/>
            <a:headEnd/>
            <a:tailEnd/>
          </a:ln>
        </p:spPr>
      </p:pic>
      <p:sp>
        <p:nvSpPr>
          <p:cNvPr id="34" name="TextBox 33"/>
          <p:cNvSpPr txBox="1"/>
          <p:nvPr/>
        </p:nvSpPr>
        <p:spPr>
          <a:xfrm>
            <a:off x="2285984" y="6000768"/>
            <a:ext cx="357190" cy="369332"/>
          </a:xfrm>
          <a:prstGeom prst="rect">
            <a:avLst/>
          </a:prstGeom>
          <a:noFill/>
        </p:spPr>
        <p:txBody>
          <a:bodyPr wrap="square" rtlCol="0">
            <a:spAutoFit/>
          </a:bodyPr>
          <a:lstStyle/>
          <a:p>
            <a:r>
              <a:rPr lang="en-GB" dirty="0" smtClean="0"/>
              <a:t>1</a:t>
            </a:r>
            <a:endParaRPr lang="en-GB" dirty="0"/>
          </a:p>
        </p:txBody>
      </p:sp>
      <p:sp>
        <p:nvSpPr>
          <p:cNvPr id="56" name="TextBox 55"/>
          <p:cNvSpPr txBox="1"/>
          <p:nvPr/>
        </p:nvSpPr>
        <p:spPr>
          <a:xfrm>
            <a:off x="5143504" y="1214422"/>
            <a:ext cx="3571900" cy="923330"/>
          </a:xfrm>
          <a:prstGeom prst="rect">
            <a:avLst/>
          </a:prstGeom>
          <a:noFill/>
        </p:spPr>
        <p:txBody>
          <a:bodyPr wrap="square" rtlCol="0">
            <a:spAutoFit/>
          </a:bodyPr>
          <a:lstStyle/>
          <a:p>
            <a:endParaRPr lang="en-GB" dirty="0" smtClean="0"/>
          </a:p>
          <a:p>
            <a:endParaRPr lang="en-GB" dirty="0" smtClean="0"/>
          </a:p>
          <a:p>
            <a:r>
              <a:rPr lang="en-GB" dirty="0" smtClean="0"/>
              <a:t>. </a:t>
            </a:r>
            <a:endParaRPr lang="en-GB" dirty="0"/>
          </a:p>
        </p:txBody>
      </p:sp>
      <p:sp>
        <p:nvSpPr>
          <p:cNvPr id="28" name="Oval 13"/>
          <p:cNvSpPr>
            <a:spLocks noChangeArrowheads="1"/>
          </p:cNvSpPr>
          <p:nvPr/>
        </p:nvSpPr>
        <p:spPr bwMode="auto">
          <a:xfrm>
            <a:off x="1142976" y="4286256"/>
            <a:ext cx="357190" cy="357190"/>
          </a:xfrm>
          <a:prstGeom prst="ellipse">
            <a:avLst/>
          </a:prstGeom>
          <a:solidFill>
            <a:srgbClr val="FFFF00"/>
          </a:solidFill>
          <a:ln w="3175">
            <a:solidFill>
              <a:schemeClr val="tx1"/>
            </a:solidFill>
            <a:round/>
            <a:headEnd/>
            <a:tailEnd/>
          </a:ln>
        </p:spPr>
        <p:txBody>
          <a:bodyPr wrap="none" anchor="ctr"/>
          <a:lstStyle/>
          <a:p>
            <a:pPr algn="ctr"/>
            <a:r>
              <a:rPr lang="en-GB" sz="2000" b="1" dirty="0" smtClean="0">
                <a:latin typeface="Calibri" pitchFamily="34" charset="0"/>
              </a:rPr>
              <a:t>7</a:t>
            </a:r>
            <a:endParaRPr lang="en-GB" sz="2000" b="1" dirty="0">
              <a:latin typeface="Calibri" pitchFamily="34" charset="0"/>
            </a:endParaRPr>
          </a:p>
        </p:txBody>
      </p:sp>
      <p:sp>
        <p:nvSpPr>
          <p:cNvPr id="29" name="Oval 13"/>
          <p:cNvSpPr>
            <a:spLocks noChangeArrowheads="1"/>
          </p:cNvSpPr>
          <p:nvPr/>
        </p:nvSpPr>
        <p:spPr bwMode="auto">
          <a:xfrm>
            <a:off x="3500430" y="4357694"/>
            <a:ext cx="357190" cy="357190"/>
          </a:xfrm>
          <a:prstGeom prst="ellipse">
            <a:avLst/>
          </a:prstGeom>
          <a:solidFill>
            <a:srgbClr val="FFFF00"/>
          </a:solidFill>
          <a:ln w="3175">
            <a:solidFill>
              <a:schemeClr val="tx1"/>
            </a:solidFill>
            <a:round/>
            <a:headEnd/>
            <a:tailEnd/>
          </a:ln>
        </p:spPr>
        <p:txBody>
          <a:bodyPr wrap="none" anchor="ctr"/>
          <a:lstStyle/>
          <a:p>
            <a:pPr algn="ctr"/>
            <a:r>
              <a:rPr lang="en-GB" sz="1400" b="1" dirty="0" smtClean="0">
                <a:latin typeface="Calibri" pitchFamily="34" charset="0"/>
              </a:rPr>
              <a:t>11</a:t>
            </a:r>
            <a:endParaRPr lang="en-GB" sz="1400" b="1" dirty="0">
              <a:latin typeface="Calibri" pitchFamily="34" charset="0"/>
            </a:endParaRPr>
          </a:p>
        </p:txBody>
      </p:sp>
      <p:sp>
        <p:nvSpPr>
          <p:cNvPr id="36" name="TextBox 35"/>
          <p:cNvSpPr txBox="1"/>
          <p:nvPr/>
        </p:nvSpPr>
        <p:spPr>
          <a:xfrm>
            <a:off x="4786314" y="2000240"/>
            <a:ext cx="3571900" cy="461665"/>
          </a:xfrm>
          <a:prstGeom prst="rect">
            <a:avLst/>
          </a:prstGeom>
          <a:noFill/>
        </p:spPr>
        <p:txBody>
          <a:bodyPr wrap="square" rtlCol="0">
            <a:spAutoFit/>
          </a:bodyPr>
          <a:lstStyle/>
          <a:p>
            <a:endParaRPr lang="en-GB" sz="2400" dirty="0"/>
          </a:p>
        </p:txBody>
      </p:sp>
      <p:sp>
        <p:nvSpPr>
          <p:cNvPr id="33" name="Oval 13"/>
          <p:cNvSpPr>
            <a:spLocks noChangeArrowheads="1"/>
          </p:cNvSpPr>
          <p:nvPr/>
        </p:nvSpPr>
        <p:spPr bwMode="auto">
          <a:xfrm>
            <a:off x="2071670" y="4643446"/>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4</a:t>
            </a:r>
            <a:endParaRPr lang="en-GB" sz="2400" b="1" dirty="0">
              <a:latin typeface="Calibri" pitchFamily="34" charset="0"/>
            </a:endParaRPr>
          </a:p>
        </p:txBody>
      </p:sp>
      <p:sp>
        <p:nvSpPr>
          <p:cNvPr id="45" name="Oval 13"/>
          <p:cNvSpPr>
            <a:spLocks noChangeArrowheads="1"/>
          </p:cNvSpPr>
          <p:nvPr/>
        </p:nvSpPr>
        <p:spPr bwMode="auto">
          <a:xfrm>
            <a:off x="2643174" y="442913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8</a:t>
            </a:r>
            <a:endParaRPr lang="en-GB" sz="2400" b="1" dirty="0">
              <a:latin typeface="Calibri" pitchFamily="34" charset="0"/>
            </a:endParaRPr>
          </a:p>
        </p:txBody>
      </p:sp>
      <p:sp>
        <p:nvSpPr>
          <p:cNvPr id="54" name="Oval 13"/>
          <p:cNvSpPr>
            <a:spLocks noChangeArrowheads="1"/>
          </p:cNvSpPr>
          <p:nvPr/>
        </p:nvSpPr>
        <p:spPr bwMode="auto">
          <a:xfrm>
            <a:off x="1357290" y="528638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3</a:t>
            </a:r>
            <a:endParaRPr lang="en-GB" sz="2400" b="1" dirty="0">
              <a:latin typeface="Calibri" pitchFamily="34" charset="0"/>
            </a:endParaRPr>
          </a:p>
        </p:txBody>
      </p:sp>
      <p:sp>
        <p:nvSpPr>
          <p:cNvPr id="55" name="Oval 13"/>
          <p:cNvSpPr>
            <a:spLocks noChangeArrowheads="1"/>
          </p:cNvSpPr>
          <p:nvPr/>
        </p:nvSpPr>
        <p:spPr bwMode="auto">
          <a:xfrm>
            <a:off x="3500430" y="5214950"/>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2</a:t>
            </a:r>
            <a:endParaRPr lang="en-GB" sz="2400" b="1" dirty="0">
              <a:latin typeface="Calibri" pitchFamily="34" charset="0"/>
            </a:endParaRPr>
          </a:p>
        </p:txBody>
      </p:sp>
      <p:sp>
        <p:nvSpPr>
          <p:cNvPr id="57" name="Oval 13"/>
          <p:cNvSpPr>
            <a:spLocks noChangeArrowheads="1"/>
          </p:cNvSpPr>
          <p:nvPr/>
        </p:nvSpPr>
        <p:spPr bwMode="auto">
          <a:xfrm>
            <a:off x="1000100" y="350043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11</a:t>
            </a:r>
            <a:endParaRPr lang="en-GB" sz="2400" b="1" dirty="0">
              <a:latin typeface="Calibri" pitchFamily="34" charset="0"/>
            </a:endParaRPr>
          </a:p>
        </p:txBody>
      </p:sp>
      <p:sp>
        <p:nvSpPr>
          <p:cNvPr id="58" name="Oval 13"/>
          <p:cNvSpPr>
            <a:spLocks noChangeArrowheads="1"/>
          </p:cNvSpPr>
          <p:nvPr/>
        </p:nvSpPr>
        <p:spPr bwMode="auto">
          <a:xfrm>
            <a:off x="2214546" y="335756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10</a:t>
            </a:r>
            <a:endParaRPr lang="en-GB" sz="2400" b="1" dirty="0">
              <a:latin typeface="Calibri" pitchFamily="34" charset="0"/>
            </a:endParaRPr>
          </a:p>
        </p:txBody>
      </p:sp>
      <p:sp>
        <p:nvSpPr>
          <p:cNvPr id="59" name="Oval 13"/>
          <p:cNvSpPr>
            <a:spLocks noChangeArrowheads="1"/>
          </p:cNvSpPr>
          <p:nvPr/>
        </p:nvSpPr>
        <p:spPr bwMode="auto">
          <a:xfrm>
            <a:off x="3357554" y="350043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7</a:t>
            </a:r>
            <a:endParaRPr lang="en-GB" sz="2400" b="1" dirty="0">
              <a:latin typeface="Calibri" pitchFamily="34" charset="0"/>
            </a:endParaRPr>
          </a:p>
        </p:txBody>
      </p:sp>
      <p:sp>
        <p:nvSpPr>
          <p:cNvPr id="60" name="Oval 13"/>
          <p:cNvSpPr>
            <a:spLocks noChangeArrowheads="1"/>
          </p:cNvSpPr>
          <p:nvPr/>
        </p:nvSpPr>
        <p:spPr bwMode="auto">
          <a:xfrm>
            <a:off x="2285984" y="264318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9</a:t>
            </a:r>
            <a:endParaRPr lang="en-GB" sz="2400" b="1" dirty="0">
              <a:latin typeface="Calibri" pitchFamily="34" charset="0"/>
            </a:endParaRPr>
          </a:p>
        </p:txBody>
      </p:sp>
      <p:sp>
        <p:nvSpPr>
          <p:cNvPr id="63" name="Oval 13"/>
          <p:cNvSpPr>
            <a:spLocks noChangeArrowheads="1"/>
          </p:cNvSpPr>
          <p:nvPr/>
        </p:nvSpPr>
        <p:spPr bwMode="auto">
          <a:xfrm>
            <a:off x="2000232" y="550070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6</a:t>
            </a:r>
            <a:endParaRPr lang="en-GB" sz="2400" b="1" dirty="0">
              <a:latin typeface="Calibri" pitchFamily="34" charset="0"/>
            </a:endParaRPr>
          </a:p>
        </p:txBody>
      </p:sp>
      <p:sp>
        <p:nvSpPr>
          <p:cNvPr id="64" name="Oval 13"/>
          <p:cNvSpPr>
            <a:spLocks noChangeArrowheads="1"/>
          </p:cNvSpPr>
          <p:nvPr/>
        </p:nvSpPr>
        <p:spPr bwMode="auto">
          <a:xfrm>
            <a:off x="2714612" y="550070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5</a:t>
            </a:r>
            <a:endParaRPr lang="en-GB" sz="2400" b="1" dirty="0">
              <a:latin typeface="Calibri" pitchFamily="34" charset="0"/>
            </a:endParaRPr>
          </a:p>
        </p:txBody>
      </p:sp>
      <p:sp>
        <p:nvSpPr>
          <p:cNvPr id="67" name="Oval 13"/>
          <p:cNvSpPr>
            <a:spLocks noChangeArrowheads="1"/>
          </p:cNvSpPr>
          <p:nvPr/>
        </p:nvSpPr>
        <p:spPr bwMode="auto">
          <a:xfrm>
            <a:off x="2285984" y="3857628"/>
            <a:ext cx="357190" cy="357190"/>
          </a:xfrm>
          <a:prstGeom prst="ellipse">
            <a:avLst/>
          </a:prstGeom>
          <a:solidFill>
            <a:srgbClr val="FFFF00"/>
          </a:solidFill>
          <a:ln w="3175">
            <a:solidFill>
              <a:schemeClr val="tx1"/>
            </a:solidFill>
            <a:round/>
            <a:headEnd/>
            <a:tailEnd/>
          </a:ln>
        </p:spPr>
        <p:txBody>
          <a:bodyPr wrap="none" anchor="ctr"/>
          <a:lstStyle/>
          <a:p>
            <a:pPr algn="ctr"/>
            <a:r>
              <a:rPr lang="en-GB" sz="2000" b="1" dirty="0" smtClean="0">
                <a:latin typeface="Calibri" pitchFamily="34" charset="0"/>
              </a:rPr>
              <a:t>10</a:t>
            </a:r>
            <a:endParaRPr lang="en-GB" sz="2000" b="1" dirty="0">
              <a:latin typeface="Calibri" pitchFamily="34" charset="0"/>
            </a:endParaRPr>
          </a:p>
        </p:txBody>
      </p:sp>
      <p:sp>
        <p:nvSpPr>
          <p:cNvPr id="68" name="Oval 13"/>
          <p:cNvSpPr>
            <a:spLocks noChangeArrowheads="1"/>
          </p:cNvSpPr>
          <p:nvPr/>
        </p:nvSpPr>
        <p:spPr bwMode="auto">
          <a:xfrm>
            <a:off x="2285984" y="5214950"/>
            <a:ext cx="357190" cy="357190"/>
          </a:xfrm>
          <a:prstGeom prst="ellipse">
            <a:avLst/>
          </a:prstGeom>
          <a:solidFill>
            <a:srgbClr val="FFFF00"/>
          </a:solidFill>
          <a:ln w="3175">
            <a:solidFill>
              <a:schemeClr val="tx1"/>
            </a:solidFill>
            <a:round/>
            <a:headEnd/>
            <a:tailEnd/>
          </a:ln>
        </p:spPr>
        <p:txBody>
          <a:bodyPr wrap="none" anchor="ctr"/>
          <a:lstStyle/>
          <a:p>
            <a:pPr algn="ctr"/>
            <a:r>
              <a:rPr lang="en-GB" sz="2000" b="1" dirty="0" smtClean="0">
                <a:latin typeface="Calibri" pitchFamily="34" charset="0"/>
              </a:rPr>
              <a:t>9</a:t>
            </a:r>
            <a:endParaRPr lang="en-GB" sz="2000" b="1" dirty="0">
              <a:latin typeface="Calibri" pitchFamily="34" charset="0"/>
            </a:endParaRPr>
          </a:p>
        </p:txBody>
      </p:sp>
      <p:sp>
        <p:nvSpPr>
          <p:cNvPr id="69" name="Rectangle 68"/>
          <p:cNvSpPr/>
          <p:nvPr/>
        </p:nvSpPr>
        <p:spPr>
          <a:xfrm>
            <a:off x="1785918" y="4286256"/>
            <a:ext cx="1428760" cy="928694"/>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extBox 69"/>
          <p:cNvSpPr txBox="1"/>
          <p:nvPr/>
        </p:nvSpPr>
        <p:spPr>
          <a:xfrm>
            <a:off x="4786314" y="1214422"/>
            <a:ext cx="3571900" cy="4708981"/>
          </a:xfrm>
          <a:prstGeom prst="rect">
            <a:avLst/>
          </a:prstGeom>
          <a:noFill/>
        </p:spPr>
        <p:txBody>
          <a:bodyPr wrap="square" rtlCol="0">
            <a:spAutoFit/>
          </a:bodyPr>
          <a:lstStyle/>
          <a:p>
            <a:r>
              <a:rPr lang="en-GB" sz="2000" dirty="0" smtClean="0"/>
              <a:t>This is one area in the game that our practice might fit, where opposition 7, 10 or 11 try to combine /play to their striker , No9 </a:t>
            </a:r>
          </a:p>
          <a:p>
            <a:endParaRPr lang="en-GB" sz="2000" dirty="0" smtClean="0"/>
          </a:p>
          <a:p>
            <a:r>
              <a:rPr lang="en-GB" sz="2000" dirty="0" smtClean="0"/>
              <a:t>4 and 8 try to screen or intercept these passes .</a:t>
            </a:r>
          </a:p>
          <a:p>
            <a:endParaRPr lang="en-GB" sz="2000" dirty="0" smtClean="0"/>
          </a:p>
          <a:p>
            <a:r>
              <a:rPr lang="en-GB" sz="2000" b="1" i="1" dirty="0" smtClean="0"/>
              <a:t>There may be other areas where it fits into your formation and playing philosophy </a:t>
            </a:r>
          </a:p>
          <a:p>
            <a:endParaRPr lang="en-GB" sz="2000" b="1" i="1" dirty="0" smtClean="0"/>
          </a:p>
          <a:p>
            <a:r>
              <a:rPr lang="en-GB" sz="2000" dirty="0" smtClean="0"/>
              <a:t>eg within  your defending unit, or ‘defending from the front’</a:t>
            </a:r>
            <a:endParaRPr lang="en-GB"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5632311"/>
          </a:xfrm>
          <a:prstGeom prst="rect">
            <a:avLst/>
          </a:prstGeom>
          <a:noFill/>
        </p:spPr>
        <p:txBody>
          <a:bodyPr wrap="square" rtlCol="0">
            <a:spAutoFit/>
          </a:bodyPr>
          <a:lstStyle/>
          <a:p>
            <a:r>
              <a:rPr lang="en-GB" dirty="0" smtClean="0"/>
              <a:t>Now we progress to the next Part . Here we set up 6v6 with 4 defenders (red)restricted to Zone C between gates and boxes</a:t>
            </a:r>
          </a:p>
          <a:p>
            <a:r>
              <a:rPr lang="en-GB" dirty="0" smtClean="0"/>
              <a:t>Initially 2 defenders are restricted to Zone D and the practice runs as in the Future Game (Slide 6 above)</a:t>
            </a:r>
          </a:p>
          <a:p>
            <a:r>
              <a:rPr lang="en-GB" dirty="0" smtClean="0"/>
              <a:t>Servers T play a ball to the 4 attackers , who make 3 passes before breaking out and scoring by either running the ball through a gate in front of the defending 4 or chipping the ball into the boxes behind them.</a:t>
            </a:r>
          </a:p>
          <a:p>
            <a:endParaRPr lang="en-GB" dirty="0" smtClean="0"/>
          </a:p>
          <a:p>
            <a:r>
              <a:rPr lang="en-GB" dirty="0" smtClean="0"/>
              <a:t>Back 4 drop or press to stop the attackers scoring. If they win the ball, they try and score in either target goal before resetting. </a:t>
            </a:r>
          </a:p>
          <a:p>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571612"/>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5" name="Rectangle 34"/>
          <p:cNvSpPr/>
          <p:nvPr/>
        </p:nvSpPr>
        <p:spPr>
          <a:xfrm>
            <a:off x="1214414" y="4214818"/>
            <a:ext cx="300039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c</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6" name="Oval 13"/>
          <p:cNvSpPr>
            <a:spLocks noChangeArrowheads="1"/>
          </p:cNvSpPr>
          <p:nvPr/>
        </p:nvSpPr>
        <p:spPr bwMode="auto">
          <a:xfrm>
            <a:off x="2786050" y="1928802"/>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071670" y="207167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1285852" y="178592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795442" y="186688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071802" y="207167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500430" y="178592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928926"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50" name="Rectangle 49"/>
          <p:cNvSpPr/>
          <p:nvPr/>
        </p:nvSpPr>
        <p:spPr>
          <a:xfrm>
            <a:off x="2285984" y="1428736"/>
            <a:ext cx="620684"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effectLst>
                  <a:outerShdw blurRad="41275" dist="20320" dir="1800000" algn="tl" rotWithShape="0">
                    <a:srgbClr val="000000">
                      <a:alpha val="40000"/>
                    </a:srgbClr>
                  </a:outerShdw>
                </a:effectLst>
              </a:rPr>
              <a:t>D</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cxnSp>
        <p:nvCxnSpPr>
          <p:cNvPr id="51" name="Straight Arrow Connector 50"/>
          <p:cNvCxnSpPr>
            <a:endCxn id="84" idx="1"/>
          </p:cNvCxnSpPr>
          <p:nvPr/>
        </p:nvCxnSpPr>
        <p:spPr>
          <a:xfrm>
            <a:off x="2357422" y="1571612"/>
            <a:ext cx="1000132" cy="13096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The practices in the Future Game are templates to be adapted for your players, rather than a prescriptive syllabus. </a:t>
            </a:r>
          </a:p>
          <a:p>
            <a:pPr>
              <a:buNone/>
            </a:pPr>
            <a:endParaRPr lang="en-GB" dirty="0" smtClean="0"/>
          </a:p>
          <a:p>
            <a:pPr>
              <a:buNone/>
            </a:pPr>
            <a:r>
              <a:rPr lang="en-GB" dirty="0" smtClean="0"/>
              <a:t>You may find that some practices will work for your players as they are shown, some you will alter using STEP principles( different area size etc) but some you may find useful as a basis for a different training focus or age than that given in the Future Game.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369332"/>
          </a:xfrm>
          <a:prstGeom prst="rect">
            <a:avLst/>
          </a:prstGeom>
          <a:noFill/>
        </p:spPr>
        <p:txBody>
          <a:bodyPr wrap="square" rtlCol="0">
            <a:spAutoFit/>
          </a:bodyPr>
          <a:lstStyle/>
          <a:p>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2000232" y="5357826"/>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857620" y="4071942"/>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5" name="Rectangle 34"/>
          <p:cNvSpPr/>
          <p:nvPr/>
        </p:nvSpPr>
        <p:spPr>
          <a:xfrm>
            <a:off x="1214414" y="4214818"/>
            <a:ext cx="300039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c</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6" name="Oval 13"/>
          <p:cNvSpPr>
            <a:spLocks noChangeArrowheads="1"/>
          </p:cNvSpPr>
          <p:nvPr/>
        </p:nvSpPr>
        <p:spPr bwMode="auto">
          <a:xfrm>
            <a:off x="2786050" y="1928802"/>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071670" y="207167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3857620" y="450057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1285852" y="250030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795442" y="186688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071802" y="207167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786182" y="3786190"/>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928926"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50" name="Rectangle 49"/>
          <p:cNvSpPr/>
          <p:nvPr/>
        </p:nvSpPr>
        <p:spPr>
          <a:xfrm>
            <a:off x="2285984" y="1428736"/>
            <a:ext cx="620684"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effectLst>
                  <a:outerShdw blurRad="41275" dist="20320" dir="1800000" algn="tl" rotWithShape="0">
                    <a:srgbClr val="000000">
                      <a:alpha val="40000"/>
                    </a:srgbClr>
                  </a:outerShdw>
                </a:effectLst>
              </a:rPr>
              <a:t>D</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52" name="TextBox 51"/>
          <p:cNvSpPr txBox="1"/>
          <p:nvPr/>
        </p:nvSpPr>
        <p:spPr>
          <a:xfrm>
            <a:off x="5000628" y="582771"/>
            <a:ext cx="3571900" cy="5909310"/>
          </a:xfrm>
          <a:prstGeom prst="rect">
            <a:avLst/>
          </a:prstGeom>
          <a:noFill/>
        </p:spPr>
        <p:txBody>
          <a:bodyPr wrap="square" rtlCol="0">
            <a:spAutoFit/>
          </a:bodyPr>
          <a:lstStyle/>
          <a:p>
            <a:r>
              <a:rPr lang="en-GB" dirty="0" smtClean="0"/>
              <a:t>Challenges and scoring systems can be used to manage the attacking team.</a:t>
            </a:r>
          </a:p>
          <a:p>
            <a:endParaRPr lang="en-GB" dirty="0" smtClean="0"/>
          </a:p>
          <a:p>
            <a:r>
              <a:rPr lang="en-GB" dirty="0" smtClean="0"/>
              <a:t>It may be that going through a gate is 1 point and clipping the ball in behind is 3 points.</a:t>
            </a:r>
          </a:p>
          <a:p>
            <a:endParaRPr lang="en-GB" dirty="0" smtClean="0"/>
          </a:p>
          <a:p>
            <a:r>
              <a:rPr lang="en-GB" dirty="0" smtClean="0"/>
              <a:t>You may challenge a certain player to try and get through a gate, or award extra points if they do (to encourage  their individual RWTB and Dribbling) Likewise you may encourage certain players to try to clip the ball in to improve that skill, possibly awarding extra points for using their ‘other’ foot.</a:t>
            </a:r>
          </a:p>
          <a:p>
            <a:endParaRPr lang="en-GB" dirty="0" smtClean="0"/>
          </a:p>
          <a:p>
            <a:r>
              <a:rPr lang="en-GB" dirty="0" smtClean="0"/>
              <a:t>Other Individual/ unit/team challenges ?</a:t>
            </a:r>
          </a:p>
          <a:p>
            <a:endParaRPr lang="en-GB" dirty="0"/>
          </a:p>
        </p:txBody>
      </p:sp>
      <p:cxnSp>
        <p:nvCxnSpPr>
          <p:cNvPr id="55" name="Straight Arrow Connector 54"/>
          <p:cNvCxnSpPr>
            <a:endCxn id="48" idx="0"/>
          </p:cNvCxnSpPr>
          <p:nvPr/>
        </p:nvCxnSpPr>
        <p:spPr>
          <a:xfrm rot="16200000" flipH="1">
            <a:off x="3428992" y="3286124"/>
            <a:ext cx="857256"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1606731" y="2717074"/>
            <a:ext cx="750691" cy="2730137"/>
          </a:xfrm>
          <a:custGeom>
            <a:avLst/>
            <a:gdLst>
              <a:gd name="connsiteX0" fmla="*/ 0 w 1045029"/>
              <a:gd name="connsiteY0" fmla="*/ 0 h 2730137"/>
              <a:gd name="connsiteX1" fmla="*/ 26126 w 1045029"/>
              <a:gd name="connsiteY1" fmla="*/ 39189 h 2730137"/>
              <a:gd name="connsiteX2" fmla="*/ 418012 w 1045029"/>
              <a:gd name="connsiteY2" fmla="*/ 352697 h 2730137"/>
              <a:gd name="connsiteX3" fmla="*/ 496389 w 1045029"/>
              <a:gd name="connsiteY3" fmla="*/ 444137 h 2730137"/>
              <a:gd name="connsiteX4" fmla="*/ 535578 w 1045029"/>
              <a:gd name="connsiteY4" fmla="*/ 483326 h 2730137"/>
              <a:gd name="connsiteX5" fmla="*/ 561703 w 1045029"/>
              <a:gd name="connsiteY5" fmla="*/ 535577 h 2730137"/>
              <a:gd name="connsiteX6" fmla="*/ 640080 w 1045029"/>
              <a:gd name="connsiteY6" fmla="*/ 627017 h 2730137"/>
              <a:gd name="connsiteX7" fmla="*/ 666206 w 1045029"/>
              <a:gd name="connsiteY7" fmla="*/ 692332 h 2730137"/>
              <a:gd name="connsiteX8" fmla="*/ 731520 w 1045029"/>
              <a:gd name="connsiteY8" fmla="*/ 770709 h 2730137"/>
              <a:gd name="connsiteX9" fmla="*/ 757646 w 1045029"/>
              <a:gd name="connsiteY9" fmla="*/ 822960 h 2730137"/>
              <a:gd name="connsiteX10" fmla="*/ 875212 w 1045029"/>
              <a:gd name="connsiteY10" fmla="*/ 1005840 h 2730137"/>
              <a:gd name="connsiteX11" fmla="*/ 927463 w 1045029"/>
              <a:gd name="connsiteY11" fmla="*/ 1110343 h 2730137"/>
              <a:gd name="connsiteX12" fmla="*/ 940526 w 1045029"/>
              <a:gd name="connsiteY12" fmla="*/ 1162595 h 2730137"/>
              <a:gd name="connsiteX13" fmla="*/ 966652 w 1045029"/>
              <a:gd name="connsiteY13" fmla="*/ 1214846 h 2730137"/>
              <a:gd name="connsiteX14" fmla="*/ 979715 w 1045029"/>
              <a:gd name="connsiteY14" fmla="*/ 1267097 h 2730137"/>
              <a:gd name="connsiteX15" fmla="*/ 992778 w 1045029"/>
              <a:gd name="connsiteY15" fmla="*/ 1306286 h 2730137"/>
              <a:gd name="connsiteX16" fmla="*/ 1005840 w 1045029"/>
              <a:gd name="connsiteY16" fmla="*/ 1449977 h 2730137"/>
              <a:gd name="connsiteX17" fmla="*/ 1018903 w 1045029"/>
              <a:gd name="connsiteY17" fmla="*/ 1489166 h 2730137"/>
              <a:gd name="connsiteX18" fmla="*/ 1031966 w 1045029"/>
              <a:gd name="connsiteY18" fmla="*/ 1554480 h 2730137"/>
              <a:gd name="connsiteX19" fmla="*/ 1045029 w 1045029"/>
              <a:gd name="connsiteY19" fmla="*/ 1606732 h 2730137"/>
              <a:gd name="connsiteX20" fmla="*/ 1031966 w 1045029"/>
              <a:gd name="connsiteY20" fmla="*/ 1998617 h 2730137"/>
              <a:gd name="connsiteX21" fmla="*/ 1005840 w 1045029"/>
              <a:gd name="connsiteY21" fmla="*/ 2272937 h 2730137"/>
              <a:gd name="connsiteX22" fmla="*/ 992778 w 1045029"/>
              <a:gd name="connsiteY22" fmla="*/ 2351315 h 2730137"/>
              <a:gd name="connsiteX23" fmla="*/ 966652 w 1045029"/>
              <a:gd name="connsiteY23" fmla="*/ 2390503 h 2730137"/>
              <a:gd name="connsiteX24" fmla="*/ 914400 w 1045029"/>
              <a:gd name="connsiteY24" fmla="*/ 2455817 h 2730137"/>
              <a:gd name="connsiteX25" fmla="*/ 862149 w 1045029"/>
              <a:gd name="connsiteY25" fmla="*/ 2534195 h 2730137"/>
              <a:gd name="connsiteX26" fmla="*/ 822960 w 1045029"/>
              <a:gd name="connsiteY26" fmla="*/ 2573383 h 2730137"/>
              <a:gd name="connsiteX27" fmla="*/ 796835 w 1045029"/>
              <a:gd name="connsiteY27" fmla="*/ 2612572 h 2730137"/>
              <a:gd name="connsiteX28" fmla="*/ 757646 w 1045029"/>
              <a:gd name="connsiteY28" fmla="*/ 2638697 h 2730137"/>
              <a:gd name="connsiteX29" fmla="*/ 744583 w 1045029"/>
              <a:gd name="connsiteY29" fmla="*/ 2677886 h 2730137"/>
              <a:gd name="connsiteX30" fmla="*/ 705395 w 1045029"/>
              <a:gd name="connsiteY30" fmla="*/ 2730137 h 273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45029" h="2730137">
                <a:moveTo>
                  <a:pt x="0" y="0"/>
                </a:moveTo>
                <a:cubicBezTo>
                  <a:pt x="8709" y="13063"/>
                  <a:pt x="14127" y="29065"/>
                  <a:pt x="26126" y="39189"/>
                </a:cubicBezTo>
                <a:cubicBezTo>
                  <a:pt x="153981" y="147067"/>
                  <a:pt x="299724" y="234406"/>
                  <a:pt x="418012" y="352697"/>
                </a:cubicBezTo>
                <a:cubicBezTo>
                  <a:pt x="515259" y="449947"/>
                  <a:pt x="395835" y="326825"/>
                  <a:pt x="496389" y="444137"/>
                </a:cubicBezTo>
                <a:cubicBezTo>
                  <a:pt x="508412" y="458163"/>
                  <a:pt x="522515" y="470263"/>
                  <a:pt x="535578" y="483326"/>
                </a:cubicBezTo>
                <a:cubicBezTo>
                  <a:pt x="544286" y="500743"/>
                  <a:pt x="550385" y="519731"/>
                  <a:pt x="561703" y="535577"/>
                </a:cubicBezTo>
                <a:cubicBezTo>
                  <a:pt x="621102" y="618737"/>
                  <a:pt x="584132" y="526310"/>
                  <a:pt x="640080" y="627017"/>
                </a:cubicBezTo>
                <a:cubicBezTo>
                  <a:pt x="651468" y="647515"/>
                  <a:pt x="655719" y="671359"/>
                  <a:pt x="666206" y="692332"/>
                </a:cubicBezTo>
                <a:cubicBezTo>
                  <a:pt x="700757" y="761434"/>
                  <a:pt x="683375" y="703306"/>
                  <a:pt x="731520" y="770709"/>
                </a:cubicBezTo>
                <a:cubicBezTo>
                  <a:pt x="742838" y="786555"/>
                  <a:pt x="747985" y="806053"/>
                  <a:pt x="757646" y="822960"/>
                </a:cubicBezTo>
                <a:cubicBezTo>
                  <a:pt x="829312" y="948375"/>
                  <a:pt x="813235" y="923205"/>
                  <a:pt x="875212" y="1005840"/>
                </a:cubicBezTo>
                <a:cubicBezTo>
                  <a:pt x="907289" y="1134146"/>
                  <a:pt x="860849" y="977114"/>
                  <a:pt x="927463" y="1110343"/>
                </a:cubicBezTo>
                <a:cubicBezTo>
                  <a:pt x="935492" y="1126401"/>
                  <a:pt x="934222" y="1145785"/>
                  <a:pt x="940526" y="1162595"/>
                </a:cubicBezTo>
                <a:cubicBezTo>
                  <a:pt x="947363" y="1180828"/>
                  <a:pt x="959815" y="1196613"/>
                  <a:pt x="966652" y="1214846"/>
                </a:cubicBezTo>
                <a:cubicBezTo>
                  <a:pt x="972956" y="1231656"/>
                  <a:pt x="974783" y="1249835"/>
                  <a:pt x="979715" y="1267097"/>
                </a:cubicBezTo>
                <a:cubicBezTo>
                  <a:pt x="983498" y="1280337"/>
                  <a:pt x="988424" y="1293223"/>
                  <a:pt x="992778" y="1306286"/>
                </a:cubicBezTo>
                <a:cubicBezTo>
                  <a:pt x="997132" y="1354183"/>
                  <a:pt x="999039" y="1402366"/>
                  <a:pt x="1005840" y="1449977"/>
                </a:cubicBezTo>
                <a:cubicBezTo>
                  <a:pt x="1007787" y="1463608"/>
                  <a:pt x="1015563" y="1475808"/>
                  <a:pt x="1018903" y="1489166"/>
                </a:cubicBezTo>
                <a:cubicBezTo>
                  <a:pt x="1024288" y="1510706"/>
                  <a:pt x="1027150" y="1532806"/>
                  <a:pt x="1031966" y="1554480"/>
                </a:cubicBezTo>
                <a:cubicBezTo>
                  <a:pt x="1035861" y="1572006"/>
                  <a:pt x="1040675" y="1589315"/>
                  <a:pt x="1045029" y="1606732"/>
                </a:cubicBezTo>
                <a:cubicBezTo>
                  <a:pt x="1040675" y="1737360"/>
                  <a:pt x="1039641" y="1868142"/>
                  <a:pt x="1031966" y="1998617"/>
                </a:cubicBezTo>
                <a:cubicBezTo>
                  <a:pt x="1026572" y="2090312"/>
                  <a:pt x="1020940" y="2182333"/>
                  <a:pt x="1005840" y="2272937"/>
                </a:cubicBezTo>
                <a:cubicBezTo>
                  <a:pt x="1001486" y="2299063"/>
                  <a:pt x="1001154" y="2326188"/>
                  <a:pt x="992778" y="2351315"/>
                </a:cubicBezTo>
                <a:cubicBezTo>
                  <a:pt x="987813" y="2366209"/>
                  <a:pt x="975361" y="2377440"/>
                  <a:pt x="966652" y="2390503"/>
                </a:cubicBezTo>
                <a:cubicBezTo>
                  <a:pt x="937234" y="2478757"/>
                  <a:pt x="978033" y="2383093"/>
                  <a:pt x="914400" y="2455817"/>
                </a:cubicBezTo>
                <a:cubicBezTo>
                  <a:pt x="893723" y="2479447"/>
                  <a:pt x="884352" y="2511993"/>
                  <a:pt x="862149" y="2534195"/>
                </a:cubicBezTo>
                <a:cubicBezTo>
                  <a:pt x="849086" y="2547258"/>
                  <a:pt x="834787" y="2559191"/>
                  <a:pt x="822960" y="2573383"/>
                </a:cubicBezTo>
                <a:cubicBezTo>
                  <a:pt x="812909" y="2585444"/>
                  <a:pt x="807936" y="2601471"/>
                  <a:pt x="796835" y="2612572"/>
                </a:cubicBezTo>
                <a:cubicBezTo>
                  <a:pt x="785734" y="2623673"/>
                  <a:pt x="770709" y="2629989"/>
                  <a:pt x="757646" y="2638697"/>
                </a:cubicBezTo>
                <a:cubicBezTo>
                  <a:pt x="753292" y="2651760"/>
                  <a:pt x="750741" y="2665570"/>
                  <a:pt x="744583" y="2677886"/>
                </a:cubicBezTo>
                <a:cubicBezTo>
                  <a:pt x="729811" y="2707431"/>
                  <a:pt x="723767" y="2711766"/>
                  <a:pt x="705395" y="2730137"/>
                </a:cubicBezTo>
              </a:path>
            </a:pathLst>
          </a:custGeom>
          <a:ln>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285984" y="221455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928926"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cxnSp>
        <p:nvCxnSpPr>
          <p:cNvPr id="51" name="Straight Arrow Connector 50"/>
          <p:cNvCxnSpPr>
            <a:endCxn id="84" idx="1"/>
          </p:cNvCxnSpPr>
          <p:nvPr/>
        </p:nvCxnSpPr>
        <p:spPr>
          <a:xfrm>
            <a:off x="2357422" y="1571612"/>
            <a:ext cx="1000132" cy="34528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00628" y="574018"/>
            <a:ext cx="3571900" cy="5355312"/>
          </a:xfrm>
          <a:prstGeom prst="rect">
            <a:avLst/>
          </a:prstGeom>
          <a:noFill/>
        </p:spPr>
        <p:txBody>
          <a:bodyPr wrap="square" rtlCol="0">
            <a:spAutoFit/>
          </a:bodyPr>
          <a:lstStyle/>
          <a:p>
            <a:r>
              <a:rPr lang="en-GB" dirty="0" smtClean="0"/>
              <a:t>Next, we allow the front pair of defenders to drop into the next zone. Now they are screening , and the back four react to their actions – if  the Midfield pair have pressure on the ball, the back 4 can push out. If not they may have to drop to protect the space behind.</a:t>
            </a:r>
          </a:p>
          <a:p>
            <a:endParaRPr lang="en-GB" dirty="0" smtClean="0"/>
          </a:p>
          <a:p>
            <a:r>
              <a:rPr lang="en-GB" dirty="0" smtClean="0"/>
              <a:t>Now that we have an opportunity to work on all Defending Principles, </a:t>
            </a:r>
          </a:p>
          <a:p>
            <a:r>
              <a:rPr lang="en-GB" b="1" dirty="0" smtClean="0"/>
              <a:t>Coaching points may include</a:t>
            </a:r>
          </a:p>
          <a:p>
            <a:endParaRPr lang="en-GB" b="1" dirty="0" smtClean="0"/>
          </a:p>
          <a:p>
            <a:pPr>
              <a:buFontTx/>
              <a:buChar char="-"/>
            </a:pPr>
            <a:r>
              <a:rPr lang="en-GB" dirty="0" smtClean="0"/>
              <a:t>Defending distances</a:t>
            </a:r>
          </a:p>
          <a:p>
            <a:pPr>
              <a:buFontTx/>
              <a:buChar char="-"/>
            </a:pPr>
            <a:r>
              <a:rPr lang="en-GB" dirty="0" smtClean="0"/>
              <a:t>Recognising triggers  when to press  drop (eg if no pressure on the ball and attacker shapes to clip the ball in) or slide if attack switches sides</a:t>
            </a:r>
          </a:p>
          <a:p>
            <a:pPr>
              <a:buFontTx/>
              <a:buChar char="-"/>
            </a:pPr>
            <a:r>
              <a:rPr lang="en-GB" dirty="0" smtClean="0"/>
              <a:t>Working as a unit/team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1200329"/>
          </a:xfrm>
          <a:prstGeom prst="rect">
            <a:avLst/>
          </a:prstGeom>
          <a:noFill/>
        </p:spPr>
        <p:txBody>
          <a:bodyPr wrap="square" rtlCol="0">
            <a:spAutoFit/>
          </a:bodyPr>
          <a:lstStyle/>
          <a:p>
            <a:r>
              <a:rPr lang="en-GB" dirty="0" smtClean="0"/>
              <a:t>Next, we can allow one attacker to play as a striker (No 9) who can receive and turn into the boxes behind, or receive the ball in there</a:t>
            </a:r>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357422" y="457200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3143240" y="464344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285984" y="221455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857488" y="428625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9</a:t>
            </a:r>
            <a:endParaRPr lang="en-GB" sz="2400" b="1" dirty="0">
              <a:latin typeface="Calibri" pitchFamily="34" charset="0"/>
            </a:endParaRPr>
          </a:p>
        </p:txBody>
      </p:sp>
      <p:cxnSp>
        <p:nvCxnSpPr>
          <p:cNvPr id="50" name="Straight Arrow Connector 49"/>
          <p:cNvCxnSpPr/>
          <p:nvPr/>
        </p:nvCxnSpPr>
        <p:spPr>
          <a:xfrm>
            <a:off x="2357422" y="1571612"/>
            <a:ext cx="1000132" cy="34528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4524315"/>
          </a:xfrm>
          <a:prstGeom prst="rect">
            <a:avLst/>
          </a:prstGeom>
          <a:noFill/>
        </p:spPr>
        <p:txBody>
          <a:bodyPr wrap="square" rtlCol="0">
            <a:spAutoFit/>
          </a:bodyPr>
          <a:lstStyle/>
          <a:p>
            <a:r>
              <a:rPr lang="en-GB" dirty="0" smtClean="0"/>
              <a:t>We could also use one of the players as a striker or No10 for the defenders to play into when they win the ball.</a:t>
            </a:r>
          </a:p>
          <a:p>
            <a:endParaRPr lang="en-GB" dirty="0" smtClean="0"/>
          </a:p>
          <a:p>
            <a:r>
              <a:rPr lang="en-GB" dirty="0" smtClean="0"/>
              <a:t>Of course, if numbers allow , extra roles such as these can be created earlier to involve everyone, or simply have different overloads in different areas to cater for them</a:t>
            </a:r>
          </a:p>
          <a:p>
            <a:endParaRPr lang="en-GB" dirty="0" smtClean="0"/>
          </a:p>
          <a:p>
            <a:r>
              <a:rPr lang="en-GB" dirty="0" smtClean="0"/>
              <a:t>You may have other conditions such as wide defenders leaving their zone to support the players ahead.</a:t>
            </a:r>
          </a:p>
          <a:p>
            <a:endParaRPr lang="en-GB" dirty="0" smtClean="0"/>
          </a:p>
          <a:p>
            <a:r>
              <a:rPr lang="en-GB" dirty="0" smtClean="0"/>
              <a:t>Rotate players as appropriate</a:t>
            </a:r>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357298"/>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357422" y="457200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3143240" y="464344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285984" y="171448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857488" y="428625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51" name="Straight Arrow Connector 50"/>
          <p:cNvCxnSpPr/>
          <p:nvPr/>
        </p:nvCxnSpPr>
        <p:spPr>
          <a:xfrm rot="10800000">
            <a:off x="2500299" y="3286125"/>
            <a:ext cx="1500199" cy="857257"/>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2035951" y="2536025"/>
            <a:ext cx="714380" cy="7143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84" idx="1"/>
          </p:cNvCxnSpPr>
          <p:nvPr/>
        </p:nvCxnSpPr>
        <p:spPr>
          <a:xfrm flipV="1">
            <a:off x="2714612" y="1488267"/>
            <a:ext cx="642942" cy="29765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607191" y="3250405"/>
            <a:ext cx="1500198" cy="142876"/>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4524315"/>
          </a:xfrm>
          <a:prstGeom prst="rect">
            <a:avLst/>
          </a:prstGeom>
          <a:noFill/>
        </p:spPr>
        <p:txBody>
          <a:bodyPr wrap="square" rtlCol="0">
            <a:spAutoFit/>
          </a:bodyPr>
          <a:lstStyle/>
          <a:p>
            <a:r>
              <a:rPr lang="en-GB" dirty="0" smtClean="0"/>
              <a:t>We could also use one of the players as a striker or No10 for the defenders to play into when they win the ball.</a:t>
            </a:r>
          </a:p>
          <a:p>
            <a:endParaRPr lang="en-GB" dirty="0" smtClean="0"/>
          </a:p>
          <a:p>
            <a:r>
              <a:rPr lang="en-GB" dirty="0" smtClean="0"/>
              <a:t>Of course, if numbers allow , extra roles such as these can be created earlier to involve everyone, or simply have different overloads in different areas to cater for them</a:t>
            </a:r>
          </a:p>
          <a:p>
            <a:endParaRPr lang="en-GB" dirty="0" smtClean="0"/>
          </a:p>
          <a:p>
            <a:r>
              <a:rPr lang="en-GB" dirty="0" smtClean="0"/>
              <a:t>You may have other conditions such as wide defenders leaving their zone to support the players ahead.</a:t>
            </a:r>
          </a:p>
          <a:p>
            <a:endParaRPr lang="en-GB" dirty="0" smtClean="0"/>
          </a:p>
          <a:p>
            <a:r>
              <a:rPr lang="en-GB" dirty="0" smtClean="0"/>
              <a:t>Rotate players as appropriate</a:t>
            </a:r>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357298"/>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357422" y="457200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3143240" y="464344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285984" y="171448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857488" y="428625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51" name="Straight Arrow Connector 50"/>
          <p:cNvCxnSpPr/>
          <p:nvPr/>
        </p:nvCxnSpPr>
        <p:spPr>
          <a:xfrm rot="10800000">
            <a:off x="2500299" y="3286125"/>
            <a:ext cx="1500199" cy="857257"/>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2035951" y="2536025"/>
            <a:ext cx="714380" cy="7143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84" idx="1"/>
          </p:cNvCxnSpPr>
          <p:nvPr/>
        </p:nvCxnSpPr>
        <p:spPr>
          <a:xfrm flipV="1">
            <a:off x="2714612" y="1488267"/>
            <a:ext cx="642942" cy="29765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607191" y="3250405"/>
            <a:ext cx="1500198" cy="142876"/>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143504" y="1214422"/>
            <a:ext cx="3571900" cy="1384995"/>
          </a:xfrm>
          <a:prstGeom prst="rect">
            <a:avLst/>
          </a:prstGeom>
          <a:noFill/>
        </p:spPr>
        <p:txBody>
          <a:bodyPr wrap="square" rtlCol="0">
            <a:spAutoFit/>
          </a:bodyPr>
          <a:lstStyle/>
          <a:p>
            <a:r>
              <a:rPr lang="en-GB" sz="2800" dirty="0" smtClean="0"/>
              <a:t>Now we can see how this practice fits into our formation</a:t>
            </a:r>
            <a:endParaRPr lang="en-GB" sz="2800"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8</a:t>
            </a: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4</a:t>
            </a:r>
            <a:endParaRPr lang="en-GB" sz="2400" b="1" dirty="0">
              <a:latin typeface="Calibri" pitchFamily="34" charset="0"/>
            </a:endParaRPr>
          </a:p>
        </p:txBody>
      </p:sp>
      <p:sp>
        <p:nvSpPr>
          <p:cNvPr id="38" name="Oval 13"/>
          <p:cNvSpPr>
            <a:spLocks noChangeArrowheads="1"/>
          </p:cNvSpPr>
          <p:nvPr/>
        </p:nvSpPr>
        <p:spPr bwMode="auto">
          <a:xfrm>
            <a:off x="2357422" y="457200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6</a:t>
            </a:r>
            <a:endParaRPr lang="en-GB" sz="2400" b="1" dirty="0">
              <a:latin typeface="Calibri" pitchFamily="34" charset="0"/>
            </a:endParaRPr>
          </a:p>
        </p:txBody>
      </p:sp>
      <p:sp>
        <p:nvSpPr>
          <p:cNvPr id="39" name="Oval 13"/>
          <p:cNvSpPr>
            <a:spLocks noChangeArrowheads="1"/>
          </p:cNvSpPr>
          <p:nvPr/>
        </p:nvSpPr>
        <p:spPr bwMode="auto">
          <a:xfrm>
            <a:off x="3143240" y="4643446"/>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5</a:t>
            </a: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2</a:t>
            </a: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3</a:t>
            </a: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857488" y="428625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51" name="Straight Arrow Connector 50"/>
          <p:cNvCxnSpPr>
            <a:stCxn id="84" idx="1"/>
            <a:endCxn id="84" idx="1"/>
          </p:cNvCxnSpPr>
          <p:nvPr/>
        </p:nvCxnSpPr>
        <p:spPr>
          <a:xfrm rot="10800000">
            <a:off x="3357554" y="1916895"/>
            <a:ext cx="1588"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Oval 13"/>
          <p:cNvSpPr>
            <a:spLocks noChangeArrowheads="1"/>
          </p:cNvSpPr>
          <p:nvPr/>
        </p:nvSpPr>
        <p:spPr bwMode="auto">
          <a:xfrm>
            <a:off x="2428860" y="171448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10</a:t>
            </a:r>
            <a:endParaRPr lang="en-GB" sz="2400" b="1"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a:off x="2858282" y="2786852"/>
            <a:ext cx="785024" cy="14208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4" descr="Pitch.png"/>
          <p:cNvPicPr>
            <a:picLocks noGrp="1" noChangeAspect="1"/>
          </p:cNvPicPr>
          <p:nvPr>
            <p:ph idx="1"/>
          </p:nvPr>
        </p:nvPicPr>
        <p:blipFill>
          <a:blip r:embed="rId2"/>
          <a:stretch>
            <a:fillRect/>
          </a:stretch>
        </p:blipFill>
        <p:spPr>
          <a:xfrm rot="5400000">
            <a:off x="-284475" y="2141808"/>
            <a:ext cx="5498107" cy="3500461"/>
          </a:xfrm>
        </p:spPr>
      </p:pic>
      <p:sp>
        <p:nvSpPr>
          <p:cNvPr id="26" name="Oval 13"/>
          <p:cNvSpPr>
            <a:spLocks noChangeArrowheads="1"/>
          </p:cNvSpPr>
          <p:nvPr/>
        </p:nvSpPr>
        <p:spPr bwMode="auto">
          <a:xfrm>
            <a:off x="2355836" y="6072206"/>
            <a:ext cx="215900" cy="215900"/>
          </a:xfrm>
          <a:prstGeom prst="ellipse">
            <a:avLst/>
          </a:prstGeom>
          <a:solidFill>
            <a:srgbClr val="00B0F0"/>
          </a:solidFill>
          <a:ln w="3175">
            <a:solidFill>
              <a:schemeClr val="tx1"/>
            </a:solidFill>
            <a:round/>
            <a:headEnd/>
            <a:tailEnd/>
          </a:ln>
        </p:spPr>
        <p:txBody>
          <a:bodyPr wrap="none" anchor="ctr"/>
          <a:lstStyle/>
          <a:p>
            <a:pPr algn="ctr"/>
            <a:endParaRPr lang="en-GB" sz="1200" b="1" dirty="0">
              <a:solidFill>
                <a:srgbClr val="FF0000"/>
              </a:solidFill>
              <a:latin typeface="Calibri" pitchFamily="34" charset="0"/>
            </a:endParaRPr>
          </a:p>
        </p:txBody>
      </p:sp>
      <p:pic>
        <p:nvPicPr>
          <p:cNvPr id="32" name="Picture 8" descr="C:\Users\kirk\Pictures\Microsoft Clip Organizer\j0434870.png"/>
          <p:cNvPicPr>
            <a:picLocks noChangeAspect="1" noChangeArrowheads="1"/>
          </p:cNvPicPr>
          <p:nvPr/>
        </p:nvPicPr>
        <p:blipFill>
          <a:blip r:embed="rId3"/>
          <a:srcRect/>
          <a:stretch>
            <a:fillRect/>
          </a:stretch>
        </p:blipFill>
        <p:spPr bwMode="auto">
          <a:xfrm>
            <a:off x="3857620" y="1571612"/>
            <a:ext cx="261938" cy="261937"/>
          </a:xfrm>
          <a:prstGeom prst="rect">
            <a:avLst/>
          </a:prstGeom>
          <a:noFill/>
          <a:ln w="9525">
            <a:noFill/>
            <a:miter lim="800000"/>
            <a:headEnd/>
            <a:tailEnd/>
          </a:ln>
        </p:spPr>
      </p:pic>
      <p:sp>
        <p:nvSpPr>
          <p:cNvPr id="34" name="TextBox 33"/>
          <p:cNvSpPr txBox="1"/>
          <p:nvPr/>
        </p:nvSpPr>
        <p:spPr>
          <a:xfrm>
            <a:off x="2285984" y="6000768"/>
            <a:ext cx="357190" cy="369332"/>
          </a:xfrm>
          <a:prstGeom prst="rect">
            <a:avLst/>
          </a:prstGeom>
          <a:noFill/>
        </p:spPr>
        <p:txBody>
          <a:bodyPr wrap="square" rtlCol="0">
            <a:spAutoFit/>
          </a:bodyPr>
          <a:lstStyle/>
          <a:p>
            <a:r>
              <a:rPr lang="en-GB" dirty="0" smtClean="0"/>
              <a:t>1</a:t>
            </a:r>
            <a:endParaRPr lang="en-GB" dirty="0"/>
          </a:p>
        </p:txBody>
      </p:sp>
      <p:sp>
        <p:nvSpPr>
          <p:cNvPr id="56" name="TextBox 55"/>
          <p:cNvSpPr txBox="1"/>
          <p:nvPr/>
        </p:nvSpPr>
        <p:spPr>
          <a:xfrm>
            <a:off x="5143504" y="1214422"/>
            <a:ext cx="3571900" cy="923330"/>
          </a:xfrm>
          <a:prstGeom prst="rect">
            <a:avLst/>
          </a:prstGeom>
          <a:noFill/>
        </p:spPr>
        <p:txBody>
          <a:bodyPr wrap="square" rtlCol="0">
            <a:spAutoFit/>
          </a:bodyPr>
          <a:lstStyle/>
          <a:p>
            <a:endParaRPr lang="en-GB" dirty="0" smtClean="0"/>
          </a:p>
          <a:p>
            <a:endParaRPr lang="en-GB" dirty="0" smtClean="0"/>
          </a:p>
          <a:p>
            <a:r>
              <a:rPr lang="en-GB" dirty="0" smtClean="0"/>
              <a:t>. </a:t>
            </a:r>
            <a:endParaRPr lang="en-GB" dirty="0"/>
          </a:p>
        </p:txBody>
      </p:sp>
      <p:sp>
        <p:nvSpPr>
          <p:cNvPr id="36" name="TextBox 35"/>
          <p:cNvSpPr txBox="1"/>
          <p:nvPr/>
        </p:nvSpPr>
        <p:spPr>
          <a:xfrm>
            <a:off x="4643438" y="1000108"/>
            <a:ext cx="3714776" cy="4154984"/>
          </a:xfrm>
          <a:prstGeom prst="rect">
            <a:avLst/>
          </a:prstGeom>
          <a:noFill/>
        </p:spPr>
        <p:txBody>
          <a:bodyPr wrap="square" rtlCol="0">
            <a:spAutoFit/>
          </a:bodyPr>
          <a:lstStyle/>
          <a:p>
            <a:r>
              <a:rPr lang="en-GB" sz="2400" dirty="0" smtClean="0"/>
              <a:t>We can see here how these positions fit into our full formation, giving the players a lot of pictures in training to draw on in the game .</a:t>
            </a:r>
          </a:p>
          <a:p>
            <a:endParaRPr lang="en-GB" sz="2400" dirty="0" smtClean="0"/>
          </a:p>
          <a:p>
            <a:r>
              <a:rPr lang="en-GB" sz="2400" dirty="0" smtClean="0"/>
              <a:t>(And of course we can go into a 6v6 , 7v6 etc depending on the players available)</a:t>
            </a:r>
          </a:p>
          <a:p>
            <a:endParaRPr lang="en-GB" sz="2400" dirty="0"/>
          </a:p>
        </p:txBody>
      </p:sp>
      <p:sp>
        <p:nvSpPr>
          <p:cNvPr id="33" name="Oval 13"/>
          <p:cNvSpPr>
            <a:spLocks noChangeArrowheads="1"/>
          </p:cNvSpPr>
          <p:nvPr/>
        </p:nvSpPr>
        <p:spPr bwMode="auto">
          <a:xfrm>
            <a:off x="2071670" y="457200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4</a:t>
            </a:r>
            <a:endParaRPr lang="en-GB" sz="2400" b="1" dirty="0">
              <a:latin typeface="Calibri" pitchFamily="34" charset="0"/>
            </a:endParaRPr>
          </a:p>
        </p:txBody>
      </p:sp>
      <p:sp>
        <p:nvSpPr>
          <p:cNvPr id="45" name="Oval 13"/>
          <p:cNvSpPr>
            <a:spLocks noChangeArrowheads="1"/>
          </p:cNvSpPr>
          <p:nvPr/>
        </p:nvSpPr>
        <p:spPr bwMode="auto">
          <a:xfrm>
            <a:off x="2643174" y="442913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8</a:t>
            </a:r>
            <a:endParaRPr lang="en-GB" sz="2400" b="1" dirty="0">
              <a:latin typeface="Calibri" pitchFamily="34" charset="0"/>
            </a:endParaRPr>
          </a:p>
        </p:txBody>
      </p:sp>
      <p:sp>
        <p:nvSpPr>
          <p:cNvPr id="54" name="Oval 13"/>
          <p:cNvSpPr>
            <a:spLocks noChangeArrowheads="1"/>
          </p:cNvSpPr>
          <p:nvPr/>
        </p:nvSpPr>
        <p:spPr bwMode="auto">
          <a:xfrm>
            <a:off x="1214414" y="5000636"/>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3</a:t>
            </a:r>
            <a:endParaRPr lang="en-GB" sz="2400" b="1" dirty="0">
              <a:latin typeface="Calibri" pitchFamily="34" charset="0"/>
            </a:endParaRPr>
          </a:p>
        </p:txBody>
      </p:sp>
      <p:sp>
        <p:nvSpPr>
          <p:cNvPr id="55" name="Oval 13"/>
          <p:cNvSpPr>
            <a:spLocks noChangeArrowheads="1"/>
          </p:cNvSpPr>
          <p:nvPr/>
        </p:nvSpPr>
        <p:spPr bwMode="auto">
          <a:xfrm>
            <a:off x="3571868" y="492919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2</a:t>
            </a:r>
            <a:endParaRPr lang="en-GB" sz="2400" b="1" dirty="0">
              <a:latin typeface="Calibri" pitchFamily="34" charset="0"/>
            </a:endParaRPr>
          </a:p>
        </p:txBody>
      </p:sp>
      <p:sp>
        <p:nvSpPr>
          <p:cNvPr id="57" name="Oval 13"/>
          <p:cNvSpPr>
            <a:spLocks noChangeArrowheads="1"/>
          </p:cNvSpPr>
          <p:nvPr/>
        </p:nvSpPr>
        <p:spPr bwMode="auto">
          <a:xfrm>
            <a:off x="1500166" y="371475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11</a:t>
            </a:r>
            <a:endParaRPr lang="en-GB" sz="2400" b="1" dirty="0">
              <a:latin typeface="Calibri" pitchFamily="34" charset="0"/>
            </a:endParaRPr>
          </a:p>
        </p:txBody>
      </p:sp>
      <p:sp>
        <p:nvSpPr>
          <p:cNvPr id="58" name="Oval 13"/>
          <p:cNvSpPr>
            <a:spLocks noChangeArrowheads="1"/>
          </p:cNvSpPr>
          <p:nvPr/>
        </p:nvSpPr>
        <p:spPr bwMode="auto">
          <a:xfrm>
            <a:off x="2285984" y="371475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10</a:t>
            </a:r>
            <a:endParaRPr lang="en-GB" sz="2400" b="1" dirty="0">
              <a:latin typeface="Calibri" pitchFamily="34" charset="0"/>
            </a:endParaRPr>
          </a:p>
        </p:txBody>
      </p:sp>
      <p:sp>
        <p:nvSpPr>
          <p:cNvPr id="59" name="Oval 13"/>
          <p:cNvSpPr>
            <a:spLocks noChangeArrowheads="1"/>
          </p:cNvSpPr>
          <p:nvPr/>
        </p:nvSpPr>
        <p:spPr bwMode="auto">
          <a:xfrm>
            <a:off x="3214678" y="371475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7</a:t>
            </a:r>
            <a:endParaRPr lang="en-GB" sz="2400" b="1" dirty="0">
              <a:latin typeface="Calibri" pitchFamily="34" charset="0"/>
            </a:endParaRPr>
          </a:p>
        </p:txBody>
      </p:sp>
      <p:sp>
        <p:nvSpPr>
          <p:cNvPr id="60" name="Oval 13"/>
          <p:cNvSpPr>
            <a:spLocks noChangeArrowheads="1"/>
          </p:cNvSpPr>
          <p:nvPr/>
        </p:nvSpPr>
        <p:spPr bwMode="auto">
          <a:xfrm>
            <a:off x="2285984" y="2786058"/>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9</a:t>
            </a:r>
            <a:endParaRPr lang="en-GB" sz="2400" b="1" dirty="0">
              <a:latin typeface="Calibri" pitchFamily="34" charset="0"/>
            </a:endParaRPr>
          </a:p>
        </p:txBody>
      </p:sp>
      <p:sp>
        <p:nvSpPr>
          <p:cNvPr id="63" name="Oval 13"/>
          <p:cNvSpPr>
            <a:spLocks noChangeArrowheads="1"/>
          </p:cNvSpPr>
          <p:nvPr/>
        </p:nvSpPr>
        <p:spPr bwMode="auto">
          <a:xfrm>
            <a:off x="2000232" y="514351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6</a:t>
            </a:r>
            <a:endParaRPr lang="en-GB" sz="2400" b="1" dirty="0">
              <a:latin typeface="Calibri" pitchFamily="34" charset="0"/>
            </a:endParaRPr>
          </a:p>
        </p:txBody>
      </p:sp>
      <p:sp>
        <p:nvSpPr>
          <p:cNvPr id="64" name="Oval 13"/>
          <p:cNvSpPr>
            <a:spLocks noChangeArrowheads="1"/>
          </p:cNvSpPr>
          <p:nvPr/>
        </p:nvSpPr>
        <p:spPr bwMode="auto">
          <a:xfrm>
            <a:off x="2714612" y="5143512"/>
            <a:ext cx="285752" cy="285752"/>
          </a:xfrm>
          <a:prstGeom prst="ellipse">
            <a:avLst/>
          </a:prstGeom>
          <a:solidFill>
            <a:srgbClr val="FF0000"/>
          </a:solidFill>
          <a:ln w="3175">
            <a:solidFill>
              <a:schemeClr val="tx1"/>
            </a:solidFill>
            <a:round/>
            <a:headEnd/>
            <a:tailEnd/>
          </a:ln>
        </p:spPr>
        <p:txBody>
          <a:bodyPr wrap="none" anchor="ctr"/>
          <a:lstStyle/>
          <a:p>
            <a:pPr algn="ctr"/>
            <a:r>
              <a:rPr lang="en-GB" sz="2400" b="1" dirty="0" smtClean="0">
                <a:latin typeface="Calibri" pitchFamily="34" charset="0"/>
              </a:rPr>
              <a:t>5</a:t>
            </a:r>
            <a:endParaRPr lang="en-GB" sz="2400" b="1"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000628" y="500043"/>
            <a:ext cx="3571900" cy="5632311"/>
          </a:xfrm>
          <a:prstGeom prst="rect">
            <a:avLst/>
          </a:prstGeom>
          <a:noFill/>
        </p:spPr>
        <p:txBody>
          <a:bodyPr wrap="square" rtlCol="0">
            <a:spAutoFit/>
          </a:bodyPr>
          <a:lstStyle/>
          <a:p>
            <a:r>
              <a:rPr lang="en-GB" dirty="0" smtClean="0"/>
              <a:t>It is important throughout that  we consider where this practice fits into the game, and our defending philosophy.</a:t>
            </a:r>
          </a:p>
          <a:p>
            <a:endParaRPr lang="en-GB" dirty="0" smtClean="0"/>
          </a:p>
          <a:p>
            <a:r>
              <a:rPr lang="en-GB" dirty="0" smtClean="0"/>
              <a:t>For example, in a match we would not drop  off the ball in and around our penalty area. Here we would press in our ‘no tolerance’ zone to stop  shots on goal.</a:t>
            </a:r>
          </a:p>
          <a:p>
            <a:endParaRPr lang="en-GB" dirty="0" smtClean="0"/>
          </a:p>
          <a:p>
            <a:r>
              <a:rPr lang="en-GB" dirty="0" smtClean="0"/>
              <a:t>We also need to consider our style of play, as well as the state of the game . </a:t>
            </a:r>
          </a:p>
          <a:p>
            <a:endParaRPr lang="en-GB" dirty="0" smtClean="0"/>
          </a:p>
          <a:p>
            <a:r>
              <a:rPr lang="en-GB" dirty="0" smtClean="0"/>
              <a:t>For example ,our decisions of where and when to press may be different at 1-0 up with ten minutes to go, than if we were 0-1 down.</a:t>
            </a:r>
          </a:p>
          <a:p>
            <a:endParaRPr lang="en-GB" dirty="0"/>
          </a:p>
        </p:txBody>
      </p:sp>
      <p:sp>
        <p:nvSpPr>
          <p:cNvPr id="2050" name="Rectangle 2"/>
          <p:cNvSpPr>
            <a:spLocks noChangeArrowheads="1"/>
          </p:cNvSpPr>
          <p:nvPr/>
        </p:nvSpPr>
        <p:spPr bwMode="auto">
          <a:xfrm>
            <a:off x="1000100" y="1428736"/>
            <a:ext cx="3357585" cy="4429156"/>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142872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2" name="Rectangle 4" descr="Outlined diamond"/>
          <p:cNvSpPr>
            <a:spLocks noChangeArrowheads="1"/>
          </p:cNvSpPr>
          <p:nvPr/>
        </p:nvSpPr>
        <p:spPr bwMode="auto">
          <a:xfrm flipV="1">
            <a:off x="3214678" y="1285860"/>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flipV="1">
            <a:off x="2357422" y="6215082"/>
            <a:ext cx="538163" cy="93662"/>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42886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92906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92906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8591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715016"/>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42899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428992"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71501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2500298" y="1071546"/>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2071670" y="1071546"/>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857620" y="114298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2786050" y="1071546"/>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1071546"/>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857224" y="1071546"/>
            <a:ext cx="261938" cy="261937"/>
          </a:xfrm>
          <a:prstGeom prst="rect">
            <a:avLst/>
          </a:prstGeom>
          <a:noFill/>
          <a:ln w="9525">
            <a:noFill/>
            <a:miter lim="800000"/>
            <a:headEnd/>
            <a:tailEnd/>
          </a:ln>
        </p:spPr>
      </p:pic>
      <p:sp>
        <p:nvSpPr>
          <p:cNvPr id="36" name="Oval 13"/>
          <p:cNvSpPr>
            <a:spLocks noChangeArrowheads="1"/>
          </p:cNvSpPr>
          <p:nvPr/>
        </p:nvSpPr>
        <p:spPr bwMode="auto">
          <a:xfrm>
            <a:off x="2714612" y="2928934"/>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143108" y="3071810"/>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400049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142976" y="421481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285984" y="221455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3143248"/>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000232"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643306" y="192880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9" name="Oval 13"/>
          <p:cNvSpPr>
            <a:spLocks noChangeArrowheads="1"/>
          </p:cNvSpPr>
          <p:nvPr/>
        </p:nvSpPr>
        <p:spPr bwMode="auto">
          <a:xfrm>
            <a:off x="2928926" y="121442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cxnSp>
        <p:nvCxnSpPr>
          <p:cNvPr id="51" name="Straight Arrow Connector 50"/>
          <p:cNvCxnSpPr>
            <a:endCxn id="84" idx="1"/>
          </p:cNvCxnSpPr>
          <p:nvPr/>
        </p:nvCxnSpPr>
        <p:spPr>
          <a:xfrm>
            <a:off x="2357422" y="1571612"/>
            <a:ext cx="1000132" cy="34528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Slide Number Placeholder 49"/>
          <p:cNvSpPr>
            <a:spLocks noGrp="1"/>
          </p:cNvSpPr>
          <p:nvPr>
            <p:ph type="sldNum" sz="quarter" idx="12"/>
          </p:nvPr>
        </p:nvSpPr>
        <p:spPr/>
        <p:txBody>
          <a:bodyPr/>
          <a:lstStyle/>
          <a:p>
            <a:fld id="{76D510AD-BBF9-4657-A240-2A4D6D7511C9}" type="slidenum">
              <a:rPr lang="en-GB" smtClean="0"/>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6D510AD-BBF9-4657-A240-2A4D6D7511C9}" type="slidenum">
              <a:rPr lang="en-GB" smtClean="0"/>
              <a:pPr/>
              <a:t>28</a:t>
            </a:fld>
            <a:endParaRPr lang="en-GB"/>
          </a:p>
        </p:txBody>
      </p:sp>
      <p:pic>
        <p:nvPicPr>
          <p:cNvPr id="6" name="Content Placeholder 4" descr="Pitch.png"/>
          <p:cNvPicPr>
            <a:picLocks noGrp="1" noChangeAspect="1"/>
          </p:cNvPicPr>
          <p:nvPr>
            <p:ph idx="1"/>
          </p:nvPr>
        </p:nvPicPr>
        <p:blipFill>
          <a:blip r:embed="rId2"/>
          <a:stretch>
            <a:fillRect/>
          </a:stretch>
        </p:blipFill>
        <p:spPr>
          <a:xfrm rot="5400000">
            <a:off x="-284475" y="2141808"/>
            <a:ext cx="5498107" cy="3500461"/>
          </a:xfrm>
        </p:spPr>
      </p:pic>
      <p:sp>
        <p:nvSpPr>
          <p:cNvPr id="7" name="TextBox 6"/>
          <p:cNvSpPr txBox="1"/>
          <p:nvPr/>
        </p:nvSpPr>
        <p:spPr>
          <a:xfrm>
            <a:off x="5000628" y="571480"/>
            <a:ext cx="3571900" cy="5909310"/>
          </a:xfrm>
          <a:prstGeom prst="rect">
            <a:avLst/>
          </a:prstGeom>
          <a:noFill/>
        </p:spPr>
        <p:txBody>
          <a:bodyPr wrap="square" rtlCol="0">
            <a:spAutoFit/>
          </a:bodyPr>
          <a:lstStyle/>
          <a:p>
            <a:r>
              <a:rPr lang="en-GB" dirty="0" smtClean="0"/>
              <a:t>So it may be that, at times,  the area our back four are working in during the practice represents the area shown.</a:t>
            </a:r>
          </a:p>
          <a:p>
            <a:r>
              <a:rPr lang="en-GB" dirty="0" smtClean="0"/>
              <a:t>The space behind them that they are protecting may expand or shrink as they move as a unit up and down the pitch, bearing in mind our actions in and around the penalty area</a:t>
            </a:r>
          </a:p>
          <a:p>
            <a:endParaRPr lang="en-GB" dirty="0" smtClean="0"/>
          </a:p>
          <a:p>
            <a:r>
              <a:rPr lang="en-GB" dirty="0" smtClean="0"/>
              <a:t>Therefore , our goalkeeper  is expected to be in an position to protect that space , and sweep  long balls that are played into the deeper areas behind the defenders. Adjusting with play (to be as high as possible while remaining safe) , so that they are part of the defensive unit.</a:t>
            </a:r>
          </a:p>
          <a:p>
            <a:endParaRPr lang="en-GB" dirty="0"/>
          </a:p>
        </p:txBody>
      </p:sp>
      <p:cxnSp>
        <p:nvCxnSpPr>
          <p:cNvPr id="73" name="Straight Connector 72"/>
          <p:cNvCxnSpPr/>
          <p:nvPr/>
        </p:nvCxnSpPr>
        <p:spPr>
          <a:xfrm>
            <a:off x="714348" y="2571744"/>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4" name="Picture 8" descr="C:\Users\kirk\Pictures\Microsoft Clip Organizer\j0434870.png"/>
          <p:cNvPicPr>
            <a:picLocks noChangeAspect="1" noChangeArrowheads="1"/>
          </p:cNvPicPr>
          <p:nvPr/>
        </p:nvPicPr>
        <p:blipFill>
          <a:blip r:embed="rId3"/>
          <a:srcRect/>
          <a:stretch>
            <a:fillRect/>
          </a:stretch>
        </p:blipFill>
        <p:spPr bwMode="auto">
          <a:xfrm>
            <a:off x="3357554" y="1785926"/>
            <a:ext cx="261938" cy="261937"/>
          </a:xfrm>
          <a:prstGeom prst="rect">
            <a:avLst/>
          </a:prstGeom>
          <a:noFill/>
          <a:ln w="9525">
            <a:noFill/>
            <a:miter lim="800000"/>
            <a:headEnd/>
            <a:tailEnd/>
          </a:ln>
        </p:spPr>
      </p:pic>
      <p:sp>
        <p:nvSpPr>
          <p:cNvPr id="100" name="Oval 13"/>
          <p:cNvSpPr>
            <a:spLocks noChangeArrowheads="1"/>
          </p:cNvSpPr>
          <p:nvPr/>
        </p:nvSpPr>
        <p:spPr bwMode="auto">
          <a:xfrm>
            <a:off x="1500166" y="4572008"/>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105" name="Oval 13"/>
          <p:cNvSpPr>
            <a:spLocks noChangeArrowheads="1"/>
          </p:cNvSpPr>
          <p:nvPr/>
        </p:nvSpPr>
        <p:spPr bwMode="auto">
          <a:xfrm>
            <a:off x="2071670" y="4643446"/>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106" name="Oval 13"/>
          <p:cNvSpPr>
            <a:spLocks noChangeArrowheads="1"/>
          </p:cNvSpPr>
          <p:nvPr/>
        </p:nvSpPr>
        <p:spPr bwMode="auto">
          <a:xfrm>
            <a:off x="2143108" y="3929066"/>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107" name="Oval 13"/>
          <p:cNvSpPr>
            <a:spLocks noChangeArrowheads="1"/>
          </p:cNvSpPr>
          <p:nvPr/>
        </p:nvSpPr>
        <p:spPr bwMode="auto">
          <a:xfrm>
            <a:off x="2643174" y="4643446"/>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108" name="Oval 13"/>
          <p:cNvSpPr>
            <a:spLocks noChangeArrowheads="1"/>
          </p:cNvSpPr>
          <p:nvPr/>
        </p:nvSpPr>
        <p:spPr bwMode="auto">
          <a:xfrm>
            <a:off x="3286116" y="4572008"/>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109" name="Oval 13"/>
          <p:cNvSpPr>
            <a:spLocks noChangeArrowheads="1"/>
          </p:cNvSpPr>
          <p:nvPr/>
        </p:nvSpPr>
        <p:spPr bwMode="auto">
          <a:xfrm>
            <a:off x="2643174" y="3786190"/>
            <a:ext cx="142876" cy="142876"/>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4" name="Oval 13"/>
          <p:cNvSpPr>
            <a:spLocks noChangeArrowheads="1"/>
          </p:cNvSpPr>
          <p:nvPr/>
        </p:nvSpPr>
        <p:spPr bwMode="auto">
          <a:xfrm>
            <a:off x="2357422" y="5715016"/>
            <a:ext cx="142876" cy="142876"/>
          </a:xfrm>
          <a:prstGeom prst="ellipse">
            <a:avLst/>
          </a:prstGeom>
          <a:solidFill>
            <a:srgbClr val="FFFF00"/>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36" name="Straight Arrow Connector 35"/>
          <p:cNvCxnSpPr/>
          <p:nvPr/>
        </p:nvCxnSpPr>
        <p:spPr>
          <a:xfrm rot="5400000">
            <a:off x="1892281" y="5679297"/>
            <a:ext cx="107236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714480" y="5786454"/>
            <a:ext cx="1500198"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57224" y="4429132"/>
            <a:ext cx="3214710" cy="1000132"/>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00100" y="1071546"/>
            <a:ext cx="3357586" cy="5072098"/>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2000232" y="857231"/>
            <a:ext cx="1000132" cy="142875"/>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a:off x="2071670" y="6143644"/>
            <a:ext cx="1143008" cy="142876"/>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07167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450057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450057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500430"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50043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00063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1500166" y="785794"/>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3381368" y="785794"/>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929058" y="78579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857224" y="809609"/>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785794"/>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3643306" y="785794"/>
            <a:ext cx="261938" cy="261937"/>
          </a:xfrm>
          <a:prstGeom prst="rect">
            <a:avLst/>
          </a:prstGeom>
          <a:noFill/>
          <a:ln w="9525">
            <a:noFill/>
            <a:miter lim="800000"/>
            <a:headEnd/>
            <a:tailEnd/>
          </a:ln>
        </p:spPr>
      </p:pic>
      <p:sp>
        <p:nvSpPr>
          <p:cNvPr id="36" name="Oval 13"/>
          <p:cNvSpPr>
            <a:spLocks noChangeArrowheads="1"/>
          </p:cNvSpPr>
          <p:nvPr/>
        </p:nvSpPr>
        <p:spPr bwMode="auto">
          <a:xfrm>
            <a:off x="2857488" y="250030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285984" y="2643182"/>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392906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392906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3643306" y="385762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214414" y="385762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071670" y="185736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500166"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3571868" y="2643182"/>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357422" y="1071546"/>
            <a:ext cx="285752" cy="285752"/>
          </a:xfrm>
          <a:prstGeom prst="ellipse">
            <a:avLst/>
          </a:prstGeom>
          <a:solidFill>
            <a:srgbClr val="FFFF00"/>
          </a:solidFill>
          <a:ln w="3175">
            <a:solidFill>
              <a:schemeClr val="tx1"/>
            </a:solidFill>
            <a:round/>
            <a:headEnd/>
            <a:tailEnd/>
          </a:ln>
        </p:spPr>
        <p:txBody>
          <a:bodyPr wrap="none" anchor="ctr"/>
          <a:lstStyle/>
          <a:p>
            <a:pPr algn="ctr"/>
            <a:r>
              <a:rPr lang="en-GB" sz="2400" b="1" dirty="0" smtClean="0">
                <a:latin typeface="Calibri" pitchFamily="34" charset="0"/>
              </a:rPr>
              <a:t>A</a:t>
            </a:r>
            <a:endParaRPr lang="en-GB" sz="2400" b="1" dirty="0">
              <a:latin typeface="Calibri" pitchFamily="34" charset="0"/>
            </a:endParaRPr>
          </a:p>
        </p:txBody>
      </p:sp>
      <p:sp>
        <p:nvSpPr>
          <p:cNvPr id="48" name="Oval 13"/>
          <p:cNvSpPr>
            <a:spLocks noChangeArrowheads="1"/>
          </p:cNvSpPr>
          <p:nvPr/>
        </p:nvSpPr>
        <p:spPr bwMode="auto">
          <a:xfrm>
            <a:off x="3714744" y="178592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51" name="Straight Arrow Connector 50"/>
          <p:cNvCxnSpPr>
            <a:endCxn id="84" idx="1"/>
          </p:cNvCxnSpPr>
          <p:nvPr/>
        </p:nvCxnSpPr>
        <p:spPr>
          <a:xfrm>
            <a:off x="2643174" y="1428736"/>
            <a:ext cx="714380" cy="48815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Slide Number Placeholder 49"/>
          <p:cNvSpPr>
            <a:spLocks noGrp="1"/>
          </p:cNvSpPr>
          <p:nvPr>
            <p:ph type="sldNum" sz="quarter" idx="12"/>
          </p:nvPr>
        </p:nvSpPr>
        <p:spPr/>
        <p:txBody>
          <a:bodyPr/>
          <a:lstStyle/>
          <a:p>
            <a:fld id="{76D510AD-BBF9-4657-A240-2A4D6D7511C9}" type="slidenum">
              <a:rPr lang="en-GB" smtClean="0"/>
              <a:pPr/>
              <a:t>29</a:t>
            </a:fld>
            <a:endParaRPr lang="en-GB" dirty="0"/>
          </a:p>
        </p:txBody>
      </p:sp>
      <p:sp>
        <p:nvSpPr>
          <p:cNvPr id="53" name="TextBox 52"/>
          <p:cNvSpPr txBox="1"/>
          <p:nvPr/>
        </p:nvSpPr>
        <p:spPr>
          <a:xfrm>
            <a:off x="5072066" y="500042"/>
            <a:ext cx="3571900" cy="1754326"/>
          </a:xfrm>
          <a:prstGeom prst="rect">
            <a:avLst/>
          </a:prstGeom>
          <a:noFill/>
        </p:spPr>
        <p:txBody>
          <a:bodyPr wrap="square" rtlCol="0">
            <a:spAutoFit/>
          </a:bodyPr>
          <a:lstStyle/>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62" name="Rectangle 61"/>
          <p:cNvSpPr/>
          <p:nvPr/>
        </p:nvSpPr>
        <p:spPr>
          <a:xfrm>
            <a:off x="5072066" y="785794"/>
            <a:ext cx="3857620" cy="2308324"/>
          </a:xfrm>
          <a:prstGeom prst="rect">
            <a:avLst/>
          </a:prstGeom>
        </p:spPr>
        <p:txBody>
          <a:bodyPr wrap="square">
            <a:spAutoFit/>
          </a:bodyPr>
          <a:lstStyle/>
          <a:p>
            <a:r>
              <a:rPr lang="en-GB" dirty="0" smtClean="0"/>
              <a:t>Consider ways that a goalkeeper  could be included in this practice, or in later progressions of it.</a:t>
            </a:r>
          </a:p>
          <a:p>
            <a:endParaRPr lang="en-GB" dirty="0" smtClean="0"/>
          </a:p>
          <a:p>
            <a:r>
              <a:rPr lang="en-GB" dirty="0" smtClean="0"/>
              <a:t>It may be that you have GK A starting the practice , acting as pivot and stopping shots from the red team.</a:t>
            </a:r>
          </a:p>
          <a:p>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Some practices may be linked over a number of weeks as a developmental sequence.</a:t>
            </a:r>
          </a:p>
          <a:p>
            <a:pPr>
              <a:buNone/>
            </a:pPr>
            <a:endParaRPr lang="en-GB" dirty="0" smtClean="0"/>
          </a:p>
          <a:p>
            <a:pPr>
              <a:buNone/>
            </a:pPr>
            <a:r>
              <a:rPr lang="en-GB" dirty="0" smtClean="0"/>
              <a:t>Others may be linked in the same session – perhaps as  different Parts of the session in a linear way, or  used together as a carousel or repetition circuit. You might find other ways of adapting and linking them that suit your intended outcomes.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00100" y="1071546"/>
            <a:ext cx="3357586" cy="5072098"/>
          </a:xfrm>
          <a:prstGeom prst="rect">
            <a:avLst/>
          </a:prstGeom>
          <a:solidFill>
            <a:srgbClr val="CC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descr="Outlined diamond"/>
          <p:cNvSpPr>
            <a:spLocks noChangeArrowheads="1"/>
          </p:cNvSpPr>
          <p:nvPr/>
        </p:nvSpPr>
        <p:spPr bwMode="auto">
          <a:xfrm flipV="1">
            <a:off x="2000232" y="857231"/>
            <a:ext cx="1000132" cy="142875"/>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3" name="Rectangle 5" descr="Outlined diamond"/>
          <p:cNvSpPr>
            <a:spLocks noChangeArrowheads="1"/>
          </p:cNvSpPr>
          <p:nvPr/>
        </p:nvSpPr>
        <p:spPr bwMode="auto">
          <a:xfrm>
            <a:off x="2071670" y="6143644"/>
            <a:ext cx="1143008" cy="142876"/>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a:off x="1000100" y="2071678"/>
            <a:ext cx="335758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a:off x="1000100"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Isosceles Triangle 58"/>
          <p:cNvSpPr/>
          <p:nvPr/>
        </p:nvSpPr>
        <p:spPr>
          <a:xfrm>
            <a:off x="1428728"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p:cNvSpPr/>
          <p:nvPr/>
        </p:nvSpPr>
        <p:spPr>
          <a:xfrm>
            <a:off x="3214678"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Isosceles Triangle 60"/>
          <p:cNvSpPr/>
          <p:nvPr/>
        </p:nvSpPr>
        <p:spPr>
          <a:xfrm>
            <a:off x="1857356"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Isosceles Triangle 63"/>
          <p:cNvSpPr/>
          <p:nvPr/>
        </p:nvSpPr>
        <p:spPr>
          <a:xfrm>
            <a:off x="2786050" y="342900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Isosceles Triangle 64"/>
          <p:cNvSpPr/>
          <p:nvPr/>
        </p:nvSpPr>
        <p:spPr>
          <a:xfrm>
            <a:off x="2357422"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Isosceles Triangle 65"/>
          <p:cNvSpPr/>
          <p:nvPr/>
        </p:nvSpPr>
        <p:spPr>
          <a:xfrm>
            <a:off x="3643306"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Isosceles Triangle 66"/>
          <p:cNvSpPr/>
          <p:nvPr/>
        </p:nvSpPr>
        <p:spPr>
          <a:xfrm>
            <a:off x="4071934" y="342900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Isosceles Triangle 67"/>
          <p:cNvSpPr/>
          <p:nvPr/>
        </p:nvSpPr>
        <p:spPr>
          <a:xfrm>
            <a:off x="928662"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Isosceles Triangle 68"/>
          <p:cNvSpPr/>
          <p:nvPr/>
        </p:nvSpPr>
        <p:spPr>
          <a:xfrm>
            <a:off x="1714480"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Isosceles Triangle 69"/>
          <p:cNvSpPr/>
          <p:nvPr/>
        </p:nvSpPr>
        <p:spPr>
          <a:xfrm>
            <a:off x="928662"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Isosceles Triangle 70"/>
          <p:cNvSpPr/>
          <p:nvPr/>
        </p:nvSpPr>
        <p:spPr>
          <a:xfrm>
            <a:off x="171448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Isosceles Triangle 71"/>
          <p:cNvSpPr/>
          <p:nvPr/>
        </p:nvSpPr>
        <p:spPr>
          <a:xfrm>
            <a:off x="2857488"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Isosceles Triangle 72"/>
          <p:cNvSpPr/>
          <p:nvPr/>
        </p:nvSpPr>
        <p:spPr>
          <a:xfrm>
            <a:off x="2285984" y="5072074"/>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Isosceles Triangle 73"/>
          <p:cNvSpPr/>
          <p:nvPr/>
        </p:nvSpPr>
        <p:spPr>
          <a:xfrm>
            <a:off x="2857488" y="450057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Isosceles Triangle 74"/>
          <p:cNvSpPr/>
          <p:nvPr/>
        </p:nvSpPr>
        <p:spPr>
          <a:xfrm>
            <a:off x="2285984" y="4500570"/>
            <a:ext cx="142876" cy="142876"/>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Isosceles Triangle 75"/>
          <p:cNvSpPr/>
          <p:nvPr/>
        </p:nvSpPr>
        <p:spPr>
          <a:xfrm>
            <a:off x="3500430"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p:cNvSpPr/>
          <p:nvPr/>
        </p:nvSpPr>
        <p:spPr>
          <a:xfrm>
            <a:off x="3500430" y="5072074"/>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p:cNvSpPr/>
          <p:nvPr/>
        </p:nvSpPr>
        <p:spPr>
          <a:xfrm>
            <a:off x="4286248" y="5000636"/>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p:cNvSpPr/>
          <p:nvPr/>
        </p:nvSpPr>
        <p:spPr>
          <a:xfrm>
            <a:off x="4286248" y="4500570"/>
            <a:ext cx="142876" cy="1428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Picture 8" descr="C:\Users\kirk\Pictures\Microsoft Clip Organizer\j0434870.png"/>
          <p:cNvPicPr>
            <a:picLocks noChangeAspect="1" noChangeArrowheads="1"/>
          </p:cNvPicPr>
          <p:nvPr/>
        </p:nvPicPr>
        <p:blipFill>
          <a:blip r:embed="rId2"/>
          <a:srcRect/>
          <a:stretch>
            <a:fillRect/>
          </a:stretch>
        </p:blipFill>
        <p:spPr bwMode="auto">
          <a:xfrm>
            <a:off x="1500166" y="785794"/>
            <a:ext cx="261938" cy="261937"/>
          </a:xfrm>
          <a:prstGeom prst="rect">
            <a:avLst/>
          </a:prstGeom>
          <a:noFill/>
          <a:ln w="9525">
            <a:noFill/>
            <a:miter lim="800000"/>
            <a:headEnd/>
            <a:tailEnd/>
          </a:ln>
        </p:spPr>
      </p:pic>
      <p:pic>
        <p:nvPicPr>
          <p:cNvPr id="81" name="Picture 8" descr="C:\Users\kirk\Pictures\Microsoft Clip Organizer\j0434870.png"/>
          <p:cNvPicPr>
            <a:picLocks noChangeAspect="1" noChangeArrowheads="1"/>
          </p:cNvPicPr>
          <p:nvPr/>
        </p:nvPicPr>
        <p:blipFill>
          <a:blip r:embed="rId2"/>
          <a:srcRect/>
          <a:stretch>
            <a:fillRect/>
          </a:stretch>
        </p:blipFill>
        <p:spPr bwMode="auto">
          <a:xfrm>
            <a:off x="3381368" y="785794"/>
            <a:ext cx="261938" cy="261937"/>
          </a:xfrm>
          <a:prstGeom prst="rect">
            <a:avLst/>
          </a:prstGeom>
          <a:noFill/>
          <a:ln w="9525">
            <a:noFill/>
            <a:miter lim="800000"/>
            <a:headEnd/>
            <a:tailEnd/>
          </a:ln>
        </p:spPr>
      </p:pic>
      <p:pic>
        <p:nvPicPr>
          <p:cNvPr id="82" name="Picture 8" descr="C:\Users\kirk\Pictures\Microsoft Clip Organizer\j0434870.png"/>
          <p:cNvPicPr>
            <a:picLocks noChangeAspect="1" noChangeArrowheads="1"/>
          </p:cNvPicPr>
          <p:nvPr/>
        </p:nvPicPr>
        <p:blipFill>
          <a:blip r:embed="rId2"/>
          <a:srcRect/>
          <a:stretch>
            <a:fillRect/>
          </a:stretch>
        </p:blipFill>
        <p:spPr bwMode="auto">
          <a:xfrm>
            <a:off x="3929058" y="785794"/>
            <a:ext cx="261938" cy="261937"/>
          </a:xfrm>
          <a:prstGeom prst="rect">
            <a:avLst/>
          </a:prstGeom>
          <a:noFill/>
          <a:ln w="9525">
            <a:noFill/>
            <a:miter lim="800000"/>
            <a:headEnd/>
            <a:tailEnd/>
          </a:ln>
        </p:spPr>
      </p:pic>
      <p:pic>
        <p:nvPicPr>
          <p:cNvPr id="83" name="Picture 8" descr="C:\Users\kirk\Pictures\Microsoft Clip Organizer\j0434870.png"/>
          <p:cNvPicPr>
            <a:picLocks noChangeAspect="1" noChangeArrowheads="1"/>
          </p:cNvPicPr>
          <p:nvPr/>
        </p:nvPicPr>
        <p:blipFill>
          <a:blip r:embed="rId2"/>
          <a:srcRect/>
          <a:stretch>
            <a:fillRect/>
          </a:stretch>
        </p:blipFill>
        <p:spPr bwMode="auto">
          <a:xfrm>
            <a:off x="857224" y="809609"/>
            <a:ext cx="261938" cy="261937"/>
          </a:xfrm>
          <a:prstGeom prst="rect">
            <a:avLst/>
          </a:prstGeom>
          <a:noFill/>
          <a:ln w="9525">
            <a:noFill/>
            <a:miter lim="800000"/>
            <a:headEnd/>
            <a:tailEnd/>
          </a:ln>
        </p:spPr>
      </p:pic>
      <p:pic>
        <p:nvPicPr>
          <p:cNvPr id="84" name="Picture 8" descr="C:\Users\kirk\Pictures\Microsoft Clip Organizer\j0434870.png"/>
          <p:cNvPicPr>
            <a:picLocks noChangeAspect="1" noChangeArrowheads="1"/>
          </p:cNvPicPr>
          <p:nvPr/>
        </p:nvPicPr>
        <p:blipFill>
          <a:blip r:embed="rId2"/>
          <a:srcRect/>
          <a:stretch>
            <a:fillRect/>
          </a:stretch>
        </p:blipFill>
        <p:spPr bwMode="auto">
          <a:xfrm>
            <a:off x="3357554" y="1785926"/>
            <a:ext cx="261938" cy="261937"/>
          </a:xfrm>
          <a:prstGeom prst="rect">
            <a:avLst/>
          </a:prstGeom>
          <a:noFill/>
          <a:ln w="9525">
            <a:noFill/>
            <a:miter lim="800000"/>
            <a:headEnd/>
            <a:tailEnd/>
          </a:ln>
        </p:spPr>
      </p:pic>
      <p:pic>
        <p:nvPicPr>
          <p:cNvPr id="85" name="Picture 8" descr="C:\Users\kirk\Pictures\Microsoft Clip Organizer\j0434870.png"/>
          <p:cNvPicPr>
            <a:picLocks noChangeAspect="1" noChangeArrowheads="1"/>
          </p:cNvPicPr>
          <p:nvPr/>
        </p:nvPicPr>
        <p:blipFill>
          <a:blip r:embed="rId2"/>
          <a:srcRect/>
          <a:stretch>
            <a:fillRect/>
          </a:stretch>
        </p:blipFill>
        <p:spPr bwMode="auto">
          <a:xfrm>
            <a:off x="1142976" y="785794"/>
            <a:ext cx="261938" cy="261937"/>
          </a:xfrm>
          <a:prstGeom prst="rect">
            <a:avLst/>
          </a:prstGeom>
          <a:noFill/>
          <a:ln w="9525">
            <a:noFill/>
            <a:miter lim="800000"/>
            <a:headEnd/>
            <a:tailEnd/>
          </a:ln>
        </p:spPr>
      </p:pic>
      <p:pic>
        <p:nvPicPr>
          <p:cNvPr id="86" name="Picture 8" descr="C:\Users\kirk\Pictures\Microsoft Clip Organizer\j0434870.png"/>
          <p:cNvPicPr>
            <a:picLocks noChangeAspect="1" noChangeArrowheads="1"/>
          </p:cNvPicPr>
          <p:nvPr/>
        </p:nvPicPr>
        <p:blipFill>
          <a:blip r:embed="rId2"/>
          <a:srcRect/>
          <a:stretch>
            <a:fillRect/>
          </a:stretch>
        </p:blipFill>
        <p:spPr bwMode="auto">
          <a:xfrm>
            <a:off x="3643306" y="785794"/>
            <a:ext cx="261938" cy="261937"/>
          </a:xfrm>
          <a:prstGeom prst="rect">
            <a:avLst/>
          </a:prstGeom>
          <a:noFill/>
          <a:ln w="9525">
            <a:noFill/>
            <a:miter lim="800000"/>
            <a:headEnd/>
            <a:tailEnd/>
          </a:ln>
        </p:spPr>
      </p:pic>
      <p:sp>
        <p:nvSpPr>
          <p:cNvPr id="36" name="Oval 13"/>
          <p:cNvSpPr>
            <a:spLocks noChangeArrowheads="1"/>
          </p:cNvSpPr>
          <p:nvPr/>
        </p:nvSpPr>
        <p:spPr bwMode="auto">
          <a:xfrm>
            <a:off x="2857488" y="250030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7" name="Oval 13"/>
          <p:cNvSpPr>
            <a:spLocks noChangeArrowheads="1"/>
          </p:cNvSpPr>
          <p:nvPr/>
        </p:nvSpPr>
        <p:spPr bwMode="auto">
          <a:xfrm>
            <a:off x="2285984" y="2643182"/>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8" name="Oval 13"/>
          <p:cNvSpPr>
            <a:spLocks noChangeArrowheads="1"/>
          </p:cNvSpPr>
          <p:nvPr/>
        </p:nvSpPr>
        <p:spPr bwMode="auto">
          <a:xfrm>
            <a:off x="2071670" y="392906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39" name="Oval 13"/>
          <p:cNvSpPr>
            <a:spLocks noChangeArrowheads="1"/>
          </p:cNvSpPr>
          <p:nvPr/>
        </p:nvSpPr>
        <p:spPr bwMode="auto">
          <a:xfrm>
            <a:off x="2786050" y="3929066"/>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0" name="Oval 13"/>
          <p:cNvSpPr>
            <a:spLocks noChangeArrowheads="1"/>
          </p:cNvSpPr>
          <p:nvPr/>
        </p:nvSpPr>
        <p:spPr bwMode="auto">
          <a:xfrm>
            <a:off x="3643306" y="385762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1" name="Oval 13"/>
          <p:cNvSpPr>
            <a:spLocks noChangeArrowheads="1"/>
          </p:cNvSpPr>
          <p:nvPr/>
        </p:nvSpPr>
        <p:spPr bwMode="auto">
          <a:xfrm>
            <a:off x="1214414" y="3857628"/>
            <a:ext cx="285752" cy="285752"/>
          </a:xfrm>
          <a:prstGeom prst="ellipse">
            <a:avLst/>
          </a:prstGeom>
          <a:solidFill>
            <a:srgbClr val="FF0000"/>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2" name="Oval 13"/>
          <p:cNvSpPr>
            <a:spLocks noChangeArrowheads="1"/>
          </p:cNvSpPr>
          <p:nvPr/>
        </p:nvSpPr>
        <p:spPr bwMode="auto">
          <a:xfrm>
            <a:off x="2071670" y="185736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4" name="Oval 13"/>
          <p:cNvSpPr>
            <a:spLocks noChangeArrowheads="1"/>
          </p:cNvSpPr>
          <p:nvPr/>
        </p:nvSpPr>
        <p:spPr bwMode="auto">
          <a:xfrm>
            <a:off x="1357290" y="257174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6" name="Oval 13"/>
          <p:cNvSpPr>
            <a:spLocks noChangeArrowheads="1"/>
          </p:cNvSpPr>
          <p:nvPr/>
        </p:nvSpPr>
        <p:spPr bwMode="auto">
          <a:xfrm>
            <a:off x="1428728" y="150017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
        <p:nvSpPr>
          <p:cNvPr id="47" name="Oval 13"/>
          <p:cNvSpPr>
            <a:spLocks noChangeArrowheads="1"/>
          </p:cNvSpPr>
          <p:nvPr/>
        </p:nvSpPr>
        <p:spPr bwMode="auto">
          <a:xfrm>
            <a:off x="2357422" y="107154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r>
              <a:rPr lang="en-GB" sz="2400" b="1" dirty="0" smtClean="0">
                <a:latin typeface="Calibri" pitchFamily="34" charset="0"/>
              </a:rPr>
              <a:t>T</a:t>
            </a:r>
            <a:endParaRPr lang="en-GB" sz="2400" b="1" dirty="0">
              <a:latin typeface="Calibri" pitchFamily="34" charset="0"/>
            </a:endParaRPr>
          </a:p>
        </p:txBody>
      </p:sp>
      <p:sp>
        <p:nvSpPr>
          <p:cNvPr id="48" name="Oval 13"/>
          <p:cNvSpPr>
            <a:spLocks noChangeArrowheads="1"/>
          </p:cNvSpPr>
          <p:nvPr/>
        </p:nvSpPr>
        <p:spPr bwMode="auto">
          <a:xfrm>
            <a:off x="3714744" y="1785926"/>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cxnSp>
        <p:nvCxnSpPr>
          <p:cNvPr id="51" name="Straight Arrow Connector 50"/>
          <p:cNvCxnSpPr>
            <a:endCxn id="84" idx="1"/>
          </p:cNvCxnSpPr>
          <p:nvPr/>
        </p:nvCxnSpPr>
        <p:spPr>
          <a:xfrm>
            <a:off x="2643174" y="1428736"/>
            <a:ext cx="714380" cy="48815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Slide Number Placeholder 49"/>
          <p:cNvSpPr>
            <a:spLocks noGrp="1"/>
          </p:cNvSpPr>
          <p:nvPr>
            <p:ph type="sldNum" sz="quarter" idx="12"/>
          </p:nvPr>
        </p:nvSpPr>
        <p:spPr/>
        <p:txBody>
          <a:bodyPr/>
          <a:lstStyle/>
          <a:p>
            <a:fld id="{76D510AD-BBF9-4657-A240-2A4D6D7511C9}" type="slidenum">
              <a:rPr lang="en-GB" smtClean="0"/>
              <a:pPr/>
              <a:t>30</a:t>
            </a:fld>
            <a:endParaRPr lang="en-GB" dirty="0"/>
          </a:p>
        </p:txBody>
      </p:sp>
      <p:sp>
        <p:nvSpPr>
          <p:cNvPr id="53" name="TextBox 52"/>
          <p:cNvSpPr txBox="1"/>
          <p:nvPr/>
        </p:nvSpPr>
        <p:spPr>
          <a:xfrm>
            <a:off x="5072066" y="500042"/>
            <a:ext cx="3571900" cy="1754326"/>
          </a:xfrm>
          <a:prstGeom prst="rect">
            <a:avLst/>
          </a:prstGeom>
          <a:noFill/>
        </p:spPr>
        <p:txBody>
          <a:bodyPr wrap="square" rtlCol="0">
            <a:spAutoFit/>
          </a:bodyPr>
          <a:lstStyle/>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55" name="Oval 13"/>
          <p:cNvSpPr>
            <a:spLocks noChangeArrowheads="1"/>
          </p:cNvSpPr>
          <p:nvPr/>
        </p:nvSpPr>
        <p:spPr bwMode="auto">
          <a:xfrm>
            <a:off x="2500298" y="5929330"/>
            <a:ext cx="285752" cy="285752"/>
          </a:xfrm>
          <a:prstGeom prst="ellipse">
            <a:avLst/>
          </a:prstGeom>
          <a:solidFill>
            <a:srgbClr val="FFFF00"/>
          </a:solidFill>
          <a:ln w="3175">
            <a:solidFill>
              <a:schemeClr val="tx1"/>
            </a:solidFill>
            <a:round/>
            <a:headEnd/>
            <a:tailEnd/>
          </a:ln>
        </p:spPr>
        <p:txBody>
          <a:bodyPr wrap="none" anchor="ctr"/>
          <a:lstStyle/>
          <a:p>
            <a:pPr algn="ctr"/>
            <a:r>
              <a:rPr lang="en-GB" sz="2400" b="1" dirty="0" smtClean="0">
                <a:latin typeface="Calibri" pitchFamily="34" charset="0"/>
              </a:rPr>
              <a:t>B</a:t>
            </a:r>
            <a:endParaRPr lang="en-GB" sz="2400" b="1" dirty="0">
              <a:latin typeface="Calibri" pitchFamily="34" charset="0"/>
            </a:endParaRPr>
          </a:p>
        </p:txBody>
      </p:sp>
      <p:sp>
        <p:nvSpPr>
          <p:cNvPr id="62" name="Rectangle 61"/>
          <p:cNvSpPr/>
          <p:nvPr/>
        </p:nvSpPr>
        <p:spPr>
          <a:xfrm>
            <a:off x="5072066" y="785794"/>
            <a:ext cx="3857620" cy="5355312"/>
          </a:xfrm>
          <a:prstGeom prst="rect">
            <a:avLst/>
          </a:prstGeom>
        </p:spPr>
        <p:txBody>
          <a:bodyPr wrap="square">
            <a:spAutoFit/>
          </a:bodyPr>
          <a:lstStyle/>
          <a:p>
            <a:endParaRPr lang="en-GB" dirty="0" smtClean="0"/>
          </a:p>
          <a:p>
            <a:r>
              <a:rPr lang="en-GB" dirty="0" smtClean="0"/>
              <a:t>Or it may be that you have GK B working on their position relative to the back four and the ball.  </a:t>
            </a:r>
          </a:p>
          <a:p>
            <a:endParaRPr lang="en-GB" dirty="0" smtClean="0"/>
          </a:p>
          <a:p>
            <a:r>
              <a:rPr lang="en-GB" dirty="0" smtClean="0"/>
              <a:t>The area may have to be changed, or a initial condition may be needed so that B does not ‘kill’ your practice by occupying the zone behind the defenders. As you review the practice ‘in action’ you can assess how you manage this. </a:t>
            </a:r>
          </a:p>
          <a:p>
            <a:endParaRPr lang="en-GB" dirty="0" smtClean="0"/>
          </a:p>
          <a:p>
            <a:r>
              <a:rPr lang="en-GB" dirty="0" smtClean="0"/>
              <a:t>(It may be that the threat of being lobbed will be enough – perhaps this could be a challenge for the attackers?)</a:t>
            </a:r>
          </a:p>
          <a:p>
            <a:endParaRPr lang="en-GB" dirty="0" smtClean="0"/>
          </a:p>
          <a:p>
            <a:r>
              <a:rPr lang="en-GB" dirty="0" smtClean="0"/>
              <a:t>You can explore other ways of including your own  keepers to suit their needs</a:t>
            </a:r>
          </a:p>
        </p:txBody>
      </p:sp>
      <p:sp>
        <p:nvSpPr>
          <p:cNvPr id="54" name="Oval 13"/>
          <p:cNvSpPr>
            <a:spLocks noChangeArrowheads="1"/>
          </p:cNvSpPr>
          <p:nvPr/>
        </p:nvSpPr>
        <p:spPr bwMode="auto">
          <a:xfrm>
            <a:off x="3857620" y="2214554"/>
            <a:ext cx="285752" cy="285752"/>
          </a:xfrm>
          <a:prstGeom prst="ellipse">
            <a:avLst/>
          </a:prstGeom>
          <a:solidFill>
            <a:schemeClr val="tx2">
              <a:lumMod val="60000"/>
              <a:lumOff val="40000"/>
            </a:schemeClr>
          </a:solidFill>
          <a:ln w="3175">
            <a:solidFill>
              <a:schemeClr val="tx1"/>
            </a:solidFill>
            <a:round/>
            <a:headEnd/>
            <a:tailEnd/>
          </a:ln>
        </p:spPr>
        <p:txBody>
          <a:bodyPr wrap="none" anchor="ctr"/>
          <a:lstStyle/>
          <a:p>
            <a:pPr algn="ctr"/>
            <a:endParaRPr lang="en-GB" sz="2400" b="1" dirty="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D510AD-BBF9-4657-A240-2A4D6D7511C9}" type="slidenum">
              <a:rPr lang="en-GB" smtClean="0"/>
              <a:pPr/>
              <a:t>31</a:t>
            </a:fld>
            <a:endParaRPr lang="en-GB"/>
          </a:p>
        </p:txBody>
      </p:sp>
      <p:sp>
        <p:nvSpPr>
          <p:cNvPr id="7" name="Content Placeholder 2"/>
          <p:cNvSpPr>
            <a:spLocks noGrp="1"/>
          </p:cNvSpPr>
          <p:nvPr>
            <p:ph idx="1"/>
          </p:nvPr>
        </p:nvSpPr>
        <p:spPr>
          <a:xfrm>
            <a:off x="457200" y="714356"/>
            <a:ext cx="8229600" cy="5411807"/>
          </a:xfrm>
        </p:spPr>
        <p:txBody>
          <a:bodyPr>
            <a:normAutofit/>
          </a:bodyPr>
          <a:lstStyle/>
          <a:p>
            <a:r>
              <a:rPr lang="en-GB" dirty="0" smtClean="0"/>
              <a:t>This is just one example of how Future Game Practices can be adapted and linked to give desired outcomes</a:t>
            </a:r>
          </a:p>
          <a:p>
            <a:pPr>
              <a:buNone/>
            </a:pPr>
            <a:endParaRPr lang="en-GB" dirty="0" smtClean="0"/>
          </a:p>
          <a:p>
            <a:r>
              <a:rPr lang="en-GB" dirty="0" smtClean="0"/>
              <a:t>These outcomes may be different to those mentioned, and may only become fully apparent as you review your sessions</a:t>
            </a:r>
          </a:p>
          <a:p>
            <a:pPr>
              <a:buNone/>
            </a:pPr>
            <a:endParaRPr lang="en-GB" dirty="0" smtClean="0"/>
          </a:p>
          <a:p>
            <a:r>
              <a:rPr lang="en-GB" dirty="0" smtClean="0"/>
              <a:t>Some of these will work well, some not very well at all</a:t>
            </a:r>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D510AD-BBF9-4657-A240-2A4D6D7511C9}" type="slidenum">
              <a:rPr lang="en-GB" smtClean="0"/>
              <a:pPr/>
              <a:t>32</a:t>
            </a:fld>
            <a:endParaRPr lang="en-GB"/>
          </a:p>
        </p:txBody>
      </p:sp>
      <p:sp>
        <p:nvSpPr>
          <p:cNvPr id="7" name="Content Placeholder 2"/>
          <p:cNvSpPr>
            <a:spLocks noGrp="1"/>
          </p:cNvSpPr>
          <p:nvPr>
            <p:ph idx="1"/>
          </p:nvPr>
        </p:nvSpPr>
        <p:spPr>
          <a:xfrm>
            <a:off x="457200" y="714356"/>
            <a:ext cx="8229600" cy="5411807"/>
          </a:xfrm>
        </p:spPr>
        <p:txBody>
          <a:bodyPr>
            <a:normAutofit/>
          </a:bodyPr>
          <a:lstStyle/>
          <a:p>
            <a:r>
              <a:rPr lang="en-GB" dirty="0" smtClean="0"/>
              <a:t>But we won’t know until we plan, do and reflect</a:t>
            </a:r>
          </a:p>
          <a:p>
            <a:pPr>
              <a:buNone/>
            </a:pPr>
            <a:endParaRPr lang="en-GB" dirty="0" smtClean="0"/>
          </a:p>
          <a:p>
            <a:r>
              <a:rPr lang="en-GB" dirty="0" smtClean="0"/>
              <a:t>Have the confidence to give it a go, and share</a:t>
            </a:r>
          </a:p>
          <a:p>
            <a:pPr>
              <a:buNone/>
            </a:pPr>
            <a:endParaRPr lang="en-GB" dirty="0" smtClean="0"/>
          </a:p>
          <a:p>
            <a:r>
              <a:rPr lang="en-GB" dirty="0" smtClean="0"/>
              <a:t> Practices can now be shared with </a:t>
            </a:r>
          </a:p>
          <a:p>
            <a:pPr>
              <a:buNone/>
            </a:pPr>
            <a:r>
              <a:rPr lang="en-GB" dirty="0" smtClean="0"/>
              <a:t>    ‘The FA Coach’s App’ </a:t>
            </a:r>
          </a:p>
          <a:p>
            <a:endParaRPr lang="en-GB" dirty="0"/>
          </a:p>
        </p:txBody>
      </p:sp>
      <p:pic>
        <p:nvPicPr>
          <p:cNvPr id="6" name="Picture 2"/>
          <p:cNvPicPr>
            <a:picLocks noChangeAspect="1" noChangeArrowheads="1"/>
          </p:cNvPicPr>
          <p:nvPr/>
        </p:nvPicPr>
        <p:blipFill>
          <a:blip r:embed="rId2"/>
          <a:srcRect/>
          <a:stretch>
            <a:fillRect/>
          </a:stretch>
        </p:blipFill>
        <p:spPr bwMode="auto">
          <a:xfrm>
            <a:off x="4786314" y="4143380"/>
            <a:ext cx="3214710" cy="17859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643174" y="3214686"/>
            <a:ext cx="3429000" cy="2571750"/>
          </a:xfrm>
          <a:prstGeom prst="rect">
            <a:avLst/>
          </a:prstGeom>
          <a:noFill/>
          <a:ln w="9525">
            <a:noFill/>
            <a:miter lim="800000"/>
            <a:headEnd/>
            <a:tailEnd/>
          </a:ln>
          <a:effectLst/>
        </p:spPr>
      </p:pic>
      <p:sp>
        <p:nvSpPr>
          <p:cNvPr id="3" name="Content Placeholder 2"/>
          <p:cNvSpPr txBox="1">
            <a:spLocks/>
          </p:cNvSpPr>
          <p:nvPr/>
        </p:nvSpPr>
        <p:spPr>
          <a:xfrm>
            <a:off x="457200" y="1600201"/>
            <a:ext cx="8229600" cy="204311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Thanks to FA Licensed Coaches Ricky Boxall, Phil Green, Ian James and Dennis O’Meara.</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Practices may have multiple outcomes, especially when there is an element of opposition. </a:t>
            </a:r>
          </a:p>
          <a:p>
            <a:pPr>
              <a:buNone/>
            </a:pPr>
            <a:endParaRPr lang="en-GB" dirty="0"/>
          </a:p>
          <a:p>
            <a:pPr>
              <a:buNone/>
            </a:pPr>
            <a:r>
              <a:rPr lang="en-GB" dirty="0" smtClean="0"/>
              <a:t>For example, in a practice where we have two teams playing against each other and one is attacking with another defending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We often set up the ‘opposition’ to get required scenarios and outcomes . </a:t>
            </a:r>
          </a:p>
          <a:p>
            <a:pPr>
              <a:buNone/>
            </a:pPr>
            <a:endParaRPr lang="en-GB" dirty="0" smtClean="0"/>
          </a:p>
          <a:p>
            <a:pPr>
              <a:buNone/>
            </a:pPr>
            <a:r>
              <a:rPr lang="en-GB" dirty="0" smtClean="0"/>
              <a:t>In a Youth Award Module 3 type practice, we may give an attacking challenge to allow us to work on a defending focus; or in a UEFA B Phase of Play we may give the attacking team a scenario or style of play to allow us to coach a team a defending topic.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So when looking at a session plan, we can think about what possible outcomes there may be for each player, each position regardless of the ‘headline’ session topic or focus.</a:t>
            </a:r>
          </a:p>
          <a:p>
            <a:pPr>
              <a:buNone/>
            </a:pPr>
            <a:endParaRPr lang="en-GB" dirty="0" smtClean="0"/>
          </a:p>
          <a:p>
            <a:pPr>
              <a:buNone/>
            </a:pPr>
            <a:r>
              <a:rPr lang="en-GB" dirty="0" smtClean="0"/>
              <a:t>Perhaps we could adapt that session to give us more of those outcomes in a way that will meet our players needs.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buNone/>
            </a:pPr>
            <a:r>
              <a:rPr lang="en-GB" dirty="0" smtClean="0"/>
              <a:t>In this example we will look at two practices from the Future Game</a:t>
            </a:r>
          </a:p>
          <a:p>
            <a:pPr>
              <a:buNone/>
            </a:pPr>
            <a:endParaRPr lang="en-GB" dirty="0" smtClean="0"/>
          </a:p>
          <a:p>
            <a:pPr>
              <a:buNone/>
            </a:pPr>
            <a:r>
              <a:rPr lang="en-GB" dirty="0" smtClean="0"/>
              <a:t>  ‘Developing Possession’ and</a:t>
            </a:r>
          </a:p>
          <a:p>
            <a:pPr>
              <a:buNone/>
            </a:pPr>
            <a:r>
              <a:rPr lang="en-GB" dirty="0" smtClean="0"/>
              <a:t> ‘Individual Defensive Awareness’ .</a:t>
            </a:r>
          </a:p>
          <a:p>
            <a:pPr>
              <a:buNone/>
            </a:pPr>
            <a:endParaRPr lang="en-GB" dirty="0" smtClean="0"/>
          </a:p>
          <a:p>
            <a:pPr>
              <a:buNone/>
            </a:pPr>
            <a:r>
              <a:rPr lang="en-GB" dirty="0" smtClean="0"/>
              <a:t> We will adapt and link them to coach</a:t>
            </a:r>
          </a:p>
          <a:p>
            <a:pPr>
              <a:buNone/>
            </a:pPr>
            <a:r>
              <a:rPr lang="en-GB" dirty="0" smtClean="0"/>
              <a:t> ‘Screening and Defending as a Unit ‘</a:t>
            </a:r>
          </a:p>
          <a:p>
            <a:pPr>
              <a:buNone/>
            </a:pPr>
            <a:r>
              <a:rPr lang="en-GB" dirty="0" smtClean="0"/>
              <a:t>(Playing in a GK-4-2-3-1)’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72074"/>
            <a:ext cx="8043890" cy="1143008"/>
          </a:xfrm>
        </p:spPr>
        <p:txBody>
          <a:bodyPr>
            <a:normAutofit fontScale="90000"/>
          </a:bodyPr>
          <a:lstStyle/>
          <a:p>
            <a:r>
              <a:rPr lang="en-GB" sz="2000" dirty="0" smtClean="0"/>
              <a:t>This practice is on page 54 of ‘The Future Game –Grassroots’</a:t>
            </a:r>
            <a:br>
              <a:rPr lang="en-GB" sz="2000" dirty="0" smtClean="0"/>
            </a:br>
            <a:r>
              <a:rPr lang="en-GB" sz="2000" dirty="0" smtClean="0"/>
              <a:t>The challenges and progressions are mainly for the outside players as an attacking focus, with the defending pair challenged to intercept.</a:t>
            </a:r>
            <a:br>
              <a:rPr lang="en-GB" sz="2000" dirty="0" smtClean="0"/>
            </a:br>
            <a:r>
              <a:rPr lang="en-GB" sz="2000" dirty="0" smtClean="0"/>
              <a:t> </a:t>
            </a:r>
            <a:endParaRPr lang="en-GB" sz="2000" dirty="0"/>
          </a:p>
        </p:txBody>
      </p:sp>
      <p:pic>
        <p:nvPicPr>
          <p:cNvPr id="5" name="Content Placeholder 4" descr="developing play fg.jpg"/>
          <p:cNvPicPr>
            <a:picLocks noGrp="1" noChangeAspect="1"/>
          </p:cNvPicPr>
          <p:nvPr>
            <p:ph idx="1"/>
          </p:nvPr>
        </p:nvPicPr>
        <p:blipFill>
          <a:blip r:embed="rId2" cstate="print"/>
          <a:stretch>
            <a:fillRect/>
          </a:stretch>
        </p:blipFill>
        <p:spPr>
          <a:xfrm>
            <a:off x="714348" y="428604"/>
            <a:ext cx="8001056" cy="442915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14414" y="285728"/>
            <a:ext cx="6402755" cy="4525963"/>
          </a:xfrm>
          <a:prstGeom prst="rect">
            <a:avLst/>
          </a:prstGeom>
          <a:noFill/>
          <a:ln w="9525">
            <a:noFill/>
            <a:miter lim="800000"/>
            <a:headEnd/>
            <a:tailEnd/>
          </a:ln>
          <a:effectLst/>
        </p:spPr>
      </p:pic>
      <p:sp>
        <p:nvSpPr>
          <p:cNvPr id="5" name="Title 1"/>
          <p:cNvSpPr>
            <a:spLocks noGrp="1"/>
          </p:cNvSpPr>
          <p:nvPr>
            <p:ph type="title"/>
          </p:nvPr>
        </p:nvSpPr>
        <p:spPr>
          <a:xfrm>
            <a:off x="428596" y="4786322"/>
            <a:ext cx="8043890" cy="1428760"/>
          </a:xfrm>
        </p:spPr>
        <p:txBody>
          <a:bodyPr>
            <a:normAutofit fontScale="90000"/>
          </a:bodyPr>
          <a:lstStyle/>
          <a:p>
            <a:r>
              <a:rPr lang="en-GB" sz="2000" dirty="0" smtClean="0"/>
              <a:t>This practice is on page 183 of ‘The Future Game –Grassroots’</a:t>
            </a:r>
            <a:br>
              <a:rPr lang="en-GB" sz="2000" dirty="0" smtClean="0"/>
            </a:br>
            <a:r>
              <a:rPr lang="en-GB" sz="2000" dirty="0" smtClean="0"/>
              <a:t>The challenges and progressions  are mainly for the unit of four defending players  to adjust their positions to protect the gates ahead or the boxes behind them , with  challenges for the attacking players to work  the ball into or through those areas.</a:t>
            </a:r>
            <a:br>
              <a:rPr lang="en-GB" sz="2000" dirty="0" smtClean="0"/>
            </a:br>
            <a:r>
              <a:rPr lang="en-GB" sz="2000" dirty="0" smtClean="0"/>
              <a:t> </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2401</Words>
  <Application>Microsoft Office PowerPoint</Application>
  <PresentationFormat>On-screen Show (4:3)</PresentationFormat>
  <Paragraphs>267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Future Game”  Adapting and Combining  Practices</vt:lpstr>
      <vt:lpstr>PowerPoint Presentation</vt:lpstr>
      <vt:lpstr>PowerPoint Presentation</vt:lpstr>
      <vt:lpstr>PowerPoint Presentation</vt:lpstr>
      <vt:lpstr>PowerPoint Presentation</vt:lpstr>
      <vt:lpstr>PowerPoint Presentation</vt:lpstr>
      <vt:lpstr>PowerPoint Presentation</vt:lpstr>
      <vt:lpstr>This practice is on page 54 of ‘The Future Game –Grassroots’ The challenges and progressions are mainly for the outside players as an attacking focus, with the defending pair challenged to intercept.  </vt:lpstr>
      <vt:lpstr>This practice is on page 183 of ‘The Future Game –Grassroots’ The challenges and progressions  are mainly for the unit of four defending players  to adjust their positions to protect the gates ahead or the boxes behind them , with  challenges for the attacking players to work  the ball into or through those areas.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Game”  Adapting and Combining  Practices</dc:title>
  <dc:creator>NOLAN</dc:creator>
  <cp:lastModifiedBy>Ben Trinder</cp:lastModifiedBy>
  <cp:revision>46</cp:revision>
  <dcterms:created xsi:type="dcterms:W3CDTF">2013-08-18T09:15:11Z</dcterms:created>
  <dcterms:modified xsi:type="dcterms:W3CDTF">2013-10-03T15:58:56Z</dcterms:modified>
</cp:coreProperties>
</file>