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9" r:id="rId1"/>
  </p:sldMasterIdLst>
  <p:notesMasterIdLst>
    <p:notesMasterId r:id="rId31"/>
  </p:notesMasterIdLst>
  <p:sldIdLst>
    <p:sldId id="267" r:id="rId2"/>
    <p:sldId id="269" r:id="rId3"/>
    <p:sldId id="270" r:id="rId4"/>
    <p:sldId id="271" r:id="rId5"/>
    <p:sldId id="272" r:id="rId6"/>
    <p:sldId id="273" r:id="rId7"/>
    <p:sldId id="274" r:id="rId8"/>
    <p:sldId id="275" r:id="rId9"/>
    <p:sldId id="276" r:id="rId10"/>
    <p:sldId id="277" r:id="rId11"/>
    <p:sldId id="279" r:id="rId12"/>
    <p:sldId id="280" r:id="rId13"/>
    <p:sldId id="282" r:id="rId14"/>
    <p:sldId id="283" r:id="rId15"/>
    <p:sldId id="284" r:id="rId16"/>
    <p:sldId id="285" r:id="rId17"/>
    <p:sldId id="286" r:id="rId18"/>
    <p:sldId id="287" r:id="rId19"/>
    <p:sldId id="291" r:id="rId20"/>
    <p:sldId id="289" r:id="rId21"/>
    <p:sldId id="290" r:id="rId22"/>
    <p:sldId id="288" r:id="rId23"/>
    <p:sldId id="293" r:id="rId24"/>
    <p:sldId id="292" r:id="rId25"/>
    <p:sldId id="294" r:id="rId26"/>
    <p:sldId id="295" r:id="rId27"/>
    <p:sldId id="298" r:id="rId28"/>
    <p:sldId id="299" r:id="rId29"/>
    <p:sldId id="297"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91" autoAdjust="0"/>
    <p:restoredTop sz="94660"/>
  </p:normalViewPr>
  <p:slideViewPr>
    <p:cSldViewPr snapToGrid="0">
      <p:cViewPr varScale="1">
        <p:scale>
          <a:sx n="74" d="100"/>
          <a:sy n="74" d="100"/>
        </p:scale>
        <p:origin x="51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4.xml"/><Relationship Id="rId1" Type="http://schemas.openxmlformats.org/officeDocument/2006/relationships/slide" Target="../slides/slide6.xml"/><Relationship Id="rId5" Type="http://schemas.openxmlformats.org/officeDocument/2006/relationships/slide" Target="../slides/slide5.xml"/><Relationship Id="rId4" Type="http://schemas.openxmlformats.org/officeDocument/2006/relationships/slide" Target="../slides/slide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804107-94B5-4293-9F30-765B693BC09B}" type="doc">
      <dgm:prSet loTypeId="urn:microsoft.com/office/officeart/2005/8/layout/pyramid1" loCatId="pyramid" qsTypeId="urn:microsoft.com/office/officeart/2005/8/quickstyle/3d1" qsCatId="3D" csTypeId="urn:microsoft.com/office/officeart/2005/8/colors/colorful1" csCatId="colorful" phldr="1"/>
      <dgm:spPr/>
      <dgm:t>
        <a:bodyPr/>
        <a:lstStyle/>
        <a:p>
          <a:endParaRPr lang="en-GB"/>
        </a:p>
      </dgm:t>
    </dgm:pt>
    <dgm:pt modelId="{57E4CDA4-B659-4412-8B5F-EB73CCD504A9}">
      <dgm:prSet phldrT="[Text]"/>
      <dgm:spPr>
        <a:gradFill rotWithShape="0">
          <a:gsLst>
            <a:gs pos="0">
              <a:schemeClr val="accent2">
                <a:hueOff val="0"/>
                <a:satOff val="0"/>
                <a:lumOff val="0"/>
                <a:alphaOff val="0"/>
                <a:tint val="98000"/>
                <a:lumMod val="114000"/>
              </a:schemeClr>
            </a:gs>
            <a:gs pos="0">
              <a:schemeClr val="accent2">
                <a:hueOff val="0"/>
                <a:satOff val="0"/>
                <a:lumOff val="0"/>
                <a:alphaOff val="0"/>
                <a:shade val="90000"/>
                <a:lumMod val="84000"/>
              </a:schemeClr>
            </a:gs>
          </a:gsLst>
        </a:gradFill>
      </dgm:spPr>
      <dgm:t>
        <a:bodyPr/>
        <a:lstStyle/>
        <a:p>
          <a:r>
            <a:rPr lang="en-GB" b="1" dirty="0" smtClean="0">
              <a:latin typeface="+mj-lt"/>
              <a:cs typeface="Times New Roman" panose="02020603050405020304" pitchFamily="18" charset="0"/>
              <a:hlinkClick xmlns:r="http://schemas.openxmlformats.org/officeDocument/2006/relationships" r:id="rId1" action="ppaction://hlinksldjump"/>
            </a:rPr>
            <a:t>Game Knowledge? </a:t>
          </a:r>
          <a:endParaRPr lang="en-GB" b="1" dirty="0">
            <a:latin typeface="+mj-lt"/>
            <a:cs typeface="Times New Roman" panose="02020603050405020304" pitchFamily="18" charset="0"/>
          </a:endParaRPr>
        </a:p>
      </dgm:t>
    </dgm:pt>
    <dgm:pt modelId="{9ED51B4D-43B7-4A8E-9C79-90C1C922B8BD}" type="parTrans" cxnId="{6672ACF6-EF56-4A70-AC6E-241C83103C55}">
      <dgm:prSet/>
      <dgm:spPr/>
      <dgm:t>
        <a:bodyPr/>
        <a:lstStyle/>
        <a:p>
          <a:endParaRPr lang="en-GB"/>
        </a:p>
      </dgm:t>
    </dgm:pt>
    <dgm:pt modelId="{3BC470C9-F291-42AE-B6E6-99E2A35177B5}" type="sibTrans" cxnId="{6672ACF6-EF56-4A70-AC6E-241C83103C55}">
      <dgm:prSet/>
      <dgm:spPr/>
      <dgm:t>
        <a:bodyPr/>
        <a:lstStyle/>
        <a:p>
          <a:endParaRPr lang="en-GB"/>
        </a:p>
      </dgm:t>
    </dgm:pt>
    <dgm:pt modelId="{1C794419-237A-4167-AA82-CCA62D3FA9DA}">
      <dgm:prSet phldrT="[Text]"/>
      <dgm:spPr>
        <a:gradFill rotWithShape="0">
          <a:gsLst>
            <a:gs pos="0">
              <a:schemeClr val="accent4">
                <a:hueOff val="0"/>
                <a:satOff val="0"/>
                <a:lumOff val="0"/>
                <a:alphaOff val="0"/>
                <a:tint val="98000"/>
                <a:lumMod val="114000"/>
              </a:schemeClr>
            </a:gs>
            <a:gs pos="0">
              <a:schemeClr val="accent4">
                <a:hueOff val="0"/>
                <a:satOff val="0"/>
                <a:lumOff val="0"/>
                <a:alphaOff val="0"/>
                <a:shade val="90000"/>
                <a:lumMod val="84000"/>
              </a:schemeClr>
            </a:gs>
          </a:gsLst>
        </a:gradFill>
      </dgm:spPr>
      <dgm:t>
        <a:bodyPr/>
        <a:lstStyle/>
        <a:p>
          <a:r>
            <a:rPr lang="en-GB" b="1" dirty="0" smtClean="0">
              <a:hlinkClick xmlns:r="http://schemas.openxmlformats.org/officeDocument/2006/relationships" r:id="rId2" action="ppaction://hlinksldjump"/>
            </a:rPr>
            <a:t>Can they take someone on or defend a 1v1?</a:t>
          </a:r>
          <a:endParaRPr lang="en-GB" b="1" dirty="0"/>
        </a:p>
      </dgm:t>
    </dgm:pt>
    <dgm:pt modelId="{54115C22-D2BB-4028-A301-32099B145D75}" type="parTrans" cxnId="{76B251AC-975B-42F4-B9DA-9B9488FD632B}">
      <dgm:prSet/>
      <dgm:spPr/>
      <dgm:t>
        <a:bodyPr/>
        <a:lstStyle/>
        <a:p>
          <a:endParaRPr lang="en-GB"/>
        </a:p>
      </dgm:t>
    </dgm:pt>
    <dgm:pt modelId="{EB2EEA45-1AE5-4445-8F17-5AA372AB5EB1}" type="sibTrans" cxnId="{76B251AC-975B-42F4-B9DA-9B9488FD632B}">
      <dgm:prSet/>
      <dgm:spPr/>
      <dgm:t>
        <a:bodyPr/>
        <a:lstStyle/>
        <a:p>
          <a:endParaRPr lang="en-GB"/>
        </a:p>
      </dgm:t>
    </dgm:pt>
    <dgm:pt modelId="{556EBBF2-9D35-4652-A915-A2286E643550}">
      <dgm:prSet phldrT="[Text]"/>
      <dgm:spPr>
        <a:gradFill rotWithShape="0">
          <a:gsLst>
            <a:gs pos="0">
              <a:srgbClr val="FF0000"/>
            </a:gs>
            <a:gs pos="0">
              <a:schemeClr val="accent6">
                <a:hueOff val="0"/>
                <a:satOff val="0"/>
                <a:lumOff val="0"/>
                <a:alphaOff val="0"/>
                <a:shade val="90000"/>
                <a:lumMod val="84000"/>
              </a:schemeClr>
            </a:gs>
          </a:gsLst>
        </a:gradFill>
      </dgm:spPr>
      <dgm:t>
        <a:bodyPr/>
        <a:lstStyle/>
        <a:p>
          <a:r>
            <a:rPr lang="en-GB" b="1" u="none" dirty="0" smtClean="0">
              <a:solidFill>
                <a:schemeClr val="bg1"/>
              </a:solidFill>
              <a:hlinkClick xmlns:r="http://schemas.openxmlformats.org/officeDocument/2006/relationships" r:id="rId3" action="ppaction://hlinksldjump"/>
            </a:rPr>
            <a:t>Do they have a good level of technical ability? </a:t>
          </a:r>
          <a:endParaRPr lang="en-GB" b="1" u="none" dirty="0">
            <a:solidFill>
              <a:schemeClr val="bg1"/>
            </a:solidFill>
          </a:endParaRPr>
        </a:p>
      </dgm:t>
    </dgm:pt>
    <dgm:pt modelId="{280C9501-57FF-4CFA-AD2B-C8BDB5C8A828}" type="parTrans" cxnId="{B8C32F9E-E2EF-4471-9ECC-F58BFE2F7610}">
      <dgm:prSet/>
      <dgm:spPr/>
      <dgm:t>
        <a:bodyPr/>
        <a:lstStyle/>
        <a:p>
          <a:endParaRPr lang="en-GB"/>
        </a:p>
      </dgm:t>
    </dgm:pt>
    <dgm:pt modelId="{C60294A0-8262-450F-AC9F-91A358D25B51}" type="sibTrans" cxnId="{B8C32F9E-E2EF-4471-9ECC-F58BFE2F7610}">
      <dgm:prSet/>
      <dgm:spPr/>
      <dgm:t>
        <a:bodyPr/>
        <a:lstStyle/>
        <a:p>
          <a:endParaRPr lang="en-GB"/>
        </a:p>
      </dgm:t>
    </dgm:pt>
    <dgm:pt modelId="{5A8C74C7-3A92-4804-AAA3-62245F421E4A}">
      <dgm:prSet phldrT="[Text]"/>
      <dgm:spPr>
        <a:gradFill rotWithShape="0">
          <a:gsLst>
            <a:gs pos="70000">
              <a:schemeClr val="bg2">
                <a:lumMod val="75000"/>
              </a:schemeClr>
            </a:gs>
            <a:gs pos="100000">
              <a:schemeClr val="accent5">
                <a:hueOff val="0"/>
                <a:satOff val="0"/>
                <a:lumOff val="0"/>
                <a:alphaOff val="0"/>
                <a:shade val="90000"/>
                <a:lumMod val="84000"/>
              </a:schemeClr>
            </a:gs>
          </a:gsLst>
        </a:gradFill>
      </dgm:spPr>
      <dgm:t>
        <a:bodyPr/>
        <a:lstStyle/>
        <a:p>
          <a:r>
            <a:rPr lang="en-GB" b="1" dirty="0" smtClean="0">
              <a:hlinkClick xmlns:r="http://schemas.openxmlformats.org/officeDocument/2006/relationships" r:id="rId4" action="ppaction://hlinksldjump"/>
            </a:rPr>
            <a:t>Can they control and take a ball under pressure?</a:t>
          </a:r>
          <a:endParaRPr lang="en-GB" b="1" dirty="0"/>
        </a:p>
      </dgm:t>
    </dgm:pt>
    <dgm:pt modelId="{A1BACAAB-E103-4516-9E00-71EBDBE7E5CE}" type="parTrans" cxnId="{0C2004C8-B4E0-4444-A16B-01A2D0B81E39}">
      <dgm:prSet/>
      <dgm:spPr/>
      <dgm:t>
        <a:bodyPr/>
        <a:lstStyle/>
        <a:p>
          <a:endParaRPr lang="en-GB"/>
        </a:p>
      </dgm:t>
    </dgm:pt>
    <dgm:pt modelId="{07AEF970-F11D-417E-966C-9D76C0178573}" type="sibTrans" cxnId="{0C2004C8-B4E0-4444-A16B-01A2D0B81E39}">
      <dgm:prSet/>
      <dgm:spPr/>
      <dgm:t>
        <a:bodyPr/>
        <a:lstStyle/>
        <a:p>
          <a:endParaRPr lang="en-GB"/>
        </a:p>
      </dgm:t>
    </dgm:pt>
    <dgm:pt modelId="{63471765-9421-44E5-863F-0A49209ED0C3}">
      <dgm:prSet phldrT="[Text]"/>
      <dgm:spPr>
        <a:gradFill rotWithShape="0">
          <a:gsLst>
            <a:gs pos="0">
              <a:schemeClr val="accent3">
                <a:hueOff val="0"/>
                <a:satOff val="0"/>
                <a:lumOff val="0"/>
                <a:alphaOff val="0"/>
                <a:tint val="98000"/>
                <a:lumMod val="114000"/>
              </a:schemeClr>
            </a:gs>
            <a:gs pos="0">
              <a:schemeClr val="accent3">
                <a:hueOff val="0"/>
                <a:satOff val="0"/>
                <a:lumOff val="0"/>
                <a:alphaOff val="0"/>
                <a:shade val="90000"/>
                <a:lumMod val="84000"/>
              </a:schemeClr>
            </a:gs>
          </a:gsLst>
        </a:gradFill>
      </dgm:spPr>
      <dgm:t>
        <a:bodyPr/>
        <a:lstStyle/>
        <a:p>
          <a:r>
            <a:rPr lang="en-GB" b="1" dirty="0" smtClean="0">
              <a:hlinkClick xmlns:r="http://schemas.openxmlformats.org/officeDocument/2006/relationships" r:id="rId5" action="ppaction://hlinksldjump"/>
            </a:rPr>
            <a:t>Are they aggressive/determined to be on the ball/win it back?</a:t>
          </a:r>
          <a:endParaRPr lang="en-GB" b="1" dirty="0"/>
        </a:p>
      </dgm:t>
    </dgm:pt>
    <dgm:pt modelId="{0B168758-C3DF-4B6C-A4D7-3BD60E333EC8}" type="sibTrans" cxnId="{850ED698-EDFA-42CD-B2B1-CE1B106EA525}">
      <dgm:prSet/>
      <dgm:spPr/>
      <dgm:t>
        <a:bodyPr/>
        <a:lstStyle/>
        <a:p>
          <a:endParaRPr lang="en-GB"/>
        </a:p>
      </dgm:t>
    </dgm:pt>
    <dgm:pt modelId="{E1540359-EDAC-4375-95E5-A63248644576}" type="parTrans" cxnId="{850ED698-EDFA-42CD-B2B1-CE1B106EA525}">
      <dgm:prSet/>
      <dgm:spPr/>
      <dgm:t>
        <a:bodyPr/>
        <a:lstStyle/>
        <a:p>
          <a:endParaRPr lang="en-GB"/>
        </a:p>
      </dgm:t>
    </dgm:pt>
    <dgm:pt modelId="{3E2447ED-3676-4AAC-BB11-072844BFCE28}" type="pres">
      <dgm:prSet presAssocID="{34804107-94B5-4293-9F30-765B693BC09B}" presName="Name0" presStyleCnt="0">
        <dgm:presLayoutVars>
          <dgm:dir/>
          <dgm:animLvl val="lvl"/>
          <dgm:resizeHandles val="exact"/>
        </dgm:presLayoutVars>
      </dgm:prSet>
      <dgm:spPr/>
      <dgm:t>
        <a:bodyPr/>
        <a:lstStyle/>
        <a:p>
          <a:endParaRPr lang="en-GB"/>
        </a:p>
      </dgm:t>
    </dgm:pt>
    <dgm:pt modelId="{B7C62A40-5246-45BC-8817-63FAC8E54B65}" type="pres">
      <dgm:prSet presAssocID="{57E4CDA4-B659-4412-8B5F-EB73CCD504A9}" presName="Name8" presStyleCnt="0"/>
      <dgm:spPr/>
    </dgm:pt>
    <dgm:pt modelId="{954863C3-492C-4F49-AA49-327082BA51F5}" type="pres">
      <dgm:prSet presAssocID="{57E4CDA4-B659-4412-8B5F-EB73CCD504A9}" presName="level" presStyleLbl="node1" presStyleIdx="0" presStyleCnt="5" custScaleX="105175" custScaleY="107282" custLinFactNeighborX="64" custLinFactNeighborY="4167">
        <dgm:presLayoutVars>
          <dgm:chMax val="1"/>
          <dgm:bulletEnabled val="1"/>
        </dgm:presLayoutVars>
      </dgm:prSet>
      <dgm:spPr/>
      <dgm:t>
        <a:bodyPr/>
        <a:lstStyle/>
        <a:p>
          <a:endParaRPr lang="en-GB"/>
        </a:p>
      </dgm:t>
    </dgm:pt>
    <dgm:pt modelId="{504F442F-F3C9-41EF-8A83-D500FE4068E0}" type="pres">
      <dgm:prSet presAssocID="{57E4CDA4-B659-4412-8B5F-EB73CCD504A9}" presName="levelTx" presStyleLbl="revTx" presStyleIdx="0" presStyleCnt="0">
        <dgm:presLayoutVars>
          <dgm:chMax val="1"/>
          <dgm:bulletEnabled val="1"/>
        </dgm:presLayoutVars>
      </dgm:prSet>
      <dgm:spPr/>
      <dgm:t>
        <a:bodyPr/>
        <a:lstStyle/>
        <a:p>
          <a:endParaRPr lang="en-GB"/>
        </a:p>
      </dgm:t>
    </dgm:pt>
    <dgm:pt modelId="{6C0B45C7-7712-4744-80DA-5CEF6F81EE67}" type="pres">
      <dgm:prSet presAssocID="{63471765-9421-44E5-863F-0A49209ED0C3}" presName="Name8" presStyleCnt="0"/>
      <dgm:spPr/>
    </dgm:pt>
    <dgm:pt modelId="{03E09171-BB1A-4494-B83C-BDA22C64F891}" type="pres">
      <dgm:prSet presAssocID="{63471765-9421-44E5-863F-0A49209ED0C3}" presName="level" presStyleLbl="node1" presStyleIdx="1" presStyleCnt="5" custScaleX="102326" custScaleY="115332" custLinFactNeighborX="-62" custLinFactNeighborY="4275">
        <dgm:presLayoutVars>
          <dgm:chMax val="1"/>
          <dgm:bulletEnabled val="1"/>
        </dgm:presLayoutVars>
      </dgm:prSet>
      <dgm:spPr/>
      <dgm:t>
        <a:bodyPr/>
        <a:lstStyle/>
        <a:p>
          <a:endParaRPr lang="en-GB"/>
        </a:p>
      </dgm:t>
    </dgm:pt>
    <dgm:pt modelId="{FFDA5B86-EFD6-4D10-8FA7-3DBE5D4103D7}" type="pres">
      <dgm:prSet presAssocID="{63471765-9421-44E5-863F-0A49209ED0C3}" presName="levelTx" presStyleLbl="revTx" presStyleIdx="0" presStyleCnt="0">
        <dgm:presLayoutVars>
          <dgm:chMax val="1"/>
          <dgm:bulletEnabled val="1"/>
        </dgm:presLayoutVars>
      </dgm:prSet>
      <dgm:spPr/>
      <dgm:t>
        <a:bodyPr/>
        <a:lstStyle/>
        <a:p>
          <a:endParaRPr lang="en-GB"/>
        </a:p>
      </dgm:t>
    </dgm:pt>
    <dgm:pt modelId="{AB06E81A-DF11-47E9-898E-BE52C888B136}" type="pres">
      <dgm:prSet presAssocID="{1C794419-237A-4167-AA82-CCA62D3FA9DA}" presName="Name8" presStyleCnt="0"/>
      <dgm:spPr/>
    </dgm:pt>
    <dgm:pt modelId="{25181063-8613-44D4-B7A4-D9690D762523}" type="pres">
      <dgm:prSet presAssocID="{1C794419-237A-4167-AA82-CCA62D3FA9DA}" presName="level" presStyleLbl="node1" presStyleIdx="2" presStyleCnt="5" custScaleX="101495" custScaleY="78417" custLinFactNeighborX="41" custLinFactNeighborY="5340">
        <dgm:presLayoutVars>
          <dgm:chMax val="1"/>
          <dgm:bulletEnabled val="1"/>
        </dgm:presLayoutVars>
      </dgm:prSet>
      <dgm:spPr/>
      <dgm:t>
        <a:bodyPr/>
        <a:lstStyle/>
        <a:p>
          <a:endParaRPr lang="en-GB"/>
        </a:p>
      </dgm:t>
    </dgm:pt>
    <dgm:pt modelId="{D88A90C9-7524-47BB-8090-5DC1A11DED27}" type="pres">
      <dgm:prSet presAssocID="{1C794419-237A-4167-AA82-CCA62D3FA9DA}" presName="levelTx" presStyleLbl="revTx" presStyleIdx="0" presStyleCnt="0">
        <dgm:presLayoutVars>
          <dgm:chMax val="1"/>
          <dgm:bulletEnabled val="1"/>
        </dgm:presLayoutVars>
      </dgm:prSet>
      <dgm:spPr/>
      <dgm:t>
        <a:bodyPr/>
        <a:lstStyle/>
        <a:p>
          <a:endParaRPr lang="en-GB"/>
        </a:p>
      </dgm:t>
    </dgm:pt>
    <dgm:pt modelId="{BEF9EBDC-92D6-497F-8A66-3288849491E0}" type="pres">
      <dgm:prSet presAssocID="{5A8C74C7-3A92-4804-AAA3-62245F421E4A}" presName="Name8" presStyleCnt="0"/>
      <dgm:spPr/>
    </dgm:pt>
    <dgm:pt modelId="{A9DE6986-C708-43A6-89DD-627EEC704B15}" type="pres">
      <dgm:prSet presAssocID="{5A8C74C7-3A92-4804-AAA3-62245F421E4A}" presName="level" presStyleLbl="node1" presStyleIdx="3" presStyleCnt="5" custScaleY="78667">
        <dgm:presLayoutVars>
          <dgm:chMax val="1"/>
          <dgm:bulletEnabled val="1"/>
        </dgm:presLayoutVars>
      </dgm:prSet>
      <dgm:spPr/>
      <dgm:t>
        <a:bodyPr/>
        <a:lstStyle/>
        <a:p>
          <a:endParaRPr lang="en-GB"/>
        </a:p>
      </dgm:t>
    </dgm:pt>
    <dgm:pt modelId="{65BE9A37-8FDC-47CF-8098-AF4A6CCDEC77}" type="pres">
      <dgm:prSet presAssocID="{5A8C74C7-3A92-4804-AAA3-62245F421E4A}" presName="levelTx" presStyleLbl="revTx" presStyleIdx="0" presStyleCnt="0">
        <dgm:presLayoutVars>
          <dgm:chMax val="1"/>
          <dgm:bulletEnabled val="1"/>
        </dgm:presLayoutVars>
      </dgm:prSet>
      <dgm:spPr/>
      <dgm:t>
        <a:bodyPr/>
        <a:lstStyle/>
        <a:p>
          <a:endParaRPr lang="en-GB"/>
        </a:p>
      </dgm:t>
    </dgm:pt>
    <dgm:pt modelId="{F0CA46B0-87BA-41B4-992C-C860C1286F17}" type="pres">
      <dgm:prSet presAssocID="{556EBBF2-9D35-4652-A915-A2286E643550}" presName="Name8" presStyleCnt="0"/>
      <dgm:spPr/>
    </dgm:pt>
    <dgm:pt modelId="{FC907B77-6183-4AF9-B739-1E08A90909FE}" type="pres">
      <dgm:prSet presAssocID="{556EBBF2-9D35-4652-A915-A2286E643550}" presName="level" presStyleLbl="node1" presStyleIdx="4" presStyleCnt="5" custScaleY="65353" custLinFactNeighborX="-666" custLinFactNeighborY="8762">
        <dgm:presLayoutVars>
          <dgm:chMax val="1"/>
          <dgm:bulletEnabled val="1"/>
        </dgm:presLayoutVars>
      </dgm:prSet>
      <dgm:spPr/>
      <dgm:t>
        <a:bodyPr/>
        <a:lstStyle/>
        <a:p>
          <a:endParaRPr lang="en-GB"/>
        </a:p>
      </dgm:t>
    </dgm:pt>
    <dgm:pt modelId="{1E775861-3D4A-4BF8-BBED-B8EED44E7687}" type="pres">
      <dgm:prSet presAssocID="{556EBBF2-9D35-4652-A915-A2286E643550}" presName="levelTx" presStyleLbl="revTx" presStyleIdx="0" presStyleCnt="0">
        <dgm:presLayoutVars>
          <dgm:chMax val="1"/>
          <dgm:bulletEnabled val="1"/>
        </dgm:presLayoutVars>
      </dgm:prSet>
      <dgm:spPr/>
      <dgm:t>
        <a:bodyPr/>
        <a:lstStyle/>
        <a:p>
          <a:endParaRPr lang="en-GB"/>
        </a:p>
      </dgm:t>
    </dgm:pt>
  </dgm:ptLst>
  <dgm:cxnLst>
    <dgm:cxn modelId="{4847A748-74A7-418D-830D-8883469E8235}" type="presOf" srcId="{63471765-9421-44E5-863F-0A49209ED0C3}" destId="{03E09171-BB1A-4494-B83C-BDA22C64F891}" srcOrd="0" destOrd="0" presId="urn:microsoft.com/office/officeart/2005/8/layout/pyramid1"/>
    <dgm:cxn modelId="{A2B5563E-1B3B-4663-9D12-C06525C7B1D8}" type="presOf" srcId="{34804107-94B5-4293-9F30-765B693BC09B}" destId="{3E2447ED-3676-4AAC-BB11-072844BFCE28}" srcOrd="0" destOrd="0" presId="urn:microsoft.com/office/officeart/2005/8/layout/pyramid1"/>
    <dgm:cxn modelId="{850ED698-EDFA-42CD-B2B1-CE1B106EA525}" srcId="{34804107-94B5-4293-9F30-765B693BC09B}" destId="{63471765-9421-44E5-863F-0A49209ED0C3}" srcOrd="1" destOrd="0" parTransId="{E1540359-EDAC-4375-95E5-A63248644576}" sibTransId="{0B168758-C3DF-4B6C-A4D7-3BD60E333EC8}"/>
    <dgm:cxn modelId="{429183D9-EB7E-48B7-ABEA-E4F2D5FBDBCF}" type="presOf" srcId="{556EBBF2-9D35-4652-A915-A2286E643550}" destId="{1E775861-3D4A-4BF8-BBED-B8EED44E7687}" srcOrd="1" destOrd="0" presId="urn:microsoft.com/office/officeart/2005/8/layout/pyramid1"/>
    <dgm:cxn modelId="{0C2004C8-B4E0-4444-A16B-01A2D0B81E39}" srcId="{34804107-94B5-4293-9F30-765B693BC09B}" destId="{5A8C74C7-3A92-4804-AAA3-62245F421E4A}" srcOrd="3" destOrd="0" parTransId="{A1BACAAB-E103-4516-9E00-71EBDBE7E5CE}" sibTransId="{07AEF970-F11D-417E-966C-9D76C0178573}"/>
    <dgm:cxn modelId="{7E8115F6-1DA9-48F8-8B15-F921C40176FD}" type="presOf" srcId="{1C794419-237A-4167-AA82-CCA62D3FA9DA}" destId="{25181063-8613-44D4-B7A4-D9690D762523}" srcOrd="0" destOrd="0" presId="urn:microsoft.com/office/officeart/2005/8/layout/pyramid1"/>
    <dgm:cxn modelId="{6672ACF6-EF56-4A70-AC6E-241C83103C55}" srcId="{34804107-94B5-4293-9F30-765B693BC09B}" destId="{57E4CDA4-B659-4412-8B5F-EB73CCD504A9}" srcOrd="0" destOrd="0" parTransId="{9ED51B4D-43B7-4A8E-9C79-90C1C922B8BD}" sibTransId="{3BC470C9-F291-42AE-B6E6-99E2A35177B5}"/>
    <dgm:cxn modelId="{B8C32F9E-E2EF-4471-9ECC-F58BFE2F7610}" srcId="{34804107-94B5-4293-9F30-765B693BC09B}" destId="{556EBBF2-9D35-4652-A915-A2286E643550}" srcOrd="4" destOrd="0" parTransId="{280C9501-57FF-4CFA-AD2B-C8BDB5C8A828}" sibTransId="{C60294A0-8262-450F-AC9F-91A358D25B51}"/>
    <dgm:cxn modelId="{819C1B87-4950-4B0F-9E30-E6C11522CAB1}" type="presOf" srcId="{556EBBF2-9D35-4652-A915-A2286E643550}" destId="{FC907B77-6183-4AF9-B739-1E08A90909FE}" srcOrd="0" destOrd="0" presId="urn:microsoft.com/office/officeart/2005/8/layout/pyramid1"/>
    <dgm:cxn modelId="{D68372BD-9081-4EBD-A964-4C6719B25186}" type="presOf" srcId="{63471765-9421-44E5-863F-0A49209ED0C3}" destId="{FFDA5B86-EFD6-4D10-8FA7-3DBE5D4103D7}" srcOrd="1" destOrd="0" presId="urn:microsoft.com/office/officeart/2005/8/layout/pyramid1"/>
    <dgm:cxn modelId="{DD2A4552-BE9E-4094-8B3F-4E3FCB21C0F5}" type="presOf" srcId="{57E4CDA4-B659-4412-8B5F-EB73CCD504A9}" destId="{504F442F-F3C9-41EF-8A83-D500FE4068E0}" srcOrd="1" destOrd="0" presId="urn:microsoft.com/office/officeart/2005/8/layout/pyramid1"/>
    <dgm:cxn modelId="{9BF57023-BEC5-46D5-9EF4-5EF3E4D36664}" type="presOf" srcId="{5A8C74C7-3A92-4804-AAA3-62245F421E4A}" destId="{65BE9A37-8FDC-47CF-8098-AF4A6CCDEC77}" srcOrd="1" destOrd="0" presId="urn:microsoft.com/office/officeart/2005/8/layout/pyramid1"/>
    <dgm:cxn modelId="{A9DEB623-E43F-4040-88E2-B8A3BA214284}" type="presOf" srcId="{57E4CDA4-B659-4412-8B5F-EB73CCD504A9}" destId="{954863C3-492C-4F49-AA49-327082BA51F5}" srcOrd="0" destOrd="0" presId="urn:microsoft.com/office/officeart/2005/8/layout/pyramid1"/>
    <dgm:cxn modelId="{DF33102D-8348-4ECF-A72A-F894EB6CD357}" type="presOf" srcId="{5A8C74C7-3A92-4804-AAA3-62245F421E4A}" destId="{A9DE6986-C708-43A6-89DD-627EEC704B15}" srcOrd="0" destOrd="0" presId="urn:microsoft.com/office/officeart/2005/8/layout/pyramid1"/>
    <dgm:cxn modelId="{7681E971-49A7-495E-821D-F078BAE4C3D1}" type="presOf" srcId="{1C794419-237A-4167-AA82-CCA62D3FA9DA}" destId="{D88A90C9-7524-47BB-8090-5DC1A11DED27}" srcOrd="1" destOrd="0" presId="urn:microsoft.com/office/officeart/2005/8/layout/pyramid1"/>
    <dgm:cxn modelId="{76B251AC-975B-42F4-B9DA-9B9488FD632B}" srcId="{34804107-94B5-4293-9F30-765B693BC09B}" destId="{1C794419-237A-4167-AA82-CCA62D3FA9DA}" srcOrd="2" destOrd="0" parTransId="{54115C22-D2BB-4028-A301-32099B145D75}" sibTransId="{EB2EEA45-1AE5-4445-8F17-5AA372AB5EB1}"/>
    <dgm:cxn modelId="{6A5155B9-5AF9-4BCA-87EF-2F686777AE69}" type="presParOf" srcId="{3E2447ED-3676-4AAC-BB11-072844BFCE28}" destId="{B7C62A40-5246-45BC-8817-63FAC8E54B65}" srcOrd="0" destOrd="0" presId="urn:microsoft.com/office/officeart/2005/8/layout/pyramid1"/>
    <dgm:cxn modelId="{1EABFA40-5E73-4729-889D-B4B3096944DA}" type="presParOf" srcId="{B7C62A40-5246-45BC-8817-63FAC8E54B65}" destId="{954863C3-492C-4F49-AA49-327082BA51F5}" srcOrd="0" destOrd="0" presId="urn:microsoft.com/office/officeart/2005/8/layout/pyramid1"/>
    <dgm:cxn modelId="{B04FB44D-EB71-4EFC-80BF-77C6AB4906E4}" type="presParOf" srcId="{B7C62A40-5246-45BC-8817-63FAC8E54B65}" destId="{504F442F-F3C9-41EF-8A83-D500FE4068E0}" srcOrd="1" destOrd="0" presId="urn:microsoft.com/office/officeart/2005/8/layout/pyramid1"/>
    <dgm:cxn modelId="{495BFBFB-AF92-4EEB-B9B1-288E95ED2DC7}" type="presParOf" srcId="{3E2447ED-3676-4AAC-BB11-072844BFCE28}" destId="{6C0B45C7-7712-4744-80DA-5CEF6F81EE67}" srcOrd="1" destOrd="0" presId="urn:microsoft.com/office/officeart/2005/8/layout/pyramid1"/>
    <dgm:cxn modelId="{48AA8A15-CA3C-476B-8820-0CDECC6B936B}" type="presParOf" srcId="{6C0B45C7-7712-4744-80DA-5CEF6F81EE67}" destId="{03E09171-BB1A-4494-B83C-BDA22C64F891}" srcOrd="0" destOrd="0" presId="urn:microsoft.com/office/officeart/2005/8/layout/pyramid1"/>
    <dgm:cxn modelId="{E1CDF5FE-BC8B-4FAE-9418-A358D7820DD9}" type="presParOf" srcId="{6C0B45C7-7712-4744-80DA-5CEF6F81EE67}" destId="{FFDA5B86-EFD6-4D10-8FA7-3DBE5D4103D7}" srcOrd="1" destOrd="0" presId="urn:microsoft.com/office/officeart/2005/8/layout/pyramid1"/>
    <dgm:cxn modelId="{A4610754-86FF-4859-A59D-9B302C7B130F}" type="presParOf" srcId="{3E2447ED-3676-4AAC-BB11-072844BFCE28}" destId="{AB06E81A-DF11-47E9-898E-BE52C888B136}" srcOrd="2" destOrd="0" presId="urn:microsoft.com/office/officeart/2005/8/layout/pyramid1"/>
    <dgm:cxn modelId="{23AE516D-417D-4E31-AFAC-4B0E862FDE44}" type="presParOf" srcId="{AB06E81A-DF11-47E9-898E-BE52C888B136}" destId="{25181063-8613-44D4-B7A4-D9690D762523}" srcOrd="0" destOrd="0" presId="urn:microsoft.com/office/officeart/2005/8/layout/pyramid1"/>
    <dgm:cxn modelId="{44CD698A-5047-42FC-A983-CE0ED93A380F}" type="presParOf" srcId="{AB06E81A-DF11-47E9-898E-BE52C888B136}" destId="{D88A90C9-7524-47BB-8090-5DC1A11DED27}" srcOrd="1" destOrd="0" presId="urn:microsoft.com/office/officeart/2005/8/layout/pyramid1"/>
    <dgm:cxn modelId="{A473C918-9001-48AD-9A34-15CEB7E38013}" type="presParOf" srcId="{3E2447ED-3676-4AAC-BB11-072844BFCE28}" destId="{BEF9EBDC-92D6-497F-8A66-3288849491E0}" srcOrd="3" destOrd="0" presId="urn:microsoft.com/office/officeart/2005/8/layout/pyramid1"/>
    <dgm:cxn modelId="{6D4623DA-6709-4000-BFBB-27AE9814E6A7}" type="presParOf" srcId="{BEF9EBDC-92D6-497F-8A66-3288849491E0}" destId="{A9DE6986-C708-43A6-89DD-627EEC704B15}" srcOrd="0" destOrd="0" presId="urn:microsoft.com/office/officeart/2005/8/layout/pyramid1"/>
    <dgm:cxn modelId="{21367E26-8DDF-49BE-A421-98221085D48B}" type="presParOf" srcId="{BEF9EBDC-92D6-497F-8A66-3288849491E0}" destId="{65BE9A37-8FDC-47CF-8098-AF4A6CCDEC77}" srcOrd="1" destOrd="0" presId="urn:microsoft.com/office/officeart/2005/8/layout/pyramid1"/>
    <dgm:cxn modelId="{B3D6E03A-31FA-4A76-8C99-63743C23F4F3}" type="presParOf" srcId="{3E2447ED-3676-4AAC-BB11-072844BFCE28}" destId="{F0CA46B0-87BA-41B4-992C-C860C1286F17}" srcOrd="4" destOrd="0" presId="urn:microsoft.com/office/officeart/2005/8/layout/pyramid1"/>
    <dgm:cxn modelId="{F2CBFFF3-B874-4046-97EB-3845C199D298}" type="presParOf" srcId="{F0CA46B0-87BA-41B4-992C-C860C1286F17}" destId="{FC907B77-6183-4AF9-B739-1E08A90909FE}" srcOrd="0" destOrd="0" presId="urn:microsoft.com/office/officeart/2005/8/layout/pyramid1"/>
    <dgm:cxn modelId="{FEC3B73E-F347-4703-A701-9A917C1AE21B}" type="presParOf" srcId="{F0CA46B0-87BA-41B4-992C-C860C1286F17}" destId="{1E775861-3D4A-4BF8-BBED-B8EED44E7687}"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863C3-492C-4F49-AA49-327082BA51F5}">
      <dsp:nvSpPr>
        <dsp:cNvPr id="0" name=""/>
        <dsp:cNvSpPr/>
      </dsp:nvSpPr>
      <dsp:spPr>
        <a:xfrm>
          <a:off x="4332757" y="50404"/>
          <a:ext cx="2941929" cy="1297690"/>
        </a:xfrm>
        <a:prstGeom prst="trapezoid">
          <a:avLst>
            <a:gd name="adj" fmla="val 107775"/>
          </a:avLst>
        </a:prstGeom>
        <a:gradFill rotWithShape="0">
          <a:gsLst>
            <a:gs pos="0">
              <a:schemeClr val="accent2">
                <a:hueOff val="0"/>
                <a:satOff val="0"/>
                <a:lumOff val="0"/>
                <a:alphaOff val="0"/>
                <a:tint val="98000"/>
                <a:lumMod val="114000"/>
              </a:schemeClr>
            </a:gs>
            <a:gs pos="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lang="en-GB" sz="2300" b="1" kern="1200" dirty="0" smtClean="0">
              <a:latin typeface="+mj-lt"/>
              <a:cs typeface="Times New Roman" panose="02020603050405020304" pitchFamily="18" charset="0"/>
              <a:hlinkClick xmlns:r="http://schemas.openxmlformats.org/officeDocument/2006/relationships" r:id="" action="ppaction://hlinksldjump"/>
            </a:rPr>
            <a:t>Game Knowledge? </a:t>
          </a:r>
          <a:endParaRPr lang="en-GB" sz="2300" b="1" kern="1200" dirty="0">
            <a:latin typeface="+mj-lt"/>
            <a:cs typeface="Times New Roman" panose="02020603050405020304" pitchFamily="18" charset="0"/>
          </a:endParaRPr>
        </a:p>
      </dsp:txBody>
      <dsp:txXfrm>
        <a:off x="4332757" y="50404"/>
        <a:ext cx="2941929" cy="1297690"/>
      </dsp:txXfrm>
    </dsp:sp>
    <dsp:sp modelId="{03E09171-BB1A-4494-B83C-BDA22C64F891}">
      <dsp:nvSpPr>
        <dsp:cNvPr id="0" name=""/>
        <dsp:cNvSpPr/>
      </dsp:nvSpPr>
      <dsp:spPr>
        <a:xfrm>
          <a:off x="2828710" y="1349401"/>
          <a:ext cx="5939245" cy="1395064"/>
        </a:xfrm>
        <a:prstGeom prst="trapezoid">
          <a:avLst>
            <a:gd name="adj" fmla="val 107775"/>
          </a:avLst>
        </a:prstGeom>
        <a:gradFill rotWithShape="0">
          <a:gsLst>
            <a:gs pos="0">
              <a:schemeClr val="accent3">
                <a:hueOff val="0"/>
                <a:satOff val="0"/>
                <a:lumOff val="0"/>
                <a:alphaOff val="0"/>
                <a:tint val="98000"/>
                <a:lumMod val="114000"/>
              </a:schemeClr>
            </a:gs>
            <a:gs pos="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lang="en-GB" sz="2300" b="1" kern="1200" dirty="0" smtClean="0">
              <a:hlinkClick xmlns:r="http://schemas.openxmlformats.org/officeDocument/2006/relationships" r:id="" action="ppaction://hlinksldjump"/>
            </a:rPr>
            <a:t>Are they aggressive/determined to be on the ball/win it back?</a:t>
          </a:r>
          <a:endParaRPr lang="en-GB" sz="2300" b="1" kern="1200" dirty="0"/>
        </a:p>
      </dsp:txBody>
      <dsp:txXfrm>
        <a:off x="3868078" y="1349401"/>
        <a:ext cx="3860509" cy="1395064"/>
      </dsp:txXfrm>
    </dsp:sp>
    <dsp:sp modelId="{25181063-8613-44D4-B7A4-D9690D762523}">
      <dsp:nvSpPr>
        <dsp:cNvPr id="0" name=""/>
        <dsp:cNvSpPr/>
      </dsp:nvSpPr>
      <dsp:spPr>
        <a:xfrm>
          <a:off x="1822072" y="2757348"/>
          <a:ext cx="7966153" cy="948537"/>
        </a:xfrm>
        <a:prstGeom prst="trapezoid">
          <a:avLst>
            <a:gd name="adj" fmla="val 107775"/>
          </a:avLst>
        </a:prstGeom>
        <a:gradFill rotWithShape="0">
          <a:gsLst>
            <a:gs pos="0">
              <a:schemeClr val="accent4">
                <a:hueOff val="0"/>
                <a:satOff val="0"/>
                <a:lumOff val="0"/>
                <a:alphaOff val="0"/>
                <a:tint val="98000"/>
                <a:lumMod val="114000"/>
              </a:schemeClr>
            </a:gs>
            <a:gs pos="0">
              <a:schemeClr val="accent4">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lang="en-GB" sz="2300" b="1" kern="1200" dirty="0" smtClean="0">
              <a:hlinkClick xmlns:r="http://schemas.openxmlformats.org/officeDocument/2006/relationships" r:id="" action="ppaction://hlinksldjump"/>
            </a:rPr>
            <a:t>Can they take someone on or defend a 1v1?</a:t>
          </a:r>
          <a:endParaRPr lang="en-GB" sz="2300" b="1" kern="1200" dirty="0"/>
        </a:p>
      </dsp:txBody>
      <dsp:txXfrm>
        <a:off x="3216149" y="2757348"/>
        <a:ext cx="5177999" cy="948537"/>
      </dsp:txXfrm>
    </dsp:sp>
    <dsp:sp modelId="{A9DE6986-C708-43A6-89DD-627EEC704B15}">
      <dsp:nvSpPr>
        <dsp:cNvPr id="0" name=""/>
        <dsp:cNvSpPr/>
      </dsp:nvSpPr>
      <dsp:spPr>
        <a:xfrm>
          <a:off x="851977" y="3641292"/>
          <a:ext cx="9899907" cy="951561"/>
        </a:xfrm>
        <a:prstGeom prst="trapezoid">
          <a:avLst>
            <a:gd name="adj" fmla="val 107775"/>
          </a:avLst>
        </a:prstGeom>
        <a:gradFill rotWithShape="0">
          <a:gsLst>
            <a:gs pos="70000">
              <a:schemeClr val="bg2">
                <a:lumMod val="75000"/>
              </a:schemeClr>
            </a:gs>
            <a:gs pos="100000">
              <a:schemeClr val="accent5">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lang="en-GB" sz="2300" b="1" kern="1200" dirty="0" smtClean="0">
              <a:hlinkClick xmlns:r="http://schemas.openxmlformats.org/officeDocument/2006/relationships" r:id="" action="ppaction://hlinksldjump"/>
            </a:rPr>
            <a:t>Can they control and take a ball under pressure?</a:t>
          </a:r>
          <a:endParaRPr lang="en-GB" sz="2300" b="1" kern="1200" dirty="0"/>
        </a:p>
      </dsp:txBody>
      <dsp:txXfrm>
        <a:off x="2584461" y="3641292"/>
        <a:ext cx="6434939" cy="951561"/>
      </dsp:txXfrm>
    </dsp:sp>
    <dsp:sp modelId="{FC907B77-6183-4AF9-B739-1E08A90909FE}">
      <dsp:nvSpPr>
        <dsp:cNvPr id="0" name=""/>
        <dsp:cNvSpPr/>
      </dsp:nvSpPr>
      <dsp:spPr>
        <a:xfrm>
          <a:off x="0" y="4592854"/>
          <a:ext cx="11603863" cy="790514"/>
        </a:xfrm>
        <a:prstGeom prst="trapezoid">
          <a:avLst>
            <a:gd name="adj" fmla="val 107775"/>
          </a:avLst>
        </a:prstGeom>
        <a:gradFill rotWithShape="0">
          <a:gsLst>
            <a:gs pos="0">
              <a:srgbClr val="FF0000"/>
            </a:gs>
            <a:gs pos="0">
              <a:schemeClr val="accent6">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lang="en-GB" sz="2300" b="1" u="none" kern="1200" dirty="0" smtClean="0">
              <a:solidFill>
                <a:schemeClr val="bg1"/>
              </a:solidFill>
              <a:hlinkClick xmlns:r="http://schemas.openxmlformats.org/officeDocument/2006/relationships" r:id="" action="ppaction://hlinksldjump"/>
            </a:rPr>
            <a:t>Do they have a good level of technical ability? </a:t>
          </a:r>
          <a:endParaRPr lang="en-GB" sz="2300" b="1" u="none" kern="1200" dirty="0">
            <a:solidFill>
              <a:schemeClr val="bg1"/>
            </a:solidFill>
          </a:endParaRPr>
        </a:p>
      </dsp:txBody>
      <dsp:txXfrm>
        <a:off x="2030676" y="4592854"/>
        <a:ext cx="7542510" cy="790514"/>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50610F-1C35-4D05-B49B-A5B32FF87C29}" type="datetimeFigureOut">
              <a:rPr lang="en-GB" smtClean="0"/>
              <a:t>18/01/2017</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9A35A4-DF25-4288-A66E-9F5DCFEB96A4}" type="slidenum">
              <a:rPr lang="en-GB" smtClean="0"/>
              <a:t>‹#›</a:t>
            </a:fld>
            <a:endParaRPr lang="en-GB" dirty="0"/>
          </a:p>
        </p:txBody>
      </p:sp>
    </p:spTree>
    <p:extLst>
      <p:ext uri="{BB962C8B-B14F-4D97-AF65-F5344CB8AC3E}">
        <p14:creationId xmlns:p14="http://schemas.microsoft.com/office/powerpoint/2010/main" val="34466161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dirty="0"/>
          </a:p>
        </p:txBody>
      </p:sp>
      <p:sp>
        <p:nvSpPr>
          <p:cNvPr id="8195"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a:defRPr sz="4200">
                <a:solidFill>
                  <a:srgbClr val="535353"/>
                </a:solidFill>
                <a:latin typeface="Gill Sans Light" charset="0"/>
                <a:ea typeface="ＭＳ Ｐゴシック" charset="-128"/>
                <a:sym typeface="Gill Sans Light" charset="0"/>
              </a:defRPr>
            </a:lvl1pPr>
            <a:lvl2pPr marL="742950" indent="-285750" eaLnBrk="0">
              <a:defRPr sz="4200">
                <a:solidFill>
                  <a:srgbClr val="535353"/>
                </a:solidFill>
                <a:latin typeface="Gill Sans Light" charset="0"/>
                <a:ea typeface="ＭＳ Ｐゴシック" charset="-128"/>
                <a:sym typeface="Gill Sans Light" charset="0"/>
              </a:defRPr>
            </a:lvl2pPr>
            <a:lvl3pPr marL="1143000" indent="-228600" eaLnBrk="0">
              <a:defRPr sz="4200">
                <a:solidFill>
                  <a:srgbClr val="535353"/>
                </a:solidFill>
                <a:latin typeface="Gill Sans Light" charset="0"/>
                <a:ea typeface="ＭＳ Ｐゴシック" charset="-128"/>
                <a:sym typeface="Gill Sans Light" charset="0"/>
              </a:defRPr>
            </a:lvl3pPr>
            <a:lvl4pPr marL="1600200" indent="-228600" eaLnBrk="0">
              <a:defRPr sz="4200">
                <a:solidFill>
                  <a:srgbClr val="535353"/>
                </a:solidFill>
                <a:latin typeface="Gill Sans Light" charset="0"/>
                <a:ea typeface="ＭＳ Ｐゴシック" charset="-128"/>
                <a:sym typeface="Gill Sans Light" charset="0"/>
              </a:defRPr>
            </a:lvl4pPr>
            <a:lvl5pPr marL="2057400" indent="-228600" eaLnBrk="0">
              <a:defRPr sz="4200">
                <a:solidFill>
                  <a:srgbClr val="535353"/>
                </a:solidFill>
                <a:latin typeface="Gill Sans Light" charset="0"/>
                <a:ea typeface="ＭＳ Ｐゴシック" charset="-128"/>
                <a:sym typeface="Gill Sans Light" charset="0"/>
              </a:defRPr>
            </a:lvl5pPr>
            <a:lvl6pPr marL="2514600" indent="-228600" algn="ctr" defTabSz="584200" eaLnBrk="0" fontAlgn="base" hangingPunct="0">
              <a:spcBef>
                <a:spcPct val="0"/>
              </a:spcBef>
              <a:spcAft>
                <a:spcPct val="0"/>
              </a:spcAft>
              <a:defRPr sz="4200">
                <a:solidFill>
                  <a:srgbClr val="535353"/>
                </a:solidFill>
                <a:latin typeface="Gill Sans Light" charset="0"/>
                <a:ea typeface="ＭＳ Ｐゴシック" charset="-128"/>
                <a:sym typeface="Gill Sans Light" charset="0"/>
              </a:defRPr>
            </a:lvl6pPr>
            <a:lvl7pPr marL="2971800" indent="-228600" algn="ctr" defTabSz="584200" eaLnBrk="0" fontAlgn="base" hangingPunct="0">
              <a:spcBef>
                <a:spcPct val="0"/>
              </a:spcBef>
              <a:spcAft>
                <a:spcPct val="0"/>
              </a:spcAft>
              <a:defRPr sz="4200">
                <a:solidFill>
                  <a:srgbClr val="535353"/>
                </a:solidFill>
                <a:latin typeface="Gill Sans Light" charset="0"/>
                <a:ea typeface="ＭＳ Ｐゴシック" charset="-128"/>
                <a:sym typeface="Gill Sans Light" charset="0"/>
              </a:defRPr>
            </a:lvl7pPr>
            <a:lvl8pPr marL="3429000" indent="-228600" algn="ctr" defTabSz="584200" eaLnBrk="0" fontAlgn="base" hangingPunct="0">
              <a:spcBef>
                <a:spcPct val="0"/>
              </a:spcBef>
              <a:spcAft>
                <a:spcPct val="0"/>
              </a:spcAft>
              <a:defRPr sz="4200">
                <a:solidFill>
                  <a:srgbClr val="535353"/>
                </a:solidFill>
                <a:latin typeface="Gill Sans Light" charset="0"/>
                <a:ea typeface="ＭＳ Ｐゴシック" charset="-128"/>
                <a:sym typeface="Gill Sans Light" charset="0"/>
              </a:defRPr>
            </a:lvl8pPr>
            <a:lvl9pPr marL="3886200" indent="-228600" algn="ctr" defTabSz="584200" eaLnBrk="0" fontAlgn="base" hangingPunct="0">
              <a:spcBef>
                <a:spcPct val="0"/>
              </a:spcBef>
              <a:spcAft>
                <a:spcPct val="0"/>
              </a:spcAft>
              <a:defRPr sz="4200">
                <a:solidFill>
                  <a:srgbClr val="535353"/>
                </a:solidFill>
                <a:latin typeface="Gill Sans Light" charset="0"/>
                <a:ea typeface="ＭＳ Ｐゴシック" charset="-128"/>
                <a:sym typeface="Gill Sans Light" charset="0"/>
              </a:defRPr>
            </a:lvl9pPr>
          </a:lstStyle>
          <a:p>
            <a:pPr eaLnBrk="1"/>
            <a:fld id="{1A32B77C-B86B-40FE-8ACC-605D6B4F9E8C}" type="slidenum">
              <a:rPr lang="en-US" altLang="en-US"/>
              <a:pPr eaLnBrk="1"/>
              <a:t>1</a:t>
            </a:fld>
            <a:endParaRPr lang="en-US" altLang="en-US" dirty="0"/>
          </a:p>
        </p:txBody>
      </p:sp>
    </p:spTree>
    <p:extLst>
      <p:ext uri="{BB962C8B-B14F-4D97-AF65-F5344CB8AC3E}">
        <p14:creationId xmlns:p14="http://schemas.microsoft.com/office/powerpoint/2010/main" val="9571358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dirty="0"/>
          </a:p>
        </p:txBody>
      </p:sp>
      <p:sp>
        <p:nvSpPr>
          <p:cNvPr id="8195"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a:defRPr sz="4200">
                <a:solidFill>
                  <a:srgbClr val="535353"/>
                </a:solidFill>
                <a:latin typeface="Gill Sans Light" charset="0"/>
                <a:ea typeface="ＭＳ Ｐゴシック" charset="-128"/>
                <a:sym typeface="Gill Sans Light" charset="0"/>
              </a:defRPr>
            </a:lvl1pPr>
            <a:lvl2pPr marL="742950" indent="-285750" eaLnBrk="0">
              <a:defRPr sz="4200">
                <a:solidFill>
                  <a:srgbClr val="535353"/>
                </a:solidFill>
                <a:latin typeface="Gill Sans Light" charset="0"/>
                <a:ea typeface="ＭＳ Ｐゴシック" charset="-128"/>
                <a:sym typeface="Gill Sans Light" charset="0"/>
              </a:defRPr>
            </a:lvl2pPr>
            <a:lvl3pPr marL="1143000" indent="-228600" eaLnBrk="0">
              <a:defRPr sz="4200">
                <a:solidFill>
                  <a:srgbClr val="535353"/>
                </a:solidFill>
                <a:latin typeface="Gill Sans Light" charset="0"/>
                <a:ea typeface="ＭＳ Ｐゴシック" charset="-128"/>
                <a:sym typeface="Gill Sans Light" charset="0"/>
              </a:defRPr>
            </a:lvl3pPr>
            <a:lvl4pPr marL="1600200" indent="-228600" eaLnBrk="0">
              <a:defRPr sz="4200">
                <a:solidFill>
                  <a:srgbClr val="535353"/>
                </a:solidFill>
                <a:latin typeface="Gill Sans Light" charset="0"/>
                <a:ea typeface="ＭＳ Ｐゴシック" charset="-128"/>
                <a:sym typeface="Gill Sans Light" charset="0"/>
              </a:defRPr>
            </a:lvl4pPr>
            <a:lvl5pPr marL="2057400" indent="-228600" eaLnBrk="0">
              <a:defRPr sz="4200">
                <a:solidFill>
                  <a:srgbClr val="535353"/>
                </a:solidFill>
                <a:latin typeface="Gill Sans Light" charset="0"/>
                <a:ea typeface="ＭＳ Ｐゴシック" charset="-128"/>
                <a:sym typeface="Gill Sans Light" charset="0"/>
              </a:defRPr>
            </a:lvl5pPr>
            <a:lvl6pPr marL="2514600" indent="-228600" algn="ctr" defTabSz="584200" eaLnBrk="0" fontAlgn="base" hangingPunct="0">
              <a:spcBef>
                <a:spcPct val="0"/>
              </a:spcBef>
              <a:spcAft>
                <a:spcPct val="0"/>
              </a:spcAft>
              <a:defRPr sz="4200">
                <a:solidFill>
                  <a:srgbClr val="535353"/>
                </a:solidFill>
                <a:latin typeface="Gill Sans Light" charset="0"/>
                <a:ea typeface="ＭＳ Ｐゴシック" charset="-128"/>
                <a:sym typeface="Gill Sans Light" charset="0"/>
              </a:defRPr>
            </a:lvl6pPr>
            <a:lvl7pPr marL="2971800" indent="-228600" algn="ctr" defTabSz="584200" eaLnBrk="0" fontAlgn="base" hangingPunct="0">
              <a:spcBef>
                <a:spcPct val="0"/>
              </a:spcBef>
              <a:spcAft>
                <a:spcPct val="0"/>
              </a:spcAft>
              <a:defRPr sz="4200">
                <a:solidFill>
                  <a:srgbClr val="535353"/>
                </a:solidFill>
                <a:latin typeface="Gill Sans Light" charset="0"/>
                <a:ea typeface="ＭＳ Ｐゴシック" charset="-128"/>
                <a:sym typeface="Gill Sans Light" charset="0"/>
              </a:defRPr>
            </a:lvl7pPr>
            <a:lvl8pPr marL="3429000" indent="-228600" algn="ctr" defTabSz="584200" eaLnBrk="0" fontAlgn="base" hangingPunct="0">
              <a:spcBef>
                <a:spcPct val="0"/>
              </a:spcBef>
              <a:spcAft>
                <a:spcPct val="0"/>
              </a:spcAft>
              <a:defRPr sz="4200">
                <a:solidFill>
                  <a:srgbClr val="535353"/>
                </a:solidFill>
                <a:latin typeface="Gill Sans Light" charset="0"/>
                <a:ea typeface="ＭＳ Ｐゴシック" charset="-128"/>
                <a:sym typeface="Gill Sans Light" charset="0"/>
              </a:defRPr>
            </a:lvl8pPr>
            <a:lvl9pPr marL="3886200" indent="-228600" algn="ctr" defTabSz="584200" eaLnBrk="0" fontAlgn="base" hangingPunct="0">
              <a:spcBef>
                <a:spcPct val="0"/>
              </a:spcBef>
              <a:spcAft>
                <a:spcPct val="0"/>
              </a:spcAft>
              <a:defRPr sz="4200">
                <a:solidFill>
                  <a:srgbClr val="535353"/>
                </a:solidFill>
                <a:latin typeface="Gill Sans Light" charset="0"/>
                <a:ea typeface="ＭＳ Ｐゴシック" charset="-128"/>
                <a:sym typeface="Gill Sans Light" charset="0"/>
              </a:defRPr>
            </a:lvl9pPr>
          </a:lstStyle>
          <a:p>
            <a:pPr eaLnBrk="1"/>
            <a:fld id="{1A32B77C-B86B-40FE-8ACC-605D6B4F9E8C}" type="slidenum">
              <a:rPr lang="en-US" altLang="en-US"/>
              <a:pPr eaLnBrk="1"/>
              <a:t>10</a:t>
            </a:fld>
            <a:endParaRPr lang="en-US" altLang="en-US" dirty="0"/>
          </a:p>
        </p:txBody>
      </p:sp>
    </p:spTree>
    <p:extLst>
      <p:ext uri="{BB962C8B-B14F-4D97-AF65-F5344CB8AC3E}">
        <p14:creationId xmlns:p14="http://schemas.microsoft.com/office/powerpoint/2010/main" val="36632069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dirty="0"/>
          </a:p>
        </p:txBody>
      </p:sp>
      <p:sp>
        <p:nvSpPr>
          <p:cNvPr id="8195"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a:defRPr sz="4200">
                <a:solidFill>
                  <a:srgbClr val="535353"/>
                </a:solidFill>
                <a:latin typeface="Gill Sans Light" charset="0"/>
                <a:ea typeface="ＭＳ Ｐゴシック" charset="-128"/>
                <a:sym typeface="Gill Sans Light" charset="0"/>
              </a:defRPr>
            </a:lvl1pPr>
            <a:lvl2pPr marL="742950" indent="-285750" eaLnBrk="0">
              <a:defRPr sz="4200">
                <a:solidFill>
                  <a:srgbClr val="535353"/>
                </a:solidFill>
                <a:latin typeface="Gill Sans Light" charset="0"/>
                <a:ea typeface="ＭＳ Ｐゴシック" charset="-128"/>
                <a:sym typeface="Gill Sans Light" charset="0"/>
              </a:defRPr>
            </a:lvl2pPr>
            <a:lvl3pPr marL="1143000" indent="-228600" eaLnBrk="0">
              <a:defRPr sz="4200">
                <a:solidFill>
                  <a:srgbClr val="535353"/>
                </a:solidFill>
                <a:latin typeface="Gill Sans Light" charset="0"/>
                <a:ea typeface="ＭＳ Ｐゴシック" charset="-128"/>
                <a:sym typeface="Gill Sans Light" charset="0"/>
              </a:defRPr>
            </a:lvl3pPr>
            <a:lvl4pPr marL="1600200" indent="-228600" eaLnBrk="0">
              <a:defRPr sz="4200">
                <a:solidFill>
                  <a:srgbClr val="535353"/>
                </a:solidFill>
                <a:latin typeface="Gill Sans Light" charset="0"/>
                <a:ea typeface="ＭＳ Ｐゴシック" charset="-128"/>
                <a:sym typeface="Gill Sans Light" charset="0"/>
              </a:defRPr>
            </a:lvl4pPr>
            <a:lvl5pPr marL="2057400" indent="-228600" eaLnBrk="0">
              <a:defRPr sz="4200">
                <a:solidFill>
                  <a:srgbClr val="535353"/>
                </a:solidFill>
                <a:latin typeface="Gill Sans Light" charset="0"/>
                <a:ea typeface="ＭＳ Ｐゴシック" charset="-128"/>
                <a:sym typeface="Gill Sans Light" charset="0"/>
              </a:defRPr>
            </a:lvl5pPr>
            <a:lvl6pPr marL="2514600" indent="-228600" algn="ctr" defTabSz="584200" eaLnBrk="0" fontAlgn="base" hangingPunct="0">
              <a:spcBef>
                <a:spcPct val="0"/>
              </a:spcBef>
              <a:spcAft>
                <a:spcPct val="0"/>
              </a:spcAft>
              <a:defRPr sz="4200">
                <a:solidFill>
                  <a:srgbClr val="535353"/>
                </a:solidFill>
                <a:latin typeface="Gill Sans Light" charset="0"/>
                <a:ea typeface="ＭＳ Ｐゴシック" charset="-128"/>
                <a:sym typeface="Gill Sans Light" charset="0"/>
              </a:defRPr>
            </a:lvl6pPr>
            <a:lvl7pPr marL="2971800" indent="-228600" algn="ctr" defTabSz="584200" eaLnBrk="0" fontAlgn="base" hangingPunct="0">
              <a:spcBef>
                <a:spcPct val="0"/>
              </a:spcBef>
              <a:spcAft>
                <a:spcPct val="0"/>
              </a:spcAft>
              <a:defRPr sz="4200">
                <a:solidFill>
                  <a:srgbClr val="535353"/>
                </a:solidFill>
                <a:latin typeface="Gill Sans Light" charset="0"/>
                <a:ea typeface="ＭＳ Ｐゴシック" charset="-128"/>
                <a:sym typeface="Gill Sans Light" charset="0"/>
              </a:defRPr>
            </a:lvl7pPr>
            <a:lvl8pPr marL="3429000" indent="-228600" algn="ctr" defTabSz="584200" eaLnBrk="0" fontAlgn="base" hangingPunct="0">
              <a:spcBef>
                <a:spcPct val="0"/>
              </a:spcBef>
              <a:spcAft>
                <a:spcPct val="0"/>
              </a:spcAft>
              <a:defRPr sz="4200">
                <a:solidFill>
                  <a:srgbClr val="535353"/>
                </a:solidFill>
                <a:latin typeface="Gill Sans Light" charset="0"/>
                <a:ea typeface="ＭＳ Ｐゴシック" charset="-128"/>
                <a:sym typeface="Gill Sans Light" charset="0"/>
              </a:defRPr>
            </a:lvl8pPr>
            <a:lvl9pPr marL="3886200" indent="-228600" algn="ctr" defTabSz="584200" eaLnBrk="0" fontAlgn="base" hangingPunct="0">
              <a:spcBef>
                <a:spcPct val="0"/>
              </a:spcBef>
              <a:spcAft>
                <a:spcPct val="0"/>
              </a:spcAft>
              <a:defRPr sz="4200">
                <a:solidFill>
                  <a:srgbClr val="535353"/>
                </a:solidFill>
                <a:latin typeface="Gill Sans Light" charset="0"/>
                <a:ea typeface="ＭＳ Ｐゴシック" charset="-128"/>
                <a:sym typeface="Gill Sans Light" charset="0"/>
              </a:defRPr>
            </a:lvl9pPr>
          </a:lstStyle>
          <a:p>
            <a:pPr eaLnBrk="1"/>
            <a:fld id="{1A32B77C-B86B-40FE-8ACC-605D6B4F9E8C}" type="slidenum">
              <a:rPr lang="en-US" altLang="en-US"/>
              <a:pPr eaLnBrk="1"/>
              <a:t>11</a:t>
            </a:fld>
            <a:endParaRPr lang="en-US" altLang="en-US" dirty="0"/>
          </a:p>
        </p:txBody>
      </p:sp>
    </p:spTree>
    <p:extLst>
      <p:ext uri="{BB962C8B-B14F-4D97-AF65-F5344CB8AC3E}">
        <p14:creationId xmlns:p14="http://schemas.microsoft.com/office/powerpoint/2010/main" val="29201312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dirty="0"/>
          </a:p>
        </p:txBody>
      </p:sp>
      <p:sp>
        <p:nvSpPr>
          <p:cNvPr id="8195"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a:defRPr sz="4200">
                <a:solidFill>
                  <a:srgbClr val="535353"/>
                </a:solidFill>
                <a:latin typeface="Gill Sans Light" charset="0"/>
                <a:ea typeface="ＭＳ Ｐゴシック" charset="-128"/>
                <a:sym typeface="Gill Sans Light" charset="0"/>
              </a:defRPr>
            </a:lvl1pPr>
            <a:lvl2pPr marL="742950" indent="-285750" eaLnBrk="0">
              <a:defRPr sz="4200">
                <a:solidFill>
                  <a:srgbClr val="535353"/>
                </a:solidFill>
                <a:latin typeface="Gill Sans Light" charset="0"/>
                <a:ea typeface="ＭＳ Ｐゴシック" charset="-128"/>
                <a:sym typeface="Gill Sans Light" charset="0"/>
              </a:defRPr>
            </a:lvl2pPr>
            <a:lvl3pPr marL="1143000" indent="-228600" eaLnBrk="0">
              <a:defRPr sz="4200">
                <a:solidFill>
                  <a:srgbClr val="535353"/>
                </a:solidFill>
                <a:latin typeface="Gill Sans Light" charset="0"/>
                <a:ea typeface="ＭＳ Ｐゴシック" charset="-128"/>
                <a:sym typeface="Gill Sans Light" charset="0"/>
              </a:defRPr>
            </a:lvl3pPr>
            <a:lvl4pPr marL="1600200" indent="-228600" eaLnBrk="0">
              <a:defRPr sz="4200">
                <a:solidFill>
                  <a:srgbClr val="535353"/>
                </a:solidFill>
                <a:latin typeface="Gill Sans Light" charset="0"/>
                <a:ea typeface="ＭＳ Ｐゴシック" charset="-128"/>
                <a:sym typeface="Gill Sans Light" charset="0"/>
              </a:defRPr>
            </a:lvl4pPr>
            <a:lvl5pPr marL="2057400" indent="-228600" eaLnBrk="0">
              <a:defRPr sz="4200">
                <a:solidFill>
                  <a:srgbClr val="535353"/>
                </a:solidFill>
                <a:latin typeface="Gill Sans Light" charset="0"/>
                <a:ea typeface="ＭＳ Ｐゴシック" charset="-128"/>
                <a:sym typeface="Gill Sans Light" charset="0"/>
              </a:defRPr>
            </a:lvl5pPr>
            <a:lvl6pPr marL="2514600" indent="-228600" algn="ctr" defTabSz="584200" eaLnBrk="0" fontAlgn="base" hangingPunct="0">
              <a:spcBef>
                <a:spcPct val="0"/>
              </a:spcBef>
              <a:spcAft>
                <a:spcPct val="0"/>
              </a:spcAft>
              <a:defRPr sz="4200">
                <a:solidFill>
                  <a:srgbClr val="535353"/>
                </a:solidFill>
                <a:latin typeface="Gill Sans Light" charset="0"/>
                <a:ea typeface="ＭＳ Ｐゴシック" charset="-128"/>
                <a:sym typeface="Gill Sans Light" charset="0"/>
              </a:defRPr>
            </a:lvl6pPr>
            <a:lvl7pPr marL="2971800" indent="-228600" algn="ctr" defTabSz="584200" eaLnBrk="0" fontAlgn="base" hangingPunct="0">
              <a:spcBef>
                <a:spcPct val="0"/>
              </a:spcBef>
              <a:spcAft>
                <a:spcPct val="0"/>
              </a:spcAft>
              <a:defRPr sz="4200">
                <a:solidFill>
                  <a:srgbClr val="535353"/>
                </a:solidFill>
                <a:latin typeface="Gill Sans Light" charset="0"/>
                <a:ea typeface="ＭＳ Ｐゴシック" charset="-128"/>
                <a:sym typeface="Gill Sans Light" charset="0"/>
              </a:defRPr>
            </a:lvl7pPr>
            <a:lvl8pPr marL="3429000" indent="-228600" algn="ctr" defTabSz="584200" eaLnBrk="0" fontAlgn="base" hangingPunct="0">
              <a:spcBef>
                <a:spcPct val="0"/>
              </a:spcBef>
              <a:spcAft>
                <a:spcPct val="0"/>
              </a:spcAft>
              <a:defRPr sz="4200">
                <a:solidFill>
                  <a:srgbClr val="535353"/>
                </a:solidFill>
                <a:latin typeface="Gill Sans Light" charset="0"/>
                <a:ea typeface="ＭＳ Ｐゴシック" charset="-128"/>
                <a:sym typeface="Gill Sans Light" charset="0"/>
              </a:defRPr>
            </a:lvl8pPr>
            <a:lvl9pPr marL="3886200" indent="-228600" algn="ctr" defTabSz="584200" eaLnBrk="0" fontAlgn="base" hangingPunct="0">
              <a:spcBef>
                <a:spcPct val="0"/>
              </a:spcBef>
              <a:spcAft>
                <a:spcPct val="0"/>
              </a:spcAft>
              <a:defRPr sz="4200">
                <a:solidFill>
                  <a:srgbClr val="535353"/>
                </a:solidFill>
                <a:latin typeface="Gill Sans Light" charset="0"/>
                <a:ea typeface="ＭＳ Ｐゴシック" charset="-128"/>
                <a:sym typeface="Gill Sans Light" charset="0"/>
              </a:defRPr>
            </a:lvl9pPr>
          </a:lstStyle>
          <a:p>
            <a:pPr eaLnBrk="1"/>
            <a:fld id="{1A32B77C-B86B-40FE-8ACC-605D6B4F9E8C}" type="slidenum">
              <a:rPr lang="en-US" altLang="en-US"/>
              <a:pPr eaLnBrk="1"/>
              <a:t>12</a:t>
            </a:fld>
            <a:endParaRPr lang="en-US" altLang="en-US" dirty="0"/>
          </a:p>
        </p:txBody>
      </p:sp>
    </p:spTree>
    <p:extLst>
      <p:ext uri="{BB962C8B-B14F-4D97-AF65-F5344CB8AC3E}">
        <p14:creationId xmlns:p14="http://schemas.microsoft.com/office/powerpoint/2010/main" val="10800418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dirty="0"/>
          </a:p>
        </p:txBody>
      </p:sp>
      <p:sp>
        <p:nvSpPr>
          <p:cNvPr id="8195"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a:defRPr sz="4200">
                <a:solidFill>
                  <a:srgbClr val="535353"/>
                </a:solidFill>
                <a:latin typeface="Gill Sans Light" charset="0"/>
                <a:ea typeface="ＭＳ Ｐゴシック" charset="-128"/>
                <a:sym typeface="Gill Sans Light" charset="0"/>
              </a:defRPr>
            </a:lvl1pPr>
            <a:lvl2pPr marL="742950" indent="-285750" eaLnBrk="0">
              <a:defRPr sz="4200">
                <a:solidFill>
                  <a:srgbClr val="535353"/>
                </a:solidFill>
                <a:latin typeface="Gill Sans Light" charset="0"/>
                <a:ea typeface="ＭＳ Ｐゴシック" charset="-128"/>
                <a:sym typeface="Gill Sans Light" charset="0"/>
              </a:defRPr>
            </a:lvl2pPr>
            <a:lvl3pPr marL="1143000" indent="-228600" eaLnBrk="0">
              <a:defRPr sz="4200">
                <a:solidFill>
                  <a:srgbClr val="535353"/>
                </a:solidFill>
                <a:latin typeface="Gill Sans Light" charset="0"/>
                <a:ea typeface="ＭＳ Ｐゴシック" charset="-128"/>
                <a:sym typeface="Gill Sans Light" charset="0"/>
              </a:defRPr>
            </a:lvl3pPr>
            <a:lvl4pPr marL="1600200" indent="-228600" eaLnBrk="0">
              <a:defRPr sz="4200">
                <a:solidFill>
                  <a:srgbClr val="535353"/>
                </a:solidFill>
                <a:latin typeface="Gill Sans Light" charset="0"/>
                <a:ea typeface="ＭＳ Ｐゴシック" charset="-128"/>
                <a:sym typeface="Gill Sans Light" charset="0"/>
              </a:defRPr>
            </a:lvl4pPr>
            <a:lvl5pPr marL="2057400" indent="-228600" eaLnBrk="0">
              <a:defRPr sz="4200">
                <a:solidFill>
                  <a:srgbClr val="535353"/>
                </a:solidFill>
                <a:latin typeface="Gill Sans Light" charset="0"/>
                <a:ea typeface="ＭＳ Ｐゴシック" charset="-128"/>
                <a:sym typeface="Gill Sans Light" charset="0"/>
              </a:defRPr>
            </a:lvl5pPr>
            <a:lvl6pPr marL="2514600" indent="-228600" algn="ctr" defTabSz="584200" eaLnBrk="0" fontAlgn="base" hangingPunct="0">
              <a:spcBef>
                <a:spcPct val="0"/>
              </a:spcBef>
              <a:spcAft>
                <a:spcPct val="0"/>
              </a:spcAft>
              <a:defRPr sz="4200">
                <a:solidFill>
                  <a:srgbClr val="535353"/>
                </a:solidFill>
                <a:latin typeface="Gill Sans Light" charset="0"/>
                <a:ea typeface="ＭＳ Ｐゴシック" charset="-128"/>
                <a:sym typeface="Gill Sans Light" charset="0"/>
              </a:defRPr>
            </a:lvl6pPr>
            <a:lvl7pPr marL="2971800" indent="-228600" algn="ctr" defTabSz="584200" eaLnBrk="0" fontAlgn="base" hangingPunct="0">
              <a:spcBef>
                <a:spcPct val="0"/>
              </a:spcBef>
              <a:spcAft>
                <a:spcPct val="0"/>
              </a:spcAft>
              <a:defRPr sz="4200">
                <a:solidFill>
                  <a:srgbClr val="535353"/>
                </a:solidFill>
                <a:latin typeface="Gill Sans Light" charset="0"/>
                <a:ea typeface="ＭＳ Ｐゴシック" charset="-128"/>
                <a:sym typeface="Gill Sans Light" charset="0"/>
              </a:defRPr>
            </a:lvl7pPr>
            <a:lvl8pPr marL="3429000" indent="-228600" algn="ctr" defTabSz="584200" eaLnBrk="0" fontAlgn="base" hangingPunct="0">
              <a:spcBef>
                <a:spcPct val="0"/>
              </a:spcBef>
              <a:spcAft>
                <a:spcPct val="0"/>
              </a:spcAft>
              <a:defRPr sz="4200">
                <a:solidFill>
                  <a:srgbClr val="535353"/>
                </a:solidFill>
                <a:latin typeface="Gill Sans Light" charset="0"/>
                <a:ea typeface="ＭＳ Ｐゴシック" charset="-128"/>
                <a:sym typeface="Gill Sans Light" charset="0"/>
              </a:defRPr>
            </a:lvl8pPr>
            <a:lvl9pPr marL="3886200" indent="-228600" algn="ctr" defTabSz="584200" eaLnBrk="0" fontAlgn="base" hangingPunct="0">
              <a:spcBef>
                <a:spcPct val="0"/>
              </a:spcBef>
              <a:spcAft>
                <a:spcPct val="0"/>
              </a:spcAft>
              <a:defRPr sz="4200">
                <a:solidFill>
                  <a:srgbClr val="535353"/>
                </a:solidFill>
                <a:latin typeface="Gill Sans Light" charset="0"/>
                <a:ea typeface="ＭＳ Ｐゴシック" charset="-128"/>
                <a:sym typeface="Gill Sans Light" charset="0"/>
              </a:defRPr>
            </a:lvl9pPr>
          </a:lstStyle>
          <a:p>
            <a:pPr eaLnBrk="1"/>
            <a:fld id="{1A32B77C-B86B-40FE-8ACC-605D6B4F9E8C}" type="slidenum">
              <a:rPr lang="en-US" altLang="en-US"/>
              <a:pPr eaLnBrk="1"/>
              <a:t>13</a:t>
            </a:fld>
            <a:endParaRPr lang="en-US" altLang="en-US" dirty="0"/>
          </a:p>
        </p:txBody>
      </p:sp>
    </p:spTree>
    <p:extLst>
      <p:ext uri="{BB962C8B-B14F-4D97-AF65-F5344CB8AC3E}">
        <p14:creationId xmlns:p14="http://schemas.microsoft.com/office/powerpoint/2010/main" val="18313144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dirty="0"/>
          </a:p>
        </p:txBody>
      </p:sp>
      <p:sp>
        <p:nvSpPr>
          <p:cNvPr id="8195"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a:defRPr sz="4200">
                <a:solidFill>
                  <a:srgbClr val="535353"/>
                </a:solidFill>
                <a:latin typeface="Gill Sans Light" charset="0"/>
                <a:ea typeface="ＭＳ Ｐゴシック" charset="-128"/>
                <a:sym typeface="Gill Sans Light" charset="0"/>
              </a:defRPr>
            </a:lvl1pPr>
            <a:lvl2pPr marL="742950" indent="-285750" eaLnBrk="0">
              <a:defRPr sz="4200">
                <a:solidFill>
                  <a:srgbClr val="535353"/>
                </a:solidFill>
                <a:latin typeface="Gill Sans Light" charset="0"/>
                <a:ea typeface="ＭＳ Ｐゴシック" charset="-128"/>
                <a:sym typeface="Gill Sans Light" charset="0"/>
              </a:defRPr>
            </a:lvl2pPr>
            <a:lvl3pPr marL="1143000" indent="-228600" eaLnBrk="0">
              <a:defRPr sz="4200">
                <a:solidFill>
                  <a:srgbClr val="535353"/>
                </a:solidFill>
                <a:latin typeface="Gill Sans Light" charset="0"/>
                <a:ea typeface="ＭＳ Ｐゴシック" charset="-128"/>
                <a:sym typeface="Gill Sans Light" charset="0"/>
              </a:defRPr>
            </a:lvl3pPr>
            <a:lvl4pPr marL="1600200" indent="-228600" eaLnBrk="0">
              <a:defRPr sz="4200">
                <a:solidFill>
                  <a:srgbClr val="535353"/>
                </a:solidFill>
                <a:latin typeface="Gill Sans Light" charset="0"/>
                <a:ea typeface="ＭＳ Ｐゴシック" charset="-128"/>
                <a:sym typeface="Gill Sans Light" charset="0"/>
              </a:defRPr>
            </a:lvl4pPr>
            <a:lvl5pPr marL="2057400" indent="-228600" eaLnBrk="0">
              <a:defRPr sz="4200">
                <a:solidFill>
                  <a:srgbClr val="535353"/>
                </a:solidFill>
                <a:latin typeface="Gill Sans Light" charset="0"/>
                <a:ea typeface="ＭＳ Ｐゴシック" charset="-128"/>
                <a:sym typeface="Gill Sans Light" charset="0"/>
              </a:defRPr>
            </a:lvl5pPr>
            <a:lvl6pPr marL="2514600" indent="-228600" algn="ctr" defTabSz="584200" eaLnBrk="0" fontAlgn="base" hangingPunct="0">
              <a:spcBef>
                <a:spcPct val="0"/>
              </a:spcBef>
              <a:spcAft>
                <a:spcPct val="0"/>
              </a:spcAft>
              <a:defRPr sz="4200">
                <a:solidFill>
                  <a:srgbClr val="535353"/>
                </a:solidFill>
                <a:latin typeface="Gill Sans Light" charset="0"/>
                <a:ea typeface="ＭＳ Ｐゴシック" charset="-128"/>
                <a:sym typeface="Gill Sans Light" charset="0"/>
              </a:defRPr>
            </a:lvl6pPr>
            <a:lvl7pPr marL="2971800" indent="-228600" algn="ctr" defTabSz="584200" eaLnBrk="0" fontAlgn="base" hangingPunct="0">
              <a:spcBef>
                <a:spcPct val="0"/>
              </a:spcBef>
              <a:spcAft>
                <a:spcPct val="0"/>
              </a:spcAft>
              <a:defRPr sz="4200">
                <a:solidFill>
                  <a:srgbClr val="535353"/>
                </a:solidFill>
                <a:latin typeface="Gill Sans Light" charset="0"/>
                <a:ea typeface="ＭＳ Ｐゴシック" charset="-128"/>
                <a:sym typeface="Gill Sans Light" charset="0"/>
              </a:defRPr>
            </a:lvl7pPr>
            <a:lvl8pPr marL="3429000" indent="-228600" algn="ctr" defTabSz="584200" eaLnBrk="0" fontAlgn="base" hangingPunct="0">
              <a:spcBef>
                <a:spcPct val="0"/>
              </a:spcBef>
              <a:spcAft>
                <a:spcPct val="0"/>
              </a:spcAft>
              <a:defRPr sz="4200">
                <a:solidFill>
                  <a:srgbClr val="535353"/>
                </a:solidFill>
                <a:latin typeface="Gill Sans Light" charset="0"/>
                <a:ea typeface="ＭＳ Ｐゴシック" charset="-128"/>
                <a:sym typeface="Gill Sans Light" charset="0"/>
              </a:defRPr>
            </a:lvl8pPr>
            <a:lvl9pPr marL="3886200" indent="-228600" algn="ctr" defTabSz="584200" eaLnBrk="0" fontAlgn="base" hangingPunct="0">
              <a:spcBef>
                <a:spcPct val="0"/>
              </a:spcBef>
              <a:spcAft>
                <a:spcPct val="0"/>
              </a:spcAft>
              <a:defRPr sz="4200">
                <a:solidFill>
                  <a:srgbClr val="535353"/>
                </a:solidFill>
                <a:latin typeface="Gill Sans Light" charset="0"/>
                <a:ea typeface="ＭＳ Ｐゴシック" charset="-128"/>
                <a:sym typeface="Gill Sans Light" charset="0"/>
              </a:defRPr>
            </a:lvl9pPr>
          </a:lstStyle>
          <a:p>
            <a:pPr eaLnBrk="1"/>
            <a:fld id="{1A32B77C-B86B-40FE-8ACC-605D6B4F9E8C}" type="slidenum">
              <a:rPr lang="en-US" altLang="en-US"/>
              <a:pPr eaLnBrk="1"/>
              <a:t>14</a:t>
            </a:fld>
            <a:endParaRPr lang="en-US" altLang="en-US" dirty="0"/>
          </a:p>
        </p:txBody>
      </p:sp>
    </p:spTree>
    <p:extLst>
      <p:ext uri="{BB962C8B-B14F-4D97-AF65-F5344CB8AC3E}">
        <p14:creationId xmlns:p14="http://schemas.microsoft.com/office/powerpoint/2010/main" val="4104178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dirty="0"/>
          </a:p>
        </p:txBody>
      </p:sp>
      <p:sp>
        <p:nvSpPr>
          <p:cNvPr id="8195"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a:defRPr sz="4200">
                <a:solidFill>
                  <a:srgbClr val="535353"/>
                </a:solidFill>
                <a:latin typeface="Gill Sans Light" charset="0"/>
                <a:ea typeface="ＭＳ Ｐゴシック" charset="-128"/>
                <a:sym typeface="Gill Sans Light" charset="0"/>
              </a:defRPr>
            </a:lvl1pPr>
            <a:lvl2pPr marL="742950" indent="-285750" eaLnBrk="0">
              <a:defRPr sz="4200">
                <a:solidFill>
                  <a:srgbClr val="535353"/>
                </a:solidFill>
                <a:latin typeface="Gill Sans Light" charset="0"/>
                <a:ea typeface="ＭＳ Ｐゴシック" charset="-128"/>
                <a:sym typeface="Gill Sans Light" charset="0"/>
              </a:defRPr>
            </a:lvl2pPr>
            <a:lvl3pPr marL="1143000" indent="-228600" eaLnBrk="0">
              <a:defRPr sz="4200">
                <a:solidFill>
                  <a:srgbClr val="535353"/>
                </a:solidFill>
                <a:latin typeface="Gill Sans Light" charset="0"/>
                <a:ea typeface="ＭＳ Ｐゴシック" charset="-128"/>
                <a:sym typeface="Gill Sans Light" charset="0"/>
              </a:defRPr>
            </a:lvl3pPr>
            <a:lvl4pPr marL="1600200" indent="-228600" eaLnBrk="0">
              <a:defRPr sz="4200">
                <a:solidFill>
                  <a:srgbClr val="535353"/>
                </a:solidFill>
                <a:latin typeface="Gill Sans Light" charset="0"/>
                <a:ea typeface="ＭＳ Ｐゴシック" charset="-128"/>
                <a:sym typeface="Gill Sans Light" charset="0"/>
              </a:defRPr>
            </a:lvl4pPr>
            <a:lvl5pPr marL="2057400" indent="-228600" eaLnBrk="0">
              <a:defRPr sz="4200">
                <a:solidFill>
                  <a:srgbClr val="535353"/>
                </a:solidFill>
                <a:latin typeface="Gill Sans Light" charset="0"/>
                <a:ea typeface="ＭＳ Ｐゴシック" charset="-128"/>
                <a:sym typeface="Gill Sans Light" charset="0"/>
              </a:defRPr>
            </a:lvl5pPr>
            <a:lvl6pPr marL="2514600" indent="-228600" algn="ctr" defTabSz="584200" eaLnBrk="0" fontAlgn="base" hangingPunct="0">
              <a:spcBef>
                <a:spcPct val="0"/>
              </a:spcBef>
              <a:spcAft>
                <a:spcPct val="0"/>
              </a:spcAft>
              <a:defRPr sz="4200">
                <a:solidFill>
                  <a:srgbClr val="535353"/>
                </a:solidFill>
                <a:latin typeface="Gill Sans Light" charset="0"/>
                <a:ea typeface="ＭＳ Ｐゴシック" charset="-128"/>
                <a:sym typeface="Gill Sans Light" charset="0"/>
              </a:defRPr>
            </a:lvl6pPr>
            <a:lvl7pPr marL="2971800" indent="-228600" algn="ctr" defTabSz="584200" eaLnBrk="0" fontAlgn="base" hangingPunct="0">
              <a:spcBef>
                <a:spcPct val="0"/>
              </a:spcBef>
              <a:spcAft>
                <a:spcPct val="0"/>
              </a:spcAft>
              <a:defRPr sz="4200">
                <a:solidFill>
                  <a:srgbClr val="535353"/>
                </a:solidFill>
                <a:latin typeface="Gill Sans Light" charset="0"/>
                <a:ea typeface="ＭＳ Ｐゴシック" charset="-128"/>
                <a:sym typeface="Gill Sans Light" charset="0"/>
              </a:defRPr>
            </a:lvl7pPr>
            <a:lvl8pPr marL="3429000" indent="-228600" algn="ctr" defTabSz="584200" eaLnBrk="0" fontAlgn="base" hangingPunct="0">
              <a:spcBef>
                <a:spcPct val="0"/>
              </a:spcBef>
              <a:spcAft>
                <a:spcPct val="0"/>
              </a:spcAft>
              <a:defRPr sz="4200">
                <a:solidFill>
                  <a:srgbClr val="535353"/>
                </a:solidFill>
                <a:latin typeface="Gill Sans Light" charset="0"/>
                <a:ea typeface="ＭＳ Ｐゴシック" charset="-128"/>
                <a:sym typeface="Gill Sans Light" charset="0"/>
              </a:defRPr>
            </a:lvl8pPr>
            <a:lvl9pPr marL="3886200" indent="-228600" algn="ctr" defTabSz="584200" eaLnBrk="0" fontAlgn="base" hangingPunct="0">
              <a:spcBef>
                <a:spcPct val="0"/>
              </a:spcBef>
              <a:spcAft>
                <a:spcPct val="0"/>
              </a:spcAft>
              <a:defRPr sz="4200">
                <a:solidFill>
                  <a:srgbClr val="535353"/>
                </a:solidFill>
                <a:latin typeface="Gill Sans Light" charset="0"/>
                <a:ea typeface="ＭＳ Ｐゴシック" charset="-128"/>
                <a:sym typeface="Gill Sans Light" charset="0"/>
              </a:defRPr>
            </a:lvl9pPr>
          </a:lstStyle>
          <a:p>
            <a:pPr eaLnBrk="1"/>
            <a:fld id="{1A32B77C-B86B-40FE-8ACC-605D6B4F9E8C}" type="slidenum">
              <a:rPr lang="en-US" altLang="en-US"/>
              <a:pPr eaLnBrk="1"/>
              <a:t>2</a:t>
            </a:fld>
            <a:endParaRPr lang="en-US" altLang="en-US" dirty="0"/>
          </a:p>
        </p:txBody>
      </p:sp>
    </p:spTree>
    <p:extLst>
      <p:ext uri="{BB962C8B-B14F-4D97-AF65-F5344CB8AC3E}">
        <p14:creationId xmlns:p14="http://schemas.microsoft.com/office/powerpoint/2010/main" val="1525266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dirty="0"/>
          </a:p>
        </p:txBody>
      </p:sp>
      <p:sp>
        <p:nvSpPr>
          <p:cNvPr id="8195"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a:defRPr sz="4200">
                <a:solidFill>
                  <a:srgbClr val="535353"/>
                </a:solidFill>
                <a:latin typeface="Gill Sans Light" charset="0"/>
                <a:ea typeface="ＭＳ Ｐゴシック" charset="-128"/>
                <a:sym typeface="Gill Sans Light" charset="0"/>
              </a:defRPr>
            </a:lvl1pPr>
            <a:lvl2pPr marL="742950" indent="-285750" eaLnBrk="0">
              <a:defRPr sz="4200">
                <a:solidFill>
                  <a:srgbClr val="535353"/>
                </a:solidFill>
                <a:latin typeface="Gill Sans Light" charset="0"/>
                <a:ea typeface="ＭＳ Ｐゴシック" charset="-128"/>
                <a:sym typeface="Gill Sans Light" charset="0"/>
              </a:defRPr>
            </a:lvl2pPr>
            <a:lvl3pPr marL="1143000" indent="-228600" eaLnBrk="0">
              <a:defRPr sz="4200">
                <a:solidFill>
                  <a:srgbClr val="535353"/>
                </a:solidFill>
                <a:latin typeface="Gill Sans Light" charset="0"/>
                <a:ea typeface="ＭＳ Ｐゴシック" charset="-128"/>
                <a:sym typeface="Gill Sans Light" charset="0"/>
              </a:defRPr>
            </a:lvl3pPr>
            <a:lvl4pPr marL="1600200" indent="-228600" eaLnBrk="0">
              <a:defRPr sz="4200">
                <a:solidFill>
                  <a:srgbClr val="535353"/>
                </a:solidFill>
                <a:latin typeface="Gill Sans Light" charset="0"/>
                <a:ea typeface="ＭＳ Ｐゴシック" charset="-128"/>
                <a:sym typeface="Gill Sans Light" charset="0"/>
              </a:defRPr>
            </a:lvl4pPr>
            <a:lvl5pPr marL="2057400" indent="-228600" eaLnBrk="0">
              <a:defRPr sz="4200">
                <a:solidFill>
                  <a:srgbClr val="535353"/>
                </a:solidFill>
                <a:latin typeface="Gill Sans Light" charset="0"/>
                <a:ea typeface="ＭＳ Ｐゴシック" charset="-128"/>
                <a:sym typeface="Gill Sans Light" charset="0"/>
              </a:defRPr>
            </a:lvl5pPr>
            <a:lvl6pPr marL="2514600" indent="-228600" algn="ctr" defTabSz="584200" eaLnBrk="0" fontAlgn="base" hangingPunct="0">
              <a:spcBef>
                <a:spcPct val="0"/>
              </a:spcBef>
              <a:spcAft>
                <a:spcPct val="0"/>
              </a:spcAft>
              <a:defRPr sz="4200">
                <a:solidFill>
                  <a:srgbClr val="535353"/>
                </a:solidFill>
                <a:latin typeface="Gill Sans Light" charset="0"/>
                <a:ea typeface="ＭＳ Ｐゴシック" charset="-128"/>
                <a:sym typeface="Gill Sans Light" charset="0"/>
              </a:defRPr>
            </a:lvl6pPr>
            <a:lvl7pPr marL="2971800" indent="-228600" algn="ctr" defTabSz="584200" eaLnBrk="0" fontAlgn="base" hangingPunct="0">
              <a:spcBef>
                <a:spcPct val="0"/>
              </a:spcBef>
              <a:spcAft>
                <a:spcPct val="0"/>
              </a:spcAft>
              <a:defRPr sz="4200">
                <a:solidFill>
                  <a:srgbClr val="535353"/>
                </a:solidFill>
                <a:latin typeface="Gill Sans Light" charset="0"/>
                <a:ea typeface="ＭＳ Ｐゴシック" charset="-128"/>
                <a:sym typeface="Gill Sans Light" charset="0"/>
              </a:defRPr>
            </a:lvl7pPr>
            <a:lvl8pPr marL="3429000" indent="-228600" algn="ctr" defTabSz="584200" eaLnBrk="0" fontAlgn="base" hangingPunct="0">
              <a:spcBef>
                <a:spcPct val="0"/>
              </a:spcBef>
              <a:spcAft>
                <a:spcPct val="0"/>
              </a:spcAft>
              <a:defRPr sz="4200">
                <a:solidFill>
                  <a:srgbClr val="535353"/>
                </a:solidFill>
                <a:latin typeface="Gill Sans Light" charset="0"/>
                <a:ea typeface="ＭＳ Ｐゴシック" charset="-128"/>
                <a:sym typeface="Gill Sans Light" charset="0"/>
              </a:defRPr>
            </a:lvl8pPr>
            <a:lvl9pPr marL="3886200" indent="-228600" algn="ctr" defTabSz="584200" eaLnBrk="0" fontAlgn="base" hangingPunct="0">
              <a:spcBef>
                <a:spcPct val="0"/>
              </a:spcBef>
              <a:spcAft>
                <a:spcPct val="0"/>
              </a:spcAft>
              <a:defRPr sz="4200">
                <a:solidFill>
                  <a:srgbClr val="535353"/>
                </a:solidFill>
                <a:latin typeface="Gill Sans Light" charset="0"/>
                <a:ea typeface="ＭＳ Ｐゴシック" charset="-128"/>
                <a:sym typeface="Gill Sans Light" charset="0"/>
              </a:defRPr>
            </a:lvl9pPr>
          </a:lstStyle>
          <a:p>
            <a:pPr eaLnBrk="1"/>
            <a:fld id="{1A32B77C-B86B-40FE-8ACC-605D6B4F9E8C}" type="slidenum">
              <a:rPr lang="en-US" altLang="en-US"/>
              <a:pPr eaLnBrk="1"/>
              <a:t>3</a:t>
            </a:fld>
            <a:endParaRPr lang="en-US" altLang="en-US" dirty="0"/>
          </a:p>
        </p:txBody>
      </p:sp>
    </p:spTree>
    <p:extLst>
      <p:ext uri="{BB962C8B-B14F-4D97-AF65-F5344CB8AC3E}">
        <p14:creationId xmlns:p14="http://schemas.microsoft.com/office/powerpoint/2010/main" val="34814332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dirty="0"/>
          </a:p>
        </p:txBody>
      </p:sp>
      <p:sp>
        <p:nvSpPr>
          <p:cNvPr id="8195"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a:defRPr sz="4200">
                <a:solidFill>
                  <a:srgbClr val="535353"/>
                </a:solidFill>
                <a:latin typeface="Gill Sans Light" charset="0"/>
                <a:ea typeface="ＭＳ Ｐゴシック" charset="-128"/>
                <a:sym typeface="Gill Sans Light" charset="0"/>
              </a:defRPr>
            </a:lvl1pPr>
            <a:lvl2pPr marL="742950" indent="-285750" eaLnBrk="0">
              <a:defRPr sz="4200">
                <a:solidFill>
                  <a:srgbClr val="535353"/>
                </a:solidFill>
                <a:latin typeface="Gill Sans Light" charset="0"/>
                <a:ea typeface="ＭＳ Ｐゴシック" charset="-128"/>
                <a:sym typeface="Gill Sans Light" charset="0"/>
              </a:defRPr>
            </a:lvl2pPr>
            <a:lvl3pPr marL="1143000" indent="-228600" eaLnBrk="0">
              <a:defRPr sz="4200">
                <a:solidFill>
                  <a:srgbClr val="535353"/>
                </a:solidFill>
                <a:latin typeface="Gill Sans Light" charset="0"/>
                <a:ea typeface="ＭＳ Ｐゴシック" charset="-128"/>
                <a:sym typeface="Gill Sans Light" charset="0"/>
              </a:defRPr>
            </a:lvl3pPr>
            <a:lvl4pPr marL="1600200" indent="-228600" eaLnBrk="0">
              <a:defRPr sz="4200">
                <a:solidFill>
                  <a:srgbClr val="535353"/>
                </a:solidFill>
                <a:latin typeface="Gill Sans Light" charset="0"/>
                <a:ea typeface="ＭＳ Ｐゴシック" charset="-128"/>
                <a:sym typeface="Gill Sans Light" charset="0"/>
              </a:defRPr>
            </a:lvl4pPr>
            <a:lvl5pPr marL="2057400" indent="-228600" eaLnBrk="0">
              <a:defRPr sz="4200">
                <a:solidFill>
                  <a:srgbClr val="535353"/>
                </a:solidFill>
                <a:latin typeface="Gill Sans Light" charset="0"/>
                <a:ea typeface="ＭＳ Ｐゴシック" charset="-128"/>
                <a:sym typeface="Gill Sans Light" charset="0"/>
              </a:defRPr>
            </a:lvl5pPr>
            <a:lvl6pPr marL="2514600" indent="-228600" algn="ctr" defTabSz="584200" eaLnBrk="0" fontAlgn="base" hangingPunct="0">
              <a:spcBef>
                <a:spcPct val="0"/>
              </a:spcBef>
              <a:spcAft>
                <a:spcPct val="0"/>
              </a:spcAft>
              <a:defRPr sz="4200">
                <a:solidFill>
                  <a:srgbClr val="535353"/>
                </a:solidFill>
                <a:latin typeface="Gill Sans Light" charset="0"/>
                <a:ea typeface="ＭＳ Ｐゴシック" charset="-128"/>
                <a:sym typeface="Gill Sans Light" charset="0"/>
              </a:defRPr>
            </a:lvl6pPr>
            <a:lvl7pPr marL="2971800" indent="-228600" algn="ctr" defTabSz="584200" eaLnBrk="0" fontAlgn="base" hangingPunct="0">
              <a:spcBef>
                <a:spcPct val="0"/>
              </a:spcBef>
              <a:spcAft>
                <a:spcPct val="0"/>
              </a:spcAft>
              <a:defRPr sz="4200">
                <a:solidFill>
                  <a:srgbClr val="535353"/>
                </a:solidFill>
                <a:latin typeface="Gill Sans Light" charset="0"/>
                <a:ea typeface="ＭＳ Ｐゴシック" charset="-128"/>
                <a:sym typeface="Gill Sans Light" charset="0"/>
              </a:defRPr>
            </a:lvl7pPr>
            <a:lvl8pPr marL="3429000" indent="-228600" algn="ctr" defTabSz="584200" eaLnBrk="0" fontAlgn="base" hangingPunct="0">
              <a:spcBef>
                <a:spcPct val="0"/>
              </a:spcBef>
              <a:spcAft>
                <a:spcPct val="0"/>
              </a:spcAft>
              <a:defRPr sz="4200">
                <a:solidFill>
                  <a:srgbClr val="535353"/>
                </a:solidFill>
                <a:latin typeface="Gill Sans Light" charset="0"/>
                <a:ea typeface="ＭＳ Ｐゴシック" charset="-128"/>
                <a:sym typeface="Gill Sans Light" charset="0"/>
              </a:defRPr>
            </a:lvl8pPr>
            <a:lvl9pPr marL="3886200" indent="-228600" algn="ctr" defTabSz="584200" eaLnBrk="0" fontAlgn="base" hangingPunct="0">
              <a:spcBef>
                <a:spcPct val="0"/>
              </a:spcBef>
              <a:spcAft>
                <a:spcPct val="0"/>
              </a:spcAft>
              <a:defRPr sz="4200">
                <a:solidFill>
                  <a:srgbClr val="535353"/>
                </a:solidFill>
                <a:latin typeface="Gill Sans Light" charset="0"/>
                <a:ea typeface="ＭＳ Ｐゴシック" charset="-128"/>
                <a:sym typeface="Gill Sans Light" charset="0"/>
              </a:defRPr>
            </a:lvl9pPr>
          </a:lstStyle>
          <a:p>
            <a:pPr eaLnBrk="1"/>
            <a:fld id="{1A32B77C-B86B-40FE-8ACC-605D6B4F9E8C}" type="slidenum">
              <a:rPr lang="en-US" altLang="en-US"/>
              <a:pPr eaLnBrk="1"/>
              <a:t>4</a:t>
            </a:fld>
            <a:endParaRPr lang="en-US" altLang="en-US" dirty="0"/>
          </a:p>
        </p:txBody>
      </p:sp>
    </p:spTree>
    <p:extLst>
      <p:ext uri="{BB962C8B-B14F-4D97-AF65-F5344CB8AC3E}">
        <p14:creationId xmlns:p14="http://schemas.microsoft.com/office/powerpoint/2010/main" val="24188731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dirty="0"/>
          </a:p>
        </p:txBody>
      </p:sp>
      <p:sp>
        <p:nvSpPr>
          <p:cNvPr id="8195"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a:defRPr sz="4200">
                <a:solidFill>
                  <a:srgbClr val="535353"/>
                </a:solidFill>
                <a:latin typeface="Gill Sans Light" charset="0"/>
                <a:ea typeface="ＭＳ Ｐゴシック" charset="-128"/>
                <a:sym typeface="Gill Sans Light" charset="0"/>
              </a:defRPr>
            </a:lvl1pPr>
            <a:lvl2pPr marL="742950" indent="-285750" eaLnBrk="0">
              <a:defRPr sz="4200">
                <a:solidFill>
                  <a:srgbClr val="535353"/>
                </a:solidFill>
                <a:latin typeface="Gill Sans Light" charset="0"/>
                <a:ea typeface="ＭＳ Ｐゴシック" charset="-128"/>
                <a:sym typeface="Gill Sans Light" charset="0"/>
              </a:defRPr>
            </a:lvl2pPr>
            <a:lvl3pPr marL="1143000" indent="-228600" eaLnBrk="0">
              <a:defRPr sz="4200">
                <a:solidFill>
                  <a:srgbClr val="535353"/>
                </a:solidFill>
                <a:latin typeface="Gill Sans Light" charset="0"/>
                <a:ea typeface="ＭＳ Ｐゴシック" charset="-128"/>
                <a:sym typeface="Gill Sans Light" charset="0"/>
              </a:defRPr>
            </a:lvl3pPr>
            <a:lvl4pPr marL="1600200" indent="-228600" eaLnBrk="0">
              <a:defRPr sz="4200">
                <a:solidFill>
                  <a:srgbClr val="535353"/>
                </a:solidFill>
                <a:latin typeface="Gill Sans Light" charset="0"/>
                <a:ea typeface="ＭＳ Ｐゴシック" charset="-128"/>
                <a:sym typeface="Gill Sans Light" charset="0"/>
              </a:defRPr>
            </a:lvl4pPr>
            <a:lvl5pPr marL="2057400" indent="-228600" eaLnBrk="0">
              <a:defRPr sz="4200">
                <a:solidFill>
                  <a:srgbClr val="535353"/>
                </a:solidFill>
                <a:latin typeface="Gill Sans Light" charset="0"/>
                <a:ea typeface="ＭＳ Ｐゴシック" charset="-128"/>
                <a:sym typeface="Gill Sans Light" charset="0"/>
              </a:defRPr>
            </a:lvl5pPr>
            <a:lvl6pPr marL="2514600" indent="-228600" algn="ctr" defTabSz="584200" eaLnBrk="0" fontAlgn="base" hangingPunct="0">
              <a:spcBef>
                <a:spcPct val="0"/>
              </a:spcBef>
              <a:spcAft>
                <a:spcPct val="0"/>
              </a:spcAft>
              <a:defRPr sz="4200">
                <a:solidFill>
                  <a:srgbClr val="535353"/>
                </a:solidFill>
                <a:latin typeface="Gill Sans Light" charset="0"/>
                <a:ea typeface="ＭＳ Ｐゴシック" charset="-128"/>
                <a:sym typeface="Gill Sans Light" charset="0"/>
              </a:defRPr>
            </a:lvl6pPr>
            <a:lvl7pPr marL="2971800" indent="-228600" algn="ctr" defTabSz="584200" eaLnBrk="0" fontAlgn="base" hangingPunct="0">
              <a:spcBef>
                <a:spcPct val="0"/>
              </a:spcBef>
              <a:spcAft>
                <a:spcPct val="0"/>
              </a:spcAft>
              <a:defRPr sz="4200">
                <a:solidFill>
                  <a:srgbClr val="535353"/>
                </a:solidFill>
                <a:latin typeface="Gill Sans Light" charset="0"/>
                <a:ea typeface="ＭＳ Ｐゴシック" charset="-128"/>
                <a:sym typeface="Gill Sans Light" charset="0"/>
              </a:defRPr>
            </a:lvl7pPr>
            <a:lvl8pPr marL="3429000" indent="-228600" algn="ctr" defTabSz="584200" eaLnBrk="0" fontAlgn="base" hangingPunct="0">
              <a:spcBef>
                <a:spcPct val="0"/>
              </a:spcBef>
              <a:spcAft>
                <a:spcPct val="0"/>
              </a:spcAft>
              <a:defRPr sz="4200">
                <a:solidFill>
                  <a:srgbClr val="535353"/>
                </a:solidFill>
                <a:latin typeface="Gill Sans Light" charset="0"/>
                <a:ea typeface="ＭＳ Ｐゴシック" charset="-128"/>
                <a:sym typeface="Gill Sans Light" charset="0"/>
              </a:defRPr>
            </a:lvl8pPr>
            <a:lvl9pPr marL="3886200" indent="-228600" algn="ctr" defTabSz="584200" eaLnBrk="0" fontAlgn="base" hangingPunct="0">
              <a:spcBef>
                <a:spcPct val="0"/>
              </a:spcBef>
              <a:spcAft>
                <a:spcPct val="0"/>
              </a:spcAft>
              <a:defRPr sz="4200">
                <a:solidFill>
                  <a:srgbClr val="535353"/>
                </a:solidFill>
                <a:latin typeface="Gill Sans Light" charset="0"/>
                <a:ea typeface="ＭＳ Ｐゴシック" charset="-128"/>
                <a:sym typeface="Gill Sans Light" charset="0"/>
              </a:defRPr>
            </a:lvl9pPr>
          </a:lstStyle>
          <a:p>
            <a:pPr eaLnBrk="1"/>
            <a:fld id="{1A32B77C-B86B-40FE-8ACC-605D6B4F9E8C}" type="slidenum">
              <a:rPr lang="en-US" altLang="en-US"/>
              <a:pPr eaLnBrk="1"/>
              <a:t>5</a:t>
            </a:fld>
            <a:endParaRPr lang="en-US" altLang="en-US" dirty="0"/>
          </a:p>
        </p:txBody>
      </p:sp>
    </p:spTree>
    <p:extLst>
      <p:ext uri="{BB962C8B-B14F-4D97-AF65-F5344CB8AC3E}">
        <p14:creationId xmlns:p14="http://schemas.microsoft.com/office/powerpoint/2010/main" val="20860937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dirty="0"/>
          </a:p>
        </p:txBody>
      </p:sp>
      <p:sp>
        <p:nvSpPr>
          <p:cNvPr id="8195"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a:defRPr sz="4200">
                <a:solidFill>
                  <a:srgbClr val="535353"/>
                </a:solidFill>
                <a:latin typeface="Gill Sans Light" charset="0"/>
                <a:ea typeface="ＭＳ Ｐゴシック" charset="-128"/>
                <a:sym typeface="Gill Sans Light" charset="0"/>
              </a:defRPr>
            </a:lvl1pPr>
            <a:lvl2pPr marL="742950" indent="-285750" eaLnBrk="0">
              <a:defRPr sz="4200">
                <a:solidFill>
                  <a:srgbClr val="535353"/>
                </a:solidFill>
                <a:latin typeface="Gill Sans Light" charset="0"/>
                <a:ea typeface="ＭＳ Ｐゴシック" charset="-128"/>
                <a:sym typeface="Gill Sans Light" charset="0"/>
              </a:defRPr>
            </a:lvl2pPr>
            <a:lvl3pPr marL="1143000" indent="-228600" eaLnBrk="0">
              <a:defRPr sz="4200">
                <a:solidFill>
                  <a:srgbClr val="535353"/>
                </a:solidFill>
                <a:latin typeface="Gill Sans Light" charset="0"/>
                <a:ea typeface="ＭＳ Ｐゴシック" charset="-128"/>
                <a:sym typeface="Gill Sans Light" charset="0"/>
              </a:defRPr>
            </a:lvl3pPr>
            <a:lvl4pPr marL="1600200" indent="-228600" eaLnBrk="0">
              <a:defRPr sz="4200">
                <a:solidFill>
                  <a:srgbClr val="535353"/>
                </a:solidFill>
                <a:latin typeface="Gill Sans Light" charset="0"/>
                <a:ea typeface="ＭＳ Ｐゴシック" charset="-128"/>
                <a:sym typeface="Gill Sans Light" charset="0"/>
              </a:defRPr>
            </a:lvl4pPr>
            <a:lvl5pPr marL="2057400" indent="-228600" eaLnBrk="0">
              <a:defRPr sz="4200">
                <a:solidFill>
                  <a:srgbClr val="535353"/>
                </a:solidFill>
                <a:latin typeface="Gill Sans Light" charset="0"/>
                <a:ea typeface="ＭＳ Ｐゴシック" charset="-128"/>
                <a:sym typeface="Gill Sans Light" charset="0"/>
              </a:defRPr>
            </a:lvl5pPr>
            <a:lvl6pPr marL="2514600" indent="-228600" algn="ctr" defTabSz="584200" eaLnBrk="0" fontAlgn="base" hangingPunct="0">
              <a:spcBef>
                <a:spcPct val="0"/>
              </a:spcBef>
              <a:spcAft>
                <a:spcPct val="0"/>
              </a:spcAft>
              <a:defRPr sz="4200">
                <a:solidFill>
                  <a:srgbClr val="535353"/>
                </a:solidFill>
                <a:latin typeface="Gill Sans Light" charset="0"/>
                <a:ea typeface="ＭＳ Ｐゴシック" charset="-128"/>
                <a:sym typeface="Gill Sans Light" charset="0"/>
              </a:defRPr>
            </a:lvl6pPr>
            <a:lvl7pPr marL="2971800" indent="-228600" algn="ctr" defTabSz="584200" eaLnBrk="0" fontAlgn="base" hangingPunct="0">
              <a:spcBef>
                <a:spcPct val="0"/>
              </a:spcBef>
              <a:spcAft>
                <a:spcPct val="0"/>
              </a:spcAft>
              <a:defRPr sz="4200">
                <a:solidFill>
                  <a:srgbClr val="535353"/>
                </a:solidFill>
                <a:latin typeface="Gill Sans Light" charset="0"/>
                <a:ea typeface="ＭＳ Ｐゴシック" charset="-128"/>
                <a:sym typeface="Gill Sans Light" charset="0"/>
              </a:defRPr>
            </a:lvl7pPr>
            <a:lvl8pPr marL="3429000" indent="-228600" algn="ctr" defTabSz="584200" eaLnBrk="0" fontAlgn="base" hangingPunct="0">
              <a:spcBef>
                <a:spcPct val="0"/>
              </a:spcBef>
              <a:spcAft>
                <a:spcPct val="0"/>
              </a:spcAft>
              <a:defRPr sz="4200">
                <a:solidFill>
                  <a:srgbClr val="535353"/>
                </a:solidFill>
                <a:latin typeface="Gill Sans Light" charset="0"/>
                <a:ea typeface="ＭＳ Ｐゴシック" charset="-128"/>
                <a:sym typeface="Gill Sans Light" charset="0"/>
              </a:defRPr>
            </a:lvl8pPr>
            <a:lvl9pPr marL="3886200" indent="-228600" algn="ctr" defTabSz="584200" eaLnBrk="0" fontAlgn="base" hangingPunct="0">
              <a:spcBef>
                <a:spcPct val="0"/>
              </a:spcBef>
              <a:spcAft>
                <a:spcPct val="0"/>
              </a:spcAft>
              <a:defRPr sz="4200">
                <a:solidFill>
                  <a:srgbClr val="535353"/>
                </a:solidFill>
                <a:latin typeface="Gill Sans Light" charset="0"/>
                <a:ea typeface="ＭＳ Ｐゴシック" charset="-128"/>
                <a:sym typeface="Gill Sans Light" charset="0"/>
              </a:defRPr>
            </a:lvl9pPr>
          </a:lstStyle>
          <a:p>
            <a:pPr eaLnBrk="1"/>
            <a:fld id="{1A32B77C-B86B-40FE-8ACC-605D6B4F9E8C}" type="slidenum">
              <a:rPr lang="en-US" altLang="en-US"/>
              <a:pPr eaLnBrk="1"/>
              <a:t>6</a:t>
            </a:fld>
            <a:endParaRPr lang="en-US" altLang="en-US" dirty="0"/>
          </a:p>
        </p:txBody>
      </p:sp>
    </p:spTree>
    <p:extLst>
      <p:ext uri="{BB962C8B-B14F-4D97-AF65-F5344CB8AC3E}">
        <p14:creationId xmlns:p14="http://schemas.microsoft.com/office/powerpoint/2010/main" val="20651380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dirty="0"/>
          </a:p>
        </p:txBody>
      </p:sp>
      <p:sp>
        <p:nvSpPr>
          <p:cNvPr id="8195"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a:defRPr sz="4200">
                <a:solidFill>
                  <a:srgbClr val="535353"/>
                </a:solidFill>
                <a:latin typeface="Gill Sans Light" charset="0"/>
                <a:ea typeface="ＭＳ Ｐゴシック" charset="-128"/>
                <a:sym typeface="Gill Sans Light" charset="0"/>
              </a:defRPr>
            </a:lvl1pPr>
            <a:lvl2pPr marL="742950" indent="-285750" eaLnBrk="0">
              <a:defRPr sz="4200">
                <a:solidFill>
                  <a:srgbClr val="535353"/>
                </a:solidFill>
                <a:latin typeface="Gill Sans Light" charset="0"/>
                <a:ea typeface="ＭＳ Ｐゴシック" charset="-128"/>
                <a:sym typeface="Gill Sans Light" charset="0"/>
              </a:defRPr>
            </a:lvl2pPr>
            <a:lvl3pPr marL="1143000" indent="-228600" eaLnBrk="0">
              <a:defRPr sz="4200">
                <a:solidFill>
                  <a:srgbClr val="535353"/>
                </a:solidFill>
                <a:latin typeface="Gill Sans Light" charset="0"/>
                <a:ea typeface="ＭＳ Ｐゴシック" charset="-128"/>
                <a:sym typeface="Gill Sans Light" charset="0"/>
              </a:defRPr>
            </a:lvl3pPr>
            <a:lvl4pPr marL="1600200" indent="-228600" eaLnBrk="0">
              <a:defRPr sz="4200">
                <a:solidFill>
                  <a:srgbClr val="535353"/>
                </a:solidFill>
                <a:latin typeface="Gill Sans Light" charset="0"/>
                <a:ea typeface="ＭＳ Ｐゴシック" charset="-128"/>
                <a:sym typeface="Gill Sans Light" charset="0"/>
              </a:defRPr>
            </a:lvl4pPr>
            <a:lvl5pPr marL="2057400" indent="-228600" eaLnBrk="0">
              <a:defRPr sz="4200">
                <a:solidFill>
                  <a:srgbClr val="535353"/>
                </a:solidFill>
                <a:latin typeface="Gill Sans Light" charset="0"/>
                <a:ea typeface="ＭＳ Ｐゴシック" charset="-128"/>
                <a:sym typeface="Gill Sans Light" charset="0"/>
              </a:defRPr>
            </a:lvl5pPr>
            <a:lvl6pPr marL="2514600" indent="-228600" algn="ctr" defTabSz="584200" eaLnBrk="0" fontAlgn="base" hangingPunct="0">
              <a:spcBef>
                <a:spcPct val="0"/>
              </a:spcBef>
              <a:spcAft>
                <a:spcPct val="0"/>
              </a:spcAft>
              <a:defRPr sz="4200">
                <a:solidFill>
                  <a:srgbClr val="535353"/>
                </a:solidFill>
                <a:latin typeface="Gill Sans Light" charset="0"/>
                <a:ea typeface="ＭＳ Ｐゴシック" charset="-128"/>
                <a:sym typeface="Gill Sans Light" charset="0"/>
              </a:defRPr>
            </a:lvl6pPr>
            <a:lvl7pPr marL="2971800" indent="-228600" algn="ctr" defTabSz="584200" eaLnBrk="0" fontAlgn="base" hangingPunct="0">
              <a:spcBef>
                <a:spcPct val="0"/>
              </a:spcBef>
              <a:spcAft>
                <a:spcPct val="0"/>
              </a:spcAft>
              <a:defRPr sz="4200">
                <a:solidFill>
                  <a:srgbClr val="535353"/>
                </a:solidFill>
                <a:latin typeface="Gill Sans Light" charset="0"/>
                <a:ea typeface="ＭＳ Ｐゴシック" charset="-128"/>
                <a:sym typeface="Gill Sans Light" charset="0"/>
              </a:defRPr>
            </a:lvl7pPr>
            <a:lvl8pPr marL="3429000" indent="-228600" algn="ctr" defTabSz="584200" eaLnBrk="0" fontAlgn="base" hangingPunct="0">
              <a:spcBef>
                <a:spcPct val="0"/>
              </a:spcBef>
              <a:spcAft>
                <a:spcPct val="0"/>
              </a:spcAft>
              <a:defRPr sz="4200">
                <a:solidFill>
                  <a:srgbClr val="535353"/>
                </a:solidFill>
                <a:latin typeface="Gill Sans Light" charset="0"/>
                <a:ea typeface="ＭＳ Ｐゴシック" charset="-128"/>
                <a:sym typeface="Gill Sans Light" charset="0"/>
              </a:defRPr>
            </a:lvl8pPr>
            <a:lvl9pPr marL="3886200" indent="-228600" algn="ctr" defTabSz="584200" eaLnBrk="0" fontAlgn="base" hangingPunct="0">
              <a:spcBef>
                <a:spcPct val="0"/>
              </a:spcBef>
              <a:spcAft>
                <a:spcPct val="0"/>
              </a:spcAft>
              <a:defRPr sz="4200">
                <a:solidFill>
                  <a:srgbClr val="535353"/>
                </a:solidFill>
                <a:latin typeface="Gill Sans Light" charset="0"/>
                <a:ea typeface="ＭＳ Ｐゴシック" charset="-128"/>
                <a:sym typeface="Gill Sans Light" charset="0"/>
              </a:defRPr>
            </a:lvl9pPr>
          </a:lstStyle>
          <a:p>
            <a:pPr eaLnBrk="1"/>
            <a:fld id="{1A32B77C-B86B-40FE-8ACC-605D6B4F9E8C}" type="slidenum">
              <a:rPr lang="en-US" altLang="en-US"/>
              <a:pPr eaLnBrk="1"/>
              <a:t>7</a:t>
            </a:fld>
            <a:endParaRPr lang="en-US" altLang="en-US" dirty="0"/>
          </a:p>
        </p:txBody>
      </p:sp>
    </p:spTree>
    <p:extLst>
      <p:ext uri="{BB962C8B-B14F-4D97-AF65-F5344CB8AC3E}">
        <p14:creationId xmlns:p14="http://schemas.microsoft.com/office/powerpoint/2010/main" val="22401394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dirty="0"/>
          </a:p>
        </p:txBody>
      </p:sp>
      <p:sp>
        <p:nvSpPr>
          <p:cNvPr id="8195"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a:defRPr sz="4200">
                <a:solidFill>
                  <a:srgbClr val="535353"/>
                </a:solidFill>
                <a:latin typeface="Gill Sans Light" charset="0"/>
                <a:ea typeface="ＭＳ Ｐゴシック" charset="-128"/>
                <a:sym typeface="Gill Sans Light" charset="0"/>
              </a:defRPr>
            </a:lvl1pPr>
            <a:lvl2pPr marL="742950" indent="-285750" eaLnBrk="0">
              <a:defRPr sz="4200">
                <a:solidFill>
                  <a:srgbClr val="535353"/>
                </a:solidFill>
                <a:latin typeface="Gill Sans Light" charset="0"/>
                <a:ea typeface="ＭＳ Ｐゴシック" charset="-128"/>
                <a:sym typeface="Gill Sans Light" charset="0"/>
              </a:defRPr>
            </a:lvl2pPr>
            <a:lvl3pPr marL="1143000" indent="-228600" eaLnBrk="0">
              <a:defRPr sz="4200">
                <a:solidFill>
                  <a:srgbClr val="535353"/>
                </a:solidFill>
                <a:latin typeface="Gill Sans Light" charset="0"/>
                <a:ea typeface="ＭＳ Ｐゴシック" charset="-128"/>
                <a:sym typeface="Gill Sans Light" charset="0"/>
              </a:defRPr>
            </a:lvl3pPr>
            <a:lvl4pPr marL="1600200" indent="-228600" eaLnBrk="0">
              <a:defRPr sz="4200">
                <a:solidFill>
                  <a:srgbClr val="535353"/>
                </a:solidFill>
                <a:latin typeface="Gill Sans Light" charset="0"/>
                <a:ea typeface="ＭＳ Ｐゴシック" charset="-128"/>
                <a:sym typeface="Gill Sans Light" charset="0"/>
              </a:defRPr>
            </a:lvl4pPr>
            <a:lvl5pPr marL="2057400" indent="-228600" eaLnBrk="0">
              <a:defRPr sz="4200">
                <a:solidFill>
                  <a:srgbClr val="535353"/>
                </a:solidFill>
                <a:latin typeface="Gill Sans Light" charset="0"/>
                <a:ea typeface="ＭＳ Ｐゴシック" charset="-128"/>
                <a:sym typeface="Gill Sans Light" charset="0"/>
              </a:defRPr>
            </a:lvl5pPr>
            <a:lvl6pPr marL="2514600" indent="-228600" algn="ctr" defTabSz="584200" eaLnBrk="0" fontAlgn="base" hangingPunct="0">
              <a:spcBef>
                <a:spcPct val="0"/>
              </a:spcBef>
              <a:spcAft>
                <a:spcPct val="0"/>
              </a:spcAft>
              <a:defRPr sz="4200">
                <a:solidFill>
                  <a:srgbClr val="535353"/>
                </a:solidFill>
                <a:latin typeface="Gill Sans Light" charset="0"/>
                <a:ea typeface="ＭＳ Ｐゴシック" charset="-128"/>
                <a:sym typeface="Gill Sans Light" charset="0"/>
              </a:defRPr>
            </a:lvl6pPr>
            <a:lvl7pPr marL="2971800" indent="-228600" algn="ctr" defTabSz="584200" eaLnBrk="0" fontAlgn="base" hangingPunct="0">
              <a:spcBef>
                <a:spcPct val="0"/>
              </a:spcBef>
              <a:spcAft>
                <a:spcPct val="0"/>
              </a:spcAft>
              <a:defRPr sz="4200">
                <a:solidFill>
                  <a:srgbClr val="535353"/>
                </a:solidFill>
                <a:latin typeface="Gill Sans Light" charset="0"/>
                <a:ea typeface="ＭＳ Ｐゴシック" charset="-128"/>
                <a:sym typeface="Gill Sans Light" charset="0"/>
              </a:defRPr>
            </a:lvl7pPr>
            <a:lvl8pPr marL="3429000" indent="-228600" algn="ctr" defTabSz="584200" eaLnBrk="0" fontAlgn="base" hangingPunct="0">
              <a:spcBef>
                <a:spcPct val="0"/>
              </a:spcBef>
              <a:spcAft>
                <a:spcPct val="0"/>
              </a:spcAft>
              <a:defRPr sz="4200">
                <a:solidFill>
                  <a:srgbClr val="535353"/>
                </a:solidFill>
                <a:latin typeface="Gill Sans Light" charset="0"/>
                <a:ea typeface="ＭＳ Ｐゴシック" charset="-128"/>
                <a:sym typeface="Gill Sans Light" charset="0"/>
              </a:defRPr>
            </a:lvl8pPr>
            <a:lvl9pPr marL="3886200" indent="-228600" algn="ctr" defTabSz="584200" eaLnBrk="0" fontAlgn="base" hangingPunct="0">
              <a:spcBef>
                <a:spcPct val="0"/>
              </a:spcBef>
              <a:spcAft>
                <a:spcPct val="0"/>
              </a:spcAft>
              <a:defRPr sz="4200">
                <a:solidFill>
                  <a:srgbClr val="535353"/>
                </a:solidFill>
                <a:latin typeface="Gill Sans Light" charset="0"/>
                <a:ea typeface="ＭＳ Ｐゴシック" charset="-128"/>
                <a:sym typeface="Gill Sans Light" charset="0"/>
              </a:defRPr>
            </a:lvl9pPr>
          </a:lstStyle>
          <a:p>
            <a:pPr eaLnBrk="1"/>
            <a:fld id="{1A32B77C-B86B-40FE-8ACC-605D6B4F9E8C}" type="slidenum">
              <a:rPr lang="en-US" altLang="en-US"/>
              <a:pPr eaLnBrk="1"/>
              <a:t>8</a:t>
            </a:fld>
            <a:endParaRPr lang="en-US" altLang="en-US" dirty="0"/>
          </a:p>
        </p:txBody>
      </p:sp>
    </p:spTree>
    <p:extLst>
      <p:ext uri="{BB962C8B-B14F-4D97-AF65-F5344CB8AC3E}">
        <p14:creationId xmlns:p14="http://schemas.microsoft.com/office/powerpoint/2010/main" val="6429042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dirty="0"/>
          </a:p>
        </p:txBody>
      </p:sp>
      <p:sp>
        <p:nvSpPr>
          <p:cNvPr id="8195"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a:defRPr sz="4200">
                <a:solidFill>
                  <a:srgbClr val="535353"/>
                </a:solidFill>
                <a:latin typeface="Gill Sans Light" charset="0"/>
                <a:ea typeface="ＭＳ Ｐゴシック" charset="-128"/>
                <a:sym typeface="Gill Sans Light" charset="0"/>
              </a:defRPr>
            </a:lvl1pPr>
            <a:lvl2pPr marL="742950" indent="-285750" eaLnBrk="0">
              <a:defRPr sz="4200">
                <a:solidFill>
                  <a:srgbClr val="535353"/>
                </a:solidFill>
                <a:latin typeface="Gill Sans Light" charset="0"/>
                <a:ea typeface="ＭＳ Ｐゴシック" charset="-128"/>
                <a:sym typeface="Gill Sans Light" charset="0"/>
              </a:defRPr>
            </a:lvl2pPr>
            <a:lvl3pPr marL="1143000" indent="-228600" eaLnBrk="0">
              <a:defRPr sz="4200">
                <a:solidFill>
                  <a:srgbClr val="535353"/>
                </a:solidFill>
                <a:latin typeface="Gill Sans Light" charset="0"/>
                <a:ea typeface="ＭＳ Ｐゴシック" charset="-128"/>
                <a:sym typeface="Gill Sans Light" charset="0"/>
              </a:defRPr>
            </a:lvl3pPr>
            <a:lvl4pPr marL="1600200" indent="-228600" eaLnBrk="0">
              <a:defRPr sz="4200">
                <a:solidFill>
                  <a:srgbClr val="535353"/>
                </a:solidFill>
                <a:latin typeface="Gill Sans Light" charset="0"/>
                <a:ea typeface="ＭＳ Ｐゴシック" charset="-128"/>
                <a:sym typeface="Gill Sans Light" charset="0"/>
              </a:defRPr>
            </a:lvl4pPr>
            <a:lvl5pPr marL="2057400" indent="-228600" eaLnBrk="0">
              <a:defRPr sz="4200">
                <a:solidFill>
                  <a:srgbClr val="535353"/>
                </a:solidFill>
                <a:latin typeface="Gill Sans Light" charset="0"/>
                <a:ea typeface="ＭＳ Ｐゴシック" charset="-128"/>
                <a:sym typeface="Gill Sans Light" charset="0"/>
              </a:defRPr>
            </a:lvl5pPr>
            <a:lvl6pPr marL="2514600" indent="-228600" algn="ctr" defTabSz="584200" eaLnBrk="0" fontAlgn="base" hangingPunct="0">
              <a:spcBef>
                <a:spcPct val="0"/>
              </a:spcBef>
              <a:spcAft>
                <a:spcPct val="0"/>
              </a:spcAft>
              <a:defRPr sz="4200">
                <a:solidFill>
                  <a:srgbClr val="535353"/>
                </a:solidFill>
                <a:latin typeface="Gill Sans Light" charset="0"/>
                <a:ea typeface="ＭＳ Ｐゴシック" charset="-128"/>
                <a:sym typeface="Gill Sans Light" charset="0"/>
              </a:defRPr>
            </a:lvl6pPr>
            <a:lvl7pPr marL="2971800" indent="-228600" algn="ctr" defTabSz="584200" eaLnBrk="0" fontAlgn="base" hangingPunct="0">
              <a:spcBef>
                <a:spcPct val="0"/>
              </a:spcBef>
              <a:spcAft>
                <a:spcPct val="0"/>
              </a:spcAft>
              <a:defRPr sz="4200">
                <a:solidFill>
                  <a:srgbClr val="535353"/>
                </a:solidFill>
                <a:latin typeface="Gill Sans Light" charset="0"/>
                <a:ea typeface="ＭＳ Ｐゴシック" charset="-128"/>
                <a:sym typeface="Gill Sans Light" charset="0"/>
              </a:defRPr>
            </a:lvl7pPr>
            <a:lvl8pPr marL="3429000" indent="-228600" algn="ctr" defTabSz="584200" eaLnBrk="0" fontAlgn="base" hangingPunct="0">
              <a:spcBef>
                <a:spcPct val="0"/>
              </a:spcBef>
              <a:spcAft>
                <a:spcPct val="0"/>
              </a:spcAft>
              <a:defRPr sz="4200">
                <a:solidFill>
                  <a:srgbClr val="535353"/>
                </a:solidFill>
                <a:latin typeface="Gill Sans Light" charset="0"/>
                <a:ea typeface="ＭＳ Ｐゴシック" charset="-128"/>
                <a:sym typeface="Gill Sans Light" charset="0"/>
              </a:defRPr>
            </a:lvl8pPr>
            <a:lvl9pPr marL="3886200" indent="-228600" algn="ctr" defTabSz="584200" eaLnBrk="0" fontAlgn="base" hangingPunct="0">
              <a:spcBef>
                <a:spcPct val="0"/>
              </a:spcBef>
              <a:spcAft>
                <a:spcPct val="0"/>
              </a:spcAft>
              <a:defRPr sz="4200">
                <a:solidFill>
                  <a:srgbClr val="535353"/>
                </a:solidFill>
                <a:latin typeface="Gill Sans Light" charset="0"/>
                <a:ea typeface="ＭＳ Ｐゴシック" charset="-128"/>
                <a:sym typeface="Gill Sans Light" charset="0"/>
              </a:defRPr>
            </a:lvl9pPr>
          </a:lstStyle>
          <a:p>
            <a:pPr eaLnBrk="1"/>
            <a:fld id="{1A32B77C-B86B-40FE-8ACC-605D6B4F9E8C}" type="slidenum">
              <a:rPr lang="en-US" altLang="en-US"/>
              <a:pPr eaLnBrk="1"/>
              <a:t>9</a:t>
            </a:fld>
            <a:endParaRPr lang="en-US" altLang="en-US" dirty="0"/>
          </a:p>
        </p:txBody>
      </p:sp>
    </p:spTree>
    <p:extLst>
      <p:ext uri="{BB962C8B-B14F-4D97-AF65-F5344CB8AC3E}">
        <p14:creationId xmlns:p14="http://schemas.microsoft.com/office/powerpoint/2010/main" val="21431680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2820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8766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59756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007272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457408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1/18/2017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009035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1/18/2017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27567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87349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0287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0192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80846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45114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05995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1/18/2017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37121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1/18/2017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25843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pPr/>
              <a:t>1/18/2017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2232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69045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1/18/2017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90908216"/>
      </p:ext>
    </p:extLst>
  </p:cSld>
  <p:clrMap bg1="dk1" tx1="lt1" bg2="dk2" tx2="lt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 id="2147483774" r:id="rId15"/>
    <p:sldLayoutId id="2147483775" r:id="rId16"/>
    <p:sldLayoutId id="214748377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26.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29.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7.png"/><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 Target="slide7.xml"/><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slide" Target="slide10.xml"/><Relationship Id="rId5" Type="http://schemas.openxmlformats.org/officeDocument/2006/relationships/slide" Target="slide9.xml"/><Relationship Id="rId4" Type="http://schemas.openxmlformats.org/officeDocument/2006/relationships/slide" Target="slide8.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7.png"/><Relationship Id="rId4" Type="http://schemas.openxmlformats.org/officeDocument/2006/relationships/image" Target="../media/image39.png"/></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42.png"/></Relationships>
</file>

<file path=ppt/slides/_rels/slide23.xml.rels><?xml version="1.0" encoding="UTF-8" standalone="yes"?>
<Relationships xmlns="http://schemas.openxmlformats.org/package/2006/relationships"><Relationship Id="rId3" Type="http://schemas.openxmlformats.org/officeDocument/2006/relationships/image" Target="../media/image44.png"/><Relationship Id="rId7" Type="http://schemas.openxmlformats.org/officeDocument/2006/relationships/image" Target="../media/image6.png"/><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46.png"/><Relationship Id="rId4" Type="http://schemas.openxmlformats.org/officeDocument/2006/relationships/image" Target="../media/image45.png"/></Relationships>
</file>

<file path=ppt/slides/_rels/slide2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2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7.png"/><Relationship Id="rId4" Type="http://schemas.openxmlformats.org/officeDocument/2006/relationships/image" Target="../media/image60.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slide" Target="slide13.xml"/><Relationship Id="rId5" Type="http://schemas.openxmlformats.org/officeDocument/2006/relationships/slide" Target="slide12.xml"/><Relationship Id="rId4" Type="http://schemas.openxmlformats.org/officeDocument/2006/relationships/slide" Target="slide11.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 Target="slide14.xml"/><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slide" Target="slide17.xml"/><Relationship Id="rId5" Type="http://schemas.openxmlformats.org/officeDocument/2006/relationships/slide" Target="slide16.xml"/><Relationship Id="rId4" Type="http://schemas.openxmlformats.org/officeDocument/2006/relationships/slide" Target="slide15.xml"/></Relationships>
</file>

<file path=ppt/slides/_rels/slide5.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slide" Target="slide25.xml"/><Relationship Id="rId13" Type="http://schemas.openxmlformats.org/officeDocument/2006/relationships/image" Target="../media/image7.png"/><Relationship Id="rId3" Type="http://schemas.openxmlformats.org/officeDocument/2006/relationships/slide" Target="slide19.xml"/><Relationship Id="rId7" Type="http://schemas.openxmlformats.org/officeDocument/2006/relationships/slide" Target="slide24.xml"/><Relationship Id="rId12" Type="http://schemas.openxmlformats.org/officeDocument/2006/relationships/slide" Target="slide29.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slide" Target="slide22.xml"/><Relationship Id="rId11" Type="http://schemas.openxmlformats.org/officeDocument/2006/relationships/slide" Target="slide28.xml"/><Relationship Id="rId5" Type="http://schemas.openxmlformats.org/officeDocument/2006/relationships/slide" Target="slide21.xml"/><Relationship Id="rId10" Type="http://schemas.openxmlformats.org/officeDocument/2006/relationships/slide" Target="slide27.xml"/><Relationship Id="rId4" Type="http://schemas.openxmlformats.org/officeDocument/2006/relationships/slide" Target="slide20.xml"/><Relationship Id="rId9" Type="http://schemas.openxmlformats.org/officeDocument/2006/relationships/slide" Target="slide26.xml"/><Relationship Id="rId1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1"/>
          <p:cNvSpPr>
            <a:spLocks noGrp="1"/>
          </p:cNvSpPr>
          <p:nvPr>
            <p:ph type="ctrTitle"/>
          </p:nvPr>
        </p:nvSpPr>
        <p:spPr>
          <a:xfrm>
            <a:off x="4365938" y="6012488"/>
            <a:ext cx="6415773" cy="621036"/>
          </a:xfrm>
        </p:spPr>
        <p:txBody>
          <a:bodyPr>
            <a:normAutofit/>
          </a:bodyPr>
          <a:lstStyle/>
          <a:p>
            <a:r>
              <a:rPr lang="en-GB" sz="2800" dirty="0"/>
              <a:t>The Heartbeat of Inverclyde</a:t>
            </a:r>
          </a:p>
        </p:txBody>
      </p:sp>
      <p:sp>
        <p:nvSpPr>
          <p:cNvPr id="8" name="TextBox 7"/>
          <p:cNvSpPr txBox="1"/>
          <p:nvPr/>
        </p:nvSpPr>
        <p:spPr>
          <a:xfrm>
            <a:off x="2279576" y="260648"/>
            <a:ext cx="7704856" cy="584775"/>
          </a:xfrm>
          <a:prstGeom prst="rect">
            <a:avLst/>
          </a:prstGeom>
          <a:noFill/>
        </p:spPr>
        <p:txBody>
          <a:bodyPr wrap="square" rtlCol="0">
            <a:spAutoFit/>
          </a:bodyPr>
          <a:lstStyle/>
          <a:p>
            <a:pPr algn="ctr"/>
            <a:r>
              <a:rPr lang="en-GB" sz="3200" b="1" dirty="0" smtClean="0">
                <a:effectLst>
                  <a:outerShdw blurRad="38100" dist="38100" dir="2700000" algn="tl">
                    <a:srgbClr val="000000">
                      <a:alpha val="43137"/>
                    </a:srgbClr>
                  </a:outerShdw>
                </a:effectLst>
              </a:rPr>
              <a:t>What to coach into our players</a:t>
            </a:r>
            <a:endParaRPr lang="en-GB" sz="3200" b="1" dirty="0">
              <a:effectLst>
                <a:outerShdw blurRad="38100" dist="38100" dir="2700000" algn="tl">
                  <a:srgbClr val="000000">
                    <a:alpha val="43137"/>
                  </a:srgbClr>
                </a:outerShdw>
              </a:effectLst>
            </a:endParaRPr>
          </a:p>
        </p:txBody>
      </p:sp>
      <p:graphicFrame>
        <p:nvGraphicFramePr>
          <p:cNvPr id="9" name="Content Placeholder 17"/>
          <p:cNvGraphicFramePr>
            <a:graphicFrameLocks/>
          </p:cNvGraphicFramePr>
          <p:nvPr>
            <p:extLst>
              <p:ext uri="{D42A27DB-BD31-4B8C-83A1-F6EECF244321}">
                <p14:modId xmlns:p14="http://schemas.microsoft.com/office/powerpoint/2010/main" val="1717373309"/>
              </p:ext>
            </p:extLst>
          </p:nvPr>
        </p:nvGraphicFramePr>
        <p:xfrm>
          <a:off x="437882" y="1313644"/>
          <a:ext cx="11603863" cy="53833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521766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566670" y="270456"/>
            <a:ext cx="11024316" cy="400110"/>
          </a:xfrm>
          <a:prstGeom prst="rect">
            <a:avLst/>
          </a:prstGeom>
          <a:noFill/>
        </p:spPr>
        <p:txBody>
          <a:bodyPr wrap="square" rtlCol="0">
            <a:spAutoFit/>
          </a:bodyPr>
          <a:lstStyle/>
          <a:p>
            <a:pPr algn="ctr"/>
            <a:r>
              <a:rPr lang="en-GB" sz="2000" b="1" dirty="0">
                <a:effectLst>
                  <a:outerShdw blurRad="38100" dist="38100" dir="2700000" algn="tl">
                    <a:srgbClr val="000000">
                      <a:alpha val="43137"/>
                    </a:srgbClr>
                  </a:outerShdw>
                </a:effectLst>
              </a:rPr>
              <a:t>Passing – Zipping the ball into team mates with various areas of the foot/weaker foot.</a:t>
            </a:r>
          </a:p>
        </p:txBody>
      </p:sp>
      <p:pic>
        <p:nvPicPr>
          <p:cNvPr id="3" name="Picture 2"/>
          <p:cNvPicPr>
            <a:picLocks noChangeAspect="1"/>
          </p:cNvPicPr>
          <p:nvPr/>
        </p:nvPicPr>
        <p:blipFill>
          <a:blip r:embed="rId3"/>
          <a:stretch>
            <a:fillRect/>
          </a:stretch>
        </p:blipFill>
        <p:spPr>
          <a:xfrm>
            <a:off x="0" y="670566"/>
            <a:ext cx="3876541" cy="3334764"/>
          </a:xfrm>
          <a:prstGeom prst="rect">
            <a:avLst/>
          </a:prstGeom>
        </p:spPr>
      </p:pic>
      <p:sp>
        <p:nvSpPr>
          <p:cNvPr id="4" name="TextBox 3"/>
          <p:cNvSpPr txBox="1"/>
          <p:nvPr/>
        </p:nvSpPr>
        <p:spPr>
          <a:xfrm>
            <a:off x="0" y="4108361"/>
            <a:ext cx="3876541" cy="938719"/>
          </a:xfrm>
          <a:prstGeom prst="rect">
            <a:avLst/>
          </a:prstGeom>
          <a:noFill/>
        </p:spPr>
        <p:txBody>
          <a:bodyPr wrap="square" rtlCol="0">
            <a:spAutoFit/>
          </a:bodyPr>
          <a:lstStyle/>
          <a:p>
            <a:r>
              <a:rPr lang="en-GB" sz="1100" dirty="0" smtClean="0"/>
              <a:t>Players fire passes into each other and follow there pass.</a:t>
            </a:r>
          </a:p>
          <a:p>
            <a:endParaRPr lang="en-GB" sz="1100" dirty="0"/>
          </a:p>
          <a:p>
            <a:r>
              <a:rPr lang="en-GB" sz="1100" dirty="0" smtClean="0"/>
              <a:t>Change to use various parts of the foot. Focus on the players firing the pass at each other, no weak passes. </a:t>
            </a:r>
            <a:endParaRPr lang="en-GB" sz="1100" dirty="0"/>
          </a:p>
        </p:txBody>
      </p:sp>
      <p:sp>
        <p:nvSpPr>
          <p:cNvPr id="8" name="TextBox 7"/>
          <p:cNvSpPr txBox="1"/>
          <p:nvPr/>
        </p:nvSpPr>
        <p:spPr>
          <a:xfrm>
            <a:off x="4256467" y="4108361"/>
            <a:ext cx="3837904" cy="1107996"/>
          </a:xfrm>
          <a:prstGeom prst="rect">
            <a:avLst/>
          </a:prstGeom>
          <a:noFill/>
        </p:spPr>
        <p:txBody>
          <a:bodyPr wrap="square" rtlCol="0">
            <a:spAutoFit/>
          </a:bodyPr>
          <a:lstStyle/>
          <a:p>
            <a:r>
              <a:rPr lang="en-GB" sz="1100" dirty="0" smtClean="0"/>
              <a:t>4 boxes. Each team will have a player in an opposite teams box. All the teams are doing are fizzing the ball to team mate in the box.  </a:t>
            </a:r>
          </a:p>
          <a:p>
            <a:endParaRPr lang="en-GB" sz="1100" dirty="0"/>
          </a:p>
          <a:p>
            <a:r>
              <a:rPr lang="en-GB" sz="1100" dirty="0" smtClean="0"/>
              <a:t>Progression – Add in one twos all the way round. Continue to focus on fizzing the ball and team mates. </a:t>
            </a:r>
            <a:endParaRPr lang="en-GB" sz="1100" dirty="0"/>
          </a:p>
        </p:txBody>
      </p:sp>
      <p:pic>
        <p:nvPicPr>
          <p:cNvPr id="9" name="Picture 8"/>
          <p:cNvPicPr>
            <a:picLocks noChangeAspect="1"/>
          </p:cNvPicPr>
          <p:nvPr/>
        </p:nvPicPr>
        <p:blipFill>
          <a:blip r:embed="rId4"/>
          <a:stretch>
            <a:fillRect/>
          </a:stretch>
        </p:blipFill>
        <p:spPr>
          <a:xfrm>
            <a:off x="4237149" y="670566"/>
            <a:ext cx="3876541" cy="3334764"/>
          </a:xfrm>
          <a:prstGeom prst="rect">
            <a:avLst/>
          </a:prstGeom>
        </p:spPr>
      </p:pic>
      <p:pic>
        <p:nvPicPr>
          <p:cNvPr id="10" name="Picture 9"/>
          <p:cNvPicPr>
            <a:picLocks noChangeAspect="1"/>
          </p:cNvPicPr>
          <p:nvPr/>
        </p:nvPicPr>
        <p:blipFill>
          <a:blip r:embed="rId5"/>
          <a:stretch>
            <a:fillRect/>
          </a:stretch>
        </p:blipFill>
        <p:spPr>
          <a:xfrm>
            <a:off x="8354095" y="670566"/>
            <a:ext cx="3837905" cy="3334764"/>
          </a:xfrm>
          <a:prstGeom prst="rect">
            <a:avLst/>
          </a:prstGeom>
        </p:spPr>
      </p:pic>
      <p:sp>
        <p:nvSpPr>
          <p:cNvPr id="11" name="TextBox 10"/>
          <p:cNvSpPr txBox="1"/>
          <p:nvPr/>
        </p:nvSpPr>
        <p:spPr>
          <a:xfrm>
            <a:off x="8354094" y="4093246"/>
            <a:ext cx="3837905" cy="769441"/>
          </a:xfrm>
          <a:prstGeom prst="rect">
            <a:avLst/>
          </a:prstGeom>
          <a:noFill/>
        </p:spPr>
        <p:txBody>
          <a:bodyPr wrap="square" rtlCol="0">
            <a:spAutoFit/>
          </a:bodyPr>
          <a:lstStyle/>
          <a:p>
            <a:r>
              <a:rPr lang="en-GB" sz="1100" dirty="0" smtClean="0"/>
              <a:t>Shooting drill but the emphasis is on the pass up to the player and the pass to lay it off. Must be fizzed up to the player who has to cushion the lay off for player to strike first time.</a:t>
            </a:r>
            <a:endParaRPr lang="en-GB" sz="1100" dirty="0"/>
          </a:p>
        </p:txBody>
      </p:sp>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0" y="6053070"/>
            <a:ext cx="1056068" cy="804930"/>
          </a:xfrm>
          <a:prstGeom prst="rect">
            <a:avLst/>
          </a:prstGeom>
        </p:spPr>
      </p:pic>
      <p:pic>
        <p:nvPicPr>
          <p:cNvPr id="13" name="Picture 12" descr="Scottish FA Grassroots Awards Winner 2016"/>
          <p:cNvPicPr/>
          <p:nvPr/>
        </p:nvPicPr>
        <p:blipFill>
          <a:blip r:embed="rId7">
            <a:extLst>
              <a:ext uri="{28A0092B-C50C-407E-A947-70E740481C1C}">
                <a14:useLocalDpi xmlns:a14="http://schemas.microsoft.com/office/drawing/2010/main" val="0"/>
              </a:ext>
            </a:extLst>
          </a:blip>
          <a:srcRect/>
          <a:stretch>
            <a:fillRect/>
          </a:stretch>
        </p:blipFill>
        <p:spPr bwMode="auto">
          <a:xfrm>
            <a:off x="7774546" y="6053070"/>
            <a:ext cx="4417454" cy="804930"/>
          </a:xfrm>
          <a:prstGeom prst="rect">
            <a:avLst/>
          </a:prstGeom>
          <a:noFill/>
          <a:ln>
            <a:noFill/>
          </a:ln>
        </p:spPr>
      </p:pic>
    </p:spTree>
    <p:extLst>
      <p:ext uri="{BB962C8B-B14F-4D97-AF65-F5344CB8AC3E}">
        <p14:creationId xmlns:p14="http://schemas.microsoft.com/office/powerpoint/2010/main" val="9065515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2730321" y="154547"/>
            <a:ext cx="6284890" cy="369332"/>
          </a:xfrm>
          <a:prstGeom prst="rect">
            <a:avLst/>
          </a:prstGeom>
          <a:noFill/>
        </p:spPr>
        <p:txBody>
          <a:bodyPr wrap="square" rtlCol="0">
            <a:spAutoFit/>
          </a:bodyPr>
          <a:lstStyle/>
          <a:p>
            <a:pPr algn="ctr"/>
            <a:r>
              <a:rPr lang="en-GB" b="1" dirty="0" smtClean="0">
                <a:effectLst>
                  <a:outerShdw blurRad="38100" dist="38100" dir="2700000" algn="tl">
                    <a:srgbClr val="000000">
                      <a:alpha val="43137"/>
                    </a:srgbClr>
                  </a:outerShdw>
                </a:effectLst>
              </a:rPr>
              <a:t>Moving the ball away from an opponent </a:t>
            </a:r>
            <a:endParaRPr lang="en-GB" b="1" dirty="0">
              <a:effectLst>
                <a:outerShdw blurRad="38100" dist="38100" dir="2700000" algn="tl">
                  <a:srgbClr val="000000">
                    <a:alpha val="43137"/>
                  </a:srgbClr>
                </a:outerShdw>
              </a:effectLst>
            </a:endParaRPr>
          </a:p>
        </p:txBody>
      </p:sp>
      <p:pic>
        <p:nvPicPr>
          <p:cNvPr id="9" name="Picture 8"/>
          <p:cNvPicPr>
            <a:picLocks noChangeAspect="1"/>
          </p:cNvPicPr>
          <p:nvPr/>
        </p:nvPicPr>
        <p:blipFill>
          <a:blip r:embed="rId3"/>
          <a:stretch>
            <a:fillRect/>
          </a:stretch>
        </p:blipFill>
        <p:spPr>
          <a:xfrm>
            <a:off x="-2148" y="523879"/>
            <a:ext cx="3788535" cy="3301146"/>
          </a:xfrm>
          <a:prstGeom prst="rect">
            <a:avLst/>
          </a:prstGeom>
        </p:spPr>
      </p:pic>
      <p:sp>
        <p:nvSpPr>
          <p:cNvPr id="10" name="TextBox 9"/>
          <p:cNvSpPr txBox="1"/>
          <p:nvPr/>
        </p:nvSpPr>
        <p:spPr>
          <a:xfrm>
            <a:off x="0" y="3825025"/>
            <a:ext cx="3670479" cy="769441"/>
          </a:xfrm>
          <a:prstGeom prst="rect">
            <a:avLst/>
          </a:prstGeom>
          <a:noFill/>
        </p:spPr>
        <p:txBody>
          <a:bodyPr wrap="square" rtlCol="0">
            <a:spAutoFit/>
          </a:bodyPr>
          <a:lstStyle/>
          <a:p>
            <a:r>
              <a:rPr lang="en-GB" sz="1100" dirty="0" smtClean="0"/>
              <a:t>Players are in pairs with opposite team. Pass the ball into them and press them. (no tackling) player receiving the ball must move it away from player and into space with first touch. </a:t>
            </a:r>
            <a:endParaRPr lang="en-GB" sz="1100" dirty="0"/>
          </a:p>
        </p:txBody>
      </p:sp>
      <p:pic>
        <p:nvPicPr>
          <p:cNvPr id="11" name="Picture 10"/>
          <p:cNvPicPr>
            <a:picLocks noChangeAspect="1"/>
          </p:cNvPicPr>
          <p:nvPr/>
        </p:nvPicPr>
        <p:blipFill>
          <a:blip r:embed="rId4"/>
          <a:stretch>
            <a:fillRect/>
          </a:stretch>
        </p:blipFill>
        <p:spPr>
          <a:xfrm>
            <a:off x="4185634" y="523879"/>
            <a:ext cx="3786389" cy="3301146"/>
          </a:xfrm>
          <a:prstGeom prst="rect">
            <a:avLst/>
          </a:prstGeom>
        </p:spPr>
      </p:pic>
      <p:sp>
        <p:nvSpPr>
          <p:cNvPr id="12" name="TextBox 11"/>
          <p:cNvSpPr txBox="1"/>
          <p:nvPr/>
        </p:nvSpPr>
        <p:spPr>
          <a:xfrm>
            <a:off x="4185634" y="3825025"/>
            <a:ext cx="3786389" cy="1277273"/>
          </a:xfrm>
          <a:prstGeom prst="rect">
            <a:avLst/>
          </a:prstGeom>
          <a:noFill/>
        </p:spPr>
        <p:txBody>
          <a:bodyPr wrap="square" rtlCol="0">
            <a:spAutoFit/>
          </a:bodyPr>
          <a:lstStyle/>
          <a:p>
            <a:r>
              <a:rPr lang="en-GB" sz="1100" dirty="0" smtClean="0"/>
              <a:t>Players passes to team mate shouts colour and player must take first touch and round the cone. </a:t>
            </a:r>
          </a:p>
          <a:p>
            <a:endParaRPr lang="en-GB" sz="1100" dirty="0"/>
          </a:p>
          <a:p>
            <a:r>
              <a:rPr lang="en-GB" sz="1100" dirty="0" smtClean="0"/>
              <a:t>Progression – Defender (Yellow) comes and stands to a side of the player as the ball is being passed to them player must scan and take the ball away in the other direction. </a:t>
            </a:r>
            <a:endParaRPr lang="en-GB" sz="1100" dirty="0"/>
          </a:p>
        </p:txBody>
      </p:sp>
      <p:pic>
        <p:nvPicPr>
          <p:cNvPr id="13" name="Picture 12"/>
          <p:cNvPicPr>
            <a:picLocks noChangeAspect="1"/>
          </p:cNvPicPr>
          <p:nvPr/>
        </p:nvPicPr>
        <p:blipFill>
          <a:blip r:embed="rId5"/>
          <a:stretch>
            <a:fillRect/>
          </a:stretch>
        </p:blipFill>
        <p:spPr>
          <a:xfrm>
            <a:off x="8371269" y="523879"/>
            <a:ext cx="3820732" cy="3301146"/>
          </a:xfrm>
          <a:prstGeom prst="rect">
            <a:avLst/>
          </a:prstGeom>
        </p:spPr>
      </p:pic>
      <p:sp>
        <p:nvSpPr>
          <p:cNvPr id="14" name="TextBox 13"/>
          <p:cNvSpPr txBox="1"/>
          <p:nvPr/>
        </p:nvSpPr>
        <p:spPr>
          <a:xfrm>
            <a:off x="8371269" y="3825024"/>
            <a:ext cx="3820731" cy="769441"/>
          </a:xfrm>
          <a:prstGeom prst="rect">
            <a:avLst/>
          </a:prstGeom>
          <a:noFill/>
        </p:spPr>
        <p:txBody>
          <a:bodyPr wrap="square" rtlCol="0">
            <a:spAutoFit/>
          </a:bodyPr>
          <a:lstStyle/>
          <a:p>
            <a:r>
              <a:rPr lang="en-GB" sz="1100" dirty="0" smtClean="0"/>
              <a:t>Player passed to team mate in box as the ball is close to the player receiving it, one of the defenders (Yellow) will run into the box player receiving it must take a touch away from oncoming defender. </a:t>
            </a:r>
            <a:endParaRPr lang="en-GB" sz="1100" dirty="0"/>
          </a:p>
        </p:txBody>
      </p:sp>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0" y="6053070"/>
            <a:ext cx="1056068" cy="804930"/>
          </a:xfrm>
          <a:prstGeom prst="rect">
            <a:avLst/>
          </a:prstGeom>
        </p:spPr>
      </p:pic>
      <p:pic>
        <p:nvPicPr>
          <p:cNvPr id="16" name="Picture 15" descr="Scottish FA Grassroots Awards Winner 2016"/>
          <p:cNvPicPr/>
          <p:nvPr/>
        </p:nvPicPr>
        <p:blipFill>
          <a:blip r:embed="rId7">
            <a:extLst>
              <a:ext uri="{28A0092B-C50C-407E-A947-70E740481C1C}">
                <a14:useLocalDpi xmlns:a14="http://schemas.microsoft.com/office/drawing/2010/main" val="0"/>
              </a:ext>
            </a:extLst>
          </a:blip>
          <a:srcRect/>
          <a:stretch>
            <a:fillRect/>
          </a:stretch>
        </p:blipFill>
        <p:spPr bwMode="auto">
          <a:xfrm>
            <a:off x="7774546" y="6053070"/>
            <a:ext cx="4417454" cy="804930"/>
          </a:xfrm>
          <a:prstGeom prst="rect">
            <a:avLst/>
          </a:prstGeom>
          <a:noFill/>
          <a:ln>
            <a:noFill/>
          </a:ln>
        </p:spPr>
      </p:pic>
    </p:spTree>
    <p:extLst>
      <p:ext uri="{BB962C8B-B14F-4D97-AF65-F5344CB8AC3E}">
        <p14:creationId xmlns:p14="http://schemas.microsoft.com/office/powerpoint/2010/main" val="32798421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1751527" y="154546"/>
            <a:ext cx="8397025" cy="369332"/>
          </a:xfrm>
          <a:prstGeom prst="rect">
            <a:avLst/>
          </a:prstGeom>
          <a:noFill/>
        </p:spPr>
        <p:txBody>
          <a:bodyPr wrap="square" rtlCol="0">
            <a:spAutoFit/>
          </a:bodyPr>
          <a:lstStyle/>
          <a:p>
            <a:pPr algn="ctr"/>
            <a:r>
              <a:rPr lang="en-GB" b="1" dirty="0" smtClean="0">
                <a:effectLst>
                  <a:outerShdw blurRad="38100" dist="38100" dir="2700000" algn="tl">
                    <a:srgbClr val="000000">
                      <a:alpha val="43137"/>
                    </a:srgbClr>
                  </a:outerShdw>
                </a:effectLst>
              </a:rPr>
              <a:t>Using body to protect the ball</a:t>
            </a:r>
            <a:r>
              <a:rPr lang="en-GB" dirty="0" smtClean="0"/>
              <a:t>. </a:t>
            </a:r>
            <a:endParaRPr lang="en-GB" dirty="0"/>
          </a:p>
        </p:txBody>
      </p:sp>
      <p:pic>
        <p:nvPicPr>
          <p:cNvPr id="3" name="Picture 2"/>
          <p:cNvPicPr>
            <a:picLocks noChangeAspect="1"/>
          </p:cNvPicPr>
          <p:nvPr/>
        </p:nvPicPr>
        <p:blipFill>
          <a:blip r:embed="rId3"/>
          <a:stretch>
            <a:fillRect/>
          </a:stretch>
        </p:blipFill>
        <p:spPr>
          <a:xfrm>
            <a:off x="2910626" y="562514"/>
            <a:ext cx="5821250" cy="3378421"/>
          </a:xfrm>
          <a:prstGeom prst="rect">
            <a:avLst/>
          </a:prstGeom>
        </p:spPr>
      </p:pic>
      <p:sp>
        <p:nvSpPr>
          <p:cNvPr id="4" name="TextBox 3"/>
          <p:cNvSpPr txBox="1"/>
          <p:nvPr/>
        </p:nvSpPr>
        <p:spPr>
          <a:xfrm>
            <a:off x="2910626" y="3966692"/>
            <a:ext cx="5821250" cy="1938992"/>
          </a:xfrm>
          <a:prstGeom prst="rect">
            <a:avLst/>
          </a:prstGeom>
          <a:noFill/>
        </p:spPr>
        <p:txBody>
          <a:bodyPr wrap="square" rtlCol="0">
            <a:spAutoFit/>
          </a:bodyPr>
          <a:lstStyle/>
          <a:p>
            <a:r>
              <a:rPr lang="en-GB" sz="1200" dirty="0" smtClean="0"/>
              <a:t>King of the ring, players try and protect there ball while kicking other players footballs out the square. If put out much perform a skill at the side a certain amount of times – each player has three life's.</a:t>
            </a:r>
          </a:p>
          <a:p>
            <a:endParaRPr lang="en-GB" sz="1200" dirty="0"/>
          </a:p>
          <a:p>
            <a:r>
              <a:rPr lang="en-GB" sz="1200" dirty="0" smtClean="0"/>
              <a:t>Progression – Make one team have a football each and pair them off with opposite player without the ball, must protect and keep the ball off opposite player they where paired off with. </a:t>
            </a:r>
          </a:p>
          <a:p>
            <a:endParaRPr lang="en-GB" sz="1200" dirty="0"/>
          </a:p>
          <a:p>
            <a:r>
              <a:rPr lang="en-GB" sz="1200" dirty="0" smtClean="0"/>
              <a:t>Final Progression – one team has footballs again this time they aren’t paired off they can tackle anyone. </a:t>
            </a:r>
            <a:endParaRPr lang="en-GB" sz="1200" dirty="0"/>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053070"/>
            <a:ext cx="1056068" cy="804930"/>
          </a:xfrm>
          <a:prstGeom prst="rect">
            <a:avLst/>
          </a:prstGeom>
        </p:spPr>
      </p:pic>
      <p:pic>
        <p:nvPicPr>
          <p:cNvPr id="9" name="Picture 8" descr="Scottish FA Grassroots Awards Winner 2016"/>
          <p:cNvPicPr/>
          <p:nvPr/>
        </p:nvPicPr>
        <p:blipFill>
          <a:blip r:embed="rId5">
            <a:extLst>
              <a:ext uri="{28A0092B-C50C-407E-A947-70E740481C1C}">
                <a14:useLocalDpi xmlns:a14="http://schemas.microsoft.com/office/drawing/2010/main" val="0"/>
              </a:ext>
            </a:extLst>
          </a:blip>
          <a:srcRect/>
          <a:stretch>
            <a:fillRect/>
          </a:stretch>
        </p:blipFill>
        <p:spPr bwMode="auto">
          <a:xfrm>
            <a:off x="7774546" y="6053070"/>
            <a:ext cx="4417454" cy="804930"/>
          </a:xfrm>
          <a:prstGeom prst="rect">
            <a:avLst/>
          </a:prstGeom>
          <a:noFill/>
          <a:ln>
            <a:noFill/>
          </a:ln>
        </p:spPr>
      </p:pic>
    </p:spTree>
    <p:extLst>
      <p:ext uri="{BB962C8B-B14F-4D97-AF65-F5344CB8AC3E}">
        <p14:creationId xmlns:p14="http://schemas.microsoft.com/office/powerpoint/2010/main" val="15384799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1918952" y="167425"/>
            <a:ext cx="7933386" cy="369332"/>
          </a:xfrm>
          <a:prstGeom prst="rect">
            <a:avLst/>
          </a:prstGeom>
          <a:noFill/>
        </p:spPr>
        <p:txBody>
          <a:bodyPr wrap="square" rtlCol="0">
            <a:spAutoFit/>
          </a:bodyPr>
          <a:lstStyle/>
          <a:p>
            <a:pPr algn="ctr"/>
            <a:r>
              <a:rPr lang="en-GB" b="1" dirty="0" smtClean="0">
                <a:effectLst>
                  <a:outerShdw blurRad="38100" dist="38100" dir="2700000" algn="tl">
                    <a:srgbClr val="000000">
                      <a:alpha val="43137"/>
                    </a:srgbClr>
                  </a:outerShdw>
                </a:effectLst>
              </a:rPr>
              <a:t>Taking the ball under pressure with various parts of the body. </a:t>
            </a:r>
            <a:endParaRPr lang="en-GB" b="1" dirty="0">
              <a:effectLst>
                <a:outerShdw blurRad="38100" dist="38100" dir="2700000" algn="tl">
                  <a:srgbClr val="000000">
                    <a:alpha val="43137"/>
                  </a:srgbClr>
                </a:outerShdw>
              </a:effectLst>
            </a:endParaRPr>
          </a:p>
        </p:txBody>
      </p:sp>
      <p:pic>
        <p:nvPicPr>
          <p:cNvPr id="4" name="Picture 3"/>
          <p:cNvPicPr>
            <a:picLocks noChangeAspect="1"/>
          </p:cNvPicPr>
          <p:nvPr/>
        </p:nvPicPr>
        <p:blipFill>
          <a:blip r:embed="rId3"/>
          <a:stretch>
            <a:fillRect/>
          </a:stretch>
        </p:blipFill>
        <p:spPr>
          <a:xfrm>
            <a:off x="1" y="536758"/>
            <a:ext cx="4018207" cy="3816302"/>
          </a:xfrm>
          <a:prstGeom prst="rect">
            <a:avLst/>
          </a:prstGeom>
        </p:spPr>
      </p:pic>
      <p:sp>
        <p:nvSpPr>
          <p:cNvPr id="9" name="TextBox 8"/>
          <p:cNvSpPr txBox="1"/>
          <p:nvPr/>
        </p:nvSpPr>
        <p:spPr>
          <a:xfrm>
            <a:off x="1" y="4353060"/>
            <a:ext cx="4018207" cy="2123658"/>
          </a:xfrm>
          <a:prstGeom prst="rect">
            <a:avLst/>
          </a:prstGeom>
          <a:noFill/>
        </p:spPr>
        <p:txBody>
          <a:bodyPr wrap="square" rtlCol="0">
            <a:spAutoFit/>
          </a:bodyPr>
          <a:lstStyle/>
          <a:p>
            <a:r>
              <a:rPr lang="en-GB" sz="1100" dirty="0" smtClean="0"/>
              <a:t>Players pass ball into team mate in front of them and turn with the ball and join opposite queue, player who passes goes to side cone and runs in when its there turn to receive pass.</a:t>
            </a:r>
          </a:p>
          <a:p>
            <a:endParaRPr lang="en-GB" sz="1100" dirty="0"/>
          </a:p>
          <a:p>
            <a:r>
              <a:rPr lang="en-GB" sz="1100" dirty="0" smtClean="0"/>
              <a:t>Progression – remove poles and tell the two players turning they aren’t allowed to turn in same direction and aren’t allowed to tell each other which direction they are turning before hand. </a:t>
            </a:r>
          </a:p>
          <a:p>
            <a:endParaRPr lang="en-GB" sz="1100" dirty="0"/>
          </a:p>
          <a:p>
            <a:r>
              <a:rPr lang="en-GB" sz="1100" dirty="0" smtClean="0"/>
              <a:t>Can chip/throw ball into player in the middle working different parts of body.</a:t>
            </a:r>
            <a:endParaRPr lang="en-GB" sz="1100" dirty="0"/>
          </a:p>
        </p:txBody>
      </p:sp>
      <p:pic>
        <p:nvPicPr>
          <p:cNvPr id="10" name="Picture 9"/>
          <p:cNvPicPr>
            <a:picLocks noChangeAspect="1"/>
          </p:cNvPicPr>
          <p:nvPr/>
        </p:nvPicPr>
        <p:blipFill>
          <a:blip r:embed="rId4"/>
          <a:stretch>
            <a:fillRect/>
          </a:stretch>
        </p:blipFill>
        <p:spPr>
          <a:xfrm>
            <a:off x="4250028" y="536757"/>
            <a:ext cx="3885127" cy="3816303"/>
          </a:xfrm>
          <a:prstGeom prst="rect">
            <a:avLst/>
          </a:prstGeom>
        </p:spPr>
      </p:pic>
      <p:sp>
        <p:nvSpPr>
          <p:cNvPr id="11" name="TextBox 10"/>
          <p:cNvSpPr txBox="1"/>
          <p:nvPr/>
        </p:nvSpPr>
        <p:spPr>
          <a:xfrm>
            <a:off x="4250028" y="4353060"/>
            <a:ext cx="3885127" cy="938719"/>
          </a:xfrm>
          <a:prstGeom prst="rect">
            <a:avLst/>
          </a:prstGeom>
          <a:noFill/>
        </p:spPr>
        <p:txBody>
          <a:bodyPr wrap="square" rtlCol="0">
            <a:spAutoFit/>
          </a:bodyPr>
          <a:lstStyle/>
          <a:p>
            <a:r>
              <a:rPr lang="en-GB" sz="1100" dirty="0" smtClean="0"/>
              <a:t>Similar to the first drill, but this time put a defender in who can tackle one of the players turning.</a:t>
            </a:r>
          </a:p>
          <a:p>
            <a:endParaRPr lang="en-GB" sz="1100" dirty="0"/>
          </a:p>
          <a:p>
            <a:r>
              <a:rPr lang="en-GB" sz="1100" dirty="0" smtClean="0"/>
              <a:t>Can chip/throw ball into player in the middle working different parts of the body. </a:t>
            </a:r>
            <a:endParaRPr lang="en-GB" sz="1100" dirty="0"/>
          </a:p>
        </p:txBody>
      </p:sp>
      <p:pic>
        <p:nvPicPr>
          <p:cNvPr id="3" name="Picture 2"/>
          <p:cNvPicPr>
            <a:picLocks noChangeAspect="1"/>
          </p:cNvPicPr>
          <p:nvPr/>
        </p:nvPicPr>
        <p:blipFill>
          <a:blip r:embed="rId5"/>
          <a:stretch>
            <a:fillRect/>
          </a:stretch>
        </p:blipFill>
        <p:spPr>
          <a:xfrm>
            <a:off x="8420100" y="536757"/>
            <a:ext cx="3771900" cy="3816303"/>
          </a:xfrm>
          <a:prstGeom prst="rect">
            <a:avLst/>
          </a:prstGeom>
        </p:spPr>
      </p:pic>
      <p:sp>
        <p:nvSpPr>
          <p:cNvPr id="6" name="TextBox 5"/>
          <p:cNvSpPr txBox="1"/>
          <p:nvPr/>
        </p:nvSpPr>
        <p:spPr>
          <a:xfrm>
            <a:off x="8420100" y="4353060"/>
            <a:ext cx="3771900" cy="1615827"/>
          </a:xfrm>
          <a:prstGeom prst="rect">
            <a:avLst/>
          </a:prstGeom>
          <a:noFill/>
        </p:spPr>
        <p:txBody>
          <a:bodyPr wrap="square" rtlCol="0">
            <a:spAutoFit/>
          </a:bodyPr>
          <a:lstStyle/>
          <a:p>
            <a:r>
              <a:rPr lang="en-GB" sz="1100" dirty="0" smtClean="0"/>
              <a:t>Pass, chip or drive ball into player and shouting colour. Must touch towards. </a:t>
            </a:r>
          </a:p>
          <a:p>
            <a:endParaRPr lang="en-GB" sz="1100" dirty="0"/>
          </a:p>
          <a:p>
            <a:r>
              <a:rPr lang="en-GB" sz="1100" dirty="0" smtClean="0"/>
              <a:t>Progression – One wall player runs in at a time and player must take touch away from that player and defender behind them. </a:t>
            </a:r>
          </a:p>
          <a:p>
            <a:endParaRPr lang="en-GB" sz="1100" dirty="0"/>
          </a:p>
          <a:p>
            <a:r>
              <a:rPr lang="en-GB" sz="1100" dirty="0" smtClean="0"/>
              <a:t>Progression – Make defender behind them live so that player had to use body to protect ball .</a:t>
            </a:r>
            <a:endParaRPr lang="en-GB" sz="1100" dirty="0"/>
          </a:p>
        </p:txBody>
      </p:sp>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0" y="6329362"/>
            <a:ext cx="614363" cy="528637"/>
          </a:xfrm>
          <a:prstGeom prst="rect">
            <a:avLst/>
          </a:prstGeom>
        </p:spPr>
      </p:pic>
      <p:pic>
        <p:nvPicPr>
          <p:cNvPr id="13" name="Picture 12" descr="Scottish FA Grassroots Awards Winner 2016"/>
          <p:cNvPicPr/>
          <p:nvPr/>
        </p:nvPicPr>
        <p:blipFill>
          <a:blip r:embed="rId7">
            <a:extLst>
              <a:ext uri="{28A0092B-C50C-407E-A947-70E740481C1C}">
                <a14:useLocalDpi xmlns:a14="http://schemas.microsoft.com/office/drawing/2010/main" val="0"/>
              </a:ext>
            </a:extLst>
          </a:blip>
          <a:srcRect/>
          <a:stretch>
            <a:fillRect/>
          </a:stretch>
        </p:blipFill>
        <p:spPr bwMode="auto">
          <a:xfrm>
            <a:off x="7774546" y="6053070"/>
            <a:ext cx="4417454" cy="804930"/>
          </a:xfrm>
          <a:prstGeom prst="rect">
            <a:avLst/>
          </a:prstGeom>
          <a:noFill/>
          <a:ln>
            <a:noFill/>
          </a:ln>
        </p:spPr>
      </p:pic>
    </p:spTree>
    <p:extLst>
      <p:ext uri="{BB962C8B-B14F-4D97-AF65-F5344CB8AC3E}">
        <p14:creationId xmlns:p14="http://schemas.microsoft.com/office/powerpoint/2010/main" val="31729528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extBox 7"/>
          <p:cNvSpPr txBox="1"/>
          <p:nvPr/>
        </p:nvSpPr>
        <p:spPr>
          <a:xfrm>
            <a:off x="2215181" y="170496"/>
            <a:ext cx="7704856" cy="400110"/>
          </a:xfrm>
          <a:prstGeom prst="rect">
            <a:avLst/>
          </a:prstGeom>
          <a:noFill/>
        </p:spPr>
        <p:txBody>
          <a:bodyPr wrap="square" rtlCol="0">
            <a:spAutoFit/>
          </a:bodyPr>
          <a:lstStyle/>
          <a:p>
            <a:pPr algn="ctr"/>
            <a:r>
              <a:rPr lang="en-GB" sz="2000" b="1" dirty="0" smtClean="0">
                <a:effectLst>
                  <a:outerShdw blurRad="38100" dist="38100" dir="2700000" algn="tl">
                    <a:srgbClr val="000000">
                      <a:alpha val="43137"/>
                    </a:srgbClr>
                  </a:outerShdw>
                </a:effectLst>
              </a:rPr>
              <a:t>Positive/willing </a:t>
            </a:r>
            <a:r>
              <a:rPr lang="en-GB" sz="2000" b="1" dirty="0">
                <a:effectLst>
                  <a:outerShdw blurRad="38100" dist="38100" dir="2700000" algn="tl">
                    <a:srgbClr val="000000">
                      <a:alpha val="43137"/>
                    </a:srgbClr>
                  </a:outerShdw>
                </a:effectLst>
              </a:rPr>
              <a:t>to run at a player with the ball</a:t>
            </a:r>
            <a:r>
              <a:rPr lang="en-GB" sz="2000" b="1" dirty="0" smtClean="0">
                <a:effectLst>
                  <a:outerShdw blurRad="38100" dist="38100" dir="2700000" algn="tl">
                    <a:srgbClr val="000000">
                      <a:alpha val="43137"/>
                    </a:srgbClr>
                  </a:outerShdw>
                </a:effectLst>
              </a:rPr>
              <a:t>?</a:t>
            </a:r>
            <a:endParaRPr lang="en-GB" sz="2000" b="1" dirty="0">
              <a:effectLst>
                <a:outerShdw blurRad="38100" dist="38100" dir="2700000" algn="tl">
                  <a:srgbClr val="000000">
                    <a:alpha val="43137"/>
                  </a:srgbClr>
                </a:outerShdw>
              </a:effectLst>
            </a:endParaRPr>
          </a:p>
        </p:txBody>
      </p:sp>
      <p:pic>
        <p:nvPicPr>
          <p:cNvPr id="2" name="Picture 1"/>
          <p:cNvPicPr>
            <a:picLocks noChangeAspect="1"/>
          </p:cNvPicPr>
          <p:nvPr/>
        </p:nvPicPr>
        <p:blipFill>
          <a:blip r:embed="rId3"/>
          <a:stretch>
            <a:fillRect/>
          </a:stretch>
        </p:blipFill>
        <p:spPr>
          <a:xfrm>
            <a:off x="0" y="570606"/>
            <a:ext cx="4108361" cy="3473360"/>
          </a:xfrm>
          <a:prstGeom prst="rect">
            <a:avLst/>
          </a:prstGeom>
        </p:spPr>
      </p:pic>
      <p:sp>
        <p:nvSpPr>
          <p:cNvPr id="4" name="TextBox 3"/>
          <p:cNvSpPr txBox="1"/>
          <p:nvPr/>
        </p:nvSpPr>
        <p:spPr>
          <a:xfrm>
            <a:off x="0" y="4043966"/>
            <a:ext cx="4108361" cy="1277273"/>
          </a:xfrm>
          <a:prstGeom prst="rect">
            <a:avLst/>
          </a:prstGeom>
          <a:noFill/>
        </p:spPr>
        <p:txBody>
          <a:bodyPr wrap="square" rtlCol="0">
            <a:spAutoFit/>
          </a:bodyPr>
          <a:lstStyle/>
          <a:p>
            <a:r>
              <a:rPr lang="en-GB" sz="1100" dirty="0" smtClean="0"/>
              <a:t>1v1 situations. Red players can only move and stay on black line. Black player runs and try's to be each player then have a shot.</a:t>
            </a:r>
          </a:p>
          <a:p>
            <a:endParaRPr lang="en-GB" sz="1100" dirty="0"/>
          </a:p>
          <a:p>
            <a:r>
              <a:rPr lang="en-GB" sz="1100" dirty="0" smtClean="0"/>
              <a:t>Progression – 1</a:t>
            </a:r>
            <a:r>
              <a:rPr lang="en-GB" sz="1100" baseline="30000" dirty="0" smtClean="0"/>
              <a:t>st</a:t>
            </a:r>
            <a:r>
              <a:rPr lang="en-GB" sz="1100" dirty="0" smtClean="0"/>
              <a:t> defender can track back if the player beats them. But can only track back to the second line not past it. </a:t>
            </a:r>
            <a:endParaRPr lang="en-GB" sz="1100" dirty="0"/>
          </a:p>
        </p:txBody>
      </p:sp>
      <p:pic>
        <p:nvPicPr>
          <p:cNvPr id="9" name="Picture 8"/>
          <p:cNvPicPr>
            <a:picLocks noChangeAspect="1"/>
          </p:cNvPicPr>
          <p:nvPr/>
        </p:nvPicPr>
        <p:blipFill>
          <a:blip r:embed="rId4"/>
          <a:stretch>
            <a:fillRect/>
          </a:stretch>
        </p:blipFill>
        <p:spPr>
          <a:xfrm>
            <a:off x="4365938" y="570607"/>
            <a:ext cx="4018208" cy="3473360"/>
          </a:xfrm>
          <a:prstGeom prst="rect">
            <a:avLst/>
          </a:prstGeom>
        </p:spPr>
      </p:pic>
      <p:sp>
        <p:nvSpPr>
          <p:cNvPr id="10" name="TextBox 9"/>
          <p:cNvSpPr txBox="1"/>
          <p:nvPr/>
        </p:nvSpPr>
        <p:spPr>
          <a:xfrm>
            <a:off x="4365938" y="4043966"/>
            <a:ext cx="3915177" cy="1107996"/>
          </a:xfrm>
          <a:prstGeom prst="rect">
            <a:avLst/>
          </a:prstGeom>
          <a:noFill/>
        </p:spPr>
        <p:txBody>
          <a:bodyPr wrap="square" rtlCol="0">
            <a:spAutoFit/>
          </a:bodyPr>
          <a:lstStyle/>
          <a:p>
            <a:r>
              <a:rPr lang="en-GB" sz="1100" dirty="0" smtClean="0"/>
              <a:t>Again 1v1 situations. Defender passes the ball up and comes up to press/win the ball. </a:t>
            </a:r>
          </a:p>
          <a:p>
            <a:endParaRPr lang="en-GB" sz="1100" dirty="0"/>
          </a:p>
          <a:p>
            <a:r>
              <a:rPr lang="en-GB" sz="1100" dirty="0" smtClean="0"/>
              <a:t>Encourage defender to press quick and attacker to drive at defender and do any skill they want to beat the player. </a:t>
            </a:r>
            <a:endParaRPr lang="en-GB" sz="1100" dirty="0"/>
          </a:p>
        </p:txBody>
      </p:sp>
      <p:pic>
        <p:nvPicPr>
          <p:cNvPr id="11" name="Picture 10"/>
          <p:cNvPicPr>
            <a:picLocks noChangeAspect="1"/>
          </p:cNvPicPr>
          <p:nvPr/>
        </p:nvPicPr>
        <p:blipFill>
          <a:blip r:embed="rId5"/>
          <a:stretch>
            <a:fillRect/>
          </a:stretch>
        </p:blipFill>
        <p:spPr>
          <a:xfrm>
            <a:off x="8538692" y="570606"/>
            <a:ext cx="3653308" cy="3473360"/>
          </a:xfrm>
          <a:prstGeom prst="rect">
            <a:avLst/>
          </a:prstGeom>
        </p:spPr>
      </p:pic>
      <p:sp>
        <p:nvSpPr>
          <p:cNvPr id="13" name="TextBox 12"/>
          <p:cNvSpPr txBox="1"/>
          <p:nvPr/>
        </p:nvSpPr>
        <p:spPr>
          <a:xfrm>
            <a:off x="8538692" y="4043966"/>
            <a:ext cx="3653308" cy="1277273"/>
          </a:xfrm>
          <a:prstGeom prst="rect">
            <a:avLst/>
          </a:prstGeom>
          <a:noFill/>
        </p:spPr>
        <p:txBody>
          <a:bodyPr wrap="square" rtlCol="0">
            <a:spAutoFit/>
          </a:bodyPr>
          <a:lstStyle/>
          <a:p>
            <a:r>
              <a:rPr lang="en-GB" sz="1100" dirty="0" smtClean="0"/>
              <a:t>4 goals, coach plays ball in and first person for each team comes out and try’s to score in there colour of goal. </a:t>
            </a:r>
          </a:p>
          <a:p>
            <a:endParaRPr lang="en-GB" sz="1100" dirty="0"/>
          </a:p>
          <a:p>
            <a:r>
              <a:rPr lang="en-GB" sz="1100" dirty="0" smtClean="0"/>
              <a:t>Progression – put gates out inform of each goal and to score you must dribble through them first to score. </a:t>
            </a:r>
            <a:endParaRPr lang="en-GB" sz="1100" dirty="0"/>
          </a:p>
        </p:txBody>
      </p:sp>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0" y="6053070"/>
            <a:ext cx="1056068" cy="804930"/>
          </a:xfrm>
          <a:prstGeom prst="rect">
            <a:avLst/>
          </a:prstGeom>
        </p:spPr>
      </p:pic>
      <p:pic>
        <p:nvPicPr>
          <p:cNvPr id="14" name="Picture 13" descr="Scottish FA Grassroots Awards Winner 2016"/>
          <p:cNvPicPr/>
          <p:nvPr/>
        </p:nvPicPr>
        <p:blipFill>
          <a:blip r:embed="rId7">
            <a:extLst>
              <a:ext uri="{28A0092B-C50C-407E-A947-70E740481C1C}">
                <a14:useLocalDpi xmlns:a14="http://schemas.microsoft.com/office/drawing/2010/main" val="0"/>
              </a:ext>
            </a:extLst>
          </a:blip>
          <a:srcRect/>
          <a:stretch>
            <a:fillRect/>
          </a:stretch>
        </p:blipFill>
        <p:spPr bwMode="auto">
          <a:xfrm>
            <a:off x="7774546" y="6053070"/>
            <a:ext cx="4417454" cy="804930"/>
          </a:xfrm>
          <a:prstGeom prst="rect">
            <a:avLst/>
          </a:prstGeom>
          <a:noFill/>
          <a:ln>
            <a:noFill/>
          </a:ln>
        </p:spPr>
      </p:pic>
    </p:spTree>
    <p:extLst>
      <p:ext uri="{BB962C8B-B14F-4D97-AF65-F5344CB8AC3E}">
        <p14:creationId xmlns:p14="http://schemas.microsoft.com/office/powerpoint/2010/main" val="1549419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14522" y="247919"/>
            <a:ext cx="8534400" cy="717997"/>
          </a:xfrm>
        </p:spPr>
        <p:txBody>
          <a:bodyPr>
            <a:normAutofit fontScale="92500"/>
          </a:bodyPr>
          <a:lstStyle/>
          <a:p>
            <a:pPr marL="0" indent="0" algn="ctr">
              <a:buNone/>
            </a:pPr>
            <a:r>
              <a:rPr lang="en-GB" sz="2400" b="1" dirty="0" smtClean="0">
                <a:solidFill>
                  <a:schemeClr val="tx1"/>
                </a:solidFill>
                <a:effectLst>
                  <a:outerShdw blurRad="38100" dist="38100" dir="2700000" algn="tl">
                    <a:srgbClr val="000000">
                      <a:alpha val="43137"/>
                    </a:srgbClr>
                  </a:outerShdw>
                </a:effectLst>
              </a:rPr>
              <a:t>Knowing when/what areas of the pitch to take someone on?</a:t>
            </a:r>
            <a:endParaRPr lang="en-GB" sz="2400" b="1" dirty="0">
              <a:solidFill>
                <a:schemeClr val="tx1"/>
              </a:solidFill>
              <a:effectLst>
                <a:outerShdw blurRad="38100" dist="38100" dir="2700000" algn="tl">
                  <a:srgbClr val="000000">
                    <a:alpha val="43137"/>
                  </a:srgbClr>
                </a:outerShdw>
              </a:effectLst>
            </a:endParaRPr>
          </a:p>
        </p:txBody>
      </p:sp>
      <p:sp>
        <p:nvSpPr>
          <p:cNvPr id="4" name="TextBox 3"/>
          <p:cNvSpPr txBox="1"/>
          <p:nvPr/>
        </p:nvSpPr>
        <p:spPr>
          <a:xfrm>
            <a:off x="167425" y="1184856"/>
            <a:ext cx="8075054" cy="2031325"/>
          </a:xfrm>
          <a:prstGeom prst="rect">
            <a:avLst/>
          </a:prstGeom>
          <a:noFill/>
        </p:spPr>
        <p:txBody>
          <a:bodyPr wrap="square" rtlCol="0">
            <a:spAutoFit/>
          </a:bodyPr>
          <a:lstStyle/>
          <a:p>
            <a:pPr marL="285750" indent="-285750">
              <a:buFont typeface="Arial" panose="020B0604020202020204" pitchFamily="34" charset="0"/>
              <a:buChar char="•"/>
            </a:pPr>
            <a:r>
              <a:rPr lang="en-GB" dirty="0" smtClean="0"/>
              <a:t>Speak to them during games/training </a:t>
            </a:r>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r>
              <a:rPr lang="en-GB" dirty="0" smtClean="0"/>
              <a:t>Encourage them to be positive and take people and let them make the mistake. </a:t>
            </a:r>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r>
              <a:rPr lang="en-GB" dirty="0" smtClean="0"/>
              <a:t>Put them in situations to make the mistake and learn themselves before we coach them. </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053070"/>
            <a:ext cx="1056068" cy="804930"/>
          </a:xfrm>
          <a:prstGeom prst="rect">
            <a:avLst/>
          </a:prstGeom>
        </p:spPr>
      </p:pic>
      <p:pic>
        <p:nvPicPr>
          <p:cNvPr id="8" name="Picture 7" descr="Scottish FA Grassroots Awards Winner 2016"/>
          <p:cNvPicPr/>
          <p:nvPr/>
        </p:nvPicPr>
        <p:blipFill>
          <a:blip r:embed="rId3">
            <a:extLst>
              <a:ext uri="{28A0092B-C50C-407E-A947-70E740481C1C}">
                <a14:useLocalDpi xmlns:a14="http://schemas.microsoft.com/office/drawing/2010/main" val="0"/>
              </a:ext>
            </a:extLst>
          </a:blip>
          <a:srcRect/>
          <a:stretch>
            <a:fillRect/>
          </a:stretch>
        </p:blipFill>
        <p:spPr bwMode="auto">
          <a:xfrm>
            <a:off x="7774546" y="6053070"/>
            <a:ext cx="4417454" cy="804930"/>
          </a:xfrm>
          <a:prstGeom prst="rect">
            <a:avLst/>
          </a:prstGeom>
          <a:noFill/>
          <a:ln>
            <a:noFill/>
          </a:ln>
        </p:spPr>
      </p:pic>
    </p:spTree>
    <p:extLst>
      <p:ext uri="{BB962C8B-B14F-4D97-AF65-F5344CB8AC3E}">
        <p14:creationId xmlns:p14="http://schemas.microsoft.com/office/powerpoint/2010/main" val="9142375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1326523" y="115910"/>
            <a:ext cx="9311425" cy="646331"/>
          </a:xfrm>
          <a:prstGeom prst="rect">
            <a:avLst/>
          </a:prstGeom>
          <a:noFill/>
        </p:spPr>
        <p:txBody>
          <a:bodyPr wrap="square" rtlCol="0">
            <a:spAutoFit/>
          </a:bodyPr>
          <a:lstStyle/>
          <a:p>
            <a:r>
              <a:rPr lang="en-GB" b="1" dirty="0">
                <a:effectLst>
                  <a:outerShdw blurRad="38100" dist="38100" dir="2700000" algn="tl">
                    <a:srgbClr val="000000">
                      <a:alpha val="43137"/>
                    </a:srgbClr>
                  </a:outerShdw>
                </a:effectLst>
              </a:rPr>
              <a:t>Knowing when to stand up and when to tackle (Watch the ball not the player) ?</a:t>
            </a:r>
          </a:p>
          <a:p>
            <a:pPr marL="285750" indent="-285750">
              <a:buFont typeface="Arial" panose="020B0604020202020204" pitchFamily="34" charset="0"/>
              <a:buChar char="•"/>
            </a:pPr>
            <a:endParaRPr lang="en-GB" dirty="0" smtClean="0"/>
          </a:p>
        </p:txBody>
      </p:sp>
      <p:pic>
        <p:nvPicPr>
          <p:cNvPr id="2" name="Picture 1"/>
          <p:cNvPicPr>
            <a:picLocks noChangeAspect="1"/>
          </p:cNvPicPr>
          <p:nvPr/>
        </p:nvPicPr>
        <p:blipFill>
          <a:blip r:embed="rId2"/>
          <a:stretch>
            <a:fillRect/>
          </a:stretch>
        </p:blipFill>
        <p:spPr>
          <a:xfrm>
            <a:off x="1326524" y="439075"/>
            <a:ext cx="8680362" cy="3790950"/>
          </a:xfrm>
          <a:prstGeom prst="rect">
            <a:avLst/>
          </a:prstGeom>
        </p:spPr>
      </p:pic>
      <p:sp>
        <p:nvSpPr>
          <p:cNvPr id="7" name="TextBox 6"/>
          <p:cNvSpPr txBox="1"/>
          <p:nvPr/>
        </p:nvSpPr>
        <p:spPr>
          <a:xfrm>
            <a:off x="1326523" y="4230025"/>
            <a:ext cx="8680363" cy="1954381"/>
          </a:xfrm>
          <a:prstGeom prst="rect">
            <a:avLst/>
          </a:prstGeom>
          <a:noFill/>
        </p:spPr>
        <p:txBody>
          <a:bodyPr wrap="square" rtlCol="0">
            <a:spAutoFit/>
          </a:bodyPr>
          <a:lstStyle/>
          <a:p>
            <a:r>
              <a:rPr lang="en-GB" sz="1100" dirty="0" smtClean="0"/>
              <a:t>Drills like this can encourage players to look for triggers in opposite players. Can be 1v1,2v2,3v3 right the way through to 11v11.</a:t>
            </a:r>
          </a:p>
          <a:p>
            <a:endParaRPr lang="en-GB" sz="1100" dirty="0"/>
          </a:p>
          <a:p>
            <a:r>
              <a:rPr lang="en-GB" sz="1100" dirty="0" smtClean="0"/>
              <a:t>Use the extended red box as a danger zone. If opposition players get in that zone we need to press and win the ball back quickly. </a:t>
            </a:r>
          </a:p>
          <a:p>
            <a:endParaRPr lang="en-GB" sz="1100" dirty="0"/>
          </a:p>
          <a:p>
            <a:r>
              <a:rPr lang="en-GB" sz="1100" dirty="0" smtClean="0"/>
              <a:t>Teach the players to look for triggers. i.e. when a player has lifted his/her head/chest and body are up he/she is more likely to shoot or play pass so we need to look to go tackle/block especially in this red danger zone. </a:t>
            </a:r>
          </a:p>
          <a:p>
            <a:endParaRPr lang="en-GB" sz="1100" dirty="0"/>
          </a:p>
          <a:p>
            <a:r>
              <a:rPr lang="en-GB" sz="1100" dirty="0" smtClean="0"/>
              <a:t>Or if a player rolls the ball out his feet most likely he/she is going to shoot so we need to be out close enough to block as well be able to match players movement if they dribble.</a:t>
            </a:r>
            <a:endParaRPr lang="en-GB" sz="1100"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053070"/>
            <a:ext cx="1056068" cy="804930"/>
          </a:xfrm>
          <a:prstGeom prst="rect">
            <a:avLst/>
          </a:prstGeom>
        </p:spPr>
      </p:pic>
      <p:pic>
        <p:nvPicPr>
          <p:cNvPr id="10" name="Picture 9" descr="Scottish FA Grassroots Awards Winner 2016"/>
          <p:cNvPicPr/>
          <p:nvPr/>
        </p:nvPicPr>
        <p:blipFill>
          <a:blip r:embed="rId4">
            <a:extLst>
              <a:ext uri="{28A0092B-C50C-407E-A947-70E740481C1C}">
                <a14:useLocalDpi xmlns:a14="http://schemas.microsoft.com/office/drawing/2010/main" val="0"/>
              </a:ext>
            </a:extLst>
          </a:blip>
          <a:srcRect/>
          <a:stretch>
            <a:fillRect/>
          </a:stretch>
        </p:blipFill>
        <p:spPr bwMode="auto">
          <a:xfrm>
            <a:off x="7774546" y="6053070"/>
            <a:ext cx="4417454" cy="804930"/>
          </a:xfrm>
          <a:prstGeom prst="rect">
            <a:avLst/>
          </a:prstGeom>
          <a:noFill/>
          <a:ln>
            <a:noFill/>
          </a:ln>
        </p:spPr>
      </p:pic>
    </p:spTree>
    <p:extLst>
      <p:ext uri="{BB962C8B-B14F-4D97-AF65-F5344CB8AC3E}">
        <p14:creationId xmlns:p14="http://schemas.microsoft.com/office/powerpoint/2010/main" val="29190742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p:cNvSpPr txBox="1"/>
          <p:nvPr/>
        </p:nvSpPr>
        <p:spPr>
          <a:xfrm>
            <a:off x="1532586" y="231820"/>
            <a:ext cx="8216721" cy="646331"/>
          </a:xfrm>
          <a:prstGeom prst="rect">
            <a:avLst/>
          </a:prstGeom>
          <a:noFill/>
        </p:spPr>
        <p:txBody>
          <a:bodyPr wrap="square" rtlCol="0">
            <a:spAutoFit/>
          </a:bodyPr>
          <a:lstStyle/>
          <a:p>
            <a:pPr algn="ctr"/>
            <a:r>
              <a:rPr lang="en-GB" b="1" dirty="0">
                <a:effectLst>
                  <a:outerShdw blurRad="38100" dist="38100" dir="2700000" algn="tl">
                    <a:srgbClr val="000000">
                      <a:alpha val="43137"/>
                    </a:srgbClr>
                  </a:outerShdw>
                </a:effectLst>
              </a:rPr>
              <a:t>Aggressive when tackling/using there body in the tackle also? </a:t>
            </a:r>
          </a:p>
          <a:p>
            <a:endParaRPr lang="en-GB" dirty="0"/>
          </a:p>
        </p:txBody>
      </p:sp>
      <p:sp>
        <p:nvSpPr>
          <p:cNvPr id="8" name="TextBox 7"/>
          <p:cNvSpPr txBox="1"/>
          <p:nvPr/>
        </p:nvSpPr>
        <p:spPr>
          <a:xfrm>
            <a:off x="1365160" y="2243311"/>
            <a:ext cx="8680361" cy="2031325"/>
          </a:xfrm>
          <a:prstGeom prst="rect">
            <a:avLst/>
          </a:prstGeom>
          <a:noFill/>
        </p:spPr>
        <p:txBody>
          <a:bodyPr wrap="square" rtlCol="0">
            <a:spAutoFit/>
          </a:bodyPr>
          <a:lstStyle/>
          <a:p>
            <a:pPr marL="285750" indent="-285750">
              <a:buFont typeface="Arial" panose="020B0604020202020204" pitchFamily="34" charset="0"/>
              <a:buChar char="•"/>
            </a:pPr>
            <a:r>
              <a:rPr lang="en-GB" dirty="0" smtClean="0"/>
              <a:t>Put the children in situations where they have to use there body. King of the ring etc.</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smtClean="0"/>
              <a:t>Talk to them while doing it about being determined to keep the ball and not loose it. </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053070"/>
            <a:ext cx="1056068" cy="804930"/>
          </a:xfrm>
          <a:prstGeom prst="rect">
            <a:avLst/>
          </a:prstGeom>
        </p:spPr>
      </p:pic>
      <p:pic>
        <p:nvPicPr>
          <p:cNvPr id="9" name="Picture 8" descr="Scottish FA Grassroots Awards Winner 2016"/>
          <p:cNvPicPr/>
          <p:nvPr/>
        </p:nvPicPr>
        <p:blipFill>
          <a:blip r:embed="rId3">
            <a:extLst>
              <a:ext uri="{28A0092B-C50C-407E-A947-70E740481C1C}">
                <a14:useLocalDpi xmlns:a14="http://schemas.microsoft.com/office/drawing/2010/main" val="0"/>
              </a:ext>
            </a:extLst>
          </a:blip>
          <a:srcRect/>
          <a:stretch>
            <a:fillRect/>
          </a:stretch>
        </p:blipFill>
        <p:spPr bwMode="auto">
          <a:xfrm>
            <a:off x="7774546" y="6053070"/>
            <a:ext cx="4417454" cy="804930"/>
          </a:xfrm>
          <a:prstGeom prst="rect">
            <a:avLst/>
          </a:prstGeom>
          <a:noFill/>
          <a:ln>
            <a:noFill/>
          </a:ln>
        </p:spPr>
      </p:pic>
    </p:spTree>
    <p:extLst>
      <p:ext uri="{BB962C8B-B14F-4D97-AF65-F5344CB8AC3E}">
        <p14:creationId xmlns:p14="http://schemas.microsoft.com/office/powerpoint/2010/main" val="26683426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p:cNvSpPr txBox="1"/>
          <p:nvPr/>
        </p:nvSpPr>
        <p:spPr>
          <a:xfrm>
            <a:off x="1532586" y="231820"/>
            <a:ext cx="8216721" cy="646331"/>
          </a:xfrm>
          <a:prstGeom prst="rect">
            <a:avLst/>
          </a:prstGeom>
          <a:noFill/>
        </p:spPr>
        <p:txBody>
          <a:bodyPr wrap="square" rtlCol="0">
            <a:spAutoFit/>
          </a:bodyPr>
          <a:lstStyle/>
          <a:p>
            <a:pPr algn="ctr"/>
            <a:r>
              <a:rPr lang="en-GB" b="1" dirty="0">
                <a:effectLst>
                  <a:outerShdw blurRad="38100" dist="38100" dir="2700000" algn="tl">
                    <a:srgbClr val="000000">
                      <a:alpha val="43137"/>
                    </a:srgbClr>
                  </a:outerShdw>
                </a:effectLst>
              </a:rPr>
              <a:t>Are they aggressive/determined to be on the ball/win it back? </a:t>
            </a:r>
          </a:p>
          <a:p>
            <a:pPr algn="ctr"/>
            <a:endParaRPr lang="en-GB" dirty="0"/>
          </a:p>
        </p:txBody>
      </p:sp>
      <p:pic>
        <p:nvPicPr>
          <p:cNvPr id="2" name="Picture 1"/>
          <p:cNvPicPr>
            <a:picLocks noChangeAspect="1"/>
          </p:cNvPicPr>
          <p:nvPr/>
        </p:nvPicPr>
        <p:blipFill>
          <a:blip r:embed="rId2"/>
          <a:stretch>
            <a:fillRect/>
          </a:stretch>
        </p:blipFill>
        <p:spPr>
          <a:xfrm>
            <a:off x="914400" y="746975"/>
            <a:ext cx="10290220" cy="2278353"/>
          </a:xfrm>
          <a:prstGeom prst="rect">
            <a:avLst/>
          </a:prstGeom>
        </p:spPr>
      </p:pic>
      <p:sp>
        <p:nvSpPr>
          <p:cNvPr id="4" name="TextBox 3"/>
          <p:cNvSpPr txBox="1"/>
          <p:nvPr/>
        </p:nvSpPr>
        <p:spPr>
          <a:xfrm>
            <a:off x="914400" y="3025328"/>
            <a:ext cx="10290219" cy="1785104"/>
          </a:xfrm>
          <a:prstGeom prst="rect">
            <a:avLst/>
          </a:prstGeom>
          <a:noFill/>
        </p:spPr>
        <p:txBody>
          <a:bodyPr wrap="square" rtlCol="0">
            <a:spAutoFit/>
          </a:bodyPr>
          <a:lstStyle/>
          <a:p>
            <a:r>
              <a:rPr lang="en-GB" sz="1100" dirty="0" smtClean="0"/>
              <a:t>Use small sided games to created a determined/aggressive mind set. The players are constantly being tackled, loosing goals and been asked to take the ball in tight areas.</a:t>
            </a:r>
          </a:p>
          <a:p>
            <a:endParaRPr lang="en-GB" sz="1100" dirty="0"/>
          </a:p>
          <a:p>
            <a:endParaRPr lang="en-GB" sz="1100" dirty="0" smtClean="0"/>
          </a:p>
          <a:p>
            <a:r>
              <a:rPr lang="en-GB" sz="1100" dirty="0" smtClean="0"/>
              <a:t>Create scenarios for the teams – one team starts the game 4 nil down and must get it back in 10mins. Can be used on a 5s/7s or 11s pitch again to create this mind-set. </a:t>
            </a:r>
          </a:p>
          <a:p>
            <a:endParaRPr lang="en-GB" sz="1100" dirty="0"/>
          </a:p>
          <a:p>
            <a:r>
              <a:rPr lang="en-GB" sz="1100" dirty="0" smtClean="0"/>
              <a:t>Encourage children to win the ball back as quick as they can once they loose it, make a competition out of it see who does it the quickest. </a:t>
            </a:r>
          </a:p>
          <a:p>
            <a:endParaRPr lang="en-GB" sz="1100" dirty="0"/>
          </a:p>
          <a:p>
            <a:r>
              <a:rPr lang="en-GB" sz="1100" dirty="0" smtClean="0"/>
              <a:t>Remind the kids continually to keep working until the final whistle.</a:t>
            </a:r>
            <a:endParaRPr lang="en-GB" sz="1100" dirty="0"/>
          </a:p>
        </p:txBody>
      </p:sp>
      <p:pic>
        <p:nvPicPr>
          <p:cNvPr id="7" name="Picture 6" descr="Scottish FA Grassroots Awards Winner 2016"/>
          <p:cNvPicPr/>
          <p:nvPr/>
        </p:nvPicPr>
        <p:blipFill>
          <a:blip r:embed="rId3">
            <a:extLst>
              <a:ext uri="{28A0092B-C50C-407E-A947-70E740481C1C}">
                <a14:useLocalDpi xmlns:a14="http://schemas.microsoft.com/office/drawing/2010/main" val="0"/>
              </a:ext>
            </a:extLst>
          </a:blip>
          <a:srcRect/>
          <a:stretch>
            <a:fillRect/>
          </a:stretch>
        </p:blipFill>
        <p:spPr bwMode="auto">
          <a:xfrm>
            <a:off x="7774546" y="6053070"/>
            <a:ext cx="4417454" cy="804930"/>
          </a:xfrm>
          <a:prstGeom prst="rect">
            <a:avLst/>
          </a:prstGeom>
          <a:noFill/>
          <a:ln>
            <a:noFill/>
          </a:ln>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053070"/>
            <a:ext cx="1056068" cy="804930"/>
          </a:xfrm>
          <a:prstGeom prst="rect">
            <a:avLst/>
          </a:prstGeom>
        </p:spPr>
      </p:pic>
    </p:spTree>
    <p:extLst>
      <p:ext uri="{BB962C8B-B14F-4D97-AF65-F5344CB8AC3E}">
        <p14:creationId xmlns:p14="http://schemas.microsoft.com/office/powerpoint/2010/main" val="9887031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p:cNvSpPr txBox="1"/>
          <p:nvPr/>
        </p:nvSpPr>
        <p:spPr>
          <a:xfrm>
            <a:off x="3709115" y="280459"/>
            <a:ext cx="3580327" cy="461665"/>
          </a:xfrm>
          <a:prstGeom prst="rect">
            <a:avLst/>
          </a:prstGeom>
          <a:noFill/>
        </p:spPr>
        <p:txBody>
          <a:bodyPr wrap="square" rtlCol="0">
            <a:spAutoFit/>
          </a:bodyPr>
          <a:lstStyle/>
          <a:p>
            <a:pPr algn="ctr"/>
            <a:r>
              <a:rPr lang="en-GB" sz="2400" b="1" dirty="0" smtClean="0">
                <a:effectLst>
                  <a:outerShdw blurRad="38100" dist="38100" dir="2700000" algn="tl">
                    <a:srgbClr val="000000">
                      <a:alpha val="43137"/>
                    </a:srgbClr>
                  </a:outerShdw>
                </a:effectLst>
              </a:rPr>
              <a:t>Width</a:t>
            </a:r>
            <a:endParaRPr lang="en-GB" sz="2400" b="1" dirty="0">
              <a:effectLst>
                <a:outerShdw blurRad="38100" dist="38100" dir="2700000" algn="tl">
                  <a:srgbClr val="000000">
                    <a:alpha val="43137"/>
                  </a:srgbClr>
                </a:outerShdw>
              </a:effectLst>
            </a:endParaRPr>
          </a:p>
        </p:txBody>
      </p:sp>
      <p:pic>
        <p:nvPicPr>
          <p:cNvPr id="7" name="Picture 6"/>
          <p:cNvPicPr/>
          <p:nvPr/>
        </p:nvPicPr>
        <p:blipFill>
          <a:blip r:embed="rId2"/>
          <a:stretch>
            <a:fillRect/>
          </a:stretch>
        </p:blipFill>
        <p:spPr>
          <a:xfrm>
            <a:off x="0" y="759777"/>
            <a:ext cx="3940935" cy="3013733"/>
          </a:xfrm>
          <a:prstGeom prst="rect">
            <a:avLst/>
          </a:prstGeom>
        </p:spPr>
      </p:pic>
      <p:pic>
        <p:nvPicPr>
          <p:cNvPr id="9" name="Picture 8"/>
          <p:cNvPicPr/>
          <p:nvPr/>
        </p:nvPicPr>
        <p:blipFill>
          <a:blip r:embed="rId3"/>
          <a:stretch>
            <a:fillRect/>
          </a:stretch>
        </p:blipFill>
        <p:spPr>
          <a:xfrm>
            <a:off x="4050405" y="759776"/>
            <a:ext cx="3902299" cy="3013733"/>
          </a:xfrm>
          <a:prstGeom prst="rect">
            <a:avLst/>
          </a:prstGeom>
        </p:spPr>
      </p:pic>
      <p:pic>
        <p:nvPicPr>
          <p:cNvPr id="10" name="Picture 9"/>
          <p:cNvPicPr/>
          <p:nvPr/>
        </p:nvPicPr>
        <p:blipFill>
          <a:blip r:embed="rId4"/>
          <a:stretch>
            <a:fillRect/>
          </a:stretch>
        </p:blipFill>
        <p:spPr>
          <a:xfrm>
            <a:off x="8062175" y="759776"/>
            <a:ext cx="4129825" cy="3013733"/>
          </a:xfrm>
          <a:prstGeom prst="rect">
            <a:avLst/>
          </a:prstGeom>
        </p:spPr>
      </p:pic>
      <p:sp>
        <p:nvSpPr>
          <p:cNvPr id="2" name="TextBox 1"/>
          <p:cNvSpPr txBox="1"/>
          <p:nvPr/>
        </p:nvSpPr>
        <p:spPr>
          <a:xfrm>
            <a:off x="0" y="3773509"/>
            <a:ext cx="3940935" cy="1785104"/>
          </a:xfrm>
          <a:prstGeom prst="rect">
            <a:avLst/>
          </a:prstGeom>
          <a:noFill/>
        </p:spPr>
        <p:txBody>
          <a:bodyPr wrap="square" rtlCol="0">
            <a:spAutoFit/>
          </a:bodyPr>
          <a:lstStyle/>
          <a:p>
            <a:r>
              <a:rPr lang="en-GB" sz="1100" dirty="0"/>
              <a:t>Player in the middle plays to striker who plays the ball Left or Right and each Left and Right mid steps out to create a 3v2 against the 2 Black defenders. </a:t>
            </a:r>
          </a:p>
          <a:p>
            <a:r>
              <a:rPr lang="en-GB" sz="1100" dirty="0"/>
              <a:t>Looking for attacking to team to get as much width as they possibly can. Attacking team will get an extra point every time they get through the gates at either side of the pitch with the ball they get an extra point.</a:t>
            </a:r>
          </a:p>
          <a:p>
            <a:r>
              <a:rPr lang="en-GB" sz="1100" dirty="0"/>
              <a:t>If Defending team will the ball then they play to Striker who turns and shoots into the 7s goal. </a:t>
            </a:r>
          </a:p>
          <a:p>
            <a:endParaRPr lang="en-GB" sz="1100" dirty="0"/>
          </a:p>
        </p:txBody>
      </p:sp>
      <p:sp>
        <p:nvSpPr>
          <p:cNvPr id="4" name="TextBox 3"/>
          <p:cNvSpPr txBox="1"/>
          <p:nvPr/>
        </p:nvSpPr>
        <p:spPr>
          <a:xfrm>
            <a:off x="4050404" y="3791161"/>
            <a:ext cx="3902299" cy="1446550"/>
          </a:xfrm>
          <a:prstGeom prst="rect">
            <a:avLst/>
          </a:prstGeom>
          <a:noFill/>
        </p:spPr>
        <p:txBody>
          <a:bodyPr wrap="square" rtlCol="0">
            <a:spAutoFit/>
          </a:bodyPr>
          <a:lstStyle/>
          <a:p>
            <a:r>
              <a:rPr lang="en-GB" sz="1100" b="1" u="sng" dirty="0"/>
              <a:t>Progression</a:t>
            </a:r>
            <a:endParaRPr lang="en-GB" sz="1100" dirty="0"/>
          </a:p>
          <a:p>
            <a:r>
              <a:rPr lang="en-GB" sz="1100" dirty="0"/>
              <a:t>Same drill expect this time it’s a pass back from midfield as if there isn’t a pass on forward.  For the deep lying midfielder to play a pass out wide to start attack.</a:t>
            </a:r>
          </a:p>
          <a:p>
            <a:r>
              <a:rPr lang="en-GB" sz="1100" dirty="0"/>
              <a:t>Extra defender in midfielder for the black team. Again if they will they play to the Striker who turns and shoots.  </a:t>
            </a:r>
          </a:p>
          <a:p>
            <a:endParaRPr lang="en-GB" sz="1100" dirty="0"/>
          </a:p>
        </p:txBody>
      </p:sp>
      <p:sp>
        <p:nvSpPr>
          <p:cNvPr id="11" name="TextBox 10"/>
          <p:cNvSpPr txBox="1"/>
          <p:nvPr/>
        </p:nvSpPr>
        <p:spPr>
          <a:xfrm>
            <a:off x="8062175" y="3791161"/>
            <a:ext cx="4129825" cy="1954381"/>
          </a:xfrm>
          <a:prstGeom prst="rect">
            <a:avLst/>
          </a:prstGeom>
          <a:noFill/>
        </p:spPr>
        <p:txBody>
          <a:bodyPr wrap="square" rtlCol="0">
            <a:spAutoFit/>
          </a:bodyPr>
          <a:lstStyle/>
          <a:p>
            <a:r>
              <a:rPr lang="en-GB" sz="1100" dirty="0"/>
              <a:t>Normal game but the condition is that the black team cannot tackle the red team when they have the ball in the red end zones at the side. Also the Black team cannot be in there when they have possession of the ball either.</a:t>
            </a:r>
          </a:p>
          <a:p>
            <a:endParaRPr lang="en-GB" sz="1100" b="1" u="sng" dirty="0" smtClean="0"/>
          </a:p>
          <a:p>
            <a:r>
              <a:rPr lang="en-GB" sz="1100" b="1" u="sng" dirty="0" smtClean="0"/>
              <a:t>Progression</a:t>
            </a:r>
            <a:r>
              <a:rPr lang="en-GB" sz="1100" b="1" u="sng" dirty="0"/>
              <a:t>;</a:t>
            </a:r>
            <a:endParaRPr lang="en-GB" sz="1100" dirty="0"/>
          </a:p>
          <a:p>
            <a:r>
              <a:rPr lang="en-GB" sz="1100" dirty="0"/>
              <a:t>Black team are allowed in to tackle in the Red end zone.</a:t>
            </a:r>
          </a:p>
          <a:p>
            <a:endParaRPr lang="en-GB" sz="1100" b="1" u="sng" dirty="0" smtClean="0"/>
          </a:p>
          <a:p>
            <a:r>
              <a:rPr lang="en-GB" sz="1100" b="1" u="sng" dirty="0" smtClean="0"/>
              <a:t>Final </a:t>
            </a:r>
            <a:r>
              <a:rPr lang="en-GB" sz="1100" b="1" u="sng" dirty="0"/>
              <a:t>Progression;</a:t>
            </a:r>
            <a:endParaRPr lang="en-GB" sz="1100" dirty="0"/>
          </a:p>
          <a:p>
            <a:r>
              <a:rPr lang="en-GB" sz="1100" dirty="0"/>
              <a:t>No end zone at all, just a normal game.</a:t>
            </a:r>
          </a:p>
          <a:p>
            <a:endParaRPr lang="en-GB" sz="1100" dirty="0"/>
          </a:p>
        </p:txBody>
      </p:sp>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6053070"/>
            <a:ext cx="1056068" cy="804930"/>
          </a:xfrm>
          <a:prstGeom prst="rect">
            <a:avLst/>
          </a:prstGeom>
        </p:spPr>
      </p:pic>
      <p:pic>
        <p:nvPicPr>
          <p:cNvPr id="13" name="Picture 12" descr="Scottish FA Grassroots Awards Winner 2016"/>
          <p:cNvPicPr/>
          <p:nvPr/>
        </p:nvPicPr>
        <p:blipFill>
          <a:blip r:embed="rId6">
            <a:extLst>
              <a:ext uri="{28A0092B-C50C-407E-A947-70E740481C1C}">
                <a14:useLocalDpi xmlns:a14="http://schemas.microsoft.com/office/drawing/2010/main" val="0"/>
              </a:ext>
            </a:extLst>
          </a:blip>
          <a:srcRect/>
          <a:stretch>
            <a:fillRect/>
          </a:stretch>
        </p:blipFill>
        <p:spPr bwMode="auto">
          <a:xfrm>
            <a:off x="7774546" y="6053070"/>
            <a:ext cx="4417454" cy="804930"/>
          </a:xfrm>
          <a:prstGeom prst="rect">
            <a:avLst/>
          </a:prstGeom>
          <a:noFill/>
          <a:ln>
            <a:noFill/>
          </a:ln>
        </p:spPr>
      </p:pic>
    </p:spTree>
    <p:extLst>
      <p:ext uri="{BB962C8B-B14F-4D97-AF65-F5344CB8AC3E}">
        <p14:creationId xmlns:p14="http://schemas.microsoft.com/office/powerpoint/2010/main" val="8364279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extBox 7"/>
          <p:cNvSpPr txBox="1"/>
          <p:nvPr/>
        </p:nvSpPr>
        <p:spPr>
          <a:xfrm>
            <a:off x="206061" y="260648"/>
            <a:ext cx="11552349" cy="461665"/>
          </a:xfrm>
          <a:prstGeom prst="rect">
            <a:avLst/>
          </a:prstGeom>
          <a:noFill/>
        </p:spPr>
        <p:txBody>
          <a:bodyPr wrap="square" rtlCol="0">
            <a:spAutoFit/>
          </a:bodyPr>
          <a:lstStyle/>
          <a:p>
            <a:pPr algn="ctr"/>
            <a:r>
              <a:rPr lang="en-GB" sz="2400" b="1" u="sng" dirty="0" smtClean="0">
                <a:effectLst>
                  <a:outerShdw blurRad="38100" dist="38100" dir="2700000" algn="tl">
                    <a:srgbClr val="000000">
                      <a:alpha val="43137"/>
                    </a:srgbClr>
                  </a:outerShdw>
                </a:effectLst>
              </a:rPr>
              <a:t>What we are looking for in a child to have a good Level of Technical Ability? </a:t>
            </a:r>
            <a:endParaRPr lang="en-GB" sz="2400" b="1" u="sng" dirty="0">
              <a:effectLst>
                <a:outerShdw blurRad="38100" dist="38100" dir="2700000" algn="tl">
                  <a:srgbClr val="000000">
                    <a:alpha val="43137"/>
                  </a:srgbClr>
                </a:outerShdw>
              </a:effectLst>
            </a:endParaRPr>
          </a:p>
        </p:txBody>
      </p:sp>
      <p:sp>
        <p:nvSpPr>
          <p:cNvPr id="2" name="TextBox 1"/>
          <p:cNvSpPr txBox="1"/>
          <p:nvPr/>
        </p:nvSpPr>
        <p:spPr>
          <a:xfrm>
            <a:off x="489397" y="1700011"/>
            <a:ext cx="5563673" cy="3416320"/>
          </a:xfrm>
          <a:prstGeom prst="rect">
            <a:avLst/>
          </a:prstGeom>
          <a:noFill/>
        </p:spPr>
        <p:txBody>
          <a:bodyPr wrap="square" rtlCol="0">
            <a:spAutoFit/>
          </a:bodyPr>
          <a:lstStyle/>
          <a:p>
            <a:pPr marL="285750" indent="-285750">
              <a:buFont typeface="Arial" panose="020B0604020202020204" pitchFamily="34" charset="0"/>
              <a:buChar char="•"/>
            </a:pPr>
            <a:r>
              <a:rPr lang="en-GB" sz="2000" dirty="0" smtClean="0">
                <a:hlinkClick r:id="rId3" action="ppaction://hlinksldjump"/>
              </a:rPr>
              <a:t>Controlling a ball/ball mastery</a:t>
            </a:r>
            <a:endParaRPr lang="en-GB" sz="2000" dirty="0" smtClean="0"/>
          </a:p>
          <a:p>
            <a:pPr marL="285750" indent="-285750">
              <a:buFont typeface="Arial" panose="020B0604020202020204" pitchFamily="34" charset="0"/>
              <a:buChar char="•"/>
            </a:pPr>
            <a:endParaRPr lang="en-GB" sz="2000" dirty="0" smtClean="0"/>
          </a:p>
          <a:p>
            <a:pPr marL="285750" indent="-285750">
              <a:buFont typeface="Arial" panose="020B0604020202020204" pitchFamily="34" charset="0"/>
              <a:buChar char="•"/>
            </a:pPr>
            <a:r>
              <a:rPr lang="en-GB" sz="2000" dirty="0" smtClean="0">
                <a:hlinkClick r:id="rId4" action="ppaction://hlinksldjump"/>
              </a:rPr>
              <a:t>Moving the ball with first touch</a:t>
            </a:r>
            <a:endParaRPr lang="en-GB" sz="2000" dirty="0" smtClean="0"/>
          </a:p>
          <a:p>
            <a:pPr marL="285750" indent="-285750">
              <a:buFont typeface="Arial" panose="020B0604020202020204" pitchFamily="34" charset="0"/>
              <a:buChar char="•"/>
            </a:pPr>
            <a:endParaRPr lang="en-GB" sz="2000" dirty="0" smtClean="0"/>
          </a:p>
          <a:p>
            <a:pPr marL="285750" indent="-285750">
              <a:buFont typeface="Arial" panose="020B0604020202020204" pitchFamily="34" charset="0"/>
              <a:buChar char="•"/>
            </a:pPr>
            <a:r>
              <a:rPr lang="en-GB" sz="2000" dirty="0" smtClean="0">
                <a:hlinkClick r:id="rId5" action="ppaction://hlinksldjump"/>
              </a:rPr>
              <a:t>Being able to perform skills in 1v1’s </a:t>
            </a:r>
            <a:endParaRPr lang="en-GB" sz="2000" dirty="0" smtClean="0"/>
          </a:p>
          <a:p>
            <a:pPr marL="285750" indent="-285750">
              <a:buFont typeface="Arial" panose="020B0604020202020204" pitchFamily="34" charset="0"/>
              <a:buChar char="•"/>
            </a:pPr>
            <a:endParaRPr lang="en-GB" sz="2000" dirty="0" smtClean="0"/>
          </a:p>
          <a:p>
            <a:pPr marL="285750" indent="-285750">
              <a:buFont typeface="Arial" panose="020B0604020202020204" pitchFamily="34" charset="0"/>
              <a:buChar char="•"/>
            </a:pPr>
            <a:r>
              <a:rPr lang="en-GB" sz="2000" dirty="0" smtClean="0">
                <a:hlinkClick r:id="rId6" action="ppaction://hlinksldjump"/>
              </a:rPr>
              <a:t>Passing – Zipping the ball into team mates with various areas of the foot/weaker foot. No weak passes</a:t>
            </a:r>
            <a:endParaRPr lang="en-GB" sz="2000" dirty="0" smtClean="0"/>
          </a:p>
          <a:p>
            <a:r>
              <a:rPr lang="en-GB" dirty="0" smtClean="0"/>
              <a:t> </a:t>
            </a:r>
          </a:p>
          <a:p>
            <a:pPr marL="285750" indent="-285750">
              <a:buFont typeface="Arial" panose="020B0604020202020204" pitchFamily="34" charset="0"/>
              <a:buChar char="•"/>
            </a:pPr>
            <a:endParaRPr lang="en-GB" dirty="0">
              <a:solidFill>
                <a:schemeClr val="bg1"/>
              </a:solidFill>
            </a:endParaRPr>
          </a:p>
        </p:txBody>
      </p:sp>
      <p:pic>
        <p:nvPicPr>
          <p:cNvPr id="9" name="Picture 8" descr="Scottish FA Grassroots Awards Winner 2016"/>
          <p:cNvPicPr/>
          <p:nvPr/>
        </p:nvPicPr>
        <p:blipFill>
          <a:blip r:embed="rId7">
            <a:extLst>
              <a:ext uri="{28A0092B-C50C-407E-A947-70E740481C1C}">
                <a14:useLocalDpi xmlns:a14="http://schemas.microsoft.com/office/drawing/2010/main" val="0"/>
              </a:ext>
            </a:extLst>
          </a:blip>
          <a:srcRect/>
          <a:stretch>
            <a:fillRect/>
          </a:stretch>
        </p:blipFill>
        <p:spPr bwMode="auto">
          <a:xfrm>
            <a:off x="7774546" y="6053071"/>
            <a:ext cx="4417454" cy="804930"/>
          </a:xfrm>
          <a:prstGeom prst="rect">
            <a:avLst/>
          </a:prstGeom>
          <a:noFill/>
          <a:ln>
            <a:noFill/>
          </a:ln>
        </p:spPr>
      </p:pic>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0" y="6053071"/>
            <a:ext cx="1081825" cy="804928"/>
          </a:xfrm>
          <a:prstGeom prst="rect">
            <a:avLst/>
          </a:prstGeom>
        </p:spPr>
      </p:pic>
    </p:spTree>
    <p:extLst>
      <p:ext uri="{BB962C8B-B14F-4D97-AF65-F5344CB8AC3E}">
        <p14:creationId xmlns:p14="http://schemas.microsoft.com/office/powerpoint/2010/main" val="1217453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p:cNvSpPr txBox="1"/>
          <p:nvPr/>
        </p:nvSpPr>
        <p:spPr>
          <a:xfrm>
            <a:off x="1532586" y="231820"/>
            <a:ext cx="8216721" cy="461665"/>
          </a:xfrm>
          <a:prstGeom prst="rect">
            <a:avLst/>
          </a:prstGeom>
          <a:noFill/>
        </p:spPr>
        <p:txBody>
          <a:bodyPr wrap="square" rtlCol="0">
            <a:spAutoFit/>
          </a:bodyPr>
          <a:lstStyle/>
          <a:p>
            <a:pPr algn="ctr"/>
            <a:r>
              <a:rPr lang="en-GB" sz="2400" b="1" dirty="0" smtClean="0">
                <a:effectLst>
                  <a:outerShdw blurRad="38100" dist="38100" dir="2700000" algn="tl">
                    <a:srgbClr val="000000">
                      <a:alpha val="43137"/>
                    </a:srgbClr>
                  </a:outerShdw>
                </a:effectLst>
              </a:rPr>
              <a:t>Depth</a:t>
            </a:r>
            <a:endParaRPr lang="en-GB" sz="2400" b="1" dirty="0">
              <a:effectLst>
                <a:outerShdw blurRad="38100" dist="38100" dir="2700000" algn="tl">
                  <a:srgbClr val="000000">
                    <a:alpha val="43137"/>
                  </a:srgbClr>
                </a:outerShdw>
              </a:effectLst>
            </a:endParaRPr>
          </a:p>
        </p:txBody>
      </p:sp>
      <p:sp>
        <p:nvSpPr>
          <p:cNvPr id="8" name="TextBox 7"/>
          <p:cNvSpPr txBox="1"/>
          <p:nvPr/>
        </p:nvSpPr>
        <p:spPr>
          <a:xfrm>
            <a:off x="1365160" y="2243311"/>
            <a:ext cx="8680361" cy="646331"/>
          </a:xfrm>
          <a:prstGeom prst="rect">
            <a:avLst/>
          </a:prstGeom>
          <a:noFill/>
        </p:spPr>
        <p:txBody>
          <a:bodyPr wrap="square" rtlCol="0">
            <a:spAutoFit/>
          </a:bodyPr>
          <a:lstStyle/>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p:txBody>
      </p:sp>
      <p:pic>
        <p:nvPicPr>
          <p:cNvPr id="7" name="Picture 6"/>
          <p:cNvPicPr/>
          <p:nvPr/>
        </p:nvPicPr>
        <p:blipFill>
          <a:blip r:embed="rId2"/>
          <a:stretch>
            <a:fillRect/>
          </a:stretch>
        </p:blipFill>
        <p:spPr>
          <a:xfrm>
            <a:off x="-1" y="641291"/>
            <a:ext cx="5310387" cy="3204039"/>
          </a:xfrm>
          <a:prstGeom prst="rect">
            <a:avLst/>
          </a:prstGeom>
        </p:spPr>
      </p:pic>
      <p:sp>
        <p:nvSpPr>
          <p:cNvPr id="2" name="TextBox 1"/>
          <p:cNvSpPr txBox="1"/>
          <p:nvPr/>
        </p:nvSpPr>
        <p:spPr>
          <a:xfrm>
            <a:off x="0" y="3845330"/>
            <a:ext cx="4975536" cy="1954381"/>
          </a:xfrm>
          <a:prstGeom prst="rect">
            <a:avLst/>
          </a:prstGeom>
          <a:noFill/>
        </p:spPr>
        <p:txBody>
          <a:bodyPr wrap="square" rtlCol="0">
            <a:spAutoFit/>
          </a:bodyPr>
          <a:lstStyle/>
          <a:p>
            <a:r>
              <a:rPr lang="en-GB" sz="1100" dirty="0"/>
              <a:t>Simple 1v1s to start off with. Red defenders look to press high win the ball and show Black (Attacking team) out the side of the channel. Attackers looking to get past defender and </a:t>
            </a:r>
          </a:p>
          <a:p>
            <a:r>
              <a:rPr lang="en-GB" sz="1100" dirty="0"/>
              <a:t>Progression 2v2;</a:t>
            </a:r>
          </a:p>
          <a:p>
            <a:r>
              <a:rPr lang="en-GB" sz="1100" dirty="0"/>
              <a:t>Move the cones on the green line away. Talking about nearest man to engage the ball while other drops off slightly. </a:t>
            </a:r>
          </a:p>
          <a:p>
            <a:r>
              <a:rPr lang="en-GB" sz="1100" dirty="0"/>
              <a:t>Progression 4v4;</a:t>
            </a:r>
          </a:p>
          <a:p>
            <a:r>
              <a:rPr lang="en-GB" sz="1100" dirty="0"/>
              <a:t>3 set up as a back 3 and one sits in front like a sitting midfielder again looking to defend the line and pushing the attackers wide with the ball. </a:t>
            </a:r>
          </a:p>
          <a:p>
            <a:r>
              <a:rPr lang="en-GB" sz="1100" dirty="0"/>
              <a:t>Progression 5v4 in attackers favour. </a:t>
            </a:r>
          </a:p>
        </p:txBody>
      </p:sp>
      <p:pic>
        <p:nvPicPr>
          <p:cNvPr id="9" name="Picture 8"/>
          <p:cNvPicPr/>
          <p:nvPr/>
        </p:nvPicPr>
        <p:blipFill>
          <a:blip r:embed="rId3"/>
          <a:stretch>
            <a:fillRect/>
          </a:stretch>
        </p:blipFill>
        <p:spPr>
          <a:xfrm>
            <a:off x="5718220" y="693484"/>
            <a:ext cx="6473781" cy="3151845"/>
          </a:xfrm>
          <a:prstGeom prst="rect">
            <a:avLst/>
          </a:prstGeom>
        </p:spPr>
      </p:pic>
      <p:sp>
        <p:nvSpPr>
          <p:cNvPr id="4" name="TextBox 3"/>
          <p:cNvSpPr txBox="1"/>
          <p:nvPr/>
        </p:nvSpPr>
        <p:spPr>
          <a:xfrm>
            <a:off x="5718220" y="3845329"/>
            <a:ext cx="6473780" cy="1785104"/>
          </a:xfrm>
          <a:prstGeom prst="rect">
            <a:avLst/>
          </a:prstGeom>
          <a:noFill/>
        </p:spPr>
        <p:txBody>
          <a:bodyPr wrap="square" rtlCol="0">
            <a:spAutoFit/>
          </a:bodyPr>
          <a:lstStyle/>
          <a:p>
            <a:r>
              <a:rPr lang="en-GB" sz="1100" dirty="0"/>
              <a:t>4v3</a:t>
            </a:r>
          </a:p>
          <a:p>
            <a:r>
              <a:rPr lang="en-GB" sz="1100" dirty="0"/>
              <a:t>To start 4 attackers will come out and look to attack the goal. 3 defenders will stop attackers scoring if the defenders will the ball they then get a FREE dribble into the end zone and go and score into the small goals. </a:t>
            </a:r>
          </a:p>
          <a:p>
            <a:r>
              <a:rPr lang="en-GB" sz="1100" dirty="0"/>
              <a:t>As this happens then the next 4 attackers will go and the defender scoring in the goal has to recover. </a:t>
            </a:r>
          </a:p>
          <a:p>
            <a:r>
              <a:rPr lang="en-GB" sz="1100" dirty="0"/>
              <a:t>Progression;</a:t>
            </a:r>
          </a:p>
          <a:p>
            <a:r>
              <a:rPr lang="en-GB" sz="1100" dirty="0"/>
              <a:t>Attackers pass the ball left/right and if it’s passed left/right then the opposite recovering midfielders comes in to help defend in front of the back 3. </a:t>
            </a:r>
          </a:p>
          <a:p>
            <a:endParaRPr lang="en-GB" sz="1100" dirty="0"/>
          </a:p>
        </p:txBody>
      </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053070"/>
            <a:ext cx="1056068" cy="804930"/>
          </a:xfrm>
          <a:prstGeom prst="rect">
            <a:avLst/>
          </a:prstGeom>
        </p:spPr>
      </p:pic>
      <p:pic>
        <p:nvPicPr>
          <p:cNvPr id="11" name="Picture 10" descr="Scottish FA Grassroots Awards Winner 2016"/>
          <p:cNvPicPr/>
          <p:nvPr/>
        </p:nvPicPr>
        <p:blipFill>
          <a:blip r:embed="rId5">
            <a:extLst>
              <a:ext uri="{28A0092B-C50C-407E-A947-70E740481C1C}">
                <a14:useLocalDpi xmlns:a14="http://schemas.microsoft.com/office/drawing/2010/main" val="0"/>
              </a:ext>
            </a:extLst>
          </a:blip>
          <a:srcRect/>
          <a:stretch>
            <a:fillRect/>
          </a:stretch>
        </p:blipFill>
        <p:spPr bwMode="auto">
          <a:xfrm>
            <a:off x="7774546" y="6053070"/>
            <a:ext cx="4417454" cy="804930"/>
          </a:xfrm>
          <a:prstGeom prst="rect">
            <a:avLst/>
          </a:prstGeom>
          <a:noFill/>
          <a:ln>
            <a:noFill/>
          </a:ln>
        </p:spPr>
      </p:pic>
    </p:spTree>
    <p:extLst>
      <p:ext uri="{BB962C8B-B14F-4D97-AF65-F5344CB8AC3E}">
        <p14:creationId xmlns:p14="http://schemas.microsoft.com/office/powerpoint/2010/main" val="1750288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p:cNvSpPr txBox="1"/>
          <p:nvPr/>
        </p:nvSpPr>
        <p:spPr>
          <a:xfrm>
            <a:off x="1532586" y="231820"/>
            <a:ext cx="8216721" cy="461665"/>
          </a:xfrm>
          <a:prstGeom prst="rect">
            <a:avLst/>
          </a:prstGeom>
          <a:noFill/>
        </p:spPr>
        <p:txBody>
          <a:bodyPr wrap="square" rtlCol="0">
            <a:spAutoFit/>
          </a:bodyPr>
          <a:lstStyle/>
          <a:p>
            <a:pPr algn="ctr"/>
            <a:r>
              <a:rPr lang="en-GB" sz="2400" b="1" dirty="0" smtClean="0">
                <a:effectLst>
                  <a:outerShdw blurRad="38100" dist="38100" dir="2700000" algn="tl">
                    <a:srgbClr val="000000">
                      <a:alpha val="43137"/>
                    </a:srgbClr>
                  </a:outerShdw>
                </a:effectLst>
              </a:rPr>
              <a:t>Support</a:t>
            </a:r>
            <a:endParaRPr lang="en-GB" sz="2400" b="1" dirty="0">
              <a:effectLst>
                <a:outerShdw blurRad="38100" dist="38100" dir="2700000" algn="tl">
                  <a:srgbClr val="000000">
                    <a:alpha val="43137"/>
                  </a:srgbClr>
                </a:outerShdw>
              </a:effectLst>
            </a:endParaRPr>
          </a:p>
        </p:txBody>
      </p:sp>
      <p:pic>
        <p:nvPicPr>
          <p:cNvPr id="7" name="Picture 6"/>
          <p:cNvPicPr/>
          <p:nvPr/>
        </p:nvPicPr>
        <p:blipFill>
          <a:blip r:embed="rId2"/>
          <a:stretch>
            <a:fillRect/>
          </a:stretch>
        </p:blipFill>
        <p:spPr>
          <a:xfrm>
            <a:off x="0" y="679842"/>
            <a:ext cx="3915177" cy="3067910"/>
          </a:xfrm>
          <a:prstGeom prst="rect">
            <a:avLst/>
          </a:prstGeom>
        </p:spPr>
      </p:pic>
      <p:sp>
        <p:nvSpPr>
          <p:cNvPr id="2" name="TextBox 1"/>
          <p:cNvSpPr txBox="1"/>
          <p:nvPr/>
        </p:nvSpPr>
        <p:spPr>
          <a:xfrm>
            <a:off x="0" y="3765110"/>
            <a:ext cx="3773510" cy="1446550"/>
          </a:xfrm>
          <a:prstGeom prst="rect">
            <a:avLst/>
          </a:prstGeom>
          <a:noFill/>
        </p:spPr>
        <p:txBody>
          <a:bodyPr wrap="square" rtlCol="0">
            <a:spAutoFit/>
          </a:bodyPr>
          <a:lstStyle/>
          <a:p>
            <a:r>
              <a:rPr lang="en-GB" sz="1100" dirty="0"/>
              <a:t>Middle player plays the ball out to striker who pops the ball left or right and both left and right mid step out and attack to create a 3v2. </a:t>
            </a:r>
          </a:p>
          <a:p>
            <a:endParaRPr lang="en-GB" sz="1100" dirty="0" smtClean="0"/>
          </a:p>
          <a:p>
            <a:r>
              <a:rPr lang="en-GB" sz="1100" dirty="0" smtClean="0"/>
              <a:t>Looking </a:t>
            </a:r>
            <a:r>
              <a:rPr lang="en-GB" sz="1100" dirty="0"/>
              <a:t>for at least one play to sit a bit deeper to offer an option behind the ball as well as going forward. </a:t>
            </a:r>
          </a:p>
          <a:p>
            <a:endParaRPr lang="en-GB" sz="1100" dirty="0"/>
          </a:p>
        </p:txBody>
      </p:sp>
      <p:sp>
        <p:nvSpPr>
          <p:cNvPr id="4" name="TextBox 3"/>
          <p:cNvSpPr txBox="1"/>
          <p:nvPr/>
        </p:nvSpPr>
        <p:spPr>
          <a:xfrm>
            <a:off x="4036051" y="3765109"/>
            <a:ext cx="3857224" cy="1785104"/>
          </a:xfrm>
          <a:prstGeom prst="rect">
            <a:avLst/>
          </a:prstGeom>
          <a:noFill/>
        </p:spPr>
        <p:txBody>
          <a:bodyPr wrap="square" rtlCol="0">
            <a:spAutoFit/>
          </a:bodyPr>
          <a:lstStyle/>
          <a:p>
            <a:r>
              <a:rPr lang="en-GB" sz="1100" dirty="0"/>
              <a:t>This time instead of playing forward they play the ball back as if they are under pressure. Play to </a:t>
            </a:r>
            <a:r>
              <a:rPr lang="en-GB" sz="1100" b="1" dirty="0"/>
              <a:t>CB</a:t>
            </a:r>
            <a:r>
              <a:rPr lang="en-GB" sz="1100" dirty="0"/>
              <a:t> who plays to </a:t>
            </a:r>
            <a:r>
              <a:rPr lang="en-GB" sz="1100" b="1" dirty="0"/>
              <a:t>ST </a:t>
            </a:r>
            <a:r>
              <a:rPr lang="en-GB" sz="1100" dirty="0"/>
              <a:t>then the 3 midfielders</a:t>
            </a:r>
            <a:r>
              <a:rPr lang="en-GB" sz="1100" b="1" dirty="0"/>
              <a:t> </a:t>
            </a:r>
            <a:r>
              <a:rPr lang="en-GB" sz="1100" dirty="0"/>
              <a:t>break the midfield line (Green line) and flood forward to support the striker.  4v3</a:t>
            </a:r>
          </a:p>
          <a:p>
            <a:endParaRPr lang="en-GB" sz="1100" dirty="0" smtClean="0"/>
          </a:p>
          <a:p>
            <a:r>
              <a:rPr lang="en-GB" sz="1100" dirty="0" smtClean="0"/>
              <a:t>Black </a:t>
            </a:r>
            <a:r>
              <a:rPr lang="en-GB" sz="1100" dirty="0"/>
              <a:t>team have a recovering defender if it’s played to</a:t>
            </a:r>
            <a:r>
              <a:rPr lang="en-GB" sz="1100" b="1" dirty="0"/>
              <a:t> RCB</a:t>
            </a:r>
            <a:r>
              <a:rPr lang="en-GB" sz="1100" dirty="0"/>
              <a:t> then </a:t>
            </a:r>
            <a:r>
              <a:rPr lang="en-GB" sz="1100" b="1" dirty="0"/>
              <a:t>LM </a:t>
            </a:r>
            <a:r>
              <a:rPr lang="en-GB" sz="1100" dirty="0"/>
              <a:t>comes out for the black team and vice versa if it’s played to</a:t>
            </a:r>
            <a:r>
              <a:rPr lang="en-GB" sz="1100" b="1" dirty="0"/>
              <a:t> LCB.</a:t>
            </a:r>
            <a:endParaRPr lang="en-GB" sz="1100" dirty="0"/>
          </a:p>
          <a:p>
            <a:endParaRPr lang="en-GB" sz="1100" dirty="0"/>
          </a:p>
        </p:txBody>
      </p:sp>
      <p:sp>
        <p:nvSpPr>
          <p:cNvPr id="9" name="TextBox 8"/>
          <p:cNvSpPr txBox="1"/>
          <p:nvPr/>
        </p:nvSpPr>
        <p:spPr>
          <a:xfrm>
            <a:off x="8139448" y="3765109"/>
            <a:ext cx="4052552" cy="1446550"/>
          </a:xfrm>
          <a:prstGeom prst="rect">
            <a:avLst/>
          </a:prstGeom>
          <a:noFill/>
        </p:spPr>
        <p:txBody>
          <a:bodyPr wrap="square" rtlCol="0">
            <a:spAutoFit/>
          </a:bodyPr>
          <a:lstStyle/>
          <a:p>
            <a:r>
              <a:rPr lang="en-GB" sz="1100" dirty="0"/>
              <a:t>3v2 Possession box with wall players once red team make 3 passes then they look to hit striker and then the 3 players in the box join the attack with one recovering defender from the box. </a:t>
            </a:r>
          </a:p>
          <a:p>
            <a:endParaRPr lang="en-GB" sz="1100" b="1" u="sng" dirty="0" smtClean="0"/>
          </a:p>
          <a:p>
            <a:r>
              <a:rPr lang="en-GB" sz="1100" b="1" u="sng" dirty="0" smtClean="0"/>
              <a:t>Progression</a:t>
            </a:r>
            <a:r>
              <a:rPr lang="en-GB" sz="1100" b="1" u="sng" dirty="0"/>
              <a:t>;</a:t>
            </a:r>
            <a:endParaRPr lang="en-GB" sz="1100" dirty="0"/>
          </a:p>
          <a:p>
            <a:r>
              <a:rPr lang="en-GB" sz="1100" dirty="0"/>
              <a:t>2 recovering Defenders from the box.</a:t>
            </a:r>
          </a:p>
          <a:p>
            <a:endParaRPr lang="en-GB" sz="1100" dirty="0"/>
          </a:p>
        </p:txBody>
      </p:sp>
      <p:pic>
        <p:nvPicPr>
          <p:cNvPr id="10" name="Picture 9"/>
          <p:cNvPicPr/>
          <p:nvPr/>
        </p:nvPicPr>
        <p:blipFill>
          <a:blip r:embed="rId3"/>
          <a:stretch>
            <a:fillRect/>
          </a:stretch>
        </p:blipFill>
        <p:spPr>
          <a:xfrm>
            <a:off x="4036051" y="679842"/>
            <a:ext cx="3935972" cy="3064502"/>
          </a:xfrm>
          <a:prstGeom prst="rect">
            <a:avLst/>
          </a:prstGeom>
        </p:spPr>
      </p:pic>
      <p:pic>
        <p:nvPicPr>
          <p:cNvPr id="11" name="Picture 10"/>
          <p:cNvPicPr/>
          <p:nvPr/>
        </p:nvPicPr>
        <p:blipFill>
          <a:blip r:embed="rId4"/>
          <a:stretch>
            <a:fillRect/>
          </a:stretch>
        </p:blipFill>
        <p:spPr>
          <a:xfrm>
            <a:off x="8139448" y="679842"/>
            <a:ext cx="4052552" cy="3064502"/>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6053070"/>
            <a:ext cx="1056068" cy="804930"/>
          </a:xfrm>
          <a:prstGeom prst="rect">
            <a:avLst/>
          </a:prstGeom>
        </p:spPr>
      </p:pic>
      <p:pic>
        <p:nvPicPr>
          <p:cNvPr id="13" name="Picture 12" descr="Scottish FA Grassroots Awards Winner 2016"/>
          <p:cNvPicPr/>
          <p:nvPr/>
        </p:nvPicPr>
        <p:blipFill>
          <a:blip r:embed="rId6">
            <a:extLst>
              <a:ext uri="{28A0092B-C50C-407E-A947-70E740481C1C}">
                <a14:useLocalDpi xmlns:a14="http://schemas.microsoft.com/office/drawing/2010/main" val="0"/>
              </a:ext>
            </a:extLst>
          </a:blip>
          <a:srcRect/>
          <a:stretch>
            <a:fillRect/>
          </a:stretch>
        </p:blipFill>
        <p:spPr bwMode="auto">
          <a:xfrm>
            <a:off x="7774546" y="6053070"/>
            <a:ext cx="4417454" cy="804930"/>
          </a:xfrm>
          <a:prstGeom prst="rect">
            <a:avLst/>
          </a:prstGeom>
          <a:noFill/>
          <a:ln>
            <a:noFill/>
          </a:ln>
        </p:spPr>
      </p:pic>
    </p:spTree>
    <p:extLst>
      <p:ext uri="{BB962C8B-B14F-4D97-AF65-F5344CB8AC3E}">
        <p14:creationId xmlns:p14="http://schemas.microsoft.com/office/powerpoint/2010/main" val="25327053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p:cNvSpPr txBox="1"/>
          <p:nvPr/>
        </p:nvSpPr>
        <p:spPr>
          <a:xfrm>
            <a:off x="1532586" y="231820"/>
            <a:ext cx="8216721" cy="461665"/>
          </a:xfrm>
          <a:prstGeom prst="rect">
            <a:avLst/>
          </a:prstGeom>
          <a:noFill/>
        </p:spPr>
        <p:txBody>
          <a:bodyPr wrap="square" rtlCol="0">
            <a:spAutoFit/>
          </a:bodyPr>
          <a:lstStyle/>
          <a:p>
            <a:pPr algn="ctr"/>
            <a:r>
              <a:rPr lang="en-GB" sz="2400" b="1" dirty="0" smtClean="0">
                <a:effectLst>
                  <a:outerShdw blurRad="38100" dist="38100" dir="2700000" algn="tl">
                    <a:srgbClr val="000000">
                      <a:alpha val="43137"/>
                    </a:srgbClr>
                  </a:outerShdw>
                </a:effectLst>
              </a:rPr>
              <a:t>Penetration</a:t>
            </a:r>
            <a:endParaRPr lang="en-GB" sz="2400" b="1" dirty="0">
              <a:effectLst>
                <a:outerShdw blurRad="38100" dist="38100" dir="2700000" algn="tl">
                  <a:srgbClr val="000000">
                    <a:alpha val="43137"/>
                  </a:srgbClr>
                </a:outerShdw>
              </a:effectLst>
            </a:endParaRPr>
          </a:p>
        </p:txBody>
      </p:sp>
      <p:pic>
        <p:nvPicPr>
          <p:cNvPr id="7" name="Picture 6"/>
          <p:cNvPicPr/>
          <p:nvPr/>
        </p:nvPicPr>
        <p:blipFill>
          <a:blip r:embed="rId2"/>
          <a:stretch>
            <a:fillRect/>
          </a:stretch>
        </p:blipFill>
        <p:spPr>
          <a:xfrm>
            <a:off x="0" y="693485"/>
            <a:ext cx="4005330" cy="3157298"/>
          </a:xfrm>
          <a:prstGeom prst="rect">
            <a:avLst/>
          </a:prstGeom>
        </p:spPr>
      </p:pic>
      <p:pic>
        <p:nvPicPr>
          <p:cNvPr id="9" name="Picture 8"/>
          <p:cNvPicPr/>
          <p:nvPr/>
        </p:nvPicPr>
        <p:blipFill>
          <a:blip r:embed="rId3"/>
          <a:stretch>
            <a:fillRect/>
          </a:stretch>
        </p:blipFill>
        <p:spPr>
          <a:xfrm>
            <a:off x="4177048" y="693485"/>
            <a:ext cx="3932349" cy="3157298"/>
          </a:xfrm>
          <a:prstGeom prst="rect">
            <a:avLst/>
          </a:prstGeom>
        </p:spPr>
      </p:pic>
      <p:pic>
        <p:nvPicPr>
          <p:cNvPr id="10" name="Picture 9"/>
          <p:cNvPicPr/>
          <p:nvPr/>
        </p:nvPicPr>
        <p:blipFill>
          <a:blip r:embed="rId4"/>
          <a:stretch>
            <a:fillRect/>
          </a:stretch>
        </p:blipFill>
        <p:spPr>
          <a:xfrm>
            <a:off x="8281115" y="693485"/>
            <a:ext cx="3910885" cy="3157298"/>
          </a:xfrm>
          <a:prstGeom prst="rect">
            <a:avLst/>
          </a:prstGeom>
        </p:spPr>
      </p:pic>
      <p:sp>
        <p:nvSpPr>
          <p:cNvPr id="2" name="TextBox 1"/>
          <p:cNvSpPr txBox="1"/>
          <p:nvPr/>
        </p:nvSpPr>
        <p:spPr>
          <a:xfrm>
            <a:off x="0" y="3850783"/>
            <a:ext cx="4005330" cy="1446550"/>
          </a:xfrm>
          <a:prstGeom prst="rect">
            <a:avLst/>
          </a:prstGeom>
          <a:noFill/>
        </p:spPr>
        <p:txBody>
          <a:bodyPr wrap="square" rtlCol="0">
            <a:spAutoFit/>
          </a:bodyPr>
          <a:lstStyle/>
          <a:p>
            <a:r>
              <a:rPr lang="en-GB" sz="1100" dirty="0"/>
              <a:t>Goal Keeper plays the ball up to attackers (Red) and they step out with the ball to play a 3v2 against the two defenders (Black) </a:t>
            </a:r>
          </a:p>
          <a:p>
            <a:r>
              <a:rPr lang="en-GB" sz="1100" dirty="0"/>
              <a:t>Defenders are not allowed into the end zone (Green line) until ball is passed into zone. Attackers are looking to get the ball into that area for team mate to step onto and get a shot away. Two defenders at the side rotate with the defenders after each attack. </a:t>
            </a:r>
          </a:p>
        </p:txBody>
      </p:sp>
      <p:sp>
        <p:nvSpPr>
          <p:cNvPr id="4" name="TextBox 3"/>
          <p:cNvSpPr txBox="1"/>
          <p:nvPr/>
        </p:nvSpPr>
        <p:spPr>
          <a:xfrm>
            <a:off x="4177048" y="3850783"/>
            <a:ext cx="3932349" cy="1277273"/>
          </a:xfrm>
          <a:prstGeom prst="rect">
            <a:avLst/>
          </a:prstGeom>
          <a:noFill/>
        </p:spPr>
        <p:txBody>
          <a:bodyPr wrap="square" rtlCol="0">
            <a:spAutoFit/>
          </a:bodyPr>
          <a:lstStyle/>
          <a:p>
            <a:r>
              <a:rPr lang="en-GB" sz="1100" u="sng" dirty="0"/>
              <a:t>Progression</a:t>
            </a:r>
            <a:endParaRPr lang="en-GB" sz="1100" dirty="0"/>
          </a:p>
          <a:p>
            <a:r>
              <a:rPr lang="en-GB" sz="1100" dirty="0"/>
              <a:t>This time a striker plays in between the two defenders to occupy them. The keeper plays the centre attacking player who has to play the ball left/right to the other attacker. If plays left then the right defenders comes in as a recovering midfielder or if plays right then left defender is in. </a:t>
            </a:r>
            <a:r>
              <a:rPr lang="en-GB" sz="1100" dirty="0" smtClean="0"/>
              <a:t>4v3</a:t>
            </a:r>
            <a:endParaRPr lang="en-GB" sz="1100" dirty="0"/>
          </a:p>
        </p:txBody>
      </p:sp>
      <p:sp>
        <p:nvSpPr>
          <p:cNvPr id="11" name="TextBox 10"/>
          <p:cNvSpPr txBox="1"/>
          <p:nvPr/>
        </p:nvSpPr>
        <p:spPr>
          <a:xfrm>
            <a:off x="8281115" y="3850783"/>
            <a:ext cx="3910885" cy="1046440"/>
          </a:xfrm>
          <a:prstGeom prst="rect">
            <a:avLst/>
          </a:prstGeom>
          <a:noFill/>
        </p:spPr>
        <p:txBody>
          <a:bodyPr wrap="square" rtlCol="0">
            <a:spAutoFit/>
          </a:bodyPr>
          <a:lstStyle/>
          <a:p>
            <a:r>
              <a:rPr lang="en-GB" sz="1100" u="sng" dirty="0"/>
              <a:t>Progression</a:t>
            </a:r>
            <a:endParaRPr lang="en-GB" sz="1100" dirty="0"/>
          </a:p>
          <a:p>
            <a:r>
              <a:rPr lang="en-GB" sz="1100" dirty="0"/>
              <a:t>This time attacker doesn’t play left/right just goes and plays when receives ball and both recovering midfielders are in. 4v4</a:t>
            </a:r>
          </a:p>
          <a:p>
            <a:endParaRPr lang="en-GB" dirty="0"/>
          </a:p>
        </p:txBody>
      </p:sp>
      <p:pic>
        <p:nvPicPr>
          <p:cNvPr id="12" name="Picture 11" descr="Scottish FA Grassroots Awards Winner 2016"/>
          <p:cNvPicPr/>
          <p:nvPr/>
        </p:nvPicPr>
        <p:blipFill>
          <a:blip r:embed="rId5">
            <a:extLst>
              <a:ext uri="{28A0092B-C50C-407E-A947-70E740481C1C}">
                <a14:useLocalDpi xmlns:a14="http://schemas.microsoft.com/office/drawing/2010/main" val="0"/>
              </a:ext>
            </a:extLst>
          </a:blip>
          <a:srcRect/>
          <a:stretch>
            <a:fillRect/>
          </a:stretch>
        </p:blipFill>
        <p:spPr bwMode="auto">
          <a:xfrm>
            <a:off x="7774546" y="6053070"/>
            <a:ext cx="4417454" cy="804930"/>
          </a:xfrm>
          <a:prstGeom prst="rect">
            <a:avLst/>
          </a:prstGeom>
          <a:noFill/>
          <a:ln>
            <a:noFill/>
          </a:ln>
        </p:spPr>
      </p:pic>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0" y="6053070"/>
            <a:ext cx="1056068" cy="804930"/>
          </a:xfrm>
          <a:prstGeom prst="rect">
            <a:avLst/>
          </a:prstGeom>
        </p:spPr>
      </p:pic>
    </p:spTree>
    <p:extLst>
      <p:ext uri="{BB962C8B-B14F-4D97-AF65-F5344CB8AC3E}">
        <p14:creationId xmlns:p14="http://schemas.microsoft.com/office/powerpoint/2010/main" val="27807402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p:cNvSpPr txBox="1"/>
          <p:nvPr/>
        </p:nvSpPr>
        <p:spPr>
          <a:xfrm>
            <a:off x="1532586" y="231820"/>
            <a:ext cx="8216721" cy="461665"/>
          </a:xfrm>
          <a:prstGeom prst="rect">
            <a:avLst/>
          </a:prstGeom>
          <a:noFill/>
        </p:spPr>
        <p:txBody>
          <a:bodyPr wrap="square" rtlCol="0">
            <a:spAutoFit/>
          </a:bodyPr>
          <a:lstStyle/>
          <a:p>
            <a:pPr algn="ctr"/>
            <a:r>
              <a:rPr lang="en-GB" sz="2400" b="1" dirty="0" smtClean="0">
                <a:effectLst>
                  <a:outerShdw blurRad="38100" dist="38100" dir="2700000" algn="tl">
                    <a:srgbClr val="000000">
                      <a:alpha val="43137"/>
                    </a:srgbClr>
                  </a:outerShdw>
                </a:effectLst>
              </a:rPr>
              <a:t>7 aside – Playing out from the keeper. </a:t>
            </a:r>
            <a:endParaRPr lang="en-GB" sz="2400" b="1" dirty="0">
              <a:effectLst>
                <a:outerShdw blurRad="38100" dist="38100" dir="2700000" algn="tl">
                  <a:srgbClr val="000000">
                    <a:alpha val="43137"/>
                  </a:srgbClr>
                </a:outerShdw>
              </a:effectLst>
            </a:endParaRPr>
          </a:p>
        </p:txBody>
      </p:sp>
      <p:sp>
        <p:nvSpPr>
          <p:cNvPr id="8" name="TextBox 7"/>
          <p:cNvSpPr txBox="1"/>
          <p:nvPr/>
        </p:nvSpPr>
        <p:spPr>
          <a:xfrm>
            <a:off x="0" y="3606086"/>
            <a:ext cx="3039414" cy="2292935"/>
          </a:xfrm>
          <a:prstGeom prst="rect">
            <a:avLst/>
          </a:prstGeom>
          <a:noFill/>
        </p:spPr>
        <p:txBody>
          <a:bodyPr wrap="square" rtlCol="0">
            <a:spAutoFit/>
          </a:bodyPr>
          <a:lstStyle/>
          <a:p>
            <a:r>
              <a:rPr lang="en-GB" sz="1100" dirty="0"/>
              <a:t>Key: Red broken line = Ball path. White line/arrow = Player movement. </a:t>
            </a:r>
          </a:p>
          <a:p>
            <a:endParaRPr lang="en-GB" sz="1100" b="1" u="sng" dirty="0" smtClean="0"/>
          </a:p>
          <a:p>
            <a:r>
              <a:rPr lang="en-GB" sz="1100" b="1" u="sng" dirty="0" smtClean="0"/>
              <a:t>Option </a:t>
            </a:r>
            <a:r>
              <a:rPr lang="en-GB" sz="1100" b="1" u="sng" dirty="0"/>
              <a:t>1</a:t>
            </a:r>
            <a:endParaRPr lang="en-GB" sz="1100" dirty="0"/>
          </a:p>
          <a:p>
            <a:pPr marL="171450" lvl="0" indent="-171450">
              <a:buFont typeface="Arial" panose="020B0604020202020204" pitchFamily="34" charset="0"/>
              <a:buChar char="•"/>
            </a:pPr>
            <a:r>
              <a:rPr lang="en-GB" sz="1100" b="1" dirty="0"/>
              <a:t>CB’s</a:t>
            </a:r>
            <a:r>
              <a:rPr lang="en-GB" sz="1100" dirty="0"/>
              <a:t> Split and go touchline wide. </a:t>
            </a:r>
          </a:p>
          <a:p>
            <a:pPr marL="171450" lvl="0" indent="-171450">
              <a:buFont typeface="Arial" panose="020B0604020202020204" pitchFamily="34" charset="0"/>
              <a:buChar char="•"/>
            </a:pPr>
            <a:r>
              <a:rPr lang="en-GB" sz="1100" b="1" dirty="0"/>
              <a:t>LM/RM</a:t>
            </a:r>
            <a:r>
              <a:rPr lang="en-GB" sz="1100" dirty="0"/>
              <a:t> go touchline wide and high up the park (just over half way line) must stay in line with </a:t>
            </a:r>
            <a:r>
              <a:rPr lang="en-GB" sz="1100" b="1" dirty="0"/>
              <a:t>CM</a:t>
            </a:r>
            <a:r>
              <a:rPr lang="en-GB" sz="1100" dirty="0"/>
              <a:t>. </a:t>
            </a:r>
          </a:p>
          <a:p>
            <a:pPr marL="171450" lvl="0" indent="-171450">
              <a:buFont typeface="Arial" panose="020B0604020202020204" pitchFamily="34" charset="0"/>
              <a:buChar char="•"/>
            </a:pPr>
            <a:r>
              <a:rPr lang="en-GB" sz="1100" b="1" dirty="0"/>
              <a:t>CM</a:t>
            </a:r>
            <a:r>
              <a:rPr lang="en-GB" sz="1100" dirty="0"/>
              <a:t> goes high up park also</a:t>
            </a:r>
          </a:p>
          <a:p>
            <a:pPr marL="171450" lvl="0" indent="-171450">
              <a:buFont typeface="Arial" panose="020B0604020202020204" pitchFamily="34" charset="0"/>
              <a:buChar char="•"/>
            </a:pPr>
            <a:r>
              <a:rPr lang="en-GB" sz="1100" b="1" dirty="0"/>
              <a:t>ST </a:t>
            </a:r>
            <a:r>
              <a:rPr lang="en-GB" sz="1100" dirty="0"/>
              <a:t>stretches the game to the edge of opposition’s box.</a:t>
            </a:r>
          </a:p>
          <a:p>
            <a:pPr marL="171450" lvl="0" indent="-171450">
              <a:buFont typeface="Arial" panose="020B0604020202020204" pitchFamily="34" charset="0"/>
              <a:buChar char="•"/>
            </a:pPr>
            <a:r>
              <a:rPr lang="en-GB" sz="1100" b="1" dirty="0"/>
              <a:t>GK’s</a:t>
            </a:r>
            <a:r>
              <a:rPr lang="en-GB" sz="1100" dirty="0"/>
              <a:t> Options – </a:t>
            </a:r>
            <a:r>
              <a:rPr lang="en-GB" sz="1100" b="1" dirty="0"/>
              <a:t>RCB, LCB </a:t>
            </a:r>
            <a:r>
              <a:rPr lang="en-GB" sz="1100" dirty="0"/>
              <a:t>and</a:t>
            </a:r>
            <a:r>
              <a:rPr lang="en-GB" sz="1100" b="1" dirty="0"/>
              <a:t> CM</a:t>
            </a:r>
            <a:r>
              <a:rPr lang="en-GB" sz="1100" dirty="0"/>
              <a:t> </a:t>
            </a:r>
          </a:p>
          <a:p>
            <a:pPr marL="285750" indent="-285750">
              <a:buFont typeface="Arial" panose="020B0604020202020204" pitchFamily="34" charset="0"/>
              <a:buChar char="•"/>
            </a:pPr>
            <a:endParaRPr lang="en-GB" sz="1100" dirty="0"/>
          </a:p>
        </p:txBody>
      </p:sp>
      <p:pic>
        <p:nvPicPr>
          <p:cNvPr id="7" name="Picture 6"/>
          <p:cNvPicPr/>
          <p:nvPr/>
        </p:nvPicPr>
        <p:blipFill>
          <a:blip r:embed="rId2"/>
          <a:stretch>
            <a:fillRect/>
          </a:stretch>
        </p:blipFill>
        <p:spPr>
          <a:xfrm>
            <a:off x="0" y="693486"/>
            <a:ext cx="3039414" cy="2912600"/>
          </a:xfrm>
          <a:prstGeom prst="rect">
            <a:avLst/>
          </a:prstGeom>
        </p:spPr>
      </p:pic>
      <p:pic>
        <p:nvPicPr>
          <p:cNvPr id="9" name="Picture 8"/>
          <p:cNvPicPr/>
          <p:nvPr/>
        </p:nvPicPr>
        <p:blipFill>
          <a:blip r:embed="rId3"/>
          <a:stretch>
            <a:fillRect/>
          </a:stretch>
        </p:blipFill>
        <p:spPr>
          <a:xfrm>
            <a:off x="3090928" y="693485"/>
            <a:ext cx="3052295" cy="2912601"/>
          </a:xfrm>
          <a:prstGeom prst="rect">
            <a:avLst/>
          </a:prstGeom>
        </p:spPr>
      </p:pic>
      <p:sp>
        <p:nvSpPr>
          <p:cNvPr id="2" name="TextBox 1"/>
          <p:cNvSpPr txBox="1"/>
          <p:nvPr/>
        </p:nvSpPr>
        <p:spPr>
          <a:xfrm>
            <a:off x="3090928" y="3606087"/>
            <a:ext cx="3052295" cy="2800767"/>
          </a:xfrm>
          <a:prstGeom prst="rect">
            <a:avLst/>
          </a:prstGeom>
          <a:noFill/>
        </p:spPr>
        <p:txBody>
          <a:bodyPr wrap="square" rtlCol="0">
            <a:spAutoFit/>
          </a:bodyPr>
          <a:lstStyle/>
          <a:p>
            <a:r>
              <a:rPr lang="en-GB" sz="1100" u="sng" dirty="0"/>
              <a:t>What If the other team locks on/marks players receiving ball</a:t>
            </a:r>
            <a:r>
              <a:rPr lang="en-GB" sz="1100" u="sng" dirty="0" smtClean="0"/>
              <a:t>.</a:t>
            </a:r>
          </a:p>
          <a:p>
            <a:r>
              <a:rPr lang="en-GB" sz="1100" dirty="0" smtClean="0"/>
              <a:t> </a:t>
            </a:r>
            <a:endParaRPr lang="en-GB" sz="1100" dirty="0"/>
          </a:p>
          <a:p>
            <a:pPr marL="171450" lvl="0" indent="-171450">
              <a:buFont typeface="Arial" panose="020B0604020202020204" pitchFamily="34" charset="0"/>
              <a:buChar char="•"/>
            </a:pPr>
            <a:r>
              <a:rPr lang="en-GB" sz="1100" b="1" dirty="0"/>
              <a:t>CM</a:t>
            </a:r>
            <a:r>
              <a:rPr lang="en-GB" sz="1100" dirty="0"/>
              <a:t> and </a:t>
            </a:r>
            <a:r>
              <a:rPr lang="en-GB" sz="1100" b="1" dirty="0"/>
              <a:t>ST</a:t>
            </a:r>
            <a:r>
              <a:rPr lang="en-GB" sz="1100" dirty="0"/>
              <a:t> look to rotate places</a:t>
            </a:r>
          </a:p>
          <a:p>
            <a:pPr marL="171450" lvl="0" indent="-171450">
              <a:buFont typeface="Arial" panose="020B0604020202020204" pitchFamily="34" charset="0"/>
              <a:buChar char="•"/>
            </a:pPr>
            <a:r>
              <a:rPr lang="en-GB" sz="1100" dirty="0"/>
              <a:t>If both </a:t>
            </a:r>
            <a:r>
              <a:rPr lang="en-GB" sz="1100" b="1" dirty="0"/>
              <a:t>CM</a:t>
            </a:r>
            <a:r>
              <a:rPr lang="en-GB" sz="1100" dirty="0"/>
              <a:t> and </a:t>
            </a:r>
            <a:r>
              <a:rPr lang="en-GB" sz="1100" b="1" dirty="0"/>
              <a:t>ST</a:t>
            </a:r>
            <a:r>
              <a:rPr lang="en-GB" sz="1100" dirty="0"/>
              <a:t> are still marked when doing the rotation then </a:t>
            </a:r>
            <a:r>
              <a:rPr lang="en-GB" sz="1100" b="1" dirty="0"/>
              <a:t>LM</a:t>
            </a:r>
            <a:r>
              <a:rPr lang="en-GB" sz="1100" dirty="0"/>
              <a:t> or </a:t>
            </a:r>
            <a:r>
              <a:rPr lang="en-GB" sz="1100" b="1" dirty="0"/>
              <a:t>RM</a:t>
            </a:r>
            <a:r>
              <a:rPr lang="en-GB" sz="1100" dirty="0"/>
              <a:t> can look to step into the </a:t>
            </a:r>
            <a:r>
              <a:rPr lang="en-GB" sz="1100" b="1" dirty="0"/>
              <a:t>CM</a:t>
            </a:r>
            <a:r>
              <a:rPr lang="en-GB" sz="1100" dirty="0"/>
              <a:t> position. </a:t>
            </a:r>
            <a:r>
              <a:rPr lang="en-GB" sz="1100" b="1" dirty="0"/>
              <a:t>CM/ST</a:t>
            </a:r>
            <a:r>
              <a:rPr lang="en-GB" sz="1100" dirty="0"/>
              <a:t> must then take </a:t>
            </a:r>
            <a:r>
              <a:rPr lang="en-GB" sz="1100" b="1" dirty="0"/>
              <a:t>LM/RMs</a:t>
            </a:r>
            <a:r>
              <a:rPr lang="en-GB" sz="1100" dirty="0"/>
              <a:t> place to keep the balance in the team. </a:t>
            </a:r>
          </a:p>
          <a:p>
            <a:pPr marL="171450" lvl="0" indent="-171450">
              <a:buFont typeface="Arial" panose="020B0604020202020204" pitchFamily="34" charset="0"/>
              <a:buChar char="•"/>
            </a:pPr>
            <a:r>
              <a:rPr lang="en-GB" sz="1100" dirty="0"/>
              <a:t>Order of sequence for rotations if other team has locked on; </a:t>
            </a:r>
            <a:r>
              <a:rPr lang="en-GB" sz="1100" b="1" dirty="0"/>
              <a:t>CM</a:t>
            </a:r>
            <a:r>
              <a:rPr lang="en-GB" sz="1100" dirty="0"/>
              <a:t> and</a:t>
            </a:r>
            <a:r>
              <a:rPr lang="en-GB" sz="1100" b="1" dirty="0"/>
              <a:t> ST</a:t>
            </a:r>
            <a:r>
              <a:rPr lang="en-GB" sz="1100" dirty="0"/>
              <a:t> rotate then </a:t>
            </a:r>
            <a:r>
              <a:rPr lang="en-GB" sz="1100" b="1" dirty="0"/>
              <a:t>RM</a:t>
            </a:r>
            <a:r>
              <a:rPr lang="en-GB" sz="1100" dirty="0"/>
              <a:t> and </a:t>
            </a:r>
            <a:r>
              <a:rPr lang="en-GB" sz="1100" b="1" dirty="0"/>
              <a:t>ST </a:t>
            </a:r>
            <a:r>
              <a:rPr lang="en-GB" sz="1100" dirty="0"/>
              <a:t>(in Centre mid role) and finally </a:t>
            </a:r>
            <a:r>
              <a:rPr lang="en-GB" sz="1100" b="1" dirty="0"/>
              <a:t>RM</a:t>
            </a:r>
            <a:r>
              <a:rPr lang="en-GB" sz="1100" dirty="0"/>
              <a:t> and </a:t>
            </a:r>
            <a:r>
              <a:rPr lang="en-GB" sz="1100" b="1" dirty="0"/>
              <a:t>LM</a:t>
            </a:r>
            <a:r>
              <a:rPr lang="en-GB" sz="1100" dirty="0"/>
              <a:t> Rotate then repeat until opportunity arises to play out. </a:t>
            </a:r>
          </a:p>
          <a:p>
            <a:endParaRPr lang="en-GB" sz="1100" dirty="0"/>
          </a:p>
        </p:txBody>
      </p:sp>
      <p:pic>
        <p:nvPicPr>
          <p:cNvPr id="11" name="Picture 10"/>
          <p:cNvPicPr/>
          <p:nvPr/>
        </p:nvPicPr>
        <p:blipFill>
          <a:blip r:embed="rId4"/>
          <a:stretch>
            <a:fillRect/>
          </a:stretch>
        </p:blipFill>
        <p:spPr>
          <a:xfrm>
            <a:off x="6194737" y="693485"/>
            <a:ext cx="2923505" cy="2912601"/>
          </a:xfrm>
          <a:prstGeom prst="rect">
            <a:avLst/>
          </a:prstGeom>
        </p:spPr>
      </p:pic>
      <p:sp>
        <p:nvSpPr>
          <p:cNvPr id="4" name="TextBox 3"/>
          <p:cNvSpPr txBox="1"/>
          <p:nvPr/>
        </p:nvSpPr>
        <p:spPr>
          <a:xfrm>
            <a:off x="6194737" y="3606086"/>
            <a:ext cx="2923505" cy="3000821"/>
          </a:xfrm>
          <a:prstGeom prst="rect">
            <a:avLst/>
          </a:prstGeom>
          <a:noFill/>
        </p:spPr>
        <p:txBody>
          <a:bodyPr wrap="square" rtlCol="0">
            <a:spAutoFit/>
          </a:bodyPr>
          <a:lstStyle/>
          <a:p>
            <a:r>
              <a:rPr lang="en-GB" sz="900" u="sng" dirty="0"/>
              <a:t>What if other team starts second guessing the rotations of players</a:t>
            </a:r>
            <a:r>
              <a:rPr lang="en-GB" sz="900" u="sng" dirty="0" smtClean="0"/>
              <a:t>?</a:t>
            </a:r>
          </a:p>
          <a:p>
            <a:endParaRPr lang="en-GB" sz="900" dirty="0"/>
          </a:p>
          <a:p>
            <a:pPr marL="171450" lvl="0" indent="-171450">
              <a:buFont typeface="Arial" panose="020B0604020202020204" pitchFamily="34" charset="0"/>
              <a:buChar char="•"/>
            </a:pPr>
            <a:r>
              <a:rPr lang="en-GB" sz="900" b="1" dirty="0"/>
              <a:t>CB’s</a:t>
            </a:r>
            <a:r>
              <a:rPr lang="en-GB" sz="900" dirty="0"/>
              <a:t> Split and go touchline wide. </a:t>
            </a:r>
          </a:p>
          <a:p>
            <a:pPr marL="171450" lvl="0" indent="-171450">
              <a:buFont typeface="Arial" panose="020B0604020202020204" pitchFamily="34" charset="0"/>
              <a:buChar char="•"/>
            </a:pPr>
            <a:r>
              <a:rPr lang="en-GB" sz="900" b="1" dirty="0"/>
              <a:t>LM/RM</a:t>
            </a:r>
            <a:r>
              <a:rPr lang="en-GB" sz="900" dirty="0"/>
              <a:t> go touchline wide and high up the park (just over half way line) must stay in line with </a:t>
            </a:r>
            <a:r>
              <a:rPr lang="en-GB" sz="900" b="1" dirty="0"/>
              <a:t>CM</a:t>
            </a:r>
            <a:r>
              <a:rPr lang="en-GB" sz="900" dirty="0"/>
              <a:t>. </a:t>
            </a:r>
          </a:p>
          <a:p>
            <a:pPr marL="171450" lvl="0" indent="-171450">
              <a:buFont typeface="Arial" panose="020B0604020202020204" pitchFamily="34" charset="0"/>
              <a:buChar char="•"/>
            </a:pPr>
            <a:r>
              <a:rPr lang="en-GB" sz="900" b="1" dirty="0"/>
              <a:t>CM</a:t>
            </a:r>
            <a:r>
              <a:rPr lang="en-GB" sz="900" dirty="0"/>
              <a:t> goes high up park also</a:t>
            </a:r>
          </a:p>
          <a:p>
            <a:pPr marL="171450" lvl="0" indent="-171450">
              <a:buFont typeface="Arial" panose="020B0604020202020204" pitchFamily="34" charset="0"/>
              <a:buChar char="•"/>
            </a:pPr>
            <a:r>
              <a:rPr lang="en-GB" sz="900" b="1" dirty="0"/>
              <a:t>ST </a:t>
            </a:r>
            <a:r>
              <a:rPr lang="en-GB" sz="900" dirty="0"/>
              <a:t>stretches the game to the edge of opposition’s box.</a:t>
            </a:r>
          </a:p>
          <a:p>
            <a:endParaRPr lang="en-GB" sz="900" dirty="0" smtClean="0"/>
          </a:p>
          <a:p>
            <a:r>
              <a:rPr lang="en-GB" sz="900" dirty="0" smtClean="0"/>
              <a:t>Next </a:t>
            </a:r>
            <a:r>
              <a:rPr lang="en-GB" sz="900" dirty="0"/>
              <a:t>part of the rotations</a:t>
            </a:r>
          </a:p>
          <a:p>
            <a:pPr marL="171450" lvl="0" indent="-171450">
              <a:buFont typeface="Arial" panose="020B0604020202020204" pitchFamily="34" charset="0"/>
              <a:buChar char="•"/>
            </a:pPr>
            <a:r>
              <a:rPr lang="en-GB" sz="900" b="1" dirty="0"/>
              <a:t>LM/RM</a:t>
            </a:r>
            <a:r>
              <a:rPr lang="en-GB" sz="900" dirty="0"/>
              <a:t> swap places with</a:t>
            </a:r>
            <a:r>
              <a:rPr lang="en-GB" sz="900" b="1" dirty="0"/>
              <a:t> CB’s</a:t>
            </a:r>
            <a:endParaRPr lang="en-GB" sz="900" dirty="0"/>
          </a:p>
          <a:p>
            <a:pPr marL="171450" lvl="0" indent="-171450">
              <a:buFont typeface="Arial" panose="020B0604020202020204" pitchFamily="34" charset="0"/>
              <a:buChar char="•"/>
            </a:pPr>
            <a:r>
              <a:rPr lang="en-GB" sz="900" b="1" dirty="0"/>
              <a:t>CM</a:t>
            </a:r>
            <a:r>
              <a:rPr lang="en-GB" sz="900" dirty="0"/>
              <a:t> looks to drop off to the side left or right</a:t>
            </a:r>
          </a:p>
          <a:p>
            <a:pPr marL="171450" lvl="0" indent="-171450">
              <a:buFont typeface="Arial" panose="020B0604020202020204" pitchFamily="34" charset="0"/>
              <a:buChar char="•"/>
            </a:pPr>
            <a:r>
              <a:rPr lang="en-GB" sz="900" b="1" dirty="0"/>
              <a:t>ST </a:t>
            </a:r>
            <a:r>
              <a:rPr lang="en-GB" sz="900" dirty="0"/>
              <a:t>drops the opposite way of</a:t>
            </a:r>
            <a:r>
              <a:rPr lang="en-GB" sz="900" b="1" dirty="0"/>
              <a:t> CM </a:t>
            </a:r>
            <a:r>
              <a:rPr lang="en-GB" sz="900" dirty="0"/>
              <a:t>to get on the ball</a:t>
            </a:r>
          </a:p>
          <a:p>
            <a:pPr marL="171450" lvl="0" indent="-171450">
              <a:buFont typeface="Arial" panose="020B0604020202020204" pitchFamily="34" charset="0"/>
              <a:buChar char="•"/>
            </a:pPr>
            <a:r>
              <a:rPr lang="en-GB" sz="900" b="1" dirty="0"/>
              <a:t>GK’s</a:t>
            </a:r>
            <a:r>
              <a:rPr lang="en-GB" sz="900" dirty="0"/>
              <a:t> options – </a:t>
            </a:r>
            <a:r>
              <a:rPr lang="en-GB" sz="900" b="1" dirty="0"/>
              <a:t>LM, RM, CM</a:t>
            </a:r>
            <a:r>
              <a:rPr lang="en-GB" sz="900" dirty="0"/>
              <a:t> and </a:t>
            </a:r>
            <a:r>
              <a:rPr lang="en-GB" sz="900" b="1" dirty="0"/>
              <a:t>ST. </a:t>
            </a:r>
            <a:r>
              <a:rPr lang="en-GB" sz="900" dirty="0"/>
              <a:t>If the opportunity is there </a:t>
            </a:r>
            <a:r>
              <a:rPr lang="en-GB" sz="900" b="1" dirty="0"/>
              <a:t>GK</a:t>
            </a:r>
            <a:r>
              <a:rPr lang="en-GB" sz="900" dirty="0"/>
              <a:t> can play to </a:t>
            </a:r>
            <a:r>
              <a:rPr lang="en-GB" sz="900" b="1" dirty="0"/>
              <a:t>CB’s</a:t>
            </a:r>
            <a:r>
              <a:rPr lang="en-GB" sz="900" dirty="0"/>
              <a:t> who are in </a:t>
            </a:r>
            <a:r>
              <a:rPr lang="en-GB" sz="900" b="1" dirty="0"/>
              <a:t>LM/RM</a:t>
            </a:r>
            <a:r>
              <a:rPr lang="en-GB" sz="900" dirty="0"/>
              <a:t> positions.  </a:t>
            </a:r>
          </a:p>
          <a:p>
            <a:endParaRPr lang="en-GB" dirty="0"/>
          </a:p>
        </p:txBody>
      </p:sp>
      <p:pic>
        <p:nvPicPr>
          <p:cNvPr id="12" name="Picture 11"/>
          <p:cNvPicPr/>
          <p:nvPr/>
        </p:nvPicPr>
        <p:blipFill>
          <a:blip r:embed="rId5"/>
          <a:stretch>
            <a:fillRect/>
          </a:stretch>
        </p:blipFill>
        <p:spPr>
          <a:xfrm>
            <a:off x="9169757" y="693485"/>
            <a:ext cx="3022244" cy="2912601"/>
          </a:xfrm>
          <a:prstGeom prst="rect">
            <a:avLst/>
          </a:prstGeom>
        </p:spPr>
      </p:pic>
      <p:sp>
        <p:nvSpPr>
          <p:cNvPr id="13" name="TextBox 12"/>
          <p:cNvSpPr txBox="1"/>
          <p:nvPr/>
        </p:nvSpPr>
        <p:spPr>
          <a:xfrm>
            <a:off x="9169757" y="3606086"/>
            <a:ext cx="3022243" cy="2446824"/>
          </a:xfrm>
          <a:prstGeom prst="rect">
            <a:avLst/>
          </a:prstGeom>
          <a:noFill/>
        </p:spPr>
        <p:txBody>
          <a:bodyPr wrap="square" rtlCol="0">
            <a:spAutoFit/>
          </a:bodyPr>
          <a:lstStyle/>
          <a:p>
            <a:r>
              <a:rPr lang="en-GB" sz="900" u="sng" dirty="0"/>
              <a:t>What if team second guesses both rotations</a:t>
            </a:r>
            <a:r>
              <a:rPr lang="en-GB" sz="900" u="sng" dirty="0" smtClean="0"/>
              <a:t>?</a:t>
            </a:r>
          </a:p>
          <a:p>
            <a:endParaRPr lang="en-GB" sz="900" dirty="0"/>
          </a:p>
          <a:p>
            <a:r>
              <a:rPr lang="en-GB" sz="900" dirty="0"/>
              <a:t>Team will go narrow and high up the park as if keeper is kicking long</a:t>
            </a:r>
            <a:r>
              <a:rPr lang="en-GB" sz="900" dirty="0" smtClean="0"/>
              <a:t>.</a:t>
            </a:r>
          </a:p>
          <a:p>
            <a:endParaRPr lang="en-GB" sz="900" dirty="0"/>
          </a:p>
          <a:p>
            <a:pPr marL="171450" lvl="0" indent="-171450">
              <a:buFont typeface="Arial" panose="020B0604020202020204" pitchFamily="34" charset="0"/>
              <a:buChar char="•"/>
            </a:pPr>
            <a:r>
              <a:rPr lang="en-GB" sz="900" b="1" dirty="0"/>
              <a:t>CB’s</a:t>
            </a:r>
            <a:r>
              <a:rPr lang="en-GB" sz="900" dirty="0"/>
              <a:t> will then split off and drop touchline wide</a:t>
            </a:r>
          </a:p>
          <a:p>
            <a:pPr marL="171450" lvl="0" indent="-171450">
              <a:buFont typeface="Arial" panose="020B0604020202020204" pitchFamily="34" charset="0"/>
              <a:buChar char="•"/>
            </a:pPr>
            <a:r>
              <a:rPr lang="en-GB" sz="900" b="1" dirty="0"/>
              <a:t>LM/RM</a:t>
            </a:r>
            <a:r>
              <a:rPr lang="en-GB" sz="900" dirty="0"/>
              <a:t> will split touchline wide towards the half way line</a:t>
            </a:r>
          </a:p>
          <a:p>
            <a:pPr marL="171450" lvl="0" indent="-171450">
              <a:buFont typeface="Arial" panose="020B0604020202020204" pitchFamily="34" charset="0"/>
              <a:buChar char="•"/>
            </a:pPr>
            <a:r>
              <a:rPr lang="en-GB" sz="900" b="1" dirty="0"/>
              <a:t>CM</a:t>
            </a:r>
            <a:r>
              <a:rPr lang="en-GB" sz="900" dirty="0"/>
              <a:t> will drop in between </a:t>
            </a:r>
            <a:r>
              <a:rPr lang="en-GB" sz="900" b="1" dirty="0"/>
              <a:t>CB’s</a:t>
            </a:r>
            <a:r>
              <a:rPr lang="en-GB" sz="900" dirty="0"/>
              <a:t> to get on the ball</a:t>
            </a:r>
          </a:p>
          <a:p>
            <a:pPr marL="171450" lvl="0" indent="-171450">
              <a:buFont typeface="Arial" panose="020B0604020202020204" pitchFamily="34" charset="0"/>
              <a:buChar char="•"/>
            </a:pPr>
            <a:r>
              <a:rPr lang="en-GB" sz="900" b="1" dirty="0"/>
              <a:t>ST</a:t>
            </a:r>
            <a:r>
              <a:rPr lang="en-GB" sz="900" dirty="0"/>
              <a:t> will stay high</a:t>
            </a:r>
          </a:p>
          <a:p>
            <a:pPr marL="171450" indent="-171450">
              <a:buFont typeface="Arial" panose="020B0604020202020204" pitchFamily="34" charset="0"/>
              <a:buChar char="•"/>
            </a:pPr>
            <a:r>
              <a:rPr lang="en-GB" sz="900" dirty="0"/>
              <a:t>From this team will look to do one of the rotations. </a:t>
            </a:r>
          </a:p>
          <a:p>
            <a:pPr marL="171450" indent="-171450">
              <a:buFont typeface="Arial" panose="020B0604020202020204" pitchFamily="34" charset="0"/>
              <a:buChar char="•"/>
            </a:pPr>
            <a:r>
              <a:rPr lang="en-GB" sz="900" dirty="0"/>
              <a:t>Example – When high and narrow instead of the </a:t>
            </a:r>
            <a:r>
              <a:rPr lang="en-GB" sz="900" b="1" dirty="0"/>
              <a:t>CB’s</a:t>
            </a:r>
            <a:r>
              <a:rPr lang="en-GB" sz="900" dirty="0"/>
              <a:t> dropping touchline wide for </a:t>
            </a:r>
            <a:r>
              <a:rPr lang="en-GB" sz="900" b="1" dirty="0"/>
              <a:t>GK</a:t>
            </a:r>
            <a:r>
              <a:rPr lang="en-GB" sz="900" dirty="0"/>
              <a:t> then the </a:t>
            </a:r>
            <a:r>
              <a:rPr lang="en-GB" sz="900" b="1" dirty="0"/>
              <a:t>LM/RM</a:t>
            </a:r>
            <a:r>
              <a:rPr lang="en-GB" sz="900" dirty="0"/>
              <a:t> would do that and </a:t>
            </a:r>
            <a:r>
              <a:rPr lang="en-GB" sz="900" b="1" dirty="0"/>
              <a:t>CB’s</a:t>
            </a:r>
            <a:r>
              <a:rPr lang="en-GB" sz="900" dirty="0"/>
              <a:t> would take their place. (Part B)</a:t>
            </a:r>
          </a:p>
          <a:p>
            <a:pPr marL="171450" indent="-171450">
              <a:buFont typeface="Arial" panose="020B0604020202020204" pitchFamily="34" charset="0"/>
              <a:buChar char="•"/>
            </a:pPr>
            <a:endParaRPr lang="en-GB" sz="900" dirty="0"/>
          </a:p>
        </p:txBody>
      </p:sp>
      <p:pic>
        <p:nvPicPr>
          <p:cNvPr id="14" name="Picture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0" y="6053070"/>
            <a:ext cx="1056068" cy="804930"/>
          </a:xfrm>
          <a:prstGeom prst="rect">
            <a:avLst/>
          </a:prstGeom>
        </p:spPr>
      </p:pic>
      <p:pic>
        <p:nvPicPr>
          <p:cNvPr id="15" name="Picture 14" descr="Scottish FA Grassroots Awards Winner 2016"/>
          <p:cNvPicPr/>
          <p:nvPr/>
        </p:nvPicPr>
        <p:blipFill>
          <a:blip r:embed="rId7">
            <a:extLst>
              <a:ext uri="{28A0092B-C50C-407E-A947-70E740481C1C}">
                <a14:useLocalDpi xmlns:a14="http://schemas.microsoft.com/office/drawing/2010/main" val="0"/>
              </a:ext>
            </a:extLst>
          </a:blip>
          <a:srcRect/>
          <a:stretch>
            <a:fillRect/>
          </a:stretch>
        </p:blipFill>
        <p:spPr bwMode="auto">
          <a:xfrm>
            <a:off x="7774546" y="6233374"/>
            <a:ext cx="4417454" cy="624625"/>
          </a:xfrm>
          <a:prstGeom prst="rect">
            <a:avLst/>
          </a:prstGeom>
          <a:noFill/>
          <a:ln>
            <a:noFill/>
          </a:ln>
        </p:spPr>
      </p:pic>
    </p:spTree>
    <p:extLst>
      <p:ext uri="{BB962C8B-B14F-4D97-AF65-F5344CB8AC3E}">
        <p14:creationId xmlns:p14="http://schemas.microsoft.com/office/powerpoint/2010/main" val="33144840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p:cNvSpPr txBox="1"/>
          <p:nvPr/>
        </p:nvSpPr>
        <p:spPr>
          <a:xfrm>
            <a:off x="1532586" y="231820"/>
            <a:ext cx="8216721" cy="461665"/>
          </a:xfrm>
          <a:prstGeom prst="rect">
            <a:avLst/>
          </a:prstGeom>
          <a:noFill/>
        </p:spPr>
        <p:txBody>
          <a:bodyPr wrap="square" rtlCol="0">
            <a:spAutoFit/>
          </a:bodyPr>
          <a:lstStyle/>
          <a:p>
            <a:pPr algn="ctr"/>
            <a:r>
              <a:rPr lang="en-GB" sz="2400" b="1" dirty="0" smtClean="0">
                <a:effectLst>
                  <a:outerShdw blurRad="38100" dist="38100" dir="2700000" algn="tl">
                    <a:srgbClr val="000000">
                      <a:alpha val="43137"/>
                    </a:srgbClr>
                  </a:outerShdw>
                </a:effectLst>
              </a:rPr>
              <a:t>7 aside – Patterns of Play. Option 1</a:t>
            </a:r>
            <a:endParaRPr lang="en-GB" sz="2400" b="1" dirty="0">
              <a:effectLst>
                <a:outerShdw blurRad="38100" dist="38100" dir="2700000" algn="tl">
                  <a:srgbClr val="000000">
                    <a:alpha val="43137"/>
                  </a:srgbClr>
                </a:outerShdw>
              </a:effectLst>
            </a:endParaRPr>
          </a:p>
        </p:txBody>
      </p:sp>
      <p:pic>
        <p:nvPicPr>
          <p:cNvPr id="7" name="Picture 6"/>
          <p:cNvPicPr/>
          <p:nvPr/>
        </p:nvPicPr>
        <p:blipFill>
          <a:blip r:embed="rId2"/>
          <a:stretch>
            <a:fillRect/>
          </a:stretch>
        </p:blipFill>
        <p:spPr>
          <a:xfrm>
            <a:off x="0" y="712429"/>
            <a:ext cx="5937161" cy="3022444"/>
          </a:xfrm>
          <a:prstGeom prst="rect">
            <a:avLst/>
          </a:prstGeom>
        </p:spPr>
      </p:pic>
      <p:sp>
        <p:nvSpPr>
          <p:cNvPr id="2" name="TextBox 1"/>
          <p:cNvSpPr txBox="1"/>
          <p:nvPr/>
        </p:nvSpPr>
        <p:spPr>
          <a:xfrm>
            <a:off x="-1" y="3734873"/>
            <a:ext cx="5937161" cy="1892826"/>
          </a:xfrm>
          <a:prstGeom prst="rect">
            <a:avLst/>
          </a:prstGeom>
          <a:noFill/>
        </p:spPr>
        <p:txBody>
          <a:bodyPr wrap="square" rtlCol="0">
            <a:spAutoFit/>
          </a:bodyPr>
          <a:lstStyle/>
          <a:p>
            <a:r>
              <a:rPr lang="en-GB" sz="1100" b="1" dirty="0"/>
              <a:t>(Trigger for CB’s to split is GK dropping ball at his/her feet)</a:t>
            </a:r>
            <a:endParaRPr lang="en-GB" sz="1100" dirty="0"/>
          </a:p>
          <a:p>
            <a:endParaRPr lang="en-GB" sz="1100" b="1" u="sng" dirty="0" smtClean="0"/>
          </a:p>
          <a:p>
            <a:r>
              <a:rPr lang="en-GB" sz="1100" b="1" u="sng" dirty="0" smtClean="0"/>
              <a:t>GK</a:t>
            </a:r>
            <a:r>
              <a:rPr lang="en-GB" sz="1100" dirty="0" smtClean="0"/>
              <a:t> </a:t>
            </a:r>
            <a:r>
              <a:rPr lang="en-GB" sz="1100" dirty="0"/>
              <a:t>plays to </a:t>
            </a:r>
            <a:r>
              <a:rPr lang="en-GB" sz="1100" b="1" dirty="0"/>
              <a:t>RCB</a:t>
            </a:r>
            <a:r>
              <a:rPr lang="en-GB" sz="1100" dirty="0"/>
              <a:t>, </a:t>
            </a:r>
            <a:r>
              <a:rPr lang="en-GB" sz="1100" b="1" dirty="0"/>
              <a:t>CM</a:t>
            </a:r>
            <a:r>
              <a:rPr lang="en-GB" sz="1100" dirty="0"/>
              <a:t> drops to get on the ball and receives on the half turn. Then plays diagonal pass for </a:t>
            </a:r>
            <a:r>
              <a:rPr lang="en-GB" sz="1100" b="1" dirty="0"/>
              <a:t>LM</a:t>
            </a:r>
            <a:r>
              <a:rPr lang="en-GB" sz="1100" dirty="0"/>
              <a:t> to step onto and deliver a cross. </a:t>
            </a:r>
            <a:r>
              <a:rPr lang="en-GB" sz="1100" b="1" dirty="0"/>
              <a:t>ST</a:t>
            </a:r>
            <a:r>
              <a:rPr lang="en-GB" sz="1100" dirty="0"/>
              <a:t> makes front post run, </a:t>
            </a:r>
            <a:r>
              <a:rPr lang="en-GB" sz="1100" b="1" dirty="0"/>
              <a:t>RM</a:t>
            </a:r>
            <a:r>
              <a:rPr lang="en-GB" sz="1100" dirty="0"/>
              <a:t> gets in at the back post and </a:t>
            </a:r>
            <a:r>
              <a:rPr lang="en-GB" sz="1100" b="1" dirty="0"/>
              <a:t>CM</a:t>
            </a:r>
            <a:r>
              <a:rPr lang="en-GB" sz="1100" dirty="0"/>
              <a:t> arrives at the edge of the box to pick up any scraps and the two </a:t>
            </a:r>
            <a:r>
              <a:rPr lang="en-GB" sz="1100" b="1" dirty="0"/>
              <a:t>CB’s</a:t>
            </a:r>
            <a:r>
              <a:rPr lang="en-GB" sz="1100" dirty="0"/>
              <a:t> step up in relation to the ball and narrow up in case of counter attack.</a:t>
            </a:r>
          </a:p>
          <a:p>
            <a:endParaRPr lang="en-GB" sz="1100" b="1" dirty="0" smtClean="0"/>
          </a:p>
          <a:p>
            <a:r>
              <a:rPr lang="en-GB" sz="1100" b="1" dirty="0" smtClean="0"/>
              <a:t>** </a:t>
            </a:r>
            <a:r>
              <a:rPr lang="en-GB" sz="1100" b="1" u="sng" dirty="0"/>
              <a:t>When working patterns of play at training work both sides left and right!</a:t>
            </a:r>
            <a:endParaRPr lang="en-GB" sz="1100" dirty="0"/>
          </a:p>
          <a:p>
            <a:endParaRPr lang="en-GB" dirty="0"/>
          </a:p>
        </p:txBody>
      </p:sp>
      <p:sp>
        <p:nvSpPr>
          <p:cNvPr id="9" name="TextBox 8"/>
          <p:cNvSpPr txBox="1"/>
          <p:nvPr/>
        </p:nvSpPr>
        <p:spPr>
          <a:xfrm>
            <a:off x="6256018" y="3734873"/>
            <a:ext cx="5935981" cy="1785104"/>
          </a:xfrm>
          <a:prstGeom prst="rect">
            <a:avLst/>
          </a:prstGeom>
          <a:noFill/>
        </p:spPr>
        <p:txBody>
          <a:bodyPr wrap="square" rtlCol="0">
            <a:spAutoFit/>
          </a:bodyPr>
          <a:lstStyle/>
          <a:p>
            <a:r>
              <a:rPr lang="en-GB" sz="1100" b="1" dirty="0"/>
              <a:t>(Trigger for CB’s to split is GK dropping ball at his/her feet</a:t>
            </a:r>
            <a:r>
              <a:rPr lang="en-GB" sz="1100" b="1" dirty="0" smtClean="0"/>
              <a:t>)</a:t>
            </a:r>
          </a:p>
          <a:p>
            <a:endParaRPr lang="en-GB" sz="1100" dirty="0"/>
          </a:p>
          <a:p>
            <a:r>
              <a:rPr lang="en-GB" sz="1100" b="1" dirty="0"/>
              <a:t>GK </a:t>
            </a:r>
            <a:r>
              <a:rPr lang="en-GB" sz="1100" dirty="0"/>
              <a:t>plays to </a:t>
            </a:r>
            <a:r>
              <a:rPr lang="en-GB" sz="1100" b="1" dirty="0"/>
              <a:t>RCB, RM </a:t>
            </a:r>
            <a:r>
              <a:rPr lang="en-GB" sz="1100" dirty="0"/>
              <a:t>goes high and drops shout to play a bounce pass with </a:t>
            </a:r>
            <a:r>
              <a:rPr lang="en-GB" sz="1100" b="1" dirty="0"/>
              <a:t>RCB</a:t>
            </a:r>
            <a:r>
              <a:rPr lang="en-GB" sz="1100" dirty="0"/>
              <a:t> as this happens </a:t>
            </a:r>
            <a:r>
              <a:rPr lang="en-GB" sz="1100" b="1" dirty="0"/>
              <a:t>ST</a:t>
            </a:r>
            <a:r>
              <a:rPr lang="en-GB" sz="1100" dirty="0"/>
              <a:t> drops into the hole for </a:t>
            </a:r>
            <a:r>
              <a:rPr lang="en-GB" sz="1100" b="1" dirty="0"/>
              <a:t>RCB</a:t>
            </a:r>
            <a:r>
              <a:rPr lang="en-GB" sz="1100" dirty="0"/>
              <a:t> to play pass to and take ball opens up and plays to </a:t>
            </a:r>
            <a:r>
              <a:rPr lang="en-GB" sz="1100" b="1" dirty="0"/>
              <a:t>LM</a:t>
            </a:r>
            <a:r>
              <a:rPr lang="en-GB" sz="1100" b="1" u="sng" dirty="0"/>
              <a:t> </a:t>
            </a:r>
            <a:r>
              <a:rPr lang="en-GB" sz="1100" dirty="0"/>
              <a:t>who steps on and delivers cross. Once </a:t>
            </a:r>
            <a:r>
              <a:rPr lang="en-GB" sz="1100" b="1" dirty="0"/>
              <a:t>ST</a:t>
            </a:r>
            <a:r>
              <a:rPr lang="en-GB" sz="1100" dirty="0"/>
              <a:t> has played ball wide they spin and make run to front post, </a:t>
            </a:r>
            <a:r>
              <a:rPr lang="en-GB" sz="1100" b="1" dirty="0"/>
              <a:t>CM</a:t>
            </a:r>
            <a:r>
              <a:rPr lang="en-GB" sz="1100" dirty="0"/>
              <a:t> arrives at the edge of the box and </a:t>
            </a:r>
            <a:r>
              <a:rPr lang="en-GB" sz="1100" b="1" dirty="0"/>
              <a:t>RM</a:t>
            </a:r>
            <a:r>
              <a:rPr lang="en-GB" sz="1100" dirty="0"/>
              <a:t> comes in at the back post. Two </a:t>
            </a:r>
            <a:r>
              <a:rPr lang="en-GB" sz="1100" b="1" dirty="0"/>
              <a:t>CB’s</a:t>
            </a:r>
            <a:r>
              <a:rPr lang="en-GB" sz="1100" dirty="0"/>
              <a:t> narrow up and step up the pitch in relation to the ball.</a:t>
            </a:r>
          </a:p>
          <a:p>
            <a:endParaRPr lang="en-GB" sz="1100" b="1" dirty="0" smtClean="0"/>
          </a:p>
          <a:p>
            <a:r>
              <a:rPr lang="en-GB" sz="1100" b="1" dirty="0" smtClean="0"/>
              <a:t>** </a:t>
            </a:r>
            <a:r>
              <a:rPr lang="en-GB" sz="1100" b="1" u="sng" dirty="0"/>
              <a:t>When working patterns of play at training work both sides left and right!</a:t>
            </a:r>
            <a:endParaRPr lang="en-GB" sz="1100" dirty="0"/>
          </a:p>
          <a:p>
            <a:endParaRPr lang="en-GB" sz="1100" dirty="0"/>
          </a:p>
        </p:txBody>
      </p:sp>
      <p:pic>
        <p:nvPicPr>
          <p:cNvPr id="10" name="Picture 9"/>
          <p:cNvPicPr/>
          <p:nvPr/>
        </p:nvPicPr>
        <p:blipFill>
          <a:blip r:embed="rId3"/>
          <a:stretch>
            <a:fillRect/>
          </a:stretch>
        </p:blipFill>
        <p:spPr>
          <a:xfrm>
            <a:off x="6256020" y="712429"/>
            <a:ext cx="5935980" cy="3022444"/>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053070"/>
            <a:ext cx="1056068" cy="804930"/>
          </a:xfrm>
          <a:prstGeom prst="rect">
            <a:avLst/>
          </a:prstGeom>
        </p:spPr>
      </p:pic>
      <p:pic>
        <p:nvPicPr>
          <p:cNvPr id="12" name="Picture 11" descr="Scottish FA Grassroots Awards Winner 2016"/>
          <p:cNvPicPr/>
          <p:nvPr/>
        </p:nvPicPr>
        <p:blipFill>
          <a:blip r:embed="rId5">
            <a:extLst>
              <a:ext uri="{28A0092B-C50C-407E-A947-70E740481C1C}">
                <a14:useLocalDpi xmlns:a14="http://schemas.microsoft.com/office/drawing/2010/main" val="0"/>
              </a:ext>
            </a:extLst>
          </a:blip>
          <a:srcRect/>
          <a:stretch>
            <a:fillRect/>
          </a:stretch>
        </p:blipFill>
        <p:spPr bwMode="auto">
          <a:xfrm>
            <a:off x="7774546" y="6053070"/>
            <a:ext cx="4417454" cy="804930"/>
          </a:xfrm>
          <a:prstGeom prst="rect">
            <a:avLst/>
          </a:prstGeom>
          <a:noFill/>
          <a:ln>
            <a:noFill/>
          </a:ln>
        </p:spPr>
      </p:pic>
    </p:spTree>
    <p:extLst>
      <p:ext uri="{BB962C8B-B14F-4D97-AF65-F5344CB8AC3E}">
        <p14:creationId xmlns:p14="http://schemas.microsoft.com/office/powerpoint/2010/main" val="32657476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p:cNvSpPr txBox="1"/>
          <p:nvPr/>
        </p:nvSpPr>
        <p:spPr>
          <a:xfrm>
            <a:off x="1532586" y="231820"/>
            <a:ext cx="8216721" cy="461665"/>
          </a:xfrm>
          <a:prstGeom prst="rect">
            <a:avLst/>
          </a:prstGeom>
          <a:noFill/>
        </p:spPr>
        <p:txBody>
          <a:bodyPr wrap="square" rtlCol="0">
            <a:spAutoFit/>
          </a:bodyPr>
          <a:lstStyle/>
          <a:p>
            <a:pPr algn="ctr"/>
            <a:r>
              <a:rPr lang="en-GB" sz="2400" b="1" dirty="0" smtClean="0">
                <a:effectLst>
                  <a:outerShdw blurRad="38100" dist="38100" dir="2700000" algn="tl">
                    <a:srgbClr val="000000">
                      <a:alpha val="43137"/>
                    </a:srgbClr>
                  </a:outerShdw>
                </a:effectLst>
              </a:rPr>
              <a:t>7 aside – Patterns of play, Option 1. What if?</a:t>
            </a:r>
            <a:endParaRPr lang="en-GB" sz="2400" b="1" dirty="0">
              <a:effectLst>
                <a:outerShdw blurRad="38100" dist="38100" dir="2700000" algn="tl">
                  <a:srgbClr val="000000">
                    <a:alpha val="43137"/>
                  </a:srgbClr>
                </a:outerShdw>
              </a:effectLst>
            </a:endParaRPr>
          </a:p>
        </p:txBody>
      </p:sp>
      <p:sp>
        <p:nvSpPr>
          <p:cNvPr id="8" name="TextBox 7"/>
          <p:cNvSpPr txBox="1"/>
          <p:nvPr/>
        </p:nvSpPr>
        <p:spPr>
          <a:xfrm>
            <a:off x="-1" y="3734874"/>
            <a:ext cx="5499279" cy="2292935"/>
          </a:xfrm>
          <a:prstGeom prst="rect">
            <a:avLst/>
          </a:prstGeom>
          <a:noFill/>
        </p:spPr>
        <p:txBody>
          <a:bodyPr wrap="square" rtlCol="0">
            <a:spAutoFit/>
          </a:bodyPr>
          <a:lstStyle/>
          <a:p>
            <a:r>
              <a:rPr lang="en-GB" sz="1100" b="1" dirty="0"/>
              <a:t>(Trigger for CB’s to split is GK dropping ball at his/her feet</a:t>
            </a:r>
            <a:r>
              <a:rPr lang="en-GB" sz="1100" b="1" dirty="0" smtClean="0"/>
              <a:t>)</a:t>
            </a:r>
          </a:p>
          <a:p>
            <a:endParaRPr lang="en-GB" sz="1100" dirty="0"/>
          </a:p>
          <a:p>
            <a:r>
              <a:rPr lang="en-GB" sz="1100" b="1" dirty="0"/>
              <a:t>GK </a:t>
            </a:r>
            <a:r>
              <a:rPr lang="en-GB" sz="1100" dirty="0"/>
              <a:t>plays to </a:t>
            </a:r>
            <a:r>
              <a:rPr lang="en-GB" sz="1100" b="1" dirty="0"/>
              <a:t>RCB</a:t>
            </a:r>
            <a:r>
              <a:rPr lang="en-GB" sz="1100" dirty="0"/>
              <a:t>, as that is happening </a:t>
            </a:r>
            <a:r>
              <a:rPr lang="en-GB" sz="1100" b="1" dirty="0"/>
              <a:t>RM</a:t>
            </a:r>
            <a:r>
              <a:rPr lang="en-GB" sz="1100" dirty="0"/>
              <a:t> is making a run up the line to check off and get the ball short from </a:t>
            </a:r>
            <a:r>
              <a:rPr lang="en-GB" sz="1100" b="1" dirty="0"/>
              <a:t>RCB</a:t>
            </a:r>
            <a:r>
              <a:rPr lang="en-GB" sz="1100" dirty="0"/>
              <a:t>. </a:t>
            </a:r>
            <a:r>
              <a:rPr lang="en-GB" sz="1100" b="1" dirty="0"/>
              <a:t>RM</a:t>
            </a:r>
            <a:r>
              <a:rPr lang="en-GB" sz="1100" dirty="0"/>
              <a:t> then plays ball into </a:t>
            </a:r>
            <a:r>
              <a:rPr lang="en-GB" sz="1100" b="1" dirty="0"/>
              <a:t>CM. RM </a:t>
            </a:r>
            <a:r>
              <a:rPr lang="en-GB" sz="1100" dirty="0"/>
              <a:t>then spins and runs back up the line for </a:t>
            </a:r>
            <a:r>
              <a:rPr lang="en-GB" sz="1100" b="1" dirty="0"/>
              <a:t>CM</a:t>
            </a:r>
            <a:r>
              <a:rPr lang="en-GB" sz="1100" dirty="0"/>
              <a:t> to play pass into his path for a cross.</a:t>
            </a:r>
          </a:p>
          <a:p>
            <a:r>
              <a:rPr lang="en-GB" sz="1100" dirty="0"/>
              <a:t>As this is happening </a:t>
            </a:r>
            <a:r>
              <a:rPr lang="en-GB" sz="1100" b="1" dirty="0"/>
              <a:t>CB’s</a:t>
            </a:r>
            <a:r>
              <a:rPr lang="en-GB" sz="1100" dirty="0"/>
              <a:t> narrow up and set up the pitch in relation to the ball. </a:t>
            </a:r>
          </a:p>
          <a:p>
            <a:r>
              <a:rPr lang="en-GB" sz="1100" b="1" u="sng" dirty="0"/>
              <a:t>LM</a:t>
            </a:r>
            <a:r>
              <a:rPr lang="en-GB" sz="1100" dirty="0"/>
              <a:t> runs from touchline wide into the box (diagonal run – harder to pick up for a marker)</a:t>
            </a:r>
          </a:p>
          <a:p>
            <a:r>
              <a:rPr lang="en-GB" sz="1100" b="1" u="sng" dirty="0"/>
              <a:t>ST</a:t>
            </a:r>
            <a:r>
              <a:rPr lang="en-GB" sz="1100" dirty="0"/>
              <a:t> makes run to front post </a:t>
            </a:r>
          </a:p>
          <a:p>
            <a:r>
              <a:rPr lang="en-GB" sz="1100" b="1" u="sng" dirty="0"/>
              <a:t>CM</a:t>
            </a:r>
            <a:r>
              <a:rPr lang="en-GB" sz="1100" dirty="0"/>
              <a:t> arrives at the edge of the box for cut back</a:t>
            </a:r>
          </a:p>
          <a:p>
            <a:endParaRPr lang="en-GB" sz="1100" b="1" dirty="0" smtClean="0"/>
          </a:p>
          <a:p>
            <a:r>
              <a:rPr lang="en-GB" sz="1100" b="1" dirty="0" smtClean="0"/>
              <a:t>** </a:t>
            </a:r>
            <a:r>
              <a:rPr lang="en-GB" sz="1100" b="1" u="sng" dirty="0"/>
              <a:t>When working patterns of play at training work both sides left and right!</a:t>
            </a:r>
            <a:endParaRPr lang="en-GB" sz="1100" dirty="0"/>
          </a:p>
          <a:p>
            <a:endParaRPr lang="en-GB" sz="1100" dirty="0"/>
          </a:p>
        </p:txBody>
      </p:sp>
      <p:sp>
        <p:nvSpPr>
          <p:cNvPr id="7" name="TextBox 6"/>
          <p:cNvSpPr txBox="1"/>
          <p:nvPr/>
        </p:nvSpPr>
        <p:spPr>
          <a:xfrm>
            <a:off x="9149270" y="4617386"/>
            <a:ext cx="2408350" cy="369332"/>
          </a:xfrm>
          <a:prstGeom prst="rect">
            <a:avLst/>
          </a:prstGeom>
          <a:noFill/>
        </p:spPr>
        <p:txBody>
          <a:bodyPr wrap="square" rtlCol="0">
            <a:spAutoFit/>
          </a:bodyPr>
          <a:lstStyle/>
          <a:p>
            <a:endParaRPr lang="en-GB" dirty="0"/>
          </a:p>
        </p:txBody>
      </p:sp>
      <p:pic>
        <p:nvPicPr>
          <p:cNvPr id="9" name="Picture 8"/>
          <p:cNvPicPr/>
          <p:nvPr/>
        </p:nvPicPr>
        <p:blipFill>
          <a:blip r:embed="rId2"/>
          <a:stretch>
            <a:fillRect/>
          </a:stretch>
        </p:blipFill>
        <p:spPr>
          <a:xfrm>
            <a:off x="0" y="670800"/>
            <a:ext cx="5499279" cy="3064074"/>
          </a:xfrm>
          <a:prstGeom prst="rect">
            <a:avLst/>
          </a:prstGeom>
        </p:spPr>
      </p:pic>
      <p:pic>
        <p:nvPicPr>
          <p:cNvPr id="10" name="Picture 9"/>
          <p:cNvPicPr/>
          <p:nvPr/>
        </p:nvPicPr>
        <p:blipFill>
          <a:blip r:embed="rId3"/>
          <a:stretch>
            <a:fillRect/>
          </a:stretch>
        </p:blipFill>
        <p:spPr>
          <a:xfrm>
            <a:off x="6183630" y="670800"/>
            <a:ext cx="6008370" cy="3064074"/>
          </a:xfrm>
          <a:prstGeom prst="rect">
            <a:avLst/>
          </a:prstGeom>
        </p:spPr>
      </p:pic>
      <p:sp>
        <p:nvSpPr>
          <p:cNvPr id="2" name="TextBox 1"/>
          <p:cNvSpPr txBox="1"/>
          <p:nvPr/>
        </p:nvSpPr>
        <p:spPr>
          <a:xfrm>
            <a:off x="6183630" y="3734874"/>
            <a:ext cx="6008370" cy="2123658"/>
          </a:xfrm>
          <a:prstGeom prst="rect">
            <a:avLst/>
          </a:prstGeom>
          <a:noFill/>
        </p:spPr>
        <p:txBody>
          <a:bodyPr wrap="square" rtlCol="0">
            <a:spAutoFit/>
          </a:bodyPr>
          <a:lstStyle/>
          <a:p>
            <a:r>
              <a:rPr lang="en-GB" sz="1100" b="1" dirty="0"/>
              <a:t>(Trigger for CB’s to split is GK dropping ball at his/her feet</a:t>
            </a:r>
            <a:r>
              <a:rPr lang="en-GB" sz="1100" b="1" dirty="0" smtClean="0"/>
              <a:t>)</a:t>
            </a:r>
          </a:p>
          <a:p>
            <a:endParaRPr lang="en-GB" sz="1100" dirty="0"/>
          </a:p>
          <a:p>
            <a:r>
              <a:rPr lang="en-GB" sz="1100" dirty="0"/>
              <a:t>GK plays to </a:t>
            </a:r>
            <a:r>
              <a:rPr lang="en-GB" sz="1100" b="1" dirty="0"/>
              <a:t>RCB, RM</a:t>
            </a:r>
            <a:r>
              <a:rPr lang="en-GB" sz="1100" dirty="0"/>
              <a:t> has made a run up the line then checked off short to receive a pass from </a:t>
            </a:r>
            <a:r>
              <a:rPr lang="en-GB" sz="1100" b="1" dirty="0"/>
              <a:t>RCB</a:t>
            </a:r>
            <a:r>
              <a:rPr lang="en-GB" sz="1100" dirty="0"/>
              <a:t>. </a:t>
            </a:r>
            <a:r>
              <a:rPr lang="en-GB" sz="1100" b="1" dirty="0"/>
              <a:t>RM</a:t>
            </a:r>
            <a:r>
              <a:rPr lang="en-GB" sz="1100" dirty="0"/>
              <a:t> bounces the ball back to </a:t>
            </a:r>
            <a:r>
              <a:rPr lang="en-GB" sz="1100" b="1" dirty="0"/>
              <a:t>RCB</a:t>
            </a:r>
            <a:r>
              <a:rPr lang="en-GB" sz="1100" dirty="0"/>
              <a:t> who the plays a pass right through the middle for </a:t>
            </a:r>
            <a:r>
              <a:rPr lang="en-GB" sz="1100" b="1" dirty="0"/>
              <a:t>CM</a:t>
            </a:r>
            <a:r>
              <a:rPr lang="en-GB" sz="1100" dirty="0"/>
              <a:t> to step onto and finish.</a:t>
            </a:r>
          </a:p>
          <a:p>
            <a:r>
              <a:rPr lang="en-GB" sz="1100" dirty="0"/>
              <a:t>For this to work as the bounce pass is happening between the </a:t>
            </a:r>
            <a:r>
              <a:rPr lang="en-GB" sz="1100" b="1" dirty="0"/>
              <a:t>RCB</a:t>
            </a:r>
            <a:r>
              <a:rPr lang="en-GB" sz="1100" dirty="0"/>
              <a:t> &amp; </a:t>
            </a:r>
            <a:r>
              <a:rPr lang="en-GB" sz="1100" b="1" dirty="0"/>
              <a:t>RM</a:t>
            </a:r>
            <a:r>
              <a:rPr lang="en-GB" sz="1100" dirty="0"/>
              <a:t> the </a:t>
            </a:r>
            <a:r>
              <a:rPr lang="en-GB" sz="1100" b="1" dirty="0"/>
              <a:t>ST</a:t>
            </a:r>
            <a:r>
              <a:rPr lang="en-GB" sz="1100" dirty="0"/>
              <a:t> needs to drop short towards the ball taking a defender with him to allow the other teams </a:t>
            </a:r>
            <a:r>
              <a:rPr lang="en-GB" sz="1100" b="1" dirty="0"/>
              <a:t>CBs</a:t>
            </a:r>
            <a:r>
              <a:rPr lang="en-GB" sz="1100" dirty="0"/>
              <a:t> to split to create the space for the late run through the middle from </a:t>
            </a:r>
            <a:r>
              <a:rPr lang="en-GB" sz="1100" b="1" dirty="0"/>
              <a:t>CM. </a:t>
            </a:r>
            <a:endParaRPr lang="en-GB" sz="1100" dirty="0"/>
          </a:p>
          <a:p>
            <a:r>
              <a:rPr lang="en-GB" sz="1100" dirty="0"/>
              <a:t>If </a:t>
            </a:r>
            <a:r>
              <a:rPr lang="en-GB" sz="1100" b="1" dirty="0"/>
              <a:t>CM</a:t>
            </a:r>
            <a:r>
              <a:rPr lang="en-GB" sz="1100" dirty="0"/>
              <a:t> gets the ball and the other teams </a:t>
            </a:r>
            <a:r>
              <a:rPr lang="en-GB" sz="1100" b="1" dirty="0"/>
              <a:t>CB</a:t>
            </a:r>
            <a:r>
              <a:rPr lang="en-GB" sz="1100" dirty="0"/>
              <a:t> is there to stop route to goal then </a:t>
            </a:r>
            <a:r>
              <a:rPr lang="en-GB" sz="1100" b="1" dirty="0"/>
              <a:t>LM</a:t>
            </a:r>
            <a:r>
              <a:rPr lang="en-GB" sz="1100" dirty="0"/>
              <a:t> &amp; </a:t>
            </a:r>
            <a:r>
              <a:rPr lang="en-GB" sz="1100" b="1" dirty="0"/>
              <a:t>RM</a:t>
            </a:r>
            <a:r>
              <a:rPr lang="en-GB" sz="1100" dirty="0"/>
              <a:t> are stepping on so </a:t>
            </a:r>
            <a:r>
              <a:rPr lang="en-GB" sz="1100" b="1" dirty="0"/>
              <a:t>CM</a:t>
            </a:r>
            <a:r>
              <a:rPr lang="en-GB" sz="1100" dirty="0"/>
              <a:t> can look to slip a pass into them to go and finish.</a:t>
            </a:r>
          </a:p>
          <a:p>
            <a:endParaRPr lang="en-GB" sz="1100" b="1" dirty="0" smtClean="0"/>
          </a:p>
          <a:p>
            <a:r>
              <a:rPr lang="en-GB" sz="1100" b="1" dirty="0" smtClean="0"/>
              <a:t>** </a:t>
            </a:r>
            <a:r>
              <a:rPr lang="en-GB" sz="1100" b="1" u="sng" dirty="0"/>
              <a:t>When working patterns of play at training work both sides left and right!</a:t>
            </a:r>
            <a:endParaRPr lang="en-GB" sz="1100" dirty="0"/>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053070"/>
            <a:ext cx="1056068" cy="804930"/>
          </a:xfrm>
          <a:prstGeom prst="rect">
            <a:avLst/>
          </a:prstGeom>
        </p:spPr>
      </p:pic>
      <p:pic>
        <p:nvPicPr>
          <p:cNvPr id="12" name="Picture 11" descr="Scottish FA Grassroots Awards Winner 2016"/>
          <p:cNvPicPr/>
          <p:nvPr/>
        </p:nvPicPr>
        <p:blipFill>
          <a:blip r:embed="rId5">
            <a:extLst>
              <a:ext uri="{28A0092B-C50C-407E-A947-70E740481C1C}">
                <a14:useLocalDpi xmlns:a14="http://schemas.microsoft.com/office/drawing/2010/main" val="0"/>
              </a:ext>
            </a:extLst>
          </a:blip>
          <a:srcRect/>
          <a:stretch>
            <a:fillRect/>
          </a:stretch>
        </p:blipFill>
        <p:spPr bwMode="auto">
          <a:xfrm>
            <a:off x="7774546" y="6053070"/>
            <a:ext cx="4417454" cy="804930"/>
          </a:xfrm>
          <a:prstGeom prst="rect">
            <a:avLst/>
          </a:prstGeom>
          <a:noFill/>
          <a:ln>
            <a:noFill/>
          </a:ln>
        </p:spPr>
      </p:pic>
    </p:spTree>
    <p:extLst>
      <p:ext uri="{BB962C8B-B14F-4D97-AF65-F5344CB8AC3E}">
        <p14:creationId xmlns:p14="http://schemas.microsoft.com/office/powerpoint/2010/main" val="13838094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p:cNvSpPr txBox="1"/>
          <p:nvPr/>
        </p:nvSpPr>
        <p:spPr>
          <a:xfrm>
            <a:off x="1532586" y="231820"/>
            <a:ext cx="8216721" cy="461665"/>
          </a:xfrm>
          <a:prstGeom prst="rect">
            <a:avLst/>
          </a:prstGeom>
          <a:noFill/>
        </p:spPr>
        <p:txBody>
          <a:bodyPr wrap="square" rtlCol="0">
            <a:spAutoFit/>
          </a:bodyPr>
          <a:lstStyle/>
          <a:p>
            <a:pPr algn="ctr"/>
            <a:r>
              <a:rPr lang="en-GB" sz="2400" b="1" dirty="0" smtClean="0">
                <a:effectLst>
                  <a:outerShdw blurRad="38100" dist="38100" dir="2700000" algn="tl">
                    <a:srgbClr val="000000">
                      <a:alpha val="43137"/>
                    </a:srgbClr>
                  </a:outerShdw>
                </a:effectLst>
              </a:rPr>
              <a:t>7 aside- Pattern of play, option 1. Final What if?</a:t>
            </a:r>
            <a:endParaRPr lang="en-GB" sz="2400" b="1" dirty="0">
              <a:effectLst>
                <a:outerShdw blurRad="38100" dist="38100" dir="2700000" algn="tl">
                  <a:srgbClr val="000000">
                    <a:alpha val="43137"/>
                  </a:srgbClr>
                </a:outerShdw>
              </a:effectLst>
            </a:endParaRPr>
          </a:p>
        </p:txBody>
      </p:sp>
      <p:pic>
        <p:nvPicPr>
          <p:cNvPr id="7" name="Picture 6"/>
          <p:cNvPicPr/>
          <p:nvPr/>
        </p:nvPicPr>
        <p:blipFill>
          <a:blip r:embed="rId2"/>
          <a:stretch>
            <a:fillRect/>
          </a:stretch>
        </p:blipFill>
        <p:spPr>
          <a:xfrm>
            <a:off x="2760814" y="693485"/>
            <a:ext cx="6052185" cy="3054267"/>
          </a:xfrm>
          <a:prstGeom prst="rect">
            <a:avLst/>
          </a:prstGeom>
        </p:spPr>
      </p:pic>
      <p:sp>
        <p:nvSpPr>
          <p:cNvPr id="2" name="TextBox 1"/>
          <p:cNvSpPr txBox="1"/>
          <p:nvPr/>
        </p:nvSpPr>
        <p:spPr>
          <a:xfrm>
            <a:off x="2760814" y="3747752"/>
            <a:ext cx="6052185" cy="1954381"/>
          </a:xfrm>
          <a:prstGeom prst="rect">
            <a:avLst/>
          </a:prstGeom>
          <a:noFill/>
        </p:spPr>
        <p:txBody>
          <a:bodyPr wrap="square" rtlCol="0">
            <a:spAutoFit/>
          </a:bodyPr>
          <a:lstStyle/>
          <a:p>
            <a:r>
              <a:rPr lang="en-GB" sz="1100" b="1" dirty="0"/>
              <a:t>(Trigger for CB’s to split is GK dropping ball at his/her feet</a:t>
            </a:r>
            <a:r>
              <a:rPr lang="en-GB" sz="1100" b="1" dirty="0" smtClean="0"/>
              <a:t>)</a:t>
            </a:r>
          </a:p>
          <a:p>
            <a:endParaRPr lang="en-GB" sz="1100" dirty="0"/>
          </a:p>
          <a:p>
            <a:r>
              <a:rPr lang="en-GB" sz="1100" b="1" dirty="0"/>
              <a:t>GK</a:t>
            </a:r>
            <a:r>
              <a:rPr lang="en-GB" sz="1100" dirty="0"/>
              <a:t> will play to </a:t>
            </a:r>
            <a:r>
              <a:rPr lang="en-GB" sz="1100" b="1" dirty="0"/>
              <a:t>RCB, CM</a:t>
            </a:r>
            <a:r>
              <a:rPr lang="en-GB" sz="1100" dirty="0"/>
              <a:t> shuffles over to receive pass from RCB and plays to </a:t>
            </a:r>
            <a:r>
              <a:rPr lang="en-GB" sz="1100" b="1" dirty="0"/>
              <a:t>LCB</a:t>
            </a:r>
            <a:r>
              <a:rPr lang="en-GB" sz="1100" dirty="0"/>
              <a:t>. </a:t>
            </a:r>
            <a:r>
              <a:rPr lang="en-GB" sz="1100" b="1" dirty="0"/>
              <a:t>ST</a:t>
            </a:r>
            <a:r>
              <a:rPr lang="en-GB" sz="1100" dirty="0"/>
              <a:t> drops short towards </a:t>
            </a:r>
            <a:r>
              <a:rPr lang="en-GB" sz="1100" b="1" dirty="0"/>
              <a:t>LCB</a:t>
            </a:r>
            <a:r>
              <a:rPr lang="en-GB" sz="1100" dirty="0"/>
              <a:t> and receives pass. From there </a:t>
            </a:r>
            <a:r>
              <a:rPr lang="en-GB" sz="1100" b="1" dirty="0"/>
              <a:t>ST</a:t>
            </a:r>
            <a:r>
              <a:rPr lang="en-GB" sz="1100" dirty="0"/>
              <a:t> plays to </a:t>
            </a:r>
            <a:r>
              <a:rPr lang="en-GB" sz="1100" b="1" dirty="0"/>
              <a:t>CM</a:t>
            </a:r>
            <a:r>
              <a:rPr lang="en-GB" sz="1100" dirty="0"/>
              <a:t> who plays pass into </a:t>
            </a:r>
            <a:r>
              <a:rPr lang="en-GB" sz="1100" b="1" dirty="0"/>
              <a:t>RMs</a:t>
            </a:r>
            <a:r>
              <a:rPr lang="en-GB" sz="1100" dirty="0"/>
              <a:t> pass who the Crosses.</a:t>
            </a:r>
          </a:p>
          <a:p>
            <a:r>
              <a:rPr lang="en-GB" sz="1100" dirty="0"/>
              <a:t>AS this is happening </a:t>
            </a:r>
            <a:r>
              <a:rPr lang="en-GB" sz="1100" b="1" dirty="0"/>
              <a:t>ST</a:t>
            </a:r>
            <a:r>
              <a:rPr lang="en-GB" sz="1100" dirty="0"/>
              <a:t> &amp; </a:t>
            </a:r>
            <a:r>
              <a:rPr lang="en-GB" sz="1100" b="1" dirty="0"/>
              <a:t>CM</a:t>
            </a:r>
            <a:r>
              <a:rPr lang="en-GB" sz="1100" dirty="0"/>
              <a:t> </a:t>
            </a:r>
            <a:r>
              <a:rPr lang="en-GB" sz="1100" b="1" u="sng" dirty="0"/>
              <a:t>MUST</a:t>
            </a:r>
            <a:r>
              <a:rPr lang="en-GB" sz="1100" dirty="0"/>
              <a:t> move in relation with the ball to drag marker away. </a:t>
            </a:r>
          </a:p>
          <a:p>
            <a:r>
              <a:rPr lang="en-GB" sz="1100" b="1" dirty="0"/>
              <a:t>LM </a:t>
            </a:r>
            <a:r>
              <a:rPr lang="en-GB" sz="1100" dirty="0"/>
              <a:t>&amp; </a:t>
            </a:r>
            <a:r>
              <a:rPr lang="en-GB" sz="1100" b="1" dirty="0"/>
              <a:t>RM</a:t>
            </a:r>
            <a:r>
              <a:rPr lang="en-GB" sz="1100" dirty="0"/>
              <a:t> will stay high to keep markers away </a:t>
            </a:r>
          </a:p>
          <a:p>
            <a:r>
              <a:rPr lang="en-GB" sz="1100" dirty="0"/>
              <a:t>If pass isn’t on to </a:t>
            </a:r>
            <a:r>
              <a:rPr lang="en-GB" sz="1100" b="1" dirty="0"/>
              <a:t>CM</a:t>
            </a:r>
            <a:r>
              <a:rPr lang="en-GB" sz="1100" dirty="0"/>
              <a:t> at start then look to play to </a:t>
            </a:r>
            <a:r>
              <a:rPr lang="en-GB" sz="1100" b="1" dirty="0"/>
              <a:t>LM/RM</a:t>
            </a:r>
            <a:r>
              <a:rPr lang="en-GB" sz="1100" dirty="0"/>
              <a:t> to bounce into </a:t>
            </a:r>
            <a:r>
              <a:rPr lang="en-GB" sz="1100" b="1" u="sng" dirty="0"/>
              <a:t>ST</a:t>
            </a:r>
            <a:r>
              <a:rPr lang="en-GB" sz="1100" dirty="0"/>
              <a:t> to continue pattern of play.</a:t>
            </a:r>
          </a:p>
          <a:p>
            <a:endParaRPr lang="en-GB" sz="1100" b="1" dirty="0" smtClean="0"/>
          </a:p>
          <a:p>
            <a:r>
              <a:rPr lang="en-GB" sz="1100" b="1" dirty="0" smtClean="0"/>
              <a:t>** </a:t>
            </a:r>
            <a:r>
              <a:rPr lang="en-GB" sz="1100" b="1" u="sng" dirty="0"/>
              <a:t>When working patterns of play at training work both sides left and right!</a:t>
            </a:r>
            <a:endParaRPr lang="en-GB" sz="1100"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053070"/>
            <a:ext cx="1056068" cy="804930"/>
          </a:xfrm>
          <a:prstGeom prst="rect">
            <a:avLst/>
          </a:prstGeom>
        </p:spPr>
      </p:pic>
      <p:pic>
        <p:nvPicPr>
          <p:cNvPr id="9" name="Picture 8" descr="Scottish FA Grassroots Awards Winner 2016"/>
          <p:cNvPicPr/>
          <p:nvPr/>
        </p:nvPicPr>
        <p:blipFill>
          <a:blip r:embed="rId4">
            <a:extLst>
              <a:ext uri="{28A0092B-C50C-407E-A947-70E740481C1C}">
                <a14:useLocalDpi xmlns:a14="http://schemas.microsoft.com/office/drawing/2010/main" val="0"/>
              </a:ext>
            </a:extLst>
          </a:blip>
          <a:srcRect/>
          <a:stretch>
            <a:fillRect/>
          </a:stretch>
        </p:blipFill>
        <p:spPr bwMode="auto">
          <a:xfrm>
            <a:off x="7774546" y="6053070"/>
            <a:ext cx="4417454" cy="804930"/>
          </a:xfrm>
          <a:prstGeom prst="rect">
            <a:avLst/>
          </a:prstGeom>
          <a:noFill/>
          <a:ln>
            <a:noFill/>
          </a:ln>
        </p:spPr>
      </p:pic>
    </p:spTree>
    <p:extLst>
      <p:ext uri="{BB962C8B-B14F-4D97-AF65-F5344CB8AC3E}">
        <p14:creationId xmlns:p14="http://schemas.microsoft.com/office/powerpoint/2010/main" val="3816133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p:cNvSpPr txBox="1"/>
          <p:nvPr/>
        </p:nvSpPr>
        <p:spPr>
          <a:xfrm>
            <a:off x="-1" y="231820"/>
            <a:ext cx="12192001" cy="830997"/>
          </a:xfrm>
          <a:prstGeom prst="rect">
            <a:avLst/>
          </a:prstGeom>
          <a:noFill/>
        </p:spPr>
        <p:txBody>
          <a:bodyPr wrap="square" rtlCol="0">
            <a:spAutoFit/>
          </a:bodyPr>
          <a:lstStyle/>
          <a:p>
            <a:pPr algn="ctr"/>
            <a:r>
              <a:rPr lang="en-GB" sz="2400" b="1" dirty="0" smtClean="0">
                <a:effectLst>
                  <a:outerShdw blurRad="38100" dist="38100" dir="2700000" algn="tl">
                    <a:srgbClr val="000000">
                      <a:alpha val="43137"/>
                    </a:srgbClr>
                  </a:outerShdw>
                </a:effectLst>
              </a:rPr>
              <a:t>11 aside – Pattern of play in a 4-4-2 (or any shape with a back 4). Playing out from the Keeper</a:t>
            </a:r>
            <a:endParaRPr lang="en-GB" sz="2400" b="1" dirty="0">
              <a:effectLst>
                <a:outerShdw blurRad="38100" dist="38100" dir="2700000" algn="tl">
                  <a:srgbClr val="000000">
                    <a:alpha val="43137"/>
                  </a:srgbClr>
                </a:outerShdw>
              </a:effectLst>
            </a:endParaRPr>
          </a:p>
        </p:txBody>
      </p:sp>
      <p:sp>
        <p:nvSpPr>
          <p:cNvPr id="2" name="TextBox 1"/>
          <p:cNvSpPr txBox="1"/>
          <p:nvPr/>
        </p:nvSpPr>
        <p:spPr>
          <a:xfrm>
            <a:off x="0" y="3828948"/>
            <a:ext cx="3488390" cy="1785104"/>
          </a:xfrm>
          <a:prstGeom prst="rect">
            <a:avLst/>
          </a:prstGeom>
          <a:noFill/>
        </p:spPr>
        <p:txBody>
          <a:bodyPr wrap="square" rtlCol="0">
            <a:spAutoFit/>
          </a:bodyPr>
          <a:lstStyle/>
          <a:p>
            <a:r>
              <a:rPr lang="en-GB" sz="1100" b="1" dirty="0"/>
              <a:t>(Trigger for CB’s to split is GK dropping ball at his/her feet</a:t>
            </a:r>
            <a:r>
              <a:rPr lang="en-GB" sz="1100" b="1" dirty="0" smtClean="0"/>
              <a:t>)</a:t>
            </a:r>
          </a:p>
          <a:p>
            <a:endParaRPr lang="en-GB" sz="1100" b="1" dirty="0"/>
          </a:p>
          <a:p>
            <a:r>
              <a:rPr lang="en-GB" sz="1100" b="1" dirty="0" smtClean="0"/>
              <a:t>CB’s </a:t>
            </a:r>
            <a:r>
              <a:rPr lang="en-GB" sz="1100" dirty="0" smtClean="0"/>
              <a:t>Split wide and look to hit either </a:t>
            </a:r>
            <a:r>
              <a:rPr lang="en-GB" sz="1100" b="1" dirty="0" smtClean="0"/>
              <a:t>CB.</a:t>
            </a:r>
            <a:r>
              <a:rPr lang="en-GB" sz="1100" dirty="0" smtClean="0"/>
              <a:t> If not midfield is high with </a:t>
            </a:r>
            <a:r>
              <a:rPr lang="en-GB" sz="1100" b="1" dirty="0" smtClean="0"/>
              <a:t>CM </a:t>
            </a:r>
            <a:r>
              <a:rPr lang="en-GB" sz="1100" dirty="0" smtClean="0"/>
              <a:t>dropping in to get on the ball.</a:t>
            </a:r>
            <a:endParaRPr lang="en-GB" sz="1100" dirty="0"/>
          </a:p>
          <a:p>
            <a:endParaRPr lang="en-GB" sz="1100" dirty="0" smtClean="0"/>
          </a:p>
          <a:p>
            <a:r>
              <a:rPr lang="en-GB" sz="1100" b="1" dirty="0"/>
              <a:t>** </a:t>
            </a:r>
            <a:r>
              <a:rPr lang="en-GB" sz="1100" b="1" u="sng" dirty="0"/>
              <a:t>When working patterns of play at training work both sides left and right!</a:t>
            </a:r>
            <a:endParaRPr lang="en-GB" sz="1100" dirty="0"/>
          </a:p>
          <a:p>
            <a:endParaRPr lang="en-GB" sz="1100" dirty="0" smtClean="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053070"/>
            <a:ext cx="1056068" cy="804930"/>
          </a:xfrm>
          <a:prstGeom prst="rect">
            <a:avLst/>
          </a:prstGeom>
        </p:spPr>
      </p:pic>
      <p:pic>
        <p:nvPicPr>
          <p:cNvPr id="9" name="Picture 8" descr="Scottish FA Grassroots Awards Winner 2016"/>
          <p:cNvPicPr/>
          <p:nvPr/>
        </p:nvPicPr>
        <p:blipFill>
          <a:blip r:embed="rId3">
            <a:extLst>
              <a:ext uri="{28A0092B-C50C-407E-A947-70E740481C1C}">
                <a14:useLocalDpi xmlns:a14="http://schemas.microsoft.com/office/drawing/2010/main" val="0"/>
              </a:ext>
            </a:extLst>
          </a:blip>
          <a:srcRect/>
          <a:stretch>
            <a:fillRect/>
          </a:stretch>
        </p:blipFill>
        <p:spPr bwMode="auto">
          <a:xfrm>
            <a:off x="7774546" y="6053070"/>
            <a:ext cx="4417454" cy="804930"/>
          </a:xfrm>
          <a:prstGeom prst="rect">
            <a:avLst/>
          </a:prstGeom>
          <a:noFill/>
          <a:ln>
            <a:noFill/>
          </a:ln>
        </p:spPr>
      </p:pic>
      <p:pic>
        <p:nvPicPr>
          <p:cNvPr id="4" name="Picture 3"/>
          <p:cNvPicPr>
            <a:picLocks noChangeAspect="1"/>
          </p:cNvPicPr>
          <p:nvPr/>
        </p:nvPicPr>
        <p:blipFill>
          <a:blip r:embed="rId4"/>
          <a:stretch>
            <a:fillRect/>
          </a:stretch>
        </p:blipFill>
        <p:spPr>
          <a:xfrm>
            <a:off x="-1" y="1098816"/>
            <a:ext cx="3670479" cy="2694133"/>
          </a:xfrm>
          <a:prstGeom prst="rect">
            <a:avLst/>
          </a:prstGeom>
        </p:spPr>
      </p:pic>
      <p:sp>
        <p:nvSpPr>
          <p:cNvPr id="10" name="TextBox 9"/>
          <p:cNvSpPr txBox="1"/>
          <p:nvPr/>
        </p:nvSpPr>
        <p:spPr>
          <a:xfrm>
            <a:off x="3780096" y="3828948"/>
            <a:ext cx="3676771" cy="1785104"/>
          </a:xfrm>
          <a:prstGeom prst="rect">
            <a:avLst/>
          </a:prstGeom>
          <a:noFill/>
        </p:spPr>
        <p:txBody>
          <a:bodyPr wrap="square" rtlCol="0">
            <a:spAutoFit/>
          </a:bodyPr>
          <a:lstStyle/>
          <a:p>
            <a:r>
              <a:rPr lang="en-GB" sz="1100" b="1" dirty="0"/>
              <a:t>(Trigger for CB’s to split is GK dropping ball at his/her feet</a:t>
            </a:r>
            <a:r>
              <a:rPr lang="en-GB" sz="1100" b="1" dirty="0" smtClean="0"/>
              <a:t>)</a:t>
            </a:r>
          </a:p>
          <a:p>
            <a:endParaRPr lang="en-GB" sz="1100" b="1" dirty="0" smtClean="0"/>
          </a:p>
          <a:p>
            <a:r>
              <a:rPr lang="en-GB" sz="1100" dirty="0" smtClean="0"/>
              <a:t>Very similar to the first one except </a:t>
            </a:r>
            <a:r>
              <a:rPr lang="en-GB" sz="1100" b="1" dirty="0" smtClean="0"/>
              <a:t>CB’s </a:t>
            </a:r>
            <a:r>
              <a:rPr lang="en-GB" sz="1100" dirty="0" smtClean="0"/>
              <a:t>Split and drop almost in line with 6 yard box and keeper plays </a:t>
            </a:r>
            <a:r>
              <a:rPr lang="en-GB" sz="1100" b="1" dirty="0" smtClean="0"/>
              <a:t>to RB/LB </a:t>
            </a:r>
            <a:r>
              <a:rPr lang="en-GB" sz="1100" dirty="0" smtClean="0"/>
              <a:t>or </a:t>
            </a:r>
            <a:r>
              <a:rPr lang="en-GB" sz="1100" b="1" dirty="0" smtClean="0"/>
              <a:t>CM</a:t>
            </a:r>
          </a:p>
          <a:p>
            <a:endParaRPr lang="en-GB" sz="1100" b="1" dirty="0"/>
          </a:p>
          <a:p>
            <a:r>
              <a:rPr lang="en-GB" sz="1100" b="1" dirty="0"/>
              <a:t>** </a:t>
            </a:r>
            <a:r>
              <a:rPr lang="en-GB" sz="1100" b="1" u="sng" dirty="0"/>
              <a:t>When working patterns of play at training work both sides left and right!</a:t>
            </a:r>
            <a:endParaRPr lang="en-GB" sz="1100" dirty="0"/>
          </a:p>
          <a:p>
            <a:endParaRPr lang="en-GB" sz="1100" b="1" dirty="0"/>
          </a:p>
        </p:txBody>
      </p:sp>
      <p:sp>
        <p:nvSpPr>
          <p:cNvPr id="12" name="TextBox 11"/>
          <p:cNvSpPr txBox="1"/>
          <p:nvPr/>
        </p:nvSpPr>
        <p:spPr>
          <a:xfrm>
            <a:off x="8010659" y="3828948"/>
            <a:ext cx="4181341" cy="1107996"/>
          </a:xfrm>
          <a:prstGeom prst="rect">
            <a:avLst/>
          </a:prstGeom>
          <a:noFill/>
        </p:spPr>
        <p:txBody>
          <a:bodyPr wrap="square" rtlCol="0">
            <a:spAutoFit/>
          </a:bodyPr>
          <a:lstStyle/>
          <a:p>
            <a:r>
              <a:rPr lang="en-GB" sz="1100" b="1" dirty="0"/>
              <a:t>(Trigger for CB’s to split is GK dropping ball at his/her feet</a:t>
            </a:r>
            <a:r>
              <a:rPr lang="en-GB" sz="1100" b="1" dirty="0" smtClean="0"/>
              <a:t>)</a:t>
            </a:r>
          </a:p>
          <a:p>
            <a:endParaRPr lang="en-GB" sz="1100" b="1" dirty="0" smtClean="0"/>
          </a:p>
          <a:p>
            <a:r>
              <a:rPr lang="en-GB" sz="1100" b="1" u="sng" dirty="0" smtClean="0"/>
              <a:t>LAST RESORT!</a:t>
            </a:r>
          </a:p>
          <a:p>
            <a:endParaRPr lang="en-GB" sz="1100" b="1" dirty="0"/>
          </a:p>
          <a:p>
            <a:r>
              <a:rPr lang="en-GB" sz="1100" dirty="0" smtClean="0"/>
              <a:t>Play the ball high and wild but team must narrow up to win second ball.</a:t>
            </a:r>
            <a:endParaRPr lang="en-GB" sz="1100" dirty="0"/>
          </a:p>
        </p:txBody>
      </p:sp>
      <p:pic>
        <p:nvPicPr>
          <p:cNvPr id="5" name="Picture 4"/>
          <p:cNvPicPr>
            <a:picLocks noChangeAspect="1"/>
          </p:cNvPicPr>
          <p:nvPr/>
        </p:nvPicPr>
        <p:blipFill>
          <a:blip r:embed="rId5"/>
          <a:stretch>
            <a:fillRect/>
          </a:stretch>
        </p:blipFill>
        <p:spPr>
          <a:xfrm>
            <a:off x="3780096" y="1098816"/>
            <a:ext cx="3994450" cy="2694133"/>
          </a:xfrm>
          <a:prstGeom prst="rect">
            <a:avLst/>
          </a:prstGeom>
        </p:spPr>
      </p:pic>
      <p:pic>
        <p:nvPicPr>
          <p:cNvPr id="6" name="Picture 5"/>
          <p:cNvPicPr>
            <a:picLocks noChangeAspect="1"/>
          </p:cNvPicPr>
          <p:nvPr/>
        </p:nvPicPr>
        <p:blipFill>
          <a:blip r:embed="rId6"/>
          <a:stretch>
            <a:fillRect/>
          </a:stretch>
        </p:blipFill>
        <p:spPr>
          <a:xfrm>
            <a:off x="8010659" y="1069961"/>
            <a:ext cx="4181342" cy="2722988"/>
          </a:xfrm>
          <a:prstGeom prst="rect">
            <a:avLst/>
          </a:prstGeom>
        </p:spPr>
      </p:pic>
    </p:spTree>
    <p:extLst>
      <p:ext uri="{BB962C8B-B14F-4D97-AF65-F5344CB8AC3E}">
        <p14:creationId xmlns:p14="http://schemas.microsoft.com/office/powerpoint/2010/main" val="392882565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p:cNvSpPr txBox="1"/>
          <p:nvPr/>
        </p:nvSpPr>
        <p:spPr>
          <a:xfrm>
            <a:off x="437882" y="231820"/>
            <a:ext cx="11230377" cy="461665"/>
          </a:xfrm>
          <a:prstGeom prst="rect">
            <a:avLst/>
          </a:prstGeom>
          <a:noFill/>
        </p:spPr>
        <p:txBody>
          <a:bodyPr wrap="square" rtlCol="0">
            <a:spAutoFit/>
          </a:bodyPr>
          <a:lstStyle/>
          <a:p>
            <a:pPr algn="ctr"/>
            <a:r>
              <a:rPr lang="en-GB" sz="2400" b="1" dirty="0" smtClean="0">
                <a:effectLst>
                  <a:outerShdw blurRad="38100" dist="38100" dir="2700000" algn="tl">
                    <a:srgbClr val="000000">
                      <a:alpha val="43137"/>
                    </a:srgbClr>
                  </a:outerShdw>
                </a:effectLst>
              </a:rPr>
              <a:t>11 aside – Pattern of play in a 4-4-2. </a:t>
            </a:r>
            <a:endParaRPr lang="en-GB" sz="2400" b="1" dirty="0">
              <a:effectLst>
                <a:outerShdw blurRad="38100" dist="38100" dir="2700000" algn="tl">
                  <a:srgbClr val="000000">
                    <a:alpha val="43137"/>
                  </a:srgbClr>
                </a:outerShdw>
              </a:effectLst>
            </a:endParaRPr>
          </a:p>
        </p:txBody>
      </p:sp>
      <p:sp>
        <p:nvSpPr>
          <p:cNvPr id="2" name="TextBox 1"/>
          <p:cNvSpPr txBox="1"/>
          <p:nvPr/>
        </p:nvSpPr>
        <p:spPr>
          <a:xfrm>
            <a:off x="0" y="3828948"/>
            <a:ext cx="3780096" cy="2123658"/>
          </a:xfrm>
          <a:prstGeom prst="rect">
            <a:avLst/>
          </a:prstGeom>
          <a:noFill/>
        </p:spPr>
        <p:txBody>
          <a:bodyPr wrap="square" rtlCol="0">
            <a:spAutoFit/>
          </a:bodyPr>
          <a:lstStyle/>
          <a:p>
            <a:r>
              <a:rPr lang="en-GB" sz="1100" b="1" dirty="0"/>
              <a:t>(Trigger for CB’s to split is GK dropping ball at his/her feet</a:t>
            </a:r>
            <a:r>
              <a:rPr lang="en-GB" sz="1100" b="1" dirty="0" smtClean="0"/>
              <a:t>)</a:t>
            </a:r>
          </a:p>
          <a:p>
            <a:endParaRPr lang="en-GB" sz="1100" b="1" dirty="0"/>
          </a:p>
          <a:p>
            <a:r>
              <a:rPr lang="en-GB" sz="1100" b="1" dirty="0" smtClean="0"/>
              <a:t>CB’s </a:t>
            </a:r>
            <a:r>
              <a:rPr lang="en-GB" sz="1100" dirty="0" smtClean="0"/>
              <a:t>Split wide and </a:t>
            </a:r>
            <a:r>
              <a:rPr lang="en-GB" sz="1100" b="1" dirty="0" smtClean="0"/>
              <a:t>GK</a:t>
            </a:r>
            <a:r>
              <a:rPr lang="en-GB" sz="1100" dirty="0" smtClean="0"/>
              <a:t> looks to pass to </a:t>
            </a:r>
            <a:r>
              <a:rPr lang="en-GB" sz="1100" b="1" dirty="0" smtClean="0"/>
              <a:t>CB</a:t>
            </a:r>
            <a:r>
              <a:rPr lang="en-GB" sz="1100" dirty="0" smtClean="0"/>
              <a:t>, </a:t>
            </a:r>
            <a:r>
              <a:rPr lang="en-GB" sz="1100" b="1" dirty="0" smtClean="0"/>
              <a:t>CB</a:t>
            </a:r>
            <a:r>
              <a:rPr lang="en-GB" sz="1100" dirty="0" smtClean="0"/>
              <a:t> then plays to </a:t>
            </a:r>
            <a:r>
              <a:rPr lang="en-GB" sz="1100" b="1" dirty="0" smtClean="0"/>
              <a:t>CM</a:t>
            </a:r>
            <a:r>
              <a:rPr lang="en-GB" sz="1100" dirty="0" smtClean="0"/>
              <a:t> to plays wide to</a:t>
            </a:r>
            <a:r>
              <a:rPr lang="en-GB" sz="1100" b="1" dirty="0" smtClean="0"/>
              <a:t> RM </a:t>
            </a:r>
            <a:r>
              <a:rPr lang="en-GB" sz="1100" dirty="0" smtClean="0"/>
              <a:t>who can drive and have a 1v1 or pass to </a:t>
            </a:r>
            <a:r>
              <a:rPr lang="en-GB" sz="1100" b="1" dirty="0" smtClean="0"/>
              <a:t>ST</a:t>
            </a:r>
            <a:r>
              <a:rPr lang="en-GB" sz="1100" dirty="0" smtClean="0"/>
              <a:t> to get it back up the line and then look to cross.</a:t>
            </a:r>
          </a:p>
          <a:p>
            <a:endParaRPr lang="en-GB" sz="1100" dirty="0" smtClean="0"/>
          </a:p>
          <a:p>
            <a:endParaRPr lang="en-GB" sz="1100" b="1" dirty="0" smtClean="0"/>
          </a:p>
          <a:p>
            <a:r>
              <a:rPr lang="en-GB" sz="1100" b="1" dirty="0" smtClean="0"/>
              <a:t>** </a:t>
            </a:r>
            <a:r>
              <a:rPr lang="en-GB" sz="1100" b="1" u="sng" dirty="0"/>
              <a:t>When working patterns of play at training work both sides left and right!</a:t>
            </a:r>
            <a:endParaRPr lang="en-GB" sz="1100" dirty="0"/>
          </a:p>
          <a:p>
            <a:endParaRPr lang="en-GB" sz="1100" dirty="0" smtClean="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053070"/>
            <a:ext cx="1056068" cy="804930"/>
          </a:xfrm>
          <a:prstGeom prst="rect">
            <a:avLst/>
          </a:prstGeom>
        </p:spPr>
      </p:pic>
      <p:pic>
        <p:nvPicPr>
          <p:cNvPr id="9" name="Picture 8" descr="Scottish FA Grassroots Awards Winner 2016"/>
          <p:cNvPicPr/>
          <p:nvPr/>
        </p:nvPicPr>
        <p:blipFill>
          <a:blip r:embed="rId3">
            <a:extLst>
              <a:ext uri="{28A0092B-C50C-407E-A947-70E740481C1C}">
                <a14:useLocalDpi xmlns:a14="http://schemas.microsoft.com/office/drawing/2010/main" val="0"/>
              </a:ext>
            </a:extLst>
          </a:blip>
          <a:srcRect/>
          <a:stretch>
            <a:fillRect/>
          </a:stretch>
        </p:blipFill>
        <p:spPr bwMode="auto">
          <a:xfrm>
            <a:off x="7774546" y="6053070"/>
            <a:ext cx="4417454" cy="804930"/>
          </a:xfrm>
          <a:prstGeom prst="rect">
            <a:avLst/>
          </a:prstGeom>
          <a:noFill/>
          <a:ln>
            <a:noFill/>
          </a:ln>
        </p:spPr>
      </p:pic>
      <p:sp>
        <p:nvSpPr>
          <p:cNvPr id="10" name="TextBox 9"/>
          <p:cNvSpPr txBox="1"/>
          <p:nvPr/>
        </p:nvSpPr>
        <p:spPr>
          <a:xfrm>
            <a:off x="3860661" y="3828948"/>
            <a:ext cx="3913885" cy="2123658"/>
          </a:xfrm>
          <a:prstGeom prst="rect">
            <a:avLst/>
          </a:prstGeom>
          <a:noFill/>
        </p:spPr>
        <p:txBody>
          <a:bodyPr wrap="square" rtlCol="0">
            <a:spAutoFit/>
          </a:bodyPr>
          <a:lstStyle/>
          <a:p>
            <a:r>
              <a:rPr lang="en-GB" sz="1100" b="1" dirty="0"/>
              <a:t>(Trigger for CB’s to split is GK dropping ball at his/her feet</a:t>
            </a:r>
            <a:r>
              <a:rPr lang="en-GB" sz="1100" b="1" dirty="0" smtClean="0"/>
              <a:t>)</a:t>
            </a:r>
          </a:p>
          <a:p>
            <a:endParaRPr lang="en-GB" sz="1100" b="1" dirty="0" smtClean="0"/>
          </a:p>
          <a:p>
            <a:r>
              <a:rPr lang="en-GB" sz="1100" b="1" dirty="0" smtClean="0"/>
              <a:t>CB’s </a:t>
            </a:r>
            <a:r>
              <a:rPr lang="en-GB" sz="1100" dirty="0" smtClean="0"/>
              <a:t>Split</a:t>
            </a:r>
            <a:r>
              <a:rPr lang="en-GB" sz="1100" b="1" dirty="0" smtClean="0"/>
              <a:t>, GK </a:t>
            </a:r>
            <a:r>
              <a:rPr lang="en-GB" sz="1100" dirty="0" smtClean="0"/>
              <a:t>play to </a:t>
            </a:r>
            <a:r>
              <a:rPr lang="en-GB" sz="1100" b="1" dirty="0" smtClean="0"/>
              <a:t>CB </a:t>
            </a:r>
            <a:r>
              <a:rPr lang="en-GB" sz="1100" dirty="0" smtClean="0"/>
              <a:t>who plays to </a:t>
            </a:r>
            <a:r>
              <a:rPr lang="en-GB" sz="1100" b="1" dirty="0" smtClean="0"/>
              <a:t>RB </a:t>
            </a:r>
            <a:r>
              <a:rPr lang="en-GB" sz="1100" dirty="0" smtClean="0"/>
              <a:t>who looks to play to </a:t>
            </a:r>
            <a:r>
              <a:rPr lang="en-GB" sz="1100" b="1" dirty="0" smtClean="0"/>
              <a:t>RM, </a:t>
            </a:r>
            <a:r>
              <a:rPr lang="en-GB" sz="1100" dirty="0" smtClean="0"/>
              <a:t>as the ball goes to </a:t>
            </a:r>
            <a:r>
              <a:rPr lang="en-GB" sz="1100" b="1" dirty="0" smtClean="0"/>
              <a:t>RB </a:t>
            </a:r>
            <a:r>
              <a:rPr lang="en-GB" sz="1100" dirty="0" smtClean="0"/>
              <a:t>the</a:t>
            </a:r>
            <a:r>
              <a:rPr lang="en-GB" sz="1100" b="1" dirty="0" smtClean="0"/>
              <a:t> RM </a:t>
            </a:r>
            <a:r>
              <a:rPr lang="en-GB" sz="1100" dirty="0" smtClean="0"/>
              <a:t>goes high first and pushes of his marker to come short to receive ball from</a:t>
            </a:r>
            <a:r>
              <a:rPr lang="en-GB" sz="1100" b="1" dirty="0" smtClean="0"/>
              <a:t> RB. RB </a:t>
            </a:r>
            <a:r>
              <a:rPr lang="en-GB" sz="1100" dirty="0" smtClean="0"/>
              <a:t>then plays to CM who returns up the line for </a:t>
            </a:r>
            <a:r>
              <a:rPr lang="en-GB" sz="1100" b="1" dirty="0" smtClean="0"/>
              <a:t>RM </a:t>
            </a:r>
            <a:r>
              <a:rPr lang="en-GB" sz="1100" dirty="0" smtClean="0"/>
              <a:t>to get onto and cross</a:t>
            </a:r>
            <a:r>
              <a:rPr lang="en-GB" sz="1100" b="1" dirty="0" smtClean="0"/>
              <a:t>.</a:t>
            </a:r>
          </a:p>
          <a:p>
            <a:endParaRPr lang="en-GB" sz="1100" b="1" dirty="0"/>
          </a:p>
          <a:p>
            <a:r>
              <a:rPr lang="en-GB" sz="1100" b="1" dirty="0"/>
              <a:t>** </a:t>
            </a:r>
            <a:r>
              <a:rPr lang="en-GB" sz="1100" b="1" u="sng" dirty="0"/>
              <a:t>When working patterns of play at training work both sides left and right!</a:t>
            </a:r>
            <a:endParaRPr lang="en-GB" sz="1100" dirty="0"/>
          </a:p>
          <a:p>
            <a:endParaRPr lang="en-GB" sz="1100" b="1" dirty="0"/>
          </a:p>
        </p:txBody>
      </p:sp>
      <p:sp>
        <p:nvSpPr>
          <p:cNvPr id="12" name="TextBox 11"/>
          <p:cNvSpPr txBox="1"/>
          <p:nvPr/>
        </p:nvSpPr>
        <p:spPr>
          <a:xfrm>
            <a:off x="7855111" y="3828948"/>
            <a:ext cx="4336890" cy="1954381"/>
          </a:xfrm>
          <a:prstGeom prst="rect">
            <a:avLst/>
          </a:prstGeom>
          <a:noFill/>
        </p:spPr>
        <p:txBody>
          <a:bodyPr wrap="square" rtlCol="0">
            <a:spAutoFit/>
          </a:bodyPr>
          <a:lstStyle/>
          <a:p>
            <a:r>
              <a:rPr lang="en-GB" sz="1100" b="1" dirty="0"/>
              <a:t>(Trigger for CB’s to split is GK dropping ball at his/her feet</a:t>
            </a:r>
            <a:r>
              <a:rPr lang="en-GB" sz="1100" b="1" dirty="0" smtClean="0"/>
              <a:t>)</a:t>
            </a:r>
          </a:p>
          <a:p>
            <a:endParaRPr lang="en-GB" sz="1100" b="1" dirty="0"/>
          </a:p>
          <a:p>
            <a:r>
              <a:rPr lang="en-GB" sz="1100" b="1" dirty="0" smtClean="0"/>
              <a:t>CBs </a:t>
            </a:r>
            <a:r>
              <a:rPr lang="en-GB" sz="1100" dirty="0" smtClean="0"/>
              <a:t>Split and </a:t>
            </a:r>
            <a:r>
              <a:rPr lang="en-GB" sz="1100" b="1" dirty="0" smtClean="0"/>
              <a:t>CM </a:t>
            </a:r>
            <a:r>
              <a:rPr lang="en-GB" sz="1100" dirty="0" smtClean="0"/>
              <a:t>drops in and gets the ball</a:t>
            </a:r>
            <a:r>
              <a:rPr lang="en-GB" sz="1100" b="1" dirty="0" smtClean="0"/>
              <a:t> </a:t>
            </a:r>
            <a:r>
              <a:rPr lang="en-GB" sz="1100" dirty="0" smtClean="0"/>
              <a:t>(if </a:t>
            </a:r>
            <a:r>
              <a:rPr lang="en-GB" sz="1100" b="1" dirty="0" smtClean="0"/>
              <a:t>CM </a:t>
            </a:r>
            <a:r>
              <a:rPr lang="en-GB" sz="1100" dirty="0" smtClean="0"/>
              <a:t>can turn and drive then they should) CM bounces to </a:t>
            </a:r>
            <a:r>
              <a:rPr lang="en-GB" sz="1100" b="1" dirty="0" smtClean="0"/>
              <a:t>CB </a:t>
            </a:r>
            <a:r>
              <a:rPr lang="en-GB" sz="1100" dirty="0" smtClean="0"/>
              <a:t>if they have a marker tight to them. As this happens one </a:t>
            </a:r>
            <a:r>
              <a:rPr lang="en-GB" sz="1100" b="1" dirty="0" smtClean="0"/>
              <a:t>ST</a:t>
            </a:r>
            <a:r>
              <a:rPr lang="en-GB" sz="1100" dirty="0" smtClean="0"/>
              <a:t> drops shorter to receive the ball from </a:t>
            </a:r>
            <a:r>
              <a:rPr lang="en-GB" sz="1100" b="1" dirty="0" smtClean="0"/>
              <a:t>CB</a:t>
            </a:r>
            <a:r>
              <a:rPr lang="en-GB" sz="1100" dirty="0" smtClean="0"/>
              <a:t>, ST then bounces ball to </a:t>
            </a:r>
            <a:r>
              <a:rPr lang="en-GB" sz="1100" b="1" dirty="0" smtClean="0"/>
              <a:t>CM</a:t>
            </a:r>
            <a:r>
              <a:rPr lang="en-GB" sz="1100" dirty="0" smtClean="0"/>
              <a:t> who plays the ball wide for </a:t>
            </a:r>
            <a:r>
              <a:rPr lang="en-GB" sz="1100" b="1" dirty="0" smtClean="0"/>
              <a:t>RM</a:t>
            </a:r>
            <a:r>
              <a:rPr lang="en-GB" sz="1100" dirty="0" smtClean="0"/>
              <a:t> to run onto deliver or drive in</a:t>
            </a:r>
          </a:p>
          <a:p>
            <a:endParaRPr lang="en-GB" sz="1100" b="1" dirty="0" smtClean="0"/>
          </a:p>
          <a:p>
            <a:endParaRPr lang="en-GB" sz="1100" b="1" dirty="0"/>
          </a:p>
          <a:p>
            <a:r>
              <a:rPr lang="en-GB" sz="1100" b="1" u="sng" dirty="0" smtClean="0"/>
              <a:t>** When working patterns of play at training work both sides left and right</a:t>
            </a:r>
            <a:endParaRPr lang="en-GB" sz="1100" b="1" u="sng" dirty="0"/>
          </a:p>
        </p:txBody>
      </p:sp>
      <p:pic>
        <p:nvPicPr>
          <p:cNvPr id="7" name="Picture 6"/>
          <p:cNvPicPr>
            <a:picLocks noChangeAspect="1"/>
          </p:cNvPicPr>
          <p:nvPr/>
        </p:nvPicPr>
        <p:blipFill>
          <a:blip r:embed="rId4"/>
          <a:stretch>
            <a:fillRect/>
          </a:stretch>
        </p:blipFill>
        <p:spPr>
          <a:xfrm>
            <a:off x="1" y="693485"/>
            <a:ext cx="3780096" cy="3105150"/>
          </a:xfrm>
          <a:prstGeom prst="rect">
            <a:avLst/>
          </a:prstGeom>
        </p:spPr>
      </p:pic>
      <p:pic>
        <p:nvPicPr>
          <p:cNvPr id="11" name="Picture 10"/>
          <p:cNvPicPr>
            <a:picLocks noChangeAspect="1"/>
          </p:cNvPicPr>
          <p:nvPr/>
        </p:nvPicPr>
        <p:blipFill>
          <a:blip r:embed="rId5"/>
          <a:stretch>
            <a:fillRect/>
          </a:stretch>
        </p:blipFill>
        <p:spPr>
          <a:xfrm>
            <a:off x="3860661" y="703009"/>
            <a:ext cx="3913885" cy="3095625"/>
          </a:xfrm>
          <a:prstGeom prst="rect">
            <a:avLst/>
          </a:prstGeom>
        </p:spPr>
      </p:pic>
      <p:pic>
        <p:nvPicPr>
          <p:cNvPr id="13" name="Picture 12"/>
          <p:cNvPicPr>
            <a:picLocks noChangeAspect="1"/>
          </p:cNvPicPr>
          <p:nvPr/>
        </p:nvPicPr>
        <p:blipFill>
          <a:blip r:embed="rId6"/>
          <a:stretch>
            <a:fillRect/>
          </a:stretch>
        </p:blipFill>
        <p:spPr>
          <a:xfrm>
            <a:off x="7855110" y="692616"/>
            <a:ext cx="4336890" cy="3086100"/>
          </a:xfrm>
          <a:prstGeom prst="rect">
            <a:avLst/>
          </a:prstGeom>
        </p:spPr>
      </p:pic>
    </p:spTree>
    <p:extLst>
      <p:ext uri="{BB962C8B-B14F-4D97-AF65-F5344CB8AC3E}">
        <p14:creationId xmlns:p14="http://schemas.microsoft.com/office/powerpoint/2010/main" val="12891943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p:cNvSpPr txBox="1"/>
          <p:nvPr/>
        </p:nvSpPr>
        <p:spPr>
          <a:xfrm>
            <a:off x="1532586" y="231820"/>
            <a:ext cx="8216721" cy="461665"/>
          </a:xfrm>
          <a:prstGeom prst="rect">
            <a:avLst/>
          </a:prstGeom>
          <a:noFill/>
        </p:spPr>
        <p:txBody>
          <a:bodyPr wrap="square" rtlCol="0">
            <a:spAutoFit/>
          </a:bodyPr>
          <a:lstStyle/>
          <a:p>
            <a:pPr algn="ctr"/>
            <a:r>
              <a:rPr lang="en-GB" sz="2400" b="1" dirty="0" smtClean="0">
                <a:effectLst>
                  <a:outerShdw blurRad="38100" dist="38100" dir="2700000" algn="tl">
                    <a:srgbClr val="000000">
                      <a:alpha val="43137"/>
                    </a:srgbClr>
                  </a:outerShdw>
                </a:effectLst>
              </a:rPr>
              <a:t>11 aside – Pattern of Play. (4-3-3)</a:t>
            </a:r>
            <a:endParaRPr lang="en-GB" sz="2400" b="1" dirty="0">
              <a:effectLst>
                <a:outerShdw blurRad="38100" dist="38100" dir="2700000" algn="tl">
                  <a:srgbClr val="000000">
                    <a:alpha val="43137"/>
                  </a:srgbClr>
                </a:outerShdw>
              </a:effectLst>
            </a:endParaRPr>
          </a:p>
        </p:txBody>
      </p:sp>
      <p:sp>
        <p:nvSpPr>
          <p:cNvPr id="8" name="TextBox 7"/>
          <p:cNvSpPr txBox="1"/>
          <p:nvPr/>
        </p:nvSpPr>
        <p:spPr>
          <a:xfrm>
            <a:off x="0" y="3374265"/>
            <a:ext cx="3940934" cy="1785104"/>
          </a:xfrm>
          <a:prstGeom prst="rect">
            <a:avLst/>
          </a:prstGeom>
          <a:noFill/>
        </p:spPr>
        <p:txBody>
          <a:bodyPr wrap="square" rtlCol="0">
            <a:spAutoFit/>
          </a:bodyPr>
          <a:lstStyle/>
          <a:p>
            <a:r>
              <a:rPr lang="en-GB" sz="1100" b="1" dirty="0"/>
              <a:t>(Trigger for CB’s to split is GK dropping ball at his/her feet)</a:t>
            </a:r>
          </a:p>
          <a:p>
            <a:endParaRPr lang="en-GB" sz="1100" dirty="0"/>
          </a:p>
          <a:p>
            <a:r>
              <a:rPr lang="en-GB" sz="1100" b="1" dirty="0" smtClean="0"/>
              <a:t>GK</a:t>
            </a:r>
            <a:r>
              <a:rPr lang="en-GB" sz="1100" dirty="0" smtClean="0"/>
              <a:t> plays to either </a:t>
            </a:r>
            <a:r>
              <a:rPr lang="en-GB" sz="1100" b="1" dirty="0" smtClean="0"/>
              <a:t>CB, CB </a:t>
            </a:r>
            <a:r>
              <a:rPr lang="en-GB" sz="1100" dirty="0" smtClean="0"/>
              <a:t>looks to hit </a:t>
            </a:r>
            <a:r>
              <a:rPr lang="en-GB" sz="1100" b="1" dirty="0" smtClean="0"/>
              <a:t>CDM </a:t>
            </a:r>
            <a:r>
              <a:rPr lang="en-GB" sz="1100" dirty="0" smtClean="0"/>
              <a:t>who takes on the half turn and plays to</a:t>
            </a:r>
            <a:r>
              <a:rPr lang="en-GB" sz="1100" b="1" dirty="0" smtClean="0"/>
              <a:t> CAM, </a:t>
            </a:r>
            <a:r>
              <a:rPr lang="en-GB" sz="1100" dirty="0" smtClean="0"/>
              <a:t>ball is then fed into </a:t>
            </a:r>
            <a:r>
              <a:rPr lang="en-GB" sz="1100" b="1" dirty="0" smtClean="0"/>
              <a:t>ST </a:t>
            </a:r>
            <a:r>
              <a:rPr lang="en-GB" sz="1100" dirty="0" smtClean="0"/>
              <a:t>who plays off for opposite </a:t>
            </a:r>
            <a:r>
              <a:rPr lang="en-GB" sz="1100" b="1" dirty="0" smtClean="0"/>
              <a:t>CAM </a:t>
            </a:r>
            <a:r>
              <a:rPr lang="en-GB" sz="1100" dirty="0" smtClean="0"/>
              <a:t>for them to step on and play</a:t>
            </a:r>
            <a:r>
              <a:rPr lang="en-GB" sz="1100" b="1" dirty="0" smtClean="0"/>
              <a:t> LW </a:t>
            </a:r>
            <a:r>
              <a:rPr lang="en-GB" sz="1100" dirty="0" smtClean="0"/>
              <a:t>who delivers into the box. </a:t>
            </a:r>
          </a:p>
          <a:p>
            <a:endParaRPr lang="en-GB" sz="1100" b="1" dirty="0"/>
          </a:p>
          <a:p>
            <a:r>
              <a:rPr lang="en-GB" sz="1100" b="1" dirty="0"/>
              <a:t>** </a:t>
            </a:r>
            <a:r>
              <a:rPr lang="en-GB" sz="1100" b="1" u="sng" dirty="0"/>
              <a:t>When working patterns of play at training work both sides left and right!</a:t>
            </a:r>
            <a:endParaRPr lang="en-GB" sz="1100" dirty="0"/>
          </a:p>
        </p:txBody>
      </p:sp>
      <p:sp>
        <p:nvSpPr>
          <p:cNvPr id="7" name="TextBox 6"/>
          <p:cNvSpPr txBox="1"/>
          <p:nvPr/>
        </p:nvSpPr>
        <p:spPr>
          <a:xfrm>
            <a:off x="4061876" y="3390434"/>
            <a:ext cx="3974542" cy="2000548"/>
          </a:xfrm>
          <a:prstGeom prst="rect">
            <a:avLst/>
          </a:prstGeom>
          <a:noFill/>
        </p:spPr>
        <p:txBody>
          <a:bodyPr wrap="square" rtlCol="0">
            <a:spAutoFit/>
          </a:bodyPr>
          <a:lstStyle/>
          <a:p>
            <a:r>
              <a:rPr lang="en-GB" sz="1100" dirty="0" smtClean="0"/>
              <a:t> </a:t>
            </a:r>
            <a:r>
              <a:rPr lang="en-GB" sz="1100" b="1" dirty="0"/>
              <a:t>(Trigger for CB’s to split is GK dropping ball at his/her feet</a:t>
            </a:r>
            <a:r>
              <a:rPr lang="en-GB" sz="1100" b="1" dirty="0" smtClean="0"/>
              <a:t>)</a:t>
            </a:r>
          </a:p>
          <a:p>
            <a:endParaRPr lang="en-GB" sz="1100" b="1" dirty="0"/>
          </a:p>
          <a:p>
            <a:r>
              <a:rPr lang="en-GB" sz="1100" b="1" dirty="0" smtClean="0"/>
              <a:t>GK </a:t>
            </a:r>
            <a:r>
              <a:rPr lang="en-GB" sz="1100" dirty="0" smtClean="0"/>
              <a:t>plays to </a:t>
            </a:r>
            <a:r>
              <a:rPr lang="en-GB" sz="1100" b="1" dirty="0" smtClean="0"/>
              <a:t>CB, CB </a:t>
            </a:r>
            <a:r>
              <a:rPr lang="en-GB" sz="1100" dirty="0" smtClean="0"/>
              <a:t>hits the </a:t>
            </a:r>
            <a:r>
              <a:rPr lang="en-GB" sz="1100" b="1" dirty="0" smtClean="0"/>
              <a:t>CDM </a:t>
            </a:r>
            <a:r>
              <a:rPr lang="en-GB" sz="1100" dirty="0" smtClean="0"/>
              <a:t>who pops ball off to other </a:t>
            </a:r>
            <a:r>
              <a:rPr lang="en-GB" sz="1100" b="1" dirty="0" smtClean="0"/>
              <a:t>CB then plays to </a:t>
            </a:r>
            <a:r>
              <a:rPr lang="en-GB" sz="1100" dirty="0" smtClean="0"/>
              <a:t>LB who looks to find ST feet. ST plays ball wide to LW who delivers into the box.</a:t>
            </a:r>
          </a:p>
          <a:p>
            <a:endParaRPr lang="en-GB" dirty="0"/>
          </a:p>
          <a:p>
            <a:r>
              <a:rPr lang="en-GB" sz="1100" b="1" dirty="0"/>
              <a:t>** </a:t>
            </a:r>
            <a:r>
              <a:rPr lang="en-GB" sz="1100" b="1" u="sng" dirty="0"/>
              <a:t>When working patterns of play at training work both sides left and right!</a:t>
            </a:r>
            <a:endParaRPr lang="en-GB" sz="1100" dirty="0"/>
          </a:p>
          <a:p>
            <a:endParaRPr lang="en-GB" dirty="0"/>
          </a:p>
        </p:txBody>
      </p:sp>
      <p:pic>
        <p:nvPicPr>
          <p:cNvPr id="2" name="Picture 1"/>
          <p:cNvPicPr>
            <a:picLocks noChangeAspect="1"/>
          </p:cNvPicPr>
          <p:nvPr/>
        </p:nvPicPr>
        <p:blipFill>
          <a:blip r:embed="rId2"/>
          <a:stretch>
            <a:fillRect/>
          </a:stretch>
        </p:blipFill>
        <p:spPr>
          <a:xfrm>
            <a:off x="-1" y="794600"/>
            <a:ext cx="3940935" cy="2579665"/>
          </a:xfrm>
          <a:prstGeom prst="rect">
            <a:avLst/>
          </a:prstGeom>
        </p:spPr>
      </p:pic>
      <p:pic>
        <p:nvPicPr>
          <p:cNvPr id="4" name="Picture 3"/>
          <p:cNvPicPr>
            <a:picLocks noChangeAspect="1"/>
          </p:cNvPicPr>
          <p:nvPr/>
        </p:nvPicPr>
        <p:blipFill>
          <a:blip r:embed="rId3"/>
          <a:stretch>
            <a:fillRect/>
          </a:stretch>
        </p:blipFill>
        <p:spPr>
          <a:xfrm>
            <a:off x="4061876" y="794600"/>
            <a:ext cx="3974542" cy="2571992"/>
          </a:xfrm>
          <a:prstGeom prst="rect">
            <a:avLst/>
          </a:prstGeom>
        </p:spPr>
      </p:pic>
      <p:sp>
        <p:nvSpPr>
          <p:cNvPr id="9" name="TextBox 8"/>
          <p:cNvSpPr txBox="1"/>
          <p:nvPr/>
        </p:nvSpPr>
        <p:spPr>
          <a:xfrm>
            <a:off x="8097999" y="3366592"/>
            <a:ext cx="3974542" cy="2000548"/>
          </a:xfrm>
          <a:prstGeom prst="rect">
            <a:avLst/>
          </a:prstGeom>
          <a:noFill/>
        </p:spPr>
        <p:txBody>
          <a:bodyPr wrap="square" rtlCol="0">
            <a:spAutoFit/>
          </a:bodyPr>
          <a:lstStyle/>
          <a:p>
            <a:r>
              <a:rPr lang="en-GB" sz="1100" dirty="0" smtClean="0"/>
              <a:t> </a:t>
            </a:r>
            <a:r>
              <a:rPr lang="en-GB" sz="1100" b="1" dirty="0"/>
              <a:t>(Trigger for CB’s to split is GK dropping ball at his/her feet</a:t>
            </a:r>
            <a:r>
              <a:rPr lang="en-GB" sz="1100" b="1" dirty="0" smtClean="0"/>
              <a:t>)</a:t>
            </a:r>
          </a:p>
          <a:p>
            <a:endParaRPr lang="en-GB" sz="1100" b="1" dirty="0"/>
          </a:p>
          <a:p>
            <a:r>
              <a:rPr lang="en-GB" sz="1100" b="1" dirty="0" smtClean="0"/>
              <a:t>GK </a:t>
            </a:r>
            <a:r>
              <a:rPr lang="en-GB" sz="1100" dirty="0" smtClean="0"/>
              <a:t>plays to </a:t>
            </a:r>
            <a:r>
              <a:rPr lang="en-GB" sz="1100" b="1" dirty="0" smtClean="0"/>
              <a:t>CDM </a:t>
            </a:r>
            <a:r>
              <a:rPr lang="en-GB" sz="1100" dirty="0" smtClean="0"/>
              <a:t>who pops the ball to the </a:t>
            </a:r>
            <a:r>
              <a:rPr lang="en-GB" sz="1100" b="1" dirty="0" smtClean="0"/>
              <a:t>RB, </a:t>
            </a:r>
            <a:r>
              <a:rPr lang="en-GB" sz="1100" dirty="0" smtClean="0"/>
              <a:t>RB then plays to </a:t>
            </a:r>
            <a:r>
              <a:rPr lang="en-GB" sz="1100" b="1" dirty="0" smtClean="0"/>
              <a:t>CAM </a:t>
            </a:r>
            <a:r>
              <a:rPr lang="en-GB" sz="1100" dirty="0" smtClean="0"/>
              <a:t>who passes to</a:t>
            </a:r>
            <a:r>
              <a:rPr lang="en-GB" sz="1100" b="1" dirty="0" smtClean="0"/>
              <a:t> RW </a:t>
            </a:r>
            <a:r>
              <a:rPr lang="en-GB" sz="1100" dirty="0" smtClean="0"/>
              <a:t>to have 1v1 or deliver into the box. </a:t>
            </a:r>
          </a:p>
          <a:p>
            <a:endParaRPr lang="en-GB" dirty="0"/>
          </a:p>
          <a:p>
            <a:r>
              <a:rPr lang="en-GB" sz="1100" b="1" dirty="0"/>
              <a:t>** </a:t>
            </a:r>
            <a:r>
              <a:rPr lang="en-GB" sz="1100" b="1" u="sng" dirty="0"/>
              <a:t>When working patterns of play at training work both sides left and right!</a:t>
            </a:r>
            <a:endParaRPr lang="en-GB" sz="1100" dirty="0"/>
          </a:p>
          <a:p>
            <a:endParaRPr lang="en-GB" dirty="0"/>
          </a:p>
        </p:txBody>
      </p:sp>
      <p:pic>
        <p:nvPicPr>
          <p:cNvPr id="10" name="Picture 9"/>
          <p:cNvPicPr>
            <a:picLocks noChangeAspect="1"/>
          </p:cNvPicPr>
          <p:nvPr/>
        </p:nvPicPr>
        <p:blipFill>
          <a:blip r:embed="rId4"/>
          <a:stretch>
            <a:fillRect/>
          </a:stretch>
        </p:blipFill>
        <p:spPr>
          <a:xfrm>
            <a:off x="8157360" y="794600"/>
            <a:ext cx="4034640" cy="2571992"/>
          </a:xfrm>
          <a:prstGeom prst="rect">
            <a:avLst/>
          </a:prstGeom>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6053070"/>
            <a:ext cx="1056068" cy="804930"/>
          </a:xfrm>
          <a:prstGeom prst="rect">
            <a:avLst/>
          </a:prstGeom>
        </p:spPr>
      </p:pic>
      <p:pic>
        <p:nvPicPr>
          <p:cNvPr id="12" name="Picture 11" descr="Scottish FA Grassroots Awards Winner 2016"/>
          <p:cNvPicPr/>
          <p:nvPr/>
        </p:nvPicPr>
        <p:blipFill>
          <a:blip r:embed="rId6">
            <a:extLst>
              <a:ext uri="{28A0092B-C50C-407E-A947-70E740481C1C}">
                <a14:useLocalDpi xmlns:a14="http://schemas.microsoft.com/office/drawing/2010/main" val="0"/>
              </a:ext>
            </a:extLst>
          </a:blip>
          <a:srcRect/>
          <a:stretch>
            <a:fillRect/>
          </a:stretch>
        </p:blipFill>
        <p:spPr bwMode="auto">
          <a:xfrm>
            <a:off x="7774546" y="6053070"/>
            <a:ext cx="4417454" cy="804930"/>
          </a:xfrm>
          <a:prstGeom prst="rect">
            <a:avLst/>
          </a:prstGeom>
          <a:noFill/>
          <a:ln>
            <a:noFill/>
          </a:ln>
        </p:spPr>
      </p:pic>
    </p:spTree>
    <p:extLst>
      <p:ext uri="{BB962C8B-B14F-4D97-AF65-F5344CB8AC3E}">
        <p14:creationId xmlns:p14="http://schemas.microsoft.com/office/powerpoint/2010/main" val="12489845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053070"/>
            <a:ext cx="1056068" cy="804930"/>
          </a:xfrm>
          <a:prstGeom prst="rect">
            <a:avLst/>
          </a:prstGeom>
        </p:spPr>
      </p:pic>
      <p:sp>
        <p:nvSpPr>
          <p:cNvPr id="8" name="TextBox 7"/>
          <p:cNvSpPr txBox="1"/>
          <p:nvPr/>
        </p:nvSpPr>
        <p:spPr>
          <a:xfrm>
            <a:off x="283335" y="260648"/>
            <a:ext cx="11784169" cy="523220"/>
          </a:xfrm>
          <a:prstGeom prst="rect">
            <a:avLst/>
          </a:prstGeom>
          <a:noFill/>
        </p:spPr>
        <p:txBody>
          <a:bodyPr wrap="square" rtlCol="0">
            <a:spAutoFit/>
          </a:bodyPr>
          <a:lstStyle/>
          <a:p>
            <a:pPr algn="ctr"/>
            <a:r>
              <a:rPr lang="en-GB" sz="2800" b="1" u="sng" dirty="0" smtClean="0">
                <a:effectLst>
                  <a:outerShdw blurRad="38100" dist="38100" dir="2700000" algn="tl">
                    <a:srgbClr val="000000">
                      <a:alpha val="43137"/>
                    </a:srgbClr>
                  </a:outerShdw>
                </a:effectLst>
              </a:rPr>
              <a:t>Can they control and take a ball under pressure?</a:t>
            </a:r>
            <a:endParaRPr lang="en-GB" sz="2800" b="1" u="sng" dirty="0">
              <a:effectLst>
                <a:outerShdw blurRad="38100" dist="38100" dir="2700000" algn="tl">
                  <a:srgbClr val="000000">
                    <a:alpha val="43137"/>
                  </a:srgbClr>
                </a:outerShdw>
              </a:effectLst>
            </a:endParaRPr>
          </a:p>
        </p:txBody>
      </p:sp>
      <p:sp>
        <p:nvSpPr>
          <p:cNvPr id="2" name="TextBox 1"/>
          <p:cNvSpPr txBox="1"/>
          <p:nvPr/>
        </p:nvSpPr>
        <p:spPr>
          <a:xfrm>
            <a:off x="528033" y="1390918"/>
            <a:ext cx="11256135" cy="1631216"/>
          </a:xfrm>
          <a:prstGeom prst="rect">
            <a:avLst/>
          </a:prstGeom>
          <a:noFill/>
        </p:spPr>
        <p:txBody>
          <a:bodyPr wrap="square" rtlCol="0">
            <a:spAutoFit/>
          </a:bodyPr>
          <a:lstStyle/>
          <a:p>
            <a:pPr marL="285750" indent="-285750">
              <a:buFont typeface="Arial" panose="020B0604020202020204" pitchFamily="34" charset="0"/>
              <a:buChar char="•"/>
            </a:pPr>
            <a:r>
              <a:rPr lang="en-GB" sz="2000" dirty="0" smtClean="0">
                <a:hlinkClick r:id="rId4" action="ppaction://hlinksldjump"/>
              </a:rPr>
              <a:t>Moving the ball away from opponent</a:t>
            </a:r>
            <a:endParaRPr lang="en-GB" sz="2000" dirty="0" smtClean="0"/>
          </a:p>
          <a:p>
            <a:pPr marL="285750" indent="-285750">
              <a:buFont typeface="Arial" panose="020B0604020202020204" pitchFamily="34" charset="0"/>
              <a:buChar char="•"/>
            </a:pPr>
            <a:endParaRPr lang="en-GB" sz="2000" dirty="0" smtClean="0"/>
          </a:p>
          <a:p>
            <a:pPr marL="285750" indent="-285750">
              <a:buFont typeface="Arial" panose="020B0604020202020204" pitchFamily="34" charset="0"/>
              <a:buChar char="•"/>
            </a:pPr>
            <a:r>
              <a:rPr lang="en-GB" sz="2000" dirty="0" smtClean="0">
                <a:hlinkClick r:id="rId5" action="ppaction://hlinksldjump"/>
              </a:rPr>
              <a:t>Using their body against opponent to protect the ball</a:t>
            </a:r>
            <a:endParaRPr lang="en-GB" sz="2000" dirty="0" smtClean="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r>
              <a:rPr lang="en-GB" sz="2000" dirty="0" smtClean="0">
                <a:hlinkClick r:id="rId6" action="ppaction://hlinksldjump"/>
              </a:rPr>
              <a:t>Taking the ball under pressure with various parts of the body? </a:t>
            </a:r>
            <a:endParaRPr lang="en-GB" sz="2000" dirty="0"/>
          </a:p>
        </p:txBody>
      </p:sp>
      <p:pic>
        <p:nvPicPr>
          <p:cNvPr id="9" name="Picture 8" descr="Scottish FA Grassroots Awards Winner 2016"/>
          <p:cNvPicPr/>
          <p:nvPr/>
        </p:nvPicPr>
        <p:blipFill>
          <a:blip r:embed="rId7">
            <a:extLst>
              <a:ext uri="{28A0092B-C50C-407E-A947-70E740481C1C}">
                <a14:useLocalDpi xmlns:a14="http://schemas.microsoft.com/office/drawing/2010/main" val="0"/>
              </a:ext>
            </a:extLst>
          </a:blip>
          <a:srcRect/>
          <a:stretch>
            <a:fillRect/>
          </a:stretch>
        </p:blipFill>
        <p:spPr bwMode="auto">
          <a:xfrm>
            <a:off x="7774546" y="6053070"/>
            <a:ext cx="4417454" cy="804930"/>
          </a:xfrm>
          <a:prstGeom prst="rect">
            <a:avLst/>
          </a:prstGeom>
          <a:noFill/>
          <a:ln>
            <a:noFill/>
          </a:ln>
        </p:spPr>
      </p:pic>
    </p:spTree>
    <p:extLst>
      <p:ext uri="{BB962C8B-B14F-4D97-AF65-F5344CB8AC3E}">
        <p14:creationId xmlns:p14="http://schemas.microsoft.com/office/powerpoint/2010/main" val="13049073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extBox 7"/>
          <p:cNvSpPr txBox="1"/>
          <p:nvPr/>
        </p:nvSpPr>
        <p:spPr>
          <a:xfrm>
            <a:off x="450761" y="260648"/>
            <a:ext cx="11204619" cy="523220"/>
          </a:xfrm>
          <a:prstGeom prst="rect">
            <a:avLst/>
          </a:prstGeom>
          <a:noFill/>
        </p:spPr>
        <p:txBody>
          <a:bodyPr wrap="square" rtlCol="0">
            <a:spAutoFit/>
          </a:bodyPr>
          <a:lstStyle/>
          <a:p>
            <a:pPr algn="ctr"/>
            <a:r>
              <a:rPr lang="en-GB" sz="2800" b="1" dirty="0" smtClean="0">
                <a:effectLst>
                  <a:outerShdw blurRad="38100" dist="38100" dir="2700000" algn="tl">
                    <a:srgbClr val="000000">
                      <a:alpha val="43137"/>
                    </a:srgbClr>
                  </a:outerShdw>
                </a:effectLst>
              </a:rPr>
              <a:t>Can they take someone on/defend a 1v1?</a:t>
            </a:r>
            <a:endParaRPr lang="en-GB" sz="2800" b="1" dirty="0">
              <a:effectLst>
                <a:outerShdw blurRad="38100" dist="38100" dir="2700000" algn="tl">
                  <a:srgbClr val="000000">
                    <a:alpha val="43137"/>
                  </a:srgbClr>
                </a:outerShdw>
              </a:effectLst>
            </a:endParaRPr>
          </a:p>
        </p:txBody>
      </p:sp>
      <p:sp>
        <p:nvSpPr>
          <p:cNvPr id="2" name="TextBox 1"/>
          <p:cNvSpPr txBox="1"/>
          <p:nvPr/>
        </p:nvSpPr>
        <p:spPr>
          <a:xfrm>
            <a:off x="618186" y="1429555"/>
            <a:ext cx="8963696" cy="3416320"/>
          </a:xfrm>
          <a:prstGeom prst="rect">
            <a:avLst/>
          </a:prstGeom>
          <a:noFill/>
        </p:spPr>
        <p:txBody>
          <a:bodyPr wrap="square" rtlCol="0">
            <a:spAutoFit/>
          </a:bodyPr>
          <a:lstStyle/>
          <a:p>
            <a:pPr marL="285750" indent="-285750">
              <a:buFont typeface="Arial" panose="020B0604020202020204" pitchFamily="34" charset="0"/>
              <a:buChar char="•"/>
            </a:pPr>
            <a:r>
              <a:rPr lang="en-GB" dirty="0" smtClean="0">
                <a:hlinkClick r:id="rId3" action="ppaction://hlinksldjump"/>
              </a:rPr>
              <a:t>Positive/willing to run at a player with the ball?</a:t>
            </a:r>
          </a:p>
          <a:p>
            <a:pPr marL="285750" indent="-285750">
              <a:buFont typeface="Arial" panose="020B0604020202020204" pitchFamily="34" charset="0"/>
              <a:buChar char="•"/>
            </a:pPr>
            <a:endParaRPr lang="en-GB" dirty="0">
              <a:hlinkClick r:id="rId3" action="ppaction://hlinksldjump"/>
            </a:endParaRPr>
          </a:p>
          <a:p>
            <a:pPr marL="285750" indent="-285750">
              <a:buFont typeface="Arial" panose="020B0604020202020204" pitchFamily="34" charset="0"/>
              <a:buChar char="•"/>
            </a:pPr>
            <a:r>
              <a:rPr lang="en-GB" dirty="0" smtClean="0">
                <a:hlinkClick r:id="rId3" action="ppaction://hlinksldjump"/>
              </a:rPr>
              <a:t>Willing to try a skill in a 1v1 situation? </a:t>
            </a:r>
            <a:endParaRPr lang="en-GB" dirty="0" smtClean="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smtClean="0">
                <a:hlinkClick r:id="rId4" action="ppaction://hlinksldjump"/>
              </a:rPr>
              <a:t>Knowing when/what areas of the pitch to take someone on?</a:t>
            </a:r>
            <a:endParaRPr lang="en-GB" dirty="0" smtClean="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smtClean="0">
                <a:hlinkClick r:id="rId5" action="ppaction://hlinksldjump"/>
              </a:rPr>
              <a:t>Knowing when to stand up and when to tackle (Watch the ball not the player) ?</a:t>
            </a:r>
            <a:endParaRPr lang="en-GB" dirty="0" smtClean="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smtClean="0">
                <a:hlinkClick r:id="rId6" action="ppaction://hlinksldjump"/>
              </a:rPr>
              <a:t>Aggressive when tackling/using </a:t>
            </a:r>
            <a:r>
              <a:rPr lang="en-GB" dirty="0">
                <a:hlinkClick r:id="rId6" action="ppaction://hlinksldjump"/>
              </a:rPr>
              <a:t>there body in the tackle also? </a:t>
            </a:r>
            <a:endParaRPr lang="en-GB" dirty="0"/>
          </a:p>
          <a:p>
            <a:endParaRPr lang="en-GB" dirty="0"/>
          </a:p>
          <a:p>
            <a:r>
              <a:rPr lang="en-GB" dirty="0" smtClean="0"/>
              <a:t> </a:t>
            </a:r>
            <a:endParaRPr lang="en-GB" dirty="0"/>
          </a:p>
        </p:txBody>
      </p:sp>
      <p:pic>
        <p:nvPicPr>
          <p:cNvPr id="6" name="Picture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0" y="6053070"/>
            <a:ext cx="1056068" cy="804930"/>
          </a:xfrm>
          <a:prstGeom prst="rect">
            <a:avLst/>
          </a:prstGeom>
        </p:spPr>
      </p:pic>
      <p:pic>
        <p:nvPicPr>
          <p:cNvPr id="9" name="Picture 8" descr="Scottish FA Grassroots Awards Winner 2016"/>
          <p:cNvPicPr/>
          <p:nvPr/>
        </p:nvPicPr>
        <p:blipFill>
          <a:blip r:embed="rId8">
            <a:extLst>
              <a:ext uri="{28A0092B-C50C-407E-A947-70E740481C1C}">
                <a14:useLocalDpi xmlns:a14="http://schemas.microsoft.com/office/drawing/2010/main" val="0"/>
              </a:ext>
            </a:extLst>
          </a:blip>
          <a:srcRect/>
          <a:stretch>
            <a:fillRect/>
          </a:stretch>
        </p:blipFill>
        <p:spPr bwMode="auto">
          <a:xfrm>
            <a:off x="7774546" y="6053070"/>
            <a:ext cx="4417454" cy="804930"/>
          </a:xfrm>
          <a:prstGeom prst="rect">
            <a:avLst/>
          </a:prstGeom>
          <a:noFill/>
          <a:ln>
            <a:noFill/>
          </a:ln>
        </p:spPr>
      </p:pic>
    </p:spTree>
    <p:extLst>
      <p:ext uri="{BB962C8B-B14F-4D97-AF65-F5344CB8AC3E}">
        <p14:creationId xmlns:p14="http://schemas.microsoft.com/office/powerpoint/2010/main" val="28345069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extBox 7"/>
          <p:cNvSpPr txBox="1"/>
          <p:nvPr/>
        </p:nvSpPr>
        <p:spPr>
          <a:xfrm>
            <a:off x="540913" y="260648"/>
            <a:ext cx="11384924" cy="523220"/>
          </a:xfrm>
          <a:prstGeom prst="rect">
            <a:avLst/>
          </a:prstGeom>
          <a:noFill/>
        </p:spPr>
        <p:txBody>
          <a:bodyPr wrap="square" rtlCol="0">
            <a:spAutoFit/>
          </a:bodyPr>
          <a:lstStyle/>
          <a:p>
            <a:pPr algn="ctr"/>
            <a:r>
              <a:rPr lang="en-GB" sz="2800" b="1" dirty="0" smtClean="0">
                <a:effectLst>
                  <a:outerShdw blurRad="38100" dist="38100" dir="2700000" algn="tl">
                    <a:srgbClr val="000000">
                      <a:alpha val="43137"/>
                    </a:srgbClr>
                  </a:outerShdw>
                </a:effectLst>
              </a:rPr>
              <a:t>Are they aggressive/determined to be on the ball/win it back? </a:t>
            </a:r>
            <a:endParaRPr lang="en-GB" sz="2800" b="1" dirty="0">
              <a:effectLst>
                <a:outerShdw blurRad="38100" dist="38100" dir="2700000" algn="tl">
                  <a:srgbClr val="000000">
                    <a:alpha val="43137"/>
                  </a:srgbClr>
                </a:outerShdw>
              </a:effectLst>
            </a:endParaRPr>
          </a:p>
        </p:txBody>
      </p:sp>
      <p:sp>
        <p:nvSpPr>
          <p:cNvPr id="2" name="TextBox 1"/>
          <p:cNvSpPr txBox="1"/>
          <p:nvPr/>
        </p:nvSpPr>
        <p:spPr>
          <a:xfrm>
            <a:off x="540913" y="1352282"/>
            <a:ext cx="6040191" cy="3416320"/>
          </a:xfrm>
          <a:prstGeom prst="rect">
            <a:avLst/>
          </a:prstGeom>
          <a:noFill/>
        </p:spPr>
        <p:txBody>
          <a:bodyPr wrap="square" rtlCol="0">
            <a:spAutoFit/>
          </a:bodyPr>
          <a:lstStyle/>
          <a:p>
            <a:pPr marL="285750" indent="-285750">
              <a:buFont typeface="Arial" panose="020B0604020202020204" pitchFamily="34" charset="0"/>
              <a:buChar char="•"/>
            </a:pPr>
            <a:r>
              <a:rPr lang="en-GB" dirty="0" smtClean="0">
                <a:hlinkClick r:id="rId3" action="ppaction://hlinksldjump"/>
              </a:rPr>
              <a:t>Desire to want to be on the ball as much as possible? Especially when the team is loosing. </a:t>
            </a:r>
          </a:p>
          <a:p>
            <a:pPr marL="285750" indent="-285750">
              <a:buFont typeface="Arial" panose="020B0604020202020204" pitchFamily="34" charset="0"/>
              <a:buChar char="•"/>
            </a:pPr>
            <a:endParaRPr lang="en-GB" dirty="0">
              <a:hlinkClick r:id="rId3" action="ppaction://hlinksldjump"/>
            </a:endParaRPr>
          </a:p>
          <a:p>
            <a:pPr marL="285750" indent="-285750">
              <a:buFont typeface="Arial" panose="020B0604020202020204" pitchFamily="34" charset="0"/>
              <a:buChar char="•"/>
            </a:pPr>
            <a:r>
              <a:rPr lang="en-GB" dirty="0" smtClean="0">
                <a:hlinkClick r:id="rId3" action="ppaction://hlinksldjump"/>
              </a:rPr>
              <a:t>Getting back on the ball after losing it? </a:t>
            </a:r>
          </a:p>
          <a:p>
            <a:pPr marL="285750" indent="-285750">
              <a:buFont typeface="Arial" panose="020B0604020202020204" pitchFamily="34" charset="0"/>
              <a:buChar char="•"/>
            </a:pPr>
            <a:endParaRPr lang="en-GB" dirty="0">
              <a:hlinkClick r:id="rId3" action="ppaction://hlinksldjump"/>
            </a:endParaRPr>
          </a:p>
          <a:p>
            <a:pPr marL="285750" indent="-285750">
              <a:buFont typeface="Arial" panose="020B0604020202020204" pitchFamily="34" charset="0"/>
              <a:buChar char="•"/>
            </a:pPr>
            <a:r>
              <a:rPr lang="en-GB" dirty="0" smtClean="0">
                <a:hlinkClick r:id="rId3" action="ppaction://hlinksldjump"/>
              </a:rPr>
              <a:t>First thought after losing the ball is how do I get it back - not feeling sorry for themselves and flapping there arms?</a:t>
            </a:r>
          </a:p>
          <a:p>
            <a:pPr marL="285750" indent="-285750">
              <a:buFont typeface="Arial" panose="020B0604020202020204" pitchFamily="34" charset="0"/>
              <a:buChar char="•"/>
            </a:pPr>
            <a:endParaRPr lang="en-GB" dirty="0">
              <a:hlinkClick r:id="rId3" action="ppaction://hlinksldjump"/>
            </a:endParaRPr>
          </a:p>
          <a:p>
            <a:pPr marL="285750" indent="-285750">
              <a:buFont typeface="Arial" panose="020B0604020202020204" pitchFamily="34" charset="0"/>
              <a:buChar char="•"/>
            </a:pPr>
            <a:r>
              <a:rPr lang="en-GB" dirty="0" smtClean="0">
                <a:hlinkClick r:id="rId3" action="ppaction://hlinksldjump"/>
              </a:rPr>
              <a:t>Being brave to take the ball in tight areas? </a:t>
            </a:r>
            <a:endParaRPr lang="en-GB" dirty="0" smtClean="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p:txBody>
      </p:sp>
      <p:pic>
        <p:nvPicPr>
          <p:cNvPr id="9" name="Picture 8" descr="Scottish FA Grassroots Awards Winner 2016"/>
          <p:cNvPicPr/>
          <p:nvPr/>
        </p:nvPicPr>
        <p:blipFill>
          <a:blip r:embed="rId4">
            <a:extLst>
              <a:ext uri="{28A0092B-C50C-407E-A947-70E740481C1C}">
                <a14:useLocalDpi xmlns:a14="http://schemas.microsoft.com/office/drawing/2010/main" val="0"/>
              </a:ext>
            </a:extLst>
          </a:blip>
          <a:srcRect/>
          <a:stretch>
            <a:fillRect/>
          </a:stretch>
        </p:blipFill>
        <p:spPr bwMode="auto">
          <a:xfrm>
            <a:off x="7774546" y="6053070"/>
            <a:ext cx="4417454" cy="804930"/>
          </a:xfrm>
          <a:prstGeom prst="rect">
            <a:avLst/>
          </a:prstGeom>
          <a:noFill/>
          <a:ln>
            <a:noFill/>
          </a:ln>
        </p:spPr>
      </p:pic>
    </p:spTree>
    <p:extLst>
      <p:ext uri="{BB962C8B-B14F-4D97-AF65-F5344CB8AC3E}">
        <p14:creationId xmlns:p14="http://schemas.microsoft.com/office/powerpoint/2010/main" val="7439777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extBox 7"/>
          <p:cNvSpPr txBox="1"/>
          <p:nvPr/>
        </p:nvSpPr>
        <p:spPr>
          <a:xfrm>
            <a:off x="2279576" y="260648"/>
            <a:ext cx="7704856" cy="707886"/>
          </a:xfrm>
          <a:prstGeom prst="rect">
            <a:avLst/>
          </a:prstGeom>
          <a:noFill/>
        </p:spPr>
        <p:txBody>
          <a:bodyPr wrap="square" rtlCol="0">
            <a:spAutoFit/>
          </a:bodyPr>
          <a:lstStyle/>
          <a:p>
            <a:pPr algn="ctr"/>
            <a:r>
              <a:rPr lang="en-GB" sz="4000" b="1" dirty="0" smtClean="0">
                <a:effectLst>
                  <a:outerShdw blurRad="38100" dist="38100" dir="2700000" algn="tl">
                    <a:srgbClr val="000000">
                      <a:alpha val="43137"/>
                    </a:srgbClr>
                  </a:outerShdw>
                </a:effectLst>
              </a:rPr>
              <a:t>Game Knowledge </a:t>
            </a:r>
            <a:endParaRPr lang="en-GB" sz="4000" b="1" dirty="0">
              <a:effectLst>
                <a:outerShdw blurRad="38100" dist="38100" dir="2700000" algn="tl">
                  <a:srgbClr val="000000">
                    <a:alpha val="43137"/>
                  </a:srgbClr>
                </a:outerShdw>
              </a:effectLst>
            </a:endParaRPr>
          </a:p>
        </p:txBody>
      </p:sp>
      <p:sp>
        <p:nvSpPr>
          <p:cNvPr id="3" name="TextBox 2"/>
          <p:cNvSpPr txBox="1"/>
          <p:nvPr/>
        </p:nvSpPr>
        <p:spPr>
          <a:xfrm>
            <a:off x="91812" y="1094705"/>
            <a:ext cx="11769630" cy="5078313"/>
          </a:xfrm>
          <a:prstGeom prst="rect">
            <a:avLst/>
          </a:prstGeom>
          <a:noFill/>
        </p:spPr>
        <p:txBody>
          <a:bodyPr wrap="square" rtlCol="0">
            <a:spAutoFit/>
          </a:bodyPr>
          <a:lstStyle/>
          <a:p>
            <a:pPr marL="285750" indent="-285750">
              <a:buFont typeface="Arial" panose="020B0604020202020204" pitchFamily="34" charset="0"/>
              <a:buChar char="•"/>
            </a:pPr>
            <a:r>
              <a:rPr lang="en-GB" dirty="0" smtClean="0">
                <a:hlinkClick r:id="rId3" action="ppaction://hlinksldjump"/>
              </a:rPr>
              <a:t>Width</a:t>
            </a:r>
            <a:r>
              <a:rPr lang="en-GB" dirty="0" smtClean="0"/>
              <a:t> </a:t>
            </a:r>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r>
              <a:rPr lang="en-GB" dirty="0" smtClean="0">
                <a:hlinkClick r:id="rId4" action="ppaction://hlinksldjump"/>
              </a:rPr>
              <a:t>Depth </a:t>
            </a:r>
            <a:endParaRPr lang="en-GB" dirty="0" smtClean="0"/>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r>
              <a:rPr lang="en-GB" dirty="0" smtClean="0">
                <a:hlinkClick r:id="rId5" action="ppaction://hlinksldjump"/>
              </a:rPr>
              <a:t>Support</a:t>
            </a:r>
            <a:endParaRPr lang="en-GB" dirty="0" smtClean="0"/>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r>
              <a:rPr lang="en-GB" dirty="0" smtClean="0">
                <a:hlinkClick r:id="rId6" action="ppaction://hlinksldjump"/>
              </a:rPr>
              <a:t>Penetration </a:t>
            </a:r>
            <a:endParaRPr lang="en-GB" dirty="0" smtClean="0"/>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r>
              <a:rPr lang="en-GB" dirty="0">
                <a:hlinkClick r:id="rId7" action="ppaction://hlinksldjump"/>
              </a:rPr>
              <a:t>7 aside Patterns of play – playing out from the keeper</a:t>
            </a:r>
            <a:endParaRPr lang="en-GB" dirty="0"/>
          </a:p>
          <a:p>
            <a:pPr marL="1200150" lvl="2" indent="-285750">
              <a:buFont typeface="Arial" panose="020B0604020202020204" pitchFamily="34" charset="0"/>
              <a:buChar char="•"/>
            </a:pPr>
            <a:r>
              <a:rPr lang="en-GB" dirty="0">
                <a:hlinkClick r:id="rId8" action="ppaction://hlinksldjump"/>
              </a:rPr>
              <a:t>What if?</a:t>
            </a:r>
            <a:endParaRPr lang="en-GB" dirty="0"/>
          </a:p>
          <a:p>
            <a:pPr marL="1200150" lvl="2" indent="-285750">
              <a:buFont typeface="Arial" panose="020B0604020202020204" pitchFamily="34" charset="0"/>
              <a:buChar char="•"/>
            </a:pPr>
            <a:r>
              <a:rPr lang="en-GB" dirty="0">
                <a:hlinkClick r:id="rId9" action="ppaction://hlinksldjump"/>
              </a:rPr>
              <a:t>Final what if?</a:t>
            </a:r>
            <a:endParaRPr lang="en-GB" dirty="0"/>
          </a:p>
          <a:p>
            <a:endParaRPr lang="en-GB" dirty="0">
              <a:hlinkClick r:id="rId10" action="ppaction://hlinksldjump"/>
            </a:endParaRPr>
          </a:p>
          <a:p>
            <a:pPr marL="285750" indent="-285750">
              <a:buFont typeface="Arial" panose="020B0604020202020204" pitchFamily="34" charset="0"/>
              <a:buChar char="•"/>
            </a:pPr>
            <a:r>
              <a:rPr lang="en-GB" dirty="0">
                <a:hlinkClick r:id="rId10" action="ppaction://hlinksldjump"/>
              </a:rPr>
              <a:t>11 aside Patterns of play in </a:t>
            </a:r>
            <a:r>
              <a:rPr lang="en-GB" dirty="0" smtClean="0">
                <a:hlinkClick r:id="rId10" action="ppaction://hlinksldjump"/>
              </a:rPr>
              <a:t>a 4-4-2 – playing out from the keeper</a:t>
            </a:r>
            <a:endParaRPr lang="en-GB" dirty="0" smtClean="0"/>
          </a:p>
          <a:p>
            <a:pPr marL="1200150" lvl="2" indent="-285750">
              <a:buFont typeface="Arial" panose="020B0604020202020204" pitchFamily="34" charset="0"/>
              <a:buChar char="•"/>
            </a:pPr>
            <a:r>
              <a:rPr lang="en-GB" dirty="0" smtClean="0">
                <a:hlinkClick r:id="rId11" action="ppaction://hlinksldjump"/>
              </a:rPr>
              <a:t>Patterns of play in 4-4-2</a:t>
            </a:r>
            <a:endParaRPr lang="en-GB" dirty="0"/>
          </a:p>
          <a:p>
            <a:pPr marL="285750" indent="-285750">
              <a:buFont typeface="Arial" panose="020B0604020202020204" pitchFamily="34" charset="0"/>
              <a:buChar char="•"/>
            </a:pPr>
            <a:endParaRPr lang="en-GB" dirty="0">
              <a:hlinkClick r:id="rId12" action="ppaction://hlinksldjump"/>
            </a:endParaRPr>
          </a:p>
          <a:p>
            <a:pPr marL="285750" indent="-285750">
              <a:buFont typeface="Arial" panose="020B0604020202020204" pitchFamily="34" charset="0"/>
              <a:buChar char="•"/>
            </a:pPr>
            <a:r>
              <a:rPr lang="en-GB" dirty="0">
                <a:hlinkClick r:id="rId12" action="ppaction://hlinksldjump"/>
              </a:rPr>
              <a:t>11 aside Patterns of play in a 4-3-3</a:t>
            </a:r>
            <a:endParaRPr lang="en-GB" dirty="0"/>
          </a:p>
          <a:p>
            <a:endParaRPr lang="en-GB" dirty="0"/>
          </a:p>
          <a:p>
            <a:pPr marL="285750" indent="-285750">
              <a:buFont typeface="Arial" panose="020B0604020202020204" pitchFamily="34" charset="0"/>
              <a:buChar char="•"/>
            </a:pPr>
            <a:endParaRPr lang="en-GB" dirty="0"/>
          </a:p>
        </p:txBody>
      </p:sp>
      <p:pic>
        <p:nvPicPr>
          <p:cNvPr id="9" name="Picture 8"/>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0" y="6053070"/>
            <a:ext cx="1056068" cy="804930"/>
          </a:xfrm>
          <a:prstGeom prst="rect">
            <a:avLst/>
          </a:prstGeom>
        </p:spPr>
      </p:pic>
      <p:pic>
        <p:nvPicPr>
          <p:cNvPr id="10" name="Picture 9" descr="Scottish FA Grassroots Awards Winner 2016"/>
          <p:cNvPicPr/>
          <p:nvPr/>
        </p:nvPicPr>
        <p:blipFill>
          <a:blip r:embed="rId14">
            <a:extLst>
              <a:ext uri="{28A0092B-C50C-407E-A947-70E740481C1C}">
                <a14:useLocalDpi xmlns:a14="http://schemas.microsoft.com/office/drawing/2010/main" val="0"/>
              </a:ext>
            </a:extLst>
          </a:blip>
          <a:srcRect/>
          <a:stretch>
            <a:fillRect/>
          </a:stretch>
        </p:blipFill>
        <p:spPr bwMode="auto">
          <a:xfrm>
            <a:off x="7774546" y="6053070"/>
            <a:ext cx="4417454" cy="804930"/>
          </a:xfrm>
          <a:prstGeom prst="rect">
            <a:avLst/>
          </a:prstGeom>
          <a:noFill/>
          <a:ln>
            <a:noFill/>
          </a:ln>
        </p:spPr>
      </p:pic>
    </p:spTree>
    <p:extLst>
      <p:ext uri="{BB962C8B-B14F-4D97-AF65-F5344CB8AC3E}">
        <p14:creationId xmlns:p14="http://schemas.microsoft.com/office/powerpoint/2010/main" val="9563791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extBox 7"/>
          <p:cNvSpPr txBox="1"/>
          <p:nvPr/>
        </p:nvSpPr>
        <p:spPr>
          <a:xfrm>
            <a:off x="2060635" y="144739"/>
            <a:ext cx="7704856" cy="461665"/>
          </a:xfrm>
          <a:prstGeom prst="rect">
            <a:avLst/>
          </a:prstGeom>
          <a:noFill/>
        </p:spPr>
        <p:txBody>
          <a:bodyPr wrap="square" rtlCol="0">
            <a:spAutoFit/>
          </a:bodyPr>
          <a:lstStyle/>
          <a:p>
            <a:pPr algn="ctr"/>
            <a:r>
              <a:rPr lang="en-GB" sz="2400" b="1" dirty="0" smtClean="0">
                <a:effectLst>
                  <a:outerShdw blurRad="38100" dist="38100" dir="2700000" algn="tl">
                    <a:srgbClr val="000000">
                      <a:alpha val="43137"/>
                    </a:srgbClr>
                  </a:outerShdw>
                </a:effectLst>
              </a:rPr>
              <a:t>Controlling a ball/Ball Mastery </a:t>
            </a:r>
            <a:endParaRPr lang="en-GB" sz="2400" b="1" dirty="0">
              <a:effectLst>
                <a:outerShdw blurRad="38100" dist="38100" dir="2700000" algn="tl">
                  <a:srgbClr val="000000">
                    <a:alpha val="43137"/>
                  </a:srgbClr>
                </a:outerShdw>
              </a:effectLst>
            </a:endParaRPr>
          </a:p>
        </p:txBody>
      </p:sp>
      <p:pic>
        <p:nvPicPr>
          <p:cNvPr id="9" name="Picture 8"/>
          <p:cNvPicPr>
            <a:picLocks noChangeAspect="1"/>
          </p:cNvPicPr>
          <p:nvPr/>
        </p:nvPicPr>
        <p:blipFill>
          <a:blip r:embed="rId3"/>
          <a:stretch>
            <a:fillRect/>
          </a:stretch>
        </p:blipFill>
        <p:spPr>
          <a:xfrm>
            <a:off x="0" y="606404"/>
            <a:ext cx="3760631" cy="3579230"/>
          </a:xfrm>
          <a:prstGeom prst="rect">
            <a:avLst/>
          </a:prstGeom>
        </p:spPr>
      </p:pic>
      <p:sp>
        <p:nvSpPr>
          <p:cNvPr id="10" name="TextBox 9"/>
          <p:cNvSpPr txBox="1"/>
          <p:nvPr/>
        </p:nvSpPr>
        <p:spPr>
          <a:xfrm>
            <a:off x="17173" y="4186895"/>
            <a:ext cx="3760631" cy="738664"/>
          </a:xfrm>
          <a:prstGeom prst="rect">
            <a:avLst/>
          </a:prstGeom>
          <a:noFill/>
        </p:spPr>
        <p:txBody>
          <a:bodyPr wrap="square" rtlCol="0">
            <a:spAutoFit/>
          </a:bodyPr>
          <a:lstStyle/>
          <a:p>
            <a:r>
              <a:rPr lang="en-GB" sz="1400" dirty="0" smtClean="0"/>
              <a:t>Kids all have a ball, working on various different skills. Add cones in to run at and perform skill</a:t>
            </a:r>
            <a:r>
              <a:rPr lang="en-GB" sz="1200" dirty="0" smtClean="0"/>
              <a:t>. </a:t>
            </a:r>
            <a:endParaRPr lang="en-GB" sz="1200" dirty="0"/>
          </a:p>
        </p:txBody>
      </p:sp>
      <p:sp>
        <p:nvSpPr>
          <p:cNvPr id="12" name="TextBox 11"/>
          <p:cNvSpPr txBox="1"/>
          <p:nvPr/>
        </p:nvSpPr>
        <p:spPr>
          <a:xfrm>
            <a:off x="3978064" y="4225531"/>
            <a:ext cx="4006838" cy="1815882"/>
          </a:xfrm>
          <a:prstGeom prst="rect">
            <a:avLst/>
          </a:prstGeom>
          <a:noFill/>
        </p:spPr>
        <p:txBody>
          <a:bodyPr wrap="square" rtlCol="0">
            <a:spAutoFit/>
          </a:bodyPr>
          <a:lstStyle/>
          <a:p>
            <a:r>
              <a:rPr lang="en-GB" sz="1400" dirty="0" smtClean="0"/>
              <a:t>4 Different Boxes. All boxes are performing the same skill a coach shouts. Boxes B &amp; D are just driving towards each other and performing the skill. Boxes A &amp; C are passing it to partner and taking a touch with certain area of the foot to shift it towards game and perform skill through the gate and beat a pole.</a:t>
            </a:r>
            <a:endParaRPr lang="en-GB" sz="1400" dirty="0"/>
          </a:p>
        </p:txBody>
      </p:sp>
      <p:pic>
        <p:nvPicPr>
          <p:cNvPr id="13" name="Picture 12"/>
          <p:cNvPicPr>
            <a:picLocks noChangeAspect="1"/>
          </p:cNvPicPr>
          <p:nvPr/>
        </p:nvPicPr>
        <p:blipFill>
          <a:blip r:embed="rId4"/>
          <a:stretch>
            <a:fillRect/>
          </a:stretch>
        </p:blipFill>
        <p:spPr>
          <a:xfrm>
            <a:off x="3978064" y="606404"/>
            <a:ext cx="4006838" cy="3579230"/>
          </a:xfrm>
          <a:prstGeom prst="rect">
            <a:avLst/>
          </a:prstGeom>
        </p:spPr>
      </p:pic>
      <p:pic>
        <p:nvPicPr>
          <p:cNvPr id="14" name="Picture 13"/>
          <p:cNvPicPr>
            <a:picLocks noChangeAspect="1"/>
          </p:cNvPicPr>
          <p:nvPr/>
        </p:nvPicPr>
        <p:blipFill>
          <a:blip r:embed="rId5"/>
          <a:stretch>
            <a:fillRect/>
          </a:stretch>
        </p:blipFill>
        <p:spPr>
          <a:xfrm>
            <a:off x="8185162" y="606404"/>
            <a:ext cx="4006838" cy="3579230"/>
          </a:xfrm>
          <a:prstGeom prst="rect">
            <a:avLst/>
          </a:prstGeom>
        </p:spPr>
      </p:pic>
      <p:sp>
        <p:nvSpPr>
          <p:cNvPr id="17" name="TextBox 16"/>
          <p:cNvSpPr txBox="1"/>
          <p:nvPr/>
        </p:nvSpPr>
        <p:spPr>
          <a:xfrm>
            <a:off x="8185162" y="4185634"/>
            <a:ext cx="3989665" cy="1600438"/>
          </a:xfrm>
          <a:prstGeom prst="rect">
            <a:avLst/>
          </a:prstGeom>
          <a:noFill/>
        </p:spPr>
        <p:txBody>
          <a:bodyPr wrap="square" rtlCol="0">
            <a:spAutoFit/>
          </a:bodyPr>
          <a:lstStyle/>
          <a:p>
            <a:r>
              <a:rPr lang="en-GB" sz="1400" dirty="0" smtClean="0"/>
              <a:t>Each player on the edge of the square is either number 1 or 2. Coach will say was skill or which way the players have to dribble with the ball across the square. There will be two lots of players going at the same time to make it busy and encourage players to play with their head up. </a:t>
            </a:r>
            <a:endParaRPr lang="en-GB" sz="1400" dirty="0"/>
          </a:p>
        </p:txBody>
      </p:sp>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0" y="6053070"/>
            <a:ext cx="1056068" cy="804930"/>
          </a:xfrm>
          <a:prstGeom prst="rect">
            <a:avLst/>
          </a:prstGeom>
        </p:spPr>
      </p:pic>
      <p:pic>
        <p:nvPicPr>
          <p:cNvPr id="15" name="Picture 14" descr="Scottish FA Grassroots Awards Winner 2016"/>
          <p:cNvPicPr/>
          <p:nvPr/>
        </p:nvPicPr>
        <p:blipFill>
          <a:blip r:embed="rId7">
            <a:extLst>
              <a:ext uri="{28A0092B-C50C-407E-A947-70E740481C1C}">
                <a14:useLocalDpi xmlns:a14="http://schemas.microsoft.com/office/drawing/2010/main" val="0"/>
              </a:ext>
            </a:extLst>
          </a:blip>
          <a:srcRect/>
          <a:stretch>
            <a:fillRect/>
          </a:stretch>
        </p:blipFill>
        <p:spPr bwMode="auto">
          <a:xfrm>
            <a:off x="7774546" y="6078828"/>
            <a:ext cx="4417454" cy="804930"/>
          </a:xfrm>
          <a:prstGeom prst="rect">
            <a:avLst/>
          </a:prstGeom>
          <a:noFill/>
          <a:ln>
            <a:noFill/>
          </a:ln>
        </p:spPr>
      </p:pic>
    </p:spTree>
    <p:extLst>
      <p:ext uri="{BB962C8B-B14F-4D97-AF65-F5344CB8AC3E}">
        <p14:creationId xmlns:p14="http://schemas.microsoft.com/office/powerpoint/2010/main" val="33605429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2292439" y="71635"/>
            <a:ext cx="7521262" cy="461665"/>
          </a:xfrm>
          <a:prstGeom prst="rect">
            <a:avLst/>
          </a:prstGeom>
          <a:noFill/>
        </p:spPr>
        <p:txBody>
          <a:bodyPr wrap="square" rtlCol="0">
            <a:spAutoFit/>
          </a:bodyPr>
          <a:lstStyle/>
          <a:p>
            <a:pPr algn="ctr"/>
            <a:r>
              <a:rPr lang="en-GB" sz="2400" b="1" dirty="0" smtClean="0">
                <a:effectLst>
                  <a:outerShdw blurRad="38100" dist="38100" dir="2700000" algn="tl">
                    <a:srgbClr val="000000">
                      <a:alpha val="43137"/>
                    </a:srgbClr>
                  </a:outerShdw>
                </a:effectLst>
              </a:rPr>
              <a:t>Moving the ball with First Touch</a:t>
            </a:r>
            <a:endParaRPr lang="en-GB" sz="2400" b="1" dirty="0">
              <a:effectLst>
                <a:outerShdw blurRad="38100" dist="38100" dir="2700000" algn="tl">
                  <a:srgbClr val="000000">
                    <a:alpha val="43137"/>
                  </a:srgbClr>
                </a:outerShdw>
              </a:effectLst>
            </a:endParaRPr>
          </a:p>
        </p:txBody>
      </p:sp>
      <p:pic>
        <p:nvPicPr>
          <p:cNvPr id="4" name="Picture 3"/>
          <p:cNvPicPr>
            <a:picLocks noChangeAspect="1"/>
          </p:cNvPicPr>
          <p:nvPr/>
        </p:nvPicPr>
        <p:blipFill>
          <a:blip r:embed="rId3"/>
          <a:stretch>
            <a:fillRect/>
          </a:stretch>
        </p:blipFill>
        <p:spPr>
          <a:xfrm>
            <a:off x="0" y="563081"/>
            <a:ext cx="3804231" cy="3326745"/>
          </a:xfrm>
          <a:prstGeom prst="rect">
            <a:avLst/>
          </a:prstGeom>
        </p:spPr>
      </p:pic>
      <p:sp>
        <p:nvSpPr>
          <p:cNvPr id="9" name="TextBox 8"/>
          <p:cNvSpPr txBox="1"/>
          <p:nvPr/>
        </p:nvSpPr>
        <p:spPr>
          <a:xfrm>
            <a:off x="-30735" y="3846763"/>
            <a:ext cx="3834966" cy="2031325"/>
          </a:xfrm>
          <a:prstGeom prst="rect">
            <a:avLst/>
          </a:prstGeom>
          <a:noFill/>
        </p:spPr>
        <p:txBody>
          <a:bodyPr wrap="square" rtlCol="0">
            <a:spAutoFit/>
          </a:bodyPr>
          <a:lstStyle/>
          <a:p>
            <a:r>
              <a:rPr lang="en-GB" sz="1050" dirty="0" smtClean="0"/>
              <a:t>2/3 or 4 boxes with even teams in each box. Gates also set out. All players have to do is pass the ball to a team mate in different box. Player receiving must take a touch towards a gate (not directly in front of them) and dribble through it. </a:t>
            </a:r>
          </a:p>
          <a:p>
            <a:endParaRPr lang="en-GB" sz="1050" dirty="0"/>
          </a:p>
          <a:p>
            <a:r>
              <a:rPr lang="en-GB" sz="1050" b="1" u="sng" dirty="0" smtClean="0"/>
              <a:t>Progression</a:t>
            </a:r>
            <a:r>
              <a:rPr lang="en-GB" sz="1050" dirty="0" smtClean="0"/>
              <a:t> get player who passed the ball to press player receiving the ball or to go block gate and they have to quickly change which way they move the ball. </a:t>
            </a:r>
          </a:p>
          <a:p>
            <a:endParaRPr lang="en-GB" sz="1050" dirty="0"/>
          </a:p>
          <a:p>
            <a:r>
              <a:rPr lang="en-GB" sz="1050" dirty="0" smtClean="0"/>
              <a:t>Add time limit to how many gates they can get through also.</a:t>
            </a:r>
            <a:endParaRPr lang="en-GB" sz="1050" dirty="0"/>
          </a:p>
        </p:txBody>
      </p:sp>
      <p:sp>
        <p:nvSpPr>
          <p:cNvPr id="11" name="TextBox 10"/>
          <p:cNvSpPr txBox="1"/>
          <p:nvPr/>
        </p:nvSpPr>
        <p:spPr>
          <a:xfrm>
            <a:off x="4197033" y="3889826"/>
            <a:ext cx="3823202" cy="2354491"/>
          </a:xfrm>
          <a:prstGeom prst="rect">
            <a:avLst/>
          </a:prstGeom>
          <a:noFill/>
        </p:spPr>
        <p:txBody>
          <a:bodyPr wrap="square" rtlCol="0">
            <a:spAutoFit/>
          </a:bodyPr>
          <a:lstStyle/>
          <a:p>
            <a:r>
              <a:rPr lang="en-GB" sz="1050" dirty="0" smtClean="0"/>
              <a:t>Two teams working on turning on the ball with a first touch. At the start they can turn in any direction they want. After a few minutes they must not turn the same way as (Black/Red players). Player who passes forward runs to side cone then when its their turn times run to get on the ball and turn.</a:t>
            </a:r>
          </a:p>
          <a:p>
            <a:endParaRPr lang="en-GB" sz="1050" dirty="0"/>
          </a:p>
          <a:p>
            <a:r>
              <a:rPr lang="en-GB" sz="1050" b="1" u="sng" dirty="0" smtClean="0"/>
              <a:t>Progression</a:t>
            </a:r>
            <a:r>
              <a:rPr lang="en-GB" sz="1050" dirty="0" smtClean="0"/>
              <a:t> player who is at the side stands behind the player and moves to one side as they player who is turning takes it. No Tackling just applying pressure for other player. </a:t>
            </a:r>
          </a:p>
          <a:p>
            <a:endParaRPr lang="en-GB" sz="1050" dirty="0"/>
          </a:p>
          <a:p>
            <a:r>
              <a:rPr lang="en-GB" sz="1050" dirty="0" smtClean="0"/>
              <a:t>Add in goals for players to finish to make it more game like</a:t>
            </a:r>
            <a:r>
              <a:rPr lang="en-GB" sz="1000" dirty="0" smtClean="0"/>
              <a:t>. </a:t>
            </a:r>
            <a:endParaRPr lang="en-GB" sz="1000" dirty="0"/>
          </a:p>
        </p:txBody>
      </p:sp>
      <p:pic>
        <p:nvPicPr>
          <p:cNvPr id="12" name="Picture 11"/>
          <p:cNvPicPr>
            <a:picLocks noChangeAspect="1"/>
          </p:cNvPicPr>
          <p:nvPr/>
        </p:nvPicPr>
        <p:blipFill>
          <a:blip r:embed="rId4"/>
          <a:stretch>
            <a:fillRect/>
          </a:stretch>
        </p:blipFill>
        <p:spPr>
          <a:xfrm>
            <a:off x="8413038" y="576527"/>
            <a:ext cx="3778962" cy="3299852"/>
          </a:xfrm>
          <a:prstGeom prst="rect">
            <a:avLst/>
          </a:prstGeom>
        </p:spPr>
      </p:pic>
      <p:sp>
        <p:nvSpPr>
          <p:cNvPr id="13" name="TextBox 12"/>
          <p:cNvSpPr txBox="1"/>
          <p:nvPr/>
        </p:nvSpPr>
        <p:spPr>
          <a:xfrm>
            <a:off x="8413037" y="3862681"/>
            <a:ext cx="3778963" cy="1708160"/>
          </a:xfrm>
          <a:prstGeom prst="rect">
            <a:avLst/>
          </a:prstGeom>
          <a:noFill/>
        </p:spPr>
        <p:txBody>
          <a:bodyPr wrap="square" rtlCol="0">
            <a:spAutoFit/>
          </a:bodyPr>
          <a:lstStyle/>
          <a:p>
            <a:r>
              <a:rPr lang="en-GB" sz="1050" dirty="0" smtClean="0"/>
              <a:t>Ajax box with two teams in each box going in opposite direction from each other. Players must scan when taking the ball to get first touch away from other players in the box. </a:t>
            </a:r>
          </a:p>
          <a:p>
            <a:endParaRPr lang="en-GB" sz="1050" dirty="0" smtClean="0"/>
          </a:p>
          <a:p>
            <a:r>
              <a:rPr lang="en-GB" sz="1050" b="1" u="sng" dirty="0" smtClean="0"/>
              <a:t>Progression</a:t>
            </a:r>
            <a:r>
              <a:rPr lang="en-GB" sz="1050" dirty="0" smtClean="0"/>
              <a:t> add a one two in the box before playing to other box. </a:t>
            </a:r>
          </a:p>
          <a:p>
            <a:endParaRPr lang="en-GB" sz="1050" dirty="0"/>
          </a:p>
          <a:p>
            <a:r>
              <a:rPr lang="en-GB" sz="1050" dirty="0" smtClean="0"/>
              <a:t>Add in a player standing behind player receiving ball for more pressure.</a:t>
            </a:r>
            <a:endParaRPr lang="en-GB" sz="1050" dirty="0"/>
          </a:p>
        </p:txBody>
      </p:sp>
      <p:pic>
        <p:nvPicPr>
          <p:cNvPr id="3" name="Picture 2"/>
          <p:cNvPicPr>
            <a:picLocks noChangeAspect="1"/>
          </p:cNvPicPr>
          <p:nvPr/>
        </p:nvPicPr>
        <p:blipFill>
          <a:blip r:embed="rId5"/>
          <a:stretch>
            <a:fillRect/>
          </a:stretch>
        </p:blipFill>
        <p:spPr>
          <a:xfrm>
            <a:off x="4203614" y="576528"/>
            <a:ext cx="3816622" cy="3313298"/>
          </a:xfrm>
          <a:prstGeom prst="rect">
            <a:avLst/>
          </a:prstGeom>
        </p:spPr>
      </p:pic>
      <p:pic>
        <p:nvPicPr>
          <p:cNvPr id="14" name="Picture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0" y="6053070"/>
            <a:ext cx="1056068" cy="804930"/>
          </a:xfrm>
          <a:prstGeom prst="rect">
            <a:avLst/>
          </a:prstGeom>
        </p:spPr>
      </p:pic>
      <p:pic>
        <p:nvPicPr>
          <p:cNvPr id="15" name="Picture 14" descr="Scottish FA Grassroots Awards Winner 2016"/>
          <p:cNvPicPr/>
          <p:nvPr/>
        </p:nvPicPr>
        <p:blipFill>
          <a:blip r:embed="rId7">
            <a:extLst>
              <a:ext uri="{28A0092B-C50C-407E-A947-70E740481C1C}">
                <a14:useLocalDpi xmlns:a14="http://schemas.microsoft.com/office/drawing/2010/main" val="0"/>
              </a:ext>
            </a:extLst>
          </a:blip>
          <a:srcRect/>
          <a:stretch>
            <a:fillRect/>
          </a:stretch>
        </p:blipFill>
        <p:spPr bwMode="auto">
          <a:xfrm>
            <a:off x="7774546" y="6053070"/>
            <a:ext cx="4417454" cy="804930"/>
          </a:xfrm>
          <a:prstGeom prst="rect">
            <a:avLst/>
          </a:prstGeom>
          <a:noFill/>
          <a:ln>
            <a:noFill/>
          </a:ln>
        </p:spPr>
      </p:pic>
    </p:spTree>
    <p:extLst>
      <p:ext uri="{BB962C8B-B14F-4D97-AF65-F5344CB8AC3E}">
        <p14:creationId xmlns:p14="http://schemas.microsoft.com/office/powerpoint/2010/main" val="13439491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2730322" y="103031"/>
            <a:ext cx="5859886" cy="738664"/>
          </a:xfrm>
          <a:prstGeom prst="rect">
            <a:avLst/>
          </a:prstGeom>
          <a:noFill/>
        </p:spPr>
        <p:txBody>
          <a:bodyPr wrap="square" rtlCol="0">
            <a:spAutoFit/>
          </a:bodyPr>
          <a:lstStyle/>
          <a:p>
            <a:pPr algn="ctr"/>
            <a:r>
              <a:rPr lang="en-GB" sz="2400" b="1" dirty="0">
                <a:effectLst>
                  <a:outerShdw blurRad="38100" dist="38100" dir="2700000" algn="tl">
                    <a:srgbClr val="000000">
                      <a:alpha val="43137"/>
                    </a:srgbClr>
                  </a:outerShdw>
                </a:effectLst>
              </a:rPr>
              <a:t>Being able to perform skills in 1v1’s </a:t>
            </a:r>
          </a:p>
          <a:p>
            <a:pPr algn="ctr"/>
            <a:endParaRPr lang="en-GB" dirty="0"/>
          </a:p>
        </p:txBody>
      </p:sp>
      <p:pic>
        <p:nvPicPr>
          <p:cNvPr id="3" name="Picture 2"/>
          <p:cNvPicPr>
            <a:picLocks noChangeAspect="1"/>
          </p:cNvPicPr>
          <p:nvPr/>
        </p:nvPicPr>
        <p:blipFill>
          <a:blip r:embed="rId3"/>
          <a:stretch>
            <a:fillRect/>
          </a:stretch>
        </p:blipFill>
        <p:spPr>
          <a:xfrm>
            <a:off x="-1" y="654296"/>
            <a:ext cx="3734873" cy="3305376"/>
          </a:xfrm>
          <a:prstGeom prst="rect">
            <a:avLst/>
          </a:prstGeom>
        </p:spPr>
      </p:pic>
      <p:sp>
        <p:nvSpPr>
          <p:cNvPr id="4" name="TextBox 3"/>
          <p:cNvSpPr txBox="1"/>
          <p:nvPr/>
        </p:nvSpPr>
        <p:spPr>
          <a:xfrm>
            <a:off x="0" y="3965139"/>
            <a:ext cx="3734872" cy="2354491"/>
          </a:xfrm>
          <a:prstGeom prst="rect">
            <a:avLst/>
          </a:prstGeom>
          <a:noFill/>
        </p:spPr>
        <p:txBody>
          <a:bodyPr wrap="square" rtlCol="0">
            <a:spAutoFit/>
          </a:bodyPr>
          <a:lstStyle/>
          <a:p>
            <a:r>
              <a:rPr lang="en-GB" sz="1050" dirty="0" smtClean="0"/>
              <a:t>Simple pass with a lay off. Player steps on and beats the cone/pole. While other team do the same. Encourage children to perform any skill they with and never to perform the same twice! Player beating the cone/pole just goes to the side to lay off next and player laying off joins opposite queue.</a:t>
            </a:r>
          </a:p>
          <a:p>
            <a:endParaRPr lang="en-GB" sz="1050" dirty="0"/>
          </a:p>
          <a:p>
            <a:r>
              <a:rPr lang="en-GB" sz="1050" dirty="0" smtClean="0"/>
              <a:t>Progression player who lays off sprints into middle to become a passive defender (show one way to force player to decide quick which direction to go) </a:t>
            </a:r>
          </a:p>
          <a:p>
            <a:endParaRPr lang="en-GB" sz="1050" dirty="0"/>
          </a:p>
          <a:p>
            <a:r>
              <a:rPr lang="en-GB" sz="1050" dirty="0" smtClean="0"/>
              <a:t>Make defender fully live to win ball after a while/add goals to finish into/make it a race to speed the game up. </a:t>
            </a:r>
          </a:p>
        </p:txBody>
      </p:sp>
      <p:pic>
        <p:nvPicPr>
          <p:cNvPr id="6" name="Picture 5"/>
          <p:cNvPicPr>
            <a:picLocks noChangeAspect="1"/>
          </p:cNvPicPr>
          <p:nvPr/>
        </p:nvPicPr>
        <p:blipFill>
          <a:blip r:embed="rId4"/>
          <a:stretch>
            <a:fillRect/>
          </a:stretch>
        </p:blipFill>
        <p:spPr>
          <a:xfrm>
            <a:off x="4217831" y="654296"/>
            <a:ext cx="3734872" cy="3310843"/>
          </a:xfrm>
          <a:prstGeom prst="rect">
            <a:avLst/>
          </a:prstGeom>
        </p:spPr>
      </p:pic>
      <p:sp>
        <p:nvSpPr>
          <p:cNvPr id="9" name="TextBox 8"/>
          <p:cNvSpPr txBox="1"/>
          <p:nvPr/>
        </p:nvSpPr>
        <p:spPr>
          <a:xfrm>
            <a:off x="4217831" y="4011306"/>
            <a:ext cx="3734872" cy="2308324"/>
          </a:xfrm>
          <a:prstGeom prst="rect">
            <a:avLst/>
          </a:prstGeom>
          <a:noFill/>
        </p:spPr>
        <p:txBody>
          <a:bodyPr wrap="square" rtlCol="0">
            <a:spAutoFit/>
          </a:bodyPr>
          <a:lstStyle/>
          <a:p>
            <a:r>
              <a:rPr lang="en-GB" sz="1200" dirty="0" smtClean="0"/>
              <a:t>Player Fires the pass up to opposite player  the its becomes a 1v1 if players loses the ball then the other player goes and try's to score. Game continues to play until one person scores or ball goes out several times. If ball does go out then fire a new one into to continue the flow. If it stays 0-0 for over a minute then stop the game and new pair go. </a:t>
            </a:r>
          </a:p>
          <a:p>
            <a:endParaRPr lang="en-GB" sz="1200" dirty="0"/>
          </a:p>
          <a:p>
            <a:r>
              <a:rPr lang="en-GB" sz="1200" dirty="0" smtClean="0"/>
              <a:t>Always have players ready to play as soon as someone scores – keeps the intensity of the session flowing.   </a:t>
            </a:r>
            <a:r>
              <a:rPr lang="en-GB" sz="1200" u="sng" dirty="0" smtClean="0"/>
              <a:t> </a:t>
            </a:r>
            <a:endParaRPr lang="en-GB" sz="1200" u="sng" dirty="0"/>
          </a:p>
        </p:txBody>
      </p:sp>
      <p:pic>
        <p:nvPicPr>
          <p:cNvPr id="8" name="Picture 7"/>
          <p:cNvPicPr>
            <a:picLocks noChangeAspect="1"/>
          </p:cNvPicPr>
          <p:nvPr/>
        </p:nvPicPr>
        <p:blipFill>
          <a:blip r:embed="rId5"/>
          <a:stretch>
            <a:fillRect/>
          </a:stretch>
        </p:blipFill>
        <p:spPr>
          <a:xfrm>
            <a:off x="8481006" y="654296"/>
            <a:ext cx="3710994" cy="3305376"/>
          </a:xfrm>
          <a:prstGeom prst="rect">
            <a:avLst/>
          </a:prstGeom>
        </p:spPr>
      </p:pic>
      <p:sp>
        <p:nvSpPr>
          <p:cNvPr id="10" name="TextBox 9"/>
          <p:cNvSpPr txBox="1"/>
          <p:nvPr/>
        </p:nvSpPr>
        <p:spPr>
          <a:xfrm>
            <a:off x="8481006" y="4011306"/>
            <a:ext cx="3665650" cy="769441"/>
          </a:xfrm>
          <a:prstGeom prst="rect">
            <a:avLst/>
          </a:prstGeom>
          <a:noFill/>
        </p:spPr>
        <p:txBody>
          <a:bodyPr wrap="square" rtlCol="0">
            <a:spAutoFit/>
          </a:bodyPr>
          <a:lstStyle/>
          <a:p>
            <a:r>
              <a:rPr lang="en-GB" sz="1100" dirty="0" smtClean="0"/>
              <a:t>Simple 1v1. if you score you go and get another ball and continue to run at the player. </a:t>
            </a:r>
          </a:p>
          <a:p>
            <a:endParaRPr lang="en-GB" sz="1100" dirty="0"/>
          </a:p>
          <a:p>
            <a:r>
              <a:rPr lang="en-GB" sz="1100" dirty="0" smtClean="0"/>
              <a:t>Players work for 1-2mins.</a:t>
            </a:r>
            <a:endParaRPr lang="en-GB" sz="1100" dirty="0"/>
          </a:p>
        </p:txBody>
      </p:sp>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0" y="6053070"/>
            <a:ext cx="1056068" cy="804930"/>
          </a:xfrm>
          <a:prstGeom prst="rect">
            <a:avLst/>
          </a:prstGeom>
        </p:spPr>
      </p:pic>
      <p:pic>
        <p:nvPicPr>
          <p:cNvPr id="13" name="Picture 12" descr="Scottish FA Grassroots Awards Winner 2016"/>
          <p:cNvPicPr/>
          <p:nvPr/>
        </p:nvPicPr>
        <p:blipFill>
          <a:blip r:embed="rId7">
            <a:extLst>
              <a:ext uri="{28A0092B-C50C-407E-A947-70E740481C1C}">
                <a14:useLocalDpi xmlns:a14="http://schemas.microsoft.com/office/drawing/2010/main" val="0"/>
              </a:ext>
            </a:extLst>
          </a:blip>
          <a:srcRect/>
          <a:stretch>
            <a:fillRect/>
          </a:stretch>
        </p:blipFill>
        <p:spPr bwMode="auto">
          <a:xfrm>
            <a:off x="7774546" y="6053070"/>
            <a:ext cx="4417454" cy="804930"/>
          </a:xfrm>
          <a:prstGeom prst="rect">
            <a:avLst/>
          </a:prstGeom>
          <a:noFill/>
          <a:ln>
            <a:noFill/>
          </a:ln>
        </p:spPr>
      </p:pic>
    </p:spTree>
    <p:extLst>
      <p:ext uri="{BB962C8B-B14F-4D97-AF65-F5344CB8AC3E}">
        <p14:creationId xmlns:p14="http://schemas.microsoft.com/office/powerpoint/2010/main" val="250185948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2457</TotalTime>
  <Words>4643</Words>
  <Application>Microsoft Office PowerPoint</Application>
  <PresentationFormat>Widescreen</PresentationFormat>
  <Paragraphs>343</Paragraphs>
  <Slides>29</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ＭＳ Ｐゴシック</vt:lpstr>
      <vt:lpstr>Arial</vt:lpstr>
      <vt:lpstr>Calibri</vt:lpstr>
      <vt:lpstr>Century Gothic</vt:lpstr>
      <vt:lpstr>Gill Sans Light</vt:lpstr>
      <vt:lpstr>Times New Roman</vt:lpstr>
      <vt:lpstr>Wingdings 3</vt:lpstr>
      <vt:lpstr>Ion</vt:lpstr>
      <vt:lpstr>The Heartbeat of Inverclyde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diakov.net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Morton Community Teams</dc:title>
  <dc:creator>Blair</dc:creator>
  <cp:lastModifiedBy>Blair</cp:lastModifiedBy>
  <cp:revision>117</cp:revision>
  <dcterms:created xsi:type="dcterms:W3CDTF">2016-10-17T12:54:55Z</dcterms:created>
  <dcterms:modified xsi:type="dcterms:W3CDTF">2017-01-18T15:29:46Z</dcterms:modified>
</cp:coreProperties>
</file>