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7" r:id="rId5"/>
    <p:sldId id="271" r:id="rId6"/>
    <p:sldId id="272" r:id="rId7"/>
    <p:sldId id="273" r:id="rId8"/>
    <p:sldId id="274" r:id="rId9"/>
    <p:sldId id="275" r:id="rId10"/>
    <p:sldId id="276" r:id="rId11"/>
  </p:sldIdLst>
  <p:sldSz cx="9144000" cy="6858000" type="screen4x3"/>
  <p:notesSz cx="6888163" cy="10017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57" d="100"/>
          <a:sy n="57" d="100"/>
        </p:scale>
        <p:origin x="113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3067E-CA69-4C46-A4E9-7B1CA2DCF794}" type="datetimeFigureOut">
              <a:rPr lang="en-GB" smtClean="0"/>
              <a:pPr/>
              <a:t>03/01/2016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04AF2C-5305-470D-9864-D447C8A0151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3067E-CA69-4C46-A4E9-7B1CA2DCF794}" type="datetimeFigureOut">
              <a:rPr lang="en-GB" smtClean="0"/>
              <a:pPr/>
              <a:t>03/01/2016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4AF2C-5305-470D-9864-D447C8A0151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Defending When Outnumbered</a:t>
            </a:r>
            <a:endParaRPr lang="en-GB" dirty="0"/>
          </a:p>
        </p:txBody>
      </p:sp>
      <p:sp>
        <p:nvSpPr>
          <p:cNvPr id="3" name="Subtitle 2"/>
          <p:cNvSpPr>
            <a:spLocks noGrp="1"/>
          </p:cNvSpPr>
          <p:nvPr>
            <p:ph type="subTitle" idx="1"/>
          </p:nvPr>
        </p:nvSpPr>
        <p:spPr/>
        <p:txBody>
          <a:bodyPr/>
          <a:lstStyle/>
          <a:p>
            <a:r>
              <a:rPr lang="en-GB" dirty="0" smtClean="0"/>
              <a:t>How to defend when your opponents counter attack</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a:xfrm>
            <a:off x="457200" y="1600200"/>
            <a:ext cx="8229600" cy="4853136"/>
          </a:xfrm>
        </p:spPr>
        <p:txBody>
          <a:bodyPr>
            <a:normAutofit fontScale="92500" lnSpcReduction="20000"/>
          </a:bodyPr>
          <a:lstStyle/>
          <a:p>
            <a:r>
              <a:rPr lang="en-GB" sz="2400" dirty="0" smtClean="0"/>
              <a:t>Overall the session worked well, but it does take a while to explain. Well worth having session diagrams to show them, and then have a “dry run”/demo of Round 1 </a:t>
            </a:r>
            <a:r>
              <a:rPr lang="en-GB" sz="2400" i="1" u="sng" dirty="0" smtClean="0"/>
              <a:t>and</a:t>
            </a:r>
            <a:r>
              <a:rPr lang="en-GB" sz="2400" dirty="0" smtClean="0"/>
              <a:t> Round 2 to make sure they understand the rules and what they are trying to achieve</a:t>
            </a:r>
          </a:p>
          <a:p>
            <a:r>
              <a:rPr lang="en-GB" sz="2400" dirty="0" smtClean="0"/>
              <a:t>The three things the boys felt they got out of it were:</a:t>
            </a:r>
          </a:p>
          <a:p>
            <a:pPr lvl="1"/>
            <a:r>
              <a:rPr lang="en-GB" sz="2000" dirty="0" smtClean="0"/>
              <a:t>The defender who is in position must delay the attack as long as possible</a:t>
            </a:r>
          </a:p>
          <a:p>
            <a:pPr lvl="1"/>
            <a:r>
              <a:rPr lang="en-GB" sz="2000" dirty="0" smtClean="0"/>
              <a:t>The defender out of position must get back between the ball and the goal as quickly as possible</a:t>
            </a:r>
          </a:p>
          <a:p>
            <a:pPr lvl="1"/>
            <a:r>
              <a:rPr lang="en-GB" sz="2000" dirty="0" smtClean="0"/>
              <a:t>When the attackers have an overload they need to exploit it quickly, before other defenders get back</a:t>
            </a:r>
          </a:p>
          <a:p>
            <a:r>
              <a:rPr lang="en-GB" sz="2400" dirty="0" smtClean="0"/>
              <a:t>In reality, the 1 minute rule needs to change to 30s. In two rounds (game + progression), I never once had to call “time” – the ball had always gone dead or a goal had been scored long before the 1 minute mark</a:t>
            </a:r>
          </a:p>
          <a:p>
            <a:r>
              <a:rPr lang="en-GB" sz="2400" dirty="0" smtClean="0"/>
              <a:t>The fact the defenders could counter attack and score was a big motivator for them</a:t>
            </a:r>
            <a:endParaRPr lang="en-GB"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Logistics</a:t>
            </a:r>
            <a:endParaRPr lang="en-GB" dirty="0"/>
          </a:p>
        </p:txBody>
      </p:sp>
      <p:sp>
        <p:nvSpPr>
          <p:cNvPr id="3" name="Content Placeholder 2"/>
          <p:cNvSpPr>
            <a:spLocks noGrp="1"/>
          </p:cNvSpPr>
          <p:nvPr>
            <p:ph idx="1"/>
          </p:nvPr>
        </p:nvSpPr>
        <p:spPr/>
        <p:txBody>
          <a:bodyPr/>
          <a:lstStyle/>
          <a:p>
            <a:r>
              <a:rPr lang="en-GB" dirty="0" smtClean="0"/>
              <a:t>Ideal number of players:</a:t>
            </a:r>
          </a:p>
          <a:p>
            <a:pPr lvl="1"/>
            <a:r>
              <a:rPr lang="en-GB" dirty="0" smtClean="0"/>
              <a:t> 12 including 2 goalkeepers</a:t>
            </a:r>
          </a:p>
          <a:p>
            <a:r>
              <a:rPr lang="en-GB" dirty="0" smtClean="0"/>
              <a:t>Kit:</a:t>
            </a:r>
          </a:p>
          <a:p>
            <a:pPr lvl="1"/>
            <a:r>
              <a:rPr lang="en-GB" dirty="0" smtClean="0"/>
              <a:t>2 goals</a:t>
            </a:r>
          </a:p>
          <a:p>
            <a:pPr lvl="1"/>
            <a:r>
              <a:rPr lang="en-GB" dirty="0" smtClean="0"/>
              <a:t>4 cones</a:t>
            </a:r>
          </a:p>
          <a:p>
            <a:pPr lvl="1"/>
            <a:r>
              <a:rPr lang="en-GB" dirty="0" smtClean="0"/>
              <a:t>2 sets of coloured bibs (orange and purple in this example)</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Desired Outcomes</a:t>
            </a:r>
            <a:endParaRPr lang="en-GB" dirty="0"/>
          </a:p>
        </p:txBody>
      </p:sp>
      <p:sp>
        <p:nvSpPr>
          <p:cNvPr id="5" name="Rectangle 4"/>
          <p:cNvSpPr/>
          <p:nvPr/>
        </p:nvSpPr>
        <p:spPr>
          <a:xfrm>
            <a:off x="575556" y="1556792"/>
            <a:ext cx="3960440" cy="223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75556" y="3861048"/>
            <a:ext cx="3960440" cy="2232248"/>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608004" y="1556792"/>
            <a:ext cx="3960440" cy="223224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608004" y="3861048"/>
            <a:ext cx="3960440" cy="223224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623470" y="1556792"/>
            <a:ext cx="1864613" cy="369332"/>
          </a:xfrm>
          <a:prstGeom prst="rect">
            <a:avLst/>
          </a:prstGeom>
          <a:noFill/>
        </p:spPr>
        <p:txBody>
          <a:bodyPr wrap="none" rtlCol="0">
            <a:spAutoFit/>
          </a:bodyPr>
          <a:lstStyle/>
          <a:p>
            <a:r>
              <a:rPr lang="en-GB" b="1" dirty="0" smtClean="0">
                <a:solidFill>
                  <a:srgbClr val="FF0000"/>
                </a:solidFill>
              </a:rPr>
              <a:t>Technical/Tactical</a:t>
            </a:r>
            <a:endParaRPr lang="en-GB" b="1" dirty="0">
              <a:solidFill>
                <a:srgbClr val="FF0000"/>
              </a:solidFill>
            </a:endParaRPr>
          </a:p>
        </p:txBody>
      </p:sp>
      <p:sp>
        <p:nvSpPr>
          <p:cNvPr id="12" name="TextBox 11"/>
          <p:cNvSpPr txBox="1"/>
          <p:nvPr/>
        </p:nvSpPr>
        <p:spPr>
          <a:xfrm>
            <a:off x="647564" y="1772816"/>
            <a:ext cx="3816424" cy="2031325"/>
          </a:xfrm>
          <a:prstGeom prst="rect">
            <a:avLst/>
          </a:prstGeom>
          <a:noFill/>
        </p:spPr>
        <p:txBody>
          <a:bodyPr wrap="square" rtlCol="0">
            <a:spAutoFit/>
          </a:bodyPr>
          <a:lstStyle/>
          <a:p>
            <a:pPr>
              <a:buFont typeface="Arial" pitchFamily="34" charset="0"/>
              <a:buChar char="•"/>
            </a:pPr>
            <a:r>
              <a:rPr lang="en-GB" dirty="0" smtClean="0"/>
              <a:t> Defending when outnumbered or out of position:</a:t>
            </a:r>
          </a:p>
          <a:p>
            <a:pPr>
              <a:buFont typeface="Arial" pitchFamily="34" charset="0"/>
              <a:buChar char="•"/>
            </a:pPr>
            <a:r>
              <a:rPr lang="en-GB" dirty="0" smtClean="0"/>
              <a:t> Players in position: delay – how?</a:t>
            </a:r>
          </a:p>
          <a:p>
            <a:pPr>
              <a:buFont typeface="Arial" pitchFamily="34" charset="0"/>
              <a:buChar char="•"/>
            </a:pPr>
            <a:r>
              <a:rPr lang="en-GB" dirty="0" smtClean="0"/>
              <a:t> Players out of position:  recovery runs – where to?</a:t>
            </a:r>
          </a:p>
          <a:p>
            <a:pPr>
              <a:buFont typeface="Arial" pitchFamily="34" charset="0"/>
              <a:buChar char="•"/>
            </a:pPr>
            <a:r>
              <a:rPr lang="en-GB" dirty="0" smtClean="0"/>
              <a:t> GK – defend space behind defenders</a:t>
            </a:r>
          </a:p>
          <a:p>
            <a:pPr>
              <a:buFont typeface="Arial" pitchFamily="34" charset="0"/>
              <a:buChar char="•"/>
            </a:pPr>
            <a:r>
              <a:rPr lang="en-GB" dirty="0" smtClean="0"/>
              <a:t> (Counter-attacking )</a:t>
            </a:r>
            <a:endParaRPr lang="en-GB" dirty="0"/>
          </a:p>
        </p:txBody>
      </p:sp>
      <p:sp>
        <p:nvSpPr>
          <p:cNvPr id="13" name="TextBox 12"/>
          <p:cNvSpPr txBox="1"/>
          <p:nvPr/>
        </p:nvSpPr>
        <p:spPr>
          <a:xfrm>
            <a:off x="5862224" y="1556792"/>
            <a:ext cx="1452001" cy="369332"/>
          </a:xfrm>
          <a:prstGeom prst="rect">
            <a:avLst/>
          </a:prstGeom>
          <a:noFill/>
        </p:spPr>
        <p:txBody>
          <a:bodyPr wrap="none" rtlCol="0">
            <a:spAutoFit/>
          </a:bodyPr>
          <a:lstStyle/>
          <a:p>
            <a:r>
              <a:rPr lang="en-GB" b="1" dirty="0" smtClean="0">
                <a:solidFill>
                  <a:srgbClr val="00B050"/>
                </a:solidFill>
              </a:rPr>
              <a:t>Psychological</a:t>
            </a:r>
            <a:endParaRPr lang="en-GB" b="1" dirty="0">
              <a:solidFill>
                <a:srgbClr val="00B050"/>
              </a:solidFill>
            </a:endParaRPr>
          </a:p>
        </p:txBody>
      </p:sp>
      <p:sp>
        <p:nvSpPr>
          <p:cNvPr id="14" name="TextBox 13"/>
          <p:cNvSpPr txBox="1"/>
          <p:nvPr/>
        </p:nvSpPr>
        <p:spPr>
          <a:xfrm>
            <a:off x="4680012" y="1988840"/>
            <a:ext cx="3816424" cy="1477328"/>
          </a:xfrm>
          <a:prstGeom prst="rect">
            <a:avLst/>
          </a:prstGeom>
          <a:noFill/>
        </p:spPr>
        <p:txBody>
          <a:bodyPr wrap="square" rtlCol="0">
            <a:spAutoFit/>
          </a:bodyPr>
          <a:lstStyle/>
          <a:p>
            <a:pPr>
              <a:buFont typeface="Arial" pitchFamily="34" charset="0"/>
              <a:buChar char="•"/>
            </a:pPr>
            <a:r>
              <a:rPr lang="en-GB" dirty="0" smtClean="0"/>
              <a:t> Awareness – where is the threat, what do I need to do, where do I need to be?</a:t>
            </a:r>
          </a:p>
          <a:p>
            <a:pPr>
              <a:buFont typeface="Arial" pitchFamily="34" charset="0"/>
              <a:buChar char="•"/>
            </a:pPr>
            <a:r>
              <a:rPr lang="en-GB" dirty="0" smtClean="0"/>
              <a:t> Decision making – where is the real threat? Don’t track poor/offside runs </a:t>
            </a:r>
            <a:endParaRPr lang="en-GB" dirty="0"/>
          </a:p>
        </p:txBody>
      </p:sp>
      <p:sp>
        <p:nvSpPr>
          <p:cNvPr id="15" name="TextBox 14"/>
          <p:cNvSpPr txBox="1"/>
          <p:nvPr/>
        </p:nvSpPr>
        <p:spPr>
          <a:xfrm>
            <a:off x="2082217" y="3861048"/>
            <a:ext cx="947119" cy="369332"/>
          </a:xfrm>
          <a:prstGeom prst="rect">
            <a:avLst/>
          </a:prstGeom>
          <a:noFill/>
        </p:spPr>
        <p:txBody>
          <a:bodyPr wrap="none" rtlCol="0">
            <a:spAutoFit/>
          </a:bodyPr>
          <a:lstStyle/>
          <a:p>
            <a:r>
              <a:rPr lang="en-GB" b="1" dirty="0" smtClean="0">
                <a:solidFill>
                  <a:srgbClr val="FFFF00"/>
                </a:solidFill>
                <a:effectLst>
                  <a:outerShdw blurRad="38100" dist="38100" dir="2700000" algn="tl">
                    <a:srgbClr val="000000">
                      <a:alpha val="43137"/>
                    </a:srgbClr>
                  </a:outerShdw>
                </a:effectLst>
              </a:rPr>
              <a:t>Physical</a:t>
            </a:r>
            <a:endParaRPr lang="en-GB" b="1" dirty="0">
              <a:solidFill>
                <a:srgbClr val="FFFF00"/>
              </a:solidFill>
              <a:effectLst>
                <a:outerShdw blurRad="38100" dist="38100" dir="2700000" algn="tl">
                  <a:srgbClr val="000000">
                    <a:alpha val="43137"/>
                  </a:srgbClr>
                </a:outerShdw>
              </a:effectLst>
            </a:endParaRPr>
          </a:p>
        </p:txBody>
      </p:sp>
      <p:sp>
        <p:nvSpPr>
          <p:cNvPr id="16" name="TextBox 15"/>
          <p:cNvSpPr txBox="1"/>
          <p:nvPr/>
        </p:nvSpPr>
        <p:spPr>
          <a:xfrm>
            <a:off x="647564" y="4293096"/>
            <a:ext cx="3816424" cy="1200329"/>
          </a:xfrm>
          <a:prstGeom prst="rect">
            <a:avLst/>
          </a:prstGeom>
          <a:noFill/>
        </p:spPr>
        <p:txBody>
          <a:bodyPr wrap="square" rtlCol="0">
            <a:spAutoFit/>
          </a:bodyPr>
          <a:lstStyle/>
          <a:p>
            <a:pPr>
              <a:buFont typeface="Arial" pitchFamily="34" charset="0"/>
              <a:buChar char="•"/>
            </a:pPr>
            <a:r>
              <a:rPr lang="en-GB" dirty="0" smtClean="0"/>
              <a:t> This is a “full on” session with lots of running and aerobic activity. Be prepared to adjust the pitch size if necessary based on fitness levels</a:t>
            </a:r>
            <a:endParaRPr lang="en-GB" dirty="0"/>
          </a:p>
        </p:txBody>
      </p:sp>
      <p:sp>
        <p:nvSpPr>
          <p:cNvPr id="17" name="TextBox 16"/>
          <p:cNvSpPr txBox="1"/>
          <p:nvPr/>
        </p:nvSpPr>
        <p:spPr>
          <a:xfrm>
            <a:off x="6218572" y="3861048"/>
            <a:ext cx="739305" cy="369332"/>
          </a:xfrm>
          <a:prstGeom prst="rect">
            <a:avLst/>
          </a:prstGeom>
          <a:noFill/>
        </p:spPr>
        <p:txBody>
          <a:bodyPr wrap="none" rtlCol="0">
            <a:spAutoFit/>
          </a:bodyPr>
          <a:lstStyle/>
          <a:p>
            <a:r>
              <a:rPr lang="en-GB" b="1" dirty="0" smtClean="0">
                <a:solidFill>
                  <a:srgbClr val="0070C0"/>
                </a:solidFill>
              </a:rPr>
              <a:t>Social</a:t>
            </a:r>
            <a:endParaRPr lang="en-GB" b="1" dirty="0">
              <a:solidFill>
                <a:srgbClr val="0070C0"/>
              </a:solidFill>
            </a:endParaRPr>
          </a:p>
        </p:txBody>
      </p:sp>
      <p:sp>
        <p:nvSpPr>
          <p:cNvPr id="18" name="TextBox 17"/>
          <p:cNvSpPr txBox="1"/>
          <p:nvPr/>
        </p:nvSpPr>
        <p:spPr>
          <a:xfrm>
            <a:off x="4680012" y="4221088"/>
            <a:ext cx="3816424" cy="1754326"/>
          </a:xfrm>
          <a:prstGeom prst="rect">
            <a:avLst/>
          </a:prstGeom>
          <a:noFill/>
        </p:spPr>
        <p:txBody>
          <a:bodyPr wrap="square" rtlCol="0">
            <a:spAutoFit/>
          </a:bodyPr>
          <a:lstStyle/>
          <a:p>
            <a:pPr>
              <a:buFont typeface="Arial" pitchFamily="34" charset="0"/>
              <a:buChar char="•"/>
            </a:pPr>
            <a:r>
              <a:rPr lang="en-GB" dirty="0" smtClean="0"/>
              <a:t> Team work and communication – both attackers and defenders need to communicate well in order to succeed</a:t>
            </a:r>
          </a:p>
          <a:p>
            <a:pPr>
              <a:buFont typeface="Arial" pitchFamily="34" charset="0"/>
              <a:buChar char="•"/>
            </a:pPr>
            <a:r>
              <a:rPr lang="en-GB" dirty="0" smtClean="0"/>
              <a:t> Fun – this is a competitive session which both sides will be desperate to win!</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Set Up</a:t>
            </a:r>
            <a:endParaRPr lang="en-GB" dirty="0"/>
          </a:p>
        </p:txBody>
      </p:sp>
      <p:sp>
        <p:nvSpPr>
          <p:cNvPr id="4" name="Rectangle 3"/>
          <p:cNvSpPr/>
          <p:nvPr/>
        </p:nvSpPr>
        <p:spPr>
          <a:xfrm>
            <a:off x="2627784" y="1268760"/>
            <a:ext cx="3960440" cy="4968552"/>
          </a:xfrm>
          <a:prstGeom prst="rect">
            <a:avLst/>
          </a:prstGeom>
          <a:solidFill>
            <a:srgbClr val="00B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627784" y="1268760"/>
            <a:ext cx="3960440" cy="2448272"/>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15916" y="1268760"/>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815916" y="5445224"/>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211960" y="3284984"/>
            <a:ext cx="792088" cy="79208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535996" y="6021288"/>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239852"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3923928"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5292080"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5976156"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4608004"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4499992" y="1340768"/>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23528" y="1772816"/>
            <a:ext cx="2160240" cy="5078313"/>
          </a:xfrm>
          <a:prstGeom prst="rect">
            <a:avLst/>
          </a:prstGeom>
          <a:noFill/>
        </p:spPr>
        <p:txBody>
          <a:bodyPr wrap="square" rtlCol="0">
            <a:spAutoFit/>
          </a:bodyPr>
          <a:lstStyle/>
          <a:p>
            <a:pPr>
              <a:buFont typeface="Arial" pitchFamily="34" charset="0"/>
              <a:buChar char="•"/>
            </a:pPr>
            <a:r>
              <a:rPr lang="en-GB" dirty="0" smtClean="0"/>
              <a:t> Small pitch – I used 25 x 30 with U13s</a:t>
            </a:r>
          </a:p>
          <a:p>
            <a:pPr>
              <a:buFont typeface="Arial" pitchFamily="34" charset="0"/>
              <a:buChar char="•"/>
            </a:pPr>
            <a:r>
              <a:rPr lang="en-GB" dirty="0" smtClean="0"/>
              <a:t>. Goal at either end</a:t>
            </a:r>
          </a:p>
          <a:p>
            <a:pPr>
              <a:buFont typeface="Arial" pitchFamily="34" charset="0"/>
              <a:buChar char="•"/>
            </a:pPr>
            <a:r>
              <a:rPr lang="en-GB" dirty="0" smtClean="0"/>
              <a:t> Two teams of 6 including goalkeepers</a:t>
            </a:r>
          </a:p>
          <a:p>
            <a:pPr>
              <a:buFont typeface="Arial" pitchFamily="34" charset="0"/>
              <a:buChar char="•"/>
            </a:pPr>
            <a:r>
              <a:rPr lang="en-GB" dirty="0" smtClean="0"/>
              <a:t> Two cones on each side, marking the 1/3 and 2/3 points</a:t>
            </a:r>
          </a:p>
          <a:p>
            <a:pPr>
              <a:buFont typeface="Arial" pitchFamily="34" charset="0"/>
              <a:buChar char="•"/>
            </a:pPr>
            <a:r>
              <a:rPr lang="en-GB" dirty="0" smtClean="0"/>
              <a:t> Goalkeepers start in position, all other players start behind the goal they are defending</a:t>
            </a:r>
          </a:p>
          <a:p>
            <a:pPr>
              <a:buFont typeface="Arial" pitchFamily="34" charset="0"/>
              <a:buChar char="•"/>
            </a:pPr>
            <a:r>
              <a:rPr lang="en-GB" dirty="0" smtClean="0"/>
              <a:t> Outfield players should number themselves 1-5</a:t>
            </a:r>
          </a:p>
          <a:p>
            <a:pPr>
              <a:buFont typeface="Arial" pitchFamily="34" charset="0"/>
              <a:buChar char="•"/>
            </a:pPr>
            <a:endParaRPr lang="en-GB" dirty="0"/>
          </a:p>
        </p:txBody>
      </p:sp>
      <p:sp>
        <p:nvSpPr>
          <p:cNvPr id="21" name="Oval 20"/>
          <p:cNvSpPr/>
          <p:nvPr/>
        </p:nvSpPr>
        <p:spPr>
          <a:xfrm>
            <a:off x="3131840"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815916"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184068"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868144"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499992"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2591780"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6516216"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2591780"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6516216"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Basic Premise</a:t>
            </a:r>
            <a:endParaRPr lang="en-GB" dirty="0"/>
          </a:p>
        </p:txBody>
      </p:sp>
      <p:sp>
        <p:nvSpPr>
          <p:cNvPr id="4" name="Rectangle 3"/>
          <p:cNvSpPr/>
          <p:nvPr/>
        </p:nvSpPr>
        <p:spPr>
          <a:xfrm>
            <a:off x="2627784" y="1268760"/>
            <a:ext cx="3960440" cy="4968552"/>
          </a:xfrm>
          <a:prstGeom prst="rect">
            <a:avLst/>
          </a:prstGeom>
          <a:solidFill>
            <a:srgbClr val="00B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627784" y="1268760"/>
            <a:ext cx="3960440" cy="2448272"/>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15916" y="1268760"/>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815916" y="5445224"/>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211960" y="3284984"/>
            <a:ext cx="792088" cy="79208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535996" y="6021288"/>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239852"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3923928"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5292080"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5976156"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4608004"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4499992" y="1340768"/>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23528" y="1772816"/>
            <a:ext cx="2160240" cy="4801314"/>
          </a:xfrm>
          <a:prstGeom prst="rect">
            <a:avLst/>
          </a:prstGeom>
          <a:noFill/>
        </p:spPr>
        <p:txBody>
          <a:bodyPr wrap="square" rtlCol="0">
            <a:spAutoFit/>
          </a:bodyPr>
          <a:lstStyle/>
          <a:p>
            <a:pPr>
              <a:buFont typeface="Arial" pitchFamily="34" charset="0"/>
              <a:buChar char="•"/>
            </a:pPr>
            <a:r>
              <a:rPr lang="en-GB" dirty="0" smtClean="0"/>
              <a:t> Each team has five attempts to score a goal (more if you have higher numbers of players, but 6 v 6 works well)</a:t>
            </a:r>
          </a:p>
          <a:p>
            <a:pPr>
              <a:buFont typeface="Arial" pitchFamily="34" charset="0"/>
              <a:buChar char="•"/>
            </a:pPr>
            <a:r>
              <a:rPr lang="en-GB" dirty="0" smtClean="0"/>
              <a:t> In each attempt, they have an overload (e.g. 2v1, 3v2), but only 1 minute in which to take advantage and score a goal</a:t>
            </a:r>
          </a:p>
          <a:p>
            <a:pPr>
              <a:buFont typeface="Arial" pitchFamily="34" charset="0"/>
              <a:buChar char="•"/>
            </a:pPr>
            <a:r>
              <a:rPr lang="en-GB" dirty="0" smtClean="0"/>
              <a:t> The team with the most goals after their 5 attempts is the winner</a:t>
            </a:r>
            <a:endParaRPr lang="en-GB" dirty="0"/>
          </a:p>
        </p:txBody>
      </p:sp>
      <p:sp>
        <p:nvSpPr>
          <p:cNvPr id="21" name="Oval 20"/>
          <p:cNvSpPr/>
          <p:nvPr/>
        </p:nvSpPr>
        <p:spPr>
          <a:xfrm>
            <a:off x="3131840"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815916"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184068"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868144"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499992"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2591780"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6516216"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591780"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516216"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The Game</a:t>
            </a:r>
            <a:endParaRPr lang="en-GB" dirty="0"/>
          </a:p>
        </p:txBody>
      </p:sp>
      <p:sp>
        <p:nvSpPr>
          <p:cNvPr id="4" name="Rectangle 3"/>
          <p:cNvSpPr/>
          <p:nvPr/>
        </p:nvSpPr>
        <p:spPr>
          <a:xfrm>
            <a:off x="2627784" y="1268760"/>
            <a:ext cx="3960440" cy="4968552"/>
          </a:xfrm>
          <a:prstGeom prst="rect">
            <a:avLst/>
          </a:prstGeom>
          <a:solidFill>
            <a:srgbClr val="00B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627784" y="1268760"/>
            <a:ext cx="3960440" cy="2448272"/>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15916" y="1268760"/>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815916" y="5445224"/>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211960" y="3284984"/>
            <a:ext cx="792088" cy="79208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535996" y="6021288"/>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239852"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3923928" y="4653136"/>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5292080" y="414908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5976156"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4608004"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4499992" y="1340768"/>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23528" y="1772816"/>
            <a:ext cx="2160240" cy="4801314"/>
          </a:xfrm>
          <a:prstGeom prst="rect">
            <a:avLst/>
          </a:prstGeom>
          <a:noFill/>
        </p:spPr>
        <p:txBody>
          <a:bodyPr wrap="square" rtlCol="0">
            <a:spAutoFit/>
          </a:bodyPr>
          <a:lstStyle/>
          <a:p>
            <a:pPr>
              <a:buFont typeface="Arial" pitchFamily="34" charset="0"/>
              <a:buChar char="•"/>
            </a:pPr>
            <a:r>
              <a:rPr lang="en-GB" dirty="0" smtClean="0"/>
              <a:t> In this example oranges attack first</a:t>
            </a:r>
          </a:p>
          <a:p>
            <a:pPr>
              <a:buFont typeface="Arial" pitchFamily="34" charset="0"/>
              <a:buChar char="•"/>
            </a:pPr>
            <a:r>
              <a:rPr lang="en-GB" dirty="0" smtClean="0"/>
              <a:t> Their GK starts the game by rolling the ball to Player #1</a:t>
            </a:r>
          </a:p>
          <a:p>
            <a:pPr>
              <a:buFont typeface="Arial" pitchFamily="34" charset="0"/>
              <a:buChar char="•"/>
            </a:pPr>
            <a:r>
              <a:rPr lang="en-GB" dirty="0" smtClean="0"/>
              <a:t> Players 1 and 2 start their attack, while Purple player #1 must defend.</a:t>
            </a:r>
          </a:p>
          <a:p>
            <a:pPr>
              <a:buFont typeface="Arial" pitchFamily="34" charset="0"/>
              <a:buChar char="•"/>
            </a:pPr>
            <a:r>
              <a:rPr lang="en-GB" dirty="0" smtClean="0"/>
              <a:t> Oranges have 1 minute in which to score.</a:t>
            </a:r>
          </a:p>
          <a:p>
            <a:pPr>
              <a:buFont typeface="Arial" pitchFamily="34" charset="0"/>
              <a:buChar char="•"/>
            </a:pPr>
            <a:r>
              <a:rPr lang="en-GB" dirty="0" smtClean="0"/>
              <a:t> If the purple defender steals the ball he can counter and attempt to score at the other end</a:t>
            </a:r>
            <a:endParaRPr lang="en-GB" dirty="0"/>
          </a:p>
        </p:txBody>
      </p:sp>
      <p:sp>
        <p:nvSpPr>
          <p:cNvPr id="21" name="Oval 20"/>
          <p:cNvSpPr/>
          <p:nvPr/>
        </p:nvSpPr>
        <p:spPr>
          <a:xfrm>
            <a:off x="3131840"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815916"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004048" y="3140968"/>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868144"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499992"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6732240" y="1628800"/>
            <a:ext cx="2160240" cy="1754326"/>
          </a:xfrm>
          <a:prstGeom prst="rect">
            <a:avLst/>
          </a:prstGeom>
          <a:noFill/>
        </p:spPr>
        <p:txBody>
          <a:bodyPr wrap="square" rtlCol="0">
            <a:spAutoFit/>
          </a:bodyPr>
          <a:lstStyle/>
          <a:p>
            <a:pPr>
              <a:buFont typeface="Arial" pitchFamily="34" charset="0"/>
              <a:buChar char="•"/>
            </a:pPr>
            <a:r>
              <a:rPr lang="en-GB" dirty="0" smtClean="0"/>
              <a:t> If the ball goes out of play, or the purple goalkeeper has possession of it in his hands, that turn is over</a:t>
            </a:r>
            <a:endParaRPr lang="en-GB" dirty="0"/>
          </a:p>
        </p:txBody>
      </p:sp>
      <p:sp>
        <p:nvSpPr>
          <p:cNvPr id="31" name="Oval 30"/>
          <p:cNvSpPr/>
          <p:nvPr/>
        </p:nvSpPr>
        <p:spPr>
          <a:xfrm>
            <a:off x="5220072" y="4005064"/>
            <a:ext cx="144016" cy="144016"/>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2591780"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6516216"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2591780"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6516216"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The Game (Continued)</a:t>
            </a:r>
            <a:endParaRPr lang="en-GB" dirty="0"/>
          </a:p>
        </p:txBody>
      </p:sp>
      <p:sp>
        <p:nvSpPr>
          <p:cNvPr id="4" name="Rectangle 3"/>
          <p:cNvSpPr/>
          <p:nvPr/>
        </p:nvSpPr>
        <p:spPr>
          <a:xfrm>
            <a:off x="2627784" y="1268760"/>
            <a:ext cx="3960440" cy="4968552"/>
          </a:xfrm>
          <a:prstGeom prst="rect">
            <a:avLst/>
          </a:prstGeom>
          <a:solidFill>
            <a:srgbClr val="00B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627784" y="1268760"/>
            <a:ext cx="3960440" cy="2448272"/>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15916" y="1268760"/>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815916" y="5445224"/>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211960" y="3284984"/>
            <a:ext cx="792088" cy="79208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535996" y="6021288"/>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275856" y="306896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3923928" y="4653136"/>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5292080" y="414908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5976156"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4608004"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4499992" y="1340768"/>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23528" y="1484784"/>
            <a:ext cx="2160240" cy="4524315"/>
          </a:xfrm>
          <a:prstGeom prst="rect">
            <a:avLst/>
          </a:prstGeom>
          <a:noFill/>
        </p:spPr>
        <p:txBody>
          <a:bodyPr wrap="square" rtlCol="0">
            <a:spAutoFit/>
          </a:bodyPr>
          <a:lstStyle/>
          <a:p>
            <a:pPr>
              <a:buFont typeface="Arial" pitchFamily="34" charset="0"/>
              <a:buChar char="•"/>
            </a:pPr>
            <a:r>
              <a:rPr lang="en-GB" dirty="0" smtClean="0"/>
              <a:t> Once the oranges first turn is over (either because they scored, the ball has gone dead, or the minute is up), all players return to their starting positions. </a:t>
            </a:r>
          </a:p>
          <a:p>
            <a:pPr>
              <a:buFont typeface="Arial" pitchFamily="34" charset="0"/>
              <a:buChar char="•"/>
            </a:pPr>
            <a:r>
              <a:rPr lang="en-GB" dirty="0" smtClean="0"/>
              <a:t> The next turn starts with the orange GK again – he rolls the ball to player #1, who is this time joined by players 2 and 3</a:t>
            </a:r>
            <a:endParaRPr lang="en-GB" dirty="0"/>
          </a:p>
        </p:txBody>
      </p:sp>
      <p:sp>
        <p:nvSpPr>
          <p:cNvPr id="21" name="Oval 20"/>
          <p:cNvSpPr/>
          <p:nvPr/>
        </p:nvSpPr>
        <p:spPr>
          <a:xfrm>
            <a:off x="3131840"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779912" y="2276872"/>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004048" y="3140968"/>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868144"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499992"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6732240" y="1340768"/>
            <a:ext cx="2160240" cy="5355312"/>
          </a:xfrm>
          <a:prstGeom prst="rect">
            <a:avLst/>
          </a:prstGeom>
          <a:noFill/>
        </p:spPr>
        <p:txBody>
          <a:bodyPr wrap="square" rtlCol="0">
            <a:spAutoFit/>
          </a:bodyPr>
          <a:lstStyle/>
          <a:p>
            <a:pPr>
              <a:buFont typeface="Arial" pitchFamily="34" charset="0"/>
              <a:buChar char="•"/>
            </a:pPr>
            <a:r>
              <a:rPr lang="en-GB" dirty="0" smtClean="0"/>
              <a:t> Purples this time have defenders 1 and 2  in play (i.e. they face a 3 v 2 situation)</a:t>
            </a:r>
          </a:p>
          <a:p>
            <a:pPr>
              <a:buFont typeface="Arial" pitchFamily="34" charset="0"/>
              <a:buChar char="•"/>
            </a:pPr>
            <a:r>
              <a:rPr lang="en-GB" dirty="0" smtClean="0"/>
              <a:t>3</a:t>
            </a:r>
            <a:r>
              <a:rPr lang="en-GB" baseline="30000" dirty="0" smtClean="0"/>
              <a:t>rd</a:t>
            </a:r>
            <a:r>
              <a:rPr lang="en-GB" dirty="0" smtClean="0"/>
              <a:t> turn is 4 v 3, 4</a:t>
            </a:r>
            <a:r>
              <a:rPr lang="en-GB" baseline="30000" dirty="0" smtClean="0"/>
              <a:t>th</a:t>
            </a:r>
            <a:r>
              <a:rPr lang="en-GB" dirty="0" smtClean="0"/>
              <a:t> turn is 5 v 4, and the final turn is 5 v 5 (no overload)</a:t>
            </a:r>
          </a:p>
          <a:p>
            <a:pPr>
              <a:buFont typeface="Arial" pitchFamily="34" charset="0"/>
              <a:buChar char="•"/>
            </a:pPr>
            <a:r>
              <a:rPr lang="en-GB" dirty="0" smtClean="0"/>
              <a:t> Once oranges have had their 5 attacks, the roles switch and purples have their 5 attacks. (This time start </a:t>
            </a:r>
            <a:r>
              <a:rPr lang="en-GB" smtClean="0"/>
              <a:t>with player </a:t>
            </a:r>
            <a:r>
              <a:rPr lang="en-GB" dirty="0" smtClean="0"/>
              <a:t>#5 first, then #4, etc)</a:t>
            </a:r>
          </a:p>
          <a:p>
            <a:pPr>
              <a:buFont typeface="Arial" pitchFamily="34" charset="0"/>
              <a:buChar char="•"/>
            </a:pPr>
            <a:r>
              <a:rPr lang="en-GB" dirty="0" smtClean="0"/>
              <a:t> The team who score the most goals win Round 1</a:t>
            </a:r>
            <a:endParaRPr lang="en-GB" dirty="0"/>
          </a:p>
        </p:txBody>
      </p:sp>
      <p:sp>
        <p:nvSpPr>
          <p:cNvPr id="31" name="Oval 30"/>
          <p:cNvSpPr/>
          <p:nvPr/>
        </p:nvSpPr>
        <p:spPr>
          <a:xfrm>
            <a:off x="5220072" y="4005064"/>
            <a:ext cx="144016" cy="144016"/>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2591780"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6516216"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2591780"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6516216"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Progression = Round 2</a:t>
            </a:r>
            <a:endParaRPr lang="en-GB" dirty="0"/>
          </a:p>
        </p:txBody>
      </p:sp>
      <p:sp>
        <p:nvSpPr>
          <p:cNvPr id="4" name="Rectangle 3"/>
          <p:cNvSpPr/>
          <p:nvPr/>
        </p:nvSpPr>
        <p:spPr>
          <a:xfrm>
            <a:off x="2627784" y="1268760"/>
            <a:ext cx="3960440" cy="4968552"/>
          </a:xfrm>
          <a:prstGeom prst="rect">
            <a:avLst/>
          </a:prstGeom>
          <a:solidFill>
            <a:srgbClr val="00B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627784" y="1268760"/>
            <a:ext cx="3960440" cy="2448272"/>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3815916" y="1268760"/>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815916" y="5445224"/>
            <a:ext cx="1584176" cy="792088"/>
          </a:xfrm>
          <a:prstGeom prst="rect">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211960" y="3284984"/>
            <a:ext cx="792088" cy="79208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535996" y="6021288"/>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239852"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3923928" y="3501008"/>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5292080" y="299695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5976156"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4608004" y="6309320"/>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4499992" y="1340768"/>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323528" y="1412776"/>
            <a:ext cx="2160240" cy="4801314"/>
          </a:xfrm>
          <a:prstGeom prst="rect">
            <a:avLst/>
          </a:prstGeom>
          <a:noFill/>
        </p:spPr>
        <p:txBody>
          <a:bodyPr wrap="square" rtlCol="0">
            <a:spAutoFit/>
          </a:bodyPr>
          <a:lstStyle/>
          <a:p>
            <a:pPr>
              <a:buFont typeface="Arial" pitchFamily="34" charset="0"/>
              <a:buChar char="•"/>
            </a:pPr>
            <a:r>
              <a:rPr lang="en-GB" dirty="0" smtClean="0"/>
              <a:t> Exactly the same set up and rules as before, but this time in Turn 1, Purples have defender #1 on the pitch as before. Defender #2 must run from behind his goal round one of the </a:t>
            </a:r>
            <a:r>
              <a:rPr lang="en-GB" i="1" u="sng" dirty="0" smtClean="0"/>
              <a:t>far</a:t>
            </a:r>
            <a:r>
              <a:rPr lang="en-GB" dirty="0" smtClean="0"/>
              <a:t> cones and try to get back to help defend, i.e. make a recovery run. In turn two,  defenders #1 and #2 are on the pitch, #3 tries the recovery run, etc</a:t>
            </a:r>
            <a:endParaRPr lang="en-GB" dirty="0"/>
          </a:p>
        </p:txBody>
      </p:sp>
      <p:sp>
        <p:nvSpPr>
          <p:cNvPr id="21" name="Oval 20"/>
          <p:cNvSpPr/>
          <p:nvPr/>
        </p:nvSpPr>
        <p:spPr>
          <a:xfrm>
            <a:off x="3131840"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815916"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5004048" y="2420888"/>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868144"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499992" y="1052736"/>
            <a:ext cx="144016" cy="14401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6732240" y="1268760"/>
            <a:ext cx="2160240" cy="5078313"/>
          </a:xfrm>
          <a:prstGeom prst="rect">
            <a:avLst/>
          </a:prstGeom>
          <a:noFill/>
        </p:spPr>
        <p:txBody>
          <a:bodyPr wrap="square" rtlCol="0">
            <a:spAutoFit/>
          </a:bodyPr>
          <a:lstStyle/>
          <a:p>
            <a:pPr>
              <a:buFont typeface="Arial" pitchFamily="34" charset="0"/>
              <a:buChar char="•"/>
            </a:pPr>
            <a:r>
              <a:rPr lang="en-GB" dirty="0" smtClean="0"/>
              <a:t> This means that in Round 2 each team only has 4 turns.</a:t>
            </a:r>
          </a:p>
          <a:p>
            <a:pPr>
              <a:buFont typeface="Arial" pitchFamily="34" charset="0"/>
              <a:buChar char="•"/>
            </a:pPr>
            <a:r>
              <a:rPr lang="en-GB" dirty="0" smtClean="0"/>
              <a:t> As before, once oranges have had all their attacks, the roles reverse and purples attack </a:t>
            </a:r>
          </a:p>
          <a:p>
            <a:pPr>
              <a:buFont typeface="Arial" pitchFamily="34" charset="0"/>
              <a:buChar char="•"/>
            </a:pPr>
            <a:r>
              <a:rPr lang="en-GB" dirty="0" smtClean="0"/>
              <a:t> As before, the defending team can counter and try to score at the other end (within the given one minute)</a:t>
            </a:r>
          </a:p>
          <a:p>
            <a:pPr>
              <a:buFont typeface="Arial" pitchFamily="34" charset="0"/>
              <a:buChar char="•"/>
            </a:pPr>
            <a:r>
              <a:rPr lang="en-GB" dirty="0" smtClean="0"/>
              <a:t>The winner is the team who score most goals across the 2 rounds</a:t>
            </a:r>
            <a:endParaRPr lang="en-GB" dirty="0"/>
          </a:p>
        </p:txBody>
      </p:sp>
      <p:sp>
        <p:nvSpPr>
          <p:cNvPr id="31" name="Oval 30"/>
          <p:cNvSpPr/>
          <p:nvPr/>
        </p:nvSpPr>
        <p:spPr>
          <a:xfrm>
            <a:off x="5220072" y="2852936"/>
            <a:ext cx="144016" cy="144016"/>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reeform 27"/>
          <p:cNvSpPr/>
          <p:nvPr/>
        </p:nvSpPr>
        <p:spPr>
          <a:xfrm>
            <a:off x="2315241" y="1255923"/>
            <a:ext cx="1824712" cy="4071427"/>
          </a:xfrm>
          <a:custGeom>
            <a:avLst/>
            <a:gdLst>
              <a:gd name="connsiteX0" fmla="*/ 921745 w 1957331"/>
              <a:gd name="connsiteY0" fmla="*/ 0 h 2959865"/>
              <a:gd name="connsiteX1" fmla="*/ 172598 w 1957331"/>
              <a:gd name="connsiteY1" fmla="*/ 2677099 h 2959865"/>
              <a:gd name="connsiteX2" fmla="*/ 1957331 w 1957331"/>
              <a:gd name="connsiteY2" fmla="*/ 1696597 h 2959865"/>
              <a:gd name="connsiteX0" fmla="*/ 917674 w 1928836"/>
              <a:gd name="connsiteY0" fmla="*/ 0 h 2902954"/>
              <a:gd name="connsiteX1" fmla="*/ 168527 w 1928836"/>
              <a:gd name="connsiteY1" fmla="*/ 2677099 h 2902954"/>
              <a:gd name="connsiteX2" fmla="*/ 1928836 w 1928836"/>
              <a:gd name="connsiteY2" fmla="*/ 1355133 h 2902954"/>
              <a:gd name="connsiteX0" fmla="*/ 813550 w 1824712"/>
              <a:gd name="connsiteY0" fmla="*/ 0 h 2926893"/>
              <a:gd name="connsiteX1" fmla="*/ 168527 w 1824712"/>
              <a:gd name="connsiteY1" fmla="*/ 2701038 h 2926893"/>
              <a:gd name="connsiteX2" fmla="*/ 1824712 w 1824712"/>
              <a:gd name="connsiteY2" fmla="*/ 1355133 h 2926893"/>
            </a:gdLst>
            <a:ahLst/>
            <a:cxnLst>
              <a:cxn ang="0">
                <a:pos x="connsiteX0" y="connsiteY0"/>
              </a:cxn>
              <a:cxn ang="0">
                <a:pos x="connsiteX1" y="connsiteY1"/>
              </a:cxn>
              <a:cxn ang="0">
                <a:pos x="connsiteX2" y="connsiteY2"/>
              </a:cxn>
            </a:cxnLst>
            <a:rect l="l" t="t" r="r" b="b"/>
            <a:pathLst>
              <a:path w="1824712" h="2926893">
                <a:moveTo>
                  <a:pt x="813550" y="0"/>
                </a:moveTo>
                <a:cubicBezTo>
                  <a:pt x="352677" y="1197166"/>
                  <a:pt x="0" y="2475183"/>
                  <a:pt x="168527" y="2701038"/>
                </a:cubicBezTo>
                <a:cubicBezTo>
                  <a:pt x="337054" y="2926893"/>
                  <a:pt x="1532765" y="1518550"/>
                  <a:pt x="1824712" y="1355133"/>
                </a:cubicBezTo>
              </a:path>
            </a:pathLst>
          </a:cu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Isosceles Triangle 28"/>
          <p:cNvSpPr/>
          <p:nvPr/>
        </p:nvSpPr>
        <p:spPr>
          <a:xfrm rot="2460000">
            <a:off x="4104000" y="2976204"/>
            <a:ext cx="144016" cy="216024"/>
          </a:xfrm>
          <a:prstGeom prst="triangl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5076056" y="2195572"/>
            <a:ext cx="301686" cy="369332"/>
          </a:xfrm>
          <a:prstGeom prst="rect">
            <a:avLst/>
          </a:prstGeom>
          <a:noFill/>
          <a:ln>
            <a:noFill/>
          </a:ln>
        </p:spPr>
        <p:txBody>
          <a:bodyPr wrap="none" rtlCol="0">
            <a:spAutoFit/>
          </a:bodyPr>
          <a:lstStyle/>
          <a:p>
            <a:r>
              <a:rPr lang="en-GB" dirty="0" smtClean="0">
                <a:solidFill>
                  <a:srgbClr val="7030A0"/>
                </a:solidFill>
              </a:rPr>
              <a:t>1</a:t>
            </a:r>
            <a:endParaRPr lang="en-GB" dirty="0">
              <a:solidFill>
                <a:srgbClr val="7030A0"/>
              </a:solidFill>
            </a:endParaRPr>
          </a:p>
        </p:txBody>
      </p:sp>
      <p:sp>
        <p:nvSpPr>
          <p:cNvPr id="33" name="TextBox 32"/>
          <p:cNvSpPr txBox="1"/>
          <p:nvPr/>
        </p:nvSpPr>
        <p:spPr>
          <a:xfrm>
            <a:off x="3203848" y="980728"/>
            <a:ext cx="301686" cy="369332"/>
          </a:xfrm>
          <a:prstGeom prst="rect">
            <a:avLst/>
          </a:prstGeom>
          <a:noFill/>
          <a:ln>
            <a:noFill/>
          </a:ln>
        </p:spPr>
        <p:txBody>
          <a:bodyPr wrap="none" rtlCol="0">
            <a:spAutoFit/>
          </a:bodyPr>
          <a:lstStyle/>
          <a:p>
            <a:r>
              <a:rPr lang="en-GB" dirty="0" smtClean="0">
                <a:solidFill>
                  <a:srgbClr val="7030A0"/>
                </a:solidFill>
              </a:rPr>
              <a:t>2</a:t>
            </a:r>
            <a:endParaRPr lang="en-GB" dirty="0">
              <a:solidFill>
                <a:srgbClr val="7030A0"/>
              </a:solidFill>
            </a:endParaRPr>
          </a:p>
        </p:txBody>
      </p:sp>
      <p:sp>
        <p:nvSpPr>
          <p:cNvPr id="34" name="Oval 33"/>
          <p:cNvSpPr/>
          <p:nvPr/>
        </p:nvSpPr>
        <p:spPr>
          <a:xfrm>
            <a:off x="2591780"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6516216"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2591780" y="46531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6516216" y="2852936"/>
            <a:ext cx="144016" cy="14401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 Thoughts/Comments</a:t>
            </a:r>
            <a:endParaRPr lang="en-GB" dirty="0"/>
          </a:p>
        </p:txBody>
      </p:sp>
      <p:sp>
        <p:nvSpPr>
          <p:cNvPr id="3" name="Content Placeholder 2"/>
          <p:cNvSpPr>
            <a:spLocks noGrp="1"/>
          </p:cNvSpPr>
          <p:nvPr>
            <p:ph idx="1"/>
          </p:nvPr>
        </p:nvSpPr>
        <p:spPr>
          <a:xfrm>
            <a:off x="457200" y="1600200"/>
            <a:ext cx="8229600" cy="4637112"/>
          </a:xfrm>
        </p:spPr>
        <p:txBody>
          <a:bodyPr>
            <a:normAutofit fontScale="92500"/>
          </a:bodyPr>
          <a:lstStyle/>
          <a:p>
            <a:r>
              <a:rPr lang="en-GB" sz="2400" dirty="0" smtClean="0"/>
              <a:t>With 12 players (including goalkeepers), the two rounds will take almost half an hour (but see next page)</a:t>
            </a:r>
          </a:p>
          <a:p>
            <a:pPr lvl="1"/>
            <a:r>
              <a:rPr lang="en-GB" sz="2000" dirty="0" smtClean="0"/>
              <a:t>5 x 1 minute x 2 = 10 minutes</a:t>
            </a:r>
          </a:p>
          <a:p>
            <a:pPr lvl="1"/>
            <a:r>
              <a:rPr lang="en-GB" sz="2000" dirty="0" smtClean="0"/>
              <a:t>4 x 1 minute x 2 = 8 minutes</a:t>
            </a:r>
          </a:p>
          <a:p>
            <a:pPr lvl="1"/>
            <a:r>
              <a:rPr lang="en-GB" sz="2000" dirty="0" smtClean="0"/>
              <a:t>Plus time for them to number themselves, get organised between turns, etc</a:t>
            </a:r>
          </a:p>
          <a:p>
            <a:r>
              <a:rPr lang="en-GB" sz="2400" dirty="0" smtClean="0"/>
              <a:t>With a warm-up activity and a match before/after, this will make a fun and tiring one hour session</a:t>
            </a:r>
          </a:p>
          <a:p>
            <a:r>
              <a:rPr lang="en-GB" sz="2400" dirty="0" smtClean="0"/>
              <a:t>As well as the desired technical (defending) outcomes, defenders will face opportunities to counter attack, and attackers are forced to work together, attack at pace, dribble, pass, shoot, etc. Goalkeepers work as defenders, communicate, play the ball out from the back…there’s so much in this session!</a:t>
            </a:r>
            <a:endParaRPr lang="en-GB"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1052</Words>
  <Application>Microsoft Office PowerPoint</Application>
  <PresentationFormat>On-screen Show (4:3)</PresentationFormat>
  <Paragraphs>72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Defending When Outnumbered</vt:lpstr>
      <vt:lpstr>Logistics</vt:lpstr>
      <vt:lpstr>Desired Outcomes</vt:lpstr>
      <vt:lpstr>Set Up</vt:lpstr>
      <vt:lpstr>Basic Premise</vt:lpstr>
      <vt:lpstr>The Game</vt:lpstr>
      <vt:lpstr>The Game (Continued)</vt:lpstr>
      <vt:lpstr>Progression = Round 2</vt:lpstr>
      <vt:lpstr>General Thoughts/Comments</vt:lpstr>
      <vt:lpstr>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WEFC U13s Oranges</dc:title>
  <dc:creator>Robin</dc:creator>
  <cp:lastModifiedBy>Dave Goodwin</cp:lastModifiedBy>
  <cp:revision>23</cp:revision>
  <dcterms:created xsi:type="dcterms:W3CDTF">2015-11-28T18:16:49Z</dcterms:created>
  <dcterms:modified xsi:type="dcterms:W3CDTF">2016-01-03T19:09:26Z</dcterms:modified>
</cp:coreProperties>
</file>