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8" r:id="rId3"/>
    <p:sldId id="257" r:id="rId4"/>
    <p:sldId id="260" r:id="rId5"/>
    <p:sldId id="262" r:id="rId6"/>
    <p:sldId id="275" r:id="rId7"/>
    <p:sldId id="263" r:id="rId8"/>
    <p:sldId id="264" r:id="rId9"/>
    <p:sldId id="265" r:id="rId10"/>
    <p:sldId id="276" r:id="rId11"/>
    <p:sldId id="266" r:id="rId12"/>
    <p:sldId id="267" r:id="rId13"/>
    <p:sldId id="268" r:id="rId14"/>
    <p:sldId id="269" r:id="rId15"/>
    <p:sldId id="277" r:id="rId16"/>
    <p:sldId id="272" r:id="rId17"/>
    <p:sldId id="273" r:id="rId18"/>
    <p:sldId id="278" r:id="rId19"/>
    <p:sldId id="270" r:id="rId20"/>
    <p:sldId id="271" r:id="rId21"/>
  </p:sldIdLst>
  <p:sldSz cx="9144000" cy="6858000" type="screen4x3"/>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90"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CB54BA-BA2F-4DBB-8FB6-DBFBDAEBC4F1}"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B9A1F-7B84-467E-9851-C1C840A551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B54BA-BA2F-4DBB-8FB6-DBFBDAEBC4F1}"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B9A1F-7B84-467E-9851-C1C840A551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B54BA-BA2F-4DBB-8FB6-DBFBDAEBC4F1}"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B9A1F-7B84-467E-9851-C1C840A551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B54BA-BA2F-4DBB-8FB6-DBFBDAEBC4F1}"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B9A1F-7B84-467E-9851-C1C840A551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CB54BA-BA2F-4DBB-8FB6-DBFBDAEBC4F1}" type="datetimeFigureOut">
              <a:rPr lang="en-US" smtClean="0"/>
              <a:pPr/>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CB9A1F-7B84-467E-9851-C1C840A551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CB54BA-BA2F-4DBB-8FB6-DBFBDAEBC4F1}" type="datetimeFigureOut">
              <a:rPr lang="en-US" smtClean="0"/>
              <a:pPr/>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B9A1F-7B84-467E-9851-C1C840A551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CB54BA-BA2F-4DBB-8FB6-DBFBDAEBC4F1}" type="datetimeFigureOut">
              <a:rPr lang="en-US" smtClean="0"/>
              <a:pPr/>
              <a:t>8/27/2015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CB9A1F-7B84-467E-9851-C1C840A551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CB54BA-BA2F-4DBB-8FB6-DBFBDAEBC4F1}" type="datetimeFigureOut">
              <a:rPr lang="en-US" smtClean="0"/>
              <a:pPr/>
              <a:t>8/27/2015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CB9A1F-7B84-467E-9851-C1C840A551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B54BA-BA2F-4DBB-8FB6-DBFBDAEBC4F1}" type="datetimeFigureOut">
              <a:rPr lang="en-US" smtClean="0"/>
              <a:pPr/>
              <a:t>8/27/2015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CB9A1F-7B84-467E-9851-C1C840A551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CB54BA-BA2F-4DBB-8FB6-DBFBDAEBC4F1}" type="datetimeFigureOut">
              <a:rPr lang="en-US" smtClean="0"/>
              <a:pPr/>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B9A1F-7B84-467E-9851-C1C840A551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CB54BA-BA2F-4DBB-8FB6-DBFBDAEBC4F1}" type="datetimeFigureOut">
              <a:rPr lang="en-US" smtClean="0"/>
              <a:pPr/>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CB9A1F-7B84-467E-9851-C1C840A551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B54BA-BA2F-4DBB-8FB6-DBFBDAEBC4F1}" type="datetimeFigureOut">
              <a:rPr lang="en-US" smtClean="0"/>
              <a:pPr/>
              <a:t>8/27/2015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B9A1F-7B84-467E-9851-C1C840A551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Defending Warm-ups and Technique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Defending Phases Of Play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39552" y="1268760"/>
            <a:ext cx="8323453" cy="4824536"/>
          </a:xfrm>
          <a:prstGeom prst="rect">
            <a:avLst/>
          </a:prstGeom>
          <a:noFill/>
          <a:ln w="9525">
            <a:noFill/>
            <a:miter lim="800000"/>
            <a:headEnd/>
            <a:tailEnd/>
          </a:ln>
        </p:spPr>
      </p:pic>
      <p:sp>
        <p:nvSpPr>
          <p:cNvPr id="21" name="AutoShape 7"/>
          <p:cNvSpPr>
            <a:spLocks noChangeArrowheads="1"/>
          </p:cNvSpPr>
          <p:nvPr/>
        </p:nvSpPr>
        <p:spPr bwMode="auto">
          <a:xfrm>
            <a:off x="3195464"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2" name="AutoShape 7"/>
          <p:cNvSpPr>
            <a:spLocks noChangeArrowheads="1"/>
          </p:cNvSpPr>
          <p:nvPr/>
        </p:nvSpPr>
        <p:spPr bwMode="auto">
          <a:xfrm>
            <a:off x="3051448" y="587387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23" name="AutoShape 7"/>
          <p:cNvSpPr>
            <a:spLocks noChangeArrowheads="1"/>
          </p:cNvSpPr>
          <p:nvPr/>
        </p:nvSpPr>
        <p:spPr bwMode="auto">
          <a:xfrm>
            <a:off x="2907432"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4" name="TextBox 23"/>
          <p:cNvSpPr txBox="1"/>
          <p:nvPr/>
        </p:nvSpPr>
        <p:spPr>
          <a:xfrm>
            <a:off x="179512" y="-34353"/>
            <a:ext cx="8964488" cy="1200329"/>
          </a:xfrm>
          <a:prstGeom prst="rect">
            <a:avLst/>
          </a:prstGeom>
          <a:noFill/>
        </p:spPr>
        <p:txBody>
          <a:bodyPr wrap="square" rtlCol="0">
            <a:spAutoFit/>
          </a:bodyPr>
          <a:lstStyle/>
          <a:p>
            <a:r>
              <a:rPr lang="en-GB" sz="1600" b="1" u="sng" dirty="0" smtClean="0"/>
              <a:t>PRINCIPLES OF DEFENDING - FP – – Coach a Back four Cover and Balance </a:t>
            </a:r>
          </a:p>
          <a:p>
            <a:r>
              <a:rPr lang="en-GB" sz="1400" b="1" dirty="0" smtClean="0">
                <a:latin typeface="Calibri" pitchFamily="34" charset="0"/>
              </a:rPr>
              <a:t>Organisation:</a:t>
            </a:r>
            <a:r>
              <a:rPr lang="en-GB" sz="1400" dirty="0" smtClean="0">
                <a:latin typeface="Calibri" pitchFamily="34" charset="0"/>
              </a:rPr>
              <a:t> Pitch </a:t>
            </a:r>
            <a:r>
              <a:rPr lang="en-GB" sz="1400" b="1" dirty="0" smtClean="0">
                <a:latin typeface="Calibri" pitchFamily="34" charset="0"/>
              </a:rPr>
              <a:t>50yds</a:t>
            </a:r>
            <a:r>
              <a:rPr lang="en-GB" sz="1400" dirty="0" smtClean="0">
                <a:latin typeface="Calibri" pitchFamily="34" charset="0"/>
              </a:rPr>
              <a:t>  long (To halfway line) . Work with defending team (BLUES).</a:t>
            </a:r>
          </a:p>
          <a:p>
            <a:r>
              <a:rPr lang="en-GB" sz="1400" b="1" dirty="0" smtClean="0">
                <a:latin typeface="Calibri" pitchFamily="34" charset="0"/>
              </a:rPr>
              <a:t>Pattern : </a:t>
            </a:r>
            <a:r>
              <a:rPr lang="en-GB" sz="1400" dirty="0" smtClean="0">
                <a:latin typeface="Calibri" pitchFamily="34" charset="0"/>
              </a:rPr>
              <a:t>S1 to S2. S2 passes to either A3,A4, A5 or A6 based on coaches command.</a:t>
            </a:r>
          </a:p>
          <a:p>
            <a:r>
              <a:rPr lang="en-GB" sz="1400" b="1" dirty="0" smtClean="0">
                <a:latin typeface="Calibri" pitchFamily="34" charset="0"/>
              </a:rPr>
              <a:t>Progression</a:t>
            </a:r>
            <a:r>
              <a:rPr lang="en-GB" sz="1400" dirty="0" smtClean="0">
                <a:latin typeface="Calibri" pitchFamily="34" charset="0"/>
              </a:rPr>
              <a:t>: A 3, A4, A5 or A6 lay ball back to S1 or S2 who then plays the ball back into another (or same) player.</a:t>
            </a:r>
          </a:p>
          <a:p>
            <a:r>
              <a:rPr lang="en-GB" sz="1400" dirty="0" smtClean="0">
                <a:latin typeface="Calibri" pitchFamily="34" charset="0"/>
              </a:rPr>
              <a:t>Add 2 defensive midfielders allow S1 and S2 to become </a:t>
            </a:r>
            <a:r>
              <a:rPr lang="en-GB" sz="1400" smtClean="0">
                <a:latin typeface="Calibri" pitchFamily="34" charset="0"/>
              </a:rPr>
              <a:t>attacking midfielders.</a:t>
            </a:r>
            <a:endParaRPr lang="en-GB" sz="1400" dirty="0" smtClean="0">
              <a:latin typeface="Calibri" pitchFamily="34" charset="0"/>
            </a:endParaRPr>
          </a:p>
        </p:txBody>
      </p:sp>
      <p:sp>
        <p:nvSpPr>
          <p:cNvPr id="25" name="AutoShape 7"/>
          <p:cNvSpPr>
            <a:spLocks noChangeArrowheads="1"/>
          </p:cNvSpPr>
          <p:nvPr/>
        </p:nvSpPr>
        <p:spPr bwMode="auto">
          <a:xfrm>
            <a:off x="6075784"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6" name="AutoShape 7"/>
          <p:cNvSpPr>
            <a:spLocks noChangeArrowheads="1"/>
          </p:cNvSpPr>
          <p:nvPr/>
        </p:nvSpPr>
        <p:spPr bwMode="auto">
          <a:xfrm>
            <a:off x="5931768" y="587387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27" name="AutoShape 7"/>
          <p:cNvSpPr>
            <a:spLocks noChangeArrowheads="1"/>
          </p:cNvSpPr>
          <p:nvPr/>
        </p:nvSpPr>
        <p:spPr bwMode="auto">
          <a:xfrm>
            <a:off x="5787752"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8" name="AutoShape 7"/>
          <p:cNvSpPr>
            <a:spLocks noChangeArrowheads="1"/>
          </p:cNvSpPr>
          <p:nvPr/>
        </p:nvSpPr>
        <p:spPr bwMode="auto">
          <a:xfrm>
            <a:off x="3123456"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9" name="AutoShape 7"/>
          <p:cNvSpPr>
            <a:spLocks noChangeArrowheads="1"/>
          </p:cNvSpPr>
          <p:nvPr/>
        </p:nvSpPr>
        <p:spPr bwMode="auto">
          <a:xfrm>
            <a:off x="2979440" y="119335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30" name="AutoShape 7"/>
          <p:cNvSpPr>
            <a:spLocks noChangeArrowheads="1"/>
          </p:cNvSpPr>
          <p:nvPr/>
        </p:nvSpPr>
        <p:spPr bwMode="auto">
          <a:xfrm>
            <a:off x="2835424"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31" name="AutoShape 7"/>
          <p:cNvSpPr>
            <a:spLocks noChangeArrowheads="1"/>
          </p:cNvSpPr>
          <p:nvPr/>
        </p:nvSpPr>
        <p:spPr bwMode="auto">
          <a:xfrm>
            <a:off x="6075784"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32" name="AutoShape 7"/>
          <p:cNvSpPr>
            <a:spLocks noChangeArrowheads="1"/>
          </p:cNvSpPr>
          <p:nvPr/>
        </p:nvSpPr>
        <p:spPr bwMode="auto">
          <a:xfrm>
            <a:off x="5931768" y="119335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33" name="AutoShape 7"/>
          <p:cNvSpPr>
            <a:spLocks noChangeArrowheads="1"/>
          </p:cNvSpPr>
          <p:nvPr/>
        </p:nvSpPr>
        <p:spPr bwMode="auto">
          <a:xfrm>
            <a:off x="5787752"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34" name="TextBox 33"/>
          <p:cNvSpPr txBox="1"/>
          <p:nvPr/>
        </p:nvSpPr>
        <p:spPr>
          <a:xfrm>
            <a:off x="251520" y="6296634"/>
            <a:ext cx="1107996" cy="369332"/>
          </a:xfrm>
          <a:prstGeom prst="rect">
            <a:avLst/>
          </a:prstGeom>
          <a:noFill/>
        </p:spPr>
        <p:txBody>
          <a:bodyPr wrap="none" rtlCol="0">
            <a:spAutoFit/>
          </a:bodyPr>
          <a:lstStyle/>
          <a:p>
            <a:r>
              <a:rPr lang="en-GB" b="1" dirty="0" smtClean="0"/>
              <a:t>Legend: </a:t>
            </a:r>
            <a:r>
              <a:rPr lang="en-GB" dirty="0" smtClean="0"/>
              <a:t>	</a:t>
            </a:r>
            <a:endParaRPr lang="en-US" dirty="0"/>
          </a:p>
        </p:txBody>
      </p:sp>
      <p:cxnSp>
        <p:nvCxnSpPr>
          <p:cNvPr id="36" name="Straight Arrow Connector 35"/>
          <p:cNvCxnSpPr/>
          <p:nvPr/>
        </p:nvCxnSpPr>
        <p:spPr>
          <a:xfrm>
            <a:off x="1331640" y="6515942"/>
            <a:ext cx="72008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11960" y="6523646"/>
            <a:ext cx="720080"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56176" y="6525234"/>
            <a:ext cx="720080" cy="1588"/>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23728" y="6377934"/>
            <a:ext cx="2031325" cy="261610"/>
          </a:xfrm>
          <a:prstGeom prst="rect">
            <a:avLst/>
          </a:prstGeom>
          <a:noFill/>
        </p:spPr>
        <p:txBody>
          <a:bodyPr wrap="none" rtlCol="0">
            <a:spAutoFit/>
          </a:bodyPr>
          <a:lstStyle/>
          <a:p>
            <a:r>
              <a:rPr lang="en-GB" sz="1100" dirty="0" smtClean="0"/>
              <a:t>Movement without the ball 	</a:t>
            </a:r>
            <a:endParaRPr lang="en-US" sz="1100" dirty="0"/>
          </a:p>
        </p:txBody>
      </p:sp>
      <p:sp>
        <p:nvSpPr>
          <p:cNvPr id="40" name="TextBox 39"/>
          <p:cNvSpPr txBox="1"/>
          <p:nvPr/>
        </p:nvSpPr>
        <p:spPr>
          <a:xfrm>
            <a:off x="6861155" y="6377934"/>
            <a:ext cx="2282845" cy="261610"/>
          </a:xfrm>
          <a:prstGeom prst="rect">
            <a:avLst/>
          </a:prstGeom>
          <a:noFill/>
        </p:spPr>
        <p:txBody>
          <a:bodyPr wrap="square" rtlCol="0">
            <a:spAutoFit/>
          </a:bodyPr>
          <a:lstStyle/>
          <a:p>
            <a:r>
              <a:rPr lang="en-GB" sz="1100" dirty="0" smtClean="0"/>
              <a:t>Movement with the ball (RWTB) </a:t>
            </a:r>
            <a:endParaRPr lang="en-US" sz="1100" dirty="0"/>
          </a:p>
        </p:txBody>
      </p:sp>
      <p:sp>
        <p:nvSpPr>
          <p:cNvPr id="41" name="TextBox 40"/>
          <p:cNvSpPr txBox="1"/>
          <p:nvPr/>
        </p:nvSpPr>
        <p:spPr>
          <a:xfrm>
            <a:off x="4976172" y="6377934"/>
            <a:ext cx="1107996" cy="261610"/>
          </a:xfrm>
          <a:prstGeom prst="rect">
            <a:avLst/>
          </a:prstGeom>
          <a:noFill/>
        </p:spPr>
        <p:txBody>
          <a:bodyPr wrap="none" rtlCol="0">
            <a:spAutoFit/>
          </a:bodyPr>
          <a:lstStyle/>
          <a:p>
            <a:r>
              <a:rPr lang="en-GB" sz="1100" dirty="0" smtClean="0"/>
              <a:t>Pass, shot 	</a:t>
            </a:r>
            <a:endParaRPr lang="en-US" sz="1100" dirty="0"/>
          </a:p>
        </p:txBody>
      </p:sp>
      <p:grpSp>
        <p:nvGrpSpPr>
          <p:cNvPr id="2" name="Group 149"/>
          <p:cNvGrpSpPr/>
          <p:nvPr/>
        </p:nvGrpSpPr>
        <p:grpSpPr>
          <a:xfrm>
            <a:off x="683568" y="3645024"/>
            <a:ext cx="396262" cy="451793"/>
            <a:chOff x="899592" y="3729608"/>
            <a:chExt cx="396262" cy="451793"/>
          </a:xfrm>
        </p:grpSpPr>
        <p:sp>
          <p:nvSpPr>
            <p:cNvPr id="19" name="AutoShape 13"/>
            <p:cNvSpPr>
              <a:spLocks noChangeArrowheads="1"/>
            </p:cNvSpPr>
            <p:nvPr/>
          </p:nvSpPr>
          <p:spPr bwMode="auto">
            <a:xfrm>
              <a:off x="971600" y="3729608"/>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2" name="TextBox 41"/>
            <p:cNvSpPr txBox="1"/>
            <p:nvPr/>
          </p:nvSpPr>
          <p:spPr>
            <a:xfrm>
              <a:off x="899592" y="3873624"/>
              <a:ext cx="396262" cy="307777"/>
            </a:xfrm>
            <a:prstGeom prst="rect">
              <a:avLst/>
            </a:prstGeom>
            <a:noFill/>
          </p:spPr>
          <p:txBody>
            <a:bodyPr wrap="none" rtlCol="0">
              <a:spAutoFit/>
            </a:bodyPr>
            <a:lstStyle/>
            <a:p>
              <a:r>
                <a:rPr lang="en-GB" sz="1400" b="1" dirty="0" smtClean="0"/>
                <a:t>GK</a:t>
              </a:r>
              <a:endParaRPr lang="en-US" sz="1400" b="1" dirty="0"/>
            </a:p>
          </p:txBody>
        </p:sp>
      </p:grpSp>
      <p:grpSp>
        <p:nvGrpSpPr>
          <p:cNvPr id="3" name="Group 143"/>
          <p:cNvGrpSpPr/>
          <p:nvPr/>
        </p:nvGrpSpPr>
        <p:grpSpPr>
          <a:xfrm>
            <a:off x="2025116" y="2532583"/>
            <a:ext cx="386644" cy="464369"/>
            <a:chOff x="2843808" y="2132856"/>
            <a:chExt cx="386644" cy="464369"/>
          </a:xfrm>
        </p:grpSpPr>
        <p:sp>
          <p:nvSpPr>
            <p:cNvPr id="12" name="AutoShape 13"/>
            <p:cNvSpPr>
              <a:spLocks noChangeArrowheads="1"/>
            </p:cNvSpPr>
            <p:nvPr/>
          </p:nvSpPr>
          <p:spPr bwMode="auto">
            <a:xfrm>
              <a:off x="2903240" y="213285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3" name="TextBox 42"/>
            <p:cNvSpPr txBox="1"/>
            <p:nvPr/>
          </p:nvSpPr>
          <p:spPr>
            <a:xfrm>
              <a:off x="2843808" y="2289448"/>
              <a:ext cx="386644" cy="307777"/>
            </a:xfrm>
            <a:prstGeom prst="rect">
              <a:avLst/>
            </a:prstGeom>
            <a:noFill/>
          </p:spPr>
          <p:txBody>
            <a:bodyPr wrap="none" rtlCol="0">
              <a:spAutoFit/>
            </a:bodyPr>
            <a:lstStyle/>
            <a:p>
              <a:r>
                <a:rPr lang="en-GB" sz="1400" b="1" dirty="0" smtClean="0"/>
                <a:t>D1</a:t>
              </a:r>
              <a:endParaRPr lang="en-US" sz="1400" b="1" dirty="0"/>
            </a:p>
          </p:txBody>
        </p:sp>
      </p:grpSp>
      <p:grpSp>
        <p:nvGrpSpPr>
          <p:cNvPr id="4" name="Group 142"/>
          <p:cNvGrpSpPr/>
          <p:nvPr/>
        </p:nvGrpSpPr>
        <p:grpSpPr>
          <a:xfrm>
            <a:off x="1691680" y="3349823"/>
            <a:ext cx="389850" cy="439217"/>
            <a:chOff x="2627784" y="3297560"/>
            <a:chExt cx="389850" cy="439217"/>
          </a:xfrm>
        </p:grpSpPr>
        <p:sp>
          <p:nvSpPr>
            <p:cNvPr id="13" name="AutoShape 13"/>
            <p:cNvSpPr>
              <a:spLocks noChangeArrowheads="1"/>
            </p:cNvSpPr>
            <p:nvPr/>
          </p:nvSpPr>
          <p:spPr bwMode="auto">
            <a:xfrm>
              <a:off x="2699792" y="3297560"/>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 name="TextBox 43"/>
            <p:cNvSpPr txBox="1"/>
            <p:nvPr/>
          </p:nvSpPr>
          <p:spPr>
            <a:xfrm>
              <a:off x="2627784" y="3429000"/>
              <a:ext cx="389850" cy="307777"/>
            </a:xfrm>
            <a:prstGeom prst="rect">
              <a:avLst/>
            </a:prstGeom>
            <a:noFill/>
          </p:spPr>
          <p:txBody>
            <a:bodyPr wrap="none" rtlCol="0">
              <a:spAutoFit/>
            </a:bodyPr>
            <a:lstStyle/>
            <a:p>
              <a:r>
                <a:rPr lang="en-GB" sz="1400" b="1" dirty="0" smtClean="0"/>
                <a:t>D2</a:t>
              </a:r>
              <a:endParaRPr lang="en-US" sz="1400" b="1" dirty="0"/>
            </a:p>
          </p:txBody>
        </p:sp>
      </p:grpSp>
      <p:grpSp>
        <p:nvGrpSpPr>
          <p:cNvPr id="5" name="Group 148"/>
          <p:cNvGrpSpPr/>
          <p:nvPr/>
        </p:nvGrpSpPr>
        <p:grpSpPr>
          <a:xfrm>
            <a:off x="1835696" y="4357935"/>
            <a:ext cx="389850" cy="458962"/>
            <a:chOff x="2699792" y="4665712"/>
            <a:chExt cx="389850" cy="458962"/>
          </a:xfrm>
        </p:grpSpPr>
        <p:sp>
          <p:nvSpPr>
            <p:cNvPr id="14" name="AutoShape 13"/>
            <p:cNvSpPr>
              <a:spLocks noChangeArrowheads="1"/>
            </p:cNvSpPr>
            <p:nvPr/>
          </p:nvSpPr>
          <p:spPr bwMode="auto">
            <a:xfrm>
              <a:off x="2771800" y="466571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5" name="TextBox 44"/>
            <p:cNvSpPr txBox="1"/>
            <p:nvPr/>
          </p:nvSpPr>
          <p:spPr>
            <a:xfrm>
              <a:off x="2699792" y="4816897"/>
              <a:ext cx="389850" cy="307777"/>
            </a:xfrm>
            <a:prstGeom prst="rect">
              <a:avLst/>
            </a:prstGeom>
            <a:noFill/>
          </p:spPr>
          <p:txBody>
            <a:bodyPr wrap="none" rtlCol="0">
              <a:spAutoFit/>
            </a:bodyPr>
            <a:lstStyle/>
            <a:p>
              <a:r>
                <a:rPr lang="en-GB" sz="1400" b="1" dirty="0" smtClean="0"/>
                <a:t>D3</a:t>
              </a:r>
              <a:endParaRPr lang="en-US" sz="1400" b="1" dirty="0"/>
            </a:p>
          </p:txBody>
        </p:sp>
      </p:grpSp>
      <p:grpSp>
        <p:nvGrpSpPr>
          <p:cNvPr id="6" name="Group 145"/>
          <p:cNvGrpSpPr/>
          <p:nvPr/>
        </p:nvGrpSpPr>
        <p:grpSpPr>
          <a:xfrm>
            <a:off x="2195736" y="5145831"/>
            <a:ext cx="389850" cy="515417"/>
            <a:chOff x="3995936" y="4026024"/>
            <a:chExt cx="389850" cy="515417"/>
          </a:xfrm>
        </p:grpSpPr>
        <p:sp>
          <p:nvSpPr>
            <p:cNvPr id="16" name="AutoShape 13"/>
            <p:cNvSpPr>
              <a:spLocks noChangeArrowheads="1"/>
            </p:cNvSpPr>
            <p:nvPr/>
          </p:nvSpPr>
          <p:spPr bwMode="auto">
            <a:xfrm>
              <a:off x="4067944" y="402602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6" name="TextBox 45"/>
            <p:cNvSpPr txBox="1"/>
            <p:nvPr/>
          </p:nvSpPr>
          <p:spPr>
            <a:xfrm>
              <a:off x="3995936" y="4233664"/>
              <a:ext cx="389850" cy="307777"/>
            </a:xfrm>
            <a:prstGeom prst="rect">
              <a:avLst/>
            </a:prstGeom>
            <a:noFill/>
          </p:spPr>
          <p:txBody>
            <a:bodyPr wrap="none" rtlCol="0">
              <a:spAutoFit/>
            </a:bodyPr>
            <a:lstStyle/>
            <a:p>
              <a:r>
                <a:rPr lang="en-GB" sz="1400" b="1" dirty="0" smtClean="0"/>
                <a:t>D4</a:t>
              </a:r>
              <a:endParaRPr lang="en-US" sz="1400" b="1" dirty="0"/>
            </a:p>
          </p:txBody>
        </p:sp>
      </p:grpSp>
      <p:grpSp>
        <p:nvGrpSpPr>
          <p:cNvPr id="7" name="Group 147"/>
          <p:cNvGrpSpPr/>
          <p:nvPr/>
        </p:nvGrpSpPr>
        <p:grpSpPr>
          <a:xfrm>
            <a:off x="2746798" y="5294039"/>
            <a:ext cx="385042" cy="439217"/>
            <a:chOff x="3419872" y="2793504"/>
            <a:chExt cx="385042" cy="439217"/>
          </a:xfrm>
        </p:grpSpPr>
        <p:sp>
          <p:nvSpPr>
            <p:cNvPr id="10" name="AutoShape 13"/>
            <p:cNvSpPr>
              <a:spLocks noChangeArrowheads="1"/>
            </p:cNvSpPr>
            <p:nvPr/>
          </p:nvSpPr>
          <p:spPr bwMode="auto">
            <a:xfrm>
              <a:off x="3491880" y="2793504"/>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4" name="TextBox 53"/>
            <p:cNvSpPr txBox="1"/>
            <p:nvPr/>
          </p:nvSpPr>
          <p:spPr>
            <a:xfrm>
              <a:off x="3419872" y="2924944"/>
              <a:ext cx="385042" cy="307777"/>
            </a:xfrm>
            <a:prstGeom prst="rect">
              <a:avLst/>
            </a:prstGeom>
            <a:noFill/>
          </p:spPr>
          <p:txBody>
            <a:bodyPr wrap="none" rtlCol="0">
              <a:spAutoFit/>
            </a:bodyPr>
            <a:lstStyle/>
            <a:p>
              <a:r>
                <a:rPr lang="en-GB" sz="1400" b="1" dirty="0" smtClean="0"/>
                <a:t>A3</a:t>
              </a:r>
              <a:endParaRPr lang="en-US" sz="1400" b="1" dirty="0"/>
            </a:p>
          </p:txBody>
        </p:sp>
      </p:grpSp>
      <p:grpSp>
        <p:nvGrpSpPr>
          <p:cNvPr id="8" name="Group 150"/>
          <p:cNvGrpSpPr/>
          <p:nvPr/>
        </p:nvGrpSpPr>
        <p:grpSpPr>
          <a:xfrm>
            <a:off x="4572000" y="4221088"/>
            <a:ext cx="360996" cy="451793"/>
            <a:chOff x="5292080" y="3429000"/>
            <a:chExt cx="360996" cy="451793"/>
          </a:xfrm>
        </p:grpSpPr>
        <p:sp>
          <p:nvSpPr>
            <p:cNvPr id="20" name="AutoShape 13"/>
            <p:cNvSpPr>
              <a:spLocks noChangeArrowheads="1"/>
            </p:cNvSpPr>
            <p:nvPr/>
          </p:nvSpPr>
          <p:spPr bwMode="auto">
            <a:xfrm>
              <a:off x="5364088" y="34290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9" name="TextBox 58"/>
            <p:cNvSpPr txBox="1"/>
            <p:nvPr/>
          </p:nvSpPr>
          <p:spPr>
            <a:xfrm>
              <a:off x="5292080" y="3573016"/>
              <a:ext cx="360996" cy="307777"/>
            </a:xfrm>
            <a:prstGeom prst="rect">
              <a:avLst/>
            </a:prstGeom>
            <a:noFill/>
          </p:spPr>
          <p:txBody>
            <a:bodyPr wrap="none" rtlCol="0">
              <a:spAutoFit/>
            </a:bodyPr>
            <a:lstStyle/>
            <a:p>
              <a:r>
                <a:rPr lang="en-GB" sz="1400" b="1" dirty="0" smtClean="0"/>
                <a:t>S1</a:t>
              </a:r>
              <a:endParaRPr lang="en-US" sz="1400" b="1" dirty="0"/>
            </a:p>
          </p:txBody>
        </p:sp>
      </p:grpSp>
      <p:grpSp>
        <p:nvGrpSpPr>
          <p:cNvPr id="9" name="Group 151"/>
          <p:cNvGrpSpPr/>
          <p:nvPr/>
        </p:nvGrpSpPr>
        <p:grpSpPr>
          <a:xfrm>
            <a:off x="2483768" y="4005064"/>
            <a:ext cx="385042" cy="504056"/>
            <a:chOff x="3203848" y="4017640"/>
            <a:chExt cx="385042" cy="504056"/>
          </a:xfrm>
        </p:grpSpPr>
        <p:sp>
          <p:nvSpPr>
            <p:cNvPr id="11" name="AutoShape 13"/>
            <p:cNvSpPr>
              <a:spLocks noChangeArrowheads="1"/>
            </p:cNvSpPr>
            <p:nvPr/>
          </p:nvSpPr>
          <p:spPr bwMode="auto">
            <a:xfrm>
              <a:off x="3275856" y="401764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60" name="TextBox 59"/>
            <p:cNvSpPr txBox="1"/>
            <p:nvPr/>
          </p:nvSpPr>
          <p:spPr>
            <a:xfrm>
              <a:off x="3203848" y="4213919"/>
              <a:ext cx="385042" cy="307777"/>
            </a:xfrm>
            <a:prstGeom prst="rect">
              <a:avLst/>
            </a:prstGeom>
            <a:noFill/>
          </p:spPr>
          <p:txBody>
            <a:bodyPr wrap="none" rtlCol="0">
              <a:spAutoFit/>
            </a:bodyPr>
            <a:lstStyle/>
            <a:p>
              <a:r>
                <a:rPr lang="en-GB" sz="1400" b="1" dirty="0" smtClean="0"/>
                <a:t>A4</a:t>
              </a:r>
              <a:endParaRPr lang="en-US" sz="1400" b="1" dirty="0"/>
            </a:p>
          </p:txBody>
        </p:sp>
      </p:grpSp>
      <p:sp>
        <p:nvSpPr>
          <p:cNvPr id="124" name="TextBox 123"/>
          <p:cNvSpPr txBox="1"/>
          <p:nvPr/>
        </p:nvSpPr>
        <p:spPr>
          <a:xfrm>
            <a:off x="3491880" y="6557282"/>
            <a:ext cx="2031325" cy="400110"/>
          </a:xfrm>
          <a:prstGeom prst="rect">
            <a:avLst/>
          </a:prstGeom>
          <a:noFill/>
        </p:spPr>
        <p:txBody>
          <a:bodyPr wrap="none" rtlCol="0">
            <a:spAutoFit/>
          </a:bodyPr>
          <a:lstStyle/>
          <a:p>
            <a:r>
              <a:rPr lang="en-GB" sz="2000" b="1" dirty="0" smtClean="0"/>
              <a:t>DIAGRAM  1 </a:t>
            </a:r>
            <a:r>
              <a:rPr lang="en-GB" sz="2000" dirty="0" smtClean="0"/>
              <a:t>	</a:t>
            </a:r>
            <a:endParaRPr lang="en-US" sz="2000" dirty="0"/>
          </a:p>
        </p:txBody>
      </p:sp>
      <p:sp>
        <p:nvSpPr>
          <p:cNvPr id="67" name="TextBox 66"/>
          <p:cNvSpPr txBox="1"/>
          <p:nvPr/>
        </p:nvSpPr>
        <p:spPr>
          <a:xfrm rot="16200000">
            <a:off x="-277217" y="3425606"/>
            <a:ext cx="1107996" cy="338554"/>
          </a:xfrm>
          <a:prstGeom prst="rect">
            <a:avLst/>
          </a:prstGeom>
          <a:noFill/>
          <a:scene3d>
            <a:camera prst="orthographicFront">
              <a:rot lat="0" lon="0" rev="0"/>
            </a:camera>
            <a:lightRig rig="threePt" dir="t"/>
          </a:scene3d>
        </p:spPr>
        <p:txBody>
          <a:bodyPr wrap="square" rtlCol="0">
            <a:spAutoFit/>
          </a:bodyPr>
          <a:lstStyle/>
          <a:p>
            <a:r>
              <a:rPr lang="en-GB" sz="1600" b="1" dirty="0" smtClean="0"/>
              <a:t>60 Yards</a:t>
            </a:r>
            <a:r>
              <a:rPr lang="en-GB" sz="1600" dirty="0" smtClean="0"/>
              <a:t>	</a:t>
            </a:r>
            <a:endParaRPr lang="en-US" sz="1600" dirty="0"/>
          </a:p>
        </p:txBody>
      </p:sp>
      <p:cxnSp>
        <p:nvCxnSpPr>
          <p:cNvPr id="68" name="Straight Arrow Connector 67"/>
          <p:cNvCxnSpPr/>
          <p:nvPr/>
        </p:nvCxnSpPr>
        <p:spPr>
          <a:xfrm rot="5400000" flipH="1" flipV="1">
            <a:off x="-612576" y="2345486"/>
            <a:ext cx="1872208"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611782" y="5073406"/>
            <a:ext cx="1863030" cy="759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15" name="Group 125"/>
          <p:cNvGrpSpPr/>
          <p:nvPr/>
        </p:nvGrpSpPr>
        <p:grpSpPr>
          <a:xfrm>
            <a:off x="611560" y="2849541"/>
            <a:ext cx="144864" cy="432049"/>
            <a:chOff x="611560" y="2780927"/>
            <a:chExt cx="144864" cy="432049"/>
          </a:xfrm>
        </p:grpSpPr>
        <p:pic>
          <p:nvPicPr>
            <p:cNvPr id="8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3068960"/>
              <a:ext cx="144864" cy="144016"/>
            </a:xfrm>
            <a:prstGeom prst="rect">
              <a:avLst/>
            </a:prstGeom>
            <a:noFill/>
          </p:spPr>
        </p:pic>
        <p:pic>
          <p:nvPicPr>
            <p:cNvPr id="84"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2924943"/>
              <a:ext cx="144864" cy="144016"/>
            </a:xfrm>
            <a:prstGeom prst="rect">
              <a:avLst/>
            </a:prstGeom>
            <a:noFill/>
          </p:spPr>
        </p:pic>
        <p:pic>
          <p:nvPicPr>
            <p:cNvPr id="85"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2780927"/>
              <a:ext cx="144864" cy="144016"/>
            </a:xfrm>
            <a:prstGeom prst="rect">
              <a:avLst/>
            </a:prstGeom>
            <a:noFill/>
          </p:spPr>
        </p:pic>
      </p:grpSp>
      <p:grpSp>
        <p:nvGrpSpPr>
          <p:cNvPr id="17" name="Group 126"/>
          <p:cNvGrpSpPr/>
          <p:nvPr/>
        </p:nvGrpSpPr>
        <p:grpSpPr>
          <a:xfrm>
            <a:off x="611560" y="4217694"/>
            <a:ext cx="144864" cy="432049"/>
            <a:chOff x="611560" y="4149080"/>
            <a:chExt cx="144864" cy="432049"/>
          </a:xfrm>
        </p:grpSpPr>
        <p:pic>
          <p:nvPicPr>
            <p:cNvPr id="86"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437113"/>
              <a:ext cx="144864" cy="144016"/>
            </a:xfrm>
            <a:prstGeom prst="rect">
              <a:avLst/>
            </a:prstGeom>
            <a:noFill/>
          </p:spPr>
        </p:pic>
        <p:pic>
          <p:nvPicPr>
            <p:cNvPr id="87"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293096"/>
              <a:ext cx="144864" cy="144016"/>
            </a:xfrm>
            <a:prstGeom prst="rect">
              <a:avLst/>
            </a:prstGeom>
            <a:noFill/>
          </p:spPr>
        </p:pic>
        <p:pic>
          <p:nvPicPr>
            <p:cNvPr id="88"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149080"/>
              <a:ext cx="144864" cy="144016"/>
            </a:xfrm>
            <a:prstGeom prst="rect">
              <a:avLst/>
            </a:prstGeom>
            <a:noFill/>
          </p:spPr>
        </p:pic>
      </p:grpSp>
      <p:pic>
        <p:nvPicPr>
          <p:cNvPr id="89"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8675608" y="4505727"/>
            <a:ext cx="144864" cy="144016"/>
          </a:xfrm>
          <a:prstGeom prst="rect">
            <a:avLst/>
          </a:prstGeom>
          <a:noFill/>
        </p:spPr>
      </p:pic>
      <p:pic>
        <p:nvPicPr>
          <p:cNvPr id="101"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3131840" y="6161910"/>
            <a:ext cx="144864" cy="144016"/>
          </a:xfrm>
          <a:prstGeom prst="rect">
            <a:avLst/>
          </a:prstGeom>
          <a:noFill/>
        </p:spPr>
      </p:pic>
      <p:pic>
        <p:nvPicPr>
          <p:cNvPr id="10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987824" y="6161910"/>
            <a:ext cx="144864" cy="144016"/>
          </a:xfrm>
          <a:prstGeom prst="rect">
            <a:avLst/>
          </a:prstGeom>
          <a:noFill/>
        </p:spPr>
      </p:pic>
      <p:pic>
        <p:nvPicPr>
          <p:cNvPr id="103"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3131840" y="1121350"/>
            <a:ext cx="144864" cy="144016"/>
          </a:xfrm>
          <a:prstGeom prst="rect">
            <a:avLst/>
          </a:prstGeom>
          <a:noFill/>
        </p:spPr>
      </p:pic>
      <p:pic>
        <p:nvPicPr>
          <p:cNvPr id="104"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987824" y="1121350"/>
            <a:ext cx="144864" cy="144016"/>
          </a:xfrm>
          <a:prstGeom prst="rect">
            <a:avLst/>
          </a:prstGeom>
          <a:noFill/>
        </p:spPr>
      </p:pic>
      <p:grpSp>
        <p:nvGrpSpPr>
          <p:cNvPr id="18" name="Group 134"/>
          <p:cNvGrpSpPr/>
          <p:nvPr/>
        </p:nvGrpSpPr>
        <p:grpSpPr>
          <a:xfrm>
            <a:off x="4572000" y="1412776"/>
            <a:ext cx="216024" cy="936104"/>
            <a:chOff x="5076056" y="1841430"/>
            <a:chExt cx="216024" cy="936104"/>
          </a:xfrm>
        </p:grpSpPr>
        <p:cxnSp>
          <p:nvCxnSpPr>
            <p:cNvPr id="120" name="Straight Connector 119"/>
            <p:cNvCxnSpPr/>
            <p:nvPr/>
          </p:nvCxnSpPr>
          <p:spPr>
            <a:xfrm rot="5400000">
              <a:off x="5040052" y="1877434"/>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5040052" y="2525506"/>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5" name="Group 142"/>
          <p:cNvGrpSpPr/>
          <p:nvPr/>
        </p:nvGrpSpPr>
        <p:grpSpPr>
          <a:xfrm>
            <a:off x="4572000" y="5013176"/>
            <a:ext cx="216024" cy="936104"/>
            <a:chOff x="5076056" y="4505726"/>
            <a:chExt cx="216024" cy="936104"/>
          </a:xfrm>
        </p:grpSpPr>
        <p:cxnSp>
          <p:nvCxnSpPr>
            <p:cNvPr id="122" name="Straight Connector 121"/>
            <p:cNvCxnSpPr/>
            <p:nvPr/>
          </p:nvCxnSpPr>
          <p:spPr>
            <a:xfrm rot="5400000">
              <a:off x="5040052" y="4541730"/>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a:off x="5040052" y="5189802"/>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47" name="Group 134"/>
          <p:cNvGrpSpPr/>
          <p:nvPr/>
        </p:nvGrpSpPr>
        <p:grpSpPr>
          <a:xfrm>
            <a:off x="5004048" y="4149080"/>
            <a:ext cx="144864" cy="432049"/>
            <a:chOff x="611560" y="4149080"/>
            <a:chExt cx="144864" cy="432049"/>
          </a:xfrm>
        </p:grpSpPr>
        <p:pic>
          <p:nvPicPr>
            <p:cNvPr id="136"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437113"/>
              <a:ext cx="144864" cy="144016"/>
            </a:xfrm>
            <a:prstGeom prst="rect">
              <a:avLst/>
            </a:prstGeom>
            <a:noFill/>
          </p:spPr>
        </p:pic>
        <p:pic>
          <p:nvPicPr>
            <p:cNvPr id="137"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293096"/>
              <a:ext cx="144864" cy="144016"/>
            </a:xfrm>
            <a:prstGeom prst="rect">
              <a:avLst/>
            </a:prstGeom>
            <a:noFill/>
          </p:spPr>
        </p:pic>
        <p:pic>
          <p:nvPicPr>
            <p:cNvPr id="138"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149080"/>
              <a:ext cx="144864" cy="144016"/>
            </a:xfrm>
            <a:prstGeom prst="rect">
              <a:avLst/>
            </a:prstGeom>
            <a:noFill/>
          </p:spPr>
        </p:pic>
      </p:grpSp>
      <p:grpSp>
        <p:nvGrpSpPr>
          <p:cNvPr id="48" name="Group 138"/>
          <p:cNvGrpSpPr/>
          <p:nvPr/>
        </p:nvGrpSpPr>
        <p:grpSpPr>
          <a:xfrm>
            <a:off x="5076056" y="2852936"/>
            <a:ext cx="144864" cy="432049"/>
            <a:chOff x="611560" y="4149080"/>
            <a:chExt cx="144864" cy="432049"/>
          </a:xfrm>
        </p:grpSpPr>
        <p:pic>
          <p:nvPicPr>
            <p:cNvPr id="140"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437113"/>
              <a:ext cx="144864" cy="144016"/>
            </a:xfrm>
            <a:prstGeom prst="rect">
              <a:avLst/>
            </a:prstGeom>
            <a:noFill/>
          </p:spPr>
        </p:pic>
        <p:pic>
          <p:nvPicPr>
            <p:cNvPr id="141"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293096"/>
              <a:ext cx="144864" cy="144016"/>
            </a:xfrm>
            <a:prstGeom prst="rect">
              <a:avLst/>
            </a:prstGeom>
            <a:noFill/>
          </p:spPr>
        </p:pic>
        <p:pic>
          <p:nvPicPr>
            <p:cNvPr id="14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149080"/>
              <a:ext cx="144864" cy="144016"/>
            </a:xfrm>
            <a:prstGeom prst="rect">
              <a:avLst/>
            </a:prstGeom>
            <a:noFill/>
          </p:spPr>
        </p:pic>
      </p:grpSp>
      <p:cxnSp>
        <p:nvCxnSpPr>
          <p:cNvPr id="154" name="Straight Arrow Connector 153"/>
          <p:cNvCxnSpPr/>
          <p:nvPr/>
        </p:nvCxnSpPr>
        <p:spPr>
          <a:xfrm rot="5400000">
            <a:off x="2807804" y="3392996"/>
            <a:ext cx="2160240" cy="16561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1115616" y="3822248"/>
            <a:ext cx="288032" cy="18281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49" name="Group 150"/>
          <p:cNvGrpSpPr/>
          <p:nvPr/>
        </p:nvGrpSpPr>
        <p:grpSpPr>
          <a:xfrm>
            <a:off x="4499992" y="2852936"/>
            <a:ext cx="360996" cy="451793"/>
            <a:chOff x="5292080" y="3429000"/>
            <a:chExt cx="360996" cy="451793"/>
          </a:xfrm>
        </p:grpSpPr>
        <p:sp>
          <p:nvSpPr>
            <p:cNvPr id="112" name="AutoShape 13"/>
            <p:cNvSpPr>
              <a:spLocks noChangeArrowheads="1"/>
            </p:cNvSpPr>
            <p:nvPr/>
          </p:nvSpPr>
          <p:spPr bwMode="auto">
            <a:xfrm>
              <a:off x="5364088" y="34290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19" name="TextBox 118"/>
            <p:cNvSpPr txBox="1"/>
            <p:nvPr/>
          </p:nvSpPr>
          <p:spPr>
            <a:xfrm>
              <a:off x="5292080" y="3573016"/>
              <a:ext cx="360996" cy="307777"/>
            </a:xfrm>
            <a:prstGeom prst="rect">
              <a:avLst/>
            </a:prstGeom>
            <a:noFill/>
          </p:spPr>
          <p:txBody>
            <a:bodyPr wrap="none" rtlCol="0">
              <a:spAutoFit/>
            </a:bodyPr>
            <a:lstStyle/>
            <a:p>
              <a:r>
                <a:rPr lang="en-GB" sz="1400" b="1" dirty="0" smtClean="0"/>
                <a:t>S2</a:t>
              </a:r>
              <a:endParaRPr lang="en-US" sz="1400" b="1" dirty="0"/>
            </a:p>
          </p:txBody>
        </p:sp>
      </p:grpSp>
      <p:grpSp>
        <p:nvGrpSpPr>
          <p:cNvPr id="50" name="Group 118"/>
          <p:cNvGrpSpPr/>
          <p:nvPr/>
        </p:nvGrpSpPr>
        <p:grpSpPr>
          <a:xfrm>
            <a:off x="2483768" y="2996952"/>
            <a:ext cx="385042" cy="523801"/>
            <a:chOff x="5004048" y="5169768"/>
            <a:chExt cx="385042" cy="523801"/>
          </a:xfrm>
        </p:grpSpPr>
        <p:sp>
          <p:nvSpPr>
            <p:cNvPr id="131"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32" name="TextBox 131"/>
            <p:cNvSpPr txBox="1"/>
            <p:nvPr/>
          </p:nvSpPr>
          <p:spPr>
            <a:xfrm>
              <a:off x="5004048" y="5385792"/>
              <a:ext cx="385042" cy="307777"/>
            </a:xfrm>
            <a:prstGeom prst="rect">
              <a:avLst/>
            </a:prstGeom>
            <a:noFill/>
          </p:spPr>
          <p:txBody>
            <a:bodyPr wrap="none" rtlCol="0">
              <a:spAutoFit/>
            </a:bodyPr>
            <a:lstStyle/>
            <a:p>
              <a:r>
                <a:rPr lang="en-GB" sz="1400" b="1" dirty="0" smtClean="0"/>
                <a:t>A5</a:t>
              </a:r>
              <a:endParaRPr lang="en-US" sz="1400" b="1" dirty="0"/>
            </a:p>
          </p:txBody>
        </p:sp>
      </p:grpSp>
      <p:cxnSp>
        <p:nvCxnSpPr>
          <p:cNvPr id="139" name="Straight Arrow Connector 138"/>
          <p:cNvCxnSpPr/>
          <p:nvPr/>
        </p:nvCxnSpPr>
        <p:spPr>
          <a:xfrm rot="5400000" flipH="1" flipV="1">
            <a:off x="4247964" y="3681028"/>
            <a:ext cx="9361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126"/>
          <p:cNvGrpSpPr/>
          <p:nvPr/>
        </p:nvGrpSpPr>
        <p:grpSpPr>
          <a:xfrm>
            <a:off x="1331640" y="5589240"/>
            <a:ext cx="936103" cy="667817"/>
            <a:chOff x="1907705" y="5157192"/>
            <a:chExt cx="936103" cy="667817"/>
          </a:xfrm>
        </p:grpSpPr>
        <p:pic>
          <p:nvPicPr>
            <p:cNvPr id="61" name="Picture 2" descr="C:\Users\jsimmons\AppData\Local\Microsoft\Windows\Temporary Internet Files\Content.IE5\URS8PFCS\MC900318982[1].wmf"/>
            <p:cNvPicPr>
              <a:picLocks noChangeAspect="1" noChangeArrowheads="1"/>
            </p:cNvPicPr>
            <p:nvPr/>
          </p:nvPicPr>
          <p:blipFill>
            <a:blip r:embed="rId4" cstate="print"/>
            <a:srcRect/>
            <a:stretch>
              <a:fillRect/>
            </a:stretch>
          </p:blipFill>
          <p:spPr bwMode="auto">
            <a:xfrm>
              <a:off x="1907705" y="5157192"/>
              <a:ext cx="576064" cy="456003"/>
            </a:xfrm>
            <a:prstGeom prst="rect">
              <a:avLst/>
            </a:prstGeom>
            <a:noFill/>
          </p:spPr>
        </p:pic>
        <p:sp>
          <p:nvSpPr>
            <p:cNvPr id="123" name="TextBox 122"/>
            <p:cNvSpPr txBox="1"/>
            <p:nvPr/>
          </p:nvSpPr>
          <p:spPr>
            <a:xfrm>
              <a:off x="1979712" y="5517232"/>
              <a:ext cx="864096" cy="307777"/>
            </a:xfrm>
            <a:prstGeom prst="rect">
              <a:avLst/>
            </a:prstGeom>
            <a:noFill/>
          </p:spPr>
          <p:txBody>
            <a:bodyPr wrap="square" rtlCol="0">
              <a:spAutoFit/>
            </a:bodyPr>
            <a:lstStyle/>
            <a:p>
              <a:r>
                <a:rPr lang="en-GB" sz="1400" b="1" dirty="0" smtClean="0"/>
                <a:t>Asst Ref</a:t>
              </a:r>
              <a:endParaRPr lang="en-US" sz="1400" b="1" dirty="0"/>
            </a:p>
          </p:txBody>
        </p:sp>
      </p:grpSp>
      <p:grpSp>
        <p:nvGrpSpPr>
          <p:cNvPr id="52" name="Group 118"/>
          <p:cNvGrpSpPr/>
          <p:nvPr/>
        </p:nvGrpSpPr>
        <p:grpSpPr>
          <a:xfrm>
            <a:off x="2699792" y="1772816"/>
            <a:ext cx="385042" cy="523801"/>
            <a:chOff x="5004048" y="5169768"/>
            <a:chExt cx="385042" cy="523801"/>
          </a:xfrm>
        </p:grpSpPr>
        <p:sp>
          <p:nvSpPr>
            <p:cNvPr id="133"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34" name="TextBox 133"/>
            <p:cNvSpPr txBox="1"/>
            <p:nvPr/>
          </p:nvSpPr>
          <p:spPr>
            <a:xfrm>
              <a:off x="5004048" y="5385792"/>
              <a:ext cx="385042" cy="307777"/>
            </a:xfrm>
            <a:prstGeom prst="rect">
              <a:avLst/>
            </a:prstGeom>
            <a:noFill/>
          </p:spPr>
          <p:txBody>
            <a:bodyPr wrap="none" rtlCol="0">
              <a:spAutoFit/>
            </a:bodyPr>
            <a:lstStyle/>
            <a:p>
              <a:r>
                <a:rPr lang="en-GB" sz="1400" b="1" dirty="0" smtClean="0"/>
                <a:t>A6</a:t>
              </a:r>
              <a:endParaRPr lang="en-US" sz="1400" b="1" dirty="0"/>
            </a:p>
          </p:txBody>
        </p:sp>
      </p:grpSp>
      <p:cxnSp>
        <p:nvCxnSpPr>
          <p:cNvPr id="161" name="Straight Arrow Connector 160"/>
          <p:cNvCxnSpPr/>
          <p:nvPr/>
        </p:nvCxnSpPr>
        <p:spPr>
          <a:xfrm rot="10800000" flipV="1">
            <a:off x="2411760" y="5517232"/>
            <a:ext cx="453147" cy="16376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rot="5400000" flipH="1" flipV="1">
            <a:off x="2375756" y="5049180"/>
            <a:ext cx="504056" cy="43204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8" name="Arc 167"/>
          <p:cNvSpPr/>
          <p:nvPr/>
        </p:nvSpPr>
        <p:spPr>
          <a:xfrm rot="10800000">
            <a:off x="1835697" y="4725144"/>
            <a:ext cx="612068" cy="504056"/>
          </a:xfrm>
          <a:prstGeom prst="arc">
            <a:avLst>
              <a:gd name="adj1" fmla="val 14996777"/>
              <a:gd name="adj2" fmla="val 209874"/>
            </a:avLst>
          </a:prstGeom>
          <a:ln>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71"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771800" y="5013176"/>
            <a:ext cx="144864" cy="144016"/>
          </a:xfrm>
          <a:prstGeom prst="rect">
            <a:avLst/>
          </a:prstGeom>
          <a:noFill/>
        </p:spPr>
      </p:pic>
      <p:pic>
        <p:nvPicPr>
          <p:cNvPr id="17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4644008" y="4077072"/>
            <a:ext cx="144864" cy="144016"/>
          </a:xfrm>
          <a:prstGeom prst="rect">
            <a:avLst/>
          </a:prstGeom>
          <a:noFill/>
        </p:spPr>
      </p:pic>
      <p:cxnSp>
        <p:nvCxnSpPr>
          <p:cNvPr id="177" name="Straight Arrow Connector 176"/>
          <p:cNvCxnSpPr/>
          <p:nvPr/>
        </p:nvCxnSpPr>
        <p:spPr>
          <a:xfrm rot="16200000" flipH="1">
            <a:off x="1799692" y="4041068"/>
            <a:ext cx="288032" cy="7200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5400000">
            <a:off x="1799692" y="3032956"/>
            <a:ext cx="36004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rot="5400000">
            <a:off x="2016510" y="2168066"/>
            <a:ext cx="36004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39552" y="1268760"/>
            <a:ext cx="8323453" cy="4824536"/>
          </a:xfrm>
          <a:prstGeom prst="rect">
            <a:avLst/>
          </a:prstGeom>
          <a:noFill/>
          <a:ln w="9525">
            <a:noFill/>
            <a:miter lim="800000"/>
            <a:headEnd/>
            <a:tailEnd/>
          </a:ln>
        </p:spPr>
      </p:pic>
      <p:sp>
        <p:nvSpPr>
          <p:cNvPr id="21" name="AutoShape 7"/>
          <p:cNvSpPr>
            <a:spLocks noChangeArrowheads="1"/>
          </p:cNvSpPr>
          <p:nvPr/>
        </p:nvSpPr>
        <p:spPr bwMode="auto">
          <a:xfrm>
            <a:off x="3195464"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2" name="AutoShape 7"/>
          <p:cNvSpPr>
            <a:spLocks noChangeArrowheads="1"/>
          </p:cNvSpPr>
          <p:nvPr/>
        </p:nvSpPr>
        <p:spPr bwMode="auto">
          <a:xfrm>
            <a:off x="3051448" y="587387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23" name="AutoShape 7"/>
          <p:cNvSpPr>
            <a:spLocks noChangeArrowheads="1"/>
          </p:cNvSpPr>
          <p:nvPr/>
        </p:nvSpPr>
        <p:spPr bwMode="auto">
          <a:xfrm>
            <a:off x="2907432"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4" name="TextBox 23"/>
          <p:cNvSpPr txBox="1"/>
          <p:nvPr/>
        </p:nvSpPr>
        <p:spPr>
          <a:xfrm>
            <a:off x="179512" y="-34353"/>
            <a:ext cx="8964488" cy="1877437"/>
          </a:xfrm>
          <a:prstGeom prst="rect">
            <a:avLst/>
          </a:prstGeom>
          <a:noFill/>
        </p:spPr>
        <p:txBody>
          <a:bodyPr wrap="square" rtlCol="0">
            <a:spAutoFit/>
          </a:bodyPr>
          <a:lstStyle/>
          <a:p>
            <a:r>
              <a:rPr lang="en-GB" sz="1600" b="1" u="sng" dirty="0" smtClean="0"/>
              <a:t>PRINCIPLES OF DEFENDING - FP – – Coach a Back four Cover and Balance </a:t>
            </a:r>
          </a:p>
          <a:p>
            <a:r>
              <a:rPr lang="en-GB" sz="1400" b="1" dirty="0" smtClean="0">
                <a:latin typeface="Calibri" pitchFamily="34" charset="0"/>
              </a:rPr>
              <a:t>Organisation:</a:t>
            </a:r>
            <a:r>
              <a:rPr lang="en-GB" sz="1400" dirty="0" smtClean="0">
                <a:latin typeface="Calibri" pitchFamily="34" charset="0"/>
              </a:rPr>
              <a:t> Pitch </a:t>
            </a:r>
            <a:r>
              <a:rPr lang="en-GB" sz="1400" b="1" dirty="0" smtClean="0">
                <a:latin typeface="Calibri" pitchFamily="34" charset="0"/>
              </a:rPr>
              <a:t>50yds</a:t>
            </a:r>
            <a:r>
              <a:rPr lang="en-GB" sz="1400" dirty="0" smtClean="0">
                <a:latin typeface="Calibri" pitchFamily="34" charset="0"/>
              </a:rPr>
              <a:t>  long (To halfway line) .  7v6. Defenders 6 (4-2)plus GK, attackers 6(4-2) . 2 Servers. If defenders get the ball 5 touches to get through goals or clear.  Press first high line defence on third then later drop allow attackers the ball. Work with defending team (BLUES). </a:t>
            </a:r>
            <a:r>
              <a:rPr lang="en-GB" sz="1400" b="1" dirty="0" smtClean="0">
                <a:latin typeface="Calibri" pitchFamily="34" charset="0"/>
              </a:rPr>
              <a:t>Progression</a:t>
            </a:r>
            <a:r>
              <a:rPr lang="en-GB" sz="1400" dirty="0" smtClean="0">
                <a:latin typeface="Calibri" pitchFamily="34" charset="0"/>
              </a:rPr>
              <a:t>: Allow one </a:t>
            </a:r>
            <a:r>
              <a:rPr lang="en-GB" sz="1400" b="1" dirty="0" smtClean="0">
                <a:latin typeface="Calibri" pitchFamily="34" charset="0"/>
              </a:rPr>
              <a:t>s</a:t>
            </a:r>
            <a:r>
              <a:rPr lang="en-GB" sz="1400" dirty="0" smtClean="0">
                <a:latin typeface="Calibri" pitchFamily="34" charset="0"/>
              </a:rPr>
              <a:t>erver to join the attack</a:t>
            </a:r>
          </a:p>
          <a:p>
            <a:r>
              <a:rPr lang="en-GB" sz="1400" b="1" dirty="0" smtClean="0">
                <a:latin typeface="Calibri" pitchFamily="34" charset="0"/>
              </a:rPr>
              <a:t>Pattern 1: </a:t>
            </a:r>
            <a:r>
              <a:rPr lang="en-GB" sz="1400" dirty="0" smtClean="0">
                <a:latin typeface="Calibri" pitchFamily="34" charset="0"/>
              </a:rPr>
              <a:t>S1 to S2.  A2 checks off D6 and A2 passes into A3, observe defence. A3 attempts to beat D4. (Repeat other side to A6 via A1)</a:t>
            </a:r>
          </a:p>
          <a:p>
            <a:endParaRPr lang="en-GB" sz="1400" dirty="0" smtClean="0">
              <a:latin typeface="Calibri" pitchFamily="34" charset="0"/>
            </a:endParaRPr>
          </a:p>
          <a:p>
            <a:endParaRPr lang="en-GB" sz="1600" b="1" u="sng" dirty="0" smtClean="0"/>
          </a:p>
        </p:txBody>
      </p:sp>
      <p:sp>
        <p:nvSpPr>
          <p:cNvPr id="25" name="AutoShape 7"/>
          <p:cNvSpPr>
            <a:spLocks noChangeArrowheads="1"/>
          </p:cNvSpPr>
          <p:nvPr/>
        </p:nvSpPr>
        <p:spPr bwMode="auto">
          <a:xfrm>
            <a:off x="6075784"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6" name="AutoShape 7"/>
          <p:cNvSpPr>
            <a:spLocks noChangeArrowheads="1"/>
          </p:cNvSpPr>
          <p:nvPr/>
        </p:nvSpPr>
        <p:spPr bwMode="auto">
          <a:xfrm>
            <a:off x="5931768" y="587387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27" name="AutoShape 7"/>
          <p:cNvSpPr>
            <a:spLocks noChangeArrowheads="1"/>
          </p:cNvSpPr>
          <p:nvPr/>
        </p:nvSpPr>
        <p:spPr bwMode="auto">
          <a:xfrm>
            <a:off x="5787752"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8" name="AutoShape 7"/>
          <p:cNvSpPr>
            <a:spLocks noChangeArrowheads="1"/>
          </p:cNvSpPr>
          <p:nvPr/>
        </p:nvSpPr>
        <p:spPr bwMode="auto">
          <a:xfrm>
            <a:off x="3123456"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9" name="AutoShape 7"/>
          <p:cNvSpPr>
            <a:spLocks noChangeArrowheads="1"/>
          </p:cNvSpPr>
          <p:nvPr/>
        </p:nvSpPr>
        <p:spPr bwMode="auto">
          <a:xfrm>
            <a:off x="2979440" y="119335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30" name="AutoShape 7"/>
          <p:cNvSpPr>
            <a:spLocks noChangeArrowheads="1"/>
          </p:cNvSpPr>
          <p:nvPr/>
        </p:nvSpPr>
        <p:spPr bwMode="auto">
          <a:xfrm>
            <a:off x="2835424"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31" name="AutoShape 7"/>
          <p:cNvSpPr>
            <a:spLocks noChangeArrowheads="1"/>
          </p:cNvSpPr>
          <p:nvPr/>
        </p:nvSpPr>
        <p:spPr bwMode="auto">
          <a:xfrm>
            <a:off x="6075784"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32" name="AutoShape 7"/>
          <p:cNvSpPr>
            <a:spLocks noChangeArrowheads="1"/>
          </p:cNvSpPr>
          <p:nvPr/>
        </p:nvSpPr>
        <p:spPr bwMode="auto">
          <a:xfrm>
            <a:off x="5931768" y="119335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33" name="AutoShape 7"/>
          <p:cNvSpPr>
            <a:spLocks noChangeArrowheads="1"/>
          </p:cNvSpPr>
          <p:nvPr/>
        </p:nvSpPr>
        <p:spPr bwMode="auto">
          <a:xfrm>
            <a:off x="5787752"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34" name="TextBox 33"/>
          <p:cNvSpPr txBox="1"/>
          <p:nvPr/>
        </p:nvSpPr>
        <p:spPr>
          <a:xfrm>
            <a:off x="251520" y="6296634"/>
            <a:ext cx="1107996" cy="369332"/>
          </a:xfrm>
          <a:prstGeom prst="rect">
            <a:avLst/>
          </a:prstGeom>
          <a:noFill/>
        </p:spPr>
        <p:txBody>
          <a:bodyPr wrap="none" rtlCol="0">
            <a:spAutoFit/>
          </a:bodyPr>
          <a:lstStyle/>
          <a:p>
            <a:r>
              <a:rPr lang="en-GB" b="1" dirty="0" smtClean="0"/>
              <a:t>Legend: </a:t>
            </a:r>
            <a:r>
              <a:rPr lang="en-GB" dirty="0" smtClean="0"/>
              <a:t>	</a:t>
            </a:r>
            <a:endParaRPr lang="en-US" dirty="0"/>
          </a:p>
        </p:txBody>
      </p:sp>
      <p:cxnSp>
        <p:nvCxnSpPr>
          <p:cNvPr id="36" name="Straight Arrow Connector 35"/>
          <p:cNvCxnSpPr/>
          <p:nvPr/>
        </p:nvCxnSpPr>
        <p:spPr>
          <a:xfrm>
            <a:off x="1331640" y="6515942"/>
            <a:ext cx="72008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11960" y="6523646"/>
            <a:ext cx="720080"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56176" y="6525234"/>
            <a:ext cx="720080" cy="1588"/>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23728" y="6377934"/>
            <a:ext cx="2031325" cy="261610"/>
          </a:xfrm>
          <a:prstGeom prst="rect">
            <a:avLst/>
          </a:prstGeom>
          <a:noFill/>
        </p:spPr>
        <p:txBody>
          <a:bodyPr wrap="none" rtlCol="0">
            <a:spAutoFit/>
          </a:bodyPr>
          <a:lstStyle/>
          <a:p>
            <a:r>
              <a:rPr lang="en-GB" sz="1100" dirty="0" smtClean="0"/>
              <a:t>Movement without the ball 	</a:t>
            </a:r>
            <a:endParaRPr lang="en-US" sz="1100" dirty="0"/>
          </a:p>
        </p:txBody>
      </p:sp>
      <p:sp>
        <p:nvSpPr>
          <p:cNvPr id="40" name="TextBox 39"/>
          <p:cNvSpPr txBox="1"/>
          <p:nvPr/>
        </p:nvSpPr>
        <p:spPr>
          <a:xfrm>
            <a:off x="6861155" y="6377934"/>
            <a:ext cx="2282845" cy="261610"/>
          </a:xfrm>
          <a:prstGeom prst="rect">
            <a:avLst/>
          </a:prstGeom>
          <a:noFill/>
        </p:spPr>
        <p:txBody>
          <a:bodyPr wrap="square" rtlCol="0">
            <a:spAutoFit/>
          </a:bodyPr>
          <a:lstStyle/>
          <a:p>
            <a:r>
              <a:rPr lang="en-GB" sz="1100" dirty="0" smtClean="0"/>
              <a:t>Movement with the ball (RWTB) </a:t>
            </a:r>
            <a:endParaRPr lang="en-US" sz="1100" dirty="0"/>
          </a:p>
        </p:txBody>
      </p:sp>
      <p:sp>
        <p:nvSpPr>
          <p:cNvPr id="41" name="TextBox 40"/>
          <p:cNvSpPr txBox="1"/>
          <p:nvPr/>
        </p:nvSpPr>
        <p:spPr>
          <a:xfrm>
            <a:off x="4976172" y="6377934"/>
            <a:ext cx="1107996" cy="261610"/>
          </a:xfrm>
          <a:prstGeom prst="rect">
            <a:avLst/>
          </a:prstGeom>
          <a:noFill/>
        </p:spPr>
        <p:txBody>
          <a:bodyPr wrap="none" rtlCol="0">
            <a:spAutoFit/>
          </a:bodyPr>
          <a:lstStyle/>
          <a:p>
            <a:r>
              <a:rPr lang="en-GB" sz="1100" dirty="0" smtClean="0"/>
              <a:t>Pass, shot 	</a:t>
            </a:r>
            <a:endParaRPr lang="en-US" sz="1100" dirty="0"/>
          </a:p>
        </p:txBody>
      </p:sp>
      <p:grpSp>
        <p:nvGrpSpPr>
          <p:cNvPr id="2" name="Group 149"/>
          <p:cNvGrpSpPr/>
          <p:nvPr/>
        </p:nvGrpSpPr>
        <p:grpSpPr>
          <a:xfrm>
            <a:off x="683568" y="3645024"/>
            <a:ext cx="396262" cy="451793"/>
            <a:chOff x="899592" y="3729608"/>
            <a:chExt cx="396262" cy="451793"/>
          </a:xfrm>
        </p:grpSpPr>
        <p:sp>
          <p:nvSpPr>
            <p:cNvPr id="19" name="AutoShape 13"/>
            <p:cNvSpPr>
              <a:spLocks noChangeArrowheads="1"/>
            </p:cNvSpPr>
            <p:nvPr/>
          </p:nvSpPr>
          <p:spPr bwMode="auto">
            <a:xfrm>
              <a:off x="971600" y="3729608"/>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2" name="TextBox 41"/>
            <p:cNvSpPr txBox="1"/>
            <p:nvPr/>
          </p:nvSpPr>
          <p:spPr>
            <a:xfrm>
              <a:off x="899592" y="3873624"/>
              <a:ext cx="396262" cy="307777"/>
            </a:xfrm>
            <a:prstGeom prst="rect">
              <a:avLst/>
            </a:prstGeom>
            <a:noFill/>
          </p:spPr>
          <p:txBody>
            <a:bodyPr wrap="none" rtlCol="0">
              <a:spAutoFit/>
            </a:bodyPr>
            <a:lstStyle/>
            <a:p>
              <a:r>
                <a:rPr lang="en-GB" sz="1400" b="1" dirty="0" smtClean="0"/>
                <a:t>GK</a:t>
              </a:r>
              <a:endParaRPr lang="en-US" sz="1400" b="1" dirty="0"/>
            </a:p>
          </p:txBody>
        </p:sp>
      </p:grpSp>
      <p:grpSp>
        <p:nvGrpSpPr>
          <p:cNvPr id="3" name="Group 143"/>
          <p:cNvGrpSpPr/>
          <p:nvPr/>
        </p:nvGrpSpPr>
        <p:grpSpPr>
          <a:xfrm>
            <a:off x="2025116" y="2532583"/>
            <a:ext cx="386644" cy="464369"/>
            <a:chOff x="2843808" y="2132856"/>
            <a:chExt cx="386644" cy="464369"/>
          </a:xfrm>
        </p:grpSpPr>
        <p:sp>
          <p:nvSpPr>
            <p:cNvPr id="12" name="AutoShape 13"/>
            <p:cNvSpPr>
              <a:spLocks noChangeArrowheads="1"/>
            </p:cNvSpPr>
            <p:nvPr/>
          </p:nvSpPr>
          <p:spPr bwMode="auto">
            <a:xfrm>
              <a:off x="2903240" y="213285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3" name="TextBox 42"/>
            <p:cNvSpPr txBox="1"/>
            <p:nvPr/>
          </p:nvSpPr>
          <p:spPr>
            <a:xfrm>
              <a:off x="2843808" y="2289448"/>
              <a:ext cx="386644" cy="307777"/>
            </a:xfrm>
            <a:prstGeom prst="rect">
              <a:avLst/>
            </a:prstGeom>
            <a:noFill/>
          </p:spPr>
          <p:txBody>
            <a:bodyPr wrap="none" rtlCol="0">
              <a:spAutoFit/>
            </a:bodyPr>
            <a:lstStyle/>
            <a:p>
              <a:r>
                <a:rPr lang="en-GB" sz="1400" b="1" dirty="0" smtClean="0"/>
                <a:t>D1</a:t>
              </a:r>
              <a:endParaRPr lang="en-US" sz="1400" b="1" dirty="0"/>
            </a:p>
          </p:txBody>
        </p:sp>
      </p:grpSp>
      <p:grpSp>
        <p:nvGrpSpPr>
          <p:cNvPr id="4" name="Group 142"/>
          <p:cNvGrpSpPr/>
          <p:nvPr/>
        </p:nvGrpSpPr>
        <p:grpSpPr>
          <a:xfrm>
            <a:off x="1691680" y="3349823"/>
            <a:ext cx="389850" cy="439217"/>
            <a:chOff x="2627784" y="3297560"/>
            <a:chExt cx="389850" cy="439217"/>
          </a:xfrm>
        </p:grpSpPr>
        <p:sp>
          <p:nvSpPr>
            <p:cNvPr id="13" name="AutoShape 13"/>
            <p:cNvSpPr>
              <a:spLocks noChangeArrowheads="1"/>
            </p:cNvSpPr>
            <p:nvPr/>
          </p:nvSpPr>
          <p:spPr bwMode="auto">
            <a:xfrm>
              <a:off x="2699792" y="3297560"/>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 name="TextBox 43"/>
            <p:cNvSpPr txBox="1"/>
            <p:nvPr/>
          </p:nvSpPr>
          <p:spPr>
            <a:xfrm>
              <a:off x="2627784" y="3429000"/>
              <a:ext cx="389850" cy="307777"/>
            </a:xfrm>
            <a:prstGeom prst="rect">
              <a:avLst/>
            </a:prstGeom>
            <a:noFill/>
          </p:spPr>
          <p:txBody>
            <a:bodyPr wrap="none" rtlCol="0">
              <a:spAutoFit/>
            </a:bodyPr>
            <a:lstStyle/>
            <a:p>
              <a:r>
                <a:rPr lang="en-GB" sz="1400" b="1" dirty="0" smtClean="0"/>
                <a:t>D2</a:t>
              </a:r>
              <a:endParaRPr lang="en-US" sz="1400" b="1" dirty="0"/>
            </a:p>
          </p:txBody>
        </p:sp>
      </p:grpSp>
      <p:grpSp>
        <p:nvGrpSpPr>
          <p:cNvPr id="5" name="Group 148"/>
          <p:cNvGrpSpPr/>
          <p:nvPr/>
        </p:nvGrpSpPr>
        <p:grpSpPr>
          <a:xfrm>
            <a:off x="1835696" y="4357935"/>
            <a:ext cx="389850" cy="458962"/>
            <a:chOff x="2699792" y="4665712"/>
            <a:chExt cx="389850" cy="458962"/>
          </a:xfrm>
        </p:grpSpPr>
        <p:sp>
          <p:nvSpPr>
            <p:cNvPr id="14" name="AutoShape 13"/>
            <p:cNvSpPr>
              <a:spLocks noChangeArrowheads="1"/>
            </p:cNvSpPr>
            <p:nvPr/>
          </p:nvSpPr>
          <p:spPr bwMode="auto">
            <a:xfrm>
              <a:off x="2771800" y="466571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5" name="TextBox 44"/>
            <p:cNvSpPr txBox="1"/>
            <p:nvPr/>
          </p:nvSpPr>
          <p:spPr>
            <a:xfrm>
              <a:off x="2699792" y="4816897"/>
              <a:ext cx="389850" cy="307777"/>
            </a:xfrm>
            <a:prstGeom prst="rect">
              <a:avLst/>
            </a:prstGeom>
            <a:noFill/>
          </p:spPr>
          <p:txBody>
            <a:bodyPr wrap="none" rtlCol="0">
              <a:spAutoFit/>
            </a:bodyPr>
            <a:lstStyle/>
            <a:p>
              <a:r>
                <a:rPr lang="en-GB" sz="1400" b="1" dirty="0" smtClean="0"/>
                <a:t>D3</a:t>
              </a:r>
              <a:endParaRPr lang="en-US" sz="1400" b="1" dirty="0"/>
            </a:p>
          </p:txBody>
        </p:sp>
      </p:grpSp>
      <p:grpSp>
        <p:nvGrpSpPr>
          <p:cNvPr id="6" name="Group 145"/>
          <p:cNvGrpSpPr/>
          <p:nvPr/>
        </p:nvGrpSpPr>
        <p:grpSpPr>
          <a:xfrm>
            <a:off x="2195736" y="5145831"/>
            <a:ext cx="389850" cy="515417"/>
            <a:chOff x="3995936" y="4026024"/>
            <a:chExt cx="389850" cy="515417"/>
          </a:xfrm>
        </p:grpSpPr>
        <p:sp>
          <p:nvSpPr>
            <p:cNvPr id="16" name="AutoShape 13"/>
            <p:cNvSpPr>
              <a:spLocks noChangeArrowheads="1"/>
            </p:cNvSpPr>
            <p:nvPr/>
          </p:nvSpPr>
          <p:spPr bwMode="auto">
            <a:xfrm>
              <a:off x="4067944" y="402602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6" name="TextBox 45"/>
            <p:cNvSpPr txBox="1"/>
            <p:nvPr/>
          </p:nvSpPr>
          <p:spPr>
            <a:xfrm>
              <a:off x="3995936" y="4233664"/>
              <a:ext cx="389850" cy="307777"/>
            </a:xfrm>
            <a:prstGeom prst="rect">
              <a:avLst/>
            </a:prstGeom>
            <a:noFill/>
          </p:spPr>
          <p:txBody>
            <a:bodyPr wrap="none" rtlCol="0">
              <a:spAutoFit/>
            </a:bodyPr>
            <a:lstStyle/>
            <a:p>
              <a:r>
                <a:rPr lang="en-GB" sz="1400" b="1" dirty="0" smtClean="0"/>
                <a:t>D4</a:t>
              </a:r>
              <a:endParaRPr lang="en-US" sz="1400" b="1" dirty="0"/>
            </a:p>
          </p:txBody>
        </p:sp>
      </p:grpSp>
      <p:grpSp>
        <p:nvGrpSpPr>
          <p:cNvPr id="7" name="Group 144"/>
          <p:cNvGrpSpPr/>
          <p:nvPr/>
        </p:nvGrpSpPr>
        <p:grpSpPr>
          <a:xfrm>
            <a:off x="3059832" y="3573016"/>
            <a:ext cx="389850" cy="451793"/>
            <a:chOff x="3995936" y="3081536"/>
            <a:chExt cx="389850" cy="451793"/>
          </a:xfrm>
        </p:grpSpPr>
        <p:sp>
          <p:nvSpPr>
            <p:cNvPr id="15" name="AutoShape 13"/>
            <p:cNvSpPr>
              <a:spLocks noChangeArrowheads="1"/>
            </p:cNvSpPr>
            <p:nvPr/>
          </p:nvSpPr>
          <p:spPr bwMode="auto">
            <a:xfrm>
              <a:off x="4067944" y="308153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7" name="TextBox 46"/>
            <p:cNvSpPr txBox="1"/>
            <p:nvPr/>
          </p:nvSpPr>
          <p:spPr>
            <a:xfrm>
              <a:off x="3995936" y="3225552"/>
              <a:ext cx="389850" cy="307777"/>
            </a:xfrm>
            <a:prstGeom prst="rect">
              <a:avLst/>
            </a:prstGeom>
            <a:noFill/>
          </p:spPr>
          <p:txBody>
            <a:bodyPr wrap="none" rtlCol="0">
              <a:spAutoFit/>
            </a:bodyPr>
            <a:lstStyle/>
            <a:p>
              <a:r>
                <a:rPr lang="en-GB" sz="1400" b="1" dirty="0" smtClean="0"/>
                <a:t>D5</a:t>
              </a:r>
              <a:endParaRPr lang="en-US" sz="1400" b="1" dirty="0"/>
            </a:p>
          </p:txBody>
        </p:sp>
      </p:grpSp>
      <p:grpSp>
        <p:nvGrpSpPr>
          <p:cNvPr id="17" name="Group 146"/>
          <p:cNvGrpSpPr/>
          <p:nvPr/>
        </p:nvGrpSpPr>
        <p:grpSpPr>
          <a:xfrm>
            <a:off x="3563888" y="2852936"/>
            <a:ext cx="385042" cy="464369"/>
            <a:chOff x="4499992" y="2768352"/>
            <a:chExt cx="385042" cy="464369"/>
          </a:xfrm>
        </p:grpSpPr>
        <p:sp>
          <p:nvSpPr>
            <p:cNvPr id="8" name="AutoShape 13"/>
            <p:cNvSpPr>
              <a:spLocks noChangeArrowheads="1"/>
            </p:cNvSpPr>
            <p:nvPr/>
          </p:nvSpPr>
          <p:spPr bwMode="auto">
            <a:xfrm>
              <a:off x="4572000" y="2768352"/>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2" name="TextBox 51"/>
            <p:cNvSpPr txBox="1"/>
            <p:nvPr/>
          </p:nvSpPr>
          <p:spPr>
            <a:xfrm>
              <a:off x="4499992" y="2924944"/>
              <a:ext cx="385042" cy="307777"/>
            </a:xfrm>
            <a:prstGeom prst="rect">
              <a:avLst/>
            </a:prstGeom>
            <a:noFill/>
          </p:spPr>
          <p:txBody>
            <a:bodyPr wrap="none" rtlCol="0">
              <a:spAutoFit/>
            </a:bodyPr>
            <a:lstStyle/>
            <a:p>
              <a:r>
                <a:rPr lang="en-GB" sz="1400" b="1" dirty="0" smtClean="0"/>
                <a:t>A1</a:t>
              </a:r>
              <a:endParaRPr lang="en-US" sz="1400" b="1" dirty="0"/>
            </a:p>
          </p:txBody>
        </p:sp>
      </p:grpSp>
      <p:grpSp>
        <p:nvGrpSpPr>
          <p:cNvPr id="18" name="Group 147"/>
          <p:cNvGrpSpPr/>
          <p:nvPr/>
        </p:nvGrpSpPr>
        <p:grpSpPr>
          <a:xfrm>
            <a:off x="2746798" y="5294039"/>
            <a:ext cx="385042" cy="439217"/>
            <a:chOff x="3419872" y="2793504"/>
            <a:chExt cx="385042" cy="439217"/>
          </a:xfrm>
        </p:grpSpPr>
        <p:sp>
          <p:nvSpPr>
            <p:cNvPr id="10" name="AutoShape 13"/>
            <p:cNvSpPr>
              <a:spLocks noChangeArrowheads="1"/>
            </p:cNvSpPr>
            <p:nvPr/>
          </p:nvSpPr>
          <p:spPr bwMode="auto">
            <a:xfrm>
              <a:off x="3491880" y="2793504"/>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4" name="TextBox 53"/>
            <p:cNvSpPr txBox="1"/>
            <p:nvPr/>
          </p:nvSpPr>
          <p:spPr>
            <a:xfrm>
              <a:off x="3419872" y="2924944"/>
              <a:ext cx="385042" cy="307777"/>
            </a:xfrm>
            <a:prstGeom prst="rect">
              <a:avLst/>
            </a:prstGeom>
            <a:noFill/>
          </p:spPr>
          <p:txBody>
            <a:bodyPr wrap="none" rtlCol="0">
              <a:spAutoFit/>
            </a:bodyPr>
            <a:lstStyle/>
            <a:p>
              <a:r>
                <a:rPr lang="en-GB" sz="1400" b="1" dirty="0" smtClean="0"/>
                <a:t>A3</a:t>
              </a:r>
              <a:endParaRPr lang="en-US" sz="1400" b="1" dirty="0"/>
            </a:p>
          </p:txBody>
        </p:sp>
      </p:grpSp>
      <p:grpSp>
        <p:nvGrpSpPr>
          <p:cNvPr id="35" name="Group 118"/>
          <p:cNvGrpSpPr/>
          <p:nvPr/>
        </p:nvGrpSpPr>
        <p:grpSpPr>
          <a:xfrm>
            <a:off x="3707904" y="4725144"/>
            <a:ext cx="385042" cy="523801"/>
            <a:chOff x="5004048" y="5169768"/>
            <a:chExt cx="385042" cy="523801"/>
          </a:xfrm>
        </p:grpSpPr>
        <p:sp>
          <p:nvSpPr>
            <p:cNvPr id="9"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7" name="TextBox 56"/>
            <p:cNvSpPr txBox="1"/>
            <p:nvPr/>
          </p:nvSpPr>
          <p:spPr>
            <a:xfrm>
              <a:off x="5004048" y="5385792"/>
              <a:ext cx="385042" cy="307777"/>
            </a:xfrm>
            <a:prstGeom prst="rect">
              <a:avLst/>
            </a:prstGeom>
            <a:noFill/>
          </p:spPr>
          <p:txBody>
            <a:bodyPr wrap="none" rtlCol="0">
              <a:spAutoFit/>
            </a:bodyPr>
            <a:lstStyle/>
            <a:p>
              <a:r>
                <a:rPr lang="en-GB" sz="1400" b="1" dirty="0" smtClean="0"/>
                <a:t>A2</a:t>
              </a:r>
              <a:endParaRPr lang="en-US" sz="1400" b="1" dirty="0"/>
            </a:p>
          </p:txBody>
        </p:sp>
      </p:grpSp>
      <p:grpSp>
        <p:nvGrpSpPr>
          <p:cNvPr id="48" name="Group 150"/>
          <p:cNvGrpSpPr/>
          <p:nvPr/>
        </p:nvGrpSpPr>
        <p:grpSpPr>
          <a:xfrm>
            <a:off x="4572000" y="4221088"/>
            <a:ext cx="360996" cy="451793"/>
            <a:chOff x="5292080" y="3429000"/>
            <a:chExt cx="360996" cy="451793"/>
          </a:xfrm>
        </p:grpSpPr>
        <p:sp>
          <p:nvSpPr>
            <p:cNvPr id="20" name="AutoShape 13"/>
            <p:cNvSpPr>
              <a:spLocks noChangeArrowheads="1"/>
            </p:cNvSpPr>
            <p:nvPr/>
          </p:nvSpPr>
          <p:spPr bwMode="auto">
            <a:xfrm>
              <a:off x="5364088" y="34290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9" name="TextBox 58"/>
            <p:cNvSpPr txBox="1"/>
            <p:nvPr/>
          </p:nvSpPr>
          <p:spPr>
            <a:xfrm>
              <a:off x="5292080" y="3573016"/>
              <a:ext cx="360996" cy="307777"/>
            </a:xfrm>
            <a:prstGeom prst="rect">
              <a:avLst/>
            </a:prstGeom>
            <a:noFill/>
          </p:spPr>
          <p:txBody>
            <a:bodyPr wrap="none" rtlCol="0">
              <a:spAutoFit/>
            </a:bodyPr>
            <a:lstStyle/>
            <a:p>
              <a:r>
                <a:rPr lang="en-GB" sz="1400" b="1" dirty="0" smtClean="0"/>
                <a:t>S1</a:t>
              </a:r>
              <a:endParaRPr lang="en-US" sz="1400" b="1" dirty="0"/>
            </a:p>
          </p:txBody>
        </p:sp>
      </p:grpSp>
      <p:grpSp>
        <p:nvGrpSpPr>
          <p:cNvPr id="49" name="Group 151"/>
          <p:cNvGrpSpPr/>
          <p:nvPr/>
        </p:nvGrpSpPr>
        <p:grpSpPr>
          <a:xfrm>
            <a:off x="2483768" y="4005064"/>
            <a:ext cx="385042" cy="504056"/>
            <a:chOff x="3203848" y="4017640"/>
            <a:chExt cx="385042" cy="504056"/>
          </a:xfrm>
        </p:grpSpPr>
        <p:sp>
          <p:nvSpPr>
            <p:cNvPr id="11" name="AutoShape 13"/>
            <p:cNvSpPr>
              <a:spLocks noChangeArrowheads="1"/>
            </p:cNvSpPr>
            <p:nvPr/>
          </p:nvSpPr>
          <p:spPr bwMode="auto">
            <a:xfrm>
              <a:off x="3275856" y="401764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60" name="TextBox 59"/>
            <p:cNvSpPr txBox="1"/>
            <p:nvPr/>
          </p:nvSpPr>
          <p:spPr>
            <a:xfrm>
              <a:off x="3203848" y="4213919"/>
              <a:ext cx="385042" cy="307777"/>
            </a:xfrm>
            <a:prstGeom prst="rect">
              <a:avLst/>
            </a:prstGeom>
            <a:noFill/>
          </p:spPr>
          <p:txBody>
            <a:bodyPr wrap="none" rtlCol="0">
              <a:spAutoFit/>
            </a:bodyPr>
            <a:lstStyle/>
            <a:p>
              <a:r>
                <a:rPr lang="en-GB" sz="1400" b="1" dirty="0" smtClean="0"/>
                <a:t>A4</a:t>
              </a:r>
              <a:endParaRPr lang="en-US" sz="1400" b="1" dirty="0"/>
            </a:p>
          </p:txBody>
        </p:sp>
      </p:grpSp>
      <p:sp>
        <p:nvSpPr>
          <p:cNvPr id="124" name="TextBox 123"/>
          <p:cNvSpPr txBox="1"/>
          <p:nvPr/>
        </p:nvSpPr>
        <p:spPr>
          <a:xfrm>
            <a:off x="3491880" y="6557282"/>
            <a:ext cx="2031325" cy="400110"/>
          </a:xfrm>
          <a:prstGeom prst="rect">
            <a:avLst/>
          </a:prstGeom>
          <a:noFill/>
        </p:spPr>
        <p:txBody>
          <a:bodyPr wrap="none" rtlCol="0">
            <a:spAutoFit/>
          </a:bodyPr>
          <a:lstStyle/>
          <a:p>
            <a:r>
              <a:rPr lang="en-GB" sz="2000" b="1" dirty="0" smtClean="0"/>
              <a:t>DIAGRAM  1 </a:t>
            </a:r>
            <a:r>
              <a:rPr lang="en-GB" sz="2000" dirty="0" smtClean="0"/>
              <a:t>	</a:t>
            </a:r>
            <a:endParaRPr lang="en-US" sz="2000" dirty="0"/>
          </a:p>
        </p:txBody>
      </p:sp>
      <p:sp>
        <p:nvSpPr>
          <p:cNvPr id="67" name="TextBox 66"/>
          <p:cNvSpPr txBox="1"/>
          <p:nvPr/>
        </p:nvSpPr>
        <p:spPr>
          <a:xfrm rot="16200000">
            <a:off x="-277217" y="3425606"/>
            <a:ext cx="1107996" cy="338554"/>
          </a:xfrm>
          <a:prstGeom prst="rect">
            <a:avLst/>
          </a:prstGeom>
          <a:noFill/>
          <a:scene3d>
            <a:camera prst="orthographicFront">
              <a:rot lat="0" lon="0" rev="0"/>
            </a:camera>
            <a:lightRig rig="threePt" dir="t"/>
          </a:scene3d>
        </p:spPr>
        <p:txBody>
          <a:bodyPr wrap="square" rtlCol="0">
            <a:spAutoFit/>
          </a:bodyPr>
          <a:lstStyle/>
          <a:p>
            <a:r>
              <a:rPr lang="en-GB" sz="1600" b="1" dirty="0" smtClean="0"/>
              <a:t>60 Yards</a:t>
            </a:r>
            <a:r>
              <a:rPr lang="en-GB" sz="1600" dirty="0" smtClean="0"/>
              <a:t>	</a:t>
            </a:r>
            <a:endParaRPr lang="en-US" sz="1600" dirty="0"/>
          </a:p>
        </p:txBody>
      </p:sp>
      <p:cxnSp>
        <p:nvCxnSpPr>
          <p:cNvPr id="68" name="Straight Arrow Connector 67"/>
          <p:cNvCxnSpPr/>
          <p:nvPr/>
        </p:nvCxnSpPr>
        <p:spPr>
          <a:xfrm rot="5400000" flipH="1" flipV="1">
            <a:off x="-612576" y="2345486"/>
            <a:ext cx="1872208"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611782" y="5073406"/>
            <a:ext cx="1863030" cy="759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50" name="Group 125"/>
          <p:cNvGrpSpPr/>
          <p:nvPr/>
        </p:nvGrpSpPr>
        <p:grpSpPr>
          <a:xfrm>
            <a:off x="611560" y="2849541"/>
            <a:ext cx="144864" cy="432049"/>
            <a:chOff x="611560" y="2780927"/>
            <a:chExt cx="144864" cy="432049"/>
          </a:xfrm>
        </p:grpSpPr>
        <p:pic>
          <p:nvPicPr>
            <p:cNvPr id="8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3068960"/>
              <a:ext cx="144864" cy="144016"/>
            </a:xfrm>
            <a:prstGeom prst="rect">
              <a:avLst/>
            </a:prstGeom>
            <a:noFill/>
          </p:spPr>
        </p:pic>
        <p:pic>
          <p:nvPicPr>
            <p:cNvPr id="84"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2924943"/>
              <a:ext cx="144864" cy="144016"/>
            </a:xfrm>
            <a:prstGeom prst="rect">
              <a:avLst/>
            </a:prstGeom>
            <a:noFill/>
          </p:spPr>
        </p:pic>
        <p:pic>
          <p:nvPicPr>
            <p:cNvPr id="85"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2780927"/>
              <a:ext cx="144864" cy="144016"/>
            </a:xfrm>
            <a:prstGeom prst="rect">
              <a:avLst/>
            </a:prstGeom>
            <a:noFill/>
          </p:spPr>
        </p:pic>
      </p:grpSp>
      <p:grpSp>
        <p:nvGrpSpPr>
          <p:cNvPr id="51" name="Group 126"/>
          <p:cNvGrpSpPr/>
          <p:nvPr/>
        </p:nvGrpSpPr>
        <p:grpSpPr>
          <a:xfrm>
            <a:off x="611560" y="4217694"/>
            <a:ext cx="144864" cy="432049"/>
            <a:chOff x="611560" y="4149080"/>
            <a:chExt cx="144864" cy="432049"/>
          </a:xfrm>
        </p:grpSpPr>
        <p:pic>
          <p:nvPicPr>
            <p:cNvPr id="86"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437113"/>
              <a:ext cx="144864" cy="144016"/>
            </a:xfrm>
            <a:prstGeom prst="rect">
              <a:avLst/>
            </a:prstGeom>
            <a:noFill/>
          </p:spPr>
        </p:pic>
        <p:pic>
          <p:nvPicPr>
            <p:cNvPr id="87"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293096"/>
              <a:ext cx="144864" cy="144016"/>
            </a:xfrm>
            <a:prstGeom prst="rect">
              <a:avLst/>
            </a:prstGeom>
            <a:noFill/>
          </p:spPr>
        </p:pic>
        <p:pic>
          <p:nvPicPr>
            <p:cNvPr id="88"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149080"/>
              <a:ext cx="144864" cy="144016"/>
            </a:xfrm>
            <a:prstGeom prst="rect">
              <a:avLst/>
            </a:prstGeom>
            <a:noFill/>
          </p:spPr>
        </p:pic>
      </p:grpSp>
      <p:pic>
        <p:nvPicPr>
          <p:cNvPr id="89"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8675608" y="4505727"/>
            <a:ext cx="144864" cy="144016"/>
          </a:xfrm>
          <a:prstGeom prst="rect">
            <a:avLst/>
          </a:prstGeom>
          <a:noFill/>
        </p:spPr>
      </p:pic>
      <p:pic>
        <p:nvPicPr>
          <p:cNvPr id="101"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3131840" y="6161910"/>
            <a:ext cx="144864" cy="144016"/>
          </a:xfrm>
          <a:prstGeom prst="rect">
            <a:avLst/>
          </a:prstGeom>
          <a:noFill/>
        </p:spPr>
      </p:pic>
      <p:pic>
        <p:nvPicPr>
          <p:cNvPr id="10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987824" y="6161910"/>
            <a:ext cx="144864" cy="144016"/>
          </a:xfrm>
          <a:prstGeom prst="rect">
            <a:avLst/>
          </a:prstGeom>
          <a:noFill/>
        </p:spPr>
      </p:pic>
      <p:pic>
        <p:nvPicPr>
          <p:cNvPr id="103"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3131840" y="1121350"/>
            <a:ext cx="144864" cy="144016"/>
          </a:xfrm>
          <a:prstGeom prst="rect">
            <a:avLst/>
          </a:prstGeom>
          <a:noFill/>
        </p:spPr>
      </p:pic>
      <p:pic>
        <p:nvPicPr>
          <p:cNvPr id="104"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987824" y="1121350"/>
            <a:ext cx="144864" cy="144016"/>
          </a:xfrm>
          <a:prstGeom prst="rect">
            <a:avLst/>
          </a:prstGeom>
          <a:noFill/>
        </p:spPr>
      </p:pic>
      <p:grpSp>
        <p:nvGrpSpPr>
          <p:cNvPr id="53" name="Group 134"/>
          <p:cNvGrpSpPr/>
          <p:nvPr/>
        </p:nvGrpSpPr>
        <p:grpSpPr>
          <a:xfrm>
            <a:off x="4572000" y="1412776"/>
            <a:ext cx="216024" cy="936104"/>
            <a:chOff x="5076056" y="1841430"/>
            <a:chExt cx="216024" cy="936104"/>
          </a:xfrm>
        </p:grpSpPr>
        <p:cxnSp>
          <p:nvCxnSpPr>
            <p:cNvPr id="120" name="Straight Connector 119"/>
            <p:cNvCxnSpPr/>
            <p:nvPr/>
          </p:nvCxnSpPr>
          <p:spPr>
            <a:xfrm rot="5400000">
              <a:off x="5040052" y="1877434"/>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5040052" y="2525506"/>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5" name="Group 142"/>
          <p:cNvGrpSpPr/>
          <p:nvPr/>
        </p:nvGrpSpPr>
        <p:grpSpPr>
          <a:xfrm>
            <a:off x="4572000" y="5013176"/>
            <a:ext cx="216024" cy="936104"/>
            <a:chOff x="5076056" y="4505726"/>
            <a:chExt cx="216024" cy="936104"/>
          </a:xfrm>
        </p:grpSpPr>
        <p:cxnSp>
          <p:nvCxnSpPr>
            <p:cNvPr id="122" name="Straight Connector 121"/>
            <p:cNvCxnSpPr/>
            <p:nvPr/>
          </p:nvCxnSpPr>
          <p:spPr>
            <a:xfrm rot="5400000">
              <a:off x="5040052" y="4541730"/>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a:off x="5040052" y="5189802"/>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6" name="Group 134"/>
          <p:cNvGrpSpPr/>
          <p:nvPr/>
        </p:nvGrpSpPr>
        <p:grpSpPr>
          <a:xfrm>
            <a:off x="5004048" y="4149080"/>
            <a:ext cx="144864" cy="432049"/>
            <a:chOff x="611560" y="4149080"/>
            <a:chExt cx="144864" cy="432049"/>
          </a:xfrm>
        </p:grpSpPr>
        <p:pic>
          <p:nvPicPr>
            <p:cNvPr id="136"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437113"/>
              <a:ext cx="144864" cy="144016"/>
            </a:xfrm>
            <a:prstGeom prst="rect">
              <a:avLst/>
            </a:prstGeom>
            <a:noFill/>
          </p:spPr>
        </p:pic>
        <p:pic>
          <p:nvPicPr>
            <p:cNvPr id="137"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293096"/>
              <a:ext cx="144864" cy="144016"/>
            </a:xfrm>
            <a:prstGeom prst="rect">
              <a:avLst/>
            </a:prstGeom>
            <a:noFill/>
          </p:spPr>
        </p:pic>
        <p:pic>
          <p:nvPicPr>
            <p:cNvPr id="138"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149080"/>
              <a:ext cx="144864" cy="144016"/>
            </a:xfrm>
            <a:prstGeom prst="rect">
              <a:avLst/>
            </a:prstGeom>
            <a:noFill/>
          </p:spPr>
        </p:pic>
      </p:grpSp>
      <p:grpSp>
        <p:nvGrpSpPr>
          <p:cNvPr id="58" name="Group 138"/>
          <p:cNvGrpSpPr/>
          <p:nvPr/>
        </p:nvGrpSpPr>
        <p:grpSpPr>
          <a:xfrm>
            <a:off x="5076056" y="2852936"/>
            <a:ext cx="144864" cy="432049"/>
            <a:chOff x="611560" y="4149080"/>
            <a:chExt cx="144864" cy="432049"/>
          </a:xfrm>
        </p:grpSpPr>
        <p:pic>
          <p:nvPicPr>
            <p:cNvPr id="140"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437113"/>
              <a:ext cx="144864" cy="144016"/>
            </a:xfrm>
            <a:prstGeom prst="rect">
              <a:avLst/>
            </a:prstGeom>
            <a:noFill/>
          </p:spPr>
        </p:pic>
        <p:pic>
          <p:nvPicPr>
            <p:cNvPr id="141"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293096"/>
              <a:ext cx="144864" cy="144016"/>
            </a:xfrm>
            <a:prstGeom prst="rect">
              <a:avLst/>
            </a:prstGeom>
            <a:noFill/>
          </p:spPr>
        </p:pic>
        <p:pic>
          <p:nvPicPr>
            <p:cNvPr id="14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149080"/>
              <a:ext cx="144864" cy="144016"/>
            </a:xfrm>
            <a:prstGeom prst="rect">
              <a:avLst/>
            </a:prstGeom>
            <a:noFill/>
          </p:spPr>
        </p:pic>
      </p:grpSp>
      <p:cxnSp>
        <p:nvCxnSpPr>
          <p:cNvPr id="154" name="Straight Arrow Connector 153"/>
          <p:cNvCxnSpPr/>
          <p:nvPr/>
        </p:nvCxnSpPr>
        <p:spPr>
          <a:xfrm rot="5400000">
            <a:off x="3599892" y="3465004"/>
            <a:ext cx="1440160" cy="792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1115616" y="3822248"/>
            <a:ext cx="288032" cy="18281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10800000" flipV="1">
            <a:off x="3398774" y="4365104"/>
            <a:ext cx="453147" cy="16376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rot="5400000">
            <a:off x="3095836" y="4689140"/>
            <a:ext cx="504056"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62" name="Group 150"/>
          <p:cNvGrpSpPr/>
          <p:nvPr/>
        </p:nvGrpSpPr>
        <p:grpSpPr>
          <a:xfrm>
            <a:off x="4499992" y="2852936"/>
            <a:ext cx="360996" cy="451793"/>
            <a:chOff x="5292080" y="3429000"/>
            <a:chExt cx="360996" cy="451793"/>
          </a:xfrm>
        </p:grpSpPr>
        <p:sp>
          <p:nvSpPr>
            <p:cNvPr id="112" name="AutoShape 13"/>
            <p:cNvSpPr>
              <a:spLocks noChangeArrowheads="1"/>
            </p:cNvSpPr>
            <p:nvPr/>
          </p:nvSpPr>
          <p:spPr bwMode="auto">
            <a:xfrm>
              <a:off x="5364088" y="34290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19" name="TextBox 118"/>
            <p:cNvSpPr txBox="1"/>
            <p:nvPr/>
          </p:nvSpPr>
          <p:spPr>
            <a:xfrm>
              <a:off x="5292080" y="3573016"/>
              <a:ext cx="360996" cy="307777"/>
            </a:xfrm>
            <a:prstGeom prst="rect">
              <a:avLst/>
            </a:prstGeom>
            <a:noFill/>
          </p:spPr>
          <p:txBody>
            <a:bodyPr wrap="none" rtlCol="0">
              <a:spAutoFit/>
            </a:bodyPr>
            <a:lstStyle/>
            <a:p>
              <a:r>
                <a:rPr lang="en-GB" sz="1400" b="1" dirty="0" smtClean="0"/>
                <a:t>S2</a:t>
              </a:r>
              <a:endParaRPr lang="en-US" sz="1400" b="1" dirty="0"/>
            </a:p>
          </p:txBody>
        </p:sp>
      </p:grpSp>
      <p:grpSp>
        <p:nvGrpSpPr>
          <p:cNvPr id="63" name="Group 118"/>
          <p:cNvGrpSpPr/>
          <p:nvPr/>
        </p:nvGrpSpPr>
        <p:grpSpPr>
          <a:xfrm>
            <a:off x="2483768" y="2996952"/>
            <a:ext cx="385042" cy="523801"/>
            <a:chOff x="5004048" y="5169768"/>
            <a:chExt cx="385042" cy="523801"/>
          </a:xfrm>
        </p:grpSpPr>
        <p:sp>
          <p:nvSpPr>
            <p:cNvPr id="131"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32" name="TextBox 131"/>
            <p:cNvSpPr txBox="1"/>
            <p:nvPr/>
          </p:nvSpPr>
          <p:spPr>
            <a:xfrm>
              <a:off x="5004048" y="5385792"/>
              <a:ext cx="385042" cy="307777"/>
            </a:xfrm>
            <a:prstGeom prst="rect">
              <a:avLst/>
            </a:prstGeom>
            <a:noFill/>
          </p:spPr>
          <p:txBody>
            <a:bodyPr wrap="none" rtlCol="0">
              <a:spAutoFit/>
            </a:bodyPr>
            <a:lstStyle/>
            <a:p>
              <a:r>
                <a:rPr lang="en-GB" sz="1400" b="1" dirty="0" smtClean="0"/>
                <a:t>A5</a:t>
              </a:r>
              <a:endParaRPr lang="en-US" sz="1400" b="1" dirty="0"/>
            </a:p>
          </p:txBody>
        </p:sp>
      </p:grpSp>
      <p:cxnSp>
        <p:nvCxnSpPr>
          <p:cNvPr id="139" name="Straight Arrow Connector 138"/>
          <p:cNvCxnSpPr/>
          <p:nvPr/>
        </p:nvCxnSpPr>
        <p:spPr>
          <a:xfrm rot="5400000" flipH="1" flipV="1">
            <a:off x="4247964" y="3681028"/>
            <a:ext cx="9361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126"/>
          <p:cNvGrpSpPr/>
          <p:nvPr/>
        </p:nvGrpSpPr>
        <p:grpSpPr>
          <a:xfrm>
            <a:off x="1331640" y="5589240"/>
            <a:ext cx="936103" cy="667817"/>
            <a:chOff x="1907705" y="5157192"/>
            <a:chExt cx="936103" cy="667817"/>
          </a:xfrm>
        </p:grpSpPr>
        <p:pic>
          <p:nvPicPr>
            <p:cNvPr id="61" name="Picture 2" descr="C:\Users\jsimmons\AppData\Local\Microsoft\Windows\Temporary Internet Files\Content.IE5\URS8PFCS\MC900318982[1].wmf"/>
            <p:cNvPicPr>
              <a:picLocks noChangeAspect="1" noChangeArrowheads="1"/>
            </p:cNvPicPr>
            <p:nvPr/>
          </p:nvPicPr>
          <p:blipFill>
            <a:blip r:embed="rId4" cstate="print"/>
            <a:srcRect/>
            <a:stretch>
              <a:fillRect/>
            </a:stretch>
          </p:blipFill>
          <p:spPr bwMode="auto">
            <a:xfrm>
              <a:off x="1907705" y="5157192"/>
              <a:ext cx="576064" cy="456003"/>
            </a:xfrm>
            <a:prstGeom prst="rect">
              <a:avLst/>
            </a:prstGeom>
            <a:noFill/>
          </p:spPr>
        </p:pic>
        <p:sp>
          <p:nvSpPr>
            <p:cNvPr id="123" name="TextBox 122"/>
            <p:cNvSpPr txBox="1"/>
            <p:nvPr/>
          </p:nvSpPr>
          <p:spPr>
            <a:xfrm>
              <a:off x="1979712" y="5517232"/>
              <a:ext cx="864096" cy="307777"/>
            </a:xfrm>
            <a:prstGeom prst="rect">
              <a:avLst/>
            </a:prstGeom>
            <a:noFill/>
          </p:spPr>
          <p:txBody>
            <a:bodyPr wrap="square" rtlCol="0">
              <a:spAutoFit/>
            </a:bodyPr>
            <a:lstStyle/>
            <a:p>
              <a:r>
                <a:rPr lang="en-GB" sz="1400" b="1" dirty="0" smtClean="0"/>
                <a:t>Asst Ref</a:t>
              </a:r>
              <a:endParaRPr lang="en-US" sz="1400" b="1" dirty="0"/>
            </a:p>
          </p:txBody>
        </p:sp>
      </p:grpSp>
      <p:grpSp>
        <p:nvGrpSpPr>
          <p:cNvPr id="65" name="Group 144"/>
          <p:cNvGrpSpPr/>
          <p:nvPr/>
        </p:nvGrpSpPr>
        <p:grpSpPr>
          <a:xfrm>
            <a:off x="2771800" y="4345359"/>
            <a:ext cx="389850" cy="471538"/>
            <a:chOff x="3995936" y="3081536"/>
            <a:chExt cx="389850" cy="471538"/>
          </a:xfrm>
        </p:grpSpPr>
        <p:sp>
          <p:nvSpPr>
            <p:cNvPr id="128" name="AutoShape 13"/>
            <p:cNvSpPr>
              <a:spLocks noChangeArrowheads="1"/>
            </p:cNvSpPr>
            <p:nvPr/>
          </p:nvSpPr>
          <p:spPr bwMode="auto">
            <a:xfrm>
              <a:off x="4067944" y="308153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29" name="TextBox 128"/>
            <p:cNvSpPr txBox="1"/>
            <p:nvPr/>
          </p:nvSpPr>
          <p:spPr>
            <a:xfrm>
              <a:off x="3995936" y="3245297"/>
              <a:ext cx="389850" cy="307777"/>
            </a:xfrm>
            <a:prstGeom prst="rect">
              <a:avLst/>
            </a:prstGeom>
            <a:noFill/>
          </p:spPr>
          <p:txBody>
            <a:bodyPr wrap="none" rtlCol="0">
              <a:spAutoFit/>
            </a:bodyPr>
            <a:lstStyle/>
            <a:p>
              <a:r>
                <a:rPr lang="en-GB" sz="1400" b="1" dirty="0" smtClean="0"/>
                <a:t>D6</a:t>
              </a:r>
              <a:endParaRPr lang="en-US" sz="1400" b="1" dirty="0"/>
            </a:p>
          </p:txBody>
        </p:sp>
      </p:grpSp>
      <p:grpSp>
        <p:nvGrpSpPr>
          <p:cNvPr id="66" name="Group 118"/>
          <p:cNvGrpSpPr/>
          <p:nvPr/>
        </p:nvGrpSpPr>
        <p:grpSpPr>
          <a:xfrm>
            <a:off x="2699792" y="1772816"/>
            <a:ext cx="385042" cy="523801"/>
            <a:chOff x="5004048" y="5169768"/>
            <a:chExt cx="385042" cy="523801"/>
          </a:xfrm>
        </p:grpSpPr>
        <p:sp>
          <p:nvSpPr>
            <p:cNvPr id="133"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34" name="TextBox 133"/>
            <p:cNvSpPr txBox="1"/>
            <p:nvPr/>
          </p:nvSpPr>
          <p:spPr>
            <a:xfrm>
              <a:off x="5004048" y="5385792"/>
              <a:ext cx="385042" cy="307777"/>
            </a:xfrm>
            <a:prstGeom prst="rect">
              <a:avLst/>
            </a:prstGeom>
            <a:noFill/>
          </p:spPr>
          <p:txBody>
            <a:bodyPr wrap="none" rtlCol="0">
              <a:spAutoFit/>
            </a:bodyPr>
            <a:lstStyle/>
            <a:p>
              <a:r>
                <a:rPr lang="en-GB" sz="1400" b="1" dirty="0" smtClean="0"/>
                <a:t>A6</a:t>
              </a:r>
              <a:endParaRPr lang="en-US" sz="1400" b="1" dirty="0"/>
            </a:p>
          </p:txBody>
        </p:sp>
      </p:grpSp>
      <p:cxnSp>
        <p:nvCxnSpPr>
          <p:cNvPr id="151" name="Straight Arrow Connector 150"/>
          <p:cNvCxnSpPr/>
          <p:nvPr/>
        </p:nvCxnSpPr>
        <p:spPr>
          <a:xfrm flipV="1">
            <a:off x="3347864" y="4797152"/>
            <a:ext cx="432048" cy="14401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10800000" flipV="1">
            <a:off x="2411760" y="5517232"/>
            <a:ext cx="453147" cy="16376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rot="5400000" flipH="1" flipV="1">
            <a:off x="2375756" y="5049180"/>
            <a:ext cx="504056" cy="43204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8" name="Arc 167"/>
          <p:cNvSpPr/>
          <p:nvPr/>
        </p:nvSpPr>
        <p:spPr>
          <a:xfrm rot="10800000">
            <a:off x="1835697" y="4725144"/>
            <a:ext cx="612068" cy="504056"/>
          </a:xfrm>
          <a:prstGeom prst="arc">
            <a:avLst>
              <a:gd name="adj1" fmla="val 14996777"/>
              <a:gd name="adj2" fmla="val 209874"/>
            </a:avLst>
          </a:prstGeom>
          <a:ln>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69" name="Straight Arrow Connector 168"/>
          <p:cNvCxnSpPr/>
          <p:nvPr/>
        </p:nvCxnSpPr>
        <p:spPr>
          <a:xfrm rot="10800000" flipV="1">
            <a:off x="2843808" y="4869160"/>
            <a:ext cx="1008112"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71"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771800" y="5013176"/>
            <a:ext cx="144864" cy="144016"/>
          </a:xfrm>
          <a:prstGeom prst="rect">
            <a:avLst/>
          </a:prstGeom>
          <a:noFill/>
        </p:spPr>
      </p:pic>
      <p:pic>
        <p:nvPicPr>
          <p:cNvPr id="17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4644008" y="4077072"/>
            <a:ext cx="144864" cy="144016"/>
          </a:xfrm>
          <a:prstGeom prst="rect">
            <a:avLst/>
          </a:prstGeom>
          <a:noFill/>
        </p:spPr>
      </p:pic>
      <p:pic>
        <p:nvPicPr>
          <p:cNvPr id="173"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3851920" y="4509120"/>
            <a:ext cx="144864" cy="144016"/>
          </a:xfrm>
          <a:prstGeom prst="rect">
            <a:avLst/>
          </a:prstGeom>
          <a:noFill/>
        </p:spPr>
      </p:pic>
      <p:cxnSp>
        <p:nvCxnSpPr>
          <p:cNvPr id="174" name="Straight Arrow Connector 173"/>
          <p:cNvCxnSpPr/>
          <p:nvPr/>
        </p:nvCxnSpPr>
        <p:spPr>
          <a:xfrm rot="5400000">
            <a:off x="3049282" y="4138530"/>
            <a:ext cx="216024" cy="9310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rot="5400000">
            <a:off x="3214398" y="3346442"/>
            <a:ext cx="216024" cy="9310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rot="16200000" flipH="1">
            <a:off x="1799692" y="4041068"/>
            <a:ext cx="288032" cy="7200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5400000">
            <a:off x="1799692" y="3032956"/>
            <a:ext cx="36004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rot="5400000">
            <a:off x="2016510" y="2168066"/>
            <a:ext cx="36004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39552" y="1412776"/>
            <a:ext cx="8323453" cy="4824536"/>
          </a:xfrm>
          <a:prstGeom prst="rect">
            <a:avLst/>
          </a:prstGeom>
          <a:noFill/>
          <a:ln w="9525">
            <a:noFill/>
            <a:miter lim="800000"/>
            <a:headEnd/>
            <a:tailEnd/>
          </a:ln>
        </p:spPr>
      </p:pic>
      <p:sp>
        <p:nvSpPr>
          <p:cNvPr id="21" name="AutoShape 7"/>
          <p:cNvSpPr>
            <a:spLocks noChangeArrowheads="1"/>
          </p:cNvSpPr>
          <p:nvPr/>
        </p:nvSpPr>
        <p:spPr bwMode="auto">
          <a:xfrm>
            <a:off x="3195464"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2" name="AutoShape 7"/>
          <p:cNvSpPr>
            <a:spLocks noChangeArrowheads="1"/>
          </p:cNvSpPr>
          <p:nvPr/>
        </p:nvSpPr>
        <p:spPr bwMode="auto">
          <a:xfrm>
            <a:off x="3051448" y="587387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23" name="AutoShape 7"/>
          <p:cNvSpPr>
            <a:spLocks noChangeArrowheads="1"/>
          </p:cNvSpPr>
          <p:nvPr/>
        </p:nvSpPr>
        <p:spPr bwMode="auto">
          <a:xfrm>
            <a:off x="2907432"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4" name="TextBox 23"/>
          <p:cNvSpPr txBox="1"/>
          <p:nvPr/>
        </p:nvSpPr>
        <p:spPr>
          <a:xfrm>
            <a:off x="179512" y="-34354"/>
            <a:ext cx="8964488" cy="1877437"/>
          </a:xfrm>
          <a:prstGeom prst="rect">
            <a:avLst/>
          </a:prstGeom>
          <a:noFill/>
        </p:spPr>
        <p:txBody>
          <a:bodyPr wrap="square" rtlCol="0">
            <a:spAutoFit/>
          </a:bodyPr>
          <a:lstStyle/>
          <a:p>
            <a:r>
              <a:rPr lang="en-GB" sz="1600" b="1" u="sng" dirty="0" smtClean="0"/>
              <a:t>PRINCIPLES OF DEFENDING - FP – – Coach a Back four Cover and Balance </a:t>
            </a:r>
          </a:p>
          <a:p>
            <a:r>
              <a:rPr lang="en-GB" sz="1400" b="1" dirty="0" smtClean="0">
                <a:latin typeface="Calibri" pitchFamily="34" charset="0"/>
              </a:rPr>
              <a:t>Organisation:</a:t>
            </a:r>
            <a:r>
              <a:rPr lang="en-GB" sz="1400" dirty="0" smtClean="0">
                <a:latin typeface="Calibri" pitchFamily="34" charset="0"/>
              </a:rPr>
              <a:t> Full pitch width by </a:t>
            </a:r>
            <a:r>
              <a:rPr lang="en-GB" sz="1400" b="1" dirty="0" smtClean="0">
                <a:latin typeface="Calibri" pitchFamily="34" charset="0"/>
              </a:rPr>
              <a:t>50yds</a:t>
            </a:r>
            <a:r>
              <a:rPr lang="en-GB" sz="1400" dirty="0" smtClean="0">
                <a:latin typeface="Calibri" pitchFamily="34" charset="0"/>
              </a:rPr>
              <a:t>  long (To halfway line) .  7v6. Defenders 6 (4-2)plus GK, attackers 6(4-2) . 2 Servers. . If defenders get the ball 5 touches to get through goals or clear.  Press first high line defence on third then later drop allow attackers the ball. Work with defending team (BLUES). </a:t>
            </a:r>
            <a:r>
              <a:rPr lang="en-GB" sz="1400" b="1" dirty="0" smtClean="0">
                <a:latin typeface="Calibri" pitchFamily="34" charset="0"/>
              </a:rPr>
              <a:t>Progression</a:t>
            </a:r>
            <a:r>
              <a:rPr lang="en-GB" sz="1400" dirty="0" smtClean="0">
                <a:latin typeface="Calibri" pitchFamily="34" charset="0"/>
              </a:rPr>
              <a:t>: Allow one </a:t>
            </a:r>
            <a:r>
              <a:rPr lang="en-GB" sz="1400" b="1" dirty="0" smtClean="0">
                <a:latin typeface="Calibri" pitchFamily="34" charset="0"/>
              </a:rPr>
              <a:t>s</a:t>
            </a:r>
            <a:r>
              <a:rPr lang="en-GB" sz="1400" dirty="0" smtClean="0">
                <a:latin typeface="Calibri" pitchFamily="34" charset="0"/>
              </a:rPr>
              <a:t>erver to join the attack.</a:t>
            </a:r>
          </a:p>
          <a:p>
            <a:r>
              <a:rPr lang="en-GB" sz="1400" b="1" dirty="0" smtClean="0">
                <a:latin typeface="Calibri" pitchFamily="34" charset="0"/>
              </a:rPr>
              <a:t>Pattern 2: </a:t>
            </a:r>
            <a:r>
              <a:rPr lang="en-GB" sz="1400" dirty="0" smtClean="0">
                <a:latin typeface="Calibri" pitchFamily="34" charset="0"/>
              </a:rPr>
              <a:t>S1 to S2.  A2 checks off D6 and A2 passes into A4, (or S2 direct to A4) observe defence. A4 attempts to beat D3. (Repeat other side to A5 via A1)</a:t>
            </a:r>
          </a:p>
          <a:p>
            <a:endParaRPr lang="en-GB" sz="1400" dirty="0" smtClean="0">
              <a:latin typeface="Calibri" pitchFamily="34" charset="0"/>
            </a:endParaRPr>
          </a:p>
          <a:p>
            <a:endParaRPr lang="en-GB" sz="1600" b="1" u="sng" dirty="0" smtClean="0"/>
          </a:p>
        </p:txBody>
      </p:sp>
      <p:sp>
        <p:nvSpPr>
          <p:cNvPr id="25" name="AutoShape 7"/>
          <p:cNvSpPr>
            <a:spLocks noChangeArrowheads="1"/>
          </p:cNvSpPr>
          <p:nvPr/>
        </p:nvSpPr>
        <p:spPr bwMode="auto">
          <a:xfrm>
            <a:off x="6075784"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6" name="AutoShape 7"/>
          <p:cNvSpPr>
            <a:spLocks noChangeArrowheads="1"/>
          </p:cNvSpPr>
          <p:nvPr/>
        </p:nvSpPr>
        <p:spPr bwMode="auto">
          <a:xfrm>
            <a:off x="5931768" y="587387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27" name="AutoShape 7"/>
          <p:cNvSpPr>
            <a:spLocks noChangeArrowheads="1"/>
          </p:cNvSpPr>
          <p:nvPr/>
        </p:nvSpPr>
        <p:spPr bwMode="auto">
          <a:xfrm>
            <a:off x="5787752"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8" name="AutoShape 7"/>
          <p:cNvSpPr>
            <a:spLocks noChangeArrowheads="1"/>
          </p:cNvSpPr>
          <p:nvPr/>
        </p:nvSpPr>
        <p:spPr bwMode="auto">
          <a:xfrm>
            <a:off x="3123456"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9" name="AutoShape 7"/>
          <p:cNvSpPr>
            <a:spLocks noChangeArrowheads="1"/>
          </p:cNvSpPr>
          <p:nvPr/>
        </p:nvSpPr>
        <p:spPr bwMode="auto">
          <a:xfrm>
            <a:off x="2979440" y="119335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30" name="AutoShape 7"/>
          <p:cNvSpPr>
            <a:spLocks noChangeArrowheads="1"/>
          </p:cNvSpPr>
          <p:nvPr/>
        </p:nvSpPr>
        <p:spPr bwMode="auto">
          <a:xfrm>
            <a:off x="2835424"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31" name="AutoShape 7"/>
          <p:cNvSpPr>
            <a:spLocks noChangeArrowheads="1"/>
          </p:cNvSpPr>
          <p:nvPr/>
        </p:nvSpPr>
        <p:spPr bwMode="auto">
          <a:xfrm>
            <a:off x="6075784"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32" name="AutoShape 7"/>
          <p:cNvSpPr>
            <a:spLocks noChangeArrowheads="1"/>
          </p:cNvSpPr>
          <p:nvPr/>
        </p:nvSpPr>
        <p:spPr bwMode="auto">
          <a:xfrm>
            <a:off x="5931768" y="119335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33" name="AutoShape 7"/>
          <p:cNvSpPr>
            <a:spLocks noChangeArrowheads="1"/>
          </p:cNvSpPr>
          <p:nvPr/>
        </p:nvSpPr>
        <p:spPr bwMode="auto">
          <a:xfrm>
            <a:off x="5787752"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34" name="TextBox 33"/>
          <p:cNvSpPr txBox="1"/>
          <p:nvPr/>
        </p:nvSpPr>
        <p:spPr>
          <a:xfrm>
            <a:off x="251520" y="6296634"/>
            <a:ext cx="1107996" cy="369332"/>
          </a:xfrm>
          <a:prstGeom prst="rect">
            <a:avLst/>
          </a:prstGeom>
          <a:noFill/>
        </p:spPr>
        <p:txBody>
          <a:bodyPr wrap="none" rtlCol="0">
            <a:spAutoFit/>
          </a:bodyPr>
          <a:lstStyle/>
          <a:p>
            <a:r>
              <a:rPr lang="en-GB" b="1" dirty="0" smtClean="0"/>
              <a:t>Legend: </a:t>
            </a:r>
            <a:r>
              <a:rPr lang="en-GB" dirty="0" smtClean="0"/>
              <a:t>	</a:t>
            </a:r>
            <a:endParaRPr lang="en-US" dirty="0"/>
          </a:p>
        </p:txBody>
      </p:sp>
      <p:cxnSp>
        <p:nvCxnSpPr>
          <p:cNvPr id="36" name="Straight Arrow Connector 35"/>
          <p:cNvCxnSpPr/>
          <p:nvPr/>
        </p:nvCxnSpPr>
        <p:spPr>
          <a:xfrm>
            <a:off x="1331640" y="6515942"/>
            <a:ext cx="72008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11960" y="6523646"/>
            <a:ext cx="720080"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56176" y="6525234"/>
            <a:ext cx="720080" cy="1588"/>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23728" y="6377934"/>
            <a:ext cx="2031325" cy="261610"/>
          </a:xfrm>
          <a:prstGeom prst="rect">
            <a:avLst/>
          </a:prstGeom>
          <a:noFill/>
        </p:spPr>
        <p:txBody>
          <a:bodyPr wrap="none" rtlCol="0">
            <a:spAutoFit/>
          </a:bodyPr>
          <a:lstStyle/>
          <a:p>
            <a:r>
              <a:rPr lang="en-GB" sz="1100" dirty="0" smtClean="0"/>
              <a:t>Movement without the ball 	</a:t>
            </a:r>
            <a:endParaRPr lang="en-US" sz="1100" dirty="0"/>
          </a:p>
        </p:txBody>
      </p:sp>
      <p:sp>
        <p:nvSpPr>
          <p:cNvPr id="40" name="TextBox 39"/>
          <p:cNvSpPr txBox="1"/>
          <p:nvPr/>
        </p:nvSpPr>
        <p:spPr>
          <a:xfrm>
            <a:off x="6861155" y="6377934"/>
            <a:ext cx="2282845" cy="261610"/>
          </a:xfrm>
          <a:prstGeom prst="rect">
            <a:avLst/>
          </a:prstGeom>
          <a:noFill/>
        </p:spPr>
        <p:txBody>
          <a:bodyPr wrap="square" rtlCol="0">
            <a:spAutoFit/>
          </a:bodyPr>
          <a:lstStyle/>
          <a:p>
            <a:r>
              <a:rPr lang="en-GB" sz="1100" dirty="0" smtClean="0"/>
              <a:t>Movement with the ball (RWTB) </a:t>
            </a:r>
            <a:endParaRPr lang="en-US" sz="1100" dirty="0"/>
          </a:p>
        </p:txBody>
      </p:sp>
      <p:sp>
        <p:nvSpPr>
          <p:cNvPr id="41" name="TextBox 40"/>
          <p:cNvSpPr txBox="1"/>
          <p:nvPr/>
        </p:nvSpPr>
        <p:spPr>
          <a:xfrm>
            <a:off x="4976172" y="6377934"/>
            <a:ext cx="1107996" cy="261610"/>
          </a:xfrm>
          <a:prstGeom prst="rect">
            <a:avLst/>
          </a:prstGeom>
          <a:noFill/>
        </p:spPr>
        <p:txBody>
          <a:bodyPr wrap="none" rtlCol="0">
            <a:spAutoFit/>
          </a:bodyPr>
          <a:lstStyle/>
          <a:p>
            <a:r>
              <a:rPr lang="en-GB" sz="1100" dirty="0" smtClean="0"/>
              <a:t>Pass, shot 	</a:t>
            </a:r>
            <a:endParaRPr lang="en-US" sz="1100" dirty="0"/>
          </a:p>
        </p:txBody>
      </p:sp>
      <p:grpSp>
        <p:nvGrpSpPr>
          <p:cNvPr id="2" name="Group 149"/>
          <p:cNvGrpSpPr/>
          <p:nvPr/>
        </p:nvGrpSpPr>
        <p:grpSpPr>
          <a:xfrm>
            <a:off x="683568" y="3645024"/>
            <a:ext cx="396262" cy="451793"/>
            <a:chOff x="899592" y="3729608"/>
            <a:chExt cx="396262" cy="451793"/>
          </a:xfrm>
        </p:grpSpPr>
        <p:sp>
          <p:nvSpPr>
            <p:cNvPr id="19" name="AutoShape 13"/>
            <p:cNvSpPr>
              <a:spLocks noChangeArrowheads="1"/>
            </p:cNvSpPr>
            <p:nvPr/>
          </p:nvSpPr>
          <p:spPr bwMode="auto">
            <a:xfrm>
              <a:off x="971600" y="3729608"/>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2" name="TextBox 41"/>
            <p:cNvSpPr txBox="1"/>
            <p:nvPr/>
          </p:nvSpPr>
          <p:spPr>
            <a:xfrm>
              <a:off x="899592" y="3873624"/>
              <a:ext cx="396262" cy="307777"/>
            </a:xfrm>
            <a:prstGeom prst="rect">
              <a:avLst/>
            </a:prstGeom>
            <a:noFill/>
          </p:spPr>
          <p:txBody>
            <a:bodyPr wrap="none" rtlCol="0">
              <a:spAutoFit/>
            </a:bodyPr>
            <a:lstStyle/>
            <a:p>
              <a:r>
                <a:rPr lang="en-GB" sz="1400" b="1" dirty="0" smtClean="0"/>
                <a:t>GK</a:t>
              </a:r>
              <a:endParaRPr lang="en-US" sz="1400" b="1" dirty="0"/>
            </a:p>
          </p:txBody>
        </p:sp>
      </p:grpSp>
      <p:grpSp>
        <p:nvGrpSpPr>
          <p:cNvPr id="3" name="Group 143"/>
          <p:cNvGrpSpPr/>
          <p:nvPr/>
        </p:nvGrpSpPr>
        <p:grpSpPr>
          <a:xfrm>
            <a:off x="1979712" y="2708920"/>
            <a:ext cx="386644" cy="464369"/>
            <a:chOff x="2843808" y="2132856"/>
            <a:chExt cx="386644" cy="464369"/>
          </a:xfrm>
        </p:grpSpPr>
        <p:sp>
          <p:nvSpPr>
            <p:cNvPr id="12" name="AutoShape 13"/>
            <p:cNvSpPr>
              <a:spLocks noChangeArrowheads="1"/>
            </p:cNvSpPr>
            <p:nvPr/>
          </p:nvSpPr>
          <p:spPr bwMode="auto">
            <a:xfrm>
              <a:off x="2903240" y="213285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3" name="TextBox 42"/>
            <p:cNvSpPr txBox="1"/>
            <p:nvPr/>
          </p:nvSpPr>
          <p:spPr>
            <a:xfrm>
              <a:off x="2843808" y="2289448"/>
              <a:ext cx="386644" cy="307777"/>
            </a:xfrm>
            <a:prstGeom prst="rect">
              <a:avLst/>
            </a:prstGeom>
            <a:noFill/>
          </p:spPr>
          <p:txBody>
            <a:bodyPr wrap="none" rtlCol="0">
              <a:spAutoFit/>
            </a:bodyPr>
            <a:lstStyle/>
            <a:p>
              <a:r>
                <a:rPr lang="en-GB" sz="1400" b="1" dirty="0" smtClean="0"/>
                <a:t>D1</a:t>
              </a:r>
              <a:endParaRPr lang="en-US" sz="1400" b="1" dirty="0"/>
            </a:p>
          </p:txBody>
        </p:sp>
      </p:grpSp>
      <p:grpSp>
        <p:nvGrpSpPr>
          <p:cNvPr id="4" name="Group 142"/>
          <p:cNvGrpSpPr/>
          <p:nvPr/>
        </p:nvGrpSpPr>
        <p:grpSpPr>
          <a:xfrm>
            <a:off x="1691680" y="3493839"/>
            <a:ext cx="389850" cy="439217"/>
            <a:chOff x="2627784" y="3297560"/>
            <a:chExt cx="389850" cy="439217"/>
          </a:xfrm>
        </p:grpSpPr>
        <p:sp>
          <p:nvSpPr>
            <p:cNvPr id="13" name="AutoShape 13"/>
            <p:cNvSpPr>
              <a:spLocks noChangeArrowheads="1"/>
            </p:cNvSpPr>
            <p:nvPr/>
          </p:nvSpPr>
          <p:spPr bwMode="auto">
            <a:xfrm>
              <a:off x="2699792" y="3297560"/>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 name="TextBox 43"/>
            <p:cNvSpPr txBox="1"/>
            <p:nvPr/>
          </p:nvSpPr>
          <p:spPr>
            <a:xfrm>
              <a:off x="2627784" y="3429000"/>
              <a:ext cx="389850" cy="307777"/>
            </a:xfrm>
            <a:prstGeom prst="rect">
              <a:avLst/>
            </a:prstGeom>
            <a:noFill/>
          </p:spPr>
          <p:txBody>
            <a:bodyPr wrap="none" rtlCol="0">
              <a:spAutoFit/>
            </a:bodyPr>
            <a:lstStyle/>
            <a:p>
              <a:r>
                <a:rPr lang="en-GB" sz="1400" b="1" dirty="0" smtClean="0"/>
                <a:t>D2</a:t>
              </a:r>
              <a:endParaRPr lang="en-US" sz="1400" b="1" dirty="0"/>
            </a:p>
          </p:txBody>
        </p:sp>
      </p:grpSp>
      <p:grpSp>
        <p:nvGrpSpPr>
          <p:cNvPr id="5" name="Group 148"/>
          <p:cNvGrpSpPr/>
          <p:nvPr/>
        </p:nvGrpSpPr>
        <p:grpSpPr>
          <a:xfrm>
            <a:off x="2237934" y="4005064"/>
            <a:ext cx="389850" cy="458962"/>
            <a:chOff x="2699792" y="4521696"/>
            <a:chExt cx="389850" cy="458962"/>
          </a:xfrm>
        </p:grpSpPr>
        <p:sp>
          <p:nvSpPr>
            <p:cNvPr id="14" name="AutoShape 13"/>
            <p:cNvSpPr>
              <a:spLocks noChangeArrowheads="1"/>
            </p:cNvSpPr>
            <p:nvPr/>
          </p:nvSpPr>
          <p:spPr bwMode="auto">
            <a:xfrm>
              <a:off x="2771800" y="452169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5" name="TextBox 44"/>
            <p:cNvSpPr txBox="1"/>
            <p:nvPr/>
          </p:nvSpPr>
          <p:spPr>
            <a:xfrm>
              <a:off x="2699792" y="4672881"/>
              <a:ext cx="389850" cy="307777"/>
            </a:xfrm>
            <a:prstGeom prst="rect">
              <a:avLst/>
            </a:prstGeom>
            <a:noFill/>
          </p:spPr>
          <p:txBody>
            <a:bodyPr wrap="none" rtlCol="0">
              <a:spAutoFit/>
            </a:bodyPr>
            <a:lstStyle/>
            <a:p>
              <a:r>
                <a:rPr lang="en-GB" sz="1400" b="1" dirty="0" smtClean="0"/>
                <a:t>D3</a:t>
              </a:r>
              <a:endParaRPr lang="en-US" sz="1400" b="1" dirty="0"/>
            </a:p>
          </p:txBody>
        </p:sp>
      </p:grpSp>
      <p:grpSp>
        <p:nvGrpSpPr>
          <p:cNvPr id="6" name="Group 145"/>
          <p:cNvGrpSpPr/>
          <p:nvPr/>
        </p:nvGrpSpPr>
        <p:grpSpPr>
          <a:xfrm>
            <a:off x="1835696" y="4641775"/>
            <a:ext cx="389850" cy="463154"/>
            <a:chOff x="3995936" y="4026024"/>
            <a:chExt cx="389850" cy="463154"/>
          </a:xfrm>
        </p:grpSpPr>
        <p:sp>
          <p:nvSpPr>
            <p:cNvPr id="16" name="AutoShape 13"/>
            <p:cNvSpPr>
              <a:spLocks noChangeArrowheads="1"/>
            </p:cNvSpPr>
            <p:nvPr/>
          </p:nvSpPr>
          <p:spPr bwMode="auto">
            <a:xfrm>
              <a:off x="4067944" y="402602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6" name="TextBox 45"/>
            <p:cNvSpPr txBox="1"/>
            <p:nvPr/>
          </p:nvSpPr>
          <p:spPr>
            <a:xfrm>
              <a:off x="3995936" y="4181401"/>
              <a:ext cx="389850" cy="307777"/>
            </a:xfrm>
            <a:prstGeom prst="rect">
              <a:avLst/>
            </a:prstGeom>
            <a:noFill/>
          </p:spPr>
          <p:txBody>
            <a:bodyPr wrap="none" rtlCol="0">
              <a:spAutoFit/>
            </a:bodyPr>
            <a:lstStyle/>
            <a:p>
              <a:r>
                <a:rPr lang="en-GB" sz="1400" b="1" dirty="0" smtClean="0"/>
                <a:t>D4</a:t>
              </a:r>
              <a:endParaRPr lang="en-US" sz="1400" b="1" dirty="0"/>
            </a:p>
          </p:txBody>
        </p:sp>
      </p:grpSp>
      <p:grpSp>
        <p:nvGrpSpPr>
          <p:cNvPr id="7" name="Group 144"/>
          <p:cNvGrpSpPr/>
          <p:nvPr/>
        </p:nvGrpSpPr>
        <p:grpSpPr>
          <a:xfrm>
            <a:off x="3102030" y="3068960"/>
            <a:ext cx="389850" cy="451793"/>
            <a:chOff x="3995936" y="3081536"/>
            <a:chExt cx="389850" cy="451793"/>
          </a:xfrm>
        </p:grpSpPr>
        <p:sp>
          <p:nvSpPr>
            <p:cNvPr id="15" name="AutoShape 13"/>
            <p:cNvSpPr>
              <a:spLocks noChangeArrowheads="1"/>
            </p:cNvSpPr>
            <p:nvPr/>
          </p:nvSpPr>
          <p:spPr bwMode="auto">
            <a:xfrm>
              <a:off x="4067944" y="308153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7" name="TextBox 46"/>
            <p:cNvSpPr txBox="1"/>
            <p:nvPr/>
          </p:nvSpPr>
          <p:spPr>
            <a:xfrm>
              <a:off x="3995936" y="3225552"/>
              <a:ext cx="389850" cy="307777"/>
            </a:xfrm>
            <a:prstGeom prst="rect">
              <a:avLst/>
            </a:prstGeom>
            <a:noFill/>
          </p:spPr>
          <p:txBody>
            <a:bodyPr wrap="none" rtlCol="0">
              <a:spAutoFit/>
            </a:bodyPr>
            <a:lstStyle/>
            <a:p>
              <a:r>
                <a:rPr lang="en-GB" sz="1400" b="1" dirty="0" smtClean="0"/>
                <a:t>D5</a:t>
              </a:r>
              <a:endParaRPr lang="en-US" sz="1400" b="1" dirty="0"/>
            </a:p>
          </p:txBody>
        </p:sp>
      </p:grpSp>
      <p:grpSp>
        <p:nvGrpSpPr>
          <p:cNvPr id="17" name="Group 146"/>
          <p:cNvGrpSpPr/>
          <p:nvPr/>
        </p:nvGrpSpPr>
        <p:grpSpPr>
          <a:xfrm>
            <a:off x="3563888" y="2636912"/>
            <a:ext cx="385042" cy="464369"/>
            <a:chOff x="4499992" y="2768352"/>
            <a:chExt cx="385042" cy="464369"/>
          </a:xfrm>
        </p:grpSpPr>
        <p:sp>
          <p:nvSpPr>
            <p:cNvPr id="8" name="AutoShape 13"/>
            <p:cNvSpPr>
              <a:spLocks noChangeArrowheads="1"/>
            </p:cNvSpPr>
            <p:nvPr/>
          </p:nvSpPr>
          <p:spPr bwMode="auto">
            <a:xfrm>
              <a:off x="4572000" y="2768352"/>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2" name="TextBox 51"/>
            <p:cNvSpPr txBox="1"/>
            <p:nvPr/>
          </p:nvSpPr>
          <p:spPr>
            <a:xfrm>
              <a:off x="4499992" y="2924944"/>
              <a:ext cx="385042" cy="307777"/>
            </a:xfrm>
            <a:prstGeom prst="rect">
              <a:avLst/>
            </a:prstGeom>
            <a:noFill/>
          </p:spPr>
          <p:txBody>
            <a:bodyPr wrap="none" rtlCol="0">
              <a:spAutoFit/>
            </a:bodyPr>
            <a:lstStyle/>
            <a:p>
              <a:r>
                <a:rPr lang="en-GB" sz="1400" b="1" dirty="0" smtClean="0"/>
                <a:t>A1</a:t>
              </a:r>
              <a:endParaRPr lang="en-US" sz="1400" b="1" dirty="0"/>
            </a:p>
          </p:txBody>
        </p:sp>
      </p:grpSp>
      <p:grpSp>
        <p:nvGrpSpPr>
          <p:cNvPr id="18" name="Group 147"/>
          <p:cNvGrpSpPr/>
          <p:nvPr/>
        </p:nvGrpSpPr>
        <p:grpSpPr>
          <a:xfrm>
            <a:off x="2699792" y="5085184"/>
            <a:ext cx="385042" cy="439217"/>
            <a:chOff x="3419872" y="2793504"/>
            <a:chExt cx="385042" cy="439217"/>
          </a:xfrm>
        </p:grpSpPr>
        <p:sp>
          <p:nvSpPr>
            <p:cNvPr id="10" name="AutoShape 13"/>
            <p:cNvSpPr>
              <a:spLocks noChangeArrowheads="1"/>
            </p:cNvSpPr>
            <p:nvPr/>
          </p:nvSpPr>
          <p:spPr bwMode="auto">
            <a:xfrm>
              <a:off x="3491880" y="2793504"/>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4" name="TextBox 53"/>
            <p:cNvSpPr txBox="1"/>
            <p:nvPr/>
          </p:nvSpPr>
          <p:spPr>
            <a:xfrm>
              <a:off x="3419872" y="2924944"/>
              <a:ext cx="385042" cy="307777"/>
            </a:xfrm>
            <a:prstGeom prst="rect">
              <a:avLst/>
            </a:prstGeom>
            <a:noFill/>
          </p:spPr>
          <p:txBody>
            <a:bodyPr wrap="none" rtlCol="0">
              <a:spAutoFit/>
            </a:bodyPr>
            <a:lstStyle/>
            <a:p>
              <a:r>
                <a:rPr lang="en-GB" sz="1400" b="1" dirty="0" smtClean="0"/>
                <a:t>A3</a:t>
              </a:r>
              <a:endParaRPr lang="en-US" sz="1400" b="1" dirty="0"/>
            </a:p>
          </p:txBody>
        </p:sp>
      </p:grpSp>
      <p:grpSp>
        <p:nvGrpSpPr>
          <p:cNvPr id="35" name="Group 118"/>
          <p:cNvGrpSpPr/>
          <p:nvPr/>
        </p:nvGrpSpPr>
        <p:grpSpPr>
          <a:xfrm>
            <a:off x="3707904" y="4725144"/>
            <a:ext cx="385042" cy="523801"/>
            <a:chOff x="5004048" y="5169768"/>
            <a:chExt cx="385042" cy="523801"/>
          </a:xfrm>
        </p:grpSpPr>
        <p:sp>
          <p:nvSpPr>
            <p:cNvPr id="9"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7" name="TextBox 56"/>
            <p:cNvSpPr txBox="1"/>
            <p:nvPr/>
          </p:nvSpPr>
          <p:spPr>
            <a:xfrm>
              <a:off x="5004048" y="5385792"/>
              <a:ext cx="385042" cy="307777"/>
            </a:xfrm>
            <a:prstGeom prst="rect">
              <a:avLst/>
            </a:prstGeom>
            <a:noFill/>
          </p:spPr>
          <p:txBody>
            <a:bodyPr wrap="none" rtlCol="0">
              <a:spAutoFit/>
            </a:bodyPr>
            <a:lstStyle/>
            <a:p>
              <a:r>
                <a:rPr lang="en-GB" sz="1400" b="1" dirty="0" smtClean="0"/>
                <a:t>A2</a:t>
              </a:r>
              <a:endParaRPr lang="en-US" sz="1400" b="1" dirty="0"/>
            </a:p>
          </p:txBody>
        </p:sp>
      </p:grpSp>
      <p:grpSp>
        <p:nvGrpSpPr>
          <p:cNvPr id="48" name="Group 150"/>
          <p:cNvGrpSpPr/>
          <p:nvPr/>
        </p:nvGrpSpPr>
        <p:grpSpPr>
          <a:xfrm>
            <a:off x="4572000" y="4221088"/>
            <a:ext cx="360996" cy="451793"/>
            <a:chOff x="5292080" y="3429000"/>
            <a:chExt cx="360996" cy="451793"/>
          </a:xfrm>
        </p:grpSpPr>
        <p:sp>
          <p:nvSpPr>
            <p:cNvPr id="20" name="AutoShape 13"/>
            <p:cNvSpPr>
              <a:spLocks noChangeArrowheads="1"/>
            </p:cNvSpPr>
            <p:nvPr/>
          </p:nvSpPr>
          <p:spPr bwMode="auto">
            <a:xfrm>
              <a:off x="5364088" y="34290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9" name="TextBox 58"/>
            <p:cNvSpPr txBox="1"/>
            <p:nvPr/>
          </p:nvSpPr>
          <p:spPr>
            <a:xfrm>
              <a:off x="5292080" y="3573016"/>
              <a:ext cx="360996" cy="307777"/>
            </a:xfrm>
            <a:prstGeom prst="rect">
              <a:avLst/>
            </a:prstGeom>
            <a:noFill/>
          </p:spPr>
          <p:txBody>
            <a:bodyPr wrap="none" rtlCol="0">
              <a:spAutoFit/>
            </a:bodyPr>
            <a:lstStyle/>
            <a:p>
              <a:r>
                <a:rPr lang="en-GB" sz="1400" b="1" dirty="0" smtClean="0"/>
                <a:t>S1</a:t>
              </a:r>
              <a:endParaRPr lang="en-US" sz="1400" b="1" dirty="0"/>
            </a:p>
          </p:txBody>
        </p:sp>
      </p:grpSp>
      <p:grpSp>
        <p:nvGrpSpPr>
          <p:cNvPr id="49" name="Group 151"/>
          <p:cNvGrpSpPr/>
          <p:nvPr/>
        </p:nvGrpSpPr>
        <p:grpSpPr>
          <a:xfrm>
            <a:off x="2627784" y="3717032"/>
            <a:ext cx="385042" cy="504056"/>
            <a:chOff x="3203848" y="4017640"/>
            <a:chExt cx="385042" cy="504056"/>
          </a:xfrm>
        </p:grpSpPr>
        <p:sp>
          <p:nvSpPr>
            <p:cNvPr id="11" name="AutoShape 13"/>
            <p:cNvSpPr>
              <a:spLocks noChangeArrowheads="1"/>
            </p:cNvSpPr>
            <p:nvPr/>
          </p:nvSpPr>
          <p:spPr bwMode="auto">
            <a:xfrm>
              <a:off x="3275856" y="401764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60" name="TextBox 59"/>
            <p:cNvSpPr txBox="1"/>
            <p:nvPr/>
          </p:nvSpPr>
          <p:spPr>
            <a:xfrm>
              <a:off x="3203848" y="4213919"/>
              <a:ext cx="385042" cy="307777"/>
            </a:xfrm>
            <a:prstGeom prst="rect">
              <a:avLst/>
            </a:prstGeom>
            <a:noFill/>
          </p:spPr>
          <p:txBody>
            <a:bodyPr wrap="none" rtlCol="0">
              <a:spAutoFit/>
            </a:bodyPr>
            <a:lstStyle/>
            <a:p>
              <a:r>
                <a:rPr lang="en-GB" sz="1400" b="1" dirty="0" smtClean="0"/>
                <a:t>A4</a:t>
              </a:r>
              <a:endParaRPr lang="en-US" sz="1400" b="1" dirty="0"/>
            </a:p>
          </p:txBody>
        </p:sp>
      </p:grpSp>
      <p:sp>
        <p:nvSpPr>
          <p:cNvPr id="124" name="TextBox 123"/>
          <p:cNvSpPr txBox="1"/>
          <p:nvPr/>
        </p:nvSpPr>
        <p:spPr>
          <a:xfrm>
            <a:off x="3491880" y="6557282"/>
            <a:ext cx="2031325" cy="400110"/>
          </a:xfrm>
          <a:prstGeom prst="rect">
            <a:avLst/>
          </a:prstGeom>
          <a:noFill/>
        </p:spPr>
        <p:txBody>
          <a:bodyPr wrap="none" rtlCol="0">
            <a:spAutoFit/>
          </a:bodyPr>
          <a:lstStyle/>
          <a:p>
            <a:r>
              <a:rPr lang="en-GB" sz="2000" b="1" dirty="0" smtClean="0"/>
              <a:t>DIAGRAM  2 </a:t>
            </a:r>
            <a:r>
              <a:rPr lang="en-GB" sz="2000" dirty="0" smtClean="0"/>
              <a:t>	</a:t>
            </a:r>
            <a:endParaRPr lang="en-US" sz="2000" dirty="0"/>
          </a:p>
        </p:txBody>
      </p:sp>
      <p:sp>
        <p:nvSpPr>
          <p:cNvPr id="66" name="TextBox 65"/>
          <p:cNvSpPr txBox="1"/>
          <p:nvPr/>
        </p:nvSpPr>
        <p:spPr>
          <a:xfrm>
            <a:off x="1907704" y="6186790"/>
            <a:ext cx="1107996" cy="338554"/>
          </a:xfrm>
          <a:prstGeom prst="rect">
            <a:avLst/>
          </a:prstGeom>
          <a:noFill/>
        </p:spPr>
        <p:txBody>
          <a:bodyPr wrap="square" rtlCol="0">
            <a:spAutoFit/>
          </a:bodyPr>
          <a:lstStyle/>
          <a:p>
            <a:r>
              <a:rPr lang="en-GB" sz="1600" b="1" dirty="0" smtClean="0"/>
              <a:t>50 Yards</a:t>
            </a:r>
            <a:r>
              <a:rPr lang="en-GB" sz="1600" dirty="0" smtClean="0"/>
              <a:t>	</a:t>
            </a:r>
            <a:endParaRPr lang="en-US" sz="1600" dirty="0"/>
          </a:p>
        </p:txBody>
      </p:sp>
      <p:sp>
        <p:nvSpPr>
          <p:cNvPr id="67" name="TextBox 66"/>
          <p:cNvSpPr txBox="1"/>
          <p:nvPr/>
        </p:nvSpPr>
        <p:spPr>
          <a:xfrm rot="16200000">
            <a:off x="-277217" y="3425606"/>
            <a:ext cx="1107996" cy="338554"/>
          </a:xfrm>
          <a:prstGeom prst="rect">
            <a:avLst/>
          </a:prstGeom>
          <a:noFill/>
          <a:scene3d>
            <a:camera prst="orthographicFront">
              <a:rot lat="0" lon="0" rev="0"/>
            </a:camera>
            <a:lightRig rig="threePt" dir="t"/>
          </a:scene3d>
        </p:spPr>
        <p:txBody>
          <a:bodyPr wrap="square" rtlCol="0">
            <a:spAutoFit/>
          </a:bodyPr>
          <a:lstStyle/>
          <a:p>
            <a:r>
              <a:rPr lang="en-GB" sz="1600" b="1" dirty="0" smtClean="0"/>
              <a:t>60 Yards</a:t>
            </a:r>
            <a:r>
              <a:rPr lang="en-GB" sz="1600" dirty="0" smtClean="0"/>
              <a:t>	</a:t>
            </a:r>
            <a:endParaRPr lang="en-US" sz="1600" dirty="0"/>
          </a:p>
        </p:txBody>
      </p:sp>
      <p:cxnSp>
        <p:nvCxnSpPr>
          <p:cNvPr id="68" name="Straight Arrow Connector 67"/>
          <p:cNvCxnSpPr/>
          <p:nvPr/>
        </p:nvCxnSpPr>
        <p:spPr>
          <a:xfrm rot="5400000" flipH="1" flipV="1">
            <a:off x="-612576" y="2345486"/>
            <a:ext cx="1872208"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611782" y="5073406"/>
            <a:ext cx="1863030" cy="759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50" name="Group 125"/>
          <p:cNvGrpSpPr/>
          <p:nvPr/>
        </p:nvGrpSpPr>
        <p:grpSpPr>
          <a:xfrm>
            <a:off x="611560" y="2849541"/>
            <a:ext cx="144864" cy="432049"/>
            <a:chOff x="611560" y="2780927"/>
            <a:chExt cx="144864" cy="432049"/>
          </a:xfrm>
        </p:grpSpPr>
        <p:pic>
          <p:nvPicPr>
            <p:cNvPr id="8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3068960"/>
              <a:ext cx="144864" cy="144016"/>
            </a:xfrm>
            <a:prstGeom prst="rect">
              <a:avLst/>
            </a:prstGeom>
            <a:noFill/>
          </p:spPr>
        </p:pic>
        <p:pic>
          <p:nvPicPr>
            <p:cNvPr id="84"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2924943"/>
              <a:ext cx="144864" cy="144016"/>
            </a:xfrm>
            <a:prstGeom prst="rect">
              <a:avLst/>
            </a:prstGeom>
            <a:noFill/>
          </p:spPr>
        </p:pic>
        <p:pic>
          <p:nvPicPr>
            <p:cNvPr id="85"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2780927"/>
              <a:ext cx="144864" cy="144016"/>
            </a:xfrm>
            <a:prstGeom prst="rect">
              <a:avLst/>
            </a:prstGeom>
            <a:noFill/>
          </p:spPr>
        </p:pic>
      </p:grpSp>
      <p:grpSp>
        <p:nvGrpSpPr>
          <p:cNvPr id="51" name="Group 126"/>
          <p:cNvGrpSpPr/>
          <p:nvPr/>
        </p:nvGrpSpPr>
        <p:grpSpPr>
          <a:xfrm>
            <a:off x="611560" y="4217694"/>
            <a:ext cx="144864" cy="432049"/>
            <a:chOff x="611560" y="4149080"/>
            <a:chExt cx="144864" cy="432049"/>
          </a:xfrm>
        </p:grpSpPr>
        <p:pic>
          <p:nvPicPr>
            <p:cNvPr id="86"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437113"/>
              <a:ext cx="144864" cy="144016"/>
            </a:xfrm>
            <a:prstGeom prst="rect">
              <a:avLst/>
            </a:prstGeom>
            <a:noFill/>
          </p:spPr>
        </p:pic>
        <p:pic>
          <p:nvPicPr>
            <p:cNvPr id="87"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293096"/>
              <a:ext cx="144864" cy="144016"/>
            </a:xfrm>
            <a:prstGeom prst="rect">
              <a:avLst/>
            </a:prstGeom>
            <a:noFill/>
          </p:spPr>
        </p:pic>
        <p:pic>
          <p:nvPicPr>
            <p:cNvPr id="88"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149080"/>
              <a:ext cx="144864" cy="144016"/>
            </a:xfrm>
            <a:prstGeom prst="rect">
              <a:avLst/>
            </a:prstGeom>
            <a:noFill/>
          </p:spPr>
        </p:pic>
      </p:grpSp>
      <p:pic>
        <p:nvPicPr>
          <p:cNvPr id="89"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8675608" y="4505727"/>
            <a:ext cx="144864" cy="144016"/>
          </a:xfrm>
          <a:prstGeom prst="rect">
            <a:avLst/>
          </a:prstGeom>
          <a:noFill/>
        </p:spPr>
      </p:pic>
      <p:pic>
        <p:nvPicPr>
          <p:cNvPr id="101"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3131840" y="6161910"/>
            <a:ext cx="144864" cy="144016"/>
          </a:xfrm>
          <a:prstGeom prst="rect">
            <a:avLst/>
          </a:prstGeom>
          <a:noFill/>
        </p:spPr>
      </p:pic>
      <p:pic>
        <p:nvPicPr>
          <p:cNvPr id="10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987824" y="6161910"/>
            <a:ext cx="144864" cy="144016"/>
          </a:xfrm>
          <a:prstGeom prst="rect">
            <a:avLst/>
          </a:prstGeom>
          <a:noFill/>
        </p:spPr>
      </p:pic>
      <p:pic>
        <p:nvPicPr>
          <p:cNvPr id="103"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3131840" y="1121350"/>
            <a:ext cx="144864" cy="144016"/>
          </a:xfrm>
          <a:prstGeom prst="rect">
            <a:avLst/>
          </a:prstGeom>
          <a:noFill/>
        </p:spPr>
      </p:pic>
      <p:pic>
        <p:nvPicPr>
          <p:cNvPr id="104"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987824" y="1121350"/>
            <a:ext cx="144864" cy="144016"/>
          </a:xfrm>
          <a:prstGeom prst="rect">
            <a:avLst/>
          </a:prstGeom>
          <a:noFill/>
        </p:spPr>
      </p:pic>
      <p:grpSp>
        <p:nvGrpSpPr>
          <p:cNvPr id="53" name="Group 134"/>
          <p:cNvGrpSpPr/>
          <p:nvPr/>
        </p:nvGrpSpPr>
        <p:grpSpPr>
          <a:xfrm>
            <a:off x="4572000" y="1412776"/>
            <a:ext cx="216024" cy="936104"/>
            <a:chOff x="5076056" y="1841430"/>
            <a:chExt cx="216024" cy="936104"/>
          </a:xfrm>
        </p:grpSpPr>
        <p:cxnSp>
          <p:nvCxnSpPr>
            <p:cNvPr id="120" name="Straight Connector 119"/>
            <p:cNvCxnSpPr/>
            <p:nvPr/>
          </p:nvCxnSpPr>
          <p:spPr>
            <a:xfrm rot="5400000">
              <a:off x="5040052" y="1877434"/>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5040052" y="2525506"/>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5" name="Group 142"/>
          <p:cNvGrpSpPr/>
          <p:nvPr/>
        </p:nvGrpSpPr>
        <p:grpSpPr>
          <a:xfrm>
            <a:off x="4572000" y="5013176"/>
            <a:ext cx="216024" cy="936104"/>
            <a:chOff x="5076056" y="4505726"/>
            <a:chExt cx="216024" cy="936104"/>
          </a:xfrm>
        </p:grpSpPr>
        <p:cxnSp>
          <p:nvCxnSpPr>
            <p:cNvPr id="122" name="Straight Connector 121"/>
            <p:cNvCxnSpPr/>
            <p:nvPr/>
          </p:nvCxnSpPr>
          <p:spPr>
            <a:xfrm rot="5400000">
              <a:off x="5040052" y="4541730"/>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a:off x="5040052" y="5189802"/>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6" name="Group 134"/>
          <p:cNvGrpSpPr/>
          <p:nvPr/>
        </p:nvGrpSpPr>
        <p:grpSpPr>
          <a:xfrm>
            <a:off x="5076056" y="4077072"/>
            <a:ext cx="144864" cy="432049"/>
            <a:chOff x="611560" y="4149080"/>
            <a:chExt cx="144864" cy="432049"/>
          </a:xfrm>
        </p:grpSpPr>
        <p:pic>
          <p:nvPicPr>
            <p:cNvPr id="136"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437113"/>
              <a:ext cx="144864" cy="144016"/>
            </a:xfrm>
            <a:prstGeom prst="rect">
              <a:avLst/>
            </a:prstGeom>
            <a:noFill/>
          </p:spPr>
        </p:pic>
        <p:pic>
          <p:nvPicPr>
            <p:cNvPr id="137"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293096"/>
              <a:ext cx="144864" cy="144016"/>
            </a:xfrm>
            <a:prstGeom prst="rect">
              <a:avLst/>
            </a:prstGeom>
            <a:noFill/>
          </p:spPr>
        </p:pic>
        <p:pic>
          <p:nvPicPr>
            <p:cNvPr id="138"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149080"/>
              <a:ext cx="144864" cy="144016"/>
            </a:xfrm>
            <a:prstGeom prst="rect">
              <a:avLst/>
            </a:prstGeom>
            <a:noFill/>
          </p:spPr>
        </p:pic>
      </p:grpSp>
      <p:grpSp>
        <p:nvGrpSpPr>
          <p:cNvPr id="58" name="Group 138"/>
          <p:cNvGrpSpPr/>
          <p:nvPr/>
        </p:nvGrpSpPr>
        <p:grpSpPr>
          <a:xfrm>
            <a:off x="5004048" y="2780928"/>
            <a:ext cx="144864" cy="432049"/>
            <a:chOff x="611560" y="4149080"/>
            <a:chExt cx="144864" cy="432049"/>
          </a:xfrm>
        </p:grpSpPr>
        <p:pic>
          <p:nvPicPr>
            <p:cNvPr id="140"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437113"/>
              <a:ext cx="144864" cy="144016"/>
            </a:xfrm>
            <a:prstGeom prst="rect">
              <a:avLst/>
            </a:prstGeom>
            <a:noFill/>
          </p:spPr>
        </p:pic>
        <p:pic>
          <p:nvPicPr>
            <p:cNvPr id="141"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293096"/>
              <a:ext cx="144864" cy="144016"/>
            </a:xfrm>
            <a:prstGeom prst="rect">
              <a:avLst/>
            </a:prstGeom>
            <a:noFill/>
          </p:spPr>
        </p:pic>
        <p:pic>
          <p:nvPicPr>
            <p:cNvPr id="14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149080"/>
              <a:ext cx="144864" cy="144016"/>
            </a:xfrm>
            <a:prstGeom prst="rect">
              <a:avLst/>
            </a:prstGeom>
            <a:noFill/>
          </p:spPr>
        </p:pic>
      </p:grpSp>
      <p:cxnSp>
        <p:nvCxnSpPr>
          <p:cNvPr id="154" name="Straight Arrow Connector 153"/>
          <p:cNvCxnSpPr/>
          <p:nvPr/>
        </p:nvCxnSpPr>
        <p:spPr>
          <a:xfrm rot="5400000">
            <a:off x="3599892" y="3465004"/>
            <a:ext cx="1440160" cy="792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10800000" flipV="1">
            <a:off x="3398774" y="4365104"/>
            <a:ext cx="453147" cy="16376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rot="5400000">
            <a:off x="3095836" y="4689140"/>
            <a:ext cx="504056"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62" name="Group 150"/>
          <p:cNvGrpSpPr/>
          <p:nvPr/>
        </p:nvGrpSpPr>
        <p:grpSpPr>
          <a:xfrm>
            <a:off x="4499992" y="2852936"/>
            <a:ext cx="360996" cy="451793"/>
            <a:chOff x="5292080" y="3429000"/>
            <a:chExt cx="360996" cy="451793"/>
          </a:xfrm>
        </p:grpSpPr>
        <p:sp>
          <p:nvSpPr>
            <p:cNvPr id="112" name="AutoShape 13"/>
            <p:cNvSpPr>
              <a:spLocks noChangeArrowheads="1"/>
            </p:cNvSpPr>
            <p:nvPr/>
          </p:nvSpPr>
          <p:spPr bwMode="auto">
            <a:xfrm>
              <a:off x="5364088" y="34290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19" name="TextBox 118"/>
            <p:cNvSpPr txBox="1"/>
            <p:nvPr/>
          </p:nvSpPr>
          <p:spPr>
            <a:xfrm>
              <a:off x="5292080" y="3573016"/>
              <a:ext cx="360996" cy="307777"/>
            </a:xfrm>
            <a:prstGeom prst="rect">
              <a:avLst/>
            </a:prstGeom>
            <a:noFill/>
          </p:spPr>
          <p:txBody>
            <a:bodyPr wrap="none" rtlCol="0">
              <a:spAutoFit/>
            </a:bodyPr>
            <a:lstStyle/>
            <a:p>
              <a:r>
                <a:rPr lang="en-GB" sz="1400" b="1" dirty="0" smtClean="0"/>
                <a:t>S2</a:t>
              </a:r>
              <a:endParaRPr lang="en-US" sz="1400" b="1" dirty="0"/>
            </a:p>
          </p:txBody>
        </p:sp>
      </p:grpSp>
      <p:cxnSp>
        <p:nvCxnSpPr>
          <p:cNvPr id="126" name="Straight Arrow Connector 125"/>
          <p:cNvCxnSpPr/>
          <p:nvPr/>
        </p:nvCxnSpPr>
        <p:spPr>
          <a:xfrm rot="10800000">
            <a:off x="2915816" y="4077073"/>
            <a:ext cx="864094" cy="4320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3" name="Group 118"/>
          <p:cNvGrpSpPr/>
          <p:nvPr/>
        </p:nvGrpSpPr>
        <p:grpSpPr>
          <a:xfrm>
            <a:off x="2483768" y="2996952"/>
            <a:ext cx="385042" cy="523801"/>
            <a:chOff x="5004048" y="5169768"/>
            <a:chExt cx="385042" cy="523801"/>
          </a:xfrm>
        </p:grpSpPr>
        <p:sp>
          <p:nvSpPr>
            <p:cNvPr id="131"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32" name="TextBox 131"/>
            <p:cNvSpPr txBox="1"/>
            <p:nvPr/>
          </p:nvSpPr>
          <p:spPr>
            <a:xfrm>
              <a:off x="5004048" y="5385792"/>
              <a:ext cx="385042" cy="307777"/>
            </a:xfrm>
            <a:prstGeom prst="rect">
              <a:avLst/>
            </a:prstGeom>
            <a:noFill/>
          </p:spPr>
          <p:txBody>
            <a:bodyPr wrap="none" rtlCol="0">
              <a:spAutoFit/>
            </a:bodyPr>
            <a:lstStyle/>
            <a:p>
              <a:r>
                <a:rPr lang="en-GB" sz="1400" b="1" dirty="0" smtClean="0"/>
                <a:t>A5</a:t>
              </a:r>
              <a:endParaRPr lang="en-US" sz="1400" b="1" dirty="0"/>
            </a:p>
          </p:txBody>
        </p:sp>
      </p:grpSp>
      <p:cxnSp>
        <p:nvCxnSpPr>
          <p:cNvPr id="139" name="Straight Arrow Connector 138"/>
          <p:cNvCxnSpPr/>
          <p:nvPr/>
        </p:nvCxnSpPr>
        <p:spPr>
          <a:xfrm rot="5400000" flipH="1" flipV="1">
            <a:off x="4247964" y="3681028"/>
            <a:ext cx="9361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126"/>
          <p:cNvGrpSpPr/>
          <p:nvPr/>
        </p:nvGrpSpPr>
        <p:grpSpPr>
          <a:xfrm>
            <a:off x="1403648" y="5517232"/>
            <a:ext cx="936103" cy="667817"/>
            <a:chOff x="1907705" y="5157192"/>
            <a:chExt cx="936103" cy="667817"/>
          </a:xfrm>
        </p:grpSpPr>
        <p:pic>
          <p:nvPicPr>
            <p:cNvPr id="61" name="Picture 2" descr="C:\Users\jsimmons\AppData\Local\Microsoft\Windows\Temporary Internet Files\Content.IE5\URS8PFCS\MC900318982[1].wmf"/>
            <p:cNvPicPr>
              <a:picLocks noChangeAspect="1" noChangeArrowheads="1"/>
            </p:cNvPicPr>
            <p:nvPr/>
          </p:nvPicPr>
          <p:blipFill>
            <a:blip r:embed="rId4" cstate="print"/>
            <a:srcRect/>
            <a:stretch>
              <a:fillRect/>
            </a:stretch>
          </p:blipFill>
          <p:spPr bwMode="auto">
            <a:xfrm>
              <a:off x="1907705" y="5157192"/>
              <a:ext cx="576064" cy="456003"/>
            </a:xfrm>
            <a:prstGeom prst="rect">
              <a:avLst/>
            </a:prstGeom>
            <a:noFill/>
          </p:spPr>
        </p:pic>
        <p:sp>
          <p:nvSpPr>
            <p:cNvPr id="123" name="TextBox 122"/>
            <p:cNvSpPr txBox="1"/>
            <p:nvPr/>
          </p:nvSpPr>
          <p:spPr>
            <a:xfrm>
              <a:off x="1979712" y="5517232"/>
              <a:ext cx="864096" cy="307777"/>
            </a:xfrm>
            <a:prstGeom prst="rect">
              <a:avLst/>
            </a:prstGeom>
            <a:noFill/>
          </p:spPr>
          <p:txBody>
            <a:bodyPr wrap="square" rtlCol="0">
              <a:spAutoFit/>
            </a:bodyPr>
            <a:lstStyle/>
            <a:p>
              <a:r>
                <a:rPr lang="en-GB" sz="1400" b="1" dirty="0" smtClean="0"/>
                <a:t>Asst Ref</a:t>
              </a:r>
              <a:endParaRPr lang="en-US" sz="1400" b="1" dirty="0"/>
            </a:p>
          </p:txBody>
        </p:sp>
      </p:grpSp>
      <p:grpSp>
        <p:nvGrpSpPr>
          <p:cNvPr id="65" name="Group 144"/>
          <p:cNvGrpSpPr/>
          <p:nvPr/>
        </p:nvGrpSpPr>
        <p:grpSpPr>
          <a:xfrm>
            <a:off x="2987824" y="4365104"/>
            <a:ext cx="389850" cy="451793"/>
            <a:chOff x="3995936" y="3081536"/>
            <a:chExt cx="389850" cy="451793"/>
          </a:xfrm>
        </p:grpSpPr>
        <p:sp>
          <p:nvSpPr>
            <p:cNvPr id="128" name="AutoShape 13"/>
            <p:cNvSpPr>
              <a:spLocks noChangeArrowheads="1"/>
            </p:cNvSpPr>
            <p:nvPr/>
          </p:nvSpPr>
          <p:spPr bwMode="auto">
            <a:xfrm>
              <a:off x="4067944" y="308153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29" name="TextBox 128"/>
            <p:cNvSpPr txBox="1"/>
            <p:nvPr/>
          </p:nvSpPr>
          <p:spPr>
            <a:xfrm>
              <a:off x="3995936" y="3225552"/>
              <a:ext cx="389850" cy="307777"/>
            </a:xfrm>
            <a:prstGeom prst="rect">
              <a:avLst/>
            </a:prstGeom>
            <a:noFill/>
          </p:spPr>
          <p:txBody>
            <a:bodyPr wrap="none" rtlCol="0">
              <a:spAutoFit/>
            </a:bodyPr>
            <a:lstStyle/>
            <a:p>
              <a:r>
                <a:rPr lang="en-GB" sz="1400" b="1" dirty="0" smtClean="0"/>
                <a:t>D6</a:t>
              </a:r>
              <a:endParaRPr lang="en-US" sz="1400" b="1" dirty="0"/>
            </a:p>
          </p:txBody>
        </p:sp>
      </p:grpSp>
      <p:grpSp>
        <p:nvGrpSpPr>
          <p:cNvPr id="69" name="Group 118"/>
          <p:cNvGrpSpPr/>
          <p:nvPr/>
        </p:nvGrpSpPr>
        <p:grpSpPr>
          <a:xfrm>
            <a:off x="2699792" y="1772816"/>
            <a:ext cx="385042" cy="523801"/>
            <a:chOff x="5004048" y="5169768"/>
            <a:chExt cx="385042" cy="523801"/>
          </a:xfrm>
        </p:grpSpPr>
        <p:sp>
          <p:nvSpPr>
            <p:cNvPr id="133"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34" name="TextBox 133"/>
            <p:cNvSpPr txBox="1"/>
            <p:nvPr/>
          </p:nvSpPr>
          <p:spPr>
            <a:xfrm>
              <a:off x="5004048" y="5385792"/>
              <a:ext cx="385042" cy="307777"/>
            </a:xfrm>
            <a:prstGeom prst="rect">
              <a:avLst/>
            </a:prstGeom>
            <a:noFill/>
          </p:spPr>
          <p:txBody>
            <a:bodyPr wrap="none" rtlCol="0">
              <a:spAutoFit/>
            </a:bodyPr>
            <a:lstStyle/>
            <a:p>
              <a:r>
                <a:rPr lang="en-GB" sz="1400" b="1" dirty="0" smtClean="0"/>
                <a:t>A6</a:t>
              </a:r>
              <a:endParaRPr lang="en-US" sz="1400" b="1" dirty="0"/>
            </a:p>
          </p:txBody>
        </p:sp>
      </p:grpSp>
      <p:cxnSp>
        <p:nvCxnSpPr>
          <p:cNvPr id="151" name="Straight Arrow Connector 150"/>
          <p:cNvCxnSpPr/>
          <p:nvPr/>
        </p:nvCxnSpPr>
        <p:spPr>
          <a:xfrm flipV="1">
            <a:off x="3347864" y="4797152"/>
            <a:ext cx="432048" cy="14401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71"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914968" y="3861048"/>
            <a:ext cx="144864" cy="144016"/>
          </a:xfrm>
          <a:prstGeom prst="rect">
            <a:avLst/>
          </a:prstGeom>
          <a:noFill/>
        </p:spPr>
      </p:pic>
      <p:pic>
        <p:nvPicPr>
          <p:cNvPr id="17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4644008" y="4077072"/>
            <a:ext cx="144864" cy="144016"/>
          </a:xfrm>
          <a:prstGeom prst="rect">
            <a:avLst/>
          </a:prstGeom>
          <a:noFill/>
        </p:spPr>
      </p:pic>
      <p:pic>
        <p:nvPicPr>
          <p:cNvPr id="173"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3851920" y="4509120"/>
            <a:ext cx="144864" cy="144016"/>
          </a:xfrm>
          <a:prstGeom prst="rect">
            <a:avLst/>
          </a:prstGeom>
          <a:noFill/>
        </p:spPr>
      </p:pic>
      <p:cxnSp>
        <p:nvCxnSpPr>
          <p:cNvPr id="177" name="Straight Arrow Connector 176"/>
          <p:cNvCxnSpPr/>
          <p:nvPr/>
        </p:nvCxnSpPr>
        <p:spPr>
          <a:xfrm flipV="1">
            <a:off x="1691680" y="4221088"/>
            <a:ext cx="504056" cy="21602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5400000">
            <a:off x="1919055" y="3129617"/>
            <a:ext cx="360040" cy="23872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rot="5400000">
            <a:off x="2016510" y="2384090"/>
            <a:ext cx="36004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rot="10800000">
            <a:off x="2266156" y="4869160"/>
            <a:ext cx="217612" cy="21602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rot="10800000">
            <a:off x="2915816" y="4221088"/>
            <a:ext cx="217612" cy="21602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10800000">
            <a:off x="2195736" y="3645024"/>
            <a:ext cx="454750" cy="14401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2267744" y="3861048"/>
            <a:ext cx="360040" cy="7200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rot="10800000" flipV="1">
            <a:off x="2843808" y="3284984"/>
            <a:ext cx="360040" cy="20615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rot="10800000">
            <a:off x="2051721" y="4077072"/>
            <a:ext cx="238727" cy="7200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39552" y="1268760"/>
            <a:ext cx="8323453" cy="4824536"/>
          </a:xfrm>
          <a:prstGeom prst="rect">
            <a:avLst/>
          </a:prstGeom>
          <a:noFill/>
          <a:ln w="9525">
            <a:noFill/>
            <a:miter lim="800000"/>
            <a:headEnd/>
            <a:tailEnd/>
          </a:ln>
        </p:spPr>
      </p:pic>
      <p:sp>
        <p:nvSpPr>
          <p:cNvPr id="21" name="AutoShape 7"/>
          <p:cNvSpPr>
            <a:spLocks noChangeArrowheads="1"/>
          </p:cNvSpPr>
          <p:nvPr/>
        </p:nvSpPr>
        <p:spPr bwMode="auto">
          <a:xfrm>
            <a:off x="3195464"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2" name="AutoShape 7"/>
          <p:cNvSpPr>
            <a:spLocks noChangeArrowheads="1"/>
          </p:cNvSpPr>
          <p:nvPr/>
        </p:nvSpPr>
        <p:spPr bwMode="auto">
          <a:xfrm>
            <a:off x="3051448" y="587387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23" name="AutoShape 7"/>
          <p:cNvSpPr>
            <a:spLocks noChangeArrowheads="1"/>
          </p:cNvSpPr>
          <p:nvPr/>
        </p:nvSpPr>
        <p:spPr bwMode="auto">
          <a:xfrm>
            <a:off x="2907432"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4" name="TextBox 23"/>
          <p:cNvSpPr txBox="1"/>
          <p:nvPr/>
        </p:nvSpPr>
        <p:spPr>
          <a:xfrm>
            <a:off x="179512" y="-34354"/>
            <a:ext cx="8712968" cy="1661993"/>
          </a:xfrm>
          <a:prstGeom prst="rect">
            <a:avLst/>
          </a:prstGeom>
          <a:noFill/>
        </p:spPr>
        <p:txBody>
          <a:bodyPr wrap="square" rtlCol="0">
            <a:spAutoFit/>
          </a:bodyPr>
          <a:lstStyle/>
          <a:p>
            <a:r>
              <a:rPr lang="en-GB" sz="1600" b="1" u="sng" dirty="0" smtClean="0"/>
              <a:t>PRINCIPLES OF DEFENDING - FP – – Coach a Back four Cover and Balance </a:t>
            </a:r>
          </a:p>
          <a:p>
            <a:r>
              <a:rPr lang="en-GB" sz="1400" b="1" dirty="0" smtClean="0">
                <a:latin typeface="Calibri" pitchFamily="34" charset="0"/>
              </a:rPr>
              <a:t>Organisation:</a:t>
            </a:r>
            <a:r>
              <a:rPr lang="en-GB" sz="1400" dirty="0" smtClean="0">
                <a:latin typeface="Calibri" pitchFamily="34" charset="0"/>
              </a:rPr>
              <a:t> Full Pitch Width by  </a:t>
            </a:r>
            <a:r>
              <a:rPr lang="en-GB" sz="1400" b="1" dirty="0" smtClean="0">
                <a:latin typeface="Calibri" pitchFamily="34" charset="0"/>
              </a:rPr>
              <a:t>50yds</a:t>
            </a:r>
            <a:r>
              <a:rPr lang="en-GB" sz="1400" dirty="0" smtClean="0">
                <a:latin typeface="Calibri" pitchFamily="34" charset="0"/>
              </a:rPr>
              <a:t>  long (To halfway line) .  7v6. Defenders 6 (4-2)plus GK, attackers 6(4-2) . 2 Servers. . If defenders get the ball 5 touches to get through goals or clear.  Press first high line defence on third then later drop allow attackers the ball. Work with defending team (BLUES). </a:t>
            </a:r>
            <a:r>
              <a:rPr lang="en-GB" sz="1400" b="1" dirty="0" smtClean="0">
                <a:latin typeface="Calibri" pitchFamily="34" charset="0"/>
              </a:rPr>
              <a:t>Progression</a:t>
            </a:r>
            <a:r>
              <a:rPr lang="en-GB" sz="1400" dirty="0" smtClean="0">
                <a:latin typeface="Calibri" pitchFamily="34" charset="0"/>
              </a:rPr>
              <a:t>: Allow one </a:t>
            </a:r>
            <a:r>
              <a:rPr lang="en-GB" sz="1400" b="1" dirty="0" smtClean="0">
                <a:latin typeface="Calibri" pitchFamily="34" charset="0"/>
              </a:rPr>
              <a:t>s</a:t>
            </a:r>
            <a:r>
              <a:rPr lang="en-GB" sz="1400" dirty="0" smtClean="0">
                <a:latin typeface="Calibri" pitchFamily="34" charset="0"/>
              </a:rPr>
              <a:t>erver to join the attack. </a:t>
            </a:r>
            <a:r>
              <a:rPr lang="en-GB" sz="1400" b="1" dirty="0" smtClean="0">
                <a:latin typeface="Calibri" pitchFamily="34" charset="0"/>
              </a:rPr>
              <a:t>Pattern 3: </a:t>
            </a:r>
            <a:r>
              <a:rPr lang="en-GB" sz="1400" dirty="0" smtClean="0">
                <a:latin typeface="Calibri" pitchFamily="34" charset="0"/>
              </a:rPr>
              <a:t>S2 to S1.  S1 to A4 back to A2 switch to A6 (Up, back and Over).</a:t>
            </a:r>
          </a:p>
          <a:p>
            <a:endParaRPr lang="en-GB" sz="1400" dirty="0" smtClean="0">
              <a:latin typeface="Calibri" pitchFamily="34" charset="0"/>
            </a:endParaRPr>
          </a:p>
          <a:p>
            <a:endParaRPr lang="en-GB" sz="1600" b="1" u="sng" dirty="0" smtClean="0"/>
          </a:p>
        </p:txBody>
      </p:sp>
      <p:sp>
        <p:nvSpPr>
          <p:cNvPr id="25" name="AutoShape 7"/>
          <p:cNvSpPr>
            <a:spLocks noChangeArrowheads="1"/>
          </p:cNvSpPr>
          <p:nvPr/>
        </p:nvSpPr>
        <p:spPr bwMode="auto">
          <a:xfrm>
            <a:off x="6075784"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6" name="AutoShape 7"/>
          <p:cNvSpPr>
            <a:spLocks noChangeArrowheads="1"/>
          </p:cNvSpPr>
          <p:nvPr/>
        </p:nvSpPr>
        <p:spPr bwMode="auto">
          <a:xfrm>
            <a:off x="5931768" y="587387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27" name="AutoShape 7"/>
          <p:cNvSpPr>
            <a:spLocks noChangeArrowheads="1"/>
          </p:cNvSpPr>
          <p:nvPr/>
        </p:nvSpPr>
        <p:spPr bwMode="auto">
          <a:xfrm>
            <a:off x="5787752" y="587387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8" name="AutoShape 7"/>
          <p:cNvSpPr>
            <a:spLocks noChangeArrowheads="1"/>
          </p:cNvSpPr>
          <p:nvPr/>
        </p:nvSpPr>
        <p:spPr bwMode="auto">
          <a:xfrm>
            <a:off x="3123456"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9" name="AutoShape 7"/>
          <p:cNvSpPr>
            <a:spLocks noChangeArrowheads="1"/>
          </p:cNvSpPr>
          <p:nvPr/>
        </p:nvSpPr>
        <p:spPr bwMode="auto">
          <a:xfrm>
            <a:off x="2979440" y="119335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30" name="AutoShape 7"/>
          <p:cNvSpPr>
            <a:spLocks noChangeArrowheads="1"/>
          </p:cNvSpPr>
          <p:nvPr/>
        </p:nvSpPr>
        <p:spPr bwMode="auto">
          <a:xfrm>
            <a:off x="2835424"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31" name="AutoShape 7"/>
          <p:cNvSpPr>
            <a:spLocks noChangeArrowheads="1"/>
          </p:cNvSpPr>
          <p:nvPr/>
        </p:nvSpPr>
        <p:spPr bwMode="auto">
          <a:xfrm>
            <a:off x="6075784"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32" name="AutoShape 7"/>
          <p:cNvSpPr>
            <a:spLocks noChangeArrowheads="1"/>
          </p:cNvSpPr>
          <p:nvPr/>
        </p:nvSpPr>
        <p:spPr bwMode="auto">
          <a:xfrm>
            <a:off x="5931768" y="1193358"/>
            <a:ext cx="152400" cy="228600"/>
          </a:xfrm>
          <a:prstGeom prst="triangle">
            <a:avLst>
              <a:gd name="adj" fmla="val 50000"/>
            </a:avLst>
          </a:prstGeom>
          <a:solidFill>
            <a:srgbClr val="FF0000"/>
          </a:solidFill>
          <a:ln w="9525">
            <a:solidFill>
              <a:schemeClr val="tx1"/>
            </a:solidFill>
            <a:miter lim="800000"/>
            <a:headEnd/>
            <a:tailEnd/>
          </a:ln>
        </p:spPr>
        <p:txBody>
          <a:bodyPr wrap="none" anchor="ctr"/>
          <a:lstStyle/>
          <a:p>
            <a:endParaRPr lang="en-US"/>
          </a:p>
        </p:txBody>
      </p:sp>
      <p:sp>
        <p:nvSpPr>
          <p:cNvPr id="33" name="AutoShape 7"/>
          <p:cNvSpPr>
            <a:spLocks noChangeArrowheads="1"/>
          </p:cNvSpPr>
          <p:nvPr/>
        </p:nvSpPr>
        <p:spPr bwMode="auto">
          <a:xfrm>
            <a:off x="5787752" y="1193358"/>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34" name="TextBox 33"/>
          <p:cNvSpPr txBox="1"/>
          <p:nvPr/>
        </p:nvSpPr>
        <p:spPr>
          <a:xfrm>
            <a:off x="251520" y="6296634"/>
            <a:ext cx="1107996" cy="369332"/>
          </a:xfrm>
          <a:prstGeom prst="rect">
            <a:avLst/>
          </a:prstGeom>
          <a:noFill/>
        </p:spPr>
        <p:txBody>
          <a:bodyPr wrap="none" rtlCol="0">
            <a:spAutoFit/>
          </a:bodyPr>
          <a:lstStyle/>
          <a:p>
            <a:r>
              <a:rPr lang="en-GB" b="1" dirty="0" smtClean="0"/>
              <a:t>Legend: </a:t>
            </a:r>
            <a:r>
              <a:rPr lang="en-GB" dirty="0" smtClean="0"/>
              <a:t>	</a:t>
            </a:r>
            <a:endParaRPr lang="en-US" dirty="0"/>
          </a:p>
        </p:txBody>
      </p:sp>
      <p:cxnSp>
        <p:nvCxnSpPr>
          <p:cNvPr id="36" name="Straight Arrow Connector 35"/>
          <p:cNvCxnSpPr/>
          <p:nvPr/>
        </p:nvCxnSpPr>
        <p:spPr>
          <a:xfrm>
            <a:off x="1331640" y="6515942"/>
            <a:ext cx="72008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11960" y="6523646"/>
            <a:ext cx="720080"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56176" y="6525234"/>
            <a:ext cx="720080" cy="1588"/>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23728" y="6377934"/>
            <a:ext cx="2031325" cy="261610"/>
          </a:xfrm>
          <a:prstGeom prst="rect">
            <a:avLst/>
          </a:prstGeom>
          <a:noFill/>
        </p:spPr>
        <p:txBody>
          <a:bodyPr wrap="none" rtlCol="0">
            <a:spAutoFit/>
          </a:bodyPr>
          <a:lstStyle/>
          <a:p>
            <a:r>
              <a:rPr lang="en-GB" sz="1100" dirty="0" smtClean="0"/>
              <a:t>Movement without the ball 	</a:t>
            </a:r>
            <a:endParaRPr lang="en-US" sz="1100" dirty="0"/>
          </a:p>
        </p:txBody>
      </p:sp>
      <p:sp>
        <p:nvSpPr>
          <p:cNvPr id="40" name="TextBox 39"/>
          <p:cNvSpPr txBox="1"/>
          <p:nvPr/>
        </p:nvSpPr>
        <p:spPr>
          <a:xfrm>
            <a:off x="6861155" y="6377934"/>
            <a:ext cx="2282845" cy="261610"/>
          </a:xfrm>
          <a:prstGeom prst="rect">
            <a:avLst/>
          </a:prstGeom>
          <a:noFill/>
        </p:spPr>
        <p:txBody>
          <a:bodyPr wrap="square" rtlCol="0">
            <a:spAutoFit/>
          </a:bodyPr>
          <a:lstStyle/>
          <a:p>
            <a:r>
              <a:rPr lang="en-GB" sz="1100" dirty="0" smtClean="0"/>
              <a:t>Movement with the ball (RWTB) </a:t>
            </a:r>
            <a:endParaRPr lang="en-US" sz="1100" dirty="0"/>
          </a:p>
        </p:txBody>
      </p:sp>
      <p:sp>
        <p:nvSpPr>
          <p:cNvPr id="41" name="TextBox 40"/>
          <p:cNvSpPr txBox="1"/>
          <p:nvPr/>
        </p:nvSpPr>
        <p:spPr>
          <a:xfrm>
            <a:off x="4976172" y="6377934"/>
            <a:ext cx="1107996" cy="261610"/>
          </a:xfrm>
          <a:prstGeom prst="rect">
            <a:avLst/>
          </a:prstGeom>
          <a:noFill/>
        </p:spPr>
        <p:txBody>
          <a:bodyPr wrap="none" rtlCol="0">
            <a:spAutoFit/>
          </a:bodyPr>
          <a:lstStyle/>
          <a:p>
            <a:r>
              <a:rPr lang="en-GB" sz="1100" dirty="0" smtClean="0"/>
              <a:t>Pass, shot 	</a:t>
            </a:r>
            <a:endParaRPr lang="en-US" sz="1100" dirty="0"/>
          </a:p>
        </p:txBody>
      </p:sp>
      <p:grpSp>
        <p:nvGrpSpPr>
          <p:cNvPr id="2" name="Group 149"/>
          <p:cNvGrpSpPr/>
          <p:nvPr/>
        </p:nvGrpSpPr>
        <p:grpSpPr>
          <a:xfrm>
            <a:off x="683568" y="3645024"/>
            <a:ext cx="396262" cy="451793"/>
            <a:chOff x="899592" y="3729608"/>
            <a:chExt cx="396262" cy="451793"/>
          </a:xfrm>
        </p:grpSpPr>
        <p:sp>
          <p:nvSpPr>
            <p:cNvPr id="19" name="AutoShape 13"/>
            <p:cNvSpPr>
              <a:spLocks noChangeArrowheads="1"/>
            </p:cNvSpPr>
            <p:nvPr/>
          </p:nvSpPr>
          <p:spPr bwMode="auto">
            <a:xfrm>
              <a:off x="971600" y="3729608"/>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2" name="TextBox 41"/>
            <p:cNvSpPr txBox="1"/>
            <p:nvPr/>
          </p:nvSpPr>
          <p:spPr>
            <a:xfrm>
              <a:off x="899592" y="3873624"/>
              <a:ext cx="396262" cy="307777"/>
            </a:xfrm>
            <a:prstGeom prst="rect">
              <a:avLst/>
            </a:prstGeom>
            <a:noFill/>
          </p:spPr>
          <p:txBody>
            <a:bodyPr wrap="none" rtlCol="0">
              <a:spAutoFit/>
            </a:bodyPr>
            <a:lstStyle/>
            <a:p>
              <a:r>
                <a:rPr lang="en-GB" sz="1400" b="1" dirty="0" smtClean="0"/>
                <a:t>GK</a:t>
              </a:r>
              <a:endParaRPr lang="en-US" sz="1400" b="1" dirty="0"/>
            </a:p>
          </p:txBody>
        </p:sp>
      </p:grpSp>
      <p:grpSp>
        <p:nvGrpSpPr>
          <p:cNvPr id="3" name="Group 143"/>
          <p:cNvGrpSpPr/>
          <p:nvPr/>
        </p:nvGrpSpPr>
        <p:grpSpPr>
          <a:xfrm>
            <a:off x="2025116" y="2492896"/>
            <a:ext cx="386644" cy="464369"/>
            <a:chOff x="2843808" y="2132856"/>
            <a:chExt cx="386644" cy="464369"/>
          </a:xfrm>
        </p:grpSpPr>
        <p:sp>
          <p:nvSpPr>
            <p:cNvPr id="12" name="AutoShape 13"/>
            <p:cNvSpPr>
              <a:spLocks noChangeArrowheads="1"/>
            </p:cNvSpPr>
            <p:nvPr/>
          </p:nvSpPr>
          <p:spPr bwMode="auto">
            <a:xfrm>
              <a:off x="2903240" y="213285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3" name="TextBox 42"/>
            <p:cNvSpPr txBox="1"/>
            <p:nvPr/>
          </p:nvSpPr>
          <p:spPr>
            <a:xfrm>
              <a:off x="2843808" y="2289448"/>
              <a:ext cx="386644" cy="307777"/>
            </a:xfrm>
            <a:prstGeom prst="rect">
              <a:avLst/>
            </a:prstGeom>
            <a:noFill/>
          </p:spPr>
          <p:txBody>
            <a:bodyPr wrap="none" rtlCol="0">
              <a:spAutoFit/>
            </a:bodyPr>
            <a:lstStyle/>
            <a:p>
              <a:r>
                <a:rPr lang="en-GB" sz="1400" b="1" dirty="0" smtClean="0"/>
                <a:t>D1</a:t>
              </a:r>
              <a:endParaRPr lang="en-US" sz="1400" b="1" dirty="0"/>
            </a:p>
          </p:txBody>
        </p:sp>
      </p:grpSp>
      <p:grpSp>
        <p:nvGrpSpPr>
          <p:cNvPr id="4" name="Group 142"/>
          <p:cNvGrpSpPr/>
          <p:nvPr/>
        </p:nvGrpSpPr>
        <p:grpSpPr>
          <a:xfrm>
            <a:off x="1691680" y="3212976"/>
            <a:ext cx="389850" cy="439217"/>
            <a:chOff x="2627784" y="3297560"/>
            <a:chExt cx="389850" cy="439217"/>
          </a:xfrm>
        </p:grpSpPr>
        <p:sp>
          <p:nvSpPr>
            <p:cNvPr id="13" name="AutoShape 13"/>
            <p:cNvSpPr>
              <a:spLocks noChangeArrowheads="1"/>
            </p:cNvSpPr>
            <p:nvPr/>
          </p:nvSpPr>
          <p:spPr bwMode="auto">
            <a:xfrm>
              <a:off x="2699792" y="3297560"/>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 name="TextBox 43"/>
            <p:cNvSpPr txBox="1"/>
            <p:nvPr/>
          </p:nvSpPr>
          <p:spPr>
            <a:xfrm>
              <a:off x="2627784" y="3429000"/>
              <a:ext cx="389850" cy="307777"/>
            </a:xfrm>
            <a:prstGeom prst="rect">
              <a:avLst/>
            </a:prstGeom>
            <a:noFill/>
          </p:spPr>
          <p:txBody>
            <a:bodyPr wrap="none" rtlCol="0">
              <a:spAutoFit/>
            </a:bodyPr>
            <a:lstStyle/>
            <a:p>
              <a:r>
                <a:rPr lang="en-GB" sz="1400" b="1" dirty="0" smtClean="0"/>
                <a:t>D2</a:t>
              </a:r>
              <a:endParaRPr lang="en-US" sz="1400" b="1" dirty="0"/>
            </a:p>
          </p:txBody>
        </p:sp>
      </p:grpSp>
      <p:grpSp>
        <p:nvGrpSpPr>
          <p:cNvPr id="5" name="Group 148"/>
          <p:cNvGrpSpPr/>
          <p:nvPr/>
        </p:nvGrpSpPr>
        <p:grpSpPr>
          <a:xfrm>
            <a:off x="2093918" y="4050158"/>
            <a:ext cx="389850" cy="458962"/>
            <a:chOff x="2699792" y="4521696"/>
            <a:chExt cx="389850" cy="458962"/>
          </a:xfrm>
        </p:grpSpPr>
        <p:sp>
          <p:nvSpPr>
            <p:cNvPr id="14" name="AutoShape 13"/>
            <p:cNvSpPr>
              <a:spLocks noChangeArrowheads="1"/>
            </p:cNvSpPr>
            <p:nvPr/>
          </p:nvSpPr>
          <p:spPr bwMode="auto">
            <a:xfrm>
              <a:off x="2771800" y="452169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5" name="TextBox 44"/>
            <p:cNvSpPr txBox="1"/>
            <p:nvPr/>
          </p:nvSpPr>
          <p:spPr>
            <a:xfrm>
              <a:off x="2699792" y="4672881"/>
              <a:ext cx="389850" cy="307777"/>
            </a:xfrm>
            <a:prstGeom prst="rect">
              <a:avLst/>
            </a:prstGeom>
            <a:noFill/>
          </p:spPr>
          <p:txBody>
            <a:bodyPr wrap="none" rtlCol="0">
              <a:spAutoFit/>
            </a:bodyPr>
            <a:lstStyle/>
            <a:p>
              <a:r>
                <a:rPr lang="en-GB" sz="1400" b="1" dirty="0" smtClean="0"/>
                <a:t>D3</a:t>
              </a:r>
              <a:endParaRPr lang="en-US" sz="1400" b="1" dirty="0"/>
            </a:p>
          </p:txBody>
        </p:sp>
      </p:grpSp>
      <p:grpSp>
        <p:nvGrpSpPr>
          <p:cNvPr id="6" name="Group 145"/>
          <p:cNvGrpSpPr/>
          <p:nvPr/>
        </p:nvGrpSpPr>
        <p:grpSpPr>
          <a:xfrm>
            <a:off x="1877894" y="4694038"/>
            <a:ext cx="389850" cy="463154"/>
            <a:chOff x="3995936" y="4026024"/>
            <a:chExt cx="389850" cy="463154"/>
          </a:xfrm>
        </p:grpSpPr>
        <p:sp>
          <p:nvSpPr>
            <p:cNvPr id="16" name="AutoShape 13"/>
            <p:cNvSpPr>
              <a:spLocks noChangeArrowheads="1"/>
            </p:cNvSpPr>
            <p:nvPr/>
          </p:nvSpPr>
          <p:spPr bwMode="auto">
            <a:xfrm>
              <a:off x="4067944" y="402602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6" name="TextBox 45"/>
            <p:cNvSpPr txBox="1"/>
            <p:nvPr/>
          </p:nvSpPr>
          <p:spPr>
            <a:xfrm>
              <a:off x="3995936" y="4181401"/>
              <a:ext cx="389850" cy="307777"/>
            </a:xfrm>
            <a:prstGeom prst="rect">
              <a:avLst/>
            </a:prstGeom>
            <a:noFill/>
          </p:spPr>
          <p:txBody>
            <a:bodyPr wrap="none" rtlCol="0">
              <a:spAutoFit/>
            </a:bodyPr>
            <a:lstStyle/>
            <a:p>
              <a:r>
                <a:rPr lang="en-GB" sz="1400" b="1" dirty="0" smtClean="0"/>
                <a:t>D4</a:t>
              </a:r>
              <a:endParaRPr lang="en-US" sz="1400" b="1" dirty="0"/>
            </a:p>
          </p:txBody>
        </p:sp>
      </p:grpSp>
      <p:grpSp>
        <p:nvGrpSpPr>
          <p:cNvPr id="7" name="Group 144"/>
          <p:cNvGrpSpPr/>
          <p:nvPr/>
        </p:nvGrpSpPr>
        <p:grpSpPr>
          <a:xfrm>
            <a:off x="3131840" y="3212976"/>
            <a:ext cx="389850" cy="451793"/>
            <a:chOff x="3995936" y="3081536"/>
            <a:chExt cx="389850" cy="451793"/>
          </a:xfrm>
        </p:grpSpPr>
        <p:sp>
          <p:nvSpPr>
            <p:cNvPr id="15" name="AutoShape 13"/>
            <p:cNvSpPr>
              <a:spLocks noChangeArrowheads="1"/>
            </p:cNvSpPr>
            <p:nvPr/>
          </p:nvSpPr>
          <p:spPr bwMode="auto">
            <a:xfrm>
              <a:off x="4067944" y="308153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7" name="TextBox 46"/>
            <p:cNvSpPr txBox="1"/>
            <p:nvPr/>
          </p:nvSpPr>
          <p:spPr>
            <a:xfrm>
              <a:off x="3995936" y="3225552"/>
              <a:ext cx="389850" cy="307777"/>
            </a:xfrm>
            <a:prstGeom prst="rect">
              <a:avLst/>
            </a:prstGeom>
            <a:noFill/>
          </p:spPr>
          <p:txBody>
            <a:bodyPr wrap="none" rtlCol="0">
              <a:spAutoFit/>
            </a:bodyPr>
            <a:lstStyle/>
            <a:p>
              <a:r>
                <a:rPr lang="en-GB" sz="1400" b="1" dirty="0" smtClean="0"/>
                <a:t>D5</a:t>
              </a:r>
              <a:endParaRPr lang="en-US" sz="1400" b="1" dirty="0"/>
            </a:p>
          </p:txBody>
        </p:sp>
      </p:grpSp>
      <p:grpSp>
        <p:nvGrpSpPr>
          <p:cNvPr id="17" name="Group 146"/>
          <p:cNvGrpSpPr/>
          <p:nvPr/>
        </p:nvGrpSpPr>
        <p:grpSpPr>
          <a:xfrm>
            <a:off x="3563888" y="2852936"/>
            <a:ext cx="385042" cy="464369"/>
            <a:chOff x="4499992" y="2768352"/>
            <a:chExt cx="385042" cy="464369"/>
          </a:xfrm>
        </p:grpSpPr>
        <p:sp>
          <p:nvSpPr>
            <p:cNvPr id="8" name="AutoShape 13"/>
            <p:cNvSpPr>
              <a:spLocks noChangeArrowheads="1"/>
            </p:cNvSpPr>
            <p:nvPr/>
          </p:nvSpPr>
          <p:spPr bwMode="auto">
            <a:xfrm>
              <a:off x="4572000" y="2768352"/>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2" name="TextBox 51"/>
            <p:cNvSpPr txBox="1"/>
            <p:nvPr/>
          </p:nvSpPr>
          <p:spPr>
            <a:xfrm>
              <a:off x="4499992" y="2924944"/>
              <a:ext cx="385042" cy="307777"/>
            </a:xfrm>
            <a:prstGeom prst="rect">
              <a:avLst/>
            </a:prstGeom>
            <a:noFill/>
          </p:spPr>
          <p:txBody>
            <a:bodyPr wrap="none" rtlCol="0">
              <a:spAutoFit/>
            </a:bodyPr>
            <a:lstStyle/>
            <a:p>
              <a:r>
                <a:rPr lang="en-GB" sz="1400" b="1" dirty="0" smtClean="0"/>
                <a:t>A1</a:t>
              </a:r>
              <a:endParaRPr lang="en-US" sz="1400" b="1" dirty="0"/>
            </a:p>
          </p:txBody>
        </p:sp>
      </p:grpSp>
      <p:grpSp>
        <p:nvGrpSpPr>
          <p:cNvPr id="18" name="Group 147"/>
          <p:cNvGrpSpPr/>
          <p:nvPr/>
        </p:nvGrpSpPr>
        <p:grpSpPr>
          <a:xfrm>
            <a:off x="2555776" y="5013176"/>
            <a:ext cx="385042" cy="439217"/>
            <a:chOff x="3419872" y="2793504"/>
            <a:chExt cx="385042" cy="439217"/>
          </a:xfrm>
        </p:grpSpPr>
        <p:sp>
          <p:nvSpPr>
            <p:cNvPr id="10" name="AutoShape 13"/>
            <p:cNvSpPr>
              <a:spLocks noChangeArrowheads="1"/>
            </p:cNvSpPr>
            <p:nvPr/>
          </p:nvSpPr>
          <p:spPr bwMode="auto">
            <a:xfrm>
              <a:off x="3491880" y="2793504"/>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4" name="TextBox 53"/>
            <p:cNvSpPr txBox="1"/>
            <p:nvPr/>
          </p:nvSpPr>
          <p:spPr>
            <a:xfrm>
              <a:off x="3419872" y="2924944"/>
              <a:ext cx="385042" cy="307777"/>
            </a:xfrm>
            <a:prstGeom prst="rect">
              <a:avLst/>
            </a:prstGeom>
            <a:noFill/>
          </p:spPr>
          <p:txBody>
            <a:bodyPr wrap="none" rtlCol="0">
              <a:spAutoFit/>
            </a:bodyPr>
            <a:lstStyle/>
            <a:p>
              <a:r>
                <a:rPr lang="en-GB" sz="1400" b="1" dirty="0" smtClean="0"/>
                <a:t>A3</a:t>
              </a:r>
              <a:endParaRPr lang="en-US" sz="1400" b="1" dirty="0"/>
            </a:p>
          </p:txBody>
        </p:sp>
      </p:grpSp>
      <p:grpSp>
        <p:nvGrpSpPr>
          <p:cNvPr id="35" name="Group 118"/>
          <p:cNvGrpSpPr/>
          <p:nvPr/>
        </p:nvGrpSpPr>
        <p:grpSpPr>
          <a:xfrm>
            <a:off x="3707904" y="4725144"/>
            <a:ext cx="385042" cy="523801"/>
            <a:chOff x="5004048" y="5169768"/>
            <a:chExt cx="385042" cy="523801"/>
          </a:xfrm>
        </p:grpSpPr>
        <p:sp>
          <p:nvSpPr>
            <p:cNvPr id="9"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7" name="TextBox 56"/>
            <p:cNvSpPr txBox="1"/>
            <p:nvPr/>
          </p:nvSpPr>
          <p:spPr>
            <a:xfrm>
              <a:off x="5004048" y="5385792"/>
              <a:ext cx="385042" cy="307777"/>
            </a:xfrm>
            <a:prstGeom prst="rect">
              <a:avLst/>
            </a:prstGeom>
            <a:noFill/>
          </p:spPr>
          <p:txBody>
            <a:bodyPr wrap="none" rtlCol="0">
              <a:spAutoFit/>
            </a:bodyPr>
            <a:lstStyle/>
            <a:p>
              <a:r>
                <a:rPr lang="en-GB" sz="1400" b="1" dirty="0" smtClean="0"/>
                <a:t>A2</a:t>
              </a:r>
              <a:endParaRPr lang="en-US" sz="1400" b="1" dirty="0"/>
            </a:p>
          </p:txBody>
        </p:sp>
      </p:grpSp>
      <p:grpSp>
        <p:nvGrpSpPr>
          <p:cNvPr id="48" name="Group 150"/>
          <p:cNvGrpSpPr/>
          <p:nvPr/>
        </p:nvGrpSpPr>
        <p:grpSpPr>
          <a:xfrm>
            <a:off x="4572000" y="4221088"/>
            <a:ext cx="360996" cy="451793"/>
            <a:chOff x="5292080" y="3429000"/>
            <a:chExt cx="360996" cy="451793"/>
          </a:xfrm>
        </p:grpSpPr>
        <p:sp>
          <p:nvSpPr>
            <p:cNvPr id="20" name="AutoShape 13"/>
            <p:cNvSpPr>
              <a:spLocks noChangeArrowheads="1"/>
            </p:cNvSpPr>
            <p:nvPr/>
          </p:nvSpPr>
          <p:spPr bwMode="auto">
            <a:xfrm>
              <a:off x="5364088" y="34290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9" name="TextBox 58"/>
            <p:cNvSpPr txBox="1"/>
            <p:nvPr/>
          </p:nvSpPr>
          <p:spPr>
            <a:xfrm>
              <a:off x="5292080" y="3573016"/>
              <a:ext cx="360996" cy="307777"/>
            </a:xfrm>
            <a:prstGeom prst="rect">
              <a:avLst/>
            </a:prstGeom>
            <a:noFill/>
          </p:spPr>
          <p:txBody>
            <a:bodyPr wrap="none" rtlCol="0">
              <a:spAutoFit/>
            </a:bodyPr>
            <a:lstStyle/>
            <a:p>
              <a:r>
                <a:rPr lang="en-GB" sz="1400" b="1" dirty="0" smtClean="0"/>
                <a:t>S1</a:t>
              </a:r>
              <a:endParaRPr lang="en-US" sz="1400" b="1" dirty="0"/>
            </a:p>
          </p:txBody>
        </p:sp>
      </p:grpSp>
      <p:grpSp>
        <p:nvGrpSpPr>
          <p:cNvPr id="49" name="Group 151"/>
          <p:cNvGrpSpPr/>
          <p:nvPr/>
        </p:nvGrpSpPr>
        <p:grpSpPr>
          <a:xfrm>
            <a:off x="2483768" y="3861048"/>
            <a:ext cx="385042" cy="504056"/>
            <a:chOff x="3203848" y="4017640"/>
            <a:chExt cx="385042" cy="504056"/>
          </a:xfrm>
        </p:grpSpPr>
        <p:sp>
          <p:nvSpPr>
            <p:cNvPr id="11" name="AutoShape 13"/>
            <p:cNvSpPr>
              <a:spLocks noChangeArrowheads="1"/>
            </p:cNvSpPr>
            <p:nvPr/>
          </p:nvSpPr>
          <p:spPr bwMode="auto">
            <a:xfrm>
              <a:off x="3275856" y="401764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60" name="TextBox 59"/>
            <p:cNvSpPr txBox="1"/>
            <p:nvPr/>
          </p:nvSpPr>
          <p:spPr>
            <a:xfrm>
              <a:off x="3203848" y="4213919"/>
              <a:ext cx="385042" cy="307777"/>
            </a:xfrm>
            <a:prstGeom prst="rect">
              <a:avLst/>
            </a:prstGeom>
            <a:noFill/>
          </p:spPr>
          <p:txBody>
            <a:bodyPr wrap="none" rtlCol="0">
              <a:spAutoFit/>
            </a:bodyPr>
            <a:lstStyle/>
            <a:p>
              <a:r>
                <a:rPr lang="en-GB" sz="1400" b="1" dirty="0" smtClean="0"/>
                <a:t>A4</a:t>
              </a:r>
              <a:endParaRPr lang="en-US" sz="1400" b="1" dirty="0"/>
            </a:p>
          </p:txBody>
        </p:sp>
      </p:grpSp>
      <p:sp>
        <p:nvSpPr>
          <p:cNvPr id="124" name="TextBox 123"/>
          <p:cNvSpPr txBox="1"/>
          <p:nvPr/>
        </p:nvSpPr>
        <p:spPr>
          <a:xfrm>
            <a:off x="3491880" y="6557282"/>
            <a:ext cx="2031325" cy="400110"/>
          </a:xfrm>
          <a:prstGeom prst="rect">
            <a:avLst/>
          </a:prstGeom>
          <a:noFill/>
        </p:spPr>
        <p:txBody>
          <a:bodyPr wrap="none" rtlCol="0">
            <a:spAutoFit/>
          </a:bodyPr>
          <a:lstStyle/>
          <a:p>
            <a:r>
              <a:rPr lang="en-GB" sz="2000" b="1" dirty="0" smtClean="0"/>
              <a:t>DIAGRAM  3</a:t>
            </a:r>
            <a:r>
              <a:rPr lang="en-GB" sz="2000" dirty="0" smtClean="0"/>
              <a:t>	</a:t>
            </a:r>
            <a:endParaRPr lang="en-US" sz="2000" dirty="0"/>
          </a:p>
        </p:txBody>
      </p:sp>
      <p:sp>
        <p:nvSpPr>
          <p:cNvPr id="67" name="TextBox 66"/>
          <p:cNvSpPr txBox="1"/>
          <p:nvPr/>
        </p:nvSpPr>
        <p:spPr>
          <a:xfrm rot="16200000">
            <a:off x="-277217" y="3425606"/>
            <a:ext cx="1107996" cy="338554"/>
          </a:xfrm>
          <a:prstGeom prst="rect">
            <a:avLst/>
          </a:prstGeom>
          <a:noFill/>
          <a:scene3d>
            <a:camera prst="orthographicFront">
              <a:rot lat="0" lon="0" rev="0"/>
            </a:camera>
            <a:lightRig rig="threePt" dir="t"/>
          </a:scene3d>
        </p:spPr>
        <p:txBody>
          <a:bodyPr wrap="square" rtlCol="0">
            <a:spAutoFit/>
          </a:bodyPr>
          <a:lstStyle/>
          <a:p>
            <a:r>
              <a:rPr lang="en-GB" sz="1600" b="1" dirty="0" smtClean="0"/>
              <a:t>60 Yards</a:t>
            </a:r>
            <a:r>
              <a:rPr lang="en-GB" sz="1600" dirty="0" smtClean="0"/>
              <a:t>	</a:t>
            </a:r>
            <a:endParaRPr lang="en-US" sz="1600" dirty="0"/>
          </a:p>
        </p:txBody>
      </p:sp>
      <p:cxnSp>
        <p:nvCxnSpPr>
          <p:cNvPr id="68" name="Straight Arrow Connector 67"/>
          <p:cNvCxnSpPr/>
          <p:nvPr/>
        </p:nvCxnSpPr>
        <p:spPr>
          <a:xfrm rot="5400000" flipH="1" flipV="1">
            <a:off x="-612576" y="2345486"/>
            <a:ext cx="1872208"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611782" y="5073406"/>
            <a:ext cx="1863030" cy="7590"/>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50" name="Group 125"/>
          <p:cNvGrpSpPr/>
          <p:nvPr/>
        </p:nvGrpSpPr>
        <p:grpSpPr>
          <a:xfrm>
            <a:off x="611560" y="2849541"/>
            <a:ext cx="144864" cy="432049"/>
            <a:chOff x="611560" y="2780927"/>
            <a:chExt cx="144864" cy="432049"/>
          </a:xfrm>
        </p:grpSpPr>
        <p:pic>
          <p:nvPicPr>
            <p:cNvPr id="8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3068960"/>
              <a:ext cx="144864" cy="144016"/>
            </a:xfrm>
            <a:prstGeom prst="rect">
              <a:avLst/>
            </a:prstGeom>
            <a:noFill/>
          </p:spPr>
        </p:pic>
        <p:pic>
          <p:nvPicPr>
            <p:cNvPr id="84"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2924943"/>
              <a:ext cx="144864" cy="144016"/>
            </a:xfrm>
            <a:prstGeom prst="rect">
              <a:avLst/>
            </a:prstGeom>
            <a:noFill/>
          </p:spPr>
        </p:pic>
        <p:pic>
          <p:nvPicPr>
            <p:cNvPr id="85"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2780927"/>
              <a:ext cx="144864" cy="144016"/>
            </a:xfrm>
            <a:prstGeom prst="rect">
              <a:avLst/>
            </a:prstGeom>
            <a:noFill/>
          </p:spPr>
        </p:pic>
      </p:grpSp>
      <p:grpSp>
        <p:nvGrpSpPr>
          <p:cNvPr id="51" name="Group 126"/>
          <p:cNvGrpSpPr/>
          <p:nvPr/>
        </p:nvGrpSpPr>
        <p:grpSpPr>
          <a:xfrm>
            <a:off x="611560" y="4217694"/>
            <a:ext cx="144864" cy="432049"/>
            <a:chOff x="611560" y="4149080"/>
            <a:chExt cx="144864" cy="432049"/>
          </a:xfrm>
        </p:grpSpPr>
        <p:pic>
          <p:nvPicPr>
            <p:cNvPr id="86"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437113"/>
              <a:ext cx="144864" cy="144016"/>
            </a:xfrm>
            <a:prstGeom prst="rect">
              <a:avLst/>
            </a:prstGeom>
            <a:noFill/>
          </p:spPr>
        </p:pic>
        <p:pic>
          <p:nvPicPr>
            <p:cNvPr id="87"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293096"/>
              <a:ext cx="144864" cy="144016"/>
            </a:xfrm>
            <a:prstGeom prst="rect">
              <a:avLst/>
            </a:prstGeom>
            <a:noFill/>
          </p:spPr>
        </p:pic>
        <p:pic>
          <p:nvPicPr>
            <p:cNvPr id="88"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149080"/>
              <a:ext cx="144864" cy="144016"/>
            </a:xfrm>
            <a:prstGeom prst="rect">
              <a:avLst/>
            </a:prstGeom>
            <a:noFill/>
          </p:spPr>
        </p:pic>
      </p:grpSp>
      <p:pic>
        <p:nvPicPr>
          <p:cNvPr id="89"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8675608" y="4505727"/>
            <a:ext cx="144864" cy="144016"/>
          </a:xfrm>
          <a:prstGeom prst="rect">
            <a:avLst/>
          </a:prstGeom>
          <a:noFill/>
        </p:spPr>
      </p:pic>
      <p:pic>
        <p:nvPicPr>
          <p:cNvPr id="101"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3131840" y="6161910"/>
            <a:ext cx="144864" cy="144016"/>
          </a:xfrm>
          <a:prstGeom prst="rect">
            <a:avLst/>
          </a:prstGeom>
          <a:noFill/>
        </p:spPr>
      </p:pic>
      <p:pic>
        <p:nvPicPr>
          <p:cNvPr id="10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987824" y="6161910"/>
            <a:ext cx="144864" cy="144016"/>
          </a:xfrm>
          <a:prstGeom prst="rect">
            <a:avLst/>
          </a:prstGeom>
          <a:noFill/>
        </p:spPr>
      </p:pic>
      <p:pic>
        <p:nvPicPr>
          <p:cNvPr id="103"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3131840" y="1121350"/>
            <a:ext cx="144864" cy="144016"/>
          </a:xfrm>
          <a:prstGeom prst="rect">
            <a:avLst/>
          </a:prstGeom>
          <a:noFill/>
        </p:spPr>
      </p:pic>
      <p:pic>
        <p:nvPicPr>
          <p:cNvPr id="104"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987824" y="1121350"/>
            <a:ext cx="144864" cy="144016"/>
          </a:xfrm>
          <a:prstGeom prst="rect">
            <a:avLst/>
          </a:prstGeom>
          <a:noFill/>
        </p:spPr>
      </p:pic>
      <p:grpSp>
        <p:nvGrpSpPr>
          <p:cNvPr id="53" name="Group 134"/>
          <p:cNvGrpSpPr/>
          <p:nvPr/>
        </p:nvGrpSpPr>
        <p:grpSpPr>
          <a:xfrm>
            <a:off x="4572000" y="1412776"/>
            <a:ext cx="216024" cy="936104"/>
            <a:chOff x="5076056" y="1841430"/>
            <a:chExt cx="216024" cy="936104"/>
          </a:xfrm>
        </p:grpSpPr>
        <p:cxnSp>
          <p:nvCxnSpPr>
            <p:cNvPr id="120" name="Straight Connector 119"/>
            <p:cNvCxnSpPr/>
            <p:nvPr/>
          </p:nvCxnSpPr>
          <p:spPr>
            <a:xfrm rot="5400000">
              <a:off x="5040052" y="1877434"/>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5040052" y="2525506"/>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5" name="Group 142"/>
          <p:cNvGrpSpPr/>
          <p:nvPr/>
        </p:nvGrpSpPr>
        <p:grpSpPr>
          <a:xfrm>
            <a:off x="4572000" y="5013176"/>
            <a:ext cx="216024" cy="936104"/>
            <a:chOff x="5076056" y="4505726"/>
            <a:chExt cx="216024" cy="936104"/>
          </a:xfrm>
        </p:grpSpPr>
        <p:cxnSp>
          <p:nvCxnSpPr>
            <p:cNvPr id="122" name="Straight Connector 121"/>
            <p:cNvCxnSpPr/>
            <p:nvPr/>
          </p:nvCxnSpPr>
          <p:spPr>
            <a:xfrm rot="5400000">
              <a:off x="5040052" y="4541730"/>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a:off x="5040052" y="5189802"/>
              <a:ext cx="288032" cy="216024"/>
            </a:xfrm>
            <a:prstGeom prst="line">
              <a:avLst/>
            </a:prstGeom>
            <a:ln w="254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6" name="Group 134"/>
          <p:cNvGrpSpPr/>
          <p:nvPr/>
        </p:nvGrpSpPr>
        <p:grpSpPr>
          <a:xfrm>
            <a:off x="5148064" y="4149080"/>
            <a:ext cx="144864" cy="432049"/>
            <a:chOff x="611560" y="4149080"/>
            <a:chExt cx="144864" cy="432049"/>
          </a:xfrm>
        </p:grpSpPr>
        <p:pic>
          <p:nvPicPr>
            <p:cNvPr id="136"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437113"/>
              <a:ext cx="144864" cy="144016"/>
            </a:xfrm>
            <a:prstGeom prst="rect">
              <a:avLst/>
            </a:prstGeom>
            <a:noFill/>
          </p:spPr>
        </p:pic>
        <p:pic>
          <p:nvPicPr>
            <p:cNvPr id="137"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293096"/>
              <a:ext cx="144864" cy="144016"/>
            </a:xfrm>
            <a:prstGeom prst="rect">
              <a:avLst/>
            </a:prstGeom>
            <a:noFill/>
          </p:spPr>
        </p:pic>
        <p:pic>
          <p:nvPicPr>
            <p:cNvPr id="138"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149080"/>
              <a:ext cx="144864" cy="144016"/>
            </a:xfrm>
            <a:prstGeom prst="rect">
              <a:avLst/>
            </a:prstGeom>
            <a:noFill/>
          </p:spPr>
        </p:pic>
      </p:grpSp>
      <p:grpSp>
        <p:nvGrpSpPr>
          <p:cNvPr id="58" name="Group 138"/>
          <p:cNvGrpSpPr/>
          <p:nvPr/>
        </p:nvGrpSpPr>
        <p:grpSpPr>
          <a:xfrm>
            <a:off x="5076056" y="2924944"/>
            <a:ext cx="144864" cy="432049"/>
            <a:chOff x="611560" y="4149080"/>
            <a:chExt cx="144864" cy="432049"/>
          </a:xfrm>
        </p:grpSpPr>
        <p:pic>
          <p:nvPicPr>
            <p:cNvPr id="140"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437113"/>
              <a:ext cx="144864" cy="144016"/>
            </a:xfrm>
            <a:prstGeom prst="rect">
              <a:avLst/>
            </a:prstGeom>
            <a:noFill/>
          </p:spPr>
        </p:pic>
        <p:pic>
          <p:nvPicPr>
            <p:cNvPr id="141"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293096"/>
              <a:ext cx="144864" cy="144016"/>
            </a:xfrm>
            <a:prstGeom prst="rect">
              <a:avLst/>
            </a:prstGeom>
            <a:noFill/>
          </p:spPr>
        </p:pic>
        <p:pic>
          <p:nvPicPr>
            <p:cNvPr id="14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611560" y="4149080"/>
              <a:ext cx="144864" cy="144016"/>
            </a:xfrm>
            <a:prstGeom prst="rect">
              <a:avLst/>
            </a:prstGeom>
            <a:noFill/>
          </p:spPr>
        </p:pic>
      </p:grpSp>
      <p:cxnSp>
        <p:nvCxnSpPr>
          <p:cNvPr id="154" name="Straight Arrow Connector 153"/>
          <p:cNvCxnSpPr/>
          <p:nvPr/>
        </p:nvCxnSpPr>
        <p:spPr>
          <a:xfrm rot="10800000">
            <a:off x="3059832" y="4077072"/>
            <a:ext cx="1440160"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rot="5400000" flipH="1" flipV="1">
            <a:off x="2086930" y="4545124"/>
            <a:ext cx="216818" cy="79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62" name="Group 150"/>
          <p:cNvGrpSpPr/>
          <p:nvPr/>
        </p:nvGrpSpPr>
        <p:grpSpPr>
          <a:xfrm>
            <a:off x="4499992" y="2852936"/>
            <a:ext cx="360996" cy="451793"/>
            <a:chOff x="5292080" y="3429000"/>
            <a:chExt cx="360996" cy="451793"/>
          </a:xfrm>
        </p:grpSpPr>
        <p:sp>
          <p:nvSpPr>
            <p:cNvPr id="112" name="AutoShape 13"/>
            <p:cNvSpPr>
              <a:spLocks noChangeArrowheads="1"/>
            </p:cNvSpPr>
            <p:nvPr/>
          </p:nvSpPr>
          <p:spPr bwMode="auto">
            <a:xfrm>
              <a:off x="5364088" y="34290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19" name="TextBox 118"/>
            <p:cNvSpPr txBox="1"/>
            <p:nvPr/>
          </p:nvSpPr>
          <p:spPr>
            <a:xfrm>
              <a:off x="5292080" y="3573016"/>
              <a:ext cx="360996" cy="307777"/>
            </a:xfrm>
            <a:prstGeom prst="rect">
              <a:avLst/>
            </a:prstGeom>
            <a:noFill/>
          </p:spPr>
          <p:txBody>
            <a:bodyPr wrap="none" rtlCol="0">
              <a:spAutoFit/>
            </a:bodyPr>
            <a:lstStyle/>
            <a:p>
              <a:r>
                <a:rPr lang="en-GB" sz="1400" b="1" dirty="0" smtClean="0"/>
                <a:t>S2</a:t>
              </a:r>
              <a:endParaRPr lang="en-US" sz="1400" b="1" dirty="0"/>
            </a:p>
          </p:txBody>
        </p:sp>
      </p:grpSp>
      <p:grpSp>
        <p:nvGrpSpPr>
          <p:cNvPr id="63" name="Group 118"/>
          <p:cNvGrpSpPr/>
          <p:nvPr/>
        </p:nvGrpSpPr>
        <p:grpSpPr>
          <a:xfrm>
            <a:off x="2483768" y="2996952"/>
            <a:ext cx="385042" cy="523801"/>
            <a:chOff x="5004048" y="5169768"/>
            <a:chExt cx="385042" cy="523801"/>
          </a:xfrm>
        </p:grpSpPr>
        <p:sp>
          <p:nvSpPr>
            <p:cNvPr id="131"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32" name="TextBox 131"/>
            <p:cNvSpPr txBox="1"/>
            <p:nvPr/>
          </p:nvSpPr>
          <p:spPr>
            <a:xfrm>
              <a:off x="5004048" y="5385792"/>
              <a:ext cx="385042" cy="307777"/>
            </a:xfrm>
            <a:prstGeom prst="rect">
              <a:avLst/>
            </a:prstGeom>
            <a:noFill/>
          </p:spPr>
          <p:txBody>
            <a:bodyPr wrap="none" rtlCol="0">
              <a:spAutoFit/>
            </a:bodyPr>
            <a:lstStyle/>
            <a:p>
              <a:r>
                <a:rPr lang="en-GB" sz="1400" b="1" dirty="0" smtClean="0"/>
                <a:t>A5</a:t>
              </a:r>
              <a:endParaRPr lang="en-US" sz="1400" b="1" dirty="0"/>
            </a:p>
          </p:txBody>
        </p:sp>
      </p:grpSp>
      <p:cxnSp>
        <p:nvCxnSpPr>
          <p:cNvPr id="139" name="Straight Arrow Connector 138"/>
          <p:cNvCxnSpPr>
            <a:stCxn id="119" idx="2"/>
            <a:endCxn id="172" idx="0"/>
          </p:cNvCxnSpPr>
          <p:nvPr/>
        </p:nvCxnSpPr>
        <p:spPr>
          <a:xfrm rot="16200000" flipH="1">
            <a:off x="4312294" y="3672925"/>
            <a:ext cx="772343" cy="35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126"/>
          <p:cNvGrpSpPr/>
          <p:nvPr/>
        </p:nvGrpSpPr>
        <p:grpSpPr>
          <a:xfrm>
            <a:off x="1547664" y="5445224"/>
            <a:ext cx="936103" cy="667817"/>
            <a:chOff x="1907705" y="5157192"/>
            <a:chExt cx="936103" cy="667817"/>
          </a:xfrm>
        </p:grpSpPr>
        <p:pic>
          <p:nvPicPr>
            <p:cNvPr id="61" name="Picture 2" descr="C:\Users\jsimmons\AppData\Local\Microsoft\Windows\Temporary Internet Files\Content.IE5\URS8PFCS\MC900318982[1].wmf"/>
            <p:cNvPicPr>
              <a:picLocks noChangeAspect="1" noChangeArrowheads="1"/>
            </p:cNvPicPr>
            <p:nvPr/>
          </p:nvPicPr>
          <p:blipFill>
            <a:blip r:embed="rId4" cstate="print"/>
            <a:srcRect/>
            <a:stretch>
              <a:fillRect/>
            </a:stretch>
          </p:blipFill>
          <p:spPr bwMode="auto">
            <a:xfrm>
              <a:off x="1907705" y="5157192"/>
              <a:ext cx="576064" cy="456003"/>
            </a:xfrm>
            <a:prstGeom prst="rect">
              <a:avLst/>
            </a:prstGeom>
            <a:noFill/>
          </p:spPr>
        </p:pic>
        <p:sp>
          <p:nvSpPr>
            <p:cNvPr id="123" name="TextBox 122"/>
            <p:cNvSpPr txBox="1"/>
            <p:nvPr/>
          </p:nvSpPr>
          <p:spPr>
            <a:xfrm>
              <a:off x="1979712" y="5517232"/>
              <a:ext cx="864096" cy="307777"/>
            </a:xfrm>
            <a:prstGeom prst="rect">
              <a:avLst/>
            </a:prstGeom>
            <a:noFill/>
          </p:spPr>
          <p:txBody>
            <a:bodyPr wrap="square" rtlCol="0">
              <a:spAutoFit/>
            </a:bodyPr>
            <a:lstStyle/>
            <a:p>
              <a:r>
                <a:rPr lang="en-GB" sz="1400" b="1" dirty="0" smtClean="0"/>
                <a:t>Asst Ref</a:t>
              </a:r>
              <a:endParaRPr lang="en-US" sz="1400" b="1" dirty="0"/>
            </a:p>
          </p:txBody>
        </p:sp>
      </p:grpSp>
      <p:grpSp>
        <p:nvGrpSpPr>
          <p:cNvPr id="65" name="Group 144"/>
          <p:cNvGrpSpPr/>
          <p:nvPr/>
        </p:nvGrpSpPr>
        <p:grpSpPr>
          <a:xfrm>
            <a:off x="2843808" y="4509120"/>
            <a:ext cx="389850" cy="451793"/>
            <a:chOff x="3995936" y="3081536"/>
            <a:chExt cx="389850" cy="451793"/>
          </a:xfrm>
        </p:grpSpPr>
        <p:sp>
          <p:nvSpPr>
            <p:cNvPr id="128" name="AutoShape 13"/>
            <p:cNvSpPr>
              <a:spLocks noChangeArrowheads="1"/>
            </p:cNvSpPr>
            <p:nvPr/>
          </p:nvSpPr>
          <p:spPr bwMode="auto">
            <a:xfrm>
              <a:off x="4067944" y="3081536"/>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29" name="TextBox 128"/>
            <p:cNvSpPr txBox="1"/>
            <p:nvPr/>
          </p:nvSpPr>
          <p:spPr>
            <a:xfrm>
              <a:off x="3995936" y="3225552"/>
              <a:ext cx="389850" cy="307777"/>
            </a:xfrm>
            <a:prstGeom prst="rect">
              <a:avLst/>
            </a:prstGeom>
            <a:noFill/>
          </p:spPr>
          <p:txBody>
            <a:bodyPr wrap="none" rtlCol="0">
              <a:spAutoFit/>
            </a:bodyPr>
            <a:lstStyle/>
            <a:p>
              <a:r>
                <a:rPr lang="en-GB" sz="1400" b="1" dirty="0" smtClean="0"/>
                <a:t>D6</a:t>
              </a:r>
              <a:endParaRPr lang="en-US" sz="1400" b="1" dirty="0"/>
            </a:p>
          </p:txBody>
        </p:sp>
      </p:grpSp>
      <p:grpSp>
        <p:nvGrpSpPr>
          <p:cNvPr id="66" name="Group 118"/>
          <p:cNvGrpSpPr/>
          <p:nvPr/>
        </p:nvGrpSpPr>
        <p:grpSpPr>
          <a:xfrm>
            <a:off x="2699792" y="1772816"/>
            <a:ext cx="385042" cy="523801"/>
            <a:chOff x="5004048" y="5169768"/>
            <a:chExt cx="385042" cy="523801"/>
          </a:xfrm>
        </p:grpSpPr>
        <p:sp>
          <p:nvSpPr>
            <p:cNvPr id="133"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34" name="TextBox 133"/>
            <p:cNvSpPr txBox="1"/>
            <p:nvPr/>
          </p:nvSpPr>
          <p:spPr>
            <a:xfrm>
              <a:off x="5004048" y="5385792"/>
              <a:ext cx="385042" cy="307777"/>
            </a:xfrm>
            <a:prstGeom prst="rect">
              <a:avLst/>
            </a:prstGeom>
            <a:noFill/>
          </p:spPr>
          <p:txBody>
            <a:bodyPr wrap="none" rtlCol="0">
              <a:spAutoFit/>
            </a:bodyPr>
            <a:lstStyle/>
            <a:p>
              <a:r>
                <a:rPr lang="en-GB" sz="1400" b="1" dirty="0" smtClean="0"/>
                <a:t>A6</a:t>
              </a:r>
              <a:endParaRPr lang="en-US" sz="1400" b="1" dirty="0"/>
            </a:p>
          </p:txBody>
        </p:sp>
      </p:grpSp>
      <p:pic>
        <p:nvPicPr>
          <p:cNvPr id="171"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771800" y="4005064"/>
            <a:ext cx="144864" cy="144016"/>
          </a:xfrm>
          <a:prstGeom prst="rect">
            <a:avLst/>
          </a:prstGeom>
          <a:noFill/>
        </p:spPr>
      </p:pic>
      <p:pic>
        <p:nvPicPr>
          <p:cNvPr id="172"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4644008" y="4077072"/>
            <a:ext cx="144864" cy="144016"/>
          </a:xfrm>
          <a:prstGeom prst="rect">
            <a:avLst/>
          </a:prstGeom>
          <a:noFill/>
        </p:spPr>
      </p:pic>
      <p:pic>
        <p:nvPicPr>
          <p:cNvPr id="173"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3707904" y="4725144"/>
            <a:ext cx="144864" cy="144016"/>
          </a:xfrm>
          <a:prstGeom prst="rect">
            <a:avLst/>
          </a:prstGeom>
          <a:noFill/>
        </p:spPr>
      </p:pic>
      <p:cxnSp>
        <p:nvCxnSpPr>
          <p:cNvPr id="177" name="Straight Arrow Connector 176"/>
          <p:cNvCxnSpPr/>
          <p:nvPr/>
        </p:nvCxnSpPr>
        <p:spPr>
          <a:xfrm flipV="1">
            <a:off x="1763688" y="4221088"/>
            <a:ext cx="330230" cy="134143"/>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rot="5400000">
            <a:off x="1991063" y="3129617"/>
            <a:ext cx="216818" cy="23952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rot="5400000">
            <a:off x="2086930" y="2240074"/>
            <a:ext cx="36004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rot="10800000">
            <a:off x="2266156" y="4869160"/>
            <a:ext cx="217612" cy="21602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2987824" y="4221088"/>
            <a:ext cx="720080"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endCxn id="134" idx="2"/>
          </p:cNvCxnSpPr>
          <p:nvPr/>
        </p:nvCxnSpPr>
        <p:spPr>
          <a:xfrm rot="16200000" flipV="1">
            <a:off x="2229862" y="2959069"/>
            <a:ext cx="2428527" cy="11036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57"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699792" y="2132856"/>
            <a:ext cx="144864" cy="144016"/>
          </a:xfrm>
          <a:prstGeom prst="rect">
            <a:avLst/>
          </a:prstGeom>
          <a:noFill/>
        </p:spPr>
      </p:pic>
      <p:sp>
        <p:nvSpPr>
          <p:cNvPr id="159" name="Arc 158"/>
          <p:cNvSpPr/>
          <p:nvPr/>
        </p:nvSpPr>
        <p:spPr>
          <a:xfrm>
            <a:off x="2051720" y="1916832"/>
            <a:ext cx="1224136" cy="1008112"/>
          </a:xfrm>
          <a:prstGeom prst="arc">
            <a:avLst>
              <a:gd name="adj1" fmla="val 10528220"/>
              <a:gd name="adj2" fmla="val 14890262"/>
            </a:avLst>
          </a:prstGeom>
          <a:ln>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61" name="Straight Arrow Connector 160"/>
          <p:cNvCxnSpPr>
            <a:stCxn id="13" idx="0"/>
          </p:cNvCxnSpPr>
          <p:nvPr/>
        </p:nvCxnSpPr>
        <p:spPr>
          <a:xfrm rot="5400000" flipH="1" flipV="1">
            <a:off x="1856842" y="3018098"/>
            <a:ext cx="216024" cy="1737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rot="10800000">
            <a:off x="1763688" y="3717032"/>
            <a:ext cx="504056" cy="2880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3131840" y="3933056"/>
            <a:ext cx="301686" cy="369332"/>
          </a:xfrm>
          <a:prstGeom prst="rect">
            <a:avLst/>
          </a:prstGeom>
          <a:noFill/>
        </p:spPr>
        <p:txBody>
          <a:bodyPr wrap="none" rtlCol="0">
            <a:spAutoFit/>
          </a:bodyPr>
          <a:lstStyle/>
          <a:p>
            <a:r>
              <a:rPr lang="en-GB" dirty="0" smtClean="0"/>
              <a:t>1</a:t>
            </a:r>
            <a:endParaRPr lang="en-GB" dirty="0"/>
          </a:p>
        </p:txBody>
      </p:sp>
      <p:sp>
        <p:nvSpPr>
          <p:cNvPr id="180" name="TextBox 179"/>
          <p:cNvSpPr txBox="1"/>
          <p:nvPr/>
        </p:nvSpPr>
        <p:spPr>
          <a:xfrm>
            <a:off x="3275856" y="4581128"/>
            <a:ext cx="301686" cy="369332"/>
          </a:xfrm>
          <a:prstGeom prst="rect">
            <a:avLst/>
          </a:prstGeom>
          <a:noFill/>
        </p:spPr>
        <p:txBody>
          <a:bodyPr wrap="none" rtlCol="0">
            <a:spAutoFit/>
          </a:bodyPr>
          <a:lstStyle/>
          <a:p>
            <a:r>
              <a:rPr lang="en-GB" dirty="0" smtClean="0"/>
              <a:t>2</a:t>
            </a:r>
            <a:endParaRPr lang="en-GB" dirty="0"/>
          </a:p>
        </p:txBody>
      </p:sp>
      <p:cxnSp>
        <p:nvCxnSpPr>
          <p:cNvPr id="127" name="Straight Arrow Connector 126"/>
          <p:cNvCxnSpPr/>
          <p:nvPr/>
        </p:nvCxnSpPr>
        <p:spPr>
          <a:xfrm rot="10800000">
            <a:off x="2123729" y="3645024"/>
            <a:ext cx="454750" cy="14401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2195736" y="3789040"/>
            <a:ext cx="360040" cy="7200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3059832" y="2492896"/>
            <a:ext cx="301686" cy="369332"/>
          </a:xfrm>
          <a:prstGeom prst="rect">
            <a:avLst/>
          </a:prstGeom>
          <a:noFill/>
        </p:spPr>
        <p:txBody>
          <a:bodyPr wrap="none" rtlCol="0">
            <a:spAutoFit/>
          </a:bodyPr>
          <a:lstStyle/>
          <a:p>
            <a:r>
              <a:rPr lang="en-GB" dirty="0" smtClean="0"/>
              <a:t>3</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Defending in an SSG (8v8 – 3-2-2)</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95536" y="39085"/>
            <a:ext cx="8136904" cy="6604490"/>
          </a:xfrm>
          <a:prstGeom prst="rect">
            <a:avLst/>
          </a:prstGeom>
          <a:noFill/>
          <a:ln w="9525">
            <a:noFill/>
            <a:miter lim="800000"/>
            <a:headEnd/>
            <a:tailEnd/>
          </a:ln>
        </p:spPr>
      </p:pic>
      <p:sp>
        <p:nvSpPr>
          <p:cNvPr id="4" name="Rectangle 3"/>
          <p:cNvSpPr/>
          <p:nvPr/>
        </p:nvSpPr>
        <p:spPr>
          <a:xfrm>
            <a:off x="3707904" y="188640"/>
            <a:ext cx="216024"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35896" y="116632"/>
            <a:ext cx="301686" cy="369332"/>
          </a:xfrm>
          <a:prstGeom prst="rect">
            <a:avLst/>
          </a:prstGeom>
          <a:noFill/>
        </p:spPr>
        <p:txBody>
          <a:bodyPr wrap="none" rtlCol="0">
            <a:spAutoFit/>
          </a:bodyPr>
          <a:lstStyle/>
          <a:p>
            <a:r>
              <a:rPr lang="en-GB" dirty="0" smtClean="0"/>
              <a:t>1</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95536" y="44624"/>
            <a:ext cx="8242300" cy="662192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Defending Key </a:t>
            </a:r>
            <a:r>
              <a:rPr lang="en-GB" dirty="0"/>
              <a:t>T</a:t>
            </a:r>
            <a:r>
              <a:rPr lang="en-GB" dirty="0" smtClean="0"/>
              <a:t>echnical </a:t>
            </a:r>
            <a:r>
              <a:rPr lang="en-GB" dirty="0"/>
              <a:t>F</a:t>
            </a:r>
            <a:r>
              <a:rPr lang="en-GB" dirty="0" smtClean="0"/>
              <a:t>actors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384"/>
            <a:ext cx="9144000" cy="7078861"/>
          </a:xfrm>
          <a:prstGeom prst="rect">
            <a:avLst/>
          </a:prstGeom>
          <a:noFill/>
        </p:spPr>
        <p:txBody>
          <a:bodyPr wrap="square" rtlCol="0">
            <a:spAutoFit/>
          </a:bodyPr>
          <a:lstStyle/>
          <a:p>
            <a:r>
              <a:rPr lang="en-GB" sz="2000" b="1" u="sng" dirty="0" smtClean="0"/>
              <a:t>Key Factors  - Coach a Back Four Cover and Balance</a:t>
            </a:r>
          </a:p>
          <a:p>
            <a:endParaRPr lang="en-GB" b="1" u="sng" dirty="0" smtClean="0"/>
          </a:p>
          <a:p>
            <a:r>
              <a:rPr lang="en-GB" b="1" u="sng" dirty="0" smtClean="0"/>
              <a:t>1. Individual techniques and points</a:t>
            </a:r>
            <a:endParaRPr lang="en-GB" b="1" dirty="0" smtClean="0"/>
          </a:p>
          <a:p>
            <a:pPr>
              <a:buBlip>
                <a:blip r:embed="rId2"/>
              </a:buBlip>
            </a:pPr>
            <a:r>
              <a:rPr lang="en-GB" b="1" dirty="0" smtClean="0"/>
              <a:t> Individual defending technique – Fast Shutdown, slow down, get down, side on</a:t>
            </a:r>
          </a:p>
          <a:p>
            <a:pPr>
              <a:buBlip>
                <a:blip r:embed="rId2"/>
              </a:buBlip>
            </a:pPr>
            <a:r>
              <a:rPr lang="en-GB" b="1" dirty="0" smtClean="0"/>
              <a:t> All defenders to adopt a good body stance, left or right shoulder, side on, </a:t>
            </a:r>
            <a:r>
              <a:rPr lang="en-GB" b="1" u="sng" dirty="0" smtClean="0"/>
              <a:t>defensive triangle</a:t>
            </a:r>
            <a:r>
              <a:rPr lang="en-GB" b="1" dirty="0" smtClean="0"/>
              <a:t>, the player, the ball, the goal. Do not get pinned or </a:t>
            </a:r>
            <a:r>
              <a:rPr lang="en-GB" b="1" smtClean="0"/>
              <a:t>behind your </a:t>
            </a:r>
            <a:r>
              <a:rPr lang="en-GB" b="1" dirty="0" smtClean="0"/>
              <a:t>player, Whole team adjusts off pressing players stance.</a:t>
            </a:r>
          </a:p>
          <a:p>
            <a:pPr>
              <a:buBlip>
                <a:blip r:embed="rId2"/>
              </a:buBlip>
            </a:pPr>
            <a:r>
              <a:rPr lang="en-GB" b="1" dirty="0" smtClean="0"/>
              <a:t> Track runners to back of defence. Recover from wrong side of  the ball, if it is behind you.</a:t>
            </a:r>
          </a:p>
          <a:p>
            <a:pPr>
              <a:buBlip>
                <a:blip r:embed="rId2"/>
              </a:buBlip>
            </a:pPr>
            <a:r>
              <a:rPr lang="en-GB" b="1" dirty="0" smtClean="0"/>
              <a:t> Defenders can show inside (to strength) or outside (away from goal) depending on the player (weak foot) and situation they are dealing with.  Make play predictable.</a:t>
            </a:r>
          </a:p>
          <a:p>
            <a:endParaRPr lang="en-GB" b="1" u="sng" dirty="0" smtClean="0"/>
          </a:p>
          <a:p>
            <a:r>
              <a:rPr lang="en-GB" b="1" u="sng" dirty="0" smtClean="0"/>
              <a:t>2. Cover and Balance (UNIT)</a:t>
            </a:r>
          </a:p>
          <a:p>
            <a:pPr>
              <a:buBlip>
                <a:blip r:embed="rId2"/>
              </a:buBlip>
            </a:pPr>
            <a:r>
              <a:rPr lang="en-GB" b="1" dirty="0" smtClean="0"/>
              <a:t> Movement and responsibility of supporting (COVER) player</a:t>
            </a:r>
          </a:p>
          <a:p>
            <a:pPr lvl="1">
              <a:buFont typeface="Courier New" pitchFamily="49" charset="0"/>
              <a:buChar char="o"/>
            </a:pPr>
            <a:r>
              <a:rPr lang="en-GB" sz="1600" b="1" dirty="0" smtClean="0"/>
              <a:t> Nearest defender to decide to press or not (Decision based on Players forward, where the ball is lost. Can we affect the first touch, intercept or win the ball?)  If not able to press, compact play, delay, cut out forward passes</a:t>
            </a:r>
          </a:p>
          <a:p>
            <a:pPr lvl="1">
              <a:buFont typeface="Courier New" pitchFamily="49" charset="0"/>
              <a:buChar char="o"/>
            </a:pPr>
            <a:r>
              <a:rPr lang="en-GB" sz="1600" b="1" dirty="0" smtClean="0"/>
              <a:t> Next nearest defender to  COVER 1</a:t>
            </a:r>
            <a:r>
              <a:rPr lang="en-GB" sz="1600" b="1" baseline="30000" dirty="0" smtClean="0"/>
              <a:t>st</a:t>
            </a:r>
            <a:r>
              <a:rPr lang="en-GB" sz="1600" b="1" dirty="0" smtClean="0"/>
              <a:t> defender, cut out the passing channel (screen).</a:t>
            </a:r>
          </a:p>
          <a:p>
            <a:pPr lvl="1">
              <a:buFont typeface="Courier New" pitchFamily="49" charset="0"/>
              <a:buChar char="o"/>
            </a:pPr>
            <a:r>
              <a:rPr lang="en-GB" sz="1600" b="1" dirty="0" smtClean="0"/>
              <a:t> Angle and distance of cover player  to be able to make ground if  1</a:t>
            </a:r>
            <a:r>
              <a:rPr lang="en-GB" sz="1600" b="1" baseline="30000" dirty="0" smtClean="0"/>
              <a:t>st</a:t>
            </a:r>
            <a:r>
              <a:rPr lang="en-GB" sz="1600" b="1" dirty="0" smtClean="0"/>
              <a:t> defender is beaten</a:t>
            </a:r>
          </a:p>
          <a:p>
            <a:pPr lvl="1">
              <a:buFont typeface="Courier New" pitchFamily="49" charset="0"/>
              <a:buChar char="o"/>
            </a:pPr>
            <a:r>
              <a:rPr lang="en-GB" sz="1600" b="1" dirty="0" smtClean="0"/>
              <a:t> to give support/confidence/advice  (Communication) to 1</a:t>
            </a:r>
            <a:r>
              <a:rPr lang="en-GB" sz="1600" b="1" baseline="30000" dirty="0" smtClean="0"/>
              <a:t>st</a:t>
            </a:r>
            <a:r>
              <a:rPr lang="en-GB" sz="1600" b="1" dirty="0" smtClean="0"/>
              <a:t> defender</a:t>
            </a:r>
          </a:p>
          <a:p>
            <a:pPr lvl="1">
              <a:buFont typeface="Courier New" pitchFamily="49" charset="0"/>
              <a:buChar char="o"/>
            </a:pPr>
            <a:r>
              <a:rPr lang="en-GB" sz="1600" b="1" dirty="0" smtClean="0"/>
              <a:t> to watch the player they are marking and to assess/anticipate danger and possible outcome</a:t>
            </a:r>
          </a:p>
          <a:p>
            <a:pPr>
              <a:buBlip>
                <a:blip r:embed="rId2"/>
              </a:buBlip>
            </a:pPr>
            <a:r>
              <a:rPr lang="en-GB" b="1" dirty="0" smtClean="0"/>
              <a:t> Movement of further BALANCE players to maintain shape/ compactness/ defensive cover/ balance. Mark their player and easily defend if the ball is switched to them</a:t>
            </a:r>
          </a:p>
          <a:p>
            <a:pPr>
              <a:buBlip>
                <a:blip r:embed="rId2"/>
              </a:buBlip>
            </a:pPr>
            <a:r>
              <a:rPr lang="en-GB" b="1" dirty="0" smtClean="0"/>
              <a:t> In an interchange of positions by the attack pass the player. </a:t>
            </a:r>
          </a:p>
          <a:p>
            <a:pPr>
              <a:buBlip>
                <a:blip r:embed="rId2"/>
              </a:buBlip>
            </a:pPr>
            <a:r>
              <a:rPr lang="en-GB" b="1" dirty="0" smtClean="0"/>
              <a:t> PLAYERS CHANGE ROLES ALSO from pressing, covering and balance player as ball is played.</a:t>
            </a:r>
          </a:p>
          <a:p>
            <a:pPr>
              <a:buBlip>
                <a:blip r:embed="rId2"/>
              </a:buBlip>
            </a:pPr>
            <a:r>
              <a:rPr lang="en-GB" b="1" dirty="0" smtClean="0"/>
              <a:t> Communication, Joe press, Fred Cover, Bill balance</a:t>
            </a:r>
          </a:p>
          <a:p>
            <a:endParaRPr lang="en-GB" sz="16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76200" y="-39688"/>
            <a:ext cx="8915400" cy="523876"/>
          </a:xfrm>
          <a:prstGeom prst="rect">
            <a:avLst/>
          </a:prstGeom>
          <a:noFill/>
          <a:ln w="9525">
            <a:noFill/>
            <a:miter lim="800000"/>
            <a:headEnd/>
            <a:tailEnd/>
          </a:ln>
        </p:spPr>
        <p:txBody>
          <a:bodyPr>
            <a:spAutoFit/>
          </a:bodyPr>
          <a:lstStyle/>
          <a:p>
            <a:r>
              <a:rPr lang="en-GB" sz="2800"/>
              <a:t>Defending warm-up (1)</a:t>
            </a:r>
            <a:endParaRPr lang="en-US" sz="2800"/>
          </a:p>
        </p:txBody>
      </p:sp>
      <p:sp>
        <p:nvSpPr>
          <p:cNvPr id="2051" name="AutoShape 6"/>
          <p:cNvSpPr>
            <a:spLocks noChangeArrowheads="1"/>
          </p:cNvSpPr>
          <p:nvPr/>
        </p:nvSpPr>
        <p:spPr bwMode="auto">
          <a:xfrm>
            <a:off x="685800" y="50292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2052" name="AutoShape 7"/>
          <p:cNvSpPr>
            <a:spLocks noChangeArrowheads="1"/>
          </p:cNvSpPr>
          <p:nvPr/>
        </p:nvSpPr>
        <p:spPr bwMode="auto">
          <a:xfrm>
            <a:off x="2819400" y="2133600"/>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053" name="AutoShape 8"/>
          <p:cNvSpPr>
            <a:spLocks noChangeArrowheads="1"/>
          </p:cNvSpPr>
          <p:nvPr/>
        </p:nvSpPr>
        <p:spPr bwMode="auto">
          <a:xfrm>
            <a:off x="5257800" y="51816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2054" name="AutoShape 9"/>
          <p:cNvSpPr>
            <a:spLocks noChangeArrowheads="1"/>
          </p:cNvSpPr>
          <p:nvPr/>
        </p:nvSpPr>
        <p:spPr bwMode="auto">
          <a:xfrm>
            <a:off x="685800" y="30480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2055" name="AutoShape 7"/>
          <p:cNvSpPr>
            <a:spLocks noChangeArrowheads="1"/>
          </p:cNvSpPr>
          <p:nvPr/>
        </p:nvSpPr>
        <p:spPr bwMode="auto">
          <a:xfrm>
            <a:off x="5257800" y="30480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2056" name="AutoShape 7"/>
          <p:cNvSpPr>
            <a:spLocks noChangeArrowheads="1"/>
          </p:cNvSpPr>
          <p:nvPr/>
        </p:nvSpPr>
        <p:spPr bwMode="auto">
          <a:xfrm>
            <a:off x="2819400" y="4267200"/>
            <a:ext cx="152400" cy="228600"/>
          </a:xfrm>
          <a:prstGeom prst="triangle">
            <a:avLst>
              <a:gd name="adj" fmla="val 50000"/>
            </a:avLst>
          </a:prstGeom>
          <a:solidFill>
            <a:srgbClr val="FFFF00"/>
          </a:solidFill>
          <a:ln w="9525">
            <a:solidFill>
              <a:schemeClr val="tx1"/>
            </a:solidFill>
            <a:miter lim="800000"/>
            <a:headEnd/>
            <a:tailEnd/>
          </a:ln>
        </p:spPr>
        <p:txBody>
          <a:bodyPr wrap="none" anchor="ctr"/>
          <a:lstStyle/>
          <a:p>
            <a:endParaRPr lang="en-US"/>
          </a:p>
        </p:txBody>
      </p:sp>
      <p:sp>
        <p:nvSpPr>
          <p:cNvPr id="2057" name="Text Box 21"/>
          <p:cNvSpPr txBox="1">
            <a:spLocks noChangeArrowheads="1"/>
          </p:cNvSpPr>
          <p:nvPr/>
        </p:nvSpPr>
        <p:spPr bwMode="auto">
          <a:xfrm>
            <a:off x="5638800" y="1447800"/>
            <a:ext cx="3581400" cy="2892425"/>
          </a:xfrm>
          <a:prstGeom prst="rect">
            <a:avLst/>
          </a:prstGeom>
          <a:noFill/>
          <a:ln w="9525">
            <a:noFill/>
            <a:miter lim="800000"/>
            <a:headEnd/>
            <a:tailEnd/>
          </a:ln>
        </p:spPr>
        <p:txBody>
          <a:bodyPr>
            <a:spAutoFit/>
          </a:bodyPr>
          <a:lstStyle/>
          <a:p>
            <a:pPr marL="342900" indent="-342900"/>
            <a:r>
              <a:rPr lang="en-GB" sz="1400" b="1"/>
              <a:t>2 groups , reds and blues.  Reds attackers blues defenders</a:t>
            </a:r>
          </a:p>
          <a:p>
            <a:pPr marL="342900" indent="-342900"/>
            <a:endParaRPr lang="en-GB" sz="1400" b="1"/>
          </a:p>
          <a:p>
            <a:pPr marL="342900" indent="-342900"/>
            <a:r>
              <a:rPr lang="en-GB" sz="1400" b="1"/>
              <a:t>Reds dribble to outside cone (orange) and then inside cone (yellow)</a:t>
            </a:r>
          </a:p>
          <a:p>
            <a:pPr marL="342900" indent="-342900"/>
            <a:endParaRPr lang="en-GB" sz="1400" b="1"/>
          </a:p>
          <a:p>
            <a:pPr marL="342900" indent="-342900"/>
            <a:r>
              <a:rPr lang="en-GB" sz="1400" b="1"/>
              <a:t>Blues track as defenders showing outside and inside from goal at end</a:t>
            </a:r>
          </a:p>
          <a:p>
            <a:pPr marL="342900" indent="-342900"/>
            <a:endParaRPr lang="en-GB" sz="1400" b="1"/>
          </a:p>
          <a:p>
            <a:pPr marL="342900" indent="-342900"/>
            <a:r>
              <a:rPr lang="en-GB" sz="1400" b="1"/>
              <a:t>Run round the outside once they get to the end and swap over for next go</a:t>
            </a:r>
          </a:p>
          <a:p>
            <a:pPr marL="342900" indent="-342900"/>
            <a:endParaRPr lang="en-GB" sz="1400" b="1"/>
          </a:p>
          <a:p>
            <a:pPr marL="342900" indent="-342900"/>
            <a:endParaRPr lang="en-GB" sz="1400" b="1"/>
          </a:p>
        </p:txBody>
      </p:sp>
      <p:sp>
        <p:nvSpPr>
          <p:cNvPr id="2058" name="AutoShape 15"/>
          <p:cNvSpPr>
            <a:spLocks noChangeArrowheads="1"/>
          </p:cNvSpPr>
          <p:nvPr/>
        </p:nvSpPr>
        <p:spPr bwMode="auto">
          <a:xfrm>
            <a:off x="5562600" y="51054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2059" name="AutoShape 8"/>
          <p:cNvSpPr>
            <a:spLocks noChangeArrowheads="1"/>
          </p:cNvSpPr>
          <p:nvPr/>
        </p:nvSpPr>
        <p:spPr bwMode="auto">
          <a:xfrm>
            <a:off x="685800" y="12954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2060" name="AutoShape 8"/>
          <p:cNvSpPr>
            <a:spLocks noChangeArrowheads="1"/>
          </p:cNvSpPr>
          <p:nvPr/>
        </p:nvSpPr>
        <p:spPr bwMode="auto">
          <a:xfrm>
            <a:off x="5105400" y="13716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2061" name="AutoShape 11"/>
          <p:cNvSpPr>
            <a:spLocks noChangeArrowheads="1"/>
          </p:cNvSpPr>
          <p:nvPr/>
        </p:nvSpPr>
        <p:spPr bwMode="auto">
          <a:xfrm>
            <a:off x="5334000" y="38100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2062" name="Oval 20"/>
          <p:cNvSpPr>
            <a:spLocks noChangeArrowheads="1"/>
          </p:cNvSpPr>
          <p:nvPr/>
        </p:nvSpPr>
        <p:spPr bwMode="auto">
          <a:xfrm>
            <a:off x="2438400" y="53340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cxnSp>
        <p:nvCxnSpPr>
          <p:cNvPr id="40" name="Straight Arrow Connector 39"/>
          <p:cNvCxnSpPr/>
          <p:nvPr/>
        </p:nvCxnSpPr>
        <p:spPr>
          <a:xfrm flipV="1">
            <a:off x="3429000" y="5334000"/>
            <a:ext cx="1600200" cy="304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86594" y="3428206"/>
            <a:ext cx="457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65" name="AutoShape 13"/>
          <p:cNvSpPr>
            <a:spLocks noChangeArrowheads="1"/>
          </p:cNvSpPr>
          <p:nvPr/>
        </p:nvSpPr>
        <p:spPr bwMode="auto">
          <a:xfrm>
            <a:off x="3505200" y="51054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2066" name="AutoShape 18"/>
          <p:cNvSpPr>
            <a:spLocks noChangeArrowheads="1"/>
          </p:cNvSpPr>
          <p:nvPr/>
        </p:nvSpPr>
        <p:spPr bwMode="auto">
          <a:xfrm>
            <a:off x="990600" y="990600"/>
            <a:ext cx="228600" cy="228600"/>
          </a:xfrm>
          <a:prstGeom prst="smileyFace">
            <a:avLst>
              <a:gd name="adj" fmla="val 4653"/>
            </a:avLst>
          </a:prstGeom>
          <a:solidFill>
            <a:srgbClr val="993366"/>
          </a:solidFill>
          <a:ln w="9525">
            <a:solidFill>
              <a:schemeClr val="tx1"/>
            </a:solidFill>
            <a:round/>
            <a:headEnd/>
            <a:tailEnd/>
          </a:ln>
        </p:spPr>
        <p:txBody>
          <a:bodyPr wrap="none" anchor="ctr"/>
          <a:lstStyle/>
          <a:p>
            <a:endParaRPr lang="en-US"/>
          </a:p>
        </p:txBody>
      </p:sp>
      <p:sp>
        <p:nvSpPr>
          <p:cNvPr id="2067" name="AutoShape 10"/>
          <p:cNvSpPr>
            <a:spLocks noChangeArrowheads="1"/>
          </p:cNvSpPr>
          <p:nvPr/>
        </p:nvSpPr>
        <p:spPr bwMode="auto">
          <a:xfrm>
            <a:off x="2590800" y="54864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2068" name="AutoShape 11"/>
          <p:cNvSpPr>
            <a:spLocks noChangeArrowheads="1"/>
          </p:cNvSpPr>
          <p:nvPr/>
        </p:nvSpPr>
        <p:spPr bwMode="auto">
          <a:xfrm>
            <a:off x="3048000" y="55626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2069" name="AutoShape 10"/>
          <p:cNvSpPr>
            <a:spLocks noChangeArrowheads="1"/>
          </p:cNvSpPr>
          <p:nvPr/>
        </p:nvSpPr>
        <p:spPr bwMode="auto">
          <a:xfrm>
            <a:off x="2057400" y="51054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2070" name="Oval 20"/>
          <p:cNvSpPr>
            <a:spLocks noChangeArrowheads="1"/>
          </p:cNvSpPr>
          <p:nvPr/>
        </p:nvSpPr>
        <p:spPr bwMode="auto">
          <a:xfrm>
            <a:off x="3276600" y="54102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cxnSp>
        <p:nvCxnSpPr>
          <p:cNvPr id="71" name="Straight Arrow Connector 70"/>
          <p:cNvCxnSpPr/>
          <p:nvPr/>
        </p:nvCxnSpPr>
        <p:spPr>
          <a:xfrm rot="10800000">
            <a:off x="3048000" y="4419600"/>
            <a:ext cx="2057400" cy="838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72" name="AutoShape 8"/>
          <p:cNvSpPr>
            <a:spLocks noChangeArrowheads="1"/>
          </p:cNvSpPr>
          <p:nvPr/>
        </p:nvSpPr>
        <p:spPr bwMode="auto">
          <a:xfrm>
            <a:off x="2133600" y="990600"/>
            <a:ext cx="609600" cy="3048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2073" name="AutoShape 8"/>
          <p:cNvSpPr>
            <a:spLocks noChangeArrowheads="1"/>
          </p:cNvSpPr>
          <p:nvPr/>
        </p:nvSpPr>
        <p:spPr bwMode="auto">
          <a:xfrm>
            <a:off x="3429000" y="990600"/>
            <a:ext cx="609600" cy="3048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cxnSp>
        <p:nvCxnSpPr>
          <p:cNvPr id="77" name="Straight Arrow Connector 76"/>
          <p:cNvCxnSpPr/>
          <p:nvPr/>
        </p:nvCxnSpPr>
        <p:spPr>
          <a:xfrm flipV="1">
            <a:off x="3124200" y="3352800"/>
            <a:ext cx="1905000" cy="914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3124200" y="1447800"/>
            <a:ext cx="1905000" cy="914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0800000">
            <a:off x="3124200" y="2438400"/>
            <a:ext cx="2057400" cy="838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5400000">
            <a:off x="5068094" y="4152106"/>
            <a:ext cx="1143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78" name="AutoShape 11"/>
          <p:cNvSpPr>
            <a:spLocks noChangeArrowheads="1"/>
          </p:cNvSpPr>
          <p:nvPr/>
        </p:nvSpPr>
        <p:spPr bwMode="auto">
          <a:xfrm>
            <a:off x="3124200" y="63246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2079" name="AutoShape 11"/>
          <p:cNvSpPr>
            <a:spLocks noChangeArrowheads="1"/>
          </p:cNvSpPr>
          <p:nvPr/>
        </p:nvSpPr>
        <p:spPr bwMode="auto">
          <a:xfrm>
            <a:off x="2590800" y="63246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2080" name="AutoShape 13"/>
          <p:cNvSpPr>
            <a:spLocks noChangeArrowheads="1"/>
          </p:cNvSpPr>
          <p:nvPr/>
        </p:nvSpPr>
        <p:spPr bwMode="auto">
          <a:xfrm>
            <a:off x="685800" y="54864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2081" name="AutoShape 13"/>
          <p:cNvSpPr>
            <a:spLocks noChangeArrowheads="1"/>
          </p:cNvSpPr>
          <p:nvPr/>
        </p:nvSpPr>
        <p:spPr bwMode="auto">
          <a:xfrm>
            <a:off x="304800" y="55626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2082" name="AutoShape 15"/>
          <p:cNvSpPr>
            <a:spLocks noChangeArrowheads="1"/>
          </p:cNvSpPr>
          <p:nvPr/>
        </p:nvSpPr>
        <p:spPr bwMode="auto">
          <a:xfrm>
            <a:off x="6019800" y="51054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2083" name="AutoShape 15"/>
          <p:cNvSpPr>
            <a:spLocks noChangeArrowheads="1"/>
          </p:cNvSpPr>
          <p:nvPr/>
        </p:nvSpPr>
        <p:spPr bwMode="auto">
          <a:xfrm>
            <a:off x="5334000" y="41148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2084" name="AutoShape 11"/>
          <p:cNvSpPr>
            <a:spLocks noChangeArrowheads="1"/>
          </p:cNvSpPr>
          <p:nvPr/>
        </p:nvSpPr>
        <p:spPr bwMode="auto">
          <a:xfrm>
            <a:off x="3124200" y="66294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2085" name="AutoShape 11"/>
          <p:cNvSpPr>
            <a:spLocks noChangeArrowheads="1"/>
          </p:cNvSpPr>
          <p:nvPr/>
        </p:nvSpPr>
        <p:spPr bwMode="auto">
          <a:xfrm>
            <a:off x="2590800" y="66294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384"/>
            <a:ext cx="9144000" cy="6771084"/>
          </a:xfrm>
          <a:prstGeom prst="rect">
            <a:avLst/>
          </a:prstGeom>
          <a:noFill/>
        </p:spPr>
        <p:txBody>
          <a:bodyPr wrap="square" rtlCol="0">
            <a:spAutoFit/>
          </a:bodyPr>
          <a:lstStyle/>
          <a:p>
            <a:r>
              <a:rPr lang="en-GB" sz="2000" b="1" u="sng" dirty="0" smtClean="0"/>
              <a:t>Key Factors  Coach a Back Four Cover and Balance</a:t>
            </a:r>
          </a:p>
          <a:p>
            <a:endParaRPr lang="en-GB" b="1" u="sng" dirty="0" smtClean="0"/>
          </a:p>
          <a:p>
            <a:r>
              <a:rPr lang="en-GB" b="1" u="sng" dirty="0" smtClean="0"/>
              <a:t>3. Defensive line</a:t>
            </a:r>
          </a:p>
          <a:p>
            <a:pPr>
              <a:buBlip>
                <a:blip r:embed="rId2"/>
              </a:buBlip>
            </a:pPr>
            <a:r>
              <a:rPr lang="en-GB" b="1" dirty="0" smtClean="0"/>
              <a:t> Hold position and line (Chain) across the back of the defensive line.  Squeeze centrally behind the ball.</a:t>
            </a:r>
          </a:p>
          <a:p>
            <a:pPr>
              <a:buBlip>
                <a:blip r:embed="rId2"/>
              </a:buBlip>
            </a:pPr>
            <a:r>
              <a:rPr lang="en-GB" b="1" dirty="0" smtClean="0"/>
              <a:t> One of the centre backs is last man not a full back (Saucer shape).  Never get too far (10m) from next nearest defender (Rope theory). Comfortable in being able to make up distance</a:t>
            </a:r>
          </a:p>
          <a:p>
            <a:pPr>
              <a:buBlip>
                <a:blip r:embed="rId2"/>
              </a:buBlip>
            </a:pPr>
            <a:r>
              <a:rPr lang="en-GB" b="1" dirty="0" smtClean="0"/>
              <a:t> Play offside with the last man in control (“Step up”). One CB player leads the back four.</a:t>
            </a:r>
          </a:p>
          <a:p>
            <a:pPr>
              <a:buBlip>
                <a:blip r:embed="rId2"/>
              </a:buBlip>
            </a:pPr>
            <a:r>
              <a:rPr lang="en-GB" b="1" dirty="0" smtClean="0"/>
              <a:t> </a:t>
            </a:r>
            <a:r>
              <a:rPr lang="en-GB" b="1" u="sng" dirty="0" smtClean="0"/>
              <a:t>PRESS &amp; DROP </a:t>
            </a:r>
            <a:r>
              <a:rPr lang="en-GB" b="1" dirty="0" smtClean="0"/>
              <a:t>- Once defensive line is good coach when to press and when to drop.  Press when attackers are playing with their heads down, going back or across.  Drop when there is no pressure on the ball carrier, to protect the ball over the top, but must engage as attackers get into shooting range (Draw a line of confrontation)</a:t>
            </a:r>
          </a:p>
          <a:p>
            <a:endParaRPr lang="en-GB" b="1" u="sng" dirty="0" smtClean="0"/>
          </a:p>
          <a:p>
            <a:r>
              <a:rPr lang="en-GB" b="1" u="sng" dirty="0" smtClean="0"/>
              <a:t>4. Communication Other Points</a:t>
            </a:r>
            <a:endParaRPr lang="en-GB" b="1" dirty="0" smtClean="0"/>
          </a:p>
          <a:p>
            <a:pPr>
              <a:buBlip>
                <a:blip r:embed="rId2"/>
              </a:buBlip>
            </a:pPr>
            <a:r>
              <a:rPr lang="en-GB" b="1" dirty="0" smtClean="0"/>
              <a:t> Communicate with Individuals - “Tuck In”, “Left Shoulder”, “Right Shoulder”.</a:t>
            </a:r>
          </a:p>
          <a:p>
            <a:pPr>
              <a:buBlip>
                <a:blip r:embed="rId2"/>
              </a:buBlip>
            </a:pPr>
            <a:r>
              <a:rPr lang="en-GB" b="1" dirty="0" smtClean="0"/>
              <a:t>Good </a:t>
            </a:r>
            <a:r>
              <a:rPr lang="en-GB" b="1" u="sng" dirty="0" smtClean="0"/>
              <a:t>communication</a:t>
            </a:r>
            <a:r>
              <a:rPr lang="en-GB" b="1" dirty="0" smtClean="0"/>
              <a:t> with unit from pressing, cover , balance players and </a:t>
            </a:r>
            <a:r>
              <a:rPr lang="en-GB" b="1" u="sng" dirty="0" smtClean="0"/>
              <a:t>especially the goalkeeper.</a:t>
            </a:r>
            <a:r>
              <a:rPr lang="en-GB" b="1" dirty="0" smtClean="0"/>
              <a:t> Use mental constructs, key words: “Out”, Press”, “Drop”, “Hold (the line)”, “Shift Left”, “Shift Right”.</a:t>
            </a:r>
          </a:p>
          <a:p>
            <a:pPr>
              <a:buBlip>
                <a:blip r:embed="rId2"/>
              </a:buBlip>
            </a:pPr>
            <a:r>
              <a:rPr lang="en-GB" b="1" dirty="0" smtClean="0"/>
              <a:t> GK to assess when to communicate with defence and when to concentrate on ball. </a:t>
            </a:r>
          </a:p>
          <a:p>
            <a:pPr>
              <a:buBlip>
                <a:blip r:embed="rId2"/>
              </a:buBlip>
            </a:pPr>
            <a:r>
              <a:rPr lang="en-GB" b="1" dirty="0" smtClean="0"/>
              <a:t> GK to adopt a good defensive position in relation to the ball and defensive area behind the line and be comfortable with the distance</a:t>
            </a:r>
          </a:p>
          <a:p>
            <a:pPr>
              <a:buBlip>
                <a:blip r:embed="rId2"/>
              </a:buBlip>
            </a:pPr>
            <a:r>
              <a:rPr lang="en-GB" b="1" u="sng" dirty="0" smtClean="0"/>
              <a:t> Central Midfield players to front screen attackers</a:t>
            </a:r>
            <a:r>
              <a:rPr lang="en-GB" b="1" dirty="0" smtClean="0"/>
              <a:t> and apply pressure to ball carrier.</a:t>
            </a:r>
          </a:p>
          <a:p>
            <a:pPr>
              <a:buBlip>
                <a:blip r:embed="rId2"/>
              </a:buBlip>
            </a:pPr>
            <a:r>
              <a:rPr lang="en-GB" b="1" dirty="0" smtClean="0"/>
              <a:t> If the ball is won under pressure deal with it  &amp; clear lines, otherwise play out and push up.</a:t>
            </a:r>
          </a:p>
          <a:p>
            <a:r>
              <a:rPr lang="en-GB" b="1" smtClean="0"/>
              <a:t>See </a:t>
            </a:r>
            <a:r>
              <a:rPr lang="en-GB" b="1" dirty="0" smtClean="0"/>
              <a:t>Diagrams and session plan for explanations of pattern of movements to coach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71599" y="1340768"/>
            <a:ext cx="7553275" cy="5266867"/>
          </a:xfrm>
          <a:prstGeom prst="rect">
            <a:avLst/>
          </a:prstGeom>
          <a:noFill/>
          <a:ln w="9525">
            <a:noFill/>
            <a:miter lim="800000"/>
            <a:headEnd/>
            <a:tailEnd/>
          </a:ln>
        </p:spPr>
      </p:pic>
      <p:sp>
        <p:nvSpPr>
          <p:cNvPr id="3" name="TextBox 2"/>
          <p:cNvSpPr txBox="1"/>
          <p:nvPr/>
        </p:nvSpPr>
        <p:spPr>
          <a:xfrm>
            <a:off x="1907704" y="404664"/>
            <a:ext cx="4687245" cy="523220"/>
          </a:xfrm>
          <a:prstGeom prst="rect">
            <a:avLst/>
          </a:prstGeom>
          <a:noFill/>
        </p:spPr>
        <p:txBody>
          <a:bodyPr wrap="none" rtlCol="0">
            <a:spAutoFit/>
          </a:bodyPr>
          <a:lstStyle/>
          <a:p>
            <a:r>
              <a:rPr lang="en-GB" sz="2800" b="1" u="sng" dirty="0" smtClean="0"/>
              <a:t>Alternate Defending Warm-up</a:t>
            </a:r>
            <a:endParaRPr lang="en-US" sz="2800" b="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33400" y="3429000"/>
            <a:ext cx="4800600" cy="2133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075" name="Rectangle 2"/>
          <p:cNvSpPr>
            <a:spLocks noChangeArrowheads="1"/>
          </p:cNvSpPr>
          <p:nvPr/>
        </p:nvSpPr>
        <p:spPr bwMode="auto">
          <a:xfrm>
            <a:off x="457200" y="838200"/>
            <a:ext cx="4800600" cy="2133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076" name="Text Box 4"/>
          <p:cNvSpPr txBox="1">
            <a:spLocks noChangeArrowheads="1"/>
          </p:cNvSpPr>
          <p:nvPr/>
        </p:nvSpPr>
        <p:spPr bwMode="auto">
          <a:xfrm>
            <a:off x="228600" y="76200"/>
            <a:ext cx="5278438" cy="523875"/>
          </a:xfrm>
          <a:prstGeom prst="rect">
            <a:avLst/>
          </a:prstGeom>
          <a:noFill/>
          <a:ln w="9525">
            <a:noFill/>
            <a:miter lim="800000"/>
            <a:headEnd/>
            <a:tailEnd/>
          </a:ln>
        </p:spPr>
        <p:txBody>
          <a:bodyPr wrap="none">
            <a:spAutoFit/>
          </a:bodyPr>
          <a:lstStyle/>
          <a:p>
            <a:r>
              <a:rPr lang="en-GB" sz="2800"/>
              <a:t>Defending – Technique session</a:t>
            </a:r>
            <a:endParaRPr lang="en-US" sz="2800"/>
          </a:p>
        </p:txBody>
      </p:sp>
      <p:sp>
        <p:nvSpPr>
          <p:cNvPr id="3077" name="AutoShape 6"/>
          <p:cNvSpPr>
            <a:spLocks noChangeArrowheads="1"/>
          </p:cNvSpPr>
          <p:nvPr/>
        </p:nvSpPr>
        <p:spPr bwMode="auto">
          <a:xfrm>
            <a:off x="838200" y="28194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078" name="AutoShape 7"/>
          <p:cNvSpPr>
            <a:spLocks noChangeArrowheads="1"/>
          </p:cNvSpPr>
          <p:nvPr/>
        </p:nvSpPr>
        <p:spPr bwMode="auto">
          <a:xfrm>
            <a:off x="2362200" y="28194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079" name="AutoShape 8"/>
          <p:cNvSpPr>
            <a:spLocks noChangeArrowheads="1"/>
          </p:cNvSpPr>
          <p:nvPr/>
        </p:nvSpPr>
        <p:spPr bwMode="auto">
          <a:xfrm>
            <a:off x="3505200" y="28194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080" name="AutoShape 9"/>
          <p:cNvSpPr>
            <a:spLocks noChangeArrowheads="1"/>
          </p:cNvSpPr>
          <p:nvPr/>
        </p:nvSpPr>
        <p:spPr bwMode="auto">
          <a:xfrm>
            <a:off x="1295400" y="28194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081" name="AutoShape 13"/>
          <p:cNvSpPr>
            <a:spLocks noChangeArrowheads="1"/>
          </p:cNvSpPr>
          <p:nvPr/>
        </p:nvSpPr>
        <p:spPr bwMode="auto">
          <a:xfrm>
            <a:off x="2514600" y="53340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3082" name="AutoShape 15"/>
          <p:cNvSpPr>
            <a:spLocks noChangeArrowheads="1"/>
          </p:cNvSpPr>
          <p:nvPr/>
        </p:nvSpPr>
        <p:spPr bwMode="auto">
          <a:xfrm>
            <a:off x="1524000" y="53340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3083" name="AutoShape 17"/>
          <p:cNvSpPr>
            <a:spLocks noChangeArrowheads="1"/>
          </p:cNvSpPr>
          <p:nvPr/>
        </p:nvSpPr>
        <p:spPr bwMode="auto">
          <a:xfrm>
            <a:off x="3962400" y="3276600"/>
            <a:ext cx="228600" cy="228600"/>
          </a:xfrm>
          <a:prstGeom prst="smileyFace">
            <a:avLst>
              <a:gd name="adj" fmla="val 4653"/>
            </a:avLst>
          </a:prstGeom>
          <a:solidFill>
            <a:srgbClr val="993366"/>
          </a:solidFill>
          <a:ln w="9525">
            <a:solidFill>
              <a:schemeClr val="tx1"/>
            </a:solidFill>
            <a:round/>
            <a:headEnd/>
            <a:tailEnd/>
          </a:ln>
        </p:spPr>
        <p:txBody>
          <a:bodyPr wrap="none" anchor="ctr"/>
          <a:lstStyle/>
          <a:p>
            <a:endParaRPr lang="en-US"/>
          </a:p>
        </p:txBody>
      </p:sp>
      <p:sp>
        <p:nvSpPr>
          <p:cNvPr id="3084" name="AutoShape 19"/>
          <p:cNvSpPr>
            <a:spLocks noChangeArrowheads="1"/>
          </p:cNvSpPr>
          <p:nvPr/>
        </p:nvSpPr>
        <p:spPr bwMode="auto">
          <a:xfrm>
            <a:off x="2590800" y="3352800"/>
            <a:ext cx="228600" cy="228600"/>
          </a:xfrm>
          <a:prstGeom prst="smileyFace">
            <a:avLst>
              <a:gd name="adj" fmla="val 4653"/>
            </a:avLst>
          </a:prstGeom>
          <a:solidFill>
            <a:srgbClr val="993366"/>
          </a:solidFill>
          <a:ln w="9525">
            <a:solidFill>
              <a:schemeClr val="tx1"/>
            </a:solidFill>
            <a:round/>
            <a:headEnd/>
            <a:tailEnd/>
          </a:ln>
        </p:spPr>
        <p:txBody>
          <a:bodyPr wrap="none" anchor="ctr"/>
          <a:lstStyle/>
          <a:p>
            <a:endParaRPr lang="en-US"/>
          </a:p>
        </p:txBody>
      </p:sp>
      <p:sp>
        <p:nvSpPr>
          <p:cNvPr id="3085" name="Oval 20"/>
          <p:cNvSpPr>
            <a:spLocks noChangeArrowheads="1"/>
          </p:cNvSpPr>
          <p:nvPr/>
        </p:nvSpPr>
        <p:spPr bwMode="auto">
          <a:xfrm>
            <a:off x="1066800" y="35052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3086" name="AutoShape 6"/>
          <p:cNvSpPr>
            <a:spLocks noChangeArrowheads="1"/>
          </p:cNvSpPr>
          <p:nvPr/>
        </p:nvSpPr>
        <p:spPr bwMode="auto">
          <a:xfrm>
            <a:off x="4343400" y="28194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087" name="AutoShape 7"/>
          <p:cNvSpPr>
            <a:spLocks noChangeArrowheads="1"/>
          </p:cNvSpPr>
          <p:nvPr/>
        </p:nvSpPr>
        <p:spPr bwMode="auto">
          <a:xfrm>
            <a:off x="3048000" y="28194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088" name="AutoShape 6"/>
          <p:cNvSpPr>
            <a:spLocks noChangeArrowheads="1"/>
          </p:cNvSpPr>
          <p:nvPr/>
        </p:nvSpPr>
        <p:spPr bwMode="auto">
          <a:xfrm>
            <a:off x="4800600" y="28194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089" name="AutoShape 7"/>
          <p:cNvSpPr>
            <a:spLocks noChangeArrowheads="1"/>
          </p:cNvSpPr>
          <p:nvPr/>
        </p:nvSpPr>
        <p:spPr bwMode="auto">
          <a:xfrm>
            <a:off x="1905000" y="28194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090" name="AutoShape 10"/>
          <p:cNvSpPr>
            <a:spLocks noChangeArrowheads="1"/>
          </p:cNvSpPr>
          <p:nvPr/>
        </p:nvSpPr>
        <p:spPr bwMode="auto">
          <a:xfrm>
            <a:off x="1524000" y="42672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2074" name="Text Box 21"/>
          <p:cNvSpPr txBox="1">
            <a:spLocks noChangeArrowheads="1"/>
          </p:cNvSpPr>
          <p:nvPr/>
        </p:nvSpPr>
        <p:spPr bwMode="auto">
          <a:xfrm>
            <a:off x="5562600" y="593725"/>
            <a:ext cx="3581400" cy="5908675"/>
          </a:xfrm>
          <a:prstGeom prst="rect">
            <a:avLst/>
          </a:prstGeom>
          <a:noFill/>
          <a:ln w="9525">
            <a:noFill/>
            <a:miter lim="800000"/>
            <a:headEnd/>
            <a:tailEnd/>
          </a:ln>
        </p:spPr>
        <p:txBody>
          <a:bodyPr>
            <a:spAutoFit/>
          </a:bodyPr>
          <a:lstStyle/>
          <a:p>
            <a:pPr marL="342900" indent="-342900">
              <a:defRPr/>
            </a:pPr>
            <a:r>
              <a:rPr lang="en-GB" sz="1400" b="1" dirty="0"/>
              <a:t>12 players – 4 groups of 3</a:t>
            </a:r>
          </a:p>
          <a:p>
            <a:pPr marL="342900" indent="-342900">
              <a:defRPr/>
            </a:pPr>
            <a:endParaRPr lang="en-GB" sz="1400" b="1" dirty="0"/>
          </a:p>
          <a:p>
            <a:pPr marL="342900" indent="-342900">
              <a:defRPr/>
            </a:pPr>
            <a:r>
              <a:rPr lang="en-GB" sz="1400" b="1" dirty="0"/>
              <a:t>Small Cone Goal</a:t>
            </a:r>
          </a:p>
          <a:p>
            <a:pPr marL="342900" indent="-342900">
              <a:defRPr/>
            </a:pPr>
            <a:endParaRPr lang="en-GB" sz="1400" b="1" dirty="0"/>
          </a:p>
          <a:p>
            <a:pPr marL="342900" indent="-342900">
              <a:defRPr/>
            </a:pPr>
            <a:r>
              <a:rPr lang="en-GB" sz="1400" b="1" dirty="0"/>
              <a:t>Group 1 (Servers)	           </a:t>
            </a:r>
          </a:p>
          <a:p>
            <a:pPr marL="342900" indent="-342900">
              <a:defRPr/>
            </a:pPr>
            <a:endParaRPr lang="en-GB" sz="1400" b="1" dirty="0"/>
          </a:p>
          <a:p>
            <a:pPr marL="342900" indent="-342900">
              <a:defRPr/>
            </a:pPr>
            <a:r>
              <a:rPr lang="en-GB" sz="1400" b="1" dirty="0"/>
              <a:t>Group 2 (Attackers)</a:t>
            </a:r>
          </a:p>
          <a:p>
            <a:pPr marL="342900" indent="-342900">
              <a:defRPr/>
            </a:pPr>
            <a:endParaRPr lang="en-GB" sz="1400" b="1" dirty="0"/>
          </a:p>
          <a:p>
            <a:pPr marL="342900" indent="-342900">
              <a:defRPr/>
            </a:pPr>
            <a:r>
              <a:rPr lang="en-GB" sz="1400" b="1" dirty="0"/>
              <a:t>Group 3 (Defenders)	            </a:t>
            </a:r>
          </a:p>
          <a:p>
            <a:pPr marL="342900" indent="-342900">
              <a:defRPr/>
            </a:pPr>
            <a:endParaRPr lang="en-GB" sz="1400" b="1" dirty="0"/>
          </a:p>
          <a:p>
            <a:pPr marL="342900" indent="-342900">
              <a:defRPr/>
            </a:pPr>
            <a:r>
              <a:rPr lang="en-GB" sz="1400" b="1" dirty="0"/>
              <a:t>Ball 	Pass</a:t>
            </a:r>
          </a:p>
          <a:p>
            <a:pPr marL="342900" indent="-342900">
              <a:defRPr/>
            </a:pPr>
            <a:endParaRPr lang="en-GB" sz="1400" b="1" dirty="0"/>
          </a:p>
          <a:p>
            <a:pPr marL="342900" indent="-342900">
              <a:defRPr/>
            </a:pPr>
            <a:r>
              <a:rPr lang="en-GB" sz="1400" b="1" dirty="0"/>
              <a:t>Run off the ball</a:t>
            </a:r>
          </a:p>
          <a:p>
            <a:pPr marL="342900" indent="-342900">
              <a:defRPr/>
            </a:pPr>
            <a:endParaRPr lang="en-GB" sz="1400" b="1" dirty="0"/>
          </a:p>
          <a:p>
            <a:pPr marL="342900" indent="-342900">
              <a:defRPr/>
            </a:pPr>
            <a:r>
              <a:rPr lang="en-GB" sz="1400" b="1" dirty="0"/>
              <a:t>Run with the ball</a:t>
            </a:r>
          </a:p>
          <a:p>
            <a:pPr marL="342900" indent="-342900">
              <a:defRPr/>
            </a:pPr>
            <a:endParaRPr lang="en-GB" sz="1400" b="1" dirty="0"/>
          </a:p>
          <a:p>
            <a:pPr marL="342900" indent="-342900">
              <a:defRPr/>
            </a:pPr>
            <a:r>
              <a:rPr lang="en-GB" sz="1400" b="1" dirty="0"/>
              <a:t>1 Ball per group</a:t>
            </a:r>
          </a:p>
          <a:p>
            <a:pPr marL="342900" indent="-342900">
              <a:defRPr/>
            </a:pPr>
            <a:endParaRPr lang="en-GB" sz="1400" b="1" dirty="0"/>
          </a:p>
          <a:p>
            <a:pPr marL="342900" indent="-342900">
              <a:defRPr/>
            </a:pPr>
            <a:r>
              <a:rPr lang="en-GB" sz="1400" b="1" u="sng" dirty="0"/>
              <a:t>1v1 – 4 groups of 3</a:t>
            </a:r>
          </a:p>
          <a:p>
            <a:pPr>
              <a:defRPr/>
            </a:pPr>
            <a:r>
              <a:rPr lang="en-GB" sz="1400" b="1" dirty="0"/>
              <a:t>Server passes to attacker defender practises closing down.</a:t>
            </a:r>
          </a:p>
          <a:p>
            <a:pPr>
              <a:defRPr/>
            </a:pPr>
            <a:r>
              <a:rPr lang="en-GB" sz="1400" b="1" u="sng" dirty="0"/>
              <a:t>2v2 – 3 groups of 4</a:t>
            </a:r>
          </a:p>
          <a:p>
            <a:pPr>
              <a:defRPr/>
            </a:pPr>
            <a:r>
              <a:rPr lang="en-GB" sz="1400" b="1" dirty="0"/>
              <a:t>As before but 2 defenders server joins attacker to make 2v2</a:t>
            </a:r>
          </a:p>
          <a:p>
            <a:pPr>
              <a:defRPr/>
            </a:pPr>
            <a:r>
              <a:rPr lang="en-GB" sz="1400" b="1" u="sng" dirty="0"/>
              <a:t>3v3 – 2 groups of 6</a:t>
            </a:r>
          </a:p>
          <a:p>
            <a:pPr>
              <a:defRPr/>
            </a:pPr>
            <a:r>
              <a:rPr lang="en-GB" sz="1400" b="1" dirty="0"/>
              <a:t>As before but 3 defenders, 2 attackers, server joins attackers to make 3v3</a:t>
            </a:r>
            <a:endParaRPr lang="en-US" sz="1400" b="1" dirty="0"/>
          </a:p>
        </p:txBody>
      </p:sp>
      <p:sp>
        <p:nvSpPr>
          <p:cNvPr id="3092" name="AutoShape 15"/>
          <p:cNvSpPr>
            <a:spLocks noChangeArrowheads="1"/>
          </p:cNvSpPr>
          <p:nvPr/>
        </p:nvSpPr>
        <p:spPr bwMode="auto">
          <a:xfrm>
            <a:off x="7391400" y="23622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3093" name="AutoShape 19"/>
          <p:cNvSpPr>
            <a:spLocks noChangeArrowheads="1"/>
          </p:cNvSpPr>
          <p:nvPr/>
        </p:nvSpPr>
        <p:spPr bwMode="auto">
          <a:xfrm>
            <a:off x="7467600" y="1447800"/>
            <a:ext cx="228600" cy="228600"/>
          </a:xfrm>
          <a:prstGeom prst="smileyFace">
            <a:avLst>
              <a:gd name="adj" fmla="val 4653"/>
            </a:avLst>
          </a:prstGeom>
          <a:solidFill>
            <a:srgbClr val="993366"/>
          </a:solidFill>
          <a:ln w="9525">
            <a:solidFill>
              <a:schemeClr val="tx1"/>
            </a:solidFill>
            <a:round/>
            <a:headEnd/>
            <a:tailEnd/>
          </a:ln>
        </p:spPr>
        <p:txBody>
          <a:bodyPr wrap="none" anchor="ctr"/>
          <a:lstStyle/>
          <a:p>
            <a:endParaRPr lang="en-US"/>
          </a:p>
        </p:txBody>
      </p:sp>
      <p:sp>
        <p:nvSpPr>
          <p:cNvPr id="3094" name="AutoShape 8"/>
          <p:cNvSpPr>
            <a:spLocks noChangeArrowheads="1"/>
          </p:cNvSpPr>
          <p:nvPr/>
        </p:nvSpPr>
        <p:spPr bwMode="auto">
          <a:xfrm>
            <a:off x="7391400" y="9906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095" name="AutoShape 8"/>
          <p:cNvSpPr>
            <a:spLocks noChangeArrowheads="1"/>
          </p:cNvSpPr>
          <p:nvPr/>
        </p:nvSpPr>
        <p:spPr bwMode="auto">
          <a:xfrm>
            <a:off x="7772400" y="9906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096" name="AutoShape 11"/>
          <p:cNvSpPr>
            <a:spLocks noChangeArrowheads="1"/>
          </p:cNvSpPr>
          <p:nvPr/>
        </p:nvSpPr>
        <p:spPr bwMode="auto">
          <a:xfrm>
            <a:off x="7467600" y="19050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3097" name="Oval 20"/>
          <p:cNvSpPr>
            <a:spLocks noChangeArrowheads="1"/>
          </p:cNvSpPr>
          <p:nvPr/>
        </p:nvSpPr>
        <p:spPr bwMode="auto">
          <a:xfrm>
            <a:off x="6795864" y="28194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cxnSp>
        <p:nvCxnSpPr>
          <p:cNvPr id="37" name="Straight Arrow Connector 36"/>
          <p:cNvCxnSpPr/>
          <p:nvPr/>
        </p:nvCxnSpPr>
        <p:spPr>
          <a:xfrm>
            <a:off x="7239000" y="2895600"/>
            <a:ext cx="1066800" cy="1588"/>
          </a:xfrm>
          <a:prstGeom prst="straightConnector1">
            <a:avLst/>
          </a:prstGeom>
          <a:ln>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162800" y="3276600"/>
            <a:ext cx="1066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00" name="Oval 20"/>
          <p:cNvSpPr>
            <a:spLocks noChangeArrowheads="1"/>
          </p:cNvSpPr>
          <p:nvPr/>
        </p:nvSpPr>
        <p:spPr bwMode="auto">
          <a:xfrm>
            <a:off x="914400" y="8382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cxnSp>
        <p:nvCxnSpPr>
          <p:cNvPr id="46" name="Straight Arrow Connector 45"/>
          <p:cNvCxnSpPr/>
          <p:nvPr/>
        </p:nvCxnSpPr>
        <p:spPr>
          <a:xfrm rot="5400000" flipH="1" flipV="1">
            <a:off x="381000" y="2133600"/>
            <a:ext cx="914400" cy="457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239000" y="3733800"/>
            <a:ext cx="1066800" cy="1588"/>
          </a:xfrm>
          <a:prstGeom prst="straightConnector1">
            <a:avLst/>
          </a:prstGeom>
          <a:ln w="22225">
            <a:solidFill>
              <a:srgbClr val="C0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532607" y="1905794"/>
            <a:ext cx="2133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1751807" y="1904206"/>
            <a:ext cx="2133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2972594" y="1904206"/>
            <a:ext cx="2133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06" name="AutoShape 13"/>
          <p:cNvSpPr>
            <a:spLocks noChangeArrowheads="1"/>
          </p:cNvSpPr>
          <p:nvPr/>
        </p:nvSpPr>
        <p:spPr bwMode="auto">
          <a:xfrm>
            <a:off x="3124200" y="53340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cxnSp>
        <p:nvCxnSpPr>
          <p:cNvPr id="59" name="Straight Arrow Connector 58"/>
          <p:cNvCxnSpPr/>
          <p:nvPr/>
        </p:nvCxnSpPr>
        <p:spPr>
          <a:xfrm rot="16200000" flipH="1">
            <a:off x="914400" y="1143000"/>
            <a:ext cx="609600" cy="152400"/>
          </a:xfrm>
          <a:prstGeom prst="straightConnector1">
            <a:avLst/>
          </a:prstGeom>
          <a:ln>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989807" y="4495006"/>
            <a:ext cx="2133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2591594" y="4495006"/>
            <a:ext cx="2133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10" name="AutoShape 10"/>
          <p:cNvSpPr>
            <a:spLocks noChangeArrowheads="1"/>
          </p:cNvSpPr>
          <p:nvPr/>
        </p:nvSpPr>
        <p:spPr bwMode="auto">
          <a:xfrm>
            <a:off x="762000" y="53340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3111" name="AutoShape 11"/>
          <p:cNvSpPr>
            <a:spLocks noChangeArrowheads="1"/>
          </p:cNvSpPr>
          <p:nvPr/>
        </p:nvSpPr>
        <p:spPr bwMode="auto">
          <a:xfrm>
            <a:off x="4800600" y="13716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3112" name="AutoShape 12"/>
          <p:cNvSpPr>
            <a:spLocks noChangeArrowheads="1"/>
          </p:cNvSpPr>
          <p:nvPr/>
        </p:nvSpPr>
        <p:spPr bwMode="auto">
          <a:xfrm>
            <a:off x="1143000" y="16002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3113" name="AutoShape 13"/>
          <p:cNvSpPr>
            <a:spLocks noChangeArrowheads="1"/>
          </p:cNvSpPr>
          <p:nvPr/>
        </p:nvSpPr>
        <p:spPr bwMode="auto">
          <a:xfrm>
            <a:off x="2438400" y="26670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3114" name="AutoShape 15"/>
          <p:cNvSpPr>
            <a:spLocks noChangeArrowheads="1"/>
          </p:cNvSpPr>
          <p:nvPr/>
        </p:nvSpPr>
        <p:spPr bwMode="auto">
          <a:xfrm>
            <a:off x="4419600" y="27432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3115" name="AutoShape 17"/>
          <p:cNvSpPr>
            <a:spLocks noChangeArrowheads="1"/>
          </p:cNvSpPr>
          <p:nvPr/>
        </p:nvSpPr>
        <p:spPr bwMode="auto">
          <a:xfrm>
            <a:off x="3429000" y="762000"/>
            <a:ext cx="228600" cy="228600"/>
          </a:xfrm>
          <a:prstGeom prst="smileyFace">
            <a:avLst>
              <a:gd name="adj" fmla="val 4653"/>
            </a:avLst>
          </a:prstGeom>
          <a:solidFill>
            <a:srgbClr val="993366"/>
          </a:solidFill>
          <a:ln w="9525">
            <a:solidFill>
              <a:schemeClr val="tx1"/>
            </a:solidFill>
            <a:round/>
            <a:headEnd/>
            <a:tailEnd/>
          </a:ln>
        </p:spPr>
        <p:txBody>
          <a:bodyPr wrap="none" anchor="ctr"/>
          <a:lstStyle/>
          <a:p>
            <a:endParaRPr lang="en-US"/>
          </a:p>
        </p:txBody>
      </p:sp>
      <p:sp>
        <p:nvSpPr>
          <p:cNvPr id="3116" name="AutoShape 18"/>
          <p:cNvSpPr>
            <a:spLocks noChangeArrowheads="1"/>
          </p:cNvSpPr>
          <p:nvPr/>
        </p:nvSpPr>
        <p:spPr bwMode="auto">
          <a:xfrm>
            <a:off x="914400" y="609600"/>
            <a:ext cx="228600" cy="228600"/>
          </a:xfrm>
          <a:prstGeom prst="smileyFace">
            <a:avLst>
              <a:gd name="adj" fmla="val 4653"/>
            </a:avLst>
          </a:prstGeom>
          <a:solidFill>
            <a:srgbClr val="993366"/>
          </a:solidFill>
          <a:ln w="9525">
            <a:solidFill>
              <a:schemeClr val="tx1"/>
            </a:solidFill>
            <a:round/>
            <a:headEnd/>
            <a:tailEnd/>
          </a:ln>
        </p:spPr>
        <p:txBody>
          <a:bodyPr wrap="none" anchor="ctr"/>
          <a:lstStyle/>
          <a:p>
            <a:endParaRPr lang="en-US"/>
          </a:p>
        </p:txBody>
      </p:sp>
      <p:sp>
        <p:nvSpPr>
          <p:cNvPr id="3117" name="AutoShape 19"/>
          <p:cNvSpPr>
            <a:spLocks noChangeArrowheads="1"/>
          </p:cNvSpPr>
          <p:nvPr/>
        </p:nvSpPr>
        <p:spPr bwMode="auto">
          <a:xfrm>
            <a:off x="2362200" y="685800"/>
            <a:ext cx="228600" cy="228600"/>
          </a:xfrm>
          <a:prstGeom prst="smileyFace">
            <a:avLst>
              <a:gd name="adj" fmla="val 4653"/>
            </a:avLst>
          </a:prstGeom>
          <a:solidFill>
            <a:srgbClr val="993366"/>
          </a:solidFill>
          <a:ln w="9525">
            <a:solidFill>
              <a:schemeClr val="tx1"/>
            </a:solidFill>
            <a:round/>
            <a:headEnd/>
            <a:tailEnd/>
          </a:ln>
        </p:spPr>
        <p:txBody>
          <a:bodyPr wrap="none" anchor="ctr"/>
          <a:lstStyle/>
          <a:p>
            <a:endParaRPr lang="en-US"/>
          </a:p>
        </p:txBody>
      </p:sp>
      <p:sp>
        <p:nvSpPr>
          <p:cNvPr id="3118" name="AutoShape 10"/>
          <p:cNvSpPr>
            <a:spLocks noChangeArrowheads="1"/>
          </p:cNvSpPr>
          <p:nvPr/>
        </p:nvSpPr>
        <p:spPr bwMode="auto">
          <a:xfrm>
            <a:off x="1752600" y="16764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3119" name="AutoShape 17"/>
          <p:cNvSpPr>
            <a:spLocks noChangeArrowheads="1"/>
          </p:cNvSpPr>
          <p:nvPr/>
        </p:nvSpPr>
        <p:spPr bwMode="auto">
          <a:xfrm>
            <a:off x="4191000" y="685800"/>
            <a:ext cx="228600" cy="228600"/>
          </a:xfrm>
          <a:prstGeom prst="smileyFace">
            <a:avLst>
              <a:gd name="adj" fmla="val 4653"/>
            </a:avLst>
          </a:prstGeom>
          <a:solidFill>
            <a:srgbClr val="993366"/>
          </a:solidFill>
          <a:ln w="9525">
            <a:solidFill>
              <a:schemeClr val="tx1"/>
            </a:solidFill>
            <a:round/>
            <a:headEnd/>
            <a:tailEnd/>
          </a:ln>
        </p:spPr>
        <p:txBody>
          <a:bodyPr wrap="none" anchor="ctr"/>
          <a:lstStyle/>
          <a:p>
            <a:endParaRPr lang="en-US"/>
          </a:p>
        </p:txBody>
      </p:sp>
      <p:sp>
        <p:nvSpPr>
          <p:cNvPr id="3120" name="AutoShape 13"/>
          <p:cNvSpPr>
            <a:spLocks noChangeArrowheads="1"/>
          </p:cNvSpPr>
          <p:nvPr/>
        </p:nvSpPr>
        <p:spPr bwMode="auto">
          <a:xfrm>
            <a:off x="3276600" y="27432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3121" name="AutoShape 11"/>
          <p:cNvSpPr>
            <a:spLocks noChangeArrowheads="1"/>
          </p:cNvSpPr>
          <p:nvPr/>
        </p:nvSpPr>
        <p:spPr bwMode="auto">
          <a:xfrm>
            <a:off x="3657600" y="18288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3122" name="AutoShape 10"/>
          <p:cNvSpPr>
            <a:spLocks noChangeArrowheads="1"/>
          </p:cNvSpPr>
          <p:nvPr/>
        </p:nvSpPr>
        <p:spPr bwMode="auto">
          <a:xfrm>
            <a:off x="457200" y="28194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81" name="Isosceles Triangle 80"/>
          <p:cNvSpPr/>
          <p:nvPr/>
        </p:nvSpPr>
        <p:spPr>
          <a:xfrm rot="16200000">
            <a:off x="1524000" y="1524000"/>
            <a:ext cx="1600200" cy="533400"/>
          </a:xfrm>
          <a:prstGeom prst="triangle">
            <a:avLst>
              <a:gd name="adj" fmla="val 4888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24" name="AutoShape 13"/>
          <p:cNvSpPr>
            <a:spLocks noChangeArrowheads="1"/>
          </p:cNvSpPr>
          <p:nvPr/>
        </p:nvSpPr>
        <p:spPr bwMode="auto">
          <a:xfrm>
            <a:off x="4191000" y="53340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3125" name="AutoShape 13"/>
          <p:cNvSpPr>
            <a:spLocks noChangeArrowheads="1"/>
          </p:cNvSpPr>
          <p:nvPr/>
        </p:nvSpPr>
        <p:spPr bwMode="auto">
          <a:xfrm>
            <a:off x="4876800" y="5334000"/>
            <a:ext cx="228600" cy="228600"/>
          </a:xfrm>
          <a:prstGeom prst="smileyFace">
            <a:avLst>
              <a:gd name="adj" fmla="val 4653"/>
            </a:avLst>
          </a:prstGeom>
          <a:solidFill>
            <a:srgbClr val="0000FF"/>
          </a:solidFill>
          <a:ln w="9525">
            <a:solidFill>
              <a:schemeClr val="tx1"/>
            </a:solidFill>
            <a:round/>
            <a:headEnd/>
            <a:tailEnd/>
          </a:ln>
        </p:spPr>
        <p:txBody>
          <a:bodyPr wrap="none" anchor="ctr"/>
          <a:lstStyle/>
          <a:p>
            <a:endParaRPr lang="en-US"/>
          </a:p>
        </p:txBody>
      </p:sp>
      <p:sp>
        <p:nvSpPr>
          <p:cNvPr id="3126" name="AutoShape 10"/>
          <p:cNvSpPr>
            <a:spLocks noChangeArrowheads="1"/>
          </p:cNvSpPr>
          <p:nvPr/>
        </p:nvSpPr>
        <p:spPr bwMode="auto">
          <a:xfrm>
            <a:off x="4343400" y="43434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3127" name="AutoShape 10"/>
          <p:cNvSpPr>
            <a:spLocks noChangeArrowheads="1"/>
          </p:cNvSpPr>
          <p:nvPr/>
        </p:nvSpPr>
        <p:spPr bwMode="auto">
          <a:xfrm>
            <a:off x="2743200" y="441960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3128" name="AutoShape 19"/>
          <p:cNvSpPr>
            <a:spLocks noChangeArrowheads="1"/>
          </p:cNvSpPr>
          <p:nvPr/>
        </p:nvSpPr>
        <p:spPr bwMode="auto">
          <a:xfrm>
            <a:off x="762000" y="3352800"/>
            <a:ext cx="228600" cy="228600"/>
          </a:xfrm>
          <a:prstGeom prst="smileyFace">
            <a:avLst>
              <a:gd name="adj" fmla="val 4653"/>
            </a:avLst>
          </a:prstGeom>
          <a:solidFill>
            <a:srgbClr val="993366"/>
          </a:solidFill>
          <a:ln w="9525">
            <a:solidFill>
              <a:schemeClr val="tx1"/>
            </a:solidFill>
            <a:round/>
            <a:headEnd/>
            <a:tailEnd/>
          </a:ln>
        </p:spPr>
        <p:txBody>
          <a:bodyPr wrap="none" anchor="ctr"/>
          <a:lstStyle/>
          <a:p>
            <a:endParaRPr lang="en-US"/>
          </a:p>
        </p:txBody>
      </p:sp>
      <p:cxnSp>
        <p:nvCxnSpPr>
          <p:cNvPr id="87" name="Straight Arrow Connector 86"/>
          <p:cNvCxnSpPr>
            <a:endCxn id="3090" idx="1"/>
          </p:cNvCxnSpPr>
          <p:nvPr/>
        </p:nvCxnSpPr>
        <p:spPr>
          <a:xfrm rot="16200000" flipH="1">
            <a:off x="914400" y="3657600"/>
            <a:ext cx="795338" cy="490538"/>
          </a:xfrm>
          <a:prstGeom prst="straightConnector1">
            <a:avLst/>
          </a:prstGeom>
          <a:ln>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flipH="1" flipV="1">
            <a:off x="1371601" y="4876800"/>
            <a:ext cx="762000" cy="317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3128" idx="4"/>
          </p:cNvCxnSpPr>
          <p:nvPr/>
        </p:nvCxnSpPr>
        <p:spPr>
          <a:xfrm rot="16200000" flipH="1">
            <a:off x="590550" y="3867150"/>
            <a:ext cx="685800" cy="1143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32" name="Oval 20"/>
          <p:cNvSpPr>
            <a:spLocks noChangeArrowheads="1"/>
          </p:cNvSpPr>
          <p:nvPr/>
        </p:nvSpPr>
        <p:spPr bwMode="auto">
          <a:xfrm>
            <a:off x="1066800" y="14478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sp>
        <p:nvSpPr>
          <p:cNvPr id="3133" name="Oval 20"/>
          <p:cNvSpPr>
            <a:spLocks noChangeArrowheads="1"/>
          </p:cNvSpPr>
          <p:nvPr/>
        </p:nvSpPr>
        <p:spPr bwMode="auto">
          <a:xfrm>
            <a:off x="1524000" y="4038600"/>
            <a:ext cx="152400" cy="152400"/>
          </a:xfrm>
          <a:prstGeom prst="ellipse">
            <a:avLst/>
          </a:prstGeom>
          <a:solidFill>
            <a:srgbClr val="00FF00"/>
          </a:solidFill>
          <a:ln w="9525">
            <a:solidFill>
              <a:schemeClr val="tx1"/>
            </a:solidFill>
            <a:round/>
            <a:headEnd/>
            <a:tailEnd/>
          </a:ln>
        </p:spPr>
        <p:txBody>
          <a:bodyPr wrap="none" anchor="ctr"/>
          <a:lstStyle/>
          <a:p>
            <a:endParaRPr lang="en-US"/>
          </a:p>
        </p:txBody>
      </p:sp>
      <p:cxnSp>
        <p:nvCxnSpPr>
          <p:cNvPr id="97" name="Straight Arrow Connector 96"/>
          <p:cNvCxnSpPr/>
          <p:nvPr/>
        </p:nvCxnSpPr>
        <p:spPr>
          <a:xfrm rot="5400000" flipH="1" flipV="1">
            <a:off x="647700" y="4914900"/>
            <a:ext cx="609600" cy="76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35" name="AutoShape 6"/>
          <p:cNvSpPr>
            <a:spLocks noChangeArrowheads="1"/>
          </p:cNvSpPr>
          <p:nvPr/>
        </p:nvSpPr>
        <p:spPr bwMode="auto">
          <a:xfrm>
            <a:off x="990600" y="54102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136" name="AutoShape 7"/>
          <p:cNvSpPr>
            <a:spLocks noChangeArrowheads="1"/>
          </p:cNvSpPr>
          <p:nvPr/>
        </p:nvSpPr>
        <p:spPr bwMode="auto">
          <a:xfrm>
            <a:off x="3048000" y="54102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137" name="AutoShape 8"/>
          <p:cNvSpPr>
            <a:spLocks noChangeArrowheads="1"/>
          </p:cNvSpPr>
          <p:nvPr/>
        </p:nvSpPr>
        <p:spPr bwMode="auto">
          <a:xfrm>
            <a:off x="4724400" y="54102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138" name="AutoShape 9"/>
          <p:cNvSpPr>
            <a:spLocks noChangeArrowheads="1"/>
          </p:cNvSpPr>
          <p:nvPr/>
        </p:nvSpPr>
        <p:spPr bwMode="auto">
          <a:xfrm>
            <a:off x="1447800" y="54102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139" name="AutoShape 7"/>
          <p:cNvSpPr>
            <a:spLocks noChangeArrowheads="1"/>
          </p:cNvSpPr>
          <p:nvPr/>
        </p:nvSpPr>
        <p:spPr bwMode="auto">
          <a:xfrm>
            <a:off x="4267200" y="54102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
        <p:nvSpPr>
          <p:cNvPr id="3140" name="AutoShape 7"/>
          <p:cNvSpPr>
            <a:spLocks noChangeArrowheads="1"/>
          </p:cNvSpPr>
          <p:nvPr/>
        </p:nvSpPr>
        <p:spPr bwMode="auto">
          <a:xfrm>
            <a:off x="2590800" y="5410200"/>
            <a:ext cx="152400" cy="228600"/>
          </a:xfrm>
          <a:prstGeom prst="triangle">
            <a:avLst>
              <a:gd name="adj" fmla="val 50000"/>
            </a:avLst>
          </a:prstGeom>
          <a:solidFill>
            <a:srgbClr val="FF6600"/>
          </a:solidFill>
          <a:ln w="9525">
            <a:solidFill>
              <a:schemeClr val="tx1"/>
            </a:solidFill>
            <a:miter lim="800000"/>
            <a:headEnd/>
            <a:tailEnd/>
          </a:ln>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228600" y="0"/>
            <a:ext cx="8003794" cy="523220"/>
          </a:xfrm>
          <a:prstGeom prst="rect">
            <a:avLst/>
          </a:prstGeom>
          <a:noFill/>
          <a:ln w="9525">
            <a:noFill/>
            <a:miter lim="800000"/>
            <a:headEnd/>
            <a:tailEnd/>
          </a:ln>
        </p:spPr>
        <p:txBody>
          <a:bodyPr wrap="none">
            <a:spAutoFit/>
          </a:bodyPr>
          <a:lstStyle/>
          <a:p>
            <a:r>
              <a:rPr lang="en-GB" sz="2800" dirty="0"/>
              <a:t>Defending as a Unit – </a:t>
            </a:r>
            <a:r>
              <a:rPr lang="en-GB" sz="2800" dirty="0" smtClean="0"/>
              <a:t>Warm-up/Technique session (2)</a:t>
            </a:r>
            <a:endParaRPr lang="en-US" sz="2800" dirty="0"/>
          </a:p>
        </p:txBody>
      </p:sp>
      <p:pic>
        <p:nvPicPr>
          <p:cNvPr id="2051" name="Picture 3"/>
          <p:cNvPicPr>
            <a:picLocks noChangeAspect="1" noChangeArrowheads="1"/>
          </p:cNvPicPr>
          <p:nvPr/>
        </p:nvPicPr>
        <p:blipFill>
          <a:blip r:embed="rId2" cstate="print"/>
          <a:srcRect/>
          <a:stretch>
            <a:fillRect/>
          </a:stretch>
        </p:blipFill>
        <p:spPr bwMode="auto">
          <a:xfrm>
            <a:off x="304800" y="685800"/>
            <a:ext cx="3962400" cy="4953000"/>
          </a:xfrm>
          <a:prstGeom prst="rect">
            <a:avLst/>
          </a:prstGeom>
          <a:noFill/>
          <a:ln w="9525">
            <a:noFill/>
            <a:miter lim="800000"/>
            <a:headEnd/>
            <a:tailEnd/>
          </a:ln>
        </p:spPr>
      </p:pic>
      <p:sp>
        <p:nvSpPr>
          <p:cNvPr id="2052" name="TextBox 3"/>
          <p:cNvSpPr txBox="1">
            <a:spLocks noChangeArrowheads="1"/>
          </p:cNvSpPr>
          <p:nvPr/>
        </p:nvSpPr>
        <p:spPr bwMode="auto">
          <a:xfrm>
            <a:off x="4572000" y="685800"/>
            <a:ext cx="4572000" cy="5355312"/>
          </a:xfrm>
          <a:prstGeom prst="rect">
            <a:avLst/>
          </a:prstGeom>
          <a:noFill/>
          <a:ln w="9525">
            <a:noFill/>
            <a:miter lim="800000"/>
            <a:headEnd/>
            <a:tailEnd/>
          </a:ln>
        </p:spPr>
        <p:txBody>
          <a:bodyPr wrap="square">
            <a:spAutoFit/>
          </a:bodyPr>
          <a:lstStyle/>
          <a:p>
            <a:r>
              <a:rPr lang="en-GB" dirty="0"/>
              <a:t>9 or 12 players</a:t>
            </a:r>
          </a:p>
          <a:p>
            <a:r>
              <a:rPr lang="en-GB" dirty="0"/>
              <a:t>3 teams in different colour bibs.</a:t>
            </a:r>
          </a:p>
          <a:p>
            <a:r>
              <a:rPr lang="en-GB" dirty="0"/>
              <a:t>Each player works in a 5m x 5m box</a:t>
            </a:r>
          </a:p>
          <a:p>
            <a:r>
              <a:rPr lang="en-GB" dirty="0"/>
              <a:t>Idea is for the outside team to pass </a:t>
            </a:r>
          </a:p>
          <a:p>
            <a:r>
              <a:rPr lang="en-GB" dirty="0"/>
              <a:t>to the other outside team.</a:t>
            </a:r>
          </a:p>
          <a:p>
            <a:r>
              <a:rPr lang="en-GB" dirty="0"/>
              <a:t>Defending team in the middle has to stop them</a:t>
            </a:r>
          </a:p>
          <a:p>
            <a:endParaRPr lang="en-GB" dirty="0" smtClean="0"/>
          </a:p>
          <a:p>
            <a:r>
              <a:rPr lang="en-GB" dirty="0" smtClean="0"/>
              <a:t>Concentrate </a:t>
            </a:r>
            <a:r>
              <a:rPr lang="en-GB" dirty="0"/>
              <a:t>on player to the ball, covering player(Passing channel) and </a:t>
            </a:r>
            <a:r>
              <a:rPr lang="en-GB" dirty="0" smtClean="0"/>
              <a:t>balance/marking players.  </a:t>
            </a:r>
            <a:r>
              <a:rPr lang="en-GB" dirty="0"/>
              <a:t>Adjust positions as ball move </a:t>
            </a:r>
            <a:r>
              <a:rPr lang="en-GB" dirty="0" smtClean="0"/>
              <a:t>zones. Teach correct principles.</a:t>
            </a:r>
            <a:endParaRPr lang="en-GB" dirty="0"/>
          </a:p>
          <a:p>
            <a:endParaRPr lang="en-GB" dirty="0"/>
          </a:p>
          <a:p>
            <a:r>
              <a:rPr lang="en-GB" dirty="0"/>
              <a:t>Have a competition for each defending side to see how many passes they let through in 5 attempts, lowest score </a:t>
            </a:r>
            <a:r>
              <a:rPr lang="en-GB" dirty="0" smtClean="0"/>
              <a:t>wins</a:t>
            </a:r>
          </a:p>
          <a:p>
            <a:endParaRPr lang="en-GB" dirty="0"/>
          </a:p>
          <a:p>
            <a:r>
              <a:rPr lang="en-GB" dirty="0" smtClean="0"/>
              <a:t>Add bounce players to the sides.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Defending FP’s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rot="10800000">
            <a:off x="251520" y="476672"/>
            <a:ext cx="4844992" cy="2880320"/>
          </a:xfrm>
          <a:prstGeom prst="rect">
            <a:avLst/>
          </a:prstGeom>
          <a:noFill/>
          <a:ln w="9525">
            <a:noFill/>
            <a:miter lim="800000"/>
            <a:headEnd/>
            <a:tailEnd/>
          </a:ln>
        </p:spPr>
      </p:pic>
      <p:sp>
        <p:nvSpPr>
          <p:cNvPr id="24" name="TextBox 23"/>
          <p:cNvSpPr txBox="1"/>
          <p:nvPr/>
        </p:nvSpPr>
        <p:spPr>
          <a:xfrm>
            <a:off x="179512" y="-34353"/>
            <a:ext cx="8712968" cy="584775"/>
          </a:xfrm>
          <a:prstGeom prst="rect">
            <a:avLst/>
          </a:prstGeom>
          <a:noFill/>
        </p:spPr>
        <p:txBody>
          <a:bodyPr wrap="square" rtlCol="0">
            <a:spAutoFit/>
          </a:bodyPr>
          <a:lstStyle/>
          <a:p>
            <a:r>
              <a:rPr lang="en-GB" sz="1600" b="1" u="sng" dirty="0" smtClean="0"/>
              <a:t>PRINCIPLES OF DEFENDING - FP – Coach a Back four cover and balance – Concepts</a:t>
            </a:r>
            <a:endParaRPr lang="en-GB" sz="1400" dirty="0" smtClean="0">
              <a:latin typeface="Calibri" pitchFamily="34" charset="0"/>
            </a:endParaRPr>
          </a:p>
          <a:p>
            <a:endParaRPr lang="en-GB" sz="1600" b="1" u="sng" dirty="0" smtClean="0"/>
          </a:p>
        </p:txBody>
      </p:sp>
      <p:grpSp>
        <p:nvGrpSpPr>
          <p:cNvPr id="2" name="Group 114"/>
          <p:cNvGrpSpPr/>
          <p:nvPr/>
        </p:nvGrpSpPr>
        <p:grpSpPr>
          <a:xfrm>
            <a:off x="179512" y="6444044"/>
            <a:ext cx="8892480" cy="369332"/>
            <a:chOff x="251520" y="6296634"/>
            <a:chExt cx="8892480" cy="369332"/>
          </a:xfrm>
        </p:grpSpPr>
        <p:sp>
          <p:nvSpPr>
            <p:cNvPr id="34" name="TextBox 33"/>
            <p:cNvSpPr txBox="1"/>
            <p:nvPr/>
          </p:nvSpPr>
          <p:spPr>
            <a:xfrm>
              <a:off x="251520" y="6296634"/>
              <a:ext cx="1107996" cy="369332"/>
            </a:xfrm>
            <a:prstGeom prst="rect">
              <a:avLst/>
            </a:prstGeom>
            <a:noFill/>
          </p:spPr>
          <p:txBody>
            <a:bodyPr wrap="none" rtlCol="0">
              <a:spAutoFit/>
            </a:bodyPr>
            <a:lstStyle/>
            <a:p>
              <a:r>
                <a:rPr lang="en-GB" b="1" dirty="0" smtClean="0"/>
                <a:t>Legend: </a:t>
              </a:r>
              <a:r>
                <a:rPr lang="en-GB" dirty="0" smtClean="0"/>
                <a:t>	</a:t>
              </a:r>
              <a:endParaRPr lang="en-US" dirty="0"/>
            </a:p>
          </p:txBody>
        </p:sp>
        <p:cxnSp>
          <p:nvCxnSpPr>
            <p:cNvPr id="36" name="Straight Arrow Connector 35"/>
            <p:cNvCxnSpPr/>
            <p:nvPr/>
          </p:nvCxnSpPr>
          <p:spPr>
            <a:xfrm>
              <a:off x="1331640" y="6515942"/>
              <a:ext cx="72008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11960" y="6523646"/>
              <a:ext cx="720080"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56176" y="6525234"/>
              <a:ext cx="720080" cy="1588"/>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23728" y="6377934"/>
              <a:ext cx="2031325" cy="261610"/>
            </a:xfrm>
            <a:prstGeom prst="rect">
              <a:avLst/>
            </a:prstGeom>
            <a:noFill/>
          </p:spPr>
          <p:txBody>
            <a:bodyPr wrap="none" rtlCol="0">
              <a:spAutoFit/>
            </a:bodyPr>
            <a:lstStyle/>
            <a:p>
              <a:r>
                <a:rPr lang="en-GB" sz="1100" dirty="0" smtClean="0"/>
                <a:t>Movement without the ball 	</a:t>
              </a:r>
              <a:endParaRPr lang="en-US" sz="1100" dirty="0"/>
            </a:p>
          </p:txBody>
        </p:sp>
        <p:sp>
          <p:nvSpPr>
            <p:cNvPr id="40" name="TextBox 39"/>
            <p:cNvSpPr txBox="1"/>
            <p:nvPr/>
          </p:nvSpPr>
          <p:spPr>
            <a:xfrm>
              <a:off x="6861155" y="6377934"/>
              <a:ext cx="2282845" cy="261610"/>
            </a:xfrm>
            <a:prstGeom prst="rect">
              <a:avLst/>
            </a:prstGeom>
            <a:noFill/>
          </p:spPr>
          <p:txBody>
            <a:bodyPr wrap="square" rtlCol="0">
              <a:spAutoFit/>
            </a:bodyPr>
            <a:lstStyle/>
            <a:p>
              <a:r>
                <a:rPr lang="en-GB" sz="1100" dirty="0" smtClean="0"/>
                <a:t>Movement with the ball (RWTB) </a:t>
              </a:r>
              <a:endParaRPr lang="en-US" sz="1100" dirty="0"/>
            </a:p>
          </p:txBody>
        </p:sp>
        <p:sp>
          <p:nvSpPr>
            <p:cNvPr id="41" name="TextBox 40"/>
            <p:cNvSpPr txBox="1"/>
            <p:nvPr/>
          </p:nvSpPr>
          <p:spPr>
            <a:xfrm>
              <a:off x="4976172" y="6377934"/>
              <a:ext cx="1107996" cy="261610"/>
            </a:xfrm>
            <a:prstGeom prst="rect">
              <a:avLst/>
            </a:prstGeom>
            <a:noFill/>
          </p:spPr>
          <p:txBody>
            <a:bodyPr wrap="none" rtlCol="0">
              <a:spAutoFit/>
            </a:bodyPr>
            <a:lstStyle/>
            <a:p>
              <a:r>
                <a:rPr lang="en-GB" sz="1100" dirty="0" smtClean="0"/>
                <a:t>Pass, shot 	</a:t>
              </a:r>
              <a:endParaRPr lang="en-US" sz="1100" dirty="0"/>
            </a:p>
          </p:txBody>
        </p:sp>
      </p:grpSp>
      <p:grpSp>
        <p:nvGrpSpPr>
          <p:cNvPr id="3" name="Group 143"/>
          <p:cNvGrpSpPr/>
          <p:nvPr/>
        </p:nvGrpSpPr>
        <p:grpSpPr>
          <a:xfrm>
            <a:off x="1331640" y="1321023"/>
            <a:ext cx="386644" cy="451793"/>
            <a:chOff x="2843808" y="1916832"/>
            <a:chExt cx="386644" cy="451793"/>
          </a:xfrm>
        </p:grpSpPr>
        <p:sp>
          <p:nvSpPr>
            <p:cNvPr id="12" name="AutoShape 13"/>
            <p:cNvSpPr>
              <a:spLocks noChangeArrowheads="1"/>
            </p:cNvSpPr>
            <p:nvPr/>
          </p:nvSpPr>
          <p:spPr bwMode="auto">
            <a:xfrm>
              <a:off x="2903240" y="191683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3" name="TextBox 42"/>
            <p:cNvSpPr txBox="1"/>
            <p:nvPr/>
          </p:nvSpPr>
          <p:spPr>
            <a:xfrm>
              <a:off x="2843808" y="2060848"/>
              <a:ext cx="386644" cy="307777"/>
            </a:xfrm>
            <a:prstGeom prst="rect">
              <a:avLst/>
            </a:prstGeom>
            <a:noFill/>
          </p:spPr>
          <p:txBody>
            <a:bodyPr wrap="none" rtlCol="0">
              <a:spAutoFit/>
            </a:bodyPr>
            <a:lstStyle/>
            <a:p>
              <a:r>
                <a:rPr lang="en-GB" sz="1400" b="1" dirty="0" smtClean="0"/>
                <a:t>D1</a:t>
              </a:r>
              <a:endParaRPr lang="en-US" sz="1400" b="1" dirty="0"/>
            </a:p>
          </p:txBody>
        </p:sp>
      </p:grpSp>
      <p:grpSp>
        <p:nvGrpSpPr>
          <p:cNvPr id="4" name="Group 142"/>
          <p:cNvGrpSpPr/>
          <p:nvPr/>
        </p:nvGrpSpPr>
        <p:grpSpPr>
          <a:xfrm>
            <a:off x="899592" y="1837655"/>
            <a:ext cx="389850" cy="439217"/>
            <a:chOff x="2627784" y="3297560"/>
            <a:chExt cx="389850" cy="439217"/>
          </a:xfrm>
        </p:grpSpPr>
        <p:sp>
          <p:nvSpPr>
            <p:cNvPr id="13" name="AutoShape 13"/>
            <p:cNvSpPr>
              <a:spLocks noChangeArrowheads="1"/>
            </p:cNvSpPr>
            <p:nvPr/>
          </p:nvSpPr>
          <p:spPr bwMode="auto">
            <a:xfrm>
              <a:off x="2699792" y="3297560"/>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 name="TextBox 43"/>
            <p:cNvSpPr txBox="1"/>
            <p:nvPr/>
          </p:nvSpPr>
          <p:spPr>
            <a:xfrm>
              <a:off x="2627784" y="3429000"/>
              <a:ext cx="389850" cy="307777"/>
            </a:xfrm>
            <a:prstGeom prst="rect">
              <a:avLst/>
            </a:prstGeom>
            <a:noFill/>
          </p:spPr>
          <p:txBody>
            <a:bodyPr wrap="none" rtlCol="0">
              <a:spAutoFit/>
            </a:bodyPr>
            <a:lstStyle/>
            <a:p>
              <a:r>
                <a:rPr lang="en-GB" sz="1400" b="1" dirty="0" smtClean="0"/>
                <a:t>D2</a:t>
              </a:r>
              <a:endParaRPr lang="en-US" sz="1400" b="1" dirty="0"/>
            </a:p>
          </p:txBody>
        </p:sp>
      </p:grpSp>
      <p:grpSp>
        <p:nvGrpSpPr>
          <p:cNvPr id="5" name="Group 148"/>
          <p:cNvGrpSpPr/>
          <p:nvPr/>
        </p:nvGrpSpPr>
        <p:grpSpPr>
          <a:xfrm>
            <a:off x="1157814" y="2492896"/>
            <a:ext cx="389850" cy="451793"/>
            <a:chOff x="2699792" y="4665712"/>
            <a:chExt cx="389850" cy="451793"/>
          </a:xfrm>
        </p:grpSpPr>
        <p:sp>
          <p:nvSpPr>
            <p:cNvPr id="14" name="AutoShape 13"/>
            <p:cNvSpPr>
              <a:spLocks noChangeArrowheads="1"/>
            </p:cNvSpPr>
            <p:nvPr/>
          </p:nvSpPr>
          <p:spPr bwMode="auto">
            <a:xfrm>
              <a:off x="2771800" y="466571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5" name="TextBox 44"/>
            <p:cNvSpPr txBox="1"/>
            <p:nvPr/>
          </p:nvSpPr>
          <p:spPr>
            <a:xfrm>
              <a:off x="2699792" y="4809728"/>
              <a:ext cx="389850" cy="307777"/>
            </a:xfrm>
            <a:prstGeom prst="rect">
              <a:avLst/>
            </a:prstGeom>
            <a:noFill/>
          </p:spPr>
          <p:txBody>
            <a:bodyPr wrap="none" rtlCol="0">
              <a:spAutoFit/>
            </a:bodyPr>
            <a:lstStyle/>
            <a:p>
              <a:r>
                <a:rPr lang="en-GB" sz="1400" b="1" dirty="0" smtClean="0"/>
                <a:t>D3</a:t>
              </a:r>
              <a:endParaRPr lang="en-US" sz="1400" b="1" dirty="0"/>
            </a:p>
          </p:txBody>
        </p:sp>
      </p:grpSp>
      <p:grpSp>
        <p:nvGrpSpPr>
          <p:cNvPr id="6" name="Group 145"/>
          <p:cNvGrpSpPr/>
          <p:nvPr/>
        </p:nvGrpSpPr>
        <p:grpSpPr>
          <a:xfrm>
            <a:off x="1835696" y="3049215"/>
            <a:ext cx="389850" cy="451793"/>
            <a:chOff x="3995936" y="4026024"/>
            <a:chExt cx="389850" cy="451793"/>
          </a:xfrm>
        </p:grpSpPr>
        <p:sp>
          <p:nvSpPr>
            <p:cNvPr id="16" name="AutoShape 13"/>
            <p:cNvSpPr>
              <a:spLocks noChangeArrowheads="1"/>
            </p:cNvSpPr>
            <p:nvPr/>
          </p:nvSpPr>
          <p:spPr bwMode="auto">
            <a:xfrm>
              <a:off x="4067944" y="402602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6" name="TextBox 45"/>
            <p:cNvSpPr txBox="1"/>
            <p:nvPr/>
          </p:nvSpPr>
          <p:spPr>
            <a:xfrm>
              <a:off x="3995936" y="4170040"/>
              <a:ext cx="389850" cy="307777"/>
            </a:xfrm>
            <a:prstGeom prst="rect">
              <a:avLst/>
            </a:prstGeom>
            <a:noFill/>
          </p:spPr>
          <p:txBody>
            <a:bodyPr wrap="none" rtlCol="0">
              <a:spAutoFit/>
            </a:bodyPr>
            <a:lstStyle/>
            <a:p>
              <a:r>
                <a:rPr lang="en-GB" sz="1400" b="1" dirty="0" smtClean="0"/>
                <a:t>D4</a:t>
              </a:r>
              <a:endParaRPr lang="en-US" sz="1400" b="1" dirty="0"/>
            </a:p>
          </p:txBody>
        </p:sp>
      </p:grpSp>
      <p:grpSp>
        <p:nvGrpSpPr>
          <p:cNvPr id="7" name="Group 146"/>
          <p:cNvGrpSpPr/>
          <p:nvPr/>
        </p:nvGrpSpPr>
        <p:grpSpPr>
          <a:xfrm>
            <a:off x="2098726" y="804391"/>
            <a:ext cx="385042" cy="464369"/>
            <a:chOff x="4499992" y="2768352"/>
            <a:chExt cx="385042" cy="464369"/>
          </a:xfrm>
        </p:grpSpPr>
        <p:sp>
          <p:nvSpPr>
            <p:cNvPr id="8" name="AutoShape 13"/>
            <p:cNvSpPr>
              <a:spLocks noChangeArrowheads="1"/>
            </p:cNvSpPr>
            <p:nvPr/>
          </p:nvSpPr>
          <p:spPr bwMode="auto">
            <a:xfrm>
              <a:off x="4572000" y="2768352"/>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2" name="TextBox 51"/>
            <p:cNvSpPr txBox="1"/>
            <p:nvPr/>
          </p:nvSpPr>
          <p:spPr>
            <a:xfrm>
              <a:off x="4499992" y="2924944"/>
              <a:ext cx="385042" cy="307777"/>
            </a:xfrm>
            <a:prstGeom prst="rect">
              <a:avLst/>
            </a:prstGeom>
            <a:noFill/>
          </p:spPr>
          <p:txBody>
            <a:bodyPr wrap="none" rtlCol="0">
              <a:spAutoFit/>
            </a:bodyPr>
            <a:lstStyle/>
            <a:p>
              <a:r>
                <a:rPr lang="en-GB" sz="1400" b="1" dirty="0" smtClean="0"/>
                <a:t>A1</a:t>
              </a:r>
              <a:endParaRPr lang="en-US" sz="1400" b="1" dirty="0"/>
            </a:p>
          </p:txBody>
        </p:sp>
      </p:grpSp>
      <p:grpSp>
        <p:nvGrpSpPr>
          <p:cNvPr id="15" name="Group 147"/>
          <p:cNvGrpSpPr/>
          <p:nvPr/>
        </p:nvGrpSpPr>
        <p:grpSpPr>
          <a:xfrm>
            <a:off x="2386758" y="2197695"/>
            <a:ext cx="385042" cy="439217"/>
            <a:chOff x="3419872" y="2793504"/>
            <a:chExt cx="385042" cy="439217"/>
          </a:xfrm>
        </p:grpSpPr>
        <p:sp>
          <p:nvSpPr>
            <p:cNvPr id="10" name="AutoShape 13"/>
            <p:cNvSpPr>
              <a:spLocks noChangeArrowheads="1"/>
            </p:cNvSpPr>
            <p:nvPr/>
          </p:nvSpPr>
          <p:spPr bwMode="auto">
            <a:xfrm>
              <a:off x="3491880" y="2793504"/>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4" name="TextBox 53"/>
            <p:cNvSpPr txBox="1"/>
            <p:nvPr/>
          </p:nvSpPr>
          <p:spPr>
            <a:xfrm>
              <a:off x="3419872" y="2924944"/>
              <a:ext cx="385042" cy="307777"/>
            </a:xfrm>
            <a:prstGeom prst="rect">
              <a:avLst/>
            </a:prstGeom>
            <a:noFill/>
          </p:spPr>
          <p:txBody>
            <a:bodyPr wrap="none" rtlCol="0">
              <a:spAutoFit/>
            </a:bodyPr>
            <a:lstStyle/>
            <a:p>
              <a:r>
                <a:rPr lang="en-GB" sz="1400" b="1" dirty="0" smtClean="0"/>
                <a:t>A3</a:t>
              </a:r>
              <a:endParaRPr lang="en-US" sz="1400" b="1" dirty="0"/>
            </a:p>
          </p:txBody>
        </p:sp>
      </p:grpSp>
      <p:grpSp>
        <p:nvGrpSpPr>
          <p:cNvPr id="17" name="Group 118"/>
          <p:cNvGrpSpPr/>
          <p:nvPr/>
        </p:nvGrpSpPr>
        <p:grpSpPr>
          <a:xfrm>
            <a:off x="2314750" y="1537047"/>
            <a:ext cx="385042" cy="451793"/>
            <a:chOff x="5004048" y="5169768"/>
            <a:chExt cx="385042" cy="451793"/>
          </a:xfrm>
        </p:grpSpPr>
        <p:sp>
          <p:nvSpPr>
            <p:cNvPr id="9"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7" name="TextBox 56"/>
            <p:cNvSpPr txBox="1"/>
            <p:nvPr/>
          </p:nvSpPr>
          <p:spPr>
            <a:xfrm>
              <a:off x="5004048" y="5313784"/>
              <a:ext cx="385042" cy="307777"/>
            </a:xfrm>
            <a:prstGeom prst="rect">
              <a:avLst/>
            </a:prstGeom>
            <a:noFill/>
          </p:spPr>
          <p:txBody>
            <a:bodyPr wrap="none" rtlCol="0">
              <a:spAutoFit/>
            </a:bodyPr>
            <a:lstStyle/>
            <a:p>
              <a:r>
                <a:rPr lang="en-GB" sz="1400" b="1" dirty="0" smtClean="0"/>
                <a:t>A2</a:t>
              </a:r>
              <a:endParaRPr lang="en-US" sz="1400" b="1" dirty="0"/>
            </a:p>
          </p:txBody>
        </p:sp>
      </p:grpSp>
      <p:grpSp>
        <p:nvGrpSpPr>
          <p:cNvPr id="18" name="Group 151"/>
          <p:cNvGrpSpPr/>
          <p:nvPr/>
        </p:nvGrpSpPr>
        <p:grpSpPr>
          <a:xfrm>
            <a:off x="2314750" y="2977207"/>
            <a:ext cx="385042" cy="451793"/>
            <a:chOff x="3203848" y="4017640"/>
            <a:chExt cx="385042" cy="451793"/>
          </a:xfrm>
        </p:grpSpPr>
        <p:sp>
          <p:nvSpPr>
            <p:cNvPr id="11" name="AutoShape 13"/>
            <p:cNvSpPr>
              <a:spLocks noChangeArrowheads="1"/>
            </p:cNvSpPr>
            <p:nvPr/>
          </p:nvSpPr>
          <p:spPr bwMode="auto">
            <a:xfrm>
              <a:off x="3275856" y="401764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60" name="TextBox 59"/>
            <p:cNvSpPr txBox="1"/>
            <p:nvPr/>
          </p:nvSpPr>
          <p:spPr>
            <a:xfrm>
              <a:off x="3203848" y="4161656"/>
              <a:ext cx="385042" cy="307777"/>
            </a:xfrm>
            <a:prstGeom prst="rect">
              <a:avLst/>
            </a:prstGeom>
            <a:noFill/>
          </p:spPr>
          <p:txBody>
            <a:bodyPr wrap="none" rtlCol="0">
              <a:spAutoFit/>
            </a:bodyPr>
            <a:lstStyle/>
            <a:p>
              <a:r>
                <a:rPr lang="en-GB" sz="1400" b="1" dirty="0" smtClean="0"/>
                <a:t>A4</a:t>
              </a:r>
              <a:endParaRPr lang="en-US" sz="1400" b="1" dirty="0"/>
            </a:p>
          </p:txBody>
        </p:sp>
      </p:grpSp>
      <p:sp>
        <p:nvSpPr>
          <p:cNvPr id="124" name="TextBox 123"/>
          <p:cNvSpPr txBox="1"/>
          <p:nvPr/>
        </p:nvSpPr>
        <p:spPr>
          <a:xfrm>
            <a:off x="5148064" y="505123"/>
            <a:ext cx="3995936" cy="2923877"/>
          </a:xfrm>
          <a:prstGeom prst="rect">
            <a:avLst/>
          </a:prstGeom>
          <a:noFill/>
        </p:spPr>
        <p:txBody>
          <a:bodyPr wrap="square" rtlCol="0">
            <a:spAutoFit/>
          </a:bodyPr>
          <a:lstStyle/>
          <a:p>
            <a:pPr>
              <a:buFont typeface="Wingdings" pitchFamily="2" charset="2"/>
              <a:buChar char="q"/>
            </a:pPr>
            <a:r>
              <a:rPr lang="en-GB" sz="1600" dirty="0" smtClean="0"/>
              <a:t> </a:t>
            </a:r>
            <a:r>
              <a:rPr lang="en-GB" sz="1400" dirty="0" smtClean="0"/>
              <a:t>Ball with A4.  If A4 is left footed, D4 makes a curved run to show A4 inside, leading with right shoulder and right foot. (If A4 is right footed D4 shows A4 outside)</a:t>
            </a:r>
          </a:p>
          <a:p>
            <a:pPr>
              <a:buFont typeface="Wingdings" pitchFamily="2" charset="2"/>
              <a:buChar char="q"/>
            </a:pPr>
            <a:r>
              <a:rPr lang="en-GB" sz="1400" dirty="0" smtClean="0"/>
              <a:t> D3 provides cover for D4, at a distance where D3 can affect the play if D4 is beaten. D3 also cuts the passing channel. D3 can see the ball, D3 leads with right shoulder and watches A3 also</a:t>
            </a:r>
          </a:p>
          <a:p>
            <a:pPr>
              <a:buFont typeface="Wingdings" pitchFamily="2" charset="2"/>
              <a:buChar char="q"/>
            </a:pPr>
            <a:r>
              <a:rPr lang="en-GB" sz="1400" dirty="0" smtClean="0"/>
              <a:t> D2 is the last man  (Always a centre back) providing cover and watches A2 also.</a:t>
            </a:r>
          </a:p>
          <a:p>
            <a:pPr>
              <a:buFont typeface="Wingdings" pitchFamily="2" charset="2"/>
              <a:buChar char="q"/>
            </a:pPr>
            <a:r>
              <a:rPr lang="en-GB" sz="1400" dirty="0" smtClean="0"/>
              <a:t> D1 comes in to provide balance, but can reach A1 if ball is switched</a:t>
            </a:r>
          </a:p>
          <a:p>
            <a:pPr>
              <a:buFont typeface="Wingdings" pitchFamily="2" charset="2"/>
              <a:buChar char="q"/>
            </a:pPr>
            <a:r>
              <a:rPr lang="en-GB" sz="1400" dirty="0" smtClean="0"/>
              <a:t> SAUCER SHAPE of back 4	</a:t>
            </a:r>
            <a:endParaRPr lang="en-US" sz="1400" dirty="0"/>
          </a:p>
        </p:txBody>
      </p:sp>
      <p:pic>
        <p:nvPicPr>
          <p:cNvPr id="116"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266896" y="2996952"/>
            <a:ext cx="144864" cy="144016"/>
          </a:xfrm>
          <a:prstGeom prst="rect">
            <a:avLst/>
          </a:prstGeom>
          <a:noFill/>
        </p:spPr>
      </p:pic>
      <p:sp>
        <p:nvSpPr>
          <p:cNvPr id="117" name="Arc 116"/>
          <p:cNvSpPr/>
          <p:nvPr/>
        </p:nvSpPr>
        <p:spPr>
          <a:xfrm rot="10800000">
            <a:off x="1187624" y="2564904"/>
            <a:ext cx="1116124" cy="504056"/>
          </a:xfrm>
          <a:prstGeom prst="arc">
            <a:avLst>
              <a:gd name="adj1" fmla="val 14996777"/>
              <a:gd name="adj2" fmla="val 209874"/>
            </a:avLst>
          </a:prstGeom>
          <a:ln>
            <a:solidFill>
              <a:schemeClr val="tx1"/>
            </a:solidFill>
            <a:prstDash val="dash"/>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18" name="Straight Arrow Connector 117"/>
          <p:cNvCxnSpPr/>
          <p:nvPr/>
        </p:nvCxnSpPr>
        <p:spPr>
          <a:xfrm rot="16200000" flipH="1">
            <a:off x="1007604" y="2312876"/>
            <a:ext cx="360040" cy="14401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rot="16200000" flipH="1">
            <a:off x="1115616" y="1124744"/>
            <a:ext cx="432048" cy="14401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16200000" flipH="1">
            <a:off x="863588" y="1592796"/>
            <a:ext cx="288032" cy="7200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1" name="Isosceles Triangle 150"/>
          <p:cNvSpPr/>
          <p:nvPr/>
        </p:nvSpPr>
        <p:spPr>
          <a:xfrm rot="10800000">
            <a:off x="1331640" y="2492896"/>
            <a:ext cx="1152128" cy="504056"/>
          </a:xfrm>
          <a:prstGeom prst="triangle">
            <a:avLst>
              <a:gd name="adj" fmla="val 8311"/>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1" name="Picture 2"/>
          <p:cNvPicPr>
            <a:picLocks noChangeAspect="1" noChangeArrowheads="1"/>
          </p:cNvPicPr>
          <p:nvPr/>
        </p:nvPicPr>
        <p:blipFill>
          <a:blip r:embed="rId2" cstate="print"/>
          <a:srcRect/>
          <a:stretch>
            <a:fillRect/>
          </a:stretch>
        </p:blipFill>
        <p:spPr bwMode="auto">
          <a:xfrm rot="10800000">
            <a:off x="251521" y="3573016"/>
            <a:ext cx="4844992" cy="2880320"/>
          </a:xfrm>
          <a:prstGeom prst="rect">
            <a:avLst/>
          </a:prstGeom>
          <a:noFill/>
          <a:ln w="9525">
            <a:noFill/>
            <a:miter lim="800000"/>
            <a:headEnd/>
            <a:tailEnd/>
          </a:ln>
        </p:spPr>
      </p:pic>
      <p:grpSp>
        <p:nvGrpSpPr>
          <p:cNvPr id="19" name="Group 143"/>
          <p:cNvGrpSpPr/>
          <p:nvPr/>
        </p:nvGrpSpPr>
        <p:grpSpPr>
          <a:xfrm>
            <a:off x="1449052" y="3985319"/>
            <a:ext cx="386644" cy="451793"/>
            <a:chOff x="2843808" y="1916832"/>
            <a:chExt cx="386644" cy="451793"/>
          </a:xfrm>
        </p:grpSpPr>
        <p:sp>
          <p:nvSpPr>
            <p:cNvPr id="163" name="AutoShape 13"/>
            <p:cNvSpPr>
              <a:spLocks noChangeArrowheads="1"/>
            </p:cNvSpPr>
            <p:nvPr/>
          </p:nvSpPr>
          <p:spPr bwMode="auto">
            <a:xfrm>
              <a:off x="2903240" y="191683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64" name="TextBox 163"/>
            <p:cNvSpPr txBox="1"/>
            <p:nvPr/>
          </p:nvSpPr>
          <p:spPr>
            <a:xfrm>
              <a:off x="2843808" y="2060848"/>
              <a:ext cx="386644" cy="307777"/>
            </a:xfrm>
            <a:prstGeom prst="rect">
              <a:avLst/>
            </a:prstGeom>
            <a:noFill/>
          </p:spPr>
          <p:txBody>
            <a:bodyPr wrap="none" rtlCol="0">
              <a:spAutoFit/>
            </a:bodyPr>
            <a:lstStyle/>
            <a:p>
              <a:r>
                <a:rPr lang="en-GB" sz="1400" b="1" dirty="0" smtClean="0"/>
                <a:t>D1</a:t>
              </a:r>
              <a:endParaRPr lang="en-US" sz="1400" b="1" dirty="0"/>
            </a:p>
          </p:txBody>
        </p:sp>
      </p:grpSp>
      <p:grpSp>
        <p:nvGrpSpPr>
          <p:cNvPr id="20" name="Group 142"/>
          <p:cNvGrpSpPr/>
          <p:nvPr/>
        </p:nvGrpSpPr>
        <p:grpSpPr>
          <a:xfrm>
            <a:off x="1373838" y="4717975"/>
            <a:ext cx="389850" cy="439217"/>
            <a:chOff x="2627784" y="3297560"/>
            <a:chExt cx="389850" cy="439217"/>
          </a:xfrm>
        </p:grpSpPr>
        <p:sp>
          <p:nvSpPr>
            <p:cNvPr id="168" name="AutoShape 13"/>
            <p:cNvSpPr>
              <a:spLocks noChangeArrowheads="1"/>
            </p:cNvSpPr>
            <p:nvPr/>
          </p:nvSpPr>
          <p:spPr bwMode="auto">
            <a:xfrm>
              <a:off x="2699792" y="3297560"/>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69" name="TextBox 168"/>
            <p:cNvSpPr txBox="1"/>
            <p:nvPr/>
          </p:nvSpPr>
          <p:spPr>
            <a:xfrm>
              <a:off x="2627784" y="3429000"/>
              <a:ext cx="389850" cy="307777"/>
            </a:xfrm>
            <a:prstGeom prst="rect">
              <a:avLst/>
            </a:prstGeom>
            <a:noFill/>
          </p:spPr>
          <p:txBody>
            <a:bodyPr wrap="none" rtlCol="0">
              <a:spAutoFit/>
            </a:bodyPr>
            <a:lstStyle/>
            <a:p>
              <a:r>
                <a:rPr lang="en-GB" sz="1400" b="1" dirty="0" smtClean="0"/>
                <a:t>D2</a:t>
              </a:r>
              <a:endParaRPr lang="en-US" sz="1400" b="1" dirty="0"/>
            </a:p>
          </p:txBody>
        </p:sp>
      </p:grpSp>
      <p:grpSp>
        <p:nvGrpSpPr>
          <p:cNvPr id="21" name="Group 148"/>
          <p:cNvGrpSpPr/>
          <p:nvPr/>
        </p:nvGrpSpPr>
        <p:grpSpPr>
          <a:xfrm>
            <a:off x="1691680" y="5229200"/>
            <a:ext cx="389850" cy="451793"/>
            <a:chOff x="2699792" y="4665712"/>
            <a:chExt cx="389850" cy="451793"/>
          </a:xfrm>
        </p:grpSpPr>
        <p:sp>
          <p:nvSpPr>
            <p:cNvPr id="171" name="AutoShape 13"/>
            <p:cNvSpPr>
              <a:spLocks noChangeArrowheads="1"/>
            </p:cNvSpPr>
            <p:nvPr/>
          </p:nvSpPr>
          <p:spPr bwMode="auto">
            <a:xfrm>
              <a:off x="2771800" y="466571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72" name="TextBox 171"/>
            <p:cNvSpPr txBox="1"/>
            <p:nvPr/>
          </p:nvSpPr>
          <p:spPr>
            <a:xfrm>
              <a:off x="2699792" y="4809728"/>
              <a:ext cx="389850" cy="307777"/>
            </a:xfrm>
            <a:prstGeom prst="rect">
              <a:avLst/>
            </a:prstGeom>
            <a:noFill/>
          </p:spPr>
          <p:txBody>
            <a:bodyPr wrap="none" rtlCol="0">
              <a:spAutoFit/>
            </a:bodyPr>
            <a:lstStyle/>
            <a:p>
              <a:r>
                <a:rPr lang="en-GB" sz="1400" b="1" dirty="0" smtClean="0"/>
                <a:t>D3</a:t>
              </a:r>
              <a:endParaRPr lang="en-US" sz="1400" b="1" dirty="0"/>
            </a:p>
          </p:txBody>
        </p:sp>
      </p:grpSp>
      <p:grpSp>
        <p:nvGrpSpPr>
          <p:cNvPr id="22" name="Group 145"/>
          <p:cNvGrpSpPr/>
          <p:nvPr/>
        </p:nvGrpSpPr>
        <p:grpSpPr>
          <a:xfrm>
            <a:off x="1403648" y="5733256"/>
            <a:ext cx="389850" cy="451793"/>
            <a:chOff x="3995936" y="4026024"/>
            <a:chExt cx="389850" cy="451793"/>
          </a:xfrm>
        </p:grpSpPr>
        <p:sp>
          <p:nvSpPr>
            <p:cNvPr id="174" name="AutoShape 13"/>
            <p:cNvSpPr>
              <a:spLocks noChangeArrowheads="1"/>
            </p:cNvSpPr>
            <p:nvPr/>
          </p:nvSpPr>
          <p:spPr bwMode="auto">
            <a:xfrm>
              <a:off x="4067944" y="402602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75" name="TextBox 174"/>
            <p:cNvSpPr txBox="1"/>
            <p:nvPr/>
          </p:nvSpPr>
          <p:spPr>
            <a:xfrm>
              <a:off x="3995936" y="4170040"/>
              <a:ext cx="389850" cy="307777"/>
            </a:xfrm>
            <a:prstGeom prst="rect">
              <a:avLst/>
            </a:prstGeom>
            <a:noFill/>
          </p:spPr>
          <p:txBody>
            <a:bodyPr wrap="none" rtlCol="0">
              <a:spAutoFit/>
            </a:bodyPr>
            <a:lstStyle/>
            <a:p>
              <a:r>
                <a:rPr lang="en-GB" sz="1400" b="1" dirty="0" smtClean="0"/>
                <a:t>D4</a:t>
              </a:r>
              <a:endParaRPr lang="en-US" sz="1400" b="1" dirty="0"/>
            </a:p>
          </p:txBody>
        </p:sp>
      </p:grpSp>
      <p:grpSp>
        <p:nvGrpSpPr>
          <p:cNvPr id="23" name="Group 146"/>
          <p:cNvGrpSpPr/>
          <p:nvPr/>
        </p:nvGrpSpPr>
        <p:grpSpPr>
          <a:xfrm>
            <a:off x="2026719" y="3717032"/>
            <a:ext cx="385042" cy="464369"/>
            <a:chOff x="4499992" y="2768352"/>
            <a:chExt cx="385042" cy="464369"/>
          </a:xfrm>
        </p:grpSpPr>
        <p:sp>
          <p:nvSpPr>
            <p:cNvPr id="177" name="AutoShape 13"/>
            <p:cNvSpPr>
              <a:spLocks noChangeArrowheads="1"/>
            </p:cNvSpPr>
            <p:nvPr/>
          </p:nvSpPr>
          <p:spPr bwMode="auto">
            <a:xfrm>
              <a:off x="4572000" y="2768352"/>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78" name="TextBox 177"/>
            <p:cNvSpPr txBox="1"/>
            <p:nvPr/>
          </p:nvSpPr>
          <p:spPr>
            <a:xfrm>
              <a:off x="4499992" y="2924944"/>
              <a:ext cx="385042" cy="307777"/>
            </a:xfrm>
            <a:prstGeom prst="rect">
              <a:avLst/>
            </a:prstGeom>
            <a:noFill/>
          </p:spPr>
          <p:txBody>
            <a:bodyPr wrap="none" rtlCol="0">
              <a:spAutoFit/>
            </a:bodyPr>
            <a:lstStyle/>
            <a:p>
              <a:r>
                <a:rPr lang="en-GB" sz="1400" b="1" dirty="0" smtClean="0"/>
                <a:t>A1</a:t>
              </a:r>
              <a:endParaRPr lang="en-US" sz="1400" b="1" dirty="0"/>
            </a:p>
          </p:txBody>
        </p:sp>
      </p:grpSp>
      <p:grpSp>
        <p:nvGrpSpPr>
          <p:cNvPr id="25" name="Group 147"/>
          <p:cNvGrpSpPr/>
          <p:nvPr/>
        </p:nvGrpSpPr>
        <p:grpSpPr>
          <a:xfrm>
            <a:off x="2386759" y="5222031"/>
            <a:ext cx="385042" cy="439217"/>
            <a:chOff x="3419872" y="2793504"/>
            <a:chExt cx="385042" cy="439217"/>
          </a:xfrm>
        </p:grpSpPr>
        <p:sp>
          <p:nvSpPr>
            <p:cNvPr id="180" name="AutoShape 13"/>
            <p:cNvSpPr>
              <a:spLocks noChangeArrowheads="1"/>
            </p:cNvSpPr>
            <p:nvPr/>
          </p:nvSpPr>
          <p:spPr bwMode="auto">
            <a:xfrm>
              <a:off x="3491880" y="2793504"/>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81" name="TextBox 180"/>
            <p:cNvSpPr txBox="1"/>
            <p:nvPr/>
          </p:nvSpPr>
          <p:spPr>
            <a:xfrm>
              <a:off x="3419872" y="2924944"/>
              <a:ext cx="385042" cy="307777"/>
            </a:xfrm>
            <a:prstGeom prst="rect">
              <a:avLst/>
            </a:prstGeom>
            <a:noFill/>
          </p:spPr>
          <p:txBody>
            <a:bodyPr wrap="none" rtlCol="0">
              <a:spAutoFit/>
            </a:bodyPr>
            <a:lstStyle/>
            <a:p>
              <a:r>
                <a:rPr lang="en-GB" sz="1400" b="1" dirty="0" smtClean="0"/>
                <a:t>A3</a:t>
              </a:r>
              <a:endParaRPr lang="en-US" sz="1400" b="1" dirty="0"/>
            </a:p>
          </p:txBody>
        </p:sp>
      </p:grpSp>
      <p:grpSp>
        <p:nvGrpSpPr>
          <p:cNvPr id="26" name="Group 118"/>
          <p:cNvGrpSpPr/>
          <p:nvPr/>
        </p:nvGrpSpPr>
        <p:grpSpPr>
          <a:xfrm>
            <a:off x="2314751" y="4509120"/>
            <a:ext cx="385042" cy="451793"/>
            <a:chOff x="5004048" y="5169768"/>
            <a:chExt cx="385042" cy="451793"/>
          </a:xfrm>
        </p:grpSpPr>
        <p:sp>
          <p:nvSpPr>
            <p:cNvPr id="183"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84" name="TextBox 183"/>
            <p:cNvSpPr txBox="1"/>
            <p:nvPr/>
          </p:nvSpPr>
          <p:spPr>
            <a:xfrm>
              <a:off x="5004048" y="5313784"/>
              <a:ext cx="385042" cy="307777"/>
            </a:xfrm>
            <a:prstGeom prst="rect">
              <a:avLst/>
            </a:prstGeom>
            <a:noFill/>
          </p:spPr>
          <p:txBody>
            <a:bodyPr wrap="none" rtlCol="0">
              <a:spAutoFit/>
            </a:bodyPr>
            <a:lstStyle/>
            <a:p>
              <a:r>
                <a:rPr lang="en-GB" sz="1400" b="1" dirty="0" smtClean="0"/>
                <a:t>A2</a:t>
              </a:r>
              <a:endParaRPr lang="en-US" sz="1400" b="1" dirty="0"/>
            </a:p>
          </p:txBody>
        </p:sp>
      </p:grpSp>
      <p:grpSp>
        <p:nvGrpSpPr>
          <p:cNvPr id="27" name="Group 151"/>
          <p:cNvGrpSpPr/>
          <p:nvPr/>
        </p:nvGrpSpPr>
        <p:grpSpPr>
          <a:xfrm>
            <a:off x="2314751" y="6001543"/>
            <a:ext cx="385042" cy="451793"/>
            <a:chOff x="3203848" y="4017640"/>
            <a:chExt cx="385042" cy="451793"/>
          </a:xfrm>
        </p:grpSpPr>
        <p:sp>
          <p:nvSpPr>
            <p:cNvPr id="186" name="AutoShape 13"/>
            <p:cNvSpPr>
              <a:spLocks noChangeArrowheads="1"/>
            </p:cNvSpPr>
            <p:nvPr/>
          </p:nvSpPr>
          <p:spPr bwMode="auto">
            <a:xfrm>
              <a:off x="3275856" y="401764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187" name="TextBox 186"/>
            <p:cNvSpPr txBox="1"/>
            <p:nvPr/>
          </p:nvSpPr>
          <p:spPr>
            <a:xfrm>
              <a:off x="3203848" y="4161656"/>
              <a:ext cx="385042" cy="307777"/>
            </a:xfrm>
            <a:prstGeom prst="rect">
              <a:avLst/>
            </a:prstGeom>
            <a:noFill/>
          </p:spPr>
          <p:txBody>
            <a:bodyPr wrap="none" rtlCol="0">
              <a:spAutoFit/>
            </a:bodyPr>
            <a:lstStyle/>
            <a:p>
              <a:r>
                <a:rPr lang="en-GB" sz="1400" b="1" dirty="0" smtClean="0"/>
                <a:t>A4</a:t>
              </a:r>
              <a:endParaRPr lang="en-US" sz="1400" b="1" dirty="0"/>
            </a:p>
          </p:txBody>
        </p:sp>
      </p:grpSp>
      <p:sp>
        <p:nvSpPr>
          <p:cNvPr id="188" name="TextBox 187"/>
          <p:cNvSpPr txBox="1"/>
          <p:nvPr/>
        </p:nvSpPr>
        <p:spPr>
          <a:xfrm>
            <a:off x="5148064" y="3717032"/>
            <a:ext cx="3995936" cy="2677656"/>
          </a:xfrm>
          <a:prstGeom prst="rect">
            <a:avLst/>
          </a:prstGeom>
          <a:noFill/>
        </p:spPr>
        <p:txBody>
          <a:bodyPr wrap="square" rtlCol="0">
            <a:spAutoFit/>
          </a:bodyPr>
          <a:lstStyle/>
          <a:p>
            <a:pPr>
              <a:buFont typeface="Wingdings" pitchFamily="2" charset="2"/>
              <a:buChar char="q"/>
            </a:pPr>
            <a:r>
              <a:rPr lang="en-GB" sz="1400" dirty="0" smtClean="0"/>
              <a:t> Ball passed to A3 and as the BALL TRAVELS  then</a:t>
            </a:r>
          </a:p>
          <a:p>
            <a:pPr>
              <a:buFont typeface="Wingdings" pitchFamily="2" charset="2"/>
              <a:buChar char="q"/>
            </a:pPr>
            <a:r>
              <a:rPr lang="en-GB" sz="1400" dirty="0" smtClean="0"/>
              <a:t> D3 presses A3.  </a:t>
            </a:r>
          </a:p>
          <a:p>
            <a:pPr>
              <a:buFont typeface="Wingdings" pitchFamily="2" charset="2"/>
              <a:buChar char="q"/>
            </a:pPr>
            <a:r>
              <a:rPr lang="en-GB" sz="1400" dirty="0" smtClean="0"/>
              <a:t> D2 pushes up a little and provides cover for D3 and watches A2.  </a:t>
            </a:r>
          </a:p>
          <a:p>
            <a:pPr>
              <a:buFont typeface="Wingdings" pitchFamily="2" charset="2"/>
              <a:buChar char="q"/>
            </a:pPr>
            <a:r>
              <a:rPr lang="en-GB" sz="1400" dirty="0" smtClean="0"/>
              <a:t> D4 drops off A4 provides cover to D3 and watches A4.</a:t>
            </a:r>
          </a:p>
          <a:p>
            <a:pPr>
              <a:buFont typeface="Wingdings" pitchFamily="2" charset="2"/>
              <a:buChar char="q"/>
            </a:pPr>
            <a:r>
              <a:rPr lang="en-GB" sz="1400" dirty="0" smtClean="0"/>
              <a:t> D1 moves out closer to A1 to mark space and provide balance.</a:t>
            </a:r>
          </a:p>
          <a:p>
            <a:pPr>
              <a:buFont typeface="Wingdings" pitchFamily="2" charset="2"/>
              <a:buChar char="q"/>
            </a:pPr>
            <a:r>
              <a:rPr lang="en-GB" sz="1400" dirty="0" smtClean="0"/>
              <a:t> Defensive line must not become too jagged and present a SAWTOOTH.</a:t>
            </a:r>
          </a:p>
          <a:p>
            <a:pPr>
              <a:buFont typeface="Wingdings" pitchFamily="2" charset="2"/>
              <a:buChar char="q"/>
            </a:pPr>
            <a:r>
              <a:rPr lang="en-GB" sz="1400" dirty="0" smtClean="0"/>
              <a:t> This is repeated with the ball played to A2, D2 presses, D3 covers as does D1	</a:t>
            </a:r>
            <a:endParaRPr lang="en-US" sz="1400" dirty="0"/>
          </a:p>
        </p:txBody>
      </p:sp>
      <p:cxnSp>
        <p:nvCxnSpPr>
          <p:cNvPr id="191" name="Straight Arrow Connector 190"/>
          <p:cNvCxnSpPr/>
          <p:nvPr/>
        </p:nvCxnSpPr>
        <p:spPr>
          <a:xfrm flipV="1">
            <a:off x="1259632" y="5373216"/>
            <a:ext cx="432048" cy="14401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rot="5400000" flipH="1" flipV="1">
            <a:off x="1511661" y="4401109"/>
            <a:ext cx="360038"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p:nvPr/>
        </p:nvCxnSpPr>
        <p:spPr>
          <a:xfrm flipV="1">
            <a:off x="971600" y="4869160"/>
            <a:ext cx="360040" cy="14401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95"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338904" y="5301208"/>
            <a:ext cx="144864" cy="144016"/>
          </a:xfrm>
          <a:prstGeom prst="rect">
            <a:avLst/>
          </a:prstGeom>
          <a:noFill/>
        </p:spPr>
      </p:pic>
      <p:cxnSp>
        <p:nvCxnSpPr>
          <p:cNvPr id="199" name="Straight Arrow Connector 198"/>
          <p:cNvCxnSpPr/>
          <p:nvPr/>
        </p:nvCxnSpPr>
        <p:spPr>
          <a:xfrm rot="10800000">
            <a:off x="1619672" y="6021288"/>
            <a:ext cx="432048" cy="28803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endCxn id="181" idx="1"/>
          </p:cNvCxnSpPr>
          <p:nvPr/>
        </p:nvCxnSpPr>
        <p:spPr>
          <a:xfrm rot="16200000" flipV="1">
            <a:off x="2214304" y="5679815"/>
            <a:ext cx="441920" cy="970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5076056" y="220578"/>
            <a:ext cx="2954655" cy="400110"/>
          </a:xfrm>
          <a:prstGeom prst="rect">
            <a:avLst/>
          </a:prstGeom>
          <a:noFill/>
        </p:spPr>
        <p:txBody>
          <a:bodyPr wrap="none" rtlCol="0">
            <a:spAutoFit/>
          </a:bodyPr>
          <a:lstStyle/>
          <a:p>
            <a:r>
              <a:rPr lang="en-GB" sz="2000" b="1" dirty="0" smtClean="0"/>
              <a:t>DIAGRAM  A – Pattern 1</a:t>
            </a:r>
            <a:r>
              <a:rPr lang="en-GB" sz="2000" dirty="0" smtClean="0"/>
              <a:t>	</a:t>
            </a:r>
            <a:endParaRPr lang="en-US" sz="2000" dirty="0"/>
          </a:p>
        </p:txBody>
      </p:sp>
      <p:sp>
        <p:nvSpPr>
          <p:cNvPr id="222" name="TextBox 221"/>
          <p:cNvSpPr txBox="1"/>
          <p:nvPr/>
        </p:nvSpPr>
        <p:spPr>
          <a:xfrm>
            <a:off x="5228456" y="3356992"/>
            <a:ext cx="2954655" cy="400110"/>
          </a:xfrm>
          <a:prstGeom prst="rect">
            <a:avLst/>
          </a:prstGeom>
          <a:noFill/>
        </p:spPr>
        <p:txBody>
          <a:bodyPr wrap="none" rtlCol="0">
            <a:spAutoFit/>
          </a:bodyPr>
          <a:lstStyle/>
          <a:p>
            <a:r>
              <a:rPr lang="en-GB" sz="2000" b="1" dirty="0" smtClean="0"/>
              <a:t>DIAGRAM  B – Pattern 2</a:t>
            </a:r>
            <a:r>
              <a:rPr lang="en-GB" sz="2000" dirty="0" smtClean="0"/>
              <a:t>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rot="10800000">
            <a:off x="251520" y="476672"/>
            <a:ext cx="4844992" cy="2880320"/>
          </a:xfrm>
          <a:prstGeom prst="rect">
            <a:avLst/>
          </a:prstGeom>
          <a:noFill/>
          <a:ln w="9525">
            <a:noFill/>
            <a:miter lim="800000"/>
            <a:headEnd/>
            <a:tailEnd/>
          </a:ln>
        </p:spPr>
      </p:pic>
      <p:sp>
        <p:nvSpPr>
          <p:cNvPr id="24" name="TextBox 23"/>
          <p:cNvSpPr txBox="1"/>
          <p:nvPr/>
        </p:nvSpPr>
        <p:spPr>
          <a:xfrm>
            <a:off x="179512" y="-34353"/>
            <a:ext cx="8712968" cy="584775"/>
          </a:xfrm>
          <a:prstGeom prst="rect">
            <a:avLst/>
          </a:prstGeom>
          <a:noFill/>
        </p:spPr>
        <p:txBody>
          <a:bodyPr wrap="square" rtlCol="0">
            <a:spAutoFit/>
          </a:bodyPr>
          <a:lstStyle/>
          <a:p>
            <a:r>
              <a:rPr lang="en-GB" sz="1600" b="1" u="sng" dirty="0" smtClean="0"/>
              <a:t>PRINCIPLES OF DEFENDING - FP – Coach a Back four cover and balance – Concepts</a:t>
            </a:r>
            <a:endParaRPr lang="en-GB" sz="1400" dirty="0" smtClean="0">
              <a:latin typeface="Calibri" pitchFamily="34" charset="0"/>
            </a:endParaRPr>
          </a:p>
          <a:p>
            <a:endParaRPr lang="en-GB" sz="1600" b="1" u="sng" dirty="0" smtClean="0"/>
          </a:p>
        </p:txBody>
      </p:sp>
      <p:grpSp>
        <p:nvGrpSpPr>
          <p:cNvPr id="2" name="Group 114"/>
          <p:cNvGrpSpPr/>
          <p:nvPr/>
        </p:nvGrpSpPr>
        <p:grpSpPr>
          <a:xfrm>
            <a:off x="179512" y="6444044"/>
            <a:ext cx="8892480" cy="369332"/>
            <a:chOff x="251520" y="6296634"/>
            <a:chExt cx="8892480" cy="369332"/>
          </a:xfrm>
        </p:grpSpPr>
        <p:sp>
          <p:nvSpPr>
            <p:cNvPr id="34" name="TextBox 33"/>
            <p:cNvSpPr txBox="1"/>
            <p:nvPr/>
          </p:nvSpPr>
          <p:spPr>
            <a:xfrm>
              <a:off x="251520" y="6296634"/>
              <a:ext cx="1107996" cy="369332"/>
            </a:xfrm>
            <a:prstGeom prst="rect">
              <a:avLst/>
            </a:prstGeom>
            <a:noFill/>
          </p:spPr>
          <p:txBody>
            <a:bodyPr wrap="none" rtlCol="0">
              <a:spAutoFit/>
            </a:bodyPr>
            <a:lstStyle/>
            <a:p>
              <a:r>
                <a:rPr lang="en-GB" b="1" dirty="0" smtClean="0"/>
                <a:t>Legend: </a:t>
              </a:r>
              <a:r>
                <a:rPr lang="en-GB" dirty="0" smtClean="0"/>
                <a:t>	</a:t>
              </a:r>
              <a:endParaRPr lang="en-US" dirty="0"/>
            </a:p>
          </p:txBody>
        </p:sp>
        <p:cxnSp>
          <p:nvCxnSpPr>
            <p:cNvPr id="36" name="Straight Arrow Connector 35"/>
            <p:cNvCxnSpPr/>
            <p:nvPr/>
          </p:nvCxnSpPr>
          <p:spPr>
            <a:xfrm>
              <a:off x="1331640" y="6515942"/>
              <a:ext cx="72008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11960" y="6523646"/>
              <a:ext cx="720080"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56176" y="6525234"/>
              <a:ext cx="720080" cy="1588"/>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23728" y="6377934"/>
              <a:ext cx="2031325" cy="261610"/>
            </a:xfrm>
            <a:prstGeom prst="rect">
              <a:avLst/>
            </a:prstGeom>
            <a:noFill/>
          </p:spPr>
          <p:txBody>
            <a:bodyPr wrap="none" rtlCol="0">
              <a:spAutoFit/>
            </a:bodyPr>
            <a:lstStyle/>
            <a:p>
              <a:r>
                <a:rPr lang="en-GB" sz="1100" dirty="0" smtClean="0"/>
                <a:t>Movement without the ball 	</a:t>
              </a:r>
              <a:endParaRPr lang="en-US" sz="1100" dirty="0"/>
            </a:p>
          </p:txBody>
        </p:sp>
        <p:sp>
          <p:nvSpPr>
            <p:cNvPr id="40" name="TextBox 39"/>
            <p:cNvSpPr txBox="1"/>
            <p:nvPr/>
          </p:nvSpPr>
          <p:spPr>
            <a:xfrm>
              <a:off x="6861155" y="6377934"/>
              <a:ext cx="2282845" cy="261610"/>
            </a:xfrm>
            <a:prstGeom prst="rect">
              <a:avLst/>
            </a:prstGeom>
            <a:noFill/>
          </p:spPr>
          <p:txBody>
            <a:bodyPr wrap="square" rtlCol="0">
              <a:spAutoFit/>
            </a:bodyPr>
            <a:lstStyle/>
            <a:p>
              <a:r>
                <a:rPr lang="en-GB" sz="1100" dirty="0" smtClean="0"/>
                <a:t>Movement with the ball (RWTB) </a:t>
              </a:r>
              <a:endParaRPr lang="en-US" sz="1100" dirty="0"/>
            </a:p>
          </p:txBody>
        </p:sp>
        <p:sp>
          <p:nvSpPr>
            <p:cNvPr id="41" name="TextBox 40"/>
            <p:cNvSpPr txBox="1"/>
            <p:nvPr/>
          </p:nvSpPr>
          <p:spPr>
            <a:xfrm>
              <a:off x="4976172" y="6377934"/>
              <a:ext cx="1107996" cy="261610"/>
            </a:xfrm>
            <a:prstGeom prst="rect">
              <a:avLst/>
            </a:prstGeom>
            <a:noFill/>
          </p:spPr>
          <p:txBody>
            <a:bodyPr wrap="none" rtlCol="0">
              <a:spAutoFit/>
            </a:bodyPr>
            <a:lstStyle/>
            <a:p>
              <a:r>
                <a:rPr lang="en-GB" sz="1100" dirty="0" smtClean="0"/>
                <a:t>Pass, shot 	</a:t>
              </a:r>
              <a:endParaRPr lang="en-US" sz="1100" dirty="0"/>
            </a:p>
          </p:txBody>
        </p:sp>
      </p:grpSp>
      <p:grpSp>
        <p:nvGrpSpPr>
          <p:cNvPr id="3" name="Group 143"/>
          <p:cNvGrpSpPr/>
          <p:nvPr/>
        </p:nvGrpSpPr>
        <p:grpSpPr>
          <a:xfrm>
            <a:off x="1547664" y="836712"/>
            <a:ext cx="386644" cy="451793"/>
            <a:chOff x="2843808" y="1916832"/>
            <a:chExt cx="386644" cy="451793"/>
          </a:xfrm>
        </p:grpSpPr>
        <p:sp>
          <p:nvSpPr>
            <p:cNvPr id="12" name="AutoShape 13"/>
            <p:cNvSpPr>
              <a:spLocks noChangeArrowheads="1"/>
            </p:cNvSpPr>
            <p:nvPr/>
          </p:nvSpPr>
          <p:spPr bwMode="auto">
            <a:xfrm>
              <a:off x="2903240" y="191683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3" name="TextBox 42"/>
            <p:cNvSpPr txBox="1"/>
            <p:nvPr/>
          </p:nvSpPr>
          <p:spPr>
            <a:xfrm>
              <a:off x="2843808" y="2060848"/>
              <a:ext cx="386644" cy="307777"/>
            </a:xfrm>
            <a:prstGeom prst="rect">
              <a:avLst/>
            </a:prstGeom>
            <a:noFill/>
          </p:spPr>
          <p:txBody>
            <a:bodyPr wrap="none" rtlCol="0">
              <a:spAutoFit/>
            </a:bodyPr>
            <a:lstStyle/>
            <a:p>
              <a:r>
                <a:rPr lang="en-GB" sz="1400" b="1" dirty="0" smtClean="0"/>
                <a:t>D1</a:t>
              </a:r>
              <a:endParaRPr lang="en-US" sz="1400" b="1" dirty="0"/>
            </a:p>
          </p:txBody>
        </p:sp>
      </p:grpSp>
      <p:grpSp>
        <p:nvGrpSpPr>
          <p:cNvPr id="4" name="Group 142"/>
          <p:cNvGrpSpPr/>
          <p:nvPr/>
        </p:nvGrpSpPr>
        <p:grpSpPr>
          <a:xfrm>
            <a:off x="1229822" y="1484784"/>
            <a:ext cx="389850" cy="439217"/>
            <a:chOff x="2627784" y="3297560"/>
            <a:chExt cx="389850" cy="439217"/>
          </a:xfrm>
        </p:grpSpPr>
        <p:sp>
          <p:nvSpPr>
            <p:cNvPr id="13" name="AutoShape 13"/>
            <p:cNvSpPr>
              <a:spLocks noChangeArrowheads="1"/>
            </p:cNvSpPr>
            <p:nvPr/>
          </p:nvSpPr>
          <p:spPr bwMode="auto">
            <a:xfrm>
              <a:off x="2699792" y="3297560"/>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4" name="TextBox 43"/>
            <p:cNvSpPr txBox="1"/>
            <p:nvPr/>
          </p:nvSpPr>
          <p:spPr>
            <a:xfrm>
              <a:off x="2627784" y="3429000"/>
              <a:ext cx="389850" cy="307777"/>
            </a:xfrm>
            <a:prstGeom prst="rect">
              <a:avLst/>
            </a:prstGeom>
            <a:noFill/>
          </p:spPr>
          <p:txBody>
            <a:bodyPr wrap="none" rtlCol="0">
              <a:spAutoFit/>
            </a:bodyPr>
            <a:lstStyle/>
            <a:p>
              <a:r>
                <a:rPr lang="en-GB" sz="1400" b="1" dirty="0" smtClean="0"/>
                <a:t>D2</a:t>
              </a:r>
              <a:endParaRPr lang="en-US" sz="1400" b="1" dirty="0"/>
            </a:p>
          </p:txBody>
        </p:sp>
      </p:grpSp>
      <p:grpSp>
        <p:nvGrpSpPr>
          <p:cNvPr id="5" name="Group 148"/>
          <p:cNvGrpSpPr/>
          <p:nvPr/>
        </p:nvGrpSpPr>
        <p:grpSpPr>
          <a:xfrm>
            <a:off x="1043608" y="2132856"/>
            <a:ext cx="389850" cy="451793"/>
            <a:chOff x="2699792" y="4665712"/>
            <a:chExt cx="389850" cy="451793"/>
          </a:xfrm>
        </p:grpSpPr>
        <p:sp>
          <p:nvSpPr>
            <p:cNvPr id="14" name="AutoShape 13"/>
            <p:cNvSpPr>
              <a:spLocks noChangeArrowheads="1"/>
            </p:cNvSpPr>
            <p:nvPr/>
          </p:nvSpPr>
          <p:spPr bwMode="auto">
            <a:xfrm>
              <a:off x="2771800" y="466571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5" name="TextBox 44"/>
            <p:cNvSpPr txBox="1"/>
            <p:nvPr/>
          </p:nvSpPr>
          <p:spPr>
            <a:xfrm>
              <a:off x="2699792" y="4809728"/>
              <a:ext cx="389850" cy="307777"/>
            </a:xfrm>
            <a:prstGeom prst="rect">
              <a:avLst/>
            </a:prstGeom>
            <a:noFill/>
          </p:spPr>
          <p:txBody>
            <a:bodyPr wrap="none" rtlCol="0">
              <a:spAutoFit/>
            </a:bodyPr>
            <a:lstStyle/>
            <a:p>
              <a:r>
                <a:rPr lang="en-GB" sz="1400" b="1" dirty="0" smtClean="0"/>
                <a:t>D3</a:t>
              </a:r>
              <a:endParaRPr lang="en-US" sz="1400" b="1" dirty="0"/>
            </a:p>
          </p:txBody>
        </p:sp>
      </p:grpSp>
      <p:grpSp>
        <p:nvGrpSpPr>
          <p:cNvPr id="6" name="Group 145"/>
          <p:cNvGrpSpPr/>
          <p:nvPr/>
        </p:nvGrpSpPr>
        <p:grpSpPr>
          <a:xfrm>
            <a:off x="1619672" y="2545159"/>
            <a:ext cx="389850" cy="451793"/>
            <a:chOff x="3995936" y="4026024"/>
            <a:chExt cx="389850" cy="451793"/>
          </a:xfrm>
        </p:grpSpPr>
        <p:sp>
          <p:nvSpPr>
            <p:cNvPr id="16" name="AutoShape 13"/>
            <p:cNvSpPr>
              <a:spLocks noChangeArrowheads="1"/>
            </p:cNvSpPr>
            <p:nvPr/>
          </p:nvSpPr>
          <p:spPr bwMode="auto">
            <a:xfrm>
              <a:off x="4067944" y="402602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46" name="TextBox 45"/>
            <p:cNvSpPr txBox="1"/>
            <p:nvPr/>
          </p:nvSpPr>
          <p:spPr>
            <a:xfrm>
              <a:off x="3995936" y="4170040"/>
              <a:ext cx="389850" cy="307777"/>
            </a:xfrm>
            <a:prstGeom prst="rect">
              <a:avLst/>
            </a:prstGeom>
            <a:noFill/>
          </p:spPr>
          <p:txBody>
            <a:bodyPr wrap="none" rtlCol="0">
              <a:spAutoFit/>
            </a:bodyPr>
            <a:lstStyle/>
            <a:p>
              <a:r>
                <a:rPr lang="en-GB" sz="1400" b="1" dirty="0" smtClean="0"/>
                <a:t>D4</a:t>
              </a:r>
              <a:endParaRPr lang="en-US" sz="1400" b="1" dirty="0"/>
            </a:p>
          </p:txBody>
        </p:sp>
      </p:grpSp>
      <p:grpSp>
        <p:nvGrpSpPr>
          <p:cNvPr id="7" name="Group 146"/>
          <p:cNvGrpSpPr/>
          <p:nvPr/>
        </p:nvGrpSpPr>
        <p:grpSpPr>
          <a:xfrm>
            <a:off x="2051720" y="804391"/>
            <a:ext cx="385042" cy="464369"/>
            <a:chOff x="4499992" y="2768352"/>
            <a:chExt cx="385042" cy="464369"/>
          </a:xfrm>
        </p:grpSpPr>
        <p:sp>
          <p:nvSpPr>
            <p:cNvPr id="8" name="AutoShape 13"/>
            <p:cNvSpPr>
              <a:spLocks noChangeArrowheads="1"/>
            </p:cNvSpPr>
            <p:nvPr/>
          </p:nvSpPr>
          <p:spPr bwMode="auto">
            <a:xfrm>
              <a:off x="4572000" y="2768352"/>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2" name="TextBox 51"/>
            <p:cNvSpPr txBox="1"/>
            <p:nvPr/>
          </p:nvSpPr>
          <p:spPr>
            <a:xfrm>
              <a:off x="4499992" y="2924944"/>
              <a:ext cx="385042" cy="307777"/>
            </a:xfrm>
            <a:prstGeom prst="rect">
              <a:avLst/>
            </a:prstGeom>
            <a:noFill/>
          </p:spPr>
          <p:txBody>
            <a:bodyPr wrap="none" rtlCol="0">
              <a:spAutoFit/>
            </a:bodyPr>
            <a:lstStyle/>
            <a:p>
              <a:r>
                <a:rPr lang="en-GB" sz="1400" b="1" dirty="0" smtClean="0"/>
                <a:t>A1</a:t>
              </a:r>
              <a:endParaRPr lang="en-US" sz="1400" b="1" dirty="0"/>
            </a:p>
          </p:txBody>
        </p:sp>
      </p:grpSp>
      <p:grpSp>
        <p:nvGrpSpPr>
          <p:cNvPr id="15" name="Group 147"/>
          <p:cNvGrpSpPr/>
          <p:nvPr/>
        </p:nvGrpSpPr>
        <p:grpSpPr>
          <a:xfrm>
            <a:off x="2386758" y="2197695"/>
            <a:ext cx="385042" cy="439217"/>
            <a:chOff x="3419872" y="2793504"/>
            <a:chExt cx="385042" cy="439217"/>
          </a:xfrm>
        </p:grpSpPr>
        <p:sp>
          <p:nvSpPr>
            <p:cNvPr id="10" name="AutoShape 13"/>
            <p:cNvSpPr>
              <a:spLocks noChangeArrowheads="1"/>
            </p:cNvSpPr>
            <p:nvPr/>
          </p:nvSpPr>
          <p:spPr bwMode="auto">
            <a:xfrm>
              <a:off x="3491880" y="2793504"/>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4" name="TextBox 53"/>
            <p:cNvSpPr txBox="1"/>
            <p:nvPr/>
          </p:nvSpPr>
          <p:spPr>
            <a:xfrm>
              <a:off x="3419872" y="2924944"/>
              <a:ext cx="385042" cy="307777"/>
            </a:xfrm>
            <a:prstGeom prst="rect">
              <a:avLst/>
            </a:prstGeom>
            <a:noFill/>
          </p:spPr>
          <p:txBody>
            <a:bodyPr wrap="none" rtlCol="0">
              <a:spAutoFit/>
            </a:bodyPr>
            <a:lstStyle/>
            <a:p>
              <a:r>
                <a:rPr lang="en-GB" sz="1400" b="1" dirty="0" smtClean="0"/>
                <a:t>A3</a:t>
              </a:r>
              <a:endParaRPr lang="en-US" sz="1400" b="1" dirty="0"/>
            </a:p>
          </p:txBody>
        </p:sp>
      </p:grpSp>
      <p:grpSp>
        <p:nvGrpSpPr>
          <p:cNvPr id="17" name="Group 118"/>
          <p:cNvGrpSpPr/>
          <p:nvPr/>
        </p:nvGrpSpPr>
        <p:grpSpPr>
          <a:xfrm>
            <a:off x="2458766" y="1537047"/>
            <a:ext cx="385042" cy="451793"/>
            <a:chOff x="5004048" y="5169768"/>
            <a:chExt cx="385042" cy="451793"/>
          </a:xfrm>
        </p:grpSpPr>
        <p:sp>
          <p:nvSpPr>
            <p:cNvPr id="9" name="AutoShape 13"/>
            <p:cNvSpPr>
              <a:spLocks noChangeArrowheads="1"/>
            </p:cNvSpPr>
            <p:nvPr/>
          </p:nvSpPr>
          <p:spPr bwMode="auto">
            <a:xfrm>
              <a:off x="5076056" y="5169768"/>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57" name="TextBox 56"/>
            <p:cNvSpPr txBox="1"/>
            <p:nvPr/>
          </p:nvSpPr>
          <p:spPr>
            <a:xfrm>
              <a:off x="5004048" y="5313784"/>
              <a:ext cx="385042" cy="307777"/>
            </a:xfrm>
            <a:prstGeom prst="rect">
              <a:avLst/>
            </a:prstGeom>
            <a:noFill/>
          </p:spPr>
          <p:txBody>
            <a:bodyPr wrap="none" rtlCol="0">
              <a:spAutoFit/>
            </a:bodyPr>
            <a:lstStyle/>
            <a:p>
              <a:r>
                <a:rPr lang="en-GB" sz="1400" b="1" dirty="0" smtClean="0"/>
                <a:t>A2</a:t>
              </a:r>
              <a:endParaRPr lang="en-US" sz="1400" b="1" dirty="0"/>
            </a:p>
          </p:txBody>
        </p:sp>
      </p:grpSp>
      <p:grpSp>
        <p:nvGrpSpPr>
          <p:cNvPr id="18" name="Group 151"/>
          <p:cNvGrpSpPr/>
          <p:nvPr/>
        </p:nvGrpSpPr>
        <p:grpSpPr>
          <a:xfrm>
            <a:off x="2314750" y="2977207"/>
            <a:ext cx="385042" cy="451793"/>
            <a:chOff x="3203848" y="4017640"/>
            <a:chExt cx="385042" cy="451793"/>
          </a:xfrm>
        </p:grpSpPr>
        <p:sp>
          <p:nvSpPr>
            <p:cNvPr id="11" name="AutoShape 13"/>
            <p:cNvSpPr>
              <a:spLocks noChangeArrowheads="1"/>
            </p:cNvSpPr>
            <p:nvPr/>
          </p:nvSpPr>
          <p:spPr bwMode="auto">
            <a:xfrm>
              <a:off x="3275856" y="4017640"/>
              <a:ext cx="228600" cy="228600"/>
            </a:xfrm>
            <a:prstGeom prst="smileyFace">
              <a:avLst>
                <a:gd name="adj" fmla="val 4653"/>
              </a:avLst>
            </a:prstGeom>
            <a:solidFill>
              <a:srgbClr val="FF0000"/>
            </a:solidFill>
            <a:ln w="9525">
              <a:solidFill>
                <a:schemeClr val="tx1"/>
              </a:solidFill>
              <a:round/>
              <a:headEnd/>
              <a:tailEnd/>
            </a:ln>
          </p:spPr>
          <p:txBody>
            <a:bodyPr wrap="none" anchor="ctr"/>
            <a:lstStyle/>
            <a:p>
              <a:endParaRPr lang="en-US"/>
            </a:p>
          </p:txBody>
        </p:sp>
        <p:sp>
          <p:nvSpPr>
            <p:cNvPr id="60" name="TextBox 59"/>
            <p:cNvSpPr txBox="1"/>
            <p:nvPr/>
          </p:nvSpPr>
          <p:spPr>
            <a:xfrm>
              <a:off x="3203848" y="4161656"/>
              <a:ext cx="385042" cy="307777"/>
            </a:xfrm>
            <a:prstGeom prst="rect">
              <a:avLst/>
            </a:prstGeom>
            <a:noFill/>
          </p:spPr>
          <p:txBody>
            <a:bodyPr wrap="none" rtlCol="0">
              <a:spAutoFit/>
            </a:bodyPr>
            <a:lstStyle/>
            <a:p>
              <a:r>
                <a:rPr lang="en-GB" sz="1400" b="1" dirty="0" smtClean="0"/>
                <a:t>A4</a:t>
              </a:r>
              <a:endParaRPr lang="en-US" sz="1400" b="1" dirty="0"/>
            </a:p>
          </p:txBody>
        </p:sp>
      </p:grpSp>
      <p:sp>
        <p:nvSpPr>
          <p:cNvPr id="124" name="TextBox 123"/>
          <p:cNvSpPr txBox="1"/>
          <p:nvPr/>
        </p:nvSpPr>
        <p:spPr>
          <a:xfrm>
            <a:off x="5148064" y="764704"/>
            <a:ext cx="3995936" cy="1815882"/>
          </a:xfrm>
          <a:prstGeom prst="rect">
            <a:avLst/>
          </a:prstGeom>
          <a:noFill/>
        </p:spPr>
        <p:txBody>
          <a:bodyPr wrap="square" rtlCol="0">
            <a:spAutoFit/>
          </a:bodyPr>
          <a:lstStyle/>
          <a:p>
            <a:pPr>
              <a:buFont typeface="Wingdings" pitchFamily="2" charset="2"/>
              <a:buChar char="q"/>
            </a:pPr>
            <a:r>
              <a:rPr lang="en-GB" sz="1400" dirty="0" smtClean="0"/>
              <a:t> Ball passed from A3 to A1. If A1 is right footed D1 will make a curved run to show A1 inside leading with the left shoulder.  If  A1 is left footed D1 will show A1 outside on their weaker foot.</a:t>
            </a:r>
          </a:p>
          <a:p>
            <a:pPr>
              <a:buFont typeface="Wingdings" pitchFamily="2" charset="2"/>
              <a:buChar char="q"/>
            </a:pPr>
            <a:r>
              <a:rPr lang="en-GB" sz="1400" dirty="0" smtClean="0"/>
              <a:t> D2 provides cover to D1 whilst watching A2.</a:t>
            </a:r>
          </a:p>
          <a:p>
            <a:pPr>
              <a:buFont typeface="Wingdings" pitchFamily="2" charset="2"/>
              <a:buChar char="q"/>
            </a:pPr>
            <a:r>
              <a:rPr lang="en-GB" sz="1400" dirty="0" smtClean="0"/>
              <a:t> D3 provides balance whilst watching A3</a:t>
            </a:r>
          </a:p>
          <a:p>
            <a:pPr>
              <a:buFont typeface="Wingdings" pitchFamily="2" charset="2"/>
              <a:buChar char="q"/>
            </a:pPr>
            <a:r>
              <a:rPr lang="en-GB" sz="1400" dirty="0" smtClean="0"/>
              <a:t> D4 Marks space in front of the ball being able to react quickly should the ball be switched to A4.	</a:t>
            </a:r>
            <a:endParaRPr lang="en-US" sz="1400" dirty="0"/>
          </a:p>
        </p:txBody>
      </p:sp>
      <p:pic>
        <p:nvPicPr>
          <p:cNvPr id="116" name="Picture 3" descr="C:\Documents and Settings\Marco Pinheiro\Local Settings\Temporary Internet Files\Content.IE5\SV0WDX9J\MC900198828[1].wmf"/>
          <p:cNvPicPr>
            <a:picLocks noChangeAspect="1" noChangeArrowheads="1"/>
          </p:cNvPicPr>
          <p:nvPr/>
        </p:nvPicPr>
        <p:blipFill>
          <a:blip r:embed="rId3" cstate="print"/>
          <a:srcRect/>
          <a:stretch>
            <a:fillRect/>
          </a:stretch>
        </p:blipFill>
        <p:spPr bwMode="auto">
          <a:xfrm>
            <a:off x="2195736" y="1124744"/>
            <a:ext cx="144864" cy="144016"/>
          </a:xfrm>
          <a:prstGeom prst="rect">
            <a:avLst/>
          </a:prstGeom>
          <a:noFill/>
        </p:spPr>
      </p:pic>
      <p:sp>
        <p:nvSpPr>
          <p:cNvPr id="117" name="Arc 116"/>
          <p:cNvSpPr/>
          <p:nvPr/>
        </p:nvSpPr>
        <p:spPr>
          <a:xfrm>
            <a:off x="1259632" y="980728"/>
            <a:ext cx="792088" cy="792088"/>
          </a:xfrm>
          <a:prstGeom prst="arc">
            <a:avLst>
              <a:gd name="adj1" fmla="val 10528220"/>
              <a:gd name="adj2" fmla="val 14890262"/>
            </a:avLst>
          </a:prstGeom>
          <a:ln>
            <a:solidFill>
              <a:schemeClr val="tx1"/>
            </a:solidFill>
            <a:prstDash val="dash"/>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18" name="Straight Arrow Connector 117"/>
          <p:cNvCxnSpPr/>
          <p:nvPr/>
        </p:nvCxnSpPr>
        <p:spPr>
          <a:xfrm rot="5400000" flipH="1" flipV="1">
            <a:off x="1656470" y="3032162"/>
            <a:ext cx="360040" cy="158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5400000" flipH="1" flipV="1">
            <a:off x="1115616" y="1844824"/>
            <a:ext cx="288032" cy="14401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5076056" y="404664"/>
            <a:ext cx="2954655" cy="400110"/>
          </a:xfrm>
          <a:prstGeom prst="rect">
            <a:avLst/>
          </a:prstGeom>
          <a:noFill/>
        </p:spPr>
        <p:txBody>
          <a:bodyPr wrap="none" rtlCol="0">
            <a:spAutoFit/>
          </a:bodyPr>
          <a:lstStyle/>
          <a:p>
            <a:r>
              <a:rPr lang="en-GB" sz="2000" b="1" dirty="0" smtClean="0"/>
              <a:t>DIAGRAM  C – Pattern3</a:t>
            </a:r>
            <a:r>
              <a:rPr lang="en-GB" sz="2000" dirty="0" smtClean="0"/>
              <a:t>	</a:t>
            </a:r>
            <a:endParaRPr lang="en-US" sz="2000" dirty="0"/>
          </a:p>
        </p:txBody>
      </p:sp>
      <p:cxnSp>
        <p:nvCxnSpPr>
          <p:cNvPr id="78" name="Straight Arrow Connector 77"/>
          <p:cNvCxnSpPr>
            <a:endCxn id="116" idx="1"/>
          </p:cNvCxnSpPr>
          <p:nvPr/>
        </p:nvCxnSpPr>
        <p:spPr>
          <a:xfrm rot="16200000" flipV="1">
            <a:off x="1843261" y="1549228"/>
            <a:ext cx="1017985" cy="3130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6200000" flipV="1">
            <a:off x="1140231" y="2612297"/>
            <a:ext cx="268288" cy="29486"/>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79" name="Picture 2"/>
          <p:cNvPicPr>
            <a:picLocks noChangeAspect="1" noChangeArrowheads="1"/>
          </p:cNvPicPr>
          <p:nvPr/>
        </p:nvPicPr>
        <p:blipFill>
          <a:blip r:embed="rId2" cstate="print"/>
          <a:srcRect/>
          <a:stretch>
            <a:fillRect/>
          </a:stretch>
        </p:blipFill>
        <p:spPr bwMode="auto">
          <a:xfrm rot="10800000">
            <a:off x="251521" y="3429000"/>
            <a:ext cx="4844992" cy="2880320"/>
          </a:xfrm>
          <a:prstGeom prst="rect">
            <a:avLst/>
          </a:prstGeom>
          <a:noFill/>
          <a:ln w="9525">
            <a:noFill/>
            <a:miter lim="800000"/>
            <a:headEnd/>
            <a:tailEnd/>
          </a:ln>
        </p:spPr>
      </p:pic>
      <p:grpSp>
        <p:nvGrpSpPr>
          <p:cNvPr id="19" name="Group 143"/>
          <p:cNvGrpSpPr/>
          <p:nvPr/>
        </p:nvGrpSpPr>
        <p:grpSpPr>
          <a:xfrm>
            <a:off x="1187624" y="3645024"/>
            <a:ext cx="386644" cy="451793"/>
            <a:chOff x="2843808" y="1916832"/>
            <a:chExt cx="386644" cy="451793"/>
          </a:xfrm>
        </p:grpSpPr>
        <p:sp>
          <p:nvSpPr>
            <p:cNvPr id="81" name="AutoShape 13"/>
            <p:cNvSpPr>
              <a:spLocks noChangeArrowheads="1"/>
            </p:cNvSpPr>
            <p:nvPr/>
          </p:nvSpPr>
          <p:spPr bwMode="auto">
            <a:xfrm>
              <a:off x="2903240" y="191683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82" name="TextBox 81"/>
            <p:cNvSpPr txBox="1"/>
            <p:nvPr/>
          </p:nvSpPr>
          <p:spPr>
            <a:xfrm>
              <a:off x="2843808" y="2060848"/>
              <a:ext cx="386644" cy="307777"/>
            </a:xfrm>
            <a:prstGeom prst="rect">
              <a:avLst/>
            </a:prstGeom>
            <a:noFill/>
          </p:spPr>
          <p:txBody>
            <a:bodyPr wrap="none" rtlCol="0">
              <a:spAutoFit/>
            </a:bodyPr>
            <a:lstStyle/>
            <a:p>
              <a:r>
                <a:rPr lang="en-GB" sz="1400" b="1" dirty="0" smtClean="0"/>
                <a:t>D1</a:t>
              </a:r>
              <a:endParaRPr lang="en-US" sz="1400" b="1" dirty="0"/>
            </a:p>
          </p:txBody>
        </p:sp>
      </p:grpSp>
      <p:grpSp>
        <p:nvGrpSpPr>
          <p:cNvPr id="20" name="Group 142"/>
          <p:cNvGrpSpPr/>
          <p:nvPr/>
        </p:nvGrpSpPr>
        <p:grpSpPr>
          <a:xfrm>
            <a:off x="1187624" y="4221088"/>
            <a:ext cx="389850" cy="439217"/>
            <a:chOff x="2627784" y="3297560"/>
            <a:chExt cx="389850" cy="439217"/>
          </a:xfrm>
        </p:grpSpPr>
        <p:sp>
          <p:nvSpPr>
            <p:cNvPr id="85" name="AutoShape 13"/>
            <p:cNvSpPr>
              <a:spLocks noChangeArrowheads="1"/>
            </p:cNvSpPr>
            <p:nvPr/>
          </p:nvSpPr>
          <p:spPr bwMode="auto">
            <a:xfrm>
              <a:off x="2699792" y="3297560"/>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86" name="TextBox 85"/>
            <p:cNvSpPr txBox="1"/>
            <p:nvPr/>
          </p:nvSpPr>
          <p:spPr>
            <a:xfrm>
              <a:off x="2627784" y="3429000"/>
              <a:ext cx="389850" cy="307777"/>
            </a:xfrm>
            <a:prstGeom prst="rect">
              <a:avLst/>
            </a:prstGeom>
            <a:noFill/>
          </p:spPr>
          <p:txBody>
            <a:bodyPr wrap="none" rtlCol="0">
              <a:spAutoFit/>
            </a:bodyPr>
            <a:lstStyle/>
            <a:p>
              <a:r>
                <a:rPr lang="en-GB" sz="1400" b="1" dirty="0" smtClean="0"/>
                <a:t>D2</a:t>
              </a:r>
              <a:endParaRPr lang="en-US" sz="1400" b="1" dirty="0"/>
            </a:p>
          </p:txBody>
        </p:sp>
      </p:grpSp>
      <p:grpSp>
        <p:nvGrpSpPr>
          <p:cNvPr id="21" name="Group 148"/>
          <p:cNvGrpSpPr/>
          <p:nvPr/>
        </p:nvGrpSpPr>
        <p:grpSpPr>
          <a:xfrm>
            <a:off x="1259632" y="4941168"/>
            <a:ext cx="389850" cy="451793"/>
            <a:chOff x="2699792" y="4665712"/>
            <a:chExt cx="389850" cy="451793"/>
          </a:xfrm>
        </p:grpSpPr>
        <p:sp>
          <p:nvSpPr>
            <p:cNvPr id="88" name="AutoShape 13"/>
            <p:cNvSpPr>
              <a:spLocks noChangeArrowheads="1"/>
            </p:cNvSpPr>
            <p:nvPr/>
          </p:nvSpPr>
          <p:spPr bwMode="auto">
            <a:xfrm>
              <a:off x="2771800" y="4665712"/>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0" name="TextBox 89"/>
            <p:cNvSpPr txBox="1"/>
            <p:nvPr/>
          </p:nvSpPr>
          <p:spPr>
            <a:xfrm>
              <a:off x="2699792" y="4809728"/>
              <a:ext cx="389850" cy="307777"/>
            </a:xfrm>
            <a:prstGeom prst="rect">
              <a:avLst/>
            </a:prstGeom>
            <a:noFill/>
          </p:spPr>
          <p:txBody>
            <a:bodyPr wrap="none" rtlCol="0">
              <a:spAutoFit/>
            </a:bodyPr>
            <a:lstStyle/>
            <a:p>
              <a:r>
                <a:rPr lang="en-GB" sz="1400" b="1" dirty="0" smtClean="0"/>
                <a:t>D3</a:t>
              </a:r>
              <a:endParaRPr lang="en-US" sz="1400" b="1" dirty="0"/>
            </a:p>
          </p:txBody>
        </p:sp>
      </p:grpSp>
      <p:grpSp>
        <p:nvGrpSpPr>
          <p:cNvPr id="22" name="Group 145"/>
          <p:cNvGrpSpPr/>
          <p:nvPr/>
        </p:nvGrpSpPr>
        <p:grpSpPr>
          <a:xfrm>
            <a:off x="1331640" y="5661248"/>
            <a:ext cx="389850" cy="451793"/>
            <a:chOff x="3995936" y="4026024"/>
            <a:chExt cx="389850" cy="451793"/>
          </a:xfrm>
        </p:grpSpPr>
        <p:sp>
          <p:nvSpPr>
            <p:cNvPr id="92" name="AutoShape 13"/>
            <p:cNvSpPr>
              <a:spLocks noChangeArrowheads="1"/>
            </p:cNvSpPr>
            <p:nvPr/>
          </p:nvSpPr>
          <p:spPr bwMode="auto">
            <a:xfrm>
              <a:off x="4067944" y="4026024"/>
              <a:ext cx="228600" cy="2286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3" name="TextBox 92"/>
            <p:cNvSpPr txBox="1"/>
            <p:nvPr/>
          </p:nvSpPr>
          <p:spPr>
            <a:xfrm>
              <a:off x="3995936" y="4170040"/>
              <a:ext cx="389850" cy="307777"/>
            </a:xfrm>
            <a:prstGeom prst="rect">
              <a:avLst/>
            </a:prstGeom>
            <a:noFill/>
          </p:spPr>
          <p:txBody>
            <a:bodyPr wrap="none" rtlCol="0">
              <a:spAutoFit/>
            </a:bodyPr>
            <a:lstStyle/>
            <a:p>
              <a:r>
                <a:rPr lang="en-GB" sz="1400" b="1" dirty="0" smtClean="0"/>
                <a:t>D4</a:t>
              </a:r>
              <a:endParaRPr lang="en-US" sz="1400" b="1" dirty="0"/>
            </a:p>
          </p:txBody>
        </p:sp>
      </p:grpSp>
      <p:sp>
        <p:nvSpPr>
          <p:cNvPr id="94" name="TextBox 93"/>
          <p:cNvSpPr txBox="1"/>
          <p:nvPr/>
        </p:nvSpPr>
        <p:spPr>
          <a:xfrm>
            <a:off x="5076056" y="2924944"/>
            <a:ext cx="4067944" cy="707886"/>
          </a:xfrm>
          <a:prstGeom prst="rect">
            <a:avLst/>
          </a:prstGeom>
          <a:noFill/>
        </p:spPr>
        <p:txBody>
          <a:bodyPr wrap="square" rtlCol="0">
            <a:spAutoFit/>
          </a:bodyPr>
          <a:lstStyle/>
          <a:p>
            <a:r>
              <a:rPr lang="en-GB" sz="2000" b="1" dirty="0" smtClean="0"/>
              <a:t>DIAGRAM  D – A strategy: man to man with </a:t>
            </a:r>
            <a:r>
              <a:rPr lang="en-GB" sz="2000" b="1" smtClean="0"/>
              <a:t>zonal areas</a:t>
            </a:r>
            <a:r>
              <a:rPr lang="en-GB" sz="2000" dirty="0" smtClean="0"/>
              <a:t>	</a:t>
            </a:r>
            <a:endParaRPr lang="en-US" sz="2000" dirty="0"/>
          </a:p>
        </p:txBody>
      </p:sp>
      <p:sp>
        <p:nvSpPr>
          <p:cNvPr id="95" name="TextBox 94"/>
          <p:cNvSpPr txBox="1"/>
          <p:nvPr/>
        </p:nvSpPr>
        <p:spPr>
          <a:xfrm>
            <a:off x="5148064" y="3573016"/>
            <a:ext cx="3995936" cy="2893100"/>
          </a:xfrm>
          <a:prstGeom prst="rect">
            <a:avLst/>
          </a:prstGeom>
          <a:noFill/>
        </p:spPr>
        <p:txBody>
          <a:bodyPr wrap="square" rtlCol="0">
            <a:spAutoFit/>
          </a:bodyPr>
          <a:lstStyle/>
          <a:p>
            <a:r>
              <a:rPr lang="en-GB" sz="1400" dirty="0" smtClean="0"/>
              <a:t>In a defensive strategy like this, the following points  are relevant</a:t>
            </a:r>
          </a:p>
          <a:p>
            <a:pPr>
              <a:buFont typeface="Wingdings" pitchFamily="2" charset="2"/>
              <a:buChar char="q"/>
            </a:pPr>
            <a:r>
              <a:rPr lang="en-GB" sz="1400" dirty="0" smtClean="0"/>
              <a:t> Zones are guidelines</a:t>
            </a:r>
          </a:p>
          <a:p>
            <a:pPr>
              <a:buFont typeface="Wingdings" pitchFamily="2" charset="2"/>
              <a:buChar char="q"/>
            </a:pPr>
            <a:r>
              <a:rPr lang="en-GB" sz="1400" dirty="0" smtClean="0"/>
              <a:t> Defenders should not ball watch but defend the player(s) in their zone.</a:t>
            </a:r>
          </a:p>
          <a:p>
            <a:pPr>
              <a:buFont typeface="Wingdings" pitchFamily="2" charset="2"/>
              <a:buChar char="q"/>
            </a:pPr>
            <a:r>
              <a:rPr lang="en-GB" sz="1400" dirty="0" smtClean="0"/>
              <a:t> Defenders can move out of their zone to provide cover and balance (mark space) to help other defenders in other zones as the ball is played to other attackers</a:t>
            </a:r>
          </a:p>
          <a:p>
            <a:pPr>
              <a:buFont typeface="Wingdings" pitchFamily="2" charset="2"/>
              <a:buChar char="q"/>
            </a:pPr>
            <a:r>
              <a:rPr lang="en-GB" sz="1400" dirty="0" smtClean="0"/>
              <a:t> Attacking players may be transferred from defender to defender especially in the case of a switch-over by strikers. TRANSFER THE ATTACKING PLAYER not get drawn out of position and shape.</a:t>
            </a:r>
          </a:p>
        </p:txBody>
      </p:sp>
      <p:cxnSp>
        <p:nvCxnSpPr>
          <p:cNvPr id="96" name="Straight Arrow Connector 95"/>
          <p:cNvCxnSpPr/>
          <p:nvPr/>
        </p:nvCxnSpPr>
        <p:spPr>
          <a:xfrm>
            <a:off x="467544" y="5587652"/>
            <a:ext cx="2232248" cy="1588"/>
          </a:xfrm>
          <a:prstGeom prst="straightConnector1">
            <a:avLst/>
          </a:prstGeom>
          <a:ln>
            <a:solidFill>
              <a:schemeClr val="bg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67544" y="4869160"/>
            <a:ext cx="2232248" cy="1588"/>
          </a:xfrm>
          <a:prstGeom prst="straightConnector1">
            <a:avLst/>
          </a:prstGeom>
          <a:ln>
            <a:solidFill>
              <a:schemeClr val="bg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467544" y="4147492"/>
            <a:ext cx="2232248" cy="1588"/>
          </a:xfrm>
          <a:prstGeom prst="straightConnector1">
            <a:avLst/>
          </a:prstGeom>
          <a:ln>
            <a:solidFill>
              <a:schemeClr val="bg1"/>
            </a:solidFill>
            <a:prstDash val="dash"/>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7384"/>
            <a:ext cx="8784976" cy="6740307"/>
          </a:xfrm>
          <a:prstGeom prst="rect">
            <a:avLst/>
          </a:prstGeom>
          <a:noFill/>
        </p:spPr>
        <p:txBody>
          <a:bodyPr wrap="square" rtlCol="0">
            <a:spAutoFit/>
          </a:bodyPr>
          <a:lstStyle/>
          <a:p>
            <a:r>
              <a:rPr lang="en-GB" sz="2000" b="1" u="sng" dirty="0" smtClean="0"/>
              <a:t>Patterns of Play - FP  - Coach a back four cover and balance</a:t>
            </a:r>
          </a:p>
          <a:p>
            <a:r>
              <a:rPr lang="en-GB" sz="1600" b="1" dirty="0" smtClean="0"/>
              <a:t>Primary Players in functional practice – Back four – centre backs and full backs</a:t>
            </a:r>
          </a:p>
          <a:p>
            <a:r>
              <a:rPr lang="en-GB" sz="1600" b="1" dirty="0" smtClean="0"/>
              <a:t>Secondary players in functional practice – Goalkeeper and central midfielders</a:t>
            </a:r>
          </a:p>
          <a:p>
            <a:endParaRPr lang="en-GB" sz="1600" b="1" dirty="0" smtClean="0"/>
          </a:p>
          <a:p>
            <a:r>
              <a:rPr lang="en-GB" sz="1600" b="1" dirty="0" smtClean="0"/>
              <a:t>Observe movements and coach when: -</a:t>
            </a:r>
          </a:p>
          <a:p>
            <a:pPr marL="457200" indent="-457200">
              <a:buAutoNum type="arabicPeriod"/>
            </a:pPr>
            <a:r>
              <a:rPr lang="en-GB" sz="1600" b="1" dirty="0" smtClean="0"/>
              <a:t>The ball is played quickly into a Wide Player via midfield – coach defensive position on back four unit, involve GK and defensive midfielders.  What happens if the 1</a:t>
            </a:r>
            <a:r>
              <a:rPr lang="en-GB" sz="1600" b="1" baseline="30000" dirty="0" smtClean="0"/>
              <a:t>st</a:t>
            </a:r>
            <a:r>
              <a:rPr lang="en-GB" sz="1600" b="1" dirty="0" smtClean="0"/>
              <a:t> defender (full back ) is beaten?</a:t>
            </a:r>
          </a:p>
          <a:p>
            <a:pPr marL="457200" indent="-457200">
              <a:buAutoNum type="arabicPeriod"/>
            </a:pPr>
            <a:r>
              <a:rPr lang="en-GB" sz="1600" b="1" dirty="0" smtClean="0"/>
              <a:t>The ball is played quickly into a central striker – coach defensive position on back four unit, involve GK and defensive midfielders. What happens if the 1</a:t>
            </a:r>
            <a:r>
              <a:rPr lang="en-GB" sz="1600" b="1" baseline="30000" dirty="0" smtClean="0"/>
              <a:t>st</a:t>
            </a:r>
            <a:r>
              <a:rPr lang="en-GB" sz="1600" b="1" dirty="0" smtClean="0"/>
              <a:t> defender (centre back) is beaten?</a:t>
            </a:r>
          </a:p>
          <a:p>
            <a:pPr marL="457200" indent="-457200">
              <a:buAutoNum type="arabicPeriod"/>
            </a:pPr>
            <a:r>
              <a:rPr lang="en-GB" sz="1600" b="1" dirty="0" smtClean="0"/>
              <a:t>The ball is played  in quickly to a wide player or central player then laid back to central midfielder for </a:t>
            </a:r>
            <a:r>
              <a:rPr lang="en-GB" sz="1600" b="1" u="sng" dirty="0" smtClean="0"/>
              <a:t>switch to opposite side of pitch </a:t>
            </a:r>
            <a:r>
              <a:rPr lang="en-GB" sz="1600" b="1" dirty="0" smtClean="0"/>
              <a:t>–coach position and adjustment of back four as the play is switched from flank to flank or player to player. (2 movements)</a:t>
            </a:r>
          </a:p>
          <a:p>
            <a:endParaRPr lang="en-GB" sz="2000" b="1" u="sng" dirty="0" smtClean="0"/>
          </a:p>
          <a:p>
            <a:r>
              <a:rPr lang="en-GB" sz="2000" b="1" u="sng" dirty="0" smtClean="0"/>
              <a:t>Session Management (Strategy – Structure) </a:t>
            </a:r>
          </a:p>
          <a:p>
            <a:pPr>
              <a:buFont typeface="Arial" pitchFamily="34" charset="0"/>
              <a:buChar char="•"/>
            </a:pPr>
            <a:r>
              <a:rPr lang="en-GB" sz="2000" b="1" dirty="0" smtClean="0"/>
              <a:t> </a:t>
            </a:r>
            <a:r>
              <a:rPr lang="en-GB" sz="1600" b="1" dirty="0" smtClean="0"/>
              <a:t>Attacking side to play quickly into the front players (Wide Midfielder or Central Strikers) and try to score. Attackers to try and take on 1st defender if possible</a:t>
            </a:r>
          </a:p>
          <a:p>
            <a:pPr>
              <a:buFont typeface="Arial" pitchFamily="34" charset="0"/>
              <a:buChar char="•"/>
            </a:pPr>
            <a:r>
              <a:rPr lang="en-GB" sz="1600" b="1" dirty="0" smtClean="0">
                <a:latin typeface="Calibri" pitchFamily="34" charset="0"/>
              </a:rPr>
              <a:t> Pitch 50yds  long (To halfway line) .  7v6. Defenders 6 (4-2)plus GK, attackers 6(4-2) . 2 Servers. If defenders get the ball 5 touches to get through goals or clear, if under pressure to target goals.</a:t>
            </a:r>
          </a:p>
          <a:p>
            <a:pPr>
              <a:buFont typeface="Arial" pitchFamily="34" charset="0"/>
              <a:buChar char="•"/>
            </a:pPr>
            <a:r>
              <a:rPr lang="en-GB" sz="1600" b="1" dirty="0" smtClean="0">
                <a:latin typeface="Calibri" pitchFamily="34" charset="0"/>
              </a:rPr>
              <a:t> Pressing  defence first with high line on third then later drop (For progression see below) allow attackers the ball. Work with defending team (BLUES).</a:t>
            </a:r>
          </a:p>
          <a:p>
            <a:pPr>
              <a:buFont typeface="Arial" pitchFamily="34" charset="0"/>
              <a:buChar char="•"/>
            </a:pPr>
            <a:r>
              <a:rPr lang="en-GB" sz="1600" b="1" dirty="0" smtClean="0"/>
              <a:t> Work with units/groups of players on Coached side to establish Patterns of play.</a:t>
            </a:r>
          </a:p>
          <a:p>
            <a:pPr>
              <a:buFont typeface="Arial" pitchFamily="34" charset="0"/>
              <a:buChar char="•"/>
            </a:pPr>
            <a:r>
              <a:rPr lang="en-GB" sz="1600" b="1" dirty="0" smtClean="0"/>
              <a:t> If defenders win the ball play the ball out or clear to target goals</a:t>
            </a:r>
          </a:p>
          <a:p>
            <a:pPr>
              <a:buFont typeface="Arial" pitchFamily="34" charset="0"/>
              <a:buChar char="•"/>
            </a:pPr>
            <a:r>
              <a:rPr lang="en-GB" sz="1600" b="1" dirty="0" smtClean="0"/>
              <a:t> PROGRESSION allow servers to join attack and create 8v7 overload for attackers</a:t>
            </a:r>
          </a:p>
          <a:p>
            <a:endParaRPr lang="en-GB" sz="1600" b="1" dirty="0" smtClean="0"/>
          </a:p>
          <a:p>
            <a:r>
              <a:rPr lang="en-GB" sz="1600" b="1" dirty="0" smtClean="0"/>
              <a:t>See Diagrams and session plan for explanations of pattern of movements to coach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2333</Words>
  <Application>Microsoft Office PowerPoint</Application>
  <PresentationFormat>On-screen Show (4:3)</PresentationFormat>
  <Paragraphs>270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Defending Warm-ups and Technique</vt:lpstr>
      <vt:lpstr>PowerPoint Presentation</vt:lpstr>
      <vt:lpstr>PowerPoint Presentation</vt:lpstr>
      <vt:lpstr>PowerPoint Presentation</vt:lpstr>
      <vt:lpstr>PowerPoint Presentation</vt:lpstr>
      <vt:lpstr>Defending FP’s</vt:lpstr>
      <vt:lpstr>PowerPoint Presentation</vt:lpstr>
      <vt:lpstr>PowerPoint Presentation</vt:lpstr>
      <vt:lpstr>PowerPoint Presentation</vt:lpstr>
      <vt:lpstr>Defending Phases Of Play</vt:lpstr>
      <vt:lpstr>PowerPoint Presentation</vt:lpstr>
      <vt:lpstr>PowerPoint Presentation</vt:lpstr>
      <vt:lpstr>PowerPoint Presentation</vt:lpstr>
      <vt:lpstr>PowerPoint Presentation</vt:lpstr>
      <vt:lpstr>Defending in an SSG (8v8 – 3-2-2)</vt:lpstr>
      <vt:lpstr>PowerPoint Presentation</vt:lpstr>
      <vt:lpstr>PowerPoint Presentation</vt:lpstr>
      <vt:lpstr>Defending Key Technical Factors</vt:lpstr>
      <vt:lpstr>PowerPoint Presentation</vt:lpstr>
      <vt:lpstr>PowerPoint Presentation</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IBM_USER</dc:creator>
  <cp:lastModifiedBy>Craig Kleinig</cp:lastModifiedBy>
  <cp:revision>8</cp:revision>
  <dcterms:created xsi:type="dcterms:W3CDTF">2012-07-30T17:02:02Z</dcterms:created>
  <dcterms:modified xsi:type="dcterms:W3CDTF">2015-08-27T14:05:36Z</dcterms:modified>
</cp:coreProperties>
</file>