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25" r:id="rId5"/>
    <p:sldId id="300" r:id="rId6"/>
    <p:sldId id="301" r:id="rId7"/>
    <p:sldId id="317" r:id="rId8"/>
    <p:sldId id="305" r:id="rId9"/>
    <p:sldId id="306" r:id="rId10"/>
    <p:sldId id="307" r:id="rId11"/>
    <p:sldId id="318" r:id="rId12"/>
    <p:sldId id="308" r:id="rId13"/>
    <p:sldId id="309" r:id="rId14"/>
    <p:sldId id="319" r:id="rId15"/>
    <p:sldId id="323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003B8A"/>
    <a:srgbClr val="002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8" autoAdjust="0"/>
  </p:normalViewPr>
  <p:slideViewPr>
    <p:cSldViewPr snapToObjects="1">
      <p:cViewPr varScale="1">
        <p:scale>
          <a:sx n="109" d="100"/>
          <a:sy n="109" d="100"/>
        </p:scale>
        <p:origin x="-3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3078" y="-12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84725A77-540A-48A8-BBF7-7AE87C72AE20}" type="datetime1">
              <a:rPr lang="en-US"/>
              <a:pPr>
                <a:defRPr/>
              </a:pPr>
              <a:t>8/27/2015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9D07E84B-9F1F-4D71-A77F-67E2C9D23E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58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latin typeface="Arial" pitchFamily="34" charset="0"/>
                <a:ea typeface="ＭＳ Ｐゴシック" pitchFamily="34" charset="-128"/>
              </a:rPr>
              <a:t>Player Development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latin typeface="Arial" pitchFamily="34" charset="0"/>
                <a:ea typeface="ＭＳ Ｐゴシック" pitchFamily="34" charset="-128"/>
              </a:rPr>
              <a:t>Craig Simmons M.Sc.                                             The Football Association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91FA62-ABC1-4A3A-A834-417C0B8316A5}" type="slidenum">
              <a:rPr lang="en-GB">
                <a:ea typeface="ＭＳ Ｐゴシック" pitchFamily="34" charset="-128"/>
              </a:rPr>
              <a:pPr/>
              <a:t>11</a:t>
            </a:fld>
            <a:endParaRPr lang="en-GB">
              <a:ea typeface="ＭＳ Ｐゴシック" pitchFamily="34" charset="-128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58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672B5-CF9A-42E8-92A3-2F7B01E2BD7C}" type="slidenum">
              <a:rPr lang="en-US">
                <a:ea typeface="ＭＳ Ｐゴシック" pitchFamily="34" charset="-128"/>
              </a:rPr>
              <a:pPr/>
              <a:t>12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7165" indent="-227165">
              <a:defRPr/>
            </a:pPr>
            <a:endParaRPr lang="en-GB" dirty="0" smtClean="0"/>
          </a:p>
          <a:p>
            <a:pPr marL="227165" indent="-227165">
              <a:buFont typeface="+mj-lt"/>
              <a:buAutoNum type="arabicPeriod"/>
              <a:defRPr/>
            </a:pPr>
            <a:r>
              <a:rPr lang="en-GB" dirty="0" smtClean="0"/>
              <a:t>Check Understanding </a:t>
            </a:r>
          </a:p>
          <a:p>
            <a:pPr marL="227165" indent="-227165">
              <a:buFont typeface="+mj-lt"/>
              <a:buAutoNum type="arabicPeriod"/>
              <a:defRPr/>
            </a:pPr>
            <a:r>
              <a:rPr lang="en-GB" dirty="0" smtClean="0"/>
              <a:t>Emphasise the 3 </a:t>
            </a:r>
            <a:r>
              <a:rPr lang="en-GB" dirty="0" err="1" smtClean="0"/>
              <a:t>r’s</a:t>
            </a:r>
            <a:r>
              <a:rPr lang="en-GB" dirty="0" smtClean="0"/>
              <a:t> </a:t>
            </a:r>
          </a:p>
          <a:p>
            <a:pPr marL="227165" indent="-227165">
              <a:buFont typeface="+mj-lt"/>
              <a:buAutoNum type="arabicPeriod"/>
              <a:defRPr/>
            </a:pPr>
            <a:r>
              <a:rPr lang="en-GB" dirty="0" smtClean="0"/>
              <a:t>Move to planning of the practical </a:t>
            </a:r>
          </a:p>
          <a:p>
            <a:pPr marL="227165" indent="-227165"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02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AE437-702E-4723-801C-B347511ED8C4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E9532-4158-4555-AA93-39CFCE8AD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25107-252C-4F02-9EA9-11C1822667D9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673A1-4B4B-4198-92AA-5DCAF5BD7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33892-7332-4EDF-921F-3A2037EC18A8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0DA42-F964-41BA-AA51-FEA6C35D5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00774-EB28-44B9-9864-F9D1185101A3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97BB7-D1C2-4AB2-B387-A03C1B6AE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D6276-72EB-4E4F-9C53-A2D6F72FDAB0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33221-D46A-445F-8371-7082E14F1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6EE7B-53D3-4F16-86AA-49AC90DCB579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9F49D-66BA-428F-935B-44556F5F1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92219-76EB-4DF2-93EE-D105D2FAE1CF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9D0A4-C2E8-423B-9782-4FADCE1C0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750C7-B20D-4644-B751-0B5B065144DA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C71E4-0776-4A20-BF44-1886BC301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B43AB-7272-4232-ACAE-DDC03E695A59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E001-D408-4C9A-A86F-17C81B0F4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6A50B-32D8-4EDD-9318-A924A0788D2E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1F4E4-486C-4587-8F83-A17E310EB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E2FB7-81E7-4BF8-B1E5-EC575990CA56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A8F1B-8D69-49A2-AEFD-6E17E3258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D22E-6237-49D7-B362-A2DD0575332C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EEA1C-64E1-47A0-996E-CD481FC1A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BKGROUND SLVR LIONS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78B013C-FB98-4D95-815A-9AD535304F2A}" type="datetime1">
              <a:rPr lang="en-US"/>
              <a:pPr>
                <a:defRPr/>
              </a:pPr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92F1D781-5290-4C36-9EC2-20D09319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61325" y="5618163"/>
            <a:ext cx="7207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3B8A"/>
          </a:solidFill>
          <a:latin typeface="Arial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B8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B8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B8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B8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75D"/>
          </a:solidFill>
          <a:latin typeface="Calibri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75D"/>
          </a:solidFill>
          <a:latin typeface="Calibri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75D"/>
          </a:solidFill>
          <a:latin typeface="Calibri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75D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ED1C24"/>
        </a:buClr>
        <a:buFont typeface="Arial" pitchFamily="34" charset="0"/>
        <a:buChar char="•"/>
        <a:defRPr sz="2000" kern="1200">
          <a:solidFill>
            <a:srgbClr val="003B8A"/>
          </a:solidFill>
          <a:latin typeface="Arial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ED1C24"/>
        </a:buClr>
        <a:buFont typeface="Arial" pitchFamily="34" charset="0"/>
        <a:buChar char="•"/>
        <a:defRPr sz="2800" kern="1200">
          <a:solidFill>
            <a:srgbClr val="003B8A"/>
          </a:solidFill>
          <a:latin typeface="Arial"/>
          <a:ea typeface="ＭＳ Ｐゴシック" pitchFamily="-65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ED1C24"/>
        </a:buClr>
        <a:buFont typeface="Arial" pitchFamily="34" charset="0"/>
        <a:buChar char="•"/>
        <a:defRPr sz="1600" kern="1200">
          <a:solidFill>
            <a:srgbClr val="003B8A"/>
          </a:solidFill>
          <a:latin typeface="Arial"/>
          <a:ea typeface="ＭＳ Ｐゴシック" pitchFamily="-65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ED1C24"/>
        </a:buClr>
        <a:buFont typeface="Arial" pitchFamily="34" charset="0"/>
        <a:buChar char="•"/>
        <a:defRPr sz="1400" kern="1200">
          <a:solidFill>
            <a:srgbClr val="003B8A"/>
          </a:solidFill>
          <a:latin typeface="Arial"/>
          <a:ea typeface="ＭＳ Ｐゴシック" pitchFamily="-65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ED1C24"/>
        </a:buClr>
        <a:buFont typeface="Arial" pitchFamily="34" charset="0"/>
        <a:buChar char="•"/>
        <a:defRPr sz="1400" kern="1200">
          <a:solidFill>
            <a:srgbClr val="003B8A"/>
          </a:solidFill>
          <a:latin typeface="Arial"/>
          <a:ea typeface="ＭＳ Ｐゴシック" pitchFamily="-65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Match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format for a best practice match day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288" y="612775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792288" y="4727575"/>
            <a:ext cx="54864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Post game discussion</a:t>
            </a:r>
            <a:endParaRPr lang="en-GB"/>
          </a:p>
          <a:p>
            <a:r>
              <a:rPr lang="en-GB"/>
              <a:t>Keep this brief...allow players to reflect</a:t>
            </a:r>
          </a:p>
          <a:p>
            <a:r>
              <a:rPr lang="en-GB"/>
              <a:t>Stick to 3 points</a:t>
            </a:r>
          </a:p>
          <a:p>
            <a:r>
              <a:rPr lang="en-GB"/>
              <a:t>Re focus on the individual and team challenges</a:t>
            </a:r>
          </a:p>
          <a:p>
            <a:r>
              <a:rPr lang="en-GB"/>
              <a:t>Revisit at the next time you meet</a:t>
            </a:r>
          </a:p>
          <a:p>
            <a:r>
              <a:rPr lang="en-GB"/>
              <a:t>Allow for the dust to settle.....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03061110_228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500563" cy="1143000"/>
          </a:xfrm>
        </p:spPr>
        <p:txBody>
          <a:bodyPr anchor="t"/>
          <a:lstStyle/>
          <a:p>
            <a:r>
              <a:rPr lang="en-GB" sz="440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Feedback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23850" y="1341438"/>
            <a:ext cx="7272338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Individual players cards</a:t>
            </a:r>
          </a:p>
          <a:p>
            <a:r>
              <a:rPr lang="en-GB" sz="2800">
                <a:solidFill>
                  <a:schemeClr val="bg1"/>
                </a:solidFill>
              </a:rPr>
              <a:t>Match reflection sheets</a:t>
            </a:r>
          </a:p>
          <a:p>
            <a:r>
              <a:rPr lang="en-GB" sz="2800">
                <a:solidFill>
                  <a:schemeClr val="bg1"/>
                </a:solidFill>
              </a:rPr>
              <a:t>Training reflection sheets</a:t>
            </a:r>
          </a:p>
          <a:p>
            <a:r>
              <a:rPr lang="en-GB" sz="2800">
                <a:solidFill>
                  <a:schemeClr val="bg1"/>
                </a:solidFill>
              </a:rPr>
              <a:t>Working to 3 month individual goals linking into 4 phases in the year.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1.jpg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>
          <a:xfrm>
            <a:off x="2195513" y="1335088"/>
            <a:ext cx="5976937" cy="5522912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Key messages.......top 10</a:t>
            </a:r>
            <a:endParaRPr lang="en-GB" b="1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 </a:t>
            </a:r>
          </a:p>
          <a:p>
            <a:r>
              <a:rPr lang="en-GB" sz="1800" b="1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Identify what your players want to achieve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Understand how that you can best help them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Formulate a long term plan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Communicate your message to the players and parents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Play in a variety of game formats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Use matches as a learning opportunity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Provide clear roles and responsibilities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Share your thoughts with the parents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Provide clear individual feedback to the players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Concentrate on the process not the outcome or score</a:t>
            </a:r>
          </a:p>
          <a:p>
            <a:endParaRPr lang="en-GB" sz="1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Good Luck !!</a:t>
            </a:r>
          </a:p>
          <a:p>
            <a:pPr>
              <a:buFont typeface="Arial" pitchFamily="34" charset="0"/>
              <a:buNone/>
            </a:pPr>
            <a:endParaRPr lang="en-GB" sz="2800" b="1" i="1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pitchFamily="34" charset="0"/>
                <a:ea typeface="ＭＳ Ｐゴシック" pitchFamily="34" charset="-128"/>
              </a:rPr>
              <a:t>Match Day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Arial" charset="0"/>
              <a:buNone/>
              <a:defRPr/>
            </a:pPr>
            <a:r>
              <a:rPr lang="en-GB" sz="1800" b="1" u="sng" dirty="0" smtClean="0">
                <a:latin typeface="Calibri" pitchFamily="34" charset="0"/>
                <a:ea typeface="ＭＳ Ｐゴシック" pitchFamily="34" charset="-128"/>
              </a:rPr>
              <a:t>Consider:</a:t>
            </a:r>
          </a:p>
          <a:p>
            <a:pPr marL="381000" indent="-381000">
              <a:buFont typeface="Arial" charset="0"/>
              <a:buNone/>
              <a:defRPr/>
            </a:pPr>
            <a:endParaRPr lang="en-GB" b="1" u="sng" dirty="0" smtClean="0">
              <a:latin typeface="Calibri" pitchFamily="34" charset="0"/>
              <a:ea typeface="ＭＳ Ｐゴシック" pitchFamily="34" charset="-128"/>
            </a:endParaRPr>
          </a:p>
          <a:p>
            <a:pPr marL="381000" indent="-381000">
              <a:buFont typeface="Arial" charset="0"/>
              <a:buNone/>
              <a:defRPr/>
            </a:pPr>
            <a:endParaRPr lang="en-GB" b="1" u="sng" dirty="0" smtClean="0">
              <a:latin typeface="Calibri" pitchFamily="34" charset="0"/>
              <a:ea typeface="ＭＳ Ｐゴシック" pitchFamily="34" charset="-128"/>
            </a:endParaRPr>
          </a:p>
          <a:p>
            <a:pPr marL="381000" indent="-381000">
              <a:buFont typeface="Arial" charset="0"/>
              <a:buNone/>
              <a:defRPr/>
            </a:pPr>
            <a:endParaRPr lang="en-GB" b="1" u="sng" dirty="0" smtClean="0">
              <a:latin typeface="Calibri" pitchFamily="34" charset="0"/>
              <a:ea typeface="ＭＳ Ｐゴシック" pitchFamily="34" charset="-128"/>
            </a:endParaRPr>
          </a:p>
          <a:p>
            <a:pPr marL="381000" indent="-381000">
              <a:buFont typeface="Arial" charset="0"/>
              <a:buNone/>
              <a:defRPr/>
            </a:pPr>
            <a:endParaRPr lang="en-GB" b="1" u="sng" dirty="0" smtClean="0">
              <a:latin typeface="Calibri" pitchFamily="34" charset="0"/>
              <a:ea typeface="ＭＳ Ｐゴシック" pitchFamily="34" charset="-128"/>
            </a:endParaRPr>
          </a:p>
          <a:p>
            <a:pPr marL="381000" indent="-381000">
              <a:buFont typeface="Arial" charset="0"/>
              <a:buNone/>
              <a:defRPr/>
            </a:pPr>
            <a:endParaRPr lang="en-GB" b="1" u="sng" dirty="0" smtClean="0">
              <a:latin typeface="Calibri" pitchFamily="34" charset="0"/>
              <a:ea typeface="ＭＳ Ｐゴシック" pitchFamily="34" charset="-128"/>
            </a:endParaRPr>
          </a:p>
          <a:p>
            <a:pPr marL="381000" indent="-381000">
              <a:buFont typeface="Arial" charset="0"/>
              <a:buAutoNum type="arabicPeriod"/>
              <a:defRPr/>
            </a:pPr>
            <a:r>
              <a:rPr lang="en-GB" dirty="0" smtClean="0">
                <a:latin typeface="Calibri" pitchFamily="34" charset="0"/>
                <a:ea typeface="ＭＳ Ｐゴシック" pitchFamily="34" charset="-128"/>
              </a:rPr>
              <a:t>What do you in training that prepares you &amp; your players for match-day?</a:t>
            </a:r>
          </a:p>
          <a:p>
            <a:pPr marL="381000" indent="-381000">
              <a:buFont typeface="Arial" charset="0"/>
              <a:buAutoNum type="arabicPeriod"/>
              <a:defRPr/>
            </a:pPr>
            <a:r>
              <a:rPr lang="en-GB" dirty="0" smtClean="0">
                <a:latin typeface="Calibri" pitchFamily="34" charset="0"/>
                <a:ea typeface="ＭＳ Ｐゴシック" pitchFamily="34" charset="-128"/>
              </a:rPr>
              <a:t>How does the match-day run from the moment the players arrive until they leave (think about the dressing room, setting up the pitch, briefing the players, warming up, substitutions, intervals and post match)?</a:t>
            </a:r>
          </a:p>
          <a:p>
            <a:pPr marL="381000" indent="-381000">
              <a:buFont typeface="Arial" charset="0"/>
              <a:buAutoNum type="arabicPeriod"/>
              <a:defRPr/>
            </a:pPr>
            <a:endParaRPr lang="en-GB" dirty="0" smtClean="0">
              <a:latin typeface="Calibri" pitchFamily="34" charset="0"/>
              <a:ea typeface="ＭＳ Ｐゴシック" pitchFamily="34" charset="-128"/>
            </a:endParaRPr>
          </a:p>
          <a:p>
            <a:pPr marL="381000" indent="-381000">
              <a:buFont typeface="Arial" charset="0"/>
              <a:buAutoNum type="arabicPeriod"/>
              <a:defRPr/>
            </a:pPr>
            <a:r>
              <a:rPr lang="en-GB" dirty="0" smtClean="0">
                <a:latin typeface="Calibri" pitchFamily="34" charset="0"/>
                <a:ea typeface="ＭＳ Ｐゴシック" pitchFamily="34" charset="-128"/>
              </a:rPr>
              <a:t>What are your players trying to get better at and how do you/they know how they’re getting on?</a:t>
            </a:r>
          </a:p>
          <a:p>
            <a:pPr>
              <a:defRPr/>
            </a:pPr>
            <a:endParaRPr lang="en-GB" dirty="0"/>
          </a:p>
        </p:txBody>
      </p:sp>
      <p:pic>
        <p:nvPicPr>
          <p:cNvPr id="21509" name="Picture 3" descr="\\finney\ibateman\Ian s Stuff\Warrington Schoolboys\Photos\PICT04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1035050"/>
            <a:ext cx="279717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Calibri" pitchFamily="34" charset="0"/>
                <a:ea typeface="ＭＳ Ｐゴシック" pitchFamily="34" charset="-128"/>
              </a:rPr>
              <a:t>Timing The Event</a:t>
            </a:r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53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defTabSz="914400">
              <a:spcBef>
                <a:spcPct val="50000"/>
              </a:spcBef>
              <a:buFont typeface="Arial" pitchFamily="34" charset="0"/>
              <a:buNone/>
            </a:pPr>
            <a:r>
              <a:rPr lang="en-GB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Kick off at 10:30am</a:t>
            </a:r>
          </a:p>
          <a:p>
            <a:pPr defTabSz="914400">
              <a:spcBef>
                <a:spcPct val="50000"/>
              </a:spcBef>
            </a:pPr>
            <a:r>
              <a:rPr lang="en-GB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9:45am</a:t>
            </a:r>
            <a:r>
              <a:rPr lang="en-GB" sz="1800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	Team line ups, player responsibilities (equipment/water etc.), 		playing position cards + set pieces (11-a-side) up in dressing room</a:t>
            </a:r>
          </a:p>
          <a:p>
            <a:pPr defTabSz="914400">
              <a:spcBef>
                <a:spcPct val="50000"/>
              </a:spcBef>
            </a:pPr>
            <a:r>
              <a:rPr lang="en-GB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9:55am</a:t>
            </a:r>
            <a:r>
              <a:rPr lang="en-GB" sz="1800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 	Player briefing – Team challenges + individual challenges</a:t>
            </a:r>
          </a:p>
          <a:p>
            <a:pPr defTabSz="914400">
              <a:spcBef>
                <a:spcPct val="50000"/>
              </a:spcBef>
            </a:pPr>
            <a:r>
              <a:rPr lang="en-GB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10:05am</a:t>
            </a:r>
            <a:r>
              <a:rPr lang="en-GB" sz="1800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	Pitch-side – Warm up – age appropriate &amp; match preparatory</a:t>
            </a:r>
          </a:p>
          <a:p>
            <a:pPr defTabSz="914400">
              <a:spcBef>
                <a:spcPct val="50000"/>
              </a:spcBef>
            </a:pPr>
            <a:r>
              <a:rPr lang="en-GB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10:25am</a:t>
            </a:r>
            <a:r>
              <a:rPr lang="en-GB" sz="1800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	Final reminders</a:t>
            </a:r>
          </a:p>
          <a:p>
            <a:pPr algn="ctr" defTabSz="914400">
              <a:buFont typeface="Arial" pitchFamily="34" charset="0"/>
              <a:buNone/>
            </a:pPr>
            <a:endParaRPr lang="en-GB" sz="1800" b="1" dirty="0" smtClean="0">
              <a:solidFill>
                <a:schemeClr val="accent1"/>
              </a:solidFill>
              <a:latin typeface="Calibri" pitchFamily="34" charset="0"/>
              <a:ea typeface="ＭＳ Ｐゴシック" pitchFamily="34" charset="-128"/>
            </a:endParaRPr>
          </a:p>
          <a:p>
            <a:pPr algn="ctr" defTabSz="914400">
              <a:buFont typeface="Arial" pitchFamily="34" charset="0"/>
              <a:buNone/>
            </a:pPr>
            <a:r>
              <a:rPr lang="en-GB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A Match-day Philosophy?</a:t>
            </a:r>
          </a:p>
          <a:p>
            <a:pPr defTabSz="914400">
              <a:buFontTx/>
              <a:buAutoNum type="arabicPeriod"/>
            </a:pPr>
            <a:r>
              <a:rPr lang="en-GB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Try to play ‘football’</a:t>
            </a:r>
          </a:p>
          <a:p>
            <a:pPr defTabSz="914400">
              <a:buFontTx/>
              <a:buAutoNum type="arabicPeriod"/>
            </a:pPr>
            <a:r>
              <a:rPr lang="en-GB" sz="1800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Try to improve and work at my challenge(s)</a:t>
            </a:r>
          </a:p>
          <a:p>
            <a:pPr defTabSz="914400">
              <a:buFontTx/>
              <a:buAutoNum type="arabicPeriod"/>
            </a:pPr>
            <a:r>
              <a:rPr lang="en-GB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Play within the laws &amp; demonstrate discipline</a:t>
            </a:r>
          </a:p>
          <a:p>
            <a:pPr defTabSz="914400">
              <a:buFontTx/>
              <a:buAutoNum type="arabicPeriod"/>
            </a:pPr>
            <a:r>
              <a:rPr lang="en-GB" sz="1800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Try to win the game….but not at the expense of 1-3</a:t>
            </a:r>
          </a:p>
          <a:p>
            <a:pPr defTabSz="914400">
              <a:spcBef>
                <a:spcPct val="50000"/>
              </a:spcBef>
            </a:pPr>
            <a:endParaRPr lang="en-GB" dirty="0" smtClean="0">
              <a:solidFill>
                <a:schemeClr val="accent1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defTabSz="914400">
              <a:defRPr/>
            </a:pPr>
            <a:endParaRPr lang="en-US" sz="3600">
              <a:latin typeface="Times New Roman" pitchFamily="18" charset="0"/>
              <a:ea typeface="+mn-ea"/>
            </a:endParaRPr>
          </a:p>
        </p:txBody>
      </p:sp>
      <p:sp>
        <p:nvSpPr>
          <p:cNvPr id="24579" name="Oval 4"/>
          <p:cNvSpPr>
            <a:spLocks/>
          </p:cNvSpPr>
          <p:nvPr/>
        </p:nvSpPr>
        <p:spPr bwMode="auto">
          <a:xfrm>
            <a:off x="5508625" y="693738"/>
            <a:ext cx="504825" cy="431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400">
                <a:latin typeface="Calibri" pitchFamily="34" charset="0"/>
              </a:rPr>
              <a:t>Phil</a:t>
            </a:r>
          </a:p>
        </p:txBody>
      </p:sp>
      <p:sp>
        <p:nvSpPr>
          <p:cNvPr id="24580" name="Oval 10"/>
          <p:cNvSpPr>
            <a:spLocks/>
          </p:cNvSpPr>
          <p:nvPr/>
        </p:nvSpPr>
        <p:spPr bwMode="auto">
          <a:xfrm>
            <a:off x="7977188" y="3262313"/>
            <a:ext cx="504825" cy="431800"/>
          </a:xfrm>
          <a:prstGeom prst="ellipse">
            <a:avLst/>
          </a:prstGeom>
          <a:solidFill>
            <a:srgbClr val="333333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400">
                <a:solidFill>
                  <a:schemeClr val="bg1"/>
                </a:solidFill>
                <a:latin typeface="Calibri" pitchFamily="34" charset="0"/>
              </a:rPr>
              <a:t>Joe</a:t>
            </a:r>
          </a:p>
        </p:txBody>
      </p:sp>
      <p:sp>
        <p:nvSpPr>
          <p:cNvPr id="24581" name="Oval 26"/>
          <p:cNvSpPr>
            <a:spLocks noChangeArrowheads="1"/>
          </p:cNvSpPr>
          <p:nvPr/>
        </p:nvSpPr>
        <p:spPr bwMode="auto">
          <a:xfrm>
            <a:off x="4787900" y="2565400"/>
            <a:ext cx="3024188" cy="2159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>
            <a:prstShdw prst="shdw17" dist="17961" dir="2700000">
              <a:srgbClr val="737373"/>
            </a:prstShdw>
          </a:effectLst>
        </p:spPr>
        <p:txBody>
          <a:bodyPr wrap="none" anchor="ctr"/>
          <a:lstStyle/>
          <a:p>
            <a:pPr defTabSz="914400"/>
            <a:endParaRPr lang="en-GB" sz="3600">
              <a:latin typeface="Times New Roman" pitchFamily="18" charset="0"/>
            </a:endParaRP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451725" y="3694113"/>
            <a:ext cx="1368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Try to work out when to come off your line</a:t>
            </a:r>
          </a:p>
        </p:txBody>
      </p:sp>
      <p:pic>
        <p:nvPicPr>
          <p:cNvPr id="24583" name="Picture 2" descr="C:\Users\kirk\Pictures\Microsoft Clip Organizer\j036812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8416926" y="3133725"/>
            <a:ext cx="792162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Oval 4"/>
          <p:cNvSpPr>
            <a:spLocks/>
          </p:cNvSpPr>
          <p:nvPr/>
        </p:nvSpPr>
        <p:spPr bwMode="auto">
          <a:xfrm>
            <a:off x="6192838" y="2349500"/>
            <a:ext cx="504825" cy="431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400">
                <a:latin typeface="Calibri" pitchFamily="34" charset="0"/>
              </a:rPr>
              <a:t>Gary</a:t>
            </a:r>
          </a:p>
        </p:txBody>
      </p:sp>
      <p:sp>
        <p:nvSpPr>
          <p:cNvPr id="24585" name="Oval 4"/>
          <p:cNvSpPr>
            <a:spLocks/>
          </p:cNvSpPr>
          <p:nvPr/>
        </p:nvSpPr>
        <p:spPr bwMode="auto">
          <a:xfrm>
            <a:off x="6192838" y="3860800"/>
            <a:ext cx="504825" cy="431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400">
                <a:latin typeface="Calibri" pitchFamily="34" charset="0"/>
              </a:rPr>
              <a:t>John</a:t>
            </a:r>
          </a:p>
        </p:txBody>
      </p:sp>
      <p:sp>
        <p:nvSpPr>
          <p:cNvPr id="24586" name="Oval 4"/>
          <p:cNvSpPr>
            <a:spLocks/>
          </p:cNvSpPr>
          <p:nvPr/>
        </p:nvSpPr>
        <p:spPr bwMode="auto">
          <a:xfrm>
            <a:off x="5688013" y="5518150"/>
            <a:ext cx="504825" cy="431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300">
                <a:latin typeface="Calibri" pitchFamily="34" charset="0"/>
              </a:rPr>
              <a:t>Ashley</a:t>
            </a:r>
          </a:p>
        </p:txBody>
      </p:sp>
      <p:sp>
        <p:nvSpPr>
          <p:cNvPr id="24587" name="Oval 4"/>
          <p:cNvSpPr>
            <a:spLocks/>
          </p:cNvSpPr>
          <p:nvPr/>
        </p:nvSpPr>
        <p:spPr bwMode="auto">
          <a:xfrm>
            <a:off x="4535488" y="2636838"/>
            <a:ext cx="504825" cy="431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400">
                <a:latin typeface="Calibri" pitchFamily="34" charset="0"/>
              </a:rPr>
              <a:t>Scott</a:t>
            </a:r>
          </a:p>
        </p:txBody>
      </p:sp>
      <p:sp>
        <p:nvSpPr>
          <p:cNvPr id="24588" name="Oval 4"/>
          <p:cNvSpPr>
            <a:spLocks/>
          </p:cNvSpPr>
          <p:nvPr/>
        </p:nvSpPr>
        <p:spPr bwMode="auto">
          <a:xfrm>
            <a:off x="4535488" y="4117975"/>
            <a:ext cx="504825" cy="431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300">
                <a:latin typeface="Calibri" pitchFamily="34" charset="0"/>
              </a:rPr>
              <a:t>Gareth</a:t>
            </a:r>
          </a:p>
        </p:txBody>
      </p:sp>
      <p:sp>
        <p:nvSpPr>
          <p:cNvPr id="24589" name="Oval 4"/>
          <p:cNvSpPr>
            <a:spLocks/>
          </p:cNvSpPr>
          <p:nvPr/>
        </p:nvSpPr>
        <p:spPr bwMode="auto">
          <a:xfrm>
            <a:off x="2447925" y="693738"/>
            <a:ext cx="504825" cy="431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400">
                <a:latin typeface="Calibri" pitchFamily="34" charset="0"/>
              </a:rPr>
              <a:t>Theo</a:t>
            </a:r>
          </a:p>
        </p:txBody>
      </p:sp>
      <p:sp>
        <p:nvSpPr>
          <p:cNvPr id="24590" name="Oval 4"/>
          <p:cNvSpPr>
            <a:spLocks/>
          </p:cNvSpPr>
          <p:nvPr/>
        </p:nvSpPr>
        <p:spPr bwMode="auto">
          <a:xfrm>
            <a:off x="2700338" y="3262313"/>
            <a:ext cx="504825" cy="431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400">
                <a:latin typeface="Calibri" pitchFamily="34" charset="0"/>
              </a:rPr>
              <a:t>Steve</a:t>
            </a:r>
          </a:p>
        </p:txBody>
      </p:sp>
      <p:sp>
        <p:nvSpPr>
          <p:cNvPr id="24591" name="Oval 4"/>
          <p:cNvSpPr>
            <a:spLocks/>
          </p:cNvSpPr>
          <p:nvPr/>
        </p:nvSpPr>
        <p:spPr bwMode="auto">
          <a:xfrm>
            <a:off x="2700338" y="5518150"/>
            <a:ext cx="504825" cy="431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300">
                <a:latin typeface="Calibri" pitchFamily="34" charset="0"/>
              </a:rPr>
              <a:t>Ashley</a:t>
            </a:r>
          </a:p>
        </p:txBody>
      </p:sp>
      <p:sp>
        <p:nvSpPr>
          <p:cNvPr id="24592" name="Oval 4"/>
          <p:cNvSpPr>
            <a:spLocks/>
          </p:cNvSpPr>
          <p:nvPr/>
        </p:nvSpPr>
        <p:spPr bwMode="auto">
          <a:xfrm>
            <a:off x="684213" y="3262313"/>
            <a:ext cx="504825" cy="431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GB" sz="1300">
                <a:latin typeface="Calibri" pitchFamily="34" charset="0"/>
              </a:rPr>
              <a:t>Wayne</a:t>
            </a:r>
          </a:p>
        </p:txBody>
      </p:sp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5076825" y="1236663"/>
            <a:ext cx="1368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Look for opportunities to RWTB up the wing</a:t>
            </a:r>
          </a:p>
        </p:txBody>
      </p:sp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5761038" y="2941638"/>
            <a:ext cx="1368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Can you push the defence up with the ball</a:t>
            </a:r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5761038" y="440372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Try to mark goal-side of the striker</a:t>
            </a: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5329238" y="5949950"/>
            <a:ext cx="136842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Try to link up passes into midfield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4140200" y="3068638"/>
            <a:ext cx="1368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Try to look for passes into the forwards feet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140200" y="4549775"/>
            <a:ext cx="136842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Look for opportunities to switch play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2195513" y="5949950"/>
            <a:ext cx="136842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When to use tricks &amp; skills to beat a player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2016125" y="1125538"/>
            <a:ext cx="1368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Try to work out when to pass the ball &amp; when to Run with the ball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268538" y="372268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When  can you help out in attack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323850" y="372268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GB" sz="1200" b="1">
                <a:latin typeface="Calibri" pitchFamily="34" charset="0"/>
                <a:ea typeface="ＭＳ Ｐゴシック" charset="-128"/>
              </a:rPr>
              <a:t>Try to find spaces in behind defence</a:t>
            </a:r>
          </a:p>
        </p:txBody>
      </p:sp>
      <p:pic>
        <p:nvPicPr>
          <p:cNvPr id="24603" name="Picture 4" descr="FA_CREST_4C_C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738" y="184150"/>
            <a:ext cx="741362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4140200" y="184150"/>
            <a:ext cx="4679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en-GB" sz="1400" b="1" u="sng">
                <a:latin typeface="Calibri" pitchFamily="34" charset="0"/>
                <a:ea typeface="ＭＳ Ｐゴシック" charset="-128"/>
              </a:rPr>
              <a:t>Team Challenge</a:t>
            </a:r>
            <a:r>
              <a:rPr lang="en-GB" sz="1400">
                <a:latin typeface="Calibri" pitchFamily="34" charset="0"/>
                <a:ea typeface="ＭＳ Ｐゴシック" charset="-128"/>
              </a:rPr>
              <a:t> – When to Keep it, When to Risk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pitchFamily="34" charset="0"/>
                <a:ea typeface="ＭＳ Ｐゴシック" pitchFamily="34" charset="-128"/>
              </a:rPr>
              <a:t>Player position cards</a:t>
            </a:r>
          </a:p>
        </p:txBody>
      </p:sp>
      <p:sp>
        <p:nvSpPr>
          <p:cNvPr id="25604" name="Content Placeholder 3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r>
              <a:rPr lang="en-GB" sz="2200" b="1" u="sng" dirty="0" smtClean="0">
                <a:latin typeface="Arial" pitchFamily="34" charset="0"/>
                <a:ea typeface="ＭＳ Ｐゴシック" pitchFamily="34" charset="-128"/>
              </a:rPr>
              <a:t>Wide players</a:t>
            </a:r>
            <a:endParaRPr lang="en-GB" sz="2200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GB" sz="2200" dirty="0" smtClean="0">
                <a:latin typeface="Arial" pitchFamily="34" charset="0"/>
                <a:ea typeface="ＭＳ Ｐゴシック" pitchFamily="34" charset="-128"/>
              </a:rPr>
              <a:t>Position No 2 &amp; 3</a:t>
            </a:r>
          </a:p>
          <a:p>
            <a:r>
              <a:rPr lang="en-GB" sz="2200" b="1" u="sng" dirty="0" smtClean="0">
                <a:latin typeface="Arial" pitchFamily="34" charset="0"/>
                <a:ea typeface="ＭＳ Ｐゴシック" pitchFamily="34" charset="-128"/>
              </a:rPr>
              <a:t>In Possession</a:t>
            </a:r>
            <a:endParaRPr lang="en-GB" sz="2200" b="1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GB" sz="22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Join in and support the attack when play is on your side.</a:t>
            </a:r>
          </a:p>
          <a:p>
            <a:r>
              <a:rPr lang="en-GB" sz="22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Can you overlap and get beyond the player in possession.</a:t>
            </a:r>
          </a:p>
          <a:p>
            <a:r>
              <a:rPr lang="en-GB" sz="22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Anticipate the cm switching the play</a:t>
            </a:r>
          </a:p>
          <a:p>
            <a:r>
              <a:rPr lang="en-GB" sz="2200" b="1" u="sng" dirty="0" smtClean="0">
                <a:latin typeface="Arial" pitchFamily="34" charset="0"/>
                <a:ea typeface="ＭＳ Ｐゴシック" pitchFamily="34" charset="-128"/>
              </a:rPr>
              <a:t>Out of possession</a:t>
            </a:r>
            <a:endParaRPr lang="en-GB" sz="2200" b="1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GB" sz="22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Provide cover and support to the centre backs when play is on the opposite side of the pitch.</a:t>
            </a:r>
          </a:p>
          <a:p>
            <a:r>
              <a:rPr lang="en-GB" sz="22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Defend aggressively.</a:t>
            </a:r>
          </a:p>
          <a:p>
            <a:r>
              <a:rPr lang="en-GB" sz="22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Apply pressure on the ball if 1st defender</a:t>
            </a:r>
          </a:p>
          <a:p>
            <a:endParaRPr lang="en-GB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pitchFamily="34" charset="0"/>
                <a:ea typeface="ＭＳ Ｐゴシック" pitchFamily="34" charset="-128"/>
              </a:rPr>
              <a:t>Player position cards</a:t>
            </a:r>
          </a:p>
        </p:txBody>
      </p:sp>
      <p:sp>
        <p:nvSpPr>
          <p:cNvPr id="26628" name="Content Placeholder 3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r>
              <a:rPr lang="en-GB" sz="2200" b="1" u="sng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High Strikers</a:t>
            </a:r>
            <a:endParaRPr lang="en-GB" sz="2200" smtClean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  <a:p>
            <a:r>
              <a:rPr lang="en-GB" sz="2200" smtClean="0">
                <a:latin typeface="Arial" pitchFamily="34" charset="0"/>
                <a:ea typeface="ＭＳ Ｐゴシック" pitchFamily="34" charset="-128"/>
              </a:rPr>
              <a:t>Position No 7 &amp; 11</a:t>
            </a:r>
          </a:p>
          <a:p>
            <a:r>
              <a:rPr lang="en-GB" sz="2200" b="1" u="sng" smtClean="0">
                <a:latin typeface="Arial" pitchFamily="34" charset="0"/>
                <a:ea typeface="ＭＳ Ｐゴシック" pitchFamily="34" charset="-128"/>
              </a:rPr>
              <a:t>In Possession</a:t>
            </a:r>
            <a:endParaRPr lang="en-GB" sz="2200" b="1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GB" sz="220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Be direct and use your pace.</a:t>
            </a:r>
          </a:p>
          <a:p>
            <a:r>
              <a:rPr lang="en-GB" sz="220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Rotate position with other strikers.</a:t>
            </a:r>
          </a:p>
          <a:p>
            <a:r>
              <a:rPr lang="en-GB" sz="220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Play on the defenders shoulder.</a:t>
            </a:r>
          </a:p>
          <a:p>
            <a:r>
              <a:rPr lang="en-GB" sz="220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Make angled runs.</a:t>
            </a:r>
          </a:p>
          <a:p>
            <a:r>
              <a:rPr lang="en-GB" sz="2200" smtClean="0">
                <a:latin typeface="Arial" pitchFamily="34" charset="0"/>
                <a:ea typeface="ＭＳ Ｐゴシック" pitchFamily="34" charset="-128"/>
              </a:rPr>
              <a:t> </a:t>
            </a:r>
          </a:p>
          <a:p>
            <a:r>
              <a:rPr lang="en-GB" sz="2200" b="1" u="sng" smtClean="0">
                <a:latin typeface="Arial" pitchFamily="34" charset="0"/>
                <a:ea typeface="ＭＳ Ｐゴシック" pitchFamily="34" charset="-128"/>
              </a:rPr>
              <a:t>Out of possession</a:t>
            </a:r>
            <a:endParaRPr lang="en-GB" sz="2200" b="1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GB" sz="220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Split defenders at goal kicks and throws</a:t>
            </a:r>
          </a:p>
          <a:p>
            <a:r>
              <a:rPr lang="en-GB" sz="220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Get behind the ball and make opponents play long</a:t>
            </a:r>
          </a:p>
          <a:p>
            <a:r>
              <a:rPr lang="en-GB" sz="220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Know when to pressurise</a:t>
            </a:r>
          </a:p>
          <a:p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288" y="85725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286000" y="5233988"/>
            <a:ext cx="45720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Parents need to be aware of the players jobs</a:t>
            </a:r>
          </a:p>
          <a:p>
            <a:r>
              <a:rPr lang="en-GB"/>
              <a:t>Include them in the process</a:t>
            </a:r>
          </a:p>
          <a:p>
            <a:r>
              <a:rPr lang="en-GB"/>
              <a:t>Deliver your team talk in ear shot and view of the parents</a:t>
            </a:r>
          </a:p>
        </p:txBody>
      </p:sp>
      <p:sp>
        <p:nvSpPr>
          <p:cNvPr id="2765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pitchFamily="34" charset="0"/>
                <a:ea typeface="ＭＳ Ｐゴシック" pitchFamily="34" charset="-128"/>
              </a:rPr>
              <a:t>Player position cards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28676" name="Picture 5" descr="04070410_2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179388" y="188913"/>
            <a:ext cx="40322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5400" b="1">
                <a:solidFill>
                  <a:schemeClr val="bg1"/>
                </a:solidFill>
              </a:rPr>
              <a:t>Team Challenges</a:t>
            </a:r>
            <a:r>
              <a:rPr lang="en-GB"/>
              <a:t> 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611188" y="3600450"/>
            <a:ext cx="7416800" cy="31702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Discuss 3 areas prior to the game</a:t>
            </a:r>
          </a:p>
          <a:p>
            <a:endParaRPr lang="en-GB"/>
          </a:p>
          <a:p>
            <a:r>
              <a:rPr lang="en-GB"/>
              <a:t>One when  in Possession</a:t>
            </a:r>
          </a:p>
          <a:p>
            <a:endParaRPr lang="en-GB"/>
          </a:p>
          <a:p>
            <a:r>
              <a:rPr lang="en-GB"/>
              <a:t>One  when out of possession</a:t>
            </a:r>
          </a:p>
          <a:p>
            <a:endParaRPr lang="en-GB"/>
          </a:p>
          <a:p>
            <a:r>
              <a:rPr lang="en-GB"/>
              <a:t>One can be more general</a:t>
            </a:r>
          </a:p>
          <a:p>
            <a:endParaRPr lang="en-GB"/>
          </a:p>
          <a:p>
            <a:r>
              <a:rPr lang="en-GB"/>
              <a:t>Can they be measured.....this is your start point at half time...be specific...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 cstate="print"/>
          <a:srcRect t="1929" b="1929"/>
          <a:stretch>
            <a:fillRect/>
          </a:stretch>
        </p:blipFill>
        <p:spPr bwMode="auto">
          <a:xfrm>
            <a:off x="5682555" y="685800"/>
            <a:ext cx="32099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79388" y="992188"/>
            <a:ext cx="554474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3200" b="1" dirty="0"/>
          </a:p>
          <a:p>
            <a:r>
              <a:rPr lang="en-GB" sz="3200" b="1" dirty="0" smtClean="0"/>
              <a:t>Quarter Breaks and Half </a:t>
            </a:r>
            <a:r>
              <a:rPr lang="en-GB" sz="3200" b="1" dirty="0"/>
              <a:t>Time</a:t>
            </a:r>
          </a:p>
          <a:p>
            <a:endParaRPr lang="en-GB" dirty="0"/>
          </a:p>
          <a:p>
            <a:pPr>
              <a:buFont typeface="Wingdings" pitchFamily="2" charset="2"/>
              <a:buChar char="ü"/>
            </a:pPr>
            <a:r>
              <a:rPr lang="en-GB" sz="2200" dirty="0"/>
              <a:t>Allow time for individual reflection.</a:t>
            </a:r>
          </a:p>
          <a:p>
            <a:pPr>
              <a:buFont typeface="Wingdings" pitchFamily="2" charset="2"/>
              <a:buChar char="ü"/>
            </a:pPr>
            <a:r>
              <a:rPr lang="en-GB" sz="2200" dirty="0"/>
              <a:t>Refer back to your team goals</a:t>
            </a:r>
          </a:p>
          <a:p>
            <a:pPr>
              <a:buFont typeface="Wingdings" pitchFamily="2" charset="2"/>
              <a:buChar char="ü"/>
            </a:pPr>
            <a:r>
              <a:rPr lang="en-GB" sz="2200" dirty="0"/>
              <a:t>Refer back to individual challenges</a:t>
            </a:r>
          </a:p>
          <a:p>
            <a:pPr>
              <a:buFont typeface="Wingdings" pitchFamily="2" charset="2"/>
              <a:buChar char="ü"/>
            </a:pPr>
            <a:r>
              <a:rPr lang="en-GB" sz="2200" dirty="0"/>
              <a:t>Can the players lead the discussion</a:t>
            </a:r>
          </a:p>
          <a:p>
            <a:pPr>
              <a:buFont typeface="Wingdings" pitchFamily="2" charset="2"/>
              <a:buChar char="ü"/>
            </a:pPr>
            <a:r>
              <a:rPr lang="en-GB" sz="2200" dirty="0"/>
              <a:t>Do they understand what is happening.</a:t>
            </a:r>
          </a:p>
          <a:p>
            <a:pPr>
              <a:buFont typeface="Wingdings" pitchFamily="2" charset="2"/>
              <a:buChar char="ü"/>
            </a:pPr>
            <a:r>
              <a:rPr lang="en-GB" sz="2200" dirty="0"/>
              <a:t>3 stars and a wish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 Group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B8A"/>
      </a:accent1>
      <a:accent2>
        <a:srgbClr val="ED1C2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6CC68E6A3E6142976936CE89B091BB" ma:contentTypeVersion="1" ma:contentTypeDescription="Create a new document." ma:contentTypeScope="" ma:versionID="b76e10bb2f9a27b27e2b9d8b1357d0e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65CD9-1818-425E-862E-795006D68833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018E2C-1DD7-495E-AEFD-C5E79F8F99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48D74FF-3479-4BF8-B8C0-D59D41095A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173</TotalTime>
  <Words>596</Words>
  <Application>Microsoft Office PowerPoint</Application>
  <PresentationFormat>On-screen Show (4:3)</PresentationFormat>
  <Paragraphs>133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 Group</vt:lpstr>
      <vt:lpstr>Match day</vt:lpstr>
      <vt:lpstr>Match Day</vt:lpstr>
      <vt:lpstr>Timing The Event</vt:lpstr>
      <vt:lpstr>PowerPoint Presentation</vt:lpstr>
      <vt:lpstr>Player position cards</vt:lpstr>
      <vt:lpstr>Player position cards</vt:lpstr>
      <vt:lpstr>Player position cards</vt:lpstr>
      <vt:lpstr>PowerPoint Presentation</vt:lpstr>
      <vt:lpstr>PowerPoint Presentation</vt:lpstr>
      <vt:lpstr>PowerPoint Presentation</vt:lpstr>
      <vt:lpstr>Feedback</vt:lpstr>
      <vt:lpstr>PowerPoint Presentation</vt:lpstr>
    </vt:vector>
  </TitlesOfParts>
  <Company>The 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amaclean</dc:creator>
  <cp:lastModifiedBy>Craig Kleinig</cp:lastModifiedBy>
  <cp:revision>26</cp:revision>
  <dcterms:created xsi:type="dcterms:W3CDTF">2011-06-23T06:01:49Z</dcterms:created>
  <dcterms:modified xsi:type="dcterms:W3CDTF">2015-08-27T13:42:29Z</dcterms:modified>
</cp:coreProperties>
</file>