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70" r:id="rId2"/>
    <p:sldId id="538" r:id="rId3"/>
    <p:sldId id="376" r:id="rId4"/>
    <p:sldId id="412" r:id="rId5"/>
    <p:sldId id="413" r:id="rId6"/>
    <p:sldId id="414" r:id="rId7"/>
    <p:sldId id="415" r:id="rId8"/>
    <p:sldId id="378" r:id="rId9"/>
    <p:sldId id="482" r:id="rId10"/>
    <p:sldId id="526" r:id="rId11"/>
    <p:sldId id="498" r:id="rId12"/>
    <p:sldId id="483" r:id="rId13"/>
    <p:sldId id="493" r:id="rId14"/>
    <p:sldId id="494" r:id="rId15"/>
    <p:sldId id="495" r:id="rId16"/>
    <p:sldId id="496" r:id="rId17"/>
    <p:sldId id="497" r:id="rId18"/>
    <p:sldId id="379" r:id="rId19"/>
    <p:sldId id="485" r:id="rId20"/>
    <p:sldId id="484" r:id="rId21"/>
    <p:sldId id="499" r:id="rId22"/>
    <p:sldId id="500" r:id="rId23"/>
    <p:sldId id="380" r:id="rId24"/>
    <p:sldId id="509" r:id="rId25"/>
    <p:sldId id="510" r:id="rId26"/>
    <p:sldId id="511" r:id="rId27"/>
    <p:sldId id="512" r:id="rId28"/>
    <p:sldId id="513" r:id="rId29"/>
    <p:sldId id="514" r:id="rId30"/>
    <p:sldId id="515" r:id="rId31"/>
    <p:sldId id="516" r:id="rId32"/>
    <p:sldId id="527" r:id="rId33"/>
    <p:sldId id="517" r:id="rId34"/>
    <p:sldId id="518" r:id="rId35"/>
    <p:sldId id="519" r:id="rId36"/>
    <p:sldId id="383" r:id="rId37"/>
    <p:sldId id="384" r:id="rId38"/>
    <p:sldId id="501" r:id="rId39"/>
    <p:sldId id="502" r:id="rId40"/>
    <p:sldId id="520" r:id="rId41"/>
    <p:sldId id="521" r:id="rId42"/>
    <p:sldId id="503" r:id="rId43"/>
    <p:sldId id="504" r:id="rId44"/>
    <p:sldId id="505" r:id="rId45"/>
    <p:sldId id="506" r:id="rId46"/>
    <p:sldId id="387" r:id="rId47"/>
    <p:sldId id="393" r:id="rId48"/>
    <p:sldId id="522" r:id="rId49"/>
    <p:sldId id="394" r:id="rId50"/>
    <p:sldId id="430" r:id="rId51"/>
    <p:sldId id="507" r:id="rId52"/>
    <p:sldId id="486" r:id="rId53"/>
    <p:sldId id="396" r:id="rId54"/>
    <p:sldId id="432" r:id="rId55"/>
    <p:sldId id="397" r:id="rId56"/>
    <p:sldId id="433" r:id="rId57"/>
    <p:sldId id="398" r:id="rId58"/>
    <p:sldId id="399" r:id="rId59"/>
    <p:sldId id="435" r:id="rId60"/>
    <p:sldId id="508" r:id="rId61"/>
    <p:sldId id="400" r:id="rId62"/>
    <p:sldId id="436" r:id="rId63"/>
    <p:sldId id="524" r:id="rId64"/>
    <p:sldId id="401" r:id="rId65"/>
    <p:sldId id="451" r:id="rId66"/>
    <p:sldId id="402" r:id="rId67"/>
    <p:sldId id="438" r:id="rId68"/>
    <p:sldId id="403" r:id="rId69"/>
    <p:sldId id="439" r:id="rId70"/>
    <p:sldId id="406" r:id="rId71"/>
    <p:sldId id="442" r:id="rId72"/>
    <p:sldId id="409" r:id="rId73"/>
    <p:sldId id="445" r:id="rId74"/>
    <p:sldId id="525" r:id="rId75"/>
    <p:sldId id="410" r:id="rId76"/>
    <p:sldId id="446" r:id="rId77"/>
    <p:sldId id="452" r:id="rId78"/>
    <p:sldId id="453" r:id="rId79"/>
    <p:sldId id="454" r:id="rId80"/>
    <p:sldId id="411" r:id="rId81"/>
    <p:sldId id="448" r:id="rId82"/>
    <p:sldId id="528" r:id="rId83"/>
    <p:sldId id="523" r:id="rId84"/>
    <p:sldId id="535" r:id="rId85"/>
    <p:sldId id="536" r:id="rId86"/>
    <p:sldId id="449" r:id="rId87"/>
    <p:sldId id="529" r:id="rId88"/>
    <p:sldId id="530" r:id="rId89"/>
    <p:sldId id="531" r:id="rId90"/>
    <p:sldId id="532" r:id="rId91"/>
    <p:sldId id="537" r:id="rId92"/>
  </p:sldIdLst>
  <p:sldSz cx="12192000" cy="6858000"/>
  <p:notesSz cx="6888163" cy="100187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72" d="100"/>
          <a:sy n="72" d="100"/>
        </p:scale>
        <p:origin x="618"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621" cy="501497"/>
          </a:xfrm>
          <a:prstGeom prst="rect">
            <a:avLst/>
          </a:prstGeom>
        </p:spPr>
        <p:txBody>
          <a:bodyPr vert="horz" lIns="92437" tIns="46218" rIns="92437" bIns="46218"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900934" y="0"/>
            <a:ext cx="2985621" cy="501497"/>
          </a:xfrm>
          <a:prstGeom prst="rect">
            <a:avLst/>
          </a:prstGeom>
        </p:spPr>
        <p:txBody>
          <a:bodyPr vert="horz" lIns="92437" tIns="46218" rIns="92437" bIns="46218" rtlCol="0"/>
          <a:lstStyle>
            <a:lvl1pPr algn="r" fontAlgn="auto">
              <a:spcBef>
                <a:spcPts val="0"/>
              </a:spcBef>
              <a:spcAft>
                <a:spcPts val="0"/>
              </a:spcAft>
              <a:defRPr sz="1200" smtClean="0">
                <a:latin typeface="+mn-lt"/>
                <a:cs typeface="+mn-cs"/>
              </a:defRPr>
            </a:lvl1pPr>
          </a:lstStyle>
          <a:p>
            <a:pPr>
              <a:defRPr/>
            </a:pPr>
            <a:fld id="{2E088889-71F1-4BCB-8065-9EDE01F22035}" type="datetimeFigureOut">
              <a:rPr lang="en-GB"/>
              <a:pPr>
                <a:defRPr/>
              </a:pPr>
              <a:t>04/09/2018</a:t>
            </a:fld>
            <a:endParaRPr lang="en-GB"/>
          </a:p>
        </p:txBody>
      </p:sp>
      <p:sp>
        <p:nvSpPr>
          <p:cNvPr id="4" name="Slide Image Placeholder 3"/>
          <p:cNvSpPr>
            <a:spLocks noGrp="1" noRot="1" noChangeAspect="1"/>
          </p:cNvSpPr>
          <p:nvPr>
            <p:ph type="sldImg" idx="2"/>
          </p:nvPr>
        </p:nvSpPr>
        <p:spPr>
          <a:xfrm>
            <a:off x="438150" y="1252538"/>
            <a:ext cx="6011863" cy="3381375"/>
          </a:xfrm>
          <a:prstGeom prst="rect">
            <a:avLst/>
          </a:prstGeom>
          <a:noFill/>
          <a:ln w="12700">
            <a:solidFill>
              <a:prstClr val="black"/>
            </a:solidFill>
          </a:ln>
        </p:spPr>
        <p:txBody>
          <a:bodyPr vert="horz" lIns="92437" tIns="46218" rIns="92437" bIns="46218" rtlCol="0" anchor="ctr"/>
          <a:lstStyle/>
          <a:p>
            <a:pPr lvl="0"/>
            <a:endParaRPr lang="en-GB" noProof="0"/>
          </a:p>
        </p:txBody>
      </p:sp>
      <p:sp>
        <p:nvSpPr>
          <p:cNvPr id="5" name="Notes Placeholder 4"/>
          <p:cNvSpPr>
            <a:spLocks noGrp="1"/>
          </p:cNvSpPr>
          <p:nvPr>
            <p:ph type="body" sz="quarter" idx="3"/>
          </p:nvPr>
        </p:nvSpPr>
        <p:spPr>
          <a:xfrm>
            <a:off x="688495" y="4821096"/>
            <a:ext cx="5511174" cy="3944678"/>
          </a:xfrm>
          <a:prstGeom prst="rect">
            <a:avLst/>
          </a:prstGeom>
        </p:spPr>
        <p:txBody>
          <a:bodyPr vert="horz" lIns="92437" tIns="46218" rIns="92437" bIns="46218"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517216"/>
            <a:ext cx="2985621" cy="501497"/>
          </a:xfrm>
          <a:prstGeom prst="rect">
            <a:avLst/>
          </a:prstGeom>
        </p:spPr>
        <p:txBody>
          <a:bodyPr vert="horz" lIns="92437" tIns="46218" rIns="92437" bIns="46218"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900934" y="9517216"/>
            <a:ext cx="2985621" cy="501497"/>
          </a:xfrm>
          <a:prstGeom prst="rect">
            <a:avLst/>
          </a:prstGeom>
        </p:spPr>
        <p:txBody>
          <a:bodyPr vert="horz" lIns="92437" tIns="46218" rIns="92437" bIns="46218" rtlCol="0" anchor="b"/>
          <a:lstStyle>
            <a:lvl1pPr algn="r" fontAlgn="auto">
              <a:spcBef>
                <a:spcPts val="0"/>
              </a:spcBef>
              <a:spcAft>
                <a:spcPts val="0"/>
              </a:spcAft>
              <a:defRPr sz="1200" smtClean="0">
                <a:latin typeface="+mn-lt"/>
                <a:cs typeface="+mn-cs"/>
              </a:defRPr>
            </a:lvl1pPr>
          </a:lstStyle>
          <a:p>
            <a:pPr>
              <a:defRPr/>
            </a:pPr>
            <a:fld id="{3F5634DA-138D-4A3D-826B-B1767ECF4BB1}" type="slidenum">
              <a:rPr lang="en-GB"/>
              <a:pPr>
                <a:defRPr/>
              </a:pPr>
              <a:t>‹#›</a:t>
            </a:fld>
            <a:endParaRPr lang="en-GB"/>
          </a:p>
        </p:txBody>
      </p:sp>
    </p:spTree>
    <p:extLst>
      <p:ext uri="{BB962C8B-B14F-4D97-AF65-F5344CB8AC3E}">
        <p14:creationId xmlns:p14="http://schemas.microsoft.com/office/powerpoint/2010/main" val="32383076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4</a:t>
            </a:fld>
            <a:endParaRPr lang="en-US"/>
          </a:p>
        </p:txBody>
      </p:sp>
    </p:spTree>
    <p:extLst>
      <p:ext uri="{BB962C8B-B14F-4D97-AF65-F5344CB8AC3E}">
        <p14:creationId xmlns:p14="http://schemas.microsoft.com/office/powerpoint/2010/main" val="103983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14</a:t>
            </a:fld>
            <a:endParaRPr lang="en-US"/>
          </a:p>
        </p:txBody>
      </p:sp>
    </p:spTree>
    <p:extLst>
      <p:ext uri="{BB962C8B-B14F-4D97-AF65-F5344CB8AC3E}">
        <p14:creationId xmlns:p14="http://schemas.microsoft.com/office/powerpoint/2010/main" val="1887847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15</a:t>
            </a:fld>
            <a:endParaRPr lang="en-US"/>
          </a:p>
        </p:txBody>
      </p:sp>
    </p:spTree>
    <p:extLst>
      <p:ext uri="{BB962C8B-B14F-4D97-AF65-F5344CB8AC3E}">
        <p14:creationId xmlns:p14="http://schemas.microsoft.com/office/powerpoint/2010/main" val="1997711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16</a:t>
            </a:fld>
            <a:endParaRPr lang="en-US"/>
          </a:p>
        </p:txBody>
      </p:sp>
    </p:spTree>
    <p:extLst>
      <p:ext uri="{BB962C8B-B14F-4D97-AF65-F5344CB8AC3E}">
        <p14:creationId xmlns:p14="http://schemas.microsoft.com/office/powerpoint/2010/main" val="4163337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17</a:t>
            </a:fld>
            <a:endParaRPr lang="en-US"/>
          </a:p>
        </p:txBody>
      </p:sp>
    </p:spTree>
    <p:extLst>
      <p:ext uri="{BB962C8B-B14F-4D97-AF65-F5344CB8AC3E}">
        <p14:creationId xmlns:p14="http://schemas.microsoft.com/office/powerpoint/2010/main" val="2384262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19</a:t>
            </a:fld>
            <a:endParaRPr lang="en-US"/>
          </a:p>
        </p:txBody>
      </p:sp>
    </p:spTree>
    <p:extLst>
      <p:ext uri="{BB962C8B-B14F-4D97-AF65-F5344CB8AC3E}">
        <p14:creationId xmlns:p14="http://schemas.microsoft.com/office/powerpoint/2010/main" val="389483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20</a:t>
            </a:fld>
            <a:endParaRPr lang="en-US"/>
          </a:p>
        </p:txBody>
      </p:sp>
    </p:spTree>
    <p:extLst>
      <p:ext uri="{BB962C8B-B14F-4D97-AF65-F5344CB8AC3E}">
        <p14:creationId xmlns:p14="http://schemas.microsoft.com/office/powerpoint/2010/main" val="1678584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22</a:t>
            </a:fld>
            <a:endParaRPr lang="en-US"/>
          </a:p>
        </p:txBody>
      </p:sp>
    </p:spTree>
    <p:extLst>
      <p:ext uri="{BB962C8B-B14F-4D97-AF65-F5344CB8AC3E}">
        <p14:creationId xmlns:p14="http://schemas.microsoft.com/office/powerpoint/2010/main" val="525929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50</a:t>
            </a:fld>
            <a:endParaRPr lang="en-US"/>
          </a:p>
        </p:txBody>
      </p:sp>
    </p:spTree>
    <p:extLst>
      <p:ext uri="{BB962C8B-B14F-4D97-AF65-F5344CB8AC3E}">
        <p14:creationId xmlns:p14="http://schemas.microsoft.com/office/powerpoint/2010/main" val="554527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51</a:t>
            </a:fld>
            <a:endParaRPr lang="en-US"/>
          </a:p>
        </p:txBody>
      </p:sp>
    </p:spTree>
    <p:extLst>
      <p:ext uri="{BB962C8B-B14F-4D97-AF65-F5344CB8AC3E}">
        <p14:creationId xmlns:p14="http://schemas.microsoft.com/office/powerpoint/2010/main" val="321271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52</a:t>
            </a:fld>
            <a:endParaRPr lang="en-US"/>
          </a:p>
        </p:txBody>
      </p:sp>
    </p:spTree>
    <p:extLst>
      <p:ext uri="{BB962C8B-B14F-4D97-AF65-F5344CB8AC3E}">
        <p14:creationId xmlns:p14="http://schemas.microsoft.com/office/powerpoint/2010/main" val="164783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5</a:t>
            </a:fld>
            <a:endParaRPr lang="en-US"/>
          </a:p>
        </p:txBody>
      </p:sp>
    </p:spTree>
    <p:extLst>
      <p:ext uri="{BB962C8B-B14F-4D97-AF65-F5344CB8AC3E}">
        <p14:creationId xmlns:p14="http://schemas.microsoft.com/office/powerpoint/2010/main" val="1577995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54</a:t>
            </a:fld>
            <a:endParaRPr lang="en-US"/>
          </a:p>
        </p:txBody>
      </p:sp>
    </p:spTree>
    <p:extLst>
      <p:ext uri="{BB962C8B-B14F-4D97-AF65-F5344CB8AC3E}">
        <p14:creationId xmlns:p14="http://schemas.microsoft.com/office/powerpoint/2010/main" val="158762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56</a:t>
            </a:fld>
            <a:endParaRPr lang="en-US"/>
          </a:p>
        </p:txBody>
      </p:sp>
    </p:spTree>
    <p:extLst>
      <p:ext uri="{BB962C8B-B14F-4D97-AF65-F5344CB8AC3E}">
        <p14:creationId xmlns:p14="http://schemas.microsoft.com/office/powerpoint/2010/main" val="516224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59</a:t>
            </a:fld>
            <a:endParaRPr lang="en-US"/>
          </a:p>
        </p:txBody>
      </p:sp>
    </p:spTree>
    <p:extLst>
      <p:ext uri="{BB962C8B-B14F-4D97-AF65-F5344CB8AC3E}">
        <p14:creationId xmlns:p14="http://schemas.microsoft.com/office/powerpoint/2010/main" val="414429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60</a:t>
            </a:fld>
            <a:endParaRPr lang="en-US"/>
          </a:p>
        </p:txBody>
      </p:sp>
    </p:spTree>
    <p:extLst>
      <p:ext uri="{BB962C8B-B14F-4D97-AF65-F5344CB8AC3E}">
        <p14:creationId xmlns:p14="http://schemas.microsoft.com/office/powerpoint/2010/main" val="1194883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62</a:t>
            </a:fld>
            <a:endParaRPr lang="en-US"/>
          </a:p>
        </p:txBody>
      </p:sp>
    </p:spTree>
    <p:extLst>
      <p:ext uri="{BB962C8B-B14F-4D97-AF65-F5344CB8AC3E}">
        <p14:creationId xmlns:p14="http://schemas.microsoft.com/office/powerpoint/2010/main" val="1564141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defTabSz="924367">
              <a:defRPr/>
            </a:pPr>
            <a:fld id="{09724F7A-F6E2-4697-8CE6-741722D6A8FC}" type="slidenum">
              <a:rPr lang="en-US">
                <a:solidFill>
                  <a:prstClr val="black"/>
                </a:solidFill>
                <a:latin typeface="Calibri"/>
              </a:rPr>
              <a:pPr defTabSz="924367">
                <a:defRPr/>
              </a:pPr>
              <a:t>63</a:t>
            </a:fld>
            <a:endParaRPr lang="en-US">
              <a:solidFill>
                <a:prstClr val="black"/>
              </a:solidFill>
              <a:latin typeface="Calibri"/>
            </a:endParaRPr>
          </a:p>
        </p:txBody>
      </p:sp>
    </p:spTree>
    <p:extLst>
      <p:ext uri="{BB962C8B-B14F-4D97-AF65-F5344CB8AC3E}">
        <p14:creationId xmlns:p14="http://schemas.microsoft.com/office/powerpoint/2010/main" val="3993045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65</a:t>
            </a:fld>
            <a:endParaRPr lang="en-US"/>
          </a:p>
        </p:txBody>
      </p:sp>
    </p:spTree>
    <p:extLst>
      <p:ext uri="{BB962C8B-B14F-4D97-AF65-F5344CB8AC3E}">
        <p14:creationId xmlns:p14="http://schemas.microsoft.com/office/powerpoint/2010/main" val="2129156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67</a:t>
            </a:fld>
            <a:endParaRPr lang="en-US"/>
          </a:p>
        </p:txBody>
      </p:sp>
    </p:spTree>
    <p:extLst>
      <p:ext uri="{BB962C8B-B14F-4D97-AF65-F5344CB8AC3E}">
        <p14:creationId xmlns:p14="http://schemas.microsoft.com/office/powerpoint/2010/main" val="936279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69</a:t>
            </a:fld>
            <a:endParaRPr lang="en-US"/>
          </a:p>
        </p:txBody>
      </p:sp>
    </p:spTree>
    <p:extLst>
      <p:ext uri="{BB962C8B-B14F-4D97-AF65-F5344CB8AC3E}">
        <p14:creationId xmlns:p14="http://schemas.microsoft.com/office/powerpoint/2010/main" val="2077273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71</a:t>
            </a:fld>
            <a:endParaRPr lang="en-US"/>
          </a:p>
        </p:txBody>
      </p:sp>
    </p:spTree>
    <p:extLst>
      <p:ext uri="{BB962C8B-B14F-4D97-AF65-F5344CB8AC3E}">
        <p14:creationId xmlns:p14="http://schemas.microsoft.com/office/powerpoint/2010/main" val="688961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6</a:t>
            </a:fld>
            <a:endParaRPr lang="en-US"/>
          </a:p>
        </p:txBody>
      </p:sp>
    </p:spTree>
    <p:extLst>
      <p:ext uri="{BB962C8B-B14F-4D97-AF65-F5344CB8AC3E}">
        <p14:creationId xmlns:p14="http://schemas.microsoft.com/office/powerpoint/2010/main" val="2834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73</a:t>
            </a:fld>
            <a:endParaRPr lang="en-US"/>
          </a:p>
        </p:txBody>
      </p:sp>
    </p:spTree>
    <p:extLst>
      <p:ext uri="{BB962C8B-B14F-4D97-AF65-F5344CB8AC3E}">
        <p14:creationId xmlns:p14="http://schemas.microsoft.com/office/powerpoint/2010/main" val="641948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3F5634DA-138D-4A3D-826B-B1767ECF4BB1}" type="slidenum">
              <a:rPr lang="en-GB" smtClean="0"/>
              <a:pPr>
                <a:defRPr/>
              </a:pPr>
              <a:t>74</a:t>
            </a:fld>
            <a:endParaRPr lang="en-GB"/>
          </a:p>
        </p:txBody>
      </p:sp>
    </p:spTree>
    <p:extLst>
      <p:ext uri="{BB962C8B-B14F-4D97-AF65-F5344CB8AC3E}">
        <p14:creationId xmlns:p14="http://schemas.microsoft.com/office/powerpoint/2010/main" val="132723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76</a:t>
            </a:fld>
            <a:endParaRPr lang="en-US"/>
          </a:p>
        </p:txBody>
      </p:sp>
    </p:spTree>
    <p:extLst>
      <p:ext uri="{BB962C8B-B14F-4D97-AF65-F5344CB8AC3E}">
        <p14:creationId xmlns:p14="http://schemas.microsoft.com/office/powerpoint/2010/main" val="1543705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77</a:t>
            </a:fld>
            <a:endParaRPr lang="en-US"/>
          </a:p>
        </p:txBody>
      </p:sp>
    </p:spTree>
    <p:extLst>
      <p:ext uri="{BB962C8B-B14F-4D97-AF65-F5344CB8AC3E}">
        <p14:creationId xmlns:p14="http://schemas.microsoft.com/office/powerpoint/2010/main" val="103020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78</a:t>
            </a:fld>
            <a:endParaRPr lang="en-US"/>
          </a:p>
        </p:txBody>
      </p:sp>
    </p:spTree>
    <p:extLst>
      <p:ext uri="{BB962C8B-B14F-4D97-AF65-F5344CB8AC3E}">
        <p14:creationId xmlns:p14="http://schemas.microsoft.com/office/powerpoint/2010/main" val="512612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79</a:t>
            </a:fld>
            <a:endParaRPr lang="en-US"/>
          </a:p>
        </p:txBody>
      </p:sp>
    </p:spTree>
    <p:extLst>
      <p:ext uri="{BB962C8B-B14F-4D97-AF65-F5344CB8AC3E}">
        <p14:creationId xmlns:p14="http://schemas.microsoft.com/office/powerpoint/2010/main" val="1693559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7</a:t>
            </a:fld>
            <a:endParaRPr lang="en-US"/>
          </a:p>
        </p:txBody>
      </p:sp>
    </p:spTree>
    <p:extLst>
      <p:ext uri="{BB962C8B-B14F-4D97-AF65-F5344CB8AC3E}">
        <p14:creationId xmlns:p14="http://schemas.microsoft.com/office/powerpoint/2010/main" val="71463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9</a:t>
            </a:fld>
            <a:endParaRPr lang="en-US"/>
          </a:p>
        </p:txBody>
      </p:sp>
    </p:spTree>
    <p:extLst>
      <p:ext uri="{BB962C8B-B14F-4D97-AF65-F5344CB8AC3E}">
        <p14:creationId xmlns:p14="http://schemas.microsoft.com/office/powerpoint/2010/main" val="27051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10</a:t>
            </a:fld>
            <a:endParaRPr lang="en-US"/>
          </a:p>
        </p:txBody>
      </p:sp>
    </p:spTree>
    <p:extLst>
      <p:ext uri="{BB962C8B-B14F-4D97-AF65-F5344CB8AC3E}">
        <p14:creationId xmlns:p14="http://schemas.microsoft.com/office/powerpoint/2010/main" val="1267503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11</a:t>
            </a:fld>
            <a:endParaRPr lang="en-US"/>
          </a:p>
        </p:txBody>
      </p:sp>
    </p:spTree>
    <p:extLst>
      <p:ext uri="{BB962C8B-B14F-4D97-AF65-F5344CB8AC3E}">
        <p14:creationId xmlns:p14="http://schemas.microsoft.com/office/powerpoint/2010/main" val="191367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12</a:t>
            </a:fld>
            <a:endParaRPr lang="en-US"/>
          </a:p>
        </p:txBody>
      </p:sp>
    </p:spTree>
    <p:extLst>
      <p:ext uri="{BB962C8B-B14F-4D97-AF65-F5344CB8AC3E}">
        <p14:creationId xmlns:p14="http://schemas.microsoft.com/office/powerpoint/2010/main" val="114234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9724F7A-F6E2-4697-8CE6-741722D6A8FC}" type="slidenum">
              <a:rPr lang="en-US" smtClean="0"/>
              <a:pPr/>
              <a:t>13</a:t>
            </a:fld>
            <a:endParaRPr lang="en-US"/>
          </a:p>
        </p:txBody>
      </p:sp>
    </p:spTree>
    <p:extLst>
      <p:ext uri="{BB962C8B-B14F-4D97-AF65-F5344CB8AC3E}">
        <p14:creationId xmlns:p14="http://schemas.microsoft.com/office/powerpoint/2010/main" val="352985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5CEBEFD8-F8FB-45F3-B24B-6BC664DA8A19}" type="datetime1">
              <a:rPr lang="en-GB"/>
              <a:pPr>
                <a:defRPr/>
              </a:pPr>
              <a:t>04/09/2018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0C9CC24-3655-446B-996E-094982A7F9C4}"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92675164-08CD-456C-916C-223FC518BD1A}" type="datetime1">
              <a:rPr lang="en-GB"/>
              <a:pPr>
                <a:defRPr/>
              </a:pPr>
              <a:t>04/09/2018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3CB642-BB40-4C19-9203-E069A959F08D}"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633FBB76-C493-446C-AAE2-3B0F4CC68586}" type="datetime1">
              <a:rPr lang="en-GB"/>
              <a:pPr>
                <a:defRPr/>
              </a:pPr>
              <a:t>04/09/2018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F457D45-B965-46E4-9716-8735654A4D9D}"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245225"/>
            <a:ext cx="2844800" cy="476250"/>
          </a:xfrm>
        </p:spPr>
        <p:txBody>
          <a:bodyPr/>
          <a:lstStyle>
            <a:lvl1pPr>
              <a:defRPr/>
            </a:lvl1pPr>
          </a:lstStyle>
          <a:p>
            <a:r>
              <a:rPr lang="en-GB"/>
              <a:t>PNE COE Technical programme 2005/06</a:t>
            </a: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GB"/>
              <a:t>Centre of Excellence</a:t>
            </a: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47CCE0A7-2FB8-4151-B26E-31ACA7DE9758}" type="slidenum">
              <a:rPr lang="en-GB"/>
              <a:pPr/>
              <a:t>‹#›</a:t>
            </a:fld>
            <a:endParaRPr lang="en-GB"/>
          </a:p>
        </p:txBody>
      </p:sp>
    </p:spTree>
    <p:extLst>
      <p:ext uri="{BB962C8B-B14F-4D97-AF65-F5344CB8AC3E}">
        <p14:creationId xmlns:p14="http://schemas.microsoft.com/office/powerpoint/2010/main" val="102103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A848ACCF-1425-456A-8CFC-43B94AF6B89B}" type="datetime1">
              <a:rPr lang="en-GB"/>
              <a:pPr>
                <a:defRPr/>
              </a:pPr>
              <a:t>04/09/2018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15283E2-DD45-4530-B7DE-AD1245D191E8}"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838D930-3D51-4822-B40A-8009B018CFF3}" type="datetime1">
              <a:rPr lang="en-GB"/>
              <a:pPr>
                <a:defRPr/>
              </a:pPr>
              <a:t>04/09/2018</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B74517A-D57D-4F82-BD08-F4A5C59FBA4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8C9A6A67-CEE4-4FC7-99BB-8DADFA499C6F}" type="datetime1">
              <a:rPr lang="en-GB"/>
              <a:pPr>
                <a:defRPr/>
              </a:pPr>
              <a:t>04/09/2018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F042FE4-5ECE-48BE-BD76-C2D5E4C83740}"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CBDABDB7-D600-4F96-A882-3045188685F7}" type="datetime1">
              <a:rPr lang="en-GB"/>
              <a:pPr>
                <a:defRPr/>
              </a:pPr>
              <a:t>04/09/2018</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36BF7B99-F7C3-4367-828C-EF23CA239BA0}"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ACF60ED-C635-48D2-AA23-B96230D16A1A}" type="datetime1">
              <a:rPr lang="en-GB"/>
              <a:pPr>
                <a:defRPr/>
              </a:pPr>
              <a:t>04/09/2018</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C9F06617-CBEF-48B0-AAA9-18CBD31CB382}"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0377811-F807-415C-ADE7-77F5201F8D83}" type="datetime1">
              <a:rPr lang="en-GB"/>
              <a:pPr>
                <a:defRPr/>
              </a:pPr>
              <a:t>04/09/2018</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28083492-74F9-48D0-B168-152E7659BF27}"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9FE72F7-AA96-4A18-8FD6-291B19CF4C90}" type="datetime1">
              <a:rPr lang="en-GB"/>
              <a:pPr>
                <a:defRPr/>
              </a:pPr>
              <a:t>04/09/2018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C85200F-781D-4F12-81E7-726BD9F0276D}"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1F0177F-352A-4E6A-89AE-13F4A8F662E6}" type="datetime1">
              <a:rPr lang="en-GB"/>
              <a:pPr>
                <a:defRPr/>
              </a:pPr>
              <a:t>04/09/2018</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B468643-D6BB-487A-8AE0-2C46AB41B644}"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3AEA30C3-FB66-450B-A5C2-3D383530C471}" type="datetime1">
              <a:rPr lang="en-GB"/>
              <a:pPr>
                <a:defRPr/>
              </a:pPr>
              <a:t>04/09/2018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CDB9C4F-0E20-486A-AB66-33FDC823D8E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41CBBF2-5771-48B4-B6FA-A8DD0475E1CC}" type="slidenum">
              <a:rPr lang="en-GB"/>
              <a:pPr>
                <a:defRPr/>
              </a:pPr>
              <a:t>1</a:t>
            </a:fld>
            <a:endParaRPr lang="en-GB"/>
          </a:p>
        </p:txBody>
      </p:sp>
      <p:sp>
        <p:nvSpPr>
          <p:cNvPr id="14338" name="Rectangle 9"/>
          <p:cNvSpPr>
            <a:spLocks noChangeArrowheads="1"/>
          </p:cNvSpPr>
          <p:nvPr/>
        </p:nvSpPr>
        <p:spPr bwMode="auto">
          <a:xfrm>
            <a:off x="1366838" y="395288"/>
            <a:ext cx="9153525" cy="4552015"/>
          </a:xfrm>
          <a:prstGeom prst="rect">
            <a:avLst/>
          </a:prstGeom>
          <a:noFill/>
          <a:ln w="9525">
            <a:noFill/>
            <a:miter lim="800000"/>
            <a:headEnd/>
            <a:tailEnd/>
          </a:ln>
        </p:spPr>
        <p:txBody>
          <a:bodyPr>
            <a:spAutoFit/>
          </a:bodyPr>
          <a:lstStyle/>
          <a:p>
            <a:pPr algn="ctr">
              <a:lnSpc>
                <a:spcPct val="115000"/>
              </a:lnSpc>
            </a:pPr>
            <a:r>
              <a:rPr lang="en-GB" sz="800" dirty="0">
                <a:solidFill>
                  <a:srgbClr val="FFFFFF"/>
                </a:solidFill>
                <a:latin typeface="Calibri" pitchFamily="34" charset="0"/>
                <a:cs typeface="Times New Roman" pitchFamily="18" charset="0"/>
              </a:rPr>
              <a:t> </a:t>
            </a:r>
            <a:r>
              <a:rPr lang="en-GB" sz="3600" b="1" dirty="0">
                <a:latin typeface="Calibri" pitchFamily="34" charset="0"/>
                <a:cs typeface="Times New Roman" pitchFamily="18" charset="0"/>
              </a:rPr>
              <a:t>Rochdale AFC Academy</a:t>
            </a:r>
            <a:endParaRPr lang="en-GB" sz="3600" dirty="0">
              <a:latin typeface="Calibri" pitchFamily="34" charset="0"/>
              <a:cs typeface="Times New Roman" pitchFamily="18" charset="0"/>
            </a:endParaRPr>
          </a:p>
          <a:p>
            <a:pPr algn="ctr">
              <a:lnSpc>
                <a:spcPct val="115000"/>
              </a:lnSpc>
            </a:pPr>
            <a:r>
              <a:rPr lang="en-GB" sz="3600" b="1" dirty="0">
                <a:latin typeface="Calibri" pitchFamily="34" charset="0"/>
                <a:cs typeface="Times New Roman" pitchFamily="18" charset="0"/>
              </a:rPr>
              <a:t>Coach Handbook 2018-19</a:t>
            </a:r>
          </a:p>
          <a:p>
            <a:pPr algn="ctr">
              <a:lnSpc>
                <a:spcPct val="115000"/>
              </a:lnSpc>
            </a:pPr>
            <a:endParaRPr lang="en-GB" sz="3600" b="1" dirty="0">
              <a:latin typeface="Calibri" pitchFamily="34" charset="0"/>
              <a:cs typeface="Times New Roman" pitchFamily="18" charset="0"/>
            </a:endParaRPr>
          </a:p>
          <a:p>
            <a:pPr algn="ctr">
              <a:lnSpc>
                <a:spcPct val="115000"/>
              </a:lnSpc>
            </a:pPr>
            <a:endParaRPr lang="en-GB" sz="3600" b="1" dirty="0">
              <a:latin typeface="Calibri" pitchFamily="34" charset="0"/>
              <a:cs typeface="Times New Roman" pitchFamily="18" charset="0"/>
            </a:endParaRPr>
          </a:p>
          <a:p>
            <a:pPr algn="ctr">
              <a:lnSpc>
                <a:spcPct val="115000"/>
              </a:lnSpc>
            </a:pPr>
            <a:endParaRPr lang="en-GB" sz="3600" b="1" dirty="0">
              <a:latin typeface="Calibri" pitchFamily="34" charset="0"/>
              <a:cs typeface="Times New Roman" pitchFamily="18" charset="0"/>
            </a:endParaRPr>
          </a:p>
          <a:p>
            <a:pPr algn="ctr">
              <a:lnSpc>
                <a:spcPct val="115000"/>
              </a:lnSpc>
            </a:pPr>
            <a:endParaRPr lang="en-GB" sz="3600" b="1" dirty="0">
              <a:latin typeface="Calibri" pitchFamily="34" charset="0"/>
              <a:cs typeface="Times New Roman" pitchFamily="18" charset="0"/>
            </a:endParaRPr>
          </a:p>
          <a:p>
            <a:pPr algn="ctr">
              <a:lnSpc>
                <a:spcPct val="115000"/>
              </a:lnSpc>
            </a:pPr>
            <a:r>
              <a:rPr lang="en-GB" sz="3600" b="1" dirty="0">
                <a:latin typeface="Calibri" pitchFamily="34" charset="0"/>
                <a:cs typeface="Times New Roman" pitchFamily="18" charset="0"/>
              </a:rPr>
              <a:t>2017/18</a:t>
            </a:r>
            <a:endParaRPr lang="en-GB" sz="3600" dirty="0">
              <a:latin typeface="Calibri"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908" y="2415745"/>
            <a:ext cx="2957384" cy="29573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574766" y="322987"/>
            <a:ext cx="11190514" cy="4893647"/>
          </a:xfrm>
          <a:prstGeom prst="rect">
            <a:avLst/>
          </a:prstGeom>
        </p:spPr>
        <p:txBody>
          <a:bodyPr wrap="square">
            <a:spAutoFit/>
          </a:bodyPr>
          <a:lstStyle/>
          <a:p>
            <a:r>
              <a:rPr lang="en-GB" sz="1600" dirty="0">
                <a:latin typeface="Arial" panose="020B0604020202020204" pitchFamily="34" charset="0"/>
                <a:cs typeface="Arial" panose="020B0604020202020204" pitchFamily="34" charset="0"/>
              </a:rPr>
              <a:t>The Academy Philosophy links to the 1</a:t>
            </a:r>
            <a:r>
              <a:rPr lang="en-GB" sz="1600" baseline="30000" dirty="0">
                <a:latin typeface="Arial" panose="020B0604020202020204" pitchFamily="34" charset="0"/>
                <a:cs typeface="Arial" panose="020B0604020202020204" pitchFamily="34" charset="0"/>
              </a:rPr>
              <a:t>st</a:t>
            </a:r>
            <a:r>
              <a:rPr lang="en-GB" sz="1600" dirty="0">
                <a:latin typeface="Arial" panose="020B0604020202020204" pitchFamily="34" charset="0"/>
                <a:cs typeface="Arial" panose="020B0604020202020204" pitchFamily="34" charset="0"/>
              </a:rPr>
              <a:t> team Playing Philosophy, especially in the following areas:</a:t>
            </a:r>
          </a:p>
          <a:p>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Non Negotiables:</a:t>
            </a:r>
          </a:p>
          <a:p>
            <a:endParaRPr lang="en-GB" sz="1600" dirty="0">
              <a:latin typeface="Arial" panose="020B0604020202020204" pitchFamily="34" charset="0"/>
              <a:cs typeface="Arial" panose="020B0604020202020204" pitchFamily="34" charset="0"/>
            </a:endParaRPr>
          </a:p>
          <a:p>
            <a:r>
              <a:rPr lang="en-GB" sz="1600" dirty="0"/>
              <a:t>RUN</a:t>
            </a:r>
          </a:p>
          <a:p>
            <a:r>
              <a:rPr lang="en-GB" sz="1600" dirty="0"/>
              <a:t>PRESS</a:t>
            </a:r>
          </a:p>
          <a:p>
            <a:r>
              <a:rPr lang="en-GB" sz="1600" dirty="0"/>
              <a:t>COMPETE</a:t>
            </a:r>
          </a:p>
          <a:p>
            <a:r>
              <a:rPr lang="en-GB" sz="1600" dirty="0"/>
              <a:t>BODY CONTACT</a:t>
            </a:r>
          </a:p>
          <a:p>
            <a:r>
              <a:rPr lang="en-GB" sz="1600" dirty="0"/>
              <a:t>REGAIN</a:t>
            </a:r>
          </a:p>
          <a:p>
            <a:r>
              <a:rPr lang="en-GB" sz="1600" dirty="0"/>
              <a:t>RETAIN 1</a:t>
            </a:r>
            <a:r>
              <a:rPr lang="en-GB" sz="1600" baseline="30000" dirty="0"/>
              <a:t>st</a:t>
            </a:r>
            <a:r>
              <a:rPr lang="en-GB" sz="1600" dirty="0"/>
              <a:t>-2</a:t>
            </a:r>
            <a:r>
              <a:rPr lang="en-GB" sz="1600" baseline="30000" dirty="0"/>
              <a:t>nd</a:t>
            </a:r>
            <a:r>
              <a:rPr lang="en-GB" sz="1600" dirty="0"/>
              <a:t>-3</a:t>
            </a:r>
            <a:r>
              <a:rPr lang="en-GB" sz="1600" baseline="30000" dirty="0"/>
              <a:t>rd</a:t>
            </a:r>
            <a:r>
              <a:rPr lang="en-GB" sz="1600" dirty="0"/>
              <a:t> PASS</a:t>
            </a:r>
          </a:p>
          <a:p>
            <a:endParaRPr lang="en-GB" sz="1600" dirty="0"/>
          </a:p>
          <a:p>
            <a:r>
              <a:rPr lang="en-GB" sz="1600" dirty="0"/>
              <a:t>Basic Skills:</a:t>
            </a:r>
          </a:p>
          <a:p>
            <a:endParaRPr lang="en-GB" sz="1600" dirty="0"/>
          </a:p>
          <a:p>
            <a:r>
              <a:rPr lang="en-GB" sz="1600" dirty="0">
                <a:latin typeface="Arial" panose="020B0604020202020204" pitchFamily="34" charset="0"/>
                <a:cs typeface="Arial" panose="020B0604020202020204" pitchFamily="34" charset="0"/>
              </a:rPr>
              <a:t>Ball Mastery (Turns/Dribbles/Heading/1st Touch (Surfaces)) </a:t>
            </a:r>
          </a:p>
          <a:p>
            <a:r>
              <a:rPr lang="en-GB" sz="1600" dirty="0">
                <a:latin typeface="Arial" panose="020B0604020202020204" pitchFamily="34" charset="0"/>
                <a:cs typeface="Arial" panose="020B0604020202020204" pitchFamily="34" charset="0"/>
              </a:rPr>
              <a:t>Passing/Receiving/Possession  </a:t>
            </a:r>
          </a:p>
          <a:p>
            <a:r>
              <a:rPr lang="en-GB" sz="1600" dirty="0">
                <a:latin typeface="Arial" panose="020B0604020202020204" pitchFamily="34" charset="0"/>
                <a:cs typeface="Arial" panose="020B0604020202020204" pitchFamily="34" charset="0"/>
              </a:rPr>
              <a:t>Defending (</a:t>
            </a:r>
            <a:r>
              <a:rPr lang="en-GB" sz="1600" dirty="0"/>
              <a:t>Awareness of attackers/Mark player not space/</a:t>
            </a:r>
            <a:r>
              <a:rPr lang="en-GB" sz="1600" dirty="0">
                <a:latin typeface="Arial" panose="020B0604020202020204" pitchFamily="34" charset="0"/>
                <a:cs typeface="Arial" panose="020B0604020202020204" pitchFamily="34" charset="0"/>
              </a:rPr>
              <a:t>Heading/Clearances/Tackling/Interceptions)</a:t>
            </a:r>
          </a:p>
          <a:p>
            <a:endParaRPr lang="en-GB" sz="1600" dirty="0"/>
          </a:p>
          <a:p>
            <a:endParaRPr lang="en-US" sz="16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10</a:t>
            </a:fld>
            <a:endParaRPr lang="en-US"/>
          </a:p>
        </p:txBody>
      </p:sp>
    </p:spTree>
    <p:extLst>
      <p:ext uri="{BB962C8B-B14F-4D97-AF65-F5344CB8AC3E}">
        <p14:creationId xmlns:p14="http://schemas.microsoft.com/office/powerpoint/2010/main" val="291476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31303" y="322987"/>
            <a:ext cx="11608905" cy="3662541"/>
          </a:xfrm>
          <a:prstGeom prst="rect">
            <a:avLst/>
          </a:prstGeom>
        </p:spPr>
        <p:txBody>
          <a:bodyPr wrap="square">
            <a:spAutoFit/>
          </a:bodyPr>
          <a:lstStyle/>
          <a:p>
            <a:r>
              <a:rPr lang="en-GB" sz="1600" b="1" u="sng" dirty="0"/>
              <a:t>Attacking</a:t>
            </a:r>
          </a:p>
          <a:p>
            <a:endParaRPr lang="en-US" sz="1600" dirty="0"/>
          </a:p>
          <a:p>
            <a:r>
              <a:rPr lang="en-GB" sz="1600" dirty="0"/>
              <a:t>We will encourage all teams to play fast attacking football using the traits of the football club, body shape, soft touches and fast passing. Constant Movement is a fundamental trait of the Attacking play and practices, formations and individual roles are designed to encourage players to:</a:t>
            </a:r>
            <a:endParaRPr lang="en-US" sz="1600" dirty="0"/>
          </a:p>
          <a:p>
            <a:pPr lvl="0"/>
            <a:r>
              <a:rPr lang="en-GB" sz="1600" dirty="0"/>
              <a:t>Run to Receive</a:t>
            </a:r>
            <a:endParaRPr lang="en-US" sz="1600" dirty="0"/>
          </a:p>
          <a:p>
            <a:pPr lvl="0"/>
            <a:r>
              <a:rPr lang="en-GB" sz="1600" dirty="0"/>
              <a:t>Run to Deceive</a:t>
            </a:r>
            <a:endParaRPr lang="en-US" sz="1600" dirty="0"/>
          </a:p>
          <a:p>
            <a:pPr lvl="0"/>
            <a:r>
              <a:rPr lang="en-GB" sz="1600" dirty="0"/>
              <a:t>Run To Retrieve</a:t>
            </a:r>
            <a:endParaRPr lang="en-US" sz="1600" dirty="0"/>
          </a:p>
          <a:p>
            <a:r>
              <a:rPr lang="en-GB" sz="1600" dirty="0"/>
              <a:t> </a:t>
            </a:r>
            <a:endParaRPr lang="en-US" sz="1600" dirty="0"/>
          </a:p>
          <a:p>
            <a:r>
              <a:rPr lang="en-GB" sz="1600" dirty="0"/>
              <a:t>All Academy teams will try to play out from the Goalkeeper, who will be the focal pivot of the start of our attacking play, highest pass first, and try to penetrate through the thirds. On entering the middle third of the pitch we will look to create over-loads, utilise rotation and play through central areas. This will also provide a base for balance and security. We will look to create space throughout our play with multi-movements and support; players will be encouraged to drive and slide, drive and shoot, and the players have the licence to express themselves and ‘come alive’ in the final third where end product is a must. </a:t>
            </a:r>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11</a:t>
            </a:fld>
            <a:endParaRPr lang="en-US"/>
          </a:p>
        </p:txBody>
      </p:sp>
    </p:spTree>
    <p:extLst>
      <p:ext uri="{BB962C8B-B14F-4D97-AF65-F5344CB8AC3E}">
        <p14:creationId xmlns:p14="http://schemas.microsoft.com/office/powerpoint/2010/main" val="342718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238539" y="322987"/>
            <a:ext cx="11648661" cy="5878532"/>
          </a:xfrm>
          <a:prstGeom prst="rect">
            <a:avLst/>
          </a:prstGeom>
        </p:spPr>
        <p:txBody>
          <a:bodyPr wrap="square">
            <a:spAutoFit/>
          </a:bodyPr>
          <a:lstStyle/>
          <a:p>
            <a:r>
              <a:rPr lang="en-GB" sz="1600" b="1" u="sng" dirty="0"/>
              <a:t>Defending</a:t>
            </a:r>
            <a:endParaRPr lang="en-US" sz="1600" dirty="0"/>
          </a:p>
          <a:p>
            <a:r>
              <a:rPr lang="en-GB" sz="1600" dirty="0"/>
              <a:t>All Academy teams will be encouraged to deny the opposition space and time pressing the ball when possession is lost. This emphasises the constant movement philosophy, especially:</a:t>
            </a:r>
            <a:endParaRPr lang="en-US" sz="1600" dirty="0"/>
          </a:p>
          <a:p>
            <a:pPr lvl="0"/>
            <a:r>
              <a:rPr lang="en-GB" sz="1600" dirty="0"/>
              <a:t>Run To Retrieve</a:t>
            </a:r>
            <a:endParaRPr lang="en-US" sz="1600" dirty="0"/>
          </a:p>
          <a:p>
            <a:r>
              <a:rPr lang="en-GB" sz="1600" dirty="0"/>
              <a:t> </a:t>
            </a:r>
            <a:endParaRPr lang="en-US" sz="1600" dirty="0"/>
          </a:p>
          <a:p>
            <a:r>
              <a:rPr lang="en-GB" sz="1600" dirty="0"/>
              <a:t>With the attacking philosophy of overloading central areas, we will look to regain the ball as quickly as possible. In the attacking and mid thirds areas of the pitch we will encourage the players to show the opposition inside, in the defending third show away from goal. If the opposition play though the press the next phase of our defending would be to recover, deny, delay, control and restrain the opposition’s penetration with the emphasis on regaining the ball.</a:t>
            </a:r>
            <a:endParaRPr lang="en-US" sz="1600" dirty="0"/>
          </a:p>
          <a:p>
            <a:r>
              <a:rPr lang="en-GB" sz="1600" dirty="0"/>
              <a:t> </a:t>
            </a:r>
            <a:endParaRPr lang="en-US" sz="1600" dirty="0"/>
          </a:p>
          <a:p>
            <a:r>
              <a:rPr lang="en-GB" sz="1600" b="1" u="sng" dirty="0"/>
              <a:t>Transition</a:t>
            </a:r>
            <a:endParaRPr lang="en-US" sz="1600" dirty="0"/>
          </a:p>
          <a:p>
            <a:r>
              <a:rPr lang="en-GB" sz="1600" dirty="0"/>
              <a:t>All academy teams will be encouraged to play with a high intensity in the transitional period by looking to regain possession as quickly as possible in order to counter attack with an end product </a:t>
            </a:r>
            <a:r>
              <a:rPr lang="en-GB" sz="1600" b="1" dirty="0"/>
              <a:t>(Try to: Regain the ball in 4 seconds, get an attempt on goal in 6 seconds). </a:t>
            </a:r>
            <a:r>
              <a:rPr lang="en-GB" sz="1600" dirty="0"/>
              <a:t>Constant Movement is a fundamental trait of the Transitional play and practices, formations and individual roles are designed to encourage players to:</a:t>
            </a:r>
            <a:endParaRPr lang="en-US" sz="1600" dirty="0"/>
          </a:p>
          <a:p>
            <a:pPr lvl="0"/>
            <a:r>
              <a:rPr lang="en-GB" sz="1600" dirty="0"/>
              <a:t>Run to Receive</a:t>
            </a:r>
            <a:endParaRPr lang="en-US" sz="1600" dirty="0"/>
          </a:p>
          <a:p>
            <a:pPr lvl="0"/>
            <a:r>
              <a:rPr lang="en-GB" sz="1600" dirty="0"/>
              <a:t>Run to Deceive</a:t>
            </a:r>
            <a:endParaRPr lang="en-US" sz="1600" dirty="0"/>
          </a:p>
          <a:p>
            <a:pPr lvl="0"/>
            <a:r>
              <a:rPr lang="en-GB" sz="1600" dirty="0"/>
              <a:t>Run To Retrieve</a:t>
            </a:r>
            <a:endParaRPr lang="en-US" sz="1600" dirty="0"/>
          </a:p>
          <a:p>
            <a:r>
              <a:rPr lang="en-GB" sz="1600" dirty="0"/>
              <a:t> </a:t>
            </a:r>
            <a:endParaRPr lang="en-US" sz="1600" dirty="0"/>
          </a:p>
          <a:p>
            <a:r>
              <a:rPr lang="en-GB" sz="1600" dirty="0"/>
              <a:t> </a:t>
            </a:r>
            <a:endParaRPr lang="en-US" sz="1600" dirty="0"/>
          </a:p>
          <a:p>
            <a:r>
              <a:rPr lang="en-GB" sz="1600" dirty="0"/>
              <a:t>Our Academy Football Philosophy will be broken down into the 3 Phases but will always have a consistent thread to link them together and even up into the 1</a:t>
            </a:r>
            <a:r>
              <a:rPr lang="en-GB" sz="1600" baseline="30000" dirty="0"/>
              <a:t>st</a:t>
            </a:r>
            <a:r>
              <a:rPr lang="en-GB" sz="1600" dirty="0"/>
              <a:t> Team.</a:t>
            </a:r>
            <a:r>
              <a:rPr lang="en-GB"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12</a:t>
            </a:fld>
            <a:endParaRPr lang="en-US"/>
          </a:p>
        </p:txBody>
      </p:sp>
    </p:spTree>
    <p:extLst>
      <p:ext uri="{BB962C8B-B14F-4D97-AF65-F5344CB8AC3E}">
        <p14:creationId xmlns:p14="http://schemas.microsoft.com/office/powerpoint/2010/main" val="243731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212035" y="322987"/>
            <a:ext cx="11701669" cy="4893647"/>
          </a:xfrm>
          <a:prstGeom prst="rect">
            <a:avLst/>
          </a:prstGeom>
        </p:spPr>
        <p:txBody>
          <a:bodyPr wrap="square">
            <a:spAutoFit/>
          </a:bodyPr>
          <a:lstStyle/>
          <a:p>
            <a:r>
              <a:rPr lang="en-GB" sz="1600" b="1" u="sng" dirty="0"/>
              <a:t>Foundation Phase – Learning to Love the Game</a:t>
            </a:r>
          </a:p>
          <a:p>
            <a:endParaRPr lang="en-US" sz="1600" dirty="0"/>
          </a:p>
          <a:p>
            <a:r>
              <a:rPr lang="en-GB" sz="1600" dirty="0"/>
              <a:t>We believe the foundation phase is a fundamental stage in the Player Performance Clock and this is where we can nurture players to prepare them for the bigger and more complex game as they get older.</a:t>
            </a:r>
          </a:p>
          <a:p>
            <a:endParaRPr lang="en-US" sz="1600" dirty="0"/>
          </a:p>
          <a:p>
            <a:r>
              <a:rPr lang="en-GB" sz="1600" dirty="0"/>
              <a:t>Therefore, we believe academy foundation players need to have the following mix of Technical, Physical, Psychological and Social attributes:</a:t>
            </a:r>
          </a:p>
          <a:p>
            <a:endParaRPr lang="en-US" sz="1600" dirty="0"/>
          </a:p>
          <a:p>
            <a:pPr lvl="0"/>
            <a:r>
              <a:rPr lang="en-GB" sz="1600" dirty="0"/>
              <a:t>Good, quick feet</a:t>
            </a:r>
            <a:endParaRPr lang="en-US" sz="1600" dirty="0"/>
          </a:p>
          <a:p>
            <a:pPr lvl="0"/>
            <a:r>
              <a:rPr lang="en-GB" sz="1600" dirty="0"/>
              <a:t>A good bank of skills</a:t>
            </a:r>
            <a:endParaRPr lang="en-US" sz="1600" dirty="0"/>
          </a:p>
          <a:p>
            <a:pPr lvl="0"/>
            <a:r>
              <a:rPr lang="en-GB" sz="1600" dirty="0"/>
              <a:t>Good passing &amp; receiving skills</a:t>
            </a:r>
            <a:endParaRPr lang="en-US" sz="1600" dirty="0"/>
          </a:p>
          <a:p>
            <a:pPr lvl="0"/>
            <a:r>
              <a:rPr lang="en-GB" sz="1600" dirty="0"/>
              <a:t>Good A-B-C’s</a:t>
            </a:r>
            <a:endParaRPr lang="en-US" sz="1600" dirty="0"/>
          </a:p>
          <a:p>
            <a:pPr lvl="0"/>
            <a:r>
              <a:rPr lang="en-GB" sz="1600" dirty="0"/>
              <a:t>Be confident and comfortable on the ball</a:t>
            </a:r>
            <a:endParaRPr lang="en-US" sz="1600" dirty="0"/>
          </a:p>
          <a:p>
            <a:pPr lvl="0"/>
            <a:r>
              <a:rPr lang="en-GB" sz="1600" dirty="0"/>
              <a:t>Good Decision Makers</a:t>
            </a:r>
            <a:endParaRPr lang="en-US" sz="1600" dirty="0"/>
          </a:p>
          <a:p>
            <a:pPr lvl="0"/>
            <a:r>
              <a:rPr lang="en-GB" sz="1600" dirty="0"/>
              <a:t>A desire to learn</a:t>
            </a:r>
            <a:endParaRPr lang="en-US" sz="1600" dirty="0"/>
          </a:p>
          <a:p>
            <a:pPr lvl="0"/>
            <a:r>
              <a:rPr lang="en-GB" sz="1600" dirty="0"/>
              <a:t>A desire to be the best</a:t>
            </a:r>
            <a:endParaRPr lang="en-US" sz="1600" dirty="0"/>
          </a:p>
          <a:p>
            <a:pPr lvl="0"/>
            <a:r>
              <a:rPr lang="en-GB" sz="1600" dirty="0"/>
              <a:t>Professionalism</a:t>
            </a:r>
            <a:endParaRPr lang="en-US" sz="1600" dirty="0"/>
          </a:p>
          <a:p>
            <a:r>
              <a:rPr lang="en-GB" sz="1600" dirty="0"/>
              <a:t> </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13</a:t>
            </a:fld>
            <a:endParaRPr lang="en-US"/>
          </a:p>
        </p:txBody>
      </p:sp>
    </p:spTree>
    <p:extLst>
      <p:ext uri="{BB962C8B-B14F-4D97-AF65-F5344CB8AC3E}">
        <p14:creationId xmlns:p14="http://schemas.microsoft.com/office/powerpoint/2010/main" val="362215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172278" y="0"/>
            <a:ext cx="11860696" cy="7355860"/>
          </a:xfrm>
          <a:prstGeom prst="rect">
            <a:avLst/>
          </a:prstGeom>
        </p:spPr>
        <p:txBody>
          <a:bodyPr wrap="square">
            <a:spAutoFit/>
          </a:bodyPr>
          <a:lstStyle/>
          <a:p>
            <a:r>
              <a:rPr lang="en-GB" sz="1600" dirty="0"/>
              <a:t>To help players develop these key traits, we must develop and work to an enriched, flexible curriculum, with resources and sessions to nurture future first team players through their individual and collective journey.</a:t>
            </a:r>
            <a:endParaRPr lang="en-US" sz="1600" dirty="0"/>
          </a:p>
          <a:p>
            <a:r>
              <a:rPr lang="en-GB" sz="1600" dirty="0"/>
              <a:t>The Rochdale AFC Foundation Phase Age Specific Coaching Programmes, and more importantly the Individual Learning Plans, incorporate the”4 Corner Development Model” and will always refer back to the reference point of Attacking/Defending/Transition. However, this is the key stage for “Windows of Opportunity” and therefore the Physical, Psychological and Social Corners can be truly developed.</a:t>
            </a:r>
            <a:endParaRPr lang="en-US" sz="1600" dirty="0"/>
          </a:p>
          <a:p>
            <a:r>
              <a:rPr lang="en-GB" sz="1600" dirty="0"/>
              <a:t>This can be done in the Foundation phase, however, it needs to be broken down to align to the age group characteristics and development of Key Stage 2 children (U8 – U11), and Learning Objectives must reflect this.</a:t>
            </a:r>
            <a:endParaRPr lang="en-US" sz="1600" dirty="0"/>
          </a:p>
          <a:p>
            <a:r>
              <a:rPr lang="en-GB" sz="1600" dirty="0"/>
              <a:t>To add to that, we also believe in order to develop players who are confident and comfortable in possession, players should be exposed to all situations and areas of the pitch and not be position specific in the foundation phase. That said, some players will excel in a certain position or unit and should be nurtured to enhance their development. Also, players must be prepared for the bigger game, and this can take place mostly at U11 &amp; U12. (Our Under 12’s are mainly supported through the Foundation Phase but through our Phase Transition Strategy we also plan for their development into the Youth Development Phase).</a:t>
            </a:r>
            <a:endParaRPr lang="en-US" sz="1600" dirty="0"/>
          </a:p>
          <a:p>
            <a:r>
              <a:rPr lang="en-GB" sz="1600" dirty="0"/>
              <a:t>In the Foundation Phase, the coaching programme should provide the framework for coaches to source challenging sessions to enable players to develop and put their learning to the test in 5 v 5, 7 v 7, or 9 v 9 development games.</a:t>
            </a:r>
            <a:endParaRPr lang="en-US" sz="1600" dirty="0"/>
          </a:p>
          <a:p>
            <a:r>
              <a:rPr lang="en-GB" sz="1600" dirty="0"/>
              <a:t>Sessions should be motivating for all, enriching and productive. A high proportion of contact time of each session should be made up of Technique – Ball Mastery – Passing, Receiving &amp; Possession, with the remaining time used for game understanding and maybe reviewing the previous game.</a:t>
            </a:r>
            <a:endParaRPr lang="en-US" sz="1600" dirty="0"/>
          </a:p>
          <a:p>
            <a:r>
              <a:rPr lang="en-GB" sz="1600" dirty="0"/>
              <a:t> </a:t>
            </a:r>
            <a:endParaRPr lang="en-US" sz="1600" dirty="0"/>
          </a:p>
          <a:p>
            <a:r>
              <a:rPr lang="en-GB" sz="1600" dirty="0"/>
              <a:t>Game formats in the Foundation Phase are usually 5 v 5 and 7 v 7 at Under 9 and 10, and 9 v 9 at Under 11 and 11 v 11 at Under 12.</a:t>
            </a:r>
            <a:endParaRPr lang="en-US" sz="1600" dirty="0"/>
          </a:p>
          <a:p>
            <a:r>
              <a:rPr lang="en-GB" sz="1600" dirty="0"/>
              <a:t>In the 5 v 5 game we would usually play 1-2-1 rotating. This gives players the basic shape and backbone of the team with a Goalkeeper, Centre Half, 2 x Central Midfielders and a Centre Forward.</a:t>
            </a:r>
            <a:endParaRPr lang="en-US" sz="1600" dirty="0"/>
          </a:p>
          <a:p>
            <a:r>
              <a:rPr lang="en-GB" sz="1600" dirty="0"/>
              <a:t> </a:t>
            </a:r>
            <a:endParaRPr lang="en-US" sz="1600" dirty="0"/>
          </a:p>
          <a:p>
            <a:r>
              <a:rPr lang="en-GB" sz="1600" dirty="0"/>
              <a:t>In the 7 v 7 game we are flexible with formations but we tend to play 2-3-1 adding another Centre Half and a Midfielder to build up to the 11 v 11 game with the Right and Left Midfielders acting as wing backs. In the 9 v 9 games we add 2 x Midfielders as Number 8’s or  10’s to make up a 2-3-2-1.</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14</a:t>
            </a:fld>
            <a:endParaRPr lang="en-US"/>
          </a:p>
        </p:txBody>
      </p:sp>
    </p:spTree>
    <p:extLst>
      <p:ext uri="{BB962C8B-B14F-4D97-AF65-F5344CB8AC3E}">
        <p14:creationId xmlns:p14="http://schemas.microsoft.com/office/powerpoint/2010/main" val="125976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278295" y="0"/>
            <a:ext cx="11701669" cy="7109639"/>
          </a:xfrm>
          <a:prstGeom prst="rect">
            <a:avLst/>
          </a:prstGeom>
        </p:spPr>
        <p:txBody>
          <a:bodyPr wrap="square">
            <a:spAutoFit/>
          </a:bodyPr>
          <a:lstStyle/>
          <a:p>
            <a:r>
              <a:rPr lang="en-GB" sz="1600" b="1" u="sng" dirty="0"/>
              <a:t>Youth Development Phase – Learning to Compete</a:t>
            </a:r>
            <a:endParaRPr lang="en-US" sz="1600" dirty="0"/>
          </a:p>
          <a:p>
            <a:r>
              <a:rPr lang="en-GB" sz="1600" dirty="0"/>
              <a:t>We believe the youth development phase is the core stage in the Player Performance Clock and this is where we can further nurture players to prepare them for the competitive element of the game.</a:t>
            </a:r>
            <a:endParaRPr lang="en-US" sz="1600" dirty="0"/>
          </a:p>
          <a:p>
            <a:r>
              <a:rPr lang="en-GB" sz="1600" dirty="0"/>
              <a:t>Therefore, we believe academy youth development players need to further develop their mix of Technical, Tactical, Physical, Psychological and Social attributes.</a:t>
            </a:r>
            <a:endParaRPr lang="en-US" sz="1600" dirty="0"/>
          </a:p>
          <a:p>
            <a:r>
              <a:rPr lang="en-GB" sz="1600" dirty="0"/>
              <a:t> </a:t>
            </a:r>
            <a:endParaRPr lang="en-US" sz="1600" dirty="0"/>
          </a:p>
          <a:p>
            <a:r>
              <a:rPr lang="en-GB" sz="1600" dirty="0"/>
              <a:t>To help players develop these key traits, we must develop and work to an enriched, flexible curriculum and syllabus, with resources and sessions to nurture future first team players through their individual and collective journey.</a:t>
            </a:r>
            <a:endParaRPr lang="en-US" sz="1600" dirty="0"/>
          </a:p>
          <a:p>
            <a:r>
              <a:rPr lang="en-GB" sz="1600" dirty="0"/>
              <a:t>The Rochdale AFC Youth Development Phase Coaching Programme incorporates the”4 Corner Development Model” and will always refer back to the reference point of Attacking/Defending/Transition.</a:t>
            </a:r>
            <a:endParaRPr lang="en-US" sz="1600" dirty="0"/>
          </a:p>
          <a:p>
            <a:r>
              <a:rPr lang="en-GB" sz="1600" dirty="0"/>
              <a:t>This can be done in the Youth Development phase, however, it needs to be broken down to align to the age group characteristics and development of Key Stage 3 &amp; 4 children (U13 – U16), and Learning Objectives must reflect this.</a:t>
            </a:r>
            <a:endParaRPr lang="en-US" sz="1600" dirty="0"/>
          </a:p>
          <a:p>
            <a:r>
              <a:rPr lang="en-GB" sz="1600" dirty="0"/>
              <a:t>(Our Under 12’s are mainly supported through the Foundation Phase but through our Phase Transition Strategy we also plan for their development into the Youth Development Phase).</a:t>
            </a:r>
            <a:endParaRPr lang="en-US" sz="1600" dirty="0"/>
          </a:p>
          <a:p>
            <a:r>
              <a:rPr lang="en-GB" sz="1600" dirty="0"/>
              <a:t>To add to that, we also believe in order to develop players who are confident and comfortable in possession, players should be exposed to all situations and areas of the pitch and start to refine position specifics in the youth development phase. That said, some players will excel in a certain position or unit and should be nurtured to enhance their development. Also, players must be prepared for the bigger game.</a:t>
            </a:r>
            <a:endParaRPr lang="en-US" sz="1600" dirty="0"/>
          </a:p>
          <a:p>
            <a:r>
              <a:rPr lang="en-GB" sz="1600" dirty="0"/>
              <a:t>In the Youth Development Phase, the syllabus should provide the framework for coaches to source challenging sessions to enable players to develop and put their learning to the test in 9 v 9 and 11 v 11 development games.</a:t>
            </a:r>
            <a:endParaRPr lang="en-US" sz="1600" dirty="0"/>
          </a:p>
          <a:p>
            <a:r>
              <a:rPr lang="en-GB" sz="1600" dirty="0"/>
              <a:t>Sessions should be motivating for all, enriching and productive. 30% of each session should be made up of Technique – Ball Mastery – Passing, Receiving &amp; Possession, with the other 70% used for themed game understanding and maybe reviewing the previous game.</a:t>
            </a:r>
            <a:endParaRPr lang="en-US" sz="1600" dirty="0"/>
          </a:p>
          <a:p>
            <a:r>
              <a:rPr lang="en-GB" sz="1600" dirty="0"/>
              <a:t> </a:t>
            </a:r>
            <a:endParaRPr lang="en-US" sz="1600" dirty="0"/>
          </a:p>
          <a:p>
            <a:r>
              <a:rPr lang="en-GB" sz="1600" dirty="0"/>
              <a:t>Game formats in the Youth Development Phase are 9 v 9 and 11 v 11. At Under 12 we utilise the same formation as at Under 11, 2-3-2-1. At 11 v 11 we add the 2 Full Backs and our vision is to play 4-3-3 to mirror the first team, but the formation can change depending on the personnel we have available and can also be 3-5-2, 4-5-1 4-4-2, 4-4-2 Diamond and 4-2-3-1.</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15</a:t>
            </a:fld>
            <a:endParaRPr lang="en-US"/>
          </a:p>
        </p:txBody>
      </p:sp>
    </p:spTree>
    <p:extLst>
      <p:ext uri="{BB962C8B-B14F-4D97-AF65-F5344CB8AC3E}">
        <p14:creationId xmlns:p14="http://schemas.microsoft.com/office/powerpoint/2010/main" val="127072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251791" y="322987"/>
            <a:ext cx="11675166" cy="6617196"/>
          </a:xfrm>
          <a:prstGeom prst="rect">
            <a:avLst/>
          </a:prstGeom>
        </p:spPr>
        <p:txBody>
          <a:bodyPr wrap="square">
            <a:spAutoFit/>
          </a:bodyPr>
          <a:lstStyle/>
          <a:p>
            <a:r>
              <a:rPr lang="en-GB" sz="1600" b="1" u="sng" dirty="0"/>
              <a:t>Professional Development Phase – Learning to Win</a:t>
            </a:r>
            <a:endParaRPr lang="en-US" sz="1600" dirty="0"/>
          </a:p>
          <a:p>
            <a:r>
              <a:rPr lang="en-GB" sz="1600" dirty="0"/>
              <a:t>We believe the professional development phase is the most crucial stage in the Player Performance Clock and this is where we can enhance the development of players to prepare them for the competitive and results driven element of the professional game.</a:t>
            </a:r>
            <a:endParaRPr lang="en-US" sz="1600" dirty="0"/>
          </a:p>
          <a:p>
            <a:r>
              <a:rPr lang="en-GB" sz="1600" dirty="0"/>
              <a:t>Therefore, we believe academy professional development players need to enhance their mix of Technical, Tactical, Physical, Psychological and Social attributes.</a:t>
            </a:r>
            <a:endParaRPr lang="en-US" sz="1600" dirty="0"/>
          </a:p>
          <a:p>
            <a:r>
              <a:rPr lang="en-GB" sz="1600" dirty="0"/>
              <a:t> </a:t>
            </a:r>
            <a:endParaRPr lang="en-US" sz="1600" dirty="0"/>
          </a:p>
          <a:p>
            <a:r>
              <a:rPr lang="en-GB" sz="1600" dirty="0"/>
              <a:t>To help players develop these key traits, we must develop and work to an enriched, flexible curriculum and syllabus, with resources and sessions to nurture future first team players through their individual and collective journey.</a:t>
            </a:r>
            <a:endParaRPr lang="en-US" sz="1600" dirty="0"/>
          </a:p>
          <a:p>
            <a:r>
              <a:rPr lang="en-GB" sz="1600" dirty="0"/>
              <a:t>The Rochdale AFC Professional Development Phase Coaching Programme incorporates the”4 Corner Development Model” and will always refer back to the reference point of Attacking/Defending/Transition.</a:t>
            </a:r>
            <a:endParaRPr lang="en-US" sz="1600" dirty="0"/>
          </a:p>
          <a:p>
            <a:r>
              <a:rPr lang="en-GB" sz="1600" dirty="0"/>
              <a:t>This can be done in the Professional Development phase, however, it needs to be broken down to align to the age group characteristics and development of Key Stage 5 students (U17 &amp; U18), and Learning Objectives must reflect this.</a:t>
            </a:r>
            <a:endParaRPr lang="en-US" sz="1600" dirty="0"/>
          </a:p>
          <a:p>
            <a:r>
              <a:rPr lang="en-GB" sz="1600" dirty="0"/>
              <a:t>To add to that, we also believe in order to develop players who are confident and comfortable in possession, players should be exposed to all situations and areas of the pitch and pin down their position specifics in the professional development phase. That said, some players will excel in a variety of positions and should be nurtured to enhance their development. Also, players must be prepared for the professional game.</a:t>
            </a:r>
            <a:endParaRPr lang="en-US" sz="1600" dirty="0"/>
          </a:p>
          <a:p>
            <a:r>
              <a:rPr lang="en-GB" sz="1600" dirty="0"/>
              <a:t>In the Youth Development Phase, the syllabus should provide the framework for coaches to source challenging sessions to enable players to develop and put their learning to the test in 11 v 11 league games.</a:t>
            </a:r>
            <a:endParaRPr lang="en-US" sz="1600" dirty="0"/>
          </a:p>
          <a:p>
            <a:r>
              <a:rPr lang="en-GB" sz="1600" dirty="0"/>
              <a:t>Sessions should be motivating for all, enriching and productive. 30% of each session should be made up of Technique – Ball Mastery – Passing &amp; Receiving, with the other 70% used for themed game understanding and maybe reviewing the previous game.</a:t>
            </a:r>
            <a:endParaRPr lang="en-US" sz="1600" dirty="0"/>
          </a:p>
          <a:p>
            <a:r>
              <a:rPr lang="en-GB" sz="1600" dirty="0"/>
              <a:t> </a:t>
            </a:r>
            <a:endParaRPr lang="en-US" sz="1600" dirty="0"/>
          </a:p>
          <a:p>
            <a:r>
              <a:rPr lang="en-GB" sz="1600" dirty="0"/>
              <a:t>In the Professional Development Phase our vision is to play 4-3-3 to mirror the first team, but the formation can change depending on the personnel we have available and can also be 3-5-2, 4-5-1 4-4-2, 4-4-2 Diamond and 4-2-3-1.</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16</a:t>
            </a:fld>
            <a:endParaRPr lang="en-US"/>
          </a:p>
        </p:txBody>
      </p:sp>
    </p:spTree>
    <p:extLst>
      <p:ext uri="{BB962C8B-B14F-4D97-AF65-F5344CB8AC3E}">
        <p14:creationId xmlns:p14="http://schemas.microsoft.com/office/powerpoint/2010/main" val="401379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427B0A-D19E-424F-9C8A-E4B921D1085D}" type="slidenum">
              <a:rPr lang="en-US" smtClean="0"/>
              <a:pPr/>
              <a:t>17</a:t>
            </a:fld>
            <a:endParaRPr lang="en-US"/>
          </a:p>
        </p:txBody>
      </p:sp>
      <p:sp>
        <p:nvSpPr>
          <p:cNvPr id="35" name="Isosceles Triangle 4">
            <a:extLst>
              <a:ext uri="{FF2B5EF4-FFF2-40B4-BE49-F238E27FC236}">
                <a16:creationId xmlns:a16="http://schemas.microsoft.com/office/drawing/2014/main" id="{DC458D0E-C219-4FCB-85E6-25A9EF31B20D}"/>
              </a:ext>
            </a:extLst>
          </p:cNvPr>
          <p:cNvSpPr>
            <a:spLocks noChangeArrowheads="1"/>
          </p:cNvSpPr>
          <p:nvPr/>
        </p:nvSpPr>
        <p:spPr bwMode="auto">
          <a:xfrm>
            <a:off x="2455342" y="2832621"/>
            <a:ext cx="2895600" cy="2479675"/>
          </a:xfrm>
          <a:prstGeom prst="triangle">
            <a:avLst>
              <a:gd name="adj" fmla="val 50000"/>
            </a:avLst>
          </a:prstGeom>
          <a:solidFill>
            <a:srgbClr val="4F81BD"/>
          </a:solidFill>
          <a:ln w="25400">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6" name="Group 6">
            <a:extLst>
              <a:ext uri="{FF2B5EF4-FFF2-40B4-BE49-F238E27FC236}">
                <a16:creationId xmlns:a16="http://schemas.microsoft.com/office/drawing/2014/main" id="{B24C3A6A-DF62-422F-9D4E-2F0411786915}"/>
              </a:ext>
            </a:extLst>
          </p:cNvPr>
          <p:cNvGrpSpPr>
            <a:grpSpLocks/>
          </p:cNvGrpSpPr>
          <p:nvPr/>
        </p:nvGrpSpPr>
        <p:grpSpPr bwMode="auto">
          <a:xfrm>
            <a:off x="4088879" y="2769121"/>
            <a:ext cx="2082800" cy="758825"/>
            <a:chOff x="0" y="0"/>
            <a:chExt cx="20827" cy="7584"/>
          </a:xfrm>
        </p:grpSpPr>
        <p:sp>
          <p:nvSpPr>
            <p:cNvPr id="37" name="Rounded Rectangle 2">
              <a:extLst>
                <a:ext uri="{FF2B5EF4-FFF2-40B4-BE49-F238E27FC236}">
                  <a16:creationId xmlns:a16="http://schemas.microsoft.com/office/drawing/2014/main" id="{6635E034-250F-4795-9B88-1914DC3702D2}"/>
                </a:ext>
              </a:extLst>
            </p:cNvPr>
            <p:cNvSpPr>
              <a:spLocks noChangeArrowheads="1"/>
            </p:cNvSpPr>
            <p:nvPr/>
          </p:nvSpPr>
          <p:spPr bwMode="auto">
            <a:xfrm>
              <a:off x="0" y="0"/>
              <a:ext cx="20827" cy="7584"/>
            </a:xfrm>
            <a:prstGeom prst="roundRect">
              <a:avLst>
                <a:gd name="adj" fmla="val 16667"/>
              </a:avLst>
            </a:prstGeom>
            <a:solidFill>
              <a:srgbClr val="FFFFFF">
                <a:alpha val="90195"/>
              </a:srgbClr>
            </a:solidFill>
            <a:ln w="25400">
              <a:solidFill>
                <a:srgbClr val="4F81BD"/>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ounded Rectangle 4">
              <a:extLst>
                <a:ext uri="{FF2B5EF4-FFF2-40B4-BE49-F238E27FC236}">
                  <a16:creationId xmlns:a16="http://schemas.microsoft.com/office/drawing/2014/main" id="{0A5B4210-EC7B-4CA0-803B-4AA40D53E453}"/>
                </a:ext>
              </a:extLst>
            </p:cNvPr>
            <p:cNvSpPr>
              <a:spLocks noChangeArrowheads="1"/>
            </p:cNvSpPr>
            <p:nvPr/>
          </p:nvSpPr>
          <p:spPr bwMode="auto">
            <a:xfrm>
              <a:off x="370" y="370"/>
              <a:ext cx="20087" cy="6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630" tIns="87630" rIns="87630" bIns="8763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3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rPr>
                <a:t>Traits</a:t>
              </a:r>
              <a:endParaRPr kumimoji="0" lang="en-GB" altLang="en-US" sz="1800" b="0" i="0" u="none" strike="noStrike" cap="none" normalizeH="0" baseline="0">
                <a:ln>
                  <a:noFill/>
                </a:ln>
                <a:solidFill>
                  <a:schemeClr val="tx1"/>
                </a:solidFill>
                <a:effectLst/>
                <a:latin typeface="Arial" panose="020B0604020202020204" pitchFamily="34" charset="0"/>
              </a:endParaRPr>
            </a:p>
          </p:txBody>
        </p:sp>
      </p:grpSp>
      <p:grpSp>
        <p:nvGrpSpPr>
          <p:cNvPr id="39" name="Group 9">
            <a:extLst>
              <a:ext uri="{FF2B5EF4-FFF2-40B4-BE49-F238E27FC236}">
                <a16:creationId xmlns:a16="http://schemas.microsoft.com/office/drawing/2014/main" id="{EFE22B20-D057-46D3-A3BD-3399C18D2004}"/>
              </a:ext>
            </a:extLst>
          </p:cNvPr>
          <p:cNvGrpSpPr>
            <a:grpSpLocks/>
          </p:cNvGrpSpPr>
          <p:nvPr/>
        </p:nvGrpSpPr>
        <p:grpSpPr bwMode="auto">
          <a:xfrm>
            <a:off x="4098404" y="3573984"/>
            <a:ext cx="2082800" cy="758825"/>
            <a:chOff x="0" y="0"/>
            <a:chExt cx="20827" cy="7584"/>
          </a:xfrm>
        </p:grpSpPr>
        <p:sp>
          <p:nvSpPr>
            <p:cNvPr id="40" name="Rounded Rectangle 2">
              <a:extLst>
                <a:ext uri="{FF2B5EF4-FFF2-40B4-BE49-F238E27FC236}">
                  <a16:creationId xmlns:a16="http://schemas.microsoft.com/office/drawing/2014/main" id="{E25F703B-E69F-410D-A206-F98C32C71805}"/>
                </a:ext>
              </a:extLst>
            </p:cNvPr>
            <p:cNvSpPr>
              <a:spLocks noChangeArrowheads="1"/>
            </p:cNvSpPr>
            <p:nvPr/>
          </p:nvSpPr>
          <p:spPr bwMode="auto">
            <a:xfrm>
              <a:off x="0" y="0"/>
              <a:ext cx="20827" cy="7584"/>
            </a:xfrm>
            <a:prstGeom prst="roundRect">
              <a:avLst>
                <a:gd name="adj" fmla="val 16667"/>
              </a:avLst>
            </a:prstGeom>
            <a:solidFill>
              <a:srgbClr val="FFFFFF">
                <a:alpha val="90195"/>
              </a:srgbClr>
            </a:solidFill>
            <a:ln w="25400">
              <a:solidFill>
                <a:srgbClr val="4F81BD"/>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ounded Rectangle 4">
              <a:extLst>
                <a:ext uri="{FF2B5EF4-FFF2-40B4-BE49-F238E27FC236}">
                  <a16:creationId xmlns:a16="http://schemas.microsoft.com/office/drawing/2014/main" id="{5DF93FA0-ACC4-4FCA-B622-13BE843C4E1B}"/>
                </a:ext>
              </a:extLst>
            </p:cNvPr>
            <p:cNvSpPr>
              <a:spLocks noChangeArrowheads="1"/>
            </p:cNvSpPr>
            <p:nvPr/>
          </p:nvSpPr>
          <p:spPr bwMode="auto">
            <a:xfrm>
              <a:off x="370" y="370"/>
              <a:ext cx="20087" cy="6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630" tIns="87630" rIns="87630" bIns="8763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3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rPr>
                <a:t>Fundamentals</a:t>
              </a:r>
              <a:endParaRPr kumimoji="0" lang="en-GB" altLang="en-US" sz="1800" b="0" i="0" u="none" strike="noStrike" cap="none" normalizeH="0" baseline="0">
                <a:ln>
                  <a:noFill/>
                </a:ln>
                <a:solidFill>
                  <a:schemeClr val="tx1"/>
                </a:solidFill>
                <a:effectLst/>
                <a:latin typeface="Arial" panose="020B0604020202020204" pitchFamily="34" charset="0"/>
              </a:endParaRPr>
            </a:p>
          </p:txBody>
        </p:sp>
      </p:grpSp>
      <p:grpSp>
        <p:nvGrpSpPr>
          <p:cNvPr id="42" name="Group 12">
            <a:extLst>
              <a:ext uri="{FF2B5EF4-FFF2-40B4-BE49-F238E27FC236}">
                <a16:creationId xmlns:a16="http://schemas.microsoft.com/office/drawing/2014/main" id="{D86DED3F-2D6A-4967-9E29-09D1969C5C1F}"/>
              </a:ext>
            </a:extLst>
          </p:cNvPr>
          <p:cNvGrpSpPr>
            <a:grpSpLocks/>
          </p:cNvGrpSpPr>
          <p:nvPr/>
        </p:nvGrpSpPr>
        <p:grpSpPr bwMode="auto">
          <a:xfrm>
            <a:off x="4109517" y="4370909"/>
            <a:ext cx="2082800" cy="758825"/>
            <a:chOff x="0" y="0"/>
            <a:chExt cx="20827" cy="7584"/>
          </a:xfrm>
        </p:grpSpPr>
        <p:sp>
          <p:nvSpPr>
            <p:cNvPr id="43" name="Rounded Rectangle 2">
              <a:extLst>
                <a:ext uri="{FF2B5EF4-FFF2-40B4-BE49-F238E27FC236}">
                  <a16:creationId xmlns:a16="http://schemas.microsoft.com/office/drawing/2014/main" id="{AE80DCF9-520B-459A-82C3-A00DFD8C8AAA}"/>
                </a:ext>
              </a:extLst>
            </p:cNvPr>
            <p:cNvSpPr>
              <a:spLocks noChangeArrowheads="1"/>
            </p:cNvSpPr>
            <p:nvPr/>
          </p:nvSpPr>
          <p:spPr bwMode="auto">
            <a:xfrm>
              <a:off x="0" y="0"/>
              <a:ext cx="20827" cy="7584"/>
            </a:xfrm>
            <a:prstGeom prst="roundRect">
              <a:avLst>
                <a:gd name="adj" fmla="val 16667"/>
              </a:avLst>
            </a:prstGeom>
            <a:solidFill>
              <a:srgbClr val="FFFFFF">
                <a:alpha val="90195"/>
              </a:srgbClr>
            </a:solidFill>
            <a:ln w="25400">
              <a:solidFill>
                <a:srgbClr val="4F81BD"/>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ounded Rectangle 4">
              <a:extLst>
                <a:ext uri="{FF2B5EF4-FFF2-40B4-BE49-F238E27FC236}">
                  <a16:creationId xmlns:a16="http://schemas.microsoft.com/office/drawing/2014/main" id="{9779F86F-BA35-44FB-B1A8-3A7B4A869C35}"/>
                </a:ext>
              </a:extLst>
            </p:cNvPr>
            <p:cNvSpPr>
              <a:spLocks noChangeArrowheads="1"/>
            </p:cNvSpPr>
            <p:nvPr/>
          </p:nvSpPr>
          <p:spPr bwMode="auto">
            <a:xfrm>
              <a:off x="370" y="370"/>
              <a:ext cx="20087" cy="6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630" tIns="87630" rIns="87630" bIns="8763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3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rPr>
                <a:t>Themes</a:t>
              </a:r>
              <a:endParaRPr kumimoji="0" lang="en-GB" altLang="en-US" sz="1800" b="0" i="0" u="none" strike="noStrike" cap="none" normalizeH="0" baseline="0">
                <a:ln>
                  <a:noFill/>
                </a:ln>
                <a:solidFill>
                  <a:schemeClr val="tx1"/>
                </a:solidFill>
                <a:effectLst/>
                <a:latin typeface="Arial" panose="020B0604020202020204" pitchFamily="34" charset="0"/>
              </a:endParaRPr>
            </a:p>
          </p:txBody>
        </p:sp>
      </p:grpSp>
      <p:sp>
        <p:nvSpPr>
          <p:cNvPr id="45" name="Text Box 98">
            <a:extLst>
              <a:ext uri="{FF2B5EF4-FFF2-40B4-BE49-F238E27FC236}">
                <a16:creationId xmlns:a16="http://schemas.microsoft.com/office/drawing/2014/main" id="{CBC6D564-71CB-461A-8A8C-B50134BAE511}"/>
              </a:ext>
            </a:extLst>
          </p:cNvPr>
          <p:cNvSpPr txBox="1">
            <a:spLocks noChangeArrowheads="1"/>
          </p:cNvSpPr>
          <p:nvPr/>
        </p:nvSpPr>
        <p:spPr bwMode="auto">
          <a:xfrm>
            <a:off x="6271692" y="2832621"/>
            <a:ext cx="2498725" cy="646331"/>
          </a:xfrm>
          <a:prstGeom prst="rect">
            <a:avLst/>
          </a:prstGeom>
          <a:solidFill>
            <a:srgbClr val="FFFFFF"/>
          </a:solidFill>
          <a:ln w="19050">
            <a:solidFill>
              <a:srgbClr val="1F497D"/>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RAFC Academy values the specific traits of the football club which are </a:t>
            </a:r>
            <a:r>
              <a:rPr kumimoji="0" lang="en-GB"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Basic skills</a:t>
            </a:r>
            <a:r>
              <a:rPr kumimoji="0" lang="en-GB" altLang="en-US" sz="900" b="0" i="0" u="none" strike="noStrike" cap="none" normalizeH="0" baseline="0">
                <a:ln>
                  <a:noFill/>
                </a:ln>
                <a:solidFill>
                  <a:srgbClr val="000000"/>
                </a:solidFill>
                <a:effectLst/>
                <a:latin typeface="Calibri" panose="020F0502020204030204" pitchFamily="34" charset="0"/>
                <a:ea typeface="Times New Roman" panose="02020603050405020304" pitchFamily="18" charset="0"/>
              </a:rPr>
              <a:t>, </a:t>
            </a:r>
            <a:r>
              <a:rPr kumimoji="0" lang="en-GB" altLang="en-U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Passing &amp; Receiving and Possession.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46" name="Text Box 102">
            <a:extLst>
              <a:ext uri="{FF2B5EF4-FFF2-40B4-BE49-F238E27FC236}">
                <a16:creationId xmlns:a16="http://schemas.microsoft.com/office/drawing/2014/main" id="{1CC36744-9CFB-4818-94E9-6EAECBBF0444}"/>
              </a:ext>
            </a:extLst>
          </p:cNvPr>
          <p:cNvSpPr txBox="1">
            <a:spLocks noChangeArrowheads="1"/>
          </p:cNvSpPr>
          <p:nvPr/>
        </p:nvSpPr>
        <p:spPr bwMode="auto">
          <a:xfrm>
            <a:off x="6271692" y="3610496"/>
            <a:ext cx="2479675" cy="684213"/>
          </a:xfrm>
          <a:prstGeom prst="rect">
            <a:avLst/>
          </a:prstGeom>
          <a:solidFill>
            <a:srgbClr val="FFFFFF"/>
          </a:solidFill>
          <a:ln w="19050">
            <a:solidFill>
              <a:srgbClr val="1F497D"/>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RAFC Fundamentals are specific skills and attributes associated to players and positions to complement with RAFC Traits / Themes.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47" name="Text Box 38">
            <a:extLst>
              <a:ext uri="{FF2B5EF4-FFF2-40B4-BE49-F238E27FC236}">
                <a16:creationId xmlns:a16="http://schemas.microsoft.com/office/drawing/2014/main" id="{FFDCA1DF-7093-48A8-93AA-4D2059150CC1}"/>
              </a:ext>
            </a:extLst>
          </p:cNvPr>
          <p:cNvSpPr txBox="1">
            <a:spLocks noChangeArrowheads="1"/>
          </p:cNvSpPr>
          <p:nvPr/>
        </p:nvSpPr>
        <p:spPr bwMode="auto">
          <a:xfrm>
            <a:off x="6271692" y="4424884"/>
            <a:ext cx="2479675" cy="1277937"/>
          </a:xfrm>
          <a:prstGeom prst="rect">
            <a:avLst/>
          </a:prstGeom>
          <a:solidFill>
            <a:srgbClr val="FFFFFF"/>
          </a:solidFill>
          <a:ln w="19050">
            <a:solidFill>
              <a:srgbClr val="1F497D"/>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RAFC Themes are designed to be transferable through the 3 Key Areas:</a:t>
            </a:r>
            <a:endParaRPr kumimoji="0" lang="en-GB"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Defending</a:t>
            </a:r>
            <a:endParaRPr kumimoji="0" lang="en-GB"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Attacking</a:t>
            </a:r>
            <a:endParaRPr kumimoji="0" lang="en-GB"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Transition</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54">
            <a:extLst>
              <a:ext uri="{FF2B5EF4-FFF2-40B4-BE49-F238E27FC236}">
                <a16:creationId xmlns:a16="http://schemas.microsoft.com/office/drawing/2014/main" id="{B699C8B0-2B7D-4E42-8F60-3F33CC552693}"/>
              </a:ext>
            </a:extLst>
          </p:cNvPr>
          <p:cNvSpPr>
            <a:spLocks noChangeArrowheads="1"/>
          </p:cNvSpPr>
          <p:nvPr/>
        </p:nvSpPr>
        <p:spPr bwMode="auto">
          <a:xfrm>
            <a:off x="868394" y="-44792"/>
            <a:ext cx="2300630" cy="210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1200150" algn="l"/>
              </a:tabLst>
              <a:defRPr>
                <a:solidFill>
                  <a:schemeClr val="tx1"/>
                </a:solidFill>
                <a:latin typeface="Arial" panose="020B0604020202020204" pitchFamily="34" charset="0"/>
              </a:defRPr>
            </a:lvl1pPr>
            <a:lvl2pPr eaLnBrk="0" hangingPunct="0">
              <a:tabLst>
                <a:tab pos="1200150" algn="l"/>
              </a:tabLst>
              <a:defRPr>
                <a:solidFill>
                  <a:schemeClr val="tx1"/>
                </a:solidFill>
                <a:latin typeface="Arial" panose="020B0604020202020204" pitchFamily="34" charset="0"/>
              </a:defRPr>
            </a:lvl2pPr>
            <a:lvl3pPr eaLnBrk="0" hangingPunct="0">
              <a:tabLst>
                <a:tab pos="1200150" algn="l"/>
              </a:tabLst>
              <a:defRPr>
                <a:solidFill>
                  <a:schemeClr val="tx1"/>
                </a:solidFill>
                <a:latin typeface="Arial" panose="020B0604020202020204" pitchFamily="34" charset="0"/>
              </a:defRPr>
            </a:lvl3pPr>
            <a:lvl4pPr eaLnBrk="0" hangingPunct="0">
              <a:tabLst>
                <a:tab pos="1200150" algn="l"/>
              </a:tabLst>
              <a:defRPr>
                <a:solidFill>
                  <a:schemeClr val="tx1"/>
                </a:solidFill>
                <a:latin typeface="Arial" panose="020B0604020202020204" pitchFamily="34" charset="0"/>
              </a:defRPr>
            </a:lvl4pPr>
            <a:lvl5pPr eaLnBrk="0" hangingPunct="0">
              <a:tabLst>
                <a:tab pos="1200150" algn="l"/>
              </a:tabLst>
              <a:defRPr>
                <a:solidFill>
                  <a:schemeClr val="tx1"/>
                </a:solidFill>
                <a:latin typeface="Arial" panose="020B0604020202020204" pitchFamily="34" charset="0"/>
              </a:defRPr>
            </a:lvl5pPr>
            <a:lvl6pPr eaLnBrk="0" fontAlgn="base" hangingPunct="0">
              <a:spcBef>
                <a:spcPct val="0"/>
              </a:spcBef>
              <a:spcAft>
                <a:spcPct val="0"/>
              </a:spcAft>
              <a:tabLst>
                <a:tab pos="1200150" algn="l"/>
              </a:tabLst>
              <a:defRPr>
                <a:solidFill>
                  <a:schemeClr val="tx1"/>
                </a:solidFill>
                <a:latin typeface="Arial" panose="020B0604020202020204" pitchFamily="34" charset="0"/>
              </a:defRPr>
            </a:lvl6pPr>
            <a:lvl7pPr eaLnBrk="0" fontAlgn="base" hangingPunct="0">
              <a:spcBef>
                <a:spcPct val="0"/>
              </a:spcBef>
              <a:spcAft>
                <a:spcPct val="0"/>
              </a:spcAft>
              <a:tabLst>
                <a:tab pos="1200150" algn="l"/>
              </a:tabLst>
              <a:defRPr>
                <a:solidFill>
                  <a:schemeClr val="tx1"/>
                </a:solidFill>
                <a:latin typeface="Arial" panose="020B0604020202020204" pitchFamily="34" charset="0"/>
              </a:defRPr>
            </a:lvl7pPr>
            <a:lvl8pPr eaLnBrk="0" fontAlgn="base" hangingPunct="0">
              <a:spcBef>
                <a:spcPct val="0"/>
              </a:spcBef>
              <a:spcAft>
                <a:spcPct val="0"/>
              </a:spcAft>
              <a:tabLst>
                <a:tab pos="1200150" algn="l"/>
              </a:tabLst>
              <a:defRPr>
                <a:solidFill>
                  <a:schemeClr val="tx1"/>
                </a:solidFill>
                <a:latin typeface="Arial" panose="020B0604020202020204" pitchFamily="34" charset="0"/>
              </a:defRPr>
            </a:lvl8pPr>
            <a:lvl9pPr eaLnBrk="0" fontAlgn="base" hangingPunct="0">
              <a:spcBef>
                <a:spcPct val="0"/>
              </a:spcBef>
              <a:spcAft>
                <a:spcPct val="0"/>
              </a:spcAft>
              <a:tabLst>
                <a:tab pos="12001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00150" algn="l"/>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200150" algn="l"/>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GB"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00150" algn="l"/>
              </a:tabLst>
            </a:pPr>
            <a:r>
              <a:rPr kumimoji="0" lang="en-GB"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RAFC Traits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200150" algn="l"/>
              </a:tabLst>
            </a:pPr>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Basic Skills</a:t>
            </a:r>
            <a:endParaRPr kumimoji="0" lang="en-GB"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00150" algn="l"/>
              </a:tabLst>
            </a:pPr>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Passing &amp; Receiving</a:t>
            </a:r>
            <a:endParaRPr kumimoji="0" lang="en-GB"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00150" algn="l"/>
              </a:tabLst>
            </a:pPr>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Possession</a:t>
            </a:r>
            <a:endParaRPr kumimoji="0" lang="en-GB"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00150" algn="l"/>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1" name="TextBox 50">
            <a:extLst>
              <a:ext uri="{FF2B5EF4-FFF2-40B4-BE49-F238E27FC236}">
                <a16:creationId xmlns:a16="http://schemas.microsoft.com/office/drawing/2014/main" id="{1A78B223-1734-4BAE-9FD6-01451BB9E64E}"/>
              </a:ext>
            </a:extLst>
          </p:cNvPr>
          <p:cNvSpPr txBox="1"/>
          <p:nvPr/>
        </p:nvSpPr>
        <p:spPr>
          <a:xfrm>
            <a:off x="636104" y="5832996"/>
            <a:ext cx="10190922" cy="954107"/>
          </a:xfrm>
          <a:prstGeom prst="rect">
            <a:avLst/>
          </a:prstGeom>
          <a:noFill/>
        </p:spPr>
        <p:txBody>
          <a:bodyPr wrap="square" rtlCol="0">
            <a:spAutoFit/>
          </a:bodyPr>
          <a:lstStyle/>
          <a:p>
            <a:pPr lvl="0" eaLnBrk="0" hangingPunct="0">
              <a:tabLst>
                <a:tab pos="1200150" algn="l"/>
              </a:tabLst>
            </a:pPr>
            <a:r>
              <a:rPr lang="en-GB" altLang="en-US" sz="1400" dirty="0">
                <a:latin typeface="Arial" panose="020B0604020202020204" pitchFamily="34" charset="0"/>
                <a:ea typeface="Times New Roman" panose="02020603050405020304" pitchFamily="18" charset="0"/>
                <a:cs typeface="Arial" panose="020B0604020202020204" pitchFamily="34" charset="0"/>
              </a:rPr>
              <a:t>This philosophy provides the opportunity for players to develop their Technical attributes, to develop a Tactical understanding of the game which in turn requires Psychological skills, and develops a Physical aspect to prepare players for the modern game.</a:t>
            </a:r>
            <a:endParaRPr lang="en-GB" altLang="en-US" sz="1400" dirty="0">
              <a:ea typeface="Times New Roman" panose="02020603050405020304" pitchFamily="18" charset="0"/>
            </a:endParaRPr>
          </a:p>
          <a:p>
            <a:pPr lvl="0" eaLnBrk="0" hangingPunct="0">
              <a:tabLst>
                <a:tab pos="1200150" algn="l"/>
              </a:tabLst>
            </a:pPr>
            <a:r>
              <a:rPr lang="en-GB" altLang="en-US" sz="1400" dirty="0">
                <a:latin typeface="Arial" panose="020B0604020202020204" pitchFamily="34" charset="0"/>
                <a:ea typeface="Times New Roman" panose="02020603050405020304" pitchFamily="18" charset="0"/>
                <a:cs typeface="Arial" panose="020B0604020202020204" pitchFamily="34" charset="0"/>
              </a:rPr>
              <a:t>The philosophy is aspirational and is not prescriptive, as we will encourage players to make decisions based on the situations and areas they find themselves in</a:t>
            </a:r>
            <a:endParaRPr lang="en-US" sz="1400" dirty="0"/>
          </a:p>
        </p:txBody>
      </p:sp>
      <p:sp>
        <p:nvSpPr>
          <p:cNvPr id="52" name="TextBox 51">
            <a:extLst>
              <a:ext uri="{FF2B5EF4-FFF2-40B4-BE49-F238E27FC236}">
                <a16:creationId xmlns:a16="http://schemas.microsoft.com/office/drawing/2014/main" id="{C6B8ADCD-9F37-4018-9B6E-FFDE20D7375E}"/>
              </a:ext>
            </a:extLst>
          </p:cNvPr>
          <p:cNvSpPr txBox="1"/>
          <p:nvPr/>
        </p:nvSpPr>
        <p:spPr>
          <a:xfrm>
            <a:off x="6725478" y="531543"/>
            <a:ext cx="4949687" cy="1754326"/>
          </a:xfrm>
          <a:prstGeom prst="rect">
            <a:avLst/>
          </a:prstGeom>
          <a:noFill/>
        </p:spPr>
        <p:txBody>
          <a:bodyPr wrap="square" rtlCol="0">
            <a:spAutoFit/>
          </a:bodyPr>
          <a:lstStyle/>
          <a:p>
            <a:pPr lvl="0" eaLnBrk="0" hangingPunct="0">
              <a:tabLst>
                <a:tab pos="1200150" algn="l"/>
              </a:tabLst>
            </a:pPr>
            <a:r>
              <a:rPr lang="en-GB" altLang="en-US" b="1" dirty="0">
                <a:latin typeface="Arial" panose="020B0604020202020204" pitchFamily="34" charset="0"/>
                <a:ea typeface="Times New Roman" panose="02020603050405020304" pitchFamily="18" charset="0"/>
                <a:cs typeface="Arial" panose="020B0604020202020204" pitchFamily="34" charset="0"/>
              </a:rPr>
              <a:t>Themes:</a:t>
            </a:r>
            <a:endParaRPr lang="en-GB" altLang="en-US" dirty="0">
              <a:ea typeface="Times New Roman" panose="02020603050405020304" pitchFamily="18" charset="0"/>
            </a:endParaRPr>
          </a:p>
          <a:p>
            <a:pPr lvl="0" eaLnBrk="0" hangingPunct="0">
              <a:buFontTx/>
              <a:buChar char="•"/>
              <a:tabLst>
                <a:tab pos="1200150" algn="l"/>
              </a:tabLst>
            </a:pPr>
            <a:r>
              <a:rPr lang="en-GB" altLang="en-US" dirty="0">
                <a:latin typeface="Arial" panose="020B0604020202020204" pitchFamily="34" charset="0"/>
                <a:ea typeface="Times New Roman" panose="02020603050405020304" pitchFamily="18" charset="0"/>
                <a:cs typeface="Arial" panose="020B0604020202020204" pitchFamily="34" charset="0"/>
              </a:rPr>
              <a:t>1 V 1’s</a:t>
            </a:r>
            <a:endParaRPr lang="en-GB" altLang="en-US" dirty="0">
              <a:ea typeface="Times New Roman" panose="02020603050405020304" pitchFamily="18" charset="0"/>
            </a:endParaRPr>
          </a:p>
          <a:p>
            <a:pPr lvl="0" eaLnBrk="0" hangingPunct="0">
              <a:buFontTx/>
              <a:buChar char="•"/>
              <a:tabLst>
                <a:tab pos="1200150" algn="l"/>
              </a:tabLst>
            </a:pPr>
            <a:r>
              <a:rPr lang="en-GB" altLang="en-US" dirty="0">
                <a:latin typeface="Arial" panose="020B0604020202020204" pitchFamily="34" charset="0"/>
                <a:ea typeface="Times New Roman" panose="02020603050405020304" pitchFamily="18" charset="0"/>
                <a:cs typeface="Arial" panose="020B0604020202020204" pitchFamily="34" charset="0"/>
              </a:rPr>
              <a:t>Small Numbers</a:t>
            </a:r>
            <a:endParaRPr lang="en-GB" altLang="en-US" dirty="0">
              <a:ea typeface="Times New Roman" panose="02020603050405020304" pitchFamily="18" charset="0"/>
            </a:endParaRPr>
          </a:p>
          <a:p>
            <a:pPr lvl="0" eaLnBrk="0" hangingPunct="0">
              <a:buFontTx/>
              <a:buChar char="•"/>
              <a:tabLst>
                <a:tab pos="1200150" algn="l"/>
              </a:tabLst>
            </a:pPr>
            <a:r>
              <a:rPr lang="en-GB" altLang="en-US" dirty="0">
                <a:latin typeface="Arial" panose="020B0604020202020204" pitchFamily="34" charset="0"/>
                <a:ea typeface="Times New Roman" panose="02020603050405020304" pitchFamily="18" charset="0"/>
                <a:cs typeface="Arial" panose="020B0604020202020204" pitchFamily="34" charset="0"/>
              </a:rPr>
              <a:t>Units</a:t>
            </a:r>
            <a:endParaRPr lang="en-GB" altLang="en-US" dirty="0">
              <a:ea typeface="Times New Roman" panose="02020603050405020304" pitchFamily="18" charset="0"/>
            </a:endParaRPr>
          </a:p>
          <a:p>
            <a:pPr lvl="0" eaLnBrk="0" hangingPunct="0">
              <a:buFontTx/>
              <a:buChar char="•"/>
              <a:tabLst>
                <a:tab pos="1200150" algn="l"/>
              </a:tabLst>
            </a:pPr>
            <a:r>
              <a:rPr lang="en-GB" altLang="en-US" dirty="0">
                <a:latin typeface="Arial" panose="020B0604020202020204" pitchFamily="34" charset="0"/>
                <a:ea typeface="Times New Roman" panose="02020603050405020304" pitchFamily="18" charset="0"/>
                <a:cs typeface="Arial" panose="020B0604020202020204" pitchFamily="34" charset="0"/>
              </a:rPr>
              <a:t>As a Team</a:t>
            </a:r>
            <a:endParaRPr lang="en-GB" altLang="en-US" dirty="0">
              <a:ea typeface="Times New Roman" panose="02020603050405020304" pitchFamily="18" charset="0"/>
            </a:endParaRPr>
          </a:p>
          <a:p>
            <a:endParaRPr lang="en-US" dirty="0"/>
          </a:p>
        </p:txBody>
      </p:sp>
    </p:spTree>
    <p:extLst>
      <p:ext uri="{BB962C8B-B14F-4D97-AF65-F5344CB8AC3E}">
        <p14:creationId xmlns:p14="http://schemas.microsoft.com/office/powerpoint/2010/main" val="109139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18</a:t>
            </a:fld>
            <a:endParaRPr lang="en-GB"/>
          </a:p>
        </p:txBody>
      </p:sp>
      <p:sp>
        <p:nvSpPr>
          <p:cNvPr id="16386" name="Rectangle 4"/>
          <p:cNvSpPr>
            <a:spLocks noChangeArrowheads="1"/>
          </p:cNvSpPr>
          <p:nvPr/>
        </p:nvSpPr>
        <p:spPr bwMode="auto">
          <a:xfrm>
            <a:off x="655638" y="1669733"/>
            <a:ext cx="11228395" cy="3335272"/>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8800" dirty="0">
                <a:latin typeface="Calibri" pitchFamily="34" charset="0"/>
                <a:cs typeface="Times New Roman" pitchFamily="18" charset="0"/>
              </a:rPr>
              <a:t>Developing Creativity </a:t>
            </a:r>
            <a:r>
              <a:rPr lang="en-GB" sz="8800">
                <a:latin typeface="Calibri" pitchFamily="34" charset="0"/>
                <a:cs typeface="Times New Roman" pitchFamily="18" charset="0"/>
              </a:rPr>
              <a:t>&amp; </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8800" dirty="0">
                <a:latin typeface="Calibri" pitchFamily="34" charset="0"/>
                <a:cs typeface="Times New Roman" pitchFamily="18" charset="0"/>
              </a:rPr>
              <a:t>Decision Making</a:t>
            </a:r>
          </a:p>
        </p:txBody>
      </p:sp>
    </p:spTree>
    <p:extLst>
      <p:ext uri="{BB962C8B-B14F-4D97-AF65-F5344CB8AC3E}">
        <p14:creationId xmlns:p14="http://schemas.microsoft.com/office/powerpoint/2010/main" val="111250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31304" y="322987"/>
            <a:ext cx="11529392" cy="7663636"/>
          </a:xfrm>
          <a:prstGeom prst="rect">
            <a:avLst/>
          </a:prstGeom>
        </p:spPr>
        <p:txBody>
          <a:bodyPr wrap="square">
            <a:spAutoFit/>
          </a:bodyPr>
          <a:lstStyle/>
          <a:p>
            <a:r>
              <a:rPr lang="en-GB" b="1" dirty="0"/>
              <a:t>Developing Creativity, Problem Solving and Decision Making</a:t>
            </a:r>
            <a:endParaRPr lang="en-US" b="1" dirty="0"/>
          </a:p>
          <a:p>
            <a:r>
              <a:rPr lang="en-GB" b="1" dirty="0"/>
              <a:t> </a:t>
            </a:r>
            <a:endParaRPr lang="en-US" b="1" dirty="0"/>
          </a:p>
          <a:p>
            <a:r>
              <a:rPr lang="en-GB" b="1" dirty="0"/>
              <a:t>Training:</a:t>
            </a:r>
            <a:endParaRPr lang="en-US" b="1" dirty="0"/>
          </a:p>
          <a:p>
            <a:r>
              <a:rPr lang="en-GB" dirty="0"/>
              <a:t> </a:t>
            </a:r>
            <a:endParaRPr lang="en-US" dirty="0"/>
          </a:p>
          <a:p>
            <a:pPr lvl="0"/>
            <a:r>
              <a:rPr lang="en-GB" dirty="0"/>
              <a:t>Practices that include and encourage random, opposed practices</a:t>
            </a:r>
          </a:p>
          <a:p>
            <a:pPr lvl="0"/>
            <a:r>
              <a:rPr lang="en-GB" dirty="0"/>
              <a:t> </a:t>
            </a:r>
            <a:endParaRPr lang="en-US" dirty="0"/>
          </a:p>
          <a:p>
            <a:pPr lvl="0"/>
            <a:r>
              <a:rPr lang="en-GB" dirty="0"/>
              <a:t>Coaching styles - Guided Discovery, Q+A etc</a:t>
            </a:r>
          </a:p>
          <a:p>
            <a:pPr lvl="0"/>
            <a:endParaRPr lang="en-US" dirty="0"/>
          </a:p>
          <a:p>
            <a:pPr lvl="0"/>
            <a:r>
              <a:rPr lang="en-GB" dirty="0"/>
              <a:t>Shapes – new shapes for players to adapt and understand Allow players to identify needs for change of strategy - I.E. press a trigger if unconditional press not working in game</a:t>
            </a:r>
          </a:p>
          <a:p>
            <a:pPr lvl="0"/>
            <a:endParaRPr lang="en-US" dirty="0"/>
          </a:p>
          <a:p>
            <a:r>
              <a:rPr lang="en-GB" dirty="0"/>
              <a:t>Flexibility - playing in pressure and out of pressure – work out where the spaces are, behind or in front? </a:t>
            </a:r>
          </a:p>
          <a:p>
            <a:endParaRPr lang="en-US" dirty="0"/>
          </a:p>
          <a:p>
            <a:r>
              <a:rPr lang="en-GB" dirty="0"/>
              <a:t>Playing out from the goalkeeper variations - make the right decision, choose the right one </a:t>
            </a:r>
          </a:p>
          <a:p>
            <a:endParaRPr lang="en-US" dirty="0"/>
          </a:p>
          <a:p>
            <a:r>
              <a:rPr lang="en-GB" dirty="0"/>
              <a:t>Playing players in new positions that expose them to different situations for problem solving/decision making/creativity.</a:t>
            </a:r>
          </a:p>
          <a:p>
            <a:endParaRPr lang="en-US" dirty="0"/>
          </a:p>
          <a:p>
            <a:pPr lvl="0"/>
            <a:r>
              <a:rPr lang="en-GB" dirty="0"/>
              <a:t>Scenarios, 1-0 up or down etc, or club styles </a:t>
            </a:r>
          </a:p>
          <a:p>
            <a:pPr lvl="0"/>
            <a:endParaRPr lang="en-US" dirty="0"/>
          </a:p>
          <a:p>
            <a:r>
              <a:rPr lang="en-GB" dirty="0"/>
              <a:t>"Fix it" </a:t>
            </a:r>
          </a:p>
          <a:p>
            <a:endParaRPr lang="en-US" dirty="0"/>
          </a:p>
          <a:p>
            <a:pPr lvl="0"/>
            <a:r>
              <a:rPr lang="en-GB" dirty="0"/>
              <a:t>“Silent" coaching</a:t>
            </a:r>
            <a:endParaRPr lang="en-US" dirty="0"/>
          </a:p>
          <a:p>
            <a:r>
              <a:rPr lang="en-GB" dirty="0"/>
              <a:t> </a:t>
            </a:r>
            <a:endParaRPr lang="en-US" dirty="0"/>
          </a:p>
          <a:p>
            <a:r>
              <a:rPr lang="en-GB" dirty="0"/>
              <a:t> </a:t>
            </a:r>
            <a:endParaRPr lang="en-US" dirty="0"/>
          </a:p>
          <a:p>
            <a:r>
              <a:rPr lang="en-GB" dirty="0"/>
              <a:t> </a:t>
            </a:r>
            <a:endParaRPr lang="en-US"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19</a:t>
            </a:fld>
            <a:endParaRPr lang="en-US"/>
          </a:p>
        </p:txBody>
      </p:sp>
    </p:spTree>
    <p:extLst>
      <p:ext uri="{BB962C8B-B14F-4D97-AF65-F5344CB8AC3E}">
        <p14:creationId xmlns:p14="http://schemas.microsoft.com/office/powerpoint/2010/main" val="47789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84825" y="197644"/>
            <a:ext cx="914400" cy="3603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dirty="0"/>
              <a:t>BOARD (BG)</a:t>
            </a:r>
          </a:p>
          <a:p>
            <a:pPr algn="ctr">
              <a:defRPr/>
            </a:pPr>
            <a:r>
              <a:rPr lang="en-GB" sz="1000" dirty="0"/>
              <a:t>+ CEO (BG)</a:t>
            </a:r>
          </a:p>
        </p:txBody>
      </p:sp>
      <p:sp>
        <p:nvSpPr>
          <p:cNvPr id="7" name="Rectangle 6"/>
          <p:cNvSpPr/>
          <p:nvPr/>
        </p:nvSpPr>
        <p:spPr>
          <a:xfrm>
            <a:off x="5593217" y="902586"/>
            <a:ext cx="914400"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dirty="0">
                <a:solidFill>
                  <a:srgbClr val="FFFFFF"/>
                </a:solidFill>
                <a:cs typeface="Arial" charset="0"/>
              </a:rPr>
              <a:t>Academy</a:t>
            </a:r>
          </a:p>
          <a:p>
            <a:pPr algn="ctr">
              <a:defRPr/>
            </a:pPr>
            <a:r>
              <a:rPr lang="en-GB" sz="1000" dirty="0">
                <a:solidFill>
                  <a:srgbClr val="FFFFFF"/>
                </a:solidFill>
                <a:cs typeface="Arial" charset="0"/>
              </a:rPr>
              <a:t>Manager (TE)</a:t>
            </a:r>
          </a:p>
        </p:txBody>
      </p:sp>
      <p:sp>
        <p:nvSpPr>
          <p:cNvPr id="8" name="Rectangle 7"/>
          <p:cNvSpPr/>
          <p:nvPr/>
        </p:nvSpPr>
        <p:spPr>
          <a:xfrm>
            <a:off x="4175919" y="1070680"/>
            <a:ext cx="1081087" cy="3587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dirty="0">
                <a:solidFill>
                  <a:srgbClr val="FFFFFF"/>
                </a:solidFill>
                <a:cs typeface="Arial" charset="0"/>
              </a:rPr>
              <a:t>Academy</a:t>
            </a:r>
          </a:p>
          <a:p>
            <a:pPr algn="ctr">
              <a:defRPr/>
            </a:pPr>
            <a:r>
              <a:rPr lang="en-GB" sz="1000" dirty="0">
                <a:solidFill>
                  <a:srgbClr val="FFFFFF"/>
                </a:solidFill>
                <a:cs typeface="Arial" charset="0"/>
              </a:rPr>
              <a:t>Secretary (SA)</a:t>
            </a:r>
          </a:p>
        </p:txBody>
      </p:sp>
      <p:sp>
        <p:nvSpPr>
          <p:cNvPr id="9" name="Rectangle 8"/>
          <p:cNvSpPr/>
          <p:nvPr/>
        </p:nvSpPr>
        <p:spPr>
          <a:xfrm>
            <a:off x="3802062" y="355793"/>
            <a:ext cx="914400"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dirty="0">
                <a:solidFill>
                  <a:srgbClr val="FFFFFF"/>
                </a:solidFill>
                <a:cs typeface="Arial" charset="0"/>
              </a:rPr>
              <a:t>1</a:t>
            </a:r>
            <a:r>
              <a:rPr lang="en-GB" sz="1000" baseline="30000" dirty="0">
                <a:solidFill>
                  <a:srgbClr val="FFFFFF"/>
                </a:solidFill>
                <a:cs typeface="Arial" charset="0"/>
              </a:rPr>
              <a:t>st</a:t>
            </a:r>
            <a:r>
              <a:rPr lang="en-GB" sz="1000" dirty="0">
                <a:solidFill>
                  <a:srgbClr val="FFFFFF"/>
                </a:solidFill>
                <a:cs typeface="Arial" charset="0"/>
              </a:rPr>
              <a:t> Team</a:t>
            </a:r>
          </a:p>
          <a:p>
            <a:pPr algn="ctr">
              <a:defRPr/>
            </a:pPr>
            <a:r>
              <a:rPr lang="en-GB" sz="1000" dirty="0">
                <a:solidFill>
                  <a:srgbClr val="FFFFFF"/>
                </a:solidFill>
                <a:cs typeface="Arial" charset="0"/>
              </a:rPr>
              <a:t>Manager (KH)</a:t>
            </a:r>
          </a:p>
        </p:txBody>
      </p:sp>
      <p:sp>
        <p:nvSpPr>
          <p:cNvPr id="10" name="Rectangle 9"/>
          <p:cNvSpPr/>
          <p:nvPr/>
        </p:nvSpPr>
        <p:spPr>
          <a:xfrm>
            <a:off x="7558784" y="354707"/>
            <a:ext cx="914400" cy="3587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GB" altLang="en-US" sz="1000" dirty="0">
                <a:solidFill>
                  <a:srgbClr val="FFFFFF"/>
                </a:solidFill>
                <a:latin typeface="Calibri" pitchFamily="34" charset="0"/>
              </a:rPr>
              <a:t>Liaison Coach</a:t>
            </a:r>
          </a:p>
          <a:p>
            <a:pPr algn="ctr" eaLnBrk="1" hangingPunct="1">
              <a:defRPr/>
            </a:pPr>
            <a:r>
              <a:rPr lang="en-GB" altLang="en-US" sz="1000" dirty="0">
                <a:solidFill>
                  <a:srgbClr val="FFFFFF"/>
                </a:solidFill>
                <a:latin typeface="Calibri" pitchFamily="34" charset="0"/>
              </a:rPr>
              <a:t>(CB) </a:t>
            </a:r>
          </a:p>
        </p:txBody>
      </p:sp>
      <p:sp>
        <p:nvSpPr>
          <p:cNvPr id="14" name="Rectangle 13"/>
          <p:cNvSpPr/>
          <p:nvPr/>
        </p:nvSpPr>
        <p:spPr>
          <a:xfrm>
            <a:off x="9809894" y="2581386"/>
            <a:ext cx="715670" cy="516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dirty="0"/>
              <a:t>Head of Coaching</a:t>
            </a:r>
          </a:p>
          <a:p>
            <a:pPr algn="ctr">
              <a:defRPr/>
            </a:pPr>
            <a:r>
              <a:rPr lang="en-GB" sz="1000" dirty="0"/>
              <a:t>RA</a:t>
            </a:r>
          </a:p>
        </p:txBody>
      </p:sp>
      <p:sp>
        <p:nvSpPr>
          <p:cNvPr id="18" name="Rectangle 17"/>
          <p:cNvSpPr/>
          <p:nvPr/>
        </p:nvSpPr>
        <p:spPr>
          <a:xfrm>
            <a:off x="7046805" y="4788209"/>
            <a:ext cx="914400" cy="357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dirty="0"/>
              <a:t>YDP Lead Coach (LR) </a:t>
            </a:r>
          </a:p>
        </p:txBody>
      </p:sp>
      <p:sp>
        <p:nvSpPr>
          <p:cNvPr id="22545" name="Rectangle 18"/>
          <p:cNvSpPr>
            <a:spLocks noChangeArrowheads="1"/>
          </p:cNvSpPr>
          <p:nvPr/>
        </p:nvSpPr>
        <p:spPr bwMode="auto">
          <a:xfrm>
            <a:off x="5551380" y="4790796"/>
            <a:ext cx="996950" cy="360361"/>
          </a:xfrm>
          <a:prstGeom prst="rect">
            <a:avLst/>
          </a:prstGeom>
          <a:solidFill>
            <a:schemeClr val="accent1"/>
          </a:solidFill>
          <a:ln w="25400" algn="ctr">
            <a:solidFill>
              <a:srgbClr val="385D8A"/>
            </a:solidFill>
            <a:miter lim="800000"/>
            <a:headEnd/>
            <a:tailEnd/>
          </a:ln>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GB" altLang="en-US" sz="1000" dirty="0">
                <a:solidFill>
                  <a:srgbClr val="FFFFFF"/>
                </a:solidFill>
              </a:rPr>
              <a:t>FP Lead  Coach (MR)</a:t>
            </a:r>
          </a:p>
        </p:txBody>
      </p:sp>
      <p:sp>
        <p:nvSpPr>
          <p:cNvPr id="20" name="Rectangle 19"/>
          <p:cNvSpPr/>
          <p:nvPr/>
        </p:nvSpPr>
        <p:spPr>
          <a:xfrm>
            <a:off x="4417181" y="4809965"/>
            <a:ext cx="914400"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GB" altLang="en-US" sz="900" dirty="0">
                <a:solidFill>
                  <a:srgbClr val="FFFFFF"/>
                </a:solidFill>
                <a:latin typeface="Calibri" pitchFamily="34" charset="0"/>
              </a:rPr>
              <a:t>Academy GK Coach (RB)</a:t>
            </a:r>
          </a:p>
        </p:txBody>
      </p:sp>
      <p:sp>
        <p:nvSpPr>
          <p:cNvPr id="21" name="Rectangle 20"/>
          <p:cNvSpPr/>
          <p:nvPr/>
        </p:nvSpPr>
        <p:spPr>
          <a:xfrm>
            <a:off x="5603809" y="3280311"/>
            <a:ext cx="914400"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GB" altLang="en-US" sz="1000" dirty="0">
                <a:solidFill>
                  <a:srgbClr val="FFFFFF"/>
                </a:solidFill>
                <a:latin typeface="Calibri" pitchFamily="34" charset="0"/>
              </a:rPr>
              <a:t>PDP Coach (TE)</a:t>
            </a:r>
          </a:p>
        </p:txBody>
      </p:sp>
      <p:sp>
        <p:nvSpPr>
          <p:cNvPr id="24" name="Rectangle 23"/>
          <p:cNvSpPr/>
          <p:nvPr/>
        </p:nvSpPr>
        <p:spPr>
          <a:xfrm>
            <a:off x="5593217" y="5252949"/>
            <a:ext cx="1058863"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GB" altLang="en-US" sz="1000" dirty="0">
              <a:solidFill>
                <a:srgbClr val="FFFFFF"/>
              </a:solidFill>
              <a:latin typeface="Calibri" pitchFamily="34" charset="0"/>
            </a:endParaRPr>
          </a:p>
          <a:p>
            <a:pPr algn="ctr" eaLnBrk="1" hangingPunct="1">
              <a:defRPr/>
            </a:pPr>
            <a:r>
              <a:rPr lang="en-GB" altLang="en-US" sz="1000" dirty="0">
                <a:solidFill>
                  <a:srgbClr val="FFFFFF"/>
                </a:solidFill>
                <a:latin typeface="Calibri" pitchFamily="34" charset="0"/>
              </a:rPr>
              <a:t>Coaches x 8</a:t>
            </a:r>
          </a:p>
          <a:p>
            <a:pPr algn="ctr" eaLnBrk="1" hangingPunct="1">
              <a:defRPr/>
            </a:pPr>
            <a:r>
              <a:rPr lang="en-GB" altLang="en-US" sz="1000" dirty="0">
                <a:solidFill>
                  <a:srgbClr val="FFFFFF"/>
                </a:solidFill>
                <a:latin typeface="Calibri" pitchFamily="34" charset="0"/>
              </a:rPr>
              <a:t>D Manning</a:t>
            </a:r>
          </a:p>
          <a:p>
            <a:pPr algn="ctr" eaLnBrk="1" hangingPunct="1">
              <a:defRPr/>
            </a:pPr>
            <a:r>
              <a:rPr lang="en-GB" altLang="en-US" sz="1000" dirty="0">
                <a:solidFill>
                  <a:srgbClr val="FFFFFF"/>
                </a:solidFill>
                <a:latin typeface="Calibri" pitchFamily="34" charset="0"/>
              </a:rPr>
              <a:t>S </a:t>
            </a:r>
            <a:r>
              <a:rPr lang="en-GB" altLang="en-US" sz="1000" dirty="0" err="1">
                <a:solidFill>
                  <a:srgbClr val="FFFFFF"/>
                </a:solidFill>
                <a:latin typeface="Calibri" pitchFamily="34" charset="0"/>
              </a:rPr>
              <a:t>McElhinney</a:t>
            </a:r>
            <a:endParaRPr lang="en-GB" altLang="en-US" sz="1000" dirty="0">
              <a:solidFill>
                <a:srgbClr val="FFFFFF"/>
              </a:solidFill>
              <a:latin typeface="Calibri" pitchFamily="34" charset="0"/>
            </a:endParaRPr>
          </a:p>
          <a:p>
            <a:pPr algn="ctr" eaLnBrk="1" hangingPunct="1">
              <a:defRPr/>
            </a:pPr>
            <a:r>
              <a:rPr lang="en-GB" altLang="en-US" sz="1000" dirty="0">
                <a:solidFill>
                  <a:srgbClr val="FFFFFF"/>
                </a:solidFill>
                <a:latin typeface="Calibri" pitchFamily="34" charset="0"/>
              </a:rPr>
              <a:t>D Armstrong </a:t>
            </a:r>
          </a:p>
          <a:p>
            <a:pPr algn="ctr" eaLnBrk="1" hangingPunct="1">
              <a:defRPr/>
            </a:pPr>
            <a:r>
              <a:rPr lang="en-GB" altLang="en-US" sz="1000" dirty="0">
                <a:solidFill>
                  <a:srgbClr val="FFFFFF"/>
                </a:solidFill>
                <a:latin typeface="Calibri" pitchFamily="34" charset="0"/>
              </a:rPr>
              <a:t>A Bilal</a:t>
            </a:r>
          </a:p>
          <a:p>
            <a:pPr algn="ctr" eaLnBrk="1" hangingPunct="1">
              <a:defRPr/>
            </a:pPr>
            <a:r>
              <a:rPr lang="en-GB" altLang="en-US" sz="1000" dirty="0">
                <a:solidFill>
                  <a:srgbClr val="FFFFFF"/>
                </a:solidFill>
                <a:latin typeface="Calibri" pitchFamily="34" charset="0"/>
              </a:rPr>
              <a:t>M Read</a:t>
            </a:r>
          </a:p>
          <a:p>
            <a:pPr algn="ctr" eaLnBrk="1" hangingPunct="1">
              <a:defRPr/>
            </a:pPr>
            <a:r>
              <a:rPr lang="en-GB" altLang="en-US" sz="1000" dirty="0">
                <a:solidFill>
                  <a:srgbClr val="FFFFFF"/>
                </a:solidFill>
                <a:latin typeface="Calibri" pitchFamily="34" charset="0"/>
              </a:rPr>
              <a:t>J Entwistle</a:t>
            </a:r>
          </a:p>
          <a:p>
            <a:pPr algn="ctr" eaLnBrk="1" hangingPunct="1">
              <a:defRPr/>
            </a:pPr>
            <a:r>
              <a:rPr lang="en-GB" altLang="en-US" sz="1000" dirty="0">
                <a:solidFill>
                  <a:srgbClr val="FFFFFF"/>
                </a:solidFill>
                <a:latin typeface="Calibri" pitchFamily="34" charset="0"/>
              </a:rPr>
              <a:t>S Bowles</a:t>
            </a:r>
          </a:p>
          <a:p>
            <a:pPr algn="ctr" eaLnBrk="1" hangingPunct="1">
              <a:defRPr/>
            </a:pPr>
            <a:r>
              <a:rPr lang="en-GB" altLang="en-US" sz="1000" dirty="0">
                <a:solidFill>
                  <a:srgbClr val="FFFFFF"/>
                </a:solidFill>
                <a:latin typeface="Calibri" pitchFamily="34" charset="0"/>
              </a:rPr>
              <a:t>VACANCY</a:t>
            </a:r>
          </a:p>
          <a:p>
            <a:pPr algn="ctr" eaLnBrk="1" hangingPunct="1">
              <a:defRPr/>
            </a:pPr>
            <a:endParaRPr lang="en-GB" altLang="en-US" sz="1000" dirty="0">
              <a:solidFill>
                <a:srgbClr val="FFFFFF"/>
              </a:solidFill>
              <a:latin typeface="Calibri" pitchFamily="34" charset="0"/>
            </a:endParaRPr>
          </a:p>
          <a:p>
            <a:pPr algn="ctr" eaLnBrk="1" hangingPunct="1">
              <a:defRPr/>
            </a:pPr>
            <a:endParaRPr lang="en-GB" altLang="en-US" sz="1000" dirty="0">
              <a:solidFill>
                <a:srgbClr val="FFFFFF"/>
              </a:solidFill>
              <a:latin typeface="Calibri" pitchFamily="34" charset="0"/>
            </a:endParaRPr>
          </a:p>
        </p:txBody>
      </p:sp>
      <p:sp>
        <p:nvSpPr>
          <p:cNvPr id="25" name="Rectangle 24"/>
          <p:cNvSpPr/>
          <p:nvPr/>
        </p:nvSpPr>
        <p:spPr>
          <a:xfrm>
            <a:off x="7046805" y="5286034"/>
            <a:ext cx="914400"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GB" altLang="en-US" sz="1000" dirty="0">
                <a:solidFill>
                  <a:srgbClr val="FFFFFF"/>
                </a:solidFill>
                <a:latin typeface="Calibri" pitchFamily="34" charset="0"/>
              </a:rPr>
              <a:t>Coaches x 8</a:t>
            </a:r>
          </a:p>
          <a:p>
            <a:pPr algn="ctr" eaLnBrk="1" hangingPunct="1">
              <a:defRPr/>
            </a:pPr>
            <a:r>
              <a:rPr lang="en-GB" altLang="en-US" sz="1000" dirty="0">
                <a:solidFill>
                  <a:srgbClr val="FFFFFF"/>
                </a:solidFill>
                <a:latin typeface="Calibri" pitchFamily="34" charset="0"/>
              </a:rPr>
              <a:t>C Brown</a:t>
            </a:r>
          </a:p>
          <a:p>
            <a:pPr algn="ctr" eaLnBrk="1" hangingPunct="1">
              <a:defRPr/>
            </a:pPr>
            <a:r>
              <a:rPr lang="en-GB" altLang="en-US" sz="1000" dirty="0">
                <a:solidFill>
                  <a:srgbClr val="FFFFFF"/>
                </a:solidFill>
                <a:latin typeface="Calibri" pitchFamily="34" charset="0"/>
              </a:rPr>
              <a:t>K Gibbins</a:t>
            </a:r>
          </a:p>
          <a:p>
            <a:pPr algn="ctr" eaLnBrk="1" hangingPunct="1">
              <a:defRPr/>
            </a:pPr>
            <a:r>
              <a:rPr lang="en-GB" altLang="en-US" sz="1000" dirty="0">
                <a:solidFill>
                  <a:srgbClr val="FFFFFF"/>
                </a:solidFill>
                <a:latin typeface="Calibri" pitchFamily="34" charset="0"/>
              </a:rPr>
              <a:t>T Ellis</a:t>
            </a:r>
          </a:p>
          <a:p>
            <a:pPr algn="ctr" eaLnBrk="1" hangingPunct="1">
              <a:defRPr/>
            </a:pPr>
            <a:r>
              <a:rPr lang="en-GB" altLang="en-US" sz="1000" dirty="0">
                <a:solidFill>
                  <a:srgbClr val="FFFFFF"/>
                </a:solidFill>
                <a:latin typeface="Calibri" pitchFamily="34" charset="0"/>
              </a:rPr>
              <a:t>L Riley</a:t>
            </a:r>
          </a:p>
          <a:p>
            <a:pPr algn="ctr" eaLnBrk="1" hangingPunct="1">
              <a:defRPr/>
            </a:pPr>
            <a:r>
              <a:rPr lang="en-GB" altLang="en-US" sz="1000" dirty="0">
                <a:solidFill>
                  <a:srgbClr val="FFFFFF"/>
                </a:solidFill>
                <a:latin typeface="Calibri" pitchFamily="34" charset="0"/>
              </a:rPr>
              <a:t>C Bell</a:t>
            </a:r>
          </a:p>
          <a:p>
            <a:pPr algn="ctr" eaLnBrk="1" hangingPunct="1">
              <a:defRPr/>
            </a:pPr>
            <a:r>
              <a:rPr lang="en-GB" altLang="en-US" sz="1000" dirty="0">
                <a:solidFill>
                  <a:srgbClr val="FFFFFF"/>
                </a:solidFill>
                <a:latin typeface="Calibri" pitchFamily="34" charset="0"/>
              </a:rPr>
              <a:t>C Chappell</a:t>
            </a:r>
          </a:p>
          <a:p>
            <a:pPr algn="ctr" eaLnBrk="1" hangingPunct="1">
              <a:defRPr/>
            </a:pPr>
            <a:r>
              <a:rPr lang="en-GB" altLang="en-US" sz="1000" dirty="0">
                <a:solidFill>
                  <a:srgbClr val="FFFFFF"/>
                </a:solidFill>
                <a:latin typeface="Calibri" pitchFamily="34" charset="0"/>
              </a:rPr>
              <a:t>D Lloyd</a:t>
            </a:r>
          </a:p>
          <a:p>
            <a:pPr algn="ctr" eaLnBrk="1" hangingPunct="1">
              <a:defRPr/>
            </a:pPr>
            <a:r>
              <a:rPr lang="en-GB" altLang="en-US" sz="1000" dirty="0">
                <a:solidFill>
                  <a:srgbClr val="FFFFFF"/>
                </a:solidFill>
                <a:latin typeface="Calibri" pitchFamily="34" charset="0"/>
              </a:rPr>
              <a:t>M Flynn</a:t>
            </a:r>
          </a:p>
          <a:p>
            <a:pPr algn="ctr" eaLnBrk="1" hangingPunct="1">
              <a:defRPr/>
            </a:pPr>
            <a:endParaRPr lang="en-GB" altLang="en-US" sz="1000" dirty="0">
              <a:solidFill>
                <a:srgbClr val="FFFFFF"/>
              </a:solidFill>
              <a:latin typeface="Calibri" pitchFamily="34" charset="0"/>
            </a:endParaRPr>
          </a:p>
        </p:txBody>
      </p:sp>
      <p:sp>
        <p:nvSpPr>
          <p:cNvPr id="22588" name="TextBox 130"/>
          <p:cNvSpPr txBox="1">
            <a:spLocks noChangeArrowheads="1"/>
          </p:cNvSpPr>
          <p:nvPr/>
        </p:nvSpPr>
        <p:spPr bwMode="auto">
          <a:xfrm>
            <a:off x="184499" y="2839576"/>
            <a:ext cx="399142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b="1" dirty="0"/>
              <a:t>Coaching Staffing Model</a:t>
            </a:r>
          </a:p>
        </p:txBody>
      </p:sp>
      <p:cxnSp>
        <p:nvCxnSpPr>
          <p:cNvPr id="95" name="Straight Connector 94"/>
          <p:cNvCxnSpPr>
            <a:cxnSpLocks/>
          </p:cNvCxnSpPr>
          <p:nvPr/>
        </p:nvCxnSpPr>
        <p:spPr>
          <a:xfrm>
            <a:off x="6061009" y="2068063"/>
            <a:ext cx="4106720" cy="10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6" idx="2"/>
            <a:endCxn id="7" idx="0"/>
          </p:cNvCxnSpPr>
          <p:nvPr/>
        </p:nvCxnSpPr>
        <p:spPr>
          <a:xfrm>
            <a:off x="6042025" y="558007"/>
            <a:ext cx="8392" cy="344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7" idx="2"/>
          </p:cNvCxnSpPr>
          <p:nvPr/>
        </p:nvCxnSpPr>
        <p:spPr>
          <a:xfrm>
            <a:off x="6050417" y="1262948"/>
            <a:ext cx="0" cy="761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28" name="Straight Connector 22527"/>
          <p:cNvCxnSpPr>
            <a:endCxn id="14" idx="0"/>
          </p:cNvCxnSpPr>
          <p:nvPr/>
        </p:nvCxnSpPr>
        <p:spPr>
          <a:xfrm>
            <a:off x="10166403" y="2072197"/>
            <a:ext cx="1326" cy="50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60" name="Straight Connector 22559"/>
          <p:cNvCxnSpPr>
            <a:cxnSpLocks/>
            <a:stCxn id="18" idx="2"/>
            <a:endCxn id="25" idx="0"/>
          </p:cNvCxnSpPr>
          <p:nvPr/>
        </p:nvCxnSpPr>
        <p:spPr>
          <a:xfrm>
            <a:off x="7504005" y="5145983"/>
            <a:ext cx="0" cy="140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83" name="Straight Connector 22582"/>
          <p:cNvCxnSpPr/>
          <p:nvPr/>
        </p:nvCxnSpPr>
        <p:spPr>
          <a:xfrm>
            <a:off x="4946095" y="4448463"/>
            <a:ext cx="25049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85" name="Straight Connector 22584"/>
          <p:cNvCxnSpPr>
            <a:cxnSpLocks/>
          </p:cNvCxnSpPr>
          <p:nvPr/>
        </p:nvCxnSpPr>
        <p:spPr>
          <a:xfrm>
            <a:off x="4962381" y="4484965"/>
            <a:ext cx="0" cy="320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87" name="Straight Connector 22586"/>
          <p:cNvCxnSpPr>
            <a:cxnSpLocks/>
          </p:cNvCxnSpPr>
          <p:nvPr/>
        </p:nvCxnSpPr>
        <p:spPr>
          <a:xfrm>
            <a:off x="7451007" y="4448463"/>
            <a:ext cx="0" cy="322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90" name="Straight Connector 22589"/>
          <p:cNvCxnSpPr>
            <a:cxnSpLocks/>
          </p:cNvCxnSpPr>
          <p:nvPr/>
        </p:nvCxnSpPr>
        <p:spPr>
          <a:xfrm flipV="1">
            <a:off x="6049855" y="4467809"/>
            <a:ext cx="0" cy="32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92" name="Straight Connector 22591"/>
          <p:cNvCxnSpPr>
            <a:cxnSpLocks/>
            <a:stCxn id="21" idx="2"/>
          </p:cNvCxnSpPr>
          <p:nvPr/>
        </p:nvCxnSpPr>
        <p:spPr>
          <a:xfrm>
            <a:off x="6061009" y="3640674"/>
            <a:ext cx="0" cy="744934"/>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584825" y="2553766"/>
            <a:ext cx="914400"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GB" altLang="en-US" sz="1000" dirty="0">
                <a:solidFill>
                  <a:srgbClr val="FFFFFF"/>
                </a:solidFill>
                <a:latin typeface="Calibri" pitchFamily="34" charset="0"/>
              </a:rPr>
              <a:t>PDP Coach (CB)</a:t>
            </a:r>
          </a:p>
        </p:txBody>
      </p:sp>
      <p:cxnSp>
        <p:nvCxnSpPr>
          <p:cNvPr id="59" name="Straight Connector 58"/>
          <p:cNvCxnSpPr/>
          <p:nvPr/>
        </p:nvCxnSpPr>
        <p:spPr>
          <a:xfrm flipH="1" flipV="1">
            <a:off x="6061009" y="2914129"/>
            <a:ext cx="1" cy="37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049855" y="2024844"/>
            <a:ext cx="1128" cy="528922"/>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068265" y="5252949"/>
            <a:ext cx="1458857"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GB" altLang="en-US" sz="1000" dirty="0">
              <a:solidFill>
                <a:srgbClr val="FFFFFF"/>
              </a:solidFill>
              <a:latin typeface="Calibri" pitchFamily="34" charset="0"/>
            </a:endParaRPr>
          </a:p>
          <a:p>
            <a:pPr algn="ctr" eaLnBrk="1" hangingPunct="1">
              <a:defRPr/>
            </a:pPr>
            <a:r>
              <a:rPr lang="en-GB" altLang="en-US" sz="1000" dirty="0">
                <a:solidFill>
                  <a:srgbClr val="FFFFFF"/>
                </a:solidFill>
                <a:latin typeface="Calibri" pitchFamily="34" charset="0"/>
              </a:rPr>
              <a:t>Elite Development Coaches x 4</a:t>
            </a:r>
          </a:p>
          <a:p>
            <a:pPr algn="ctr" eaLnBrk="1" hangingPunct="1">
              <a:defRPr/>
            </a:pPr>
            <a:r>
              <a:rPr lang="en-GB" altLang="en-US" sz="1000" dirty="0">
                <a:solidFill>
                  <a:srgbClr val="FFFFFF"/>
                </a:solidFill>
                <a:latin typeface="Calibri" pitchFamily="34" charset="0"/>
              </a:rPr>
              <a:t>Full Time</a:t>
            </a:r>
          </a:p>
          <a:p>
            <a:pPr algn="ctr" eaLnBrk="1" hangingPunct="1">
              <a:defRPr/>
            </a:pPr>
            <a:r>
              <a:rPr lang="en-GB" altLang="en-US" sz="1000" dirty="0">
                <a:solidFill>
                  <a:srgbClr val="FFFFFF"/>
                </a:solidFill>
                <a:latin typeface="Calibri" pitchFamily="34" charset="0"/>
              </a:rPr>
              <a:t>D Manning</a:t>
            </a:r>
          </a:p>
          <a:p>
            <a:pPr algn="ctr" eaLnBrk="1" hangingPunct="1">
              <a:defRPr/>
            </a:pPr>
            <a:r>
              <a:rPr lang="en-GB" altLang="en-US" sz="1000" dirty="0">
                <a:solidFill>
                  <a:srgbClr val="FFFFFF"/>
                </a:solidFill>
                <a:latin typeface="Calibri" pitchFamily="34" charset="0"/>
              </a:rPr>
              <a:t>C Chappell</a:t>
            </a:r>
          </a:p>
          <a:p>
            <a:pPr algn="ctr" eaLnBrk="1" hangingPunct="1">
              <a:defRPr/>
            </a:pPr>
            <a:r>
              <a:rPr lang="en-GB" altLang="en-US" sz="1000" dirty="0">
                <a:solidFill>
                  <a:srgbClr val="FFFFFF"/>
                </a:solidFill>
                <a:latin typeface="Calibri" pitchFamily="34" charset="0"/>
              </a:rPr>
              <a:t>D Lloyd</a:t>
            </a:r>
          </a:p>
          <a:p>
            <a:pPr algn="ctr" eaLnBrk="1" hangingPunct="1">
              <a:defRPr/>
            </a:pPr>
            <a:r>
              <a:rPr lang="en-GB" altLang="en-US" sz="1000" dirty="0">
                <a:solidFill>
                  <a:srgbClr val="FFFFFF"/>
                </a:solidFill>
                <a:latin typeface="Calibri" pitchFamily="34" charset="0"/>
              </a:rPr>
              <a:t>M Flynn</a:t>
            </a:r>
          </a:p>
          <a:p>
            <a:pPr algn="ctr" eaLnBrk="1" hangingPunct="1">
              <a:defRPr/>
            </a:pPr>
            <a:endParaRPr lang="en-GB" altLang="en-US" sz="1000" dirty="0">
              <a:solidFill>
                <a:srgbClr val="FFFFFF"/>
              </a:solidFill>
              <a:latin typeface="Calibri" pitchFamily="34" charset="0"/>
            </a:endParaRPr>
          </a:p>
          <a:p>
            <a:pPr algn="ctr" eaLnBrk="1" hangingPunct="1">
              <a:defRPr/>
            </a:pPr>
            <a:endParaRPr lang="en-GB" altLang="en-US" sz="1000" dirty="0">
              <a:solidFill>
                <a:srgbClr val="FFFFFF"/>
              </a:solidFill>
              <a:latin typeface="Calibri" pitchFamily="34" charset="0"/>
            </a:endParaRPr>
          </a:p>
        </p:txBody>
      </p:sp>
      <p:cxnSp>
        <p:nvCxnSpPr>
          <p:cNvPr id="15" name="Straight Connector 14"/>
          <p:cNvCxnSpPr>
            <a:stCxn id="57" idx="3"/>
            <a:endCxn id="24" idx="1"/>
          </p:cNvCxnSpPr>
          <p:nvPr/>
        </p:nvCxnSpPr>
        <p:spPr>
          <a:xfrm>
            <a:off x="5527122" y="6009393"/>
            <a:ext cx="66095"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BE353687-D622-4876-AEB1-995A5FBBBB41}"/>
              </a:ext>
            </a:extLst>
          </p:cNvPr>
          <p:cNvSpPr/>
          <p:nvPr/>
        </p:nvSpPr>
        <p:spPr>
          <a:xfrm>
            <a:off x="6879996" y="1067240"/>
            <a:ext cx="914400" cy="454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dirty="0">
                <a:solidFill>
                  <a:srgbClr val="FFFFFF"/>
                </a:solidFill>
                <a:cs typeface="Arial" charset="0"/>
              </a:rPr>
              <a:t>Academy Operations</a:t>
            </a:r>
          </a:p>
          <a:p>
            <a:pPr algn="ctr">
              <a:defRPr/>
            </a:pPr>
            <a:r>
              <a:rPr lang="en-GB" sz="1000" dirty="0">
                <a:solidFill>
                  <a:srgbClr val="FFFFFF"/>
                </a:solidFill>
                <a:cs typeface="Arial" charset="0"/>
              </a:rPr>
              <a:t>(CC)</a:t>
            </a:r>
          </a:p>
        </p:txBody>
      </p:sp>
      <p:cxnSp>
        <p:nvCxnSpPr>
          <p:cNvPr id="16" name="Straight Connector 15">
            <a:extLst>
              <a:ext uri="{FF2B5EF4-FFF2-40B4-BE49-F238E27FC236}">
                <a16:creationId xmlns:a16="http://schemas.microsoft.com/office/drawing/2014/main" id="{3E2A8EDF-3ECA-4096-BBFB-3BC0528D0E32}"/>
              </a:ext>
            </a:extLst>
          </p:cNvPr>
          <p:cNvCxnSpPr>
            <a:stCxn id="6" idx="3"/>
            <a:endCxn id="10" idx="1"/>
          </p:cNvCxnSpPr>
          <p:nvPr/>
        </p:nvCxnSpPr>
        <p:spPr>
          <a:xfrm>
            <a:off x="6499226" y="377826"/>
            <a:ext cx="1059559" cy="156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5B408FA-3D28-43A9-9520-76A7F0099C8A}"/>
              </a:ext>
            </a:extLst>
          </p:cNvPr>
          <p:cNvCxnSpPr>
            <a:stCxn id="6" idx="1"/>
            <a:endCxn id="9" idx="3"/>
          </p:cNvCxnSpPr>
          <p:nvPr/>
        </p:nvCxnSpPr>
        <p:spPr>
          <a:xfrm flipH="1">
            <a:off x="4716463" y="377826"/>
            <a:ext cx="868363" cy="158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669912F-B33C-41E2-B3CD-D814642813E2}"/>
              </a:ext>
            </a:extLst>
          </p:cNvPr>
          <p:cNvCxnSpPr>
            <a:stCxn id="7" idx="1"/>
            <a:endCxn id="8" idx="3"/>
          </p:cNvCxnSpPr>
          <p:nvPr/>
        </p:nvCxnSpPr>
        <p:spPr>
          <a:xfrm flipH="1">
            <a:off x="5257005" y="1082767"/>
            <a:ext cx="336212" cy="1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3B84A2-1B2A-47FC-BBC7-E40F91BA63C5}"/>
              </a:ext>
            </a:extLst>
          </p:cNvPr>
          <p:cNvCxnSpPr>
            <a:cxnSpLocks/>
            <a:stCxn id="7" idx="3"/>
            <a:endCxn id="65" idx="1"/>
          </p:cNvCxnSpPr>
          <p:nvPr/>
        </p:nvCxnSpPr>
        <p:spPr>
          <a:xfrm>
            <a:off x="6507617" y="1082768"/>
            <a:ext cx="372379" cy="211488"/>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343205" y="5252949"/>
            <a:ext cx="1458857" cy="1512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endParaRPr lang="en-GB" altLang="en-US" sz="1000" dirty="0">
              <a:solidFill>
                <a:srgbClr val="FFFFFF"/>
              </a:solidFill>
              <a:latin typeface="Calibri" pitchFamily="34" charset="0"/>
            </a:endParaRPr>
          </a:p>
          <a:p>
            <a:pPr algn="ctr" eaLnBrk="1" hangingPunct="1">
              <a:defRPr/>
            </a:pPr>
            <a:r>
              <a:rPr lang="en-GB" altLang="en-US" sz="1000" dirty="0">
                <a:solidFill>
                  <a:srgbClr val="FFFFFF"/>
                </a:solidFill>
                <a:latin typeface="Calibri" pitchFamily="34" charset="0"/>
              </a:rPr>
              <a:t>Pre Academy</a:t>
            </a:r>
          </a:p>
          <a:p>
            <a:pPr algn="ctr" eaLnBrk="1" hangingPunct="1">
              <a:defRPr/>
            </a:pPr>
            <a:endParaRPr lang="en-GB" altLang="en-US" sz="1000" dirty="0">
              <a:solidFill>
                <a:srgbClr val="FFFFFF"/>
              </a:solidFill>
              <a:latin typeface="Calibri" pitchFamily="34" charset="0"/>
            </a:endParaRPr>
          </a:p>
          <a:p>
            <a:pPr algn="ctr" eaLnBrk="1" hangingPunct="1">
              <a:defRPr/>
            </a:pPr>
            <a:r>
              <a:rPr lang="en-GB" altLang="en-US" sz="1000" dirty="0">
                <a:solidFill>
                  <a:srgbClr val="FFFFFF"/>
                </a:solidFill>
                <a:latin typeface="Calibri" pitchFamily="34" charset="0"/>
              </a:rPr>
              <a:t>U7 &amp; 8</a:t>
            </a:r>
          </a:p>
          <a:p>
            <a:pPr algn="ctr" eaLnBrk="1" hangingPunct="1">
              <a:defRPr/>
            </a:pPr>
            <a:endParaRPr lang="en-GB" altLang="en-US" sz="1000" dirty="0">
              <a:solidFill>
                <a:srgbClr val="FFFFFF"/>
              </a:solidFill>
              <a:latin typeface="Calibri" pitchFamily="34" charset="0"/>
            </a:endParaRPr>
          </a:p>
          <a:p>
            <a:pPr algn="ctr" eaLnBrk="1" hangingPunct="1">
              <a:defRPr/>
            </a:pPr>
            <a:r>
              <a:rPr lang="en-GB" altLang="en-US" sz="1000" dirty="0">
                <a:solidFill>
                  <a:srgbClr val="FFFFFF"/>
                </a:solidFill>
                <a:latin typeface="Calibri" pitchFamily="34" charset="0"/>
              </a:rPr>
              <a:t>Mark Read</a:t>
            </a:r>
          </a:p>
          <a:p>
            <a:pPr algn="ctr" eaLnBrk="1" hangingPunct="1">
              <a:defRPr/>
            </a:pPr>
            <a:endParaRPr lang="en-GB" altLang="en-US" sz="1000" dirty="0">
              <a:solidFill>
                <a:srgbClr val="FFFFFF"/>
              </a:solidFill>
              <a:latin typeface="Calibri" pitchFamily="34" charset="0"/>
            </a:endParaRPr>
          </a:p>
          <a:p>
            <a:pPr algn="ctr" eaLnBrk="1" hangingPunct="1">
              <a:defRPr/>
            </a:pPr>
            <a:r>
              <a:rPr lang="en-GB" altLang="en-US" sz="1000" dirty="0">
                <a:solidFill>
                  <a:srgbClr val="FFFFFF"/>
                </a:solidFill>
                <a:latin typeface="Calibri" pitchFamily="34" charset="0"/>
              </a:rPr>
              <a:t>David Manning</a:t>
            </a:r>
          </a:p>
          <a:p>
            <a:pPr algn="ctr" eaLnBrk="1" hangingPunct="1">
              <a:defRPr/>
            </a:pPr>
            <a:r>
              <a:rPr lang="en-GB" altLang="en-US" sz="1000" dirty="0">
                <a:solidFill>
                  <a:srgbClr val="FFFFFF"/>
                </a:solidFill>
                <a:latin typeface="Calibri" pitchFamily="34" charset="0"/>
              </a:rPr>
              <a:t>Danny Lloyd</a:t>
            </a:r>
          </a:p>
          <a:p>
            <a:pPr algn="ctr" eaLnBrk="1" hangingPunct="1">
              <a:defRPr/>
            </a:pPr>
            <a:endParaRPr lang="en-GB" altLang="en-US" sz="1000" dirty="0">
              <a:solidFill>
                <a:srgbClr val="FFFFFF"/>
              </a:solidFill>
              <a:latin typeface="Calibri" pitchFamily="34" charset="0"/>
            </a:endParaRPr>
          </a:p>
          <a:p>
            <a:pPr algn="ctr" eaLnBrk="1" hangingPunct="1">
              <a:defRPr/>
            </a:pPr>
            <a:endParaRPr lang="en-GB" altLang="en-US" sz="1000" dirty="0">
              <a:solidFill>
                <a:srgbClr val="FFFFFF"/>
              </a:solidFill>
              <a:latin typeface="Calibri" pitchFamily="34" charset="0"/>
            </a:endParaRPr>
          </a:p>
        </p:txBody>
      </p:sp>
      <p:cxnSp>
        <p:nvCxnSpPr>
          <p:cNvPr id="66" name="Straight Connector 65"/>
          <p:cNvCxnSpPr/>
          <p:nvPr/>
        </p:nvCxnSpPr>
        <p:spPr>
          <a:xfrm>
            <a:off x="3802062" y="6137850"/>
            <a:ext cx="2567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E58C9DA-1E79-41F2-AB68-93C5BE896D77}"/>
              </a:ext>
            </a:extLst>
          </p:cNvPr>
          <p:cNvCxnSpPr>
            <a:cxnSpLocks/>
          </p:cNvCxnSpPr>
          <p:nvPr/>
        </p:nvCxnSpPr>
        <p:spPr>
          <a:xfrm flipV="1">
            <a:off x="6042025" y="5085845"/>
            <a:ext cx="0" cy="3077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98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1385888" y="322987"/>
            <a:ext cx="9544050" cy="6924973"/>
          </a:xfrm>
          <a:prstGeom prst="rect">
            <a:avLst/>
          </a:prstGeom>
        </p:spPr>
        <p:txBody>
          <a:bodyPr wrap="square">
            <a:spAutoFit/>
          </a:bodyPr>
          <a:lstStyle/>
          <a:p>
            <a:r>
              <a:rPr lang="en-GB" b="1" dirty="0"/>
              <a:t>Developing Creativity, Problem Solving and Decision Making (continued)</a:t>
            </a:r>
            <a:endParaRPr lang="en-US" b="1" dirty="0"/>
          </a:p>
          <a:p>
            <a:r>
              <a:rPr lang="en-GB" b="1" dirty="0"/>
              <a:t> </a:t>
            </a:r>
            <a:endParaRPr lang="en-US" b="1" dirty="0"/>
          </a:p>
          <a:p>
            <a:r>
              <a:rPr lang="en-GB" b="1" dirty="0"/>
              <a:t>Games:</a:t>
            </a:r>
            <a:endParaRPr lang="en-US" b="1" dirty="0"/>
          </a:p>
          <a:p>
            <a:r>
              <a:rPr lang="en-GB" dirty="0"/>
              <a:t> </a:t>
            </a:r>
            <a:endParaRPr lang="en-US" dirty="0"/>
          </a:p>
          <a:p>
            <a:pPr lvl="0"/>
            <a:r>
              <a:rPr lang="en-GB" dirty="0"/>
              <a:t>Shapes – new shapes for players to adapt and understand</a:t>
            </a:r>
          </a:p>
          <a:p>
            <a:pPr lvl="0"/>
            <a:endParaRPr lang="en-US" dirty="0"/>
          </a:p>
          <a:p>
            <a:r>
              <a:rPr lang="en-GB" dirty="0"/>
              <a:t>Allow players to identify needs for change of strategy - I.E. press a trigger if unconditional press not working in game</a:t>
            </a:r>
            <a:endParaRPr lang="en-US" dirty="0"/>
          </a:p>
          <a:p>
            <a:r>
              <a:rPr lang="en-GB" dirty="0"/>
              <a:t>Flexibility - playing in pressure and out of pressure - work out where the spaces are, behind or in front? </a:t>
            </a:r>
          </a:p>
          <a:p>
            <a:endParaRPr lang="en-US" dirty="0"/>
          </a:p>
          <a:p>
            <a:r>
              <a:rPr lang="en-GB" dirty="0"/>
              <a:t>Playing out from the goalkeeper variations - make the right decision, choose the right one </a:t>
            </a:r>
            <a:endParaRPr lang="en-US" dirty="0"/>
          </a:p>
          <a:p>
            <a:r>
              <a:rPr lang="en-GB" dirty="0"/>
              <a:t>Playing players in new positions that expose them to different situations for problem solving/decision making/creativity.</a:t>
            </a:r>
            <a:endParaRPr lang="en-US" dirty="0"/>
          </a:p>
          <a:p>
            <a:r>
              <a:rPr lang="en-GB" dirty="0"/>
              <a:t> </a:t>
            </a:r>
            <a:endParaRPr lang="en-US" dirty="0"/>
          </a:p>
          <a:p>
            <a:pPr lvl="0"/>
            <a:r>
              <a:rPr lang="en-GB" dirty="0"/>
              <a:t>Team talks - ask for creativity especially in the final third, Guided Discovery/ Q+A in the team talk, asking players to problem solve and come up with solutions. </a:t>
            </a:r>
            <a:endParaRPr lang="en-US" dirty="0"/>
          </a:p>
          <a:p>
            <a:r>
              <a:rPr lang="en-GB" dirty="0"/>
              <a:t> </a:t>
            </a:r>
            <a:endParaRPr lang="en-US" dirty="0"/>
          </a:p>
          <a:p>
            <a:pPr lvl="0"/>
            <a:r>
              <a:rPr lang="en-GB" dirty="0"/>
              <a:t>Always creating a platform for players to express themselves and play with freedom within the framework of the training/game.</a:t>
            </a:r>
            <a:endParaRPr lang="en-US" dirty="0"/>
          </a:p>
          <a:p>
            <a:r>
              <a:rPr lang="en-GB" dirty="0"/>
              <a:t> </a:t>
            </a:r>
            <a:endParaRPr lang="en-US" dirty="0"/>
          </a:p>
          <a:p>
            <a:pPr lvl="0"/>
            <a:r>
              <a:rPr lang="en-GB" dirty="0"/>
              <a:t>Constantly putting players in situations in game and training where problem solving and decision making is key and trying not to tell them all the answers...</a:t>
            </a:r>
            <a:r>
              <a:rPr lang="en-GB" sz="2400" dirty="0"/>
              <a:t> </a:t>
            </a:r>
            <a:endParaRPr lang="en-US" sz="24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20</a:t>
            </a:fld>
            <a:endParaRPr lang="en-US"/>
          </a:p>
        </p:txBody>
      </p:sp>
    </p:spTree>
    <p:extLst>
      <p:ext uri="{BB962C8B-B14F-4D97-AF65-F5344CB8AC3E}">
        <p14:creationId xmlns:p14="http://schemas.microsoft.com/office/powerpoint/2010/main" val="83445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21</a:t>
            </a:fld>
            <a:endParaRPr lang="en-GB"/>
          </a:p>
        </p:txBody>
      </p:sp>
      <p:sp>
        <p:nvSpPr>
          <p:cNvPr id="16386" name="Rectangle 4"/>
          <p:cNvSpPr>
            <a:spLocks noChangeArrowheads="1"/>
          </p:cNvSpPr>
          <p:nvPr/>
        </p:nvSpPr>
        <p:spPr bwMode="auto">
          <a:xfrm>
            <a:off x="1291097" y="412433"/>
            <a:ext cx="9980361" cy="5020862"/>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8800" dirty="0">
                <a:latin typeface="Calibri" pitchFamily="34" charset="0"/>
                <a:cs typeface="Times New Roman" pitchFamily="18" charset="0"/>
              </a:rPr>
              <a:t>Connection between </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8800" dirty="0">
                <a:latin typeface="Calibri" pitchFamily="34" charset="0"/>
                <a:cs typeface="Times New Roman" pitchFamily="18" charset="0"/>
              </a:rPr>
              <a:t>playing &amp; coaching </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8800" dirty="0">
                <a:latin typeface="Calibri" pitchFamily="34" charset="0"/>
                <a:cs typeface="Times New Roman" pitchFamily="18" charset="0"/>
              </a:rPr>
              <a:t>philosophy</a:t>
            </a:r>
          </a:p>
        </p:txBody>
      </p:sp>
    </p:spTree>
    <p:extLst>
      <p:ext uri="{BB962C8B-B14F-4D97-AF65-F5344CB8AC3E}">
        <p14:creationId xmlns:p14="http://schemas.microsoft.com/office/powerpoint/2010/main" val="1594511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1385888" y="322987"/>
            <a:ext cx="9544050" cy="4431983"/>
          </a:xfrm>
          <a:prstGeom prst="rect">
            <a:avLst/>
          </a:prstGeom>
        </p:spPr>
        <p:txBody>
          <a:bodyPr wrap="square">
            <a:spAutoFit/>
          </a:bodyPr>
          <a:lstStyle/>
          <a:p>
            <a:r>
              <a:rPr lang="en-GB" sz="2400" b="1" dirty="0"/>
              <a:t>Coach freedom, self development and player development</a:t>
            </a:r>
          </a:p>
          <a:p>
            <a:endParaRPr lang="en-GB" b="1" dirty="0"/>
          </a:p>
          <a:p>
            <a:r>
              <a:rPr lang="en-GB" dirty="0"/>
              <a:t>Coaches are expected to use all the tools in their toolkit to ensure the coaching and playing philosophies are delivered against. </a:t>
            </a:r>
          </a:p>
          <a:p>
            <a:endParaRPr lang="en-GB" dirty="0"/>
          </a:p>
          <a:p>
            <a:r>
              <a:rPr lang="en-GB" dirty="0"/>
              <a:t>Whilst the philosophies are a framework and not prescriptive, the Academy expects coaches to develop players through the 4 cornered age specific coaching programmes, player profiles, position specifics and the coaches handbook and their personal CCF development plan.</a:t>
            </a:r>
          </a:p>
          <a:p>
            <a:endParaRPr lang="en-GB" dirty="0"/>
          </a:p>
          <a:p>
            <a:r>
              <a:rPr lang="en-GB" dirty="0"/>
              <a:t>The coaching philosophy encourages coaches to utilise a mix of age specific knowledge and understanding, the UEFA coaching qualifications they have attained, along with the FA Youth Awards.</a:t>
            </a:r>
            <a:endParaRPr lang="en-US" dirty="0"/>
          </a:p>
          <a:p>
            <a:r>
              <a:rPr lang="en-GB" b="1" dirty="0"/>
              <a:t> </a:t>
            </a:r>
            <a:endParaRPr lang="en-US" b="1"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22</a:t>
            </a:fld>
            <a:endParaRPr lang="en-US"/>
          </a:p>
        </p:txBody>
      </p:sp>
    </p:spTree>
    <p:extLst>
      <p:ext uri="{BB962C8B-B14F-4D97-AF65-F5344CB8AC3E}">
        <p14:creationId xmlns:p14="http://schemas.microsoft.com/office/powerpoint/2010/main" val="371595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23</a:t>
            </a:fld>
            <a:endParaRPr lang="en-GB"/>
          </a:p>
        </p:txBody>
      </p:sp>
      <p:sp>
        <p:nvSpPr>
          <p:cNvPr id="16386" name="Rectangle 4"/>
          <p:cNvSpPr>
            <a:spLocks noChangeArrowheads="1"/>
          </p:cNvSpPr>
          <p:nvPr/>
        </p:nvSpPr>
        <p:spPr bwMode="auto">
          <a:xfrm>
            <a:off x="1499780" y="87967"/>
            <a:ext cx="9402959" cy="626838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8800" dirty="0">
                <a:latin typeface="Calibri" pitchFamily="34" charset="0"/>
                <a:cs typeface="Times New Roman" pitchFamily="18" charset="0"/>
              </a:rPr>
              <a:t>Systems &amp; Concepts</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8800" dirty="0">
                <a:latin typeface="Calibri" pitchFamily="34" charset="0"/>
                <a:cs typeface="Times New Roman" pitchFamily="18" charset="0"/>
              </a:rPr>
              <a:t>5v5 to 11v11</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4800" dirty="0">
                <a:latin typeface="Calibri" pitchFamily="34" charset="0"/>
                <a:cs typeface="Times New Roman" pitchFamily="18" charset="0"/>
              </a:rPr>
              <a:t>Defending Third</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4800" dirty="0">
                <a:latin typeface="Calibri" pitchFamily="34" charset="0"/>
                <a:cs typeface="Times New Roman" pitchFamily="18" charset="0"/>
              </a:rPr>
              <a:t>Middle Third</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4800" dirty="0">
                <a:latin typeface="Calibri" pitchFamily="34" charset="0"/>
                <a:cs typeface="Times New Roman" pitchFamily="18" charset="0"/>
              </a:rPr>
              <a:t>Attacking Third</a:t>
            </a:r>
          </a:p>
        </p:txBody>
      </p:sp>
    </p:spTree>
    <p:extLst>
      <p:ext uri="{BB962C8B-B14F-4D97-AF65-F5344CB8AC3E}">
        <p14:creationId xmlns:p14="http://schemas.microsoft.com/office/powerpoint/2010/main" val="209692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2"/>
          <p:cNvSpPr txBox="1">
            <a:spLocks noChangeArrowheads="1"/>
          </p:cNvSpPr>
          <p:nvPr/>
        </p:nvSpPr>
        <p:spPr bwMode="auto">
          <a:xfrm>
            <a:off x="8098407" y="697696"/>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OWN THIRD</a:t>
            </a:r>
          </a:p>
        </p:txBody>
      </p:sp>
      <p:sp>
        <p:nvSpPr>
          <p:cNvPr id="50179" name="TextBox 4"/>
          <p:cNvSpPr txBox="1">
            <a:spLocks noChangeArrowheads="1"/>
          </p:cNvSpPr>
          <p:nvPr/>
        </p:nvSpPr>
        <p:spPr bwMode="auto">
          <a:xfrm>
            <a:off x="2960688" y="196258"/>
            <a:ext cx="5814822" cy="400110"/>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1" i="0" u="sng" strike="noStrike" kern="1200" cap="none" spc="0" normalizeH="0" baseline="0" noProof="0" dirty="0">
                <a:ln>
                  <a:noFill/>
                </a:ln>
                <a:solidFill>
                  <a:prstClr val="black"/>
                </a:solidFill>
                <a:effectLst/>
                <a:uLnTx/>
                <a:uFillTx/>
                <a:latin typeface="Calibri" pitchFamily="34" charset="0"/>
                <a:ea typeface="+mn-ea"/>
                <a:cs typeface="Arial" charset="0"/>
              </a:rPr>
              <a:t>IN POSSESSION</a:t>
            </a:r>
          </a:p>
        </p:txBody>
      </p:sp>
      <p:sp>
        <p:nvSpPr>
          <p:cNvPr id="4" name="TextBox 3"/>
          <p:cNvSpPr txBox="1"/>
          <p:nvPr/>
        </p:nvSpPr>
        <p:spPr>
          <a:xfrm>
            <a:off x="592428" y="450376"/>
            <a:ext cx="769121" cy="5538300"/>
          </a:xfrm>
          <a:prstGeom prst="rect">
            <a:avLst/>
          </a:prstGeom>
          <a:noFill/>
        </p:spPr>
        <p:txBody>
          <a:bodyPr vert="wordArt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a:ea typeface="+mn-ea"/>
                <a:cs typeface="Arial" charset="0"/>
              </a:rPr>
              <a:t>ATTACKING</a:t>
            </a:r>
          </a:p>
        </p:txBody>
      </p:sp>
      <p:pic>
        <p:nvPicPr>
          <p:cNvPr id="50183" name="Picture 27"/>
          <p:cNvPicPr>
            <a:picLocks noChangeAspect="1"/>
          </p:cNvPicPr>
          <p:nvPr/>
        </p:nvPicPr>
        <p:blipFill>
          <a:blip r:embed="rId2"/>
          <a:srcRect/>
          <a:stretch>
            <a:fillRect/>
          </a:stretch>
        </p:blipFill>
        <p:spPr bwMode="auto">
          <a:xfrm>
            <a:off x="2601913" y="773113"/>
            <a:ext cx="4146550" cy="5472112"/>
          </a:xfrm>
          <a:prstGeom prst="rect">
            <a:avLst/>
          </a:prstGeom>
          <a:noFill/>
          <a:ln w="9525">
            <a:noFill/>
            <a:miter lim="800000"/>
            <a:headEnd/>
            <a:tailEnd/>
          </a:ln>
        </p:spPr>
      </p:pic>
      <p:sp>
        <p:nvSpPr>
          <p:cNvPr id="2" name="TextBox 1"/>
          <p:cNvSpPr txBox="1"/>
          <p:nvPr/>
        </p:nvSpPr>
        <p:spPr>
          <a:xfrm>
            <a:off x="7519917" y="1160060"/>
            <a:ext cx="4107976" cy="92333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Highest pass first / penetrate / limited risk / limited rotation- through, round, over, GK pivot. </a:t>
            </a:r>
          </a:p>
        </p:txBody>
      </p:sp>
      <p:sp>
        <p:nvSpPr>
          <p:cNvPr id="10" name="TextBox 2"/>
          <p:cNvSpPr txBox="1">
            <a:spLocks noChangeArrowheads="1"/>
          </p:cNvSpPr>
          <p:nvPr/>
        </p:nvSpPr>
        <p:spPr bwMode="auto">
          <a:xfrm>
            <a:off x="8155273" y="2446884"/>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MID THIRD</a:t>
            </a:r>
          </a:p>
        </p:txBody>
      </p:sp>
      <p:sp>
        <p:nvSpPr>
          <p:cNvPr id="11" name="TextBox 2"/>
          <p:cNvSpPr txBox="1">
            <a:spLocks noChangeArrowheads="1"/>
          </p:cNvSpPr>
          <p:nvPr/>
        </p:nvSpPr>
        <p:spPr bwMode="auto">
          <a:xfrm>
            <a:off x="8075661" y="4346198"/>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ATTACKING THIRD</a:t>
            </a:r>
          </a:p>
        </p:txBody>
      </p:sp>
      <p:sp>
        <p:nvSpPr>
          <p:cNvPr id="12" name="TextBox 11"/>
          <p:cNvSpPr txBox="1"/>
          <p:nvPr/>
        </p:nvSpPr>
        <p:spPr>
          <a:xfrm>
            <a:off x="7426657" y="2963839"/>
            <a:ext cx="4107976" cy="92333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Highest pass first / penetrate / more risk / more rotation chances- through, round, over. </a:t>
            </a:r>
          </a:p>
        </p:txBody>
      </p:sp>
      <p:sp>
        <p:nvSpPr>
          <p:cNvPr id="13" name="TextBox 12"/>
          <p:cNvSpPr txBox="1"/>
          <p:nvPr/>
        </p:nvSpPr>
        <p:spPr>
          <a:xfrm>
            <a:off x="7538114" y="4890448"/>
            <a:ext cx="4107976" cy="92333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Highest pass first / penetrate / more risk / more rotation chances- through, round, over. End product.</a:t>
            </a:r>
          </a:p>
        </p:txBody>
      </p:sp>
    </p:spTree>
    <p:extLst>
      <p:ext uri="{BB962C8B-B14F-4D97-AF65-F5344CB8AC3E}">
        <p14:creationId xmlns:p14="http://schemas.microsoft.com/office/powerpoint/2010/main" val="94949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2"/>
          <p:cNvSpPr txBox="1">
            <a:spLocks noChangeArrowheads="1"/>
          </p:cNvSpPr>
          <p:nvPr/>
        </p:nvSpPr>
        <p:spPr bwMode="auto">
          <a:xfrm>
            <a:off x="8098407" y="697696"/>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DEFENSIVE THIRD</a:t>
            </a:r>
          </a:p>
        </p:txBody>
      </p:sp>
      <p:sp>
        <p:nvSpPr>
          <p:cNvPr id="50179" name="TextBox 4"/>
          <p:cNvSpPr txBox="1">
            <a:spLocks noChangeArrowheads="1"/>
          </p:cNvSpPr>
          <p:nvPr/>
        </p:nvSpPr>
        <p:spPr bwMode="auto">
          <a:xfrm>
            <a:off x="2960688" y="196258"/>
            <a:ext cx="5814822" cy="400110"/>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1" i="0" u="sng" strike="noStrike" kern="1200" cap="none" spc="0" normalizeH="0" baseline="0" noProof="0" dirty="0">
                <a:ln>
                  <a:noFill/>
                </a:ln>
                <a:solidFill>
                  <a:prstClr val="black"/>
                </a:solidFill>
                <a:effectLst/>
                <a:uLnTx/>
                <a:uFillTx/>
                <a:latin typeface="Calibri" pitchFamily="34" charset="0"/>
                <a:ea typeface="+mn-ea"/>
                <a:cs typeface="Arial" charset="0"/>
              </a:rPr>
              <a:t>OUT OF POSSESSION</a:t>
            </a:r>
          </a:p>
        </p:txBody>
      </p:sp>
      <p:sp>
        <p:nvSpPr>
          <p:cNvPr id="4" name="TextBox 3"/>
          <p:cNvSpPr txBox="1"/>
          <p:nvPr/>
        </p:nvSpPr>
        <p:spPr>
          <a:xfrm>
            <a:off x="592428" y="450376"/>
            <a:ext cx="769121" cy="5538300"/>
          </a:xfrm>
          <a:prstGeom prst="rect">
            <a:avLst/>
          </a:prstGeom>
          <a:noFill/>
        </p:spPr>
        <p:txBody>
          <a:bodyPr vert="wordArt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a:ea typeface="+mn-ea"/>
                <a:cs typeface="Arial" charset="0"/>
              </a:rPr>
              <a:t>DEFENDING</a:t>
            </a:r>
          </a:p>
        </p:txBody>
      </p:sp>
      <p:pic>
        <p:nvPicPr>
          <p:cNvPr id="50183" name="Picture 27"/>
          <p:cNvPicPr>
            <a:picLocks noChangeAspect="1"/>
          </p:cNvPicPr>
          <p:nvPr/>
        </p:nvPicPr>
        <p:blipFill>
          <a:blip r:embed="rId2"/>
          <a:srcRect/>
          <a:stretch>
            <a:fillRect/>
          </a:stretch>
        </p:blipFill>
        <p:spPr bwMode="auto">
          <a:xfrm>
            <a:off x="2601913" y="773113"/>
            <a:ext cx="4146550" cy="5472112"/>
          </a:xfrm>
          <a:prstGeom prst="rect">
            <a:avLst/>
          </a:prstGeom>
          <a:noFill/>
          <a:ln w="9525">
            <a:noFill/>
            <a:miter lim="800000"/>
            <a:headEnd/>
            <a:tailEnd/>
          </a:ln>
        </p:spPr>
      </p:pic>
      <p:sp>
        <p:nvSpPr>
          <p:cNvPr id="2" name="TextBox 1"/>
          <p:cNvSpPr txBox="1"/>
          <p:nvPr/>
        </p:nvSpPr>
        <p:spPr>
          <a:xfrm>
            <a:off x="7519917" y="1160060"/>
            <a:ext cx="4107976" cy="92333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Body contact, mark / cover and show away from goal. Tackle, intercept, block shots and crosses. Recovery.</a:t>
            </a:r>
          </a:p>
        </p:txBody>
      </p:sp>
      <p:sp>
        <p:nvSpPr>
          <p:cNvPr id="10" name="TextBox 2"/>
          <p:cNvSpPr txBox="1">
            <a:spLocks noChangeArrowheads="1"/>
          </p:cNvSpPr>
          <p:nvPr/>
        </p:nvSpPr>
        <p:spPr bwMode="auto">
          <a:xfrm>
            <a:off x="8155273" y="2446884"/>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MID THIRD</a:t>
            </a:r>
          </a:p>
        </p:txBody>
      </p:sp>
      <p:sp>
        <p:nvSpPr>
          <p:cNvPr id="11" name="TextBox 2"/>
          <p:cNvSpPr txBox="1">
            <a:spLocks noChangeArrowheads="1"/>
          </p:cNvSpPr>
          <p:nvPr/>
        </p:nvSpPr>
        <p:spPr bwMode="auto">
          <a:xfrm>
            <a:off x="8075661" y="4346198"/>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ATTACKING THIRD</a:t>
            </a:r>
          </a:p>
        </p:txBody>
      </p:sp>
      <p:sp>
        <p:nvSpPr>
          <p:cNvPr id="12" name="TextBox 11"/>
          <p:cNvSpPr txBox="1"/>
          <p:nvPr/>
        </p:nvSpPr>
        <p:spPr>
          <a:xfrm>
            <a:off x="7426657" y="2827362"/>
            <a:ext cx="4107976" cy="175432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Press, support the press, body contact, mark / cover. Show which way? Shape and numbers? Tackle, intercept and stop penetration / screen. Recovery.</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 name="TextBox 12"/>
          <p:cNvSpPr txBox="1"/>
          <p:nvPr/>
        </p:nvSpPr>
        <p:spPr>
          <a:xfrm>
            <a:off x="7510819" y="4740323"/>
            <a:ext cx="4107976" cy="1477328"/>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Press, support the press, body contact, mark / cover. Show one way. Tackle, intercept and stop penetration  screen. Recovery.</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1890856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2"/>
          <p:cNvSpPr txBox="1">
            <a:spLocks noChangeArrowheads="1"/>
          </p:cNvSpPr>
          <p:nvPr/>
        </p:nvSpPr>
        <p:spPr bwMode="auto">
          <a:xfrm>
            <a:off x="8098407" y="697696"/>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DEFENSIVE THIRD</a:t>
            </a:r>
          </a:p>
        </p:txBody>
      </p:sp>
      <p:sp>
        <p:nvSpPr>
          <p:cNvPr id="50179" name="TextBox 4"/>
          <p:cNvSpPr txBox="1">
            <a:spLocks noChangeArrowheads="1"/>
          </p:cNvSpPr>
          <p:nvPr/>
        </p:nvSpPr>
        <p:spPr bwMode="auto">
          <a:xfrm>
            <a:off x="2960688" y="196258"/>
            <a:ext cx="5814822" cy="400110"/>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1" i="0" u="sng" strike="noStrike" kern="1200" cap="none" spc="0" normalizeH="0" baseline="0" noProof="0" dirty="0">
                <a:ln>
                  <a:noFill/>
                </a:ln>
                <a:solidFill>
                  <a:prstClr val="black"/>
                </a:solidFill>
                <a:effectLst/>
                <a:uLnTx/>
                <a:uFillTx/>
                <a:latin typeface="Calibri" pitchFamily="34" charset="0"/>
                <a:ea typeface="+mn-ea"/>
                <a:cs typeface="Arial" charset="0"/>
              </a:rPr>
              <a:t>ABOUT TO / LOST POSSESSION</a:t>
            </a:r>
          </a:p>
        </p:txBody>
      </p:sp>
      <p:sp>
        <p:nvSpPr>
          <p:cNvPr id="4" name="TextBox 3"/>
          <p:cNvSpPr txBox="1"/>
          <p:nvPr/>
        </p:nvSpPr>
        <p:spPr>
          <a:xfrm>
            <a:off x="579549" y="373488"/>
            <a:ext cx="769121" cy="6001554"/>
          </a:xfrm>
          <a:prstGeom prst="rect">
            <a:avLst/>
          </a:prstGeom>
          <a:noFill/>
        </p:spPr>
        <p:txBody>
          <a:bodyPr vert="wordArt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a:ea typeface="+mn-ea"/>
                <a:cs typeface="Arial" charset="0"/>
              </a:rPr>
              <a:t>TRANSITION</a:t>
            </a:r>
          </a:p>
        </p:txBody>
      </p:sp>
      <p:pic>
        <p:nvPicPr>
          <p:cNvPr id="50183" name="Picture 27"/>
          <p:cNvPicPr>
            <a:picLocks noChangeAspect="1"/>
          </p:cNvPicPr>
          <p:nvPr/>
        </p:nvPicPr>
        <p:blipFill>
          <a:blip r:embed="rId2"/>
          <a:srcRect/>
          <a:stretch>
            <a:fillRect/>
          </a:stretch>
        </p:blipFill>
        <p:spPr bwMode="auto">
          <a:xfrm>
            <a:off x="2601913" y="773113"/>
            <a:ext cx="4146550" cy="5472112"/>
          </a:xfrm>
          <a:prstGeom prst="rect">
            <a:avLst/>
          </a:prstGeom>
          <a:noFill/>
          <a:ln w="9525">
            <a:noFill/>
            <a:miter lim="800000"/>
            <a:headEnd/>
            <a:tailEnd/>
          </a:ln>
        </p:spPr>
      </p:pic>
      <p:sp>
        <p:nvSpPr>
          <p:cNvPr id="2" name="TextBox 1"/>
          <p:cNvSpPr txBox="1"/>
          <p:nvPr/>
        </p:nvSpPr>
        <p:spPr>
          <a:xfrm>
            <a:off x="7538114" y="1160060"/>
            <a:ext cx="4107976" cy="1200329"/>
          </a:xfrm>
          <a:prstGeom prst="rect">
            <a:avLst/>
          </a:prstGeom>
          <a:noFill/>
        </p:spPr>
        <p:txBody>
          <a:bodyPr wrap="square" rtlCol="0">
            <a:spAutoFit/>
          </a:bodyPr>
          <a:lstStyle/>
          <a:p>
            <a:pPr lvl="0" algn="ctr" fontAlgn="base">
              <a:spcBef>
                <a:spcPct val="0"/>
              </a:spcBef>
              <a:spcAft>
                <a:spcPct val="0"/>
              </a:spcAft>
              <a:defRPr/>
            </a:pP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Recognise danger, limit opportunities, deny space, time, options, shots / crosses. Press / support / cover</a:t>
            </a:r>
            <a:r>
              <a:rPr lang="en-GB" dirty="0">
                <a:solidFill>
                  <a:prstClr val="black"/>
                </a:solidFill>
                <a:latin typeface="Arial" charset="0"/>
                <a:cs typeface="Arial" charset="0"/>
              </a:rPr>
              <a:t>. Recovery.</a:t>
            </a:r>
            <a:endParaRPr kumimoji="0" lang="en-GB"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0" name="TextBox 2"/>
          <p:cNvSpPr txBox="1">
            <a:spLocks noChangeArrowheads="1"/>
          </p:cNvSpPr>
          <p:nvPr/>
        </p:nvSpPr>
        <p:spPr bwMode="auto">
          <a:xfrm>
            <a:off x="8155273" y="2446884"/>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MID THIRD</a:t>
            </a:r>
          </a:p>
        </p:txBody>
      </p:sp>
      <p:sp>
        <p:nvSpPr>
          <p:cNvPr id="11" name="TextBox 2"/>
          <p:cNvSpPr txBox="1">
            <a:spLocks noChangeArrowheads="1"/>
          </p:cNvSpPr>
          <p:nvPr/>
        </p:nvSpPr>
        <p:spPr bwMode="auto">
          <a:xfrm>
            <a:off x="8075661" y="4346198"/>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ATTACKING THIRD</a:t>
            </a:r>
          </a:p>
        </p:txBody>
      </p:sp>
      <p:sp>
        <p:nvSpPr>
          <p:cNvPr id="12" name="TextBox 11"/>
          <p:cNvSpPr txBox="1"/>
          <p:nvPr/>
        </p:nvSpPr>
        <p:spPr>
          <a:xfrm>
            <a:off x="7444854" y="2963839"/>
            <a:ext cx="4107976" cy="1200329"/>
          </a:xfrm>
          <a:prstGeom prst="rect">
            <a:avLst/>
          </a:prstGeom>
          <a:noFill/>
        </p:spPr>
        <p:txBody>
          <a:bodyPr wrap="square" rtlCol="0">
            <a:spAutoFit/>
          </a:bodyPr>
          <a:lstStyle/>
          <a:p>
            <a:pPr lvl="0" algn="ctr" fontAlgn="base">
              <a:spcBef>
                <a:spcPct val="0"/>
              </a:spcBef>
              <a:spcAft>
                <a:spcPct val="0"/>
              </a:spcAft>
              <a:defRPr/>
            </a:pPr>
            <a:r>
              <a:rPr lang="en-GB" dirty="0">
                <a:solidFill>
                  <a:prstClr val="black"/>
                </a:solidFill>
                <a:latin typeface="Arial" charset="0"/>
                <a:cs typeface="Arial" charset="0"/>
              </a:rPr>
              <a:t>Recognise danger, limit opportunities, deny space, time, options. Press / support / cover / recover. Show which way? Shape and unit numbers? </a:t>
            </a:r>
            <a:endParaRPr kumimoji="0" lang="en-GB"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3" name="TextBox 12"/>
          <p:cNvSpPr txBox="1"/>
          <p:nvPr/>
        </p:nvSpPr>
        <p:spPr>
          <a:xfrm>
            <a:off x="7538114" y="4890448"/>
            <a:ext cx="4107976" cy="1200329"/>
          </a:xfrm>
          <a:prstGeom prst="rect">
            <a:avLst/>
          </a:prstGeom>
          <a:noFill/>
        </p:spPr>
        <p:txBody>
          <a:bodyPr wrap="square" rtlCol="0">
            <a:spAutoFit/>
          </a:bodyPr>
          <a:lstStyle/>
          <a:p>
            <a:pPr lvl="0" algn="ctr" fontAlgn="base">
              <a:spcBef>
                <a:spcPct val="0"/>
              </a:spcBef>
              <a:spcAft>
                <a:spcPct val="0"/>
              </a:spcAft>
              <a:defRPr/>
            </a:pPr>
            <a:r>
              <a:rPr lang="en-GB" dirty="0">
                <a:solidFill>
                  <a:prstClr val="black"/>
                </a:solidFill>
                <a:latin typeface="Arial" charset="0"/>
                <a:cs typeface="Arial" charset="0"/>
              </a:rPr>
              <a:t>Recognise danger, limit opportunities, deny space, time, options. Press / support / cover / recover. Show which way? Shape and unit numbers? </a:t>
            </a:r>
          </a:p>
        </p:txBody>
      </p:sp>
    </p:spTree>
    <p:extLst>
      <p:ext uri="{BB962C8B-B14F-4D97-AF65-F5344CB8AC3E}">
        <p14:creationId xmlns:p14="http://schemas.microsoft.com/office/powerpoint/2010/main" val="810659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2"/>
          <p:cNvSpPr txBox="1">
            <a:spLocks noChangeArrowheads="1"/>
          </p:cNvSpPr>
          <p:nvPr/>
        </p:nvSpPr>
        <p:spPr bwMode="auto">
          <a:xfrm>
            <a:off x="8098407" y="697696"/>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DEFENSIVE THIRD</a:t>
            </a:r>
          </a:p>
        </p:txBody>
      </p:sp>
      <p:sp>
        <p:nvSpPr>
          <p:cNvPr id="50179" name="TextBox 4"/>
          <p:cNvSpPr txBox="1">
            <a:spLocks noChangeArrowheads="1"/>
          </p:cNvSpPr>
          <p:nvPr/>
        </p:nvSpPr>
        <p:spPr bwMode="auto">
          <a:xfrm>
            <a:off x="2960688" y="196258"/>
            <a:ext cx="5814822" cy="400110"/>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1" i="0" u="sng" strike="noStrike" kern="1200" cap="none" spc="0" normalizeH="0" baseline="0" noProof="0" dirty="0">
                <a:ln>
                  <a:noFill/>
                </a:ln>
                <a:solidFill>
                  <a:prstClr val="black"/>
                </a:solidFill>
                <a:effectLst/>
                <a:uLnTx/>
                <a:uFillTx/>
                <a:latin typeface="Calibri" pitchFamily="34" charset="0"/>
                <a:ea typeface="+mn-ea"/>
                <a:cs typeface="Arial" charset="0"/>
              </a:rPr>
              <a:t>ABOUT TO / IN POSSESSION</a:t>
            </a:r>
          </a:p>
        </p:txBody>
      </p:sp>
      <p:sp>
        <p:nvSpPr>
          <p:cNvPr id="4" name="TextBox 3"/>
          <p:cNvSpPr txBox="1"/>
          <p:nvPr/>
        </p:nvSpPr>
        <p:spPr>
          <a:xfrm>
            <a:off x="579549" y="373488"/>
            <a:ext cx="769121" cy="6001554"/>
          </a:xfrm>
          <a:prstGeom prst="rect">
            <a:avLst/>
          </a:prstGeom>
          <a:noFill/>
        </p:spPr>
        <p:txBody>
          <a:bodyPr vert="wordArt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a:ea typeface="+mn-ea"/>
                <a:cs typeface="Arial" charset="0"/>
              </a:rPr>
              <a:t>TRANSITION</a:t>
            </a:r>
          </a:p>
        </p:txBody>
      </p:sp>
      <p:pic>
        <p:nvPicPr>
          <p:cNvPr id="50183" name="Picture 27"/>
          <p:cNvPicPr>
            <a:picLocks noChangeAspect="1"/>
          </p:cNvPicPr>
          <p:nvPr/>
        </p:nvPicPr>
        <p:blipFill>
          <a:blip r:embed="rId2"/>
          <a:srcRect/>
          <a:stretch>
            <a:fillRect/>
          </a:stretch>
        </p:blipFill>
        <p:spPr bwMode="auto">
          <a:xfrm>
            <a:off x="2601913" y="773113"/>
            <a:ext cx="4146550" cy="5472112"/>
          </a:xfrm>
          <a:prstGeom prst="rect">
            <a:avLst/>
          </a:prstGeom>
          <a:noFill/>
          <a:ln w="9525">
            <a:noFill/>
            <a:miter lim="800000"/>
            <a:headEnd/>
            <a:tailEnd/>
          </a:ln>
        </p:spPr>
      </p:pic>
      <p:sp>
        <p:nvSpPr>
          <p:cNvPr id="10" name="TextBox 2"/>
          <p:cNvSpPr txBox="1">
            <a:spLocks noChangeArrowheads="1"/>
          </p:cNvSpPr>
          <p:nvPr/>
        </p:nvSpPr>
        <p:spPr bwMode="auto">
          <a:xfrm>
            <a:off x="8155273" y="2446884"/>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MID THIRD</a:t>
            </a:r>
          </a:p>
        </p:txBody>
      </p:sp>
      <p:sp>
        <p:nvSpPr>
          <p:cNvPr id="11" name="TextBox 2"/>
          <p:cNvSpPr txBox="1">
            <a:spLocks noChangeArrowheads="1"/>
          </p:cNvSpPr>
          <p:nvPr/>
        </p:nvSpPr>
        <p:spPr bwMode="auto">
          <a:xfrm>
            <a:off x="8075661" y="4346198"/>
            <a:ext cx="3090862" cy="369332"/>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itchFamily="34" charset="0"/>
                <a:ea typeface="+mn-ea"/>
                <a:cs typeface="Arial" charset="0"/>
              </a:rPr>
              <a:t>ATTACKING THIRD</a:t>
            </a:r>
          </a:p>
        </p:txBody>
      </p:sp>
      <p:sp>
        <p:nvSpPr>
          <p:cNvPr id="14" name="TextBox 13">
            <a:extLst>
              <a:ext uri="{FF2B5EF4-FFF2-40B4-BE49-F238E27FC236}">
                <a16:creationId xmlns:a16="http://schemas.microsoft.com/office/drawing/2014/main" id="{10165D81-B09D-46D3-8262-004377B48037}"/>
              </a:ext>
            </a:extLst>
          </p:cNvPr>
          <p:cNvSpPr txBox="1"/>
          <p:nvPr/>
        </p:nvSpPr>
        <p:spPr>
          <a:xfrm>
            <a:off x="7426657" y="1214651"/>
            <a:ext cx="4107976" cy="1200329"/>
          </a:xfrm>
          <a:prstGeom prst="rect">
            <a:avLst/>
          </a:prstGeom>
          <a:noFill/>
        </p:spPr>
        <p:txBody>
          <a:bodyPr wrap="square" rtlCol="0">
            <a:spAutoFit/>
          </a:bodyPr>
          <a:lstStyle/>
          <a:p>
            <a:pPr lvl="0" algn="ctr" fontAlgn="base">
              <a:spcBef>
                <a:spcPct val="0"/>
              </a:spcBef>
              <a:spcAft>
                <a:spcPct val="0"/>
              </a:spcAft>
              <a:defRPr/>
            </a:pP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Recognise opportunities to penetrate, retain-limit risk, pass choice, </a:t>
            </a:r>
            <a:r>
              <a:rPr lang="en-GB" dirty="0">
                <a:solidFill>
                  <a:prstClr val="black"/>
                </a:solidFill>
                <a:latin typeface="Arial" charset="0"/>
                <a:cs typeface="Arial" charset="0"/>
              </a:rPr>
              <a:t>movement options for self / others. . </a:t>
            </a: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Team / unit balance</a:t>
            </a:r>
            <a:r>
              <a:rPr lang="en-GB" dirty="0">
                <a:solidFill>
                  <a:prstClr val="black"/>
                </a:solidFill>
                <a:latin typeface="Arial" charset="0"/>
                <a:cs typeface="Arial" charset="0"/>
              </a:rPr>
              <a:t>.</a:t>
            </a:r>
            <a:endParaRPr kumimoji="0" lang="en-GB"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7" name="TextBox 16">
            <a:extLst>
              <a:ext uri="{FF2B5EF4-FFF2-40B4-BE49-F238E27FC236}">
                <a16:creationId xmlns:a16="http://schemas.microsoft.com/office/drawing/2014/main" id="{66F86F55-D557-4EA8-962D-27435C10471C}"/>
              </a:ext>
            </a:extLst>
          </p:cNvPr>
          <p:cNvSpPr txBox="1"/>
          <p:nvPr/>
        </p:nvSpPr>
        <p:spPr>
          <a:xfrm>
            <a:off x="7567104" y="2967247"/>
            <a:ext cx="4107976" cy="1477328"/>
          </a:xfrm>
          <a:prstGeom prst="rect">
            <a:avLst/>
          </a:prstGeom>
          <a:noFill/>
        </p:spPr>
        <p:txBody>
          <a:bodyPr wrap="square" rtlCol="0">
            <a:spAutoFit/>
          </a:bodyPr>
          <a:lstStyle/>
          <a:p>
            <a:pPr lvl="0" algn="ctr" fontAlgn="base">
              <a:spcBef>
                <a:spcPct val="0"/>
              </a:spcBef>
              <a:spcAft>
                <a:spcPct val="0"/>
              </a:spcAft>
              <a:defRPr/>
            </a:pPr>
            <a:r>
              <a:rPr lang="en-GB" dirty="0">
                <a:solidFill>
                  <a:prstClr val="black"/>
                </a:solidFill>
                <a:latin typeface="Arial" charset="0"/>
                <a:cs typeface="Arial" charset="0"/>
              </a:rPr>
              <a:t>Recognise opportunities to penetrate, </a:t>
            </a: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retain- more risk, pass choice, movement options for self / others. Team / unit balance</a:t>
            </a:r>
            <a:r>
              <a:rPr lang="en-GB" dirty="0">
                <a:solidFill>
                  <a:prstClr val="black"/>
                </a:solidFill>
                <a:latin typeface="Arial" charset="0"/>
                <a:cs typeface="Arial" charset="0"/>
              </a:rPr>
              <a:t>. Opponent balance.</a:t>
            </a:r>
            <a:endParaRPr kumimoji="0" lang="en-GB"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8" name="TextBox 17">
            <a:extLst>
              <a:ext uri="{FF2B5EF4-FFF2-40B4-BE49-F238E27FC236}">
                <a16:creationId xmlns:a16="http://schemas.microsoft.com/office/drawing/2014/main" id="{B4BCB1D9-C663-4A6A-A870-AA992CAFBCA4}"/>
              </a:ext>
            </a:extLst>
          </p:cNvPr>
          <p:cNvSpPr txBox="1"/>
          <p:nvPr/>
        </p:nvSpPr>
        <p:spPr>
          <a:xfrm>
            <a:off x="7357092" y="4894152"/>
            <a:ext cx="4107976" cy="923330"/>
          </a:xfrm>
          <a:prstGeom prst="rect">
            <a:avLst/>
          </a:prstGeom>
          <a:noFill/>
        </p:spPr>
        <p:txBody>
          <a:bodyPr wrap="square" rtlCol="0">
            <a:spAutoFit/>
          </a:bodyPr>
          <a:lstStyle/>
          <a:p>
            <a:pPr lvl="0" algn="ctr" fontAlgn="base">
              <a:spcBef>
                <a:spcPct val="0"/>
              </a:spcBef>
              <a:spcAft>
                <a:spcPct val="0"/>
              </a:spcAft>
              <a:defRPr/>
            </a:pPr>
            <a:r>
              <a:rPr lang="en-GB">
                <a:solidFill>
                  <a:prstClr val="black"/>
                </a:solidFill>
                <a:latin typeface="Arial" charset="0"/>
                <a:cs typeface="Arial" charset="0"/>
              </a:rPr>
              <a:t>Recognise opportunities to penetrate, </a:t>
            </a: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more risk, </a:t>
            </a:r>
            <a:r>
              <a:rPr lang="en-GB" dirty="0">
                <a:solidFill>
                  <a:prstClr val="black"/>
                </a:solidFill>
                <a:latin typeface="Arial" charset="0"/>
                <a:cs typeface="Arial" charset="0"/>
              </a:rPr>
              <a:t>movement options for self / others. </a:t>
            </a:r>
            <a:r>
              <a:rPr kumimoji="0" lang="en-GB" sz="1800" b="0" i="0" u="none" strike="noStrike" kern="1200" cap="none" spc="0" normalizeH="0" baseline="0" noProof="0" dirty="0">
                <a:ln>
                  <a:noFill/>
                </a:ln>
                <a:solidFill>
                  <a:prstClr val="black"/>
                </a:solidFill>
                <a:effectLst/>
                <a:uLnTx/>
                <a:uFillTx/>
                <a:latin typeface="Arial" charset="0"/>
                <a:ea typeface="+mn-ea"/>
                <a:cs typeface="Arial" charset="0"/>
              </a:rPr>
              <a:t>Team balance. </a:t>
            </a:r>
            <a:r>
              <a:rPr lang="en-GB" dirty="0">
                <a:solidFill>
                  <a:prstClr val="black"/>
                </a:solidFill>
                <a:latin typeface="Arial" charset="0"/>
                <a:cs typeface="Arial" charset="0"/>
              </a:rPr>
              <a:t>End product.</a:t>
            </a:r>
            <a:endParaRPr kumimoji="0" lang="en-GB"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2689515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542925" y="206062"/>
            <a:ext cx="9481185" cy="615553"/>
          </a:xfrm>
          <a:prstGeom prst="rect">
            <a:avLst/>
          </a:prstGeom>
          <a:noFill/>
        </p:spPr>
        <p:txBody>
          <a:bodyPr wrap="square" rtlCol="0">
            <a:spAutoFit/>
          </a:bodyPr>
          <a:lstStyle/>
          <a:p>
            <a:r>
              <a:rPr lang="en-GB" sz="3400">
                <a:solidFill>
                  <a:schemeClr val="bg1"/>
                </a:solidFill>
                <a:latin typeface="Corbel" panose="020B0503020204020204" pitchFamily="34" charset="0"/>
              </a:rPr>
              <a:t>5v5 Team </a:t>
            </a:r>
            <a:r>
              <a:rPr lang="en-GB" sz="3400" dirty="0">
                <a:solidFill>
                  <a:schemeClr val="bg1"/>
                </a:solidFill>
                <a:latin typeface="Corbel" panose="020B0503020204020204" pitchFamily="34" charset="0"/>
              </a:rPr>
              <a:t>Shape </a:t>
            </a:r>
            <a:r>
              <a:rPr lang="en-GB" sz="3400">
                <a:solidFill>
                  <a:schemeClr val="bg1"/>
                </a:solidFill>
                <a:latin typeface="Corbel" panose="020B0503020204020204" pitchFamily="34" charset="0"/>
              </a:rPr>
              <a:t>– 1-2-1 – Linked to 7v7, 9v9 &amp; 11v11</a:t>
            </a:r>
            <a:endParaRPr lang="en-GB" sz="3400" dirty="0">
              <a:solidFill>
                <a:schemeClr val="bg1"/>
              </a:solidFill>
              <a:latin typeface="Corbel" panose="020B0503020204020204" pitchFamily="34" charset="0"/>
            </a:endParaRPr>
          </a:p>
        </p:txBody>
      </p:sp>
      <p:pic>
        <p:nvPicPr>
          <p:cNvPr id="5" name="Picture 4" descr="Screen shot 2013-07-05 at 16.34.36.png"/>
          <p:cNvPicPr>
            <a:picLocks noChangeAspect="1"/>
          </p:cNvPicPr>
          <p:nvPr/>
        </p:nvPicPr>
        <p:blipFill rotWithShape="1">
          <a:blip r:embed="rId2">
            <a:extLst>
              <a:ext uri="{28A0092B-C50C-407E-A947-70E740481C1C}">
                <a14:useLocalDpi xmlns:a14="http://schemas.microsoft.com/office/drawing/2010/main" val="0"/>
              </a:ext>
            </a:extLst>
          </a:blip>
          <a:srcRect l="46869" r="1" b="3119"/>
          <a:stretch/>
        </p:blipFill>
        <p:spPr>
          <a:xfrm rot="16200000">
            <a:off x="2362733" y="-1108529"/>
            <a:ext cx="5887130" cy="10045927"/>
          </a:xfrm>
          <a:prstGeom prst="rect">
            <a:avLst/>
          </a:prstGeom>
          <a:ln>
            <a:noFill/>
          </a:ln>
        </p:spPr>
        <p:style>
          <a:lnRef idx="2">
            <a:schemeClr val="dk1"/>
          </a:lnRef>
          <a:fillRef idx="1">
            <a:schemeClr val="lt1"/>
          </a:fillRef>
          <a:effectRef idx="0">
            <a:schemeClr val="dk1"/>
          </a:effectRef>
          <a:fontRef idx="minor">
            <a:schemeClr val="dk1"/>
          </a:fontRef>
        </p:style>
      </p:pic>
      <p:pic>
        <p:nvPicPr>
          <p:cNvPr id="7" name="Picture 6" descr="rochdale-afc-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8900" y="116696"/>
            <a:ext cx="1500668" cy="1400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le 7"/>
          <p:cNvSpPr/>
          <p:nvPr/>
        </p:nvSpPr>
        <p:spPr>
          <a:xfrm>
            <a:off x="4855335" y="1517319"/>
            <a:ext cx="805132" cy="710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ounded Rectangle 8"/>
          <p:cNvSpPr/>
          <p:nvPr/>
        </p:nvSpPr>
        <p:spPr>
          <a:xfrm>
            <a:off x="4954973" y="3024345"/>
            <a:ext cx="805132" cy="71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 name="Rounded Rectangle 9"/>
          <p:cNvSpPr/>
          <p:nvPr/>
        </p:nvSpPr>
        <p:spPr>
          <a:xfrm>
            <a:off x="7276563" y="4065197"/>
            <a:ext cx="845712" cy="7611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1" name="Rounded Rectangle 10"/>
          <p:cNvSpPr/>
          <p:nvPr/>
        </p:nvSpPr>
        <p:spPr>
          <a:xfrm>
            <a:off x="2446986" y="4065198"/>
            <a:ext cx="804929" cy="76437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2" name="Rounded Rectangle 11"/>
          <p:cNvSpPr/>
          <p:nvPr/>
        </p:nvSpPr>
        <p:spPr>
          <a:xfrm>
            <a:off x="4954973" y="5634859"/>
            <a:ext cx="805132" cy="6924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15717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3" name="Picture 12" descr="Screen shot 2013-07-05 at 16.34.36.png"/>
          <p:cNvPicPr>
            <a:picLocks noChangeAspect="1"/>
          </p:cNvPicPr>
          <p:nvPr/>
        </p:nvPicPr>
        <p:blipFill rotWithShape="1">
          <a:blip r:embed="rId2">
            <a:extLst>
              <a:ext uri="{28A0092B-C50C-407E-A947-70E740481C1C}">
                <a14:useLocalDpi xmlns:a14="http://schemas.microsoft.com/office/drawing/2010/main" val="0"/>
              </a:ext>
            </a:extLst>
          </a:blip>
          <a:srcRect l="46869" r="1" b="3119"/>
          <a:stretch/>
        </p:blipFill>
        <p:spPr>
          <a:xfrm rot="16200000">
            <a:off x="2558085" y="-865999"/>
            <a:ext cx="5887130" cy="9560865"/>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a:xfrm>
            <a:off x="194310" y="-31295"/>
            <a:ext cx="9978389" cy="1154097"/>
          </a:xfrm>
        </p:spPr>
        <p:txBody>
          <a:bodyPr>
            <a:normAutofit/>
          </a:bodyPr>
          <a:lstStyle/>
          <a:p>
            <a:r>
              <a:rPr lang="en-US" sz="3600" u="sng" dirty="0">
                <a:solidFill>
                  <a:schemeClr val="bg1"/>
                </a:solidFill>
                <a:latin typeface="Corbel" panose="020B0503020204020204" pitchFamily="34" charset="0"/>
              </a:rPr>
              <a:t>7v7 Team Shape</a:t>
            </a:r>
            <a:r>
              <a:rPr lang="en-US" sz="3600" dirty="0">
                <a:solidFill>
                  <a:schemeClr val="bg1"/>
                </a:solidFill>
                <a:latin typeface="Corbel" panose="020B0503020204020204" pitchFamily="34" charset="0"/>
              </a:rPr>
              <a:t> - 2-3-1 linked to 9v9 &amp; 11v11</a:t>
            </a:r>
          </a:p>
        </p:txBody>
      </p:sp>
      <p:pic>
        <p:nvPicPr>
          <p:cNvPr id="14" name="Picture 13" descr="rochdale-afc-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4681" y="270560"/>
            <a:ext cx="1500668" cy="1400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Rounded Rectangle 34"/>
          <p:cNvSpPr/>
          <p:nvPr/>
        </p:nvSpPr>
        <p:spPr>
          <a:xfrm>
            <a:off x="5069844" y="5996522"/>
            <a:ext cx="918012" cy="861477"/>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Rounded Rectangle 35"/>
          <p:cNvSpPr/>
          <p:nvPr/>
        </p:nvSpPr>
        <p:spPr>
          <a:xfrm>
            <a:off x="8023969" y="4634174"/>
            <a:ext cx="918012" cy="861477"/>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2" name="Rounded Rectangle 41"/>
          <p:cNvSpPr/>
          <p:nvPr/>
        </p:nvSpPr>
        <p:spPr>
          <a:xfrm>
            <a:off x="1998770" y="4634175"/>
            <a:ext cx="918012" cy="861477"/>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5" name="Rounded Rectangle 44"/>
          <p:cNvSpPr/>
          <p:nvPr/>
        </p:nvSpPr>
        <p:spPr>
          <a:xfrm>
            <a:off x="5054150" y="3991571"/>
            <a:ext cx="918012" cy="861477"/>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7" name="Rounded Rectangle 46"/>
          <p:cNvSpPr/>
          <p:nvPr/>
        </p:nvSpPr>
        <p:spPr>
          <a:xfrm>
            <a:off x="3346381" y="2773314"/>
            <a:ext cx="918012" cy="861477"/>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8" name="Rounded Rectangle 47"/>
          <p:cNvSpPr/>
          <p:nvPr/>
        </p:nvSpPr>
        <p:spPr>
          <a:xfrm>
            <a:off x="6788492" y="2773314"/>
            <a:ext cx="918012" cy="861477"/>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3" name="Rounded Rectangle 52"/>
          <p:cNvSpPr/>
          <p:nvPr/>
        </p:nvSpPr>
        <p:spPr>
          <a:xfrm>
            <a:off x="5042643" y="1517319"/>
            <a:ext cx="918012" cy="861477"/>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Isosceles Triangle 15"/>
          <p:cNvSpPr/>
          <p:nvPr/>
        </p:nvSpPr>
        <p:spPr>
          <a:xfrm rot="10800000">
            <a:off x="2084331" y="2698964"/>
            <a:ext cx="6889038" cy="2607131"/>
          </a:xfrm>
          <a:prstGeom prst="triangle">
            <a:avLst>
              <a:gd name="adj" fmla="val 49439"/>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4890739" y="2972891"/>
            <a:ext cx="2139832" cy="523220"/>
          </a:xfrm>
          <a:prstGeom prst="rect">
            <a:avLst/>
          </a:prstGeom>
          <a:noFill/>
        </p:spPr>
        <p:txBody>
          <a:bodyPr wrap="square" rtlCol="0">
            <a:spAutoFit/>
          </a:bodyPr>
          <a:lstStyle/>
          <a:p>
            <a:r>
              <a:rPr lang="en-GB" sz="2800" u="sng" dirty="0">
                <a:solidFill>
                  <a:srgbClr val="FF0000"/>
                </a:solidFill>
              </a:rPr>
              <a:t>LOCK DOWN </a:t>
            </a:r>
          </a:p>
        </p:txBody>
      </p:sp>
    </p:spTree>
    <p:extLst>
      <p:ext uri="{BB962C8B-B14F-4D97-AF65-F5344CB8AC3E}">
        <p14:creationId xmlns:p14="http://schemas.microsoft.com/office/powerpoint/2010/main" val="1560281692"/>
      </p:ext>
    </p:extLst>
  </p:cSld>
  <p:clrMapOvr>
    <a:masterClrMapping/>
  </p:clrMapOvr>
  <mc:AlternateContent xmlns:mc="http://schemas.openxmlformats.org/markup-compatibility/2006" xmlns:p14="http://schemas.microsoft.com/office/powerpoint/2010/main">
    <mc:Choice Requires="p14">
      <p:transition spd="slow" p14:dur="2000" advClick="0" advTm="10939"/>
    </mc:Choice>
    <mc:Fallback xmlns="">
      <p:transition spd="slow" advClick="0" advTm="1093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3</a:t>
            </a:fld>
            <a:endParaRPr lang="en-GB"/>
          </a:p>
        </p:txBody>
      </p:sp>
      <p:sp>
        <p:nvSpPr>
          <p:cNvPr id="16386" name="Rectangle 4"/>
          <p:cNvSpPr>
            <a:spLocks noChangeArrowheads="1"/>
          </p:cNvSpPr>
          <p:nvPr/>
        </p:nvSpPr>
        <p:spPr bwMode="auto">
          <a:xfrm>
            <a:off x="1512888" y="2652713"/>
            <a:ext cx="9261190" cy="1649682"/>
          </a:xfrm>
          <a:prstGeom prst="rect">
            <a:avLst/>
          </a:prstGeom>
          <a:noFill/>
          <a:ln w="9525">
            <a:noFill/>
            <a:miter lim="800000"/>
            <a:headEnd/>
            <a:tailEnd/>
          </a:ln>
        </p:spPr>
        <p:txBody>
          <a:bodyPr wrap="none">
            <a:spAutoFit/>
          </a:bodyPr>
          <a:lstStyle/>
          <a:p>
            <a:pPr marL="342900" marR="0" lvl="0" indent="-342900" defTabSz="914400" eaLnBrk="1" fontAlgn="auto" latinLnBrk="0" hangingPunct="1">
              <a:lnSpc>
                <a:spcPct val="115000"/>
              </a:lnSpc>
              <a:spcBef>
                <a:spcPts val="0"/>
              </a:spcBef>
              <a:spcAft>
                <a:spcPts val="1000"/>
              </a:spcAft>
              <a:buClrTx/>
              <a:buSzTx/>
              <a:buFont typeface="Calibri Light" pitchFamily="34" charset="0"/>
              <a:buNone/>
              <a:tabLst/>
              <a:defRPr/>
            </a:pPr>
            <a:r>
              <a:rPr lang="en-GB" sz="8800" dirty="0">
                <a:latin typeface="Calibri" pitchFamily="34" charset="0"/>
                <a:cs typeface="Times New Roman" pitchFamily="18" charset="0"/>
              </a:rPr>
              <a:t>1</a:t>
            </a:r>
            <a:r>
              <a:rPr lang="en-GB" sz="8800" baseline="30000" dirty="0">
                <a:latin typeface="Calibri" pitchFamily="34" charset="0"/>
                <a:cs typeface="Times New Roman" pitchFamily="18" charset="0"/>
              </a:rPr>
              <a:t>st</a:t>
            </a:r>
            <a:r>
              <a:rPr lang="en-GB" sz="8800" dirty="0">
                <a:latin typeface="Calibri" pitchFamily="34" charset="0"/>
                <a:cs typeface="Times New Roman" pitchFamily="18" charset="0"/>
              </a:rPr>
              <a:t> Team Philosophy</a:t>
            </a:r>
          </a:p>
        </p:txBody>
      </p:sp>
    </p:spTree>
    <p:extLst>
      <p:ext uri="{BB962C8B-B14F-4D97-AF65-F5344CB8AC3E}">
        <p14:creationId xmlns:p14="http://schemas.microsoft.com/office/powerpoint/2010/main" val="1227650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3" name="Picture 12" descr="Screen shot 2013-07-05 at 16.34.36.png"/>
          <p:cNvPicPr>
            <a:picLocks noChangeAspect="1"/>
          </p:cNvPicPr>
          <p:nvPr/>
        </p:nvPicPr>
        <p:blipFill>
          <a:blip r:embed="rId2"/>
          <a:srcRect t="2" r="3119" b="46869"/>
          <a:stretch>
            <a:fillRect/>
          </a:stretch>
        </p:blipFill>
        <p:spPr bwMode="auto">
          <a:xfrm>
            <a:off x="720725" y="971550"/>
            <a:ext cx="9561513" cy="5886450"/>
          </a:xfrm>
          <a:prstGeom prst="rect">
            <a:avLst/>
          </a:prstGeom>
          <a:solidFill>
            <a:schemeClr val="bg1"/>
          </a:solidFill>
          <a:ln w="9525">
            <a:noFill/>
            <a:miter lim="800000"/>
            <a:headEnd/>
            <a:tailEnd/>
          </a:ln>
        </p:spPr>
      </p:pic>
      <p:sp>
        <p:nvSpPr>
          <p:cNvPr id="13315" name="Title 1"/>
          <p:cNvSpPr>
            <a:spLocks noGrp="1"/>
          </p:cNvSpPr>
          <p:nvPr>
            <p:ph type="title"/>
          </p:nvPr>
        </p:nvSpPr>
        <p:spPr>
          <a:xfrm>
            <a:off x="91440" y="-31750"/>
            <a:ext cx="10190798" cy="1154113"/>
          </a:xfrm>
        </p:spPr>
        <p:txBody>
          <a:bodyPr/>
          <a:lstStyle/>
          <a:p>
            <a:r>
              <a:rPr lang="en-US" u="sng" dirty="0">
                <a:solidFill>
                  <a:schemeClr val="bg1"/>
                </a:solidFill>
                <a:latin typeface="Corbel" pitchFamily="34" charset="0"/>
              </a:rPr>
              <a:t>9v9 Team Shape</a:t>
            </a:r>
            <a:r>
              <a:rPr lang="en-US" dirty="0">
                <a:solidFill>
                  <a:schemeClr val="bg1"/>
                </a:solidFill>
                <a:latin typeface="Corbel" pitchFamily="34" charset="0"/>
              </a:rPr>
              <a:t> - 2-3-2-1 linked to 11v11</a:t>
            </a:r>
          </a:p>
        </p:txBody>
      </p:sp>
      <p:pic>
        <p:nvPicPr>
          <p:cNvPr id="14" name="Picture 13" descr="rochdale-afc-logo.jpg"/>
          <p:cNvPicPr>
            <a:picLocks noChangeAspect="1"/>
          </p:cNvPicPr>
          <p:nvPr/>
        </p:nvPicPr>
        <p:blipFill>
          <a:blip r:embed="rId3">
            <a:extLst/>
          </a:blip>
          <a:stretch>
            <a:fillRect/>
          </a:stretch>
        </p:blipFill>
        <p:spPr>
          <a:xfrm>
            <a:off x="10354681" y="270560"/>
            <a:ext cx="1500668" cy="1400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Rounded Rectangle 23"/>
          <p:cNvSpPr/>
          <p:nvPr/>
        </p:nvSpPr>
        <p:spPr>
          <a:xfrm>
            <a:off x="1284288" y="3983038"/>
            <a:ext cx="919162"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5" name="Rounded Rectangle 34"/>
          <p:cNvSpPr/>
          <p:nvPr/>
        </p:nvSpPr>
        <p:spPr>
          <a:xfrm>
            <a:off x="5070475" y="5995988"/>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6" name="Rounded Rectangle 35"/>
          <p:cNvSpPr/>
          <p:nvPr/>
        </p:nvSpPr>
        <p:spPr>
          <a:xfrm>
            <a:off x="6921500" y="48434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2" name="Rounded Rectangle 41"/>
          <p:cNvSpPr/>
          <p:nvPr/>
        </p:nvSpPr>
        <p:spPr>
          <a:xfrm>
            <a:off x="3336925" y="48434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5" name="Rounded Rectangle 44"/>
          <p:cNvSpPr/>
          <p:nvPr/>
        </p:nvSpPr>
        <p:spPr>
          <a:xfrm>
            <a:off x="5040313" y="3721100"/>
            <a:ext cx="919162"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7" name="Rounded Rectangle 46"/>
          <p:cNvSpPr/>
          <p:nvPr/>
        </p:nvSpPr>
        <p:spPr>
          <a:xfrm>
            <a:off x="3346450" y="27733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8" name="Rounded Rectangle 47"/>
          <p:cNvSpPr/>
          <p:nvPr/>
        </p:nvSpPr>
        <p:spPr>
          <a:xfrm>
            <a:off x="6788150" y="27733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9" name="Rounded Rectangle 48"/>
          <p:cNvSpPr/>
          <p:nvPr/>
        </p:nvSpPr>
        <p:spPr>
          <a:xfrm>
            <a:off x="8940800" y="4162425"/>
            <a:ext cx="919163" cy="862013"/>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3" name="Rounded Rectangle 52"/>
          <p:cNvSpPr/>
          <p:nvPr/>
        </p:nvSpPr>
        <p:spPr>
          <a:xfrm>
            <a:off x="5041900" y="151765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16" name="Isosceles Triangle 15"/>
          <p:cNvSpPr/>
          <p:nvPr/>
        </p:nvSpPr>
        <p:spPr>
          <a:xfrm rot="10800000">
            <a:off x="2084388" y="2698750"/>
            <a:ext cx="6889750" cy="2476500"/>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327" name="TextBox 16"/>
          <p:cNvSpPr txBox="1">
            <a:spLocks noChangeArrowheads="1"/>
          </p:cNvSpPr>
          <p:nvPr/>
        </p:nvSpPr>
        <p:spPr bwMode="auto">
          <a:xfrm>
            <a:off x="4402138" y="3078163"/>
            <a:ext cx="2139950" cy="523875"/>
          </a:xfrm>
          <a:prstGeom prst="rect">
            <a:avLst/>
          </a:prstGeom>
          <a:noFill/>
          <a:ln w="9525">
            <a:noFill/>
            <a:miter lim="800000"/>
            <a:headEnd/>
            <a:tailEnd/>
          </a:ln>
        </p:spPr>
        <p:txBody>
          <a:bodyPr>
            <a:spAutoFit/>
          </a:bodyPr>
          <a:lstStyle/>
          <a:p>
            <a:r>
              <a:rPr lang="en-GB" sz="2800" u="sng">
                <a:solidFill>
                  <a:srgbClr val="FF0000"/>
                </a:solidFill>
                <a:latin typeface="Calibri" pitchFamily="34" charset="0"/>
              </a:rPr>
              <a:t>LOCK DOWN </a:t>
            </a:r>
          </a:p>
        </p:txBody>
      </p:sp>
    </p:spTree>
    <p:extLst>
      <p:ext uri="{BB962C8B-B14F-4D97-AF65-F5344CB8AC3E}">
        <p14:creationId xmlns:p14="http://schemas.microsoft.com/office/powerpoint/2010/main" val="1826759263"/>
      </p:ext>
    </p:extLst>
  </p:cSld>
  <p:clrMapOvr>
    <a:masterClrMapping/>
  </p:clrMapOvr>
  <p:transition spd="slow" advClick="0" advTm="10939"/>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3" name="Picture 12" descr="Screen shot 2013-07-05 at 16.34.36.png"/>
          <p:cNvPicPr>
            <a:picLocks noChangeAspect="1"/>
          </p:cNvPicPr>
          <p:nvPr/>
        </p:nvPicPr>
        <p:blipFill>
          <a:blip r:embed="rId2"/>
          <a:srcRect t="2" r="3119" b="46869"/>
          <a:stretch>
            <a:fillRect/>
          </a:stretch>
        </p:blipFill>
        <p:spPr bwMode="auto">
          <a:xfrm>
            <a:off x="720725" y="971550"/>
            <a:ext cx="9561513" cy="5832475"/>
          </a:xfrm>
          <a:prstGeom prst="rect">
            <a:avLst/>
          </a:prstGeom>
          <a:solidFill>
            <a:schemeClr val="bg1"/>
          </a:solidFill>
          <a:ln w="9525">
            <a:noFill/>
            <a:miter lim="800000"/>
            <a:headEnd/>
            <a:tailEnd/>
          </a:ln>
        </p:spPr>
      </p:pic>
      <p:sp>
        <p:nvSpPr>
          <p:cNvPr id="13314" name="Title 1"/>
          <p:cNvSpPr>
            <a:spLocks noGrp="1"/>
          </p:cNvSpPr>
          <p:nvPr>
            <p:ph type="title"/>
          </p:nvPr>
        </p:nvSpPr>
        <p:spPr>
          <a:xfrm>
            <a:off x="1266825" y="-31750"/>
            <a:ext cx="7315200" cy="1154113"/>
          </a:xfrm>
        </p:spPr>
        <p:txBody>
          <a:bodyPr/>
          <a:lstStyle/>
          <a:p>
            <a:r>
              <a:rPr lang="en-US" sz="5400" u="sng">
                <a:solidFill>
                  <a:schemeClr val="bg1"/>
                </a:solidFill>
                <a:latin typeface="Corbel" pitchFamily="34" charset="0"/>
              </a:rPr>
              <a:t>Team Shape</a:t>
            </a:r>
            <a:r>
              <a:rPr lang="en-US" sz="5400">
                <a:solidFill>
                  <a:schemeClr val="bg1"/>
                </a:solidFill>
                <a:latin typeface="Corbel" pitchFamily="34" charset="0"/>
              </a:rPr>
              <a:t>  </a:t>
            </a:r>
            <a:r>
              <a:rPr lang="en-US" sz="4800">
                <a:solidFill>
                  <a:schemeClr val="bg1"/>
                </a:solidFill>
                <a:latin typeface="Corbel" pitchFamily="34" charset="0"/>
              </a:rPr>
              <a:t>4-3-3 / 4-5-1</a:t>
            </a:r>
          </a:p>
        </p:txBody>
      </p:sp>
      <p:pic>
        <p:nvPicPr>
          <p:cNvPr id="14" name="Picture 13" descr="rochdale-afc-logo.jpg"/>
          <p:cNvPicPr>
            <a:picLocks noChangeAspect="1"/>
          </p:cNvPicPr>
          <p:nvPr/>
        </p:nvPicPr>
        <p:blipFill>
          <a:blip r:embed="rId3">
            <a:extLst/>
          </a:blip>
          <a:stretch>
            <a:fillRect/>
          </a:stretch>
        </p:blipFill>
        <p:spPr>
          <a:xfrm>
            <a:off x="10354681" y="270560"/>
            <a:ext cx="1500668" cy="1400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Rounded Rectangle 23"/>
          <p:cNvSpPr/>
          <p:nvPr/>
        </p:nvSpPr>
        <p:spPr>
          <a:xfrm>
            <a:off x="1166813" y="5611813"/>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5" name="Rounded Rectangle 34"/>
          <p:cNvSpPr/>
          <p:nvPr/>
        </p:nvSpPr>
        <p:spPr>
          <a:xfrm>
            <a:off x="5041900" y="5838825"/>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6" name="Rounded Rectangle 35"/>
          <p:cNvSpPr/>
          <p:nvPr/>
        </p:nvSpPr>
        <p:spPr>
          <a:xfrm>
            <a:off x="8974138" y="5611813"/>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7" name="Rounded Rectangle 36"/>
          <p:cNvSpPr/>
          <p:nvPr/>
        </p:nvSpPr>
        <p:spPr>
          <a:xfrm>
            <a:off x="3484563" y="4749800"/>
            <a:ext cx="917575" cy="862013"/>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2" name="Rounded Rectangle 41"/>
          <p:cNvSpPr/>
          <p:nvPr/>
        </p:nvSpPr>
        <p:spPr>
          <a:xfrm>
            <a:off x="6889750" y="471011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5" name="Rounded Rectangle 44"/>
          <p:cNvSpPr/>
          <p:nvPr/>
        </p:nvSpPr>
        <p:spPr>
          <a:xfrm>
            <a:off x="5040313" y="3721100"/>
            <a:ext cx="919162"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7" name="Rounded Rectangle 46"/>
          <p:cNvSpPr/>
          <p:nvPr/>
        </p:nvSpPr>
        <p:spPr>
          <a:xfrm>
            <a:off x="3346450" y="27733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8" name="Rounded Rectangle 47"/>
          <p:cNvSpPr/>
          <p:nvPr/>
        </p:nvSpPr>
        <p:spPr>
          <a:xfrm>
            <a:off x="6788150" y="27733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9" name="Rounded Rectangle 48"/>
          <p:cNvSpPr/>
          <p:nvPr/>
        </p:nvSpPr>
        <p:spPr>
          <a:xfrm>
            <a:off x="8940800" y="339090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2" name="Rounded Rectangle 51"/>
          <p:cNvSpPr/>
          <p:nvPr/>
        </p:nvSpPr>
        <p:spPr>
          <a:xfrm>
            <a:off x="1166813" y="3390900"/>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3" name="Rounded Rectangle 52"/>
          <p:cNvSpPr/>
          <p:nvPr/>
        </p:nvSpPr>
        <p:spPr>
          <a:xfrm>
            <a:off x="5041900" y="151765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 name="Isosceles Triangle 2"/>
          <p:cNvSpPr/>
          <p:nvPr/>
        </p:nvSpPr>
        <p:spPr>
          <a:xfrm rot="10800000">
            <a:off x="2084388" y="2698750"/>
            <a:ext cx="6889750" cy="2476500"/>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328" name="TextBox 3"/>
          <p:cNvSpPr txBox="1">
            <a:spLocks noChangeArrowheads="1"/>
          </p:cNvSpPr>
          <p:nvPr/>
        </p:nvSpPr>
        <p:spPr bwMode="auto">
          <a:xfrm>
            <a:off x="4402138" y="3078163"/>
            <a:ext cx="2139950" cy="523875"/>
          </a:xfrm>
          <a:prstGeom prst="rect">
            <a:avLst/>
          </a:prstGeom>
          <a:noFill/>
          <a:ln w="9525">
            <a:noFill/>
            <a:miter lim="800000"/>
            <a:headEnd/>
            <a:tailEnd/>
          </a:ln>
        </p:spPr>
        <p:txBody>
          <a:bodyPr>
            <a:spAutoFit/>
          </a:bodyPr>
          <a:lstStyle/>
          <a:p>
            <a:r>
              <a:rPr lang="en-GB" sz="2800" u="sng">
                <a:solidFill>
                  <a:srgbClr val="FF0000"/>
                </a:solidFill>
                <a:latin typeface="Calibri" pitchFamily="34" charset="0"/>
              </a:rPr>
              <a:t>LOCK DOWN </a:t>
            </a:r>
          </a:p>
        </p:txBody>
      </p:sp>
    </p:spTree>
    <p:extLst>
      <p:ext uri="{BB962C8B-B14F-4D97-AF65-F5344CB8AC3E}">
        <p14:creationId xmlns:p14="http://schemas.microsoft.com/office/powerpoint/2010/main" val="577822376"/>
      </p:ext>
    </p:extLst>
  </p:cSld>
  <p:clrMapOvr>
    <a:masterClrMapping/>
  </p:clrMapOvr>
  <p:transition spd="slow" advClick="0" advTm="10939"/>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3" name="Picture 12" descr="Screen shot 2013-07-05 at 16.34.36.png"/>
          <p:cNvPicPr>
            <a:picLocks noChangeAspect="1"/>
          </p:cNvPicPr>
          <p:nvPr/>
        </p:nvPicPr>
        <p:blipFill>
          <a:blip r:embed="rId2"/>
          <a:srcRect t="2" r="3119" b="46869"/>
          <a:stretch>
            <a:fillRect/>
          </a:stretch>
        </p:blipFill>
        <p:spPr bwMode="auto">
          <a:xfrm>
            <a:off x="720725" y="971550"/>
            <a:ext cx="9561513" cy="5832475"/>
          </a:xfrm>
          <a:prstGeom prst="rect">
            <a:avLst/>
          </a:prstGeom>
          <a:solidFill>
            <a:schemeClr val="accent1"/>
          </a:solidFill>
          <a:ln w="9525">
            <a:noFill/>
            <a:miter lim="800000"/>
            <a:headEnd/>
            <a:tailEnd/>
          </a:ln>
        </p:spPr>
      </p:pic>
      <p:sp>
        <p:nvSpPr>
          <p:cNvPr id="13314" name="Title 1"/>
          <p:cNvSpPr>
            <a:spLocks noGrp="1"/>
          </p:cNvSpPr>
          <p:nvPr>
            <p:ph type="title"/>
          </p:nvPr>
        </p:nvSpPr>
        <p:spPr>
          <a:xfrm>
            <a:off x="1266824" y="-31750"/>
            <a:ext cx="8095539" cy="1154113"/>
          </a:xfrm>
        </p:spPr>
        <p:txBody>
          <a:bodyPr/>
          <a:lstStyle/>
          <a:p>
            <a:r>
              <a:rPr lang="en-US" sz="5400" u="sng" dirty="0">
                <a:solidFill>
                  <a:schemeClr val="bg1"/>
                </a:solidFill>
                <a:latin typeface="Corbel" pitchFamily="34" charset="0"/>
              </a:rPr>
              <a:t>Team Shape</a:t>
            </a:r>
            <a:r>
              <a:rPr lang="en-US" sz="5400" dirty="0">
                <a:solidFill>
                  <a:schemeClr val="bg1"/>
                </a:solidFill>
                <a:latin typeface="Corbel" pitchFamily="34" charset="0"/>
              </a:rPr>
              <a:t>  </a:t>
            </a:r>
            <a:r>
              <a:rPr lang="en-US" sz="4800" dirty="0">
                <a:solidFill>
                  <a:schemeClr val="bg1"/>
                </a:solidFill>
                <a:latin typeface="Corbel" pitchFamily="34" charset="0"/>
              </a:rPr>
              <a:t>4-4-2 Diamond</a:t>
            </a:r>
          </a:p>
        </p:txBody>
      </p:sp>
      <p:pic>
        <p:nvPicPr>
          <p:cNvPr id="14" name="Picture 13" descr="rochdale-afc-logo.jpg"/>
          <p:cNvPicPr>
            <a:picLocks noChangeAspect="1"/>
          </p:cNvPicPr>
          <p:nvPr/>
        </p:nvPicPr>
        <p:blipFill>
          <a:blip r:embed="rId3">
            <a:extLst/>
          </a:blip>
          <a:stretch>
            <a:fillRect/>
          </a:stretch>
        </p:blipFill>
        <p:spPr>
          <a:xfrm>
            <a:off x="10354681" y="270560"/>
            <a:ext cx="1500668" cy="1400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Rounded Rectangle 23"/>
          <p:cNvSpPr/>
          <p:nvPr/>
        </p:nvSpPr>
        <p:spPr>
          <a:xfrm>
            <a:off x="3068672" y="5889129"/>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5" name="Rounded Rectangle 34"/>
          <p:cNvSpPr/>
          <p:nvPr/>
        </p:nvSpPr>
        <p:spPr>
          <a:xfrm>
            <a:off x="5040313" y="5373196"/>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6" name="Rounded Rectangle 35"/>
          <p:cNvSpPr/>
          <p:nvPr/>
        </p:nvSpPr>
        <p:spPr>
          <a:xfrm>
            <a:off x="7203281" y="5916488"/>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7" name="Rounded Rectangle 36"/>
          <p:cNvSpPr/>
          <p:nvPr/>
        </p:nvSpPr>
        <p:spPr>
          <a:xfrm>
            <a:off x="2847173" y="4386857"/>
            <a:ext cx="917575" cy="862013"/>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2" name="Rounded Rectangle 41"/>
          <p:cNvSpPr/>
          <p:nvPr/>
        </p:nvSpPr>
        <p:spPr>
          <a:xfrm>
            <a:off x="7328217" y="44239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5" name="Rounded Rectangle 44"/>
          <p:cNvSpPr/>
          <p:nvPr/>
        </p:nvSpPr>
        <p:spPr>
          <a:xfrm>
            <a:off x="5040313" y="3721100"/>
            <a:ext cx="919162"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7" name="Rounded Rectangle 46"/>
          <p:cNvSpPr/>
          <p:nvPr/>
        </p:nvSpPr>
        <p:spPr>
          <a:xfrm>
            <a:off x="3346450" y="27733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8" name="Rounded Rectangle 47"/>
          <p:cNvSpPr/>
          <p:nvPr/>
        </p:nvSpPr>
        <p:spPr>
          <a:xfrm>
            <a:off x="6788150" y="27733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9" name="Rounded Rectangle 48"/>
          <p:cNvSpPr/>
          <p:nvPr/>
        </p:nvSpPr>
        <p:spPr>
          <a:xfrm>
            <a:off x="8940800" y="339090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2" name="Rounded Rectangle 51"/>
          <p:cNvSpPr/>
          <p:nvPr/>
        </p:nvSpPr>
        <p:spPr>
          <a:xfrm>
            <a:off x="1166813" y="3390900"/>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3" name="Rounded Rectangle 52"/>
          <p:cNvSpPr/>
          <p:nvPr/>
        </p:nvSpPr>
        <p:spPr>
          <a:xfrm>
            <a:off x="5041900" y="151765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 name="Isosceles Triangle 2"/>
          <p:cNvSpPr/>
          <p:nvPr/>
        </p:nvSpPr>
        <p:spPr>
          <a:xfrm rot="10800000">
            <a:off x="2084388" y="2664619"/>
            <a:ext cx="6889750" cy="2476500"/>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3328" name="TextBox 3"/>
          <p:cNvSpPr txBox="1">
            <a:spLocks noChangeArrowheads="1"/>
          </p:cNvSpPr>
          <p:nvPr/>
        </p:nvSpPr>
        <p:spPr bwMode="auto">
          <a:xfrm>
            <a:off x="4402138" y="3078163"/>
            <a:ext cx="2139950" cy="523875"/>
          </a:xfrm>
          <a:prstGeom prst="rect">
            <a:avLst/>
          </a:prstGeom>
          <a:noFill/>
          <a:ln w="9525">
            <a:noFill/>
            <a:miter lim="800000"/>
            <a:headEnd/>
            <a:tailEnd/>
          </a:ln>
        </p:spPr>
        <p:txBody>
          <a:bodyPr>
            <a:spAutoFit/>
          </a:bodyPr>
          <a:lstStyle/>
          <a:p>
            <a:r>
              <a:rPr lang="en-GB" sz="2800" u="sng">
                <a:solidFill>
                  <a:srgbClr val="FF0000"/>
                </a:solidFill>
                <a:latin typeface="Calibri" pitchFamily="34" charset="0"/>
              </a:rPr>
              <a:t>LOCK DOWN </a:t>
            </a:r>
          </a:p>
        </p:txBody>
      </p:sp>
    </p:spTree>
    <p:extLst>
      <p:ext uri="{BB962C8B-B14F-4D97-AF65-F5344CB8AC3E}">
        <p14:creationId xmlns:p14="http://schemas.microsoft.com/office/powerpoint/2010/main" val="2709931006"/>
      </p:ext>
    </p:extLst>
  </p:cSld>
  <p:clrMapOvr>
    <a:masterClrMapping/>
  </p:clrMapOvr>
  <p:transition spd="slow" advClick="0" advTm="10939"/>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3" name="Picture 12" descr="Screen shot 2013-07-05 at 16.34.36.png"/>
          <p:cNvPicPr>
            <a:picLocks noChangeAspect="1"/>
          </p:cNvPicPr>
          <p:nvPr/>
        </p:nvPicPr>
        <p:blipFill>
          <a:blip r:embed="rId2"/>
          <a:srcRect t="2" r="3119" b="46869"/>
          <a:stretch>
            <a:fillRect/>
          </a:stretch>
        </p:blipFill>
        <p:spPr bwMode="auto">
          <a:xfrm>
            <a:off x="720725" y="971550"/>
            <a:ext cx="9561513" cy="5886450"/>
          </a:xfrm>
          <a:prstGeom prst="rect">
            <a:avLst/>
          </a:prstGeom>
          <a:solidFill>
            <a:schemeClr val="bg1"/>
          </a:solidFill>
          <a:ln w="9525">
            <a:noFill/>
            <a:miter lim="800000"/>
            <a:headEnd/>
            <a:tailEnd/>
          </a:ln>
        </p:spPr>
      </p:pic>
      <p:sp>
        <p:nvSpPr>
          <p:cNvPr id="14338" name="Title 1"/>
          <p:cNvSpPr>
            <a:spLocks noGrp="1"/>
          </p:cNvSpPr>
          <p:nvPr>
            <p:ph type="title"/>
          </p:nvPr>
        </p:nvSpPr>
        <p:spPr>
          <a:xfrm>
            <a:off x="1266825" y="-31750"/>
            <a:ext cx="7315200" cy="1154113"/>
          </a:xfrm>
        </p:spPr>
        <p:txBody>
          <a:bodyPr/>
          <a:lstStyle/>
          <a:p>
            <a:r>
              <a:rPr lang="en-US" sz="5400" u="sng">
                <a:solidFill>
                  <a:schemeClr val="bg1"/>
                </a:solidFill>
                <a:latin typeface="Corbel" pitchFamily="34" charset="0"/>
              </a:rPr>
              <a:t>Team Shape</a:t>
            </a:r>
            <a:r>
              <a:rPr lang="en-US" sz="5400">
                <a:solidFill>
                  <a:schemeClr val="bg1"/>
                </a:solidFill>
                <a:latin typeface="Corbel" pitchFamily="34" charset="0"/>
              </a:rPr>
              <a:t>  4-2-3-1</a:t>
            </a:r>
          </a:p>
        </p:txBody>
      </p:sp>
      <p:pic>
        <p:nvPicPr>
          <p:cNvPr id="14" name="Picture 13" descr="rochdale-afc-logo.jpg"/>
          <p:cNvPicPr>
            <a:picLocks noChangeAspect="1"/>
          </p:cNvPicPr>
          <p:nvPr/>
        </p:nvPicPr>
        <p:blipFill>
          <a:blip r:embed="rId3">
            <a:extLst/>
          </a:blip>
          <a:stretch>
            <a:fillRect/>
          </a:stretch>
        </p:blipFill>
        <p:spPr>
          <a:xfrm>
            <a:off x="10354681" y="270560"/>
            <a:ext cx="1500668" cy="1400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Rounded Rectangle 23"/>
          <p:cNvSpPr/>
          <p:nvPr/>
        </p:nvSpPr>
        <p:spPr>
          <a:xfrm>
            <a:off x="1776413" y="5405438"/>
            <a:ext cx="919162"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5" name="Rounded Rectangle 34"/>
          <p:cNvSpPr/>
          <p:nvPr/>
        </p:nvSpPr>
        <p:spPr>
          <a:xfrm>
            <a:off x="5041900" y="5995988"/>
            <a:ext cx="919163"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6" name="Rounded Rectangle 35"/>
          <p:cNvSpPr/>
          <p:nvPr/>
        </p:nvSpPr>
        <p:spPr>
          <a:xfrm>
            <a:off x="8593138" y="5405438"/>
            <a:ext cx="919162"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7" name="Rounded Rectangle 36"/>
          <p:cNvSpPr/>
          <p:nvPr/>
        </p:nvSpPr>
        <p:spPr>
          <a:xfrm>
            <a:off x="4113213" y="382111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2" name="Rounded Rectangle 41"/>
          <p:cNvSpPr/>
          <p:nvPr/>
        </p:nvSpPr>
        <p:spPr>
          <a:xfrm>
            <a:off x="5041900" y="4973638"/>
            <a:ext cx="919163"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5" name="Rounded Rectangle 44"/>
          <p:cNvSpPr/>
          <p:nvPr/>
        </p:nvSpPr>
        <p:spPr>
          <a:xfrm>
            <a:off x="6069013" y="382111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7" name="Rounded Rectangle 46"/>
          <p:cNvSpPr/>
          <p:nvPr/>
        </p:nvSpPr>
        <p:spPr>
          <a:xfrm>
            <a:off x="3346450" y="27733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8" name="Rounded Rectangle 47"/>
          <p:cNvSpPr/>
          <p:nvPr/>
        </p:nvSpPr>
        <p:spPr>
          <a:xfrm>
            <a:off x="6788150" y="27733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9" name="Rounded Rectangle 48"/>
          <p:cNvSpPr/>
          <p:nvPr/>
        </p:nvSpPr>
        <p:spPr>
          <a:xfrm>
            <a:off x="8940800" y="339090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2" name="Rounded Rectangle 51"/>
          <p:cNvSpPr/>
          <p:nvPr/>
        </p:nvSpPr>
        <p:spPr>
          <a:xfrm>
            <a:off x="1166813" y="3390900"/>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3" name="Rounded Rectangle 52"/>
          <p:cNvSpPr/>
          <p:nvPr/>
        </p:nvSpPr>
        <p:spPr>
          <a:xfrm>
            <a:off x="5041900" y="151765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 name="Isosceles Triangle 3"/>
          <p:cNvSpPr/>
          <p:nvPr/>
        </p:nvSpPr>
        <p:spPr>
          <a:xfrm rot="10800000">
            <a:off x="2276475" y="2627313"/>
            <a:ext cx="6316663" cy="2289175"/>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352" name="TextBox 17"/>
          <p:cNvSpPr txBox="1">
            <a:spLocks noChangeArrowheads="1"/>
          </p:cNvSpPr>
          <p:nvPr/>
        </p:nvSpPr>
        <p:spPr bwMode="auto">
          <a:xfrm>
            <a:off x="4402138" y="3078163"/>
            <a:ext cx="2139950" cy="523875"/>
          </a:xfrm>
          <a:prstGeom prst="rect">
            <a:avLst/>
          </a:prstGeom>
          <a:noFill/>
          <a:ln w="9525">
            <a:noFill/>
            <a:miter lim="800000"/>
            <a:headEnd/>
            <a:tailEnd/>
          </a:ln>
        </p:spPr>
        <p:txBody>
          <a:bodyPr>
            <a:spAutoFit/>
          </a:bodyPr>
          <a:lstStyle/>
          <a:p>
            <a:r>
              <a:rPr lang="en-GB" sz="2800" u="sng">
                <a:solidFill>
                  <a:srgbClr val="FF0000"/>
                </a:solidFill>
                <a:latin typeface="Calibri" pitchFamily="34" charset="0"/>
              </a:rPr>
              <a:t>LOCK DOWN </a:t>
            </a:r>
          </a:p>
        </p:txBody>
      </p:sp>
    </p:spTree>
    <p:extLst>
      <p:ext uri="{BB962C8B-B14F-4D97-AF65-F5344CB8AC3E}">
        <p14:creationId xmlns:p14="http://schemas.microsoft.com/office/powerpoint/2010/main" val="539621698"/>
      </p:ext>
    </p:extLst>
  </p:cSld>
  <p:clrMapOvr>
    <a:masterClrMapping/>
  </p:clrMapOvr>
  <p:transition spd="slow" advClick="0" advTm="10939"/>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3" name="Picture 12" descr="Screen shot 2013-07-05 at 16.34.36.png"/>
          <p:cNvPicPr>
            <a:picLocks noChangeAspect="1"/>
          </p:cNvPicPr>
          <p:nvPr/>
        </p:nvPicPr>
        <p:blipFill>
          <a:blip r:embed="rId2"/>
          <a:srcRect t="2" r="3119" b="46869"/>
          <a:stretch>
            <a:fillRect/>
          </a:stretch>
        </p:blipFill>
        <p:spPr bwMode="auto">
          <a:xfrm>
            <a:off x="720725" y="971550"/>
            <a:ext cx="9561513" cy="5894388"/>
          </a:xfrm>
          <a:prstGeom prst="rect">
            <a:avLst/>
          </a:prstGeom>
          <a:solidFill>
            <a:schemeClr val="bg1"/>
          </a:solidFill>
          <a:ln w="9525">
            <a:noFill/>
            <a:miter lim="800000"/>
            <a:headEnd/>
            <a:tailEnd/>
          </a:ln>
        </p:spPr>
      </p:pic>
      <p:sp>
        <p:nvSpPr>
          <p:cNvPr id="15362" name="Title 1"/>
          <p:cNvSpPr>
            <a:spLocks noGrp="1"/>
          </p:cNvSpPr>
          <p:nvPr>
            <p:ph type="title"/>
          </p:nvPr>
        </p:nvSpPr>
        <p:spPr>
          <a:xfrm>
            <a:off x="1266825" y="-31750"/>
            <a:ext cx="7315200" cy="1154113"/>
          </a:xfrm>
        </p:spPr>
        <p:txBody>
          <a:bodyPr/>
          <a:lstStyle/>
          <a:p>
            <a:r>
              <a:rPr lang="en-US" sz="5400" u="sng">
                <a:solidFill>
                  <a:schemeClr val="bg1"/>
                </a:solidFill>
                <a:latin typeface="Corbel" pitchFamily="34" charset="0"/>
              </a:rPr>
              <a:t>Team Shape</a:t>
            </a:r>
            <a:r>
              <a:rPr lang="en-US" sz="5400">
                <a:solidFill>
                  <a:schemeClr val="bg1"/>
                </a:solidFill>
                <a:latin typeface="Corbel" pitchFamily="34" charset="0"/>
              </a:rPr>
              <a:t>  4-4-2</a:t>
            </a:r>
          </a:p>
        </p:txBody>
      </p:sp>
      <p:pic>
        <p:nvPicPr>
          <p:cNvPr id="14" name="Picture 13" descr="rochdale-afc-logo.jpg"/>
          <p:cNvPicPr>
            <a:picLocks noChangeAspect="1"/>
          </p:cNvPicPr>
          <p:nvPr/>
        </p:nvPicPr>
        <p:blipFill>
          <a:blip r:embed="rId3">
            <a:extLst/>
          </a:blip>
          <a:stretch>
            <a:fillRect/>
          </a:stretch>
        </p:blipFill>
        <p:spPr>
          <a:xfrm>
            <a:off x="10354681" y="270560"/>
            <a:ext cx="1500668" cy="1400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Rounded Rectangle 23"/>
          <p:cNvSpPr/>
          <p:nvPr/>
        </p:nvSpPr>
        <p:spPr>
          <a:xfrm>
            <a:off x="1625600" y="5029200"/>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5" name="Rounded Rectangle 34"/>
          <p:cNvSpPr/>
          <p:nvPr/>
        </p:nvSpPr>
        <p:spPr>
          <a:xfrm>
            <a:off x="6537325" y="5684838"/>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6" name="Rounded Rectangle 35"/>
          <p:cNvSpPr/>
          <p:nvPr/>
        </p:nvSpPr>
        <p:spPr>
          <a:xfrm>
            <a:off x="8675688" y="5113338"/>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7" name="Rounded Rectangle 36"/>
          <p:cNvSpPr/>
          <p:nvPr/>
        </p:nvSpPr>
        <p:spPr>
          <a:xfrm>
            <a:off x="4275138" y="4097338"/>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2" name="Rounded Rectangle 41"/>
          <p:cNvSpPr/>
          <p:nvPr/>
        </p:nvSpPr>
        <p:spPr>
          <a:xfrm>
            <a:off x="4268788" y="6005513"/>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5" name="Rounded Rectangle 44"/>
          <p:cNvSpPr/>
          <p:nvPr/>
        </p:nvSpPr>
        <p:spPr>
          <a:xfrm>
            <a:off x="5975350" y="4537075"/>
            <a:ext cx="917575" cy="862013"/>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7" name="Rounded Rectangle 46"/>
          <p:cNvSpPr/>
          <p:nvPr/>
        </p:nvSpPr>
        <p:spPr>
          <a:xfrm>
            <a:off x="3622675" y="2959100"/>
            <a:ext cx="917575" cy="862013"/>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8" name="Rounded Rectangle 47"/>
          <p:cNvSpPr/>
          <p:nvPr/>
        </p:nvSpPr>
        <p:spPr>
          <a:xfrm>
            <a:off x="6524625" y="2959100"/>
            <a:ext cx="917575" cy="862013"/>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9" name="Rounded Rectangle 48"/>
          <p:cNvSpPr/>
          <p:nvPr/>
        </p:nvSpPr>
        <p:spPr>
          <a:xfrm>
            <a:off x="8940800" y="339090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2" name="Rounded Rectangle 51"/>
          <p:cNvSpPr/>
          <p:nvPr/>
        </p:nvSpPr>
        <p:spPr>
          <a:xfrm>
            <a:off x="1166813" y="3390900"/>
            <a:ext cx="917575"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3" name="Rounded Rectangle 52"/>
          <p:cNvSpPr/>
          <p:nvPr/>
        </p:nvSpPr>
        <p:spPr>
          <a:xfrm>
            <a:off x="5041900" y="151765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16" name="Isosceles Triangle 15"/>
          <p:cNvSpPr/>
          <p:nvPr/>
        </p:nvSpPr>
        <p:spPr>
          <a:xfrm rot="10800000">
            <a:off x="2276475" y="2627313"/>
            <a:ext cx="6316663" cy="2486025"/>
          </a:xfrm>
          <a:prstGeom prst="triangle">
            <a:avLst>
              <a:gd name="adj" fmla="val 61823"/>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5376" name="TextBox 16"/>
          <p:cNvSpPr txBox="1">
            <a:spLocks noChangeArrowheads="1"/>
          </p:cNvSpPr>
          <p:nvPr/>
        </p:nvSpPr>
        <p:spPr bwMode="auto">
          <a:xfrm>
            <a:off x="4514850" y="3082925"/>
            <a:ext cx="2139950" cy="523875"/>
          </a:xfrm>
          <a:prstGeom prst="rect">
            <a:avLst/>
          </a:prstGeom>
          <a:noFill/>
          <a:ln w="9525">
            <a:noFill/>
            <a:miter lim="800000"/>
            <a:headEnd/>
            <a:tailEnd/>
          </a:ln>
        </p:spPr>
        <p:txBody>
          <a:bodyPr>
            <a:spAutoFit/>
          </a:bodyPr>
          <a:lstStyle/>
          <a:p>
            <a:r>
              <a:rPr lang="en-GB" sz="2800" u="sng">
                <a:solidFill>
                  <a:srgbClr val="FF0000"/>
                </a:solidFill>
                <a:latin typeface="Calibri" pitchFamily="34" charset="0"/>
              </a:rPr>
              <a:t>LOCK DOWN </a:t>
            </a:r>
          </a:p>
        </p:txBody>
      </p:sp>
    </p:spTree>
    <p:extLst>
      <p:ext uri="{BB962C8B-B14F-4D97-AF65-F5344CB8AC3E}">
        <p14:creationId xmlns:p14="http://schemas.microsoft.com/office/powerpoint/2010/main" val="598437005"/>
      </p:ext>
    </p:extLst>
  </p:cSld>
  <p:clrMapOvr>
    <a:masterClrMapping/>
  </p:clrMapOvr>
  <p:transition spd="slow" advClick="0" advTm="10939"/>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13" name="Picture 12" descr="Screen shot 2013-07-05 at 16.34.36.png"/>
          <p:cNvPicPr>
            <a:picLocks noChangeAspect="1"/>
          </p:cNvPicPr>
          <p:nvPr/>
        </p:nvPicPr>
        <p:blipFill>
          <a:blip r:embed="rId2"/>
          <a:srcRect t="2" r="3119" b="46869"/>
          <a:stretch>
            <a:fillRect/>
          </a:stretch>
        </p:blipFill>
        <p:spPr bwMode="auto">
          <a:xfrm>
            <a:off x="720725" y="971550"/>
            <a:ext cx="9561513" cy="5886450"/>
          </a:xfrm>
          <a:prstGeom prst="rect">
            <a:avLst/>
          </a:prstGeom>
          <a:solidFill>
            <a:schemeClr val="bg1"/>
          </a:solidFill>
          <a:ln w="9525">
            <a:noFill/>
            <a:miter lim="800000"/>
            <a:headEnd/>
            <a:tailEnd/>
          </a:ln>
        </p:spPr>
      </p:pic>
      <p:sp>
        <p:nvSpPr>
          <p:cNvPr id="16386" name="Title 1"/>
          <p:cNvSpPr>
            <a:spLocks noGrp="1"/>
          </p:cNvSpPr>
          <p:nvPr>
            <p:ph type="title"/>
          </p:nvPr>
        </p:nvSpPr>
        <p:spPr>
          <a:xfrm>
            <a:off x="1266825" y="-31750"/>
            <a:ext cx="7315200" cy="1154113"/>
          </a:xfrm>
        </p:spPr>
        <p:txBody>
          <a:bodyPr/>
          <a:lstStyle/>
          <a:p>
            <a:r>
              <a:rPr lang="en-US" sz="5400" u="sng">
                <a:solidFill>
                  <a:schemeClr val="bg1"/>
                </a:solidFill>
                <a:latin typeface="Corbel" pitchFamily="34" charset="0"/>
              </a:rPr>
              <a:t>Team Shape</a:t>
            </a:r>
            <a:r>
              <a:rPr lang="en-US" sz="5400">
                <a:solidFill>
                  <a:schemeClr val="bg1"/>
                </a:solidFill>
                <a:latin typeface="Corbel" pitchFamily="34" charset="0"/>
              </a:rPr>
              <a:t>  3-5-2</a:t>
            </a:r>
          </a:p>
        </p:txBody>
      </p:sp>
      <p:pic>
        <p:nvPicPr>
          <p:cNvPr id="14" name="Picture 13" descr="rochdale-afc-logo.jpg"/>
          <p:cNvPicPr>
            <a:picLocks noChangeAspect="1"/>
          </p:cNvPicPr>
          <p:nvPr/>
        </p:nvPicPr>
        <p:blipFill>
          <a:blip r:embed="rId3">
            <a:extLst/>
          </a:blip>
          <a:stretch>
            <a:fillRect/>
          </a:stretch>
        </p:blipFill>
        <p:spPr>
          <a:xfrm>
            <a:off x="10354681" y="270560"/>
            <a:ext cx="1500668" cy="1400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4" name="Rounded Rectangle 23"/>
          <p:cNvSpPr/>
          <p:nvPr/>
        </p:nvSpPr>
        <p:spPr>
          <a:xfrm>
            <a:off x="3810000" y="487521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5" name="Rounded Rectangle 34"/>
          <p:cNvSpPr/>
          <p:nvPr/>
        </p:nvSpPr>
        <p:spPr>
          <a:xfrm>
            <a:off x="6405563" y="594201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6" name="Rounded Rectangle 35"/>
          <p:cNvSpPr/>
          <p:nvPr/>
        </p:nvSpPr>
        <p:spPr>
          <a:xfrm>
            <a:off x="8848725" y="4013200"/>
            <a:ext cx="917575" cy="862013"/>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7" name="Rounded Rectangle 36"/>
          <p:cNvSpPr/>
          <p:nvPr/>
        </p:nvSpPr>
        <p:spPr>
          <a:xfrm>
            <a:off x="5041900" y="4013200"/>
            <a:ext cx="919163" cy="862013"/>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2" name="Rounded Rectangle 41"/>
          <p:cNvSpPr/>
          <p:nvPr/>
        </p:nvSpPr>
        <p:spPr>
          <a:xfrm>
            <a:off x="3810000" y="594201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5" name="Rounded Rectangle 44"/>
          <p:cNvSpPr/>
          <p:nvPr/>
        </p:nvSpPr>
        <p:spPr>
          <a:xfrm>
            <a:off x="6405563" y="487521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7" name="Rounded Rectangle 46"/>
          <p:cNvSpPr/>
          <p:nvPr/>
        </p:nvSpPr>
        <p:spPr>
          <a:xfrm>
            <a:off x="3351213" y="3052763"/>
            <a:ext cx="917575"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8" name="Rounded Rectangle 47"/>
          <p:cNvSpPr/>
          <p:nvPr/>
        </p:nvSpPr>
        <p:spPr>
          <a:xfrm>
            <a:off x="5041900" y="269875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49" name="Rounded Rectangle 48"/>
          <p:cNvSpPr/>
          <p:nvPr/>
        </p:nvSpPr>
        <p:spPr>
          <a:xfrm>
            <a:off x="6750050" y="3052763"/>
            <a:ext cx="919163" cy="862012"/>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2" name="Rounded Rectangle 51"/>
          <p:cNvSpPr/>
          <p:nvPr/>
        </p:nvSpPr>
        <p:spPr>
          <a:xfrm>
            <a:off x="1347788" y="4013200"/>
            <a:ext cx="917575" cy="862013"/>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53" name="Rounded Rectangle 52"/>
          <p:cNvSpPr/>
          <p:nvPr/>
        </p:nvSpPr>
        <p:spPr>
          <a:xfrm>
            <a:off x="5041900" y="1517650"/>
            <a:ext cx="919163" cy="860425"/>
          </a:xfrm>
          <a:prstGeom prst="round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GB"/>
          </a:p>
        </p:txBody>
      </p:sp>
      <p:sp>
        <p:nvSpPr>
          <p:cNvPr id="3" name="Diamond 2"/>
          <p:cNvSpPr/>
          <p:nvPr/>
        </p:nvSpPr>
        <p:spPr>
          <a:xfrm>
            <a:off x="2490788" y="2125663"/>
            <a:ext cx="6132512" cy="3003550"/>
          </a:xfrm>
          <a:prstGeom prst="diamond">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400" name="TextBox 16"/>
          <p:cNvSpPr txBox="1">
            <a:spLocks noChangeArrowheads="1"/>
          </p:cNvSpPr>
          <p:nvPr/>
        </p:nvSpPr>
        <p:spPr bwMode="auto">
          <a:xfrm>
            <a:off x="4487863" y="3497263"/>
            <a:ext cx="2138362" cy="523875"/>
          </a:xfrm>
          <a:prstGeom prst="rect">
            <a:avLst/>
          </a:prstGeom>
          <a:noFill/>
          <a:ln w="9525">
            <a:noFill/>
            <a:miter lim="800000"/>
            <a:headEnd/>
            <a:tailEnd/>
          </a:ln>
        </p:spPr>
        <p:txBody>
          <a:bodyPr>
            <a:spAutoFit/>
          </a:bodyPr>
          <a:lstStyle/>
          <a:p>
            <a:r>
              <a:rPr lang="en-GB" sz="2800" u="sng">
                <a:solidFill>
                  <a:srgbClr val="FF0000"/>
                </a:solidFill>
                <a:latin typeface="Calibri" pitchFamily="34" charset="0"/>
              </a:rPr>
              <a:t>LOCK DOWN </a:t>
            </a:r>
          </a:p>
        </p:txBody>
      </p:sp>
    </p:spTree>
    <p:extLst>
      <p:ext uri="{BB962C8B-B14F-4D97-AF65-F5344CB8AC3E}">
        <p14:creationId xmlns:p14="http://schemas.microsoft.com/office/powerpoint/2010/main" val="1264824134"/>
      </p:ext>
    </p:extLst>
  </p:cSld>
  <p:clrMapOvr>
    <a:masterClrMapping/>
  </p:clrMapOvr>
  <p:transition spd="slow" advClick="0" advTm="10939"/>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36</a:t>
            </a:fld>
            <a:endParaRPr lang="en-GB"/>
          </a:p>
        </p:txBody>
      </p:sp>
      <p:sp>
        <p:nvSpPr>
          <p:cNvPr id="16386" name="Rectangle 4"/>
          <p:cNvSpPr>
            <a:spLocks noChangeArrowheads="1"/>
          </p:cNvSpPr>
          <p:nvPr/>
        </p:nvSpPr>
        <p:spPr bwMode="auto">
          <a:xfrm>
            <a:off x="1375728" y="2161223"/>
            <a:ext cx="9585381"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Positional Understanding</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11v11</a:t>
            </a:r>
          </a:p>
        </p:txBody>
      </p:sp>
      <p:sp>
        <p:nvSpPr>
          <p:cNvPr id="5" name="Rectangle 4">
            <a:extLst>
              <a:ext uri="{FF2B5EF4-FFF2-40B4-BE49-F238E27FC236}">
                <a16:creationId xmlns:a16="http://schemas.microsoft.com/office/drawing/2014/main" id="{71D60CD4-4BBB-457D-A055-0E2CCFC51B02}"/>
              </a:ext>
            </a:extLst>
          </p:cNvPr>
          <p:cNvSpPr/>
          <p:nvPr/>
        </p:nvSpPr>
        <p:spPr>
          <a:xfrm>
            <a:off x="1517606" y="5151815"/>
            <a:ext cx="9544050" cy="830997"/>
          </a:xfrm>
          <a:prstGeom prst="rect">
            <a:avLst/>
          </a:prstGeom>
        </p:spPr>
        <p:txBody>
          <a:bodyPr wrap="square">
            <a:spAutoFit/>
          </a:bodyPr>
          <a:lstStyle/>
          <a:p>
            <a:r>
              <a:rPr lang="en-GB" sz="2400">
                <a:latin typeface="Arial" panose="020B0604020202020204" pitchFamily="34" charset="0"/>
                <a:cs typeface="Arial" panose="020B0604020202020204" pitchFamily="34" charset="0"/>
              </a:rPr>
              <a:t>See attachments</a:t>
            </a:r>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571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37</a:t>
            </a:fld>
            <a:endParaRPr lang="en-GB"/>
          </a:p>
        </p:txBody>
      </p:sp>
      <p:sp>
        <p:nvSpPr>
          <p:cNvPr id="16386" name="Rectangle 4"/>
          <p:cNvSpPr>
            <a:spLocks noChangeArrowheads="1"/>
          </p:cNvSpPr>
          <p:nvPr/>
        </p:nvSpPr>
        <p:spPr bwMode="auto">
          <a:xfrm>
            <a:off x="1375728" y="2161223"/>
            <a:ext cx="9585381"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Positional Understanding</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SSG’s</a:t>
            </a:r>
          </a:p>
        </p:txBody>
      </p:sp>
      <p:sp>
        <p:nvSpPr>
          <p:cNvPr id="5" name="Rectangle 4">
            <a:extLst>
              <a:ext uri="{FF2B5EF4-FFF2-40B4-BE49-F238E27FC236}">
                <a16:creationId xmlns:a16="http://schemas.microsoft.com/office/drawing/2014/main" id="{71D60CD4-4BBB-457D-A055-0E2CCFC51B02}"/>
              </a:ext>
            </a:extLst>
          </p:cNvPr>
          <p:cNvSpPr/>
          <p:nvPr/>
        </p:nvSpPr>
        <p:spPr>
          <a:xfrm>
            <a:off x="1517606" y="5151815"/>
            <a:ext cx="9544050" cy="830997"/>
          </a:xfrm>
          <a:prstGeom prst="rect">
            <a:avLst/>
          </a:prstGeom>
        </p:spPr>
        <p:txBody>
          <a:bodyPr wrap="square">
            <a:spAutoFit/>
          </a:bodyPr>
          <a:lstStyle/>
          <a:p>
            <a:r>
              <a:rPr lang="en-GB" sz="2400">
                <a:latin typeface="Arial" panose="020B0604020202020204" pitchFamily="34" charset="0"/>
                <a:cs typeface="Arial" panose="020B0604020202020204" pitchFamily="34" charset="0"/>
              </a:rPr>
              <a:t>See attachments</a:t>
            </a:r>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1606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38</a:t>
            </a:fld>
            <a:endParaRPr lang="en-GB"/>
          </a:p>
        </p:txBody>
      </p:sp>
      <p:sp>
        <p:nvSpPr>
          <p:cNvPr id="16386" name="Rectangle 4"/>
          <p:cNvSpPr>
            <a:spLocks noChangeArrowheads="1"/>
          </p:cNvSpPr>
          <p:nvPr/>
        </p:nvSpPr>
        <p:spPr bwMode="auto">
          <a:xfrm>
            <a:off x="468631" y="412107"/>
            <a:ext cx="10885169" cy="891911"/>
          </a:xfrm>
          <a:prstGeom prst="rect">
            <a:avLst/>
          </a:prstGeom>
          <a:noFill/>
          <a:ln w="9525">
            <a:noFill/>
            <a:miter lim="800000"/>
            <a:headEnd/>
            <a:tailEnd/>
          </a:ln>
        </p:spPr>
        <p:txBody>
          <a:bodyPr wrap="squar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4800" dirty="0">
                <a:latin typeface="Calibri" pitchFamily="34" charset="0"/>
                <a:cs typeface="Times New Roman" pitchFamily="18" charset="0"/>
              </a:rPr>
              <a:t>Squad &amp; Position Specific Management</a:t>
            </a:r>
          </a:p>
        </p:txBody>
      </p:sp>
      <p:sp>
        <p:nvSpPr>
          <p:cNvPr id="5" name="Rectangle 4">
            <a:extLst>
              <a:ext uri="{FF2B5EF4-FFF2-40B4-BE49-F238E27FC236}">
                <a16:creationId xmlns:a16="http://schemas.microsoft.com/office/drawing/2014/main" id="{71D60CD4-4BBB-457D-A055-0E2CCFC51B02}"/>
              </a:ext>
            </a:extLst>
          </p:cNvPr>
          <p:cNvSpPr/>
          <p:nvPr/>
        </p:nvSpPr>
        <p:spPr>
          <a:xfrm>
            <a:off x="968966" y="1505645"/>
            <a:ext cx="9544050" cy="4616648"/>
          </a:xfrm>
          <a:prstGeom prst="rect">
            <a:avLst/>
          </a:prstGeom>
        </p:spPr>
        <p:txBody>
          <a:bodyPr wrap="square">
            <a:spAutoFit/>
          </a:bodyPr>
          <a:lstStyle/>
          <a:p>
            <a:r>
              <a:rPr lang="en-GB" dirty="0">
                <a:latin typeface="Arial" panose="020B0604020202020204" pitchFamily="34" charset="0"/>
                <a:cs typeface="Arial" panose="020B0604020202020204" pitchFamily="34" charset="0"/>
              </a:rPr>
              <a:t>7v7</a:t>
            </a:r>
          </a:p>
          <a:p>
            <a:r>
              <a:rPr lang="en-GB" dirty="0">
                <a:latin typeface="Arial" panose="020B0604020202020204" pitchFamily="34" charset="0"/>
                <a:cs typeface="Arial" panose="020B0604020202020204" pitchFamily="34" charset="0"/>
              </a:rPr>
              <a:t>The Academy endeavours to carry around 10-12 players per age group, to ensure balanced game time. Players are encouraged to master a position after trialling 1, 2 or 3 positions to suit their skill set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9v9</a:t>
            </a:r>
          </a:p>
          <a:p>
            <a:r>
              <a:rPr lang="en-GB" dirty="0">
                <a:latin typeface="Arial" panose="020B0604020202020204" pitchFamily="34" charset="0"/>
                <a:cs typeface="Arial" panose="020B0604020202020204" pitchFamily="34" charset="0"/>
              </a:rPr>
              <a:t>The Academy endeavours to carry around 12-15 players per age group, to ensure balanced game time. Players are encouraged to master a position in readiness for 11v11</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11v11</a:t>
            </a:r>
          </a:p>
          <a:p>
            <a:r>
              <a:rPr lang="en-GB" dirty="0">
                <a:latin typeface="Arial" panose="020B0604020202020204" pitchFamily="34" charset="0"/>
                <a:cs typeface="Arial" panose="020B0604020202020204" pitchFamily="34" charset="0"/>
              </a:rPr>
              <a:t>The Academy endeavours to carry around 15-18 players per age group, to ensure balanced game time. Players are encouraged to master one position to aspire to be in the gifted and talented bracket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6929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3E8437-22B6-435C-97A8-94FA5757DDB5}" type="slidenum">
              <a:rPr lang="en-GB" smtClean="0">
                <a:solidFill>
                  <a:prstClr val="black">
                    <a:tint val="75000"/>
                  </a:prstClr>
                </a:solidFill>
              </a:rPr>
              <a:pPr/>
              <a:t>39</a:t>
            </a:fld>
            <a:endParaRPr lang="en-GB" dirty="0">
              <a:solidFill>
                <a:prstClr val="black">
                  <a:tint val="75000"/>
                </a:prstClr>
              </a:solidFill>
            </a:endParaRPr>
          </a:p>
        </p:txBody>
      </p:sp>
      <p:sp>
        <p:nvSpPr>
          <p:cNvPr id="5" name="Rectangle 4"/>
          <p:cNvSpPr/>
          <p:nvPr/>
        </p:nvSpPr>
        <p:spPr>
          <a:xfrm>
            <a:off x="880484" y="931400"/>
            <a:ext cx="7918578" cy="2694135"/>
          </a:xfrm>
          <a:prstGeom prst="rect">
            <a:avLst/>
          </a:prstGeom>
        </p:spPr>
        <p:txBody>
          <a:bodyPr wrap="none">
            <a:spAutoFit/>
          </a:bodyPr>
          <a:lstStyle/>
          <a:p>
            <a:pPr>
              <a:lnSpc>
                <a:spcPct val="115000"/>
              </a:lnSpc>
              <a:spcAft>
                <a:spcPts val="1000"/>
              </a:spcAft>
            </a:pPr>
            <a:r>
              <a:rPr lang="en-GB" sz="7200" dirty="0">
                <a:solidFill>
                  <a:prstClr val="black"/>
                </a:solidFill>
                <a:latin typeface="+mn-lt"/>
                <a:ea typeface="Times New Roman" panose="02020603050405020304" pitchFamily="18" charset="0"/>
                <a:cs typeface="Times New Roman" panose="02020603050405020304" pitchFamily="18" charset="0"/>
              </a:rPr>
              <a:t>Academy </a:t>
            </a:r>
          </a:p>
          <a:p>
            <a:pPr>
              <a:lnSpc>
                <a:spcPct val="115000"/>
              </a:lnSpc>
              <a:spcAft>
                <a:spcPts val="1000"/>
              </a:spcAft>
            </a:pPr>
            <a:r>
              <a:rPr lang="en-GB" sz="7200" dirty="0">
                <a:solidFill>
                  <a:prstClr val="black"/>
                </a:solidFill>
                <a:latin typeface="+mn-lt"/>
                <a:ea typeface="Times New Roman" panose="02020603050405020304" pitchFamily="18" charset="0"/>
                <a:cs typeface="Times New Roman" panose="02020603050405020304" pitchFamily="18" charset="0"/>
              </a:rPr>
              <a:t>Coaching Philosophy</a:t>
            </a:r>
          </a:p>
        </p:txBody>
      </p:sp>
    </p:spTree>
    <p:extLst>
      <p:ext uri="{BB962C8B-B14F-4D97-AF65-F5344CB8AC3E}">
        <p14:creationId xmlns:p14="http://schemas.microsoft.com/office/powerpoint/2010/main" val="114903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269966" y="322987"/>
            <a:ext cx="11652068" cy="7109639"/>
          </a:xfrm>
          <a:prstGeom prst="rect">
            <a:avLst/>
          </a:prstGeom>
        </p:spPr>
        <p:txBody>
          <a:bodyPr wrap="square">
            <a:spAutoFit/>
          </a:bodyPr>
          <a:lstStyle/>
          <a:p>
            <a:r>
              <a:rPr lang="en-GB" sz="1600" dirty="0"/>
              <a:t>RAFC Chairman and fellow Board Member’s support the 1st Team Manager, Players and Staff alike in creating and implementing an Elite Winning Environment. RAFC will represent themselves and the local community in a Professional manner, competing at the highest attainable levels playing entertaining winning football.</a:t>
            </a:r>
            <a:endParaRPr lang="en-US" sz="1600" dirty="0"/>
          </a:p>
          <a:p>
            <a:r>
              <a:rPr lang="en-GB" sz="1600" dirty="0"/>
              <a:t> </a:t>
            </a:r>
            <a:endParaRPr lang="en-US" sz="1600" dirty="0"/>
          </a:p>
          <a:p>
            <a:r>
              <a:rPr lang="en-GB" sz="1600" dirty="0"/>
              <a:t>Rochdale AFC </a:t>
            </a:r>
            <a:endParaRPr lang="en-US" sz="1600" dirty="0"/>
          </a:p>
          <a:p>
            <a:r>
              <a:rPr lang="en-GB" sz="1600" dirty="0"/>
              <a:t>The philosophy of Rochdale AFC 1st team is to play: </a:t>
            </a:r>
            <a:endParaRPr lang="en-US" sz="1600" dirty="0"/>
          </a:p>
          <a:p>
            <a:r>
              <a:rPr lang="en-GB" sz="1600" i="1" dirty="0"/>
              <a:t> </a:t>
            </a:r>
            <a:endParaRPr lang="en-US" sz="1600" dirty="0"/>
          </a:p>
          <a:p>
            <a:r>
              <a:rPr lang="en-GB" sz="1600" i="1" dirty="0"/>
              <a:t>“Possession based, fast attacking football”</a:t>
            </a:r>
            <a:endParaRPr lang="en-US" sz="1600" dirty="0"/>
          </a:p>
          <a:p>
            <a:r>
              <a:rPr lang="en-GB" sz="1600" dirty="0"/>
              <a:t> </a:t>
            </a:r>
            <a:endParaRPr lang="en-US" sz="1600" dirty="0"/>
          </a:p>
          <a:p>
            <a:r>
              <a:rPr lang="en-GB" sz="1600" dirty="0"/>
              <a:t>In order to achieve this, we will endeavour to develop and produce players who are highly competent in Attacking, Defending and the Transitional aspects of the modern game.</a:t>
            </a:r>
            <a:endParaRPr lang="en-US" sz="1600" dirty="0"/>
          </a:p>
          <a:p>
            <a:r>
              <a:rPr lang="en-GB" sz="1600" dirty="0"/>
              <a:t>We will encourage all teams to “Control &amp; Dominate” Attacking &amp; Defending situations, whilst always looking to “Regain &amp; Retain”.</a:t>
            </a:r>
            <a:endParaRPr lang="en-US" sz="1600" dirty="0"/>
          </a:p>
          <a:p>
            <a:r>
              <a:rPr lang="en-GB" sz="1600" dirty="0"/>
              <a:t>We will utilise the Principles of Attacking &amp; Defending</a:t>
            </a:r>
            <a:endParaRPr lang="en-US" sz="1600" dirty="0"/>
          </a:p>
          <a:p>
            <a:r>
              <a:rPr lang="en-GB" sz="1600" dirty="0"/>
              <a:t> </a:t>
            </a:r>
            <a:endParaRPr lang="en-US" sz="1600" dirty="0"/>
          </a:p>
          <a:p>
            <a:r>
              <a:rPr lang="en-GB" sz="1600" u="sng" dirty="0"/>
              <a:t>Attacking</a:t>
            </a:r>
            <a:endParaRPr lang="en-US" sz="1600" dirty="0"/>
          </a:p>
          <a:p>
            <a:r>
              <a:rPr lang="en-GB" sz="1600" dirty="0"/>
              <a:t>The 1st team at Rochdale AFC will endeavour to play fast attacking football using the traits of the football club, body shape, soft touches and fast passing. Constant Movement is a fundamental trait of the Attacking play and practices, formations and individual roles are designed to encourage players to:</a:t>
            </a:r>
            <a:endParaRPr lang="en-US" sz="1600" dirty="0"/>
          </a:p>
          <a:p>
            <a:pPr lvl="0"/>
            <a:r>
              <a:rPr lang="en-GB" sz="1600" dirty="0"/>
              <a:t>Run to Receive</a:t>
            </a:r>
            <a:endParaRPr lang="en-US" sz="1600" dirty="0"/>
          </a:p>
          <a:p>
            <a:pPr lvl="0"/>
            <a:r>
              <a:rPr lang="en-GB" sz="1600" dirty="0"/>
              <a:t>Run to Deceive</a:t>
            </a:r>
            <a:endParaRPr lang="en-US" sz="1600" dirty="0"/>
          </a:p>
          <a:p>
            <a:pPr lvl="0"/>
            <a:r>
              <a:rPr lang="en-GB" sz="1600" dirty="0"/>
              <a:t>Run To Retrieve</a:t>
            </a:r>
            <a:endParaRPr lang="en-US" sz="1600" dirty="0"/>
          </a:p>
          <a:p>
            <a:r>
              <a:rPr lang="en-GB" sz="1600" dirty="0"/>
              <a:t>The 1st team will play out from the back penetrating through the thirds. On entering the middle third of the pitch we will look to create overloads, utilise rotation and play through central areas, this will also provide a base for balance and security. We will look to create space throughout our play with multi-movements and support; players will be encouraged to drive and slide, drive and shoot, the players have the licence to express themselves and ‘come alive’ in the final third with end product.</a:t>
            </a:r>
            <a:endParaRPr lang="en-US" sz="1600" dirty="0"/>
          </a:p>
          <a:p>
            <a:r>
              <a:rPr lang="en-GB" sz="1600" dirty="0"/>
              <a:t> </a:t>
            </a:r>
            <a:endParaRPr lang="en-US" sz="1600" dirty="0"/>
          </a:p>
          <a:p>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4</a:t>
            </a:fld>
            <a:endParaRPr lang="en-US"/>
          </a:p>
        </p:txBody>
      </p:sp>
    </p:spTree>
    <p:extLst>
      <p:ext uri="{BB962C8B-B14F-4D97-AF65-F5344CB8AC3E}">
        <p14:creationId xmlns:p14="http://schemas.microsoft.com/office/powerpoint/2010/main" val="19961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40</a:t>
            </a:fld>
            <a:endParaRPr lang="en-GB"/>
          </a:p>
        </p:txBody>
      </p:sp>
      <p:sp>
        <p:nvSpPr>
          <p:cNvPr id="16386" name="Rectangle 4"/>
          <p:cNvSpPr>
            <a:spLocks noChangeArrowheads="1"/>
          </p:cNvSpPr>
          <p:nvPr/>
        </p:nvSpPr>
        <p:spPr bwMode="auto">
          <a:xfrm>
            <a:off x="468631" y="412107"/>
            <a:ext cx="10885169" cy="891911"/>
          </a:xfrm>
          <a:prstGeom prst="rect">
            <a:avLst/>
          </a:prstGeom>
          <a:noFill/>
          <a:ln w="9525">
            <a:noFill/>
            <a:miter lim="800000"/>
            <a:headEnd/>
            <a:tailEnd/>
          </a:ln>
        </p:spPr>
        <p:txBody>
          <a:bodyPr wrap="squar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4800" dirty="0">
                <a:latin typeface="Calibri" pitchFamily="34" charset="0"/>
                <a:cs typeface="Times New Roman" pitchFamily="18" charset="0"/>
              </a:rPr>
              <a:t>Coaching Philosophy Vision 2017-2020</a:t>
            </a:r>
          </a:p>
        </p:txBody>
      </p:sp>
      <p:sp>
        <p:nvSpPr>
          <p:cNvPr id="5" name="Rectangle 4">
            <a:extLst>
              <a:ext uri="{FF2B5EF4-FFF2-40B4-BE49-F238E27FC236}">
                <a16:creationId xmlns:a16="http://schemas.microsoft.com/office/drawing/2014/main" id="{71D60CD4-4BBB-457D-A055-0E2CCFC51B02}"/>
              </a:ext>
            </a:extLst>
          </p:cNvPr>
          <p:cNvSpPr/>
          <p:nvPr/>
        </p:nvSpPr>
        <p:spPr>
          <a:xfrm>
            <a:off x="271463" y="1505645"/>
            <a:ext cx="11615737" cy="5447645"/>
          </a:xfrm>
          <a:prstGeom prst="rect">
            <a:avLst/>
          </a:prstGeom>
        </p:spPr>
        <p:txBody>
          <a:bodyPr wrap="square">
            <a:spAutoFit/>
          </a:bodyPr>
          <a:lstStyle/>
          <a:p>
            <a:r>
              <a:rPr lang="en-GB" dirty="0"/>
              <a:t>The RAFC Academy vision is to continue to evolve the philosophy in line with the 1</a:t>
            </a:r>
            <a:r>
              <a:rPr lang="en-GB" baseline="30000" dirty="0"/>
              <a:t>st</a:t>
            </a:r>
            <a:r>
              <a:rPr lang="en-GB" dirty="0"/>
              <a:t> team and Academy needs whilst embedding the clubs’ values, principles, traits. </a:t>
            </a:r>
          </a:p>
          <a:p>
            <a:endParaRPr lang="en-GB" dirty="0"/>
          </a:p>
          <a:p>
            <a:r>
              <a:rPr lang="en-GB" dirty="0"/>
              <a:t>The focus on more personal development support for the staff is an area which will enhance the delivery of the program, this is through aligning the C.C.F., C.P.D., E.H.O.C. and supporting programmes. The recent success of the non-negotiables is an example of a subtle change to a stable philosophy which can be beneficial to the coaching department and players. Potential holistic development of both players and coaches is to be explored. </a:t>
            </a:r>
          </a:p>
          <a:p>
            <a:endParaRPr lang="en-GB" dirty="0"/>
          </a:p>
          <a:p>
            <a:r>
              <a:rPr lang="en-GB" dirty="0"/>
              <a:t>The use of a video library and it’s potential to be used at training for the benefit of both coach and player will be explored / developed. </a:t>
            </a:r>
          </a:p>
          <a:p>
            <a:endParaRPr lang="en-US" dirty="0"/>
          </a:p>
          <a:p>
            <a:r>
              <a:rPr lang="en-GB" dirty="0"/>
              <a:t>The culture is to promote through the coach pathway and assist individuals to self-learn, self-develop and self-reflect whilst striving to continually improve and take ownership for their development. This individual learning focus is evident in the strategies used for both the player and coach with the view to explore the potential for new research based studies and learning. Therefore, the need to further explore and develop through external parties, research and technology is apparent.</a:t>
            </a:r>
            <a:endParaRPr lang="en-US" dirty="0"/>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7631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41</a:t>
            </a:fld>
            <a:endParaRPr lang="en-GB"/>
          </a:p>
        </p:txBody>
      </p:sp>
      <p:sp>
        <p:nvSpPr>
          <p:cNvPr id="16386" name="Rectangle 4"/>
          <p:cNvSpPr>
            <a:spLocks noChangeArrowheads="1"/>
          </p:cNvSpPr>
          <p:nvPr/>
        </p:nvSpPr>
        <p:spPr bwMode="auto">
          <a:xfrm>
            <a:off x="468631" y="219707"/>
            <a:ext cx="10885169" cy="891911"/>
          </a:xfrm>
          <a:prstGeom prst="rect">
            <a:avLst/>
          </a:prstGeom>
          <a:noFill/>
          <a:ln w="9525">
            <a:noFill/>
            <a:miter lim="800000"/>
            <a:headEnd/>
            <a:tailEnd/>
          </a:ln>
        </p:spPr>
        <p:txBody>
          <a:bodyPr wrap="squar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4800" dirty="0">
                <a:latin typeface="Calibri" pitchFamily="34" charset="0"/>
                <a:cs typeface="Times New Roman" pitchFamily="18" charset="0"/>
              </a:rPr>
              <a:t>Coaching Philosophy Vision 2017-2020 </a:t>
            </a:r>
            <a:r>
              <a:rPr lang="en-GB" dirty="0">
                <a:latin typeface="Calibri" pitchFamily="34" charset="0"/>
                <a:cs typeface="Times New Roman" pitchFamily="18" charset="0"/>
              </a:rPr>
              <a:t>continued</a:t>
            </a:r>
          </a:p>
        </p:txBody>
      </p:sp>
      <p:sp>
        <p:nvSpPr>
          <p:cNvPr id="5" name="Rectangle 4">
            <a:extLst>
              <a:ext uri="{FF2B5EF4-FFF2-40B4-BE49-F238E27FC236}">
                <a16:creationId xmlns:a16="http://schemas.microsoft.com/office/drawing/2014/main" id="{71D60CD4-4BBB-457D-A055-0E2CCFC51B02}"/>
              </a:ext>
            </a:extLst>
          </p:cNvPr>
          <p:cNvSpPr/>
          <p:nvPr/>
        </p:nvSpPr>
        <p:spPr>
          <a:xfrm>
            <a:off x="271463" y="1505645"/>
            <a:ext cx="11615737" cy="4062651"/>
          </a:xfrm>
          <a:prstGeom prst="rect">
            <a:avLst/>
          </a:prstGeom>
        </p:spPr>
        <p:txBody>
          <a:bodyPr wrap="square">
            <a:spAutoFit/>
          </a:bodyPr>
          <a:lstStyle/>
          <a:p>
            <a:r>
              <a:rPr lang="en-GB" u="sng" dirty="0"/>
              <a:t>OBJECTIVES</a:t>
            </a:r>
          </a:p>
          <a:p>
            <a:endParaRPr lang="en-US" dirty="0"/>
          </a:p>
          <a:p>
            <a:pPr lvl="0"/>
            <a:r>
              <a:rPr lang="en-GB" dirty="0"/>
              <a:t>To continue to retain and develop the coaches with inclusivity.</a:t>
            </a:r>
            <a:endParaRPr lang="en-US" dirty="0"/>
          </a:p>
          <a:p>
            <a:pPr lvl="0"/>
            <a:r>
              <a:rPr lang="en-GB" dirty="0"/>
              <a:t>To utilise more multi-disciplinary methods to develop coaching.</a:t>
            </a:r>
            <a:endParaRPr lang="en-US" dirty="0"/>
          </a:p>
          <a:p>
            <a:pPr lvl="0"/>
            <a:r>
              <a:rPr lang="en-GB" dirty="0"/>
              <a:t>To identify and explore more support, qualifications and crossover from external sectors for coach development.</a:t>
            </a:r>
            <a:endParaRPr lang="en-US" dirty="0"/>
          </a:p>
          <a:p>
            <a:pPr lvl="0"/>
            <a:r>
              <a:rPr lang="en-GB" dirty="0"/>
              <a:t>To identify and explore potential Academic studies towards coach and player development.</a:t>
            </a:r>
            <a:endParaRPr lang="en-US" dirty="0"/>
          </a:p>
          <a:p>
            <a:pPr lvl="0"/>
            <a:r>
              <a:rPr lang="en-GB" dirty="0"/>
              <a:t>To collaborate, identify and explore potential football specific movement patterns for defending and attacking. Align and produce video library of skills for specific movements.</a:t>
            </a:r>
            <a:endParaRPr lang="en-US" dirty="0"/>
          </a:p>
          <a:p>
            <a:pPr lvl="0"/>
            <a:r>
              <a:rPr lang="en-GB" dirty="0"/>
              <a:t>To collaborate, identify and produce a video library for defending, attacking, transition principles and patterns to be viewed from the different areas of the pitch. Explore the use of these through mobile electronic devices.</a:t>
            </a:r>
            <a:endParaRPr lang="en-US" dirty="0"/>
          </a:p>
          <a:p>
            <a:pPr lvl="0"/>
            <a:r>
              <a:rPr lang="en-GB" dirty="0"/>
              <a:t>Try to improve the department through research and innovation.</a:t>
            </a:r>
            <a:endParaRPr lang="en-US" dirty="0"/>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6593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094" y="0"/>
            <a:ext cx="11882906" cy="6109365"/>
          </a:xfrm>
          <a:prstGeom prst="rect">
            <a:avLst/>
          </a:prstGeom>
        </p:spPr>
        <p:txBody>
          <a:bodyPr wrap="square">
            <a:spAutoFit/>
          </a:bodyPr>
          <a:lstStyle/>
          <a:p>
            <a:pPr lvl="0" algn="ctr">
              <a:lnSpc>
                <a:spcPct val="115000"/>
              </a:lnSpc>
            </a:pPr>
            <a:r>
              <a:rPr lang="en-GB" sz="14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DIFFERENTIATION - COACHING BEHAVIOURS FOR A POSITIVE LEARNING ENVIRONMENT</a:t>
            </a:r>
            <a:r>
              <a:rPr lang="en-GB"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400"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endPar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INSTRUCTION</a:t>
            </a: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Used pre-post-during practice. Can cut down time and interference within practice due to visuals, demo’s and clarity.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QUESTIONING</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 Open / Closed / 2ndry. Open questioning is preferred by coach and player. Limitations of use can be due to lack of planning / self-awareness. This contributes towards independent thinkers and responsibility taking.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FEEDBACK</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 Video, oral, demonstration. Immediately, post event. The type / tone used and timing of feedback is critical along with the intervention type.</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CORRECTION</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 Strategies, types, timing of correction. Do you need to stop at all. Can it be delivered in break. Individual / unit / group / team.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CHALLENGES</a:t>
            </a: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individual / team / scenario for practice / work it out = problem solving / setting up / opposition strength &amp; weaknesses.</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COMMUNICATION</a:t>
            </a:r>
            <a:r>
              <a:rPr lang="en-GB" sz="1200"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Verbal &amp; non-verbal = Expressive of thoughts/ feelings and predominantly used.</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Specific = more clear, player understands and neurologically stimulating. Preference for player and coach.</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General = can be obvious but also elusive as lacks detail / clarity for young players.</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Positive = more motivating, confidence boosting and neurologically stimulating.</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Negative = Required progressively more although after consideration of choice of communication.</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DEMONSTRATIONS</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 by coach / player / group / television examples / other group training or playing. Affect the psychology of the player.</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INTERVENTIONS</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 Allow for self-learning, reflection through using Q &amp; A, secondary questioning, group &amp; individual task learning, guide &amp; discovery. Individual challenges can help the player succeed / learn. Command / show &amp; tell may be required.</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AGE GROUP CHALLENGES </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Have your interventions / questions / challenges planned to use, however the order of use may change. The length of time spent in each of these type of behaviours is key- consider visual/ audio/ kinaesthetic learners and how explaining can be minimised allowing other behaviours to become more prominent / efficient. Check and reinforce learning with all.</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316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761" y="-12879"/>
            <a:ext cx="11075831" cy="6923434"/>
          </a:xfrm>
          <a:prstGeom prst="rect">
            <a:avLst/>
          </a:prstGeom>
        </p:spPr>
        <p:txBody>
          <a:bodyPr wrap="square">
            <a:spAutoFit/>
          </a:bodyPr>
          <a:lstStyle/>
          <a:p>
            <a:pPr lvl="0" algn="ctr">
              <a:lnSpc>
                <a:spcPct val="115000"/>
              </a:lnSpc>
            </a:pPr>
            <a:r>
              <a:rPr lang="en-GB" sz="1400" b="1" u="sng" dirty="0">
                <a:solidFill>
                  <a:srgbClr val="000000"/>
                </a:solidFill>
                <a:ea typeface="Times New Roman" panose="02020603050405020304" pitchFamily="18" charset="0"/>
                <a:cs typeface="Times New Roman" panose="02020603050405020304" pitchFamily="18" charset="0"/>
              </a:rPr>
              <a:t>PRACTICE TYPES USED &amp; BENEFITS FOR A POSITIVE LEARNING ENVIRONMENT</a:t>
            </a:r>
            <a:endParaRPr lang="en-GB" sz="1400" dirty="0">
              <a:solidFill>
                <a:prstClr val="black"/>
              </a:solidFill>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ea typeface="Times New Roman" panose="02020603050405020304" pitchFamily="18" charset="0"/>
                <a:cs typeface="Times New Roman" panose="02020603050405020304" pitchFamily="18" charset="0"/>
              </a:rPr>
              <a:t> </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endParaRPr lang="en-GB" sz="1200" b="1" u="sng" dirty="0">
              <a:solidFill>
                <a:srgbClr val="000000"/>
              </a:solidFill>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CONSTANT</a:t>
            </a:r>
            <a:r>
              <a:rPr lang="en-GB" sz="1200" dirty="0">
                <a:solidFill>
                  <a:srgbClr val="000000"/>
                </a:solidFill>
                <a:ea typeface="Times New Roman" panose="02020603050405020304" pitchFamily="18" charset="0"/>
                <a:cs typeface="Times New Roman" panose="02020603050405020304" pitchFamily="18" charset="0"/>
              </a:rPr>
              <a:t> – Not varied, allows repetition, muscle memory, lower motivation. High chance of success / less chance of failure. </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VARIABLE</a:t>
            </a:r>
            <a:r>
              <a:rPr lang="en-GB" sz="1200" u="sng" dirty="0">
                <a:solidFill>
                  <a:srgbClr val="000000"/>
                </a:solidFill>
                <a:ea typeface="Times New Roman" panose="02020603050405020304" pitchFamily="18" charset="0"/>
                <a:cs typeface="Times New Roman" panose="02020603050405020304" pitchFamily="18" charset="0"/>
              </a:rPr>
              <a:t> </a:t>
            </a:r>
            <a:r>
              <a:rPr lang="en-GB" sz="1200" dirty="0">
                <a:solidFill>
                  <a:srgbClr val="000000"/>
                </a:solidFill>
                <a:ea typeface="Times New Roman" panose="02020603050405020304" pitchFamily="18" charset="0"/>
                <a:cs typeface="Times New Roman" panose="02020603050405020304" pitchFamily="18" charset="0"/>
              </a:rPr>
              <a:t>– Variety under less controlled conditions. More types of movement / action / skill. Medium chance of success and failure.</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RANDOM</a:t>
            </a:r>
            <a:r>
              <a:rPr lang="en-GB" sz="1200" dirty="0">
                <a:solidFill>
                  <a:srgbClr val="000000"/>
                </a:solidFill>
                <a:ea typeface="Times New Roman" panose="02020603050405020304" pitchFamily="18" charset="0"/>
                <a:cs typeface="Times New Roman" panose="02020603050405020304" pitchFamily="18" charset="0"/>
              </a:rPr>
              <a:t> – Learning occurs best because of variety and higher motivation. Enabling long term memory. More chance of failure/ less chance of success.</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ea typeface="Times New Roman" panose="02020603050405020304" pitchFamily="18" charset="0"/>
                <a:cs typeface="Times New Roman" panose="02020603050405020304" pitchFamily="18" charset="0"/>
              </a:rPr>
              <a:t> </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BASIC SKILLS </a:t>
            </a:r>
            <a:r>
              <a:rPr lang="en-GB" sz="1200" dirty="0">
                <a:solidFill>
                  <a:srgbClr val="000000"/>
                </a:solidFill>
                <a:ea typeface="Times New Roman" panose="02020603050405020304" pitchFamily="18" charset="0"/>
                <a:cs typeface="Times New Roman" panose="02020603050405020304" pitchFamily="18" charset="0"/>
              </a:rPr>
              <a:t>– Repetition (NLP), sport specific task, opposed, body contact, can be taken into games.</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ea typeface="Times New Roman" panose="02020603050405020304" pitchFamily="18" charset="0"/>
                <a:cs typeface="Times New Roman" panose="02020603050405020304" pitchFamily="18" charset="0"/>
              </a:rPr>
              <a:t> </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PASSING / RECEIVING </a:t>
            </a:r>
            <a:r>
              <a:rPr lang="en-GB" sz="1200" dirty="0">
                <a:solidFill>
                  <a:srgbClr val="000000"/>
                </a:solidFill>
                <a:ea typeface="Times New Roman" panose="02020603050405020304" pitchFamily="18" charset="0"/>
                <a:cs typeface="Times New Roman" panose="02020603050405020304" pitchFamily="18" charset="0"/>
              </a:rPr>
              <a:t>– Repetition practice. Manipulate size / shapes / areas of the pitch and simple rules. Position specific or general. Shorter / Medium/ longer passing ranges, disguise/ receiving / releasing skills. Use of body and movements to receive. </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ea typeface="Times New Roman" panose="02020603050405020304" pitchFamily="18" charset="0"/>
                <a:cs typeface="Times New Roman" panose="02020603050405020304" pitchFamily="18" charset="0"/>
              </a:rPr>
              <a:t> </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POSSESSION</a:t>
            </a:r>
            <a:r>
              <a:rPr lang="en-GB" sz="1200" b="1" dirty="0">
                <a:solidFill>
                  <a:srgbClr val="000000"/>
                </a:solidFill>
                <a:ea typeface="Times New Roman" panose="02020603050405020304" pitchFamily="18" charset="0"/>
                <a:cs typeface="Times New Roman" panose="02020603050405020304" pitchFamily="18" charset="0"/>
              </a:rPr>
              <a:t> - </a:t>
            </a:r>
            <a:r>
              <a:rPr lang="en-GB" sz="1200" dirty="0">
                <a:solidFill>
                  <a:srgbClr val="000000"/>
                </a:solidFill>
                <a:ea typeface="Times New Roman" panose="02020603050405020304" pitchFamily="18" charset="0"/>
                <a:cs typeface="Times New Roman" panose="02020603050405020304" pitchFamily="18" charset="0"/>
              </a:rPr>
              <a:t>Decision making, close to the game, allows to self-learn and develop. Directional / non-directional, Manipulate size / shapes / areas of the pitch and simple rules. Position specific or general. Shorter / Medium/ longer passing game, disguise/ receiving / releasing skills. Use of body and movements to receive.</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ea typeface="Times New Roman" panose="02020603050405020304" pitchFamily="18" charset="0"/>
                <a:cs typeface="Times New Roman" panose="02020603050405020304" pitchFamily="18" charset="0"/>
              </a:rPr>
              <a:t> </a:t>
            </a:r>
            <a:endParaRPr lang="en-GB" sz="1200" dirty="0">
              <a:effectLst/>
              <a:ea typeface="Times New Roman" panose="02020603050405020304" pitchFamily="18" charset="0"/>
              <a:cs typeface="Times New Roman" panose="02020603050405020304" pitchFamily="18" charset="0"/>
            </a:endParaRPr>
          </a:p>
          <a:p>
            <a:pPr lvl="0">
              <a:lnSpc>
                <a:spcPct val="115000"/>
              </a:lnSpc>
            </a:pPr>
            <a:r>
              <a:rPr lang="en-GB" sz="1200" b="1" u="sng" dirty="0">
                <a:solidFill>
                  <a:srgbClr val="000000"/>
                </a:solidFill>
                <a:ea typeface="Times New Roman" panose="02020603050405020304" pitchFamily="18" charset="0"/>
                <a:cs typeface="Times New Roman" panose="02020603050405020304" pitchFamily="18" charset="0"/>
              </a:rPr>
              <a:t>FUNCTIONS / PHASES / CONDITIONED GAMES (e.g. WHOLE-PART-WHOLE)</a:t>
            </a:r>
            <a:r>
              <a:rPr lang="en-GB" sz="1200" b="1" dirty="0">
                <a:solidFill>
                  <a:srgbClr val="000000"/>
                </a:solidFill>
                <a:ea typeface="Times New Roman" panose="02020603050405020304" pitchFamily="18" charset="0"/>
                <a:cs typeface="Times New Roman" panose="02020603050405020304" pitchFamily="18" charset="0"/>
              </a:rPr>
              <a:t> </a:t>
            </a:r>
            <a:r>
              <a:rPr lang="en-GB" sz="1200" dirty="0">
                <a:solidFill>
                  <a:srgbClr val="000000"/>
                </a:solidFill>
                <a:ea typeface="Times New Roman" panose="02020603050405020304" pitchFamily="18" charset="0"/>
                <a:cs typeface="Times New Roman" panose="02020603050405020304" pitchFamily="18" charset="0"/>
              </a:rPr>
              <a:t>– Decision making, closer to the game, allows to strip back to smaller groups and/or allow specific focus. Realistic situations.</a:t>
            </a:r>
            <a:endParaRPr lang="en-GB" sz="1200" dirty="0">
              <a:solidFill>
                <a:prstClr val="black"/>
              </a:solidFill>
              <a:ea typeface="Times New Roman" panose="02020603050405020304" pitchFamily="18" charset="0"/>
              <a:cs typeface="Times New Roman" panose="02020603050405020304" pitchFamily="18" charset="0"/>
            </a:endParaRPr>
          </a:p>
          <a:p>
            <a:pPr>
              <a:lnSpc>
                <a:spcPct val="115000"/>
              </a:lnSpc>
              <a:spcAft>
                <a:spcPts val="0"/>
              </a:spcAft>
            </a:pPr>
            <a:endParaRPr lang="en-GB" sz="1200" b="1" u="sng" dirty="0">
              <a:solidFill>
                <a:srgbClr val="000000"/>
              </a:solidFill>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SMALL SIDED GAMES</a:t>
            </a:r>
            <a:r>
              <a:rPr lang="en-GB" sz="1200" b="1" dirty="0">
                <a:solidFill>
                  <a:srgbClr val="000000"/>
                </a:solidFill>
                <a:ea typeface="Times New Roman" panose="02020603050405020304" pitchFamily="18" charset="0"/>
                <a:cs typeface="Times New Roman" panose="02020603050405020304" pitchFamily="18" charset="0"/>
              </a:rPr>
              <a:t> </a:t>
            </a:r>
            <a:r>
              <a:rPr lang="en-GB" sz="1200" dirty="0">
                <a:solidFill>
                  <a:srgbClr val="000000"/>
                </a:solidFill>
                <a:ea typeface="Times New Roman" panose="02020603050405020304" pitchFamily="18" charset="0"/>
                <a:cs typeface="Times New Roman" panose="02020603050405020304" pitchFamily="18" charset="0"/>
              </a:rPr>
              <a:t>– Decision making, realistic to the game, allows to self-learn and develop. Scenario and strategies for learning.</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ea typeface="Times New Roman" panose="02020603050405020304" pitchFamily="18" charset="0"/>
                <a:cs typeface="Times New Roman" panose="02020603050405020304" pitchFamily="18" charset="0"/>
              </a:rPr>
              <a:t> </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Elite Youth players</a:t>
            </a:r>
            <a:r>
              <a:rPr lang="en-GB" sz="1200" b="1" dirty="0">
                <a:solidFill>
                  <a:srgbClr val="000000"/>
                </a:solidFill>
                <a:ea typeface="Times New Roman" panose="02020603050405020304" pitchFamily="18" charset="0"/>
                <a:cs typeface="Times New Roman" panose="02020603050405020304" pitchFamily="18" charset="0"/>
              </a:rPr>
              <a:t> </a:t>
            </a:r>
            <a:r>
              <a:rPr lang="en-GB" sz="1200" dirty="0">
                <a:solidFill>
                  <a:srgbClr val="000000"/>
                </a:solidFill>
                <a:ea typeface="Times New Roman" panose="02020603050405020304" pitchFamily="18" charset="0"/>
                <a:cs typeface="Times New Roman" panose="02020603050405020304" pitchFamily="18" charset="0"/>
              </a:rPr>
              <a:t>benefit from more opposed open practices (possession, conditioned and small sided games) than unopposed technical practices.</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Elite Youth players</a:t>
            </a:r>
            <a:r>
              <a:rPr lang="en-GB" sz="1200" b="1" dirty="0">
                <a:solidFill>
                  <a:srgbClr val="000000"/>
                </a:solidFill>
                <a:ea typeface="Times New Roman" panose="02020603050405020304" pitchFamily="18" charset="0"/>
                <a:cs typeface="Times New Roman" panose="02020603050405020304" pitchFamily="18" charset="0"/>
              </a:rPr>
              <a:t> </a:t>
            </a:r>
            <a:r>
              <a:rPr lang="en-GB" sz="1200" dirty="0">
                <a:solidFill>
                  <a:srgbClr val="000000"/>
                </a:solidFill>
                <a:ea typeface="Times New Roman" panose="02020603050405020304" pitchFamily="18" charset="0"/>
                <a:cs typeface="Times New Roman" panose="02020603050405020304" pitchFamily="18" charset="0"/>
              </a:rPr>
              <a:t>benefit from a safe, challenging environment with a more progressive use of positive and negative specific feedback.</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ea typeface="Times New Roman" panose="02020603050405020304" pitchFamily="18" charset="0"/>
                <a:cs typeface="Times New Roman" panose="02020603050405020304" pitchFamily="18" charset="0"/>
              </a:rPr>
              <a:t> </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r>
              <a:rPr lang="en-GB" sz="1200" b="1" u="sng" dirty="0">
                <a:solidFill>
                  <a:srgbClr val="000000"/>
                </a:solidFill>
                <a:ea typeface="Times New Roman" panose="02020603050405020304" pitchFamily="18" charset="0"/>
                <a:cs typeface="Times New Roman" panose="02020603050405020304" pitchFamily="18" charset="0"/>
              </a:rPr>
              <a:t>Individual / unit / team</a:t>
            </a:r>
            <a:r>
              <a:rPr lang="en-GB" sz="1200" dirty="0">
                <a:solidFill>
                  <a:srgbClr val="000000"/>
                </a:solidFill>
                <a:ea typeface="Times New Roman" panose="02020603050405020304" pitchFamily="18" charset="0"/>
                <a:cs typeface="Times New Roman" panose="02020603050405020304" pitchFamily="18" charset="0"/>
              </a:rPr>
              <a:t> – Increase from technical club traits through to theme based tactical learning in relation to the game. 11v11.</a:t>
            </a:r>
            <a:endParaRPr lang="en-GB" sz="1200" dirty="0">
              <a:effectLst/>
              <a:ea typeface="Times New Roman" panose="02020603050405020304" pitchFamily="18" charset="0"/>
              <a:cs typeface="Times New Roman" panose="02020603050405020304" pitchFamily="18" charset="0"/>
            </a:endParaRPr>
          </a:p>
          <a:p>
            <a:pPr>
              <a:lnSpc>
                <a:spcPct val="115000"/>
              </a:lnSpc>
              <a:spcAft>
                <a:spcPts val="0"/>
              </a:spcAft>
            </a:pPr>
            <a:endParaRPr lang="en-GB" sz="1200" b="1" u="sng" dirty="0">
              <a:solidFill>
                <a:srgbClr val="000000"/>
              </a:solidFill>
              <a:ea typeface="Times New Roman" panose="02020603050405020304" pitchFamily="18" charset="0"/>
              <a:cs typeface="Times New Roman" panose="02020603050405020304" pitchFamily="18" charset="0"/>
            </a:endParaRPr>
          </a:p>
          <a:p>
            <a:pPr lvl="0">
              <a:lnSpc>
                <a:spcPct val="115000"/>
              </a:lnSpc>
            </a:pPr>
            <a:r>
              <a:rPr lang="en-GB" sz="1200" b="1" u="sng" dirty="0">
                <a:solidFill>
                  <a:srgbClr val="000000"/>
                </a:solidFill>
                <a:ea typeface="Times New Roman" panose="02020603050405020304" pitchFamily="18" charset="0"/>
                <a:cs typeface="Times New Roman" panose="02020603050405020304" pitchFamily="18" charset="0"/>
              </a:rPr>
              <a:t>AGE GROUP CHALLENGES</a:t>
            </a:r>
            <a:r>
              <a:rPr lang="en-GB" sz="1200" dirty="0">
                <a:solidFill>
                  <a:srgbClr val="000000"/>
                </a:solidFill>
                <a:ea typeface="Times New Roman" panose="02020603050405020304" pitchFamily="18" charset="0"/>
                <a:cs typeface="Times New Roman" panose="02020603050405020304" pitchFamily="18" charset="0"/>
              </a:rPr>
              <a:t> – </a:t>
            </a:r>
            <a:r>
              <a:rPr lang="en-GB" sz="1200" b="1" u="sng" dirty="0">
                <a:solidFill>
                  <a:srgbClr val="000000"/>
                </a:solidFill>
                <a:ea typeface="Times New Roman" panose="02020603050405020304" pitchFamily="18" charset="0"/>
                <a:cs typeface="Times New Roman" panose="02020603050405020304" pitchFamily="18" charset="0"/>
              </a:rPr>
              <a:t>AGE GROUP CHALLENGES</a:t>
            </a:r>
            <a:r>
              <a:rPr lang="en-GB" sz="1200" dirty="0">
                <a:solidFill>
                  <a:srgbClr val="000000"/>
                </a:solidFill>
                <a:ea typeface="Times New Roman" panose="02020603050405020304" pitchFamily="18" charset="0"/>
                <a:cs typeface="Times New Roman" panose="02020603050405020304" pitchFamily="18" charset="0"/>
              </a:rPr>
              <a:t> – RAFC session should allow the players to learn with limited interruption. This allows more detail to be coached and more time for positive / negative specific detailed feedback for learning!</a:t>
            </a:r>
            <a:r>
              <a:rPr lang="en-GB" sz="1200" dirty="0">
                <a:solidFill>
                  <a:prstClr val="black"/>
                </a:solidFill>
                <a:ea typeface="Times New Roman" panose="02020603050405020304" pitchFamily="18" charset="0"/>
                <a:cs typeface="Times New Roman" panose="02020603050405020304" pitchFamily="18" charset="0"/>
              </a:rPr>
              <a:t> </a:t>
            </a:r>
            <a:r>
              <a:rPr lang="en-GB" sz="1200" dirty="0">
                <a:solidFill>
                  <a:srgbClr val="000000"/>
                </a:solidFill>
                <a:ea typeface="Times New Roman" panose="02020603050405020304" pitchFamily="18" charset="0"/>
                <a:cs typeface="Times New Roman" panose="02020603050405020304" pitchFamily="18" charset="0"/>
              </a:rPr>
              <a:t>Balancing types of practice to maximise returns for the required repetition for young players whilst attaining the decision making properties needed. </a:t>
            </a:r>
          </a:p>
          <a:p>
            <a:pPr lvl="0">
              <a:lnSpc>
                <a:spcPct val="115000"/>
              </a:lnSpc>
            </a:pPr>
            <a:r>
              <a:rPr lang="en-GB" sz="1200" dirty="0">
                <a:solidFill>
                  <a:srgbClr val="000000"/>
                </a:solidFill>
                <a:ea typeface="Times New Roman" panose="02020603050405020304" pitchFamily="18" charset="0"/>
                <a:cs typeface="Times New Roman" panose="02020603050405020304" pitchFamily="18" charset="0"/>
              </a:rPr>
              <a:t>Developing the individual to self-learn through practice- work through, experiment &amp; solve problems. The increasing nature of learning to compete in the team, developing more tactical understanding, dealing with failure whilst displaying emotional control Ownership, responsibility and consequences are important allowing the transition from learning to compete to learning to win. Support networks and challenges pre-during-after maturation. </a:t>
            </a:r>
            <a:endParaRPr lang="en-GB" sz="1200" dirty="0">
              <a:solidFill>
                <a:prstClr val="black"/>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077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375" y="209657"/>
            <a:ext cx="12054625" cy="6198620"/>
          </a:xfrm>
          <a:prstGeom prst="rect">
            <a:avLst/>
          </a:prstGeom>
        </p:spPr>
        <p:txBody>
          <a:bodyPr wrap="square">
            <a:spAutoFit/>
          </a:bodyPr>
          <a:lstStyle/>
          <a:p>
            <a:pPr algn="ctr">
              <a:lnSpc>
                <a:spcPct val="115000"/>
              </a:lnSpc>
              <a:spcAft>
                <a:spcPts val="0"/>
              </a:spcAft>
            </a:pPr>
            <a:r>
              <a:rPr lang="en-GB" sz="14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COACHING STYLES - PRACTICE</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endPar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endPar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There are “pros and cons” for all styles and coaches would have covered these on their UEFA B/A and FA Youth Modules courses and understand when and where to use appropriately.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endPar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endPar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COMMAND / DEMAND – Coach tells and shows required solution. Coach takes players there with encouragement and enthusiasm.</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QUESTION &amp; ANSWER – Coach leads with questions to try and gain response from player.</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OBSERVATION &amp; FEEDBACK – Coach and player observe</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GUIDED DISCOVERY – Coach asks a question or issues a challenge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TRIAL &amp; ERROR – Player and/or coach decide on challenge</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Elite Youth Players </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have shown to respond more to </a:t>
            </a:r>
            <a:r>
              <a:rPr lang="en-GB" sz="1200" b="1" i="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Command, Question &amp; Answer &amp; Guided Discovery. </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Please refer to age specific coaching philosophies for recommended styles per age group/phase.</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These styles are preferred to enhance player learning during this phase as Good Practice and should be the majority of the styles directed for the individual.</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GB"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n-GB" sz="14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COACHING STYLES - GAME ENVIRONMENT</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In addition to the above recommendations for practice, the Academy includes the following good practice for the games environment.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‘Good practice’ </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has been refined to include the following for </a:t>
            </a:r>
            <a:r>
              <a:rPr lang="en-GB" sz="12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Elite Players</a:t>
            </a:r>
            <a:r>
              <a:rPr lang="en-GB" sz="1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0"/>
              </a:spcAft>
              <a:buFont typeface="Arial" panose="020B0604020202020204" pitchFamily="34" charset="0"/>
              <a:buChar char="•"/>
              <a:tabLst>
                <a:tab pos="457200" algn="l"/>
              </a:tabLst>
            </a:pPr>
            <a:r>
              <a:rPr lang="en-GB" sz="1200" dirty="0">
                <a:solidFill>
                  <a:srgbClr val="000000"/>
                </a:solidFill>
                <a:cs typeface="Times New Roman" panose="02020603050405020304" pitchFamily="18" charset="0"/>
              </a:rPr>
              <a:t>Allow players to relax, drink, eat, and chat before, during breaks in play and post-game.</a:t>
            </a:r>
            <a:endParaRPr lang="en-GB" sz="1200" dirty="0">
              <a:effectLst/>
              <a:cs typeface="Times New Roman" panose="02020603050405020304" pitchFamily="18" charset="0"/>
            </a:endParaRPr>
          </a:p>
          <a:p>
            <a:pPr marL="342900" lvl="0" indent="-342900">
              <a:spcAft>
                <a:spcPts val="0"/>
              </a:spcAft>
              <a:buFont typeface="Arial" panose="020B0604020202020204" pitchFamily="34" charset="0"/>
              <a:buChar char="•"/>
              <a:tabLst>
                <a:tab pos="457200" algn="l"/>
              </a:tabLst>
            </a:pPr>
            <a:r>
              <a:rPr lang="en-GB" sz="1200" dirty="0">
                <a:solidFill>
                  <a:srgbClr val="000000"/>
                </a:solidFill>
                <a:cs typeface="Times New Roman" panose="02020603050405020304" pitchFamily="18" charset="0"/>
              </a:rPr>
              <a:t>Non-verbal cues, signals as the player enter / leave pitch or dressing room.</a:t>
            </a:r>
            <a:endParaRPr lang="en-GB" sz="1200" dirty="0">
              <a:effectLst/>
              <a:cs typeface="Times New Roman" panose="02020603050405020304" pitchFamily="18" charset="0"/>
            </a:endParaRPr>
          </a:p>
          <a:p>
            <a:pPr marL="342900" lvl="0" indent="-342900">
              <a:spcAft>
                <a:spcPts val="0"/>
              </a:spcAft>
              <a:buFont typeface="Arial" panose="020B0604020202020204" pitchFamily="34" charset="0"/>
              <a:buChar char="•"/>
              <a:tabLst>
                <a:tab pos="457200" algn="l"/>
              </a:tabLst>
            </a:pPr>
            <a:r>
              <a:rPr lang="en-GB" sz="1200" dirty="0">
                <a:solidFill>
                  <a:srgbClr val="000000"/>
                </a:solidFill>
                <a:cs typeface="Times New Roman" panose="02020603050405020304" pitchFamily="18" charset="0"/>
              </a:rPr>
              <a:t>Focus on learning objectives from LTPD perspective. </a:t>
            </a:r>
            <a:endParaRPr lang="en-GB" sz="1200" dirty="0">
              <a:effectLst/>
              <a:cs typeface="Times New Roman" panose="02020603050405020304" pitchFamily="18" charset="0"/>
            </a:endParaRPr>
          </a:p>
          <a:p>
            <a:pPr marL="342900" lvl="0" indent="-342900">
              <a:spcAft>
                <a:spcPts val="0"/>
              </a:spcAft>
              <a:buFont typeface="Arial" panose="020B0604020202020204" pitchFamily="34" charset="0"/>
              <a:buChar char="•"/>
              <a:tabLst>
                <a:tab pos="457200" algn="l"/>
              </a:tabLst>
            </a:pPr>
            <a:r>
              <a:rPr lang="en-GB" sz="1200" dirty="0">
                <a:solidFill>
                  <a:srgbClr val="000000"/>
                </a:solidFill>
                <a:cs typeface="Times New Roman" panose="02020603050405020304" pitchFamily="18" charset="0"/>
              </a:rPr>
              <a:t>Awareness of language, tone and delivery type. Strategies for support during game, code of conduct, club values and ethics. </a:t>
            </a:r>
            <a:endParaRPr lang="en-GB" sz="1200" dirty="0">
              <a:effectLst/>
              <a:cs typeface="Times New Roman" panose="02020603050405020304" pitchFamily="18" charset="0"/>
            </a:endParaRPr>
          </a:p>
          <a:p>
            <a:pPr marL="342900" lvl="0" indent="-342900">
              <a:spcAft>
                <a:spcPts val="0"/>
              </a:spcAft>
              <a:buFont typeface="Arial" panose="020B0604020202020204" pitchFamily="34" charset="0"/>
              <a:buChar char="•"/>
              <a:tabLst>
                <a:tab pos="457200" algn="l"/>
              </a:tabLst>
            </a:pPr>
            <a:r>
              <a:rPr lang="en-GB" sz="1200" dirty="0">
                <a:solidFill>
                  <a:srgbClr val="000000"/>
                </a:solidFill>
                <a:cs typeface="Times New Roman" panose="02020603050405020304" pitchFamily="18" charset="0"/>
              </a:rPr>
              <a:t>Match-day protocols. </a:t>
            </a:r>
            <a:endParaRPr lang="en-GB" sz="1200" dirty="0">
              <a:effectLst/>
              <a:cs typeface="Times New Roman" panose="02020603050405020304" pitchFamily="18" charset="0"/>
            </a:endParaRPr>
          </a:p>
          <a:p>
            <a:pPr marL="342900" lvl="0" indent="-342900">
              <a:spcAft>
                <a:spcPts val="0"/>
              </a:spcAft>
              <a:buFont typeface="Arial" panose="020B0604020202020204" pitchFamily="34" charset="0"/>
              <a:buChar char="•"/>
              <a:tabLst>
                <a:tab pos="457200" algn="l"/>
              </a:tabLst>
            </a:pPr>
            <a:r>
              <a:rPr lang="en-GB" sz="1200" dirty="0">
                <a:solidFill>
                  <a:srgbClr val="000000"/>
                </a:solidFill>
                <a:cs typeface="Times New Roman" panose="02020603050405020304" pitchFamily="18" charset="0"/>
              </a:rPr>
              <a:t>Address individual / unit / team together or separately accordingly. </a:t>
            </a:r>
            <a:endParaRPr lang="en-GB" sz="1200" dirty="0">
              <a:effectLst/>
              <a:cs typeface="Times New Roman" panose="02020603050405020304" pitchFamily="18" charset="0"/>
            </a:endParaRPr>
          </a:p>
          <a:p>
            <a:pPr marL="342900" lvl="0" indent="-342900">
              <a:spcAft>
                <a:spcPts val="0"/>
              </a:spcAft>
              <a:buFont typeface="Arial" panose="020B0604020202020204" pitchFamily="34" charset="0"/>
              <a:buChar char="•"/>
              <a:tabLst>
                <a:tab pos="457200" algn="l"/>
              </a:tabLst>
            </a:pPr>
            <a:r>
              <a:rPr lang="en-GB" sz="1200" dirty="0">
                <a:solidFill>
                  <a:srgbClr val="000000"/>
                </a:solidFill>
                <a:cs typeface="Times New Roman" panose="02020603050405020304" pitchFamily="18" charset="0"/>
              </a:rPr>
              <a:t>Playing experiences / positions / positional / variety</a:t>
            </a:r>
            <a:endParaRPr lang="en-GB" sz="1200" dirty="0">
              <a:effectLst/>
              <a:cs typeface="Times New Roman" panose="02020603050405020304" pitchFamily="18" charset="0"/>
            </a:endParaRPr>
          </a:p>
        </p:txBody>
      </p:sp>
    </p:spTree>
    <p:extLst>
      <p:ext uri="{BB962C8B-B14F-4D97-AF65-F5344CB8AC3E}">
        <p14:creationId xmlns:p14="http://schemas.microsoft.com/office/powerpoint/2010/main" val="496916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28034" y="242877"/>
            <a:ext cx="10805375" cy="6881884"/>
          </a:xfrm>
          <a:prstGeom prst="rect">
            <a:avLst/>
          </a:prstGeom>
        </p:spPr>
        <p:txBody>
          <a:bodyPr wrap="square">
            <a:spAutoFit/>
          </a:bodyPr>
          <a:lstStyle/>
          <a:p>
            <a:pPr algn="ctr">
              <a:lnSpc>
                <a:spcPct val="115000"/>
              </a:lnSpc>
              <a:spcAft>
                <a:spcPts val="0"/>
              </a:spcAft>
              <a:tabLst>
                <a:tab pos="685800" algn="l"/>
              </a:tabLst>
            </a:pPr>
            <a:r>
              <a:rPr lang="en-GB" sz="20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SUMMARY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lvl="0" indent="-285750">
              <a:lnSpc>
                <a:spcPct val="115000"/>
              </a:lnSpc>
              <a:buFont typeface="Arial" panose="020B0604020202020204" pitchFamily="34" charset="0"/>
              <a:buChar char="•"/>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Coaches to portray a Positive Learning Environment in Practice and Games.</a:t>
            </a:r>
          </a:p>
          <a:p>
            <a:pPr marL="285750" lvl="0" indent="-285750">
              <a:lnSpc>
                <a:spcPct val="115000"/>
              </a:lnSpc>
              <a:buFont typeface="Arial" panose="020B0604020202020204" pitchFamily="34" charset="0"/>
              <a:buChar char="•"/>
            </a:pPr>
            <a:endPar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171450" lvl="0" indent="-171450">
              <a:lnSpc>
                <a:spcPct val="115000"/>
              </a:lnSpc>
              <a:buFont typeface="Arial" panose="020B0604020202020204" pitchFamily="34" charset="0"/>
              <a:buChar char="•"/>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Coaches to use recommended Coaching Styles in accordance to the individual and group.</a:t>
            </a:r>
          </a:p>
          <a:p>
            <a:pPr>
              <a:lnSpc>
                <a:spcPct val="115000"/>
              </a:lnSpc>
              <a:spcAft>
                <a:spcPts val="0"/>
              </a:spcAft>
            </a:pPr>
            <a:endPar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0"/>
              </a:spcAft>
              <a:buFont typeface="Arial" panose="020B0604020202020204" pitchFamily="34" charset="0"/>
              <a:buChar char="•"/>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Maximum benefit for </a:t>
            </a:r>
            <a:r>
              <a:rPr lang="en-GB"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Elite Youth Players has shown to come </a:t>
            </a: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from more opposed open practices (possession, conditioned and small sided games) than unopposed technical practices.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RAFC Academy requires a more progressive nature of practices aligned to enhance tactical knowledge through the Youth Development phase.</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8100">
              <a:lnSpc>
                <a:spcPct val="115000"/>
              </a:lnSpc>
              <a:spcAft>
                <a:spcPts val="0"/>
              </a:spcAft>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The game / practice when structured correctly can allow for maximum returns, with interventions / coach behaviours, strategies allowing players to self-learn and focus whilst developing.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Challenges are required with progressive focus on ownership, responsibility and consequences.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GB"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Differentiation is required to suit the individual before / during / after puberty with the progressive use of specific individual information and more use of specific negative feedback. This builds upon the emphasis of the players developing psycho-socially.</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GB" dirty="0">
                <a:solidFill>
                  <a:srgbClr val="000000"/>
                </a:solidFill>
              </a:rPr>
              <a:t> </a:t>
            </a:r>
            <a:endParaRPr lang="en-GB" dirty="0">
              <a:effectLst/>
            </a:endParaRPr>
          </a:p>
          <a:p>
            <a:pPr>
              <a:lnSpc>
                <a:spcPct val="115000"/>
              </a:lnSpc>
              <a:spcAft>
                <a:spcPts val="0"/>
              </a:spcAft>
              <a:tabLst>
                <a:tab pos="685800" algn="l"/>
              </a:tabLst>
            </a:pPr>
            <a:r>
              <a:rPr lang="en-GB" sz="16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0"/>
              </a:spcAft>
              <a:tabLst>
                <a:tab pos="685800" algn="l"/>
              </a:tabLst>
            </a:pPr>
            <a:r>
              <a:rPr lang="en-GB" sz="16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66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46</a:t>
            </a:fld>
            <a:endParaRPr lang="en-GB"/>
          </a:p>
        </p:txBody>
      </p:sp>
      <p:sp>
        <p:nvSpPr>
          <p:cNvPr id="16386" name="Rectangle 4"/>
          <p:cNvSpPr>
            <a:spLocks noChangeArrowheads="1"/>
          </p:cNvSpPr>
          <p:nvPr/>
        </p:nvSpPr>
        <p:spPr bwMode="auto">
          <a:xfrm>
            <a:off x="68599" y="0"/>
            <a:ext cx="12123401" cy="1260345"/>
          </a:xfrm>
          <a:prstGeom prst="rect">
            <a:avLst/>
          </a:prstGeom>
          <a:noFill/>
          <a:ln w="9525">
            <a:noFill/>
            <a:miter lim="800000"/>
            <a:headEnd/>
            <a:tailEnd/>
          </a:ln>
        </p:spPr>
        <p:txBody>
          <a:bodyPr wrap="squar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6600" dirty="0">
                <a:latin typeface="Calibri" pitchFamily="34" charset="0"/>
                <a:cs typeface="Times New Roman" pitchFamily="18" charset="0"/>
              </a:rPr>
              <a:t>Gifted &amp; Talented - RAFC Definition</a:t>
            </a:r>
          </a:p>
        </p:txBody>
      </p:sp>
      <p:sp>
        <p:nvSpPr>
          <p:cNvPr id="5" name="Rectangle 4">
            <a:extLst>
              <a:ext uri="{FF2B5EF4-FFF2-40B4-BE49-F238E27FC236}">
                <a16:creationId xmlns:a16="http://schemas.microsoft.com/office/drawing/2014/main" id="{71D60CD4-4BBB-457D-A055-0E2CCFC51B02}"/>
              </a:ext>
            </a:extLst>
          </p:cNvPr>
          <p:cNvSpPr/>
          <p:nvPr/>
        </p:nvSpPr>
        <p:spPr>
          <a:xfrm>
            <a:off x="68599" y="1139322"/>
            <a:ext cx="12054802" cy="6463308"/>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Gifted &amp; Talented at Rochdale AFC Academy is defined as: </a:t>
            </a:r>
          </a:p>
          <a:p>
            <a:r>
              <a:rPr lang="en-GB" sz="2400" b="1" i="1" dirty="0">
                <a:latin typeface="Arial" panose="020B0604020202020204" pitchFamily="34" charset="0"/>
                <a:cs typeface="Arial" panose="020B0604020202020204" pitchFamily="34" charset="0"/>
              </a:rPr>
              <a:t>“players who have the potential to develop beyond what is expected for their age”</a:t>
            </a:r>
          </a:p>
          <a:p>
            <a:endParaRPr lang="en-GB" sz="2400" dirty="0">
              <a:latin typeface="Arial" panose="020B0604020202020204" pitchFamily="34" charset="0"/>
              <a:cs typeface="Arial" panose="020B0604020202020204" pitchFamily="34" charset="0"/>
            </a:endParaRPr>
          </a:p>
          <a:p>
            <a:r>
              <a:rPr lang="en-GB" dirty="0"/>
              <a:t>The key traits for being classed as Gifted &amp; talented within the RAFC Academy environment are:</a:t>
            </a:r>
            <a:endParaRPr lang="en-US" dirty="0"/>
          </a:p>
          <a:p>
            <a:r>
              <a:rPr lang="en-GB" b="1" dirty="0"/>
              <a:t>Non Negotiables</a:t>
            </a:r>
            <a:endParaRPr lang="en-US" dirty="0"/>
          </a:p>
          <a:p>
            <a:r>
              <a:rPr lang="en-GB" dirty="0"/>
              <a:t>Compete</a:t>
            </a:r>
            <a:endParaRPr lang="en-US" dirty="0"/>
          </a:p>
          <a:p>
            <a:r>
              <a:rPr lang="en-GB" dirty="0"/>
              <a:t>Press </a:t>
            </a:r>
            <a:endParaRPr lang="en-US" dirty="0"/>
          </a:p>
          <a:p>
            <a:r>
              <a:rPr lang="en-GB" dirty="0"/>
              <a:t>Run</a:t>
            </a:r>
            <a:endParaRPr lang="en-US" dirty="0"/>
          </a:p>
          <a:p>
            <a:r>
              <a:rPr lang="en-GB" dirty="0"/>
              <a:t>Contact</a:t>
            </a:r>
            <a:endParaRPr lang="en-US" dirty="0"/>
          </a:p>
          <a:p>
            <a:r>
              <a:rPr lang="en-GB" dirty="0"/>
              <a:t>Retain 1</a:t>
            </a:r>
            <a:r>
              <a:rPr lang="en-GB" baseline="30000" dirty="0"/>
              <a:t>st</a:t>
            </a:r>
            <a:r>
              <a:rPr lang="en-GB" dirty="0"/>
              <a:t> – 2</a:t>
            </a:r>
            <a:r>
              <a:rPr lang="en-GB" baseline="30000" dirty="0"/>
              <a:t>nd</a:t>
            </a:r>
            <a:r>
              <a:rPr lang="en-GB" dirty="0"/>
              <a:t> – 3</a:t>
            </a:r>
            <a:r>
              <a:rPr lang="en-GB" baseline="30000" dirty="0"/>
              <a:t>rd</a:t>
            </a:r>
            <a:r>
              <a:rPr lang="en-GB" dirty="0"/>
              <a:t> Pass</a:t>
            </a:r>
            <a:endParaRPr lang="en-US" dirty="0"/>
          </a:p>
          <a:p>
            <a:r>
              <a:rPr lang="en-GB" dirty="0"/>
              <a:t> </a:t>
            </a:r>
            <a:endParaRPr lang="en-US" dirty="0"/>
          </a:p>
          <a:p>
            <a:r>
              <a:rPr lang="en-GB" dirty="0"/>
              <a:t>Technical &amp; Tactical Ability in and out of possession</a:t>
            </a:r>
            <a:endParaRPr lang="en-US" dirty="0"/>
          </a:p>
          <a:p>
            <a:r>
              <a:rPr lang="en-GB" dirty="0"/>
              <a:t> </a:t>
            </a:r>
            <a:endParaRPr lang="en-US" dirty="0"/>
          </a:p>
          <a:p>
            <a:r>
              <a:rPr lang="en-GB" dirty="0"/>
              <a:t>Psychologically strong</a:t>
            </a:r>
            <a:endParaRPr lang="en-US" dirty="0"/>
          </a:p>
          <a:p>
            <a:r>
              <a:rPr lang="en-GB" dirty="0"/>
              <a:t> </a:t>
            </a:r>
            <a:endParaRPr lang="en-US" dirty="0"/>
          </a:p>
          <a:p>
            <a:r>
              <a:rPr lang="en-GB" dirty="0"/>
              <a:t>Socially intelligent</a:t>
            </a:r>
            <a:endParaRPr lang="en-US" dirty="0"/>
          </a:p>
          <a:p>
            <a:r>
              <a:rPr lang="en-GB" dirty="0"/>
              <a:t> </a:t>
            </a:r>
            <a:endParaRPr lang="en-US" dirty="0"/>
          </a:p>
          <a:p>
            <a:r>
              <a:rPr lang="en-GB" dirty="0"/>
              <a:t>These traits are closely monitored when the Talent ID spotters are assessing potential Academy players</a:t>
            </a:r>
            <a:endParaRPr lang="en-US" dirty="0"/>
          </a:p>
          <a:p>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149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47</a:t>
            </a:fld>
            <a:endParaRPr lang="en-GB"/>
          </a:p>
        </p:txBody>
      </p:sp>
      <p:sp>
        <p:nvSpPr>
          <p:cNvPr id="16386" name="Rectangle 4"/>
          <p:cNvSpPr>
            <a:spLocks noChangeArrowheads="1"/>
          </p:cNvSpPr>
          <p:nvPr/>
        </p:nvSpPr>
        <p:spPr bwMode="auto">
          <a:xfrm>
            <a:off x="1705762" y="1772603"/>
            <a:ext cx="8856784"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Basic Skill Acquisition</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Techniques into Games</a:t>
            </a:r>
          </a:p>
        </p:txBody>
      </p:sp>
    </p:spTree>
    <p:extLst>
      <p:ext uri="{BB962C8B-B14F-4D97-AF65-F5344CB8AC3E}">
        <p14:creationId xmlns:p14="http://schemas.microsoft.com/office/powerpoint/2010/main" val="404925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76BCF6-3847-4226-B444-8548206988A4}"/>
              </a:ext>
            </a:extLst>
          </p:cNvPr>
          <p:cNvSpPr/>
          <p:nvPr/>
        </p:nvSpPr>
        <p:spPr>
          <a:xfrm>
            <a:off x="463826" y="395412"/>
            <a:ext cx="11131826" cy="6494085"/>
          </a:xfrm>
          <a:prstGeom prst="rect">
            <a:avLst/>
          </a:prstGeom>
        </p:spPr>
        <p:txBody>
          <a:bodyPr wrap="square">
            <a:spAutoFit/>
          </a:bodyPr>
          <a:lstStyle/>
          <a:p>
            <a:pPr algn="ctr">
              <a:spcAft>
                <a:spcPts val="0"/>
              </a:spcAft>
            </a:pPr>
            <a:r>
              <a:rPr lang="en-GB" sz="1600" u="sng" dirty="0">
                <a:solidFill>
                  <a:srgbClr val="454545"/>
                </a:solidFill>
                <a:ea typeface="Calibri" panose="020F0502020204030204" pitchFamily="34" charset="0"/>
                <a:cs typeface="Calibri" panose="020F0502020204030204" pitchFamily="34" charset="0"/>
              </a:rPr>
              <a:t>BASIC SKILL ACQUSITION INTO GAME</a:t>
            </a:r>
            <a:endParaRPr lang="en-GB" sz="1600" dirty="0">
              <a:ea typeface="Calibri" panose="020F0502020204030204" pitchFamily="34" charset="0"/>
            </a:endParaRPr>
          </a:p>
          <a:p>
            <a:pPr>
              <a:spcAft>
                <a:spcPts val="0"/>
              </a:spcAft>
            </a:pPr>
            <a:r>
              <a:rPr lang="en-GB" sz="1600" dirty="0">
                <a:solidFill>
                  <a:srgbClr val="454545"/>
                </a:solidFill>
                <a:effectLst/>
                <a:ea typeface="Calibri" panose="020F0502020204030204" pitchFamily="34" charset="0"/>
              </a:rPr>
              <a:t> </a:t>
            </a:r>
            <a:endParaRPr lang="en-GB" sz="1600" dirty="0">
              <a:ea typeface="Calibri" panose="020F0502020204030204" pitchFamily="34" charset="0"/>
            </a:endParaRPr>
          </a:p>
          <a:p>
            <a:pPr>
              <a:spcAft>
                <a:spcPts val="0"/>
              </a:spcAft>
            </a:pPr>
            <a:r>
              <a:rPr lang="en-GB" sz="1600" dirty="0">
                <a:solidFill>
                  <a:srgbClr val="454545"/>
                </a:solidFill>
                <a:ea typeface="Calibri" panose="020F0502020204030204" pitchFamily="34" charset="0"/>
                <a:cs typeface="Calibri" panose="020F0502020204030204" pitchFamily="34" charset="0"/>
              </a:rPr>
              <a:t>Rochdale AFC have multiple principles and guidance for coaches to assist players on transferring practice into game. The element of decision making in practices is required with limited interruptions, use of individual challenges and varied intervention types being used. </a:t>
            </a:r>
          </a:p>
          <a:p>
            <a:pPr>
              <a:spcAft>
                <a:spcPts val="0"/>
              </a:spcAft>
            </a:pPr>
            <a:r>
              <a:rPr lang="en-GB" sz="1600" dirty="0">
                <a:solidFill>
                  <a:srgbClr val="454545"/>
                </a:solidFill>
                <a:ea typeface="Calibri" panose="020F0502020204030204" pitchFamily="34" charset="0"/>
                <a:cs typeface="Calibri" panose="020F0502020204030204" pitchFamily="34" charset="0"/>
              </a:rPr>
              <a:t>The need to practice skills and mastering the ball are good in isolation however the learning takes place within the game. This is the focus for most practices however the need for repetition and technical work may be required at times. The coaching program highlights working individually, small numbers, units and team, which enables players to take more responsibility and accept challenges.</a:t>
            </a:r>
            <a:endParaRPr lang="en-GB" sz="1600" dirty="0">
              <a:ea typeface="Calibri" panose="020F0502020204030204" pitchFamily="34" charset="0"/>
            </a:endParaRPr>
          </a:p>
          <a:p>
            <a:pPr>
              <a:spcAft>
                <a:spcPts val="0"/>
              </a:spcAft>
            </a:pPr>
            <a:r>
              <a:rPr lang="en-GB" sz="1600" dirty="0">
                <a:solidFill>
                  <a:srgbClr val="454545"/>
                </a:solidFill>
                <a:ea typeface="Calibri" panose="020F0502020204030204" pitchFamily="34" charset="0"/>
                <a:cs typeface="Calibri" panose="020F0502020204030204" pitchFamily="34" charset="0"/>
              </a:rPr>
              <a:t>This guidance is in the program, coach handbook and below is some of the relevant information:</a:t>
            </a:r>
            <a:endParaRPr lang="en-GB" sz="1600" dirty="0">
              <a:ea typeface="Calibri" panose="020F0502020204030204" pitchFamily="34" charset="0"/>
            </a:endParaRPr>
          </a:p>
          <a:p>
            <a:pPr>
              <a:spcAft>
                <a:spcPts val="0"/>
              </a:spcAft>
            </a:pPr>
            <a:r>
              <a:rPr lang="en-GB" sz="1600" dirty="0">
                <a:solidFill>
                  <a:srgbClr val="454545"/>
                </a:solidFill>
                <a:ea typeface="Calibri" panose="020F0502020204030204" pitchFamily="34" charset="0"/>
                <a:cs typeface="Calibri" panose="020F0502020204030204" pitchFamily="34" charset="0"/>
              </a:rPr>
              <a:t> </a:t>
            </a:r>
            <a:endParaRPr lang="en-GB" sz="1600" dirty="0">
              <a:ea typeface="Calibri" panose="020F0502020204030204" pitchFamily="34" charset="0"/>
            </a:endParaRPr>
          </a:p>
          <a:p>
            <a:pPr>
              <a:spcAft>
                <a:spcPts val="0"/>
              </a:spcAft>
            </a:pPr>
            <a:r>
              <a:rPr lang="en-GB" sz="1600" dirty="0">
                <a:solidFill>
                  <a:srgbClr val="454545"/>
                </a:solidFill>
                <a:ea typeface="Calibri" panose="020F0502020204030204" pitchFamily="34" charset="0"/>
                <a:cs typeface="Calibri" panose="020F0502020204030204" pitchFamily="34" charset="0"/>
              </a:rPr>
              <a:t>Training:</a:t>
            </a:r>
            <a:endParaRPr lang="en-GB" sz="1600" dirty="0">
              <a:ea typeface="Calibri" panose="020F0502020204030204" pitchFamily="34" charset="0"/>
            </a:endParaRPr>
          </a:p>
          <a:p>
            <a:pPr marL="342900" lvl="0" indent="-342900">
              <a:spcAft>
                <a:spcPts val="0"/>
              </a:spcAft>
              <a:buFont typeface="Symbol" panose="05050102010706020507" pitchFamily="18" charset="2"/>
              <a:buChar char=""/>
            </a:pPr>
            <a:r>
              <a:rPr lang="en-GB" sz="1600" dirty="0">
                <a:solidFill>
                  <a:srgbClr val="454545"/>
                </a:solidFill>
                <a:ea typeface="Calibri" panose="020F0502020204030204" pitchFamily="34" charset="0"/>
                <a:cs typeface="Calibri" panose="020F0502020204030204" pitchFamily="34" charset="0"/>
              </a:rPr>
              <a:t>Practice design -  Basic Skills into Small sided games (SSG’s), random opposed practices, rules, scenarios.</a:t>
            </a:r>
            <a:endParaRPr lang="en-GB" sz="1600" dirty="0">
              <a:ea typeface="Calibri" panose="020F0502020204030204" pitchFamily="34" charset="0"/>
            </a:endParaRPr>
          </a:p>
          <a:p>
            <a:pPr marL="457200">
              <a:spcAft>
                <a:spcPts val="0"/>
              </a:spcAft>
            </a:pPr>
            <a:r>
              <a:rPr lang="en-GB" sz="1600" b="1" u="sng" dirty="0">
                <a:solidFill>
                  <a:srgbClr val="454545"/>
                </a:solidFill>
                <a:ea typeface="Calibri" panose="020F0502020204030204" pitchFamily="34" charset="0"/>
                <a:cs typeface="Calibri" panose="020F0502020204030204" pitchFamily="34" charset="0"/>
              </a:rPr>
              <a:t>Elite Youth players</a:t>
            </a:r>
            <a:r>
              <a:rPr lang="en-GB" sz="1600" b="1" dirty="0">
                <a:solidFill>
                  <a:srgbClr val="454545"/>
                </a:solidFill>
                <a:ea typeface="Calibri" panose="020F0502020204030204" pitchFamily="34" charset="0"/>
                <a:cs typeface="Calibri" panose="020F0502020204030204" pitchFamily="34" charset="0"/>
              </a:rPr>
              <a:t> </a:t>
            </a:r>
            <a:r>
              <a:rPr lang="en-GB" sz="1600" dirty="0">
                <a:solidFill>
                  <a:srgbClr val="454545"/>
                </a:solidFill>
                <a:ea typeface="Calibri" panose="020F0502020204030204" pitchFamily="34" charset="0"/>
                <a:cs typeface="Calibri" panose="020F0502020204030204" pitchFamily="34" charset="0"/>
              </a:rPr>
              <a:t>benefit from more opposed open practices (possession, conditioned and small sided games) than unopposed technical practices.</a:t>
            </a:r>
            <a:endParaRPr lang="en-GB" sz="1600" dirty="0">
              <a:ea typeface="Calibri" panose="020F0502020204030204" pitchFamily="34" charset="0"/>
            </a:endParaRPr>
          </a:p>
          <a:p>
            <a:pPr marL="457200">
              <a:spcAft>
                <a:spcPts val="0"/>
              </a:spcAft>
            </a:pPr>
            <a:r>
              <a:rPr lang="en-GB" sz="1600" b="1" u="sng" dirty="0">
                <a:solidFill>
                  <a:srgbClr val="454545"/>
                </a:solidFill>
                <a:ea typeface="Calibri" panose="020F0502020204030204" pitchFamily="34" charset="0"/>
                <a:cs typeface="Calibri" panose="020F0502020204030204" pitchFamily="34" charset="0"/>
              </a:rPr>
              <a:t>Elite Youth players</a:t>
            </a:r>
            <a:r>
              <a:rPr lang="en-GB" sz="1600" b="1" dirty="0">
                <a:solidFill>
                  <a:srgbClr val="454545"/>
                </a:solidFill>
                <a:ea typeface="Calibri" panose="020F0502020204030204" pitchFamily="34" charset="0"/>
                <a:cs typeface="Calibri" panose="020F0502020204030204" pitchFamily="34" charset="0"/>
              </a:rPr>
              <a:t> </a:t>
            </a:r>
            <a:r>
              <a:rPr lang="en-GB" sz="1600" dirty="0">
                <a:solidFill>
                  <a:srgbClr val="454545"/>
                </a:solidFill>
                <a:ea typeface="Calibri" panose="020F0502020204030204" pitchFamily="34" charset="0"/>
                <a:cs typeface="Calibri" panose="020F0502020204030204" pitchFamily="34" charset="0"/>
              </a:rPr>
              <a:t>benefit from a safe, challenging environment with a more progressive use of positive and negative specific feedback.</a:t>
            </a:r>
            <a:endParaRPr lang="en-GB" sz="1600" dirty="0">
              <a:ea typeface="Calibri" panose="020F0502020204030204" pitchFamily="34" charset="0"/>
            </a:endParaRPr>
          </a:p>
          <a:p>
            <a:pPr marL="342900" lvl="0" indent="-342900">
              <a:spcAft>
                <a:spcPts val="0"/>
              </a:spcAft>
              <a:buFont typeface="Symbol" panose="05050102010706020507" pitchFamily="18" charset="2"/>
              <a:buChar char=""/>
            </a:pPr>
            <a:r>
              <a:rPr lang="en-GB" sz="1600" dirty="0">
                <a:solidFill>
                  <a:srgbClr val="454545"/>
                </a:solidFill>
                <a:ea typeface="Calibri" panose="020F0502020204030204" pitchFamily="34" charset="0"/>
                <a:cs typeface="Calibri" panose="020F0502020204030204" pitchFamily="34" charset="0"/>
              </a:rPr>
              <a:t>Coach behaviour and differentiation -  communication both verbal / non-verbal, styles. </a:t>
            </a:r>
            <a:endParaRPr lang="en-GB" sz="1600" dirty="0">
              <a:ea typeface="Calibri" panose="020F0502020204030204" pitchFamily="34" charset="0"/>
            </a:endParaRPr>
          </a:p>
          <a:p>
            <a:pPr marL="457200">
              <a:spcAft>
                <a:spcPts val="0"/>
              </a:spcAft>
            </a:pPr>
            <a:r>
              <a:rPr lang="en-GB" sz="1600" b="1" u="sng" dirty="0">
                <a:solidFill>
                  <a:srgbClr val="454545"/>
                </a:solidFill>
                <a:ea typeface="Calibri" panose="020F0502020204030204" pitchFamily="34" charset="0"/>
                <a:cs typeface="Calibri" panose="020F0502020204030204" pitchFamily="34" charset="0"/>
              </a:rPr>
              <a:t>INTERVENTIONS</a:t>
            </a:r>
            <a:r>
              <a:rPr lang="en-GB" sz="1600" dirty="0">
                <a:solidFill>
                  <a:srgbClr val="454545"/>
                </a:solidFill>
                <a:ea typeface="Calibri" panose="020F0502020204030204" pitchFamily="34" charset="0"/>
                <a:cs typeface="Calibri" panose="020F0502020204030204" pitchFamily="34" charset="0"/>
              </a:rPr>
              <a:t> – Allow for self-learning, reflection through using Q &amp; A, secondary questioning, group &amp; individual task learning, guide &amp; discovery. Individual challenges can help the player succeed / learn. Command / show &amp; tell may be required.</a:t>
            </a:r>
            <a:endParaRPr lang="en-GB" sz="1600" dirty="0">
              <a:ea typeface="Calibri" panose="020F0502020204030204" pitchFamily="34" charset="0"/>
            </a:endParaRPr>
          </a:p>
          <a:p>
            <a:pPr marL="342900" lvl="0" indent="-342900">
              <a:buFont typeface="Symbol" panose="05050102010706020507" pitchFamily="18" charset="2"/>
              <a:buChar char=""/>
            </a:pPr>
            <a:r>
              <a:rPr lang="en-GB" sz="1600" b="1" u="sng" dirty="0">
                <a:solidFill>
                  <a:srgbClr val="454545"/>
                </a:solidFill>
                <a:ea typeface="Calibri" panose="020F0502020204030204" pitchFamily="34" charset="0"/>
                <a:cs typeface="Calibri" panose="020F0502020204030204" pitchFamily="34" charset="0"/>
              </a:rPr>
              <a:t>AGE GROUP CHALLENGES </a:t>
            </a:r>
            <a:r>
              <a:rPr lang="en-GB" sz="1600" dirty="0">
                <a:solidFill>
                  <a:srgbClr val="454545"/>
                </a:solidFill>
                <a:ea typeface="Calibri" panose="020F0502020204030204" pitchFamily="34" charset="0"/>
                <a:cs typeface="Calibri" panose="020F0502020204030204" pitchFamily="34" charset="0"/>
              </a:rPr>
              <a:t>– these are documented in all the above areas and consider the age group characteristics. </a:t>
            </a:r>
            <a:endParaRPr lang="en-GB" sz="1600" dirty="0">
              <a:ea typeface="Calibri" panose="020F0502020204030204" pitchFamily="34" charset="0"/>
            </a:endParaRPr>
          </a:p>
          <a:p>
            <a:pPr>
              <a:spcAft>
                <a:spcPts val="0"/>
              </a:spcAft>
            </a:pPr>
            <a:r>
              <a:rPr lang="en-GB" sz="1600" dirty="0">
                <a:solidFill>
                  <a:srgbClr val="454545"/>
                </a:solidFill>
                <a:ea typeface="Calibri" panose="020F0502020204030204" pitchFamily="34" charset="0"/>
                <a:cs typeface="Calibri" panose="020F0502020204030204" pitchFamily="34" charset="0"/>
              </a:rPr>
              <a:t> </a:t>
            </a:r>
            <a:endParaRPr lang="en-GB" sz="1600" dirty="0">
              <a:ea typeface="Calibri" panose="020F0502020204030204" pitchFamily="34" charset="0"/>
            </a:endParaRPr>
          </a:p>
          <a:p>
            <a:pPr>
              <a:spcAft>
                <a:spcPts val="0"/>
              </a:spcAft>
            </a:pPr>
            <a:r>
              <a:rPr lang="en-GB" sz="1600" dirty="0">
                <a:solidFill>
                  <a:srgbClr val="454545"/>
                </a:solidFill>
                <a:ea typeface="Calibri" panose="020F0502020204030204" pitchFamily="34" charset="0"/>
                <a:cs typeface="Calibri" panose="020F0502020204030204" pitchFamily="34" charset="0"/>
              </a:rPr>
              <a:t>Games: </a:t>
            </a:r>
            <a:endParaRPr lang="en-GB" sz="1600" dirty="0">
              <a:ea typeface="Calibri" panose="020F0502020204030204" pitchFamily="34" charset="0"/>
            </a:endParaRPr>
          </a:p>
          <a:p>
            <a:r>
              <a:rPr lang="en-GB" sz="1600" dirty="0">
                <a:solidFill>
                  <a:srgbClr val="454545"/>
                </a:solidFill>
                <a:ea typeface="Calibri" panose="020F0502020204030204" pitchFamily="34" charset="0"/>
              </a:rPr>
              <a:t>Guidance on the environment set and good practice.</a:t>
            </a:r>
            <a:endParaRPr lang="en-GB" sz="1600" dirty="0"/>
          </a:p>
        </p:txBody>
      </p:sp>
    </p:spTree>
    <p:extLst>
      <p:ext uri="{BB962C8B-B14F-4D97-AF65-F5344CB8AC3E}">
        <p14:creationId xmlns:p14="http://schemas.microsoft.com/office/powerpoint/2010/main" val="919668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49</a:t>
            </a:fld>
            <a:endParaRPr lang="en-GB"/>
          </a:p>
        </p:txBody>
      </p:sp>
      <p:sp>
        <p:nvSpPr>
          <p:cNvPr id="16386" name="Rectangle 4"/>
          <p:cNvSpPr>
            <a:spLocks noChangeArrowheads="1"/>
          </p:cNvSpPr>
          <p:nvPr/>
        </p:nvSpPr>
        <p:spPr bwMode="auto">
          <a:xfrm>
            <a:off x="2130365" y="1772603"/>
            <a:ext cx="8007577" cy="1291700"/>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Academy Vocabulary</a:t>
            </a:r>
          </a:p>
        </p:txBody>
      </p:sp>
    </p:spTree>
    <p:extLst>
      <p:ext uri="{BB962C8B-B14F-4D97-AF65-F5344CB8AC3E}">
        <p14:creationId xmlns:p14="http://schemas.microsoft.com/office/powerpoint/2010/main" val="73942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57051" y="122690"/>
            <a:ext cx="11660777" cy="7540526"/>
          </a:xfrm>
          <a:prstGeom prst="rect">
            <a:avLst/>
          </a:prstGeom>
        </p:spPr>
        <p:txBody>
          <a:bodyPr wrap="square">
            <a:spAutoFit/>
          </a:bodyPr>
          <a:lstStyle/>
          <a:p>
            <a:r>
              <a:rPr lang="en-GB" sz="1600" u="sng" dirty="0"/>
              <a:t>Defending</a:t>
            </a:r>
            <a:endParaRPr lang="en-US" sz="1600" dirty="0"/>
          </a:p>
          <a:p>
            <a:r>
              <a:rPr lang="en-GB" sz="1600" dirty="0"/>
              <a:t>The 1st team will be encouraged to deny the opposition space and time pressing the ball in numbers when possession is lost. This emphasises the constant movement philosophy, especially:</a:t>
            </a:r>
            <a:endParaRPr lang="en-US" sz="1600" dirty="0"/>
          </a:p>
          <a:p>
            <a:pPr lvl="0"/>
            <a:r>
              <a:rPr lang="en-GB" sz="1600" dirty="0"/>
              <a:t>Run To Retrieve</a:t>
            </a:r>
            <a:endParaRPr lang="en-US" sz="1600" dirty="0"/>
          </a:p>
          <a:p>
            <a:r>
              <a:rPr lang="en-GB" sz="1600" dirty="0"/>
              <a:t>With the attacking philosophy of overloading central areas, we will look to regain the ball as quickly as possible. In the attacking and mid thirds areas of the pitch we will encourage the players to show the opposition inside, in the defending third show away from goal. If the opposition play though the press the next phase of our defending would be to recover, deny, delay, control and restrain the opposition’s penetration with the emphasis on regaining the ball.</a:t>
            </a:r>
            <a:endParaRPr lang="en-US" sz="1600" dirty="0"/>
          </a:p>
          <a:p>
            <a:r>
              <a:rPr lang="en-GB" sz="1600" dirty="0"/>
              <a:t> </a:t>
            </a:r>
            <a:endParaRPr lang="en-US" sz="1600" dirty="0"/>
          </a:p>
          <a:p>
            <a:r>
              <a:rPr lang="en-GB" sz="1600" dirty="0"/>
              <a:t> </a:t>
            </a:r>
            <a:endParaRPr lang="en-US" sz="1600" dirty="0"/>
          </a:p>
          <a:p>
            <a:r>
              <a:rPr lang="en-GB" sz="1600" dirty="0"/>
              <a:t> </a:t>
            </a:r>
            <a:endParaRPr lang="en-US" sz="1600" dirty="0"/>
          </a:p>
          <a:p>
            <a:r>
              <a:rPr lang="en-GB" sz="1600" u="sng" dirty="0"/>
              <a:t>Transition</a:t>
            </a:r>
            <a:endParaRPr lang="en-US" sz="1600" dirty="0"/>
          </a:p>
          <a:p>
            <a:r>
              <a:rPr lang="en-GB" sz="1600" dirty="0"/>
              <a:t>The 1st team will be encouraged to play with a high intensity in the transitional period by looking to regain possession as quickly as possible in order to counter attack with an end product. Constant Movement is a fundamental trait of the Transitional play and practices, formations and individual roles are designed to encourage players to:</a:t>
            </a:r>
            <a:endParaRPr lang="en-US" sz="1600" dirty="0"/>
          </a:p>
          <a:p>
            <a:pPr lvl="0"/>
            <a:r>
              <a:rPr lang="en-GB" sz="1600" dirty="0"/>
              <a:t>Run to Receive</a:t>
            </a:r>
            <a:endParaRPr lang="en-US" sz="1600" dirty="0"/>
          </a:p>
          <a:p>
            <a:pPr lvl="0"/>
            <a:r>
              <a:rPr lang="en-GB" sz="1600" dirty="0"/>
              <a:t>Run to Deceive</a:t>
            </a:r>
            <a:endParaRPr lang="en-US" sz="1600" dirty="0"/>
          </a:p>
          <a:p>
            <a:pPr lvl="0"/>
            <a:r>
              <a:rPr lang="en-GB" sz="1600" dirty="0"/>
              <a:t>Run To Retrieve</a:t>
            </a:r>
            <a:endParaRPr lang="en-US" sz="1600" dirty="0"/>
          </a:p>
          <a:p>
            <a:r>
              <a:rPr lang="en-GB" sz="1600" dirty="0"/>
              <a:t> </a:t>
            </a:r>
            <a:endParaRPr lang="en-US" sz="1600" dirty="0"/>
          </a:p>
          <a:p>
            <a:r>
              <a:rPr lang="en-GB" sz="1600" dirty="0"/>
              <a:t>The preferred formations we play are 3-5-2 &amp; 4-3-3 which allows us to attack in numbers knowing we have the safety that the defensive midfielder will protect the centre of the pitch. However we may have to revert to a 4-2-3-1, 4-5-1 or 4-4-2/Diamond depending on personnel available or the state of the game we are playing.</a:t>
            </a:r>
            <a:endParaRPr lang="en-US" sz="1600" dirty="0"/>
          </a:p>
          <a:p>
            <a:r>
              <a:rPr lang="en-GB" sz="1600" dirty="0"/>
              <a:t> </a:t>
            </a:r>
            <a:endParaRPr lang="en-US" sz="1600" dirty="0"/>
          </a:p>
          <a:p>
            <a:r>
              <a:rPr lang="en-GB" sz="1600" dirty="0"/>
              <a:t>This philosophy provides the opportunity for players to develop their Technical attributes, to develop a Tactical understanding of the game which in turn requires Psychological skills, and develops a Physical aspect to prepare players for the modern game.</a:t>
            </a:r>
            <a:endParaRPr lang="en-US" sz="1600" dirty="0"/>
          </a:p>
          <a:p>
            <a:r>
              <a:rPr lang="en-GB" sz="1600" dirty="0"/>
              <a:t>The philosophy is aspirational and is not prescriptive, as we will encourage players to make decisions based on the situations and areas of the pitch they find themselves in.</a:t>
            </a:r>
            <a:endParaRPr lang="en-US" sz="1600" dirty="0"/>
          </a:p>
          <a:p>
            <a:r>
              <a:rPr lang="en-GB" sz="1600" dirty="0"/>
              <a:t> </a:t>
            </a:r>
            <a:endParaRPr lang="en-US" sz="1600" dirty="0"/>
          </a:p>
          <a:p>
            <a:r>
              <a:rPr lang="en-GB" sz="36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5</a:t>
            </a:fld>
            <a:endParaRPr lang="en-US"/>
          </a:p>
        </p:txBody>
      </p:sp>
    </p:spTree>
    <p:extLst>
      <p:ext uri="{BB962C8B-B14F-4D97-AF65-F5344CB8AC3E}">
        <p14:creationId xmlns:p14="http://schemas.microsoft.com/office/powerpoint/2010/main" val="1817283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265043" y="322987"/>
            <a:ext cx="11635409" cy="6278642"/>
          </a:xfrm>
          <a:prstGeom prst="rect">
            <a:avLst/>
          </a:prstGeom>
        </p:spPr>
        <p:txBody>
          <a:bodyPr wrap="square">
            <a:spAutoFit/>
          </a:bodyPr>
          <a:lstStyle/>
          <a:p>
            <a:r>
              <a:rPr lang="en-GB" b="1" u="sng" dirty="0"/>
              <a:t>Academy Vocabulary </a:t>
            </a:r>
          </a:p>
          <a:p>
            <a:endParaRPr lang="en-US" dirty="0"/>
          </a:p>
          <a:p>
            <a:r>
              <a:rPr lang="en-GB" dirty="0"/>
              <a:t>The Academy vocabulary is consistent across the phases and linked to the 1</a:t>
            </a:r>
            <a:r>
              <a:rPr lang="en-GB" baseline="30000" dirty="0"/>
              <a:t>st</a:t>
            </a:r>
            <a:r>
              <a:rPr lang="en-GB" dirty="0"/>
              <a:t> team.</a:t>
            </a:r>
          </a:p>
          <a:p>
            <a:r>
              <a:rPr lang="en-GB" dirty="0"/>
              <a:t> </a:t>
            </a:r>
            <a:endParaRPr lang="en-US" dirty="0"/>
          </a:p>
          <a:p>
            <a:r>
              <a:rPr lang="en-GB" b="1" dirty="0"/>
              <a:t>General</a:t>
            </a:r>
            <a:endParaRPr lang="en-US" dirty="0"/>
          </a:p>
          <a:p>
            <a:r>
              <a:rPr lang="en-GB" b="1" dirty="0"/>
              <a:t> </a:t>
            </a:r>
            <a:endParaRPr lang="en-US" dirty="0"/>
          </a:p>
          <a:p>
            <a:r>
              <a:rPr lang="en-GB" b="1" dirty="0"/>
              <a:t>“Learning Objective”</a:t>
            </a:r>
            <a:r>
              <a:rPr lang="en-GB" dirty="0"/>
              <a:t> – The desired outcomes from the session/game/player</a:t>
            </a:r>
            <a:endParaRPr lang="en-US" dirty="0"/>
          </a:p>
          <a:p>
            <a:r>
              <a:rPr lang="en-GB" dirty="0"/>
              <a:t> </a:t>
            </a:r>
            <a:endParaRPr lang="en-US" dirty="0"/>
          </a:p>
          <a:p>
            <a:r>
              <a:rPr lang="en-GB" b="1" dirty="0"/>
              <a:t>“Team Learning Objective”</a:t>
            </a:r>
            <a:r>
              <a:rPr lang="en-GB" dirty="0"/>
              <a:t> – The agreed desired outcomes for the team</a:t>
            </a:r>
            <a:endParaRPr lang="en-US" dirty="0"/>
          </a:p>
          <a:p>
            <a:r>
              <a:rPr lang="en-GB" dirty="0"/>
              <a:t> </a:t>
            </a:r>
            <a:endParaRPr lang="en-US" dirty="0"/>
          </a:p>
          <a:p>
            <a:r>
              <a:rPr lang="en-GB" b="1" dirty="0"/>
              <a:t>“Non Negotiables” </a:t>
            </a:r>
            <a:endParaRPr lang="en-US" dirty="0"/>
          </a:p>
          <a:p>
            <a:pPr lvl="0"/>
            <a:endParaRPr lang="en-GB" dirty="0"/>
          </a:p>
          <a:p>
            <a:pPr lvl="0"/>
            <a:r>
              <a:rPr lang="en-GB" dirty="0"/>
              <a:t>RUN </a:t>
            </a:r>
            <a:endParaRPr lang="en-US" dirty="0"/>
          </a:p>
          <a:p>
            <a:pPr lvl="0"/>
            <a:r>
              <a:rPr lang="en-GB" dirty="0"/>
              <a:t>PRESS</a:t>
            </a:r>
            <a:endParaRPr lang="en-US" dirty="0"/>
          </a:p>
          <a:p>
            <a:pPr lvl="0"/>
            <a:r>
              <a:rPr lang="en-GB" dirty="0"/>
              <a:t>COMPETE</a:t>
            </a:r>
            <a:endParaRPr lang="en-US" dirty="0"/>
          </a:p>
          <a:p>
            <a:pPr lvl="0"/>
            <a:r>
              <a:rPr lang="en-GB" dirty="0"/>
              <a:t>CONTACT</a:t>
            </a:r>
            <a:endParaRPr lang="en-US" dirty="0"/>
          </a:p>
          <a:p>
            <a:pPr lvl="0"/>
            <a:r>
              <a:rPr lang="en-GB" dirty="0"/>
              <a:t>REGAIN</a:t>
            </a:r>
            <a:endParaRPr lang="en-US" dirty="0"/>
          </a:p>
          <a:p>
            <a:pPr lvl="0"/>
            <a:r>
              <a:rPr lang="en-GB" dirty="0"/>
              <a:t>RETAIN 1</a:t>
            </a:r>
            <a:r>
              <a:rPr lang="en-GB" baseline="30000" dirty="0"/>
              <a:t>st</a:t>
            </a:r>
            <a:r>
              <a:rPr lang="en-GB" dirty="0"/>
              <a:t>-2</a:t>
            </a:r>
            <a:r>
              <a:rPr lang="en-GB" baseline="30000" dirty="0"/>
              <a:t>nd</a:t>
            </a:r>
            <a:r>
              <a:rPr lang="en-GB" dirty="0"/>
              <a:t>-3</a:t>
            </a:r>
            <a:r>
              <a:rPr lang="en-GB" baseline="30000" dirty="0"/>
              <a:t>rd</a:t>
            </a:r>
            <a:r>
              <a:rPr lang="en-GB" dirty="0"/>
              <a:t> PASS</a:t>
            </a:r>
            <a:endParaRPr lang="en-US" dirty="0"/>
          </a:p>
          <a:p>
            <a:r>
              <a:rPr lang="en-GB" b="1" dirty="0"/>
              <a:t> </a:t>
            </a:r>
            <a:endParaRPr lang="en-US" dirty="0"/>
          </a:p>
          <a:p>
            <a:r>
              <a:rPr lang="en-GB" b="1" dirty="0"/>
              <a:t> </a:t>
            </a:r>
            <a:endParaRPr lang="en-US" dirty="0"/>
          </a:p>
          <a:p>
            <a:r>
              <a:rPr lang="en-GB" b="1" dirty="0"/>
              <a:t> </a:t>
            </a:r>
            <a:endParaRPr lang="en-US"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50</a:t>
            </a:fld>
            <a:endParaRPr lang="en-US"/>
          </a:p>
        </p:txBody>
      </p:sp>
    </p:spTree>
    <p:extLst>
      <p:ext uri="{BB962C8B-B14F-4D97-AF65-F5344CB8AC3E}">
        <p14:creationId xmlns:p14="http://schemas.microsoft.com/office/powerpoint/2010/main" val="74073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B427B0A-D19E-424F-9C8A-E4B921D1085D}" type="slidenum">
              <a:rPr lang="en-US" smtClean="0"/>
              <a:pPr/>
              <a:t>51</a:t>
            </a:fld>
            <a:endParaRPr lang="en-US"/>
          </a:p>
        </p:txBody>
      </p:sp>
      <p:sp>
        <p:nvSpPr>
          <p:cNvPr id="5" name="Rectangle 4"/>
          <p:cNvSpPr/>
          <p:nvPr/>
        </p:nvSpPr>
        <p:spPr>
          <a:xfrm>
            <a:off x="407670" y="361385"/>
            <a:ext cx="6096000" cy="3139321"/>
          </a:xfrm>
          <a:prstGeom prst="rect">
            <a:avLst/>
          </a:prstGeom>
        </p:spPr>
        <p:txBody>
          <a:bodyPr>
            <a:spAutoFit/>
          </a:bodyPr>
          <a:lstStyle/>
          <a:p>
            <a:r>
              <a:rPr lang="en-GB" b="1" u="sng"/>
              <a:t>DEFENDING</a:t>
            </a:r>
            <a:endParaRPr lang="en-US" dirty="0"/>
          </a:p>
          <a:p>
            <a:r>
              <a:rPr lang="en-GB" b="1" dirty="0"/>
              <a:t> </a:t>
            </a:r>
            <a:endParaRPr lang="en-US" dirty="0"/>
          </a:p>
          <a:p>
            <a:pPr lvl="0"/>
            <a:r>
              <a:rPr lang="en-GB" b="1" dirty="0"/>
              <a:t>RUN</a:t>
            </a:r>
            <a:endParaRPr lang="en-US" dirty="0"/>
          </a:p>
          <a:p>
            <a:pPr lvl="0"/>
            <a:r>
              <a:rPr lang="en-GB" b="1" dirty="0"/>
              <a:t>Press</a:t>
            </a:r>
            <a:endParaRPr lang="en-US" dirty="0"/>
          </a:p>
          <a:p>
            <a:pPr lvl="0"/>
            <a:r>
              <a:rPr lang="en-GB" b="1" dirty="0"/>
              <a:t>Triggers</a:t>
            </a:r>
            <a:endParaRPr lang="en-US" dirty="0"/>
          </a:p>
          <a:p>
            <a:pPr lvl="0"/>
            <a:r>
              <a:rPr lang="en-GB" b="1" dirty="0"/>
              <a:t>Compete</a:t>
            </a:r>
            <a:endParaRPr lang="en-US" dirty="0"/>
          </a:p>
          <a:p>
            <a:pPr lvl="0"/>
            <a:r>
              <a:rPr lang="en-GB" b="1" dirty="0"/>
              <a:t>Tight early </a:t>
            </a:r>
            <a:endParaRPr lang="en-US" dirty="0"/>
          </a:p>
          <a:p>
            <a:pPr lvl="0"/>
            <a:r>
              <a:rPr lang="en-GB" b="1" dirty="0"/>
              <a:t>Contact</a:t>
            </a:r>
            <a:endParaRPr lang="en-US" dirty="0"/>
          </a:p>
          <a:p>
            <a:pPr lvl="0"/>
            <a:r>
              <a:rPr lang="en-GB" b="1" dirty="0"/>
              <a:t>Screen </a:t>
            </a:r>
            <a:endParaRPr lang="en-US" dirty="0"/>
          </a:p>
          <a:p>
            <a:pPr lvl="0"/>
            <a:r>
              <a:rPr lang="en-GB" b="1" dirty="0"/>
              <a:t>Stop the cross </a:t>
            </a:r>
            <a:endParaRPr lang="en-US" dirty="0"/>
          </a:p>
          <a:p>
            <a:pPr lvl="0"/>
            <a:r>
              <a:rPr lang="en-GB" b="1" dirty="0"/>
              <a:t>Balance</a:t>
            </a:r>
            <a:endParaRPr lang="en-US" dirty="0"/>
          </a:p>
        </p:txBody>
      </p:sp>
      <p:sp>
        <p:nvSpPr>
          <p:cNvPr id="6" name="Rectangle 5"/>
          <p:cNvSpPr/>
          <p:nvPr/>
        </p:nvSpPr>
        <p:spPr>
          <a:xfrm>
            <a:off x="4728210" y="915383"/>
            <a:ext cx="6096000" cy="2585323"/>
          </a:xfrm>
          <a:prstGeom prst="rect">
            <a:avLst/>
          </a:prstGeom>
        </p:spPr>
        <p:txBody>
          <a:bodyPr>
            <a:spAutoFit/>
          </a:bodyPr>
          <a:lstStyle/>
          <a:p>
            <a:pPr lvl="0"/>
            <a:r>
              <a:rPr lang="en-GB" b="1" dirty="0"/>
              <a:t>Squeeze </a:t>
            </a:r>
            <a:endParaRPr lang="en-US" dirty="0"/>
          </a:p>
          <a:p>
            <a:pPr lvl="0"/>
            <a:r>
              <a:rPr lang="en-GB" b="1" dirty="0"/>
              <a:t>Narrow </a:t>
            </a:r>
            <a:endParaRPr lang="en-US" dirty="0"/>
          </a:p>
          <a:p>
            <a:pPr lvl="0"/>
            <a:r>
              <a:rPr lang="en-GB" b="1" dirty="0"/>
              <a:t>Recover</a:t>
            </a:r>
            <a:endParaRPr lang="en-US" dirty="0"/>
          </a:p>
          <a:p>
            <a:pPr lvl="0"/>
            <a:r>
              <a:rPr lang="en-GB" b="1" dirty="0"/>
              <a:t>Concentrate</a:t>
            </a:r>
            <a:endParaRPr lang="en-US" dirty="0"/>
          </a:p>
          <a:p>
            <a:pPr lvl="0"/>
            <a:r>
              <a:rPr lang="en-GB" b="1" dirty="0"/>
              <a:t>Arms</a:t>
            </a:r>
            <a:endParaRPr lang="en-US" dirty="0"/>
          </a:p>
          <a:p>
            <a:pPr lvl="0"/>
            <a:r>
              <a:rPr lang="en-GB" b="1" dirty="0"/>
              <a:t>Discipline</a:t>
            </a:r>
            <a:endParaRPr lang="en-US" dirty="0"/>
          </a:p>
          <a:p>
            <a:pPr lvl="0"/>
            <a:r>
              <a:rPr lang="en-GB" b="1" dirty="0"/>
              <a:t>2</a:t>
            </a:r>
            <a:r>
              <a:rPr lang="en-GB" b="1" baseline="30000" dirty="0"/>
              <a:t>nd</a:t>
            </a:r>
            <a:r>
              <a:rPr lang="en-GB" b="1" dirty="0"/>
              <a:t> Balls </a:t>
            </a:r>
            <a:endParaRPr lang="en-US" dirty="0"/>
          </a:p>
          <a:p>
            <a:pPr lvl="0"/>
            <a:r>
              <a:rPr lang="en-GB" b="1" dirty="0"/>
              <a:t>Decision</a:t>
            </a:r>
            <a:endParaRPr lang="en-US" dirty="0"/>
          </a:p>
          <a:p>
            <a:pPr lvl="0"/>
            <a:r>
              <a:rPr lang="en-GB" b="1" dirty="0"/>
              <a:t>Regain</a:t>
            </a:r>
            <a:endParaRPr lang="en-US" dirty="0"/>
          </a:p>
        </p:txBody>
      </p:sp>
    </p:spTree>
    <p:extLst>
      <p:ext uri="{BB962C8B-B14F-4D97-AF65-F5344CB8AC3E}">
        <p14:creationId xmlns:p14="http://schemas.microsoft.com/office/powerpoint/2010/main" val="237549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291548" y="198934"/>
            <a:ext cx="11701670" cy="5909310"/>
          </a:xfrm>
          <a:prstGeom prst="rect">
            <a:avLst/>
          </a:prstGeom>
        </p:spPr>
        <p:txBody>
          <a:bodyPr wrap="square">
            <a:spAutoFit/>
          </a:bodyPr>
          <a:lstStyle/>
          <a:p>
            <a:r>
              <a:rPr lang="en-GB" b="1" u="sng" dirty="0"/>
              <a:t>ATTACKING</a:t>
            </a:r>
            <a:endParaRPr lang="en-US" dirty="0"/>
          </a:p>
          <a:p>
            <a:r>
              <a:rPr lang="en-GB" b="1" dirty="0"/>
              <a:t> </a:t>
            </a:r>
            <a:endParaRPr lang="en-US" dirty="0"/>
          </a:p>
          <a:p>
            <a:pPr lvl="0"/>
            <a:r>
              <a:rPr lang="en-GB" b="1" dirty="0"/>
              <a:t>RUN</a:t>
            </a:r>
            <a:endParaRPr lang="en-US" dirty="0"/>
          </a:p>
          <a:p>
            <a:pPr lvl="0"/>
            <a:r>
              <a:rPr lang="en-GB" b="1" dirty="0"/>
              <a:t>Tempo</a:t>
            </a:r>
            <a:endParaRPr lang="en-US" dirty="0"/>
          </a:p>
          <a:p>
            <a:pPr lvl="0"/>
            <a:r>
              <a:rPr lang="en-GB" b="1" dirty="0"/>
              <a:t>Multi Movements</a:t>
            </a:r>
            <a:endParaRPr lang="en-US" dirty="0"/>
          </a:p>
          <a:p>
            <a:pPr lvl="0"/>
            <a:r>
              <a:rPr lang="en-GB" b="1" dirty="0"/>
              <a:t>Stretch</a:t>
            </a:r>
            <a:endParaRPr lang="en-US" dirty="0"/>
          </a:p>
          <a:p>
            <a:pPr lvl="0"/>
            <a:r>
              <a:rPr lang="en-GB" b="1" dirty="0"/>
              <a:t>1v1’s</a:t>
            </a:r>
            <a:endParaRPr lang="en-US" dirty="0"/>
          </a:p>
          <a:p>
            <a:pPr lvl="0"/>
            <a:r>
              <a:rPr lang="en-GB" b="1" dirty="0"/>
              <a:t>Body Shapes</a:t>
            </a:r>
            <a:endParaRPr lang="en-US" dirty="0"/>
          </a:p>
          <a:p>
            <a:pPr lvl="0"/>
            <a:r>
              <a:rPr lang="en-GB" b="1" dirty="0"/>
              <a:t>Soft touches / Fast Passes</a:t>
            </a:r>
            <a:endParaRPr lang="en-US" dirty="0"/>
          </a:p>
          <a:p>
            <a:pPr lvl="0"/>
            <a:r>
              <a:rPr lang="en-GB" b="1" dirty="0"/>
              <a:t>Combine / 2’s</a:t>
            </a:r>
            <a:endParaRPr lang="en-US" dirty="0"/>
          </a:p>
          <a:p>
            <a:pPr lvl="0"/>
            <a:r>
              <a:rPr lang="en-GB" b="1" dirty="0"/>
              <a:t>Drive &amp; slide / drive &amp; shoot</a:t>
            </a:r>
            <a:endParaRPr lang="en-US" dirty="0"/>
          </a:p>
          <a:p>
            <a:pPr lvl="0"/>
            <a:r>
              <a:rPr lang="en-GB" b="1" dirty="0"/>
              <a:t>Target</a:t>
            </a:r>
            <a:endParaRPr lang="en-US" dirty="0"/>
          </a:p>
          <a:p>
            <a:pPr lvl="0"/>
            <a:r>
              <a:rPr lang="en-GB" b="1" dirty="0"/>
              <a:t>End Product</a:t>
            </a:r>
            <a:endParaRPr lang="en-US" dirty="0"/>
          </a:p>
          <a:p>
            <a:pPr lvl="0"/>
            <a:r>
              <a:rPr lang="en-GB" b="1" dirty="0"/>
              <a:t>2</a:t>
            </a:r>
            <a:r>
              <a:rPr lang="en-GB" b="1" baseline="30000" dirty="0"/>
              <a:t>nd</a:t>
            </a:r>
            <a:r>
              <a:rPr lang="en-GB" b="1" dirty="0"/>
              <a:t> Balls</a:t>
            </a:r>
            <a:endParaRPr lang="en-US" dirty="0"/>
          </a:p>
          <a:p>
            <a:pPr lvl="0"/>
            <a:r>
              <a:rPr lang="en-GB" b="1" dirty="0"/>
              <a:t>Balance</a:t>
            </a:r>
            <a:endParaRPr lang="en-US" dirty="0"/>
          </a:p>
          <a:p>
            <a:pPr lvl="0"/>
            <a:r>
              <a:rPr lang="en-GB" b="1" dirty="0"/>
              <a:t>Decision Making</a:t>
            </a:r>
            <a:endParaRPr lang="en-US" dirty="0"/>
          </a:p>
          <a:p>
            <a:r>
              <a:rPr lang="en-GB" b="1" dirty="0"/>
              <a:t> </a:t>
            </a:r>
            <a:endParaRPr lang="en-US" dirty="0"/>
          </a:p>
          <a:p>
            <a:r>
              <a:rPr lang="en-GB" b="1" dirty="0"/>
              <a:t> </a:t>
            </a:r>
            <a:endParaRPr lang="en-US" dirty="0"/>
          </a:p>
          <a:p>
            <a:r>
              <a:rPr lang="en-GB" b="1" dirty="0"/>
              <a:t> </a:t>
            </a:r>
            <a:endParaRPr lang="en-US" dirty="0"/>
          </a:p>
          <a:p>
            <a:r>
              <a:rPr lang="en-GB" b="1" dirty="0"/>
              <a:t> </a:t>
            </a:r>
            <a:endParaRPr lang="en-US" dirty="0"/>
          </a:p>
          <a:p>
            <a:r>
              <a:rPr lang="en-GB" b="1" dirty="0"/>
              <a:t> </a:t>
            </a:r>
            <a:endParaRPr lang="en-US" dirty="0"/>
          </a:p>
        </p:txBody>
      </p:sp>
      <p:sp>
        <p:nvSpPr>
          <p:cNvPr id="2" name="Slide Number Placeholder 1"/>
          <p:cNvSpPr>
            <a:spLocks noGrp="1"/>
          </p:cNvSpPr>
          <p:nvPr>
            <p:ph type="sldNum" sz="quarter" idx="12"/>
          </p:nvPr>
        </p:nvSpPr>
        <p:spPr/>
        <p:txBody>
          <a:bodyPr/>
          <a:lstStyle/>
          <a:p>
            <a:fld id="{8B427B0A-D19E-424F-9C8A-E4B921D1085D}" type="slidenum">
              <a:rPr lang="en-US" smtClean="0"/>
              <a:pPr/>
              <a:t>52</a:t>
            </a:fld>
            <a:endParaRPr lang="en-US"/>
          </a:p>
        </p:txBody>
      </p:sp>
      <p:sp>
        <p:nvSpPr>
          <p:cNvPr id="3" name="TextBox 2">
            <a:extLst>
              <a:ext uri="{FF2B5EF4-FFF2-40B4-BE49-F238E27FC236}">
                <a16:creationId xmlns:a16="http://schemas.microsoft.com/office/drawing/2014/main" id="{38AD62FF-9919-46A4-9527-7B3C3CD40C9F}"/>
              </a:ext>
            </a:extLst>
          </p:cNvPr>
          <p:cNvSpPr txBox="1"/>
          <p:nvPr/>
        </p:nvSpPr>
        <p:spPr>
          <a:xfrm>
            <a:off x="6993835" y="198934"/>
            <a:ext cx="4359965" cy="2862322"/>
          </a:xfrm>
          <a:prstGeom prst="rect">
            <a:avLst/>
          </a:prstGeom>
          <a:noFill/>
        </p:spPr>
        <p:txBody>
          <a:bodyPr wrap="square" rtlCol="0">
            <a:spAutoFit/>
          </a:bodyPr>
          <a:lstStyle/>
          <a:p>
            <a:r>
              <a:rPr lang="en-GB" b="1" u="sng" dirty="0"/>
              <a:t>TRANSITION</a:t>
            </a:r>
            <a:endParaRPr lang="en-US" dirty="0"/>
          </a:p>
          <a:p>
            <a:r>
              <a:rPr lang="en-GB" b="1" dirty="0"/>
              <a:t> </a:t>
            </a:r>
            <a:endParaRPr lang="en-US" dirty="0"/>
          </a:p>
          <a:p>
            <a:pPr lvl="0"/>
            <a:r>
              <a:rPr lang="en-GB" b="1" dirty="0"/>
              <a:t>RUN </a:t>
            </a:r>
            <a:endParaRPr lang="en-US" dirty="0"/>
          </a:p>
          <a:p>
            <a:pPr lvl="0"/>
            <a:r>
              <a:rPr lang="en-GB" b="1" dirty="0"/>
              <a:t>Press (try to regain within 4 seconds)</a:t>
            </a:r>
            <a:endParaRPr lang="en-US" dirty="0"/>
          </a:p>
          <a:p>
            <a:pPr lvl="0"/>
            <a:r>
              <a:rPr lang="en-GB" b="1" dirty="0"/>
              <a:t>Track </a:t>
            </a:r>
            <a:endParaRPr lang="en-US" dirty="0"/>
          </a:p>
          <a:p>
            <a:pPr lvl="0"/>
            <a:r>
              <a:rPr lang="en-GB" b="1" dirty="0"/>
              <a:t>Recover</a:t>
            </a:r>
            <a:endParaRPr lang="en-US" dirty="0"/>
          </a:p>
          <a:p>
            <a:pPr lvl="0"/>
            <a:r>
              <a:rPr lang="en-GB" b="1" dirty="0"/>
              <a:t>Regain Retain / Secure </a:t>
            </a:r>
            <a:endParaRPr lang="en-US" dirty="0"/>
          </a:p>
          <a:p>
            <a:pPr lvl="0"/>
            <a:r>
              <a:rPr lang="en-GB" b="1" dirty="0"/>
              <a:t>Counter </a:t>
            </a:r>
            <a:endParaRPr lang="en-US" dirty="0"/>
          </a:p>
          <a:p>
            <a:pPr lvl="0"/>
            <a:r>
              <a:rPr lang="en-GB" b="1" dirty="0"/>
              <a:t>Balance </a:t>
            </a:r>
            <a:endParaRPr lang="en-US" dirty="0"/>
          </a:p>
          <a:p>
            <a:pPr lvl="0"/>
            <a:r>
              <a:rPr lang="en-GB" b="1" dirty="0"/>
              <a:t>Decision Making</a:t>
            </a:r>
            <a:endParaRPr lang="en-US" dirty="0"/>
          </a:p>
        </p:txBody>
      </p:sp>
    </p:spTree>
    <p:extLst>
      <p:ext uri="{BB962C8B-B14F-4D97-AF65-F5344CB8AC3E}">
        <p14:creationId xmlns:p14="http://schemas.microsoft.com/office/powerpoint/2010/main" val="61087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53</a:t>
            </a:fld>
            <a:endParaRPr lang="en-GB"/>
          </a:p>
        </p:txBody>
      </p:sp>
      <p:sp>
        <p:nvSpPr>
          <p:cNvPr id="16386" name="Rectangle 4"/>
          <p:cNvSpPr>
            <a:spLocks noChangeArrowheads="1"/>
          </p:cNvSpPr>
          <p:nvPr/>
        </p:nvSpPr>
        <p:spPr bwMode="auto">
          <a:xfrm>
            <a:off x="1960028" y="1772603"/>
            <a:ext cx="8348247" cy="1291700"/>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Empowering Learning</a:t>
            </a:r>
          </a:p>
        </p:txBody>
      </p:sp>
    </p:spTree>
    <p:extLst>
      <p:ext uri="{BB962C8B-B14F-4D97-AF65-F5344CB8AC3E}">
        <p14:creationId xmlns:p14="http://schemas.microsoft.com/office/powerpoint/2010/main" val="1137125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00037" y="322987"/>
            <a:ext cx="11272837" cy="6001643"/>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RAFC Academy believe Self Learners tend to become professional footballers. We call them “thinking footballers”.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Since the whole Academy has been on the FA Youth Module journey, this has been at the forefront of the academy planning.</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formulating of Individual Learning Plans, developing Social and Psychological objectives, including “Become an Independent Learner”, the use of the Learning Cycle and more emphasis on Individual and Gifted &amp; Talented, has given the player more ownership to empower learning.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This puts the player at the centre of his own learning.</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introduction of Gifted &amp; Talented groups has allowed the better players to accelerate their learning.</a:t>
            </a:r>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54</a:t>
            </a:fld>
            <a:endParaRPr lang="en-US"/>
          </a:p>
        </p:txBody>
      </p:sp>
    </p:spTree>
    <p:extLst>
      <p:ext uri="{BB962C8B-B14F-4D97-AF65-F5344CB8AC3E}">
        <p14:creationId xmlns:p14="http://schemas.microsoft.com/office/powerpoint/2010/main" val="276255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55</a:t>
            </a:fld>
            <a:endParaRPr lang="en-GB"/>
          </a:p>
        </p:txBody>
      </p:sp>
      <p:sp>
        <p:nvSpPr>
          <p:cNvPr id="16386" name="Rectangle 4"/>
          <p:cNvSpPr>
            <a:spLocks noChangeArrowheads="1"/>
          </p:cNvSpPr>
          <p:nvPr/>
        </p:nvSpPr>
        <p:spPr bwMode="auto">
          <a:xfrm>
            <a:off x="4482350" y="1772603"/>
            <a:ext cx="3303598" cy="1291700"/>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Fair Play</a:t>
            </a:r>
          </a:p>
        </p:txBody>
      </p:sp>
    </p:spTree>
    <p:extLst>
      <p:ext uri="{BB962C8B-B14F-4D97-AF65-F5344CB8AC3E}">
        <p14:creationId xmlns:p14="http://schemas.microsoft.com/office/powerpoint/2010/main" val="1217287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65760" y="322987"/>
            <a:ext cx="11235690" cy="4401205"/>
          </a:xfrm>
          <a:prstGeom prst="rect">
            <a:avLst/>
          </a:prstGeom>
        </p:spPr>
        <p:txBody>
          <a:bodyPr wrap="square">
            <a:spAutoFit/>
          </a:bodyPr>
          <a:lstStyle/>
          <a:p>
            <a:r>
              <a:rPr lang="en-GB" sz="1600" dirty="0"/>
              <a:t>Academy players are taught the values and the philosophy of the club from an early age.</a:t>
            </a:r>
            <a:endParaRPr lang="en-US" sz="1600" dirty="0"/>
          </a:p>
          <a:p>
            <a:r>
              <a:rPr lang="en-GB" sz="1600" dirty="0"/>
              <a:t> </a:t>
            </a:r>
            <a:endParaRPr lang="en-US" sz="1600" dirty="0"/>
          </a:p>
          <a:p>
            <a:r>
              <a:rPr lang="en-GB" sz="1600" dirty="0"/>
              <a:t>The Club Values described are communicated in a number of ways to players, coaches and parents, through the Academy website, the coaching programmes and for match days on changing room walls.</a:t>
            </a:r>
            <a:endParaRPr lang="en-US" sz="1600" dirty="0"/>
          </a:p>
          <a:p>
            <a:r>
              <a:rPr lang="en-GB" sz="1600" dirty="0"/>
              <a:t> </a:t>
            </a:r>
            <a:endParaRPr lang="en-US" sz="1600" dirty="0"/>
          </a:p>
          <a:p>
            <a:r>
              <a:rPr lang="en-GB" sz="1600" dirty="0"/>
              <a:t>Furthermore, these values are tried and tested by the Academy not providing officials for the U9 &amp; U10 games. This allows the young players to learn the values and fair play.</a:t>
            </a:r>
            <a:endParaRPr lang="en-US" sz="1600" dirty="0"/>
          </a:p>
          <a:p>
            <a:r>
              <a:rPr lang="en-GB" sz="1600" dirty="0"/>
              <a:t> </a:t>
            </a:r>
            <a:endParaRPr lang="en-US" sz="1600" dirty="0"/>
          </a:p>
          <a:p>
            <a:r>
              <a:rPr lang="en-GB" sz="1600" dirty="0"/>
              <a:t>We promote professionalism and fair play at all times through our communications, coaching team, coaching styles and code of conducts. This allows agreed expectations to be met.</a:t>
            </a:r>
            <a:endParaRPr lang="en-US" sz="1600" dirty="0"/>
          </a:p>
          <a:p>
            <a:r>
              <a:rPr lang="en-GB" sz="1600" dirty="0"/>
              <a:t> </a:t>
            </a:r>
            <a:endParaRPr lang="en-US" sz="1600" dirty="0"/>
          </a:p>
          <a:p>
            <a:r>
              <a:rPr lang="en-GB" sz="1600" dirty="0"/>
              <a:t>Our players are taught to respect themselves, fellow players, coaches, officials and all other adults.</a:t>
            </a:r>
            <a:endParaRPr lang="en-US" sz="1600" dirty="0"/>
          </a:p>
          <a:p>
            <a:r>
              <a:rPr lang="en-GB" sz="1600" dirty="0"/>
              <a:t> </a:t>
            </a:r>
            <a:endParaRPr lang="en-US" sz="1600" dirty="0"/>
          </a:p>
          <a:p>
            <a:r>
              <a:rPr lang="en-GB" sz="1600" dirty="0"/>
              <a:t>We encourage players to play and enjoy the game in the spirit of football and to accept all decisions made by officials.</a:t>
            </a:r>
            <a:endParaRPr lang="en-US" sz="1600" dirty="0"/>
          </a:p>
          <a:p>
            <a:r>
              <a:rPr lang="en-GB" sz="1600" dirty="0"/>
              <a:t> </a:t>
            </a:r>
            <a:endParaRPr lang="en-US" sz="1600" dirty="0"/>
          </a:p>
          <a:p>
            <a:r>
              <a:rPr lang="en-GB" sz="1600" dirty="0"/>
              <a:t>We demand all players shake hands of opponents at the end of games, regardless of the result.</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56</a:t>
            </a:fld>
            <a:endParaRPr lang="en-US"/>
          </a:p>
        </p:txBody>
      </p:sp>
    </p:spTree>
    <p:extLst>
      <p:ext uri="{BB962C8B-B14F-4D97-AF65-F5344CB8AC3E}">
        <p14:creationId xmlns:p14="http://schemas.microsoft.com/office/powerpoint/2010/main" val="1139000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57</a:t>
            </a:fld>
            <a:endParaRPr lang="en-GB"/>
          </a:p>
        </p:txBody>
      </p:sp>
      <p:sp>
        <p:nvSpPr>
          <p:cNvPr id="16386" name="Rectangle 4"/>
          <p:cNvSpPr>
            <a:spLocks noChangeArrowheads="1"/>
          </p:cNvSpPr>
          <p:nvPr/>
        </p:nvSpPr>
        <p:spPr bwMode="auto">
          <a:xfrm>
            <a:off x="2968009" y="469583"/>
            <a:ext cx="6263701"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Development or</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Winning?</a:t>
            </a:r>
          </a:p>
        </p:txBody>
      </p:sp>
      <p:sp>
        <p:nvSpPr>
          <p:cNvPr id="5" name="Rectangle 4">
            <a:extLst>
              <a:ext uri="{FF2B5EF4-FFF2-40B4-BE49-F238E27FC236}">
                <a16:creationId xmlns:a16="http://schemas.microsoft.com/office/drawing/2014/main" id="{71D60CD4-4BBB-457D-A055-0E2CCFC51B02}"/>
              </a:ext>
            </a:extLst>
          </p:cNvPr>
          <p:cNvSpPr/>
          <p:nvPr/>
        </p:nvSpPr>
        <p:spPr>
          <a:xfrm>
            <a:off x="1620476" y="3810046"/>
            <a:ext cx="9544050" cy="2308324"/>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Rochdale AFC is first and foremost a player development environment.</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Winning is the product of development and is further encouraged from U14</a:t>
            </a:r>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5723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58</a:t>
            </a:fld>
            <a:endParaRPr lang="en-GB"/>
          </a:p>
        </p:txBody>
      </p:sp>
      <p:sp>
        <p:nvSpPr>
          <p:cNvPr id="16386" name="Rectangle 4"/>
          <p:cNvSpPr>
            <a:spLocks noChangeArrowheads="1"/>
          </p:cNvSpPr>
          <p:nvPr/>
        </p:nvSpPr>
        <p:spPr bwMode="auto">
          <a:xfrm>
            <a:off x="3307030" y="1772603"/>
            <a:ext cx="5654241" cy="1291700"/>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Differentiation</a:t>
            </a:r>
          </a:p>
        </p:txBody>
      </p:sp>
    </p:spTree>
    <p:extLst>
      <p:ext uri="{BB962C8B-B14F-4D97-AF65-F5344CB8AC3E}">
        <p14:creationId xmlns:p14="http://schemas.microsoft.com/office/powerpoint/2010/main" val="1913554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42900" y="322987"/>
            <a:ext cx="11452860" cy="5447645"/>
          </a:xfrm>
          <a:prstGeom prst="rect">
            <a:avLst/>
          </a:prstGeom>
        </p:spPr>
        <p:txBody>
          <a:bodyPr wrap="square">
            <a:spAutoFit/>
          </a:bodyPr>
          <a:lstStyle/>
          <a:p>
            <a:r>
              <a:rPr lang="en-GB" b="1" dirty="0"/>
              <a:t>Differentiation </a:t>
            </a:r>
            <a:endParaRPr lang="en-US" dirty="0"/>
          </a:p>
          <a:p>
            <a:r>
              <a:rPr lang="en-GB" b="1" dirty="0"/>
              <a:t> </a:t>
            </a:r>
            <a:endParaRPr lang="en-US" dirty="0"/>
          </a:p>
          <a:p>
            <a:r>
              <a:rPr lang="en-GB" dirty="0"/>
              <a:t>We believe that all players at the Academy have the right to achieve their full potential and should be developed as individuals within a group environment. Therefore, Managing Difference is key to successful delivery.</a:t>
            </a:r>
            <a:endParaRPr lang="en-US" dirty="0"/>
          </a:p>
          <a:p>
            <a:r>
              <a:rPr lang="en-GB" dirty="0"/>
              <a:t> </a:t>
            </a:r>
            <a:endParaRPr lang="en-US" dirty="0"/>
          </a:p>
          <a:p>
            <a:r>
              <a:rPr lang="en-GB" dirty="0"/>
              <a:t>Our Coaching syllabus, and our Phase Transition Strategy allows our higher achievers to progress through the age specific programmes and even through the transitional phases if relevant. This cohort will be grouped during technical sessions to ensure they are not held back in their development.</a:t>
            </a:r>
            <a:endParaRPr lang="en-US" dirty="0"/>
          </a:p>
          <a:p>
            <a:r>
              <a:rPr lang="en-GB" dirty="0"/>
              <a:t> </a:t>
            </a:r>
            <a:endParaRPr lang="en-US" dirty="0"/>
          </a:p>
          <a:p>
            <a:r>
              <a:rPr lang="en-GB" dirty="0"/>
              <a:t>We also ensure all players are challenged and supported in line with their current 4 corner ability levels, so one player showing good technical ability, might be low on physical attributes, so the practices will have to support these needs.</a:t>
            </a:r>
            <a:endParaRPr lang="en-US" dirty="0"/>
          </a:p>
          <a:p>
            <a:r>
              <a:rPr lang="en-GB" dirty="0"/>
              <a:t> </a:t>
            </a:r>
            <a:endParaRPr lang="en-US" dirty="0"/>
          </a:p>
          <a:p>
            <a:r>
              <a:rPr lang="en-GB" dirty="0"/>
              <a:t>Practices are designed to be realistic to the game and relevant to the individual and the group he is working in.</a:t>
            </a:r>
            <a:endParaRPr lang="en-US" dirty="0"/>
          </a:p>
          <a:p>
            <a:r>
              <a:rPr lang="en-GB" dirty="0"/>
              <a:t> </a:t>
            </a:r>
            <a:endParaRPr lang="en-US" dirty="0"/>
          </a:p>
          <a:p>
            <a:r>
              <a:rPr lang="en-GB" dirty="0"/>
              <a:t>We also support the Birth Bias theory and move players up and down specific ability and age groups to ensure the player has the best chance of achieving his maximum potential.</a:t>
            </a:r>
            <a:endParaRPr lang="en-US" dirty="0"/>
          </a:p>
          <a:p>
            <a:r>
              <a:rPr lang="en-GB" dirty="0"/>
              <a:t> </a:t>
            </a:r>
            <a:endParaRPr lang="en-US"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59</a:t>
            </a:fld>
            <a:endParaRPr lang="en-US"/>
          </a:p>
        </p:txBody>
      </p:sp>
    </p:spTree>
    <p:extLst>
      <p:ext uri="{BB962C8B-B14F-4D97-AF65-F5344CB8AC3E}">
        <p14:creationId xmlns:p14="http://schemas.microsoft.com/office/powerpoint/2010/main" val="25889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287383" y="322987"/>
            <a:ext cx="11451771" cy="3046988"/>
          </a:xfrm>
          <a:prstGeom prst="rect">
            <a:avLst/>
          </a:prstGeom>
        </p:spPr>
        <p:txBody>
          <a:bodyPr wrap="square">
            <a:spAutoFit/>
          </a:bodyPr>
          <a:lstStyle/>
          <a:p>
            <a:r>
              <a:rPr lang="en-GB" sz="1600" b="1" dirty="0"/>
              <a:t>“RAFC Player DNA” and “RAFC Playing Style”</a:t>
            </a:r>
            <a:endParaRPr lang="en-US" sz="1600" dirty="0"/>
          </a:p>
          <a:p>
            <a:r>
              <a:rPr lang="en-GB" sz="1600" dirty="0"/>
              <a:t> </a:t>
            </a:r>
            <a:endParaRPr lang="en-US" sz="1600" dirty="0"/>
          </a:p>
          <a:p>
            <a:r>
              <a:rPr lang="en-GB" sz="1600" dirty="0"/>
              <a:t>RAFC Club’s philosophy is to play football endorsing our Club’s Values and Visions. Clear “Elite Player Profiles” in specific positions are defined in the “Performance Plan” representing “RAFC Player DNA”. Tactical influences along with beliefs and principles are encouraged to achieve a common goal, shaping a style which can be clearly defined as “RAFC Playing style - Fast attacking creative free flowing football, playing out from the back, through the thirds, overloading areas and breaking lines with an end product”.</a:t>
            </a:r>
            <a:endParaRPr lang="en-US" sz="1600" dirty="0"/>
          </a:p>
          <a:p>
            <a:r>
              <a:rPr lang="en-GB" sz="1600" dirty="0"/>
              <a:t> </a:t>
            </a:r>
            <a:endParaRPr lang="en-US" sz="1600" dirty="0"/>
          </a:p>
          <a:p>
            <a:r>
              <a:rPr lang="en-GB" sz="1600" dirty="0"/>
              <a:t>RAFC Chairman and fellow Board Member’s recognise to underpin the successes of the 1st Team both the “Academy Structure” and “Development Pathway” need to be supported by the 1st Team Manager. Encouraging and developing “Home Grown Talent” with “RAFC Player DNA” traits in “RAFC Playing Styles” are Key Performance Indicators to the growth and sustainability of RAFC Football Club</a:t>
            </a:r>
            <a:r>
              <a:rPr lang="en-US" sz="1600" dirty="0"/>
              <a:t> </a:t>
            </a:r>
            <a:r>
              <a:rPr lang="en-GB"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6</a:t>
            </a:fld>
            <a:endParaRPr lang="en-US"/>
          </a:p>
        </p:txBody>
      </p:sp>
    </p:spTree>
    <p:extLst>
      <p:ext uri="{BB962C8B-B14F-4D97-AF65-F5344CB8AC3E}">
        <p14:creationId xmlns:p14="http://schemas.microsoft.com/office/powerpoint/2010/main" val="2097013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42900" y="322987"/>
            <a:ext cx="11452860" cy="6278642"/>
          </a:xfrm>
          <a:prstGeom prst="rect">
            <a:avLst/>
          </a:prstGeom>
        </p:spPr>
        <p:txBody>
          <a:bodyPr wrap="square">
            <a:spAutoFit/>
          </a:bodyPr>
          <a:lstStyle/>
          <a:p>
            <a:r>
              <a:rPr lang="en-GB" b="1" dirty="0"/>
              <a:t>Differentiation </a:t>
            </a:r>
            <a:r>
              <a:rPr lang="en-GB" dirty="0"/>
              <a:t>–</a:t>
            </a:r>
            <a:r>
              <a:rPr lang="en-US" dirty="0"/>
              <a:t> continued</a:t>
            </a:r>
          </a:p>
          <a:p>
            <a:r>
              <a:rPr lang="en-GB" dirty="0"/>
              <a:t> </a:t>
            </a:r>
            <a:endParaRPr lang="en-US" dirty="0"/>
          </a:p>
          <a:p>
            <a:r>
              <a:rPr lang="en-GB" dirty="0"/>
              <a:t>Therefore, regular practices at the Academy, through all age groups, might look like this:</a:t>
            </a:r>
            <a:endParaRPr lang="en-US" dirty="0"/>
          </a:p>
          <a:p>
            <a:r>
              <a:rPr lang="en-GB" dirty="0"/>
              <a:t> </a:t>
            </a:r>
            <a:endParaRPr lang="en-US" dirty="0"/>
          </a:p>
          <a:p>
            <a:r>
              <a:rPr lang="en-GB" b="1" dirty="0"/>
              <a:t>Practice - Technical/Tactical/Physical/Social </a:t>
            </a:r>
            <a:r>
              <a:rPr lang="en-GB" dirty="0"/>
              <a:t>–</a:t>
            </a:r>
            <a:r>
              <a:rPr lang="en-GB" b="1" dirty="0"/>
              <a:t> </a:t>
            </a:r>
            <a:r>
              <a:rPr lang="en-GB" dirty="0"/>
              <a:t>To support all players, and utilising the Academy Session Plan (attached) highlighting individual need</a:t>
            </a:r>
            <a:endParaRPr lang="en-US" dirty="0"/>
          </a:p>
          <a:p>
            <a:r>
              <a:rPr lang="en-GB" dirty="0"/>
              <a:t> </a:t>
            </a:r>
            <a:endParaRPr lang="en-US" dirty="0"/>
          </a:p>
          <a:p>
            <a:r>
              <a:rPr lang="en-GB" b="1" dirty="0"/>
              <a:t>Whole</a:t>
            </a:r>
            <a:r>
              <a:rPr lang="en-GB" dirty="0"/>
              <a:t> – evenly balanced teams, and relevant in relation to position specific players (5v5/6v6/7v7)</a:t>
            </a:r>
            <a:endParaRPr lang="en-US" dirty="0"/>
          </a:p>
          <a:p>
            <a:r>
              <a:rPr lang="en-GB" dirty="0"/>
              <a:t> </a:t>
            </a:r>
            <a:endParaRPr lang="en-US" dirty="0"/>
          </a:p>
          <a:p>
            <a:r>
              <a:rPr lang="en-GB" b="1" dirty="0"/>
              <a:t>Part</a:t>
            </a:r>
            <a:r>
              <a:rPr lang="en-GB" dirty="0"/>
              <a:t> – smaller group based activity (possibly starting with 3 ability groups). This allows the coach to differentiate the challenges of individuals, groups and units</a:t>
            </a:r>
            <a:endParaRPr lang="en-US" dirty="0"/>
          </a:p>
          <a:p>
            <a:r>
              <a:rPr lang="en-GB" dirty="0"/>
              <a:t> </a:t>
            </a:r>
            <a:endParaRPr lang="en-US" dirty="0"/>
          </a:p>
          <a:p>
            <a:r>
              <a:rPr lang="en-GB" dirty="0"/>
              <a:t>Using this process as a guide, coaches can use a variety of interventions to challenge and support individuals, units, and teams. For instance, if a player is not quite using the right body shapes to receive to play forward, the coach could walk into the practice and show the individual various body shapes in relation to the ball/pass/front or back foot or other surfaces/player etc. This allows the practice to continue and the player is not highlighted.</a:t>
            </a:r>
            <a:endParaRPr lang="en-US" dirty="0"/>
          </a:p>
          <a:p>
            <a:r>
              <a:rPr lang="en-GB" dirty="0"/>
              <a:t>Or if it is a tactical practice, the coach could work with the small numbers/units whole team to get his point across.</a:t>
            </a:r>
            <a:endParaRPr lang="en-US" dirty="0"/>
          </a:p>
          <a:p>
            <a:r>
              <a:rPr lang="en-GB" dirty="0"/>
              <a:t> </a:t>
            </a:r>
            <a:endParaRPr lang="en-US" dirty="0"/>
          </a:p>
          <a:p>
            <a:r>
              <a:rPr lang="en-GB" dirty="0"/>
              <a:t>Coaches are advised and encouraged to use their training skills between UEFA A/B and the FA Youth Modules when appropriate, and never highlight a negative to one player, in a group setting. They are also encouraged to use the Academy Learning Styles document as a guide to differentiation and player understanding.</a:t>
            </a:r>
            <a:r>
              <a:rPr lang="en-US" dirty="0"/>
              <a:t> </a:t>
            </a:r>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60</a:t>
            </a:fld>
            <a:endParaRPr lang="en-US"/>
          </a:p>
        </p:txBody>
      </p:sp>
    </p:spTree>
    <p:extLst>
      <p:ext uri="{BB962C8B-B14F-4D97-AF65-F5344CB8AC3E}">
        <p14:creationId xmlns:p14="http://schemas.microsoft.com/office/powerpoint/2010/main" val="703973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61</a:t>
            </a:fld>
            <a:endParaRPr lang="en-GB"/>
          </a:p>
        </p:txBody>
      </p:sp>
      <p:sp>
        <p:nvSpPr>
          <p:cNvPr id="16386" name="Rectangle 4"/>
          <p:cNvSpPr>
            <a:spLocks noChangeArrowheads="1"/>
          </p:cNvSpPr>
          <p:nvPr/>
        </p:nvSpPr>
        <p:spPr bwMode="auto">
          <a:xfrm>
            <a:off x="3939736" y="1772603"/>
            <a:ext cx="4388830"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Early/Late</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Developers</a:t>
            </a:r>
          </a:p>
        </p:txBody>
      </p:sp>
    </p:spTree>
    <p:extLst>
      <p:ext uri="{BB962C8B-B14F-4D97-AF65-F5344CB8AC3E}">
        <p14:creationId xmlns:p14="http://schemas.microsoft.com/office/powerpoint/2010/main" val="391686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77190" y="322987"/>
            <a:ext cx="11372850" cy="6124754"/>
          </a:xfrm>
          <a:prstGeom prst="rect">
            <a:avLst/>
          </a:prstGeom>
        </p:spPr>
        <p:txBody>
          <a:bodyPr wrap="square">
            <a:spAutoFit/>
          </a:bodyPr>
          <a:lstStyle/>
          <a:p>
            <a:r>
              <a:rPr lang="en-GB" sz="1600" dirty="0"/>
              <a:t>The Academy realises not all players mature at the same rate and therefore we support the Birth Bias theory and always refer to the 4 Corner and Long Term Player Development theories when making important decisions around the recruitment of young boys.</a:t>
            </a:r>
            <a:endParaRPr lang="en-US" sz="1600" dirty="0"/>
          </a:p>
          <a:p>
            <a:r>
              <a:rPr lang="en-GB" sz="1600" dirty="0"/>
              <a:t> </a:t>
            </a:r>
            <a:endParaRPr lang="en-US" sz="1600" dirty="0"/>
          </a:p>
          <a:p>
            <a:r>
              <a:rPr lang="en-GB" sz="1600" dirty="0"/>
              <a:t>Talent ID &amp; Recruitment</a:t>
            </a:r>
            <a:endParaRPr lang="en-US" sz="1600" dirty="0"/>
          </a:p>
          <a:p>
            <a:r>
              <a:rPr lang="en-GB" sz="1600" dirty="0"/>
              <a:t>The Spotter Standard Assessment Criteria form has provision for the recording of Date of Birth (Birth Bias) and Early/Normal/Late Developer (Physical Maturation), in order for the department to make an informed judgement and possible recommendation. The Physical identification can only be done on a visual against his peers of the same age, due to the lack of pre information on the player.</a:t>
            </a:r>
            <a:endParaRPr lang="en-US" sz="1600" dirty="0"/>
          </a:p>
          <a:p>
            <a:r>
              <a:rPr lang="en-GB" sz="1600" dirty="0"/>
              <a:t> </a:t>
            </a:r>
            <a:endParaRPr lang="en-US" sz="1600" dirty="0"/>
          </a:p>
          <a:p>
            <a:r>
              <a:rPr lang="en-GB" sz="1600" dirty="0"/>
              <a:t>The Academy has a close relationship with local professional clubs and throughout the phases will always look at players released because of late maturation. Rochdale AFC Academy will always give players a chance if they meet the recommended criteria and fit with our ethos and philosophy.</a:t>
            </a:r>
            <a:endParaRPr lang="en-US" sz="1600" dirty="0"/>
          </a:p>
          <a:p>
            <a:r>
              <a:rPr lang="en-GB" sz="1600" dirty="0"/>
              <a:t> </a:t>
            </a:r>
            <a:endParaRPr lang="en-US" sz="1600" dirty="0"/>
          </a:p>
          <a:p>
            <a:r>
              <a:rPr lang="en-GB" sz="1600" dirty="0"/>
              <a:t>Games/Training</a:t>
            </a:r>
            <a:endParaRPr lang="en-US" sz="1600" dirty="0"/>
          </a:p>
          <a:p>
            <a:r>
              <a:rPr lang="en-GB" sz="1600" dirty="0"/>
              <a:t>One example to support Late Developers is that we regularly allow players of this nature to play an age group down in the games programme, but train with their own age group to ensure they don’t fall behind their peers.</a:t>
            </a:r>
            <a:endParaRPr lang="en-US" sz="1600" dirty="0"/>
          </a:p>
          <a:p>
            <a:r>
              <a:rPr lang="en-GB" sz="1600" dirty="0"/>
              <a:t> </a:t>
            </a:r>
            <a:endParaRPr lang="en-US" sz="1600" dirty="0"/>
          </a:p>
          <a:p>
            <a:r>
              <a:rPr lang="en-GB" sz="1600" dirty="0"/>
              <a:t>Another example is that we utilise our Academy Development Centres to provide a drop back to a less intense environment if players are struggling in their current development programme, and to watch and nurture potential players. </a:t>
            </a:r>
            <a:endParaRPr lang="en-US" sz="1600" dirty="0"/>
          </a:p>
          <a:p>
            <a:r>
              <a:rPr lang="en-GB" sz="1600" dirty="0"/>
              <a:t> </a:t>
            </a:r>
            <a:endParaRPr lang="en-US" sz="1600" dirty="0"/>
          </a:p>
          <a:p>
            <a:r>
              <a:rPr lang="en-GB" sz="1600" dirty="0"/>
              <a:t>Also, utilising the important strategies, such as the Positive Learning Environment, Age Group Characteristics, Differentiation and Coaching Styles philosophies, Academy coaches portray a calm and understanding environment for all.</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62</a:t>
            </a:fld>
            <a:endParaRPr lang="en-US"/>
          </a:p>
        </p:txBody>
      </p:sp>
    </p:spTree>
    <p:extLst>
      <p:ext uri="{BB962C8B-B14F-4D97-AF65-F5344CB8AC3E}">
        <p14:creationId xmlns:p14="http://schemas.microsoft.com/office/powerpoint/2010/main" val="1023172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77190" y="322987"/>
            <a:ext cx="11372850" cy="661719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mn-ea"/>
                <a:cs typeface="Arial" charset="0"/>
              </a:rPr>
              <a:t>The Academy realises not all players mature at the same rate and therefore we support the Birth Bias theory and always refer to the 4 Corner and Long Term Player Development theories when making important decisions around the recruitment of young boys.</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mn-ea"/>
                <a:cs typeface="Arial" charset="0"/>
              </a:rPr>
              <a:t> </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mn-ea"/>
                <a:cs typeface="Arial" charset="0"/>
              </a:rPr>
              <a:t>Talent ID &amp; Recruitment</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mn-ea"/>
                <a:cs typeface="Arial" charset="0"/>
              </a:rPr>
              <a:t>The Scout Standard Assessment Criteria form has provision for the recording of Date of Birth (Birth Bias) and Early/Normal/Late Developer (Physical Maturation), in order for the department to make an informed judgement and possible recommendation. The Physical identification can only be done on a visual against his peers of the same age, due to the lack of pre information on the player.</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mn-ea"/>
                <a:cs typeface="Arial" charset="0"/>
              </a:rPr>
              <a:t> The Academy has a close relationship with local professional clubs and throughout the phases will always look at players released because of late maturation. Rochdale AFC Academy will always give players a chance if they meet the recommended criteria and fit with our ethos and philosophy.</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mn-ea"/>
                <a:cs typeface="Arial" charset="0"/>
              </a:rPr>
              <a:t> </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mn-ea"/>
                <a:cs typeface="Arial" charset="0"/>
              </a:rPr>
              <a:t>Games/Training/ I.L.P./ Strategies</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mn-ea"/>
                <a:cs typeface="Arial" charset="0"/>
              </a:rPr>
              <a:t>One example to support Late Developers is that we regularly allow players of this nature to play an age group down in the games programme, but train with their own age group to ensure they don’t fall behind their peers. Another example is that we utilise our Academy Development Centres to provide a drop back to a less intense environment if players are struggling in their current development programme, and to watch and nurture potential players. </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fontAlgn="base">
              <a:spcBef>
                <a:spcPct val="0"/>
              </a:spcBef>
              <a:spcAft>
                <a:spcPct val="0"/>
              </a:spcAft>
            </a:pPr>
            <a:endParaRPr lang="en-GB" sz="1600" dirty="0">
              <a:solidFill>
                <a:prstClr val="black"/>
              </a:solidFill>
              <a:latin typeface="Arial" charset="0"/>
              <a:cs typeface="Arial" charset="0"/>
            </a:endParaRPr>
          </a:p>
          <a:p>
            <a:pPr fontAlgn="base">
              <a:spcBef>
                <a:spcPct val="0"/>
              </a:spcBef>
              <a:spcAft>
                <a:spcPct val="0"/>
              </a:spcAft>
            </a:pPr>
            <a:r>
              <a:rPr lang="en-GB" sz="1600" dirty="0">
                <a:solidFill>
                  <a:prstClr val="black"/>
                </a:solidFill>
                <a:latin typeface="Arial" charset="0"/>
                <a:cs typeface="Arial" charset="0"/>
              </a:rPr>
              <a:t>Early developers can be challenged by training up through the age groups, the opportunity to play up is available also. Players I.L.P. can also be adjusted for early developers to support new challenges when needed. Other considerations are to match up the player with another to enhance his challenge / development.</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mn-ea"/>
                <a:cs typeface="Arial" charset="0"/>
              </a:rPr>
              <a:t>Also, utilising the important strategies, such as the Positive Learning Environment, Age Group Characteristics, Differentiation and Coaching Styles philosophies, Academy coaches portray a calm and understanding environment for all. </a:t>
            </a:r>
            <a:endParaRPr kumimoji="0" lang="en-US" sz="16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427B0A-D19E-424F-9C8A-E4B921D1085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288458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64</a:t>
            </a:fld>
            <a:endParaRPr lang="en-GB"/>
          </a:p>
        </p:txBody>
      </p:sp>
      <p:sp>
        <p:nvSpPr>
          <p:cNvPr id="16386" name="Rectangle 4"/>
          <p:cNvSpPr>
            <a:spLocks noChangeArrowheads="1"/>
          </p:cNvSpPr>
          <p:nvPr/>
        </p:nvSpPr>
        <p:spPr bwMode="auto">
          <a:xfrm>
            <a:off x="4264088" y="1772603"/>
            <a:ext cx="3740126" cy="1291700"/>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Birth Bias</a:t>
            </a:r>
          </a:p>
        </p:txBody>
      </p:sp>
    </p:spTree>
    <p:extLst>
      <p:ext uri="{BB962C8B-B14F-4D97-AF65-F5344CB8AC3E}">
        <p14:creationId xmlns:p14="http://schemas.microsoft.com/office/powerpoint/2010/main" val="84574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77190" y="322987"/>
            <a:ext cx="11372850" cy="6370975"/>
          </a:xfrm>
          <a:prstGeom prst="rect">
            <a:avLst/>
          </a:prstGeom>
        </p:spPr>
        <p:txBody>
          <a:bodyPr wrap="square">
            <a:spAutoFit/>
          </a:bodyPr>
          <a:lstStyle/>
          <a:p>
            <a:r>
              <a:rPr lang="en-GB" sz="1600" dirty="0"/>
              <a:t>The Academy realises not all players mature at the same rate and therefore we support the Birth Bias theory and always refer to the 4 Corner and Long Term Player Development theories when making important decisions around the recruitment of young boys.</a:t>
            </a:r>
            <a:endParaRPr lang="en-US" sz="1600" dirty="0"/>
          </a:p>
          <a:p>
            <a:r>
              <a:rPr lang="en-GB" sz="1600" dirty="0"/>
              <a:t> </a:t>
            </a:r>
            <a:endParaRPr lang="en-US" sz="1600" dirty="0"/>
          </a:p>
          <a:p>
            <a:r>
              <a:rPr lang="en-GB" sz="1600" dirty="0"/>
              <a:t>Talent ID &amp; Recruitment</a:t>
            </a:r>
            <a:endParaRPr lang="en-US" sz="1600" dirty="0"/>
          </a:p>
          <a:p>
            <a:r>
              <a:rPr lang="en-GB" sz="1600" dirty="0"/>
              <a:t>The Scout Standard Assessment Criteria </a:t>
            </a:r>
            <a:r>
              <a:rPr lang="en-GB" sz="1600"/>
              <a:t>form has </a:t>
            </a:r>
            <a:r>
              <a:rPr lang="en-GB" sz="1600" dirty="0"/>
              <a:t>provision for the recording of Date of Birth (Birth Bias) and Early/Normal/Late Developer (Physical Maturation), in order for the department to make an informed judgement and possible recommendation. The Physical identification can only be done on a visual against his peers of the same age, due to the lack of pre information on the player.</a:t>
            </a:r>
            <a:endParaRPr lang="en-US" sz="1600" dirty="0"/>
          </a:p>
          <a:p>
            <a:r>
              <a:rPr lang="en-GB" sz="1600" dirty="0"/>
              <a:t> </a:t>
            </a:r>
            <a:endParaRPr lang="en-US" sz="1600" dirty="0"/>
          </a:p>
          <a:p>
            <a:r>
              <a:rPr lang="en-GB" sz="1600" dirty="0"/>
              <a:t>The Academy has a close relationship with local professional clubs and throughout the phases will always look at players released because of late maturation. Rochdale AFC Academy will always give players a chance if they meet the recommended criteria and fit with our ethos and philosophy.</a:t>
            </a:r>
            <a:endParaRPr lang="en-US" sz="1600" dirty="0"/>
          </a:p>
          <a:p>
            <a:r>
              <a:rPr lang="en-GB" sz="1600" dirty="0"/>
              <a:t> </a:t>
            </a:r>
            <a:endParaRPr lang="en-US" sz="1600" dirty="0"/>
          </a:p>
          <a:p>
            <a:r>
              <a:rPr lang="en-GB" sz="1600" dirty="0"/>
              <a:t>Games/Training</a:t>
            </a:r>
            <a:endParaRPr lang="en-US" sz="1600" dirty="0"/>
          </a:p>
          <a:p>
            <a:r>
              <a:rPr lang="en-GB" sz="1600" dirty="0"/>
              <a:t>One example to support Late Developers is that we regularly allow players of this nature to play an age group down in the games programme, but train with their own age group to ensure they don’t fall behind their peers.</a:t>
            </a:r>
            <a:endParaRPr lang="en-US" sz="1600" dirty="0"/>
          </a:p>
          <a:p>
            <a:r>
              <a:rPr lang="en-GB" sz="1600" dirty="0"/>
              <a:t> </a:t>
            </a:r>
            <a:endParaRPr lang="en-US" sz="1600" dirty="0"/>
          </a:p>
          <a:p>
            <a:r>
              <a:rPr lang="en-GB" sz="1600" dirty="0"/>
              <a:t>Another example is that we utilise our Academy Development Centres to provide a drop back to a less intense environment if players are struggling in their current development programme, and to watch and nurture potential players. </a:t>
            </a:r>
            <a:endParaRPr lang="en-US" sz="1600" dirty="0"/>
          </a:p>
          <a:p>
            <a:r>
              <a:rPr lang="en-GB" sz="1600" dirty="0"/>
              <a:t> </a:t>
            </a:r>
            <a:endParaRPr lang="en-US" sz="1600" dirty="0"/>
          </a:p>
          <a:p>
            <a:r>
              <a:rPr lang="en-GB" sz="1600" dirty="0"/>
              <a:t>Also, utilising the important strategies mentioned in KPI 3, such as the Positive Learning Environment, Age Group Characteristics, Differentiation and Coaching Styles philosophies, Academy coaches portray a calm and understanding environment for all.</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65</a:t>
            </a:fld>
            <a:endParaRPr lang="en-US"/>
          </a:p>
        </p:txBody>
      </p:sp>
    </p:spTree>
    <p:extLst>
      <p:ext uri="{BB962C8B-B14F-4D97-AF65-F5344CB8AC3E}">
        <p14:creationId xmlns:p14="http://schemas.microsoft.com/office/powerpoint/2010/main" val="1623986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66</a:t>
            </a:fld>
            <a:endParaRPr lang="en-GB"/>
          </a:p>
        </p:txBody>
      </p:sp>
      <p:sp>
        <p:nvSpPr>
          <p:cNvPr id="16386" name="Rectangle 4"/>
          <p:cNvSpPr>
            <a:spLocks noChangeArrowheads="1"/>
          </p:cNvSpPr>
          <p:nvPr/>
        </p:nvSpPr>
        <p:spPr bwMode="auto">
          <a:xfrm>
            <a:off x="2701643" y="1772603"/>
            <a:ext cx="6865021"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Training &amp; Playing</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Up &amp; Down</a:t>
            </a:r>
          </a:p>
        </p:txBody>
      </p:sp>
    </p:spTree>
    <p:extLst>
      <p:ext uri="{BB962C8B-B14F-4D97-AF65-F5344CB8AC3E}">
        <p14:creationId xmlns:p14="http://schemas.microsoft.com/office/powerpoint/2010/main" val="308023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500063" y="322987"/>
            <a:ext cx="11258550" cy="5632311"/>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The Academy will sometimes ask players to train or play up or down. This is only after careful consideration of the needs of the player.</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Training or playing up is more common and needs managing. A meeting is set up with player/parent, phase lead coaches and the Academy welfare officer. This is to ensure all safeguarding is in place, including coaches understanding of age specific child developments. More importantly, realistic expectations need to be discussed as there will inevitably be a point where the player will return to his own age group. Therefore, players must be educated on keeping their feet on the ground.</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Similarly, a meeting will be held if a player is asked to train or play down, which sometimes has a more negative perception. This needs to be managed very carefully, again with the needs of the player coming first.</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67</a:t>
            </a:fld>
            <a:endParaRPr lang="en-US"/>
          </a:p>
        </p:txBody>
      </p:sp>
    </p:spTree>
    <p:extLst>
      <p:ext uri="{BB962C8B-B14F-4D97-AF65-F5344CB8AC3E}">
        <p14:creationId xmlns:p14="http://schemas.microsoft.com/office/powerpoint/2010/main" val="1804714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68</a:t>
            </a:fld>
            <a:endParaRPr lang="en-GB"/>
          </a:p>
        </p:txBody>
      </p:sp>
      <p:sp>
        <p:nvSpPr>
          <p:cNvPr id="16386" name="Rectangle 4"/>
          <p:cNvSpPr>
            <a:spLocks noChangeArrowheads="1"/>
          </p:cNvSpPr>
          <p:nvPr/>
        </p:nvSpPr>
        <p:spPr bwMode="auto">
          <a:xfrm>
            <a:off x="2121611" y="1772603"/>
            <a:ext cx="8025081"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Player Competencies</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Framework</a:t>
            </a:r>
          </a:p>
        </p:txBody>
      </p:sp>
    </p:spTree>
    <p:extLst>
      <p:ext uri="{BB962C8B-B14F-4D97-AF65-F5344CB8AC3E}">
        <p14:creationId xmlns:p14="http://schemas.microsoft.com/office/powerpoint/2010/main" val="18741238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1385888" y="322987"/>
            <a:ext cx="9544050"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Player Competencies are set by the Academy for players using 4 key areas:</a:t>
            </a:r>
          </a:p>
          <a:p>
            <a:endParaRPr lang="en-GB" sz="2400" dirty="0">
              <a:latin typeface="Arial" panose="020B0604020202020204" pitchFamily="34" charset="0"/>
              <a:cs typeface="Arial" panose="020B0604020202020204" pitchFamily="34" charset="0"/>
            </a:endParaRPr>
          </a:p>
          <a:p>
            <a:pPr marL="457200" indent="-457200">
              <a:buAutoNum type="arabicPeriod"/>
            </a:pPr>
            <a:r>
              <a:rPr lang="en-GB" sz="2400" dirty="0">
                <a:latin typeface="Arial" panose="020B0604020202020204" pitchFamily="34" charset="0"/>
                <a:cs typeface="Arial" panose="020B0604020202020204" pitchFamily="34" charset="0"/>
              </a:rPr>
              <a:t>4 Cornered Age Specific Coaching Programmes – 2.3.2abc</a:t>
            </a:r>
          </a:p>
          <a:p>
            <a:pPr marL="457200" indent="-457200">
              <a:buAutoNum type="arabicPeriod"/>
            </a:pPr>
            <a:r>
              <a:rPr lang="en-GB" sz="2400" dirty="0">
                <a:latin typeface="Arial" panose="020B0604020202020204" pitchFamily="34" charset="0"/>
                <a:cs typeface="Arial" panose="020B0604020202020204" pitchFamily="34" charset="0"/>
              </a:rPr>
              <a:t>Age Specific Player Profiles – 2.1.1d</a:t>
            </a:r>
          </a:p>
          <a:p>
            <a:pPr marL="457200" indent="-457200">
              <a:buAutoNum type="arabicPeriod"/>
            </a:pPr>
            <a:r>
              <a:rPr lang="en-GB" sz="2400" dirty="0">
                <a:latin typeface="Arial" panose="020B0604020202020204" pitchFamily="34" charset="0"/>
                <a:cs typeface="Arial" panose="020B0604020202020204" pitchFamily="34" charset="0"/>
              </a:rPr>
              <a:t>Positional Understanding – 2.1.5abc</a:t>
            </a:r>
          </a:p>
          <a:p>
            <a:pPr marL="457200" indent="-457200">
              <a:buAutoNum type="arabicPeriod"/>
            </a:pPr>
            <a:r>
              <a:rPr lang="en-GB" sz="2400" dirty="0">
                <a:latin typeface="Arial" panose="020B0604020202020204" pitchFamily="34" charset="0"/>
                <a:cs typeface="Arial" panose="020B0604020202020204" pitchFamily="34" charset="0"/>
              </a:rPr>
              <a:t>Principles of Play – In and Out of Possession Through the Thirds – 2.1.3abcd</a:t>
            </a:r>
            <a:endParaRPr lang="en-US"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69</a:t>
            </a:fld>
            <a:endParaRPr lang="en-US"/>
          </a:p>
        </p:txBody>
      </p:sp>
    </p:spTree>
    <p:extLst>
      <p:ext uri="{BB962C8B-B14F-4D97-AF65-F5344CB8AC3E}">
        <p14:creationId xmlns:p14="http://schemas.microsoft.com/office/powerpoint/2010/main" val="144511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574766" y="322987"/>
            <a:ext cx="11190514" cy="6740307"/>
          </a:xfrm>
          <a:prstGeom prst="rect">
            <a:avLst/>
          </a:prstGeom>
        </p:spPr>
        <p:txBody>
          <a:bodyPr wrap="square">
            <a:spAutoFit/>
          </a:bodyPr>
          <a:lstStyle/>
          <a:p>
            <a:r>
              <a:rPr lang="en-GB" sz="1600" dirty="0">
                <a:latin typeface="Arial" panose="020B0604020202020204" pitchFamily="34" charset="0"/>
                <a:cs typeface="Arial" panose="020B0604020202020204" pitchFamily="34" charset="0"/>
              </a:rPr>
              <a:t>The RAFC 1</a:t>
            </a:r>
            <a:r>
              <a:rPr lang="en-GB" sz="1600" baseline="30000" dirty="0">
                <a:latin typeface="Arial" panose="020B0604020202020204" pitchFamily="34" charset="0"/>
                <a:cs typeface="Arial" panose="020B0604020202020204" pitchFamily="34" charset="0"/>
              </a:rPr>
              <a:t>st</a:t>
            </a:r>
            <a:r>
              <a:rPr lang="en-GB" sz="1600" dirty="0">
                <a:latin typeface="Arial" panose="020B0604020202020204" pitchFamily="34" charset="0"/>
                <a:cs typeface="Arial" panose="020B0604020202020204" pitchFamily="34" charset="0"/>
              </a:rPr>
              <a:t> team Playing Philosophy has not made many changes over the last 3 years.</a:t>
            </a:r>
          </a:p>
          <a:p>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The main change from the start of the 2016-17 season was to introduce a set of Non Negotiables:</a:t>
            </a:r>
          </a:p>
          <a:p>
            <a:endParaRPr lang="en-GB" sz="1600" dirty="0">
              <a:latin typeface="Arial" panose="020B0604020202020204" pitchFamily="34" charset="0"/>
              <a:cs typeface="Arial" panose="020B0604020202020204" pitchFamily="34" charset="0"/>
            </a:endParaRPr>
          </a:p>
          <a:p>
            <a:r>
              <a:rPr lang="en-GB" sz="1600" dirty="0"/>
              <a:t>RUN</a:t>
            </a:r>
          </a:p>
          <a:p>
            <a:r>
              <a:rPr lang="en-GB" sz="1600" dirty="0"/>
              <a:t>PRESS</a:t>
            </a:r>
          </a:p>
          <a:p>
            <a:r>
              <a:rPr lang="en-GB" sz="1600" dirty="0"/>
              <a:t>COMPETE</a:t>
            </a:r>
          </a:p>
          <a:p>
            <a:r>
              <a:rPr lang="en-GB" sz="1600" dirty="0"/>
              <a:t>BODY CONTACT</a:t>
            </a:r>
          </a:p>
          <a:p>
            <a:r>
              <a:rPr lang="en-GB" sz="1600" dirty="0"/>
              <a:t>REGAIN</a:t>
            </a:r>
          </a:p>
          <a:p>
            <a:r>
              <a:rPr lang="en-GB" sz="1600" dirty="0"/>
              <a:t>RETAIN 1</a:t>
            </a:r>
            <a:r>
              <a:rPr lang="en-GB" sz="1600" baseline="30000" dirty="0"/>
              <a:t>st</a:t>
            </a:r>
            <a:r>
              <a:rPr lang="en-GB" sz="1600" dirty="0"/>
              <a:t>-2</a:t>
            </a:r>
            <a:r>
              <a:rPr lang="en-GB" sz="1600" baseline="30000" dirty="0"/>
              <a:t>nd</a:t>
            </a:r>
            <a:r>
              <a:rPr lang="en-GB" sz="1600" dirty="0"/>
              <a:t>-3</a:t>
            </a:r>
            <a:r>
              <a:rPr lang="en-GB" sz="1600" baseline="30000" dirty="0"/>
              <a:t>rd</a:t>
            </a:r>
            <a:r>
              <a:rPr lang="en-GB" sz="1600" dirty="0"/>
              <a:t> PASS</a:t>
            </a:r>
          </a:p>
          <a:p>
            <a:endParaRPr lang="en-GB" sz="1600" dirty="0"/>
          </a:p>
          <a:p>
            <a:r>
              <a:rPr lang="en-GB" sz="1600" dirty="0"/>
              <a:t>These filter down through the Academy into the coaching programmes and coaches handbook.</a:t>
            </a:r>
          </a:p>
          <a:p>
            <a:endParaRPr lang="en-GB" sz="1600" dirty="0"/>
          </a:p>
          <a:p>
            <a:r>
              <a:rPr lang="en-GB" sz="1600" dirty="0"/>
              <a:t>During the 2016-17 season the manager was to focus on Basic Skills:</a:t>
            </a:r>
          </a:p>
          <a:p>
            <a:endParaRPr lang="en-GB" sz="1600" dirty="0"/>
          </a:p>
          <a:p>
            <a:r>
              <a:rPr lang="en-GB" sz="1600" dirty="0"/>
              <a:t>Heading</a:t>
            </a:r>
          </a:p>
          <a:p>
            <a:r>
              <a:rPr lang="en-GB" sz="1600" dirty="0"/>
              <a:t>1st Touch (Surfaces)</a:t>
            </a:r>
          </a:p>
          <a:p>
            <a:r>
              <a:rPr lang="en-GB" sz="1600" dirty="0"/>
              <a:t>Passing</a:t>
            </a:r>
          </a:p>
          <a:p>
            <a:r>
              <a:rPr lang="en-GB" sz="1600" dirty="0"/>
              <a:t>Finishing</a:t>
            </a:r>
          </a:p>
          <a:p>
            <a:endParaRPr lang="en-GB" sz="1600" dirty="0"/>
          </a:p>
          <a:p>
            <a:r>
              <a:rPr lang="en-GB" sz="1600" dirty="0"/>
              <a:t>New for 2018-19 the Basic Skills developed into Defending specific aspect:</a:t>
            </a:r>
          </a:p>
          <a:p>
            <a:r>
              <a:rPr lang="en-GB" sz="1600" dirty="0"/>
              <a:t>Awareness of attackers</a:t>
            </a:r>
          </a:p>
          <a:p>
            <a:r>
              <a:rPr lang="en-GB" sz="1600" dirty="0"/>
              <a:t>Mark player not space</a:t>
            </a:r>
          </a:p>
          <a:p>
            <a:r>
              <a:rPr lang="en-GB" sz="1600" dirty="0"/>
              <a:t>Clearances</a:t>
            </a:r>
          </a:p>
          <a:p>
            <a:endParaRPr lang="en-GB" sz="1600" dirty="0"/>
          </a:p>
          <a:p>
            <a:r>
              <a:rPr lang="en-GB" sz="1600" dirty="0"/>
              <a:t>These will filter down through the Academy into the coaching programmes and coaches handbook.</a:t>
            </a:r>
          </a:p>
        </p:txBody>
      </p:sp>
      <p:sp>
        <p:nvSpPr>
          <p:cNvPr id="2" name="Slide Number Placeholder 1"/>
          <p:cNvSpPr>
            <a:spLocks noGrp="1"/>
          </p:cNvSpPr>
          <p:nvPr>
            <p:ph type="sldNum" sz="quarter" idx="12"/>
          </p:nvPr>
        </p:nvSpPr>
        <p:spPr/>
        <p:txBody>
          <a:bodyPr/>
          <a:lstStyle/>
          <a:p>
            <a:fld id="{8B427B0A-D19E-424F-9C8A-E4B921D1085D}" type="slidenum">
              <a:rPr lang="en-US" smtClean="0"/>
              <a:pPr/>
              <a:t>7</a:t>
            </a:fld>
            <a:endParaRPr lang="en-US"/>
          </a:p>
        </p:txBody>
      </p:sp>
    </p:spTree>
    <p:extLst>
      <p:ext uri="{BB962C8B-B14F-4D97-AF65-F5344CB8AC3E}">
        <p14:creationId xmlns:p14="http://schemas.microsoft.com/office/powerpoint/2010/main" val="3953727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70</a:t>
            </a:fld>
            <a:endParaRPr lang="en-GB"/>
          </a:p>
        </p:txBody>
      </p:sp>
      <p:sp>
        <p:nvSpPr>
          <p:cNvPr id="16386" name="Rectangle 4"/>
          <p:cNvSpPr>
            <a:spLocks noChangeArrowheads="1"/>
          </p:cNvSpPr>
          <p:nvPr/>
        </p:nvSpPr>
        <p:spPr bwMode="auto">
          <a:xfrm>
            <a:off x="2282500" y="1772603"/>
            <a:ext cx="7703327"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Session Planning</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Academy Procedure</a:t>
            </a:r>
          </a:p>
        </p:txBody>
      </p:sp>
    </p:spTree>
    <p:extLst>
      <p:ext uri="{BB962C8B-B14F-4D97-AF65-F5344CB8AC3E}">
        <p14:creationId xmlns:p14="http://schemas.microsoft.com/office/powerpoint/2010/main" val="267653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371475" y="108674"/>
            <a:ext cx="11444287" cy="6832640"/>
          </a:xfrm>
          <a:prstGeom prst="rect">
            <a:avLst/>
          </a:prstGeom>
        </p:spPr>
        <p:txBody>
          <a:bodyPr wrap="square">
            <a:spAutoFit/>
          </a:bodyPr>
          <a:lstStyle/>
          <a:p>
            <a:r>
              <a:rPr lang="en-GB" dirty="0"/>
              <a:t>All coaches in the Academy must produce session plans for every session. These must be carefully planned together as age group coaches and in line with the relevant period and coaching programme.</a:t>
            </a:r>
          </a:p>
          <a:p>
            <a:r>
              <a:rPr lang="en-GB" dirty="0"/>
              <a:t>Coaches are given autonomy to choose the relevant themes linked to the period.</a:t>
            </a:r>
            <a:endParaRPr lang="en-US" dirty="0"/>
          </a:p>
          <a:p>
            <a:r>
              <a:rPr lang="en-GB" dirty="0"/>
              <a:t> </a:t>
            </a:r>
            <a:endParaRPr lang="en-US" dirty="0"/>
          </a:p>
          <a:p>
            <a:r>
              <a:rPr lang="en-GB" dirty="0"/>
              <a:t>The Academy Management Team provide a variety of resources to support coaches, including the online session planner on PMA and the library of best practice sessions on PMA.</a:t>
            </a:r>
            <a:endParaRPr lang="en-US" dirty="0"/>
          </a:p>
          <a:p>
            <a:r>
              <a:rPr lang="en-GB" dirty="0"/>
              <a:t> </a:t>
            </a:r>
            <a:endParaRPr lang="en-US" dirty="0"/>
          </a:p>
          <a:p>
            <a:r>
              <a:rPr lang="en-GB" dirty="0"/>
              <a:t>Session plans should show overall Learning Objectives and Individual Learning Objectives through the 4 corners and be linked to player ILP’s.</a:t>
            </a:r>
            <a:endParaRPr lang="en-US" dirty="0"/>
          </a:p>
          <a:p>
            <a:r>
              <a:rPr lang="en-GB" dirty="0"/>
              <a:t> </a:t>
            </a:r>
            <a:endParaRPr lang="en-US" dirty="0"/>
          </a:p>
          <a:p>
            <a:r>
              <a:rPr lang="en-GB" dirty="0"/>
              <a:t>All sessions must show that they cover the Academy Philosophy through:</a:t>
            </a:r>
            <a:endParaRPr lang="en-US" dirty="0"/>
          </a:p>
          <a:p>
            <a:r>
              <a:rPr lang="en-GB" dirty="0"/>
              <a:t>Basic Skills</a:t>
            </a:r>
            <a:endParaRPr lang="en-US" dirty="0"/>
          </a:p>
          <a:p>
            <a:r>
              <a:rPr lang="en-GB" dirty="0"/>
              <a:t>Passing, Receiving &amp; Possession</a:t>
            </a:r>
            <a:endParaRPr lang="en-US" dirty="0"/>
          </a:p>
          <a:p>
            <a:r>
              <a:rPr lang="en-GB" dirty="0"/>
              <a:t>Theme</a:t>
            </a:r>
            <a:endParaRPr lang="en-US" dirty="0"/>
          </a:p>
          <a:p>
            <a:r>
              <a:rPr lang="en-GB" dirty="0"/>
              <a:t> </a:t>
            </a:r>
            <a:endParaRPr lang="en-US" dirty="0"/>
          </a:p>
          <a:p>
            <a:r>
              <a:rPr lang="en-GB" dirty="0"/>
              <a:t>In the Foundation Phase the sessions are focussed on Ball Mastery and Passing &amp; Receiving technical work, for approximately 70% of the session, with 30% focussed on the current theme.</a:t>
            </a:r>
            <a:endParaRPr lang="en-US" dirty="0"/>
          </a:p>
          <a:p>
            <a:r>
              <a:rPr lang="en-GB" dirty="0"/>
              <a:t> </a:t>
            </a:r>
            <a:endParaRPr lang="en-US" dirty="0"/>
          </a:p>
          <a:p>
            <a:r>
              <a:rPr lang="en-GB" dirty="0"/>
              <a:t>In the Youth and Professional Development Phases, it is vice versa with 70% of the session focussing on the current theme.</a:t>
            </a:r>
            <a:endParaRPr lang="en-US" dirty="0"/>
          </a:p>
          <a:p>
            <a:r>
              <a:rPr lang="en-GB" dirty="0"/>
              <a:t> </a:t>
            </a:r>
            <a:endParaRPr lang="en-US" dirty="0"/>
          </a:p>
          <a:p>
            <a:r>
              <a:rPr lang="en-GB" dirty="0"/>
              <a:t>All sessions plans should be available to view on PMA and be evaluated following the session and attendance added to the players performance clocks</a:t>
            </a:r>
            <a:endParaRPr lang="en-US"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71</a:t>
            </a:fld>
            <a:endParaRPr lang="en-US"/>
          </a:p>
        </p:txBody>
      </p:sp>
    </p:spTree>
    <p:extLst>
      <p:ext uri="{BB962C8B-B14F-4D97-AF65-F5344CB8AC3E}">
        <p14:creationId xmlns:p14="http://schemas.microsoft.com/office/powerpoint/2010/main" val="17155235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72</a:t>
            </a:fld>
            <a:endParaRPr lang="en-GB"/>
          </a:p>
        </p:txBody>
      </p:sp>
      <p:sp>
        <p:nvSpPr>
          <p:cNvPr id="16386" name="Rectangle 4"/>
          <p:cNvSpPr>
            <a:spLocks noChangeArrowheads="1"/>
          </p:cNvSpPr>
          <p:nvPr/>
        </p:nvSpPr>
        <p:spPr bwMode="auto">
          <a:xfrm>
            <a:off x="299525" y="1772603"/>
            <a:ext cx="11669285" cy="1366528"/>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Extend &amp; Consolidate Learning</a:t>
            </a:r>
          </a:p>
        </p:txBody>
      </p:sp>
    </p:spTree>
    <p:extLst>
      <p:ext uri="{BB962C8B-B14F-4D97-AF65-F5344CB8AC3E}">
        <p14:creationId xmlns:p14="http://schemas.microsoft.com/office/powerpoint/2010/main" val="1720822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177421" y="0"/>
            <a:ext cx="11914495" cy="6370975"/>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The Academy provides ILP’s through the PMA system. All players are advised to work on these away from the Academy. When consolidated using the Academy Learning Cycle, players can accelerate onto higher level learning objectives.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To further extend players the Academy has a phase transition strategy which allows for players to work on a higher age group coaching programme, or even play and train up.</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Different strategies used for the player: </a:t>
            </a:r>
          </a:p>
          <a:p>
            <a:r>
              <a:rPr lang="en-GB" sz="2400" dirty="0">
                <a:latin typeface="Arial" panose="020B0604020202020204" pitchFamily="34" charset="0"/>
                <a:cs typeface="Arial" panose="020B0604020202020204" pitchFamily="34" charset="0"/>
              </a:rPr>
              <a:t>Play / train up or down.</a:t>
            </a:r>
          </a:p>
          <a:p>
            <a:r>
              <a:rPr lang="en-GB" sz="2400" dirty="0">
                <a:latin typeface="Arial" panose="020B0604020202020204" pitchFamily="34" charset="0"/>
                <a:cs typeface="Arial" panose="020B0604020202020204" pitchFamily="34" charset="0"/>
              </a:rPr>
              <a:t>I.L.P. (no time frame).</a:t>
            </a:r>
          </a:p>
          <a:p>
            <a:r>
              <a:rPr lang="en-GB" sz="2400" dirty="0">
                <a:latin typeface="Arial" panose="020B0604020202020204" pitchFamily="34" charset="0"/>
                <a:cs typeface="Arial" panose="020B0604020202020204" pitchFamily="34" charset="0"/>
              </a:rPr>
              <a:t>Individual challenges in training.</a:t>
            </a:r>
          </a:p>
          <a:p>
            <a:r>
              <a:rPr lang="en-GB" sz="2400" dirty="0">
                <a:latin typeface="Arial" panose="020B0604020202020204" pitchFamily="34" charset="0"/>
                <a:cs typeface="Arial" panose="020B0604020202020204" pitchFamily="34" charset="0"/>
              </a:rPr>
              <a:t>Managing difference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Academy uses the education framework of the Learning Cycle (see following slide)</a:t>
            </a:r>
          </a:p>
          <a:p>
            <a:r>
              <a:rPr lang="en-GB" sz="2400" dirty="0">
                <a:latin typeface="Arial" panose="020B0604020202020204" pitchFamily="34" charset="0"/>
                <a:cs typeface="Arial" panose="020B0604020202020204" pitchFamily="34" charset="0"/>
              </a:rPr>
              <a:t>Players are only consolidated, moved on or accelerated if consistent in their learning objectives. Players may need to re-connect, be re-activated or demonstrate more </a:t>
            </a:r>
          </a:p>
        </p:txBody>
      </p:sp>
      <p:sp>
        <p:nvSpPr>
          <p:cNvPr id="2" name="Slide Number Placeholder 1"/>
          <p:cNvSpPr>
            <a:spLocks noGrp="1"/>
          </p:cNvSpPr>
          <p:nvPr>
            <p:ph type="sldNum" sz="quarter" idx="12"/>
          </p:nvPr>
        </p:nvSpPr>
        <p:spPr/>
        <p:txBody>
          <a:bodyPr/>
          <a:lstStyle/>
          <a:p>
            <a:fld id="{8B427B0A-D19E-424F-9C8A-E4B921D1085D}" type="slidenum">
              <a:rPr lang="en-US" smtClean="0"/>
              <a:pPr/>
              <a:t>73</a:t>
            </a:fld>
            <a:endParaRPr lang="en-US"/>
          </a:p>
        </p:txBody>
      </p:sp>
    </p:spTree>
    <p:extLst>
      <p:ext uri="{BB962C8B-B14F-4D97-AF65-F5344CB8AC3E}">
        <p14:creationId xmlns:p14="http://schemas.microsoft.com/office/powerpoint/2010/main" val="20367425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flipV="1">
            <a:off x="6219568" y="832021"/>
            <a:ext cx="24713" cy="46214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Title 1"/>
          <p:cNvSpPr txBox="1">
            <a:spLocks/>
          </p:cNvSpPr>
          <p:nvPr/>
        </p:nvSpPr>
        <p:spPr>
          <a:xfrm>
            <a:off x="955589" y="140042"/>
            <a:ext cx="10305535" cy="6919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800" dirty="0"/>
              <a:t>CONNECT</a:t>
            </a:r>
          </a:p>
        </p:txBody>
      </p:sp>
      <p:sp>
        <p:nvSpPr>
          <p:cNvPr id="6" name="Title 1"/>
          <p:cNvSpPr txBox="1">
            <a:spLocks/>
          </p:cNvSpPr>
          <p:nvPr/>
        </p:nvSpPr>
        <p:spPr>
          <a:xfrm>
            <a:off x="111211" y="2920312"/>
            <a:ext cx="11808941" cy="6919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800" dirty="0"/>
              <a:t>CONSOLIDATE                                          ACTIVATE</a:t>
            </a:r>
          </a:p>
        </p:txBody>
      </p:sp>
      <p:sp>
        <p:nvSpPr>
          <p:cNvPr id="7" name="Title 1"/>
          <p:cNvSpPr txBox="1">
            <a:spLocks/>
          </p:cNvSpPr>
          <p:nvPr/>
        </p:nvSpPr>
        <p:spPr>
          <a:xfrm>
            <a:off x="3604053" y="5700582"/>
            <a:ext cx="5008606" cy="6919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800" dirty="0"/>
              <a:t>DEMONSTRATE</a:t>
            </a:r>
          </a:p>
        </p:txBody>
      </p:sp>
      <p:cxnSp>
        <p:nvCxnSpPr>
          <p:cNvPr id="19" name="Straight Arrow Connector 18"/>
          <p:cNvCxnSpPr/>
          <p:nvPr/>
        </p:nvCxnSpPr>
        <p:spPr>
          <a:xfrm>
            <a:off x="6623222" y="832021"/>
            <a:ext cx="3921210" cy="192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755027" y="3612291"/>
            <a:ext cx="3797643" cy="1841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125362" y="3612291"/>
            <a:ext cx="3591697" cy="1907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779373" y="832021"/>
            <a:ext cx="4118919" cy="198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593747" y="1900975"/>
            <a:ext cx="2843867" cy="28606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itle 1"/>
          <p:cNvSpPr txBox="1">
            <a:spLocks/>
          </p:cNvSpPr>
          <p:nvPr/>
        </p:nvSpPr>
        <p:spPr>
          <a:xfrm>
            <a:off x="3743266" y="2679016"/>
            <a:ext cx="4664279" cy="13045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800" b="1" dirty="0"/>
              <a:t>LEARNING </a:t>
            </a:r>
          </a:p>
          <a:p>
            <a:r>
              <a:rPr lang="en-GB" sz="4800" b="1" dirty="0"/>
              <a:t>CYCLE</a:t>
            </a:r>
          </a:p>
        </p:txBody>
      </p:sp>
    </p:spTree>
    <p:extLst>
      <p:ext uri="{BB962C8B-B14F-4D97-AF65-F5344CB8AC3E}">
        <p14:creationId xmlns:p14="http://schemas.microsoft.com/office/powerpoint/2010/main" val="11085264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75</a:t>
            </a:fld>
            <a:endParaRPr lang="en-GB"/>
          </a:p>
        </p:txBody>
      </p:sp>
      <p:sp>
        <p:nvSpPr>
          <p:cNvPr id="16386" name="Rectangle 4"/>
          <p:cNvSpPr>
            <a:spLocks noChangeArrowheads="1"/>
          </p:cNvSpPr>
          <p:nvPr/>
        </p:nvSpPr>
        <p:spPr bwMode="auto">
          <a:xfrm>
            <a:off x="2535388" y="1772603"/>
            <a:ext cx="7197548" cy="1291700"/>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Match Preparation</a:t>
            </a:r>
          </a:p>
        </p:txBody>
      </p:sp>
    </p:spTree>
    <p:extLst>
      <p:ext uri="{BB962C8B-B14F-4D97-AF65-F5344CB8AC3E}">
        <p14:creationId xmlns:p14="http://schemas.microsoft.com/office/powerpoint/2010/main" val="204482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605790" y="322987"/>
            <a:ext cx="10995660" cy="5386090"/>
          </a:xfrm>
          <a:prstGeom prst="rect">
            <a:avLst/>
          </a:prstGeom>
        </p:spPr>
        <p:txBody>
          <a:bodyPr wrap="square">
            <a:spAutoFit/>
          </a:bodyPr>
          <a:lstStyle/>
          <a:p>
            <a:r>
              <a:rPr lang="en-GB" sz="1600" dirty="0"/>
              <a:t>The Academy Management Team realise the importance of preparing players for a positive match day experience.</a:t>
            </a:r>
            <a:endParaRPr lang="en-US" sz="1600" dirty="0"/>
          </a:p>
          <a:p>
            <a:r>
              <a:rPr lang="en-GB" sz="1600" dirty="0"/>
              <a:t> </a:t>
            </a:r>
            <a:endParaRPr lang="en-US" sz="1600" dirty="0"/>
          </a:p>
          <a:p>
            <a:r>
              <a:rPr lang="en-GB" sz="1600" dirty="0"/>
              <a:t>All coaches must arrive 30 minutes before players to ensure changing rooms are prepared in a professional manner, with full kit hung up, tactics boards on view and equipment clean and tidy ready for use. </a:t>
            </a:r>
            <a:endParaRPr lang="en-US" sz="1600" dirty="0"/>
          </a:p>
          <a:p>
            <a:r>
              <a:rPr lang="en-GB" sz="1600" dirty="0"/>
              <a:t> </a:t>
            </a:r>
            <a:endParaRPr lang="en-US" sz="1600" dirty="0"/>
          </a:p>
          <a:p>
            <a:r>
              <a:rPr lang="en-GB" sz="1600" dirty="0"/>
              <a:t>All coaches must devise a Team Learning Objective for the match, relating to the work they have covered with players in the current Micro/</a:t>
            </a:r>
            <a:r>
              <a:rPr lang="en-GB" sz="1600" dirty="0" err="1"/>
              <a:t>Meso</a:t>
            </a:r>
            <a:r>
              <a:rPr lang="en-GB" sz="1600" dirty="0"/>
              <a:t> cycle, from the syllabus. This could also include tactics linked to the Academy Football Philosophy and set pieces Attacking &amp; Defending.</a:t>
            </a:r>
            <a:endParaRPr lang="en-US" sz="1600" dirty="0"/>
          </a:p>
          <a:p>
            <a:r>
              <a:rPr lang="en-GB" sz="1600" dirty="0"/>
              <a:t> </a:t>
            </a:r>
            <a:endParaRPr lang="en-US" sz="1600" dirty="0"/>
          </a:p>
          <a:p>
            <a:r>
              <a:rPr lang="en-GB" sz="1600" dirty="0"/>
              <a:t>All players must also have Individual Learning Objectives or key coaching points. These LO’s must be on view in the changing rooms using the Individual/Unit/Team/Area of Pitch resources and tactics boards.</a:t>
            </a:r>
            <a:endParaRPr lang="en-US" sz="1600" dirty="0"/>
          </a:p>
          <a:p>
            <a:r>
              <a:rPr lang="en-GB" sz="1600" dirty="0"/>
              <a:t> </a:t>
            </a:r>
            <a:endParaRPr lang="en-US" sz="1600" dirty="0"/>
          </a:p>
          <a:p>
            <a:r>
              <a:rPr lang="en-GB" sz="1600" dirty="0"/>
              <a:t>Coaches must also carry a tactics board to pitch side in order to support players in their team and individual LO’s during breaks in the game or when they are not playing.</a:t>
            </a:r>
            <a:endParaRPr lang="en-US" sz="1600" dirty="0"/>
          </a:p>
          <a:p>
            <a:r>
              <a:rPr lang="en-GB" sz="1600" dirty="0"/>
              <a:t> </a:t>
            </a:r>
            <a:endParaRPr lang="en-US" sz="1600" dirty="0"/>
          </a:p>
          <a:p>
            <a:r>
              <a:rPr lang="en-GB" sz="1600" dirty="0"/>
              <a:t>Coaches must ensure a structured warm up and cool down take place to support injury prevention. This will be devised by the Sport Science and Medical department.</a:t>
            </a:r>
            <a:endParaRPr lang="en-US" sz="1600" dirty="0"/>
          </a:p>
          <a:p>
            <a:r>
              <a:rPr lang="en-GB" sz="1600" dirty="0"/>
              <a:t>  </a:t>
            </a:r>
            <a:endParaRPr lang="en-US" sz="1600" dirty="0"/>
          </a:p>
          <a:p>
            <a:r>
              <a:rPr lang="en-GB" sz="1600" dirty="0"/>
              <a:t>Coaches are responsible for all match day logistics from a squad perspective, supported by the Academy Management Team and Academy Administration</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76</a:t>
            </a:fld>
            <a:endParaRPr lang="en-US"/>
          </a:p>
        </p:txBody>
      </p:sp>
    </p:spTree>
    <p:extLst>
      <p:ext uri="{BB962C8B-B14F-4D97-AF65-F5344CB8AC3E}">
        <p14:creationId xmlns:p14="http://schemas.microsoft.com/office/powerpoint/2010/main" val="2681599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605790" y="322987"/>
            <a:ext cx="10995660" cy="7602081"/>
          </a:xfrm>
          <a:prstGeom prst="rect">
            <a:avLst/>
          </a:prstGeom>
        </p:spPr>
        <p:txBody>
          <a:bodyPr wrap="square">
            <a:spAutoFit/>
          </a:bodyPr>
          <a:lstStyle/>
          <a:p>
            <a:r>
              <a:rPr lang="en-GB" sz="1600" dirty="0"/>
              <a:t>The Match Day logistics begin on the Monday morning following the previous Sunday Game. The normal timeline looks like this:</a:t>
            </a:r>
            <a:endParaRPr lang="en-US" sz="1600" dirty="0"/>
          </a:p>
          <a:p>
            <a:r>
              <a:rPr lang="en-GB" sz="1600" dirty="0"/>
              <a:t> </a:t>
            </a:r>
            <a:endParaRPr lang="en-US" sz="1600" dirty="0"/>
          </a:p>
          <a:p>
            <a:pPr lvl="0"/>
            <a:r>
              <a:rPr lang="en-GB" sz="1600" b="1" dirty="0"/>
              <a:t>Monday - U18 &amp; Schoolboys</a:t>
            </a:r>
          </a:p>
          <a:p>
            <a:pPr lvl="0"/>
            <a:r>
              <a:rPr lang="en-GB" sz="1600" dirty="0"/>
              <a:t>Academy Administrators from both clubs swap fixtures including age group game format, playing surfaces, kit colours, kick off times, venues and postcodes, contact names and numbers and any specific details</a:t>
            </a:r>
            <a:endParaRPr lang="en-US" sz="1600" dirty="0"/>
          </a:p>
          <a:p>
            <a:pPr lvl="0"/>
            <a:r>
              <a:rPr lang="en-GB" sz="1600" dirty="0"/>
              <a:t>Monday - Academy Administrator enters all these details onto the Academy Fixtures page of the individual age groups on the Academy website</a:t>
            </a:r>
            <a:endParaRPr lang="en-US" sz="1600" dirty="0"/>
          </a:p>
          <a:p>
            <a:r>
              <a:rPr lang="en-GB" sz="1600" b="1" dirty="0"/>
              <a:t> </a:t>
            </a:r>
            <a:endParaRPr lang="en-US" sz="1600" dirty="0"/>
          </a:p>
          <a:p>
            <a:pPr lvl="0"/>
            <a:r>
              <a:rPr lang="en-GB" sz="1600" b="1" dirty="0"/>
              <a:t>Saturday - U18</a:t>
            </a:r>
            <a:r>
              <a:rPr lang="en-GB" sz="1600" dirty="0"/>
              <a:t> </a:t>
            </a:r>
          </a:p>
          <a:p>
            <a:pPr lvl="0"/>
            <a:r>
              <a:rPr lang="en-GB" sz="1600" dirty="0"/>
              <a:t>Venue Match day Co-ordinator opens/locks venue,  players/coaches/officials changing rooms and Guest areas, </a:t>
            </a:r>
            <a:endParaRPr lang="en-US" sz="1600" dirty="0"/>
          </a:p>
          <a:p>
            <a:pPr lvl="0"/>
            <a:r>
              <a:rPr lang="en-GB" sz="1600" dirty="0"/>
              <a:t>puts up/takes down netting, corner flags, crowd barriers and checks pitch</a:t>
            </a:r>
            <a:endParaRPr lang="en-US" sz="1600" dirty="0"/>
          </a:p>
          <a:p>
            <a:r>
              <a:rPr lang="en-GB" sz="1600" dirty="0"/>
              <a:t> </a:t>
            </a:r>
            <a:endParaRPr lang="en-US" sz="1600" dirty="0"/>
          </a:p>
          <a:p>
            <a:r>
              <a:rPr lang="en-GB" sz="1600" b="1" dirty="0"/>
              <a:t>Saturday - Schoolboys </a:t>
            </a:r>
          </a:p>
          <a:p>
            <a:r>
              <a:rPr lang="en-GB" sz="1600" dirty="0"/>
              <a:t>Hopwood Hall to contact AT with state of pitches, if required</a:t>
            </a:r>
            <a:endParaRPr lang="en-US" sz="1600" dirty="0"/>
          </a:p>
          <a:p>
            <a:endParaRPr lang="en-GB" sz="1600" b="1" dirty="0"/>
          </a:p>
          <a:p>
            <a:r>
              <a:rPr lang="en-GB" sz="1600" b="1" dirty="0"/>
              <a:t>Hopwood Hall Check List </a:t>
            </a:r>
            <a:endParaRPr lang="en-US" sz="1600" dirty="0"/>
          </a:p>
          <a:p>
            <a:r>
              <a:rPr lang="en-GB" sz="1600" b="1" dirty="0"/>
              <a:t> </a:t>
            </a:r>
            <a:endParaRPr lang="en-US" sz="1600" dirty="0"/>
          </a:p>
          <a:p>
            <a:r>
              <a:rPr lang="en-GB" sz="1600" b="1" dirty="0"/>
              <a:t>Weekly check of pitches and marking – No holes in playing area, lines marked out every 2 weeks unless extra needed due to weather. Check Toilets are cleaned and paper available.</a:t>
            </a:r>
            <a:endParaRPr lang="en-US" sz="1600" dirty="0"/>
          </a:p>
          <a:p>
            <a:r>
              <a:rPr lang="en-GB" sz="1600" b="1" dirty="0"/>
              <a:t> </a:t>
            </a:r>
            <a:endParaRPr lang="en-US" sz="1600" dirty="0"/>
          </a:p>
          <a:p>
            <a:r>
              <a:rPr lang="en-GB" sz="1600" b="1" dirty="0"/>
              <a:t>Changing and Game Times:</a:t>
            </a:r>
            <a:endParaRPr lang="en-US" sz="1600" dirty="0"/>
          </a:p>
          <a:p>
            <a:r>
              <a:rPr lang="en-GB" sz="1600" dirty="0"/>
              <a:t>4 teams (2 home/2 away) to change in Sports Pavilion</a:t>
            </a:r>
            <a:endParaRPr lang="en-US" sz="1600" dirty="0"/>
          </a:p>
          <a:p>
            <a:r>
              <a:rPr lang="en-GB" sz="1600" dirty="0"/>
              <a:t>2 teams (1 home/1 away) to change in Parkside (U11/12 RAFC in Female)</a:t>
            </a:r>
            <a:endParaRPr lang="en-US" sz="1600" dirty="0"/>
          </a:p>
          <a:p>
            <a:r>
              <a:rPr lang="en-GB" sz="1600" dirty="0"/>
              <a:t>2 teams (1 home/1 away) to change in Sports Arena (U9/10 both teams in Male – make sure signage up after toilet door)</a:t>
            </a:r>
            <a:endParaRPr lang="en-US" sz="1600" dirty="0"/>
          </a:p>
          <a:p>
            <a:r>
              <a:rPr lang="en-GB" sz="1600" dirty="0"/>
              <a:t> </a:t>
            </a:r>
            <a:endParaRPr lang="en-US" sz="1600" dirty="0"/>
          </a:p>
          <a:p>
            <a:r>
              <a:rPr lang="en-GB" sz="1600" b="1" dirty="0"/>
              <a:t> </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77</a:t>
            </a:fld>
            <a:endParaRPr lang="en-US"/>
          </a:p>
        </p:txBody>
      </p:sp>
    </p:spTree>
    <p:extLst>
      <p:ext uri="{BB962C8B-B14F-4D97-AF65-F5344CB8AC3E}">
        <p14:creationId xmlns:p14="http://schemas.microsoft.com/office/powerpoint/2010/main" val="7749503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605790" y="322987"/>
            <a:ext cx="10995660" cy="6617196"/>
          </a:xfrm>
          <a:prstGeom prst="rect">
            <a:avLst/>
          </a:prstGeom>
        </p:spPr>
        <p:txBody>
          <a:bodyPr wrap="square">
            <a:spAutoFit/>
          </a:bodyPr>
          <a:lstStyle/>
          <a:p>
            <a:r>
              <a:rPr lang="en-GB" sz="1600" b="1" u="sng" dirty="0"/>
              <a:t>Venue to be open at 8.45am </a:t>
            </a:r>
            <a:endParaRPr lang="en-US" sz="1600" dirty="0"/>
          </a:p>
          <a:p>
            <a:r>
              <a:rPr lang="en-GB" sz="1600" b="1" dirty="0"/>
              <a:t> </a:t>
            </a:r>
            <a:endParaRPr lang="en-US" sz="1600" dirty="0"/>
          </a:p>
          <a:p>
            <a:r>
              <a:rPr lang="en-GB" sz="1600" b="1" u="sng" dirty="0"/>
              <a:t>8.45am – HH Staff</a:t>
            </a:r>
            <a:endParaRPr lang="en-US" sz="1600" dirty="0"/>
          </a:p>
          <a:p>
            <a:pPr lvl="0"/>
            <a:r>
              <a:rPr lang="en-GB" sz="1600" dirty="0"/>
              <a:t>All changing rooms to be open </a:t>
            </a:r>
            <a:endParaRPr lang="en-US" sz="1600" dirty="0"/>
          </a:p>
          <a:p>
            <a:pPr lvl="0"/>
            <a:r>
              <a:rPr lang="en-GB" sz="1600" dirty="0"/>
              <a:t>Officials changing rooms to be open </a:t>
            </a:r>
            <a:endParaRPr lang="en-US" sz="1600" dirty="0"/>
          </a:p>
          <a:p>
            <a:pPr lvl="0"/>
            <a:r>
              <a:rPr lang="en-GB" sz="1600" dirty="0"/>
              <a:t>All goals to be unlocked</a:t>
            </a:r>
            <a:endParaRPr lang="en-US" sz="1600" dirty="0"/>
          </a:p>
          <a:p>
            <a:pPr lvl="0"/>
            <a:r>
              <a:rPr lang="en-GB" sz="1600" dirty="0"/>
              <a:t>Litter pick</a:t>
            </a:r>
            <a:endParaRPr lang="en-US" sz="1600" dirty="0"/>
          </a:p>
          <a:p>
            <a:pPr lvl="0"/>
            <a:r>
              <a:rPr lang="en-GB" sz="1600" dirty="0"/>
              <a:t>All goals to be locked up</a:t>
            </a:r>
            <a:endParaRPr lang="en-US" sz="1600" dirty="0"/>
          </a:p>
          <a:p>
            <a:r>
              <a:rPr lang="en-GB" sz="1600" dirty="0"/>
              <a:t> </a:t>
            </a:r>
            <a:endParaRPr lang="en-US" sz="1600" dirty="0"/>
          </a:p>
          <a:p>
            <a:r>
              <a:rPr lang="en-GB" sz="1600" b="1" u="sng" dirty="0"/>
              <a:t>8.45am – RAFC Operations – Callum Ryan Jones/Ryan Ball/Rick Ashcroft/Coaches</a:t>
            </a:r>
            <a:endParaRPr lang="en-US" sz="1600" dirty="0"/>
          </a:p>
          <a:p>
            <a:r>
              <a:rPr lang="en-GB" sz="1600" dirty="0"/>
              <a:t> </a:t>
            </a:r>
            <a:endParaRPr lang="en-US" sz="1600" dirty="0"/>
          </a:p>
          <a:p>
            <a:r>
              <a:rPr lang="en-GB" sz="1600" dirty="0"/>
              <a:t>NO MEDICAL APPOINTMENTS UNTIL AFTER THESE HAVE BEEN COMPLETED</a:t>
            </a:r>
            <a:endParaRPr lang="en-US" sz="1600" dirty="0"/>
          </a:p>
          <a:p>
            <a:pPr lvl="0"/>
            <a:r>
              <a:rPr lang="en-GB" sz="1600" dirty="0"/>
              <a:t>Cone off Emergency Vehicle spaces - CRJ</a:t>
            </a:r>
            <a:endParaRPr lang="en-US" sz="1600" dirty="0"/>
          </a:p>
          <a:p>
            <a:pPr lvl="0"/>
            <a:r>
              <a:rPr lang="en-GB" sz="1600" dirty="0"/>
              <a:t>Collection of the keys for changing rooms - CRJ</a:t>
            </a:r>
            <a:endParaRPr lang="en-US" sz="1600" dirty="0"/>
          </a:p>
          <a:p>
            <a:pPr lvl="0"/>
            <a:r>
              <a:rPr lang="en-GB" sz="1600" dirty="0"/>
              <a:t>Signage to be put up – RB/CRJ</a:t>
            </a:r>
            <a:endParaRPr lang="en-US" sz="1600" dirty="0"/>
          </a:p>
          <a:p>
            <a:pPr lvl="0"/>
            <a:r>
              <a:rPr lang="en-GB" sz="1600" dirty="0"/>
              <a:t>Parking A board signage put on entrance road - RB</a:t>
            </a:r>
            <a:endParaRPr lang="en-US" sz="1600" dirty="0"/>
          </a:p>
          <a:p>
            <a:pPr lvl="0"/>
            <a:r>
              <a:rPr lang="en-GB" sz="1600" dirty="0"/>
              <a:t>Signage to be put up at Arena – RB</a:t>
            </a:r>
            <a:endParaRPr lang="en-US" sz="1600" dirty="0"/>
          </a:p>
          <a:p>
            <a:pPr lvl="0"/>
            <a:r>
              <a:rPr lang="en-GB" sz="1600" dirty="0"/>
              <a:t>Parking A Board moved to Pitch Signage path - RB</a:t>
            </a:r>
            <a:endParaRPr lang="en-US" sz="1600" dirty="0"/>
          </a:p>
          <a:p>
            <a:pPr lvl="0"/>
            <a:r>
              <a:rPr lang="en-GB" sz="1600" dirty="0"/>
              <a:t>Welcome &amp; Guide Visiting players and staff to changing rooms – CRJ</a:t>
            </a:r>
            <a:endParaRPr lang="en-US" sz="1600" dirty="0"/>
          </a:p>
          <a:p>
            <a:pPr lvl="0"/>
            <a:r>
              <a:rPr lang="en-GB" sz="1600" dirty="0"/>
              <a:t>Welcome and guide officials to changing and payment sign off - CRJ</a:t>
            </a:r>
            <a:endParaRPr lang="en-US" sz="1600" dirty="0"/>
          </a:p>
          <a:p>
            <a:r>
              <a:rPr lang="en-GB" sz="1600" dirty="0"/>
              <a:t>Respect barriers placed at edge of pitches – Coaches</a:t>
            </a:r>
          </a:p>
          <a:p>
            <a:r>
              <a:rPr lang="en-GB" sz="1600" dirty="0"/>
              <a:t>Goals placed in position and corner flags – Coaches</a:t>
            </a:r>
          </a:p>
          <a:p>
            <a:r>
              <a:rPr lang="en-GB" sz="1600" dirty="0"/>
              <a:t>Technical area set up - Coaches</a:t>
            </a:r>
            <a:endParaRPr lang="en-US" sz="1600" dirty="0"/>
          </a:p>
          <a:p>
            <a:r>
              <a:rPr lang="en-GB" sz="1600" dirty="0"/>
              <a:t> </a:t>
            </a:r>
            <a:endParaRPr lang="en-US" sz="1600" dirty="0"/>
          </a:p>
          <a:p>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78</a:t>
            </a:fld>
            <a:endParaRPr lang="en-US"/>
          </a:p>
        </p:txBody>
      </p:sp>
    </p:spTree>
    <p:extLst>
      <p:ext uri="{BB962C8B-B14F-4D97-AF65-F5344CB8AC3E}">
        <p14:creationId xmlns:p14="http://schemas.microsoft.com/office/powerpoint/2010/main" val="3423348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605790" y="322987"/>
            <a:ext cx="10995660" cy="4647426"/>
          </a:xfrm>
          <a:prstGeom prst="rect">
            <a:avLst/>
          </a:prstGeom>
        </p:spPr>
        <p:txBody>
          <a:bodyPr wrap="square">
            <a:spAutoFit/>
          </a:bodyPr>
          <a:lstStyle/>
          <a:p>
            <a:r>
              <a:rPr lang="en-GB" sz="1600" b="1" u="sng" dirty="0"/>
              <a:t>9.00am – Academy Coaches (At least 30 mins before players arrive at away fixtures)</a:t>
            </a:r>
            <a:endParaRPr lang="en-US" sz="1600" dirty="0"/>
          </a:p>
          <a:p>
            <a:r>
              <a:rPr lang="en-GB" sz="1600" dirty="0"/>
              <a:t> </a:t>
            </a:r>
            <a:endParaRPr lang="en-US" sz="1600" dirty="0"/>
          </a:p>
          <a:p>
            <a:pPr lvl="0"/>
            <a:r>
              <a:rPr lang="en-GB" sz="1600" dirty="0"/>
              <a:t>Kit out </a:t>
            </a:r>
            <a:endParaRPr lang="en-US" sz="1600" dirty="0"/>
          </a:p>
          <a:p>
            <a:pPr lvl="0"/>
            <a:r>
              <a:rPr lang="en-GB" sz="1600" dirty="0"/>
              <a:t>Individual &amp; Team LO’s up on walls </a:t>
            </a:r>
            <a:endParaRPr lang="en-US" sz="1600" dirty="0"/>
          </a:p>
          <a:p>
            <a:pPr lvl="0"/>
            <a:r>
              <a:rPr lang="en-GB" sz="1600" dirty="0"/>
              <a:t>Tactics Board ready for team talks</a:t>
            </a:r>
            <a:endParaRPr lang="en-US" sz="1600" dirty="0"/>
          </a:p>
          <a:p>
            <a:pPr lvl="0"/>
            <a:r>
              <a:rPr lang="en-GB" sz="1600" dirty="0"/>
              <a:t>Ask parents to put out goals and corner flags and to bring in after and put goals together</a:t>
            </a:r>
            <a:endParaRPr lang="en-US" sz="1600" dirty="0"/>
          </a:p>
          <a:p>
            <a:pPr lvl="0"/>
            <a:r>
              <a:rPr lang="en-GB" sz="1600" dirty="0"/>
              <a:t>U9/10/11/12 To walk to pitches safely (1 coach in front 1 behind)</a:t>
            </a:r>
            <a:endParaRPr lang="en-US" sz="1600" dirty="0"/>
          </a:p>
          <a:p>
            <a:pPr lvl="0"/>
            <a:r>
              <a:rPr lang="en-GB" sz="1600" dirty="0"/>
              <a:t>All teams out on pitches 30 mins before KO</a:t>
            </a:r>
            <a:endParaRPr lang="en-US" sz="1600" dirty="0"/>
          </a:p>
          <a:p>
            <a:pPr lvl="0"/>
            <a:r>
              <a:rPr lang="en-GB" sz="1600" dirty="0"/>
              <a:t>Academy warm up – Physical &amp; Technical</a:t>
            </a:r>
            <a:endParaRPr lang="en-US" sz="1600" dirty="0"/>
          </a:p>
          <a:p>
            <a:pPr lvl="0"/>
            <a:r>
              <a:rPr lang="en-GB" sz="1600" dirty="0"/>
              <a:t>Use of Tactics board pitch side</a:t>
            </a:r>
            <a:endParaRPr lang="en-US" sz="1600" dirty="0"/>
          </a:p>
          <a:p>
            <a:pPr lvl="0"/>
            <a:r>
              <a:rPr lang="en-GB" sz="1600" dirty="0"/>
              <a:t>Structured cool down</a:t>
            </a:r>
            <a:endParaRPr lang="en-US" sz="1600" dirty="0"/>
          </a:p>
          <a:p>
            <a:pPr lvl="0"/>
            <a:r>
              <a:rPr lang="en-GB" sz="1600" dirty="0"/>
              <a:t>U9/10/11/12 To walk back to changing safely (1 coach in front 1 behind)</a:t>
            </a:r>
            <a:endParaRPr lang="en-US" sz="1600" dirty="0"/>
          </a:p>
          <a:p>
            <a:pPr lvl="0"/>
            <a:r>
              <a:rPr lang="en-GB" sz="1600" dirty="0"/>
              <a:t>Coaches ensure all players are collected safely before leaving venues</a:t>
            </a:r>
            <a:endParaRPr lang="en-US" sz="1600" dirty="0"/>
          </a:p>
          <a:p>
            <a:r>
              <a:rPr lang="en-GB" sz="1600" dirty="0"/>
              <a:t> </a:t>
            </a:r>
            <a:endParaRPr lang="en-US" sz="1600" dirty="0"/>
          </a:p>
          <a:p>
            <a:r>
              <a:rPr lang="en-GB" sz="1600" b="1" dirty="0"/>
              <a:t>Remember – Phase Leads have an age group on Match Days so we rely on all above being completed</a:t>
            </a:r>
            <a:endParaRPr lang="en-US" sz="1600" dirty="0"/>
          </a:p>
          <a:p>
            <a:r>
              <a:rPr lang="en-GB" sz="1600" dirty="0"/>
              <a:t> </a:t>
            </a:r>
            <a:endParaRPr lang="en-US" sz="1600" dirty="0"/>
          </a:p>
          <a:p>
            <a:r>
              <a:rPr lang="en-GB" sz="1600" b="1" dirty="0"/>
              <a:t> </a:t>
            </a:r>
            <a:endParaRPr lang="en-US" sz="1600" dirty="0"/>
          </a:p>
          <a:p>
            <a:r>
              <a:rPr lang="en-GB"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8B427B0A-D19E-424F-9C8A-E4B921D1085D}" type="slidenum">
              <a:rPr lang="en-US" smtClean="0"/>
              <a:pPr/>
              <a:t>79</a:t>
            </a:fld>
            <a:endParaRPr lang="en-US"/>
          </a:p>
        </p:txBody>
      </p:sp>
    </p:spTree>
    <p:extLst>
      <p:ext uri="{BB962C8B-B14F-4D97-AF65-F5344CB8AC3E}">
        <p14:creationId xmlns:p14="http://schemas.microsoft.com/office/powerpoint/2010/main" val="192487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8</a:t>
            </a:fld>
            <a:endParaRPr lang="en-GB"/>
          </a:p>
        </p:txBody>
      </p:sp>
      <p:sp>
        <p:nvSpPr>
          <p:cNvPr id="16386" name="Rectangle 4"/>
          <p:cNvSpPr>
            <a:spLocks noChangeArrowheads="1"/>
          </p:cNvSpPr>
          <p:nvPr/>
        </p:nvSpPr>
        <p:spPr bwMode="auto">
          <a:xfrm>
            <a:off x="1227138" y="2664143"/>
            <a:ext cx="9650399" cy="1558312"/>
          </a:xfrm>
          <a:prstGeom prst="rect">
            <a:avLst/>
          </a:prstGeom>
          <a:noFill/>
          <a:ln w="9525">
            <a:noFill/>
            <a:miter lim="800000"/>
            <a:headEnd/>
            <a:tailEnd/>
          </a:ln>
        </p:spPr>
        <p:txBody>
          <a:bodyPr wrap="none">
            <a:spAutoFit/>
          </a:bodyPr>
          <a:lstStyle/>
          <a:p>
            <a:pPr marL="342900" marR="0" lvl="0" indent="-342900" defTabSz="914400" eaLnBrk="1" fontAlgn="auto" latinLnBrk="0" hangingPunct="1">
              <a:lnSpc>
                <a:spcPct val="115000"/>
              </a:lnSpc>
              <a:spcBef>
                <a:spcPts val="0"/>
              </a:spcBef>
              <a:spcAft>
                <a:spcPts val="1000"/>
              </a:spcAft>
              <a:buClrTx/>
              <a:buSzTx/>
              <a:buFont typeface="Calibri Light" pitchFamily="34" charset="0"/>
              <a:buNone/>
              <a:tabLst/>
              <a:defRPr/>
            </a:pPr>
            <a:r>
              <a:rPr lang="en-GB" sz="8800" dirty="0">
                <a:latin typeface="Calibri" pitchFamily="34" charset="0"/>
                <a:cs typeface="Times New Roman" pitchFamily="18" charset="0"/>
              </a:rPr>
              <a:t>Academy Philosophy</a:t>
            </a:r>
          </a:p>
        </p:txBody>
      </p:sp>
    </p:spTree>
    <p:extLst>
      <p:ext uri="{BB962C8B-B14F-4D97-AF65-F5344CB8AC3E}">
        <p14:creationId xmlns:p14="http://schemas.microsoft.com/office/powerpoint/2010/main" val="198710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80</a:t>
            </a:fld>
            <a:endParaRPr lang="en-GB"/>
          </a:p>
        </p:txBody>
      </p:sp>
      <p:sp>
        <p:nvSpPr>
          <p:cNvPr id="16386" name="Rectangle 4"/>
          <p:cNvSpPr>
            <a:spLocks noChangeArrowheads="1"/>
          </p:cNvSpPr>
          <p:nvPr/>
        </p:nvSpPr>
        <p:spPr bwMode="auto">
          <a:xfrm>
            <a:off x="3833369" y="1772603"/>
            <a:ext cx="4601580"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Warm Up &amp;</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Cool Down</a:t>
            </a:r>
          </a:p>
        </p:txBody>
      </p:sp>
    </p:spTree>
    <p:extLst>
      <p:ext uri="{BB962C8B-B14F-4D97-AF65-F5344CB8AC3E}">
        <p14:creationId xmlns:p14="http://schemas.microsoft.com/office/powerpoint/2010/main" val="102515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0" y="-29116"/>
            <a:ext cx="8229600" cy="620688"/>
          </a:xfrm>
          <a:noFill/>
          <a:ln/>
        </p:spPr>
        <p:txBody>
          <a:bodyPr>
            <a:normAutofit fontScale="90000"/>
          </a:bodyPr>
          <a:lstStyle/>
          <a:p>
            <a:br>
              <a:rPr lang="en-GB" sz="1800" b="1" dirty="0">
                <a:solidFill>
                  <a:schemeClr val="bg1"/>
                </a:solidFill>
              </a:rPr>
            </a:br>
            <a:br>
              <a:rPr lang="en-GB" sz="1800" b="1" dirty="0"/>
            </a:br>
            <a:r>
              <a:rPr lang="en-GB" sz="3100" b="1" dirty="0">
                <a:solidFill>
                  <a:schemeClr val="tx2"/>
                </a:solidFill>
              </a:rPr>
              <a:t>Match-day Warm-up</a:t>
            </a:r>
            <a:br>
              <a:rPr lang="en-GB" sz="1800" b="1" dirty="0"/>
            </a:br>
            <a:r>
              <a:rPr lang="en-GB" sz="3600" b="1" dirty="0"/>
              <a:t> </a:t>
            </a:r>
          </a:p>
        </p:txBody>
      </p:sp>
      <p:sp>
        <p:nvSpPr>
          <p:cNvPr id="327683" name="Rectangle 3"/>
          <p:cNvSpPr>
            <a:spLocks noGrp="1" noChangeArrowheads="1"/>
          </p:cNvSpPr>
          <p:nvPr>
            <p:ph type="body" sz="half" idx="1"/>
          </p:nvPr>
        </p:nvSpPr>
        <p:spPr>
          <a:xfrm>
            <a:off x="1" y="382352"/>
            <a:ext cx="7061722" cy="6237312"/>
          </a:xfrm>
          <a:noFill/>
          <a:ln/>
        </p:spPr>
        <p:txBody>
          <a:bodyPr>
            <a:noAutofit/>
          </a:bodyPr>
          <a:lstStyle/>
          <a:p>
            <a:pPr>
              <a:lnSpc>
                <a:spcPct val="80000"/>
              </a:lnSpc>
              <a:buFontTx/>
              <a:buNone/>
            </a:pPr>
            <a:r>
              <a:rPr lang="en-GB" sz="1000" b="1" dirty="0">
                <a:effectLst>
                  <a:outerShdw blurRad="38100" dist="38100" dir="2700000" algn="tl">
                    <a:srgbClr val="000000">
                      <a:alpha val="43137"/>
                    </a:srgbClr>
                  </a:outerShdw>
                </a:effectLst>
              </a:rPr>
              <a:t>        </a:t>
            </a:r>
          </a:p>
          <a:p>
            <a:pPr>
              <a:lnSpc>
                <a:spcPct val="80000"/>
              </a:lnSpc>
              <a:buFontTx/>
              <a:buNone/>
            </a:pPr>
            <a:r>
              <a:rPr lang="en-GB" sz="1000" b="1" dirty="0">
                <a:effectLst>
                  <a:outerShdw blurRad="38100" dist="38100" dir="2700000" algn="tl">
                    <a:srgbClr val="000000">
                      <a:alpha val="43137"/>
                    </a:srgbClr>
                  </a:outerShdw>
                </a:effectLst>
              </a:rPr>
              <a:t>Organisation:</a:t>
            </a:r>
          </a:p>
          <a:p>
            <a:pPr>
              <a:lnSpc>
                <a:spcPct val="80000"/>
              </a:lnSpc>
              <a:buFontTx/>
              <a:buNone/>
            </a:pPr>
            <a:r>
              <a:rPr lang="en-GB" sz="1000" dirty="0"/>
              <a:t>        	2 sets of cones are positioned at 0, 5 &amp; 10 yards; directly between these 2 sets of cones are 2 cones positioned at 2.5 &amp; 7.5 yards.</a:t>
            </a:r>
          </a:p>
          <a:p>
            <a:pPr>
              <a:lnSpc>
                <a:spcPct val="80000"/>
              </a:lnSpc>
              <a:buFontTx/>
              <a:buNone/>
            </a:pPr>
            <a:r>
              <a:rPr lang="en-GB" sz="1000" dirty="0"/>
              <a:t>	Players form 2 lines starting at cones positioned at 0 yards for </a:t>
            </a:r>
            <a:r>
              <a:rPr lang="en-GB" sz="1000" b="1" dirty="0">
                <a:effectLst>
                  <a:outerShdw blurRad="38100" dist="38100" dir="2700000" algn="tl">
                    <a:srgbClr val="000000">
                      <a:alpha val="43137"/>
                    </a:srgbClr>
                  </a:outerShdw>
                </a:effectLst>
              </a:rPr>
              <a:t>stage 1</a:t>
            </a:r>
            <a:r>
              <a:rPr lang="en-GB" sz="1000" dirty="0"/>
              <a:t>. Players form 2 lines starting at cone positioned at 2.5 yards for </a:t>
            </a:r>
            <a:r>
              <a:rPr lang="en-GB" sz="1000" b="1" dirty="0">
                <a:effectLst>
                  <a:outerShdw blurRad="38100" dist="38100" dir="2700000" algn="tl">
                    <a:srgbClr val="000000">
                      <a:alpha val="43137"/>
                    </a:srgbClr>
                  </a:outerShdw>
                </a:effectLst>
              </a:rPr>
              <a:t>stage 2</a:t>
            </a:r>
            <a:r>
              <a:rPr lang="en-GB" sz="1000" dirty="0"/>
              <a:t>.</a:t>
            </a:r>
            <a:endParaRPr lang="en-GB" sz="1000" b="1" dirty="0"/>
          </a:p>
          <a:p>
            <a:pPr>
              <a:lnSpc>
                <a:spcPct val="80000"/>
              </a:lnSpc>
              <a:buFontTx/>
              <a:buNone/>
            </a:pPr>
            <a:r>
              <a:rPr lang="en-GB" sz="1000" b="1" dirty="0"/>
              <a:t>        </a:t>
            </a:r>
            <a:r>
              <a:rPr lang="en-GB" sz="1000" b="1" dirty="0">
                <a:effectLst>
                  <a:outerShdw blurRad="38100" dist="38100" dir="2700000" algn="tl">
                    <a:srgbClr val="000000">
                      <a:alpha val="43137"/>
                    </a:srgbClr>
                  </a:outerShdw>
                </a:effectLst>
              </a:rPr>
              <a:t>Warm-up procedure:</a:t>
            </a:r>
            <a:r>
              <a:rPr lang="en-GB" sz="1000" dirty="0">
                <a:effectLst>
                  <a:outerShdw blurRad="38100" dist="38100" dir="2700000" algn="tl">
                    <a:srgbClr val="000000">
                      <a:alpha val="43137"/>
                    </a:srgbClr>
                  </a:outerShdw>
                </a:effectLst>
              </a:rPr>
              <a:t> </a:t>
            </a:r>
            <a:r>
              <a:rPr lang="en-GB" sz="1000" b="1" dirty="0">
                <a:effectLst>
                  <a:outerShdw blurRad="38100" dist="38100" dir="2700000" algn="tl">
                    <a:srgbClr val="000000">
                      <a:alpha val="43137"/>
                    </a:srgbClr>
                  </a:outerShdw>
                </a:effectLst>
              </a:rPr>
              <a:t>Stage 1 - Heart rate raiser, dynamics, &amp; fundamental movement patterns;</a:t>
            </a:r>
          </a:p>
          <a:p>
            <a:pPr>
              <a:lnSpc>
                <a:spcPct val="80000"/>
              </a:lnSpc>
              <a:buFontTx/>
              <a:buNone/>
            </a:pPr>
            <a:r>
              <a:rPr lang="en-GB" sz="1000" dirty="0"/>
              <a:t>	(*unless stated*, when players are returning from 10 yard cone to 0 yard cone, players are jogging)</a:t>
            </a:r>
            <a:endParaRPr lang="en-GB" sz="1000" b="1" dirty="0"/>
          </a:p>
          <a:p>
            <a:pPr>
              <a:lnSpc>
                <a:spcPct val="80000"/>
              </a:lnSpc>
              <a:buFontTx/>
              <a:buNone/>
            </a:pPr>
            <a:r>
              <a:rPr lang="en-GB" sz="1000" b="1" dirty="0"/>
              <a:t>	(1) </a:t>
            </a:r>
            <a:r>
              <a:rPr lang="en-GB" sz="1000" dirty="0"/>
              <a:t>Straight-line forwards running (0-10 yards) × 2</a:t>
            </a:r>
          </a:p>
          <a:p>
            <a:pPr>
              <a:lnSpc>
                <a:spcPct val="80000"/>
              </a:lnSpc>
              <a:buFontTx/>
              <a:buNone/>
            </a:pPr>
            <a:r>
              <a:rPr lang="en-GB" sz="1000" dirty="0"/>
              <a:t>	</a:t>
            </a:r>
            <a:r>
              <a:rPr lang="en-GB" sz="1000" b="1" dirty="0"/>
              <a:t>(2) </a:t>
            </a:r>
            <a:r>
              <a:rPr lang="en-GB" sz="1000" dirty="0"/>
              <a:t>Straight-line backwards running (0-5 yards) into forwards running (5-10 yards) × 2</a:t>
            </a:r>
          </a:p>
          <a:p>
            <a:pPr>
              <a:lnSpc>
                <a:spcPct val="80000"/>
              </a:lnSpc>
              <a:buFontTx/>
              <a:buNone/>
            </a:pPr>
            <a:r>
              <a:rPr lang="en-GB" sz="1000" dirty="0"/>
              <a:t>	</a:t>
            </a:r>
            <a:r>
              <a:rPr lang="en-GB" sz="1000" b="1" dirty="0"/>
              <a:t>(3) </a:t>
            </a:r>
            <a:r>
              <a:rPr lang="en-GB" sz="1000" dirty="0"/>
              <a:t>Forwards jockeying (0-5 yards) into backwards jockeying (5-10 yards)</a:t>
            </a:r>
          </a:p>
          <a:p>
            <a:pPr>
              <a:lnSpc>
                <a:spcPct val="80000"/>
              </a:lnSpc>
              <a:buFontTx/>
              <a:buNone/>
            </a:pPr>
            <a:r>
              <a:rPr lang="en-GB" sz="1000" dirty="0"/>
              <a:t>	</a:t>
            </a:r>
            <a:r>
              <a:rPr lang="en-GB" sz="1000" b="1" dirty="0"/>
              <a:t>(4) </a:t>
            </a:r>
            <a:r>
              <a:rPr lang="en-GB" sz="1000" dirty="0"/>
              <a:t>Lateral side-stepping (0-5 yards) into opposite direction (5-10 yards)</a:t>
            </a:r>
          </a:p>
          <a:p>
            <a:pPr>
              <a:lnSpc>
                <a:spcPct val="80000"/>
              </a:lnSpc>
              <a:buFontTx/>
              <a:buNone/>
            </a:pPr>
            <a:r>
              <a:rPr lang="en-GB" sz="1000" dirty="0"/>
              <a:t>	</a:t>
            </a:r>
            <a:r>
              <a:rPr lang="en-GB" sz="1000" b="1" dirty="0"/>
              <a:t>(5) </a:t>
            </a:r>
            <a:r>
              <a:rPr lang="en-GB" sz="1000" dirty="0"/>
              <a:t>Forwards skipping (0-10 yards) – *forwards skipping with hip &amp; trunk rotation (10-0 yards)*</a:t>
            </a:r>
          </a:p>
          <a:p>
            <a:pPr>
              <a:lnSpc>
                <a:spcPct val="80000"/>
              </a:lnSpc>
              <a:buFontTx/>
              <a:buNone/>
            </a:pPr>
            <a:r>
              <a:rPr lang="en-GB" sz="1000" dirty="0"/>
              <a:t>	</a:t>
            </a:r>
            <a:r>
              <a:rPr lang="en-GB" sz="1000" b="1" dirty="0"/>
              <a:t>(6) ‘</a:t>
            </a:r>
            <a:r>
              <a:rPr lang="en-GB" sz="1000" dirty="0"/>
              <a:t>Over the gate’ forwards into squat (i.e. hip adduction; 0-5 yards) &amp; ‘over the gate’ backwards into squat (i.e. hip abduction; 5-10 yards)</a:t>
            </a:r>
          </a:p>
          <a:p>
            <a:pPr>
              <a:lnSpc>
                <a:spcPct val="80000"/>
              </a:lnSpc>
              <a:buFontTx/>
              <a:buNone/>
            </a:pPr>
            <a:r>
              <a:rPr lang="en-GB" sz="1000" dirty="0"/>
              <a:t>	</a:t>
            </a:r>
            <a:r>
              <a:rPr lang="en-GB" sz="1000" b="1" dirty="0"/>
              <a:t>(7) </a:t>
            </a:r>
            <a:r>
              <a:rPr lang="en-GB" sz="1000" dirty="0"/>
              <a:t>Forward lunge with trunk rotation (0-10 yards) – *reverse lunge (10-0 yards)*</a:t>
            </a:r>
          </a:p>
          <a:p>
            <a:pPr>
              <a:lnSpc>
                <a:spcPct val="80000"/>
              </a:lnSpc>
              <a:buFontTx/>
              <a:buNone/>
            </a:pPr>
            <a:r>
              <a:rPr lang="en-GB" sz="1000" dirty="0"/>
              <a:t>	</a:t>
            </a:r>
            <a:r>
              <a:rPr lang="en-GB" sz="1000" b="1" dirty="0"/>
              <a:t>(8) </a:t>
            </a:r>
            <a:r>
              <a:rPr lang="en-GB" sz="1000" dirty="0"/>
              <a:t>Lateral lunge (0-10 yards) – *carioca (10-0 yards)*</a:t>
            </a:r>
          </a:p>
          <a:p>
            <a:pPr>
              <a:lnSpc>
                <a:spcPct val="80000"/>
              </a:lnSpc>
              <a:buFontTx/>
              <a:buNone/>
            </a:pPr>
            <a:r>
              <a:rPr lang="en-GB" sz="1000" dirty="0"/>
              <a:t>	</a:t>
            </a:r>
            <a:r>
              <a:rPr lang="en-GB" sz="1000" b="1" dirty="0"/>
              <a:t>(9) </a:t>
            </a:r>
            <a:r>
              <a:rPr lang="en-GB" sz="1000" dirty="0"/>
              <a:t>Straight-leg kick through (0-10 yards) – *straight-leg extension behind (10-0 yards)*</a:t>
            </a:r>
          </a:p>
          <a:p>
            <a:pPr>
              <a:lnSpc>
                <a:spcPct val="80000"/>
              </a:lnSpc>
              <a:buFontTx/>
              <a:buNone/>
            </a:pPr>
            <a:r>
              <a:rPr lang="en-GB" sz="1000" dirty="0"/>
              <a:t>	</a:t>
            </a:r>
            <a:r>
              <a:rPr lang="en-GB" sz="1000" b="1" dirty="0"/>
              <a:t>(10) </a:t>
            </a:r>
            <a:r>
              <a:rPr lang="en-GB" sz="1000" dirty="0"/>
              <a:t>Hamstrings walk-through &amp; reach (0-5 yards) into diagonal leg swings (i.e. opposite arm/leg; 5-10 yards)</a:t>
            </a:r>
          </a:p>
          <a:p>
            <a:pPr>
              <a:lnSpc>
                <a:spcPct val="80000"/>
              </a:lnSpc>
              <a:buFontTx/>
              <a:buNone/>
            </a:pPr>
            <a:r>
              <a:rPr lang="en-GB" sz="1000" dirty="0"/>
              <a:t>	</a:t>
            </a:r>
            <a:r>
              <a:rPr lang="en-GB" sz="1000" b="1" dirty="0"/>
              <a:t>(11) </a:t>
            </a:r>
            <a:r>
              <a:rPr lang="en-GB" sz="1000" dirty="0"/>
              <a:t>Kick across body with controlled deceleration of kicking leg (0-10 yards) – *lateral jump with hip abduction (10-0 yards)*</a:t>
            </a:r>
          </a:p>
          <a:p>
            <a:pPr>
              <a:lnSpc>
                <a:spcPct val="80000"/>
              </a:lnSpc>
              <a:buFontTx/>
              <a:buNone/>
            </a:pPr>
            <a:r>
              <a:rPr lang="en-GB" sz="1000" dirty="0"/>
              <a:t>	</a:t>
            </a:r>
            <a:r>
              <a:rPr lang="en-GB" sz="1000" b="1" dirty="0"/>
              <a:t>(12) </a:t>
            </a:r>
            <a:r>
              <a:rPr lang="en-GB" sz="1000" dirty="0"/>
              <a:t>Straight-line forwards running @ 75-80% (0-10 yards)</a:t>
            </a:r>
          </a:p>
          <a:p>
            <a:pPr>
              <a:lnSpc>
                <a:spcPct val="80000"/>
              </a:lnSpc>
              <a:buFontTx/>
              <a:buNone/>
            </a:pPr>
            <a:r>
              <a:rPr lang="en-GB" sz="1000" dirty="0"/>
              <a:t>	</a:t>
            </a:r>
            <a:r>
              <a:rPr lang="en-GB" sz="1000" b="1" dirty="0"/>
              <a:t>(13) </a:t>
            </a:r>
            <a:r>
              <a:rPr lang="en-GB" sz="1000" dirty="0"/>
              <a:t>High knees (0-2.5-5 yard cones) into butt kicks (5-7.5-10 yard cones)</a:t>
            </a:r>
          </a:p>
          <a:p>
            <a:pPr>
              <a:lnSpc>
                <a:spcPct val="80000"/>
              </a:lnSpc>
              <a:buFontTx/>
              <a:buNone/>
            </a:pPr>
            <a:r>
              <a:rPr lang="en-GB" sz="1000" dirty="0"/>
              <a:t>`	</a:t>
            </a:r>
            <a:r>
              <a:rPr lang="en-GB" sz="1000" b="1" dirty="0"/>
              <a:t>(14) </a:t>
            </a:r>
            <a:r>
              <a:rPr lang="en-GB" sz="1000" dirty="0"/>
              <a:t>Bounding (0-5 yards) into straight-line running @ 80-85% (5-10 yards)</a:t>
            </a:r>
          </a:p>
          <a:p>
            <a:pPr>
              <a:lnSpc>
                <a:spcPct val="80000"/>
              </a:lnSpc>
              <a:buFontTx/>
              <a:buNone/>
            </a:pPr>
            <a:r>
              <a:rPr lang="en-GB" sz="1000" dirty="0"/>
              <a:t>	</a:t>
            </a:r>
            <a:r>
              <a:rPr lang="en-GB" sz="1000" b="1" dirty="0"/>
              <a:t>(15) </a:t>
            </a:r>
            <a:r>
              <a:rPr lang="en-GB" sz="1000" dirty="0"/>
              <a:t>Forwards cutting running (i.e., 0-2.5-5-7.5-10 yard cones) @ 75-80%</a:t>
            </a:r>
          </a:p>
          <a:p>
            <a:pPr>
              <a:lnSpc>
                <a:spcPct val="80000"/>
              </a:lnSpc>
              <a:buFontTx/>
              <a:buNone/>
            </a:pPr>
            <a:r>
              <a:rPr lang="en-GB" sz="1000" dirty="0"/>
              <a:t>	</a:t>
            </a:r>
            <a:r>
              <a:rPr lang="en-GB" sz="1000" b="1" dirty="0"/>
              <a:t>(16) </a:t>
            </a:r>
            <a:r>
              <a:rPr lang="en-GB" sz="1000" dirty="0"/>
              <a:t>Lateral stepping (0-2.5-5-7.5-10 yard cones)</a:t>
            </a:r>
          </a:p>
          <a:p>
            <a:pPr>
              <a:lnSpc>
                <a:spcPct val="80000"/>
              </a:lnSpc>
              <a:buFontTx/>
              <a:buNone/>
            </a:pPr>
            <a:r>
              <a:rPr lang="en-GB" sz="1000" dirty="0"/>
              <a:t>	</a:t>
            </a:r>
            <a:r>
              <a:rPr lang="en-GB" sz="1000" b="1" dirty="0"/>
              <a:t>(17) </a:t>
            </a:r>
            <a:r>
              <a:rPr lang="en-GB" sz="1000" dirty="0"/>
              <a:t>Straight-line forwards running @ 85-90% (0-10 yards)</a:t>
            </a:r>
          </a:p>
          <a:p>
            <a:pPr>
              <a:lnSpc>
                <a:spcPct val="80000"/>
              </a:lnSpc>
              <a:buFontTx/>
              <a:buNone/>
            </a:pPr>
            <a:r>
              <a:rPr lang="en-GB" sz="1000" dirty="0"/>
              <a:t>	</a:t>
            </a:r>
            <a:endParaRPr lang="en-GB" sz="1000" b="1" dirty="0"/>
          </a:p>
          <a:p>
            <a:pPr>
              <a:lnSpc>
                <a:spcPct val="80000"/>
              </a:lnSpc>
              <a:buFontTx/>
              <a:buNone/>
            </a:pPr>
            <a:r>
              <a:rPr lang="en-GB" sz="1000" b="1" dirty="0"/>
              <a:t>		</a:t>
            </a:r>
          </a:p>
          <a:p>
            <a:pPr>
              <a:lnSpc>
                <a:spcPct val="80000"/>
              </a:lnSpc>
              <a:buFontTx/>
              <a:buNone/>
            </a:pPr>
            <a:r>
              <a:rPr lang="en-GB" sz="1000" b="1" dirty="0">
                <a:latin typeface="Calibri"/>
              </a:rPr>
              <a:t>		</a:t>
            </a:r>
          </a:p>
          <a:p>
            <a:pPr>
              <a:lnSpc>
                <a:spcPct val="80000"/>
              </a:lnSpc>
              <a:buFontTx/>
              <a:buNone/>
            </a:pPr>
            <a:r>
              <a:rPr lang="en-GB" sz="1000" b="1" dirty="0">
                <a:latin typeface="Calibri"/>
              </a:rPr>
              <a:t>	</a:t>
            </a:r>
            <a:endParaRPr lang="en-GB" sz="1000" dirty="0">
              <a:latin typeface="Calibri"/>
            </a:endParaRPr>
          </a:p>
          <a:p>
            <a:pPr>
              <a:lnSpc>
                <a:spcPct val="80000"/>
              </a:lnSpc>
              <a:buFontTx/>
              <a:buNone/>
            </a:pPr>
            <a:r>
              <a:rPr lang="en-GB" sz="1000" dirty="0">
                <a:latin typeface="Calibri"/>
              </a:rPr>
              <a:t>	</a:t>
            </a:r>
          </a:p>
          <a:p>
            <a:pPr>
              <a:lnSpc>
                <a:spcPct val="80000"/>
              </a:lnSpc>
              <a:buFontTx/>
              <a:buNone/>
            </a:pPr>
            <a:r>
              <a:rPr lang="en-GB" sz="1000" dirty="0">
                <a:latin typeface="Calibri"/>
              </a:rPr>
              <a:t>	</a:t>
            </a:r>
          </a:p>
          <a:p>
            <a:pPr>
              <a:lnSpc>
                <a:spcPct val="80000"/>
              </a:lnSpc>
              <a:buFontTx/>
              <a:buNone/>
            </a:pPr>
            <a:r>
              <a:rPr lang="en-GB" sz="1000" dirty="0">
                <a:latin typeface="Calibri"/>
              </a:rPr>
              <a:t>	</a:t>
            </a:r>
          </a:p>
          <a:p>
            <a:pPr>
              <a:lnSpc>
                <a:spcPct val="80000"/>
              </a:lnSpc>
              <a:buFontTx/>
              <a:buNone/>
            </a:pPr>
            <a:r>
              <a:rPr lang="en-GB" sz="1000" dirty="0">
                <a:latin typeface="Calibri"/>
              </a:rPr>
              <a:t>	</a:t>
            </a:r>
          </a:p>
          <a:p>
            <a:pPr>
              <a:lnSpc>
                <a:spcPct val="80000"/>
              </a:lnSpc>
              <a:buFontTx/>
              <a:buNone/>
            </a:pPr>
            <a:r>
              <a:rPr lang="en-GB" sz="1000" dirty="0">
                <a:latin typeface="Calibri"/>
              </a:rPr>
              <a:t>	</a:t>
            </a:r>
            <a:endParaRPr lang="en-GB" sz="1000" dirty="0"/>
          </a:p>
          <a:p>
            <a:pPr>
              <a:lnSpc>
                <a:spcPct val="80000"/>
              </a:lnSpc>
              <a:buFontTx/>
              <a:buNone/>
            </a:pPr>
            <a:endParaRPr lang="en-GB" sz="1000" dirty="0"/>
          </a:p>
        </p:txBody>
      </p:sp>
      <p:sp>
        <p:nvSpPr>
          <p:cNvPr id="327684" name="Rectangle 4"/>
          <p:cNvSpPr>
            <a:spLocks noChangeArrowheads="1"/>
          </p:cNvSpPr>
          <p:nvPr/>
        </p:nvSpPr>
        <p:spPr bwMode="auto">
          <a:xfrm>
            <a:off x="7032104" y="1988840"/>
            <a:ext cx="3240360" cy="4032548"/>
          </a:xfrm>
          <a:prstGeom prst="rect">
            <a:avLst/>
          </a:prstGeom>
          <a:solidFill>
            <a:srgbClr val="008000"/>
          </a:solidFill>
          <a:ln w="9525">
            <a:solidFill>
              <a:schemeClr val="tx1"/>
            </a:solidFill>
            <a:miter lim="800000"/>
            <a:headEnd/>
            <a:tailEnd/>
          </a:ln>
          <a:effectLst/>
        </p:spPr>
        <p:txBody>
          <a:bodyPr wrap="none" anchor="ctr"/>
          <a:lstStyle/>
          <a:p>
            <a:endParaRPr lang="en-GB"/>
          </a:p>
        </p:txBody>
      </p:sp>
      <p:sp>
        <p:nvSpPr>
          <p:cNvPr id="327703" name="AutoShape 23"/>
          <p:cNvSpPr>
            <a:spLocks noChangeArrowheads="1"/>
          </p:cNvSpPr>
          <p:nvPr/>
        </p:nvSpPr>
        <p:spPr bwMode="auto">
          <a:xfrm>
            <a:off x="8458200" y="4572000"/>
            <a:ext cx="192088" cy="2159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GB"/>
          </a:p>
        </p:txBody>
      </p:sp>
      <p:sp>
        <p:nvSpPr>
          <p:cNvPr id="327704" name="AutoShape 24"/>
          <p:cNvSpPr>
            <a:spLocks noChangeArrowheads="1"/>
          </p:cNvSpPr>
          <p:nvPr/>
        </p:nvSpPr>
        <p:spPr bwMode="auto">
          <a:xfrm>
            <a:off x="9637714" y="5257800"/>
            <a:ext cx="192087"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5" name="AutoShape 25"/>
          <p:cNvSpPr>
            <a:spLocks noChangeArrowheads="1"/>
          </p:cNvSpPr>
          <p:nvPr/>
        </p:nvSpPr>
        <p:spPr bwMode="auto">
          <a:xfrm>
            <a:off x="7239000" y="5270500"/>
            <a:ext cx="192088"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6" name="AutoShape 26"/>
          <p:cNvSpPr>
            <a:spLocks noChangeArrowheads="1"/>
          </p:cNvSpPr>
          <p:nvPr/>
        </p:nvSpPr>
        <p:spPr bwMode="auto">
          <a:xfrm>
            <a:off x="7315200" y="2590800"/>
            <a:ext cx="192088"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7" name="AutoShape 27"/>
          <p:cNvSpPr>
            <a:spLocks noChangeArrowheads="1"/>
          </p:cNvSpPr>
          <p:nvPr/>
        </p:nvSpPr>
        <p:spPr bwMode="auto">
          <a:xfrm>
            <a:off x="9525000" y="2603500"/>
            <a:ext cx="192088"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8" name="AutoShape 28"/>
          <p:cNvSpPr>
            <a:spLocks noChangeArrowheads="1"/>
          </p:cNvSpPr>
          <p:nvPr/>
        </p:nvSpPr>
        <p:spPr bwMode="auto">
          <a:xfrm>
            <a:off x="9552385" y="4005064"/>
            <a:ext cx="192087"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9" name="AutoShape 29"/>
          <p:cNvSpPr>
            <a:spLocks noChangeArrowheads="1"/>
          </p:cNvSpPr>
          <p:nvPr/>
        </p:nvSpPr>
        <p:spPr bwMode="auto">
          <a:xfrm>
            <a:off x="8494714" y="3200400"/>
            <a:ext cx="192087" cy="2159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GB"/>
          </a:p>
        </p:txBody>
      </p:sp>
      <p:sp>
        <p:nvSpPr>
          <p:cNvPr id="327710" name="AutoShape 30"/>
          <p:cNvSpPr>
            <a:spLocks noChangeArrowheads="1"/>
          </p:cNvSpPr>
          <p:nvPr/>
        </p:nvSpPr>
        <p:spPr bwMode="auto">
          <a:xfrm>
            <a:off x="7275514" y="3962400"/>
            <a:ext cx="192087"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14" name="Line 34"/>
          <p:cNvSpPr>
            <a:spLocks noChangeShapeType="1"/>
          </p:cNvSpPr>
          <p:nvPr/>
        </p:nvSpPr>
        <p:spPr bwMode="auto">
          <a:xfrm flipV="1">
            <a:off x="8832304" y="3429000"/>
            <a:ext cx="0" cy="1329680"/>
          </a:xfrm>
          <a:prstGeom prst="line">
            <a:avLst/>
          </a:prstGeom>
          <a:noFill/>
          <a:ln w="9525">
            <a:solidFill>
              <a:schemeClr val="tx1"/>
            </a:solidFill>
            <a:round/>
            <a:headEnd/>
            <a:tailEnd type="triangle" w="med" len="med"/>
          </a:ln>
          <a:effectLst/>
        </p:spPr>
        <p:txBody>
          <a:bodyPr/>
          <a:lstStyle/>
          <a:p>
            <a:endParaRPr lang="en-GB"/>
          </a:p>
        </p:txBody>
      </p:sp>
      <p:sp>
        <p:nvSpPr>
          <p:cNvPr id="327718" name="Line 38"/>
          <p:cNvSpPr>
            <a:spLocks noChangeShapeType="1"/>
          </p:cNvSpPr>
          <p:nvPr/>
        </p:nvSpPr>
        <p:spPr bwMode="auto">
          <a:xfrm flipV="1">
            <a:off x="9912424" y="2708920"/>
            <a:ext cx="0" cy="2736304"/>
          </a:xfrm>
          <a:prstGeom prst="line">
            <a:avLst/>
          </a:prstGeom>
          <a:noFill/>
          <a:ln w="9525">
            <a:solidFill>
              <a:schemeClr val="tx1"/>
            </a:solidFill>
            <a:round/>
            <a:headEnd/>
            <a:tailEnd type="triangle" w="med" len="med"/>
          </a:ln>
          <a:effectLst/>
        </p:spPr>
        <p:txBody>
          <a:bodyPr/>
          <a:lstStyle/>
          <a:p>
            <a:endParaRPr lang="en-GB"/>
          </a:p>
        </p:txBody>
      </p:sp>
      <p:sp>
        <p:nvSpPr>
          <p:cNvPr id="327724" name="Line 44"/>
          <p:cNvSpPr>
            <a:spLocks noChangeShapeType="1"/>
          </p:cNvSpPr>
          <p:nvPr/>
        </p:nvSpPr>
        <p:spPr bwMode="auto">
          <a:xfrm>
            <a:off x="7536160" y="5589240"/>
            <a:ext cx="2088232" cy="0"/>
          </a:xfrm>
          <a:prstGeom prst="line">
            <a:avLst/>
          </a:prstGeom>
          <a:noFill/>
          <a:ln w="9525">
            <a:solidFill>
              <a:schemeClr val="tx1"/>
            </a:solidFill>
            <a:round/>
            <a:headEnd/>
            <a:tailEnd type="triangle" w="med" len="med"/>
          </a:ln>
          <a:effectLst/>
        </p:spPr>
        <p:txBody>
          <a:bodyPr/>
          <a:lstStyle/>
          <a:p>
            <a:endParaRPr lang="en-GB"/>
          </a:p>
        </p:txBody>
      </p:sp>
      <p:sp>
        <p:nvSpPr>
          <p:cNvPr id="327725" name="Oval 45"/>
          <p:cNvSpPr>
            <a:spLocks noChangeArrowheads="1"/>
          </p:cNvSpPr>
          <p:nvPr/>
        </p:nvSpPr>
        <p:spPr bwMode="auto">
          <a:xfrm>
            <a:off x="7248129" y="5589241"/>
            <a:ext cx="144463" cy="142875"/>
          </a:xfrm>
          <a:prstGeom prst="ellipse">
            <a:avLst/>
          </a:prstGeom>
          <a:solidFill>
            <a:schemeClr val="tx2"/>
          </a:solidFill>
          <a:ln w="9525">
            <a:solidFill>
              <a:schemeClr val="tx1"/>
            </a:solidFill>
            <a:round/>
            <a:headEnd/>
            <a:tailEnd/>
          </a:ln>
          <a:effectLst/>
        </p:spPr>
        <p:txBody>
          <a:bodyPr wrap="none" anchor="ctr"/>
          <a:lstStyle/>
          <a:p>
            <a:endParaRPr lang="en-GB"/>
          </a:p>
        </p:txBody>
      </p:sp>
      <p:sp>
        <p:nvSpPr>
          <p:cNvPr id="327728" name="Oval 48"/>
          <p:cNvSpPr>
            <a:spLocks noChangeArrowheads="1"/>
          </p:cNvSpPr>
          <p:nvPr/>
        </p:nvSpPr>
        <p:spPr bwMode="auto">
          <a:xfrm>
            <a:off x="7248129" y="5805265"/>
            <a:ext cx="144463" cy="142875"/>
          </a:xfrm>
          <a:prstGeom prst="ellipse">
            <a:avLst/>
          </a:prstGeom>
          <a:solidFill>
            <a:schemeClr val="tx2"/>
          </a:solidFill>
          <a:ln w="9525">
            <a:solidFill>
              <a:schemeClr val="tx1"/>
            </a:solidFill>
            <a:round/>
            <a:headEnd/>
            <a:tailEnd/>
          </a:ln>
          <a:effectLst/>
        </p:spPr>
        <p:txBody>
          <a:bodyPr wrap="none" anchor="ctr"/>
          <a:lstStyle/>
          <a:p>
            <a:endParaRPr lang="en-GB"/>
          </a:p>
        </p:txBody>
      </p:sp>
      <p:sp>
        <p:nvSpPr>
          <p:cNvPr id="34" name="Oval 45"/>
          <p:cNvSpPr>
            <a:spLocks noChangeArrowheads="1"/>
          </p:cNvSpPr>
          <p:nvPr/>
        </p:nvSpPr>
        <p:spPr bwMode="auto">
          <a:xfrm>
            <a:off x="9696401" y="5589241"/>
            <a:ext cx="144463" cy="142875"/>
          </a:xfrm>
          <a:prstGeom prst="ellipse">
            <a:avLst/>
          </a:prstGeom>
          <a:solidFill>
            <a:schemeClr val="tx2"/>
          </a:solidFill>
          <a:ln w="9525">
            <a:solidFill>
              <a:schemeClr val="tx1"/>
            </a:solidFill>
            <a:round/>
            <a:headEnd/>
            <a:tailEnd/>
          </a:ln>
          <a:effectLst/>
        </p:spPr>
        <p:txBody>
          <a:bodyPr wrap="none" anchor="ctr"/>
          <a:lstStyle/>
          <a:p>
            <a:endParaRPr lang="en-GB"/>
          </a:p>
        </p:txBody>
      </p:sp>
      <p:sp>
        <p:nvSpPr>
          <p:cNvPr id="35" name="Oval 45"/>
          <p:cNvSpPr>
            <a:spLocks noChangeArrowheads="1"/>
          </p:cNvSpPr>
          <p:nvPr/>
        </p:nvSpPr>
        <p:spPr bwMode="auto">
          <a:xfrm>
            <a:off x="9696401" y="5805265"/>
            <a:ext cx="144463" cy="142875"/>
          </a:xfrm>
          <a:prstGeom prst="ellipse">
            <a:avLst/>
          </a:prstGeom>
          <a:solidFill>
            <a:schemeClr val="tx2"/>
          </a:solidFill>
          <a:ln w="9525">
            <a:solidFill>
              <a:schemeClr val="tx1"/>
            </a:solidFill>
            <a:round/>
            <a:headEnd/>
            <a:tailEnd/>
          </a:ln>
          <a:effectLst/>
        </p:spPr>
        <p:txBody>
          <a:bodyPr wrap="none" anchor="ctr"/>
          <a:lstStyle/>
          <a:p>
            <a:endParaRPr lang="en-GB"/>
          </a:p>
        </p:txBody>
      </p:sp>
      <p:sp>
        <p:nvSpPr>
          <p:cNvPr id="36" name="TextBox 35"/>
          <p:cNvSpPr txBox="1"/>
          <p:nvPr/>
        </p:nvSpPr>
        <p:spPr>
          <a:xfrm>
            <a:off x="7968208" y="5661248"/>
            <a:ext cx="1296144" cy="369332"/>
          </a:xfrm>
          <a:prstGeom prst="rect">
            <a:avLst/>
          </a:prstGeom>
          <a:noFill/>
        </p:spPr>
        <p:txBody>
          <a:bodyPr wrap="square" rtlCol="0">
            <a:spAutoFit/>
          </a:bodyPr>
          <a:lstStyle/>
          <a:p>
            <a:pPr algn="ctr"/>
            <a:r>
              <a:rPr lang="en-GB" dirty="0"/>
              <a:t>5 yards</a:t>
            </a:r>
          </a:p>
        </p:txBody>
      </p:sp>
      <p:sp>
        <p:nvSpPr>
          <p:cNvPr id="37" name="TextBox 36"/>
          <p:cNvSpPr txBox="1"/>
          <p:nvPr/>
        </p:nvSpPr>
        <p:spPr>
          <a:xfrm>
            <a:off x="8184233" y="3501008"/>
            <a:ext cx="461665" cy="1008112"/>
          </a:xfrm>
          <a:prstGeom prst="rect">
            <a:avLst/>
          </a:prstGeom>
          <a:noFill/>
        </p:spPr>
        <p:txBody>
          <a:bodyPr vert="vert270" wrap="square" rtlCol="0" anchor="ctr">
            <a:spAutoFit/>
          </a:bodyPr>
          <a:lstStyle/>
          <a:p>
            <a:pPr algn="ctr"/>
            <a:r>
              <a:rPr lang="en-GB" dirty="0"/>
              <a:t>5 yards</a:t>
            </a:r>
          </a:p>
        </p:txBody>
      </p:sp>
      <p:sp>
        <p:nvSpPr>
          <p:cNvPr id="39" name="TextBox 38"/>
          <p:cNvSpPr txBox="1"/>
          <p:nvPr/>
        </p:nvSpPr>
        <p:spPr>
          <a:xfrm>
            <a:off x="9912425" y="3717032"/>
            <a:ext cx="461665" cy="1008112"/>
          </a:xfrm>
          <a:prstGeom prst="rect">
            <a:avLst/>
          </a:prstGeom>
          <a:noFill/>
        </p:spPr>
        <p:txBody>
          <a:bodyPr vert="vert270" wrap="square" rtlCol="0" anchor="ctr">
            <a:spAutoFit/>
          </a:bodyPr>
          <a:lstStyle/>
          <a:p>
            <a:pPr algn="ctr"/>
            <a:r>
              <a:rPr lang="en-GB" dirty="0"/>
              <a:t>10 yards</a:t>
            </a:r>
          </a:p>
        </p:txBody>
      </p:sp>
      <p:sp>
        <p:nvSpPr>
          <p:cNvPr id="40" name="Line 34"/>
          <p:cNvSpPr>
            <a:spLocks noChangeShapeType="1"/>
          </p:cNvSpPr>
          <p:nvPr/>
        </p:nvSpPr>
        <p:spPr bwMode="auto">
          <a:xfrm flipH="1" flipV="1">
            <a:off x="7608168" y="2852936"/>
            <a:ext cx="0" cy="2520280"/>
          </a:xfrm>
          <a:prstGeom prst="line">
            <a:avLst/>
          </a:prstGeom>
          <a:noFill/>
          <a:ln w="9525">
            <a:solidFill>
              <a:schemeClr val="tx1"/>
            </a:solidFill>
            <a:prstDash val="dash"/>
            <a:round/>
            <a:headEnd/>
            <a:tailEnd type="triangle" w="med" len="med"/>
          </a:ln>
          <a:effectLst/>
        </p:spPr>
        <p:txBody>
          <a:bodyPr/>
          <a:lstStyle/>
          <a:p>
            <a:endParaRPr lang="en-GB"/>
          </a:p>
        </p:txBody>
      </p:sp>
      <p:pic>
        <p:nvPicPr>
          <p:cNvPr id="44" name="Picture 43" descr="homelogo.png"/>
          <p:cNvPicPr>
            <a:picLocks noChangeAspect="1"/>
          </p:cNvPicPr>
          <p:nvPr/>
        </p:nvPicPr>
        <p:blipFill>
          <a:blip r:embed="rId2" cstate="print"/>
          <a:stretch>
            <a:fillRect/>
          </a:stretch>
        </p:blipFill>
        <p:spPr>
          <a:xfrm>
            <a:off x="9191626" y="1"/>
            <a:ext cx="1476375" cy="1476375"/>
          </a:xfrm>
          <a:prstGeom prst="rect">
            <a:avLst/>
          </a:prstGeom>
        </p:spPr>
      </p:pic>
    </p:spTree>
    <p:extLst>
      <p:ext uri="{BB962C8B-B14F-4D97-AF65-F5344CB8AC3E}">
        <p14:creationId xmlns:p14="http://schemas.microsoft.com/office/powerpoint/2010/main" val="21270733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0" y="-29116"/>
            <a:ext cx="8229600" cy="620688"/>
          </a:xfrm>
          <a:noFill/>
          <a:ln/>
        </p:spPr>
        <p:txBody>
          <a:bodyPr>
            <a:normAutofit fontScale="90000"/>
          </a:bodyPr>
          <a:lstStyle/>
          <a:p>
            <a:br>
              <a:rPr lang="en-GB" sz="1800" b="1" dirty="0">
                <a:solidFill>
                  <a:schemeClr val="bg1"/>
                </a:solidFill>
              </a:rPr>
            </a:br>
            <a:br>
              <a:rPr lang="en-GB" sz="1800" b="1" dirty="0"/>
            </a:br>
            <a:r>
              <a:rPr lang="en-GB" sz="3100" b="1" dirty="0">
                <a:solidFill>
                  <a:schemeClr val="tx2"/>
                </a:solidFill>
              </a:rPr>
              <a:t>Match-day Warm-up</a:t>
            </a:r>
            <a:br>
              <a:rPr lang="en-GB" sz="1800" b="1" dirty="0"/>
            </a:br>
            <a:r>
              <a:rPr lang="en-GB" sz="3600" b="1" dirty="0"/>
              <a:t> </a:t>
            </a:r>
          </a:p>
        </p:txBody>
      </p:sp>
      <p:sp>
        <p:nvSpPr>
          <p:cNvPr id="327683" name="Rectangle 3"/>
          <p:cNvSpPr>
            <a:spLocks noGrp="1" noChangeArrowheads="1"/>
          </p:cNvSpPr>
          <p:nvPr>
            <p:ph type="body" sz="half" idx="1"/>
          </p:nvPr>
        </p:nvSpPr>
        <p:spPr>
          <a:xfrm>
            <a:off x="0" y="382352"/>
            <a:ext cx="6958609" cy="6237312"/>
          </a:xfrm>
          <a:noFill/>
          <a:ln/>
        </p:spPr>
        <p:txBody>
          <a:bodyPr>
            <a:noAutofit/>
          </a:bodyPr>
          <a:lstStyle/>
          <a:p>
            <a:pPr>
              <a:lnSpc>
                <a:spcPct val="80000"/>
              </a:lnSpc>
              <a:buFontTx/>
              <a:buNone/>
            </a:pPr>
            <a:r>
              <a:rPr lang="en-GB" sz="1000" b="1" dirty="0">
                <a:effectLst>
                  <a:outerShdw blurRad="38100" dist="38100" dir="2700000" algn="tl">
                    <a:srgbClr val="000000">
                      <a:alpha val="43137"/>
                    </a:srgbClr>
                  </a:outerShdw>
                </a:effectLst>
              </a:rPr>
              <a:t>        </a:t>
            </a:r>
          </a:p>
          <a:p>
            <a:pPr>
              <a:lnSpc>
                <a:spcPct val="80000"/>
              </a:lnSpc>
              <a:buFontTx/>
              <a:buNone/>
            </a:pPr>
            <a:r>
              <a:rPr lang="en-GB" sz="1000" b="1" dirty="0">
                <a:effectLst>
                  <a:outerShdw blurRad="38100" dist="38100" dir="2700000" algn="tl">
                    <a:srgbClr val="000000">
                      <a:alpha val="43137"/>
                    </a:srgbClr>
                  </a:outerShdw>
                </a:effectLst>
              </a:rPr>
              <a:t>Organisation:</a:t>
            </a:r>
          </a:p>
          <a:p>
            <a:pPr>
              <a:lnSpc>
                <a:spcPct val="80000"/>
              </a:lnSpc>
              <a:buFontTx/>
              <a:buNone/>
            </a:pPr>
            <a:r>
              <a:rPr lang="en-GB" sz="1000" dirty="0"/>
              <a:t>        	2 sets of cones are positioned at 0, 5 &amp; 10 yards; directly between these 2 sets of cones are 2 cones positioned at 2.5 &amp; 7.5 yards.</a:t>
            </a:r>
          </a:p>
          <a:p>
            <a:pPr>
              <a:lnSpc>
                <a:spcPct val="80000"/>
              </a:lnSpc>
              <a:buFontTx/>
              <a:buNone/>
            </a:pPr>
            <a:r>
              <a:rPr lang="en-GB" sz="1000" dirty="0"/>
              <a:t>	Players form 2 lines starting at cones positioned at 0 yards for </a:t>
            </a:r>
            <a:r>
              <a:rPr lang="en-GB" sz="1000" b="1" dirty="0">
                <a:effectLst>
                  <a:outerShdw blurRad="38100" dist="38100" dir="2700000" algn="tl">
                    <a:srgbClr val="000000">
                      <a:alpha val="43137"/>
                    </a:srgbClr>
                  </a:outerShdw>
                </a:effectLst>
              </a:rPr>
              <a:t>stage 1</a:t>
            </a:r>
            <a:r>
              <a:rPr lang="en-GB" sz="1000" dirty="0"/>
              <a:t>. Players form 2 lines starting at cone positioned at 2.5 yards for </a:t>
            </a:r>
            <a:r>
              <a:rPr lang="en-GB" sz="1000" b="1" dirty="0">
                <a:effectLst>
                  <a:outerShdw blurRad="38100" dist="38100" dir="2700000" algn="tl">
                    <a:srgbClr val="000000">
                      <a:alpha val="43137"/>
                    </a:srgbClr>
                  </a:outerShdw>
                </a:effectLst>
              </a:rPr>
              <a:t>stage 2</a:t>
            </a:r>
            <a:r>
              <a:rPr lang="en-GB" sz="1000" dirty="0"/>
              <a:t>.</a:t>
            </a:r>
            <a:endParaRPr lang="en-GB" sz="1000" b="1" dirty="0"/>
          </a:p>
          <a:p>
            <a:pPr>
              <a:lnSpc>
                <a:spcPct val="80000"/>
              </a:lnSpc>
              <a:buFontTx/>
              <a:buNone/>
            </a:pPr>
            <a:r>
              <a:rPr lang="en-GB" sz="1000" b="1" dirty="0"/>
              <a:t>        </a:t>
            </a:r>
            <a:r>
              <a:rPr lang="en-GB" sz="1000" b="1" dirty="0">
                <a:effectLst>
                  <a:outerShdw blurRad="38100" dist="38100" dir="2700000" algn="tl">
                    <a:srgbClr val="000000">
                      <a:alpha val="43137"/>
                    </a:srgbClr>
                  </a:outerShdw>
                </a:effectLst>
              </a:rPr>
              <a:t>Warm-up procedure:</a:t>
            </a:r>
            <a:r>
              <a:rPr lang="en-GB" sz="1000" dirty="0">
                <a:effectLst>
                  <a:outerShdw blurRad="38100" dist="38100" dir="2700000" algn="tl">
                    <a:srgbClr val="000000">
                      <a:alpha val="43137"/>
                    </a:srgbClr>
                  </a:outerShdw>
                </a:effectLst>
              </a:rPr>
              <a:t> </a:t>
            </a:r>
            <a:r>
              <a:rPr lang="en-GB" sz="1000" b="1" dirty="0">
                <a:effectLst>
                  <a:outerShdw blurRad="38100" dist="38100" dir="2700000" algn="tl">
                    <a:srgbClr val="000000">
                      <a:alpha val="43137"/>
                    </a:srgbClr>
                  </a:outerShdw>
                </a:effectLst>
              </a:rPr>
              <a:t>Stage 2 – SAQ </a:t>
            </a:r>
            <a:r>
              <a:rPr lang="en-GB" sz="1000" dirty="0"/>
              <a:t>(players work over 5 yards &amp; walk back to starting point after each exercise)</a:t>
            </a:r>
            <a:r>
              <a:rPr lang="en-GB" sz="1000" b="1" dirty="0"/>
              <a:t>;</a:t>
            </a:r>
          </a:p>
          <a:p>
            <a:pPr>
              <a:lnSpc>
                <a:spcPct val="80000"/>
              </a:lnSpc>
              <a:buFontTx/>
              <a:buNone/>
            </a:pPr>
            <a:r>
              <a:rPr lang="en-GB" sz="1000" b="1" dirty="0"/>
              <a:t>	(1) </a:t>
            </a:r>
            <a:r>
              <a:rPr lang="en-GB" sz="1000" dirty="0"/>
              <a:t>High knees</a:t>
            </a:r>
          </a:p>
          <a:p>
            <a:pPr>
              <a:lnSpc>
                <a:spcPct val="80000"/>
              </a:lnSpc>
              <a:buFontTx/>
              <a:buNone/>
            </a:pPr>
            <a:r>
              <a:rPr lang="en-GB" sz="1000" dirty="0"/>
              <a:t>	</a:t>
            </a:r>
            <a:r>
              <a:rPr lang="en-GB" sz="1000" b="1" dirty="0"/>
              <a:t>(2) </a:t>
            </a:r>
            <a:r>
              <a:rPr lang="en-GB" sz="1000" dirty="0"/>
              <a:t>Butt kicks</a:t>
            </a:r>
          </a:p>
          <a:p>
            <a:pPr>
              <a:lnSpc>
                <a:spcPct val="80000"/>
              </a:lnSpc>
              <a:buFontTx/>
              <a:buNone/>
            </a:pPr>
            <a:r>
              <a:rPr lang="en-GB" sz="1000" dirty="0"/>
              <a:t>	</a:t>
            </a:r>
            <a:r>
              <a:rPr lang="en-GB" sz="1000" b="1" dirty="0"/>
              <a:t>(3) </a:t>
            </a:r>
            <a:r>
              <a:rPr lang="en-GB" sz="1000" dirty="0"/>
              <a:t>Straight leg extension flicks</a:t>
            </a:r>
          </a:p>
          <a:p>
            <a:pPr>
              <a:lnSpc>
                <a:spcPct val="80000"/>
              </a:lnSpc>
              <a:buFontTx/>
              <a:buNone/>
            </a:pPr>
            <a:r>
              <a:rPr lang="en-GB" sz="1000" dirty="0"/>
              <a:t>	</a:t>
            </a:r>
            <a:r>
              <a:rPr lang="en-GB" sz="1000" b="1" dirty="0"/>
              <a:t>(4) </a:t>
            </a:r>
            <a:r>
              <a:rPr lang="en-GB" sz="1000" dirty="0"/>
              <a:t>Power skip (forwards)</a:t>
            </a:r>
          </a:p>
          <a:p>
            <a:pPr>
              <a:lnSpc>
                <a:spcPct val="80000"/>
              </a:lnSpc>
              <a:buFontTx/>
              <a:buNone/>
            </a:pPr>
            <a:r>
              <a:rPr lang="en-GB" sz="1000" dirty="0"/>
              <a:t>	</a:t>
            </a:r>
            <a:r>
              <a:rPr lang="en-GB" sz="1000" b="1" dirty="0"/>
              <a:t>(5) </a:t>
            </a:r>
            <a:r>
              <a:rPr lang="en-GB" sz="1000" dirty="0"/>
              <a:t>Power skip (lateral × 2)</a:t>
            </a:r>
          </a:p>
          <a:p>
            <a:pPr>
              <a:lnSpc>
                <a:spcPct val="80000"/>
              </a:lnSpc>
              <a:buFontTx/>
              <a:buNone/>
            </a:pPr>
            <a:r>
              <a:rPr lang="en-GB" sz="1000" dirty="0"/>
              <a:t>	</a:t>
            </a:r>
            <a:r>
              <a:rPr lang="en-GB" sz="1000" b="1" dirty="0"/>
              <a:t>(6) </a:t>
            </a:r>
            <a:r>
              <a:rPr lang="en-GB" sz="1000" dirty="0"/>
              <a:t>Lateral side-stepping (× 2)</a:t>
            </a:r>
          </a:p>
          <a:p>
            <a:pPr>
              <a:lnSpc>
                <a:spcPct val="80000"/>
              </a:lnSpc>
              <a:buFontTx/>
              <a:buNone/>
            </a:pPr>
            <a:r>
              <a:rPr lang="en-GB" sz="1000" dirty="0"/>
              <a:t>	</a:t>
            </a:r>
            <a:r>
              <a:rPr lang="en-GB" sz="1000" b="1" dirty="0"/>
              <a:t>(7) </a:t>
            </a:r>
            <a:r>
              <a:rPr lang="en-GB" sz="1000" dirty="0"/>
              <a:t>Carioca (× 2)</a:t>
            </a:r>
          </a:p>
          <a:p>
            <a:pPr>
              <a:lnSpc>
                <a:spcPct val="80000"/>
              </a:lnSpc>
              <a:buFontTx/>
              <a:buNone/>
            </a:pPr>
            <a:r>
              <a:rPr lang="en-GB" sz="1000" dirty="0"/>
              <a:t>	</a:t>
            </a:r>
            <a:r>
              <a:rPr lang="en-GB" sz="1000" b="1" dirty="0"/>
              <a:t>(8) </a:t>
            </a:r>
            <a:r>
              <a:rPr lang="en-GB" sz="1000" dirty="0"/>
              <a:t>Head-&amp;-sprint</a:t>
            </a:r>
          </a:p>
          <a:p>
            <a:pPr>
              <a:lnSpc>
                <a:spcPct val="80000"/>
              </a:lnSpc>
              <a:buFontTx/>
              <a:buNone/>
            </a:pPr>
            <a:r>
              <a:rPr lang="en-GB" sz="1000" dirty="0"/>
              <a:t>	</a:t>
            </a:r>
            <a:r>
              <a:rPr lang="en-GB" sz="1000" b="1" dirty="0"/>
              <a:t>(9) </a:t>
            </a:r>
            <a:r>
              <a:rPr lang="en-GB" sz="1000" dirty="0"/>
              <a:t>Lateral shuffle-&amp;-sprint (× 2)</a:t>
            </a:r>
          </a:p>
          <a:p>
            <a:pPr>
              <a:lnSpc>
                <a:spcPct val="80000"/>
              </a:lnSpc>
              <a:buFontTx/>
              <a:buNone/>
            </a:pPr>
            <a:r>
              <a:rPr lang="en-GB" sz="1000" dirty="0"/>
              <a:t>	</a:t>
            </a:r>
            <a:endParaRPr lang="en-GB" sz="1000" b="1" dirty="0"/>
          </a:p>
          <a:p>
            <a:pPr>
              <a:lnSpc>
                <a:spcPct val="80000"/>
              </a:lnSpc>
              <a:buFontTx/>
              <a:buNone/>
            </a:pPr>
            <a:r>
              <a:rPr lang="en-GB" sz="1000" b="1" dirty="0"/>
              <a:t>		</a:t>
            </a:r>
          </a:p>
          <a:p>
            <a:pPr>
              <a:lnSpc>
                <a:spcPct val="80000"/>
              </a:lnSpc>
              <a:buFontTx/>
              <a:buNone/>
            </a:pPr>
            <a:r>
              <a:rPr lang="en-GB" sz="1000" b="1" dirty="0">
                <a:latin typeface="Calibri"/>
              </a:rPr>
              <a:t>		</a:t>
            </a:r>
          </a:p>
          <a:p>
            <a:pPr>
              <a:lnSpc>
                <a:spcPct val="80000"/>
              </a:lnSpc>
              <a:buFontTx/>
              <a:buNone/>
            </a:pPr>
            <a:r>
              <a:rPr lang="en-GB" sz="1000" b="1" dirty="0">
                <a:latin typeface="Calibri"/>
              </a:rPr>
              <a:t>	</a:t>
            </a:r>
            <a:endParaRPr lang="en-GB" sz="1000" dirty="0">
              <a:latin typeface="Calibri"/>
            </a:endParaRPr>
          </a:p>
          <a:p>
            <a:pPr>
              <a:lnSpc>
                <a:spcPct val="80000"/>
              </a:lnSpc>
              <a:buFontTx/>
              <a:buNone/>
            </a:pPr>
            <a:r>
              <a:rPr lang="en-GB" sz="1000" dirty="0">
                <a:latin typeface="Calibri"/>
              </a:rPr>
              <a:t>	</a:t>
            </a:r>
          </a:p>
          <a:p>
            <a:pPr>
              <a:lnSpc>
                <a:spcPct val="80000"/>
              </a:lnSpc>
              <a:buFontTx/>
              <a:buNone/>
            </a:pPr>
            <a:r>
              <a:rPr lang="en-GB" sz="1000" dirty="0">
                <a:latin typeface="Calibri"/>
              </a:rPr>
              <a:t>	</a:t>
            </a:r>
          </a:p>
          <a:p>
            <a:pPr>
              <a:lnSpc>
                <a:spcPct val="80000"/>
              </a:lnSpc>
              <a:buFontTx/>
              <a:buNone/>
            </a:pPr>
            <a:r>
              <a:rPr lang="en-GB" sz="1000" dirty="0">
                <a:latin typeface="Calibri"/>
              </a:rPr>
              <a:t>	</a:t>
            </a:r>
          </a:p>
          <a:p>
            <a:pPr>
              <a:lnSpc>
                <a:spcPct val="80000"/>
              </a:lnSpc>
              <a:buFontTx/>
              <a:buNone/>
            </a:pPr>
            <a:r>
              <a:rPr lang="en-GB" sz="1000" dirty="0">
                <a:latin typeface="Calibri"/>
              </a:rPr>
              <a:t>	</a:t>
            </a:r>
          </a:p>
          <a:p>
            <a:pPr>
              <a:lnSpc>
                <a:spcPct val="80000"/>
              </a:lnSpc>
              <a:buFontTx/>
              <a:buNone/>
            </a:pPr>
            <a:r>
              <a:rPr lang="en-GB" sz="1000" dirty="0">
                <a:latin typeface="Calibri"/>
              </a:rPr>
              <a:t>	</a:t>
            </a:r>
            <a:endParaRPr lang="en-GB" sz="1000" dirty="0"/>
          </a:p>
          <a:p>
            <a:pPr>
              <a:lnSpc>
                <a:spcPct val="80000"/>
              </a:lnSpc>
              <a:buFontTx/>
              <a:buNone/>
            </a:pPr>
            <a:endParaRPr lang="en-GB" sz="1000" dirty="0"/>
          </a:p>
        </p:txBody>
      </p:sp>
      <p:sp>
        <p:nvSpPr>
          <p:cNvPr id="327684" name="Rectangle 4"/>
          <p:cNvSpPr>
            <a:spLocks noChangeArrowheads="1"/>
          </p:cNvSpPr>
          <p:nvPr/>
        </p:nvSpPr>
        <p:spPr bwMode="auto">
          <a:xfrm>
            <a:off x="7066621" y="2162026"/>
            <a:ext cx="3240360" cy="4032548"/>
          </a:xfrm>
          <a:prstGeom prst="rect">
            <a:avLst/>
          </a:prstGeom>
          <a:solidFill>
            <a:srgbClr val="008000"/>
          </a:solidFill>
          <a:ln w="9525">
            <a:solidFill>
              <a:schemeClr val="tx1"/>
            </a:solidFill>
            <a:miter lim="800000"/>
            <a:headEnd/>
            <a:tailEnd/>
          </a:ln>
          <a:effectLst/>
        </p:spPr>
        <p:txBody>
          <a:bodyPr wrap="none" anchor="ctr"/>
          <a:lstStyle/>
          <a:p>
            <a:endParaRPr lang="en-GB"/>
          </a:p>
        </p:txBody>
      </p:sp>
      <p:sp>
        <p:nvSpPr>
          <p:cNvPr id="327703" name="AutoShape 23"/>
          <p:cNvSpPr>
            <a:spLocks noChangeArrowheads="1"/>
          </p:cNvSpPr>
          <p:nvPr/>
        </p:nvSpPr>
        <p:spPr bwMode="auto">
          <a:xfrm>
            <a:off x="8458200" y="4572000"/>
            <a:ext cx="192088" cy="2159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GB"/>
          </a:p>
        </p:txBody>
      </p:sp>
      <p:sp>
        <p:nvSpPr>
          <p:cNvPr id="327704" name="AutoShape 24"/>
          <p:cNvSpPr>
            <a:spLocks noChangeArrowheads="1"/>
          </p:cNvSpPr>
          <p:nvPr/>
        </p:nvSpPr>
        <p:spPr bwMode="auto">
          <a:xfrm>
            <a:off x="9637714" y="5257800"/>
            <a:ext cx="192087"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5" name="AutoShape 25"/>
          <p:cNvSpPr>
            <a:spLocks noChangeArrowheads="1"/>
          </p:cNvSpPr>
          <p:nvPr/>
        </p:nvSpPr>
        <p:spPr bwMode="auto">
          <a:xfrm>
            <a:off x="7239000" y="5270500"/>
            <a:ext cx="192088"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6" name="AutoShape 26"/>
          <p:cNvSpPr>
            <a:spLocks noChangeArrowheads="1"/>
          </p:cNvSpPr>
          <p:nvPr/>
        </p:nvSpPr>
        <p:spPr bwMode="auto">
          <a:xfrm>
            <a:off x="7315200" y="2590800"/>
            <a:ext cx="192088"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7" name="AutoShape 27"/>
          <p:cNvSpPr>
            <a:spLocks noChangeArrowheads="1"/>
          </p:cNvSpPr>
          <p:nvPr/>
        </p:nvSpPr>
        <p:spPr bwMode="auto">
          <a:xfrm>
            <a:off x="9525000" y="2603500"/>
            <a:ext cx="192088"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8" name="AutoShape 28"/>
          <p:cNvSpPr>
            <a:spLocks noChangeArrowheads="1"/>
          </p:cNvSpPr>
          <p:nvPr/>
        </p:nvSpPr>
        <p:spPr bwMode="auto">
          <a:xfrm>
            <a:off x="9552385" y="4005064"/>
            <a:ext cx="192087"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09" name="AutoShape 29"/>
          <p:cNvSpPr>
            <a:spLocks noChangeArrowheads="1"/>
          </p:cNvSpPr>
          <p:nvPr/>
        </p:nvSpPr>
        <p:spPr bwMode="auto">
          <a:xfrm>
            <a:off x="8494714" y="3200400"/>
            <a:ext cx="192087" cy="2159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GB"/>
          </a:p>
        </p:txBody>
      </p:sp>
      <p:sp>
        <p:nvSpPr>
          <p:cNvPr id="327710" name="AutoShape 30"/>
          <p:cNvSpPr>
            <a:spLocks noChangeArrowheads="1"/>
          </p:cNvSpPr>
          <p:nvPr/>
        </p:nvSpPr>
        <p:spPr bwMode="auto">
          <a:xfrm>
            <a:off x="7275514" y="3962400"/>
            <a:ext cx="192087" cy="215900"/>
          </a:xfrm>
          <a:prstGeom prst="triangle">
            <a:avLst>
              <a:gd name="adj" fmla="val 50000"/>
            </a:avLst>
          </a:prstGeom>
          <a:solidFill>
            <a:srgbClr val="FFFF00"/>
          </a:solidFill>
          <a:ln w="9525">
            <a:solidFill>
              <a:schemeClr val="tx1"/>
            </a:solidFill>
            <a:miter lim="800000"/>
            <a:headEnd/>
            <a:tailEnd/>
          </a:ln>
          <a:effectLst/>
        </p:spPr>
        <p:txBody>
          <a:bodyPr wrap="none" anchor="ctr"/>
          <a:lstStyle/>
          <a:p>
            <a:endParaRPr lang="en-GB"/>
          </a:p>
        </p:txBody>
      </p:sp>
      <p:sp>
        <p:nvSpPr>
          <p:cNvPr id="327714" name="Line 34"/>
          <p:cNvSpPr>
            <a:spLocks noChangeShapeType="1"/>
          </p:cNvSpPr>
          <p:nvPr/>
        </p:nvSpPr>
        <p:spPr bwMode="auto">
          <a:xfrm flipV="1">
            <a:off x="8832304" y="3429000"/>
            <a:ext cx="0" cy="1329680"/>
          </a:xfrm>
          <a:prstGeom prst="line">
            <a:avLst/>
          </a:prstGeom>
          <a:noFill/>
          <a:ln w="9525">
            <a:solidFill>
              <a:schemeClr val="tx1"/>
            </a:solidFill>
            <a:round/>
            <a:headEnd/>
            <a:tailEnd type="triangle" w="med" len="med"/>
          </a:ln>
          <a:effectLst/>
        </p:spPr>
        <p:txBody>
          <a:bodyPr/>
          <a:lstStyle/>
          <a:p>
            <a:endParaRPr lang="en-GB"/>
          </a:p>
        </p:txBody>
      </p:sp>
      <p:sp>
        <p:nvSpPr>
          <p:cNvPr id="327718" name="Line 38"/>
          <p:cNvSpPr>
            <a:spLocks noChangeShapeType="1"/>
          </p:cNvSpPr>
          <p:nvPr/>
        </p:nvSpPr>
        <p:spPr bwMode="auto">
          <a:xfrm flipV="1">
            <a:off x="9912424" y="2708920"/>
            <a:ext cx="0" cy="2736304"/>
          </a:xfrm>
          <a:prstGeom prst="line">
            <a:avLst/>
          </a:prstGeom>
          <a:noFill/>
          <a:ln w="9525">
            <a:solidFill>
              <a:schemeClr val="tx1"/>
            </a:solidFill>
            <a:round/>
            <a:headEnd/>
            <a:tailEnd type="triangle" w="med" len="med"/>
          </a:ln>
          <a:effectLst/>
        </p:spPr>
        <p:txBody>
          <a:bodyPr/>
          <a:lstStyle/>
          <a:p>
            <a:endParaRPr lang="en-GB"/>
          </a:p>
        </p:txBody>
      </p:sp>
      <p:sp>
        <p:nvSpPr>
          <p:cNvPr id="327724" name="Line 44"/>
          <p:cNvSpPr>
            <a:spLocks noChangeShapeType="1"/>
          </p:cNvSpPr>
          <p:nvPr/>
        </p:nvSpPr>
        <p:spPr bwMode="auto">
          <a:xfrm>
            <a:off x="7536160" y="5589240"/>
            <a:ext cx="2088232" cy="0"/>
          </a:xfrm>
          <a:prstGeom prst="line">
            <a:avLst/>
          </a:prstGeom>
          <a:noFill/>
          <a:ln w="9525">
            <a:solidFill>
              <a:schemeClr val="tx1"/>
            </a:solidFill>
            <a:round/>
            <a:headEnd/>
            <a:tailEnd type="triangle" w="med" len="med"/>
          </a:ln>
          <a:effectLst/>
        </p:spPr>
        <p:txBody>
          <a:bodyPr/>
          <a:lstStyle/>
          <a:p>
            <a:endParaRPr lang="en-GB"/>
          </a:p>
        </p:txBody>
      </p:sp>
      <p:sp>
        <p:nvSpPr>
          <p:cNvPr id="327725" name="Oval 45"/>
          <p:cNvSpPr>
            <a:spLocks noChangeArrowheads="1"/>
          </p:cNvSpPr>
          <p:nvPr/>
        </p:nvSpPr>
        <p:spPr bwMode="auto">
          <a:xfrm>
            <a:off x="7248129" y="5589241"/>
            <a:ext cx="144463" cy="142875"/>
          </a:xfrm>
          <a:prstGeom prst="ellipse">
            <a:avLst/>
          </a:prstGeom>
          <a:solidFill>
            <a:schemeClr val="tx2"/>
          </a:solidFill>
          <a:ln w="9525">
            <a:solidFill>
              <a:schemeClr val="tx1"/>
            </a:solidFill>
            <a:round/>
            <a:headEnd/>
            <a:tailEnd/>
          </a:ln>
          <a:effectLst/>
        </p:spPr>
        <p:txBody>
          <a:bodyPr wrap="none" anchor="ctr"/>
          <a:lstStyle/>
          <a:p>
            <a:endParaRPr lang="en-GB"/>
          </a:p>
        </p:txBody>
      </p:sp>
      <p:sp>
        <p:nvSpPr>
          <p:cNvPr id="327728" name="Oval 48"/>
          <p:cNvSpPr>
            <a:spLocks noChangeArrowheads="1"/>
          </p:cNvSpPr>
          <p:nvPr/>
        </p:nvSpPr>
        <p:spPr bwMode="auto">
          <a:xfrm>
            <a:off x="7248129" y="5805265"/>
            <a:ext cx="144463" cy="142875"/>
          </a:xfrm>
          <a:prstGeom prst="ellipse">
            <a:avLst/>
          </a:prstGeom>
          <a:solidFill>
            <a:schemeClr val="tx2"/>
          </a:solidFill>
          <a:ln w="9525">
            <a:solidFill>
              <a:schemeClr val="tx1"/>
            </a:solidFill>
            <a:round/>
            <a:headEnd/>
            <a:tailEnd/>
          </a:ln>
          <a:effectLst/>
        </p:spPr>
        <p:txBody>
          <a:bodyPr wrap="none" anchor="ctr"/>
          <a:lstStyle/>
          <a:p>
            <a:endParaRPr lang="en-GB"/>
          </a:p>
        </p:txBody>
      </p:sp>
      <p:sp>
        <p:nvSpPr>
          <p:cNvPr id="34" name="Oval 45"/>
          <p:cNvSpPr>
            <a:spLocks noChangeArrowheads="1"/>
          </p:cNvSpPr>
          <p:nvPr/>
        </p:nvSpPr>
        <p:spPr bwMode="auto">
          <a:xfrm>
            <a:off x="9696401" y="5589241"/>
            <a:ext cx="144463" cy="142875"/>
          </a:xfrm>
          <a:prstGeom prst="ellipse">
            <a:avLst/>
          </a:prstGeom>
          <a:solidFill>
            <a:schemeClr val="tx2"/>
          </a:solidFill>
          <a:ln w="9525">
            <a:solidFill>
              <a:schemeClr val="tx1"/>
            </a:solidFill>
            <a:round/>
            <a:headEnd/>
            <a:tailEnd/>
          </a:ln>
          <a:effectLst/>
        </p:spPr>
        <p:txBody>
          <a:bodyPr wrap="none" anchor="ctr"/>
          <a:lstStyle/>
          <a:p>
            <a:endParaRPr lang="en-GB"/>
          </a:p>
        </p:txBody>
      </p:sp>
      <p:sp>
        <p:nvSpPr>
          <p:cNvPr id="35" name="Oval 45"/>
          <p:cNvSpPr>
            <a:spLocks noChangeArrowheads="1"/>
          </p:cNvSpPr>
          <p:nvPr/>
        </p:nvSpPr>
        <p:spPr bwMode="auto">
          <a:xfrm>
            <a:off x="9696401" y="5805265"/>
            <a:ext cx="144463" cy="142875"/>
          </a:xfrm>
          <a:prstGeom prst="ellipse">
            <a:avLst/>
          </a:prstGeom>
          <a:solidFill>
            <a:schemeClr val="tx2"/>
          </a:solidFill>
          <a:ln w="9525">
            <a:solidFill>
              <a:schemeClr val="tx1"/>
            </a:solidFill>
            <a:round/>
            <a:headEnd/>
            <a:tailEnd/>
          </a:ln>
          <a:effectLst/>
        </p:spPr>
        <p:txBody>
          <a:bodyPr wrap="none" anchor="ctr"/>
          <a:lstStyle/>
          <a:p>
            <a:endParaRPr lang="en-GB"/>
          </a:p>
        </p:txBody>
      </p:sp>
      <p:sp>
        <p:nvSpPr>
          <p:cNvPr id="36" name="TextBox 35"/>
          <p:cNvSpPr txBox="1"/>
          <p:nvPr/>
        </p:nvSpPr>
        <p:spPr>
          <a:xfrm>
            <a:off x="7968208" y="5661248"/>
            <a:ext cx="1296144" cy="369332"/>
          </a:xfrm>
          <a:prstGeom prst="rect">
            <a:avLst/>
          </a:prstGeom>
          <a:noFill/>
        </p:spPr>
        <p:txBody>
          <a:bodyPr wrap="square" rtlCol="0">
            <a:spAutoFit/>
          </a:bodyPr>
          <a:lstStyle/>
          <a:p>
            <a:pPr algn="ctr"/>
            <a:r>
              <a:rPr lang="en-GB" dirty="0"/>
              <a:t>5 yards</a:t>
            </a:r>
          </a:p>
        </p:txBody>
      </p:sp>
      <p:sp>
        <p:nvSpPr>
          <p:cNvPr id="37" name="TextBox 36"/>
          <p:cNvSpPr txBox="1"/>
          <p:nvPr/>
        </p:nvSpPr>
        <p:spPr>
          <a:xfrm>
            <a:off x="8184233" y="3501008"/>
            <a:ext cx="461665" cy="1008112"/>
          </a:xfrm>
          <a:prstGeom prst="rect">
            <a:avLst/>
          </a:prstGeom>
          <a:noFill/>
        </p:spPr>
        <p:txBody>
          <a:bodyPr vert="vert270" wrap="square" rtlCol="0" anchor="ctr">
            <a:spAutoFit/>
          </a:bodyPr>
          <a:lstStyle/>
          <a:p>
            <a:pPr algn="ctr"/>
            <a:r>
              <a:rPr lang="en-GB" dirty="0"/>
              <a:t>5 yards</a:t>
            </a:r>
          </a:p>
        </p:txBody>
      </p:sp>
      <p:sp>
        <p:nvSpPr>
          <p:cNvPr id="39" name="TextBox 38"/>
          <p:cNvSpPr txBox="1"/>
          <p:nvPr/>
        </p:nvSpPr>
        <p:spPr>
          <a:xfrm>
            <a:off x="9912425" y="3717032"/>
            <a:ext cx="461665" cy="1008112"/>
          </a:xfrm>
          <a:prstGeom prst="rect">
            <a:avLst/>
          </a:prstGeom>
          <a:noFill/>
        </p:spPr>
        <p:txBody>
          <a:bodyPr vert="vert270" wrap="square" rtlCol="0" anchor="ctr">
            <a:spAutoFit/>
          </a:bodyPr>
          <a:lstStyle/>
          <a:p>
            <a:pPr algn="ctr"/>
            <a:r>
              <a:rPr lang="en-GB" dirty="0"/>
              <a:t>10 yards</a:t>
            </a:r>
          </a:p>
        </p:txBody>
      </p:sp>
      <p:sp>
        <p:nvSpPr>
          <p:cNvPr id="40" name="Line 34"/>
          <p:cNvSpPr>
            <a:spLocks noChangeShapeType="1"/>
          </p:cNvSpPr>
          <p:nvPr/>
        </p:nvSpPr>
        <p:spPr bwMode="auto">
          <a:xfrm flipH="1" flipV="1">
            <a:off x="7608168" y="2852936"/>
            <a:ext cx="0" cy="2520280"/>
          </a:xfrm>
          <a:prstGeom prst="line">
            <a:avLst/>
          </a:prstGeom>
          <a:noFill/>
          <a:ln w="9525">
            <a:solidFill>
              <a:schemeClr val="tx1"/>
            </a:solidFill>
            <a:prstDash val="dash"/>
            <a:round/>
            <a:headEnd/>
            <a:tailEnd type="triangle" w="med" len="med"/>
          </a:ln>
          <a:effectLst/>
        </p:spPr>
        <p:txBody>
          <a:bodyPr/>
          <a:lstStyle/>
          <a:p>
            <a:endParaRPr lang="en-GB"/>
          </a:p>
        </p:txBody>
      </p:sp>
      <p:pic>
        <p:nvPicPr>
          <p:cNvPr id="44" name="Picture 43" descr="homelogo.png"/>
          <p:cNvPicPr>
            <a:picLocks noChangeAspect="1"/>
          </p:cNvPicPr>
          <p:nvPr/>
        </p:nvPicPr>
        <p:blipFill>
          <a:blip r:embed="rId2" cstate="print"/>
          <a:stretch>
            <a:fillRect/>
          </a:stretch>
        </p:blipFill>
        <p:spPr>
          <a:xfrm>
            <a:off x="9191626" y="1"/>
            <a:ext cx="1476375" cy="1476375"/>
          </a:xfrm>
          <a:prstGeom prst="rect">
            <a:avLst/>
          </a:prstGeom>
        </p:spPr>
      </p:pic>
    </p:spTree>
    <p:extLst>
      <p:ext uri="{BB962C8B-B14F-4D97-AF65-F5344CB8AC3E}">
        <p14:creationId xmlns:p14="http://schemas.microsoft.com/office/powerpoint/2010/main" val="510355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83</a:t>
            </a:fld>
            <a:endParaRPr lang="en-GB"/>
          </a:p>
        </p:txBody>
      </p:sp>
      <p:sp>
        <p:nvSpPr>
          <p:cNvPr id="3" name="Rectangle 4">
            <a:extLst>
              <a:ext uri="{FF2B5EF4-FFF2-40B4-BE49-F238E27FC236}">
                <a16:creationId xmlns:a16="http://schemas.microsoft.com/office/drawing/2014/main" id="{AB72DDDC-6183-4701-8EC5-49793C0CF9B9}"/>
              </a:ext>
            </a:extLst>
          </p:cNvPr>
          <p:cNvSpPr>
            <a:spLocks noChangeArrowheads="1"/>
          </p:cNvSpPr>
          <p:nvPr/>
        </p:nvSpPr>
        <p:spPr bwMode="auto">
          <a:xfrm>
            <a:off x="7077715" y="1581780"/>
            <a:ext cx="3969679" cy="4607074"/>
          </a:xfrm>
          <a:prstGeom prst="rect">
            <a:avLst/>
          </a:prstGeom>
          <a:solidFill>
            <a:srgbClr val="008000"/>
          </a:solidFill>
          <a:ln w="9525">
            <a:solidFill>
              <a:schemeClr val="tx1"/>
            </a:solidFill>
            <a:miter lim="800000"/>
            <a:headEnd/>
            <a:tailEnd/>
          </a:ln>
          <a:effectLst/>
        </p:spPr>
        <p:txBody>
          <a:bodyPr wrap="none" anchor="ctr"/>
          <a:lstStyle/>
          <a:p>
            <a:endParaRPr lang="en-GB"/>
          </a:p>
        </p:txBody>
      </p:sp>
      <p:sp>
        <p:nvSpPr>
          <p:cNvPr id="5" name="Rectangle 2">
            <a:extLst>
              <a:ext uri="{FF2B5EF4-FFF2-40B4-BE49-F238E27FC236}">
                <a16:creationId xmlns:a16="http://schemas.microsoft.com/office/drawing/2014/main" id="{6C0D69D9-FF83-4BC6-99B8-D82160A3AAA9}"/>
              </a:ext>
            </a:extLst>
          </p:cNvPr>
          <p:cNvSpPr txBox="1">
            <a:spLocks noChangeArrowheads="1"/>
          </p:cNvSpPr>
          <p:nvPr/>
        </p:nvSpPr>
        <p:spPr bwMode="auto">
          <a:xfrm>
            <a:off x="357809" y="213833"/>
            <a:ext cx="8229600" cy="620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fontScale="25000" lnSpcReduction="20000"/>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algn="l"/>
            <a:br>
              <a:rPr lang="en-GB" sz="1800" b="1" dirty="0">
                <a:solidFill>
                  <a:schemeClr val="bg1"/>
                </a:solidFill>
              </a:rPr>
            </a:br>
            <a:br>
              <a:rPr lang="en-GB" sz="1800" b="1" dirty="0"/>
            </a:br>
            <a:r>
              <a:rPr lang="en-GB" sz="11200" b="1" dirty="0">
                <a:solidFill>
                  <a:schemeClr val="tx2"/>
                </a:solidFill>
              </a:rPr>
              <a:t>Match-day Warm-up 11 v 11</a:t>
            </a:r>
            <a:br>
              <a:rPr lang="en-GB" sz="6200" b="1" dirty="0"/>
            </a:br>
            <a:r>
              <a:rPr lang="en-GB" sz="6200" b="1" dirty="0"/>
              <a:t> </a:t>
            </a:r>
          </a:p>
        </p:txBody>
      </p:sp>
      <p:sp>
        <p:nvSpPr>
          <p:cNvPr id="2" name="Rectangle 1">
            <a:extLst>
              <a:ext uri="{FF2B5EF4-FFF2-40B4-BE49-F238E27FC236}">
                <a16:creationId xmlns:a16="http://schemas.microsoft.com/office/drawing/2014/main" id="{A43F28C4-3435-4540-A961-C4FFC75A09AC}"/>
              </a:ext>
            </a:extLst>
          </p:cNvPr>
          <p:cNvSpPr/>
          <p:nvPr/>
        </p:nvSpPr>
        <p:spPr>
          <a:xfrm>
            <a:off x="357809" y="1025851"/>
            <a:ext cx="6096000" cy="4967514"/>
          </a:xfrm>
          <a:prstGeom prst="rect">
            <a:avLst/>
          </a:prstGeom>
        </p:spPr>
        <p:txBody>
          <a:bodyPr>
            <a:spAutoFit/>
          </a:bodyPr>
          <a:lstStyle/>
          <a:p>
            <a:pPr>
              <a:lnSpc>
                <a:spcPct val="80000"/>
              </a:lnSpc>
              <a:buFontTx/>
              <a:buNone/>
            </a:pPr>
            <a:r>
              <a:rPr lang="en-GB" b="1" dirty="0">
                <a:effectLst>
                  <a:outerShdw blurRad="38100" dist="38100" dir="2700000" algn="tl">
                    <a:srgbClr val="000000">
                      <a:alpha val="43137"/>
                    </a:srgbClr>
                  </a:outerShdw>
                </a:effectLst>
              </a:rPr>
              <a:t>Organisation:</a:t>
            </a:r>
          </a:p>
          <a:p>
            <a:pPr>
              <a:lnSpc>
                <a:spcPct val="80000"/>
              </a:lnSpc>
              <a:buFontTx/>
              <a:buNone/>
            </a:pPr>
            <a:endParaRPr lang="en-GB" b="1" dirty="0">
              <a:effectLst>
                <a:outerShdw blurRad="38100" dist="38100" dir="2700000" algn="tl">
                  <a:srgbClr val="000000">
                    <a:alpha val="43137"/>
                  </a:srgbClr>
                </a:outerShdw>
              </a:effectLst>
            </a:endParaRPr>
          </a:p>
          <a:p>
            <a:pPr marL="285750" indent="-285750">
              <a:lnSpc>
                <a:spcPct val="80000"/>
              </a:lnSpc>
              <a:buFont typeface="Arial" panose="020B0604020202020204" pitchFamily="34" charset="0"/>
              <a:buChar char="•"/>
            </a:pPr>
            <a:r>
              <a:rPr lang="en-GB" dirty="0"/>
              <a:t>Set up playing area.</a:t>
            </a:r>
          </a:p>
          <a:p>
            <a:pPr marL="285750" indent="-285750">
              <a:lnSpc>
                <a:spcPct val="80000"/>
              </a:lnSpc>
              <a:buFont typeface="Arial" panose="020B0604020202020204" pitchFamily="34" charset="0"/>
              <a:buChar char="•"/>
            </a:pPr>
            <a:r>
              <a:rPr lang="en-GB" dirty="0"/>
              <a:t>Place players in groups of 4 / 5 (2 balls).</a:t>
            </a:r>
          </a:p>
          <a:p>
            <a:pPr marL="285750" indent="-285750">
              <a:lnSpc>
                <a:spcPct val="80000"/>
              </a:lnSpc>
              <a:buFont typeface="Arial" panose="020B0604020202020204" pitchFamily="34" charset="0"/>
              <a:buChar char="•"/>
            </a:pPr>
            <a:r>
              <a:rPr lang="en-GB" dirty="0"/>
              <a:t>Play and move.</a:t>
            </a:r>
          </a:p>
          <a:p>
            <a:pPr marL="285750" indent="-285750">
              <a:lnSpc>
                <a:spcPct val="80000"/>
              </a:lnSpc>
              <a:buFont typeface="Arial" panose="020B0604020202020204" pitchFamily="34" charset="0"/>
              <a:buChar char="•"/>
            </a:pPr>
            <a:r>
              <a:rPr lang="en-GB" dirty="0"/>
              <a:t>Place 1 in the middle and play off outside men.</a:t>
            </a:r>
          </a:p>
          <a:p>
            <a:pPr marL="285750" indent="-285750">
              <a:lnSpc>
                <a:spcPct val="80000"/>
              </a:lnSpc>
              <a:buFont typeface="Arial" panose="020B0604020202020204" pitchFamily="34" charset="0"/>
              <a:buChar char="•"/>
            </a:pPr>
            <a:r>
              <a:rPr lang="en-GB" dirty="0"/>
              <a:t>Play 10 v 3 / 4 (use / rotate subs) in sized areas.</a:t>
            </a:r>
          </a:p>
          <a:p>
            <a:pPr>
              <a:lnSpc>
                <a:spcPct val="80000"/>
              </a:lnSpc>
              <a:buFontTx/>
              <a:buNone/>
            </a:pPr>
            <a:r>
              <a:rPr lang="en-GB" dirty="0"/>
              <a:t>Consider playing in team shape – any unit &amp; individual challenges, e.g. through units, miss units, rotation, ball to travel as quick as possible.</a:t>
            </a:r>
          </a:p>
          <a:p>
            <a:pPr>
              <a:lnSpc>
                <a:spcPct val="80000"/>
              </a:lnSpc>
              <a:buFontTx/>
              <a:buNone/>
            </a:pPr>
            <a:endParaRPr lang="en-GB" dirty="0"/>
          </a:p>
          <a:p>
            <a:pPr>
              <a:lnSpc>
                <a:spcPct val="80000"/>
              </a:lnSpc>
              <a:buFontTx/>
              <a:buNone/>
            </a:pPr>
            <a:r>
              <a:rPr lang="en-GB" b="1" dirty="0"/>
              <a:t>	(1) </a:t>
            </a:r>
            <a:r>
              <a:rPr lang="en-GB" dirty="0"/>
              <a:t>Play on 2 touch (5 per player).</a:t>
            </a:r>
          </a:p>
          <a:p>
            <a:pPr>
              <a:lnSpc>
                <a:spcPct val="80000"/>
              </a:lnSpc>
              <a:buFontTx/>
              <a:buNone/>
            </a:pPr>
            <a:r>
              <a:rPr lang="en-GB" dirty="0"/>
              <a:t>	</a:t>
            </a:r>
            <a:r>
              <a:rPr lang="en-GB" b="1" dirty="0"/>
              <a:t>(2) </a:t>
            </a:r>
            <a:r>
              <a:rPr lang="en-GB" dirty="0"/>
              <a:t>Play on 1 touch (5 per player).</a:t>
            </a:r>
          </a:p>
          <a:p>
            <a:pPr>
              <a:lnSpc>
                <a:spcPct val="80000"/>
              </a:lnSpc>
              <a:buFontTx/>
              <a:buNone/>
            </a:pPr>
            <a:r>
              <a:rPr lang="en-GB" dirty="0"/>
              <a:t>	</a:t>
            </a:r>
            <a:r>
              <a:rPr lang="en-GB" b="1" dirty="0"/>
              <a:t>(3) </a:t>
            </a:r>
            <a:r>
              <a:rPr lang="en-GB" dirty="0"/>
              <a:t>Play 3 v 1 (change players after 10 sec).</a:t>
            </a:r>
          </a:p>
          <a:p>
            <a:pPr>
              <a:lnSpc>
                <a:spcPct val="80000"/>
              </a:lnSpc>
              <a:buFontTx/>
              <a:buNone/>
            </a:pPr>
            <a:r>
              <a:rPr lang="en-GB" dirty="0"/>
              <a:t>	</a:t>
            </a:r>
            <a:r>
              <a:rPr lang="en-GB" b="1" dirty="0"/>
              <a:t>(4) </a:t>
            </a:r>
            <a:r>
              <a:rPr lang="en-GB" dirty="0"/>
              <a:t>Play 10 v 3 / 4 (20 x 30) for 1 mins.</a:t>
            </a:r>
          </a:p>
          <a:p>
            <a:pPr>
              <a:lnSpc>
                <a:spcPct val="80000"/>
              </a:lnSpc>
              <a:buFontTx/>
              <a:buNone/>
            </a:pPr>
            <a:r>
              <a:rPr lang="en-GB" dirty="0"/>
              <a:t>	(Defenders to keep if they regain = reaction)</a:t>
            </a:r>
          </a:p>
          <a:p>
            <a:pPr>
              <a:lnSpc>
                <a:spcPct val="80000"/>
              </a:lnSpc>
            </a:pPr>
            <a:r>
              <a:rPr lang="en-GB" dirty="0"/>
              <a:t>	</a:t>
            </a:r>
            <a:r>
              <a:rPr lang="en-GB" b="1" dirty="0"/>
              <a:t>(5) </a:t>
            </a:r>
            <a:r>
              <a:rPr lang="en-GB" dirty="0"/>
              <a:t>Play 10 v 2 / 3 (20 x 20) for 1 mins.</a:t>
            </a:r>
          </a:p>
          <a:p>
            <a:pPr>
              <a:lnSpc>
                <a:spcPct val="80000"/>
              </a:lnSpc>
            </a:pPr>
            <a:r>
              <a:rPr lang="en-GB" dirty="0"/>
              <a:t>	</a:t>
            </a:r>
            <a:r>
              <a:rPr lang="en-GB" b="1" dirty="0"/>
              <a:t>(6) </a:t>
            </a:r>
            <a:r>
              <a:rPr lang="en-GB" dirty="0"/>
              <a:t>Play 10 v 2 / 1 (20 x 10) for 1 mins.</a:t>
            </a:r>
          </a:p>
          <a:p>
            <a:pPr>
              <a:lnSpc>
                <a:spcPct val="80000"/>
              </a:lnSpc>
              <a:buFontTx/>
              <a:buNone/>
            </a:pPr>
            <a:r>
              <a:rPr lang="en-GB" dirty="0"/>
              <a:t>	</a:t>
            </a:r>
            <a:r>
              <a:rPr lang="en-GB" b="1" dirty="0"/>
              <a:t>(7) </a:t>
            </a:r>
            <a:r>
              <a:rPr lang="en-GB" dirty="0"/>
              <a:t>Play 10 v 1 (10 x 10) for 30 sec.</a:t>
            </a:r>
            <a:endParaRPr lang="en-GB" b="1" dirty="0"/>
          </a:p>
          <a:p>
            <a:pPr>
              <a:lnSpc>
                <a:spcPct val="80000"/>
              </a:lnSpc>
              <a:buFontTx/>
              <a:buNone/>
            </a:pPr>
            <a:r>
              <a:rPr lang="en-GB" dirty="0"/>
              <a:t>	</a:t>
            </a:r>
            <a:r>
              <a:rPr lang="en-GB" b="1" dirty="0"/>
              <a:t>(8)</a:t>
            </a:r>
            <a:r>
              <a:rPr lang="en-GB" dirty="0"/>
              <a:t> Play 10 v 3 / 4 / 5 (20 x 30) for 1 mins.</a:t>
            </a:r>
          </a:p>
          <a:p>
            <a:pPr>
              <a:lnSpc>
                <a:spcPct val="80000"/>
              </a:lnSpc>
              <a:buFontTx/>
              <a:buNone/>
            </a:pPr>
            <a:r>
              <a:rPr lang="en-GB" dirty="0"/>
              <a:t>	</a:t>
            </a:r>
            <a:r>
              <a:rPr lang="en-GB" b="1" dirty="0"/>
              <a:t>(9) </a:t>
            </a:r>
            <a:r>
              <a:rPr lang="en-GB" dirty="0"/>
              <a:t>Individual / unit work for 5 mins.</a:t>
            </a:r>
          </a:p>
          <a:p>
            <a:pPr>
              <a:lnSpc>
                <a:spcPct val="80000"/>
              </a:lnSpc>
              <a:buFontTx/>
              <a:buNone/>
            </a:pPr>
            <a:r>
              <a:rPr lang="en-GB" dirty="0"/>
              <a:t>	</a:t>
            </a:r>
          </a:p>
        </p:txBody>
      </p:sp>
      <p:cxnSp>
        <p:nvCxnSpPr>
          <p:cNvPr id="7" name="Straight Arrow Connector 6">
            <a:extLst>
              <a:ext uri="{FF2B5EF4-FFF2-40B4-BE49-F238E27FC236}">
                <a16:creationId xmlns:a16="http://schemas.microsoft.com/office/drawing/2014/main" id="{4136AE45-D4D0-4D87-9144-40DEF09D9203}"/>
              </a:ext>
            </a:extLst>
          </p:cNvPr>
          <p:cNvCxnSpPr>
            <a:cxnSpLocks/>
          </p:cNvCxnSpPr>
          <p:nvPr/>
        </p:nvCxnSpPr>
        <p:spPr>
          <a:xfrm>
            <a:off x="7066620" y="1371600"/>
            <a:ext cx="3969679"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5E9161B-E547-4CCC-81B2-01905F306C46}"/>
              </a:ext>
            </a:extLst>
          </p:cNvPr>
          <p:cNvCxnSpPr>
            <a:cxnSpLocks/>
          </p:cNvCxnSpPr>
          <p:nvPr/>
        </p:nvCxnSpPr>
        <p:spPr>
          <a:xfrm flipV="1">
            <a:off x="11353800" y="1587501"/>
            <a:ext cx="0" cy="4607073"/>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C50BF8-3FEA-4520-857C-B1EBB19A3B35}"/>
              </a:ext>
            </a:extLst>
          </p:cNvPr>
          <p:cNvSpPr/>
          <p:nvPr/>
        </p:nvSpPr>
        <p:spPr>
          <a:xfrm>
            <a:off x="8530759" y="1113647"/>
            <a:ext cx="1041400" cy="392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20</a:t>
            </a:r>
          </a:p>
        </p:txBody>
      </p:sp>
      <p:sp>
        <p:nvSpPr>
          <p:cNvPr id="14" name="Rectangle 13">
            <a:extLst>
              <a:ext uri="{FF2B5EF4-FFF2-40B4-BE49-F238E27FC236}">
                <a16:creationId xmlns:a16="http://schemas.microsoft.com/office/drawing/2014/main" id="{9FAFC4E3-B0BB-4C87-836C-F4B0F52CD60E}"/>
              </a:ext>
            </a:extLst>
          </p:cNvPr>
          <p:cNvSpPr/>
          <p:nvPr/>
        </p:nvSpPr>
        <p:spPr>
          <a:xfrm>
            <a:off x="11047394" y="3764037"/>
            <a:ext cx="612811" cy="465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30</a:t>
            </a:r>
          </a:p>
        </p:txBody>
      </p:sp>
      <p:sp>
        <p:nvSpPr>
          <p:cNvPr id="16" name="Star: 8 Points 15">
            <a:extLst>
              <a:ext uri="{FF2B5EF4-FFF2-40B4-BE49-F238E27FC236}">
                <a16:creationId xmlns:a16="http://schemas.microsoft.com/office/drawing/2014/main" id="{72BCD4C8-235B-4D1A-916E-E2548A3C39F9}"/>
              </a:ext>
            </a:extLst>
          </p:cNvPr>
          <p:cNvSpPr/>
          <p:nvPr/>
        </p:nvSpPr>
        <p:spPr>
          <a:xfrm>
            <a:off x="8802204" y="1659641"/>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p>
        </p:txBody>
      </p:sp>
      <p:sp>
        <p:nvSpPr>
          <p:cNvPr id="17" name="Star: 8 Points 16">
            <a:extLst>
              <a:ext uri="{FF2B5EF4-FFF2-40B4-BE49-F238E27FC236}">
                <a16:creationId xmlns:a16="http://schemas.microsoft.com/office/drawing/2014/main" id="{EA5A305C-245A-4317-BE63-505A74745077}"/>
              </a:ext>
            </a:extLst>
          </p:cNvPr>
          <p:cNvSpPr/>
          <p:nvPr/>
        </p:nvSpPr>
        <p:spPr>
          <a:xfrm>
            <a:off x="8787597" y="2673712"/>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8" name="Star: 8 Points 17">
            <a:extLst>
              <a:ext uri="{FF2B5EF4-FFF2-40B4-BE49-F238E27FC236}">
                <a16:creationId xmlns:a16="http://schemas.microsoft.com/office/drawing/2014/main" id="{BE281A9E-E6FA-4CBB-A671-633464FB92EE}"/>
              </a:ext>
            </a:extLst>
          </p:cNvPr>
          <p:cNvSpPr/>
          <p:nvPr/>
        </p:nvSpPr>
        <p:spPr>
          <a:xfrm>
            <a:off x="8999054" y="4487049"/>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9" name="Star: 8 Points 18">
            <a:extLst>
              <a:ext uri="{FF2B5EF4-FFF2-40B4-BE49-F238E27FC236}">
                <a16:creationId xmlns:a16="http://schemas.microsoft.com/office/drawing/2014/main" id="{34DBEE5F-847E-4EC2-82EA-A8A1F47CA103}"/>
              </a:ext>
            </a:extLst>
          </p:cNvPr>
          <p:cNvSpPr/>
          <p:nvPr/>
        </p:nvSpPr>
        <p:spPr>
          <a:xfrm>
            <a:off x="10290640" y="2193775"/>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p>
        </p:txBody>
      </p:sp>
      <p:sp>
        <p:nvSpPr>
          <p:cNvPr id="20" name="Star: 8 Points 19">
            <a:extLst>
              <a:ext uri="{FF2B5EF4-FFF2-40B4-BE49-F238E27FC236}">
                <a16:creationId xmlns:a16="http://schemas.microsoft.com/office/drawing/2014/main" id="{86F9FF09-BED3-4156-9187-3A60796B15C3}"/>
              </a:ext>
            </a:extLst>
          </p:cNvPr>
          <p:cNvSpPr/>
          <p:nvPr/>
        </p:nvSpPr>
        <p:spPr>
          <a:xfrm>
            <a:off x="7358218" y="2193776"/>
            <a:ext cx="731682"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11</a:t>
            </a:r>
          </a:p>
        </p:txBody>
      </p:sp>
      <p:sp>
        <p:nvSpPr>
          <p:cNvPr id="21" name="Star: 8 Points 20">
            <a:extLst>
              <a:ext uri="{FF2B5EF4-FFF2-40B4-BE49-F238E27FC236}">
                <a16:creationId xmlns:a16="http://schemas.microsoft.com/office/drawing/2014/main" id="{8BF38A6F-1E33-4566-83C1-7A0D9E3F121B}"/>
              </a:ext>
            </a:extLst>
          </p:cNvPr>
          <p:cNvSpPr/>
          <p:nvPr/>
        </p:nvSpPr>
        <p:spPr>
          <a:xfrm>
            <a:off x="9572259" y="3283261"/>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8</a:t>
            </a:r>
          </a:p>
        </p:txBody>
      </p:sp>
      <p:sp>
        <p:nvSpPr>
          <p:cNvPr id="22" name="Star: 8 Points 21">
            <a:extLst>
              <a:ext uri="{FF2B5EF4-FFF2-40B4-BE49-F238E27FC236}">
                <a16:creationId xmlns:a16="http://schemas.microsoft.com/office/drawing/2014/main" id="{DD6E1AA9-8633-4F97-B83A-3C5E8DD17B25}"/>
              </a:ext>
            </a:extLst>
          </p:cNvPr>
          <p:cNvSpPr/>
          <p:nvPr/>
        </p:nvSpPr>
        <p:spPr>
          <a:xfrm>
            <a:off x="8194812" y="3351182"/>
            <a:ext cx="607392"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10</a:t>
            </a:r>
          </a:p>
        </p:txBody>
      </p:sp>
      <p:sp>
        <p:nvSpPr>
          <p:cNvPr id="23" name="Star: 8 Points 22">
            <a:extLst>
              <a:ext uri="{FF2B5EF4-FFF2-40B4-BE49-F238E27FC236}">
                <a16:creationId xmlns:a16="http://schemas.microsoft.com/office/drawing/2014/main" id="{AA675686-0886-42F3-84C5-69EC16DE570A}"/>
              </a:ext>
            </a:extLst>
          </p:cNvPr>
          <p:cNvSpPr/>
          <p:nvPr/>
        </p:nvSpPr>
        <p:spPr>
          <a:xfrm>
            <a:off x="8738704" y="4076647"/>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24" name="Star: 8 Points 23">
            <a:extLst>
              <a:ext uri="{FF2B5EF4-FFF2-40B4-BE49-F238E27FC236}">
                <a16:creationId xmlns:a16="http://schemas.microsoft.com/office/drawing/2014/main" id="{BAFCD90E-AFD0-444B-81EB-AF8701D56D72}"/>
              </a:ext>
            </a:extLst>
          </p:cNvPr>
          <p:cNvSpPr/>
          <p:nvPr/>
        </p:nvSpPr>
        <p:spPr>
          <a:xfrm>
            <a:off x="10425645" y="4624793"/>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5" name="Star: 8 Points 24">
            <a:extLst>
              <a:ext uri="{FF2B5EF4-FFF2-40B4-BE49-F238E27FC236}">
                <a16:creationId xmlns:a16="http://schemas.microsoft.com/office/drawing/2014/main" id="{C733E023-DF64-4141-8AE0-B89047661EB2}"/>
              </a:ext>
            </a:extLst>
          </p:cNvPr>
          <p:cNvSpPr/>
          <p:nvPr/>
        </p:nvSpPr>
        <p:spPr>
          <a:xfrm>
            <a:off x="9635158" y="5518876"/>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26" name="Star: 8 Points 25">
            <a:extLst>
              <a:ext uri="{FF2B5EF4-FFF2-40B4-BE49-F238E27FC236}">
                <a16:creationId xmlns:a16="http://schemas.microsoft.com/office/drawing/2014/main" id="{5C368A51-5C00-42D5-B0E4-E70656B9FD70}"/>
              </a:ext>
            </a:extLst>
          </p:cNvPr>
          <p:cNvSpPr/>
          <p:nvPr/>
        </p:nvSpPr>
        <p:spPr>
          <a:xfrm>
            <a:off x="8142908" y="5531576"/>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27" name="Star: 8 Points 26">
            <a:extLst>
              <a:ext uri="{FF2B5EF4-FFF2-40B4-BE49-F238E27FC236}">
                <a16:creationId xmlns:a16="http://schemas.microsoft.com/office/drawing/2014/main" id="{12EE1C76-5897-449A-9BD9-C03183E7977F}"/>
              </a:ext>
            </a:extLst>
          </p:cNvPr>
          <p:cNvSpPr/>
          <p:nvPr/>
        </p:nvSpPr>
        <p:spPr>
          <a:xfrm>
            <a:off x="7231934" y="4644141"/>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28" name="Star: 8 Points 27">
            <a:extLst>
              <a:ext uri="{FF2B5EF4-FFF2-40B4-BE49-F238E27FC236}">
                <a16:creationId xmlns:a16="http://schemas.microsoft.com/office/drawing/2014/main" id="{8DEF68F8-5302-49BB-8582-AAC0D700D107}"/>
              </a:ext>
            </a:extLst>
          </p:cNvPr>
          <p:cNvSpPr/>
          <p:nvPr/>
        </p:nvSpPr>
        <p:spPr>
          <a:xfrm>
            <a:off x="9893127" y="3860597"/>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0" name="Star: 8 Points 29">
            <a:extLst>
              <a:ext uri="{FF2B5EF4-FFF2-40B4-BE49-F238E27FC236}">
                <a16:creationId xmlns:a16="http://schemas.microsoft.com/office/drawing/2014/main" id="{38ACDB5A-25E8-4653-9C06-D130330D5060}"/>
              </a:ext>
            </a:extLst>
          </p:cNvPr>
          <p:cNvSpPr/>
          <p:nvPr/>
        </p:nvSpPr>
        <p:spPr>
          <a:xfrm>
            <a:off x="6646216" y="3273683"/>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1" name="Star: 8 Points 30">
            <a:extLst>
              <a:ext uri="{FF2B5EF4-FFF2-40B4-BE49-F238E27FC236}">
                <a16:creationId xmlns:a16="http://schemas.microsoft.com/office/drawing/2014/main" id="{FC07AACC-B51B-4C5A-A737-C0DF7D0601FC}"/>
              </a:ext>
            </a:extLst>
          </p:cNvPr>
          <p:cNvSpPr/>
          <p:nvPr/>
        </p:nvSpPr>
        <p:spPr>
          <a:xfrm>
            <a:off x="6646216" y="2745954"/>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Tree>
    <p:extLst>
      <p:ext uri="{BB962C8B-B14F-4D97-AF65-F5344CB8AC3E}">
        <p14:creationId xmlns:p14="http://schemas.microsoft.com/office/powerpoint/2010/main" val="1484861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84</a:t>
            </a:fld>
            <a:endParaRPr lang="en-GB"/>
          </a:p>
        </p:txBody>
      </p:sp>
      <p:sp>
        <p:nvSpPr>
          <p:cNvPr id="3" name="Rectangle 4">
            <a:extLst>
              <a:ext uri="{FF2B5EF4-FFF2-40B4-BE49-F238E27FC236}">
                <a16:creationId xmlns:a16="http://schemas.microsoft.com/office/drawing/2014/main" id="{AB72DDDC-6183-4701-8EC5-49793C0CF9B9}"/>
              </a:ext>
            </a:extLst>
          </p:cNvPr>
          <p:cNvSpPr>
            <a:spLocks noChangeArrowheads="1"/>
          </p:cNvSpPr>
          <p:nvPr/>
        </p:nvSpPr>
        <p:spPr bwMode="auto">
          <a:xfrm>
            <a:off x="7077715" y="1581780"/>
            <a:ext cx="3969679" cy="4607074"/>
          </a:xfrm>
          <a:prstGeom prst="rect">
            <a:avLst/>
          </a:prstGeom>
          <a:solidFill>
            <a:srgbClr val="008000"/>
          </a:solidFill>
          <a:ln w="9525">
            <a:solidFill>
              <a:schemeClr val="tx1"/>
            </a:solidFill>
            <a:miter lim="800000"/>
            <a:headEnd/>
            <a:tailEnd/>
          </a:ln>
          <a:effectLst/>
        </p:spPr>
        <p:txBody>
          <a:bodyPr wrap="none" anchor="ctr"/>
          <a:lstStyle/>
          <a:p>
            <a:endParaRPr lang="en-GB"/>
          </a:p>
        </p:txBody>
      </p:sp>
      <p:sp>
        <p:nvSpPr>
          <p:cNvPr id="5" name="Rectangle 2">
            <a:extLst>
              <a:ext uri="{FF2B5EF4-FFF2-40B4-BE49-F238E27FC236}">
                <a16:creationId xmlns:a16="http://schemas.microsoft.com/office/drawing/2014/main" id="{6C0D69D9-FF83-4BC6-99B8-D82160A3AAA9}"/>
              </a:ext>
            </a:extLst>
          </p:cNvPr>
          <p:cNvSpPr txBox="1">
            <a:spLocks noChangeArrowheads="1"/>
          </p:cNvSpPr>
          <p:nvPr/>
        </p:nvSpPr>
        <p:spPr bwMode="auto">
          <a:xfrm>
            <a:off x="357809" y="213833"/>
            <a:ext cx="8229600" cy="620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fontScale="25000" lnSpcReduction="20000"/>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algn="l"/>
            <a:br>
              <a:rPr lang="en-GB" sz="1800" b="1" dirty="0">
                <a:solidFill>
                  <a:schemeClr val="bg1"/>
                </a:solidFill>
              </a:rPr>
            </a:br>
            <a:br>
              <a:rPr lang="en-GB" sz="1800" b="1" dirty="0"/>
            </a:br>
            <a:r>
              <a:rPr lang="en-GB" sz="11200" b="1" dirty="0">
                <a:solidFill>
                  <a:schemeClr val="tx2"/>
                </a:solidFill>
              </a:rPr>
              <a:t>Match-day Warm-up 9 v 9</a:t>
            </a:r>
            <a:br>
              <a:rPr lang="en-GB" sz="6200" b="1" dirty="0"/>
            </a:br>
            <a:r>
              <a:rPr lang="en-GB" sz="6200" b="1" dirty="0"/>
              <a:t> </a:t>
            </a:r>
          </a:p>
        </p:txBody>
      </p:sp>
      <p:sp>
        <p:nvSpPr>
          <p:cNvPr id="2" name="Rectangle 1">
            <a:extLst>
              <a:ext uri="{FF2B5EF4-FFF2-40B4-BE49-F238E27FC236}">
                <a16:creationId xmlns:a16="http://schemas.microsoft.com/office/drawing/2014/main" id="{A43F28C4-3435-4540-A961-C4FFC75A09AC}"/>
              </a:ext>
            </a:extLst>
          </p:cNvPr>
          <p:cNvSpPr/>
          <p:nvPr/>
        </p:nvSpPr>
        <p:spPr>
          <a:xfrm>
            <a:off x="357809" y="1025851"/>
            <a:ext cx="6096000" cy="4967514"/>
          </a:xfrm>
          <a:prstGeom prst="rect">
            <a:avLst/>
          </a:prstGeom>
        </p:spPr>
        <p:txBody>
          <a:bodyPr>
            <a:spAutoFit/>
          </a:bodyPr>
          <a:lstStyle/>
          <a:p>
            <a:pPr>
              <a:lnSpc>
                <a:spcPct val="80000"/>
              </a:lnSpc>
              <a:buFontTx/>
              <a:buNone/>
            </a:pPr>
            <a:r>
              <a:rPr lang="en-GB" b="1" dirty="0">
                <a:effectLst>
                  <a:outerShdw blurRad="38100" dist="38100" dir="2700000" algn="tl">
                    <a:srgbClr val="000000">
                      <a:alpha val="43137"/>
                    </a:srgbClr>
                  </a:outerShdw>
                </a:effectLst>
              </a:rPr>
              <a:t>Organisation:</a:t>
            </a:r>
          </a:p>
          <a:p>
            <a:pPr>
              <a:lnSpc>
                <a:spcPct val="80000"/>
              </a:lnSpc>
              <a:buFontTx/>
              <a:buNone/>
            </a:pPr>
            <a:endParaRPr lang="en-GB" b="1" dirty="0">
              <a:effectLst>
                <a:outerShdw blurRad="38100" dist="38100" dir="2700000" algn="tl">
                  <a:srgbClr val="000000">
                    <a:alpha val="43137"/>
                  </a:srgbClr>
                </a:outerShdw>
              </a:effectLst>
            </a:endParaRPr>
          </a:p>
          <a:p>
            <a:pPr marL="285750" indent="-285750">
              <a:lnSpc>
                <a:spcPct val="80000"/>
              </a:lnSpc>
              <a:buFont typeface="Arial" panose="020B0604020202020204" pitchFamily="34" charset="0"/>
              <a:buChar char="•"/>
            </a:pPr>
            <a:r>
              <a:rPr lang="en-GB" dirty="0"/>
              <a:t>Set up playing area.</a:t>
            </a:r>
          </a:p>
          <a:p>
            <a:pPr marL="285750" indent="-285750">
              <a:lnSpc>
                <a:spcPct val="80000"/>
              </a:lnSpc>
              <a:buFont typeface="Arial" panose="020B0604020202020204" pitchFamily="34" charset="0"/>
              <a:buChar char="•"/>
            </a:pPr>
            <a:r>
              <a:rPr lang="en-GB" dirty="0"/>
              <a:t>Place players in groups of 4 / 5 (2 balls).</a:t>
            </a:r>
          </a:p>
          <a:p>
            <a:pPr marL="285750" indent="-285750">
              <a:lnSpc>
                <a:spcPct val="80000"/>
              </a:lnSpc>
              <a:buFont typeface="Arial" panose="020B0604020202020204" pitchFamily="34" charset="0"/>
              <a:buChar char="•"/>
            </a:pPr>
            <a:r>
              <a:rPr lang="en-GB" dirty="0"/>
              <a:t>Play and move.</a:t>
            </a:r>
          </a:p>
          <a:p>
            <a:pPr marL="285750" indent="-285750">
              <a:lnSpc>
                <a:spcPct val="80000"/>
              </a:lnSpc>
              <a:buFont typeface="Arial" panose="020B0604020202020204" pitchFamily="34" charset="0"/>
              <a:buChar char="•"/>
            </a:pPr>
            <a:r>
              <a:rPr lang="en-GB" dirty="0"/>
              <a:t>Place 1 in the middle and play off outside men.</a:t>
            </a:r>
          </a:p>
          <a:p>
            <a:pPr marL="285750" indent="-285750">
              <a:lnSpc>
                <a:spcPct val="80000"/>
              </a:lnSpc>
              <a:buFont typeface="Arial" panose="020B0604020202020204" pitchFamily="34" charset="0"/>
              <a:buChar char="•"/>
            </a:pPr>
            <a:r>
              <a:rPr lang="en-GB" dirty="0"/>
              <a:t>Play 8 v 3 / 2 (use / rotate subs) in sized areas.</a:t>
            </a:r>
          </a:p>
          <a:p>
            <a:pPr>
              <a:lnSpc>
                <a:spcPct val="80000"/>
              </a:lnSpc>
              <a:buFontTx/>
              <a:buNone/>
            </a:pPr>
            <a:r>
              <a:rPr lang="en-GB" dirty="0"/>
              <a:t>Consider playing in team shape – any unit &amp; individual challenges, e.g. through units, miss units, rotation, ball to travel as quick as possible.</a:t>
            </a:r>
          </a:p>
          <a:p>
            <a:pPr>
              <a:lnSpc>
                <a:spcPct val="80000"/>
              </a:lnSpc>
              <a:buFontTx/>
              <a:buNone/>
            </a:pPr>
            <a:endParaRPr lang="en-GB" dirty="0"/>
          </a:p>
          <a:p>
            <a:pPr>
              <a:lnSpc>
                <a:spcPct val="80000"/>
              </a:lnSpc>
              <a:buFontTx/>
              <a:buNone/>
            </a:pPr>
            <a:r>
              <a:rPr lang="en-GB" b="1" dirty="0"/>
              <a:t>	(1) </a:t>
            </a:r>
            <a:r>
              <a:rPr lang="en-GB" dirty="0"/>
              <a:t>Play on 2 touch (6 per player).</a:t>
            </a:r>
          </a:p>
          <a:p>
            <a:pPr>
              <a:lnSpc>
                <a:spcPct val="80000"/>
              </a:lnSpc>
              <a:buFontTx/>
              <a:buNone/>
            </a:pPr>
            <a:r>
              <a:rPr lang="en-GB" dirty="0"/>
              <a:t>	</a:t>
            </a:r>
            <a:r>
              <a:rPr lang="en-GB" b="1" dirty="0"/>
              <a:t>(2) </a:t>
            </a:r>
            <a:r>
              <a:rPr lang="en-GB" dirty="0"/>
              <a:t>Play on 1 touch (6 per player).</a:t>
            </a:r>
          </a:p>
          <a:p>
            <a:pPr>
              <a:lnSpc>
                <a:spcPct val="80000"/>
              </a:lnSpc>
              <a:buFontTx/>
              <a:buNone/>
            </a:pPr>
            <a:r>
              <a:rPr lang="en-GB" dirty="0"/>
              <a:t>	</a:t>
            </a:r>
            <a:r>
              <a:rPr lang="en-GB" b="1" dirty="0"/>
              <a:t>(3) </a:t>
            </a:r>
            <a:r>
              <a:rPr lang="en-GB" dirty="0"/>
              <a:t>Play 3 v 1 (change players after 30 sec).</a:t>
            </a:r>
          </a:p>
          <a:p>
            <a:pPr>
              <a:lnSpc>
                <a:spcPct val="80000"/>
              </a:lnSpc>
              <a:buFontTx/>
              <a:buNone/>
            </a:pPr>
            <a:r>
              <a:rPr lang="en-GB" dirty="0"/>
              <a:t>	</a:t>
            </a:r>
            <a:r>
              <a:rPr lang="en-GB" b="1" dirty="0"/>
              <a:t>(4) </a:t>
            </a:r>
            <a:r>
              <a:rPr lang="en-GB" dirty="0"/>
              <a:t>Play 8 v 3 / 2 (20 x 25) for 1 mins.</a:t>
            </a:r>
          </a:p>
          <a:p>
            <a:pPr>
              <a:lnSpc>
                <a:spcPct val="80000"/>
              </a:lnSpc>
              <a:buFontTx/>
              <a:buNone/>
            </a:pPr>
            <a:r>
              <a:rPr lang="en-GB" dirty="0"/>
              <a:t>	(Defenders to keep if they regain = reaction)</a:t>
            </a:r>
          </a:p>
          <a:p>
            <a:pPr>
              <a:lnSpc>
                <a:spcPct val="80000"/>
              </a:lnSpc>
            </a:pPr>
            <a:r>
              <a:rPr lang="en-GB" dirty="0"/>
              <a:t>	</a:t>
            </a:r>
            <a:r>
              <a:rPr lang="en-GB" b="1" dirty="0"/>
              <a:t>(5) </a:t>
            </a:r>
            <a:r>
              <a:rPr lang="en-GB" dirty="0"/>
              <a:t>Play 8 v 2 / 1 (20 x 20) for 1 mins.</a:t>
            </a:r>
          </a:p>
          <a:p>
            <a:pPr>
              <a:lnSpc>
                <a:spcPct val="80000"/>
              </a:lnSpc>
            </a:pPr>
            <a:r>
              <a:rPr lang="en-GB" dirty="0"/>
              <a:t>	</a:t>
            </a:r>
            <a:r>
              <a:rPr lang="en-GB" b="1" dirty="0"/>
              <a:t>(6) </a:t>
            </a:r>
            <a:r>
              <a:rPr lang="en-GB" dirty="0"/>
              <a:t>Play 8 v 2 / 1 (20 x 10) for 1 mins.</a:t>
            </a:r>
          </a:p>
          <a:p>
            <a:pPr>
              <a:lnSpc>
                <a:spcPct val="80000"/>
              </a:lnSpc>
              <a:buFontTx/>
              <a:buNone/>
            </a:pPr>
            <a:r>
              <a:rPr lang="en-GB" dirty="0"/>
              <a:t>	</a:t>
            </a:r>
            <a:r>
              <a:rPr lang="en-GB" b="1" dirty="0"/>
              <a:t>(7) </a:t>
            </a:r>
            <a:r>
              <a:rPr lang="en-GB" dirty="0"/>
              <a:t>Play 8 v 1 (10 x 10) for 30 sec.</a:t>
            </a:r>
          </a:p>
          <a:p>
            <a:pPr>
              <a:lnSpc>
                <a:spcPct val="80000"/>
              </a:lnSpc>
              <a:buFontTx/>
              <a:buNone/>
            </a:pPr>
            <a:r>
              <a:rPr lang="en-GB" dirty="0"/>
              <a:t>	</a:t>
            </a:r>
            <a:r>
              <a:rPr lang="en-GB" b="1" dirty="0"/>
              <a:t>(8)</a:t>
            </a:r>
            <a:r>
              <a:rPr lang="en-GB" dirty="0"/>
              <a:t> Play 8 v 2 / 3 / 4 (20 x 25) for 1 mins.</a:t>
            </a:r>
          </a:p>
          <a:p>
            <a:pPr>
              <a:lnSpc>
                <a:spcPct val="80000"/>
              </a:lnSpc>
              <a:buFontTx/>
              <a:buNone/>
            </a:pPr>
            <a:r>
              <a:rPr lang="en-GB" dirty="0"/>
              <a:t>	</a:t>
            </a:r>
            <a:r>
              <a:rPr lang="en-GB" b="1" dirty="0"/>
              <a:t>(9) </a:t>
            </a:r>
            <a:r>
              <a:rPr lang="en-GB" dirty="0"/>
              <a:t>Individual / unit work for 5 mins.</a:t>
            </a:r>
          </a:p>
          <a:p>
            <a:pPr>
              <a:lnSpc>
                <a:spcPct val="80000"/>
              </a:lnSpc>
              <a:buFontTx/>
              <a:buNone/>
            </a:pPr>
            <a:r>
              <a:rPr lang="en-GB" dirty="0"/>
              <a:t>	</a:t>
            </a:r>
          </a:p>
        </p:txBody>
      </p:sp>
      <p:cxnSp>
        <p:nvCxnSpPr>
          <p:cNvPr id="7" name="Straight Arrow Connector 6">
            <a:extLst>
              <a:ext uri="{FF2B5EF4-FFF2-40B4-BE49-F238E27FC236}">
                <a16:creationId xmlns:a16="http://schemas.microsoft.com/office/drawing/2014/main" id="{4136AE45-D4D0-4D87-9144-40DEF09D9203}"/>
              </a:ext>
            </a:extLst>
          </p:cNvPr>
          <p:cNvCxnSpPr>
            <a:cxnSpLocks/>
          </p:cNvCxnSpPr>
          <p:nvPr/>
        </p:nvCxnSpPr>
        <p:spPr>
          <a:xfrm>
            <a:off x="7066620" y="1371600"/>
            <a:ext cx="3969679"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5E9161B-E547-4CCC-81B2-01905F306C46}"/>
              </a:ext>
            </a:extLst>
          </p:cNvPr>
          <p:cNvCxnSpPr>
            <a:cxnSpLocks/>
          </p:cNvCxnSpPr>
          <p:nvPr/>
        </p:nvCxnSpPr>
        <p:spPr>
          <a:xfrm flipV="1">
            <a:off x="11353800" y="1587501"/>
            <a:ext cx="0" cy="4607073"/>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C50BF8-3FEA-4520-857C-B1EBB19A3B35}"/>
              </a:ext>
            </a:extLst>
          </p:cNvPr>
          <p:cNvSpPr/>
          <p:nvPr/>
        </p:nvSpPr>
        <p:spPr>
          <a:xfrm>
            <a:off x="8530759" y="1113647"/>
            <a:ext cx="1041400" cy="392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20</a:t>
            </a:r>
          </a:p>
        </p:txBody>
      </p:sp>
      <p:sp>
        <p:nvSpPr>
          <p:cNvPr id="14" name="Rectangle 13">
            <a:extLst>
              <a:ext uri="{FF2B5EF4-FFF2-40B4-BE49-F238E27FC236}">
                <a16:creationId xmlns:a16="http://schemas.microsoft.com/office/drawing/2014/main" id="{9FAFC4E3-B0BB-4C87-836C-F4B0F52CD60E}"/>
              </a:ext>
            </a:extLst>
          </p:cNvPr>
          <p:cNvSpPr/>
          <p:nvPr/>
        </p:nvSpPr>
        <p:spPr>
          <a:xfrm>
            <a:off x="11047394" y="3764037"/>
            <a:ext cx="612811" cy="465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25</a:t>
            </a:r>
          </a:p>
        </p:txBody>
      </p:sp>
      <p:sp>
        <p:nvSpPr>
          <p:cNvPr id="16" name="Star: 8 Points 15">
            <a:extLst>
              <a:ext uri="{FF2B5EF4-FFF2-40B4-BE49-F238E27FC236}">
                <a16:creationId xmlns:a16="http://schemas.microsoft.com/office/drawing/2014/main" id="{72BCD4C8-235B-4D1A-916E-E2548A3C39F9}"/>
              </a:ext>
            </a:extLst>
          </p:cNvPr>
          <p:cNvSpPr/>
          <p:nvPr/>
        </p:nvSpPr>
        <p:spPr>
          <a:xfrm>
            <a:off x="8802204" y="1659641"/>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p>
        </p:txBody>
      </p:sp>
      <p:sp>
        <p:nvSpPr>
          <p:cNvPr id="17" name="Star: 8 Points 16">
            <a:extLst>
              <a:ext uri="{FF2B5EF4-FFF2-40B4-BE49-F238E27FC236}">
                <a16:creationId xmlns:a16="http://schemas.microsoft.com/office/drawing/2014/main" id="{EA5A305C-245A-4317-BE63-505A74745077}"/>
              </a:ext>
            </a:extLst>
          </p:cNvPr>
          <p:cNvSpPr/>
          <p:nvPr/>
        </p:nvSpPr>
        <p:spPr>
          <a:xfrm>
            <a:off x="8787597" y="2673712"/>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8" name="Star: 8 Points 17">
            <a:extLst>
              <a:ext uri="{FF2B5EF4-FFF2-40B4-BE49-F238E27FC236}">
                <a16:creationId xmlns:a16="http://schemas.microsoft.com/office/drawing/2014/main" id="{BE281A9E-E6FA-4CBB-A671-633464FB92EE}"/>
              </a:ext>
            </a:extLst>
          </p:cNvPr>
          <p:cNvSpPr/>
          <p:nvPr/>
        </p:nvSpPr>
        <p:spPr>
          <a:xfrm>
            <a:off x="8999054" y="4487049"/>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21" name="Star: 8 Points 20">
            <a:extLst>
              <a:ext uri="{FF2B5EF4-FFF2-40B4-BE49-F238E27FC236}">
                <a16:creationId xmlns:a16="http://schemas.microsoft.com/office/drawing/2014/main" id="{8BF38A6F-1E33-4566-83C1-7A0D9E3F121B}"/>
              </a:ext>
            </a:extLst>
          </p:cNvPr>
          <p:cNvSpPr/>
          <p:nvPr/>
        </p:nvSpPr>
        <p:spPr>
          <a:xfrm>
            <a:off x="9572159" y="3041608"/>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8</a:t>
            </a:r>
          </a:p>
        </p:txBody>
      </p:sp>
      <p:sp>
        <p:nvSpPr>
          <p:cNvPr id="22" name="Star: 8 Points 21">
            <a:extLst>
              <a:ext uri="{FF2B5EF4-FFF2-40B4-BE49-F238E27FC236}">
                <a16:creationId xmlns:a16="http://schemas.microsoft.com/office/drawing/2014/main" id="{DD6E1AA9-8633-4F97-B83A-3C5E8DD17B25}"/>
              </a:ext>
            </a:extLst>
          </p:cNvPr>
          <p:cNvSpPr/>
          <p:nvPr/>
        </p:nvSpPr>
        <p:spPr>
          <a:xfrm>
            <a:off x="7956825" y="2478886"/>
            <a:ext cx="607392"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10</a:t>
            </a:r>
          </a:p>
        </p:txBody>
      </p:sp>
      <p:sp>
        <p:nvSpPr>
          <p:cNvPr id="23" name="Star: 8 Points 22">
            <a:extLst>
              <a:ext uri="{FF2B5EF4-FFF2-40B4-BE49-F238E27FC236}">
                <a16:creationId xmlns:a16="http://schemas.microsoft.com/office/drawing/2014/main" id="{AA675686-0886-42F3-84C5-69EC16DE570A}"/>
              </a:ext>
            </a:extLst>
          </p:cNvPr>
          <p:cNvSpPr/>
          <p:nvPr/>
        </p:nvSpPr>
        <p:spPr>
          <a:xfrm>
            <a:off x="8738704" y="4076647"/>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24" name="Star: 8 Points 23">
            <a:extLst>
              <a:ext uri="{FF2B5EF4-FFF2-40B4-BE49-F238E27FC236}">
                <a16:creationId xmlns:a16="http://schemas.microsoft.com/office/drawing/2014/main" id="{BAFCD90E-AFD0-444B-81EB-AF8701D56D72}"/>
              </a:ext>
            </a:extLst>
          </p:cNvPr>
          <p:cNvSpPr/>
          <p:nvPr/>
        </p:nvSpPr>
        <p:spPr>
          <a:xfrm>
            <a:off x="10512829" y="4062428"/>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5" name="Star: 8 Points 24">
            <a:extLst>
              <a:ext uri="{FF2B5EF4-FFF2-40B4-BE49-F238E27FC236}">
                <a16:creationId xmlns:a16="http://schemas.microsoft.com/office/drawing/2014/main" id="{C733E023-DF64-4141-8AE0-B89047661EB2}"/>
              </a:ext>
            </a:extLst>
          </p:cNvPr>
          <p:cNvSpPr/>
          <p:nvPr/>
        </p:nvSpPr>
        <p:spPr>
          <a:xfrm>
            <a:off x="9635158" y="5518876"/>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26" name="Star: 8 Points 25">
            <a:extLst>
              <a:ext uri="{FF2B5EF4-FFF2-40B4-BE49-F238E27FC236}">
                <a16:creationId xmlns:a16="http://schemas.microsoft.com/office/drawing/2014/main" id="{5C368A51-5C00-42D5-B0E4-E70656B9FD70}"/>
              </a:ext>
            </a:extLst>
          </p:cNvPr>
          <p:cNvSpPr/>
          <p:nvPr/>
        </p:nvSpPr>
        <p:spPr>
          <a:xfrm>
            <a:off x="8142908" y="5531576"/>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27" name="Star: 8 Points 26">
            <a:extLst>
              <a:ext uri="{FF2B5EF4-FFF2-40B4-BE49-F238E27FC236}">
                <a16:creationId xmlns:a16="http://schemas.microsoft.com/office/drawing/2014/main" id="{12EE1C76-5897-449A-9BD9-C03183E7977F}"/>
              </a:ext>
            </a:extLst>
          </p:cNvPr>
          <p:cNvSpPr/>
          <p:nvPr/>
        </p:nvSpPr>
        <p:spPr>
          <a:xfrm>
            <a:off x="7248449" y="4216289"/>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28" name="Star: 8 Points 27">
            <a:extLst>
              <a:ext uri="{FF2B5EF4-FFF2-40B4-BE49-F238E27FC236}">
                <a16:creationId xmlns:a16="http://schemas.microsoft.com/office/drawing/2014/main" id="{8DEF68F8-5302-49BB-8582-AAC0D700D107}"/>
              </a:ext>
            </a:extLst>
          </p:cNvPr>
          <p:cNvSpPr/>
          <p:nvPr/>
        </p:nvSpPr>
        <p:spPr>
          <a:xfrm>
            <a:off x="9893127" y="3860597"/>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0" name="Star: 8 Points 29">
            <a:extLst>
              <a:ext uri="{FF2B5EF4-FFF2-40B4-BE49-F238E27FC236}">
                <a16:creationId xmlns:a16="http://schemas.microsoft.com/office/drawing/2014/main" id="{38ACDB5A-25E8-4653-9C06-D130330D5060}"/>
              </a:ext>
            </a:extLst>
          </p:cNvPr>
          <p:cNvSpPr/>
          <p:nvPr/>
        </p:nvSpPr>
        <p:spPr>
          <a:xfrm>
            <a:off x="6646216" y="3273683"/>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1" name="Star: 8 Points 30">
            <a:extLst>
              <a:ext uri="{FF2B5EF4-FFF2-40B4-BE49-F238E27FC236}">
                <a16:creationId xmlns:a16="http://schemas.microsoft.com/office/drawing/2014/main" id="{FC07AACC-B51B-4C5A-A737-C0DF7D0601FC}"/>
              </a:ext>
            </a:extLst>
          </p:cNvPr>
          <p:cNvSpPr/>
          <p:nvPr/>
        </p:nvSpPr>
        <p:spPr>
          <a:xfrm>
            <a:off x="6646216" y="2745954"/>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Tree>
    <p:extLst>
      <p:ext uri="{BB962C8B-B14F-4D97-AF65-F5344CB8AC3E}">
        <p14:creationId xmlns:p14="http://schemas.microsoft.com/office/powerpoint/2010/main" val="16051196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85</a:t>
            </a:fld>
            <a:endParaRPr lang="en-GB"/>
          </a:p>
        </p:txBody>
      </p:sp>
      <p:sp>
        <p:nvSpPr>
          <p:cNvPr id="3" name="Rectangle 4">
            <a:extLst>
              <a:ext uri="{FF2B5EF4-FFF2-40B4-BE49-F238E27FC236}">
                <a16:creationId xmlns:a16="http://schemas.microsoft.com/office/drawing/2014/main" id="{AB72DDDC-6183-4701-8EC5-49793C0CF9B9}"/>
              </a:ext>
            </a:extLst>
          </p:cNvPr>
          <p:cNvSpPr>
            <a:spLocks noChangeArrowheads="1"/>
          </p:cNvSpPr>
          <p:nvPr/>
        </p:nvSpPr>
        <p:spPr bwMode="auto">
          <a:xfrm>
            <a:off x="7077715" y="1581780"/>
            <a:ext cx="3969679" cy="4607074"/>
          </a:xfrm>
          <a:prstGeom prst="rect">
            <a:avLst/>
          </a:prstGeom>
          <a:solidFill>
            <a:srgbClr val="008000"/>
          </a:solidFill>
          <a:ln w="9525">
            <a:solidFill>
              <a:schemeClr val="tx1"/>
            </a:solidFill>
            <a:miter lim="800000"/>
            <a:headEnd/>
            <a:tailEnd/>
          </a:ln>
          <a:effectLst/>
        </p:spPr>
        <p:txBody>
          <a:bodyPr wrap="none" anchor="ctr"/>
          <a:lstStyle/>
          <a:p>
            <a:endParaRPr lang="en-GB"/>
          </a:p>
        </p:txBody>
      </p:sp>
      <p:sp>
        <p:nvSpPr>
          <p:cNvPr id="5" name="Rectangle 2">
            <a:extLst>
              <a:ext uri="{FF2B5EF4-FFF2-40B4-BE49-F238E27FC236}">
                <a16:creationId xmlns:a16="http://schemas.microsoft.com/office/drawing/2014/main" id="{6C0D69D9-FF83-4BC6-99B8-D82160A3AAA9}"/>
              </a:ext>
            </a:extLst>
          </p:cNvPr>
          <p:cNvSpPr txBox="1">
            <a:spLocks noChangeArrowheads="1"/>
          </p:cNvSpPr>
          <p:nvPr/>
        </p:nvSpPr>
        <p:spPr bwMode="auto">
          <a:xfrm>
            <a:off x="357809" y="213833"/>
            <a:ext cx="8229600" cy="620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fontScale="25000" lnSpcReduction="20000"/>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algn="l"/>
            <a:br>
              <a:rPr lang="en-GB" sz="1800" b="1" dirty="0">
                <a:solidFill>
                  <a:schemeClr val="bg1"/>
                </a:solidFill>
              </a:rPr>
            </a:br>
            <a:br>
              <a:rPr lang="en-GB" sz="1800" b="1" dirty="0"/>
            </a:br>
            <a:r>
              <a:rPr lang="en-GB" sz="11200" b="1" dirty="0">
                <a:solidFill>
                  <a:schemeClr val="tx2"/>
                </a:solidFill>
              </a:rPr>
              <a:t>Match-day Warm-up 7 v 7</a:t>
            </a:r>
            <a:br>
              <a:rPr lang="en-GB" sz="6200" b="1" dirty="0"/>
            </a:br>
            <a:r>
              <a:rPr lang="en-GB" sz="6200" b="1" dirty="0"/>
              <a:t> </a:t>
            </a:r>
          </a:p>
        </p:txBody>
      </p:sp>
      <p:sp>
        <p:nvSpPr>
          <p:cNvPr id="2" name="Rectangle 1">
            <a:extLst>
              <a:ext uri="{FF2B5EF4-FFF2-40B4-BE49-F238E27FC236}">
                <a16:creationId xmlns:a16="http://schemas.microsoft.com/office/drawing/2014/main" id="{A43F28C4-3435-4540-A961-C4FFC75A09AC}"/>
              </a:ext>
            </a:extLst>
          </p:cNvPr>
          <p:cNvSpPr/>
          <p:nvPr/>
        </p:nvSpPr>
        <p:spPr>
          <a:xfrm>
            <a:off x="357809" y="1025851"/>
            <a:ext cx="6096000" cy="4967514"/>
          </a:xfrm>
          <a:prstGeom prst="rect">
            <a:avLst/>
          </a:prstGeom>
        </p:spPr>
        <p:txBody>
          <a:bodyPr>
            <a:spAutoFit/>
          </a:bodyPr>
          <a:lstStyle/>
          <a:p>
            <a:pPr>
              <a:lnSpc>
                <a:spcPct val="80000"/>
              </a:lnSpc>
              <a:buFontTx/>
              <a:buNone/>
            </a:pPr>
            <a:r>
              <a:rPr lang="en-GB" b="1" dirty="0">
                <a:effectLst>
                  <a:outerShdw blurRad="38100" dist="38100" dir="2700000" algn="tl">
                    <a:srgbClr val="000000">
                      <a:alpha val="43137"/>
                    </a:srgbClr>
                  </a:outerShdw>
                </a:effectLst>
              </a:rPr>
              <a:t>Organisation:</a:t>
            </a:r>
          </a:p>
          <a:p>
            <a:pPr>
              <a:lnSpc>
                <a:spcPct val="80000"/>
              </a:lnSpc>
              <a:buFontTx/>
              <a:buNone/>
            </a:pPr>
            <a:endParaRPr lang="en-GB" b="1" dirty="0">
              <a:effectLst>
                <a:outerShdw blurRad="38100" dist="38100" dir="2700000" algn="tl">
                  <a:srgbClr val="000000">
                    <a:alpha val="43137"/>
                  </a:srgbClr>
                </a:outerShdw>
              </a:effectLst>
            </a:endParaRPr>
          </a:p>
          <a:p>
            <a:pPr marL="285750" indent="-285750">
              <a:lnSpc>
                <a:spcPct val="80000"/>
              </a:lnSpc>
              <a:buFont typeface="Arial" panose="020B0604020202020204" pitchFamily="34" charset="0"/>
              <a:buChar char="•"/>
            </a:pPr>
            <a:r>
              <a:rPr lang="en-GB" dirty="0"/>
              <a:t>Set up playing area.</a:t>
            </a:r>
          </a:p>
          <a:p>
            <a:pPr marL="285750" indent="-285750">
              <a:lnSpc>
                <a:spcPct val="80000"/>
              </a:lnSpc>
              <a:buFont typeface="Arial" panose="020B0604020202020204" pitchFamily="34" charset="0"/>
              <a:buChar char="•"/>
            </a:pPr>
            <a:r>
              <a:rPr lang="en-GB" dirty="0"/>
              <a:t>Place players in groups of 4 / 5 (2 balls).</a:t>
            </a:r>
          </a:p>
          <a:p>
            <a:pPr marL="285750" indent="-285750">
              <a:lnSpc>
                <a:spcPct val="80000"/>
              </a:lnSpc>
              <a:buFont typeface="Arial" panose="020B0604020202020204" pitchFamily="34" charset="0"/>
              <a:buChar char="•"/>
            </a:pPr>
            <a:r>
              <a:rPr lang="en-GB" dirty="0"/>
              <a:t>Play and move.</a:t>
            </a:r>
          </a:p>
          <a:p>
            <a:pPr marL="285750" indent="-285750">
              <a:lnSpc>
                <a:spcPct val="80000"/>
              </a:lnSpc>
              <a:buFont typeface="Arial" panose="020B0604020202020204" pitchFamily="34" charset="0"/>
              <a:buChar char="•"/>
            </a:pPr>
            <a:r>
              <a:rPr lang="en-GB" dirty="0"/>
              <a:t>Place 1 in the middle and play off outside men.</a:t>
            </a:r>
          </a:p>
          <a:p>
            <a:pPr marL="285750" indent="-285750">
              <a:lnSpc>
                <a:spcPct val="80000"/>
              </a:lnSpc>
              <a:buFont typeface="Arial" panose="020B0604020202020204" pitchFamily="34" charset="0"/>
              <a:buChar char="•"/>
            </a:pPr>
            <a:r>
              <a:rPr lang="en-GB" dirty="0"/>
              <a:t>Play 6 v 3 / 2 (use / rotate subs) in sized areas.</a:t>
            </a:r>
          </a:p>
          <a:p>
            <a:pPr>
              <a:lnSpc>
                <a:spcPct val="80000"/>
              </a:lnSpc>
              <a:buFontTx/>
              <a:buNone/>
            </a:pPr>
            <a:r>
              <a:rPr lang="en-GB" dirty="0"/>
              <a:t>Consider playing in team shape – any unit &amp; individual challenges, e.g. through units, miss units, rotation, ball to travel as quick as possible.</a:t>
            </a:r>
          </a:p>
          <a:p>
            <a:pPr>
              <a:lnSpc>
                <a:spcPct val="80000"/>
              </a:lnSpc>
              <a:buFontTx/>
              <a:buNone/>
            </a:pPr>
            <a:endParaRPr lang="en-GB" dirty="0"/>
          </a:p>
          <a:p>
            <a:pPr>
              <a:lnSpc>
                <a:spcPct val="80000"/>
              </a:lnSpc>
              <a:buFontTx/>
              <a:buNone/>
            </a:pPr>
            <a:r>
              <a:rPr lang="en-GB" b="1" dirty="0"/>
              <a:t>	(1) </a:t>
            </a:r>
            <a:r>
              <a:rPr lang="en-GB" dirty="0"/>
              <a:t>Play on 2 touch (6 per player).</a:t>
            </a:r>
          </a:p>
          <a:p>
            <a:pPr>
              <a:lnSpc>
                <a:spcPct val="80000"/>
              </a:lnSpc>
              <a:buFontTx/>
              <a:buNone/>
            </a:pPr>
            <a:r>
              <a:rPr lang="en-GB" dirty="0"/>
              <a:t>	</a:t>
            </a:r>
            <a:r>
              <a:rPr lang="en-GB" b="1" dirty="0"/>
              <a:t>(2) </a:t>
            </a:r>
            <a:r>
              <a:rPr lang="en-GB" dirty="0"/>
              <a:t>Play on 1 touch (6 per player).</a:t>
            </a:r>
          </a:p>
          <a:p>
            <a:pPr>
              <a:lnSpc>
                <a:spcPct val="80000"/>
              </a:lnSpc>
              <a:buFontTx/>
              <a:buNone/>
            </a:pPr>
            <a:r>
              <a:rPr lang="en-GB" dirty="0"/>
              <a:t>	</a:t>
            </a:r>
            <a:r>
              <a:rPr lang="en-GB" b="1" dirty="0"/>
              <a:t>(3) </a:t>
            </a:r>
            <a:r>
              <a:rPr lang="en-GB" dirty="0"/>
              <a:t>Play 3 v 1 (change players after 30 sec).</a:t>
            </a:r>
          </a:p>
          <a:p>
            <a:pPr>
              <a:lnSpc>
                <a:spcPct val="80000"/>
              </a:lnSpc>
              <a:buFontTx/>
              <a:buNone/>
            </a:pPr>
            <a:r>
              <a:rPr lang="en-GB" dirty="0"/>
              <a:t>	</a:t>
            </a:r>
            <a:r>
              <a:rPr lang="en-GB" b="1" dirty="0"/>
              <a:t>(4) </a:t>
            </a:r>
            <a:r>
              <a:rPr lang="en-GB" dirty="0"/>
              <a:t>Play 6 v 3 / 2 (15 x 20) for 1 mins.</a:t>
            </a:r>
          </a:p>
          <a:p>
            <a:pPr>
              <a:lnSpc>
                <a:spcPct val="80000"/>
              </a:lnSpc>
              <a:buFontTx/>
              <a:buNone/>
            </a:pPr>
            <a:r>
              <a:rPr lang="en-GB" dirty="0"/>
              <a:t>	(Defenders to keep if they regain = reaction)</a:t>
            </a:r>
          </a:p>
          <a:p>
            <a:pPr>
              <a:lnSpc>
                <a:spcPct val="80000"/>
              </a:lnSpc>
            </a:pPr>
            <a:r>
              <a:rPr lang="en-GB" dirty="0"/>
              <a:t>	</a:t>
            </a:r>
            <a:r>
              <a:rPr lang="en-GB" b="1" dirty="0"/>
              <a:t>(5) </a:t>
            </a:r>
            <a:r>
              <a:rPr lang="en-GB" dirty="0"/>
              <a:t>Play 6 v 2 / 1 (15 x 15) for 1 mins.</a:t>
            </a:r>
          </a:p>
          <a:p>
            <a:pPr>
              <a:lnSpc>
                <a:spcPct val="80000"/>
              </a:lnSpc>
            </a:pPr>
            <a:r>
              <a:rPr lang="en-GB" dirty="0"/>
              <a:t>	</a:t>
            </a:r>
            <a:r>
              <a:rPr lang="en-GB" b="1" dirty="0"/>
              <a:t>(6) </a:t>
            </a:r>
            <a:r>
              <a:rPr lang="en-GB" dirty="0"/>
              <a:t>Play 6 v 2 / 1 (15 x 10) for 1 mins.</a:t>
            </a:r>
          </a:p>
          <a:p>
            <a:pPr>
              <a:lnSpc>
                <a:spcPct val="80000"/>
              </a:lnSpc>
              <a:buFontTx/>
              <a:buNone/>
            </a:pPr>
            <a:r>
              <a:rPr lang="en-GB" dirty="0"/>
              <a:t>	</a:t>
            </a:r>
            <a:r>
              <a:rPr lang="en-GB" b="1" dirty="0"/>
              <a:t>(7) </a:t>
            </a:r>
            <a:r>
              <a:rPr lang="en-GB" dirty="0"/>
              <a:t>Play 6 v 1 (10 x 10) for 30 sec.</a:t>
            </a:r>
          </a:p>
          <a:p>
            <a:pPr>
              <a:lnSpc>
                <a:spcPct val="80000"/>
              </a:lnSpc>
              <a:buFontTx/>
              <a:buNone/>
            </a:pPr>
            <a:r>
              <a:rPr lang="en-GB" dirty="0"/>
              <a:t>	</a:t>
            </a:r>
            <a:r>
              <a:rPr lang="en-GB" b="1" dirty="0"/>
              <a:t>(8)</a:t>
            </a:r>
            <a:r>
              <a:rPr lang="en-GB" dirty="0"/>
              <a:t> Play 6 v 2 / 3 / 4 (20 x 25) for 1 mins.</a:t>
            </a:r>
          </a:p>
          <a:p>
            <a:pPr>
              <a:lnSpc>
                <a:spcPct val="80000"/>
              </a:lnSpc>
              <a:buFontTx/>
              <a:buNone/>
            </a:pPr>
            <a:r>
              <a:rPr lang="en-GB" dirty="0"/>
              <a:t>	</a:t>
            </a:r>
            <a:r>
              <a:rPr lang="en-GB" b="1" dirty="0"/>
              <a:t>(9) </a:t>
            </a:r>
            <a:r>
              <a:rPr lang="en-GB" dirty="0"/>
              <a:t>Individual / unit work for 5 mins.</a:t>
            </a:r>
          </a:p>
          <a:p>
            <a:pPr>
              <a:lnSpc>
                <a:spcPct val="80000"/>
              </a:lnSpc>
              <a:buFontTx/>
              <a:buNone/>
            </a:pPr>
            <a:r>
              <a:rPr lang="en-GB" dirty="0"/>
              <a:t>	</a:t>
            </a:r>
          </a:p>
        </p:txBody>
      </p:sp>
      <p:cxnSp>
        <p:nvCxnSpPr>
          <p:cNvPr id="7" name="Straight Arrow Connector 6">
            <a:extLst>
              <a:ext uri="{FF2B5EF4-FFF2-40B4-BE49-F238E27FC236}">
                <a16:creationId xmlns:a16="http://schemas.microsoft.com/office/drawing/2014/main" id="{4136AE45-D4D0-4D87-9144-40DEF09D9203}"/>
              </a:ext>
            </a:extLst>
          </p:cNvPr>
          <p:cNvCxnSpPr>
            <a:cxnSpLocks/>
          </p:cNvCxnSpPr>
          <p:nvPr/>
        </p:nvCxnSpPr>
        <p:spPr>
          <a:xfrm>
            <a:off x="7066620" y="1371600"/>
            <a:ext cx="3969679"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5E9161B-E547-4CCC-81B2-01905F306C46}"/>
              </a:ext>
            </a:extLst>
          </p:cNvPr>
          <p:cNvCxnSpPr>
            <a:cxnSpLocks/>
          </p:cNvCxnSpPr>
          <p:nvPr/>
        </p:nvCxnSpPr>
        <p:spPr>
          <a:xfrm flipV="1">
            <a:off x="11353800" y="1587501"/>
            <a:ext cx="0" cy="4607073"/>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C50BF8-3FEA-4520-857C-B1EBB19A3B35}"/>
              </a:ext>
            </a:extLst>
          </p:cNvPr>
          <p:cNvSpPr/>
          <p:nvPr/>
        </p:nvSpPr>
        <p:spPr>
          <a:xfrm>
            <a:off x="8530759" y="1113647"/>
            <a:ext cx="1041400" cy="392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15</a:t>
            </a:r>
          </a:p>
        </p:txBody>
      </p:sp>
      <p:sp>
        <p:nvSpPr>
          <p:cNvPr id="14" name="Rectangle 13">
            <a:extLst>
              <a:ext uri="{FF2B5EF4-FFF2-40B4-BE49-F238E27FC236}">
                <a16:creationId xmlns:a16="http://schemas.microsoft.com/office/drawing/2014/main" id="{9FAFC4E3-B0BB-4C87-836C-F4B0F52CD60E}"/>
              </a:ext>
            </a:extLst>
          </p:cNvPr>
          <p:cNvSpPr/>
          <p:nvPr/>
        </p:nvSpPr>
        <p:spPr>
          <a:xfrm>
            <a:off x="11047394" y="3764037"/>
            <a:ext cx="612811" cy="4650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20</a:t>
            </a:r>
          </a:p>
        </p:txBody>
      </p:sp>
      <p:sp>
        <p:nvSpPr>
          <p:cNvPr id="16" name="Star: 8 Points 15">
            <a:extLst>
              <a:ext uri="{FF2B5EF4-FFF2-40B4-BE49-F238E27FC236}">
                <a16:creationId xmlns:a16="http://schemas.microsoft.com/office/drawing/2014/main" id="{72BCD4C8-235B-4D1A-916E-E2548A3C39F9}"/>
              </a:ext>
            </a:extLst>
          </p:cNvPr>
          <p:cNvSpPr/>
          <p:nvPr/>
        </p:nvSpPr>
        <p:spPr>
          <a:xfrm>
            <a:off x="8802204" y="1659641"/>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p>
        </p:txBody>
      </p:sp>
      <p:sp>
        <p:nvSpPr>
          <p:cNvPr id="17" name="Star: 8 Points 16">
            <a:extLst>
              <a:ext uri="{FF2B5EF4-FFF2-40B4-BE49-F238E27FC236}">
                <a16:creationId xmlns:a16="http://schemas.microsoft.com/office/drawing/2014/main" id="{EA5A305C-245A-4317-BE63-505A74745077}"/>
              </a:ext>
            </a:extLst>
          </p:cNvPr>
          <p:cNvSpPr/>
          <p:nvPr/>
        </p:nvSpPr>
        <p:spPr>
          <a:xfrm>
            <a:off x="8787597" y="2673712"/>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8" name="Star: 8 Points 17">
            <a:extLst>
              <a:ext uri="{FF2B5EF4-FFF2-40B4-BE49-F238E27FC236}">
                <a16:creationId xmlns:a16="http://schemas.microsoft.com/office/drawing/2014/main" id="{BE281A9E-E6FA-4CBB-A671-633464FB92EE}"/>
              </a:ext>
            </a:extLst>
          </p:cNvPr>
          <p:cNvSpPr/>
          <p:nvPr/>
        </p:nvSpPr>
        <p:spPr>
          <a:xfrm>
            <a:off x="8999054" y="4487049"/>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23" name="Star: 8 Points 22">
            <a:extLst>
              <a:ext uri="{FF2B5EF4-FFF2-40B4-BE49-F238E27FC236}">
                <a16:creationId xmlns:a16="http://schemas.microsoft.com/office/drawing/2014/main" id="{AA675686-0886-42F3-84C5-69EC16DE570A}"/>
              </a:ext>
            </a:extLst>
          </p:cNvPr>
          <p:cNvSpPr/>
          <p:nvPr/>
        </p:nvSpPr>
        <p:spPr>
          <a:xfrm>
            <a:off x="8855993" y="3618512"/>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24" name="Star: 8 Points 23">
            <a:extLst>
              <a:ext uri="{FF2B5EF4-FFF2-40B4-BE49-F238E27FC236}">
                <a16:creationId xmlns:a16="http://schemas.microsoft.com/office/drawing/2014/main" id="{BAFCD90E-AFD0-444B-81EB-AF8701D56D72}"/>
              </a:ext>
            </a:extLst>
          </p:cNvPr>
          <p:cNvSpPr/>
          <p:nvPr/>
        </p:nvSpPr>
        <p:spPr>
          <a:xfrm>
            <a:off x="10431686" y="3498851"/>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5" name="Star: 8 Points 24">
            <a:extLst>
              <a:ext uri="{FF2B5EF4-FFF2-40B4-BE49-F238E27FC236}">
                <a16:creationId xmlns:a16="http://schemas.microsoft.com/office/drawing/2014/main" id="{C733E023-DF64-4141-8AE0-B89047661EB2}"/>
              </a:ext>
            </a:extLst>
          </p:cNvPr>
          <p:cNvSpPr/>
          <p:nvPr/>
        </p:nvSpPr>
        <p:spPr>
          <a:xfrm>
            <a:off x="9635158" y="5518876"/>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26" name="Star: 8 Points 25">
            <a:extLst>
              <a:ext uri="{FF2B5EF4-FFF2-40B4-BE49-F238E27FC236}">
                <a16:creationId xmlns:a16="http://schemas.microsoft.com/office/drawing/2014/main" id="{5C368A51-5C00-42D5-B0E4-E70656B9FD70}"/>
              </a:ext>
            </a:extLst>
          </p:cNvPr>
          <p:cNvSpPr/>
          <p:nvPr/>
        </p:nvSpPr>
        <p:spPr>
          <a:xfrm>
            <a:off x="8142908" y="5531576"/>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27" name="Star: 8 Points 26">
            <a:extLst>
              <a:ext uri="{FF2B5EF4-FFF2-40B4-BE49-F238E27FC236}">
                <a16:creationId xmlns:a16="http://schemas.microsoft.com/office/drawing/2014/main" id="{12EE1C76-5897-449A-9BD9-C03183E7977F}"/>
              </a:ext>
            </a:extLst>
          </p:cNvPr>
          <p:cNvSpPr/>
          <p:nvPr/>
        </p:nvSpPr>
        <p:spPr>
          <a:xfrm>
            <a:off x="7338065" y="3462433"/>
            <a:ext cx="520700" cy="534135"/>
          </a:xfrm>
          <a:prstGeom prst="star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28" name="Star: 8 Points 27">
            <a:extLst>
              <a:ext uri="{FF2B5EF4-FFF2-40B4-BE49-F238E27FC236}">
                <a16:creationId xmlns:a16="http://schemas.microsoft.com/office/drawing/2014/main" id="{8DEF68F8-5302-49BB-8582-AAC0D700D107}"/>
              </a:ext>
            </a:extLst>
          </p:cNvPr>
          <p:cNvSpPr/>
          <p:nvPr/>
        </p:nvSpPr>
        <p:spPr>
          <a:xfrm>
            <a:off x="6646495" y="3807818"/>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0" name="Star: 8 Points 29">
            <a:extLst>
              <a:ext uri="{FF2B5EF4-FFF2-40B4-BE49-F238E27FC236}">
                <a16:creationId xmlns:a16="http://schemas.microsoft.com/office/drawing/2014/main" id="{38ACDB5A-25E8-4653-9C06-D130330D5060}"/>
              </a:ext>
            </a:extLst>
          </p:cNvPr>
          <p:cNvSpPr/>
          <p:nvPr/>
        </p:nvSpPr>
        <p:spPr>
          <a:xfrm>
            <a:off x="6646216" y="3273683"/>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1" name="Star: 8 Points 30">
            <a:extLst>
              <a:ext uri="{FF2B5EF4-FFF2-40B4-BE49-F238E27FC236}">
                <a16:creationId xmlns:a16="http://schemas.microsoft.com/office/drawing/2014/main" id="{FC07AACC-B51B-4C5A-A737-C0DF7D0601FC}"/>
              </a:ext>
            </a:extLst>
          </p:cNvPr>
          <p:cNvSpPr/>
          <p:nvPr/>
        </p:nvSpPr>
        <p:spPr>
          <a:xfrm>
            <a:off x="6646216" y="2745954"/>
            <a:ext cx="520700" cy="534135"/>
          </a:xfrm>
          <a:prstGeom prst="star8">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Tree>
    <p:extLst>
      <p:ext uri="{BB962C8B-B14F-4D97-AF65-F5344CB8AC3E}">
        <p14:creationId xmlns:p14="http://schemas.microsoft.com/office/powerpoint/2010/main" val="28311040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710357" y="117500"/>
            <a:ext cx="8229600" cy="620688"/>
          </a:xfrm>
          <a:noFill/>
          <a:ln/>
        </p:spPr>
        <p:txBody>
          <a:bodyPr>
            <a:normAutofit fontScale="90000"/>
          </a:bodyPr>
          <a:lstStyle/>
          <a:p>
            <a:br>
              <a:rPr lang="en-GB" sz="1800" b="1" dirty="0">
                <a:solidFill>
                  <a:schemeClr val="bg1"/>
                </a:solidFill>
              </a:rPr>
            </a:br>
            <a:br>
              <a:rPr lang="en-GB" sz="1800" b="1" dirty="0"/>
            </a:br>
            <a:r>
              <a:rPr lang="en-GB" sz="3100" b="1" dirty="0">
                <a:solidFill>
                  <a:schemeClr val="tx2"/>
                </a:solidFill>
              </a:rPr>
              <a:t>Match-day Cool down</a:t>
            </a:r>
            <a:br>
              <a:rPr lang="en-GB" sz="1800" b="1" dirty="0"/>
            </a:br>
            <a:r>
              <a:rPr lang="en-GB" sz="3600" b="1" dirty="0"/>
              <a:t> </a:t>
            </a:r>
          </a:p>
        </p:txBody>
      </p:sp>
      <p:sp>
        <p:nvSpPr>
          <p:cNvPr id="327683" name="Rectangle 3"/>
          <p:cNvSpPr>
            <a:spLocks noGrp="1" noChangeArrowheads="1"/>
          </p:cNvSpPr>
          <p:nvPr>
            <p:ph type="body" sz="half" idx="1"/>
          </p:nvPr>
        </p:nvSpPr>
        <p:spPr>
          <a:xfrm>
            <a:off x="266700" y="908720"/>
            <a:ext cx="9398000" cy="4104456"/>
          </a:xfrm>
          <a:noFill/>
          <a:ln/>
        </p:spPr>
        <p:txBody>
          <a:bodyPr>
            <a:noAutofit/>
          </a:bodyPr>
          <a:lstStyle/>
          <a:p>
            <a:pPr>
              <a:lnSpc>
                <a:spcPct val="80000"/>
              </a:lnSpc>
              <a:buFontTx/>
              <a:buNone/>
            </a:pPr>
            <a:r>
              <a:rPr lang="en-GB" sz="1800" b="1" dirty="0">
                <a:effectLst>
                  <a:outerShdw blurRad="38100" dist="38100" dir="2700000" algn="tl">
                    <a:srgbClr val="000000">
                      <a:alpha val="43137"/>
                    </a:srgbClr>
                  </a:outerShdw>
                </a:effectLst>
              </a:rPr>
              <a:t>       Organisation:</a:t>
            </a:r>
          </a:p>
          <a:p>
            <a:pPr>
              <a:lnSpc>
                <a:spcPct val="80000"/>
              </a:lnSpc>
              <a:buFontTx/>
              <a:buNone/>
            </a:pPr>
            <a:r>
              <a:rPr lang="en-GB" sz="1800" dirty="0"/>
              <a:t>       Players perform gentle </a:t>
            </a:r>
            <a:r>
              <a:rPr lang="en-GB" sz="1800" b="1" dirty="0"/>
              <a:t>heart rate reducer &amp; mobility exercises </a:t>
            </a:r>
            <a:r>
              <a:rPr lang="en-GB" sz="1800" dirty="0"/>
              <a:t>to begin the recovery process, working across the width of the pitch. Players then perform </a:t>
            </a:r>
            <a:r>
              <a:rPr lang="en-GB" sz="1800" b="1" dirty="0"/>
              <a:t>static stretching</a:t>
            </a:r>
            <a:r>
              <a:rPr lang="en-GB" sz="1800" dirty="0"/>
              <a:t>. 	</a:t>
            </a:r>
            <a:endParaRPr lang="en-GB" sz="1800" b="1" dirty="0"/>
          </a:p>
          <a:p>
            <a:pPr>
              <a:lnSpc>
                <a:spcPct val="80000"/>
              </a:lnSpc>
              <a:buFontTx/>
              <a:buNone/>
            </a:pPr>
            <a:r>
              <a:rPr lang="en-GB" sz="1800" b="1" dirty="0"/>
              <a:t>       </a:t>
            </a:r>
            <a:r>
              <a:rPr lang="en-GB" sz="1800" b="1" dirty="0">
                <a:effectLst>
                  <a:outerShdw blurRad="38100" dist="38100" dir="2700000" algn="tl">
                    <a:srgbClr val="000000">
                      <a:alpha val="43137"/>
                    </a:srgbClr>
                  </a:outerShdw>
                </a:effectLst>
              </a:rPr>
              <a:t>Cool down procedure:</a:t>
            </a:r>
            <a:endParaRPr lang="en-GB" sz="1800" dirty="0">
              <a:effectLst>
                <a:outerShdw blurRad="38100" dist="38100" dir="2700000" algn="tl">
                  <a:srgbClr val="000000">
                    <a:alpha val="43137"/>
                  </a:srgbClr>
                </a:outerShdw>
              </a:effectLst>
            </a:endParaRPr>
          </a:p>
          <a:p>
            <a:pPr>
              <a:lnSpc>
                <a:spcPct val="80000"/>
              </a:lnSpc>
              <a:buFontTx/>
              <a:buNone/>
            </a:pPr>
            <a:r>
              <a:rPr lang="en-GB" sz="1800" dirty="0"/>
              <a:t>	</a:t>
            </a:r>
            <a:r>
              <a:rPr lang="en-GB" sz="1800" b="1" dirty="0">
                <a:effectLst>
                  <a:outerShdw blurRad="38100" dist="38100" dir="2700000" algn="tl">
                    <a:srgbClr val="000000">
                      <a:alpha val="43137"/>
                    </a:srgbClr>
                  </a:outerShdw>
                </a:effectLst>
              </a:rPr>
              <a:t>Stage 1 - Heart rate reducer &amp; mobility exercises;</a:t>
            </a:r>
          </a:p>
          <a:p>
            <a:pPr>
              <a:lnSpc>
                <a:spcPct val="80000"/>
              </a:lnSpc>
              <a:buFontTx/>
              <a:buNone/>
            </a:pPr>
            <a:r>
              <a:rPr lang="en-GB" sz="1800" dirty="0">
                <a:effectLst>
                  <a:outerShdw blurRad="38100" dist="38100" dir="2700000" algn="tl">
                    <a:srgbClr val="000000">
                      <a:alpha val="43137"/>
                    </a:srgbClr>
                  </a:outerShdw>
                </a:effectLst>
              </a:rPr>
              <a:t>	</a:t>
            </a:r>
            <a:r>
              <a:rPr lang="en-GB" sz="1800" dirty="0"/>
              <a:t>Jogging &amp; skipping (forwards &amp; backwards) </a:t>
            </a:r>
          </a:p>
          <a:p>
            <a:pPr>
              <a:lnSpc>
                <a:spcPct val="80000"/>
              </a:lnSpc>
              <a:buFontTx/>
              <a:buNone/>
            </a:pPr>
            <a:r>
              <a:rPr lang="en-GB" sz="1800" dirty="0"/>
              <a:t>	Lateral walking squats</a:t>
            </a:r>
          </a:p>
          <a:p>
            <a:pPr>
              <a:lnSpc>
                <a:spcPct val="80000"/>
              </a:lnSpc>
              <a:buFontTx/>
              <a:buNone/>
            </a:pPr>
            <a:r>
              <a:rPr lang="en-GB" sz="1800" dirty="0"/>
              <a:t>	Lateral walking lunges</a:t>
            </a:r>
          </a:p>
          <a:p>
            <a:pPr>
              <a:lnSpc>
                <a:spcPct val="80000"/>
              </a:lnSpc>
              <a:buFontTx/>
              <a:buNone/>
            </a:pPr>
            <a:r>
              <a:rPr lang="en-GB" sz="1800" dirty="0"/>
              <a:t>	Roll-outs</a:t>
            </a:r>
          </a:p>
          <a:p>
            <a:pPr>
              <a:lnSpc>
                <a:spcPct val="80000"/>
              </a:lnSpc>
              <a:buFontTx/>
              <a:buNone/>
            </a:pPr>
            <a:r>
              <a:rPr lang="en-GB" sz="1800" dirty="0"/>
              <a:t>	Lying hip mobility </a:t>
            </a:r>
          </a:p>
          <a:p>
            <a:pPr>
              <a:lnSpc>
                <a:spcPct val="80000"/>
              </a:lnSpc>
              <a:buFontTx/>
              <a:buNone/>
            </a:pPr>
            <a:r>
              <a:rPr lang="en-GB" sz="1800" dirty="0"/>
              <a:t>	</a:t>
            </a:r>
            <a:r>
              <a:rPr lang="en-GB" sz="1800" b="1" dirty="0">
                <a:effectLst>
                  <a:outerShdw blurRad="38100" dist="38100" dir="2700000" algn="tl">
                    <a:srgbClr val="000000">
                      <a:alpha val="43137"/>
                    </a:srgbClr>
                  </a:outerShdw>
                </a:effectLst>
              </a:rPr>
              <a:t>Stage 2 – Static stretching (30 s per stretch);</a:t>
            </a:r>
          </a:p>
          <a:p>
            <a:pPr>
              <a:lnSpc>
                <a:spcPct val="80000"/>
              </a:lnSpc>
              <a:buFontTx/>
              <a:buNone/>
            </a:pPr>
            <a:r>
              <a:rPr lang="en-GB" sz="1800" b="1" dirty="0">
                <a:effectLst>
                  <a:outerShdw blurRad="38100" dist="38100" dir="2700000" algn="tl">
                    <a:srgbClr val="000000">
                      <a:alpha val="43137"/>
                    </a:srgbClr>
                  </a:outerShdw>
                </a:effectLst>
              </a:rPr>
              <a:t>	</a:t>
            </a:r>
            <a:r>
              <a:rPr lang="en-GB" sz="1800" dirty="0"/>
              <a:t>Hip abductors</a:t>
            </a:r>
          </a:p>
          <a:p>
            <a:pPr>
              <a:lnSpc>
                <a:spcPct val="80000"/>
              </a:lnSpc>
              <a:buFontTx/>
              <a:buNone/>
            </a:pPr>
            <a:r>
              <a:rPr lang="en-GB" sz="1800" b="1" dirty="0">
                <a:effectLst>
                  <a:outerShdw blurRad="38100" dist="38100" dir="2700000" algn="tl">
                    <a:srgbClr val="000000">
                      <a:alpha val="43137"/>
                    </a:srgbClr>
                  </a:outerShdw>
                </a:effectLst>
              </a:rPr>
              <a:t>	</a:t>
            </a:r>
            <a:r>
              <a:rPr lang="en-GB" sz="1800" dirty="0"/>
              <a:t>Hamstrings</a:t>
            </a:r>
          </a:p>
          <a:p>
            <a:pPr>
              <a:lnSpc>
                <a:spcPct val="80000"/>
              </a:lnSpc>
              <a:buFontTx/>
              <a:buNone/>
            </a:pPr>
            <a:r>
              <a:rPr lang="en-GB" sz="1800" b="1" dirty="0">
                <a:effectLst>
                  <a:outerShdw blurRad="38100" dist="38100" dir="2700000" algn="tl">
                    <a:srgbClr val="000000">
                      <a:alpha val="43137"/>
                    </a:srgbClr>
                  </a:outerShdw>
                </a:effectLst>
              </a:rPr>
              <a:t>	</a:t>
            </a:r>
            <a:r>
              <a:rPr lang="en-GB" sz="1800" dirty="0"/>
              <a:t>Adductors</a:t>
            </a:r>
          </a:p>
          <a:p>
            <a:pPr>
              <a:lnSpc>
                <a:spcPct val="80000"/>
              </a:lnSpc>
              <a:buFontTx/>
              <a:buNone/>
            </a:pPr>
            <a:r>
              <a:rPr lang="en-GB" sz="1800" b="1" dirty="0">
                <a:effectLst>
                  <a:outerShdw blurRad="38100" dist="38100" dir="2700000" algn="tl">
                    <a:srgbClr val="000000">
                      <a:alpha val="43137"/>
                    </a:srgbClr>
                  </a:outerShdw>
                </a:effectLst>
              </a:rPr>
              <a:t>	</a:t>
            </a:r>
            <a:r>
              <a:rPr lang="en-GB" sz="1800" dirty="0"/>
              <a:t>Quadriceps</a:t>
            </a:r>
          </a:p>
          <a:p>
            <a:pPr>
              <a:lnSpc>
                <a:spcPct val="80000"/>
              </a:lnSpc>
              <a:buFontTx/>
              <a:buNone/>
            </a:pPr>
            <a:r>
              <a:rPr lang="en-GB" sz="1800" b="1" dirty="0">
                <a:effectLst>
                  <a:outerShdw blurRad="38100" dist="38100" dir="2700000" algn="tl">
                    <a:srgbClr val="000000">
                      <a:alpha val="43137"/>
                    </a:srgbClr>
                  </a:outerShdw>
                </a:effectLst>
              </a:rPr>
              <a:t>	</a:t>
            </a:r>
            <a:r>
              <a:rPr lang="en-GB" sz="1800" dirty="0"/>
              <a:t>Lower &amp; upper back</a:t>
            </a:r>
          </a:p>
          <a:p>
            <a:pPr>
              <a:lnSpc>
                <a:spcPct val="80000"/>
              </a:lnSpc>
              <a:buFontTx/>
              <a:buNone/>
            </a:pPr>
            <a:r>
              <a:rPr lang="en-GB" sz="1800" b="1" dirty="0">
                <a:effectLst>
                  <a:outerShdw blurRad="38100" dist="38100" dir="2700000" algn="tl">
                    <a:srgbClr val="000000">
                      <a:alpha val="43137"/>
                    </a:srgbClr>
                  </a:outerShdw>
                </a:effectLst>
              </a:rPr>
              <a:t>	</a:t>
            </a:r>
            <a:r>
              <a:rPr lang="en-GB" sz="1800" dirty="0"/>
              <a:t>Calves</a:t>
            </a:r>
            <a:endParaRPr lang="en-GB" sz="1800" b="1" dirty="0">
              <a:effectLst>
                <a:outerShdw blurRad="38100" dist="38100" dir="2700000" algn="tl">
                  <a:srgbClr val="000000">
                    <a:alpha val="43137"/>
                  </a:srgbClr>
                </a:outerShdw>
              </a:effectLst>
            </a:endParaRPr>
          </a:p>
          <a:p>
            <a:pPr>
              <a:lnSpc>
                <a:spcPct val="80000"/>
              </a:lnSpc>
              <a:buFontTx/>
              <a:buNone/>
            </a:pPr>
            <a:r>
              <a:rPr lang="en-GB" sz="1000" b="1" dirty="0">
                <a:effectLst>
                  <a:outerShdw blurRad="38100" dist="38100" dir="2700000" algn="tl">
                    <a:srgbClr val="000000">
                      <a:alpha val="43137"/>
                    </a:srgbClr>
                  </a:outerShdw>
                </a:effectLst>
              </a:rPr>
              <a:t>	</a:t>
            </a:r>
            <a:endParaRPr lang="en-GB" sz="1000" b="1" dirty="0"/>
          </a:p>
          <a:p>
            <a:pPr>
              <a:lnSpc>
                <a:spcPct val="80000"/>
              </a:lnSpc>
              <a:buFontTx/>
              <a:buNone/>
            </a:pPr>
            <a:r>
              <a:rPr lang="en-GB" sz="1000" b="1" dirty="0"/>
              <a:t>		</a:t>
            </a:r>
          </a:p>
          <a:p>
            <a:pPr>
              <a:lnSpc>
                <a:spcPct val="80000"/>
              </a:lnSpc>
              <a:buFontTx/>
              <a:buNone/>
            </a:pPr>
            <a:r>
              <a:rPr lang="en-GB" sz="1000" b="1" dirty="0">
                <a:latin typeface="Calibri"/>
              </a:rPr>
              <a:t>		</a:t>
            </a:r>
          </a:p>
          <a:p>
            <a:pPr>
              <a:lnSpc>
                <a:spcPct val="80000"/>
              </a:lnSpc>
              <a:buFontTx/>
              <a:buNone/>
            </a:pPr>
            <a:r>
              <a:rPr lang="en-GB" sz="1000" b="1" dirty="0">
                <a:latin typeface="Calibri"/>
              </a:rPr>
              <a:t>	</a:t>
            </a:r>
            <a:endParaRPr lang="en-GB" sz="1000" dirty="0">
              <a:latin typeface="Calibri"/>
            </a:endParaRPr>
          </a:p>
          <a:p>
            <a:pPr>
              <a:lnSpc>
                <a:spcPct val="80000"/>
              </a:lnSpc>
              <a:buFontTx/>
              <a:buNone/>
            </a:pPr>
            <a:r>
              <a:rPr lang="en-GB" sz="1000" dirty="0">
                <a:latin typeface="Calibri"/>
              </a:rPr>
              <a:t>	</a:t>
            </a:r>
          </a:p>
          <a:p>
            <a:pPr>
              <a:lnSpc>
                <a:spcPct val="80000"/>
              </a:lnSpc>
              <a:buFontTx/>
              <a:buNone/>
            </a:pPr>
            <a:r>
              <a:rPr lang="en-GB" sz="1000" dirty="0">
                <a:latin typeface="Calibri"/>
              </a:rPr>
              <a:t>	</a:t>
            </a:r>
          </a:p>
          <a:p>
            <a:pPr>
              <a:lnSpc>
                <a:spcPct val="80000"/>
              </a:lnSpc>
              <a:buFontTx/>
              <a:buNone/>
            </a:pPr>
            <a:r>
              <a:rPr lang="en-GB" sz="1000" dirty="0">
                <a:latin typeface="Calibri"/>
              </a:rPr>
              <a:t>	</a:t>
            </a:r>
          </a:p>
          <a:p>
            <a:pPr>
              <a:lnSpc>
                <a:spcPct val="80000"/>
              </a:lnSpc>
              <a:buFontTx/>
              <a:buNone/>
            </a:pPr>
            <a:r>
              <a:rPr lang="en-GB" sz="1000" dirty="0">
                <a:latin typeface="Calibri"/>
              </a:rPr>
              <a:t>	</a:t>
            </a:r>
          </a:p>
          <a:p>
            <a:pPr>
              <a:lnSpc>
                <a:spcPct val="80000"/>
              </a:lnSpc>
              <a:buFontTx/>
              <a:buNone/>
            </a:pPr>
            <a:r>
              <a:rPr lang="en-GB" sz="1000" dirty="0">
                <a:latin typeface="Calibri"/>
              </a:rPr>
              <a:t>	</a:t>
            </a:r>
            <a:endParaRPr lang="en-GB" sz="1000" dirty="0"/>
          </a:p>
          <a:p>
            <a:pPr>
              <a:lnSpc>
                <a:spcPct val="80000"/>
              </a:lnSpc>
              <a:buFontTx/>
              <a:buNone/>
            </a:pPr>
            <a:endParaRPr lang="en-GB" sz="1000" dirty="0"/>
          </a:p>
        </p:txBody>
      </p:sp>
      <p:pic>
        <p:nvPicPr>
          <p:cNvPr id="44" name="Picture 43" descr="homelogo.png"/>
          <p:cNvPicPr>
            <a:picLocks noChangeAspect="1"/>
          </p:cNvPicPr>
          <p:nvPr/>
        </p:nvPicPr>
        <p:blipFill>
          <a:blip r:embed="rId2" cstate="print"/>
          <a:stretch>
            <a:fillRect/>
          </a:stretch>
        </p:blipFill>
        <p:spPr>
          <a:xfrm>
            <a:off x="9191626" y="1"/>
            <a:ext cx="1476375" cy="1476375"/>
          </a:xfrm>
          <a:prstGeom prst="rect">
            <a:avLst/>
          </a:prstGeom>
        </p:spPr>
      </p:pic>
    </p:spTree>
    <p:extLst>
      <p:ext uri="{BB962C8B-B14F-4D97-AF65-F5344CB8AC3E}">
        <p14:creationId xmlns:p14="http://schemas.microsoft.com/office/powerpoint/2010/main" val="5608327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16F912E-7055-4886-B42F-F3A89FDC5503}" type="slidenum">
              <a:rPr lang="en-GB"/>
              <a:pPr>
                <a:defRPr/>
              </a:pPr>
              <a:t>87</a:t>
            </a:fld>
            <a:endParaRPr lang="en-GB"/>
          </a:p>
        </p:txBody>
      </p:sp>
      <p:sp>
        <p:nvSpPr>
          <p:cNvPr id="16386" name="Rectangle 4"/>
          <p:cNvSpPr>
            <a:spLocks noChangeArrowheads="1"/>
          </p:cNvSpPr>
          <p:nvPr/>
        </p:nvSpPr>
        <p:spPr bwMode="auto">
          <a:xfrm>
            <a:off x="600440" y="1772603"/>
            <a:ext cx="11067452" cy="2768963"/>
          </a:xfrm>
          <a:prstGeom prst="rect">
            <a:avLst/>
          </a:prstGeom>
          <a:noFill/>
          <a:ln w="9525">
            <a:noFill/>
            <a:miter lim="800000"/>
            <a:headEnd/>
            <a:tailEnd/>
          </a:ln>
        </p:spPr>
        <p:txBody>
          <a:bodyPr wrap="none">
            <a:spAutoFit/>
          </a:bodyPr>
          <a:lstStyle/>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Trialist / Development Plan / </a:t>
            </a:r>
          </a:p>
          <a:p>
            <a:pPr marL="342900" marR="0" lvl="0" indent="-342900" algn="ctr" defTabSz="914400" eaLnBrk="1" fontAlgn="auto" latinLnBrk="0" hangingPunct="1">
              <a:lnSpc>
                <a:spcPct val="115000"/>
              </a:lnSpc>
              <a:spcBef>
                <a:spcPts val="0"/>
              </a:spcBef>
              <a:spcAft>
                <a:spcPts val="1000"/>
              </a:spcAft>
              <a:buClrTx/>
              <a:buSzTx/>
              <a:buFont typeface="Calibri Light" pitchFamily="34" charset="0"/>
              <a:buNone/>
              <a:tabLst/>
              <a:defRPr/>
            </a:pPr>
            <a:r>
              <a:rPr lang="en-GB" sz="7200" dirty="0">
                <a:latin typeface="Calibri" pitchFamily="34" charset="0"/>
                <a:cs typeface="Times New Roman" pitchFamily="18" charset="0"/>
              </a:rPr>
              <a:t>Release Protocols</a:t>
            </a:r>
          </a:p>
        </p:txBody>
      </p:sp>
    </p:spTree>
    <p:extLst>
      <p:ext uri="{BB962C8B-B14F-4D97-AF65-F5344CB8AC3E}">
        <p14:creationId xmlns:p14="http://schemas.microsoft.com/office/powerpoint/2010/main" val="38018516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p:cNvPicPr>
            <a:picLocks noChangeAspect="1" noChangeArrowheads="1"/>
          </p:cNvPicPr>
          <p:nvPr/>
        </p:nvPicPr>
        <p:blipFill>
          <a:blip r:embed="rId2"/>
          <a:srcRect/>
          <a:stretch>
            <a:fillRect/>
          </a:stretch>
        </p:blipFill>
        <p:spPr bwMode="auto">
          <a:xfrm>
            <a:off x="4911768" y="1912133"/>
            <a:ext cx="2460582" cy="2977001"/>
          </a:xfrm>
          <a:prstGeom prst="rect">
            <a:avLst/>
          </a:prstGeom>
          <a:noFill/>
        </p:spPr>
      </p:pic>
      <p:sp>
        <p:nvSpPr>
          <p:cNvPr id="11" name="Rounded Rectangle 10"/>
          <p:cNvSpPr/>
          <p:nvPr/>
        </p:nvSpPr>
        <p:spPr>
          <a:xfrm>
            <a:off x="5029200" y="137160"/>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88200" y="1796121"/>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130504" y="5486817"/>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074123" y="1796121"/>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074123" y="4126434"/>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1388200" y="4024372"/>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029200" y="464195"/>
            <a:ext cx="2023110" cy="738664"/>
          </a:xfrm>
          <a:prstGeom prst="rect">
            <a:avLst/>
          </a:prstGeom>
          <a:noFill/>
        </p:spPr>
        <p:txBody>
          <a:bodyPr wrap="square" rtlCol="0">
            <a:spAutoFit/>
          </a:bodyPr>
          <a:lstStyle/>
          <a:p>
            <a:pPr algn="ctr"/>
            <a:r>
              <a:rPr lang="en-US" sz="1400" dirty="0">
                <a:solidFill>
                  <a:schemeClr val="bg1"/>
                </a:solidFill>
              </a:rPr>
              <a:t>1. Scout/Spotter Coach invites player in with communication</a:t>
            </a:r>
          </a:p>
        </p:txBody>
      </p:sp>
      <p:sp>
        <p:nvSpPr>
          <p:cNvPr id="27" name="TextBox 26">
            <a:extLst>
              <a:ext uri="{FF2B5EF4-FFF2-40B4-BE49-F238E27FC236}">
                <a16:creationId xmlns:a16="http://schemas.microsoft.com/office/drawing/2014/main" id="{F8779D2D-BC05-41C3-B322-4603AE9693C0}"/>
              </a:ext>
            </a:extLst>
          </p:cNvPr>
          <p:cNvSpPr txBox="1"/>
          <p:nvPr/>
        </p:nvSpPr>
        <p:spPr>
          <a:xfrm>
            <a:off x="1491318" y="2123156"/>
            <a:ext cx="1919992" cy="738664"/>
          </a:xfrm>
          <a:prstGeom prst="rect">
            <a:avLst/>
          </a:prstGeom>
          <a:noFill/>
        </p:spPr>
        <p:txBody>
          <a:bodyPr wrap="square" rtlCol="0">
            <a:spAutoFit/>
          </a:bodyPr>
          <a:lstStyle/>
          <a:p>
            <a:pPr algn="ctr"/>
            <a:r>
              <a:rPr lang="en-US" sz="1400" dirty="0">
                <a:solidFill>
                  <a:schemeClr val="bg1"/>
                </a:solidFill>
              </a:rPr>
              <a:t>6. If Release, refer to release procedures and provide report</a:t>
            </a:r>
          </a:p>
        </p:txBody>
      </p:sp>
      <p:sp>
        <p:nvSpPr>
          <p:cNvPr id="28" name="TextBox 27">
            <a:extLst>
              <a:ext uri="{FF2B5EF4-FFF2-40B4-BE49-F238E27FC236}">
                <a16:creationId xmlns:a16="http://schemas.microsoft.com/office/drawing/2014/main" id="{01FF5BFE-93E0-4E62-B927-C5646B384DD8}"/>
              </a:ext>
            </a:extLst>
          </p:cNvPr>
          <p:cNvSpPr txBox="1"/>
          <p:nvPr/>
        </p:nvSpPr>
        <p:spPr>
          <a:xfrm>
            <a:off x="1388200" y="4243685"/>
            <a:ext cx="2023110" cy="738664"/>
          </a:xfrm>
          <a:prstGeom prst="rect">
            <a:avLst/>
          </a:prstGeom>
          <a:noFill/>
        </p:spPr>
        <p:txBody>
          <a:bodyPr wrap="square" rtlCol="0">
            <a:spAutoFit/>
          </a:bodyPr>
          <a:lstStyle/>
          <a:p>
            <a:pPr algn="ctr"/>
            <a:r>
              <a:rPr lang="en-US" sz="1400" dirty="0">
                <a:solidFill>
                  <a:schemeClr val="bg1"/>
                </a:solidFill>
              </a:rPr>
              <a:t>5. Phase Lead / Coach/AM make decision </a:t>
            </a:r>
          </a:p>
        </p:txBody>
      </p:sp>
      <p:sp>
        <p:nvSpPr>
          <p:cNvPr id="29" name="TextBox 28">
            <a:extLst>
              <a:ext uri="{FF2B5EF4-FFF2-40B4-BE49-F238E27FC236}">
                <a16:creationId xmlns:a16="http://schemas.microsoft.com/office/drawing/2014/main" id="{548AB659-4BAC-4E15-8CF5-644D2A5CAE51}"/>
              </a:ext>
            </a:extLst>
          </p:cNvPr>
          <p:cNvSpPr txBox="1"/>
          <p:nvPr/>
        </p:nvSpPr>
        <p:spPr>
          <a:xfrm>
            <a:off x="5029200" y="5494556"/>
            <a:ext cx="2231409" cy="1169551"/>
          </a:xfrm>
          <a:prstGeom prst="rect">
            <a:avLst/>
          </a:prstGeom>
          <a:noFill/>
        </p:spPr>
        <p:txBody>
          <a:bodyPr wrap="square" rtlCol="0">
            <a:spAutoFit/>
          </a:bodyPr>
          <a:lstStyle/>
          <a:p>
            <a:pPr algn="ctr"/>
            <a:r>
              <a:rPr lang="en-US" sz="1400" dirty="0">
                <a:solidFill>
                  <a:schemeClr val="bg1"/>
                </a:solidFill>
              </a:rPr>
              <a:t>4. Parent &amp; Trialist informed of 3 possible outcomes: </a:t>
            </a:r>
          </a:p>
          <a:p>
            <a:pPr algn="ctr"/>
            <a:r>
              <a:rPr lang="en-US" sz="1400" dirty="0">
                <a:solidFill>
                  <a:schemeClr val="bg1"/>
                </a:solidFill>
              </a:rPr>
              <a:t>Release/Full Trial/</a:t>
            </a:r>
          </a:p>
          <a:p>
            <a:pPr algn="ctr"/>
            <a:r>
              <a:rPr lang="en-US" sz="1400" dirty="0">
                <a:solidFill>
                  <a:schemeClr val="bg1"/>
                </a:solidFill>
              </a:rPr>
              <a:t>Contract</a:t>
            </a:r>
          </a:p>
        </p:txBody>
      </p:sp>
      <p:sp>
        <p:nvSpPr>
          <p:cNvPr id="31" name="TextBox 30">
            <a:extLst>
              <a:ext uri="{FF2B5EF4-FFF2-40B4-BE49-F238E27FC236}">
                <a16:creationId xmlns:a16="http://schemas.microsoft.com/office/drawing/2014/main" id="{DDBC8586-5DCB-44B3-9AA0-4C9A3152F39F}"/>
              </a:ext>
            </a:extLst>
          </p:cNvPr>
          <p:cNvSpPr txBox="1"/>
          <p:nvPr/>
        </p:nvSpPr>
        <p:spPr>
          <a:xfrm>
            <a:off x="9074123" y="4345747"/>
            <a:ext cx="2023110" cy="738664"/>
          </a:xfrm>
          <a:prstGeom prst="rect">
            <a:avLst/>
          </a:prstGeom>
          <a:noFill/>
        </p:spPr>
        <p:txBody>
          <a:bodyPr wrap="square" rtlCol="0">
            <a:spAutoFit/>
          </a:bodyPr>
          <a:lstStyle/>
          <a:p>
            <a:pPr algn="ctr"/>
            <a:r>
              <a:rPr lang="en-US" sz="1400" dirty="0">
                <a:solidFill>
                  <a:schemeClr val="bg1"/>
                </a:solidFill>
              </a:rPr>
              <a:t>3. Medical Form completed and returned</a:t>
            </a:r>
          </a:p>
        </p:txBody>
      </p:sp>
      <p:sp>
        <p:nvSpPr>
          <p:cNvPr id="32" name="TextBox 31">
            <a:extLst>
              <a:ext uri="{FF2B5EF4-FFF2-40B4-BE49-F238E27FC236}">
                <a16:creationId xmlns:a16="http://schemas.microsoft.com/office/drawing/2014/main" id="{D79B5858-0BE0-4470-9F8D-DEC33A636585}"/>
              </a:ext>
            </a:extLst>
          </p:cNvPr>
          <p:cNvSpPr txBox="1"/>
          <p:nvPr/>
        </p:nvSpPr>
        <p:spPr>
          <a:xfrm>
            <a:off x="9036992" y="1879852"/>
            <a:ext cx="2097371" cy="1169551"/>
          </a:xfrm>
          <a:prstGeom prst="rect">
            <a:avLst/>
          </a:prstGeom>
          <a:noFill/>
        </p:spPr>
        <p:txBody>
          <a:bodyPr wrap="square" rtlCol="0">
            <a:spAutoFit/>
          </a:bodyPr>
          <a:lstStyle/>
          <a:p>
            <a:pPr algn="ctr"/>
            <a:r>
              <a:rPr lang="en-US" sz="1400" dirty="0">
                <a:solidFill>
                  <a:schemeClr val="bg1"/>
                </a:solidFill>
              </a:rPr>
              <a:t>2. Phase Lead &amp; Coach informed of start date</a:t>
            </a:r>
          </a:p>
          <a:p>
            <a:pPr algn="ctr"/>
            <a:r>
              <a:rPr lang="en-US" sz="1400" dirty="0">
                <a:solidFill>
                  <a:schemeClr val="bg1"/>
                </a:solidFill>
              </a:rPr>
              <a:t>and if</a:t>
            </a:r>
          </a:p>
          <a:p>
            <a:pPr algn="ctr"/>
            <a:r>
              <a:rPr lang="en-GB" sz="1400" dirty="0">
                <a:solidFill>
                  <a:schemeClr val="bg1"/>
                </a:solidFill>
              </a:rPr>
              <a:t>A</a:t>
            </a:r>
            <a:r>
              <a:rPr lang="en-US" sz="1400" dirty="0" err="1">
                <a:solidFill>
                  <a:schemeClr val="bg1"/>
                </a:solidFill>
              </a:rPr>
              <a:t>ssessment</a:t>
            </a:r>
            <a:r>
              <a:rPr lang="en-US" sz="1400" dirty="0">
                <a:solidFill>
                  <a:schemeClr val="bg1"/>
                </a:solidFill>
              </a:rPr>
              <a:t> or 6 week trial</a:t>
            </a:r>
          </a:p>
        </p:txBody>
      </p:sp>
      <p:sp>
        <p:nvSpPr>
          <p:cNvPr id="20" name="TextBox 19">
            <a:extLst>
              <a:ext uri="{FF2B5EF4-FFF2-40B4-BE49-F238E27FC236}">
                <a16:creationId xmlns:a16="http://schemas.microsoft.com/office/drawing/2014/main" id="{B0456F09-C402-4BE3-A8B8-8C4EBE20F20A}"/>
              </a:ext>
            </a:extLst>
          </p:cNvPr>
          <p:cNvSpPr txBox="1"/>
          <p:nvPr/>
        </p:nvSpPr>
        <p:spPr>
          <a:xfrm>
            <a:off x="4533290" y="4715079"/>
            <a:ext cx="3418853" cy="461665"/>
          </a:xfrm>
          <a:prstGeom prst="rect">
            <a:avLst/>
          </a:prstGeom>
          <a:noFill/>
        </p:spPr>
        <p:txBody>
          <a:bodyPr wrap="square" rtlCol="0">
            <a:spAutoFit/>
          </a:bodyPr>
          <a:lstStyle/>
          <a:p>
            <a:r>
              <a:rPr lang="en-GB" sz="2400" dirty="0"/>
              <a:t>TRIALIST PROTOCOL</a:t>
            </a:r>
            <a:endParaRPr lang="en-US" sz="2400" dirty="0"/>
          </a:p>
        </p:txBody>
      </p:sp>
    </p:spTree>
    <p:extLst>
      <p:ext uri="{BB962C8B-B14F-4D97-AF65-F5344CB8AC3E}">
        <p14:creationId xmlns:p14="http://schemas.microsoft.com/office/powerpoint/2010/main" val="7248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randombar(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randombar(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randombar(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randombar(horizontal)">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8" grpId="0"/>
      <p:bldP spid="29" grpId="0"/>
      <p:bldP spid="31" grpId="0"/>
      <p:bldP spid="3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p:cNvPicPr>
            <a:picLocks noChangeAspect="1" noChangeArrowheads="1"/>
          </p:cNvPicPr>
          <p:nvPr/>
        </p:nvPicPr>
        <p:blipFill>
          <a:blip r:embed="rId2"/>
          <a:srcRect/>
          <a:stretch>
            <a:fillRect/>
          </a:stretch>
        </p:blipFill>
        <p:spPr bwMode="auto">
          <a:xfrm>
            <a:off x="4911768" y="1912133"/>
            <a:ext cx="2460582" cy="2977001"/>
          </a:xfrm>
          <a:prstGeom prst="rect">
            <a:avLst/>
          </a:prstGeom>
          <a:noFill/>
        </p:spPr>
      </p:pic>
      <p:sp>
        <p:nvSpPr>
          <p:cNvPr id="11" name="Rounded Rectangle 10"/>
          <p:cNvSpPr/>
          <p:nvPr/>
        </p:nvSpPr>
        <p:spPr>
          <a:xfrm>
            <a:off x="5029200" y="137160"/>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685925" y="4901982"/>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776399" y="4855815"/>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677275" y="613410"/>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685925" y="594360"/>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586638" y="2811988"/>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74370" y="2811988"/>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029200" y="5490627"/>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029200" y="265844"/>
            <a:ext cx="2023110" cy="954107"/>
          </a:xfrm>
          <a:prstGeom prst="rect">
            <a:avLst/>
          </a:prstGeom>
          <a:noFill/>
        </p:spPr>
        <p:txBody>
          <a:bodyPr wrap="square" rtlCol="0">
            <a:spAutoFit/>
          </a:bodyPr>
          <a:lstStyle/>
          <a:p>
            <a:pPr algn="ctr"/>
            <a:r>
              <a:rPr lang="en-US" sz="1400" dirty="0">
                <a:solidFill>
                  <a:schemeClr val="bg1"/>
                </a:solidFill>
              </a:rPr>
              <a:t>1. Phase Lead to inform Parent of development issues with a phone call</a:t>
            </a:r>
          </a:p>
        </p:txBody>
      </p:sp>
      <p:sp>
        <p:nvSpPr>
          <p:cNvPr id="27" name="TextBox 26">
            <a:extLst>
              <a:ext uri="{FF2B5EF4-FFF2-40B4-BE49-F238E27FC236}">
                <a16:creationId xmlns:a16="http://schemas.microsoft.com/office/drawing/2014/main" id="{F8779D2D-BC05-41C3-B322-4603AE9693C0}"/>
              </a:ext>
            </a:extLst>
          </p:cNvPr>
          <p:cNvSpPr txBox="1"/>
          <p:nvPr/>
        </p:nvSpPr>
        <p:spPr>
          <a:xfrm>
            <a:off x="1685925" y="5063447"/>
            <a:ext cx="1919992" cy="954107"/>
          </a:xfrm>
          <a:prstGeom prst="rect">
            <a:avLst/>
          </a:prstGeom>
          <a:noFill/>
        </p:spPr>
        <p:txBody>
          <a:bodyPr wrap="square" rtlCol="0">
            <a:spAutoFit/>
          </a:bodyPr>
          <a:lstStyle/>
          <a:p>
            <a:pPr algn="ctr"/>
            <a:r>
              <a:rPr lang="en-US" sz="1400" dirty="0">
                <a:solidFill>
                  <a:schemeClr val="bg1"/>
                </a:solidFill>
              </a:rPr>
              <a:t>6. Add new ILP changes to PMA if changes have been made</a:t>
            </a:r>
          </a:p>
        </p:txBody>
      </p:sp>
      <p:sp>
        <p:nvSpPr>
          <p:cNvPr id="28" name="TextBox 27">
            <a:extLst>
              <a:ext uri="{FF2B5EF4-FFF2-40B4-BE49-F238E27FC236}">
                <a16:creationId xmlns:a16="http://schemas.microsoft.com/office/drawing/2014/main" id="{01FF5BFE-93E0-4E62-B927-C5646B384DD8}"/>
              </a:ext>
            </a:extLst>
          </p:cNvPr>
          <p:cNvSpPr txBox="1"/>
          <p:nvPr/>
        </p:nvSpPr>
        <p:spPr>
          <a:xfrm>
            <a:off x="5039710" y="5791757"/>
            <a:ext cx="2023110" cy="523220"/>
          </a:xfrm>
          <a:prstGeom prst="rect">
            <a:avLst/>
          </a:prstGeom>
          <a:noFill/>
        </p:spPr>
        <p:txBody>
          <a:bodyPr wrap="square" rtlCol="0">
            <a:spAutoFit/>
          </a:bodyPr>
          <a:lstStyle/>
          <a:p>
            <a:pPr algn="ctr"/>
            <a:r>
              <a:rPr lang="en-US" sz="1400" dirty="0">
                <a:solidFill>
                  <a:schemeClr val="bg1"/>
                </a:solidFill>
              </a:rPr>
              <a:t>5. Set new agreed targets at meeting</a:t>
            </a:r>
          </a:p>
        </p:txBody>
      </p:sp>
      <p:sp>
        <p:nvSpPr>
          <p:cNvPr id="29" name="TextBox 28">
            <a:extLst>
              <a:ext uri="{FF2B5EF4-FFF2-40B4-BE49-F238E27FC236}">
                <a16:creationId xmlns:a16="http://schemas.microsoft.com/office/drawing/2014/main" id="{548AB659-4BAC-4E15-8CF5-644D2A5CAE51}"/>
              </a:ext>
            </a:extLst>
          </p:cNvPr>
          <p:cNvSpPr txBox="1"/>
          <p:nvPr/>
        </p:nvSpPr>
        <p:spPr>
          <a:xfrm>
            <a:off x="8776399" y="4967406"/>
            <a:ext cx="2023110" cy="954107"/>
          </a:xfrm>
          <a:prstGeom prst="rect">
            <a:avLst/>
          </a:prstGeom>
          <a:noFill/>
        </p:spPr>
        <p:txBody>
          <a:bodyPr wrap="square" rtlCol="0">
            <a:spAutoFit/>
          </a:bodyPr>
          <a:lstStyle/>
          <a:p>
            <a:pPr algn="ctr"/>
            <a:r>
              <a:rPr lang="en-US" sz="1400" dirty="0">
                <a:solidFill>
                  <a:schemeClr val="bg1"/>
                </a:solidFill>
              </a:rPr>
              <a:t>4. Phase Lead/Age Coach/AM at meeting (Welfare/Sport Science if required)</a:t>
            </a:r>
          </a:p>
        </p:txBody>
      </p:sp>
      <p:sp>
        <p:nvSpPr>
          <p:cNvPr id="30" name="TextBox 29">
            <a:extLst>
              <a:ext uri="{FF2B5EF4-FFF2-40B4-BE49-F238E27FC236}">
                <a16:creationId xmlns:a16="http://schemas.microsoft.com/office/drawing/2014/main" id="{BCB498D9-2C83-4248-BAC5-BC5066602C5D}"/>
              </a:ext>
            </a:extLst>
          </p:cNvPr>
          <p:cNvSpPr txBox="1"/>
          <p:nvPr/>
        </p:nvSpPr>
        <p:spPr>
          <a:xfrm>
            <a:off x="674370" y="2875150"/>
            <a:ext cx="2023110" cy="954107"/>
          </a:xfrm>
          <a:prstGeom prst="rect">
            <a:avLst/>
          </a:prstGeom>
          <a:noFill/>
        </p:spPr>
        <p:txBody>
          <a:bodyPr wrap="square" rtlCol="0">
            <a:spAutoFit/>
          </a:bodyPr>
          <a:lstStyle/>
          <a:p>
            <a:pPr algn="ctr"/>
            <a:r>
              <a:rPr lang="en-US" sz="1400" dirty="0">
                <a:solidFill>
                  <a:schemeClr val="bg1"/>
                </a:solidFill>
              </a:rPr>
              <a:t>7. Try to implement ILP into games/sessions without impacting        G &amp; T</a:t>
            </a:r>
          </a:p>
        </p:txBody>
      </p:sp>
      <p:sp>
        <p:nvSpPr>
          <p:cNvPr id="31" name="TextBox 30">
            <a:extLst>
              <a:ext uri="{FF2B5EF4-FFF2-40B4-BE49-F238E27FC236}">
                <a16:creationId xmlns:a16="http://schemas.microsoft.com/office/drawing/2014/main" id="{DDBC8586-5DCB-44B3-9AA0-4C9A3152F39F}"/>
              </a:ext>
            </a:extLst>
          </p:cNvPr>
          <p:cNvSpPr txBox="1"/>
          <p:nvPr/>
        </p:nvSpPr>
        <p:spPr>
          <a:xfrm>
            <a:off x="9586638" y="2854821"/>
            <a:ext cx="2023110" cy="1169551"/>
          </a:xfrm>
          <a:prstGeom prst="rect">
            <a:avLst/>
          </a:prstGeom>
          <a:noFill/>
        </p:spPr>
        <p:txBody>
          <a:bodyPr wrap="square" rtlCol="0">
            <a:spAutoFit/>
          </a:bodyPr>
          <a:lstStyle/>
          <a:p>
            <a:pPr algn="ctr"/>
            <a:r>
              <a:rPr lang="en-US" sz="1400" dirty="0">
                <a:solidFill>
                  <a:schemeClr val="bg1"/>
                </a:solidFill>
              </a:rPr>
              <a:t>3. Coach &amp; Phase Lead insure all PMA &amp; verbal feedback is evidenced &amp; highlights the issues</a:t>
            </a:r>
          </a:p>
        </p:txBody>
      </p:sp>
      <p:sp>
        <p:nvSpPr>
          <p:cNvPr id="32" name="TextBox 31">
            <a:extLst>
              <a:ext uri="{FF2B5EF4-FFF2-40B4-BE49-F238E27FC236}">
                <a16:creationId xmlns:a16="http://schemas.microsoft.com/office/drawing/2014/main" id="{D79B5858-0BE0-4470-9F8D-DEC33A636585}"/>
              </a:ext>
            </a:extLst>
          </p:cNvPr>
          <p:cNvSpPr txBox="1"/>
          <p:nvPr/>
        </p:nvSpPr>
        <p:spPr>
          <a:xfrm>
            <a:off x="8616379" y="850619"/>
            <a:ext cx="2183130" cy="738664"/>
          </a:xfrm>
          <a:prstGeom prst="rect">
            <a:avLst/>
          </a:prstGeom>
          <a:noFill/>
        </p:spPr>
        <p:txBody>
          <a:bodyPr wrap="square" rtlCol="0">
            <a:spAutoFit/>
          </a:bodyPr>
          <a:lstStyle/>
          <a:p>
            <a:pPr algn="ctr"/>
            <a:r>
              <a:rPr lang="en-US" sz="1400" dirty="0">
                <a:solidFill>
                  <a:schemeClr val="bg1"/>
                </a:solidFill>
              </a:rPr>
              <a:t>2. Offer a meeting to </a:t>
            </a:r>
          </a:p>
          <a:p>
            <a:pPr algn="ctr"/>
            <a:r>
              <a:rPr lang="en-US" sz="1400" dirty="0">
                <a:solidFill>
                  <a:schemeClr val="bg1"/>
                </a:solidFill>
              </a:rPr>
              <a:t>discuss development plan</a:t>
            </a:r>
          </a:p>
        </p:txBody>
      </p:sp>
      <p:sp>
        <p:nvSpPr>
          <p:cNvPr id="33" name="TextBox 32">
            <a:extLst>
              <a:ext uri="{FF2B5EF4-FFF2-40B4-BE49-F238E27FC236}">
                <a16:creationId xmlns:a16="http://schemas.microsoft.com/office/drawing/2014/main" id="{52AE6DB0-BF19-4CBE-900E-97BF4A15FC12}"/>
              </a:ext>
            </a:extLst>
          </p:cNvPr>
          <p:cNvSpPr txBox="1"/>
          <p:nvPr/>
        </p:nvSpPr>
        <p:spPr>
          <a:xfrm>
            <a:off x="1685925" y="743665"/>
            <a:ext cx="2023110" cy="738664"/>
          </a:xfrm>
          <a:prstGeom prst="rect">
            <a:avLst/>
          </a:prstGeom>
          <a:noFill/>
        </p:spPr>
        <p:txBody>
          <a:bodyPr wrap="square" rtlCol="0">
            <a:spAutoFit/>
          </a:bodyPr>
          <a:lstStyle/>
          <a:p>
            <a:pPr algn="ctr"/>
            <a:r>
              <a:rPr lang="en-US" sz="1400" dirty="0">
                <a:solidFill>
                  <a:schemeClr val="bg1"/>
                </a:solidFill>
              </a:rPr>
              <a:t>8. Phase Lead to provide regular feedback and outcome</a:t>
            </a:r>
          </a:p>
        </p:txBody>
      </p:sp>
      <p:sp>
        <p:nvSpPr>
          <p:cNvPr id="2" name="TextBox 1">
            <a:extLst>
              <a:ext uri="{FF2B5EF4-FFF2-40B4-BE49-F238E27FC236}">
                <a16:creationId xmlns:a16="http://schemas.microsoft.com/office/drawing/2014/main" id="{80BE3E19-DF47-4C40-BB14-6473238D18EE}"/>
              </a:ext>
            </a:extLst>
          </p:cNvPr>
          <p:cNvSpPr txBox="1"/>
          <p:nvPr/>
        </p:nvSpPr>
        <p:spPr>
          <a:xfrm>
            <a:off x="3633457" y="4613240"/>
            <a:ext cx="5673885" cy="461665"/>
          </a:xfrm>
          <a:prstGeom prst="rect">
            <a:avLst/>
          </a:prstGeom>
          <a:noFill/>
        </p:spPr>
        <p:txBody>
          <a:bodyPr wrap="square" rtlCol="0">
            <a:spAutoFit/>
          </a:bodyPr>
          <a:lstStyle/>
          <a:p>
            <a:r>
              <a:rPr lang="en-GB" sz="2400" dirty="0"/>
              <a:t>DEVELOPMENT PLAN PROTOCOL</a:t>
            </a:r>
            <a:endParaRPr lang="en-US" sz="2400" dirty="0"/>
          </a:p>
        </p:txBody>
      </p:sp>
    </p:spTree>
    <p:extLst>
      <p:ext uri="{BB962C8B-B14F-4D97-AF65-F5344CB8AC3E}">
        <p14:creationId xmlns:p14="http://schemas.microsoft.com/office/powerpoint/2010/main" val="73295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randombar(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randombar(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randombar(horizont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randombar(horizontal)">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randombar(horizont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randombar(horizontal)">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8" grpId="0"/>
      <p:bldP spid="29"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D60CD4-4BBB-457D-A055-0E2CCFC51B02}"/>
              </a:ext>
            </a:extLst>
          </p:cNvPr>
          <p:cNvSpPr/>
          <p:nvPr/>
        </p:nvSpPr>
        <p:spPr>
          <a:xfrm>
            <a:off x="159026" y="322987"/>
            <a:ext cx="11728174" cy="6494085"/>
          </a:xfrm>
          <a:prstGeom prst="rect">
            <a:avLst/>
          </a:prstGeom>
        </p:spPr>
        <p:txBody>
          <a:bodyPr wrap="square">
            <a:spAutoFit/>
          </a:bodyPr>
          <a:lstStyle/>
          <a:p>
            <a:r>
              <a:rPr lang="en-GB" sz="1600" dirty="0"/>
              <a:t>The philosophy of Rochdale AFC Academy is to play: </a:t>
            </a:r>
            <a:endParaRPr lang="en-US" sz="1600" dirty="0"/>
          </a:p>
          <a:p>
            <a:r>
              <a:rPr lang="en-GB" sz="1600" dirty="0"/>
              <a:t> </a:t>
            </a:r>
            <a:endParaRPr lang="en-US" sz="1600" dirty="0"/>
          </a:p>
          <a:p>
            <a:r>
              <a:rPr lang="en-GB" sz="1600" b="1" i="1" dirty="0"/>
              <a:t>“Possession based, fast attacking football”</a:t>
            </a:r>
            <a:endParaRPr lang="en-US" sz="1600" dirty="0"/>
          </a:p>
          <a:p>
            <a:r>
              <a:rPr lang="en-GB" sz="1600" dirty="0"/>
              <a:t> </a:t>
            </a:r>
            <a:endParaRPr lang="en-US" sz="1600" dirty="0"/>
          </a:p>
          <a:p>
            <a:r>
              <a:rPr lang="en-GB" sz="1600" dirty="0"/>
              <a:t>In order to achieve this, we will endeavour to develop and produce players who are highly competent in Attacking, Defending and the Transitional aspects of the modern game.</a:t>
            </a:r>
            <a:endParaRPr lang="en-US" sz="1600" dirty="0"/>
          </a:p>
          <a:p>
            <a:r>
              <a:rPr lang="en-GB" sz="1600" dirty="0"/>
              <a:t> </a:t>
            </a:r>
            <a:endParaRPr lang="en-US" sz="1600" dirty="0"/>
          </a:p>
          <a:p>
            <a:r>
              <a:rPr lang="en-GB" sz="1600" dirty="0"/>
              <a:t>We will encourage all teams to “Control &amp; Dominate” Attacking &amp; Defending situations</a:t>
            </a:r>
            <a:endParaRPr lang="en-US" sz="1600" dirty="0"/>
          </a:p>
          <a:p>
            <a:r>
              <a:rPr lang="en-GB" sz="1600" dirty="0"/>
              <a:t> </a:t>
            </a:r>
            <a:endParaRPr lang="en-US" sz="1600" dirty="0"/>
          </a:p>
          <a:p>
            <a:r>
              <a:rPr lang="en-GB" sz="1600" dirty="0"/>
              <a:t>We will utilise the Principles of Attacking:</a:t>
            </a:r>
            <a:endParaRPr lang="en-US" sz="1600" dirty="0"/>
          </a:p>
          <a:p>
            <a:r>
              <a:rPr lang="en-GB" sz="1600" dirty="0"/>
              <a:t>Dispersal</a:t>
            </a:r>
            <a:endParaRPr lang="en-US" sz="1600" dirty="0"/>
          </a:p>
          <a:p>
            <a:r>
              <a:rPr lang="en-GB" sz="1600" dirty="0"/>
              <a:t>Penetrate</a:t>
            </a:r>
            <a:endParaRPr lang="en-US" sz="1600" dirty="0"/>
          </a:p>
          <a:p>
            <a:r>
              <a:rPr lang="en-GB" sz="1600" dirty="0"/>
              <a:t>Movement &amp; Support</a:t>
            </a:r>
            <a:endParaRPr lang="en-US" sz="1600" dirty="0"/>
          </a:p>
          <a:p>
            <a:r>
              <a:rPr lang="en-GB" sz="1600" dirty="0"/>
              <a:t>Creativity</a:t>
            </a:r>
            <a:endParaRPr lang="en-US" sz="1600" dirty="0"/>
          </a:p>
          <a:p>
            <a:r>
              <a:rPr lang="en-GB" sz="1600" dirty="0"/>
              <a:t>End Product</a:t>
            </a:r>
            <a:endParaRPr lang="en-US" sz="1600" dirty="0"/>
          </a:p>
          <a:p>
            <a:r>
              <a:rPr lang="en-GB" sz="1600" dirty="0"/>
              <a:t> </a:t>
            </a:r>
            <a:endParaRPr lang="en-US" sz="1600" dirty="0"/>
          </a:p>
          <a:p>
            <a:r>
              <a:rPr lang="en-GB" sz="1600" dirty="0"/>
              <a:t>We will utilise the Principles of Defending:</a:t>
            </a:r>
            <a:endParaRPr lang="en-US" sz="1600" dirty="0"/>
          </a:p>
          <a:p>
            <a:r>
              <a:rPr lang="en-GB" sz="1600" dirty="0"/>
              <a:t>Press or Delay</a:t>
            </a:r>
            <a:endParaRPr lang="en-US" sz="1600" dirty="0"/>
          </a:p>
          <a:p>
            <a:r>
              <a:rPr lang="en-GB" sz="1600" dirty="0"/>
              <a:t>Balance</a:t>
            </a:r>
            <a:endParaRPr lang="en-US" sz="1600" dirty="0"/>
          </a:p>
          <a:p>
            <a:r>
              <a:rPr lang="en-GB" sz="1600" dirty="0"/>
              <a:t>Depth</a:t>
            </a:r>
            <a:endParaRPr lang="en-US" sz="1600" dirty="0"/>
          </a:p>
          <a:p>
            <a:r>
              <a:rPr lang="en-GB" sz="1600" dirty="0"/>
              <a:t>Compact</a:t>
            </a:r>
            <a:endParaRPr lang="en-US" sz="1600" dirty="0"/>
          </a:p>
          <a:p>
            <a:r>
              <a:rPr lang="en-GB" sz="1600" dirty="0"/>
              <a:t>Self-Control &amp; Restraint</a:t>
            </a:r>
            <a:endParaRPr lang="en-US" sz="1600" dirty="0"/>
          </a:p>
          <a:p>
            <a:r>
              <a:rPr lang="en-GB" sz="1600" dirty="0"/>
              <a:t>Concentration</a:t>
            </a:r>
            <a:endParaRPr lang="en-US" sz="1600" dirty="0"/>
          </a:p>
          <a:p>
            <a:r>
              <a:rPr lang="en-GB" sz="1600" dirty="0"/>
              <a:t> </a:t>
            </a:r>
            <a:endParaRPr lang="en-US" sz="1600" dirty="0"/>
          </a:p>
          <a:p>
            <a:endParaRPr lang="en-US" sz="1600" dirty="0"/>
          </a:p>
          <a:p>
            <a:r>
              <a:rPr lang="en-GB" sz="1600" dirty="0"/>
              <a:t> </a:t>
            </a:r>
            <a:endParaRPr lang="en-US" sz="1600" dirty="0"/>
          </a:p>
        </p:txBody>
      </p:sp>
      <p:sp>
        <p:nvSpPr>
          <p:cNvPr id="2" name="Slide Number Placeholder 1"/>
          <p:cNvSpPr>
            <a:spLocks noGrp="1"/>
          </p:cNvSpPr>
          <p:nvPr>
            <p:ph type="sldNum" sz="quarter" idx="12"/>
          </p:nvPr>
        </p:nvSpPr>
        <p:spPr/>
        <p:txBody>
          <a:bodyPr/>
          <a:lstStyle/>
          <a:p>
            <a:fld id="{8B427B0A-D19E-424F-9C8A-E4B921D1085D}" type="slidenum">
              <a:rPr lang="en-US" smtClean="0"/>
              <a:pPr/>
              <a:t>9</a:t>
            </a:fld>
            <a:endParaRPr lang="en-US"/>
          </a:p>
        </p:txBody>
      </p:sp>
    </p:spTree>
    <p:extLst>
      <p:ext uri="{BB962C8B-B14F-4D97-AF65-F5344CB8AC3E}">
        <p14:creationId xmlns:p14="http://schemas.microsoft.com/office/powerpoint/2010/main" val="15969251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p:cNvPicPr>
            <a:picLocks noChangeAspect="1" noChangeArrowheads="1"/>
          </p:cNvPicPr>
          <p:nvPr/>
        </p:nvPicPr>
        <p:blipFill>
          <a:blip r:embed="rId2"/>
          <a:srcRect/>
          <a:stretch>
            <a:fillRect/>
          </a:stretch>
        </p:blipFill>
        <p:spPr bwMode="auto">
          <a:xfrm>
            <a:off x="4911768" y="1912133"/>
            <a:ext cx="2460582" cy="2977001"/>
          </a:xfrm>
          <a:prstGeom prst="rect">
            <a:avLst/>
          </a:prstGeom>
          <a:noFill/>
        </p:spPr>
      </p:pic>
      <p:sp>
        <p:nvSpPr>
          <p:cNvPr id="11" name="Rounded Rectangle 10"/>
          <p:cNvSpPr/>
          <p:nvPr/>
        </p:nvSpPr>
        <p:spPr>
          <a:xfrm>
            <a:off x="5029200" y="137160"/>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388200" y="1796121"/>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130504" y="5486817"/>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074123" y="1796121"/>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074123" y="4126434"/>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1388200" y="4024372"/>
            <a:ext cx="2023110" cy="117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029200" y="265844"/>
            <a:ext cx="2023110" cy="954107"/>
          </a:xfrm>
          <a:prstGeom prst="rect">
            <a:avLst/>
          </a:prstGeom>
          <a:noFill/>
        </p:spPr>
        <p:txBody>
          <a:bodyPr wrap="square" rtlCol="0">
            <a:spAutoFit/>
          </a:bodyPr>
          <a:lstStyle/>
          <a:p>
            <a:pPr algn="ctr"/>
            <a:r>
              <a:rPr lang="en-US" sz="1400" dirty="0">
                <a:solidFill>
                  <a:schemeClr val="bg1"/>
                </a:solidFill>
              </a:rPr>
              <a:t>1. Phase Lead to inform Parent of development issues with a phone call</a:t>
            </a:r>
          </a:p>
        </p:txBody>
      </p:sp>
      <p:sp>
        <p:nvSpPr>
          <p:cNvPr id="27" name="TextBox 26">
            <a:extLst>
              <a:ext uri="{FF2B5EF4-FFF2-40B4-BE49-F238E27FC236}">
                <a16:creationId xmlns:a16="http://schemas.microsoft.com/office/drawing/2014/main" id="{F8779D2D-BC05-41C3-B322-4603AE9693C0}"/>
              </a:ext>
            </a:extLst>
          </p:cNvPr>
          <p:cNvSpPr txBox="1"/>
          <p:nvPr/>
        </p:nvSpPr>
        <p:spPr>
          <a:xfrm>
            <a:off x="1491318" y="2123156"/>
            <a:ext cx="1919992" cy="523220"/>
          </a:xfrm>
          <a:prstGeom prst="rect">
            <a:avLst/>
          </a:prstGeom>
          <a:noFill/>
        </p:spPr>
        <p:txBody>
          <a:bodyPr wrap="square" rtlCol="0">
            <a:spAutoFit/>
          </a:bodyPr>
          <a:lstStyle/>
          <a:p>
            <a:pPr algn="ctr"/>
            <a:r>
              <a:rPr lang="en-US" sz="1400" dirty="0">
                <a:solidFill>
                  <a:schemeClr val="bg1"/>
                </a:solidFill>
              </a:rPr>
              <a:t>6. Offer continuous tracking (age specific)</a:t>
            </a:r>
          </a:p>
        </p:txBody>
      </p:sp>
      <p:sp>
        <p:nvSpPr>
          <p:cNvPr id="28" name="TextBox 27">
            <a:extLst>
              <a:ext uri="{FF2B5EF4-FFF2-40B4-BE49-F238E27FC236}">
                <a16:creationId xmlns:a16="http://schemas.microsoft.com/office/drawing/2014/main" id="{01FF5BFE-93E0-4E62-B927-C5646B384DD8}"/>
              </a:ext>
            </a:extLst>
          </p:cNvPr>
          <p:cNvSpPr txBox="1"/>
          <p:nvPr/>
        </p:nvSpPr>
        <p:spPr>
          <a:xfrm>
            <a:off x="1388200" y="4243685"/>
            <a:ext cx="2023110" cy="738664"/>
          </a:xfrm>
          <a:prstGeom prst="rect">
            <a:avLst/>
          </a:prstGeom>
          <a:noFill/>
        </p:spPr>
        <p:txBody>
          <a:bodyPr wrap="square" rtlCol="0">
            <a:spAutoFit/>
          </a:bodyPr>
          <a:lstStyle/>
          <a:p>
            <a:pPr algn="ctr"/>
            <a:r>
              <a:rPr lang="en-US" sz="1400" dirty="0">
                <a:solidFill>
                  <a:schemeClr val="bg1"/>
                </a:solidFill>
              </a:rPr>
              <a:t>5. Advise all possible pathways including EDS</a:t>
            </a:r>
          </a:p>
        </p:txBody>
      </p:sp>
      <p:sp>
        <p:nvSpPr>
          <p:cNvPr id="29" name="TextBox 28">
            <a:extLst>
              <a:ext uri="{FF2B5EF4-FFF2-40B4-BE49-F238E27FC236}">
                <a16:creationId xmlns:a16="http://schemas.microsoft.com/office/drawing/2014/main" id="{548AB659-4BAC-4E15-8CF5-644D2A5CAE51}"/>
              </a:ext>
            </a:extLst>
          </p:cNvPr>
          <p:cNvSpPr txBox="1"/>
          <p:nvPr/>
        </p:nvSpPr>
        <p:spPr>
          <a:xfrm>
            <a:off x="5130504" y="5598408"/>
            <a:ext cx="2023110" cy="954107"/>
          </a:xfrm>
          <a:prstGeom prst="rect">
            <a:avLst/>
          </a:prstGeom>
          <a:noFill/>
        </p:spPr>
        <p:txBody>
          <a:bodyPr wrap="square" rtlCol="0">
            <a:spAutoFit/>
          </a:bodyPr>
          <a:lstStyle/>
          <a:p>
            <a:pPr algn="ctr"/>
            <a:r>
              <a:rPr lang="en-US" sz="1400" dirty="0">
                <a:solidFill>
                  <a:schemeClr val="bg1"/>
                </a:solidFill>
              </a:rPr>
              <a:t>4. Phase Lead/Age Coach/AM at meeting (Welfare/Sport Science if required)</a:t>
            </a:r>
          </a:p>
        </p:txBody>
      </p:sp>
      <p:sp>
        <p:nvSpPr>
          <p:cNvPr id="31" name="TextBox 30">
            <a:extLst>
              <a:ext uri="{FF2B5EF4-FFF2-40B4-BE49-F238E27FC236}">
                <a16:creationId xmlns:a16="http://schemas.microsoft.com/office/drawing/2014/main" id="{DDBC8586-5DCB-44B3-9AA0-4C9A3152F39F}"/>
              </a:ext>
            </a:extLst>
          </p:cNvPr>
          <p:cNvSpPr txBox="1"/>
          <p:nvPr/>
        </p:nvSpPr>
        <p:spPr>
          <a:xfrm>
            <a:off x="9074123" y="4134173"/>
            <a:ext cx="2023110" cy="1169551"/>
          </a:xfrm>
          <a:prstGeom prst="rect">
            <a:avLst/>
          </a:prstGeom>
          <a:noFill/>
        </p:spPr>
        <p:txBody>
          <a:bodyPr wrap="square" rtlCol="0">
            <a:spAutoFit/>
          </a:bodyPr>
          <a:lstStyle/>
          <a:p>
            <a:pPr algn="ctr"/>
            <a:r>
              <a:rPr lang="en-US" sz="1400" dirty="0">
                <a:solidFill>
                  <a:schemeClr val="bg1"/>
                </a:solidFill>
              </a:rPr>
              <a:t>3. Coach &amp; Phase Lead insure all PMA &amp; verbal feedback is evidenced &amp; highlights the issues</a:t>
            </a:r>
          </a:p>
        </p:txBody>
      </p:sp>
      <p:sp>
        <p:nvSpPr>
          <p:cNvPr id="32" name="TextBox 31">
            <a:extLst>
              <a:ext uri="{FF2B5EF4-FFF2-40B4-BE49-F238E27FC236}">
                <a16:creationId xmlns:a16="http://schemas.microsoft.com/office/drawing/2014/main" id="{D79B5858-0BE0-4470-9F8D-DEC33A636585}"/>
              </a:ext>
            </a:extLst>
          </p:cNvPr>
          <p:cNvSpPr txBox="1"/>
          <p:nvPr/>
        </p:nvSpPr>
        <p:spPr>
          <a:xfrm>
            <a:off x="9074123" y="2015434"/>
            <a:ext cx="2183130" cy="738664"/>
          </a:xfrm>
          <a:prstGeom prst="rect">
            <a:avLst/>
          </a:prstGeom>
          <a:noFill/>
        </p:spPr>
        <p:txBody>
          <a:bodyPr wrap="square" rtlCol="0">
            <a:spAutoFit/>
          </a:bodyPr>
          <a:lstStyle/>
          <a:p>
            <a:pPr algn="ctr"/>
            <a:r>
              <a:rPr lang="en-US" sz="1400" dirty="0">
                <a:solidFill>
                  <a:schemeClr val="bg1"/>
                </a:solidFill>
              </a:rPr>
              <a:t>2. Offer a meeting to </a:t>
            </a:r>
          </a:p>
          <a:p>
            <a:pPr algn="ctr"/>
            <a:r>
              <a:rPr lang="en-US" sz="1400" dirty="0">
                <a:solidFill>
                  <a:schemeClr val="bg1"/>
                </a:solidFill>
              </a:rPr>
              <a:t>discuss release procedures</a:t>
            </a:r>
          </a:p>
        </p:txBody>
      </p:sp>
      <p:sp>
        <p:nvSpPr>
          <p:cNvPr id="20" name="TextBox 19">
            <a:extLst>
              <a:ext uri="{FF2B5EF4-FFF2-40B4-BE49-F238E27FC236}">
                <a16:creationId xmlns:a16="http://schemas.microsoft.com/office/drawing/2014/main" id="{B0456F09-C402-4BE3-A8B8-8C4EBE20F20A}"/>
              </a:ext>
            </a:extLst>
          </p:cNvPr>
          <p:cNvSpPr txBox="1"/>
          <p:nvPr/>
        </p:nvSpPr>
        <p:spPr>
          <a:xfrm>
            <a:off x="4533290" y="4715079"/>
            <a:ext cx="3418853" cy="461665"/>
          </a:xfrm>
          <a:prstGeom prst="rect">
            <a:avLst/>
          </a:prstGeom>
          <a:noFill/>
        </p:spPr>
        <p:txBody>
          <a:bodyPr wrap="square" rtlCol="0">
            <a:spAutoFit/>
          </a:bodyPr>
          <a:lstStyle/>
          <a:p>
            <a:r>
              <a:rPr lang="en-GB" sz="2400" dirty="0"/>
              <a:t>RELEASE PROTOCOL</a:t>
            </a:r>
            <a:endParaRPr lang="en-US" sz="2400" dirty="0"/>
          </a:p>
        </p:txBody>
      </p:sp>
    </p:spTree>
    <p:extLst>
      <p:ext uri="{BB962C8B-B14F-4D97-AF65-F5344CB8AC3E}">
        <p14:creationId xmlns:p14="http://schemas.microsoft.com/office/powerpoint/2010/main" val="355319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randombar(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randombar(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randombar(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randombar(horizontal)">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8" grpId="0"/>
      <p:bldP spid="29" grpId="0"/>
      <p:bldP spid="31" grpId="0"/>
      <p:bldP spid="3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FEBD7C-D73A-4D2E-B3B4-7DECF999D63F}"/>
              </a:ext>
            </a:extLst>
          </p:cNvPr>
          <p:cNvPicPr>
            <a:picLocks noChangeAspect="1"/>
          </p:cNvPicPr>
          <p:nvPr/>
        </p:nvPicPr>
        <p:blipFill>
          <a:blip r:embed="rId2"/>
          <a:stretch>
            <a:fillRect/>
          </a:stretch>
        </p:blipFill>
        <p:spPr>
          <a:xfrm>
            <a:off x="1125415" y="325056"/>
            <a:ext cx="10311619" cy="6207887"/>
          </a:xfrm>
          <a:prstGeom prst="rect">
            <a:avLst/>
          </a:prstGeom>
        </p:spPr>
      </p:pic>
    </p:spTree>
    <p:extLst>
      <p:ext uri="{BB962C8B-B14F-4D97-AF65-F5344CB8AC3E}">
        <p14:creationId xmlns:p14="http://schemas.microsoft.com/office/powerpoint/2010/main" val="2930992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3904</TotalTime>
  <Words>3932</Words>
  <Application>Microsoft Office PowerPoint</Application>
  <PresentationFormat>Widescreen</PresentationFormat>
  <Paragraphs>1214</Paragraphs>
  <Slides>91</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Arial</vt:lpstr>
      <vt:lpstr>Calibri</vt:lpstr>
      <vt:lpstr>Calibri Light</vt:lpstr>
      <vt:lpstr>Corbel</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7v7 Team Shape - 2-3-1 linked to 9v9 &amp; 11v11</vt:lpstr>
      <vt:lpstr>9v9 Team Shape - 2-3-2-1 linked to 11v11</vt:lpstr>
      <vt:lpstr>Team Shape  4-3-3 / 4-5-1</vt:lpstr>
      <vt:lpstr>Team Shape  4-4-2 Diamond</vt:lpstr>
      <vt:lpstr>Team Shape  4-2-3-1</vt:lpstr>
      <vt:lpstr>Team Shape  4-4-2</vt:lpstr>
      <vt:lpstr>Team Shape  3-5-2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Match-day Warm-up  </vt:lpstr>
      <vt:lpstr>  Match-day Warm-up  </vt:lpstr>
      <vt:lpstr>PowerPoint Presentation</vt:lpstr>
      <vt:lpstr>PowerPoint Presentation</vt:lpstr>
      <vt:lpstr>PowerPoint Presentation</vt:lpstr>
      <vt:lpstr>  Match-day Cool down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Thompson</dc:creator>
  <cp:lastModifiedBy>Craig Chappell</cp:lastModifiedBy>
  <cp:revision>247</cp:revision>
  <cp:lastPrinted>2017-09-14T14:00:58Z</cp:lastPrinted>
  <dcterms:created xsi:type="dcterms:W3CDTF">2014-03-21T10:08:41Z</dcterms:created>
  <dcterms:modified xsi:type="dcterms:W3CDTF">2018-09-04T10:23:24Z</dcterms:modified>
</cp:coreProperties>
</file>