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
  </p:handoutMasterIdLst>
  <p:sldIdLst>
    <p:sldId id="292" r:id="rId2"/>
    <p:sldId id="295" r:id="rId3"/>
    <p:sldId id="296" r:id="rId4"/>
    <p:sldId id="297" r:id="rId5"/>
    <p:sldId id="293" r:id="rId6"/>
    <p:sldId id="294" r:id="rId7"/>
  </p:sldIdLst>
  <p:sldSz cx="9144000" cy="6858000" type="screen4x3"/>
  <p:notesSz cx="10020300" cy="68881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90" y="-96"/>
      </p:cViewPr>
      <p:guideLst>
        <p:guide orient="horz" pos="2160"/>
        <p:guide pos="364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4341813" cy="344488"/>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defRPr sz="1300" smtClean="0"/>
            </a:lvl1pPr>
          </a:lstStyle>
          <a:p>
            <a:pPr>
              <a:defRPr/>
            </a:pPr>
            <a:endParaRPr lang="en-US"/>
          </a:p>
        </p:txBody>
      </p:sp>
      <p:sp>
        <p:nvSpPr>
          <p:cNvPr id="43011" name="Rectangle 3"/>
          <p:cNvSpPr>
            <a:spLocks noGrp="1" noChangeArrowheads="1"/>
          </p:cNvSpPr>
          <p:nvPr>
            <p:ph type="dt" sz="quarter" idx="1"/>
          </p:nvPr>
        </p:nvSpPr>
        <p:spPr bwMode="auto">
          <a:xfrm>
            <a:off x="5676900" y="0"/>
            <a:ext cx="4341813" cy="344488"/>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lgn="r">
              <a:defRPr sz="1300" smtClean="0"/>
            </a:lvl1pPr>
          </a:lstStyle>
          <a:p>
            <a:pPr>
              <a:defRPr/>
            </a:pPr>
            <a:endParaRPr lang="en-US"/>
          </a:p>
        </p:txBody>
      </p:sp>
      <p:sp>
        <p:nvSpPr>
          <p:cNvPr id="43012" name="Rectangle 4"/>
          <p:cNvSpPr>
            <a:spLocks noGrp="1" noChangeArrowheads="1"/>
          </p:cNvSpPr>
          <p:nvPr>
            <p:ph type="ftr" sz="quarter" idx="2"/>
          </p:nvPr>
        </p:nvSpPr>
        <p:spPr bwMode="auto">
          <a:xfrm>
            <a:off x="0" y="6542088"/>
            <a:ext cx="4341813" cy="344487"/>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defRPr sz="1300" smtClean="0"/>
            </a:lvl1pPr>
          </a:lstStyle>
          <a:p>
            <a:pPr>
              <a:defRPr/>
            </a:pPr>
            <a:endParaRPr lang="en-US"/>
          </a:p>
        </p:txBody>
      </p:sp>
      <p:sp>
        <p:nvSpPr>
          <p:cNvPr id="43013" name="Rectangle 5"/>
          <p:cNvSpPr>
            <a:spLocks noGrp="1" noChangeArrowheads="1"/>
          </p:cNvSpPr>
          <p:nvPr>
            <p:ph type="sldNum" sz="quarter" idx="3"/>
          </p:nvPr>
        </p:nvSpPr>
        <p:spPr bwMode="auto">
          <a:xfrm>
            <a:off x="5676900" y="6542088"/>
            <a:ext cx="4341813" cy="344487"/>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lgn="r">
              <a:defRPr sz="1300" smtClean="0"/>
            </a:lvl1pPr>
          </a:lstStyle>
          <a:p>
            <a:pPr>
              <a:defRPr/>
            </a:pPr>
            <a:fld id="{2DC20A19-B073-40BA-A6BB-604EBAE582CF}" type="slidenum">
              <a:rPr lang="en-US"/>
              <a:pPr>
                <a:defRPr/>
              </a:pPr>
              <a:t>‹#›</a:t>
            </a:fld>
            <a:endParaRPr lang="en-US"/>
          </a:p>
        </p:txBody>
      </p:sp>
    </p:spTree>
    <p:extLst>
      <p:ext uri="{BB962C8B-B14F-4D97-AF65-F5344CB8AC3E}">
        <p14:creationId xmlns:p14="http://schemas.microsoft.com/office/powerpoint/2010/main" val="33251765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504C4F-01CE-43E0-88E4-2134198AD81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C0F8C7-79F9-46ED-AEAF-3913BBCB85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D098B2-E16C-422F-A4F8-A6D702CC32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93A70D-63CC-4F75-9227-236B08478A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7C632-12FC-488E-BF95-64947FF166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69D594B-56E0-4A39-AB3A-C672E70D15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D7D3E6D-DE06-4E01-A883-0B14441579F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0750225-3A49-4706-AFB0-A1DC81D849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4002414-5BF0-4B4F-9432-E3591D38D1F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51A145-83AD-4725-BF01-36487C24660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2170F4-F483-447C-8828-41BC39F9AF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FBE66EF-F12B-4A76-B8F5-363FF4A7B33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1115616" y="1337374"/>
            <a:ext cx="6624736" cy="4752528"/>
          </a:xfrm>
          <a:prstGeom prst="rect">
            <a:avLst/>
          </a:prstGeom>
          <a:solidFill>
            <a:srgbClr val="00D6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1403647" y="1481390"/>
            <a:ext cx="5976664" cy="4464496"/>
          </a:xfrm>
          <a:prstGeom prst="rect">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51520" y="-3577"/>
            <a:ext cx="8712968" cy="1231106"/>
          </a:xfrm>
          <a:prstGeom prst="rect">
            <a:avLst/>
          </a:prstGeom>
          <a:noFill/>
        </p:spPr>
        <p:txBody>
          <a:bodyPr wrap="square" rtlCol="0">
            <a:spAutoFit/>
          </a:bodyPr>
          <a:lstStyle/>
          <a:p>
            <a:r>
              <a:rPr lang="en-GB" sz="1600" b="1" u="sng" dirty="0" smtClean="0"/>
              <a:t>PRINCIPLES OF ATTACK Coach Development of Possession – </a:t>
            </a:r>
          </a:p>
          <a:p>
            <a:r>
              <a:rPr lang="en-GB" sz="1600" b="1" u="sng" dirty="0" smtClean="0"/>
              <a:t>Phase 1 of Session - Technique</a:t>
            </a:r>
          </a:p>
          <a:p>
            <a:r>
              <a:rPr lang="en-GB" sz="1400" b="1" dirty="0" smtClean="0"/>
              <a:t>Organisation:</a:t>
            </a:r>
            <a:r>
              <a:rPr lang="en-GB" sz="1400" dirty="0" smtClean="0"/>
              <a:t>  40m x 20 m area. Two teams of roughly 6 players each.  Goalkeepers included who can gather and roll the ball.  </a:t>
            </a:r>
            <a:r>
              <a:rPr lang="en-GB" sz="1400" b="1" dirty="0" smtClean="0"/>
              <a:t>Minimum 3 touch game. (SOFT TOUCH – QUICK TOUCH – PASS).  </a:t>
            </a:r>
            <a:r>
              <a:rPr lang="en-GB" sz="1400" dirty="0" smtClean="0"/>
              <a:t>Pass amongst each other, see how many passes under control</a:t>
            </a:r>
          </a:p>
        </p:txBody>
      </p:sp>
      <p:sp>
        <p:nvSpPr>
          <p:cNvPr id="34" name="TextBox 33"/>
          <p:cNvSpPr txBox="1"/>
          <p:nvPr/>
        </p:nvSpPr>
        <p:spPr>
          <a:xfrm>
            <a:off x="251520" y="6228020"/>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447328"/>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595654"/>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456620"/>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309320"/>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309320"/>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309320"/>
            <a:ext cx="1107996" cy="261610"/>
          </a:xfrm>
          <a:prstGeom prst="rect">
            <a:avLst/>
          </a:prstGeom>
          <a:noFill/>
        </p:spPr>
        <p:txBody>
          <a:bodyPr wrap="none" rtlCol="0">
            <a:spAutoFit/>
          </a:bodyPr>
          <a:lstStyle/>
          <a:p>
            <a:r>
              <a:rPr lang="en-GB" sz="1100" dirty="0" smtClean="0"/>
              <a:t>Pass, shot 	</a:t>
            </a:r>
            <a:endParaRPr lang="en-US" sz="1100" dirty="0"/>
          </a:p>
        </p:txBody>
      </p:sp>
      <p:grpSp>
        <p:nvGrpSpPr>
          <p:cNvPr id="2" name="Group 112"/>
          <p:cNvGrpSpPr/>
          <p:nvPr/>
        </p:nvGrpSpPr>
        <p:grpSpPr>
          <a:xfrm>
            <a:off x="5562600" y="4953000"/>
            <a:ext cx="389850" cy="523801"/>
            <a:chOff x="1763688" y="3284984"/>
            <a:chExt cx="389850" cy="523801"/>
          </a:xfrm>
        </p:grpSpPr>
        <p:sp>
          <p:nvSpPr>
            <p:cNvPr id="19" name="AutoShape 13"/>
            <p:cNvSpPr>
              <a:spLocks noChangeArrowheads="1"/>
            </p:cNvSpPr>
            <p:nvPr/>
          </p:nvSpPr>
          <p:spPr bwMode="auto">
            <a:xfrm>
              <a:off x="1835696" y="328498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 name="TextBox 41"/>
            <p:cNvSpPr txBox="1"/>
            <p:nvPr/>
          </p:nvSpPr>
          <p:spPr>
            <a:xfrm>
              <a:off x="1763688" y="3501008"/>
              <a:ext cx="389850" cy="307777"/>
            </a:xfrm>
            <a:prstGeom prst="rect">
              <a:avLst/>
            </a:prstGeom>
            <a:noFill/>
          </p:spPr>
          <p:txBody>
            <a:bodyPr wrap="none" rtlCol="0">
              <a:spAutoFit/>
            </a:bodyPr>
            <a:lstStyle/>
            <a:p>
              <a:r>
                <a:rPr lang="en-GB" sz="1400" b="1" dirty="0" smtClean="0"/>
                <a:t>D6</a:t>
              </a:r>
              <a:endParaRPr lang="en-US" sz="1400" b="1" dirty="0"/>
            </a:p>
          </p:txBody>
        </p:sp>
      </p:grpSp>
      <p:grpSp>
        <p:nvGrpSpPr>
          <p:cNvPr id="3" name="Group 113"/>
          <p:cNvGrpSpPr/>
          <p:nvPr/>
        </p:nvGrpSpPr>
        <p:grpSpPr>
          <a:xfrm>
            <a:off x="5486400" y="1828800"/>
            <a:ext cx="386644" cy="464369"/>
            <a:chOff x="2843808" y="2132856"/>
            <a:chExt cx="386644" cy="464369"/>
          </a:xfrm>
        </p:grpSpPr>
        <p:sp>
          <p:nvSpPr>
            <p:cNvPr id="12" name="AutoShape 13"/>
            <p:cNvSpPr>
              <a:spLocks noChangeArrowheads="1"/>
            </p:cNvSpPr>
            <p:nvPr/>
          </p:nvSpPr>
          <p:spPr bwMode="auto">
            <a:xfrm>
              <a:off x="2903240" y="213285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2894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11"/>
          <p:cNvGrpSpPr/>
          <p:nvPr/>
        </p:nvGrpSpPr>
        <p:grpSpPr>
          <a:xfrm>
            <a:off x="6781800" y="5334000"/>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10" name="Group 110"/>
          <p:cNvGrpSpPr/>
          <p:nvPr/>
        </p:nvGrpSpPr>
        <p:grpSpPr>
          <a:xfrm>
            <a:off x="6781800" y="3429000"/>
            <a:ext cx="389850" cy="511225"/>
            <a:chOff x="2915816" y="4665712"/>
            <a:chExt cx="389850" cy="511225"/>
          </a:xfrm>
        </p:grpSpPr>
        <p:sp>
          <p:nvSpPr>
            <p:cNvPr id="14" name="AutoShape 13"/>
            <p:cNvSpPr>
              <a:spLocks noChangeArrowheads="1"/>
            </p:cNvSpPr>
            <p:nvPr/>
          </p:nvSpPr>
          <p:spPr bwMode="auto">
            <a:xfrm>
              <a:off x="2987824"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915816" y="4869160"/>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11" name="Group 109"/>
          <p:cNvGrpSpPr/>
          <p:nvPr/>
        </p:nvGrpSpPr>
        <p:grpSpPr>
          <a:xfrm>
            <a:off x="4648200" y="4343400"/>
            <a:ext cx="389850" cy="515417"/>
            <a:chOff x="3995936" y="4026024"/>
            <a:chExt cx="389850" cy="515417"/>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233664"/>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17" name="Group 108"/>
          <p:cNvGrpSpPr/>
          <p:nvPr/>
        </p:nvGrpSpPr>
        <p:grpSpPr>
          <a:xfrm>
            <a:off x="5638800" y="2971800"/>
            <a:ext cx="389850" cy="451793"/>
            <a:chOff x="4644008" y="2420888"/>
            <a:chExt cx="389850" cy="451793"/>
          </a:xfrm>
        </p:grpSpPr>
        <p:sp>
          <p:nvSpPr>
            <p:cNvPr id="15" name="AutoShape 13"/>
            <p:cNvSpPr>
              <a:spLocks noChangeArrowheads="1"/>
            </p:cNvSpPr>
            <p:nvPr/>
          </p:nvSpPr>
          <p:spPr bwMode="auto">
            <a:xfrm>
              <a:off x="4716016" y="2420888"/>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7" name="TextBox 46"/>
            <p:cNvSpPr txBox="1"/>
            <p:nvPr/>
          </p:nvSpPr>
          <p:spPr>
            <a:xfrm>
              <a:off x="4644008" y="2564904"/>
              <a:ext cx="389850" cy="307777"/>
            </a:xfrm>
            <a:prstGeom prst="rect">
              <a:avLst/>
            </a:prstGeom>
            <a:noFill/>
          </p:spPr>
          <p:txBody>
            <a:bodyPr wrap="none" rtlCol="0">
              <a:spAutoFit/>
            </a:bodyPr>
            <a:lstStyle/>
            <a:p>
              <a:r>
                <a:rPr lang="en-GB" sz="1400" b="1" dirty="0" smtClean="0"/>
                <a:t>D5</a:t>
              </a:r>
              <a:endParaRPr lang="en-US" sz="1400" b="1" dirty="0"/>
            </a:p>
          </p:txBody>
        </p:sp>
      </p:grpSp>
      <p:grpSp>
        <p:nvGrpSpPr>
          <p:cNvPr id="18" name="Group 116"/>
          <p:cNvGrpSpPr/>
          <p:nvPr/>
        </p:nvGrpSpPr>
        <p:grpSpPr>
          <a:xfrm>
            <a:off x="1907704" y="5009782"/>
            <a:ext cx="385042" cy="451793"/>
            <a:chOff x="6812632" y="3297560"/>
            <a:chExt cx="385042" cy="451793"/>
          </a:xfrm>
        </p:grpSpPr>
        <p:sp>
          <p:nvSpPr>
            <p:cNvPr id="6" name="AutoShape 13"/>
            <p:cNvSpPr>
              <a:spLocks noChangeArrowheads="1"/>
            </p:cNvSpPr>
            <p:nvPr/>
          </p:nvSpPr>
          <p:spPr bwMode="auto">
            <a:xfrm>
              <a:off x="6876256" y="329756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3" name="TextBox 52"/>
            <p:cNvSpPr txBox="1"/>
            <p:nvPr/>
          </p:nvSpPr>
          <p:spPr>
            <a:xfrm>
              <a:off x="6812632" y="3441576"/>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20" name="Group 118"/>
          <p:cNvGrpSpPr/>
          <p:nvPr/>
        </p:nvGrpSpPr>
        <p:grpSpPr>
          <a:xfrm>
            <a:off x="2057400" y="3505200"/>
            <a:ext cx="385042" cy="451793"/>
            <a:chOff x="6732240" y="5241776"/>
            <a:chExt cx="385042" cy="451793"/>
          </a:xfrm>
        </p:grpSpPr>
        <p:sp>
          <p:nvSpPr>
            <p:cNvPr id="7" name="AutoShape 13"/>
            <p:cNvSpPr>
              <a:spLocks noChangeArrowheads="1"/>
            </p:cNvSpPr>
            <p:nvPr/>
          </p:nvSpPr>
          <p:spPr bwMode="auto">
            <a:xfrm>
              <a:off x="6804248" y="5241776"/>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6732240" y="5385792"/>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21" name="Group 117"/>
          <p:cNvGrpSpPr/>
          <p:nvPr/>
        </p:nvGrpSpPr>
        <p:grpSpPr>
          <a:xfrm>
            <a:off x="2895600" y="2209800"/>
            <a:ext cx="385042" cy="523801"/>
            <a:chOff x="6635230" y="1713384"/>
            <a:chExt cx="385042" cy="523801"/>
          </a:xfrm>
        </p:grpSpPr>
        <p:sp>
          <p:nvSpPr>
            <p:cNvPr id="5" name="AutoShape 13"/>
            <p:cNvSpPr>
              <a:spLocks noChangeArrowheads="1"/>
            </p:cNvSpPr>
            <p:nvPr/>
          </p:nvSpPr>
          <p:spPr bwMode="auto">
            <a:xfrm>
              <a:off x="6707238" y="171338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2" name="TextBox 51"/>
            <p:cNvSpPr txBox="1"/>
            <p:nvPr/>
          </p:nvSpPr>
          <p:spPr>
            <a:xfrm>
              <a:off x="6635230" y="1929408"/>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22" name="Group 119"/>
          <p:cNvGrpSpPr/>
          <p:nvPr/>
        </p:nvGrpSpPr>
        <p:grpSpPr>
          <a:xfrm>
            <a:off x="3048000" y="4495800"/>
            <a:ext cx="385042" cy="439217"/>
            <a:chOff x="5004048" y="5169768"/>
            <a:chExt cx="385042" cy="439217"/>
          </a:xfrm>
        </p:grpSpPr>
        <p:sp>
          <p:nvSpPr>
            <p:cNvPr id="9"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7" name="TextBox 56"/>
            <p:cNvSpPr txBox="1"/>
            <p:nvPr/>
          </p:nvSpPr>
          <p:spPr>
            <a:xfrm>
              <a:off x="5004048" y="5301208"/>
              <a:ext cx="385042" cy="307777"/>
            </a:xfrm>
            <a:prstGeom prst="rect">
              <a:avLst/>
            </a:prstGeom>
            <a:noFill/>
          </p:spPr>
          <p:txBody>
            <a:bodyPr wrap="none" rtlCol="0">
              <a:spAutoFit/>
            </a:bodyPr>
            <a:lstStyle/>
            <a:p>
              <a:r>
                <a:rPr lang="en-GB" sz="1400" b="1" dirty="0" smtClean="0"/>
                <a:t>A4</a:t>
              </a:r>
              <a:endParaRPr lang="en-US" sz="1400" b="1" dirty="0"/>
            </a:p>
          </p:txBody>
        </p:sp>
      </p:grpSp>
      <p:grpSp>
        <p:nvGrpSpPr>
          <p:cNvPr id="23" name="Group 120"/>
          <p:cNvGrpSpPr/>
          <p:nvPr/>
        </p:nvGrpSpPr>
        <p:grpSpPr>
          <a:xfrm>
            <a:off x="1981200" y="2514600"/>
            <a:ext cx="385042" cy="439217"/>
            <a:chOff x="4860032" y="3657600"/>
            <a:chExt cx="385042" cy="439217"/>
          </a:xfrm>
        </p:grpSpPr>
        <p:sp>
          <p:nvSpPr>
            <p:cNvPr id="8" name="AutoShape 13"/>
            <p:cNvSpPr>
              <a:spLocks noChangeArrowheads="1"/>
            </p:cNvSpPr>
            <p:nvPr/>
          </p:nvSpPr>
          <p:spPr bwMode="auto">
            <a:xfrm>
              <a:off x="4932040" y="36576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8" name="TextBox 57"/>
            <p:cNvSpPr txBox="1"/>
            <p:nvPr/>
          </p:nvSpPr>
          <p:spPr>
            <a:xfrm>
              <a:off x="4860032" y="3789040"/>
              <a:ext cx="385042" cy="307777"/>
            </a:xfrm>
            <a:prstGeom prst="rect">
              <a:avLst/>
            </a:prstGeom>
            <a:noFill/>
          </p:spPr>
          <p:txBody>
            <a:bodyPr wrap="none" rtlCol="0">
              <a:spAutoFit/>
            </a:bodyPr>
            <a:lstStyle/>
            <a:p>
              <a:r>
                <a:rPr lang="en-GB" sz="1400" b="1" dirty="0" smtClean="0"/>
                <a:t>A5</a:t>
              </a:r>
              <a:endParaRPr lang="en-US" sz="1400" b="1" dirty="0"/>
            </a:p>
          </p:txBody>
        </p:sp>
      </p:grpSp>
      <p:sp>
        <p:nvSpPr>
          <p:cNvPr id="124" name="TextBox 123"/>
          <p:cNvSpPr txBox="1"/>
          <p:nvPr/>
        </p:nvSpPr>
        <p:spPr>
          <a:xfrm>
            <a:off x="3491880" y="6525344"/>
            <a:ext cx="2031325" cy="400110"/>
          </a:xfrm>
          <a:prstGeom prst="rect">
            <a:avLst/>
          </a:prstGeom>
          <a:noFill/>
        </p:spPr>
        <p:txBody>
          <a:bodyPr wrap="none" rtlCol="0">
            <a:spAutoFit/>
          </a:bodyPr>
          <a:lstStyle/>
          <a:p>
            <a:r>
              <a:rPr lang="en-GB" sz="2000" b="1" dirty="0" smtClean="0"/>
              <a:t>DIAGRAM  3a</a:t>
            </a:r>
            <a:r>
              <a:rPr lang="en-GB" sz="2000" dirty="0" smtClean="0"/>
              <a:t>	</a:t>
            </a:r>
            <a:endParaRPr lang="en-US" sz="2000" dirty="0"/>
          </a:p>
        </p:txBody>
      </p:sp>
      <p:sp>
        <p:nvSpPr>
          <p:cNvPr id="66" name="TextBox 65"/>
          <p:cNvSpPr txBox="1"/>
          <p:nvPr/>
        </p:nvSpPr>
        <p:spPr>
          <a:xfrm>
            <a:off x="3997404" y="6021288"/>
            <a:ext cx="1107996" cy="338554"/>
          </a:xfrm>
          <a:prstGeom prst="rect">
            <a:avLst/>
          </a:prstGeom>
          <a:noFill/>
        </p:spPr>
        <p:txBody>
          <a:bodyPr wrap="square" rtlCol="0">
            <a:spAutoFit/>
          </a:bodyPr>
          <a:lstStyle/>
          <a:p>
            <a:r>
              <a:rPr lang="en-GB" sz="1600" b="1" dirty="0" smtClean="0"/>
              <a:t>40 m</a:t>
            </a:r>
            <a:r>
              <a:rPr lang="en-GB" sz="1600" dirty="0" smtClean="0"/>
              <a:t>	</a:t>
            </a:r>
            <a:endParaRPr lang="en-US" sz="1600" dirty="0"/>
          </a:p>
        </p:txBody>
      </p:sp>
      <p:sp>
        <p:nvSpPr>
          <p:cNvPr id="67" name="TextBox 66"/>
          <p:cNvSpPr txBox="1"/>
          <p:nvPr/>
        </p:nvSpPr>
        <p:spPr>
          <a:xfrm rot="16200000">
            <a:off x="301080" y="3391524"/>
            <a:ext cx="1107996" cy="338554"/>
          </a:xfrm>
          <a:prstGeom prst="rect">
            <a:avLst/>
          </a:prstGeom>
          <a:noFill/>
          <a:scene3d>
            <a:camera prst="orthographicFront">
              <a:rot lat="0" lon="0" rev="0"/>
            </a:camera>
            <a:lightRig rig="threePt" dir="t"/>
          </a:scene3d>
        </p:spPr>
        <p:txBody>
          <a:bodyPr wrap="square" rtlCol="0">
            <a:spAutoFit/>
          </a:bodyPr>
          <a:lstStyle/>
          <a:p>
            <a:r>
              <a:rPr lang="en-GB" sz="1600" b="1" dirty="0" smtClean="0"/>
              <a:t>20 m</a:t>
            </a:r>
            <a:r>
              <a:rPr lang="en-GB" sz="1600" dirty="0" smtClean="0"/>
              <a:t>	</a:t>
            </a:r>
            <a:endParaRPr lang="en-US" sz="1600" dirty="0"/>
          </a:p>
        </p:txBody>
      </p:sp>
      <p:cxnSp>
        <p:nvCxnSpPr>
          <p:cNvPr id="68" name="Straight Arrow Connector 67"/>
          <p:cNvCxnSpPr/>
          <p:nvPr/>
        </p:nvCxnSpPr>
        <p:spPr>
          <a:xfrm rot="5400000" flipH="1" flipV="1">
            <a:off x="-87034" y="2417494"/>
            <a:ext cx="1872208"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86240" y="5145414"/>
            <a:ext cx="1863030" cy="759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1043608" y="6165304"/>
            <a:ext cx="2808312" cy="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860032" y="6237312"/>
            <a:ext cx="3024336"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8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3209582"/>
            <a:ext cx="144864" cy="144016"/>
          </a:xfrm>
          <a:prstGeom prst="rect">
            <a:avLst/>
          </a:prstGeom>
          <a:noFill/>
        </p:spPr>
      </p:pic>
      <p:pic>
        <p:nvPicPr>
          <p:cNvPr id="8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3065565"/>
            <a:ext cx="144864" cy="144016"/>
          </a:xfrm>
          <a:prstGeom prst="rect">
            <a:avLst/>
          </a:prstGeom>
          <a:noFill/>
        </p:spPr>
      </p:pic>
      <p:pic>
        <p:nvPicPr>
          <p:cNvPr id="85"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2921549"/>
            <a:ext cx="144864" cy="144016"/>
          </a:xfrm>
          <a:prstGeom prst="rect">
            <a:avLst/>
          </a:prstGeom>
          <a:noFill/>
        </p:spPr>
      </p:pic>
      <p:pic>
        <p:nvPicPr>
          <p:cNvPr id="86"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577735"/>
            <a:ext cx="144864" cy="144016"/>
          </a:xfrm>
          <a:prstGeom prst="rect">
            <a:avLst/>
          </a:prstGeom>
          <a:noFill/>
        </p:spPr>
      </p:pic>
      <p:pic>
        <p:nvPicPr>
          <p:cNvPr id="87"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433718"/>
            <a:ext cx="144864" cy="144016"/>
          </a:xfrm>
          <a:prstGeom prst="rect">
            <a:avLst/>
          </a:prstGeom>
          <a:noFill/>
        </p:spPr>
      </p:pic>
      <p:pic>
        <p:nvPicPr>
          <p:cNvPr id="88"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289702"/>
            <a:ext cx="144864" cy="144016"/>
          </a:xfrm>
          <a:prstGeom prst="rect">
            <a:avLst/>
          </a:prstGeom>
          <a:noFill/>
        </p:spPr>
      </p:pic>
      <p:grpSp>
        <p:nvGrpSpPr>
          <p:cNvPr id="111" name="Group 110"/>
          <p:cNvGrpSpPr/>
          <p:nvPr/>
        </p:nvGrpSpPr>
        <p:grpSpPr>
          <a:xfrm>
            <a:off x="8077200" y="4343400"/>
            <a:ext cx="144864" cy="432049"/>
            <a:chOff x="8675608" y="4289702"/>
            <a:chExt cx="144864" cy="432049"/>
          </a:xfrm>
        </p:grpSpPr>
        <p:pic>
          <p:nvPicPr>
            <p:cNvPr id="8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577735"/>
              <a:ext cx="144864" cy="144016"/>
            </a:xfrm>
            <a:prstGeom prst="rect">
              <a:avLst/>
            </a:prstGeom>
            <a:noFill/>
          </p:spPr>
        </p:pic>
        <p:pic>
          <p:nvPicPr>
            <p:cNvPr id="90"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433718"/>
              <a:ext cx="144864" cy="144016"/>
            </a:xfrm>
            <a:prstGeom prst="rect">
              <a:avLst/>
            </a:prstGeom>
            <a:noFill/>
          </p:spPr>
        </p:pic>
        <p:pic>
          <p:nvPicPr>
            <p:cNvPr id="91"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289702"/>
              <a:ext cx="144864" cy="144016"/>
            </a:xfrm>
            <a:prstGeom prst="rect">
              <a:avLst/>
            </a:prstGeom>
            <a:noFill/>
          </p:spPr>
        </p:pic>
      </p:grpSp>
      <p:grpSp>
        <p:nvGrpSpPr>
          <p:cNvPr id="110" name="Group 109"/>
          <p:cNvGrpSpPr/>
          <p:nvPr/>
        </p:nvGrpSpPr>
        <p:grpSpPr>
          <a:xfrm>
            <a:off x="8077200" y="3048000"/>
            <a:ext cx="144864" cy="432049"/>
            <a:chOff x="8676456" y="2993558"/>
            <a:chExt cx="144864" cy="432049"/>
          </a:xfrm>
        </p:grpSpPr>
        <p:pic>
          <p:nvPicPr>
            <p:cNvPr id="9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3281591"/>
              <a:ext cx="144864" cy="144016"/>
            </a:xfrm>
            <a:prstGeom prst="rect">
              <a:avLst/>
            </a:prstGeom>
            <a:noFill/>
          </p:spPr>
        </p:pic>
        <p:pic>
          <p:nvPicPr>
            <p:cNvPr id="93"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3137574"/>
              <a:ext cx="144864" cy="144016"/>
            </a:xfrm>
            <a:prstGeom prst="rect">
              <a:avLst/>
            </a:prstGeom>
            <a:noFill/>
          </p:spPr>
        </p:pic>
        <p:pic>
          <p:nvPicPr>
            <p:cNvPr id="9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2993558"/>
              <a:ext cx="144864" cy="144016"/>
            </a:xfrm>
            <a:prstGeom prst="rect">
              <a:avLst/>
            </a:prstGeom>
            <a:noFill/>
          </p:spPr>
        </p:pic>
      </p:grpSp>
      <p:pic>
        <p:nvPicPr>
          <p:cNvPr id="9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6012160" y="6233918"/>
            <a:ext cx="144864" cy="144016"/>
          </a:xfrm>
          <a:prstGeom prst="rect">
            <a:avLst/>
          </a:prstGeom>
          <a:noFill/>
        </p:spPr>
      </p:pic>
      <p:pic>
        <p:nvPicPr>
          <p:cNvPr id="100"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5868144" y="6233918"/>
            <a:ext cx="144864" cy="144016"/>
          </a:xfrm>
          <a:prstGeom prst="rect">
            <a:avLst/>
          </a:prstGeom>
          <a:noFill/>
        </p:spPr>
      </p:pic>
      <p:pic>
        <p:nvPicPr>
          <p:cNvPr id="101"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131840" y="6233918"/>
            <a:ext cx="144864" cy="144016"/>
          </a:xfrm>
          <a:prstGeom prst="rect">
            <a:avLst/>
          </a:prstGeom>
          <a:noFill/>
        </p:spPr>
      </p:pic>
      <p:pic>
        <p:nvPicPr>
          <p:cNvPr id="10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2987824" y="6233918"/>
            <a:ext cx="144864" cy="144016"/>
          </a:xfrm>
          <a:prstGeom prst="rect">
            <a:avLst/>
          </a:prstGeom>
          <a:noFill/>
        </p:spPr>
      </p:pic>
      <p:pic>
        <p:nvPicPr>
          <p:cNvPr id="103"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131840" y="1193358"/>
            <a:ext cx="144864" cy="144016"/>
          </a:xfrm>
          <a:prstGeom prst="rect">
            <a:avLst/>
          </a:prstGeom>
          <a:noFill/>
        </p:spPr>
      </p:pic>
      <p:pic>
        <p:nvPicPr>
          <p:cNvPr id="10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2987824" y="1193358"/>
            <a:ext cx="144864" cy="144016"/>
          </a:xfrm>
          <a:prstGeom prst="rect">
            <a:avLst/>
          </a:prstGeom>
          <a:noFill/>
        </p:spPr>
      </p:pic>
      <p:pic>
        <p:nvPicPr>
          <p:cNvPr id="95"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6012160" y="1121350"/>
            <a:ext cx="144864" cy="144016"/>
          </a:xfrm>
          <a:prstGeom prst="rect">
            <a:avLst/>
          </a:prstGeom>
          <a:noFill/>
        </p:spPr>
      </p:pic>
      <p:pic>
        <p:nvPicPr>
          <p:cNvPr id="97"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5868144" y="1121350"/>
            <a:ext cx="144864" cy="144016"/>
          </a:xfrm>
          <a:prstGeom prst="rect">
            <a:avLst/>
          </a:prstGeom>
          <a:noFill/>
        </p:spPr>
      </p:pic>
      <p:grpSp>
        <p:nvGrpSpPr>
          <p:cNvPr id="25" name="Group 121"/>
          <p:cNvGrpSpPr/>
          <p:nvPr/>
        </p:nvGrpSpPr>
        <p:grpSpPr>
          <a:xfrm>
            <a:off x="2195736" y="1769422"/>
            <a:ext cx="385042" cy="451793"/>
            <a:chOff x="2195736" y="1628800"/>
            <a:chExt cx="385042" cy="451793"/>
          </a:xfrm>
        </p:grpSpPr>
        <p:sp>
          <p:nvSpPr>
            <p:cNvPr id="76" name="AutoShape 13"/>
            <p:cNvSpPr>
              <a:spLocks noChangeArrowheads="1"/>
            </p:cNvSpPr>
            <p:nvPr/>
          </p:nvSpPr>
          <p:spPr bwMode="auto">
            <a:xfrm>
              <a:off x="2267744" y="16288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15" name="TextBox 114"/>
            <p:cNvSpPr txBox="1"/>
            <p:nvPr/>
          </p:nvSpPr>
          <p:spPr>
            <a:xfrm>
              <a:off x="2195736" y="1772816"/>
              <a:ext cx="385042" cy="307777"/>
            </a:xfrm>
            <a:prstGeom prst="rect">
              <a:avLst/>
            </a:prstGeom>
            <a:noFill/>
          </p:spPr>
          <p:txBody>
            <a:bodyPr wrap="none" rtlCol="0">
              <a:spAutoFit/>
            </a:bodyPr>
            <a:lstStyle/>
            <a:p>
              <a:r>
                <a:rPr lang="en-GB" sz="1400" b="1" dirty="0" smtClean="0"/>
                <a:t>A6</a:t>
              </a:r>
              <a:endParaRPr lang="en-US" sz="1400" b="1" dirty="0"/>
            </a:p>
          </p:txBody>
        </p:sp>
      </p:grpSp>
      <p:cxnSp>
        <p:nvCxnSpPr>
          <p:cNvPr id="132" name="Straight Arrow Connector 131"/>
          <p:cNvCxnSpPr/>
          <p:nvPr/>
        </p:nvCxnSpPr>
        <p:spPr>
          <a:xfrm rot="5400000">
            <a:off x="6515100" y="3848100"/>
            <a:ext cx="533400" cy="3048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0800000" flipV="1">
            <a:off x="4724400" y="2328664"/>
            <a:ext cx="915144" cy="1859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2555776" y="1697414"/>
            <a:ext cx="864096" cy="21602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2353758" y="3521910"/>
            <a:ext cx="846642" cy="13569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352800" y="4724400"/>
            <a:ext cx="685800" cy="6096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6200000" flipV="1">
            <a:off x="1871701" y="4685745"/>
            <a:ext cx="504056" cy="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0800000">
            <a:off x="6588224" y="5297814"/>
            <a:ext cx="288032" cy="720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8" name="AutoShape 7"/>
          <p:cNvSpPr>
            <a:spLocks noChangeArrowheads="1"/>
          </p:cNvSpPr>
          <p:nvPr/>
        </p:nvSpPr>
        <p:spPr bwMode="auto">
          <a:xfrm>
            <a:off x="3581400" y="12954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109" name="AutoShape 7"/>
          <p:cNvSpPr>
            <a:spLocks noChangeArrowheads="1"/>
          </p:cNvSpPr>
          <p:nvPr/>
        </p:nvSpPr>
        <p:spPr bwMode="auto">
          <a:xfrm>
            <a:off x="4953000" y="12954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pic>
        <p:nvPicPr>
          <p:cNvPr id="116"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207936" y="2370584"/>
            <a:ext cx="144864" cy="144016"/>
          </a:xfrm>
          <a:prstGeom prst="rect">
            <a:avLst/>
          </a:prstGeom>
          <a:noFill/>
        </p:spPr>
      </p:pic>
      <p:pic>
        <p:nvPicPr>
          <p:cNvPr id="117"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5570136" y="2209800"/>
            <a:ext cx="144864" cy="144016"/>
          </a:xfrm>
          <a:prstGeom prst="rect">
            <a:avLst/>
          </a:prstGeom>
          <a:noFill/>
        </p:spPr>
      </p:pic>
      <p:cxnSp>
        <p:nvCxnSpPr>
          <p:cNvPr id="118" name="Straight Arrow Connector 117"/>
          <p:cNvCxnSpPr/>
          <p:nvPr/>
        </p:nvCxnSpPr>
        <p:spPr>
          <a:xfrm>
            <a:off x="3124200" y="2438400"/>
            <a:ext cx="762000" cy="685800"/>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16200000" flipH="1">
            <a:off x="3124994" y="4115594"/>
            <a:ext cx="1828006" cy="1516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8"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62400" y="3124200"/>
            <a:ext cx="144864" cy="144016"/>
          </a:xfrm>
          <a:prstGeom prst="rect">
            <a:avLst/>
          </a:prstGeom>
          <a:noFill/>
        </p:spPr>
      </p:pic>
      <p:pic>
        <p:nvPicPr>
          <p:cNvPr id="12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4038600" y="5105400"/>
            <a:ext cx="144864" cy="144016"/>
          </a:xfrm>
          <a:prstGeom prst="rect">
            <a:avLst/>
          </a:prstGeom>
          <a:noFill/>
        </p:spPr>
      </p:pic>
      <p:cxnSp>
        <p:nvCxnSpPr>
          <p:cNvPr id="131" name="Straight Arrow Connector 130"/>
          <p:cNvCxnSpPr/>
          <p:nvPr/>
        </p:nvCxnSpPr>
        <p:spPr>
          <a:xfrm rot="16200000" flipV="1">
            <a:off x="1676400" y="2133600"/>
            <a:ext cx="457200" cy="3048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07" idx="0"/>
            <a:endCxn id="107" idx="2"/>
          </p:cNvCxnSpPr>
          <p:nvPr/>
        </p:nvCxnSpPr>
        <p:spPr>
          <a:xfrm rot="16200000" flipH="1">
            <a:off x="2159731" y="3713638"/>
            <a:ext cx="446449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16200000" flipV="1">
            <a:off x="4937956" y="4129844"/>
            <a:ext cx="1152128" cy="36004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rot="16200000" flipV="1">
            <a:off x="3794956" y="3291644"/>
            <a:ext cx="1914128" cy="20764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5400000" flipH="1" flipV="1">
            <a:off x="5966656" y="2546784"/>
            <a:ext cx="847328" cy="78296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51"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4579536" y="2286000"/>
            <a:ext cx="144864" cy="14401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1115616" y="1572072"/>
            <a:ext cx="6624736" cy="4752528"/>
          </a:xfrm>
          <a:prstGeom prst="rect">
            <a:avLst/>
          </a:prstGeom>
          <a:solidFill>
            <a:srgbClr val="00D6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Rectangle 106"/>
          <p:cNvSpPr/>
          <p:nvPr/>
        </p:nvSpPr>
        <p:spPr>
          <a:xfrm>
            <a:off x="1403647" y="1707704"/>
            <a:ext cx="5976664" cy="4464496"/>
          </a:xfrm>
          <a:prstGeom prst="rect">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51520" y="-3577"/>
            <a:ext cx="8712968" cy="1446550"/>
          </a:xfrm>
          <a:prstGeom prst="rect">
            <a:avLst/>
          </a:prstGeom>
          <a:noFill/>
        </p:spPr>
        <p:txBody>
          <a:bodyPr wrap="square" rtlCol="0">
            <a:spAutoFit/>
          </a:bodyPr>
          <a:lstStyle/>
          <a:p>
            <a:r>
              <a:rPr lang="en-GB" sz="1600" b="1" u="sng" dirty="0" smtClean="0"/>
              <a:t>PRINCIPLES OF ATTACK - SP – Coach on Development of Possession – </a:t>
            </a:r>
          </a:p>
          <a:p>
            <a:r>
              <a:rPr lang="en-GB" sz="1600" b="1" u="sng" dirty="0" smtClean="0"/>
              <a:t>Phase 2 of Session - SKILL</a:t>
            </a:r>
          </a:p>
          <a:p>
            <a:r>
              <a:rPr lang="en-GB" sz="1400" b="1" dirty="0" smtClean="0"/>
              <a:t>Organisation:</a:t>
            </a:r>
            <a:r>
              <a:rPr lang="en-GB" sz="1400" dirty="0" smtClean="0"/>
              <a:t>  40m x 20 m area. Two teams of roughly 6 players each.  Goalkeepers included who can gather and roll the ball.  </a:t>
            </a:r>
            <a:r>
              <a:rPr lang="en-GB" sz="1400" b="1" dirty="0" smtClean="0"/>
              <a:t>Minimum 3 touch game. (SOFT TOUCH – QUICK TOUCH – PASS). </a:t>
            </a:r>
            <a:r>
              <a:rPr lang="en-GB" sz="1400" dirty="0" smtClean="0"/>
              <a:t> Blue team defenders prevent reds from passing try to win ball and play back to their half, after each three passes </a:t>
            </a:r>
            <a:r>
              <a:rPr lang="en-GB" sz="1400" dirty="0" err="1" smtClean="0"/>
              <a:t>anothe</a:t>
            </a:r>
            <a:r>
              <a:rPr lang="en-GB" sz="1400" dirty="0" smtClean="0"/>
              <a:t> </a:t>
            </a:r>
            <a:r>
              <a:rPr lang="en-GB" sz="1400" dirty="0" err="1" smtClean="0"/>
              <a:t>rplayer</a:t>
            </a:r>
            <a:r>
              <a:rPr lang="en-GB" sz="1400" dirty="0" smtClean="0"/>
              <a:t> joins to defend</a:t>
            </a:r>
          </a:p>
        </p:txBody>
      </p:sp>
      <p:sp>
        <p:nvSpPr>
          <p:cNvPr id="34" name="TextBox 33"/>
          <p:cNvSpPr txBox="1"/>
          <p:nvPr/>
        </p:nvSpPr>
        <p:spPr>
          <a:xfrm>
            <a:off x="251520" y="6412468"/>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477000"/>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477000"/>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456620"/>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367790"/>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309320"/>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309320"/>
            <a:ext cx="1107996" cy="261610"/>
          </a:xfrm>
          <a:prstGeom prst="rect">
            <a:avLst/>
          </a:prstGeom>
          <a:noFill/>
        </p:spPr>
        <p:txBody>
          <a:bodyPr wrap="none" rtlCol="0">
            <a:spAutoFit/>
          </a:bodyPr>
          <a:lstStyle/>
          <a:p>
            <a:r>
              <a:rPr lang="en-GB" sz="1100" dirty="0" smtClean="0"/>
              <a:t>Pass, shot 	</a:t>
            </a:r>
            <a:endParaRPr lang="en-US" sz="1100" dirty="0"/>
          </a:p>
        </p:txBody>
      </p:sp>
      <p:grpSp>
        <p:nvGrpSpPr>
          <p:cNvPr id="2" name="Group 112"/>
          <p:cNvGrpSpPr/>
          <p:nvPr/>
        </p:nvGrpSpPr>
        <p:grpSpPr>
          <a:xfrm>
            <a:off x="5562600" y="4953000"/>
            <a:ext cx="389850" cy="523801"/>
            <a:chOff x="1763688" y="3284984"/>
            <a:chExt cx="389850" cy="523801"/>
          </a:xfrm>
        </p:grpSpPr>
        <p:sp>
          <p:nvSpPr>
            <p:cNvPr id="19" name="AutoShape 13"/>
            <p:cNvSpPr>
              <a:spLocks noChangeArrowheads="1"/>
            </p:cNvSpPr>
            <p:nvPr/>
          </p:nvSpPr>
          <p:spPr bwMode="auto">
            <a:xfrm>
              <a:off x="1835696" y="328498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 name="TextBox 41"/>
            <p:cNvSpPr txBox="1"/>
            <p:nvPr/>
          </p:nvSpPr>
          <p:spPr>
            <a:xfrm>
              <a:off x="1763688" y="3501008"/>
              <a:ext cx="389850" cy="307777"/>
            </a:xfrm>
            <a:prstGeom prst="rect">
              <a:avLst/>
            </a:prstGeom>
            <a:noFill/>
          </p:spPr>
          <p:txBody>
            <a:bodyPr wrap="none" rtlCol="0">
              <a:spAutoFit/>
            </a:bodyPr>
            <a:lstStyle/>
            <a:p>
              <a:r>
                <a:rPr lang="en-GB" sz="1400" b="1" dirty="0" smtClean="0"/>
                <a:t>D6</a:t>
              </a:r>
              <a:endParaRPr lang="en-US" sz="1400" b="1" dirty="0"/>
            </a:p>
          </p:txBody>
        </p:sp>
      </p:grpSp>
      <p:grpSp>
        <p:nvGrpSpPr>
          <p:cNvPr id="3" name="Group 113"/>
          <p:cNvGrpSpPr/>
          <p:nvPr/>
        </p:nvGrpSpPr>
        <p:grpSpPr>
          <a:xfrm>
            <a:off x="2895600" y="3048000"/>
            <a:ext cx="386644" cy="464369"/>
            <a:chOff x="2843808" y="2132856"/>
            <a:chExt cx="386644" cy="464369"/>
          </a:xfrm>
        </p:grpSpPr>
        <p:sp>
          <p:nvSpPr>
            <p:cNvPr id="12" name="AutoShape 13"/>
            <p:cNvSpPr>
              <a:spLocks noChangeArrowheads="1"/>
            </p:cNvSpPr>
            <p:nvPr/>
          </p:nvSpPr>
          <p:spPr bwMode="auto">
            <a:xfrm>
              <a:off x="2903240" y="213285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2894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11"/>
          <p:cNvGrpSpPr/>
          <p:nvPr/>
        </p:nvGrpSpPr>
        <p:grpSpPr>
          <a:xfrm>
            <a:off x="4724400" y="2057400"/>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10" name="Group 110"/>
          <p:cNvGrpSpPr/>
          <p:nvPr/>
        </p:nvGrpSpPr>
        <p:grpSpPr>
          <a:xfrm>
            <a:off x="4953000" y="2819400"/>
            <a:ext cx="389850" cy="511225"/>
            <a:chOff x="2915816" y="4665712"/>
            <a:chExt cx="389850" cy="511225"/>
          </a:xfrm>
        </p:grpSpPr>
        <p:sp>
          <p:nvSpPr>
            <p:cNvPr id="14" name="AutoShape 13"/>
            <p:cNvSpPr>
              <a:spLocks noChangeArrowheads="1"/>
            </p:cNvSpPr>
            <p:nvPr/>
          </p:nvSpPr>
          <p:spPr bwMode="auto">
            <a:xfrm>
              <a:off x="2987824"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915816" y="4869160"/>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11" name="Group 109"/>
          <p:cNvGrpSpPr/>
          <p:nvPr/>
        </p:nvGrpSpPr>
        <p:grpSpPr>
          <a:xfrm>
            <a:off x="4648200" y="4343400"/>
            <a:ext cx="389850" cy="515417"/>
            <a:chOff x="3995936" y="4026024"/>
            <a:chExt cx="389850" cy="515417"/>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233664"/>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17" name="Group 108"/>
          <p:cNvGrpSpPr/>
          <p:nvPr/>
        </p:nvGrpSpPr>
        <p:grpSpPr>
          <a:xfrm>
            <a:off x="6019800" y="3657600"/>
            <a:ext cx="389850" cy="451793"/>
            <a:chOff x="4644008" y="2420888"/>
            <a:chExt cx="389850" cy="451793"/>
          </a:xfrm>
        </p:grpSpPr>
        <p:sp>
          <p:nvSpPr>
            <p:cNvPr id="15" name="AutoShape 13"/>
            <p:cNvSpPr>
              <a:spLocks noChangeArrowheads="1"/>
            </p:cNvSpPr>
            <p:nvPr/>
          </p:nvSpPr>
          <p:spPr bwMode="auto">
            <a:xfrm>
              <a:off x="4716016" y="2420888"/>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7" name="TextBox 46"/>
            <p:cNvSpPr txBox="1"/>
            <p:nvPr/>
          </p:nvSpPr>
          <p:spPr>
            <a:xfrm>
              <a:off x="4644008" y="2564904"/>
              <a:ext cx="389850" cy="307777"/>
            </a:xfrm>
            <a:prstGeom prst="rect">
              <a:avLst/>
            </a:prstGeom>
            <a:noFill/>
          </p:spPr>
          <p:txBody>
            <a:bodyPr wrap="none" rtlCol="0">
              <a:spAutoFit/>
            </a:bodyPr>
            <a:lstStyle/>
            <a:p>
              <a:r>
                <a:rPr lang="en-GB" sz="1400" b="1" dirty="0" smtClean="0"/>
                <a:t>D5</a:t>
              </a:r>
              <a:endParaRPr lang="en-US" sz="1400" b="1" dirty="0"/>
            </a:p>
          </p:txBody>
        </p:sp>
      </p:grpSp>
      <p:grpSp>
        <p:nvGrpSpPr>
          <p:cNvPr id="18" name="Group 116"/>
          <p:cNvGrpSpPr/>
          <p:nvPr/>
        </p:nvGrpSpPr>
        <p:grpSpPr>
          <a:xfrm>
            <a:off x="1907704" y="5009782"/>
            <a:ext cx="385042" cy="451793"/>
            <a:chOff x="6812632" y="3297560"/>
            <a:chExt cx="385042" cy="451793"/>
          </a:xfrm>
        </p:grpSpPr>
        <p:sp>
          <p:nvSpPr>
            <p:cNvPr id="6" name="AutoShape 13"/>
            <p:cNvSpPr>
              <a:spLocks noChangeArrowheads="1"/>
            </p:cNvSpPr>
            <p:nvPr/>
          </p:nvSpPr>
          <p:spPr bwMode="auto">
            <a:xfrm>
              <a:off x="6876256" y="329756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3" name="TextBox 52"/>
            <p:cNvSpPr txBox="1"/>
            <p:nvPr/>
          </p:nvSpPr>
          <p:spPr>
            <a:xfrm>
              <a:off x="6812632" y="3441576"/>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20" name="Group 118"/>
          <p:cNvGrpSpPr/>
          <p:nvPr/>
        </p:nvGrpSpPr>
        <p:grpSpPr>
          <a:xfrm>
            <a:off x="2057400" y="3505200"/>
            <a:ext cx="385042" cy="451793"/>
            <a:chOff x="6732240" y="5241776"/>
            <a:chExt cx="385042" cy="451793"/>
          </a:xfrm>
        </p:grpSpPr>
        <p:sp>
          <p:nvSpPr>
            <p:cNvPr id="7" name="AutoShape 13"/>
            <p:cNvSpPr>
              <a:spLocks noChangeArrowheads="1"/>
            </p:cNvSpPr>
            <p:nvPr/>
          </p:nvSpPr>
          <p:spPr bwMode="auto">
            <a:xfrm>
              <a:off x="6804248" y="5241776"/>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6732240" y="5385792"/>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21" name="Group 117"/>
          <p:cNvGrpSpPr/>
          <p:nvPr/>
        </p:nvGrpSpPr>
        <p:grpSpPr>
          <a:xfrm>
            <a:off x="2895600" y="2209800"/>
            <a:ext cx="385042" cy="523801"/>
            <a:chOff x="6635230" y="1713384"/>
            <a:chExt cx="385042" cy="523801"/>
          </a:xfrm>
        </p:grpSpPr>
        <p:sp>
          <p:nvSpPr>
            <p:cNvPr id="5" name="AutoShape 13"/>
            <p:cNvSpPr>
              <a:spLocks noChangeArrowheads="1"/>
            </p:cNvSpPr>
            <p:nvPr/>
          </p:nvSpPr>
          <p:spPr bwMode="auto">
            <a:xfrm>
              <a:off x="6707238" y="171338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2" name="TextBox 51"/>
            <p:cNvSpPr txBox="1"/>
            <p:nvPr/>
          </p:nvSpPr>
          <p:spPr>
            <a:xfrm>
              <a:off x="6635230" y="1929408"/>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22" name="Group 119"/>
          <p:cNvGrpSpPr/>
          <p:nvPr/>
        </p:nvGrpSpPr>
        <p:grpSpPr>
          <a:xfrm>
            <a:off x="3048000" y="4495800"/>
            <a:ext cx="385042" cy="439217"/>
            <a:chOff x="5004048" y="5169768"/>
            <a:chExt cx="385042" cy="439217"/>
          </a:xfrm>
        </p:grpSpPr>
        <p:sp>
          <p:nvSpPr>
            <p:cNvPr id="9"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7" name="TextBox 56"/>
            <p:cNvSpPr txBox="1"/>
            <p:nvPr/>
          </p:nvSpPr>
          <p:spPr>
            <a:xfrm>
              <a:off x="5004048" y="5301208"/>
              <a:ext cx="385042" cy="307777"/>
            </a:xfrm>
            <a:prstGeom prst="rect">
              <a:avLst/>
            </a:prstGeom>
            <a:noFill/>
          </p:spPr>
          <p:txBody>
            <a:bodyPr wrap="none" rtlCol="0">
              <a:spAutoFit/>
            </a:bodyPr>
            <a:lstStyle/>
            <a:p>
              <a:r>
                <a:rPr lang="en-GB" sz="1400" b="1" dirty="0" smtClean="0"/>
                <a:t>A4</a:t>
              </a:r>
              <a:endParaRPr lang="en-US" sz="1400" b="1" dirty="0"/>
            </a:p>
          </p:txBody>
        </p:sp>
      </p:grpSp>
      <p:grpSp>
        <p:nvGrpSpPr>
          <p:cNvPr id="23" name="Group 120"/>
          <p:cNvGrpSpPr/>
          <p:nvPr/>
        </p:nvGrpSpPr>
        <p:grpSpPr>
          <a:xfrm>
            <a:off x="1981200" y="2514600"/>
            <a:ext cx="385042" cy="439217"/>
            <a:chOff x="4860032" y="3657600"/>
            <a:chExt cx="385042" cy="439217"/>
          </a:xfrm>
        </p:grpSpPr>
        <p:sp>
          <p:nvSpPr>
            <p:cNvPr id="8" name="AutoShape 13"/>
            <p:cNvSpPr>
              <a:spLocks noChangeArrowheads="1"/>
            </p:cNvSpPr>
            <p:nvPr/>
          </p:nvSpPr>
          <p:spPr bwMode="auto">
            <a:xfrm>
              <a:off x="4932040" y="36576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8" name="TextBox 57"/>
            <p:cNvSpPr txBox="1"/>
            <p:nvPr/>
          </p:nvSpPr>
          <p:spPr>
            <a:xfrm>
              <a:off x="4860032" y="3789040"/>
              <a:ext cx="385042" cy="307777"/>
            </a:xfrm>
            <a:prstGeom prst="rect">
              <a:avLst/>
            </a:prstGeom>
            <a:noFill/>
          </p:spPr>
          <p:txBody>
            <a:bodyPr wrap="none" rtlCol="0">
              <a:spAutoFit/>
            </a:bodyPr>
            <a:lstStyle/>
            <a:p>
              <a:r>
                <a:rPr lang="en-GB" sz="1400" b="1" dirty="0" smtClean="0"/>
                <a:t>A5</a:t>
              </a:r>
              <a:endParaRPr lang="en-US" sz="1400" b="1" dirty="0"/>
            </a:p>
          </p:txBody>
        </p:sp>
      </p:grpSp>
      <p:sp>
        <p:nvSpPr>
          <p:cNvPr id="124" name="TextBox 123"/>
          <p:cNvSpPr txBox="1"/>
          <p:nvPr/>
        </p:nvSpPr>
        <p:spPr>
          <a:xfrm>
            <a:off x="3683675" y="6525344"/>
            <a:ext cx="2031325" cy="400110"/>
          </a:xfrm>
          <a:prstGeom prst="rect">
            <a:avLst/>
          </a:prstGeom>
          <a:noFill/>
        </p:spPr>
        <p:txBody>
          <a:bodyPr wrap="none" rtlCol="0">
            <a:spAutoFit/>
          </a:bodyPr>
          <a:lstStyle/>
          <a:p>
            <a:r>
              <a:rPr lang="en-GB" sz="2000" b="1" dirty="0" smtClean="0"/>
              <a:t>DIAGRAM  3b</a:t>
            </a:r>
            <a:r>
              <a:rPr lang="en-GB" sz="2000" dirty="0" smtClean="0"/>
              <a:t>	</a:t>
            </a:r>
            <a:endParaRPr lang="en-US" sz="2000" dirty="0"/>
          </a:p>
        </p:txBody>
      </p:sp>
      <p:sp>
        <p:nvSpPr>
          <p:cNvPr id="66" name="TextBox 65"/>
          <p:cNvSpPr txBox="1"/>
          <p:nvPr/>
        </p:nvSpPr>
        <p:spPr>
          <a:xfrm>
            <a:off x="3997404" y="6021288"/>
            <a:ext cx="1107996" cy="338554"/>
          </a:xfrm>
          <a:prstGeom prst="rect">
            <a:avLst/>
          </a:prstGeom>
          <a:noFill/>
        </p:spPr>
        <p:txBody>
          <a:bodyPr wrap="square" rtlCol="0">
            <a:spAutoFit/>
          </a:bodyPr>
          <a:lstStyle/>
          <a:p>
            <a:r>
              <a:rPr lang="en-GB" sz="1600" b="1" dirty="0" smtClean="0"/>
              <a:t>40 m</a:t>
            </a:r>
            <a:r>
              <a:rPr lang="en-GB" sz="1600" dirty="0" smtClean="0"/>
              <a:t>	</a:t>
            </a:r>
            <a:endParaRPr lang="en-US" sz="1600" dirty="0"/>
          </a:p>
        </p:txBody>
      </p:sp>
      <p:sp>
        <p:nvSpPr>
          <p:cNvPr id="67" name="TextBox 66"/>
          <p:cNvSpPr txBox="1"/>
          <p:nvPr/>
        </p:nvSpPr>
        <p:spPr>
          <a:xfrm rot="16200000">
            <a:off x="301080" y="3391524"/>
            <a:ext cx="1107996" cy="338554"/>
          </a:xfrm>
          <a:prstGeom prst="rect">
            <a:avLst/>
          </a:prstGeom>
          <a:noFill/>
          <a:scene3d>
            <a:camera prst="orthographicFront">
              <a:rot lat="0" lon="0" rev="0"/>
            </a:camera>
            <a:lightRig rig="threePt" dir="t"/>
          </a:scene3d>
        </p:spPr>
        <p:txBody>
          <a:bodyPr wrap="square" rtlCol="0">
            <a:spAutoFit/>
          </a:bodyPr>
          <a:lstStyle/>
          <a:p>
            <a:r>
              <a:rPr lang="en-GB" sz="1600" b="1" dirty="0" smtClean="0"/>
              <a:t>20 m</a:t>
            </a:r>
            <a:r>
              <a:rPr lang="en-GB" sz="1600" dirty="0" smtClean="0"/>
              <a:t>	</a:t>
            </a:r>
            <a:endParaRPr lang="en-US" sz="1600" dirty="0"/>
          </a:p>
        </p:txBody>
      </p:sp>
      <p:cxnSp>
        <p:nvCxnSpPr>
          <p:cNvPr id="68" name="Straight Arrow Connector 67"/>
          <p:cNvCxnSpPr/>
          <p:nvPr/>
        </p:nvCxnSpPr>
        <p:spPr>
          <a:xfrm rot="5400000" flipH="1" flipV="1">
            <a:off x="-87034" y="2417494"/>
            <a:ext cx="1872208"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86240" y="5145414"/>
            <a:ext cx="1863030" cy="759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1043608" y="6165304"/>
            <a:ext cx="2808312" cy="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860032" y="6237312"/>
            <a:ext cx="3024336"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8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3209582"/>
            <a:ext cx="144864" cy="144016"/>
          </a:xfrm>
          <a:prstGeom prst="rect">
            <a:avLst/>
          </a:prstGeom>
          <a:noFill/>
        </p:spPr>
      </p:pic>
      <p:pic>
        <p:nvPicPr>
          <p:cNvPr id="8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3065565"/>
            <a:ext cx="144864" cy="144016"/>
          </a:xfrm>
          <a:prstGeom prst="rect">
            <a:avLst/>
          </a:prstGeom>
          <a:noFill/>
        </p:spPr>
      </p:pic>
      <p:pic>
        <p:nvPicPr>
          <p:cNvPr id="85"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2921549"/>
            <a:ext cx="144864" cy="144016"/>
          </a:xfrm>
          <a:prstGeom prst="rect">
            <a:avLst/>
          </a:prstGeom>
          <a:noFill/>
        </p:spPr>
      </p:pic>
      <p:pic>
        <p:nvPicPr>
          <p:cNvPr id="86"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577735"/>
            <a:ext cx="144864" cy="144016"/>
          </a:xfrm>
          <a:prstGeom prst="rect">
            <a:avLst/>
          </a:prstGeom>
          <a:noFill/>
        </p:spPr>
      </p:pic>
      <p:pic>
        <p:nvPicPr>
          <p:cNvPr id="87"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433718"/>
            <a:ext cx="144864" cy="144016"/>
          </a:xfrm>
          <a:prstGeom prst="rect">
            <a:avLst/>
          </a:prstGeom>
          <a:noFill/>
        </p:spPr>
      </p:pic>
      <p:pic>
        <p:nvPicPr>
          <p:cNvPr id="88"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289702"/>
            <a:ext cx="144864" cy="144016"/>
          </a:xfrm>
          <a:prstGeom prst="rect">
            <a:avLst/>
          </a:prstGeom>
          <a:noFill/>
        </p:spPr>
      </p:pic>
      <p:grpSp>
        <p:nvGrpSpPr>
          <p:cNvPr id="25" name="Group 110"/>
          <p:cNvGrpSpPr/>
          <p:nvPr/>
        </p:nvGrpSpPr>
        <p:grpSpPr>
          <a:xfrm>
            <a:off x="8077200" y="4343400"/>
            <a:ext cx="144864" cy="432049"/>
            <a:chOff x="8675608" y="4289702"/>
            <a:chExt cx="144864" cy="432049"/>
          </a:xfrm>
        </p:grpSpPr>
        <p:pic>
          <p:nvPicPr>
            <p:cNvPr id="8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577735"/>
              <a:ext cx="144864" cy="144016"/>
            </a:xfrm>
            <a:prstGeom prst="rect">
              <a:avLst/>
            </a:prstGeom>
            <a:noFill/>
          </p:spPr>
        </p:pic>
        <p:pic>
          <p:nvPicPr>
            <p:cNvPr id="90"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433718"/>
              <a:ext cx="144864" cy="144016"/>
            </a:xfrm>
            <a:prstGeom prst="rect">
              <a:avLst/>
            </a:prstGeom>
            <a:noFill/>
          </p:spPr>
        </p:pic>
        <p:pic>
          <p:nvPicPr>
            <p:cNvPr id="91"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289702"/>
              <a:ext cx="144864" cy="144016"/>
            </a:xfrm>
            <a:prstGeom prst="rect">
              <a:avLst/>
            </a:prstGeom>
            <a:noFill/>
          </p:spPr>
        </p:pic>
      </p:grpSp>
      <p:grpSp>
        <p:nvGrpSpPr>
          <p:cNvPr id="26" name="Group 109"/>
          <p:cNvGrpSpPr/>
          <p:nvPr/>
        </p:nvGrpSpPr>
        <p:grpSpPr>
          <a:xfrm>
            <a:off x="8077200" y="3048000"/>
            <a:ext cx="144864" cy="432049"/>
            <a:chOff x="8676456" y="2993558"/>
            <a:chExt cx="144864" cy="432049"/>
          </a:xfrm>
        </p:grpSpPr>
        <p:pic>
          <p:nvPicPr>
            <p:cNvPr id="9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3281591"/>
              <a:ext cx="144864" cy="144016"/>
            </a:xfrm>
            <a:prstGeom prst="rect">
              <a:avLst/>
            </a:prstGeom>
            <a:noFill/>
          </p:spPr>
        </p:pic>
        <p:pic>
          <p:nvPicPr>
            <p:cNvPr id="93"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3137574"/>
              <a:ext cx="144864" cy="144016"/>
            </a:xfrm>
            <a:prstGeom prst="rect">
              <a:avLst/>
            </a:prstGeom>
            <a:noFill/>
          </p:spPr>
        </p:pic>
        <p:pic>
          <p:nvPicPr>
            <p:cNvPr id="9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2993558"/>
              <a:ext cx="144864" cy="144016"/>
            </a:xfrm>
            <a:prstGeom prst="rect">
              <a:avLst/>
            </a:prstGeom>
            <a:noFill/>
          </p:spPr>
        </p:pic>
      </p:grpSp>
      <p:pic>
        <p:nvPicPr>
          <p:cNvPr id="9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6012160" y="6233918"/>
            <a:ext cx="144864" cy="144016"/>
          </a:xfrm>
          <a:prstGeom prst="rect">
            <a:avLst/>
          </a:prstGeom>
          <a:noFill/>
        </p:spPr>
      </p:pic>
      <p:pic>
        <p:nvPicPr>
          <p:cNvPr id="100"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5868144" y="6233918"/>
            <a:ext cx="144864" cy="144016"/>
          </a:xfrm>
          <a:prstGeom prst="rect">
            <a:avLst/>
          </a:prstGeom>
          <a:noFill/>
        </p:spPr>
      </p:pic>
      <p:pic>
        <p:nvPicPr>
          <p:cNvPr id="101"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131840" y="6233918"/>
            <a:ext cx="144864" cy="144016"/>
          </a:xfrm>
          <a:prstGeom prst="rect">
            <a:avLst/>
          </a:prstGeom>
          <a:noFill/>
        </p:spPr>
      </p:pic>
      <p:pic>
        <p:nvPicPr>
          <p:cNvPr id="10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2987824" y="6233918"/>
            <a:ext cx="144864" cy="144016"/>
          </a:xfrm>
          <a:prstGeom prst="rect">
            <a:avLst/>
          </a:prstGeom>
          <a:noFill/>
        </p:spPr>
      </p:pic>
      <p:grpSp>
        <p:nvGrpSpPr>
          <p:cNvPr id="112" name="Group 111"/>
          <p:cNvGrpSpPr/>
          <p:nvPr/>
        </p:nvGrpSpPr>
        <p:grpSpPr>
          <a:xfrm>
            <a:off x="2987824" y="1379984"/>
            <a:ext cx="288880" cy="144016"/>
            <a:chOff x="2987824" y="1193358"/>
            <a:chExt cx="288880" cy="144016"/>
          </a:xfrm>
        </p:grpSpPr>
        <p:pic>
          <p:nvPicPr>
            <p:cNvPr id="103"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131840" y="1193358"/>
              <a:ext cx="144864" cy="144016"/>
            </a:xfrm>
            <a:prstGeom prst="rect">
              <a:avLst/>
            </a:prstGeom>
            <a:noFill/>
          </p:spPr>
        </p:pic>
        <p:pic>
          <p:nvPicPr>
            <p:cNvPr id="10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2987824" y="1193358"/>
              <a:ext cx="144864" cy="144016"/>
            </a:xfrm>
            <a:prstGeom prst="rect">
              <a:avLst/>
            </a:prstGeom>
            <a:noFill/>
          </p:spPr>
        </p:pic>
      </p:grpSp>
      <p:grpSp>
        <p:nvGrpSpPr>
          <p:cNvPr id="113" name="Group 112"/>
          <p:cNvGrpSpPr/>
          <p:nvPr/>
        </p:nvGrpSpPr>
        <p:grpSpPr>
          <a:xfrm>
            <a:off x="5868144" y="1379984"/>
            <a:ext cx="288880" cy="144016"/>
            <a:chOff x="5868144" y="1121350"/>
            <a:chExt cx="288880" cy="144016"/>
          </a:xfrm>
        </p:grpSpPr>
        <p:pic>
          <p:nvPicPr>
            <p:cNvPr id="95"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6012160" y="1121350"/>
              <a:ext cx="144864" cy="144016"/>
            </a:xfrm>
            <a:prstGeom prst="rect">
              <a:avLst/>
            </a:prstGeom>
            <a:noFill/>
          </p:spPr>
        </p:pic>
        <p:pic>
          <p:nvPicPr>
            <p:cNvPr id="97"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5868144" y="1121350"/>
              <a:ext cx="144864" cy="144016"/>
            </a:xfrm>
            <a:prstGeom prst="rect">
              <a:avLst/>
            </a:prstGeom>
            <a:noFill/>
          </p:spPr>
        </p:pic>
      </p:grpSp>
      <p:grpSp>
        <p:nvGrpSpPr>
          <p:cNvPr id="27" name="Group 121"/>
          <p:cNvGrpSpPr/>
          <p:nvPr/>
        </p:nvGrpSpPr>
        <p:grpSpPr>
          <a:xfrm>
            <a:off x="2195736" y="1769422"/>
            <a:ext cx="385042" cy="451793"/>
            <a:chOff x="2195736" y="1628800"/>
            <a:chExt cx="385042" cy="451793"/>
          </a:xfrm>
        </p:grpSpPr>
        <p:sp>
          <p:nvSpPr>
            <p:cNvPr id="76" name="AutoShape 13"/>
            <p:cNvSpPr>
              <a:spLocks noChangeArrowheads="1"/>
            </p:cNvSpPr>
            <p:nvPr/>
          </p:nvSpPr>
          <p:spPr bwMode="auto">
            <a:xfrm>
              <a:off x="2267744" y="16288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15" name="TextBox 114"/>
            <p:cNvSpPr txBox="1"/>
            <p:nvPr/>
          </p:nvSpPr>
          <p:spPr>
            <a:xfrm>
              <a:off x="2195736" y="1772816"/>
              <a:ext cx="385042" cy="307777"/>
            </a:xfrm>
            <a:prstGeom prst="rect">
              <a:avLst/>
            </a:prstGeom>
            <a:noFill/>
          </p:spPr>
          <p:txBody>
            <a:bodyPr wrap="none" rtlCol="0">
              <a:spAutoFit/>
            </a:bodyPr>
            <a:lstStyle/>
            <a:p>
              <a:r>
                <a:rPr lang="en-GB" sz="1400" b="1" dirty="0" smtClean="0"/>
                <a:t>A6</a:t>
              </a:r>
              <a:endParaRPr lang="en-US" sz="1400" b="1" dirty="0"/>
            </a:p>
          </p:txBody>
        </p:sp>
      </p:grpSp>
      <p:cxnSp>
        <p:nvCxnSpPr>
          <p:cNvPr id="136" name="Straight Arrow Connector 135"/>
          <p:cNvCxnSpPr/>
          <p:nvPr/>
        </p:nvCxnSpPr>
        <p:spPr>
          <a:xfrm flipV="1">
            <a:off x="2555776" y="1697414"/>
            <a:ext cx="864096" cy="21602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2353758" y="3521910"/>
            <a:ext cx="846642" cy="13569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352800" y="4724400"/>
            <a:ext cx="685800" cy="6096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6200000" flipV="1">
            <a:off x="1871701" y="4685745"/>
            <a:ext cx="504056" cy="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8" name="AutoShape 7"/>
          <p:cNvSpPr>
            <a:spLocks noChangeArrowheads="1"/>
          </p:cNvSpPr>
          <p:nvPr/>
        </p:nvSpPr>
        <p:spPr bwMode="auto">
          <a:xfrm>
            <a:off x="3581400" y="15240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109" name="AutoShape 7"/>
          <p:cNvSpPr>
            <a:spLocks noChangeArrowheads="1"/>
          </p:cNvSpPr>
          <p:nvPr/>
        </p:nvSpPr>
        <p:spPr bwMode="auto">
          <a:xfrm>
            <a:off x="4953000" y="15240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pic>
        <p:nvPicPr>
          <p:cNvPr id="116"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207936" y="2370584"/>
            <a:ext cx="144864" cy="144016"/>
          </a:xfrm>
          <a:prstGeom prst="rect">
            <a:avLst/>
          </a:prstGeom>
          <a:noFill/>
        </p:spPr>
      </p:pic>
      <p:cxnSp>
        <p:nvCxnSpPr>
          <p:cNvPr id="118" name="Straight Arrow Connector 117"/>
          <p:cNvCxnSpPr/>
          <p:nvPr/>
        </p:nvCxnSpPr>
        <p:spPr>
          <a:xfrm>
            <a:off x="3124200" y="2438400"/>
            <a:ext cx="762000" cy="685800"/>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16200000" flipH="1">
            <a:off x="3124994" y="4115594"/>
            <a:ext cx="1828006" cy="1516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8"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62400" y="3124200"/>
            <a:ext cx="144864" cy="144016"/>
          </a:xfrm>
          <a:prstGeom prst="rect">
            <a:avLst/>
          </a:prstGeom>
          <a:noFill/>
        </p:spPr>
      </p:pic>
      <p:pic>
        <p:nvPicPr>
          <p:cNvPr id="12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4038600" y="5105400"/>
            <a:ext cx="144864" cy="144016"/>
          </a:xfrm>
          <a:prstGeom prst="rect">
            <a:avLst/>
          </a:prstGeom>
          <a:noFill/>
        </p:spPr>
      </p:pic>
      <p:cxnSp>
        <p:nvCxnSpPr>
          <p:cNvPr id="131" name="Straight Arrow Connector 130"/>
          <p:cNvCxnSpPr/>
          <p:nvPr/>
        </p:nvCxnSpPr>
        <p:spPr>
          <a:xfrm rot="16200000" flipV="1">
            <a:off x="1676400" y="2133600"/>
            <a:ext cx="457200" cy="3048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07" idx="0"/>
            <a:endCxn id="107" idx="2"/>
          </p:cNvCxnSpPr>
          <p:nvPr/>
        </p:nvCxnSpPr>
        <p:spPr>
          <a:xfrm rot="16200000" flipH="1">
            <a:off x="2159731" y="3939952"/>
            <a:ext cx="446449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105400" y="1828800"/>
            <a:ext cx="787395" cy="369332"/>
          </a:xfrm>
          <a:prstGeom prst="rect">
            <a:avLst/>
          </a:prstGeom>
          <a:noFill/>
        </p:spPr>
        <p:txBody>
          <a:bodyPr wrap="none" rtlCol="0">
            <a:spAutoFit/>
          </a:bodyPr>
          <a:lstStyle/>
          <a:p>
            <a:r>
              <a:rPr lang="en-GB" dirty="0" smtClean="0"/>
              <a:t>1-2-3!</a:t>
            </a:r>
            <a:endParaRPr lang="en-US" dirty="0"/>
          </a:p>
        </p:txBody>
      </p:sp>
      <p:cxnSp>
        <p:nvCxnSpPr>
          <p:cNvPr id="108" name="Straight Arrow Connector 107"/>
          <p:cNvCxnSpPr/>
          <p:nvPr/>
        </p:nvCxnSpPr>
        <p:spPr>
          <a:xfrm rot="10800000" flipV="1">
            <a:off x="4114800" y="2121024"/>
            <a:ext cx="533400" cy="1257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5105400" y="2438400"/>
            <a:ext cx="787395" cy="369332"/>
          </a:xfrm>
          <a:prstGeom prst="rect">
            <a:avLst/>
          </a:prstGeom>
          <a:noFill/>
        </p:spPr>
        <p:txBody>
          <a:bodyPr wrap="none" rtlCol="0">
            <a:spAutoFit/>
          </a:bodyPr>
          <a:lstStyle/>
          <a:p>
            <a:r>
              <a:rPr lang="en-GB" dirty="0" smtClean="0"/>
              <a:t>4-5-6!</a:t>
            </a:r>
            <a:endParaRPr lang="en-US" dirty="0"/>
          </a:p>
        </p:txBody>
      </p:sp>
      <p:sp>
        <p:nvSpPr>
          <p:cNvPr id="114" name="TextBox 113"/>
          <p:cNvSpPr txBox="1"/>
          <p:nvPr/>
        </p:nvSpPr>
        <p:spPr>
          <a:xfrm>
            <a:off x="4648200" y="3962400"/>
            <a:ext cx="787395" cy="369332"/>
          </a:xfrm>
          <a:prstGeom prst="rect">
            <a:avLst/>
          </a:prstGeom>
          <a:noFill/>
        </p:spPr>
        <p:txBody>
          <a:bodyPr wrap="none" rtlCol="0">
            <a:spAutoFit/>
          </a:bodyPr>
          <a:lstStyle/>
          <a:p>
            <a:r>
              <a:rPr lang="en-GB" dirty="0" smtClean="0"/>
              <a:t>7-8-9!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1115616" y="1572072"/>
            <a:ext cx="6624736" cy="4752528"/>
          </a:xfrm>
          <a:prstGeom prst="rect">
            <a:avLst/>
          </a:prstGeom>
          <a:solidFill>
            <a:srgbClr val="00D6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Rectangle 106"/>
          <p:cNvSpPr/>
          <p:nvPr/>
        </p:nvSpPr>
        <p:spPr>
          <a:xfrm>
            <a:off x="1403647" y="1707704"/>
            <a:ext cx="5976664" cy="4464496"/>
          </a:xfrm>
          <a:prstGeom prst="rect">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51520" y="-3577"/>
            <a:ext cx="8712968" cy="1446550"/>
          </a:xfrm>
          <a:prstGeom prst="rect">
            <a:avLst/>
          </a:prstGeom>
          <a:noFill/>
        </p:spPr>
        <p:txBody>
          <a:bodyPr wrap="square" rtlCol="0">
            <a:spAutoFit/>
          </a:bodyPr>
          <a:lstStyle/>
          <a:p>
            <a:r>
              <a:rPr lang="en-GB" sz="1600" b="1" u="sng" dirty="0" smtClean="0"/>
              <a:t>PRINCIPLES OF ATTACK - SP – Coach one team on Development of Possession – Phase 3 of Session - SSG</a:t>
            </a:r>
          </a:p>
          <a:p>
            <a:r>
              <a:rPr lang="en-GB" sz="1400" b="1" dirty="0" smtClean="0"/>
              <a:t>Organisation:</a:t>
            </a:r>
            <a:r>
              <a:rPr lang="en-GB" sz="1400" dirty="0" smtClean="0"/>
              <a:t>  40m x 20 m area. Two teams of roughly 6 players each.  Goalkeepers included who can gather and roll the ball.  </a:t>
            </a:r>
            <a:r>
              <a:rPr lang="en-GB" sz="1400" b="1" dirty="0" smtClean="0"/>
              <a:t>Minimum 3 touch game. (SOFT TOUCH – QUICK TOUCH – PASS). </a:t>
            </a:r>
            <a:r>
              <a:rPr lang="en-GB" sz="1400" dirty="0" smtClean="0"/>
              <a:t> SSG blues </a:t>
            </a:r>
            <a:r>
              <a:rPr lang="en-GB" sz="1400" dirty="0" err="1" smtClean="0"/>
              <a:t>vsReds</a:t>
            </a:r>
            <a:r>
              <a:rPr lang="en-GB" sz="1400" dirty="0" smtClean="0"/>
              <a:t>, Game be un even 7 v5 or 8v4 each team has to make a number of passes before hitting the target the goal. GK neutral.</a:t>
            </a:r>
          </a:p>
        </p:txBody>
      </p:sp>
      <p:sp>
        <p:nvSpPr>
          <p:cNvPr id="34" name="TextBox 33"/>
          <p:cNvSpPr txBox="1"/>
          <p:nvPr/>
        </p:nvSpPr>
        <p:spPr>
          <a:xfrm>
            <a:off x="251520" y="6412468"/>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477000"/>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477000"/>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456620"/>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367790"/>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309320"/>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309320"/>
            <a:ext cx="1107996" cy="261610"/>
          </a:xfrm>
          <a:prstGeom prst="rect">
            <a:avLst/>
          </a:prstGeom>
          <a:noFill/>
        </p:spPr>
        <p:txBody>
          <a:bodyPr wrap="none" rtlCol="0">
            <a:spAutoFit/>
          </a:bodyPr>
          <a:lstStyle/>
          <a:p>
            <a:r>
              <a:rPr lang="en-GB" sz="1100" dirty="0" smtClean="0"/>
              <a:t>Pass, shot 	</a:t>
            </a:r>
            <a:endParaRPr lang="en-US" sz="1100" dirty="0"/>
          </a:p>
        </p:txBody>
      </p:sp>
      <p:grpSp>
        <p:nvGrpSpPr>
          <p:cNvPr id="2" name="Group 112"/>
          <p:cNvGrpSpPr/>
          <p:nvPr/>
        </p:nvGrpSpPr>
        <p:grpSpPr>
          <a:xfrm>
            <a:off x="2819400" y="3810000"/>
            <a:ext cx="389850" cy="523801"/>
            <a:chOff x="1763688" y="3284984"/>
            <a:chExt cx="389850" cy="523801"/>
          </a:xfrm>
        </p:grpSpPr>
        <p:sp>
          <p:nvSpPr>
            <p:cNvPr id="19" name="AutoShape 13"/>
            <p:cNvSpPr>
              <a:spLocks noChangeArrowheads="1"/>
            </p:cNvSpPr>
            <p:nvPr/>
          </p:nvSpPr>
          <p:spPr bwMode="auto">
            <a:xfrm>
              <a:off x="1835696" y="328498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 name="TextBox 41"/>
            <p:cNvSpPr txBox="1"/>
            <p:nvPr/>
          </p:nvSpPr>
          <p:spPr>
            <a:xfrm>
              <a:off x="1763688" y="3501008"/>
              <a:ext cx="389850" cy="307777"/>
            </a:xfrm>
            <a:prstGeom prst="rect">
              <a:avLst/>
            </a:prstGeom>
            <a:noFill/>
          </p:spPr>
          <p:txBody>
            <a:bodyPr wrap="none" rtlCol="0">
              <a:spAutoFit/>
            </a:bodyPr>
            <a:lstStyle/>
            <a:p>
              <a:r>
                <a:rPr lang="en-GB" sz="1400" b="1" dirty="0" smtClean="0"/>
                <a:t>D6</a:t>
              </a:r>
              <a:endParaRPr lang="en-US" sz="1400" b="1" dirty="0"/>
            </a:p>
          </p:txBody>
        </p:sp>
      </p:grpSp>
      <p:grpSp>
        <p:nvGrpSpPr>
          <p:cNvPr id="3" name="Group 113"/>
          <p:cNvGrpSpPr/>
          <p:nvPr/>
        </p:nvGrpSpPr>
        <p:grpSpPr>
          <a:xfrm>
            <a:off x="2362200" y="2286000"/>
            <a:ext cx="386644" cy="464369"/>
            <a:chOff x="2843808" y="2132856"/>
            <a:chExt cx="386644" cy="464369"/>
          </a:xfrm>
        </p:grpSpPr>
        <p:sp>
          <p:nvSpPr>
            <p:cNvPr id="12" name="AutoShape 13"/>
            <p:cNvSpPr>
              <a:spLocks noChangeArrowheads="1"/>
            </p:cNvSpPr>
            <p:nvPr/>
          </p:nvSpPr>
          <p:spPr bwMode="auto">
            <a:xfrm>
              <a:off x="2903240" y="213285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2894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11"/>
          <p:cNvGrpSpPr/>
          <p:nvPr/>
        </p:nvGrpSpPr>
        <p:grpSpPr>
          <a:xfrm>
            <a:off x="4724400" y="2057400"/>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10" name="Group 110"/>
          <p:cNvGrpSpPr/>
          <p:nvPr/>
        </p:nvGrpSpPr>
        <p:grpSpPr>
          <a:xfrm>
            <a:off x="4953000" y="2819400"/>
            <a:ext cx="389850" cy="511225"/>
            <a:chOff x="2915816" y="4665712"/>
            <a:chExt cx="389850" cy="511225"/>
          </a:xfrm>
        </p:grpSpPr>
        <p:sp>
          <p:nvSpPr>
            <p:cNvPr id="14" name="AutoShape 13"/>
            <p:cNvSpPr>
              <a:spLocks noChangeArrowheads="1"/>
            </p:cNvSpPr>
            <p:nvPr/>
          </p:nvSpPr>
          <p:spPr bwMode="auto">
            <a:xfrm>
              <a:off x="2987824"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915816" y="4869160"/>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11" name="Group 109"/>
          <p:cNvGrpSpPr/>
          <p:nvPr/>
        </p:nvGrpSpPr>
        <p:grpSpPr>
          <a:xfrm>
            <a:off x="4648200" y="4343400"/>
            <a:ext cx="389850" cy="515417"/>
            <a:chOff x="3995936" y="4026024"/>
            <a:chExt cx="389850" cy="515417"/>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233664"/>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17" name="Group 108"/>
          <p:cNvGrpSpPr/>
          <p:nvPr/>
        </p:nvGrpSpPr>
        <p:grpSpPr>
          <a:xfrm>
            <a:off x="6019800" y="3657600"/>
            <a:ext cx="389850" cy="451793"/>
            <a:chOff x="4644008" y="2420888"/>
            <a:chExt cx="389850" cy="451793"/>
          </a:xfrm>
        </p:grpSpPr>
        <p:sp>
          <p:nvSpPr>
            <p:cNvPr id="15" name="AutoShape 13"/>
            <p:cNvSpPr>
              <a:spLocks noChangeArrowheads="1"/>
            </p:cNvSpPr>
            <p:nvPr/>
          </p:nvSpPr>
          <p:spPr bwMode="auto">
            <a:xfrm>
              <a:off x="4716016" y="2420888"/>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7" name="TextBox 46"/>
            <p:cNvSpPr txBox="1"/>
            <p:nvPr/>
          </p:nvSpPr>
          <p:spPr>
            <a:xfrm>
              <a:off x="4644008" y="2564904"/>
              <a:ext cx="389850" cy="307777"/>
            </a:xfrm>
            <a:prstGeom prst="rect">
              <a:avLst/>
            </a:prstGeom>
            <a:noFill/>
          </p:spPr>
          <p:txBody>
            <a:bodyPr wrap="none" rtlCol="0">
              <a:spAutoFit/>
            </a:bodyPr>
            <a:lstStyle/>
            <a:p>
              <a:r>
                <a:rPr lang="en-GB" sz="1400" b="1" dirty="0" smtClean="0"/>
                <a:t>D5</a:t>
              </a:r>
              <a:endParaRPr lang="en-US" sz="1400" b="1" dirty="0"/>
            </a:p>
          </p:txBody>
        </p:sp>
      </p:grpSp>
      <p:grpSp>
        <p:nvGrpSpPr>
          <p:cNvPr id="18" name="Group 116"/>
          <p:cNvGrpSpPr/>
          <p:nvPr/>
        </p:nvGrpSpPr>
        <p:grpSpPr>
          <a:xfrm>
            <a:off x="6629400" y="4953000"/>
            <a:ext cx="385042" cy="451793"/>
            <a:chOff x="6812632" y="3297560"/>
            <a:chExt cx="385042" cy="451793"/>
          </a:xfrm>
        </p:grpSpPr>
        <p:sp>
          <p:nvSpPr>
            <p:cNvPr id="6" name="AutoShape 13"/>
            <p:cNvSpPr>
              <a:spLocks noChangeArrowheads="1"/>
            </p:cNvSpPr>
            <p:nvPr/>
          </p:nvSpPr>
          <p:spPr bwMode="auto">
            <a:xfrm>
              <a:off x="6876256" y="329756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3" name="TextBox 52"/>
            <p:cNvSpPr txBox="1"/>
            <p:nvPr/>
          </p:nvSpPr>
          <p:spPr>
            <a:xfrm>
              <a:off x="6812632" y="3441576"/>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20" name="Group 118"/>
          <p:cNvGrpSpPr/>
          <p:nvPr/>
        </p:nvGrpSpPr>
        <p:grpSpPr>
          <a:xfrm>
            <a:off x="2057400" y="3505200"/>
            <a:ext cx="385042" cy="451793"/>
            <a:chOff x="6732240" y="5241776"/>
            <a:chExt cx="385042" cy="451793"/>
          </a:xfrm>
        </p:grpSpPr>
        <p:sp>
          <p:nvSpPr>
            <p:cNvPr id="7" name="AutoShape 13"/>
            <p:cNvSpPr>
              <a:spLocks noChangeArrowheads="1"/>
            </p:cNvSpPr>
            <p:nvPr/>
          </p:nvSpPr>
          <p:spPr bwMode="auto">
            <a:xfrm>
              <a:off x="6804248" y="5241776"/>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6732240" y="5385792"/>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21" name="Group 117"/>
          <p:cNvGrpSpPr/>
          <p:nvPr/>
        </p:nvGrpSpPr>
        <p:grpSpPr>
          <a:xfrm>
            <a:off x="2895600" y="2209800"/>
            <a:ext cx="385042" cy="523801"/>
            <a:chOff x="6635230" y="1713384"/>
            <a:chExt cx="385042" cy="523801"/>
          </a:xfrm>
        </p:grpSpPr>
        <p:sp>
          <p:nvSpPr>
            <p:cNvPr id="5" name="AutoShape 13"/>
            <p:cNvSpPr>
              <a:spLocks noChangeArrowheads="1"/>
            </p:cNvSpPr>
            <p:nvPr/>
          </p:nvSpPr>
          <p:spPr bwMode="auto">
            <a:xfrm>
              <a:off x="6707238" y="171338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2" name="TextBox 51"/>
            <p:cNvSpPr txBox="1"/>
            <p:nvPr/>
          </p:nvSpPr>
          <p:spPr>
            <a:xfrm>
              <a:off x="6635230" y="1929408"/>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22" name="Group 119"/>
          <p:cNvGrpSpPr/>
          <p:nvPr/>
        </p:nvGrpSpPr>
        <p:grpSpPr>
          <a:xfrm>
            <a:off x="3048000" y="4495800"/>
            <a:ext cx="385042" cy="439217"/>
            <a:chOff x="5004048" y="5169768"/>
            <a:chExt cx="385042" cy="439217"/>
          </a:xfrm>
        </p:grpSpPr>
        <p:sp>
          <p:nvSpPr>
            <p:cNvPr id="9"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7" name="TextBox 56"/>
            <p:cNvSpPr txBox="1"/>
            <p:nvPr/>
          </p:nvSpPr>
          <p:spPr>
            <a:xfrm>
              <a:off x="5004048" y="5301208"/>
              <a:ext cx="385042" cy="307777"/>
            </a:xfrm>
            <a:prstGeom prst="rect">
              <a:avLst/>
            </a:prstGeom>
            <a:noFill/>
          </p:spPr>
          <p:txBody>
            <a:bodyPr wrap="none" rtlCol="0">
              <a:spAutoFit/>
            </a:bodyPr>
            <a:lstStyle/>
            <a:p>
              <a:r>
                <a:rPr lang="en-GB" sz="1400" b="1" dirty="0" smtClean="0"/>
                <a:t>A4</a:t>
              </a:r>
              <a:endParaRPr lang="en-US" sz="1400" b="1" dirty="0"/>
            </a:p>
          </p:txBody>
        </p:sp>
      </p:grpSp>
      <p:grpSp>
        <p:nvGrpSpPr>
          <p:cNvPr id="23" name="Group 120"/>
          <p:cNvGrpSpPr/>
          <p:nvPr/>
        </p:nvGrpSpPr>
        <p:grpSpPr>
          <a:xfrm>
            <a:off x="6019800" y="2667000"/>
            <a:ext cx="385042" cy="439217"/>
            <a:chOff x="4860032" y="3657600"/>
            <a:chExt cx="385042" cy="439217"/>
          </a:xfrm>
        </p:grpSpPr>
        <p:sp>
          <p:nvSpPr>
            <p:cNvPr id="8" name="AutoShape 13"/>
            <p:cNvSpPr>
              <a:spLocks noChangeArrowheads="1"/>
            </p:cNvSpPr>
            <p:nvPr/>
          </p:nvSpPr>
          <p:spPr bwMode="auto">
            <a:xfrm>
              <a:off x="4932040" y="36576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8" name="TextBox 57"/>
            <p:cNvSpPr txBox="1"/>
            <p:nvPr/>
          </p:nvSpPr>
          <p:spPr>
            <a:xfrm>
              <a:off x="4860032" y="3789040"/>
              <a:ext cx="385042" cy="307777"/>
            </a:xfrm>
            <a:prstGeom prst="rect">
              <a:avLst/>
            </a:prstGeom>
            <a:noFill/>
          </p:spPr>
          <p:txBody>
            <a:bodyPr wrap="none" rtlCol="0">
              <a:spAutoFit/>
            </a:bodyPr>
            <a:lstStyle/>
            <a:p>
              <a:r>
                <a:rPr lang="en-GB" sz="1400" b="1" dirty="0" smtClean="0"/>
                <a:t>A5</a:t>
              </a:r>
              <a:endParaRPr lang="en-US" sz="1400" b="1" dirty="0"/>
            </a:p>
          </p:txBody>
        </p:sp>
      </p:grpSp>
      <p:sp>
        <p:nvSpPr>
          <p:cNvPr id="124" name="TextBox 123"/>
          <p:cNvSpPr txBox="1"/>
          <p:nvPr/>
        </p:nvSpPr>
        <p:spPr>
          <a:xfrm>
            <a:off x="3683675" y="6525344"/>
            <a:ext cx="2031325" cy="400110"/>
          </a:xfrm>
          <a:prstGeom prst="rect">
            <a:avLst/>
          </a:prstGeom>
          <a:noFill/>
        </p:spPr>
        <p:txBody>
          <a:bodyPr wrap="none" rtlCol="0">
            <a:spAutoFit/>
          </a:bodyPr>
          <a:lstStyle/>
          <a:p>
            <a:r>
              <a:rPr lang="en-GB" sz="2000" b="1" dirty="0" smtClean="0"/>
              <a:t>DIAGRAM  3c</a:t>
            </a:r>
            <a:r>
              <a:rPr lang="en-GB" sz="2000" dirty="0" smtClean="0"/>
              <a:t>	</a:t>
            </a:r>
            <a:endParaRPr lang="en-US" sz="2000" dirty="0"/>
          </a:p>
        </p:txBody>
      </p:sp>
      <p:sp>
        <p:nvSpPr>
          <p:cNvPr id="66" name="TextBox 65"/>
          <p:cNvSpPr txBox="1"/>
          <p:nvPr/>
        </p:nvSpPr>
        <p:spPr>
          <a:xfrm>
            <a:off x="3997404" y="6021288"/>
            <a:ext cx="1107996" cy="338554"/>
          </a:xfrm>
          <a:prstGeom prst="rect">
            <a:avLst/>
          </a:prstGeom>
          <a:noFill/>
        </p:spPr>
        <p:txBody>
          <a:bodyPr wrap="square" rtlCol="0">
            <a:spAutoFit/>
          </a:bodyPr>
          <a:lstStyle/>
          <a:p>
            <a:r>
              <a:rPr lang="en-GB" sz="1600" b="1" dirty="0" smtClean="0"/>
              <a:t>40 m</a:t>
            </a:r>
            <a:r>
              <a:rPr lang="en-GB" sz="1600" dirty="0" smtClean="0"/>
              <a:t>	</a:t>
            </a:r>
            <a:endParaRPr lang="en-US" sz="1600" dirty="0"/>
          </a:p>
        </p:txBody>
      </p:sp>
      <p:sp>
        <p:nvSpPr>
          <p:cNvPr id="67" name="TextBox 66"/>
          <p:cNvSpPr txBox="1"/>
          <p:nvPr/>
        </p:nvSpPr>
        <p:spPr>
          <a:xfrm rot="16200000">
            <a:off x="301080" y="3391524"/>
            <a:ext cx="1107996" cy="338554"/>
          </a:xfrm>
          <a:prstGeom prst="rect">
            <a:avLst/>
          </a:prstGeom>
          <a:noFill/>
          <a:scene3d>
            <a:camera prst="orthographicFront">
              <a:rot lat="0" lon="0" rev="0"/>
            </a:camera>
            <a:lightRig rig="threePt" dir="t"/>
          </a:scene3d>
        </p:spPr>
        <p:txBody>
          <a:bodyPr wrap="square" rtlCol="0">
            <a:spAutoFit/>
          </a:bodyPr>
          <a:lstStyle/>
          <a:p>
            <a:r>
              <a:rPr lang="en-GB" sz="1600" b="1" dirty="0" smtClean="0"/>
              <a:t>20 m</a:t>
            </a:r>
            <a:r>
              <a:rPr lang="en-GB" sz="1600" dirty="0" smtClean="0"/>
              <a:t>	</a:t>
            </a:r>
            <a:endParaRPr lang="en-US" sz="1600" dirty="0"/>
          </a:p>
        </p:txBody>
      </p:sp>
      <p:cxnSp>
        <p:nvCxnSpPr>
          <p:cNvPr id="68" name="Straight Arrow Connector 67"/>
          <p:cNvCxnSpPr/>
          <p:nvPr/>
        </p:nvCxnSpPr>
        <p:spPr>
          <a:xfrm rot="5400000" flipH="1" flipV="1">
            <a:off x="-87034" y="2417494"/>
            <a:ext cx="1872208"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86240" y="5145414"/>
            <a:ext cx="1863030" cy="759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1043608" y="6165304"/>
            <a:ext cx="2808312" cy="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860032" y="6237312"/>
            <a:ext cx="3024336"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8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3209582"/>
            <a:ext cx="144864" cy="144016"/>
          </a:xfrm>
          <a:prstGeom prst="rect">
            <a:avLst/>
          </a:prstGeom>
          <a:noFill/>
        </p:spPr>
      </p:pic>
      <p:pic>
        <p:nvPicPr>
          <p:cNvPr id="8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3065565"/>
            <a:ext cx="144864" cy="144016"/>
          </a:xfrm>
          <a:prstGeom prst="rect">
            <a:avLst/>
          </a:prstGeom>
          <a:noFill/>
        </p:spPr>
      </p:pic>
      <p:pic>
        <p:nvPicPr>
          <p:cNvPr id="85"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2921549"/>
            <a:ext cx="144864" cy="144016"/>
          </a:xfrm>
          <a:prstGeom prst="rect">
            <a:avLst/>
          </a:prstGeom>
          <a:noFill/>
        </p:spPr>
      </p:pic>
      <p:pic>
        <p:nvPicPr>
          <p:cNvPr id="86"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577735"/>
            <a:ext cx="144864" cy="144016"/>
          </a:xfrm>
          <a:prstGeom prst="rect">
            <a:avLst/>
          </a:prstGeom>
          <a:noFill/>
        </p:spPr>
      </p:pic>
      <p:pic>
        <p:nvPicPr>
          <p:cNvPr id="87"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433718"/>
            <a:ext cx="144864" cy="144016"/>
          </a:xfrm>
          <a:prstGeom prst="rect">
            <a:avLst/>
          </a:prstGeom>
          <a:noFill/>
        </p:spPr>
      </p:pic>
      <p:pic>
        <p:nvPicPr>
          <p:cNvPr id="88"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289702"/>
            <a:ext cx="144864" cy="144016"/>
          </a:xfrm>
          <a:prstGeom prst="rect">
            <a:avLst/>
          </a:prstGeom>
          <a:noFill/>
        </p:spPr>
      </p:pic>
      <p:grpSp>
        <p:nvGrpSpPr>
          <p:cNvPr id="25" name="Group 110"/>
          <p:cNvGrpSpPr/>
          <p:nvPr/>
        </p:nvGrpSpPr>
        <p:grpSpPr>
          <a:xfrm>
            <a:off x="8077200" y="4343400"/>
            <a:ext cx="144864" cy="432049"/>
            <a:chOff x="8675608" y="4289702"/>
            <a:chExt cx="144864" cy="432049"/>
          </a:xfrm>
        </p:grpSpPr>
        <p:pic>
          <p:nvPicPr>
            <p:cNvPr id="8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577735"/>
              <a:ext cx="144864" cy="144016"/>
            </a:xfrm>
            <a:prstGeom prst="rect">
              <a:avLst/>
            </a:prstGeom>
            <a:noFill/>
          </p:spPr>
        </p:pic>
        <p:pic>
          <p:nvPicPr>
            <p:cNvPr id="90"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433718"/>
              <a:ext cx="144864" cy="144016"/>
            </a:xfrm>
            <a:prstGeom prst="rect">
              <a:avLst/>
            </a:prstGeom>
            <a:noFill/>
          </p:spPr>
        </p:pic>
        <p:pic>
          <p:nvPicPr>
            <p:cNvPr id="91"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289702"/>
              <a:ext cx="144864" cy="144016"/>
            </a:xfrm>
            <a:prstGeom prst="rect">
              <a:avLst/>
            </a:prstGeom>
            <a:noFill/>
          </p:spPr>
        </p:pic>
      </p:grpSp>
      <p:grpSp>
        <p:nvGrpSpPr>
          <p:cNvPr id="26" name="Group 109"/>
          <p:cNvGrpSpPr/>
          <p:nvPr/>
        </p:nvGrpSpPr>
        <p:grpSpPr>
          <a:xfrm>
            <a:off x="8077200" y="3048000"/>
            <a:ext cx="144864" cy="432049"/>
            <a:chOff x="8676456" y="2993558"/>
            <a:chExt cx="144864" cy="432049"/>
          </a:xfrm>
        </p:grpSpPr>
        <p:pic>
          <p:nvPicPr>
            <p:cNvPr id="9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3281591"/>
              <a:ext cx="144864" cy="144016"/>
            </a:xfrm>
            <a:prstGeom prst="rect">
              <a:avLst/>
            </a:prstGeom>
            <a:noFill/>
          </p:spPr>
        </p:pic>
        <p:pic>
          <p:nvPicPr>
            <p:cNvPr id="93"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3137574"/>
              <a:ext cx="144864" cy="144016"/>
            </a:xfrm>
            <a:prstGeom prst="rect">
              <a:avLst/>
            </a:prstGeom>
            <a:noFill/>
          </p:spPr>
        </p:pic>
        <p:pic>
          <p:nvPicPr>
            <p:cNvPr id="9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2993558"/>
              <a:ext cx="144864" cy="144016"/>
            </a:xfrm>
            <a:prstGeom prst="rect">
              <a:avLst/>
            </a:prstGeom>
            <a:noFill/>
          </p:spPr>
        </p:pic>
      </p:grpSp>
      <p:pic>
        <p:nvPicPr>
          <p:cNvPr id="9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6012160" y="6233918"/>
            <a:ext cx="144864" cy="144016"/>
          </a:xfrm>
          <a:prstGeom prst="rect">
            <a:avLst/>
          </a:prstGeom>
          <a:noFill/>
        </p:spPr>
      </p:pic>
      <p:pic>
        <p:nvPicPr>
          <p:cNvPr id="100"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5868144" y="6233918"/>
            <a:ext cx="144864" cy="144016"/>
          </a:xfrm>
          <a:prstGeom prst="rect">
            <a:avLst/>
          </a:prstGeom>
          <a:noFill/>
        </p:spPr>
      </p:pic>
      <p:pic>
        <p:nvPicPr>
          <p:cNvPr id="101"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131840" y="6233918"/>
            <a:ext cx="144864" cy="144016"/>
          </a:xfrm>
          <a:prstGeom prst="rect">
            <a:avLst/>
          </a:prstGeom>
          <a:noFill/>
        </p:spPr>
      </p:pic>
      <p:pic>
        <p:nvPicPr>
          <p:cNvPr id="10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2987824" y="6233918"/>
            <a:ext cx="144864" cy="144016"/>
          </a:xfrm>
          <a:prstGeom prst="rect">
            <a:avLst/>
          </a:prstGeom>
          <a:noFill/>
        </p:spPr>
      </p:pic>
      <p:grpSp>
        <p:nvGrpSpPr>
          <p:cNvPr id="27" name="Group 111"/>
          <p:cNvGrpSpPr/>
          <p:nvPr/>
        </p:nvGrpSpPr>
        <p:grpSpPr>
          <a:xfrm>
            <a:off x="2987824" y="1379984"/>
            <a:ext cx="288880" cy="144016"/>
            <a:chOff x="2987824" y="1193358"/>
            <a:chExt cx="288880" cy="144016"/>
          </a:xfrm>
        </p:grpSpPr>
        <p:pic>
          <p:nvPicPr>
            <p:cNvPr id="103"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131840" y="1193358"/>
              <a:ext cx="144864" cy="144016"/>
            </a:xfrm>
            <a:prstGeom prst="rect">
              <a:avLst/>
            </a:prstGeom>
            <a:noFill/>
          </p:spPr>
        </p:pic>
        <p:pic>
          <p:nvPicPr>
            <p:cNvPr id="10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2987824" y="1193358"/>
              <a:ext cx="144864" cy="144016"/>
            </a:xfrm>
            <a:prstGeom prst="rect">
              <a:avLst/>
            </a:prstGeom>
            <a:noFill/>
          </p:spPr>
        </p:pic>
      </p:grpSp>
      <p:grpSp>
        <p:nvGrpSpPr>
          <p:cNvPr id="28" name="Group 112"/>
          <p:cNvGrpSpPr/>
          <p:nvPr/>
        </p:nvGrpSpPr>
        <p:grpSpPr>
          <a:xfrm>
            <a:off x="5868144" y="1379984"/>
            <a:ext cx="288880" cy="144016"/>
            <a:chOff x="5868144" y="1121350"/>
            <a:chExt cx="288880" cy="144016"/>
          </a:xfrm>
        </p:grpSpPr>
        <p:pic>
          <p:nvPicPr>
            <p:cNvPr id="95"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6012160" y="1121350"/>
              <a:ext cx="144864" cy="144016"/>
            </a:xfrm>
            <a:prstGeom prst="rect">
              <a:avLst/>
            </a:prstGeom>
            <a:noFill/>
          </p:spPr>
        </p:pic>
        <p:pic>
          <p:nvPicPr>
            <p:cNvPr id="97"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5868144" y="1121350"/>
              <a:ext cx="144864" cy="144016"/>
            </a:xfrm>
            <a:prstGeom prst="rect">
              <a:avLst/>
            </a:prstGeom>
            <a:noFill/>
          </p:spPr>
        </p:pic>
      </p:grpSp>
      <p:grpSp>
        <p:nvGrpSpPr>
          <p:cNvPr id="29" name="Group 121"/>
          <p:cNvGrpSpPr/>
          <p:nvPr/>
        </p:nvGrpSpPr>
        <p:grpSpPr>
          <a:xfrm>
            <a:off x="2195736" y="1769422"/>
            <a:ext cx="385042" cy="451793"/>
            <a:chOff x="2195736" y="1628800"/>
            <a:chExt cx="385042" cy="451793"/>
          </a:xfrm>
        </p:grpSpPr>
        <p:sp>
          <p:nvSpPr>
            <p:cNvPr id="76" name="AutoShape 13"/>
            <p:cNvSpPr>
              <a:spLocks noChangeArrowheads="1"/>
            </p:cNvSpPr>
            <p:nvPr/>
          </p:nvSpPr>
          <p:spPr bwMode="auto">
            <a:xfrm>
              <a:off x="2267744" y="16288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15" name="TextBox 114"/>
            <p:cNvSpPr txBox="1"/>
            <p:nvPr/>
          </p:nvSpPr>
          <p:spPr>
            <a:xfrm>
              <a:off x="2195736" y="1772816"/>
              <a:ext cx="385042" cy="307777"/>
            </a:xfrm>
            <a:prstGeom prst="rect">
              <a:avLst/>
            </a:prstGeom>
            <a:noFill/>
          </p:spPr>
          <p:txBody>
            <a:bodyPr wrap="none" rtlCol="0">
              <a:spAutoFit/>
            </a:bodyPr>
            <a:lstStyle/>
            <a:p>
              <a:r>
                <a:rPr lang="en-GB" sz="1400" b="1" dirty="0" smtClean="0"/>
                <a:t>A6</a:t>
              </a:r>
              <a:endParaRPr lang="en-US" sz="1400" b="1" dirty="0"/>
            </a:p>
          </p:txBody>
        </p:sp>
      </p:grpSp>
      <p:cxnSp>
        <p:nvCxnSpPr>
          <p:cNvPr id="139" name="Straight Arrow Connector 138"/>
          <p:cNvCxnSpPr/>
          <p:nvPr/>
        </p:nvCxnSpPr>
        <p:spPr>
          <a:xfrm>
            <a:off x="2353758" y="3521910"/>
            <a:ext cx="846642" cy="13569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352800" y="4724400"/>
            <a:ext cx="685800" cy="6096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6200000" flipV="1">
            <a:off x="6377372" y="4595428"/>
            <a:ext cx="504056" cy="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8" name="AutoShape 7"/>
          <p:cNvSpPr>
            <a:spLocks noChangeArrowheads="1"/>
          </p:cNvSpPr>
          <p:nvPr/>
        </p:nvSpPr>
        <p:spPr bwMode="auto">
          <a:xfrm>
            <a:off x="3581400" y="15240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109" name="AutoShape 7"/>
          <p:cNvSpPr>
            <a:spLocks noChangeArrowheads="1"/>
          </p:cNvSpPr>
          <p:nvPr/>
        </p:nvSpPr>
        <p:spPr bwMode="auto">
          <a:xfrm>
            <a:off x="4953000" y="15240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pic>
        <p:nvPicPr>
          <p:cNvPr id="116"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207936" y="2370584"/>
            <a:ext cx="144864" cy="144016"/>
          </a:xfrm>
          <a:prstGeom prst="rect">
            <a:avLst/>
          </a:prstGeom>
          <a:noFill/>
        </p:spPr>
      </p:pic>
      <p:cxnSp>
        <p:nvCxnSpPr>
          <p:cNvPr id="118" name="Straight Arrow Connector 117"/>
          <p:cNvCxnSpPr/>
          <p:nvPr/>
        </p:nvCxnSpPr>
        <p:spPr>
          <a:xfrm>
            <a:off x="3124200" y="2438400"/>
            <a:ext cx="762000" cy="685800"/>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16200000" flipH="1">
            <a:off x="3124994" y="4115594"/>
            <a:ext cx="1828006" cy="1516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8"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62400" y="3124200"/>
            <a:ext cx="144864" cy="144016"/>
          </a:xfrm>
          <a:prstGeom prst="rect">
            <a:avLst/>
          </a:prstGeom>
          <a:noFill/>
        </p:spPr>
      </p:pic>
      <p:pic>
        <p:nvPicPr>
          <p:cNvPr id="12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4038600" y="5105400"/>
            <a:ext cx="144864" cy="144016"/>
          </a:xfrm>
          <a:prstGeom prst="rect">
            <a:avLst/>
          </a:prstGeom>
          <a:noFill/>
        </p:spPr>
      </p:pic>
      <p:cxnSp>
        <p:nvCxnSpPr>
          <p:cNvPr id="131" name="Straight Arrow Connector 130"/>
          <p:cNvCxnSpPr/>
          <p:nvPr/>
        </p:nvCxnSpPr>
        <p:spPr>
          <a:xfrm rot="16200000" flipV="1">
            <a:off x="5715000" y="2209800"/>
            <a:ext cx="457200" cy="3048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flipV="1">
            <a:off x="4114800" y="2590800"/>
            <a:ext cx="533400" cy="1257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96" name="Group 110"/>
          <p:cNvGrpSpPr/>
          <p:nvPr/>
        </p:nvGrpSpPr>
        <p:grpSpPr>
          <a:xfrm>
            <a:off x="3962400" y="1600200"/>
            <a:ext cx="453970" cy="533400"/>
            <a:chOff x="2915816" y="4894312"/>
            <a:chExt cx="453970" cy="533400"/>
          </a:xfrm>
        </p:grpSpPr>
        <p:sp>
          <p:nvSpPr>
            <p:cNvPr id="110" name="AutoShape 13"/>
            <p:cNvSpPr>
              <a:spLocks noChangeArrowheads="1"/>
            </p:cNvSpPr>
            <p:nvPr/>
          </p:nvSpPr>
          <p:spPr bwMode="auto">
            <a:xfrm>
              <a:off x="2987824" y="4894312"/>
              <a:ext cx="228600" cy="228600"/>
            </a:xfrm>
            <a:prstGeom prst="smileyFace">
              <a:avLst>
                <a:gd name="adj" fmla="val 4653"/>
              </a:avLst>
            </a:prstGeom>
            <a:solidFill>
              <a:srgbClr val="7030A0"/>
            </a:solidFill>
            <a:ln w="9525">
              <a:solidFill>
                <a:schemeClr val="tx1"/>
              </a:solidFill>
              <a:round/>
              <a:headEnd/>
              <a:tailEnd/>
            </a:ln>
          </p:spPr>
          <p:txBody>
            <a:bodyPr wrap="none" anchor="ctr"/>
            <a:lstStyle/>
            <a:p>
              <a:endParaRPr lang="en-US"/>
            </a:p>
          </p:txBody>
        </p:sp>
        <p:sp>
          <p:nvSpPr>
            <p:cNvPr id="112" name="TextBox 111"/>
            <p:cNvSpPr txBox="1"/>
            <p:nvPr/>
          </p:nvSpPr>
          <p:spPr>
            <a:xfrm>
              <a:off x="2915816" y="5119935"/>
              <a:ext cx="453970" cy="307777"/>
            </a:xfrm>
            <a:prstGeom prst="rect">
              <a:avLst/>
            </a:prstGeom>
            <a:noFill/>
          </p:spPr>
          <p:txBody>
            <a:bodyPr wrap="none" rtlCol="0">
              <a:spAutoFit/>
            </a:bodyPr>
            <a:lstStyle/>
            <a:p>
              <a:r>
                <a:rPr lang="en-GB" sz="1400" b="1" dirty="0" smtClean="0"/>
                <a:t>GK</a:t>
              </a:r>
              <a:endParaRPr lang="en-US" sz="1400" b="1"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1115616" y="1572072"/>
            <a:ext cx="6624736" cy="4752528"/>
          </a:xfrm>
          <a:prstGeom prst="rect">
            <a:avLst/>
          </a:prstGeom>
          <a:solidFill>
            <a:srgbClr val="00D6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Rectangle 106"/>
          <p:cNvSpPr/>
          <p:nvPr/>
        </p:nvSpPr>
        <p:spPr>
          <a:xfrm>
            <a:off x="1403647" y="1707704"/>
            <a:ext cx="5976664" cy="4464496"/>
          </a:xfrm>
          <a:prstGeom prst="rect">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51520" y="-3577"/>
            <a:ext cx="8712968" cy="1631216"/>
          </a:xfrm>
          <a:prstGeom prst="rect">
            <a:avLst/>
          </a:prstGeom>
          <a:noFill/>
        </p:spPr>
        <p:txBody>
          <a:bodyPr wrap="square" rtlCol="0">
            <a:spAutoFit/>
          </a:bodyPr>
          <a:lstStyle/>
          <a:p>
            <a:r>
              <a:rPr lang="en-GB" sz="1600" b="1" u="sng" dirty="0" smtClean="0"/>
              <a:t>PRINCIPLES OF ATTACK – SP – 4 goal possession game - SSG</a:t>
            </a:r>
          </a:p>
          <a:p>
            <a:r>
              <a:rPr lang="en-GB" sz="1400" b="1" dirty="0" smtClean="0"/>
              <a:t>Organisation:</a:t>
            </a:r>
            <a:r>
              <a:rPr lang="en-GB" sz="1400" dirty="0" smtClean="0"/>
              <a:t>  40m x 40 m area. Three teams of roughly 4-6 players each, depending on numbers.  4 goals at the side of the pitch.  One team are the Attackers (D’s), the other 2 teams are defenders (A’s and B’s) and they have to keep the ball in possession for as long as possible.  The Attackers D, try and win the ball, the moment they do they try and score in one of the 4 goals.  This means that the other 2 teams as soon as they lose the ball must transition to defending the goals. Swap Attacking teams round, after 5 minutes, count goals for each team</a:t>
            </a:r>
          </a:p>
        </p:txBody>
      </p:sp>
      <p:sp>
        <p:nvSpPr>
          <p:cNvPr id="34" name="TextBox 33"/>
          <p:cNvSpPr txBox="1"/>
          <p:nvPr/>
        </p:nvSpPr>
        <p:spPr>
          <a:xfrm>
            <a:off x="251520" y="6412468"/>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627812"/>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551612"/>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551612"/>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443990"/>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443990"/>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443990"/>
            <a:ext cx="1107996" cy="261610"/>
          </a:xfrm>
          <a:prstGeom prst="rect">
            <a:avLst/>
          </a:prstGeom>
          <a:noFill/>
        </p:spPr>
        <p:txBody>
          <a:bodyPr wrap="none" rtlCol="0">
            <a:spAutoFit/>
          </a:bodyPr>
          <a:lstStyle/>
          <a:p>
            <a:r>
              <a:rPr lang="en-GB" sz="1100" dirty="0" smtClean="0"/>
              <a:t>Pass, shot 	</a:t>
            </a:r>
            <a:endParaRPr lang="en-US" sz="1100" dirty="0"/>
          </a:p>
        </p:txBody>
      </p:sp>
      <p:grpSp>
        <p:nvGrpSpPr>
          <p:cNvPr id="2" name="Group 112"/>
          <p:cNvGrpSpPr/>
          <p:nvPr/>
        </p:nvGrpSpPr>
        <p:grpSpPr>
          <a:xfrm>
            <a:off x="2819400" y="3810000"/>
            <a:ext cx="389850" cy="523801"/>
            <a:chOff x="1763688" y="3284984"/>
            <a:chExt cx="389850" cy="523801"/>
          </a:xfrm>
        </p:grpSpPr>
        <p:sp>
          <p:nvSpPr>
            <p:cNvPr id="19" name="AutoShape 13"/>
            <p:cNvSpPr>
              <a:spLocks noChangeArrowheads="1"/>
            </p:cNvSpPr>
            <p:nvPr/>
          </p:nvSpPr>
          <p:spPr bwMode="auto">
            <a:xfrm>
              <a:off x="1835696" y="328498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 name="TextBox 41"/>
            <p:cNvSpPr txBox="1"/>
            <p:nvPr/>
          </p:nvSpPr>
          <p:spPr>
            <a:xfrm>
              <a:off x="1763688" y="3501008"/>
              <a:ext cx="389850" cy="307777"/>
            </a:xfrm>
            <a:prstGeom prst="rect">
              <a:avLst/>
            </a:prstGeom>
            <a:noFill/>
          </p:spPr>
          <p:txBody>
            <a:bodyPr wrap="none" rtlCol="0">
              <a:spAutoFit/>
            </a:bodyPr>
            <a:lstStyle/>
            <a:p>
              <a:r>
                <a:rPr lang="en-GB" sz="1400" b="1" dirty="0" smtClean="0"/>
                <a:t>D6</a:t>
              </a:r>
              <a:endParaRPr lang="en-US" sz="1400" b="1" dirty="0"/>
            </a:p>
          </p:txBody>
        </p:sp>
      </p:grpSp>
      <p:grpSp>
        <p:nvGrpSpPr>
          <p:cNvPr id="3" name="Group 113"/>
          <p:cNvGrpSpPr/>
          <p:nvPr/>
        </p:nvGrpSpPr>
        <p:grpSpPr>
          <a:xfrm>
            <a:off x="2362200" y="2286000"/>
            <a:ext cx="386644" cy="464369"/>
            <a:chOff x="2843808" y="2132856"/>
            <a:chExt cx="386644" cy="464369"/>
          </a:xfrm>
        </p:grpSpPr>
        <p:sp>
          <p:nvSpPr>
            <p:cNvPr id="12" name="AutoShape 13"/>
            <p:cNvSpPr>
              <a:spLocks noChangeArrowheads="1"/>
            </p:cNvSpPr>
            <p:nvPr/>
          </p:nvSpPr>
          <p:spPr bwMode="auto">
            <a:xfrm>
              <a:off x="2903240" y="213285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2894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11"/>
          <p:cNvGrpSpPr/>
          <p:nvPr/>
        </p:nvGrpSpPr>
        <p:grpSpPr>
          <a:xfrm>
            <a:off x="4724400" y="2057400"/>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10" name="Group 110"/>
          <p:cNvGrpSpPr/>
          <p:nvPr/>
        </p:nvGrpSpPr>
        <p:grpSpPr>
          <a:xfrm>
            <a:off x="4953000" y="2819400"/>
            <a:ext cx="389850" cy="511225"/>
            <a:chOff x="2915816" y="4665712"/>
            <a:chExt cx="389850" cy="511225"/>
          </a:xfrm>
        </p:grpSpPr>
        <p:sp>
          <p:nvSpPr>
            <p:cNvPr id="14" name="AutoShape 13"/>
            <p:cNvSpPr>
              <a:spLocks noChangeArrowheads="1"/>
            </p:cNvSpPr>
            <p:nvPr/>
          </p:nvSpPr>
          <p:spPr bwMode="auto">
            <a:xfrm>
              <a:off x="2987824"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915816" y="4869160"/>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11" name="Group 109"/>
          <p:cNvGrpSpPr/>
          <p:nvPr/>
        </p:nvGrpSpPr>
        <p:grpSpPr>
          <a:xfrm>
            <a:off x="4648200" y="4343400"/>
            <a:ext cx="389850" cy="515417"/>
            <a:chOff x="3995936" y="4026024"/>
            <a:chExt cx="389850" cy="515417"/>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233664"/>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17" name="Group 108"/>
          <p:cNvGrpSpPr/>
          <p:nvPr/>
        </p:nvGrpSpPr>
        <p:grpSpPr>
          <a:xfrm>
            <a:off x="6019800" y="3657600"/>
            <a:ext cx="389850" cy="451793"/>
            <a:chOff x="4644008" y="2420888"/>
            <a:chExt cx="389850" cy="451793"/>
          </a:xfrm>
        </p:grpSpPr>
        <p:sp>
          <p:nvSpPr>
            <p:cNvPr id="15" name="AutoShape 13"/>
            <p:cNvSpPr>
              <a:spLocks noChangeArrowheads="1"/>
            </p:cNvSpPr>
            <p:nvPr/>
          </p:nvSpPr>
          <p:spPr bwMode="auto">
            <a:xfrm>
              <a:off x="4716016" y="2420888"/>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7" name="TextBox 46"/>
            <p:cNvSpPr txBox="1"/>
            <p:nvPr/>
          </p:nvSpPr>
          <p:spPr>
            <a:xfrm>
              <a:off x="4644008" y="2564904"/>
              <a:ext cx="389850" cy="307777"/>
            </a:xfrm>
            <a:prstGeom prst="rect">
              <a:avLst/>
            </a:prstGeom>
            <a:noFill/>
          </p:spPr>
          <p:txBody>
            <a:bodyPr wrap="none" rtlCol="0">
              <a:spAutoFit/>
            </a:bodyPr>
            <a:lstStyle/>
            <a:p>
              <a:r>
                <a:rPr lang="en-GB" sz="1400" b="1" dirty="0" smtClean="0"/>
                <a:t>D5</a:t>
              </a:r>
              <a:endParaRPr lang="en-US" sz="1400" b="1" dirty="0"/>
            </a:p>
          </p:txBody>
        </p:sp>
      </p:grpSp>
      <p:grpSp>
        <p:nvGrpSpPr>
          <p:cNvPr id="18" name="Group 116"/>
          <p:cNvGrpSpPr/>
          <p:nvPr/>
        </p:nvGrpSpPr>
        <p:grpSpPr>
          <a:xfrm>
            <a:off x="6629400" y="4953000"/>
            <a:ext cx="385042" cy="451793"/>
            <a:chOff x="6812632" y="3297560"/>
            <a:chExt cx="385042" cy="451793"/>
          </a:xfrm>
        </p:grpSpPr>
        <p:sp>
          <p:nvSpPr>
            <p:cNvPr id="6" name="AutoShape 13"/>
            <p:cNvSpPr>
              <a:spLocks noChangeArrowheads="1"/>
            </p:cNvSpPr>
            <p:nvPr/>
          </p:nvSpPr>
          <p:spPr bwMode="auto">
            <a:xfrm>
              <a:off x="6876256" y="329756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3" name="TextBox 52"/>
            <p:cNvSpPr txBox="1"/>
            <p:nvPr/>
          </p:nvSpPr>
          <p:spPr>
            <a:xfrm>
              <a:off x="6812632" y="3441576"/>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20" name="Group 118"/>
          <p:cNvGrpSpPr/>
          <p:nvPr/>
        </p:nvGrpSpPr>
        <p:grpSpPr>
          <a:xfrm>
            <a:off x="2057400" y="3505200"/>
            <a:ext cx="385042" cy="451793"/>
            <a:chOff x="6732240" y="5241776"/>
            <a:chExt cx="385042" cy="451793"/>
          </a:xfrm>
        </p:grpSpPr>
        <p:sp>
          <p:nvSpPr>
            <p:cNvPr id="7" name="AutoShape 13"/>
            <p:cNvSpPr>
              <a:spLocks noChangeArrowheads="1"/>
            </p:cNvSpPr>
            <p:nvPr/>
          </p:nvSpPr>
          <p:spPr bwMode="auto">
            <a:xfrm>
              <a:off x="6804248" y="5241776"/>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6732240" y="5385792"/>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21" name="Group 117"/>
          <p:cNvGrpSpPr/>
          <p:nvPr/>
        </p:nvGrpSpPr>
        <p:grpSpPr>
          <a:xfrm>
            <a:off x="2895600" y="2209800"/>
            <a:ext cx="385042" cy="523801"/>
            <a:chOff x="6635230" y="1713384"/>
            <a:chExt cx="385042" cy="523801"/>
          </a:xfrm>
        </p:grpSpPr>
        <p:sp>
          <p:nvSpPr>
            <p:cNvPr id="5" name="AutoShape 13"/>
            <p:cNvSpPr>
              <a:spLocks noChangeArrowheads="1"/>
            </p:cNvSpPr>
            <p:nvPr/>
          </p:nvSpPr>
          <p:spPr bwMode="auto">
            <a:xfrm>
              <a:off x="6707238" y="171338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2" name="TextBox 51"/>
            <p:cNvSpPr txBox="1"/>
            <p:nvPr/>
          </p:nvSpPr>
          <p:spPr>
            <a:xfrm>
              <a:off x="6635230" y="1929408"/>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22" name="Group 119"/>
          <p:cNvGrpSpPr/>
          <p:nvPr/>
        </p:nvGrpSpPr>
        <p:grpSpPr>
          <a:xfrm>
            <a:off x="3048000" y="4495800"/>
            <a:ext cx="385042" cy="439217"/>
            <a:chOff x="5004048" y="5169768"/>
            <a:chExt cx="385042" cy="439217"/>
          </a:xfrm>
        </p:grpSpPr>
        <p:sp>
          <p:nvSpPr>
            <p:cNvPr id="9"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7" name="TextBox 56"/>
            <p:cNvSpPr txBox="1"/>
            <p:nvPr/>
          </p:nvSpPr>
          <p:spPr>
            <a:xfrm>
              <a:off x="5004048" y="5301208"/>
              <a:ext cx="385042" cy="307777"/>
            </a:xfrm>
            <a:prstGeom prst="rect">
              <a:avLst/>
            </a:prstGeom>
            <a:noFill/>
          </p:spPr>
          <p:txBody>
            <a:bodyPr wrap="none" rtlCol="0">
              <a:spAutoFit/>
            </a:bodyPr>
            <a:lstStyle/>
            <a:p>
              <a:r>
                <a:rPr lang="en-GB" sz="1400" b="1" dirty="0" smtClean="0"/>
                <a:t>A4</a:t>
              </a:r>
              <a:endParaRPr lang="en-US" sz="1400" b="1" dirty="0"/>
            </a:p>
          </p:txBody>
        </p:sp>
      </p:grpSp>
      <p:grpSp>
        <p:nvGrpSpPr>
          <p:cNvPr id="23" name="Group 120"/>
          <p:cNvGrpSpPr/>
          <p:nvPr/>
        </p:nvGrpSpPr>
        <p:grpSpPr>
          <a:xfrm>
            <a:off x="6019800" y="2667000"/>
            <a:ext cx="385042" cy="439217"/>
            <a:chOff x="4860032" y="3657600"/>
            <a:chExt cx="385042" cy="439217"/>
          </a:xfrm>
        </p:grpSpPr>
        <p:sp>
          <p:nvSpPr>
            <p:cNvPr id="8" name="AutoShape 13"/>
            <p:cNvSpPr>
              <a:spLocks noChangeArrowheads="1"/>
            </p:cNvSpPr>
            <p:nvPr/>
          </p:nvSpPr>
          <p:spPr bwMode="auto">
            <a:xfrm>
              <a:off x="4932040" y="36576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8" name="TextBox 57"/>
            <p:cNvSpPr txBox="1"/>
            <p:nvPr/>
          </p:nvSpPr>
          <p:spPr>
            <a:xfrm>
              <a:off x="4860032" y="3789040"/>
              <a:ext cx="385042" cy="307777"/>
            </a:xfrm>
            <a:prstGeom prst="rect">
              <a:avLst/>
            </a:prstGeom>
            <a:noFill/>
          </p:spPr>
          <p:txBody>
            <a:bodyPr wrap="none" rtlCol="0">
              <a:spAutoFit/>
            </a:bodyPr>
            <a:lstStyle/>
            <a:p>
              <a:r>
                <a:rPr lang="en-GB" sz="1400" b="1" dirty="0" smtClean="0"/>
                <a:t>A5</a:t>
              </a:r>
              <a:endParaRPr lang="en-US" sz="1400" b="1" dirty="0"/>
            </a:p>
          </p:txBody>
        </p:sp>
      </p:grpSp>
      <p:sp>
        <p:nvSpPr>
          <p:cNvPr id="124" name="TextBox 123"/>
          <p:cNvSpPr txBox="1"/>
          <p:nvPr/>
        </p:nvSpPr>
        <p:spPr>
          <a:xfrm>
            <a:off x="3683675" y="6525344"/>
            <a:ext cx="2031325" cy="400110"/>
          </a:xfrm>
          <a:prstGeom prst="rect">
            <a:avLst/>
          </a:prstGeom>
          <a:noFill/>
        </p:spPr>
        <p:txBody>
          <a:bodyPr wrap="none" rtlCol="0">
            <a:spAutoFit/>
          </a:bodyPr>
          <a:lstStyle/>
          <a:p>
            <a:r>
              <a:rPr lang="en-GB" sz="2000" b="1" dirty="0" smtClean="0"/>
              <a:t>DIAGRAM  2</a:t>
            </a:r>
            <a:r>
              <a:rPr lang="en-GB" sz="2000" dirty="0" smtClean="0"/>
              <a:t>	</a:t>
            </a:r>
            <a:endParaRPr lang="en-US" sz="2000" dirty="0"/>
          </a:p>
        </p:txBody>
      </p:sp>
      <p:sp>
        <p:nvSpPr>
          <p:cNvPr id="66" name="TextBox 65"/>
          <p:cNvSpPr txBox="1"/>
          <p:nvPr/>
        </p:nvSpPr>
        <p:spPr>
          <a:xfrm>
            <a:off x="3997404" y="6214646"/>
            <a:ext cx="1107996" cy="338554"/>
          </a:xfrm>
          <a:prstGeom prst="rect">
            <a:avLst/>
          </a:prstGeom>
          <a:noFill/>
        </p:spPr>
        <p:txBody>
          <a:bodyPr wrap="square" rtlCol="0">
            <a:spAutoFit/>
          </a:bodyPr>
          <a:lstStyle/>
          <a:p>
            <a:r>
              <a:rPr lang="en-GB" sz="1600" b="1" dirty="0" smtClean="0"/>
              <a:t>40 m</a:t>
            </a:r>
            <a:r>
              <a:rPr lang="en-GB" sz="1600" dirty="0" smtClean="0"/>
              <a:t>	</a:t>
            </a:r>
            <a:endParaRPr lang="en-US" sz="1600" dirty="0"/>
          </a:p>
        </p:txBody>
      </p:sp>
      <p:sp>
        <p:nvSpPr>
          <p:cNvPr id="67" name="TextBox 66"/>
          <p:cNvSpPr txBox="1"/>
          <p:nvPr/>
        </p:nvSpPr>
        <p:spPr>
          <a:xfrm rot="16200000">
            <a:off x="301080" y="3391524"/>
            <a:ext cx="1107996" cy="338554"/>
          </a:xfrm>
          <a:prstGeom prst="rect">
            <a:avLst/>
          </a:prstGeom>
          <a:noFill/>
          <a:scene3d>
            <a:camera prst="orthographicFront">
              <a:rot lat="0" lon="0" rev="0"/>
            </a:camera>
            <a:lightRig rig="threePt" dir="t"/>
          </a:scene3d>
        </p:spPr>
        <p:txBody>
          <a:bodyPr wrap="square" rtlCol="0">
            <a:spAutoFit/>
          </a:bodyPr>
          <a:lstStyle/>
          <a:p>
            <a:r>
              <a:rPr lang="en-GB" sz="1600" b="1" dirty="0" smtClean="0"/>
              <a:t>40 m</a:t>
            </a:r>
            <a:r>
              <a:rPr lang="en-GB" sz="1600" dirty="0" smtClean="0"/>
              <a:t>	</a:t>
            </a:r>
            <a:endParaRPr lang="en-US" sz="1600" dirty="0"/>
          </a:p>
        </p:txBody>
      </p:sp>
      <p:cxnSp>
        <p:nvCxnSpPr>
          <p:cNvPr id="68" name="Straight Arrow Connector 67"/>
          <p:cNvCxnSpPr/>
          <p:nvPr/>
        </p:nvCxnSpPr>
        <p:spPr>
          <a:xfrm rot="5400000" flipH="1" flipV="1">
            <a:off x="-87034" y="2417494"/>
            <a:ext cx="1872208"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86240" y="5145414"/>
            <a:ext cx="1863030" cy="759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1043608" y="6324597"/>
            <a:ext cx="2808312" cy="2"/>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860032" y="6324600"/>
            <a:ext cx="3024336"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8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3209582"/>
            <a:ext cx="144864" cy="144016"/>
          </a:xfrm>
          <a:prstGeom prst="rect">
            <a:avLst/>
          </a:prstGeom>
          <a:noFill/>
        </p:spPr>
      </p:pic>
      <p:pic>
        <p:nvPicPr>
          <p:cNvPr id="8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3065565"/>
            <a:ext cx="144864" cy="144016"/>
          </a:xfrm>
          <a:prstGeom prst="rect">
            <a:avLst/>
          </a:prstGeom>
          <a:noFill/>
        </p:spPr>
      </p:pic>
      <p:pic>
        <p:nvPicPr>
          <p:cNvPr id="85"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2921549"/>
            <a:ext cx="144864" cy="144016"/>
          </a:xfrm>
          <a:prstGeom prst="rect">
            <a:avLst/>
          </a:prstGeom>
          <a:noFill/>
        </p:spPr>
      </p:pic>
      <p:pic>
        <p:nvPicPr>
          <p:cNvPr id="86"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577735"/>
            <a:ext cx="144864" cy="144016"/>
          </a:xfrm>
          <a:prstGeom prst="rect">
            <a:avLst/>
          </a:prstGeom>
          <a:noFill/>
        </p:spPr>
      </p:pic>
      <p:pic>
        <p:nvPicPr>
          <p:cNvPr id="87"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433718"/>
            <a:ext cx="144864" cy="144016"/>
          </a:xfrm>
          <a:prstGeom prst="rect">
            <a:avLst/>
          </a:prstGeom>
          <a:noFill/>
        </p:spPr>
      </p:pic>
      <p:pic>
        <p:nvPicPr>
          <p:cNvPr id="88"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5536" y="4289702"/>
            <a:ext cx="144864" cy="144016"/>
          </a:xfrm>
          <a:prstGeom prst="rect">
            <a:avLst/>
          </a:prstGeom>
          <a:noFill/>
        </p:spPr>
      </p:pic>
      <p:grpSp>
        <p:nvGrpSpPr>
          <p:cNvPr id="25" name="Group 110"/>
          <p:cNvGrpSpPr/>
          <p:nvPr/>
        </p:nvGrpSpPr>
        <p:grpSpPr>
          <a:xfrm>
            <a:off x="8077200" y="4343400"/>
            <a:ext cx="144864" cy="432049"/>
            <a:chOff x="8675608" y="4289702"/>
            <a:chExt cx="144864" cy="432049"/>
          </a:xfrm>
        </p:grpSpPr>
        <p:pic>
          <p:nvPicPr>
            <p:cNvPr id="8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577735"/>
              <a:ext cx="144864" cy="144016"/>
            </a:xfrm>
            <a:prstGeom prst="rect">
              <a:avLst/>
            </a:prstGeom>
            <a:noFill/>
          </p:spPr>
        </p:pic>
        <p:pic>
          <p:nvPicPr>
            <p:cNvPr id="90"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433718"/>
              <a:ext cx="144864" cy="144016"/>
            </a:xfrm>
            <a:prstGeom prst="rect">
              <a:avLst/>
            </a:prstGeom>
            <a:noFill/>
          </p:spPr>
        </p:pic>
        <p:pic>
          <p:nvPicPr>
            <p:cNvPr id="91"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5608" y="4289702"/>
              <a:ext cx="144864" cy="144016"/>
            </a:xfrm>
            <a:prstGeom prst="rect">
              <a:avLst/>
            </a:prstGeom>
            <a:noFill/>
          </p:spPr>
        </p:pic>
      </p:grpSp>
      <p:grpSp>
        <p:nvGrpSpPr>
          <p:cNvPr id="26" name="Group 109"/>
          <p:cNvGrpSpPr/>
          <p:nvPr/>
        </p:nvGrpSpPr>
        <p:grpSpPr>
          <a:xfrm>
            <a:off x="8077200" y="3048000"/>
            <a:ext cx="144864" cy="432049"/>
            <a:chOff x="8676456" y="2993558"/>
            <a:chExt cx="144864" cy="432049"/>
          </a:xfrm>
        </p:grpSpPr>
        <p:pic>
          <p:nvPicPr>
            <p:cNvPr id="92"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3281591"/>
              <a:ext cx="144864" cy="144016"/>
            </a:xfrm>
            <a:prstGeom prst="rect">
              <a:avLst/>
            </a:prstGeom>
            <a:noFill/>
          </p:spPr>
        </p:pic>
        <p:pic>
          <p:nvPicPr>
            <p:cNvPr id="93"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3137574"/>
              <a:ext cx="144864" cy="144016"/>
            </a:xfrm>
            <a:prstGeom prst="rect">
              <a:avLst/>
            </a:prstGeom>
            <a:noFill/>
          </p:spPr>
        </p:pic>
        <p:pic>
          <p:nvPicPr>
            <p:cNvPr id="9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8676456" y="2993558"/>
              <a:ext cx="144864" cy="144016"/>
            </a:xfrm>
            <a:prstGeom prst="rect">
              <a:avLst/>
            </a:prstGeom>
            <a:noFill/>
          </p:spPr>
        </p:pic>
      </p:grpSp>
      <p:grpSp>
        <p:nvGrpSpPr>
          <p:cNvPr id="27" name="Group 111"/>
          <p:cNvGrpSpPr/>
          <p:nvPr/>
        </p:nvGrpSpPr>
        <p:grpSpPr>
          <a:xfrm>
            <a:off x="2987824" y="1379984"/>
            <a:ext cx="288880" cy="144016"/>
            <a:chOff x="2987824" y="1193358"/>
            <a:chExt cx="288880" cy="144016"/>
          </a:xfrm>
        </p:grpSpPr>
        <p:pic>
          <p:nvPicPr>
            <p:cNvPr id="103"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131840" y="1193358"/>
              <a:ext cx="144864" cy="144016"/>
            </a:xfrm>
            <a:prstGeom prst="rect">
              <a:avLst/>
            </a:prstGeom>
            <a:noFill/>
          </p:spPr>
        </p:pic>
        <p:pic>
          <p:nvPicPr>
            <p:cNvPr id="104"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2987824" y="1193358"/>
              <a:ext cx="144864" cy="144016"/>
            </a:xfrm>
            <a:prstGeom prst="rect">
              <a:avLst/>
            </a:prstGeom>
            <a:noFill/>
          </p:spPr>
        </p:pic>
      </p:grpSp>
      <p:grpSp>
        <p:nvGrpSpPr>
          <p:cNvPr id="28" name="Group 112"/>
          <p:cNvGrpSpPr/>
          <p:nvPr/>
        </p:nvGrpSpPr>
        <p:grpSpPr>
          <a:xfrm>
            <a:off x="5868144" y="1379984"/>
            <a:ext cx="288880" cy="144016"/>
            <a:chOff x="5868144" y="1121350"/>
            <a:chExt cx="288880" cy="144016"/>
          </a:xfrm>
        </p:grpSpPr>
        <p:pic>
          <p:nvPicPr>
            <p:cNvPr id="95"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6012160" y="1121350"/>
              <a:ext cx="144864" cy="144016"/>
            </a:xfrm>
            <a:prstGeom prst="rect">
              <a:avLst/>
            </a:prstGeom>
            <a:noFill/>
          </p:spPr>
        </p:pic>
        <p:pic>
          <p:nvPicPr>
            <p:cNvPr id="97"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5868144" y="1121350"/>
              <a:ext cx="144864" cy="144016"/>
            </a:xfrm>
            <a:prstGeom prst="rect">
              <a:avLst/>
            </a:prstGeom>
            <a:noFill/>
          </p:spPr>
        </p:pic>
      </p:grpSp>
      <p:cxnSp>
        <p:nvCxnSpPr>
          <p:cNvPr id="139" name="Straight Arrow Connector 138"/>
          <p:cNvCxnSpPr/>
          <p:nvPr/>
        </p:nvCxnSpPr>
        <p:spPr>
          <a:xfrm>
            <a:off x="2353758" y="3521910"/>
            <a:ext cx="846642" cy="13569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352800" y="4724400"/>
            <a:ext cx="685800" cy="6096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6200000" flipV="1">
            <a:off x="6377372" y="4595428"/>
            <a:ext cx="504056" cy="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8" name="AutoShape 7"/>
          <p:cNvSpPr>
            <a:spLocks noChangeArrowheads="1"/>
          </p:cNvSpPr>
          <p:nvPr/>
        </p:nvSpPr>
        <p:spPr bwMode="auto">
          <a:xfrm>
            <a:off x="3581400" y="15240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109" name="AutoShape 7"/>
          <p:cNvSpPr>
            <a:spLocks noChangeArrowheads="1"/>
          </p:cNvSpPr>
          <p:nvPr/>
        </p:nvSpPr>
        <p:spPr bwMode="auto">
          <a:xfrm>
            <a:off x="4953000" y="15240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pic>
        <p:nvPicPr>
          <p:cNvPr id="116"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207936" y="2370584"/>
            <a:ext cx="144864" cy="144016"/>
          </a:xfrm>
          <a:prstGeom prst="rect">
            <a:avLst/>
          </a:prstGeom>
          <a:noFill/>
        </p:spPr>
      </p:pic>
      <p:cxnSp>
        <p:nvCxnSpPr>
          <p:cNvPr id="118" name="Straight Arrow Connector 117"/>
          <p:cNvCxnSpPr/>
          <p:nvPr/>
        </p:nvCxnSpPr>
        <p:spPr>
          <a:xfrm>
            <a:off x="3124200" y="2438400"/>
            <a:ext cx="762000" cy="685800"/>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16200000" flipH="1">
            <a:off x="3124994" y="4115594"/>
            <a:ext cx="1828006" cy="1516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8"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3962400" y="3124200"/>
            <a:ext cx="144864" cy="144016"/>
          </a:xfrm>
          <a:prstGeom prst="rect">
            <a:avLst/>
          </a:prstGeom>
          <a:noFill/>
        </p:spPr>
      </p:pic>
      <p:pic>
        <p:nvPicPr>
          <p:cNvPr id="129" name="Picture 3" descr="C:\Documents and Settings\Marco Pinheiro\Local Settings\Temporary Internet Files\Content.IE5\SV0WDX9J\MC900198828[1].wmf"/>
          <p:cNvPicPr>
            <a:picLocks noChangeAspect="1" noChangeArrowheads="1"/>
          </p:cNvPicPr>
          <p:nvPr/>
        </p:nvPicPr>
        <p:blipFill>
          <a:blip r:embed="rId2" cstate="print"/>
          <a:srcRect/>
          <a:stretch>
            <a:fillRect/>
          </a:stretch>
        </p:blipFill>
        <p:spPr bwMode="auto">
          <a:xfrm>
            <a:off x="4038600" y="5105400"/>
            <a:ext cx="144864" cy="144016"/>
          </a:xfrm>
          <a:prstGeom prst="rect">
            <a:avLst/>
          </a:prstGeom>
          <a:noFill/>
        </p:spPr>
      </p:pic>
      <p:cxnSp>
        <p:nvCxnSpPr>
          <p:cNvPr id="131" name="Straight Arrow Connector 130"/>
          <p:cNvCxnSpPr/>
          <p:nvPr/>
        </p:nvCxnSpPr>
        <p:spPr>
          <a:xfrm rot="16200000" flipV="1">
            <a:off x="5715000" y="2209800"/>
            <a:ext cx="457200" cy="3048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flipV="1">
            <a:off x="4114800" y="2590800"/>
            <a:ext cx="533400" cy="1257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96" name="Group 116"/>
          <p:cNvGrpSpPr/>
          <p:nvPr/>
        </p:nvGrpSpPr>
        <p:grpSpPr>
          <a:xfrm>
            <a:off x="4953000" y="3657600"/>
            <a:ext cx="413896" cy="451793"/>
            <a:chOff x="6812632" y="3297560"/>
            <a:chExt cx="413896" cy="451793"/>
          </a:xfrm>
        </p:grpSpPr>
        <p:sp>
          <p:nvSpPr>
            <p:cNvPr id="105" name="AutoShape 13"/>
            <p:cNvSpPr>
              <a:spLocks noChangeArrowheads="1"/>
            </p:cNvSpPr>
            <p:nvPr/>
          </p:nvSpPr>
          <p:spPr bwMode="auto">
            <a:xfrm>
              <a:off x="6876256" y="3297560"/>
              <a:ext cx="228600" cy="228600"/>
            </a:xfrm>
            <a:prstGeom prst="smileyFace">
              <a:avLst>
                <a:gd name="adj" fmla="val 4653"/>
              </a:avLst>
            </a:prstGeom>
            <a:solidFill>
              <a:srgbClr val="FFFF00"/>
            </a:solidFill>
            <a:ln w="9525">
              <a:solidFill>
                <a:schemeClr val="tx1"/>
              </a:solidFill>
              <a:round/>
              <a:headEnd/>
              <a:tailEnd/>
            </a:ln>
          </p:spPr>
          <p:txBody>
            <a:bodyPr wrap="none" anchor="ctr"/>
            <a:lstStyle/>
            <a:p>
              <a:endParaRPr lang="en-US"/>
            </a:p>
          </p:txBody>
        </p:sp>
        <p:sp>
          <p:nvSpPr>
            <p:cNvPr id="111" name="TextBox 110"/>
            <p:cNvSpPr txBox="1"/>
            <p:nvPr/>
          </p:nvSpPr>
          <p:spPr>
            <a:xfrm>
              <a:off x="6812632" y="3441576"/>
              <a:ext cx="413896" cy="307777"/>
            </a:xfrm>
            <a:prstGeom prst="rect">
              <a:avLst/>
            </a:prstGeom>
            <a:noFill/>
          </p:spPr>
          <p:txBody>
            <a:bodyPr wrap="none" rtlCol="0">
              <a:spAutoFit/>
            </a:bodyPr>
            <a:lstStyle/>
            <a:p>
              <a:r>
                <a:rPr lang="en-GB" sz="1400" b="1" dirty="0" smtClean="0"/>
                <a:t>B2</a:t>
              </a:r>
              <a:endParaRPr lang="en-US" sz="1400" b="1" dirty="0"/>
            </a:p>
          </p:txBody>
        </p:sp>
      </p:grpSp>
      <p:grpSp>
        <p:nvGrpSpPr>
          <p:cNvPr id="113" name="Group 118"/>
          <p:cNvGrpSpPr/>
          <p:nvPr/>
        </p:nvGrpSpPr>
        <p:grpSpPr>
          <a:xfrm>
            <a:off x="2667000" y="2971800"/>
            <a:ext cx="413896" cy="451793"/>
            <a:chOff x="6732240" y="5241776"/>
            <a:chExt cx="413896" cy="451793"/>
          </a:xfrm>
        </p:grpSpPr>
        <p:sp>
          <p:nvSpPr>
            <p:cNvPr id="114" name="AutoShape 13"/>
            <p:cNvSpPr>
              <a:spLocks noChangeArrowheads="1"/>
            </p:cNvSpPr>
            <p:nvPr/>
          </p:nvSpPr>
          <p:spPr bwMode="auto">
            <a:xfrm>
              <a:off x="6804248" y="5241776"/>
              <a:ext cx="228600" cy="228600"/>
            </a:xfrm>
            <a:prstGeom prst="smileyFace">
              <a:avLst>
                <a:gd name="adj" fmla="val 4653"/>
              </a:avLst>
            </a:prstGeom>
            <a:solidFill>
              <a:srgbClr val="FFFF00"/>
            </a:solidFill>
            <a:ln w="9525">
              <a:solidFill>
                <a:schemeClr val="tx1"/>
              </a:solidFill>
              <a:round/>
              <a:headEnd/>
              <a:tailEnd/>
            </a:ln>
          </p:spPr>
          <p:txBody>
            <a:bodyPr wrap="none" anchor="ctr"/>
            <a:lstStyle/>
            <a:p>
              <a:endParaRPr lang="en-US"/>
            </a:p>
          </p:txBody>
        </p:sp>
        <p:sp>
          <p:nvSpPr>
            <p:cNvPr id="117" name="TextBox 116"/>
            <p:cNvSpPr txBox="1"/>
            <p:nvPr/>
          </p:nvSpPr>
          <p:spPr>
            <a:xfrm>
              <a:off x="6732240" y="5385792"/>
              <a:ext cx="413896" cy="307777"/>
            </a:xfrm>
            <a:prstGeom prst="rect">
              <a:avLst/>
            </a:prstGeom>
            <a:noFill/>
          </p:spPr>
          <p:txBody>
            <a:bodyPr wrap="none" rtlCol="0">
              <a:spAutoFit/>
            </a:bodyPr>
            <a:lstStyle/>
            <a:p>
              <a:r>
                <a:rPr lang="en-GB" sz="1400" b="1" dirty="0" smtClean="0"/>
                <a:t>B3</a:t>
              </a:r>
              <a:endParaRPr lang="en-US" sz="1400" b="1" dirty="0"/>
            </a:p>
          </p:txBody>
        </p:sp>
      </p:grpSp>
      <p:grpSp>
        <p:nvGrpSpPr>
          <p:cNvPr id="119" name="Group 117"/>
          <p:cNvGrpSpPr/>
          <p:nvPr/>
        </p:nvGrpSpPr>
        <p:grpSpPr>
          <a:xfrm>
            <a:off x="4953000" y="5029200"/>
            <a:ext cx="413896" cy="523801"/>
            <a:chOff x="6635230" y="1713384"/>
            <a:chExt cx="413896" cy="523801"/>
          </a:xfrm>
        </p:grpSpPr>
        <p:sp>
          <p:nvSpPr>
            <p:cNvPr id="121" name="AutoShape 13"/>
            <p:cNvSpPr>
              <a:spLocks noChangeArrowheads="1"/>
            </p:cNvSpPr>
            <p:nvPr/>
          </p:nvSpPr>
          <p:spPr bwMode="auto">
            <a:xfrm>
              <a:off x="6707238" y="1713384"/>
              <a:ext cx="228600" cy="228600"/>
            </a:xfrm>
            <a:prstGeom prst="smileyFace">
              <a:avLst>
                <a:gd name="adj" fmla="val 4653"/>
              </a:avLst>
            </a:prstGeom>
            <a:solidFill>
              <a:srgbClr val="FFFF00"/>
            </a:solidFill>
            <a:ln w="9525">
              <a:solidFill>
                <a:schemeClr val="tx1"/>
              </a:solidFill>
              <a:round/>
              <a:headEnd/>
              <a:tailEnd/>
            </a:ln>
          </p:spPr>
          <p:txBody>
            <a:bodyPr wrap="none" anchor="ctr"/>
            <a:lstStyle/>
            <a:p>
              <a:endParaRPr lang="en-US"/>
            </a:p>
          </p:txBody>
        </p:sp>
        <p:sp>
          <p:nvSpPr>
            <p:cNvPr id="122" name="TextBox 121"/>
            <p:cNvSpPr txBox="1"/>
            <p:nvPr/>
          </p:nvSpPr>
          <p:spPr>
            <a:xfrm>
              <a:off x="6635230" y="1929408"/>
              <a:ext cx="413896" cy="307777"/>
            </a:xfrm>
            <a:prstGeom prst="rect">
              <a:avLst/>
            </a:prstGeom>
            <a:noFill/>
          </p:spPr>
          <p:txBody>
            <a:bodyPr wrap="none" rtlCol="0">
              <a:spAutoFit/>
            </a:bodyPr>
            <a:lstStyle/>
            <a:p>
              <a:r>
                <a:rPr lang="en-GB" sz="1400" b="1" dirty="0" smtClean="0"/>
                <a:t>B1</a:t>
              </a:r>
              <a:endParaRPr lang="en-US" sz="1400" b="1" dirty="0"/>
            </a:p>
          </p:txBody>
        </p:sp>
      </p:grpSp>
      <p:grpSp>
        <p:nvGrpSpPr>
          <p:cNvPr id="123" name="Group 119"/>
          <p:cNvGrpSpPr/>
          <p:nvPr/>
        </p:nvGrpSpPr>
        <p:grpSpPr>
          <a:xfrm>
            <a:off x="2362200" y="5334000"/>
            <a:ext cx="413896" cy="439217"/>
            <a:chOff x="5004048" y="5169768"/>
            <a:chExt cx="413896" cy="439217"/>
          </a:xfrm>
        </p:grpSpPr>
        <p:sp>
          <p:nvSpPr>
            <p:cNvPr id="125" name="AutoShape 13"/>
            <p:cNvSpPr>
              <a:spLocks noChangeArrowheads="1"/>
            </p:cNvSpPr>
            <p:nvPr/>
          </p:nvSpPr>
          <p:spPr bwMode="auto">
            <a:xfrm>
              <a:off x="5076056" y="5169768"/>
              <a:ext cx="228600" cy="228600"/>
            </a:xfrm>
            <a:prstGeom prst="smileyFace">
              <a:avLst>
                <a:gd name="adj" fmla="val 4653"/>
              </a:avLst>
            </a:prstGeom>
            <a:solidFill>
              <a:srgbClr val="FFFF00"/>
            </a:solidFill>
            <a:ln w="9525">
              <a:solidFill>
                <a:schemeClr val="tx1"/>
              </a:solidFill>
              <a:round/>
              <a:headEnd/>
              <a:tailEnd/>
            </a:ln>
          </p:spPr>
          <p:txBody>
            <a:bodyPr wrap="none" anchor="ctr"/>
            <a:lstStyle/>
            <a:p>
              <a:endParaRPr lang="en-US"/>
            </a:p>
          </p:txBody>
        </p:sp>
        <p:sp>
          <p:nvSpPr>
            <p:cNvPr id="126" name="TextBox 125"/>
            <p:cNvSpPr txBox="1"/>
            <p:nvPr/>
          </p:nvSpPr>
          <p:spPr>
            <a:xfrm>
              <a:off x="5004048" y="5301208"/>
              <a:ext cx="413896" cy="307777"/>
            </a:xfrm>
            <a:prstGeom prst="rect">
              <a:avLst/>
            </a:prstGeom>
            <a:noFill/>
          </p:spPr>
          <p:txBody>
            <a:bodyPr wrap="none" rtlCol="0">
              <a:spAutoFit/>
            </a:bodyPr>
            <a:lstStyle/>
            <a:p>
              <a:r>
                <a:rPr lang="en-GB" sz="1400" b="1" dirty="0" smtClean="0"/>
                <a:t>B4</a:t>
              </a:r>
              <a:endParaRPr lang="en-US" sz="1400" b="1" dirty="0"/>
            </a:p>
          </p:txBody>
        </p:sp>
      </p:grpSp>
      <p:grpSp>
        <p:nvGrpSpPr>
          <p:cNvPr id="127" name="Group 120"/>
          <p:cNvGrpSpPr/>
          <p:nvPr/>
        </p:nvGrpSpPr>
        <p:grpSpPr>
          <a:xfrm>
            <a:off x="6553200" y="2133600"/>
            <a:ext cx="413896" cy="439217"/>
            <a:chOff x="4860032" y="3657600"/>
            <a:chExt cx="413896" cy="439217"/>
          </a:xfrm>
        </p:grpSpPr>
        <p:sp>
          <p:nvSpPr>
            <p:cNvPr id="130" name="AutoShape 13"/>
            <p:cNvSpPr>
              <a:spLocks noChangeArrowheads="1"/>
            </p:cNvSpPr>
            <p:nvPr/>
          </p:nvSpPr>
          <p:spPr bwMode="auto">
            <a:xfrm>
              <a:off x="4932040" y="3657600"/>
              <a:ext cx="228600" cy="228600"/>
            </a:xfrm>
            <a:prstGeom prst="smileyFace">
              <a:avLst>
                <a:gd name="adj" fmla="val 4653"/>
              </a:avLst>
            </a:prstGeom>
            <a:solidFill>
              <a:srgbClr val="FFFF00"/>
            </a:solidFill>
            <a:ln w="9525">
              <a:solidFill>
                <a:schemeClr val="tx1"/>
              </a:solidFill>
              <a:round/>
              <a:headEnd/>
              <a:tailEnd/>
            </a:ln>
          </p:spPr>
          <p:txBody>
            <a:bodyPr wrap="none" anchor="ctr"/>
            <a:lstStyle/>
            <a:p>
              <a:endParaRPr lang="en-US"/>
            </a:p>
          </p:txBody>
        </p:sp>
        <p:sp>
          <p:nvSpPr>
            <p:cNvPr id="132" name="TextBox 131"/>
            <p:cNvSpPr txBox="1"/>
            <p:nvPr/>
          </p:nvSpPr>
          <p:spPr>
            <a:xfrm>
              <a:off x="4860032" y="3789040"/>
              <a:ext cx="413896" cy="307777"/>
            </a:xfrm>
            <a:prstGeom prst="rect">
              <a:avLst/>
            </a:prstGeom>
            <a:noFill/>
          </p:spPr>
          <p:txBody>
            <a:bodyPr wrap="none" rtlCol="0">
              <a:spAutoFit/>
            </a:bodyPr>
            <a:lstStyle/>
            <a:p>
              <a:r>
                <a:rPr lang="en-GB" sz="1400" b="1" dirty="0" smtClean="0"/>
                <a:t>B5</a:t>
              </a:r>
              <a:endParaRPr lang="en-US" sz="1400" b="1" dirty="0"/>
            </a:p>
          </p:txBody>
        </p:sp>
      </p:grpSp>
      <p:sp>
        <p:nvSpPr>
          <p:cNvPr id="133" name="AutoShape 7"/>
          <p:cNvSpPr>
            <a:spLocks noChangeArrowheads="1"/>
          </p:cNvSpPr>
          <p:nvPr/>
        </p:nvSpPr>
        <p:spPr bwMode="auto">
          <a:xfrm>
            <a:off x="3657600" y="60198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134" name="AutoShape 7"/>
          <p:cNvSpPr>
            <a:spLocks noChangeArrowheads="1"/>
          </p:cNvSpPr>
          <p:nvPr/>
        </p:nvSpPr>
        <p:spPr bwMode="auto">
          <a:xfrm>
            <a:off x="5029200" y="60198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135" name="AutoShape 7"/>
          <p:cNvSpPr>
            <a:spLocks noChangeArrowheads="1"/>
          </p:cNvSpPr>
          <p:nvPr/>
        </p:nvSpPr>
        <p:spPr bwMode="auto">
          <a:xfrm>
            <a:off x="1295400" y="28956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136" name="AutoShape 7"/>
          <p:cNvSpPr>
            <a:spLocks noChangeArrowheads="1"/>
          </p:cNvSpPr>
          <p:nvPr/>
        </p:nvSpPr>
        <p:spPr bwMode="auto">
          <a:xfrm>
            <a:off x="1295400" y="42672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137" name="AutoShape 7"/>
          <p:cNvSpPr>
            <a:spLocks noChangeArrowheads="1"/>
          </p:cNvSpPr>
          <p:nvPr/>
        </p:nvSpPr>
        <p:spPr bwMode="auto">
          <a:xfrm>
            <a:off x="7315200" y="30480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138" name="AutoShape 7"/>
          <p:cNvSpPr>
            <a:spLocks noChangeArrowheads="1"/>
          </p:cNvSpPr>
          <p:nvPr/>
        </p:nvSpPr>
        <p:spPr bwMode="auto">
          <a:xfrm>
            <a:off x="7315200" y="4419600"/>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66092"/>
            <a:ext cx="8352928" cy="6463308"/>
          </a:xfrm>
          <a:prstGeom prst="rect">
            <a:avLst/>
          </a:prstGeom>
          <a:noFill/>
        </p:spPr>
        <p:txBody>
          <a:bodyPr wrap="square" rtlCol="0">
            <a:spAutoFit/>
          </a:bodyPr>
          <a:lstStyle/>
          <a:p>
            <a:r>
              <a:rPr lang="en-GB" b="1" u="sng" dirty="0" smtClean="0"/>
              <a:t>Development of Possession - Key Factors</a:t>
            </a:r>
          </a:p>
          <a:p>
            <a:r>
              <a:rPr lang="en-GB" b="1" dirty="0" smtClean="0"/>
              <a:t> </a:t>
            </a:r>
            <a:r>
              <a:rPr lang="en-GB" b="1" u="sng" dirty="0" smtClean="0"/>
              <a:t>Development of Possession</a:t>
            </a:r>
          </a:p>
          <a:p>
            <a:pPr>
              <a:buBlip>
                <a:blip r:embed="rId2"/>
              </a:buBlip>
            </a:pPr>
            <a:r>
              <a:rPr lang="en-GB" b="1" dirty="0" smtClean="0"/>
              <a:t> Minimum 3 touch – Soft Touch – Quick Touch(</a:t>
            </a:r>
            <a:r>
              <a:rPr lang="en-GB" b="1" dirty="0" err="1" smtClean="0"/>
              <a:t>es</a:t>
            </a:r>
            <a:r>
              <a:rPr lang="en-GB" b="1" dirty="0" smtClean="0"/>
              <a:t>) – Pass</a:t>
            </a:r>
          </a:p>
          <a:p>
            <a:pPr>
              <a:buBlip>
                <a:blip r:embed="rId2"/>
              </a:buBlip>
            </a:pPr>
            <a:r>
              <a:rPr lang="en-GB" b="1" dirty="0" smtClean="0"/>
              <a:t> Breathe on the ball head up</a:t>
            </a:r>
          </a:p>
          <a:p>
            <a:pPr>
              <a:buBlip>
                <a:blip r:embed="rId2"/>
              </a:buBlip>
            </a:pPr>
            <a:r>
              <a:rPr lang="en-GB" b="1" dirty="0" smtClean="0"/>
              <a:t> Movement to create space as the ball is played.</a:t>
            </a:r>
          </a:p>
          <a:p>
            <a:pPr>
              <a:buBlip>
                <a:blip r:embed="rId2"/>
              </a:buBlip>
            </a:pPr>
            <a:r>
              <a:rPr lang="en-GB" b="1" dirty="0" smtClean="0"/>
              <a:t> Choose the best space available (To provide support and open up play) normally forward to penetrate in space, or options to provide support. Sometimes the movement is to the ball</a:t>
            </a:r>
          </a:p>
          <a:p>
            <a:pPr>
              <a:buBlip>
                <a:blip r:embed="rId2"/>
              </a:buBlip>
            </a:pPr>
            <a:r>
              <a:rPr lang="en-GB" b="1" dirty="0" smtClean="0"/>
              <a:t> Receive the ball on the half turn (open body) and if possible turn to face the opposition.</a:t>
            </a:r>
          </a:p>
          <a:p>
            <a:pPr>
              <a:buBlip>
                <a:blip r:embed="rId2"/>
              </a:buBlip>
            </a:pPr>
            <a:r>
              <a:rPr lang="en-GB" b="1" dirty="0" smtClean="0"/>
              <a:t> Create a body angle and stance to give the best possible field of vision to select passing option or RWTB</a:t>
            </a:r>
          </a:p>
          <a:p>
            <a:pPr>
              <a:buBlip>
                <a:blip r:embed="rId2"/>
              </a:buBlip>
            </a:pPr>
            <a:r>
              <a:rPr lang="en-GB" b="1" dirty="0" smtClean="0"/>
              <a:t> Shield the ball (Player – Player – Ball) and hold on to it if there is nothing on forwards - RECYCLE</a:t>
            </a:r>
          </a:p>
          <a:p>
            <a:pPr>
              <a:buBlip>
                <a:blip r:embed="rId2"/>
              </a:buBlip>
            </a:pPr>
            <a:r>
              <a:rPr lang="en-GB" b="1" dirty="0" smtClean="0"/>
              <a:t> Quality of the pass, which type of pass, disguise of the pass</a:t>
            </a:r>
          </a:p>
          <a:p>
            <a:pPr>
              <a:buBlip>
                <a:blip r:embed="rId2"/>
              </a:buBlip>
            </a:pPr>
            <a:r>
              <a:rPr lang="en-GB" b="1" dirty="0" smtClean="0"/>
              <a:t> Short, short, long  - vary the pass DECIDE when to PENETRATE.</a:t>
            </a:r>
          </a:p>
          <a:p>
            <a:pPr>
              <a:buBlip>
                <a:blip r:embed="rId2"/>
              </a:buBlip>
            </a:pPr>
            <a:r>
              <a:rPr lang="en-GB" b="1" dirty="0" smtClean="0"/>
              <a:t> Movement after the pass made by individuals to support and create space</a:t>
            </a:r>
          </a:p>
          <a:p>
            <a:pPr>
              <a:buBlip>
                <a:blip r:embed="rId2"/>
              </a:buBlip>
            </a:pPr>
            <a:r>
              <a:rPr lang="en-GB" b="1" dirty="0" smtClean="0"/>
              <a:t> Movement to retain possession by groups and units if attacking option not possible.  Do not force the play forward, if there is no option.</a:t>
            </a:r>
          </a:p>
          <a:p>
            <a:pPr>
              <a:buBlip>
                <a:blip r:embed="rId2"/>
              </a:buBlip>
            </a:pPr>
            <a:r>
              <a:rPr lang="en-GB" b="1" dirty="0" smtClean="0"/>
              <a:t> Move opposition one way then the other wait for gaps to open up</a:t>
            </a:r>
          </a:p>
          <a:p>
            <a:pPr>
              <a:buBlip>
                <a:blip r:embed="rId2"/>
              </a:buBlip>
            </a:pPr>
            <a:r>
              <a:rPr lang="en-GB" b="1" dirty="0" smtClean="0"/>
              <a:t> Communication verbal and non verbal (Movement ,signs, eye contact)</a:t>
            </a:r>
          </a:p>
          <a:p>
            <a:endParaRPr lang="en-GB"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7384"/>
            <a:ext cx="8712968" cy="4401205"/>
          </a:xfrm>
          <a:prstGeom prst="rect">
            <a:avLst/>
          </a:prstGeom>
          <a:noFill/>
        </p:spPr>
        <p:txBody>
          <a:bodyPr wrap="square" rtlCol="0">
            <a:spAutoFit/>
          </a:bodyPr>
          <a:lstStyle/>
          <a:p>
            <a:r>
              <a:rPr lang="en-GB" sz="2000" b="1" u="sng" dirty="0" smtClean="0"/>
              <a:t>Development of Possession - Key Factors</a:t>
            </a:r>
          </a:p>
          <a:p>
            <a:r>
              <a:rPr lang="en-GB" sz="2000" b="1" dirty="0" smtClean="0"/>
              <a:t> </a:t>
            </a:r>
            <a:r>
              <a:rPr lang="en-GB" sz="2000" b="1" u="sng" dirty="0" smtClean="0"/>
              <a:t>9 P’s of Possession</a:t>
            </a:r>
          </a:p>
          <a:p>
            <a:pPr>
              <a:buBlip>
                <a:blip r:embed="rId2"/>
              </a:buBlip>
            </a:pPr>
            <a:r>
              <a:rPr lang="en-GB" sz="2000" b="1" dirty="0" smtClean="0"/>
              <a:t>  </a:t>
            </a:r>
            <a:r>
              <a:rPr lang="en-GB" sz="2000" b="1" u="sng" dirty="0" smtClean="0"/>
              <a:t>P</a:t>
            </a:r>
            <a:r>
              <a:rPr lang="en-GB" sz="2000" dirty="0" smtClean="0"/>
              <a:t>erception (Awareness)</a:t>
            </a:r>
          </a:p>
          <a:p>
            <a:pPr>
              <a:buBlip>
                <a:blip r:embed="rId2"/>
              </a:buBlip>
            </a:pPr>
            <a:r>
              <a:rPr lang="en-GB" sz="2000" dirty="0" smtClean="0"/>
              <a:t>  </a:t>
            </a:r>
            <a:r>
              <a:rPr lang="en-GB" sz="2000" b="1" u="sng" dirty="0" smtClean="0"/>
              <a:t>P</a:t>
            </a:r>
            <a:r>
              <a:rPr lang="en-GB" sz="2000" dirty="0" smtClean="0"/>
              <a:t>redicting (Pre-emptive Movement)</a:t>
            </a:r>
          </a:p>
          <a:p>
            <a:pPr>
              <a:buBlip>
                <a:blip r:embed="rId2"/>
              </a:buBlip>
            </a:pPr>
            <a:r>
              <a:rPr lang="en-GB" sz="2000" dirty="0" smtClean="0"/>
              <a:t>  </a:t>
            </a:r>
            <a:r>
              <a:rPr lang="en-GB" sz="2000" b="1" u="sng" dirty="0" smtClean="0"/>
              <a:t>P</a:t>
            </a:r>
            <a:r>
              <a:rPr lang="en-GB" sz="2000" dirty="0" smtClean="0"/>
              <a:t>ositioning (Movement – Where, when, why, how)</a:t>
            </a:r>
          </a:p>
          <a:p>
            <a:pPr>
              <a:buBlip>
                <a:blip r:embed="rId2"/>
              </a:buBlip>
            </a:pPr>
            <a:r>
              <a:rPr lang="en-GB" sz="2000" dirty="0" smtClean="0"/>
              <a:t>  </a:t>
            </a:r>
            <a:r>
              <a:rPr lang="en-GB" sz="2000" b="1" u="sng" dirty="0" smtClean="0"/>
              <a:t>P</a:t>
            </a:r>
            <a:r>
              <a:rPr lang="en-GB" sz="2000" dirty="0" smtClean="0"/>
              <a:t>reparing to Receive the ball</a:t>
            </a:r>
          </a:p>
          <a:p>
            <a:pPr>
              <a:buBlip>
                <a:blip r:embed="rId2"/>
              </a:buBlip>
            </a:pPr>
            <a:r>
              <a:rPr lang="en-GB" sz="2000" b="1" dirty="0" smtClean="0"/>
              <a:t>  </a:t>
            </a:r>
            <a:r>
              <a:rPr lang="en-GB" sz="2000" b="1" u="sng" dirty="0" smtClean="0"/>
              <a:t>P</a:t>
            </a:r>
            <a:r>
              <a:rPr lang="en-GB" sz="2000" dirty="0" smtClean="0"/>
              <a:t>assing to self ( Control first touch and vision)</a:t>
            </a:r>
          </a:p>
          <a:p>
            <a:pPr>
              <a:buBlip>
                <a:blip r:embed="rId2"/>
              </a:buBlip>
            </a:pPr>
            <a:r>
              <a:rPr lang="en-GB" sz="2000" dirty="0" smtClean="0"/>
              <a:t>  </a:t>
            </a:r>
            <a:r>
              <a:rPr lang="en-GB" sz="2000" b="1" u="sng" dirty="0" smtClean="0"/>
              <a:t>P</a:t>
            </a:r>
            <a:r>
              <a:rPr lang="en-GB" sz="2000" dirty="0" smtClean="0"/>
              <a:t>assing to others (Vision, accuracy, speed/weight, timing &amp; deception/disguise)</a:t>
            </a:r>
          </a:p>
          <a:p>
            <a:pPr>
              <a:buBlip>
                <a:blip r:embed="rId2"/>
              </a:buBlip>
            </a:pPr>
            <a:r>
              <a:rPr lang="en-GB" sz="2000" dirty="0" smtClean="0"/>
              <a:t>  </a:t>
            </a:r>
            <a:r>
              <a:rPr lang="en-GB" sz="2000" b="1" u="sng" dirty="0" smtClean="0"/>
              <a:t>P</a:t>
            </a:r>
            <a:r>
              <a:rPr lang="en-GB" sz="2000" dirty="0" smtClean="0"/>
              <a:t>rotecting the ball (Movement and First Touch)</a:t>
            </a:r>
          </a:p>
          <a:p>
            <a:pPr>
              <a:buBlip>
                <a:blip r:embed="rId2"/>
              </a:buBlip>
            </a:pPr>
            <a:r>
              <a:rPr lang="en-GB" sz="2000" dirty="0" smtClean="0"/>
              <a:t>  </a:t>
            </a:r>
            <a:r>
              <a:rPr lang="en-GB" sz="2000" b="1" u="sng" dirty="0" smtClean="0"/>
              <a:t>P</a:t>
            </a:r>
            <a:r>
              <a:rPr lang="en-GB" sz="2000" dirty="0" smtClean="0"/>
              <a:t>retending (Deception &amp; Disguise)</a:t>
            </a:r>
          </a:p>
          <a:p>
            <a:pPr>
              <a:buBlip>
                <a:blip r:embed="rId2"/>
              </a:buBlip>
            </a:pPr>
            <a:r>
              <a:rPr lang="en-GB" sz="2000" dirty="0" smtClean="0"/>
              <a:t>  </a:t>
            </a:r>
            <a:r>
              <a:rPr lang="en-GB" sz="2000" b="1" u="sng" dirty="0" smtClean="0"/>
              <a:t>P</a:t>
            </a:r>
            <a:r>
              <a:rPr lang="en-GB" sz="2000" dirty="0" smtClean="0"/>
              <a:t>enetrating Opponents (Vision/Quality of Passes)</a:t>
            </a:r>
          </a:p>
          <a:p>
            <a:pPr lvl="1"/>
            <a:endParaRPr lang="en-GB" sz="2000" b="1" dirty="0" smtClean="0"/>
          </a:p>
          <a:p>
            <a:pPr lvl="1"/>
            <a:r>
              <a:rPr lang="en-GB" sz="2000" b="1" dirty="0" smtClean="0"/>
              <a:t>See Diagrams and session plan for explanations of pattern of movements to coach</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869</Words>
  <Application>Microsoft Office PowerPoint</Application>
  <PresentationFormat>On-screen Show (4:3)</PresentationFormat>
  <Paragraphs>122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QRMI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Lockyear</dc:creator>
  <cp:lastModifiedBy>Craig Kleinig</cp:lastModifiedBy>
  <cp:revision>70</cp:revision>
  <dcterms:created xsi:type="dcterms:W3CDTF">2006-06-16T14:37:12Z</dcterms:created>
  <dcterms:modified xsi:type="dcterms:W3CDTF">2015-08-27T14:06:42Z</dcterms:modified>
</cp:coreProperties>
</file>