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3300"/>
    <a:srgbClr val="99FF66"/>
    <a:srgbClr val="4BEB35"/>
    <a:srgbClr val="B7FE8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autoAdjust="0"/>
    <p:restoredTop sz="94730" autoAdjust="0"/>
  </p:normalViewPr>
  <p:slideViewPr>
    <p:cSldViewPr>
      <p:cViewPr>
        <p:scale>
          <a:sx n="90" d="100"/>
          <a:sy n="90" d="100"/>
        </p:scale>
        <p:origin x="-111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F3701298-0E8F-40CB-81C3-124854CCDE81}" type="datetimeFigureOut">
              <a:rPr lang="en-GB"/>
              <a:pPr>
                <a:defRPr/>
              </a:pPr>
              <a:t>20/05/2015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8D2C454-F145-409F-9C21-DDBBF9872F00}"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D655A63-7788-4300-8A8D-184F529905AC}" type="datetimeFigureOut">
              <a:rPr lang="en-GB"/>
              <a:pPr>
                <a:defRPr/>
              </a:pPr>
              <a:t>20/05/2015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860E914-2E51-44A9-8A65-F86577525A5F}"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4983B0BA-EF10-4AE0-858C-86F21989D8B3}" type="datetimeFigureOut">
              <a:rPr lang="en-GB"/>
              <a:pPr>
                <a:defRPr/>
              </a:pPr>
              <a:t>20/05/2015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461C08A-A54A-4A55-88A9-75132ABD8D35}"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C6B1CBCD-0436-44A1-AD2D-83370C8793BB}" type="datetimeFigureOut">
              <a:rPr lang="en-GB"/>
              <a:pPr>
                <a:defRPr/>
              </a:pPr>
              <a:t>20/05/2015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269738D-638F-46AD-B429-84AF981C91F0}"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AB0B297-DBDE-4945-815F-9691D0C018AC}" type="datetimeFigureOut">
              <a:rPr lang="en-GB"/>
              <a:pPr>
                <a:defRPr/>
              </a:pPr>
              <a:t>20/05/2015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52E5B22-91C9-41B5-B8B0-6321A6E469FB}"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F92FE8A5-79F2-45AF-ABF3-EF28A3B46FFD}" type="datetimeFigureOut">
              <a:rPr lang="en-GB"/>
              <a:pPr>
                <a:defRPr/>
              </a:pPr>
              <a:t>20/05/2015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5919551-0979-481E-98B3-6ED7C9E6A64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3FA4FF7E-F067-466D-98BE-642B96C11638}" type="datetimeFigureOut">
              <a:rPr lang="en-GB"/>
              <a:pPr>
                <a:defRPr/>
              </a:pPr>
              <a:t>20/05/2015</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3A71F9A0-6DB1-4F42-BAD6-C8C51CB89A43}"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CE20C925-FA99-46AB-A518-324F9C52E82C}" type="datetimeFigureOut">
              <a:rPr lang="en-GB"/>
              <a:pPr>
                <a:defRPr/>
              </a:pPr>
              <a:t>20/05/2015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85D420B3-BB4A-4D9A-9736-3ECC9A08B382}"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BCF449D-BD9D-4E35-8B26-20CB44A68CD4}" type="datetimeFigureOut">
              <a:rPr lang="en-GB"/>
              <a:pPr>
                <a:defRPr/>
              </a:pPr>
              <a:t>20/05/2015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818F60A-51E7-46A9-B947-3D405EDF621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F996D0E-807D-4680-B7E8-8EAE1833B0C4}" type="datetimeFigureOut">
              <a:rPr lang="en-GB"/>
              <a:pPr>
                <a:defRPr/>
              </a:pPr>
              <a:t>20/05/2015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CC9E31B-93F5-4B7F-B53A-918F1662DCFD}"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9687A4-0120-475A-8910-39D8E10E9229}" type="datetimeFigureOut">
              <a:rPr lang="en-GB"/>
              <a:pPr>
                <a:defRPr/>
              </a:pPr>
              <a:t>20/05/2015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2B9FAAD1-9F76-4540-9266-A84A31EA33D8}"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1713C07-7735-4D97-988F-2ABDF8B2D5CF}" type="datetimeFigureOut">
              <a:rPr lang="en-GB"/>
              <a:pPr>
                <a:defRPr/>
              </a:pPr>
              <a:t>20/05/2015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ACECD34-388B-437C-95B7-4B92C983D25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4213" y="188913"/>
            <a:ext cx="7772400" cy="434975"/>
          </a:xfrm>
        </p:spPr>
        <p:txBody>
          <a:bodyPr/>
          <a:lstStyle/>
          <a:p>
            <a:pPr eaLnBrk="1" hangingPunct="1"/>
            <a:r>
              <a:rPr lang="en-GB" sz="1400" b="1" smtClean="0">
                <a:solidFill>
                  <a:srgbClr val="000000"/>
                </a:solidFill>
              </a:rPr>
              <a:t>Possession Progression</a:t>
            </a:r>
            <a:br>
              <a:rPr lang="en-GB" sz="1400" b="1" smtClean="0">
                <a:solidFill>
                  <a:srgbClr val="000000"/>
                </a:solidFill>
              </a:rPr>
            </a:br>
            <a:endParaRPr lang="en-GB" sz="1400" smtClean="0"/>
          </a:p>
        </p:txBody>
      </p:sp>
      <p:sp>
        <p:nvSpPr>
          <p:cNvPr id="2051" name="Text Box 2"/>
          <p:cNvSpPr txBox="1">
            <a:spLocks noChangeArrowheads="1"/>
          </p:cNvSpPr>
          <p:nvPr/>
        </p:nvSpPr>
        <p:spPr bwMode="auto">
          <a:xfrm>
            <a:off x="5219700" y="765175"/>
            <a:ext cx="3744913" cy="5948363"/>
          </a:xfrm>
          <a:prstGeom prst="rect">
            <a:avLst/>
          </a:prstGeom>
          <a:noFill/>
          <a:ln w="9525" algn="in">
            <a:noFill/>
            <a:miter lim="800000"/>
            <a:headEnd/>
            <a:tailEnd/>
          </a:ln>
        </p:spPr>
        <p:txBody>
          <a:bodyPr lIns="36576" tIns="36576" rIns="36576" bIns="36576"/>
          <a:lstStyle/>
          <a:p>
            <a:pPr algn="ctr"/>
            <a:endParaRPr lang="en-GB" sz="1200" b="1">
              <a:solidFill>
                <a:srgbClr val="000000"/>
              </a:solidFill>
              <a:latin typeface="Comic Sans MS" pitchFamily="66" charset="0"/>
            </a:endParaRPr>
          </a:p>
          <a:p>
            <a:pPr algn="ctr"/>
            <a:endParaRPr lang="en-GB" sz="1200" b="1">
              <a:solidFill>
                <a:srgbClr val="000000"/>
              </a:solidFill>
              <a:latin typeface="Comic Sans MS" pitchFamily="66" charset="0"/>
            </a:endParaRPr>
          </a:p>
          <a:p>
            <a:r>
              <a:rPr lang="en-GB" sz="1200" b="1">
                <a:solidFill>
                  <a:srgbClr val="000000"/>
                </a:solidFill>
                <a:latin typeface="Calibri" pitchFamily="34" charset="0"/>
              </a:rPr>
              <a:t>Set up: </a:t>
            </a:r>
          </a:p>
          <a:p>
            <a:endParaRPr lang="en-GB" sz="1000">
              <a:solidFill>
                <a:srgbClr val="000000"/>
              </a:solidFill>
              <a:latin typeface="Calibri" pitchFamily="34" charset="0"/>
            </a:endParaRPr>
          </a:p>
          <a:p>
            <a:r>
              <a:rPr lang="en-GB" sz="1200">
                <a:solidFill>
                  <a:srgbClr val="000000"/>
                </a:solidFill>
                <a:latin typeface="Calibri" pitchFamily="34" charset="0"/>
              </a:rPr>
              <a:t>Area to suit age and ability of group of players</a:t>
            </a:r>
          </a:p>
          <a:p>
            <a:r>
              <a:rPr lang="en-GB" sz="1200">
                <a:solidFill>
                  <a:srgbClr val="000000"/>
                </a:solidFill>
                <a:latin typeface="Calibri" pitchFamily="34" charset="0"/>
              </a:rPr>
              <a:t>4 teams of 3 and 2 Goalkeepers </a:t>
            </a:r>
          </a:p>
          <a:p>
            <a:r>
              <a:rPr lang="en-GB" sz="1200">
                <a:solidFill>
                  <a:srgbClr val="000000"/>
                </a:solidFill>
                <a:latin typeface="Calibri" pitchFamily="34" charset="0"/>
              </a:rPr>
              <a:t>3 v 1 in each half to start</a:t>
            </a:r>
          </a:p>
          <a:p>
            <a:r>
              <a:rPr lang="en-GB" sz="1200">
                <a:solidFill>
                  <a:srgbClr val="000000"/>
                </a:solidFill>
                <a:latin typeface="Calibri" pitchFamily="34" charset="0"/>
              </a:rPr>
              <a:t>5 balls for each attacking team</a:t>
            </a:r>
          </a:p>
          <a:p>
            <a:r>
              <a:rPr lang="en-GB" sz="1200">
                <a:solidFill>
                  <a:srgbClr val="000000"/>
                </a:solidFill>
                <a:latin typeface="Calibri" pitchFamily="34" charset="0"/>
              </a:rPr>
              <a:t>Could either start with defender playing ball into attackers or attackers could get a ball from a pre-determined area</a:t>
            </a:r>
          </a:p>
          <a:p>
            <a:r>
              <a:rPr lang="en-GB" sz="1200">
                <a:solidFill>
                  <a:srgbClr val="000000"/>
                </a:solidFill>
                <a:latin typeface="Calibri" pitchFamily="34" charset="0"/>
              </a:rPr>
              <a:t>Defenders swap after each shot</a:t>
            </a:r>
          </a:p>
          <a:p>
            <a:r>
              <a:rPr lang="en-GB" sz="1200">
                <a:solidFill>
                  <a:srgbClr val="000000"/>
                </a:solidFill>
                <a:latin typeface="Calibri" pitchFamily="34" charset="0"/>
              </a:rPr>
              <a:t>Attackers try to complete five passes before getting a shot a goal</a:t>
            </a:r>
          </a:p>
          <a:p>
            <a:r>
              <a:rPr lang="en-GB" sz="1200">
                <a:solidFill>
                  <a:srgbClr val="000000"/>
                </a:solidFill>
                <a:latin typeface="Calibri" pitchFamily="34" charset="0"/>
              </a:rPr>
              <a:t>* Have an objective for defenders, win the ball and run to</a:t>
            </a:r>
          </a:p>
          <a:p>
            <a:r>
              <a:rPr lang="en-GB" sz="1200">
                <a:solidFill>
                  <a:srgbClr val="000000"/>
                </a:solidFill>
                <a:latin typeface="Calibri" pitchFamily="34" charset="0"/>
              </a:rPr>
              <a:t>   halfway, pass out to a team mate</a:t>
            </a:r>
          </a:p>
          <a:p>
            <a:endParaRPr lang="en-GB" sz="800">
              <a:solidFill>
                <a:srgbClr val="000000"/>
              </a:solidFill>
              <a:latin typeface="Calibri" pitchFamily="34" charset="0"/>
            </a:endParaRPr>
          </a:p>
          <a:p>
            <a:r>
              <a:rPr lang="en-GB" sz="1200">
                <a:solidFill>
                  <a:srgbClr val="000000"/>
                </a:solidFill>
                <a:latin typeface="Calibri" pitchFamily="34" charset="0"/>
              </a:rPr>
              <a:t>Rotate goalkeepers on a regular basis </a:t>
            </a:r>
          </a:p>
          <a:p>
            <a:endParaRPr lang="en-GB" sz="1200">
              <a:solidFill>
                <a:srgbClr val="000000"/>
              </a:solidFill>
              <a:latin typeface="Calibri" pitchFamily="34" charset="0"/>
            </a:endParaRPr>
          </a:p>
          <a:p>
            <a:r>
              <a:rPr lang="en-GB" sz="1200" b="1">
                <a:solidFill>
                  <a:srgbClr val="000000"/>
                </a:solidFill>
                <a:latin typeface="Calibri" pitchFamily="34" charset="0"/>
              </a:rPr>
              <a:t>Progressions:</a:t>
            </a:r>
          </a:p>
          <a:p>
            <a:endParaRPr lang="en-GB" sz="1000" b="1">
              <a:solidFill>
                <a:srgbClr val="000000"/>
              </a:solidFill>
              <a:latin typeface="Calibri" pitchFamily="34" charset="0"/>
            </a:endParaRPr>
          </a:p>
          <a:p>
            <a:r>
              <a:rPr lang="en-GB" sz="1200">
                <a:solidFill>
                  <a:srgbClr val="000000"/>
                </a:solidFill>
                <a:latin typeface="Calibri" pitchFamily="34" charset="0"/>
              </a:rPr>
              <a:t>Players get a shot on goal when they think it’s the right time (realism)</a:t>
            </a:r>
          </a:p>
          <a:p>
            <a:r>
              <a:rPr lang="en-GB" sz="1200">
                <a:solidFill>
                  <a:srgbClr val="000000"/>
                </a:solidFill>
                <a:latin typeface="Calibri" pitchFamily="34" charset="0"/>
              </a:rPr>
              <a:t>Incorporate wide areas for attackers to play through before attacking the goal</a:t>
            </a:r>
          </a:p>
          <a:p>
            <a:r>
              <a:rPr lang="en-GB" sz="1200">
                <a:solidFill>
                  <a:srgbClr val="000000"/>
                </a:solidFill>
                <a:latin typeface="Calibri" pitchFamily="34" charset="0"/>
              </a:rPr>
              <a:t>Certain amount of time to score (quick play)</a:t>
            </a:r>
          </a:p>
          <a:p>
            <a:r>
              <a:rPr lang="en-GB" sz="1200">
                <a:solidFill>
                  <a:srgbClr val="000000"/>
                </a:solidFill>
                <a:latin typeface="Calibri" pitchFamily="34" charset="0"/>
              </a:rPr>
              <a:t>2 Defenders out at the same time, experiment with different overloads (differentiation)</a:t>
            </a:r>
          </a:p>
          <a:p>
            <a:r>
              <a:rPr lang="en-GB" sz="1200">
                <a:solidFill>
                  <a:srgbClr val="000000"/>
                </a:solidFill>
                <a:latin typeface="Calibri" pitchFamily="34" charset="0"/>
              </a:rPr>
              <a:t>Swap teams around, could have round robin competition, who can score most goals after playing all of the other teams</a:t>
            </a:r>
          </a:p>
          <a:p>
            <a:r>
              <a:rPr lang="en-GB" sz="1100">
                <a:solidFill>
                  <a:srgbClr val="000000"/>
                </a:solidFill>
                <a:latin typeface="Calibri" pitchFamily="34" charset="0"/>
              </a:rPr>
              <a:t> </a:t>
            </a:r>
          </a:p>
          <a:p>
            <a:endParaRPr lang="en-GB" sz="1100">
              <a:solidFill>
                <a:srgbClr val="000000"/>
              </a:solidFill>
              <a:latin typeface="Calibri" pitchFamily="34" charset="0"/>
            </a:endParaRPr>
          </a:p>
          <a:p>
            <a:endParaRPr lang="en-GB" sz="1100">
              <a:solidFill>
                <a:srgbClr val="000000"/>
              </a:solidFill>
              <a:latin typeface="Comic Sans MS" pitchFamily="66" charset="0"/>
            </a:endParaRPr>
          </a:p>
          <a:p>
            <a:endParaRPr lang="en-GB" sz="1100">
              <a:solidFill>
                <a:srgbClr val="000000"/>
              </a:solidFill>
              <a:latin typeface="Comic Sans MS" pitchFamily="66" charset="0"/>
            </a:endParaRPr>
          </a:p>
          <a:p>
            <a:endParaRPr lang="en-GB" sz="1100">
              <a:solidFill>
                <a:srgbClr val="000000"/>
              </a:solidFill>
              <a:latin typeface="Comic Sans MS" pitchFamily="66" charset="0"/>
            </a:endParaRPr>
          </a:p>
          <a:p>
            <a:endParaRPr lang="en-GB" sz="1100">
              <a:solidFill>
                <a:srgbClr val="000000"/>
              </a:solidFill>
              <a:latin typeface="Comic Sans MS" pitchFamily="66" charset="0"/>
            </a:endParaRPr>
          </a:p>
          <a:p>
            <a:endParaRPr lang="en-GB" sz="1200">
              <a:solidFill>
                <a:srgbClr val="000000"/>
              </a:solidFill>
              <a:latin typeface="Comic Sans MS" pitchFamily="66" charset="0"/>
            </a:endParaRPr>
          </a:p>
          <a:p>
            <a:endParaRPr lang="en-US"/>
          </a:p>
        </p:txBody>
      </p:sp>
      <p:grpSp>
        <p:nvGrpSpPr>
          <p:cNvPr id="2052" name="Group 84"/>
          <p:cNvGrpSpPr>
            <a:grpSpLocks/>
          </p:cNvGrpSpPr>
          <p:nvPr/>
        </p:nvGrpSpPr>
        <p:grpSpPr bwMode="auto">
          <a:xfrm>
            <a:off x="179388" y="908050"/>
            <a:ext cx="4897437" cy="5184775"/>
            <a:chOff x="179388" y="908050"/>
            <a:chExt cx="4897437" cy="5184775"/>
          </a:xfrm>
        </p:grpSpPr>
        <p:sp>
          <p:nvSpPr>
            <p:cNvPr id="2053" name="Rectangle 4"/>
            <p:cNvSpPr>
              <a:spLocks noChangeArrowheads="1"/>
            </p:cNvSpPr>
            <p:nvPr/>
          </p:nvSpPr>
          <p:spPr bwMode="auto">
            <a:xfrm rot="5400000">
              <a:off x="35719" y="1320006"/>
              <a:ext cx="5184775" cy="4360863"/>
            </a:xfrm>
            <a:prstGeom prst="rect">
              <a:avLst/>
            </a:prstGeom>
            <a:solidFill>
              <a:srgbClr val="C6F1C6"/>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2054" name="Rectangle 5" descr="Outlined diamond"/>
            <p:cNvSpPr>
              <a:spLocks noChangeArrowheads="1"/>
            </p:cNvSpPr>
            <p:nvPr/>
          </p:nvSpPr>
          <p:spPr bwMode="auto">
            <a:xfrm rot="-5400000">
              <a:off x="-123825" y="3382963"/>
              <a:ext cx="874713" cy="268287"/>
            </a:xfrm>
            <a:prstGeom prst="rect">
              <a:avLst/>
            </a:prstGeom>
            <a:pattFill prst="openDmnd">
              <a:fgClr>
                <a:srgbClr val="000000"/>
              </a:fgClr>
              <a:bgClr>
                <a:srgbClr val="CCCCCC"/>
              </a:bgClr>
            </a:pattFill>
            <a:ln w="12700" algn="in">
              <a:noFill/>
              <a:miter lim="800000"/>
              <a:headEnd/>
              <a:tailEnd/>
            </a:ln>
          </p:spPr>
          <p:txBody>
            <a:bodyPr lIns="36576" tIns="36576" rIns="36576" bIns="36576"/>
            <a:lstStyle/>
            <a:p>
              <a:endParaRPr lang="en-GB">
                <a:latin typeface="Calibri" pitchFamily="34" charset="0"/>
              </a:endParaRPr>
            </a:p>
          </p:txBody>
        </p:sp>
        <p:sp>
          <p:nvSpPr>
            <p:cNvPr id="2055" name="Line 6"/>
            <p:cNvSpPr>
              <a:spLocks noChangeShapeType="1"/>
            </p:cNvSpPr>
            <p:nvPr/>
          </p:nvSpPr>
          <p:spPr bwMode="auto">
            <a:xfrm rot="5400000">
              <a:off x="68262" y="3500438"/>
              <a:ext cx="5184775" cy="0"/>
            </a:xfrm>
            <a:prstGeom prst="line">
              <a:avLst/>
            </a:prstGeom>
            <a:noFill/>
            <a:ln w="9525">
              <a:solidFill>
                <a:srgbClr val="000000"/>
              </a:solidFill>
              <a:round/>
              <a:headEnd/>
              <a:tailEnd/>
            </a:ln>
          </p:spPr>
          <p:txBody>
            <a:bodyPr lIns="36576" tIns="36576" rIns="36576" bIns="36576"/>
            <a:lstStyle/>
            <a:p>
              <a:endParaRPr lang="en-US"/>
            </a:p>
          </p:txBody>
        </p:sp>
        <p:sp>
          <p:nvSpPr>
            <p:cNvPr id="2056" name="Rectangle 7" descr="Outlined diamond"/>
            <p:cNvSpPr>
              <a:spLocks noChangeArrowheads="1"/>
            </p:cNvSpPr>
            <p:nvPr/>
          </p:nvSpPr>
          <p:spPr bwMode="auto">
            <a:xfrm rot="-5400000">
              <a:off x="4505325" y="3351213"/>
              <a:ext cx="874713" cy="268287"/>
            </a:xfrm>
            <a:prstGeom prst="rect">
              <a:avLst/>
            </a:prstGeom>
            <a:pattFill prst="openDmnd">
              <a:fgClr>
                <a:srgbClr val="000000"/>
              </a:fgClr>
              <a:bgClr>
                <a:srgbClr val="CCCCCC"/>
              </a:bgClr>
            </a:pattFill>
            <a:ln w="12700" algn="in">
              <a:noFill/>
              <a:miter lim="800000"/>
              <a:headEnd/>
              <a:tailEnd/>
            </a:ln>
          </p:spPr>
          <p:txBody>
            <a:bodyPr lIns="36576" tIns="36576" rIns="36576" bIns="36576"/>
            <a:lstStyle/>
            <a:p>
              <a:endParaRPr lang="en-GB">
                <a:latin typeface="Calibri" pitchFamily="34" charset="0"/>
              </a:endParaRPr>
            </a:p>
          </p:txBody>
        </p:sp>
        <p:grpSp>
          <p:nvGrpSpPr>
            <p:cNvPr id="2057" name="Group 8"/>
            <p:cNvGrpSpPr>
              <a:grpSpLocks/>
            </p:cNvGrpSpPr>
            <p:nvPr/>
          </p:nvGrpSpPr>
          <p:grpSpPr bwMode="auto">
            <a:xfrm rot="10005066">
              <a:off x="3365500" y="1962150"/>
              <a:ext cx="150813" cy="177800"/>
              <a:chOff x="111407775" y="109026150"/>
              <a:chExt cx="162000" cy="198000"/>
            </a:xfrm>
          </p:grpSpPr>
          <p:sp>
            <p:nvSpPr>
              <p:cNvPr id="2131" name="Oval 9"/>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32" name="Oval 10"/>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33" name="Oval 11"/>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58" name="Group 12"/>
            <p:cNvGrpSpPr>
              <a:grpSpLocks/>
            </p:cNvGrpSpPr>
            <p:nvPr/>
          </p:nvGrpSpPr>
          <p:grpSpPr bwMode="auto">
            <a:xfrm rot="-7128268">
              <a:off x="1993107" y="1569244"/>
              <a:ext cx="146050" cy="185737"/>
              <a:chOff x="108383775" y="108666150"/>
              <a:chExt cx="162000" cy="198000"/>
            </a:xfrm>
          </p:grpSpPr>
          <p:sp>
            <p:nvSpPr>
              <p:cNvPr id="2128" name="Oval 13"/>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29" name="Oval 14"/>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30" name="Oval 15"/>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59" name="Group 16"/>
            <p:cNvGrpSpPr>
              <a:grpSpLocks/>
            </p:cNvGrpSpPr>
            <p:nvPr/>
          </p:nvGrpSpPr>
          <p:grpSpPr bwMode="auto">
            <a:xfrm rot="-3166040">
              <a:off x="1958975" y="5295900"/>
              <a:ext cx="146050" cy="184150"/>
              <a:chOff x="108498075" y="108780450"/>
              <a:chExt cx="162000" cy="198000"/>
            </a:xfrm>
          </p:grpSpPr>
          <p:sp>
            <p:nvSpPr>
              <p:cNvPr id="2125" name="Oval 17"/>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26" name="Oval 18"/>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27" name="Oval 19"/>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60" name="Group 20"/>
            <p:cNvGrpSpPr>
              <a:grpSpLocks/>
            </p:cNvGrpSpPr>
            <p:nvPr/>
          </p:nvGrpSpPr>
          <p:grpSpPr bwMode="auto">
            <a:xfrm rot="-6025720">
              <a:off x="2294732" y="3448844"/>
              <a:ext cx="146050" cy="185737"/>
              <a:chOff x="108612375" y="108894750"/>
              <a:chExt cx="162000" cy="198000"/>
            </a:xfrm>
          </p:grpSpPr>
          <p:sp>
            <p:nvSpPr>
              <p:cNvPr id="2122" name="Oval 21"/>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23" name="Oval 22"/>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24" name="Oval 23"/>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61" name="Group 24"/>
            <p:cNvGrpSpPr>
              <a:grpSpLocks/>
            </p:cNvGrpSpPr>
            <p:nvPr/>
          </p:nvGrpSpPr>
          <p:grpSpPr bwMode="auto">
            <a:xfrm rot="5400000">
              <a:off x="2865438" y="3514725"/>
              <a:ext cx="146050" cy="184150"/>
              <a:chOff x="111522075" y="109140450"/>
              <a:chExt cx="162000" cy="198000"/>
            </a:xfrm>
          </p:grpSpPr>
          <p:sp>
            <p:nvSpPr>
              <p:cNvPr id="2119" name="Oval 2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20" name="Oval 2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21" name="Oval 2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62" name="Group 28"/>
            <p:cNvGrpSpPr>
              <a:grpSpLocks/>
            </p:cNvGrpSpPr>
            <p:nvPr/>
          </p:nvGrpSpPr>
          <p:grpSpPr bwMode="auto">
            <a:xfrm rot="2464398">
              <a:off x="3097213" y="4489450"/>
              <a:ext cx="150812" cy="177800"/>
              <a:chOff x="111636375" y="109254750"/>
              <a:chExt cx="162000" cy="198000"/>
            </a:xfrm>
          </p:grpSpPr>
          <p:sp>
            <p:nvSpPr>
              <p:cNvPr id="2116" name="Oval 29"/>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17" name="Oval 30"/>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18" name="Oval 31"/>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63" name="Group 32"/>
            <p:cNvGrpSpPr>
              <a:grpSpLocks/>
            </p:cNvGrpSpPr>
            <p:nvPr/>
          </p:nvGrpSpPr>
          <p:grpSpPr bwMode="auto">
            <a:xfrm rot="-5400000">
              <a:off x="4876800" y="4551363"/>
              <a:ext cx="146050" cy="184150"/>
              <a:chOff x="110957775" y="109476150"/>
              <a:chExt cx="162000" cy="198000"/>
            </a:xfrm>
          </p:grpSpPr>
          <p:sp>
            <p:nvSpPr>
              <p:cNvPr id="2113" name="Oval 33"/>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14" name="Oval 34"/>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15" name="Oval 35"/>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64" name="Group 36"/>
            <p:cNvGrpSpPr>
              <a:grpSpLocks/>
            </p:cNvGrpSpPr>
            <p:nvPr/>
          </p:nvGrpSpPr>
          <p:grpSpPr bwMode="auto">
            <a:xfrm rot="5400000">
              <a:off x="249238" y="4227513"/>
              <a:ext cx="146050" cy="184150"/>
              <a:chOff x="110957775" y="109008150"/>
              <a:chExt cx="162000" cy="198000"/>
            </a:xfrm>
          </p:grpSpPr>
          <p:sp>
            <p:nvSpPr>
              <p:cNvPr id="2110" name="Oval 37"/>
              <p:cNvSpPr>
                <a:spLocks noChangeArrowheads="1"/>
              </p:cNvSpPr>
              <p:nvPr/>
            </p:nvSpPr>
            <p:spPr bwMode="auto">
              <a:xfrm>
                <a:off x="110975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11" name="Oval 38"/>
              <p:cNvSpPr>
                <a:spLocks noChangeArrowheads="1"/>
              </p:cNvSpPr>
              <p:nvPr/>
            </p:nvSpPr>
            <p:spPr bwMode="auto">
              <a:xfrm>
                <a:off x="111038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12" name="Oval 39"/>
              <p:cNvSpPr>
                <a:spLocks noChangeArrowheads="1"/>
              </p:cNvSpPr>
              <p:nvPr/>
            </p:nvSpPr>
            <p:spPr bwMode="auto">
              <a:xfrm>
                <a:off x="110957775" y="1090441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65" name="Group 40"/>
            <p:cNvGrpSpPr>
              <a:grpSpLocks/>
            </p:cNvGrpSpPr>
            <p:nvPr/>
          </p:nvGrpSpPr>
          <p:grpSpPr bwMode="auto">
            <a:xfrm rot="5400000">
              <a:off x="249238" y="2185988"/>
              <a:ext cx="146050" cy="184150"/>
              <a:chOff x="111072075" y="109122450"/>
              <a:chExt cx="162000" cy="198000"/>
            </a:xfrm>
          </p:grpSpPr>
          <p:sp>
            <p:nvSpPr>
              <p:cNvPr id="2107" name="Oval 41"/>
              <p:cNvSpPr>
                <a:spLocks noChangeArrowheads="1"/>
              </p:cNvSpPr>
              <p:nvPr/>
            </p:nvSpPr>
            <p:spPr bwMode="auto">
              <a:xfrm>
                <a:off x="111090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08" name="Oval 42"/>
              <p:cNvSpPr>
                <a:spLocks noChangeArrowheads="1"/>
              </p:cNvSpPr>
              <p:nvPr/>
            </p:nvSpPr>
            <p:spPr bwMode="auto">
              <a:xfrm>
                <a:off x="111153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09" name="Oval 43"/>
              <p:cNvSpPr>
                <a:spLocks noChangeArrowheads="1"/>
              </p:cNvSpPr>
              <p:nvPr/>
            </p:nvSpPr>
            <p:spPr bwMode="auto">
              <a:xfrm>
                <a:off x="111072075" y="1091584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66" name="Group 44"/>
            <p:cNvGrpSpPr>
              <a:grpSpLocks/>
            </p:cNvGrpSpPr>
            <p:nvPr/>
          </p:nvGrpSpPr>
          <p:grpSpPr bwMode="auto">
            <a:xfrm rot="5400000">
              <a:off x="249238" y="4713288"/>
              <a:ext cx="146050" cy="184150"/>
              <a:chOff x="111186375" y="109236750"/>
              <a:chExt cx="162000" cy="198000"/>
            </a:xfrm>
          </p:grpSpPr>
          <p:sp>
            <p:nvSpPr>
              <p:cNvPr id="2104" name="Oval 45"/>
              <p:cNvSpPr>
                <a:spLocks noChangeArrowheads="1"/>
              </p:cNvSpPr>
              <p:nvPr/>
            </p:nvSpPr>
            <p:spPr bwMode="auto">
              <a:xfrm>
                <a:off x="111204375" y="109236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05" name="Oval 46"/>
              <p:cNvSpPr>
                <a:spLocks noChangeArrowheads="1"/>
              </p:cNvSpPr>
              <p:nvPr/>
            </p:nvSpPr>
            <p:spPr bwMode="auto">
              <a:xfrm>
                <a:off x="111267375" y="109236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06" name="Oval 47"/>
              <p:cNvSpPr>
                <a:spLocks noChangeArrowheads="1"/>
              </p:cNvSpPr>
              <p:nvPr/>
            </p:nvSpPr>
            <p:spPr bwMode="auto">
              <a:xfrm>
                <a:off x="111186375" y="1092727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67" name="Group 48"/>
            <p:cNvGrpSpPr>
              <a:grpSpLocks/>
            </p:cNvGrpSpPr>
            <p:nvPr/>
          </p:nvGrpSpPr>
          <p:grpSpPr bwMode="auto">
            <a:xfrm rot="-5712623">
              <a:off x="4876800" y="2024063"/>
              <a:ext cx="146050" cy="184150"/>
              <a:chOff x="108488381" y="105734855"/>
              <a:chExt cx="162000" cy="198000"/>
            </a:xfrm>
          </p:grpSpPr>
          <p:sp>
            <p:nvSpPr>
              <p:cNvPr id="2101" name="Oval 49"/>
              <p:cNvSpPr>
                <a:spLocks noChangeArrowheads="1"/>
              </p:cNvSpPr>
              <p:nvPr/>
            </p:nvSpPr>
            <p:spPr bwMode="auto">
              <a:xfrm>
                <a:off x="108506382" y="10573485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02" name="Oval 50"/>
              <p:cNvSpPr>
                <a:spLocks noChangeArrowheads="1"/>
              </p:cNvSpPr>
              <p:nvPr/>
            </p:nvSpPr>
            <p:spPr bwMode="auto">
              <a:xfrm>
                <a:off x="108569382" y="10573485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03" name="Oval 51"/>
              <p:cNvSpPr>
                <a:spLocks noChangeArrowheads="1"/>
              </p:cNvSpPr>
              <p:nvPr/>
            </p:nvSpPr>
            <p:spPr bwMode="auto">
              <a:xfrm>
                <a:off x="108488381" y="105770855"/>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68" name="Group 52"/>
            <p:cNvGrpSpPr>
              <a:grpSpLocks/>
            </p:cNvGrpSpPr>
            <p:nvPr/>
          </p:nvGrpSpPr>
          <p:grpSpPr bwMode="auto">
            <a:xfrm rot="-5400000">
              <a:off x="4876800" y="4843463"/>
              <a:ext cx="146050" cy="184150"/>
              <a:chOff x="111186375" y="109704750"/>
              <a:chExt cx="162000" cy="198000"/>
            </a:xfrm>
          </p:grpSpPr>
          <p:sp>
            <p:nvSpPr>
              <p:cNvPr id="2098" name="Oval 53"/>
              <p:cNvSpPr>
                <a:spLocks noChangeArrowheads="1"/>
              </p:cNvSpPr>
              <p:nvPr/>
            </p:nvSpPr>
            <p:spPr bwMode="auto">
              <a:xfrm>
                <a:off x="111204375" y="10970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99" name="Oval 54"/>
              <p:cNvSpPr>
                <a:spLocks noChangeArrowheads="1"/>
              </p:cNvSpPr>
              <p:nvPr/>
            </p:nvSpPr>
            <p:spPr bwMode="auto">
              <a:xfrm>
                <a:off x="111267375" y="10970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00" name="Oval 55"/>
              <p:cNvSpPr>
                <a:spLocks noChangeArrowheads="1"/>
              </p:cNvSpPr>
              <p:nvPr/>
            </p:nvSpPr>
            <p:spPr bwMode="auto">
              <a:xfrm>
                <a:off x="111186375" y="1097407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069" name="Oval 56"/>
            <p:cNvSpPr>
              <a:spLocks noChangeArrowheads="1"/>
            </p:cNvSpPr>
            <p:nvPr/>
          </p:nvSpPr>
          <p:spPr bwMode="auto">
            <a:xfrm rot="-5712623">
              <a:off x="4606132" y="3431381"/>
              <a:ext cx="57150" cy="15081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70" name="Oval 57"/>
            <p:cNvSpPr>
              <a:spLocks noChangeArrowheads="1"/>
            </p:cNvSpPr>
            <p:nvPr/>
          </p:nvSpPr>
          <p:spPr bwMode="auto">
            <a:xfrm rot="-5712623">
              <a:off x="4599782" y="3374231"/>
              <a:ext cx="57150" cy="15081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71" name="Oval 58"/>
            <p:cNvSpPr>
              <a:spLocks noChangeArrowheads="1"/>
            </p:cNvSpPr>
            <p:nvPr/>
          </p:nvSpPr>
          <p:spPr bwMode="auto">
            <a:xfrm rot="-5712623">
              <a:off x="4591844" y="3399632"/>
              <a:ext cx="146050" cy="150812"/>
            </a:xfrm>
            <a:prstGeom prst="ellipse">
              <a:avLst/>
            </a:prstGeom>
            <a:solidFill>
              <a:srgbClr val="33CC33"/>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2072" name="Oval 59"/>
            <p:cNvSpPr>
              <a:spLocks noChangeArrowheads="1"/>
            </p:cNvSpPr>
            <p:nvPr/>
          </p:nvSpPr>
          <p:spPr bwMode="auto">
            <a:xfrm rot="5400000">
              <a:off x="578644" y="3437732"/>
              <a:ext cx="57150" cy="150812"/>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73" name="Oval 60"/>
            <p:cNvSpPr>
              <a:spLocks noChangeArrowheads="1"/>
            </p:cNvSpPr>
            <p:nvPr/>
          </p:nvSpPr>
          <p:spPr bwMode="auto">
            <a:xfrm rot="5400000">
              <a:off x="578644" y="3494882"/>
              <a:ext cx="57150" cy="150812"/>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74" name="Oval 61"/>
            <p:cNvSpPr>
              <a:spLocks noChangeArrowheads="1"/>
            </p:cNvSpPr>
            <p:nvPr/>
          </p:nvSpPr>
          <p:spPr bwMode="auto">
            <a:xfrm rot="5400000">
              <a:off x="500857" y="3466306"/>
              <a:ext cx="146050" cy="150813"/>
            </a:xfrm>
            <a:prstGeom prst="ellipse">
              <a:avLst/>
            </a:prstGeom>
            <a:solidFill>
              <a:srgbClr val="33CC33"/>
            </a:solidFill>
            <a:ln w="12700" algn="in">
              <a:solidFill>
                <a:srgbClr val="000000"/>
              </a:solidFill>
              <a:round/>
              <a:headEnd/>
              <a:tailEnd/>
            </a:ln>
          </p:spPr>
          <p:txBody>
            <a:bodyPr lIns="36576" tIns="36576" rIns="36576" bIns="36576"/>
            <a:lstStyle/>
            <a:p>
              <a:endParaRPr lang="en-GB">
                <a:latin typeface="Calibri" pitchFamily="34" charset="0"/>
              </a:endParaRPr>
            </a:p>
          </p:txBody>
        </p:sp>
        <p:grpSp>
          <p:nvGrpSpPr>
            <p:cNvPr id="2075" name="Group 62"/>
            <p:cNvGrpSpPr>
              <a:grpSpLocks/>
            </p:cNvGrpSpPr>
            <p:nvPr/>
          </p:nvGrpSpPr>
          <p:grpSpPr bwMode="auto">
            <a:xfrm rot="5400000">
              <a:off x="1300957" y="1170781"/>
              <a:ext cx="558800" cy="84137"/>
              <a:chOff x="107258775" y="109152150"/>
              <a:chExt cx="621000" cy="90000"/>
            </a:xfrm>
          </p:grpSpPr>
          <p:sp>
            <p:nvSpPr>
              <p:cNvPr id="2096" name="Oval 63"/>
              <p:cNvSpPr>
                <a:spLocks noChangeArrowheads="1"/>
              </p:cNvSpPr>
              <p:nvPr/>
            </p:nvSpPr>
            <p:spPr bwMode="auto">
              <a:xfrm>
                <a:off x="107258775" y="1091521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97" name="Oval 64"/>
              <p:cNvSpPr>
                <a:spLocks noChangeArrowheads="1"/>
              </p:cNvSpPr>
              <p:nvPr/>
            </p:nvSpPr>
            <p:spPr bwMode="auto">
              <a:xfrm>
                <a:off x="107789775" y="1091521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76" name="Group 65"/>
            <p:cNvGrpSpPr>
              <a:grpSpLocks/>
            </p:cNvGrpSpPr>
            <p:nvPr/>
          </p:nvGrpSpPr>
          <p:grpSpPr bwMode="auto">
            <a:xfrm rot="5400000">
              <a:off x="1300957" y="5747544"/>
              <a:ext cx="558800" cy="84137"/>
              <a:chOff x="107373075" y="109266450"/>
              <a:chExt cx="621000" cy="90000"/>
            </a:xfrm>
          </p:grpSpPr>
          <p:sp>
            <p:nvSpPr>
              <p:cNvPr id="2094" name="Oval 66"/>
              <p:cNvSpPr>
                <a:spLocks noChangeArrowheads="1"/>
              </p:cNvSpPr>
              <p:nvPr/>
            </p:nvSpPr>
            <p:spPr bwMode="auto">
              <a:xfrm>
                <a:off x="107373075" y="1092664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95" name="Oval 67"/>
              <p:cNvSpPr>
                <a:spLocks noChangeArrowheads="1"/>
              </p:cNvSpPr>
              <p:nvPr/>
            </p:nvSpPr>
            <p:spPr bwMode="auto">
              <a:xfrm>
                <a:off x="107904075" y="1092664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77" name="Group 68"/>
            <p:cNvGrpSpPr>
              <a:grpSpLocks/>
            </p:cNvGrpSpPr>
            <p:nvPr/>
          </p:nvGrpSpPr>
          <p:grpSpPr bwMode="auto">
            <a:xfrm rot="5400000">
              <a:off x="3513138" y="1146175"/>
              <a:ext cx="560388" cy="84137"/>
              <a:chOff x="109786275" y="106770150"/>
              <a:chExt cx="621000" cy="90000"/>
            </a:xfrm>
          </p:grpSpPr>
          <p:sp>
            <p:nvSpPr>
              <p:cNvPr id="2092" name="Oval 69"/>
              <p:cNvSpPr>
                <a:spLocks noChangeArrowheads="1"/>
              </p:cNvSpPr>
              <p:nvPr/>
            </p:nvSpPr>
            <p:spPr bwMode="auto">
              <a:xfrm>
                <a:off x="109786275" y="1067701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93" name="Oval 70"/>
              <p:cNvSpPr>
                <a:spLocks noChangeArrowheads="1"/>
              </p:cNvSpPr>
              <p:nvPr/>
            </p:nvSpPr>
            <p:spPr bwMode="auto">
              <a:xfrm>
                <a:off x="110317275" y="1067701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078" name="Group 71"/>
            <p:cNvGrpSpPr>
              <a:grpSpLocks/>
            </p:cNvGrpSpPr>
            <p:nvPr/>
          </p:nvGrpSpPr>
          <p:grpSpPr bwMode="auto">
            <a:xfrm rot="5400000">
              <a:off x="3480594" y="5747544"/>
              <a:ext cx="558800" cy="84138"/>
              <a:chOff x="109900575" y="106884450"/>
              <a:chExt cx="621000" cy="90000"/>
            </a:xfrm>
          </p:grpSpPr>
          <p:sp>
            <p:nvSpPr>
              <p:cNvPr id="2090" name="Oval 72"/>
              <p:cNvSpPr>
                <a:spLocks noChangeArrowheads="1"/>
              </p:cNvSpPr>
              <p:nvPr/>
            </p:nvSpPr>
            <p:spPr bwMode="auto">
              <a:xfrm>
                <a:off x="109900575" y="1068844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91" name="Oval 73"/>
              <p:cNvSpPr>
                <a:spLocks noChangeArrowheads="1"/>
              </p:cNvSpPr>
              <p:nvPr/>
            </p:nvSpPr>
            <p:spPr bwMode="auto">
              <a:xfrm>
                <a:off x="110431575" y="1068844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2079" name="Line 74"/>
            <p:cNvSpPr>
              <a:spLocks noChangeShapeType="1"/>
            </p:cNvSpPr>
            <p:nvPr/>
          </p:nvSpPr>
          <p:spPr bwMode="auto">
            <a:xfrm rot="5400000">
              <a:off x="3707607" y="2432844"/>
              <a:ext cx="1328737" cy="873125"/>
            </a:xfrm>
            <a:prstGeom prst="line">
              <a:avLst/>
            </a:prstGeom>
            <a:noFill/>
            <a:ln w="9525">
              <a:solidFill>
                <a:srgbClr val="000000"/>
              </a:solidFill>
              <a:prstDash val="dash"/>
              <a:round/>
              <a:headEnd/>
              <a:tailEnd type="triangle" w="med" len="med"/>
            </a:ln>
          </p:spPr>
          <p:txBody>
            <a:bodyPr lIns="36576" tIns="36576" rIns="36576" bIns="36576"/>
            <a:lstStyle/>
            <a:p>
              <a:endParaRPr lang="en-US"/>
            </a:p>
          </p:txBody>
        </p:sp>
        <p:sp>
          <p:nvSpPr>
            <p:cNvPr id="2080" name="Oval 75"/>
            <p:cNvSpPr>
              <a:spLocks noChangeArrowheads="1"/>
            </p:cNvSpPr>
            <p:nvPr/>
          </p:nvSpPr>
          <p:spPr bwMode="auto">
            <a:xfrm rot="-5712623">
              <a:off x="3802063" y="3560763"/>
              <a:ext cx="55562" cy="150812"/>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81" name="Oval 76"/>
            <p:cNvSpPr>
              <a:spLocks noChangeArrowheads="1"/>
            </p:cNvSpPr>
            <p:nvPr/>
          </p:nvSpPr>
          <p:spPr bwMode="auto">
            <a:xfrm rot="-5712623">
              <a:off x="3794919" y="3504407"/>
              <a:ext cx="57150" cy="150812"/>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82" name="Oval 77"/>
            <p:cNvSpPr>
              <a:spLocks noChangeArrowheads="1"/>
            </p:cNvSpPr>
            <p:nvPr/>
          </p:nvSpPr>
          <p:spPr bwMode="auto">
            <a:xfrm rot="-5712623">
              <a:off x="3786982" y="3529806"/>
              <a:ext cx="146050" cy="15081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2083" name="Line 78"/>
            <p:cNvSpPr>
              <a:spLocks noChangeShapeType="1"/>
            </p:cNvSpPr>
            <p:nvPr/>
          </p:nvSpPr>
          <p:spPr bwMode="auto">
            <a:xfrm rot="5400000" flipH="1" flipV="1">
              <a:off x="810419" y="3366294"/>
              <a:ext cx="615950" cy="1208088"/>
            </a:xfrm>
            <a:prstGeom prst="line">
              <a:avLst/>
            </a:prstGeom>
            <a:noFill/>
            <a:ln w="9525">
              <a:solidFill>
                <a:srgbClr val="000000"/>
              </a:solidFill>
              <a:prstDash val="dash"/>
              <a:round/>
              <a:headEnd/>
              <a:tailEnd type="triangle" w="med" len="med"/>
            </a:ln>
          </p:spPr>
          <p:txBody>
            <a:bodyPr lIns="36576" tIns="36576" rIns="36576" bIns="36576"/>
            <a:lstStyle/>
            <a:p>
              <a:endParaRPr lang="en-US"/>
            </a:p>
          </p:txBody>
        </p:sp>
        <p:grpSp>
          <p:nvGrpSpPr>
            <p:cNvPr id="2084" name="Group 79"/>
            <p:cNvGrpSpPr>
              <a:grpSpLocks/>
            </p:cNvGrpSpPr>
            <p:nvPr/>
          </p:nvGrpSpPr>
          <p:grpSpPr bwMode="auto">
            <a:xfrm rot="5400000">
              <a:off x="1758157" y="3513931"/>
              <a:ext cx="146050" cy="185737"/>
              <a:chOff x="111072075" y="109122450"/>
              <a:chExt cx="162000" cy="198000"/>
            </a:xfrm>
          </p:grpSpPr>
          <p:sp>
            <p:nvSpPr>
              <p:cNvPr id="2087" name="Oval 80"/>
              <p:cNvSpPr>
                <a:spLocks noChangeArrowheads="1"/>
              </p:cNvSpPr>
              <p:nvPr/>
            </p:nvSpPr>
            <p:spPr bwMode="auto">
              <a:xfrm>
                <a:off x="111090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88" name="Oval 81"/>
              <p:cNvSpPr>
                <a:spLocks noChangeArrowheads="1"/>
              </p:cNvSpPr>
              <p:nvPr/>
            </p:nvSpPr>
            <p:spPr bwMode="auto">
              <a:xfrm>
                <a:off x="111153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89" name="Oval 82"/>
              <p:cNvSpPr>
                <a:spLocks noChangeArrowheads="1"/>
              </p:cNvSpPr>
              <p:nvPr/>
            </p:nvSpPr>
            <p:spPr bwMode="auto">
              <a:xfrm>
                <a:off x="111072075" y="1091584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085" name="Oval 83" descr="Solid diamond"/>
            <p:cNvSpPr>
              <a:spLocks noChangeArrowheads="1"/>
            </p:cNvSpPr>
            <p:nvPr/>
          </p:nvSpPr>
          <p:spPr bwMode="auto">
            <a:xfrm rot="5400000">
              <a:off x="3198812" y="4373563"/>
              <a:ext cx="98425"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086" name="Oval 84" descr="Solid diamond"/>
            <p:cNvSpPr>
              <a:spLocks noChangeArrowheads="1"/>
            </p:cNvSpPr>
            <p:nvPr/>
          </p:nvSpPr>
          <p:spPr bwMode="auto">
            <a:xfrm rot="5400000">
              <a:off x="2160588" y="3532187"/>
              <a:ext cx="96838" cy="10001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Tree>
  </p:cSld>
  <p:clrMapOvr>
    <a:masterClrMapping/>
  </p:clrMapOvr>
  <p:transition advTm="1054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4213" y="188913"/>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A, B, C’s</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sp>
        <p:nvSpPr>
          <p:cNvPr id="11267" name="Text Box 2"/>
          <p:cNvSpPr txBox="1">
            <a:spLocks noChangeArrowheads="1"/>
          </p:cNvSpPr>
          <p:nvPr/>
        </p:nvSpPr>
        <p:spPr bwMode="auto">
          <a:xfrm>
            <a:off x="5003800" y="765175"/>
            <a:ext cx="3960813" cy="5076825"/>
          </a:xfrm>
          <a:prstGeom prst="rect">
            <a:avLst/>
          </a:prstGeom>
          <a:noFill/>
          <a:ln w="9525" algn="in">
            <a:noFill/>
            <a:miter lim="800000"/>
            <a:headEnd/>
            <a:tailEnd/>
          </a:ln>
        </p:spPr>
        <p:txBody>
          <a:bodyPr lIns="36576" tIns="36576" rIns="36576" bIns="36576"/>
          <a:lstStyle/>
          <a:p>
            <a:r>
              <a:rPr lang="en-GB" sz="1200" b="1">
                <a:solidFill>
                  <a:srgbClr val="000000"/>
                </a:solidFill>
                <a:latin typeface="Calibri" pitchFamily="34" charset="0"/>
              </a:rPr>
              <a:t>Area: Size relevant to age and ability of players </a:t>
            </a:r>
          </a:p>
          <a:p>
            <a:pPr algn="ctr"/>
            <a:endParaRPr lang="en-GB" sz="800" b="1">
              <a:solidFill>
                <a:srgbClr val="000000"/>
              </a:solidFill>
              <a:latin typeface="Calibri" pitchFamily="34" charset="0"/>
            </a:endParaRPr>
          </a:p>
          <a:p>
            <a:r>
              <a:rPr lang="en-GB" sz="1200">
                <a:solidFill>
                  <a:srgbClr val="000000"/>
                </a:solidFill>
                <a:latin typeface="Calibri" pitchFamily="34" charset="0"/>
              </a:rPr>
              <a:t>Can be done as individuals or teams.  If in teams:</a:t>
            </a:r>
          </a:p>
          <a:p>
            <a:r>
              <a:rPr lang="en-GB" sz="1200">
                <a:solidFill>
                  <a:srgbClr val="000000"/>
                </a:solidFill>
                <a:latin typeface="Calibri" pitchFamily="34" charset="0"/>
              </a:rPr>
              <a:t>Teams of 3 or 4 moving around an area which is the appropriate size for the age and the number of players.</a:t>
            </a:r>
          </a:p>
          <a:p>
            <a:r>
              <a:rPr lang="en-GB" sz="1200">
                <a:solidFill>
                  <a:srgbClr val="000000"/>
                </a:solidFill>
                <a:latin typeface="Calibri" pitchFamily="34" charset="0"/>
              </a:rPr>
              <a:t>Start with a gentle jog to gain awareness of area.</a:t>
            </a:r>
          </a:p>
          <a:p>
            <a:r>
              <a:rPr lang="en-GB" sz="1200">
                <a:solidFill>
                  <a:srgbClr val="000000"/>
                </a:solidFill>
                <a:latin typeface="Calibri" pitchFamily="34" charset="0"/>
              </a:rPr>
              <a:t>Ask teams to huddle and quickly decide on a new movement. Can teams move around the area and do something different to other teams?</a:t>
            </a:r>
          </a:p>
          <a:p>
            <a:r>
              <a:rPr lang="en-GB" sz="1200">
                <a:solidFill>
                  <a:srgbClr val="000000"/>
                </a:solidFill>
                <a:latin typeface="Calibri" pitchFamily="34" charset="0"/>
              </a:rPr>
              <a:t>Introduce a ball and ask same questions. Look for different ways to move/control the ball or different ways to balance with the ball.</a:t>
            </a:r>
          </a:p>
          <a:p>
            <a:r>
              <a:rPr lang="en-GB" sz="1200">
                <a:solidFill>
                  <a:srgbClr val="000000"/>
                </a:solidFill>
                <a:latin typeface="Calibri" pitchFamily="34" charset="0"/>
              </a:rPr>
              <a:t>Can introduce a point system where 3 points are won for original movement and 1 point if there are teams doing the same as each other.</a:t>
            </a:r>
          </a:p>
          <a:p>
            <a:endParaRPr lang="en-GB" sz="800" b="1">
              <a:solidFill>
                <a:srgbClr val="000000"/>
              </a:solidFill>
              <a:latin typeface="Calibri" pitchFamily="34" charset="0"/>
            </a:endParaRPr>
          </a:p>
          <a:p>
            <a:r>
              <a:rPr lang="en-GB" sz="1200" b="1">
                <a:solidFill>
                  <a:srgbClr val="000000"/>
                </a:solidFill>
                <a:latin typeface="Calibri" pitchFamily="34" charset="0"/>
              </a:rPr>
              <a:t>Possible Progressions</a:t>
            </a:r>
          </a:p>
          <a:p>
            <a:r>
              <a:rPr lang="en-GB" sz="1200">
                <a:solidFill>
                  <a:srgbClr val="000000"/>
                </a:solidFill>
                <a:latin typeface="Calibri" pitchFamily="34" charset="0"/>
              </a:rPr>
              <a:t>Session can be run with differing shapes in the corners of the area to encourage the children to move in and out of. Bibs can be worn to represent a coloured shape and challenges can be give e.g. can you get in and out of as many zones as possible in 1 minute.  Zones could be protected by a defender who is blocking his own coloured zone, with and without the ball.</a:t>
            </a:r>
          </a:p>
          <a:p>
            <a:endParaRPr lang="en-GB" sz="800" b="1">
              <a:solidFill>
                <a:srgbClr val="000000"/>
              </a:solidFill>
              <a:latin typeface="Calibri" pitchFamily="34" charset="0"/>
            </a:endParaRPr>
          </a:p>
          <a:p>
            <a:r>
              <a:rPr lang="en-GB" sz="1200" b="1">
                <a:solidFill>
                  <a:srgbClr val="000000"/>
                </a:solidFill>
                <a:latin typeface="Calibri" pitchFamily="34" charset="0"/>
              </a:rPr>
              <a:t>Other progressions could include -</a:t>
            </a:r>
          </a:p>
          <a:p>
            <a:r>
              <a:rPr lang="en-GB" sz="1200">
                <a:solidFill>
                  <a:srgbClr val="000000"/>
                </a:solidFill>
                <a:latin typeface="Calibri" pitchFamily="34" charset="0"/>
              </a:rPr>
              <a:t>A number of passes have to be completed before attempting to enter a zone.</a:t>
            </a:r>
          </a:p>
          <a:p>
            <a:r>
              <a:rPr lang="en-GB" sz="1200">
                <a:solidFill>
                  <a:srgbClr val="000000"/>
                </a:solidFill>
                <a:latin typeface="Calibri" pitchFamily="34" charset="0"/>
              </a:rPr>
              <a:t>A skill has to be completed in the zone before you can leave.</a:t>
            </a:r>
          </a:p>
          <a:p>
            <a:r>
              <a:rPr lang="en-GB" sz="1200">
                <a:solidFill>
                  <a:srgbClr val="000000"/>
                </a:solidFill>
                <a:latin typeface="Calibri" pitchFamily="34" charset="0"/>
              </a:rPr>
              <a:t>You can also ask the children to develop their own rules.</a:t>
            </a:r>
          </a:p>
          <a:p>
            <a:r>
              <a:rPr lang="en-GB" sz="1200">
                <a:solidFill>
                  <a:srgbClr val="000000"/>
                </a:solidFill>
                <a:latin typeface="Calibri" pitchFamily="34" charset="0"/>
              </a:rPr>
              <a:t>And I’m sure there are many others.</a:t>
            </a:r>
          </a:p>
          <a:p>
            <a:endParaRPr lang="en-GB" sz="1000">
              <a:solidFill>
                <a:srgbClr val="000000"/>
              </a:solidFill>
              <a:latin typeface="Comic Sans MS" pitchFamily="66" charset="0"/>
            </a:endParaRPr>
          </a:p>
          <a:p>
            <a:endParaRPr lang="en-US"/>
          </a:p>
        </p:txBody>
      </p:sp>
      <p:grpSp>
        <p:nvGrpSpPr>
          <p:cNvPr id="11268" name="Group 74"/>
          <p:cNvGrpSpPr>
            <a:grpSpLocks/>
          </p:cNvGrpSpPr>
          <p:nvPr/>
        </p:nvGrpSpPr>
        <p:grpSpPr bwMode="auto">
          <a:xfrm>
            <a:off x="250825" y="981075"/>
            <a:ext cx="4681538" cy="4176713"/>
            <a:chOff x="251520" y="980728"/>
            <a:chExt cx="4680520" cy="4176464"/>
          </a:xfrm>
        </p:grpSpPr>
        <p:sp>
          <p:nvSpPr>
            <p:cNvPr id="11270" name="Rectangle 4"/>
            <p:cNvSpPr>
              <a:spLocks noChangeArrowheads="1"/>
            </p:cNvSpPr>
            <p:nvPr/>
          </p:nvSpPr>
          <p:spPr bwMode="auto">
            <a:xfrm rot="10800000">
              <a:off x="251520" y="980728"/>
              <a:ext cx="4680520" cy="4176464"/>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1271" name="Oval 5"/>
            <p:cNvSpPr>
              <a:spLocks noChangeArrowheads="1"/>
            </p:cNvSpPr>
            <p:nvPr/>
          </p:nvSpPr>
          <p:spPr bwMode="auto">
            <a:xfrm rot="10800000">
              <a:off x="351106" y="1048090"/>
              <a:ext cx="863075" cy="808348"/>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272" name="AutoShape 6"/>
            <p:cNvSpPr>
              <a:spLocks noChangeArrowheads="1"/>
            </p:cNvSpPr>
            <p:nvPr/>
          </p:nvSpPr>
          <p:spPr bwMode="auto">
            <a:xfrm rot="-5400000">
              <a:off x="3896429" y="4153318"/>
              <a:ext cx="909391" cy="896270"/>
            </a:xfrm>
            <a:prstGeom prst="rtTriangle">
              <a:avLst/>
            </a:prstGeom>
            <a:solidFill>
              <a:srgbClr val="B7FE8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1273" name="Rectangle 7"/>
            <p:cNvSpPr>
              <a:spLocks noChangeArrowheads="1"/>
            </p:cNvSpPr>
            <p:nvPr/>
          </p:nvSpPr>
          <p:spPr bwMode="auto">
            <a:xfrm rot="10800000">
              <a:off x="384301" y="4348844"/>
              <a:ext cx="896270" cy="673623"/>
            </a:xfrm>
            <a:prstGeom prst="rect">
              <a:avLst/>
            </a:prstGeom>
            <a:solidFill>
              <a:srgbClr val="00B0F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1274" name="Rectangle 8"/>
            <p:cNvSpPr>
              <a:spLocks noChangeArrowheads="1"/>
            </p:cNvSpPr>
            <p:nvPr/>
          </p:nvSpPr>
          <p:spPr bwMode="auto">
            <a:xfrm rot="10800000">
              <a:off x="4102161" y="1115453"/>
              <a:ext cx="697099" cy="606261"/>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11275" name="Group 9"/>
            <p:cNvGrpSpPr>
              <a:grpSpLocks/>
            </p:cNvGrpSpPr>
            <p:nvPr/>
          </p:nvGrpSpPr>
          <p:grpSpPr bwMode="auto">
            <a:xfrm rot="5887604">
              <a:off x="731757" y="3558673"/>
              <a:ext cx="151565" cy="182573"/>
              <a:chOff x="110957775" y="109476150"/>
              <a:chExt cx="162000" cy="198000"/>
            </a:xfrm>
          </p:grpSpPr>
          <p:sp>
            <p:nvSpPr>
              <p:cNvPr id="11336" name="Oval 10"/>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37" name="Oval 11"/>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38" name="Oval 12"/>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76" name="Group 13"/>
            <p:cNvGrpSpPr>
              <a:grpSpLocks/>
            </p:cNvGrpSpPr>
            <p:nvPr/>
          </p:nvGrpSpPr>
          <p:grpSpPr bwMode="auto">
            <a:xfrm rot="7278461">
              <a:off x="731757" y="2615601"/>
              <a:ext cx="151565" cy="182573"/>
              <a:chOff x="110957775" y="109008150"/>
              <a:chExt cx="162000" cy="198000"/>
            </a:xfrm>
          </p:grpSpPr>
          <p:sp>
            <p:nvSpPr>
              <p:cNvPr id="11333" name="Oval 14"/>
              <p:cNvSpPr>
                <a:spLocks noChangeArrowheads="1"/>
              </p:cNvSpPr>
              <p:nvPr/>
            </p:nvSpPr>
            <p:spPr bwMode="auto">
              <a:xfrm>
                <a:off x="110975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34" name="Oval 15"/>
              <p:cNvSpPr>
                <a:spLocks noChangeArrowheads="1"/>
              </p:cNvSpPr>
              <p:nvPr/>
            </p:nvSpPr>
            <p:spPr bwMode="auto">
              <a:xfrm>
                <a:off x="111038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35" name="Oval 16"/>
              <p:cNvSpPr>
                <a:spLocks noChangeArrowheads="1"/>
              </p:cNvSpPr>
              <p:nvPr/>
            </p:nvSpPr>
            <p:spPr bwMode="auto">
              <a:xfrm>
                <a:off x="110957775" y="1090441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77" name="Group 17"/>
            <p:cNvGrpSpPr>
              <a:grpSpLocks/>
            </p:cNvGrpSpPr>
            <p:nvPr/>
          </p:nvGrpSpPr>
          <p:grpSpPr bwMode="auto">
            <a:xfrm rot="-7425449">
              <a:off x="3387371" y="3609195"/>
              <a:ext cx="151565" cy="182573"/>
              <a:chOff x="111407775" y="109026150"/>
              <a:chExt cx="162000" cy="198000"/>
            </a:xfrm>
          </p:grpSpPr>
          <p:sp>
            <p:nvSpPr>
              <p:cNvPr id="11330" name="Oval 18"/>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31" name="Oval 19"/>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32" name="Oval 20"/>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78" name="Group 21"/>
            <p:cNvGrpSpPr>
              <a:grpSpLocks/>
            </p:cNvGrpSpPr>
            <p:nvPr/>
          </p:nvGrpSpPr>
          <p:grpSpPr bwMode="auto">
            <a:xfrm rot="10800000">
              <a:off x="3786806" y="3052119"/>
              <a:ext cx="149378" cy="185246"/>
              <a:chOff x="108383775" y="108666150"/>
              <a:chExt cx="162000" cy="198000"/>
            </a:xfrm>
          </p:grpSpPr>
          <p:sp>
            <p:nvSpPr>
              <p:cNvPr id="11327" name="Oval 22"/>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28" name="Oval 23"/>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29" name="Oval 24"/>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79" name="Group 25"/>
            <p:cNvGrpSpPr>
              <a:grpSpLocks/>
            </p:cNvGrpSpPr>
            <p:nvPr/>
          </p:nvGrpSpPr>
          <p:grpSpPr bwMode="auto">
            <a:xfrm rot="10800000">
              <a:off x="1894681" y="2984757"/>
              <a:ext cx="149378" cy="185246"/>
              <a:chOff x="111072075" y="109590450"/>
              <a:chExt cx="162000" cy="198000"/>
            </a:xfrm>
          </p:grpSpPr>
          <p:sp>
            <p:nvSpPr>
              <p:cNvPr id="11324" name="Oval 26"/>
              <p:cNvSpPr>
                <a:spLocks noChangeArrowheads="1"/>
              </p:cNvSpPr>
              <p:nvPr/>
            </p:nvSpPr>
            <p:spPr bwMode="auto">
              <a:xfrm>
                <a:off x="111090075" y="10959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25" name="Oval 27"/>
              <p:cNvSpPr>
                <a:spLocks noChangeArrowheads="1"/>
              </p:cNvSpPr>
              <p:nvPr/>
            </p:nvSpPr>
            <p:spPr bwMode="auto">
              <a:xfrm>
                <a:off x="111153075" y="10959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26" name="Oval 28"/>
              <p:cNvSpPr>
                <a:spLocks noChangeArrowheads="1"/>
              </p:cNvSpPr>
              <p:nvPr/>
            </p:nvSpPr>
            <p:spPr bwMode="auto">
              <a:xfrm>
                <a:off x="111072075" y="1096264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80" name="Group 29"/>
            <p:cNvGrpSpPr>
              <a:grpSpLocks/>
            </p:cNvGrpSpPr>
            <p:nvPr/>
          </p:nvGrpSpPr>
          <p:grpSpPr bwMode="auto">
            <a:xfrm rot="10800000">
              <a:off x="4251539" y="2445859"/>
              <a:ext cx="149378" cy="185246"/>
              <a:chOff x="111186375" y="109704750"/>
              <a:chExt cx="162000" cy="198000"/>
            </a:xfrm>
          </p:grpSpPr>
          <p:sp>
            <p:nvSpPr>
              <p:cNvPr id="11321" name="Oval 30"/>
              <p:cNvSpPr>
                <a:spLocks noChangeArrowheads="1"/>
              </p:cNvSpPr>
              <p:nvPr/>
            </p:nvSpPr>
            <p:spPr bwMode="auto">
              <a:xfrm>
                <a:off x="111204375" y="10970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22" name="Oval 31"/>
              <p:cNvSpPr>
                <a:spLocks noChangeArrowheads="1"/>
              </p:cNvSpPr>
              <p:nvPr/>
            </p:nvSpPr>
            <p:spPr bwMode="auto">
              <a:xfrm>
                <a:off x="111267375" y="10970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23" name="Oval 32"/>
              <p:cNvSpPr>
                <a:spLocks noChangeArrowheads="1"/>
              </p:cNvSpPr>
              <p:nvPr/>
            </p:nvSpPr>
            <p:spPr bwMode="auto">
              <a:xfrm>
                <a:off x="111186375" y="1097407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81" name="Group 33"/>
            <p:cNvGrpSpPr>
              <a:grpSpLocks/>
            </p:cNvGrpSpPr>
            <p:nvPr/>
          </p:nvGrpSpPr>
          <p:grpSpPr bwMode="auto">
            <a:xfrm rot="4525182">
              <a:off x="2989029" y="4333340"/>
              <a:ext cx="151565" cy="182573"/>
              <a:chOff x="111300675" y="109819050"/>
              <a:chExt cx="162000" cy="198000"/>
            </a:xfrm>
          </p:grpSpPr>
          <p:sp>
            <p:nvSpPr>
              <p:cNvPr id="11318" name="Oval 34"/>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19" name="Oval 35"/>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20" name="Oval 36"/>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82" name="Group 37"/>
            <p:cNvGrpSpPr>
              <a:grpSpLocks/>
            </p:cNvGrpSpPr>
            <p:nvPr/>
          </p:nvGrpSpPr>
          <p:grpSpPr bwMode="auto">
            <a:xfrm rot="-2054911">
              <a:off x="4450710" y="3557337"/>
              <a:ext cx="149378" cy="185246"/>
              <a:chOff x="111072075" y="109122450"/>
              <a:chExt cx="162000" cy="198000"/>
            </a:xfrm>
          </p:grpSpPr>
          <p:sp>
            <p:nvSpPr>
              <p:cNvPr id="11315" name="Oval 38"/>
              <p:cNvSpPr>
                <a:spLocks noChangeArrowheads="1"/>
              </p:cNvSpPr>
              <p:nvPr/>
            </p:nvSpPr>
            <p:spPr bwMode="auto">
              <a:xfrm>
                <a:off x="111090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16" name="Oval 39"/>
              <p:cNvSpPr>
                <a:spLocks noChangeArrowheads="1"/>
              </p:cNvSpPr>
              <p:nvPr/>
            </p:nvSpPr>
            <p:spPr bwMode="auto">
              <a:xfrm>
                <a:off x="111153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17" name="Oval 40"/>
              <p:cNvSpPr>
                <a:spLocks noChangeArrowheads="1"/>
              </p:cNvSpPr>
              <p:nvPr/>
            </p:nvSpPr>
            <p:spPr bwMode="auto">
              <a:xfrm>
                <a:off x="111072075" y="1091584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83" name="Group 41"/>
            <p:cNvGrpSpPr>
              <a:grpSpLocks/>
            </p:cNvGrpSpPr>
            <p:nvPr/>
          </p:nvGrpSpPr>
          <p:grpSpPr bwMode="auto">
            <a:xfrm rot="10800000">
              <a:off x="2724561" y="2546902"/>
              <a:ext cx="149378" cy="185246"/>
              <a:chOff x="111186375" y="109236750"/>
              <a:chExt cx="162000" cy="198000"/>
            </a:xfrm>
          </p:grpSpPr>
          <p:sp>
            <p:nvSpPr>
              <p:cNvPr id="11312" name="Oval 42"/>
              <p:cNvSpPr>
                <a:spLocks noChangeArrowheads="1"/>
              </p:cNvSpPr>
              <p:nvPr/>
            </p:nvSpPr>
            <p:spPr bwMode="auto">
              <a:xfrm>
                <a:off x="111204375" y="109236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13" name="Oval 43"/>
              <p:cNvSpPr>
                <a:spLocks noChangeArrowheads="1"/>
              </p:cNvSpPr>
              <p:nvPr/>
            </p:nvSpPr>
            <p:spPr bwMode="auto">
              <a:xfrm>
                <a:off x="111267375" y="109236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14" name="Oval 44"/>
              <p:cNvSpPr>
                <a:spLocks noChangeArrowheads="1"/>
              </p:cNvSpPr>
              <p:nvPr/>
            </p:nvSpPr>
            <p:spPr bwMode="auto">
              <a:xfrm>
                <a:off x="111186375" y="1092727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84" name="Group 45"/>
            <p:cNvGrpSpPr>
              <a:grpSpLocks/>
            </p:cNvGrpSpPr>
            <p:nvPr/>
          </p:nvGrpSpPr>
          <p:grpSpPr bwMode="auto">
            <a:xfrm rot="-249961">
              <a:off x="2060657" y="4230960"/>
              <a:ext cx="149378" cy="185246"/>
              <a:chOff x="111300675" y="109351050"/>
              <a:chExt cx="162000" cy="198000"/>
            </a:xfrm>
          </p:grpSpPr>
          <p:sp>
            <p:nvSpPr>
              <p:cNvPr id="11309" name="Oval 46"/>
              <p:cNvSpPr>
                <a:spLocks noChangeArrowheads="1"/>
              </p:cNvSpPr>
              <p:nvPr/>
            </p:nvSpPr>
            <p:spPr bwMode="auto">
              <a:xfrm>
                <a:off x="111318675" y="109351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10" name="Oval 47"/>
              <p:cNvSpPr>
                <a:spLocks noChangeArrowheads="1"/>
              </p:cNvSpPr>
              <p:nvPr/>
            </p:nvSpPr>
            <p:spPr bwMode="auto">
              <a:xfrm>
                <a:off x="111381675" y="109351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11" name="Oval 48"/>
              <p:cNvSpPr>
                <a:spLocks noChangeArrowheads="1"/>
              </p:cNvSpPr>
              <p:nvPr/>
            </p:nvSpPr>
            <p:spPr bwMode="auto">
              <a:xfrm>
                <a:off x="111300675" y="1093870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85" name="Group 49"/>
            <p:cNvGrpSpPr>
              <a:grpSpLocks/>
            </p:cNvGrpSpPr>
            <p:nvPr/>
          </p:nvGrpSpPr>
          <p:grpSpPr bwMode="auto">
            <a:xfrm rot="-7874481">
              <a:off x="2955833" y="1672528"/>
              <a:ext cx="151565" cy="182573"/>
              <a:chOff x="108498075" y="108816450"/>
              <a:chExt cx="162000" cy="198000"/>
            </a:xfrm>
          </p:grpSpPr>
          <p:sp>
            <p:nvSpPr>
              <p:cNvPr id="11306" name="Oval 50"/>
              <p:cNvSpPr>
                <a:spLocks noChangeArrowheads="1"/>
              </p:cNvSpPr>
              <p:nvPr/>
            </p:nvSpPr>
            <p:spPr bwMode="auto">
              <a:xfrm>
                <a:off x="108516075" y="10881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07" name="Oval 51"/>
              <p:cNvSpPr>
                <a:spLocks noChangeArrowheads="1"/>
              </p:cNvSpPr>
              <p:nvPr/>
            </p:nvSpPr>
            <p:spPr bwMode="auto">
              <a:xfrm>
                <a:off x="108579075" y="10881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08" name="Oval 52"/>
              <p:cNvSpPr>
                <a:spLocks noChangeArrowheads="1"/>
              </p:cNvSpPr>
              <p:nvPr/>
            </p:nvSpPr>
            <p:spPr bwMode="auto">
              <a:xfrm>
                <a:off x="108498075" y="108852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86" name="Group 53"/>
            <p:cNvGrpSpPr>
              <a:grpSpLocks/>
            </p:cNvGrpSpPr>
            <p:nvPr/>
          </p:nvGrpSpPr>
          <p:grpSpPr bwMode="auto">
            <a:xfrm rot="6386898">
              <a:off x="2424711" y="3592354"/>
              <a:ext cx="151565" cy="182573"/>
              <a:chOff x="108612375" y="108930750"/>
              <a:chExt cx="162000" cy="198000"/>
            </a:xfrm>
          </p:grpSpPr>
          <p:sp>
            <p:nvSpPr>
              <p:cNvPr id="11303" name="Oval 54"/>
              <p:cNvSpPr>
                <a:spLocks noChangeArrowheads="1"/>
              </p:cNvSpPr>
              <p:nvPr/>
            </p:nvSpPr>
            <p:spPr bwMode="auto">
              <a:xfrm>
                <a:off x="108630375" y="10893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04" name="Oval 55"/>
              <p:cNvSpPr>
                <a:spLocks noChangeArrowheads="1"/>
              </p:cNvSpPr>
              <p:nvPr/>
            </p:nvSpPr>
            <p:spPr bwMode="auto">
              <a:xfrm>
                <a:off x="108693375" y="10893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05" name="Oval 56"/>
              <p:cNvSpPr>
                <a:spLocks noChangeArrowheads="1"/>
              </p:cNvSpPr>
              <p:nvPr/>
            </p:nvSpPr>
            <p:spPr bwMode="auto">
              <a:xfrm>
                <a:off x="108612375" y="108966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87" name="Group 57"/>
            <p:cNvGrpSpPr>
              <a:grpSpLocks/>
            </p:cNvGrpSpPr>
            <p:nvPr/>
          </p:nvGrpSpPr>
          <p:grpSpPr bwMode="auto">
            <a:xfrm rot="7220795">
              <a:off x="1594831" y="2245108"/>
              <a:ext cx="151565" cy="182573"/>
              <a:chOff x="108726675" y="109045050"/>
              <a:chExt cx="162000" cy="198000"/>
            </a:xfrm>
          </p:grpSpPr>
          <p:sp>
            <p:nvSpPr>
              <p:cNvPr id="11300" name="Oval 58"/>
              <p:cNvSpPr>
                <a:spLocks noChangeArrowheads="1"/>
              </p:cNvSpPr>
              <p:nvPr/>
            </p:nvSpPr>
            <p:spPr bwMode="auto">
              <a:xfrm>
                <a:off x="108744675" y="10904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01" name="Oval 59"/>
              <p:cNvSpPr>
                <a:spLocks noChangeArrowheads="1"/>
              </p:cNvSpPr>
              <p:nvPr/>
            </p:nvSpPr>
            <p:spPr bwMode="auto">
              <a:xfrm>
                <a:off x="108807675" y="10904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302" name="Oval 60"/>
              <p:cNvSpPr>
                <a:spLocks noChangeArrowheads="1"/>
              </p:cNvSpPr>
              <p:nvPr/>
            </p:nvSpPr>
            <p:spPr bwMode="auto">
              <a:xfrm>
                <a:off x="108726675" y="109081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88" name="Group 61"/>
            <p:cNvGrpSpPr>
              <a:grpSpLocks/>
            </p:cNvGrpSpPr>
            <p:nvPr/>
          </p:nvGrpSpPr>
          <p:grpSpPr bwMode="auto">
            <a:xfrm rot="-7847652">
              <a:off x="1876990" y="1588325"/>
              <a:ext cx="151565" cy="182573"/>
              <a:chOff x="111522075" y="109140450"/>
              <a:chExt cx="162000" cy="198000"/>
            </a:xfrm>
          </p:grpSpPr>
          <p:sp>
            <p:nvSpPr>
              <p:cNvPr id="11297"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298"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299"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89" name="Group 65"/>
            <p:cNvGrpSpPr>
              <a:grpSpLocks/>
            </p:cNvGrpSpPr>
            <p:nvPr/>
          </p:nvGrpSpPr>
          <p:grpSpPr bwMode="auto">
            <a:xfrm rot="-7716357">
              <a:off x="1462051" y="3861804"/>
              <a:ext cx="151565" cy="182573"/>
              <a:chOff x="111636375" y="109254750"/>
              <a:chExt cx="162000" cy="198000"/>
            </a:xfrm>
          </p:grpSpPr>
          <p:sp>
            <p:nvSpPr>
              <p:cNvPr id="11294" name="Oval 66"/>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295" name="Oval 67"/>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296" name="Oval 68"/>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1290" name="Group 69"/>
            <p:cNvGrpSpPr>
              <a:grpSpLocks/>
            </p:cNvGrpSpPr>
            <p:nvPr/>
          </p:nvGrpSpPr>
          <p:grpSpPr bwMode="auto">
            <a:xfrm rot="-1349729">
              <a:off x="3554440" y="2344815"/>
              <a:ext cx="149378" cy="185246"/>
              <a:chOff x="111750675" y="109369050"/>
              <a:chExt cx="162000" cy="198000"/>
            </a:xfrm>
          </p:grpSpPr>
          <p:sp>
            <p:nvSpPr>
              <p:cNvPr id="11291"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292"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293"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sp>
        <p:nvSpPr>
          <p:cNvPr id="11269" name="TextBox 73"/>
          <p:cNvSpPr txBox="1">
            <a:spLocks noChangeArrowheads="1"/>
          </p:cNvSpPr>
          <p:nvPr/>
        </p:nvSpPr>
        <p:spPr bwMode="auto">
          <a:xfrm>
            <a:off x="179388" y="5380038"/>
            <a:ext cx="4679950" cy="1477962"/>
          </a:xfrm>
          <a:prstGeom prst="rect">
            <a:avLst/>
          </a:prstGeom>
          <a:noFill/>
          <a:ln w="9525">
            <a:noFill/>
            <a:miter lim="800000"/>
            <a:headEnd/>
            <a:tailEnd/>
          </a:ln>
        </p:spPr>
        <p:txBody>
          <a:bodyPr>
            <a:spAutoFit/>
          </a:bodyPr>
          <a:lstStyle/>
          <a:p>
            <a:r>
              <a:rPr lang="en-GB" sz="1200" b="1">
                <a:solidFill>
                  <a:srgbClr val="000000"/>
                </a:solidFill>
                <a:latin typeface="Calibri" pitchFamily="34" charset="0"/>
              </a:rPr>
              <a:t>4 Corners </a:t>
            </a:r>
          </a:p>
          <a:p>
            <a:r>
              <a:rPr lang="en-GB" sz="1200" b="1">
                <a:solidFill>
                  <a:srgbClr val="000000"/>
                </a:solidFill>
                <a:latin typeface="Calibri" pitchFamily="34" charset="0"/>
              </a:rPr>
              <a:t>Technical</a:t>
            </a:r>
            <a:r>
              <a:rPr lang="en-GB" sz="1200">
                <a:solidFill>
                  <a:srgbClr val="000000"/>
                </a:solidFill>
                <a:latin typeface="Calibri" pitchFamily="34" charset="0"/>
              </a:rPr>
              <a:t> – ABC’s dribbling, running with the ball, ball control, passing, spatial awareness.</a:t>
            </a:r>
          </a:p>
          <a:p>
            <a:r>
              <a:rPr lang="en-GB" sz="1200" b="1">
                <a:solidFill>
                  <a:srgbClr val="000000"/>
                </a:solidFill>
                <a:latin typeface="Calibri" pitchFamily="34" charset="0"/>
              </a:rPr>
              <a:t>Physical </a:t>
            </a:r>
            <a:r>
              <a:rPr lang="en-GB" sz="1200">
                <a:solidFill>
                  <a:srgbClr val="000000"/>
                </a:solidFill>
                <a:latin typeface="Calibri" pitchFamily="34" charset="0"/>
              </a:rPr>
              <a:t>– Running, turning, jumping, hopping, change of direction.</a:t>
            </a:r>
          </a:p>
          <a:p>
            <a:r>
              <a:rPr lang="en-GB" sz="1200" b="1">
                <a:solidFill>
                  <a:srgbClr val="000000"/>
                </a:solidFill>
                <a:latin typeface="Calibri" pitchFamily="34" charset="0"/>
              </a:rPr>
              <a:t>Social </a:t>
            </a:r>
            <a:r>
              <a:rPr lang="en-GB" sz="1200">
                <a:solidFill>
                  <a:srgbClr val="000000"/>
                </a:solidFill>
                <a:latin typeface="Calibri" pitchFamily="34" charset="0"/>
              </a:rPr>
              <a:t>– Team game, fun, communication.</a:t>
            </a:r>
          </a:p>
          <a:p>
            <a:r>
              <a:rPr lang="en-GB" sz="1200" b="1">
                <a:solidFill>
                  <a:srgbClr val="000000"/>
                </a:solidFill>
                <a:latin typeface="Calibri" pitchFamily="34" charset="0"/>
              </a:rPr>
              <a:t>Psychological </a:t>
            </a:r>
            <a:r>
              <a:rPr lang="en-GB" sz="1200">
                <a:solidFill>
                  <a:srgbClr val="000000"/>
                </a:solidFill>
                <a:latin typeface="Calibri" pitchFamily="34" charset="0"/>
              </a:rPr>
              <a:t>– Decision making, leadership.</a:t>
            </a:r>
          </a:p>
          <a:p>
            <a:endParaRPr lang="en-GB">
              <a:latin typeface="Calibri" pitchFamily="34" charset="0"/>
            </a:endParaRPr>
          </a:p>
        </p:txBody>
      </p:sp>
    </p:spTree>
  </p:cSld>
  <p:clrMapOvr>
    <a:masterClrMapping/>
  </p:clrMapOvr>
  <p:transition advTm="105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3850" y="115888"/>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        The Pool Table </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grpSp>
        <p:nvGrpSpPr>
          <p:cNvPr id="12291" name="Group 99"/>
          <p:cNvGrpSpPr>
            <a:grpSpLocks/>
          </p:cNvGrpSpPr>
          <p:nvPr/>
        </p:nvGrpSpPr>
        <p:grpSpPr bwMode="auto">
          <a:xfrm>
            <a:off x="323850" y="549275"/>
            <a:ext cx="3960813" cy="5948363"/>
            <a:chOff x="107051775" y="105480150"/>
            <a:chExt cx="6264000" cy="9504000"/>
          </a:xfrm>
        </p:grpSpPr>
        <p:sp>
          <p:nvSpPr>
            <p:cNvPr id="12353" name="Rectangle 100"/>
            <p:cNvSpPr>
              <a:spLocks noChangeArrowheads="1"/>
            </p:cNvSpPr>
            <p:nvPr/>
          </p:nvSpPr>
          <p:spPr bwMode="auto">
            <a:xfrm>
              <a:off x="107051775" y="105480150"/>
              <a:ext cx="6264000" cy="9504000"/>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54" name="Rectangle 101"/>
            <p:cNvSpPr>
              <a:spLocks noChangeArrowheads="1"/>
            </p:cNvSpPr>
            <p:nvPr/>
          </p:nvSpPr>
          <p:spPr bwMode="auto">
            <a:xfrm>
              <a:off x="107771775" y="106128150"/>
              <a:ext cx="4752000" cy="81360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55" name="Oval 102"/>
            <p:cNvSpPr>
              <a:spLocks noChangeArrowheads="1"/>
            </p:cNvSpPr>
            <p:nvPr/>
          </p:nvSpPr>
          <p:spPr bwMode="auto">
            <a:xfrm>
              <a:off x="112451775" y="107568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2356" name="Group 103"/>
            <p:cNvGrpSpPr>
              <a:grpSpLocks/>
            </p:cNvGrpSpPr>
            <p:nvPr/>
          </p:nvGrpSpPr>
          <p:grpSpPr bwMode="auto">
            <a:xfrm>
              <a:off x="112451775" y="109692150"/>
              <a:ext cx="723375" cy="1121258"/>
              <a:chOff x="112451775" y="109692150"/>
              <a:chExt cx="723375" cy="1121258"/>
            </a:xfrm>
          </p:grpSpPr>
          <p:sp>
            <p:nvSpPr>
              <p:cNvPr id="12445" name="Oval 104"/>
              <p:cNvSpPr>
                <a:spLocks noChangeArrowheads="1"/>
              </p:cNvSpPr>
              <p:nvPr/>
            </p:nvSpPr>
            <p:spPr bwMode="auto">
              <a:xfrm>
                <a:off x="113063775" y="109692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46" name="Oval 105"/>
              <p:cNvSpPr>
                <a:spLocks noChangeArrowheads="1"/>
              </p:cNvSpPr>
              <p:nvPr/>
            </p:nvSpPr>
            <p:spPr bwMode="auto">
              <a:xfrm>
                <a:off x="113063775" y="110700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47" name="Oval 106"/>
              <p:cNvSpPr>
                <a:spLocks noChangeArrowheads="1"/>
              </p:cNvSpPr>
              <p:nvPr/>
            </p:nvSpPr>
            <p:spPr bwMode="auto">
              <a:xfrm>
                <a:off x="112451775" y="110700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48" name="Oval 107"/>
              <p:cNvSpPr>
                <a:spLocks noChangeArrowheads="1"/>
              </p:cNvSpPr>
              <p:nvPr/>
            </p:nvSpPr>
            <p:spPr bwMode="auto">
              <a:xfrm>
                <a:off x="112451775" y="109692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2357" name="Oval 108"/>
            <p:cNvSpPr>
              <a:spLocks noChangeArrowheads="1"/>
            </p:cNvSpPr>
            <p:nvPr/>
          </p:nvSpPr>
          <p:spPr bwMode="auto">
            <a:xfrm>
              <a:off x="107699775" y="109728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58" name="Oval 109"/>
            <p:cNvSpPr>
              <a:spLocks noChangeArrowheads="1"/>
            </p:cNvSpPr>
            <p:nvPr/>
          </p:nvSpPr>
          <p:spPr bwMode="auto">
            <a:xfrm>
              <a:off x="107699775" y="110700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59" name="Oval 110"/>
            <p:cNvSpPr>
              <a:spLocks noChangeArrowheads="1"/>
            </p:cNvSpPr>
            <p:nvPr/>
          </p:nvSpPr>
          <p:spPr bwMode="auto">
            <a:xfrm>
              <a:off x="107123775" y="110700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60" name="Oval 111"/>
            <p:cNvSpPr>
              <a:spLocks noChangeArrowheads="1"/>
            </p:cNvSpPr>
            <p:nvPr/>
          </p:nvSpPr>
          <p:spPr bwMode="auto">
            <a:xfrm>
              <a:off x="107123775" y="109728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2361" name="Group 112"/>
            <p:cNvGrpSpPr>
              <a:grpSpLocks/>
            </p:cNvGrpSpPr>
            <p:nvPr/>
          </p:nvGrpSpPr>
          <p:grpSpPr bwMode="auto">
            <a:xfrm>
              <a:off x="111947775" y="105732150"/>
              <a:ext cx="1011375" cy="941259"/>
              <a:chOff x="111947775" y="105732150"/>
              <a:chExt cx="1011375" cy="941259"/>
            </a:xfrm>
          </p:grpSpPr>
          <p:sp>
            <p:nvSpPr>
              <p:cNvPr id="12441" name="Oval 113"/>
              <p:cNvSpPr>
                <a:spLocks noChangeArrowheads="1"/>
              </p:cNvSpPr>
              <p:nvPr/>
            </p:nvSpPr>
            <p:spPr bwMode="auto">
              <a:xfrm>
                <a:off x="111947775" y="106056150"/>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42" name="Oval 114"/>
              <p:cNvSpPr>
                <a:spLocks noChangeArrowheads="1"/>
              </p:cNvSpPr>
              <p:nvPr/>
            </p:nvSpPr>
            <p:spPr bwMode="auto">
              <a:xfrm>
                <a:off x="112847775" y="106236150"/>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43" name="Oval 115"/>
              <p:cNvSpPr>
                <a:spLocks noChangeArrowheads="1"/>
              </p:cNvSpPr>
              <p:nvPr/>
            </p:nvSpPr>
            <p:spPr bwMode="auto">
              <a:xfrm>
                <a:off x="112307775" y="105732150"/>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44" name="Oval 116"/>
              <p:cNvSpPr>
                <a:spLocks noChangeArrowheads="1"/>
              </p:cNvSpPr>
              <p:nvPr/>
            </p:nvSpPr>
            <p:spPr bwMode="auto">
              <a:xfrm>
                <a:off x="112451775" y="106560150"/>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2362" name="Oval 117"/>
            <p:cNvSpPr>
              <a:spLocks noChangeArrowheads="1"/>
            </p:cNvSpPr>
            <p:nvPr/>
          </p:nvSpPr>
          <p:spPr bwMode="auto">
            <a:xfrm>
              <a:off x="107357775" y="114006891"/>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63" name="Oval 118"/>
            <p:cNvSpPr>
              <a:spLocks noChangeArrowheads="1"/>
            </p:cNvSpPr>
            <p:nvPr/>
          </p:nvSpPr>
          <p:spPr bwMode="auto">
            <a:xfrm>
              <a:off x="108257775" y="114186891"/>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64" name="Oval 119"/>
            <p:cNvSpPr>
              <a:spLocks noChangeArrowheads="1"/>
            </p:cNvSpPr>
            <p:nvPr/>
          </p:nvSpPr>
          <p:spPr bwMode="auto">
            <a:xfrm>
              <a:off x="107717775" y="113682891"/>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65" name="Oval 120"/>
            <p:cNvSpPr>
              <a:spLocks noChangeArrowheads="1"/>
            </p:cNvSpPr>
            <p:nvPr/>
          </p:nvSpPr>
          <p:spPr bwMode="auto">
            <a:xfrm>
              <a:off x="107861775" y="114510891"/>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2366" name="Group 121"/>
            <p:cNvGrpSpPr>
              <a:grpSpLocks/>
            </p:cNvGrpSpPr>
            <p:nvPr/>
          </p:nvGrpSpPr>
          <p:grpSpPr bwMode="auto">
            <a:xfrm>
              <a:off x="112019775" y="113652150"/>
              <a:ext cx="903375" cy="972000"/>
              <a:chOff x="112019775" y="113652150"/>
              <a:chExt cx="903375" cy="972000"/>
            </a:xfrm>
          </p:grpSpPr>
          <p:sp>
            <p:nvSpPr>
              <p:cNvPr id="12437" name="Oval 122"/>
              <p:cNvSpPr>
                <a:spLocks noChangeArrowheads="1"/>
              </p:cNvSpPr>
              <p:nvPr/>
            </p:nvSpPr>
            <p:spPr bwMode="auto">
              <a:xfrm>
                <a:off x="112451775" y="113652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38" name="Oval 123"/>
              <p:cNvSpPr>
                <a:spLocks noChangeArrowheads="1"/>
              </p:cNvSpPr>
              <p:nvPr/>
            </p:nvSpPr>
            <p:spPr bwMode="auto">
              <a:xfrm>
                <a:off x="112811775" y="113940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39" name="Oval 124"/>
              <p:cNvSpPr>
                <a:spLocks noChangeArrowheads="1"/>
              </p:cNvSpPr>
              <p:nvPr/>
            </p:nvSpPr>
            <p:spPr bwMode="auto">
              <a:xfrm>
                <a:off x="112415775" y="114510892"/>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40" name="Oval 125"/>
              <p:cNvSpPr>
                <a:spLocks noChangeArrowheads="1"/>
              </p:cNvSpPr>
              <p:nvPr/>
            </p:nvSpPr>
            <p:spPr bwMode="auto">
              <a:xfrm>
                <a:off x="112019775" y="114228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2367" name="Group 126"/>
            <p:cNvGrpSpPr>
              <a:grpSpLocks/>
            </p:cNvGrpSpPr>
            <p:nvPr/>
          </p:nvGrpSpPr>
          <p:grpSpPr bwMode="auto">
            <a:xfrm rot="-10413308">
              <a:off x="107411775" y="105732150"/>
              <a:ext cx="903375" cy="972000"/>
              <a:chOff x="112019775" y="113652150"/>
              <a:chExt cx="903375" cy="972000"/>
            </a:xfrm>
          </p:grpSpPr>
          <p:sp>
            <p:nvSpPr>
              <p:cNvPr id="12433" name="Oval 127"/>
              <p:cNvSpPr>
                <a:spLocks noChangeArrowheads="1"/>
              </p:cNvSpPr>
              <p:nvPr/>
            </p:nvSpPr>
            <p:spPr bwMode="auto">
              <a:xfrm>
                <a:off x="112451775" y="113652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34" name="Oval 128"/>
              <p:cNvSpPr>
                <a:spLocks noChangeArrowheads="1"/>
              </p:cNvSpPr>
              <p:nvPr/>
            </p:nvSpPr>
            <p:spPr bwMode="auto">
              <a:xfrm>
                <a:off x="112811775" y="113940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35" name="Oval 129"/>
              <p:cNvSpPr>
                <a:spLocks noChangeArrowheads="1"/>
              </p:cNvSpPr>
              <p:nvPr/>
            </p:nvSpPr>
            <p:spPr bwMode="auto">
              <a:xfrm>
                <a:off x="112415775" y="114510892"/>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36" name="Oval 130"/>
              <p:cNvSpPr>
                <a:spLocks noChangeArrowheads="1"/>
              </p:cNvSpPr>
              <p:nvPr/>
            </p:nvSpPr>
            <p:spPr bwMode="auto">
              <a:xfrm>
                <a:off x="112019775" y="114228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2368" name="Oval 131"/>
            <p:cNvSpPr>
              <a:spLocks noChangeArrowheads="1"/>
            </p:cNvSpPr>
            <p:nvPr/>
          </p:nvSpPr>
          <p:spPr bwMode="auto">
            <a:xfrm rot="-8165539">
              <a:off x="110443397" y="110240572"/>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69" name="Oval 132"/>
            <p:cNvSpPr>
              <a:spLocks noChangeArrowheads="1"/>
            </p:cNvSpPr>
            <p:nvPr/>
          </p:nvSpPr>
          <p:spPr bwMode="auto">
            <a:xfrm rot="-8165539">
              <a:off x="110687775" y="1099801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70" name="Oval 133"/>
            <p:cNvSpPr>
              <a:spLocks noChangeArrowheads="1"/>
            </p:cNvSpPr>
            <p:nvPr/>
          </p:nvSpPr>
          <p:spPr bwMode="auto">
            <a:xfrm rot="-8165539">
              <a:off x="110434152" y="109755727"/>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2371" name="Group 134"/>
            <p:cNvGrpSpPr>
              <a:grpSpLocks/>
            </p:cNvGrpSpPr>
            <p:nvPr/>
          </p:nvGrpSpPr>
          <p:grpSpPr bwMode="auto">
            <a:xfrm rot="-3831321">
              <a:off x="108671775" y="106776150"/>
              <a:ext cx="432900" cy="432900"/>
              <a:chOff x="107807775" y="110700150"/>
              <a:chExt cx="432900" cy="432900"/>
            </a:xfrm>
          </p:grpSpPr>
          <p:sp>
            <p:nvSpPr>
              <p:cNvPr id="12429" name="Oval 135"/>
              <p:cNvSpPr>
                <a:spLocks noChangeArrowheads="1"/>
              </p:cNvSpPr>
              <p:nvPr/>
            </p:nvSpPr>
            <p:spPr bwMode="auto">
              <a:xfrm>
                <a:off x="107807775" y="1107001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30" name="Oval 136"/>
              <p:cNvSpPr>
                <a:spLocks noChangeArrowheads="1"/>
              </p:cNvSpPr>
              <p:nvPr/>
            </p:nvSpPr>
            <p:spPr bwMode="auto">
              <a:xfrm>
                <a:off x="107922075" y="1108144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31" name="Oval 137"/>
              <p:cNvSpPr>
                <a:spLocks noChangeArrowheads="1"/>
              </p:cNvSpPr>
              <p:nvPr/>
            </p:nvSpPr>
            <p:spPr bwMode="auto">
              <a:xfrm>
                <a:off x="108036375" y="1109287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32" name="Oval 138"/>
              <p:cNvSpPr>
                <a:spLocks noChangeArrowheads="1"/>
              </p:cNvSpPr>
              <p:nvPr/>
            </p:nvSpPr>
            <p:spPr bwMode="auto">
              <a:xfrm>
                <a:off x="108150675" y="1110430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2372" name="Group 139"/>
            <p:cNvGrpSpPr>
              <a:grpSpLocks/>
            </p:cNvGrpSpPr>
            <p:nvPr/>
          </p:nvGrpSpPr>
          <p:grpSpPr bwMode="auto">
            <a:xfrm rot="10259259">
              <a:off x="110867775" y="111600150"/>
              <a:ext cx="432900" cy="432900"/>
              <a:chOff x="107807775" y="110700150"/>
              <a:chExt cx="432900" cy="432900"/>
            </a:xfrm>
          </p:grpSpPr>
          <p:sp>
            <p:nvSpPr>
              <p:cNvPr id="12425" name="Oval 140"/>
              <p:cNvSpPr>
                <a:spLocks noChangeArrowheads="1"/>
              </p:cNvSpPr>
              <p:nvPr/>
            </p:nvSpPr>
            <p:spPr bwMode="auto">
              <a:xfrm>
                <a:off x="107807775" y="1107001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26" name="Oval 141"/>
              <p:cNvSpPr>
                <a:spLocks noChangeArrowheads="1"/>
              </p:cNvSpPr>
              <p:nvPr/>
            </p:nvSpPr>
            <p:spPr bwMode="auto">
              <a:xfrm>
                <a:off x="107922075" y="1108144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27" name="Oval 142"/>
              <p:cNvSpPr>
                <a:spLocks noChangeArrowheads="1"/>
              </p:cNvSpPr>
              <p:nvPr/>
            </p:nvSpPr>
            <p:spPr bwMode="auto">
              <a:xfrm>
                <a:off x="108036375" y="1109287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28" name="Oval 143"/>
              <p:cNvSpPr>
                <a:spLocks noChangeArrowheads="1"/>
              </p:cNvSpPr>
              <p:nvPr/>
            </p:nvSpPr>
            <p:spPr bwMode="auto">
              <a:xfrm>
                <a:off x="108150675" y="1110430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2373" name="Group 144"/>
            <p:cNvGrpSpPr>
              <a:grpSpLocks/>
            </p:cNvGrpSpPr>
            <p:nvPr/>
          </p:nvGrpSpPr>
          <p:grpSpPr bwMode="auto">
            <a:xfrm rot="10800000">
              <a:off x="110975775" y="108288150"/>
              <a:ext cx="432900" cy="432900"/>
              <a:chOff x="107807775" y="110700150"/>
              <a:chExt cx="432900" cy="432900"/>
            </a:xfrm>
          </p:grpSpPr>
          <p:sp>
            <p:nvSpPr>
              <p:cNvPr id="12421" name="Oval 145"/>
              <p:cNvSpPr>
                <a:spLocks noChangeArrowheads="1"/>
              </p:cNvSpPr>
              <p:nvPr/>
            </p:nvSpPr>
            <p:spPr bwMode="auto">
              <a:xfrm>
                <a:off x="107807775" y="1107001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22" name="Oval 146"/>
              <p:cNvSpPr>
                <a:spLocks noChangeArrowheads="1"/>
              </p:cNvSpPr>
              <p:nvPr/>
            </p:nvSpPr>
            <p:spPr bwMode="auto">
              <a:xfrm>
                <a:off x="107922075" y="1108144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23" name="Oval 147"/>
              <p:cNvSpPr>
                <a:spLocks noChangeArrowheads="1"/>
              </p:cNvSpPr>
              <p:nvPr/>
            </p:nvSpPr>
            <p:spPr bwMode="auto">
              <a:xfrm>
                <a:off x="108036375" y="1109287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24" name="Oval 148"/>
              <p:cNvSpPr>
                <a:spLocks noChangeArrowheads="1"/>
              </p:cNvSpPr>
              <p:nvPr/>
            </p:nvSpPr>
            <p:spPr bwMode="auto">
              <a:xfrm>
                <a:off x="108150675" y="1110430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2374" name="Group 149"/>
            <p:cNvGrpSpPr>
              <a:grpSpLocks/>
            </p:cNvGrpSpPr>
            <p:nvPr/>
          </p:nvGrpSpPr>
          <p:grpSpPr bwMode="auto">
            <a:xfrm rot="-5086524">
              <a:off x="108743775" y="108936150"/>
              <a:ext cx="432900" cy="432900"/>
              <a:chOff x="107807775" y="110700150"/>
              <a:chExt cx="432900" cy="432900"/>
            </a:xfrm>
          </p:grpSpPr>
          <p:sp>
            <p:nvSpPr>
              <p:cNvPr id="12417" name="Oval 150"/>
              <p:cNvSpPr>
                <a:spLocks noChangeArrowheads="1"/>
              </p:cNvSpPr>
              <p:nvPr/>
            </p:nvSpPr>
            <p:spPr bwMode="auto">
              <a:xfrm>
                <a:off x="107807775" y="1107001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18" name="Oval 151"/>
              <p:cNvSpPr>
                <a:spLocks noChangeArrowheads="1"/>
              </p:cNvSpPr>
              <p:nvPr/>
            </p:nvSpPr>
            <p:spPr bwMode="auto">
              <a:xfrm>
                <a:off x="107922075" y="1108144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19" name="Oval 152"/>
              <p:cNvSpPr>
                <a:spLocks noChangeArrowheads="1"/>
              </p:cNvSpPr>
              <p:nvPr/>
            </p:nvSpPr>
            <p:spPr bwMode="auto">
              <a:xfrm>
                <a:off x="108036375" y="1109287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420" name="Oval 153"/>
              <p:cNvSpPr>
                <a:spLocks noChangeArrowheads="1"/>
              </p:cNvSpPr>
              <p:nvPr/>
            </p:nvSpPr>
            <p:spPr bwMode="auto">
              <a:xfrm>
                <a:off x="108150675" y="111043050"/>
                <a:ext cx="90000" cy="9000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2375" name="Oval 154"/>
            <p:cNvSpPr>
              <a:spLocks noChangeArrowheads="1"/>
            </p:cNvSpPr>
            <p:nvPr/>
          </p:nvSpPr>
          <p:spPr bwMode="auto">
            <a:xfrm rot="10800000">
              <a:off x="108906674" y="1126630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76" name="Oval 155"/>
            <p:cNvSpPr>
              <a:spLocks noChangeArrowheads="1"/>
            </p:cNvSpPr>
            <p:nvPr/>
          </p:nvSpPr>
          <p:spPr bwMode="auto">
            <a:xfrm rot="10800000">
              <a:off x="108995775" y="1123201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77" name="Oval 156"/>
            <p:cNvSpPr>
              <a:spLocks noChangeArrowheads="1"/>
            </p:cNvSpPr>
            <p:nvPr/>
          </p:nvSpPr>
          <p:spPr bwMode="auto">
            <a:xfrm rot="10800000">
              <a:off x="108563774" y="1123201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78" name="Oval 157"/>
            <p:cNvSpPr>
              <a:spLocks noChangeArrowheads="1"/>
            </p:cNvSpPr>
            <p:nvPr/>
          </p:nvSpPr>
          <p:spPr bwMode="auto">
            <a:xfrm rot="-6222545">
              <a:off x="111083775" y="1073161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79" name="Oval 158"/>
            <p:cNvSpPr>
              <a:spLocks noChangeArrowheads="1"/>
            </p:cNvSpPr>
            <p:nvPr/>
          </p:nvSpPr>
          <p:spPr bwMode="auto">
            <a:xfrm rot="-6222545">
              <a:off x="111407775" y="1070281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80" name="Oval 159"/>
            <p:cNvSpPr>
              <a:spLocks noChangeArrowheads="1"/>
            </p:cNvSpPr>
            <p:nvPr/>
          </p:nvSpPr>
          <p:spPr bwMode="auto">
            <a:xfrm rot="-6222545">
              <a:off x="111119775" y="1067041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81" name="Oval 160"/>
            <p:cNvSpPr>
              <a:spLocks noChangeArrowheads="1"/>
            </p:cNvSpPr>
            <p:nvPr/>
          </p:nvSpPr>
          <p:spPr bwMode="auto">
            <a:xfrm rot="-6234097">
              <a:off x="110769988" y="113203219"/>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82" name="Oval 161"/>
            <p:cNvSpPr>
              <a:spLocks noChangeArrowheads="1"/>
            </p:cNvSpPr>
            <p:nvPr/>
          </p:nvSpPr>
          <p:spPr bwMode="auto">
            <a:xfrm rot="-6234097">
              <a:off x="111119775" y="1131121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83" name="Oval 162"/>
            <p:cNvSpPr>
              <a:spLocks noChangeArrowheads="1"/>
            </p:cNvSpPr>
            <p:nvPr/>
          </p:nvSpPr>
          <p:spPr bwMode="auto">
            <a:xfrm rot="-6234097">
              <a:off x="111020461" y="11278798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84" name="Oval 163"/>
            <p:cNvSpPr>
              <a:spLocks noChangeArrowheads="1"/>
            </p:cNvSpPr>
            <p:nvPr/>
          </p:nvSpPr>
          <p:spPr bwMode="auto">
            <a:xfrm>
              <a:off x="107699775" y="108792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85" name="Oval 164"/>
            <p:cNvSpPr>
              <a:spLocks noChangeArrowheads="1"/>
            </p:cNvSpPr>
            <p:nvPr/>
          </p:nvSpPr>
          <p:spPr bwMode="auto">
            <a:xfrm>
              <a:off x="107699775" y="107496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86" name="Oval 165"/>
            <p:cNvSpPr>
              <a:spLocks noChangeArrowheads="1"/>
            </p:cNvSpPr>
            <p:nvPr/>
          </p:nvSpPr>
          <p:spPr bwMode="auto">
            <a:xfrm>
              <a:off x="110795775" y="106092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87" name="Oval 166"/>
            <p:cNvSpPr>
              <a:spLocks noChangeArrowheads="1"/>
            </p:cNvSpPr>
            <p:nvPr/>
          </p:nvSpPr>
          <p:spPr bwMode="auto">
            <a:xfrm>
              <a:off x="109247775" y="106092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88" name="Oval 167"/>
            <p:cNvSpPr>
              <a:spLocks noChangeArrowheads="1"/>
            </p:cNvSpPr>
            <p:nvPr/>
          </p:nvSpPr>
          <p:spPr bwMode="auto">
            <a:xfrm>
              <a:off x="112451775" y="108792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89" name="Oval 168"/>
            <p:cNvSpPr>
              <a:spLocks noChangeArrowheads="1"/>
            </p:cNvSpPr>
            <p:nvPr/>
          </p:nvSpPr>
          <p:spPr bwMode="auto">
            <a:xfrm>
              <a:off x="112451775" y="111600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90" name="Oval 169"/>
            <p:cNvSpPr>
              <a:spLocks noChangeArrowheads="1"/>
            </p:cNvSpPr>
            <p:nvPr/>
          </p:nvSpPr>
          <p:spPr bwMode="auto">
            <a:xfrm>
              <a:off x="112451775" y="112824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91" name="Oval 170"/>
            <p:cNvSpPr>
              <a:spLocks noChangeArrowheads="1"/>
            </p:cNvSpPr>
            <p:nvPr/>
          </p:nvSpPr>
          <p:spPr bwMode="auto">
            <a:xfrm>
              <a:off x="107699775" y="111564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92" name="Oval 171"/>
            <p:cNvSpPr>
              <a:spLocks noChangeArrowheads="1"/>
            </p:cNvSpPr>
            <p:nvPr/>
          </p:nvSpPr>
          <p:spPr bwMode="auto">
            <a:xfrm>
              <a:off x="107699775" y="112824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93" name="Oval 172"/>
            <p:cNvSpPr>
              <a:spLocks noChangeArrowheads="1"/>
            </p:cNvSpPr>
            <p:nvPr/>
          </p:nvSpPr>
          <p:spPr bwMode="auto">
            <a:xfrm>
              <a:off x="109391775" y="114192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94" name="Oval 173"/>
            <p:cNvSpPr>
              <a:spLocks noChangeArrowheads="1"/>
            </p:cNvSpPr>
            <p:nvPr/>
          </p:nvSpPr>
          <p:spPr bwMode="auto">
            <a:xfrm>
              <a:off x="110867775" y="114192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95" name="Oval 174"/>
            <p:cNvSpPr>
              <a:spLocks noChangeArrowheads="1"/>
            </p:cNvSpPr>
            <p:nvPr/>
          </p:nvSpPr>
          <p:spPr bwMode="auto">
            <a:xfrm>
              <a:off x="109391775" y="114192150"/>
              <a:ext cx="111375" cy="11325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96" name="Rectangle 175"/>
            <p:cNvSpPr>
              <a:spLocks noChangeArrowheads="1"/>
            </p:cNvSpPr>
            <p:nvPr/>
          </p:nvSpPr>
          <p:spPr bwMode="auto">
            <a:xfrm>
              <a:off x="108707775" y="110016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97" name="Rectangle 176"/>
            <p:cNvSpPr>
              <a:spLocks noChangeArrowheads="1"/>
            </p:cNvSpPr>
            <p:nvPr/>
          </p:nvSpPr>
          <p:spPr bwMode="auto">
            <a:xfrm>
              <a:off x="111155775" y="111240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98" name="Rectangle 177"/>
            <p:cNvSpPr>
              <a:spLocks noChangeArrowheads="1"/>
            </p:cNvSpPr>
            <p:nvPr/>
          </p:nvSpPr>
          <p:spPr bwMode="auto">
            <a:xfrm>
              <a:off x="109499775" y="106488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99" name="Rectangle 178"/>
            <p:cNvSpPr>
              <a:spLocks noChangeArrowheads="1"/>
            </p:cNvSpPr>
            <p:nvPr/>
          </p:nvSpPr>
          <p:spPr bwMode="auto">
            <a:xfrm>
              <a:off x="110147775" y="112176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400" name="Rectangle 179"/>
            <p:cNvSpPr>
              <a:spLocks noChangeArrowheads="1"/>
            </p:cNvSpPr>
            <p:nvPr/>
          </p:nvSpPr>
          <p:spPr bwMode="auto">
            <a:xfrm>
              <a:off x="110723775" y="107280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401" name="Rectangle 180"/>
            <p:cNvSpPr>
              <a:spLocks noChangeArrowheads="1"/>
            </p:cNvSpPr>
            <p:nvPr/>
          </p:nvSpPr>
          <p:spPr bwMode="auto">
            <a:xfrm>
              <a:off x="108275775" y="107424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402" name="Rectangle 181"/>
            <p:cNvSpPr>
              <a:spLocks noChangeArrowheads="1"/>
            </p:cNvSpPr>
            <p:nvPr/>
          </p:nvSpPr>
          <p:spPr bwMode="auto">
            <a:xfrm>
              <a:off x="109571775" y="111312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403" name="Rectangle 182"/>
            <p:cNvSpPr>
              <a:spLocks noChangeArrowheads="1"/>
            </p:cNvSpPr>
            <p:nvPr/>
          </p:nvSpPr>
          <p:spPr bwMode="auto">
            <a:xfrm>
              <a:off x="109355775" y="108720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404" name="Rectangle 183"/>
            <p:cNvSpPr>
              <a:spLocks noChangeArrowheads="1"/>
            </p:cNvSpPr>
            <p:nvPr/>
          </p:nvSpPr>
          <p:spPr bwMode="auto">
            <a:xfrm>
              <a:off x="111443775" y="108792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405" name="Rectangle 184"/>
            <p:cNvSpPr>
              <a:spLocks noChangeArrowheads="1"/>
            </p:cNvSpPr>
            <p:nvPr/>
          </p:nvSpPr>
          <p:spPr bwMode="auto">
            <a:xfrm>
              <a:off x="111515775" y="112248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406" name="Rectangle 185"/>
            <p:cNvSpPr>
              <a:spLocks noChangeArrowheads="1"/>
            </p:cNvSpPr>
            <p:nvPr/>
          </p:nvSpPr>
          <p:spPr bwMode="auto">
            <a:xfrm>
              <a:off x="111083775" y="110304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407" name="Rectangle 186"/>
            <p:cNvSpPr>
              <a:spLocks noChangeArrowheads="1"/>
            </p:cNvSpPr>
            <p:nvPr/>
          </p:nvSpPr>
          <p:spPr bwMode="auto">
            <a:xfrm>
              <a:off x="108707775" y="113040150"/>
              <a:ext cx="162000" cy="126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408" name="Freeform 187"/>
            <p:cNvSpPr>
              <a:spLocks/>
            </p:cNvSpPr>
            <p:nvPr/>
          </p:nvSpPr>
          <p:spPr bwMode="auto">
            <a:xfrm>
              <a:off x="108701775" y="110196150"/>
              <a:ext cx="198000" cy="396000"/>
            </a:xfrm>
            <a:custGeom>
              <a:avLst/>
              <a:gdLst>
                <a:gd name="T0" fmla="*/ 78000 w 198000"/>
                <a:gd name="T1" fmla="*/ 0 h 396000"/>
                <a:gd name="T2" fmla="*/ 186000 w 198000"/>
                <a:gd name="T3" fmla="*/ 108000 h 396000"/>
                <a:gd name="T4" fmla="*/ 6000 w 198000"/>
                <a:gd name="T5" fmla="*/ 180000 h 396000"/>
                <a:gd name="T6" fmla="*/ 150000 w 198000"/>
                <a:gd name="T7" fmla="*/ 396000 h 396000"/>
                <a:gd name="T8" fmla="*/ 0 60000 65536"/>
                <a:gd name="T9" fmla="*/ 0 60000 65536"/>
                <a:gd name="T10" fmla="*/ 0 60000 65536"/>
                <a:gd name="T11" fmla="*/ 0 60000 65536"/>
                <a:gd name="T12" fmla="*/ 0 w 198000"/>
                <a:gd name="T13" fmla="*/ 0 h 396000"/>
                <a:gd name="T14" fmla="*/ 198000 w 198000"/>
                <a:gd name="T15" fmla="*/ 396000 h 396000"/>
              </a:gdLst>
              <a:ahLst/>
              <a:cxnLst>
                <a:cxn ang="T8">
                  <a:pos x="T0" y="T1"/>
                </a:cxn>
                <a:cxn ang="T9">
                  <a:pos x="T2" y="T3"/>
                </a:cxn>
                <a:cxn ang="T10">
                  <a:pos x="T4" y="T5"/>
                </a:cxn>
                <a:cxn ang="T11">
                  <a:pos x="T6" y="T7"/>
                </a:cxn>
              </a:cxnLst>
              <a:rect l="T12" t="T13" r="T14" b="T15"/>
              <a:pathLst>
                <a:path w="198000" h="396000">
                  <a:moveTo>
                    <a:pt x="78000" y="0"/>
                  </a:moveTo>
                  <a:cubicBezTo>
                    <a:pt x="138000" y="39000"/>
                    <a:pt x="198000" y="78000"/>
                    <a:pt x="186000" y="108000"/>
                  </a:cubicBezTo>
                  <a:cubicBezTo>
                    <a:pt x="174000" y="138000"/>
                    <a:pt x="12000" y="132000"/>
                    <a:pt x="6000" y="180000"/>
                  </a:cubicBezTo>
                  <a:cubicBezTo>
                    <a:pt x="0" y="228000"/>
                    <a:pt x="75000" y="312000"/>
                    <a:pt x="150000" y="396000"/>
                  </a:cubicBezTo>
                </a:path>
              </a:pathLst>
            </a:custGeom>
            <a:noFill/>
            <a:ln w="9525" cap="flat">
              <a:solidFill>
                <a:srgbClr val="000000"/>
              </a:solidFill>
              <a:round/>
              <a:headEnd type="none" w="med" len="med"/>
              <a:tailEnd type="triangle" w="med" len="med"/>
            </a:ln>
          </p:spPr>
          <p:txBody>
            <a:bodyPr lIns="36576" tIns="36576" rIns="36576" bIns="36576"/>
            <a:lstStyle/>
            <a:p>
              <a:endParaRPr lang="en-US"/>
            </a:p>
          </p:txBody>
        </p:sp>
        <p:sp>
          <p:nvSpPr>
            <p:cNvPr id="12409" name="Freeform 188"/>
            <p:cNvSpPr>
              <a:spLocks/>
            </p:cNvSpPr>
            <p:nvPr/>
          </p:nvSpPr>
          <p:spPr bwMode="auto">
            <a:xfrm rot="-4860070">
              <a:off x="111668331" y="109976780"/>
              <a:ext cx="306000" cy="972000"/>
            </a:xfrm>
            <a:custGeom>
              <a:avLst/>
              <a:gdLst>
                <a:gd name="T0" fmla="*/ 2147483647 w 198000"/>
                <a:gd name="T1" fmla="*/ 0 h 396000"/>
                <a:gd name="T2" fmla="*/ 2147483647 w 198000"/>
                <a:gd name="T3" fmla="*/ 2147483647 h 396000"/>
                <a:gd name="T4" fmla="*/ 2147483647 w 198000"/>
                <a:gd name="T5" fmla="*/ 2147483647 h 396000"/>
                <a:gd name="T6" fmla="*/ 2147483647 w 198000"/>
                <a:gd name="T7" fmla="*/ 2147483647 h 396000"/>
                <a:gd name="T8" fmla="*/ 0 60000 65536"/>
                <a:gd name="T9" fmla="*/ 0 60000 65536"/>
                <a:gd name="T10" fmla="*/ 0 60000 65536"/>
                <a:gd name="T11" fmla="*/ 0 60000 65536"/>
                <a:gd name="T12" fmla="*/ 0 w 198000"/>
                <a:gd name="T13" fmla="*/ 0 h 396000"/>
                <a:gd name="T14" fmla="*/ 198000 w 198000"/>
                <a:gd name="T15" fmla="*/ 396000 h 396000"/>
              </a:gdLst>
              <a:ahLst/>
              <a:cxnLst>
                <a:cxn ang="T8">
                  <a:pos x="T0" y="T1"/>
                </a:cxn>
                <a:cxn ang="T9">
                  <a:pos x="T2" y="T3"/>
                </a:cxn>
                <a:cxn ang="T10">
                  <a:pos x="T4" y="T5"/>
                </a:cxn>
                <a:cxn ang="T11">
                  <a:pos x="T6" y="T7"/>
                </a:cxn>
              </a:cxnLst>
              <a:rect l="T12" t="T13" r="T14" b="T15"/>
              <a:pathLst>
                <a:path w="198000" h="396000">
                  <a:moveTo>
                    <a:pt x="78000" y="0"/>
                  </a:moveTo>
                  <a:cubicBezTo>
                    <a:pt x="138000" y="39000"/>
                    <a:pt x="198000" y="78000"/>
                    <a:pt x="186000" y="108000"/>
                  </a:cubicBezTo>
                  <a:cubicBezTo>
                    <a:pt x="174000" y="138000"/>
                    <a:pt x="12000" y="132000"/>
                    <a:pt x="6000" y="180000"/>
                  </a:cubicBezTo>
                  <a:cubicBezTo>
                    <a:pt x="0" y="228000"/>
                    <a:pt x="75000" y="312000"/>
                    <a:pt x="150000" y="396000"/>
                  </a:cubicBezTo>
                </a:path>
              </a:pathLst>
            </a:custGeom>
            <a:noFill/>
            <a:ln w="9525" cap="flat" algn="ctr">
              <a:solidFill>
                <a:srgbClr val="000000"/>
              </a:solidFill>
              <a:round/>
              <a:headEnd type="none" w="med" len="med"/>
              <a:tailEnd type="triangle" w="med" len="med"/>
            </a:ln>
          </p:spPr>
          <p:txBody>
            <a:bodyPr lIns="36576" tIns="36576" rIns="36576" bIns="36576"/>
            <a:lstStyle/>
            <a:p>
              <a:endParaRPr lang="en-US"/>
            </a:p>
          </p:txBody>
        </p:sp>
        <p:sp>
          <p:nvSpPr>
            <p:cNvPr id="12410" name="Freeform 189"/>
            <p:cNvSpPr>
              <a:spLocks/>
            </p:cNvSpPr>
            <p:nvPr/>
          </p:nvSpPr>
          <p:spPr bwMode="auto">
            <a:xfrm rot="3272706">
              <a:off x="109274775" y="111429150"/>
              <a:ext cx="198000" cy="396000"/>
            </a:xfrm>
            <a:custGeom>
              <a:avLst/>
              <a:gdLst>
                <a:gd name="T0" fmla="*/ 78000 w 198000"/>
                <a:gd name="T1" fmla="*/ 0 h 396000"/>
                <a:gd name="T2" fmla="*/ 186000 w 198000"/>
                <a:gd name="T3" fmla="*/ 108000 h 396000"/>
                <a:gd name="T4" fmla="*/ 6000 w 198000"/>
                <a:gd name="T5" fmla="*/ 180000 h 396000"/>
                <a:gd name="T6" fmla="*/ 150000 w 198000"/>
                <a:gd name="T7" fmla="*/ 396000 h 396000"/>
                <a:gd name="T8" fmla="*/ 0 60000 65536"/>
                <a:gd name="T9" fmla="*/ 0 60000 65536"/>
                <a:gd name="T10" fmla="*/ 0 60000 65536"/>
                <a:gd name="T11" fmla="*/ 0 60000 65536"/>
                <a:gd name="T12" fmla="*/ 0 w 198000"/>
                <a:gd name="T13" fmla="*/ 0 h 396000"/>
                <a:gd name="T14" fmla="*/ 198000 w 198000"/>
                <a:gd name="T15" fmla="*/ 396000 h 396000"/>
              </a:gdLst>
              <a:ahLst/>
              <a:cxnLst>
                <a:cxn ang="T8">
                  <a:pos x="T0" y="T1"/>
                </a:cxn>
                <a:cxn ang="T9">
                  <a:pos x="T2" y="T3"/>
                </a:cxn>
                <a:cxn ang="T10">
                  <a:pos x="T4" y="T5"/>
                </a:cxn>
                <a:cxn ang="T11">
                  <a:pos x="T6" y="T7"/>
                </a:cxn>
              </a:cxnLst>
              <a:rect l="T12" t="T13" r="T14" b="T15"/>
              <a:pathLst>
                <a:path w="198000" h="396000">
                  <a:moveTo>
                    <a:pt x="78000" y="0"/>
                  </a:moveTo>
                  <a:cubicBezTo>
                    <a:pt x="138000" y="39000"/>
                    <a:pt x="198000" y="78000"/>
                    <a:pt x="186000" y="108000"/>
                  </a:cubicBezTo>
                  <a:cubicBezTo>
                    <a:pt x="174000" y="138000"/>
                    <a:pt x="12000" y="132000"/>
                    <a:pt x="6000" y="180000"/>
                  </a:cubicBezTo>
                  <a:cubicBezTo>
                    <a:pt x="0" y="228000"/>
                    <a:pt x="75000" y="312000"/>
                    <a:pt x="150000" y="396000"/>
                  </a:cubicBezTo>
                </a:path>
              </a:pathLst>
            </a:custGeom>
            <a:noFill/>
            <a:ln w="9525" cap="flat" algn="ctr">
              <a:solidFill>
                <a:srgbClr val="000000"/>
              </a:solidFill>
              <a:round/>
              <a:headEnd type="none" w="med" len="med"/>
              <a:tailEnd type="triangle" w="med" len="med"/>
            </a:ln>
          </p:spPr>
          <p:txBody>
            <a:bodyPr lIns="36576" tIns="36576" rIns="36576" bIns="36576"/>
            <a:lstStyle/>
            <a:p>
              <a:endParaRPr lang="en-US"/>
            </a:p>
          </p:txBody>
        </p:sp>
        <p:sp>
          <p:nvSpPr>
            <p:cNvPr id="12411" name="Freeform 190"/>
            <p:cNvSpPr>
              <a:spLocks/>
            </p:cNvSpPr>
            <p:nvPr/>
          </p:nvSpPr>
          <p:spPr bwMode="auto">
            <a:xfrm rot="3757154">
              <a:off x="108113775" y="113058150"/>
              <a:ext cx="432000" cy="756000"/>
            </a:xfrm>
            <a:custGeom>
              <a:avLst/>
              <a:gdLst>
                <a:gd name="T0" fmla="*/ 2147483647 w 198000"/>
                <a:gd name="T1" fmla="*/ 0 h 396000"/>
                <a:gd name="T2" fmla="*/ 2147483647 w 198000"/>
                <a:gd name="T3" fmla="*/ 2147483647 h 396000"/>
                <a:gd name="T4" fmla="*/ 2147483647 w 198000"/>
                <a:gd name="T5" fmla="*/ 2147483647 h 396000"/>
                <a:gd name="T6" fmla="*/ 2147483647 w 198000"/>
                <a:gd name="T7" fmla="*/ 2147483647 h 396000"/>
                <a:gd name="T8" fmla="*/ 0 60000 65536"/>
                <a:gd name="T9" fmla="*/ 0 60000 65536"/>
                <a:gd name="T10" fmla="*/ 0 60000 65536"/>
                <a:gd name="T11" fmla="*/ 0 60000 65536"/>
                <a:gd name="T12" fmla="*/ 0 w 198000"/>
                <a:gd name="T13" fmla="*/ 0 h 396000"/>
                <a:gd name="T14" fmla="*/ 198000 w 198000"/>
                <a:gd name="T15" fmla="*/ 396000 h 396000"/>
              </a:gdLst>
              <a:ahLst/>
              <a:cxnLst>
                <a:cxn ang="T8">
                  <a:pos x="T0" y="T1"/>
                </a:cxn>
                <a:cxn ang="T9">
                  <a:pos x="T2" y="T3"/>
                </a:cxn>
                <a:cxn ang="T10">
                  <a:pos x="T4" y="T5"/>
                </a:cxn>
                <a:cxn ang="T11">
                  <a:pos x="T6" y="T7"/>
                </a:cxn>
              </a:cxnLst>
              <a:rect l="T12" t="T13" r="T14" b="T15"/>
              <a:pathLst>
                <a:path w="198000" h="396000">
                  <a:moveTo>
                    <a:pt x="78000" y="0"/>
                  </a:moveTo>
                  <a:cubicBezTo>
                    <a:pt x="138000" y="39000"/>
                    <a:pt x="198000" y="78000"/>
                    <a:pt x="186000" y="108000"/>
                  </a:cubicBezTo>
                  <a:cubicBezTo>
                    <a:pt x="174000" y="138000"/>
                    <a:pt x="12000" y="132000"/>
                    <a:pt x="6000" y="180000"/>
                  </a:cubicBezTo>
                  <a:cubicBezTo>
                    <a:pt x="0" y="228000"/>
                    <a:pt x="75000" y="312000"/>
                    <a:pt x="150000" y="396000"/>
                  </a:cubicBezTo>
                </a:path>
              </a:pathLst>
            </a:custGeom>
            <a:noFill/>
            <a:ln w="9525" cap="flat" algn="ctr">
              <a:solidFill>
                <a:srgbClr val="000000"/>
              </a:solidFill>
              <a:round/>
              <a:headEnd type="none" w="med" len="med"/>
              <a:tailEnd type="triangle" w="med" len="med"/>
            </a:ln>
          </p:spPr>
          <p:txBody>
            <a:bodyPr lIns="36576" tIns="36576" rIns="36576" bIns="36576"/>
            <a:lstStyle/>
            <a:p>
              <a:endParaRPr lang="en-US"/>
            </a:p>
          </p:txBody>
        </p:sp>
        <p:sp>
          <p:nvSpPr>
            <p:cNvPr id="12412" name="Freeform 191"/>
            <p:cNvSpPr>
              <a:spLocks/>
            </p:cNvSpPr>
            <p:nvPr/>
          </p:nvSpPr>
          <p:spPr bwMode="auto">
            <a:xfrm rot="-5916241">
              <a:off x="110498775" y="111969150"/>
              <a:ext cx="198000" cy="396000"/>
            </a:xfrm>
            <a:custGeom>
              <a:avLst/>
              <a:gdLst>
                <a:gd name="T0" fmla="*/ 78000 w 198000"/>
                <a:gd name="T1" fmla="*/ 0 h 396000"/>
                <a:gd name="T2" fmla="*/ 186000 w 198000"/>
                <a:gd name="T3" fmla="*/ 108000 h 396000"/>
                <a:gd name="T4" fmla="*/ 6000 w 198000"/>
                <a:gd name="T5" fmla="*/ 180000 h 396000"/>
                <a:gd name="T6" fmla="*/ 150000 w 198000"/>
                <a:gd name="T7" fmla="*/ 396000 h 396000"/>
                <a:gd name="T8" fmla="*/ 0 60000 65536"/>
                <a:gd name="T9" fmla="*/ 0 60000 65536"/>
                <a:gd name="T10" fmla="*/ 0 60000 65536"/>
                <a:gd name="T11" fmla="*/ 0 60000 65536"/>
                <a:gd name="T12" fmla="*/ 0 w 198000"/>
                <a:gd name="T13" fmla="*/ 0 h 396000"/>
                <a:gd name="T14" fmla="*/ 198000 w 198000"/>
                <a:gd name="T15" fmla="*/ 396000 h 396000"/>
              </a:gdLst>
              <a:ahLst/>
              <a:cxnLst>
                <a:cxn ang="T8">
                  <a:pos x="T0" y="T1"/>
                </a:cxn>
                <a:cxn ang="T9">
                  <a:pos x="T2" y="T3"/>
                </a:cxn>
                <a:cxn ang="T10">
                  <a:pos x="T4" y="T5"/>
                </a:cxn>
                <a:cxn ang="T11">
                  <a:pos x="T6" y="T7"/>
                </a:cxn>
              </a:cxnLst>
              <a:rect l="T12" t="T13" r="T14" b="T15"/>
              <a:pathLst>
                <a:path w="198000" h="396000">
                  <a:moveTo>
                    <a:pt x="78000" y="0"/>
                  </a:moveTo>
                  <a:cubicBezTo>
                    <a:pt x="138000" y="39000"/>
                    <a:pt x="198000" y="78000"/>
                    <a:pt x="186000" y="108000"/>
                  </a:cubicBezTo>
                  <a:cubicBezTo>
                    <a:pt x="174000" y="138000"/>
                    <a:pt x="12000" y="132000"/>
                    <a:pt x="6000" y="180000"/>
                  </a:cubicBezTo>
                  <a:cubicBezTo>
                    <a:pt x="0" y="228000"/>
                    <a:pt x="75000" y="312000"/>
                    <a:pt x="150000" y="396000"/>
                  </a:cubicBezTo>
                </a:path>
              </a:pathLst>
            </a:custGeom>
            <a:noFill/>
            <a:ln w="9525" cap="flat" algn="ctr">
              <a:solidFill>
                <a:srgbClr val="000000"/>
              </a:solidFill>
              <a:round/>
              <a:headEnd type="none" w="med" len="med"/>
              <a:tailEnd type="triangle" w="med" len="med"/>
            </a:ln>
          </p:spPr>
          <p:txBody>
            <a:bodyPr lIns="36576" tIns="36576" rIns="36576" bIns="36576"/>
            <a:lstStyle/>
            <a:p>
              <a:endParaRPr lang="en-US"/>
            </a:p>
          </p:txBody>
        </p:sp>
        <p:sp>
          <p:nvSpPr>
            <p:cNvPr id="12413" name="Freeform 192"/>
            <p:cNvSpPr>
              <a:spLocks/>
            </p:cNvSpPr>
            <p:nvPr/>
          </p:nvSpPr>
          <p:spPr bwMode="auto">
            <a:xfrm rot="-2626148">
              <a:off x="109751775" y="106560150"/>
              <a:ext cx="198000" cy="396000"/>
            </a:xfrm>
            <a:custGeom>
              <a:avLst/>
              <a:gdLst>
                <a:gd name="T0" fmla="*/ 78000 w 198000"/>
                <a:gd name="T1" fmla="*/ 0 h 396000"/>
                <a:gd name="T2" fmla="*/ 186000 w 198000"/>
                <a:gd name="T3" fmla="*/ 108000 h 396000"/>
                <a:gd name="T4" fmla="*/ 6000 w 198000"/>
                <a:gd name="T5" fmla="*/ 180000 h 396000"/>
                <a:gd name="T6" fmla="*/ 150000 w 198000"/>
                <a:gd name="T7" fmla="*/ 396000 h 396000"/>
                <a:gd name="T8" fmla="*/ 0 60000 65536"/>
                <a:gd name="T9" fmla="*/ 0 60000 65536"/>
                <a:gd name="T10" fmla="*/ 0 60000 65536"/>
                <a:gd name="T11" fmla="*/ 0 60000 65536"/>
                <a:gd name="T12" fmla="*/ 0 w 198000"/>
                <a:gd name="T13" fmla="*/ 0 h 396000"/>
                <a:gd name="T14" fmla="*/ 198000 w 198000"/>
                <a:gd name="T15" fmla="*/ 396000 h 396000"/>
              </a:gdLst>
              <a:ahLst/>
              <a:cxnLst>
                <a:cxn ang="T8">
                  <a:pos x="T0" y="T1"/>
                </a:cxn>
                <a:cxn ang="T9">
                  <a:pos x="T2" y="T3"/>
                </a:cxn>
                <a:cxn ang="T10">
                  <a:pos x="T4" y="T5"/>
                </a:cxn>
                <a:cxn ang="T11">
                  <a:pos x="T6" y="T7"/>
                </a:cxn>
              </a:cxnLst>
              <a:rect l="T12" t="T13" r="T14" b="T15"/>
              <a:pathLst>
                <a:path w="198000" h="396000">
                  <a:moveTo>
                    <a:pt x="78000" y="0"/>
                  </a:moveTo>
                  <a:cubicBezTo>
                    <a:pt x="138000" y="39000"/>
                    <a:pt x="198000" y="78000"/>
                    <a:pt x="186000" y="108000"/>
                  </a:cubicBezTo>
                  <a:cubicBezTo>
                    <a:pt x="174000" y="138000"/>
                    <a:pt x="12000" y="132000"/>
                    <a:pt x="6000" y="180000"/>
                  </a:cubicBezTo>
                  <a:cubicBezTo>
                    <a:pt x="0" y="228000"/>
                    <a:pt x="75000" y="312000"/>
                    <a:pt x="150000" y="396000"/>
                  </a:cubicBezTo>
                </a:path>
              </a:pathLst>
            </a:custGeom>
            <a:noFill/>
            <a:ln w="9525" cap="flat" algn="ctr">
              <a:solidFill>
                <a:srgbClr val="000000"/>
              </a:solidFill>
              <a:round/>
              <a:headEnd type="none" w="med" len="med"/>
              <a:tailEnd type="triangle" w="med" len="med"/>
            </a:ln>
          </p:spPr>
          <p:txBody>
            <a:bodyPr lIns="36576" tIns="36576" rIns="36576" bIns="36576"/>
            <a:lstStyle/>
            <a:p>
              <a:endParaRPr lang="en-US"/>
            </a:p>
          </p:txBody>
        </p:sp>
        <p:sp>
          <p:nvSpPr>
            <p:cNvPr id="12414" name="Freeform 193"/>
            <p:cNvSpPr>
              <a:spLocks/>
            </p:cNvSpPr>
            <p:nvPr/>
          </p:nvSpPr>
          <p:spPr bwMode="auto">
            <a:xfrm rot="1462256">
              <a:off x="110507775" y="107388150"/>
              <a:ext cx="198000" cy="396000"/>
            </a:xfrm>
            <a:custGeom>
              <a:avLst/>
              <a:gdLst>
                <a:gd name="T0" fmla="*/ 78000 w 198000"/>
                <a:gd name="T1" fmla="*/ 0 h 396000"/>
                <a:gd name="T2" fmla="*/ 186000 w 198000"/>
                <a:gd name="T3" fmla="*/ 108000 h 396000"/>
                <a:gd name="T4" fmla="*/ 6000 w 198000"/>
                <a:gd name="T5" fmla="*/ 180000 h 396000"/>
                <a:gd name="T6" fmla="*/ 150000 w 198000"/>
                <a:gd name="T7" fmla="*/ 396000 h 396000"/>
                <a:gd name="T8" fmla="*/ 0 60000 65536"/>
                <a:gd name="T9" fmla="*/ 0 60000 65536"/>
                <a:gd name="T10" fmla="*/ 0 60000 65536"/>
                <a:gd name="T11" fmla="*/ 0 60000 65536"/>
                <a:gd name="T12" fmla="*/ 0 w 198000"/>
                <a:gd name="T13" fmla="*/ 0 h 396000"/>
                <a:gd name="T14" fmla="*/ 198000 w 198000"/>
                <a:gd name="T15" fmla="*/ 396000 h 396000"/>
              </a:gdLst>
              <a:ahLst/>
              <a:cxnLst>
                <a:cxn ang="T8">
                  <a:pos x="T0" y="T1"/>
                </a:cxn>
                <a:cxn ang="T9">
                  <a:pos x="T2" y="T3"/>
                </a:cxn>
                <a:cxn ang="T10">
                  <a:pos x="T4" y="T5"/>
                </a:cxn>
                <a:cxn ang="T11">
                  <a:pos x="T6" y="T7"/>
                </a:cxn>
              </a:cxnLst>
              <a:rect l="T12" t="T13" r="T14" b="T15"/>
              <a:pathLst>
                <a:path w="198000" h="396000">
                  <a:moveTo>
                    <a:pt x="78000" y="0"/>
                  </a:moveTo>
                  <a:cubicBezTo>
                    <a:pt x="138000" y="39000"/>
                    <a:pt x="198000" y="78000"/>
                    <a:pt x="186000" y="108000"/>
                  </a:cubicBezTo>
                  <a:cubicBezTo>
                    <a:pt x="174000" y="138000"/>
                    <a:pt x="12000" y="132000"/>
                    <a:pt x="6000" y="180000"/>
                  </a:cubicBezTo>
                  <a:cubicBezTo>
                    <a:pt x="0" y="228000"/>
                    <a:pt x="75000" y="312000"/>
                    <a:pt x="150000" y="396000"/>
                  </a:cubicBezTo>
                </a:path>
              </a:pathLst>
            </a:custGeom>
            <a:noFill/>
            <a:ln w="9525" cap="flat" algn="ctr">
              <a:solidFill>
                <a:srgbClr val="000000"/>
              </a:solidFill>
              <a:round/>
              <a:headEnd type="none" w="med" len="med"/>
              <a:tailEnd type="triangle" w="med" len="med"/>
            </a:ln>
          </p:spPr>
          <p:txBody>
            <a:bodyPr lIns="36576" tIns="36576" rIns="36576" bIns="36576"/>
            <a:lstStyle/>
            <a:p>
              <a:endParaRPr lang="en-US"/>
            </a:p>
          </p:txBody>
        </p:sp>
        <p:sp>
          <p:nvSpPr>
            <p:cNvPr id="12415" name="Freeform 194"/>
            <p:cNvSpPr>
              <a:spLocks/>
            </p:cNvSpPr>
            <p:nvPr/>
          </p:nvSpPr>
          <p:spPr bwMode="auto">
            <a:xfrm>
              <a:off x="112307775" y="110052150"/>
              <a:ext cx="666000" cy="456000"/>
            </a:xfrm>
            <a:custGeom>
              <a:avLst/>
              <a:gdLst>
                <a:gd name="T0" fmla="*/ 72000 w 666000"/>
                <a:gd name="T1" fmla="*/ 432000 h 456000"/>
                <a:gd name="T2" fmla="*/ 540000 w 666000"/>
                <a:gd name="T3" fmla="*/ 396000 h 456000"/>
                <a:gd name="T4" fmla="*/ 576000 w 666000"/>
                <a:gd name="T5" fmla="*/ 72000 h 456000"/>
                <a:gd name="T6" fmla="*/ 0 w 666000"/>
                <a:gd name="T7" fmla="*/ 0 h 456000"/>
                <a:gd name="T8" fmla="*/ 0 60000 65536"/>
                <a:gd name="T9" fmla="*/ 0 60000 65536"/>
                <a:gd name="T10" fmla="*/ 0 60000 65536"/>
                <a:gd name="T11" fmla="*/ 0 60000 65536"/>
                <a:gd name="T12" fmla="*/ 0 w 666000"/>
                <a:gd name="T13" fmla="*/ 0 h 456000"/>
                <a:gd name="T14" fmla="*/ 666000 w 666000"/>
                <a:gd name="T15" fmla="*/ 456000 h 456000"/>
              </a:gdLst>
              <a:ahLst/>
              <a:cxnLst>
                <a:cxn ang="T8">
                  <a:pos x="T0" y="T1"/>
                </a:cxn>
                <a:cxn ang="T9">
                  <a:pos x="T2" y="T3"/>
                </a:cxn>
                <a:cxn ang="T10">
                  <a:pos x="T4" y="T5"/>
                </a:cxn>
                <a:cxn ang="T11">
                  <a:pos x="T6" y="T7"/>
                </a:cxn>
              </a:cxnLst>
              <a:rect l="T12" t="T13" r="T14" b="T15"/>
              <a:pathLst>
                <a:path w="666000" h="456000">
                  <a:moveTo>
                    <a:pt x="72000" y="432000"/>
                  </a:moveTo>
                  <a:cubicBezTo>
                    <a:pt x="264000" y="444000"/>
                    <a:pt x="456000" y="456000"/>
                    <a:pt x="540000" y="396000"/>
                  </a:cubicBezTo>
                  <a:cubicBezTo>
                    <a:pt x="624000" y="336000"/>
                    <a:pt x="666000" y="138000"/>
                    <a:pt x="576000" y="72000"/>
                  </a:cubicBezTo>
                  <a:cubicBezTo>
                    <a:pt x="486000" y="6000"/>
                    <a:pt x="243000" y="3000"/>
                    <a:pt x="0" y="0"/>
                  </a:cubicBezTo>
                </a:path>
              </a:pathLst>
            </a:custGeom>
            <a:noFill/>
            <a:ln w="9525" cap="flat">
              <a:solidFill>
                <a:srgbClr val="000000"/>
              </a:solidFill>
              <a:round/>
              <a:headEnd type="none" w="med" len="med"/>
              <a:tailEnd type="triangle" w="med" len="med"/>
            </a:ln>
          </p:spPr>
          <p:txBody>
            <a:bodyPr lIns="36576" tIns="36576" rIns="36576" bIns="36576"/>
            <a:lstStyle/>
            <a:p>
              <a:endParaRPr lang="en-US"/>
            </a:p>
          </p:txBody>
        </p:sp>
        <p:sp>
          <p:nvSpPr>
            <p:cNvPr id="12416" name="Freeform 195"/>
            <p:cNvSpPr>
              <a:spLocks/>
            </p:cNvSpPr>
            <p:nvPr/>
          </p:nvSpPr>
          <p:spPr bwMode="auto">
            <a:xfrm>
              <a:off x="107915775" y="113760150"/>
              <a:ext cx="576000" cy="372000"/>
            </a:xfrm>
            <a:custGeom>
              <a:avLst/>
              <a:gdLst>
                <a:gd name="T0" fmla="*/ 108000 w 576000"/>
                <a:gd name="T1" fmla="*/ 0 h 372000"/>
                <a:gd name="T2" fmla="*/ 0 w 576000"/>
                <a:gd name="T3" fmla="*/ 216000 h 372000"/>
                <a:gd name="T4" fmla="*/ 108000 w 576000"/>
                <a:gd name="T5" fmla="*/ 360000 h 372000"/>
                <a:gd name="T6" fmla="*/ 576000 w 576000"/>
                <a:gd name="T7" fmla="*/ 144000 h 372000"/>
                <a:gd name="T8" fmla="*/ 0 60000 65536"/>
                <a:gd name="T9" fmla="*/ 0 60000 65536"/>
                <a:gd name="T10" fmla="*/ 0 60000 65536"/>
                <a:gd name="T11" fmla="*/ 0 60000 65536"/>
                <a:gd name="T12" fmla="*/ 0 w 576000"/>
                <a:gd name="T13" fmla="*/ 0 h 372000"/>
                <a:gd name="T14" fmla="*/ 576000 w 576000"/>
                <a:gd name="T15" fmla="*/ 372000 h 372000"/>
              </a:gdLst>
              <a:ahLst/>
              <a:cxnLst>
                <a:cxn ang="T8">
                  <a:pos x="T0" y="T1"/>
                </a:cxn>
                <a:cxn ang="T9">
                  <a:pos x="T2" y="T3"/>
                </a:cxn>
                <a:cxn ang="T10">
                  <a:pos x="T4" y="T5"/>
                </a:cxn>
                <a:cxn ang="T11">
                  <a:pos x="T6" y="T7"/>
                </a:cxn>
              </a:cxnLst>
              <a:rect l="T12" t="T13" r="T14" b="T15"/>
              <a:pathLst>
                <a:path w="576000" h="372000">
                  <a:moveTo>
                    <a:pt x="108000" y="0"/>
                  </a:moveTo>
                  <a:cubicBezTo>
                    <a:pt x="54000" y="78000"/>
                    <a:pt x="0" y="156000"/>
                    <a:pt x="0" y="216000"/>
                  </a:cubicBezTo>
                  <a:cubicBezTo>
                    <a:pt x="0" y="276000"/>
                    <a:pt x="12000" y="372000"/>
                    <a:pt x="108000" y="360000"/>
                  </a:cubicBezTo>
                  <a:cubicBezTo>
                    <a:pt x="204000" y="348000"/>
                    <a:pt x="390000" y="246000"/>
                    <a:pt x="576000" y="144000"/>
                  </a:cubicBezTo>
                </a:path>
              </a:pathLst>
            </a:custGeom>
            <a:noFill/>
            <a:ln w="9525" cap="flat">
              <a:solidFill>
                <a:srgbClr val="000000"/>
              </a:solidFill>
              <a:round/>
              <a:headEnd type="none" w="med" len="med"/>
              <a:tailEnd type="triangle" w="med" len="med"/>
            </a:ln>
          </p:spPr>
          <p:txBody>
            <a:bodyPr lIns="36576" tIns="36576" rIns="36576" bIns="36576"/>
            <a:lstStyle/>
            <a:p>
              <a:endParaRPr lang="en-US"/>
            </a:p>
          </p:txBody>
        </p:sp>
      </p:grpSp>
      <p:grpSp>
        <p:nvGrpSpPr>
          <p:cNvPr id="12292" name="Group 261"/>
          <p:cNvGrpSpPr>
            <a:grpSpLocks/>
          </p:cNvGrpSpPr>
          <p:nvPr/>
        </p:nvGrpSpPr>
        <p:grpSpPr bwMode="auto">
          <a:xfrm>
            <a:off x="4716463" y="549275"/>
            <a:ext cx="4032250" cy="5957888"/>
            <a:chOff x="4572000" y="476672"/>
            <a:chExt cx="4032448" cy="5958755"/>
          </a:xfrm>
        </p:grpSpPr>
        <p:sp>
          <p:nvSpPr>
            <p:cNvPr id="12293" name="Rectangle 3"/>
            <p:cNvSpPr>
              <a:spLocks noChangeArrowheads="1"/>
            </p:cNvSpPr>
            <p:nvPr/>
          </p:nvSpPr>
          <p:spPr bwMode="auto">
            <a:xfrm rot="10800000">
              <a:off x="4572000" y="476672"/>
              <a:ext cx="4032448" cy="5958755"/>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294" name="Rectangle 4"/>
            <p:cNvSpPr>
              <a:spLocks noChangeArrowheads="1"/>
            </p:cNvSpPr>
            <p:nvPr/>
          </p:nvSpPr>
          <p:spPr bwMode="auto">
            <a:xfrm rot="10800000">
              <a:off x="5076056" y="928093"/>
              <a:ext cx="3024336" cy="510105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295" name="Oval 5"/>
            <p:cNvSpPr>
              <a:spLocks noChangeArrowheads="1"/>
            </p:cNvSpPr>
            <p:nvPr/>
          </p:nvSpPr>
          <p:spPr bwMode="auto">
            <a:xfrm rot="10800000">
              <a:off x="5050996" y="5055297"/>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2296" name="Group 6"/>
            <p:cNvGrpSpPr>
              <a:grpSpLocks/>
            </p:cNvGrpSpPr>
            <p:nvPr/>
          </p:nvGrpSpPr>
          <p:grpSpPr bwMode="auto">
            <a:xfrm rot="10800000">
              <a:off x="4661499" y="3091616"/>
              <a:ext cx="460381" cy="702999"/>
              <a:chOff x="112451775" y="109692150"/>
              <a:chExt cx="723375" cy="1121258"/>
            </a:xfrm>
          </p:grpSpPr>
          <p:sp>
            <p:nvSpPr>
              <p:cNvPr id="12349" name="Oval 7"/>
              <p:cNvSpPr>
                <a:spLocks noChangeArrowheads="1"/>
              </p:cNvSpPr>
              <p:nvPr/>
            </p:nvSpPr>
            <p:spPr bwMode="auto">
              <a:xfrm>
                <a:off x="113063775" y="109692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50" name="Oval 8"/>
              <p:cNvSpPr>
                <a:spLocks noChangeArrowheads="1"/>
              </p:cNvSpPr>
              <p:nvPr/>
            </p:nvSpPr>
            <p:spPr bwMode="auto">
              <a:xfrm>
                <a:off x="113063775" y="110700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51" name="Oval 9"/>
              <p:cNvSpPr>
                <a:spLocks noChangeArrowheads="1"/>
              </p:cNvSpPr>
              <p:nvPr/>
            </p:nvSpPr>
            <p:spPr bwMode="auto">
              <a:xfrm>
                <a:off x="112451775" y="110700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52" name="Oval 10"/>
              <p:cNvSpPr>
                <a:spLocks noChangeArrowheads="1"/>
              </p:cNvSpPr>
              <p:nvPr/>
            </p:nvSpPr>
            <p:spPr bwMode="auto">
              <a:xfrm>
                <a:off x="112451775" y="109692150"/>
                <a:ext cx="111375" cy="113258"/>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2297" name="Oval 11"/>
            <p:cNvSpPr>
              <a:spLocks noChangeArrowheads="1"/>
            </p:cNvSpPr>
            <p:nvPr/>
          </p:nvSpPr>
          <p:spPr bwMode="auto">
            <a:xfrm rot="10800000">
              <a:off x="8075332" y="3701034"/>
              <a:ext cx="70883" cy="7101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298" name="Oval 12"/>
            <p:cNvSpPr>
              <a:spLocks noChangeArrowheads="1"/>
            </p:cNvSpPr>
            <p:nvPr/>
          </p:nvSpPr>
          <p:spPr bwMode="auto">
            <a:xfrm rot="10800000">
              <a:off x="8075332" y="3091616"/>
              <a:ext cx="70883" cy="7101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299" name="Oval 13"/>
            <p:cNvSpPr>
              <a:spLocks noChangeArrowheads="1"/>
            </p:cNvSpPr>
            <p:nvPr/>
          </p:nvSpPr>
          <p:spPr bwMode="auto">
            <a:xfrm rot="10800000">
              <a:off x="8441919" y="3091616"/>
              <a:ext cx="70883" cy="7101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00" name="Oval 14"/>
            <p:cNvSpPr>
              <a:spLocks noChangeArrowheads="1"/>
            </p:cNvSpPr>
            <p:nvPr/>
          </p:nvSpPr>
          <p:spPr bwMode="auto">
            <a:xfrm rot="10800000">
              <a:off x="8441919" y="3701034"/>
              <a:ext cx="70883" cy="7101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2301" name="Group 15"/>
            <p:cNvGrpSpPr>
              <a:grpSpLocks/>
            </p:cNvGrpSpPr>
            <p:nvPr/>
          </p:nvGrpSpPr>
          <p:grpSpPr bwMode="auto">
            <a:xfrm rot="10800000">
              <a:off x="4798968" y="5687285"/>
              <a:ext cx="643674" cy="590144"/>
              <a:chOff x="111947775" y="105732150"/>
              <a:chExt cx="1011375" cy="941259"/>
            </a:xfrm>
          </p:grpSpPr>
          <p:sp>
            <p:nvSpPr>
              <p:cNvPr id="12345" name="Oval 16"/>
              <p:cNvSpPr>
                <a:spLocks noChangeArrowheads="1"/>
              </p:cNvSpPr>
              <p:nvPr/>
            </p:nvSpPr>
            <p:spPr bwMode="auto">
              <a:xfrm>
                <a:off x="111947775" y="106056150"/>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46" name="Oval 17"/>
              <p:cNvSpPr>
                <a:spLocks noChangeArrowheads="1"/>
              </p:cNvSpPr>
              <p:nvPr/>
            </p:nvSpPr>
            <p:spPr bwMode="auto">
              <a:xfrm>
                <a:off x="112847775" y="106236150"/>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47" name="Oval 18"/>
              <p:cNvSpPr>
                <a:spLocks noChangeArrowheads="1"/>
              </p:cNvSpPr>
              <p:nvPr/>
            </p:nvSpPr>
            <p:spPr bwMode="auto">
              <a:xfrm>
                <a:off x="112307775" y="105732150"/>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48" name="Oval 19"/>
              <p:cNvSpPr>
                <a:spLocks noChangeArrowheads="1"/>
              </p:cNvSpPr>
              <p:nvPr/>
            </p:nvSpPr>
            <p:spPr bwMode="auto">
              <a:xfrm>
                <a:off x="112451775" y="106560150"/>
                <a:ext cx="111375" cy="113259"/>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2302" name="Oval 20"/>
            <p:cNvSpPr>
              <a:spLocks noChangeArrowheads="1"/>
            </p:cNvSpPr>
            <p:nvPr/>
          </p:nvSpPr>
          <p:spPr bwMode="auto">
            <a:xfrm rot="10800000">
              <a:off x="8292993" y="1018377"/>
              <a:ext cx="70883" cy="7101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03" name="Oval 21"/>
            <p:cNvSpPr>
              <a:spLocks noChangeArrowheads="1"/>
            </p:cNvSpPr>
            <p:nvPr/>
          </p:nvSpPr>
          <p:spPr bwMode="auto">
            <a:xfrm rot="10800000">
              <a:off x="7720202" y="905522"/>
              <a:ext cx="70883" cy="7101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04" name="Oval 22"/>
            <p:cNvSpPr>
              <a:spLocks noChangeArrowheads="1"/>
            </p:cNvSpPr>
            <p:nvPr/>
          </p:nvSpPr>
          <p:spPr bwMode="auto">
            <a:xfrm rot="10800000">
              <a:off x="8063877" y="1221516"/>
              <a:ext cx="70883" cy="7101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05" name="Oval 23"/>
            <p:cNvSpPr>
              <a:spLocks noChangeArrowheads="1"/>
            </p:cNvSpPr>
            <p:nvPr/>
          </p:nvSpPr>
          <p:spPr bwMode="auto">
            <a:xfrm rot="10800000">
              <a:off x="7972230" y="702382"/>
              <a:ext cx="70883" cy="71010"/>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2306" name="Group 24"/>
            <p:cNvGrpSpPr>
              <a:grpSpLocks/>
            </p:cNvGrpSpPr>
            <p:nvPr/>
          </p:nvGrpSpPr>
          <p:grpSpPr bwMode="auto">
            <a:xfrm rot="10800000">
              <a:off x="4821880" y="702382"/>
              <a:ext cx="574939" cy="609418"/>
              <a:chOff x="112019775" y="113652150"/>
              <a:chExt cx="903375" cy="972000"/>
            </a:xfrm>
          </p:grpSpPr>
          <p:sp>
            <p:nvSpPr>
              <p:cNvPr id="12341" name="Oval 25"/>
              <p:cNvSpPr>
                <a:spLocks noChangeArrowheads="1"/>
              </p:cNvSpPr>
              <p:nvPr/>
            </p:nvSpPr>
            <p:spPr bwMode="auto">
              <a:xfrm>
                <a:off x="112451775" y="113652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42" name="Oval 26"/>
              <p:cNvSpPr>
                <a:spLocks noChangeArrowheads="1"/>
              </p:cNvSpPr>
              <p:nvPr/>
            </p:nvSpPr>
            <p:spPr bwMode="auto">
              <a:xfrm>
                <a:off x="112811775" y="113940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43" name="Oval 27"/>
              <p:cNvSpPr>
                <a:spLocks noChangeArrowheads="1"/>
              </p:cNvSpPr>
              <p:nvPr/>
            </p:nvSpPr>
            <p:spPr bwMode="auto">
              <a:xfrm>
                <a:off x="112415775" y="114510892"/>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44" name="Oval 28"/>
              <p:cNvSpPr>
                <a:spLocks noChangeArrowheads="1"/>
              </p:cNvSpPr>
              <p:nvPr/>
            </p:nvSpPr>
            <p:spPr bwMode="auto">
              <a:xfrm>
                <a:off x="112019775" y="114228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2307" name="Group 29"/>
            <p:cNvGrpSpPr>
              <a:grpSpLocks/>
            </p:cNvGrpSpPr>
            <p:nvPr/>
          </p:nvGrpSpPr>
          <p:grpSpPr bwMode="auto">
            <a:xfrm rot="386692">
              <a:off x="7754569" y="5668010"/>
              <a:ext cx="574939" cy="609418"/>
              <a:chOff x="112019775" y="113652150"/>
              <a:chExt cx="903375" cy="972000"/>
            </a:xfrm>
          </p:grpSpPr>
          <p:sp>
            <p:nvSpPr>
              <p:cNvPr id="12337" name="Oval 30"/>
              <p:cNvSpPr>
                <a:spLocks noChangeArrowheads="1"/>
              </p:cNvSpPr>
              <p:nvPr/>
            </p:nvSpPr>
            <p:spPr bwMode="auto">
              <a:xfrm>
                <a:off x="112451775" y="113652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38" name="Oval 31"/>
              <p:cNvSpPr>
                <a:spLocks noChangeArrowheads="1"/>
              </p:cNvSpPr>
              <p:nvPr/>
            </p:nvSpPr>
            <p:spPr bwMode="auto">
              <a:xfrm>
                <a:off x="112811775" y="113940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39" name="Oval 32"/>
              <p:cNvSpPr>
                <a:spLocks noChangeArrowheads="1"/>
              </p:cNvSpPr>
              <p:nvPr/>
            </p:nvSpPr>
            <p:spPr bwMode="auto">
              <a:xfrm>
                <a:off x="112415775" y="114510892"/>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40" name="Oval 33"/>
              <p:cNvSpPr>
                <a:spLocks noChangeArrowheads="1"/>
              </p:cNvSpPr>
              <p:nvPr/>
            </p:nvSpPr>
            <p:spPr bwMode="auto">
              <a:xfrm>
                <a:off x="112019775" y="114228150"/>
                <a:ext cx="111375" cy="113258"/>
              </a:xfrm>
              <a:prstGeom prst="ellipse">
                <a:avLst/>
              </a:prstGeom>
              <a:solidFill>
                <a:srgbClr val="99CCFF"/>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2308" name="Oval 34"/>
            <p:cNvSpPr>
              <a:spLocks noChangeArrowheads="1"/>
            </p:cNvSpPr>
            <p:nvPr/>
          </p:nvSpPr>
          <p:spPr bwMode="auto">
            <a:xfrm rot="10800000">
              <a:off x="8075332" y="4287881"/>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09" name="Oval 35"/>
            <p:cNvSpPr>
              <a:spLocks noChangeArrowheads="1"/>
            </p:cNvSpPr>
            <p:nvPr/>
          </p:nvSpPr>
          <p:spPr bwMode="auto">
            <a:xfrm rot="10800000">
              <a:off x="8075332" y="5100439"/>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10" name="Oval 36"/>
            <p:cNvSpPr>
              <a:spLocks noChangeArrowheads="1"/>
            </p:cNvSpPr>
            <p:nvPr/>
          </p:nvSpPr>
          <p:spPr bwMode="auto">
            <a:xfrm rot="10800000">
              <a:off x="6104932" y="5980710"/>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11" name="Oval 37"/>
            <p:cNvSpPr>
              <a:spLocks noChangeArrowheads="1"/>
            </p:cNvSpPr>
            <p:nvPr/>
          </p:nvSpPr>
          <p:spPr bwMode="auto">
            <a:xfrm rot="10800000">
              <a:off x="7090132" y="5980710"/>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12" name="Oval 38"/>
            <p:cNvSpPr>
              <a:spLocks noChangeArrowheads="1"/>
            </p:cNvSpPr>
            <p:nvPr/>
          </p:nvSpPr>
          <p:spPr bwMode="auto">
            <a:xfrm rot="10800000">
              <a:off x="5050996" y="4287881"/>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13" name="Oval 39"/>
            <p:cNvSpPr>
              <a:spLocks noChangeArrowheads="1"/>
            </p:cNvSpPr>
            <p:nvPr/>
          </p:nvSpPr>
          <p:spPr bwMode="auto">
            <a:xfrm rot="10800000">
              <a:off x="5050996" y="2527340"/>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14" name="Oval 40"/>
            <p:cNvSpPr>
              <a:spLocks noChangeArrowheads="1"/>
            </p:cNvSpPr>
            <p:nvPr/>
          </p:nvSpPr>
          <p:spPr bwMode="auto">
            <a:xfrm rot="10800000">
              <a:off x="5050996" y="1759925"/>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15" name="Oval 41"/>
            <p:cNvSpPr>
              <a:spLocks noChangeArrowheads="1"/>
            </p:cNvSpPr>
            <p:nvPr/>
          </p:nvSpPr>
          <p:spPr bwMode="auto">
            <a:xfrm rot="10800000">
              <a:off x="8075332" y="2549911"/>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16" name="Oval 42"/>
            <p:cNvSpPr>
              <a:spLocks noChangeArrowheads="1"/>
            </p:cNvSpPr>
            <p:nvPr/>
          </p:nvSpPr>
          <p:spPr bwMode="auto">
            <a:xfrm rot="10800000">
              <a:off x="8075332" y="1759925"/>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17" name="Oval 43"/>
            <p:cNvSpPr>
              <a:spLocks noChangeArrowheads="1"/>
            </p:cNvSpPr>
            <p:nvPr/>
          </p:nvSpPr>
          <p:spPr bwMode="auto">
            <a:xfrm rot="10800000">
              <a:off x="6998485" y="902225"/>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18" name="Oval 44"/>
            <p:cNvSpPr>
              <a:spLocks noChangeArrowheads="1"/>
            </p:cNvSpPr>
            <p:nvPr/>
          </p:nvSpPr>
          <p:spPr bwMode="auto">
            <a:xfrm rot="10800000">
              <a:off x="6059108" y="902225"/>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19" name="Oval 45"/>
            <p:cNvSpPr>
              <a:spLocks noChangeArrowheads="1"/>
            </p:cNvSpPr>
            <p:nvPr/>
          </p:nvSpPr>
          <p:spPr bwMode="auto">
            <a:xfrm rot="10800000">
              <a:off x="6998485" y="902225"/>
              <a:ext cx="70883" cy="7101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20" name="Rectangle 50"/>
            <p:cNvSpPr>
              <a:spLocks noChangeArrowheads="1"/>
            </p:cNvSpPr>
            <p:nvPr/>
          </p:nvSpPr>
          <p:spPr bwMode="auto">
            <a:xfrm rot="10800000">
              <a:off x="7493234" y="5137592"/>
              <a:ext cx="103102" cy="78999"/>
            </a:xfrm>
            <a:prstGeom prst="rect">
              <a:avLst/>
            </a:prstGeom>
            <a:solidFill>
              <a:srgbClr val="FF66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21" name="Rectangle 51"/>
            <p:cNvSpPr>
              <a:spLocks noChangeArrowheads="1"/>
            </p:cNvSpPr>
            <p:nvPr/>
          </p:nvSpPr>
          <p:spPr bwMode="auto">
            <a:xfrm rot="10800000">
              <a:off x="5568656" y="2474209"/>
              <a:ext cx="103102" cy="78999"/>
            </a:xfrm>
            <a:prstGeom prst="rect">
              <a:avLst/>
            </a:prstGeom>
            <a:solidFill>
              <a:srgbClr val="FF66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22" name="Rectangle 52"/>
            <p:cNvSpPr>
              <a:spLocks noChangeArrowheads="1"/>
            </p:cNvSpPr>
            <p:nvPr/>
          </p:nvSpPr>
          <p:spPr bwMode="auto">
            <a:xfrm rot="10800000">
              <a:off x="5706126" y="1526225"/>
              <a:ext cx="103102" cy="78999"/>
            </a:xfrm>
            <a:prstGeom prst="rect">
              <a:avLst/>
            </a:prstGeom>
            <a:solidFill>
              <a:srgbClr val="FF66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23" name="Rectangle 53"/>
            <p:cNvSpPr>
              <a:spLocks noChangeArrowheads="1"/>
            </p:cNvSpPr>
            <p:nvPr/>
          </p:nvSpPr>
          <p:spPr bwMode="auto">
            <a:xfrm rot="10800000">
              <a:off x="7355764" y="3467335"/>
              <a:ext cx="103102" cy="78999"/>
            </a:xfrm>
            <a:prstGeom prst="rect">
              <a:avLst/>
            </a:prstGeom>
            <a:solidFill>
              <a:srgbClr val="FF66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24" name="Rectangle 54"/>
            <p:cNvSpPr>
              <a:spLocks noChangeArrowheads="1"/>
            </p:cNvSpPr>
            <p:nvPr/>
          </p:nvSpPr>
          <p:spPr bwMode="auto">
            <a:xfrm rot="10800000">
              <a:off x="7447410" y="1661652"/>
              <a:ext cx="103102" cy="78999"/>
            </a:xfrm>
            <a:prstGeom prst="rect">
              <a:avLst/>
            </a:prstGeom>
            <a:solidFill>
              <a:srgbClr val="FF66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25" name="Rectangle 55"/>
            <p:cNvSpPr>
              <a:spLocks noChangeArrowheads="1"/>
            </p:cNvSpPr>
            <p:nvPr/>
          </p:nvSpPr>
          <p:spPr bwMode="auto">
            <a:xfrm rot="10800000">
              <a:off x="5706126" y="4460461"/>
              <a:ext cx="103102" cy="78999"/>
            </a:xfrm>
            <a:prstGeom prst="rect">
              <a:avLst/>
            </a:prstGeom>
            <a:solidFill>
              <a:srgbClr val="FF66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26" name="Rectangle 56"/>
            <p:cNvSpPr>
              <a:spLocks noChangeArrowheads="1"/>
            </p:cNvSpPr>
            <p:nvPr/>
          </p:nvSpPr>
          <p:spPr bwMode="auto">
            <a:xfrm rot="10800000">
              <a:off x="6301829" y="5724439"/>
              <a:ext cx="103102" cy="78999"/>
            </a:xfrm>
            <a:prstGeom prst="rect">
              <a:avLst/>
            </a:prstGeom>
            <a:solidFill>
              <a:srgbClr val="FF66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27" name="Rectangle 57"/>
            <p:cNvSpPr>
              <a:spLocks noChangeArrowheads="1"/>
            </p:cNvSpPr>
            <p:nvPr/>
          </p:nvSpPr>
          <p:spPr bwMode="auto">
            <a:xfrm rot="10800000">
              <a:off x="6576768" y="4460461"/>
              <a:ext cx="103102" cy="78999"/>
            </a:xfrm>
            <a:prstGeom prst="rect">
              <a:avLst/>
            </a:prstGeom>
            <a:solidFill>
              <a:srgbClr val="FF66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28" name="Rectangle 58"/>
            <p:cNvSpPr>
              <a:spLocks noChangeArrowheads="1"/>
            </p:cNvSpPr>
            <p:nvPr/>
          </p:nvSpPr>
          <p:spPr bwMode="auto">
            <a:xfrm rot="10800000">
              <a:off x="6943354" y="5306875"/>
              <a:ext cx="103102" cy="78999"/>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29" name="Rectangle 59"/>
            <p:cNvSpPr>
              <a:spLocks noChangeArrowheads="1"/>
            </p:cNvSpPr>
            <p:nvPr/>
          </p:nvSpPr>
          <p:spPr bwMode="auto">
            <a:xfrm rot="10800000">
              <a:off x="6072712" y="2338783"/>
              <a:ext cx="103102" cy="78999"/>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30" name="Rectangle 60"/>
            <p:cNvSpPr>
              <a:spLocks noChangeArrowheads="1"/>
            </p:cNvSpPr>
            <p:nvPr/>
          </p:nvSpPr>
          <p:spPr bwMode="auto">
            <a:xfrm rot="10800000">
              <a:off x="6851708" y="1932504"/>
              <a:ext cx="103102" cy="78999"/>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2331" name="Rectangle 61"/>
            <p:cNvSpPr>
              <a:spLocks noChangeArrowheads="1"/>
            </p:cNvSpPr>
            <p:nvPr/>
          </p:nvSpPr>
          <p:spPr bwMode="auto">
            <a:xfrm rot="10800000">
              <a:off x="6141447" y="5182734"/>
              <a:ext cx="103102" cy="78999"/>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12332" name="Group 256"/>
            <p:cNvGrpSpPr>
              <a:grpSpLocks/>
            </p:cNvGrpSpPr>
            <p:nvPr/>
          </p:nvGrpSpPr>
          <p:grpSpPr bwMode="auto">
            <a:xfrm>
              <a:off x="6084168" y="2996952"/>
              <a:ext cx="1080120" cy="864096"/>
              <a:chOff x="6084168" y="2924944"/>
              <a:chExt cx="1260140" cy="1043384"/>
            </a:xfrm>
          </p:grpSpPr>
          <p:sp>
            <p:nvSpPr>
              <p:cNvPr id="12333" name="Oval 46"/>
              <p:cNvSpPr>
                <a:spLocks noChangeArrowheads="1"/>
              </p:cNvSpPr>
              <p:nvPr/>
            </p:nvSpPr>
            <p:spPr bwMode="auto">
              <a:xfrm rot="10800000">
                <a:off x="7164288" y="2924944"/>
                <a:ext cx="180020" cy="17928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34" name="Oval 47"/>
              <p:cNvSpPr>
                <a:spLocks noChangeArrowheads="1"/>
              </p:cNvSpPr>
              <p:nvPr/>
            </p:nvSpPr>
            <p:spPr bwMode="auto">
              <a:xfrm rot="10800000">
                <a:off x="6084168" y="2924944"/>
                <a:ext cx="180020" cy="17928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35" name="Oval 49"/>
              <p:cNvSpPr>
                <a:spLocks noChangeArrowheads="1"/>
              </p:cNvSpPr>
              <p:nvPr/>
            </p:nvSpPr>
            <p:spPr bwMode="auto">
              <a:xfrm rot="10800000">
                <a:off x="6084168" y="3789040"/>
                <a:ext cx="180020" cy="17928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2336" name="Oval 48"/>
              <p:cNvSpPr>
                <a:spLocks noChangeArrowheads="1"/>
              </p:cNvSpPr>
              <p:nvPr/>
            </p:nvSpPr>
            <p:spPr bwMode="auto">
              <a:xfrm rot="10800000">
                <a:off x="7164288" y="3789040"/>
                <a:ext cx="180020" cy="17928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spTree>
  </p:cSld>
  <p:clrMapOvr>
    <a:masterClrMapping/>
  </p:clrMapOvr>
  <p:transition advTm="10359"/>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5"/>
          <p:cNvSpPr txBox="1">
            <a:spLocks noChangeArrowheads="1"/>
          </p:cNvSpPr>
          <p:nvPr/>
        </p:nvSpPr>
        <p:spPr bwMode="auto">
          <a:xfrm>
            <a:off x="250825" y="188913"/>
            <a:ext cx="8642350" cy="6669087"/>
          </a:xfrm>
          <a:prstGeom prst="rect">
            <a:avLst/>
          </a:prstGeom>
          <a:noFill/>
          <a:ln w="9525" algn="in">
            <a:noFill/>
            <a:miter lim="800000"/>
            <a:headEnd/>
            <a:tailEnd/>
          </a:ln>
        </p:spPr>
        <p:txBody>
          <a:bodyPr lIns="36576" tIns="36576" rIns="36576" bIns="36576"/>
          <a:lstStyle/>
          <a:p>
            <a:r>
              <a:rPr lang="en-GB" sz="1400" b="1">
                <a:solidFill>
                  <a:srgbClr val="000000"/>
                </a:solidFill>
                <a:latin typeface="Calibri" pitchFamily="34" charset="0"/>
              </a:rPr>
              <a:t>The Pool Table - Set Up:</a:t>
            </a:r>
          </a:p>
          <a:p>
            <a:endParaRPr lang="en-GB" sz="800" b="1">
              <a:solidFill>
                <a:srgbClr val="000000"/>
              </a:solidFill>
              <a:latin typeface="Calibri" pitchFamily="34" charset="0"/>
            </a:endParaRPr>
          </a:p>
          <a:p>
            <a:endParaRPr lang="en-GB" sz="1200">
              <a:solidFill>
                <a:srgbClr val="000000"/>
              </a:solidFill>
              <a:latin typeface="Calibri" pitchFamily="34" charset="0"/>
            </a:endParaRPr>
          </a:p>
          <a:p>
            <a:r>
              <a:rPr lang="en-GB" sz="1200">
                <a:solidFill>
                  <a:srgbClr val="000000"/>
                </a:solidFill>
                <a:latin typeface="Calibri" pitchFamily="34" charset="0"/>
              </a:rPr>
              <a:t>Rectangle with six pockets or gates and the size of the area will be dependant on the age and ability of the players.</a:t>
            </a:r>
          </a:p>
          <a:p>
            <a:endParaRPr lang="en-GB" sz="1200">
              <a:solidFill>
                <a:srgbClr val="000000"/>
              </a:solidFill>
              <a:latin typeface="Calibri" pitchFamily="34" charset="0"/>
            </a:endParaRPr>
          </a:p>
          <a:p>
            <a:r>
              <a:rPr lang="en-GB" sz="1200">
                <a:solidFill>
                  <a:srgbClr val="000000"/>
                </a:solidFill>
                <a:latin typeface="Calibri" pitchFamily="34" charset="0"/>
              </a:rPr>
              <a:t>Area can be used to utilise a fundamentals warm up prior to this session if you require it. This can be helpful to give the players a chance to get used to the area that they are going to work in.</a:t>
            </a:r>
          </a:p>
          <a:p>
            <a:endParaRPr lang="en-GB" sz="12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Twelve players with a ball each dribbling around inside the area. If players want to use the markers they can.</a:t>
            </a:r>
          </a:p>
          <a:p>
            <a:pPr>
              <a:buSzPts val="1000"/>
              <a:buFont typeface="Symbol" pitchFamily="18" charset="2"/>
              <a:buChar char="·"/>
            </a:pPr>
            <a:endParaRPr lang="en-GB" sz="12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Players use the markers, how many different parts of their feet can they use in negotiating the markers.</a:t>
            </a:r>
          </a:p>
          <a:p>
            <a:pPr>
              <a:buSzPts val="1000"/>
              <a:buFont typeface="Symbol" pitchFamily="18" charset="2"/>
              <a:buChar char="·"/>
            </a:pPr>
            <a:endParaRPr lang="en-GB" sz="12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Players dribble through the markers then find one of the gates/pockets on the outside, execute a turn inside then come back in to the  centre.</a:t>
            </a:r>
          </a:p>
          <a:p>
            <a:pPr>
              <a:buSzPts val="1000"/>
              <a:buFont typeface="Symbol" pitchFamily="18" charset="2"/>
              <a:buChar char="·"/>
            </a:pPr>
            <a:endParaRPr lang="en-GB" sz="10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Introduce blockers who try to stop players getting into a gate/pocket, they also have to travel with a ball. You could use 2, 3 or 4 blockers depending on the ability of the group.</a:t>
            </a:r>
          </a:p>
          <a:p>
            <a:pPr>
              <a:buSzPts val="1000"/>
              <a:buFont typeface="Symbol" pitchFamily="18" charset="2"/>
              <a:buChar char="·"/>
            </a:pPr>
            <a:endParaRPr lang="en-GB" sz="10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Blockers need to be changed at regular intervals.</a:t>
            </a:r>
          </a:p>
          <a:p>
            <a:pPr>
              <a:buSzPts val="1000"/>
              <a:buFont typeface="Symbol" pitchFamily="18" charset="2"/>
              <a:buChar char="·"/>
            </a:pPr>
            <a:endParaRPr lang="en-GB" sz="10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If players evading the blockers are having a lot of success take the balls off of two of the blockers and make them more mobile.</a:t>
            </a:r>
          </a:p>
          <a:p>
            <a:pPr>
              <a:buSzPts val="1000"/>
              <a:buFont typeface="Symbol" pitchFamily="18" charset="2"/>
              <a:buChar char="·"/>
            </a:pPr>
            <a:endParaRPr lang="en-GB" sz="10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When you feel it is appropriate remove the markers from the area and mark a square in the middle.</a:t>
            </a:r>
          </a:p>
          <a:p>
            <a:pPr>
              <a:buSzPts val="1000"/>
              <a:buFont typeface="Symbol" pitchFamily="18" charset="2"/>
              <a:buChar char="·"/>
            </a:pPr>
            <a:endParaRPr lang="en-GB" sz="10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Players are still looking to keep the ball away from the blockers, however before they get into gates/pockets can they travel through the square. You could have a points system - 3pts through square, 1pt without square.</a:t>
            </a:r>
          </a:p>
          <a:p>
            <a:pPr>
              <a:buSzPts val="1000"/>
              <a:buFont typeface="Symbol" pitchFamily="18" charset="2"/>
              <a:buChar char="·"/>
            </a:pPr>
            <a:endParaRPr lang="en-GB" sz="10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Blockers can score points - if they win the ball and pass to the coach 3pts, if they can get a touch on the ball without winning it 1pt.</a:t>
            </a:r>
          </a:p>
          <a:p>
            <a:pPr>
              <a:buSzPts val="1000"/>
              <a:buFont typeface="Symbol" pitchFamily="18" charset="2"/>
              <a:buChar char="·"/>
            </a:pPr>
            <a:endParaRPr lang="en-GB" sz="10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Two teams of 6 players. 1 or 2 balls for each team. Players combine to see how many gates/pockets they can visit in 1 minute. To score -  </a:t>
            </a:r>
            <a:r>
              <a:rPr lang="en-GB" sz="1200" b="1">
                <a:solidFill>
                  <a:srgbClr val="000000"/>
                </a:solidFill>
                <a:latin typeface="Calibri" pitchFamily="34" charset="0"/>
              </a:rPr>
              <a:t>(i)   </a:t>
            </a:r>
            <a:r>
              <a:rPr lang="en-GB" sz="1200">
                <a:solidFill>
                  <a:srgbClr val="000000"/>
                </a:solidFill>
                <a:latin typeface="Calibri" pitchFamily="34" charset="0"/>
              </a:rPr>
              <a:t>Ball is played to a team mate within the gate.</a:t>
            </a:r>
          </a:p>
          <a:p>
            <a:pPr>
              <a:buSzPts val="1000"/>
            </a:pPr>
            <a:r>
              <a:rPr lang="en-GB" sz="1200" b="1">
                <a:solidFill>
                  <a:srgbClr val="000000"/>
                </a:solidFill>
                <a:latin typeface="Calibri" pitchFamily="34" charset="0"/>
              </a:rPr>
              <a:t>(ii)  </a:t>
            </a:r>
            <a:r>
              <a:rPr lang="en-GB" sz="1200">
                <a:solidFill>
                  <a:srgbClr val="000000"/>
                </a:solidFill>
                <a:latin typeface="Calibri" pitchFamily="34" charset="0"/>
              </a:rPr>
              <a:t>Player runs ball into the gate</a:t>
            </a:r>
          </a:p>
          <a:p>
            <a:pPr>
              <a:buSzPts val="1000"/>
            </a:pPr>
            <a:r>
              <a:rPr lang="en-GB" sz="1200" b="1">
                <a:solidFill>
                  <a:srgbClr val="000000"/>
                </a:solidFill>
                <a:latin typeface="Calibri" pitchFamily="34" charset="0"/>
              </a:rPr>
              <a:t>(iii) </a:t>
            </a:r>
            <a:r>
              <a:rPr lang="en-GB" sz="1200">
                <a:solidFill>
                  <a:srgbClr val="000000"/>
                </a:solidFill>
                <a:latin typeface="Calibri" pitchFamily="34" charset="0"/>
              </a:rPr>
              <a:t>Can a team mate receive a pass in the square before proceeding to the gate.</a:t>
            </a:r>
          </a:p>
          <a:p>
            <a:pPr>
              <a:buSzPts val="1000"/>
              <a:buFont typeface="Symbol" pitchFamily="18" charset="2"/>
              <a:buChar char="·"/>
            </a:pPr>
            <a:endParaRPr lang="en-GB" sz="10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Remove square in the middle and play a 6v6 game, to score teams pass to a team mate who has run into one of the gates. Players can only stay inside a gate for 5 seconds before having to come out.  </a:t>
            </a:r>
          </a:p>
          <a:p>
            <a:endParaRPr lang="en-US"/>
          </a:p>
        </p:txBody>
      </p:sp>
    </p:spTree>
  </p:cSld>
  <p:clrMapOvr>
    <a:masterClrMapping/>
  </p:clrMapOvr>
  <p:transition advTm="1015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4213" y="188913"/>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sp>
        <p:nvSpPr>
          <p:cNvPr id="14339" name="Text Box 2"/>
          <p:cNvSpPr txBox="1">
            <a:spLocks noChangeArrowheads="1"/>
          </p:cNvSpPr>
          <p:nvPr/>
        </p:nvSpPr>
        <p:spPr bwMode="auto">
          <a:xfrm>
            <a:off x="5219700" y="260350"/>
            <a:ext cx="3744913" cy="4572000"/>
          </a:xfrm>
          <a:prstGeom prst="rect">
            <a:avLst/>
          </a:prstGeom>
          <a:noFill/>
          <a:ln w="9525" algn="in">
            <a:noFill/>
            <a:miter lim="800000"/>
            <a:headEnd/>
            <a:tailEnd/>
          </a:ln>
        </p:spPr>
        <p:txBody>
          <a:bodyPr lIns="36576" tIns="36576" rIns="36576" bIns="36576"/>
          <a:lstStyle/>
          <a:p>
            <a:r>
              <a:rPr lang="en-GB" sz="1400" b="1">
                <a:solidFill>
                  <a:srgbClr val="000000"/>
                </a:solidFill>
                <a:latin typeface="Calibri" pitchFamily="34" charset="0"/>
              </a:rPr>
              <a:t>Decisions Decisions</a:t>
            </a:r>
          </a:p>
          <a:p>
            <a:endParaRPr lang="en-GB" sz="1000" b="1">
              <a:solidFill>
                <a:srgbClr val="000000"/>
              </a:solidFill>
              <a:latin typeface="Calibri" pitchFamily="34" charset="0"/>
            </a:endParaRPr>
          </a:p>
          <a:p>
            <a:r>
              <a:rPr lang="en-GB" sz="1200" b="1">
                <a:solidFill>
                  <a:srgbClr val="000000"/>
                </a:solidFill>
                <a:latin typeface="Calibri" pitchFamily="34" charset="0"/>
              </a:rPr>
              <a:t>Set up as above: </a:t>
            </a:r>
            <a:r>
              <a:rPr lang="en-GB" sz="1200">
                <a:solidFill>
                  <a:srgbClr val="000000"/>
                </a:solidFill>
                <a:latin typeface="Calibri" pitchFamily="34" charset="0"/>
              </a:rPr>
              <a:t>Three teams of four players and two goalkeepers. At the same time, two players from one of the teams in each half of the pitch and five balls for each team positioned near the halfway line.</a:t>
            </a:r>
          </a:p>
          <a:p>
            <a:r>
              <a:rPr lang="en-GB" sz="1200">
                <a:solidFill>
                  <a:srgbClr val="000000"/>
                </a:solidFill>
                <a:latin typeface="Calibri" pitchFamily="34" charset="0"/>
              </a:rPr>
              <a:t>The object of the game is to score quicker than the players in the other half of the pitch.</a:t>
            </a:r>
          </a:p>
          <a:p>
            <a:pPr>
              <a:buSzPts val="1000"/>
              <a:buFont typeface="Symbol" pitchFamily="18" charset="2"/>
              <a:buChar char="·"/>
            </a:pPr>
            <a:r>
              <a:rPr lang="en-GB" sz="1200">
                <a:solidFill>
                  <a:srgbClr val="000000"/>
                </a:solidFill>
                <a:latin typeface="Calibri" pitchFamily="34" charset="0"/>
              </a:rPr>
              <a:t>  Attackers run to get their first ball and as they do one defender in each half comes in to try and stop them scoring.</a:t>
            </a:r>
          </a:p>
          <a:p>
            <a:pPr>
              <a:buSzPts val="1000"/>
              <a:buFont typeface="Symbol" pitchFamily="18" charset="2"/>
              <a:buChar char="·"/>
            </a:pPr>
            <a:r>
              <a:rPr lang="en-GB" sz="1200">
                <a:solidFill>
                  <a:srgbClr val="000000"/>
                </a:solidFill>
                <a:latin typeface="Calibri" pitchFamily="34" charset="0"/>
              </a:rPr>
              <a:t>  They play 2v1 until either a shot on goal or the defender intercepts or clears.</a:t>
            </a:r>
          </a:p>
          <a:p>
            <a:pPr>
              <a:buSzPts val="1000"/>
              <a:buFont typeface="Symbol" pitchFamily="18" charset="2"/>
              <a:buChar char="·"/>
            </a:pPr>
            <a:r>
              <a:rPr lang="en-GB" sz="1200">
                <a:solidFill>
                  <a:srgbClr val="000000"/>
                </a:solidFill>
                <a:latin typeface="Calibri" pitchFamily="34" charset="0"/>
              </a:rPr>
              <a:t>  They then fetch the second ball and a different defender comes in.</a:t>
            </a:r>
          </a:p>
          <a:p>
            <a:pPr>
              <a:buSzPts val="1000"/>
              <a:buFont typeface="Symbol" pitchFamily="18" charset="2"/>
              <a:buChar char="·"/>
            </a:pPr>
            <a:r>
              <a:rPr lang="en-GB" sz="1200">
                <a:solidFill>
                  <a:srgbClr val="000000"/>
                </a:solidFill>
                <a:latin typeface="Calibri" pitchFamily="34" charset="0"/>
              </a:rPr>
              <a:t>  Repeat until all five balls have been used then count up the scores and rotate the teams.</a:t>
            </a:r>
          </a:p>
          <a:p>
            <a:pPr>
              <a:buSzPts val="1000"/>
              <a:buFont typeface="Symbol" pitchFamily="18" charset="2"/>
              <a:buChar char="·"/>
            </a:pPr>
            <a:r>
              <a:rPr lang="en-GB" sz="1200">
                <a:solidFill>
                  <a:srgbClr val="000000"/>
                </a:solidFill>
                <a:latin typeface="Calibri" pitchFamily="34" charset="0"/>
              </a:rPr>
              <a:t>  Give the defenders an objective. (Motivation)</a:t>
            </a:r>
          </a:p>
          <a:p>
            <a:pPr>
              <a:buSzPts val="1000"/>
              <a:buFont typeface="Symbol" pitchFamily="18" charset="2"/>
              <a:buChar char="·"/>
            </a:pPr>
            <a:r>
              <a:rPr lang="en-GB" sz="1200">
                <a:solidFill>
                  <a:srgbClr val="000000"/>
                </a:solidFill>
                <a:latin typeface="Calibri" pitchFamily="34" charset="0"/>
              </a:rPr>
              <a:t>  Have another player positioned in a central zone so that if the defenders win the ball they have a </a:t>
            </a:r>
          </a:p>
          <a:p>
            <a:r>
              <a:rPr lang="en-GB" sz="1200">
                <a:solidFill>
                  <a:srgbClr val="000000"/>
                </a:solidFill>
                <a:latin typeface="Calibri" pitchFamily="34" charset="0"/>
              </a:rPr>
              <a:t>target to play out to.</a:t>
            </a:r>
          </a:p>
          <a:p>
            <a:endParaRPr lang="en-GB" sz="800" b="1">
              <a:solidFill>
                <a:srgbClr val="000000"/>
              </a:solidFill>
              <a:latin typeface="Calibri" pitchFamily="34" charset="0"/>
            </a:endParaRPr>
          </a:p>
          <a:p>
            <a:r>
              <a:rPr lang="en-GB" sz="1200" b="1">
                <a:solidFill>
                  <a:srgbClr val="000000"/>
                </a:solidFill>
                <a:latin typeface="Calibri" pitchFamily="34" charset="0"/>
              </a:rPr>
              <a:t>Progressions</a:t>
            </a:r>
          </a:p>
          <a:p>
            <a:r>
              <a:rPr lang="en-GB" sz="1200" b="1">
                <a:solidFill>
                  <a:srgbClr val="000000"/>
                </a:solidFill>
                <a:latin typeface="Calibri" pitchFamily="34" charset="0"/>
              </a:rPr>
              <a:t>To make easier:</a:t>
            </a:r>
          </a:p>
          <a:p>
            <a:pPr>
              <a:buSzPts val="1000"/>
              <a:buFont typeface="Symbol" pitchFamily="18" charset="2"/>
              <a:buChar char="·"/>
            </a:pPr>
            <a:r>
              <a:rPr lang="en-GB" sz="1200">
                <a:solidFill>
                  <a:srgbClr val="000000"/>
                </a:solidFill>
                <a:latin typeface="Calibri" pitchFamily="34" charset="0"/>
              </a:rPr>
              <a:t>  Increase the overload to 3v1.</a:t>
            </a:r>
          </a:p>
          <a:p>
            <a:pPr>
              <a:buSzPts val="1000"/>
              <a:buFont typeface="Symbol" pitchFamily="18" charset="2"/>
              <a:buChar char="·"/>
            </a:pPr>
            <a:r>
              <a:rPr lang="en-GB" sz="1200">
                <a:solidFill>
                  <a:srgbClr val="000000"/>
                </a:solidFill>
                <a:latin typeface="Calibri" pitchFamily="34" charset="0"/>
              </a:rPr>
              <a:t>  Give defenders a ball to dribble whilst trying to close down.</a:t>
            </a:r>
          </a:p>
          <a:p>
            <a:pPr>
              <a:buSzPts val="1000"/>
              <a:buFont typeface="Symbol" pitchFamily="18" charset="2"/>
              <a:buChar char="·"/>
            </a:pPr>
            <a:r>
              <a:rPr lang="en-GB" sz="1200">
                <a:solidFill>
                  <a:srgbClr val="000000"/>
                </a:solidFill>
                <a:latin typeface="Calibri" pitchFamily="34" charset="0"/>
              </a:rPr>
              <a:t>  Play without keepers possibly use smaller goals.</a:t>
            </a:r>
          </a:p>
          <a:p>
            <a:endParaRPr lang="en-GB" sz="800">
              <a:solidFill>
                <a:srgbClr val="000000"/>
              </a:solidFill>
              <a:latin typeface="Calibri" pitchFamily="34" charset="0"/>
            </a:endParaRPr>
          </a:p>
          <a:p>
            <a:r>
              <a:rPr lang="en-GB" sz="1200" b="1">
                <a:solidFill>
                  <a:srgbClr val="000000"/>
                </a:solidFill>
                <a:latin typeface="Calibri" pitchFamily="34" charset="0"/>
              </a:rPr>
              <a:t>To make more difficult:</a:t>
            </a:r>
          </a:p>
          <a:p>
            <a:pPr>
              <a:buSzPts val="1000"/>
              <a:buFont typeface="Symbol" pitchFamily="18" charset="2"/>
              <a:buChar char="·"/>
            </a:pPr>
            <a:r>
              <a:rPr lang="en-GB" sz="1200">
                <a:solidFill>
                  <a:srgbClr val="000000"/>
                </a:solidFill>
                <a:latin typeface="Calibri" pitchFamily="34" charset="0"/>
              </a:rPr>
              <a:t>  Reduce the size of the pitch.</a:t>
            </a:r>
          </a:p>
          <a:p>
            <a:pPr>
              <a:buSzPts val="1000"/>
              <a:buFont typeface="Symbol" pitchFamily="18" charset="2"/>
              <a:buChar char="·"/>
            </a:pPr>
            <a:r>
              <a:rPr lang="en-GB" sz="1200">
                <a:solidFill>
                  <a:srgbClr val="000000"/>
                </a:solidFill>
                <a:latin typeface="Calibri" pitchFamily="34" charset="0"/>
              </a:rPr>
              <a:t>  Position balls differently so they are a bit closer to defenders.</a:t>
            </a:r>
          </a:p>
          <a:p>
            <a:pPr>
              <a:buSzPts val="1000"/>
              <a:buFont typeface="Symbol" pitchFamily="18" charset="2"/>
              <a:buChar char="·"/>
            </a:pPr>
            <a:r>
              <a:rPr lang="en-GB" sz="1200">
                <a:solidFill>
                  <a:srgbClr val="000000"/>
                </a:solidFill>
                <a:latin typeface="Calibri" pitchFamily="34" charset="0"/>
              </a:rPr>
              <a:t>  Allow two defenders for the last ball or let them decide which ball to use two defenders.</a:t>
            </a:r>
          </a:p>
          <a:p>
            <a:endParaRPr lang="en-US"/>
          </a:p>
        </p:txBody>
      </p:sp>
      <p:grpSp>
        <p:nvGrpSpPr>
          <p:cNvPr id="14340" name="Group 77"/>
          <p:cNvGrpSpPr>
            <a:grpSpLocks/>
          </p:cNvGrpSpPr>
          <p:nvPr/>
        </p:nvGrpSpPr>
        <p:grpSpPr bwMode="auto">
          <a:xfrm>
            <a:off x="250825" y="549275"/>
            <a:ext cx="4752975" cy="5975350"/>
            <a:chOff x="179512" y="404664"/>
            <a:chExt cx="4752528" cy="5976664"/>
          </a:xfrm>
        </p:grpSpPr>
        <p:sp>
          <p:nvSpPr>
            <p:cNvPr id="14341" name="Rectangle 4"/>
            <p:cNvSpPr>
              <a:spLocks noChangeArrowheads="1"/>
            </p:cNvSpPr>
            <p:nvPr/>
          </p:nvSpPr>
          <p:spPr bwMode="auto">
            <a:xfrm rot="-5400000">
              <a:off x="-432556" y="1016732"/>
              <a:ext cx="5976664" cy="4752528"/>
            </a:xfrm>
            <a:prstGeom prst="rect">
              <a:avLst/>
            </a:prstGeom>
            <a:solidFill>
              <a:srgbClr val="99E6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4342" name="Rectangle 5"/>
            <p:cNvSpPr>
              <a:spLocks noChangeArrowheads="1"/>
            </p:cNvSpPr>
            <p:nvPr/>
          </p:nvSpPr>
          <p:spPr bwMode="auto">
            <a:xfrm>
              <a:off x="525723" y="622563"/>
              <a:ext cx="4028633" cy="5540866"/>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4343" name="Rectangle 6" descr="Outlined diamond"/>
            <p:cNvSpPr>
              <a:spLocks noChangeArrowheads="1"/>
            </p:cNvSpPr>
            <p:nvPr/>
          </p:nvSpPr>
          <p:spPr bwMode="auto">
            <a:xfrm>
              <a:off x="2036460" y="6038915"/>
              <a:ext cx="944211" cy="124514"/>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14344" name="Rectangle 7" descr="Outlined diamond"/>
            <p:cNvSpPr>
              <a:spLocks noChangeArrowheads="1"/>
            </p:cNvSpPr>
            <p:nvPr/>
          </p:nvSpPr>
          <p:spPr bwMode="auto">
            <a:xfrm rot="10800000">
              <a:off x="2036460" y="622563"/>
              <a:ext cx="944211" cy="124514"/>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14345" name="Line 8"/>
            <p:cNvSpPr>
              <a:spLocks noChangeShapeType="1"/>
            </p:cNvSpPr>
            <p:nvPr/>
          </p:nvSpPr>
          <p:spPr bwMode="auto">
            <a:xfrm rot="-5400000">
              <a:off x="2540039" y="1347551"/>
              <a:ext cx="0" cy="4028633"/>
            </a:xfrm>
            <a:prstGeom prst="line">
              <a:avLst/>
            </a:prstGeom>
            <a:noFill/>
            <a:ln w="9525">
              <a:solidFill>
                <a:srgbClr val="000000"/>
              </a:solidFill>
              <a:round/>
              <a:headEnd/>
              <a:tailEnd/>
            </a:ln>
          </p:spPr>
          <p:txBody>
            <a:bodyPr lIns="36576" tIns="36576" rIns="36576" bIns="36576"/>
            <a:lstStyle/>
            <a:p>
              <a:endParaRPr lang="en-US"/>
            </a:p>
          </p:txBody>
        </p:sp>
        <p:sp>
          <p:nvSpPr>
            <p:cNvPr id="14346" name="Line 9"/>
            <p:cNvSpPr>
              <a:spLocks noChangeShapeType="1"/>
            </p:cNvSpPr>
            <p:nvPr/>
          </p:nvSpPr>
          <p:spPr bwMode="auto">
            <a:xfrm rot="-5400000">
              <a:off x="2540039" y="1658836"/>
              <a:ext cx="0" cy="4028633"/>
            </a:xfrm>
            <a:prstGeom prst="line">
              <a:avLst/>
            </a:prstGeom>
            <a:noFill/>
            <a:ln w="9525" algn="ctr">
              <a:solidFill>
                <a:srgbClr val="000000"/>
              </a:solidFill>
              <a:prstDash val="dash"/>
              <a:round/>
              <a:headEnd/>
              <a:tailEnd/>
            </a:ln>
          </p:spPr>
          <p:txBody>
            <a:bodyPr lIns="36576" tIns="36576" rIns="36576" bIns="36576"/>
            <a:lstStyle/>
            <a:p>
              <a:endParaRPr lang="en-US"/>
            </a:p>
          </p:txBody>
        </p:sp>
        <p:sp>
          <p:nvSpPr>
            <p:cNvPr id="14347" name="Line 10"/>
            <p:cNvSpPr>
              <a:spLocks noChangeShapeType="1"/>
            </p:cNvSpPr>
            <p:nvPr/>
          </p:nvSpPr>
          <p:spPr bwMode="auto">
            <a:xfrm rot="-5400000">
              <a:off x="2540039" y="1036266"/>
              <a:ext cx="0" cy="4028633"/>
            </a:xfrm>
            <a:prstGeom prst="line">
              <a:avLst/>
            </a:prstGeom>
            <a:noFill/>
            <a:ln w="9525" algn="ctr">
              <a:solidFill>
                <a:srgbClr val="000000"/>
              </a:solidFill>
              <a:prstDash val="dash"/>
              <a:round/>
              <a:headEnd/>
              <a:tailEnd/>
            </a:ln>
          </p:spPr>
          <p:txBody>
            <a:bodyPr lIns="36576" tIns="36576" rIns="36576" bIns="36576"/>
            <a:lstStyle/>
            <a:p>
              <a:endParaRPr lang="en-US"/>
            </a:p>
          </p:txBody>
        </p:sp>
        <p:sp>
          <p:nvSpPr>
            <p:cNvPr id="14348" name="Oval 11" descr="Solid diamond"/>
            <p:cNvSpPr>
              <a:spLocks noChangeArrowheads="1"/>
            </p:cNvSpPr>
            <p:nvPr/>
          </p:nvSpPr>
          <p:spPr bwMode="auto">
            <a:xfrm rot="-5400000">
              <a:off x="1218662" y="3454735"/>
              <a:ext cx="93385" cy="9442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49" name="Oval 12" descr="Solid diamond"/>
            <p:cNvSpPr>
              <a:spLocks noChangeArrowheads="1"/>
            </p:cNvSpPr>
            <p:nvPr/>
          </p:nvSpPr>
          <p:spPr bwMode="auto">
            <a:xfrm rot="-5400000">
              <a:off x="1753715" y="3454735"/>
              <a:ext cx="93385" cy="9442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50" name="Oval 13" descr="Solid diamond"/>
            <p:cNvSpPr>
              <a:spLocks noChangeArrowheads="1"/>
            </p:cNvSpPr>
            <p:nvPr/>
          </p:nvSpPr>
          <p:spPr bwMode="auto">
            <a:xfrm rot="-5400000">
              <a:off x="2414662" y="3485864"/>
              <a:ext cx="93385" cy="9442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51" name="Oval 14" descr="Solid diamond"/>
            <p:cNvSpPr>
              <a:spLocks noChangeArrowheads="1"/>
            </p:cNvSpPr>
            <p:nvPr/>
          </p:nvSpPr>
          <p:spPr bwMode="auto">
            <a:xfrm rot="-5400000">
              <a:off x="3044136" y="3485864"/>
              <a:ext cx="93385" cy="9442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52" name="Oval 15" descr="Solid diamond"/>
            <p:cNvSpPr>
              <a:spLocks noChangeArrowheads="1"/>
            </p:cNvSpPr>
            <p:nvPr/>
          </p:nvSpPr>
          <p:spPr bwMode="auto">
            <a:xfrm rot="-5400000">
              <a:off x="3610663" y="3454735"/>
              <a:ext cx="93385" cy="9442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53" name="Oval 16" descr="Solid diamond"/>
            <p:cNvSpPr>
              <a:spLocks noChangeArrowheads="1"/>
            </p:cNvSpPr>
            <p:nvPr/>
          </p:nvSpPr>
          <p:spPr bwMode="auto">
            <a:xfrm rot="-5400000">
              <a:off x="1218662" y="3143450"/>
              <a:ext cx="93385" cy="9442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54" name="Oval 17" descr="Solid diamond"/>
            <p:cNvSpPr>
              <a:spLocks noChangeArrowheads="1"/>
            </p:cNvSpPr>
            <p:nvPr/>
          </p:nvSpPr>
          <p:spPr bwMode="auto">
            <a:xfrm rot="-5400000">
              <a:off x="1722241" y="3174579"/>
              <a:ext cx="93385" cy="9442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55" name="Oval 18" descr="Solid diamond"/>
            <p:cNvSpPr>
              <a:spLocks noChangeArrowheads="1"/>
            </p:cNvSpPr>
            <p:nvPr/>
          </p:nvSpPr>
          <p:spPr bwMode="auto">
            <a:xfrm rot="-5400000">
              <a:off x="2351715" y="3143450"/>
              <a:ext cx="93385" cy="9442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56" name="Oval 19" descr="Solid diamond"/>
            <p:cNvSpPr>
              <a:spLocks noChangeArrowheads="1"/>
            </p:cNvSpPr>
            <p:nvPr/>
          </p:nvSpPr>
          <p:spPr bwMode="auto">
            <a:xfrm rot="-5400000">
              <a:off x="2981189" y="3112322"/>
              <a:ext cx="93385" cy="9442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57" name="Oval 20" descr="Solid diamond"/>
            <p:cNvSpPr>
              <a:spLocks noChangeArrowheads="1"/>
            </p:cNvSpPr>
            <p:nvPr/>
          </p:nvSpPr>
          <p:spPr bwMode="auto">
            <a:xfrm rot="-5400000">
              <a:off x="3673610" y="3143450"/>
              <a:ext cx="93385" cy="9442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4358" name="Group 21"/>
            <p:cNvGrpSpPr>
              <a:grpSpLocks/>
            </p:cNvGrpSpPr>
            <p:nvPr/>
          </p:nvGrpSpPr>
          <p:grpSpPr bwMode="auto">
            <a:xfrm rot="10643149">
              <a:off x="2429881" y="840462"/>
              <a:ext cx="141632" cy="171207"/>
              <a:chOff x="110719275" y="113422650"/>
              <a:chExt cx="162000" cy="198000"/>
            </a:xfrm>
          </p:grpSpPr>
          <p:sp>
            <p:nvSpPr>
              <p:cNvPr id="14411" name="Oval 22"/>
              <p:cNvSpPr>
                <a:spLocks noChangeArrowheads="1"/>
              </p:cNvSpPr>
              <p:nvPr/>
            </p:nvSpPr>
            <p:spPr bwMode="auto">
              <a:xfrm>
                <a:off x="110737275" y="113422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412" name="Oval 23"/>
              <p:cNvSpPr>
                <a:spLocks noChangeArrowheads="1"/>
              </p:cNvSpPr>
              <p:nvPr/>
            </p:nvSpPr>
            <p:spPr bwMode="auto">
              <a:xfrm>
                <a:off x="110800275" y="113422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413" name="Oval 24"/>
              <p:cNvSpPr>
                <a:spLocks noChangeArrowheads="1"/>
              </p:cNvSpPr>
              <p:nvPr/>
            </p:nvSpPr>
            <p:spPr bwMode="auto">
              <a:xfrm>
                <a:off x="110719275" y="1134586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59" name="Group 25"/>
            <p:cNvGrpSpPr>
              <a:grpSpLocks/>
            </p:cNvGrpSpPr>
            <p:nvPr/>
          </p:nvGrpSpPr>
          <p:grpSpPr bwMode="auto">
            <a:xfrm rot="5400000">
              <a:off x="321920" y="1057412"/>
              <a:ext cx="140078" cy="173105"/>
              <a:chOff x="108145275" y="113926650"/>
              <a:chExt cx="162000" cy="198000"/>
            </a:xfrm>
          </p:grpSpPr>
          <p:sp>
            <p:nvSpPr>
              <p:cNvPr id="14408" name="Oval 26"/>
              <p:cNvSpPr>
                <a:spLocks noChangeArrowheads="1"/>
              </p:cNvSpPr>
              <p:nvPr/>
            </p:nvSpPr>
            <p:spPr bwMode="auto">
              <a:xfrm>
                <a:off x="108163275" y="113926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409" name="Oval 27"/>
              <p:cNvSpPr>
                <a:spLocks noChangeArrowheads="1"/>
              </p:cNvSpPr>
              <p:nvPr/>
            </p:nvSpPr>
            <p:spPr bwMode="auto">
              <a:xfrm>
                <a:off x="108226275" y="113926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410" name="Oval 28"/>
              <p:cNvSpPr>
                <a:spLocks noChangeArrowheads="1"/>
              </p:cNvSpPr>
              <p:nvPr/>
            </p:nvSpPr>
            <p:spPr bwMode="auto">
              <a:xfrm>
                <a:off x="108145275" y="1139626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60" name="Group 29"/>
            <p:cNvGrpSpPr>
              <a:grpSpLocks/>
            </p:cNvGrpSpPr>
            <p:nvPr/>
          </p:nvGrpSpPr>
          <p:grpSpPr bwMode="auto">
            <a:xfrm rot="-5200937">
              <a:off x="4602343" y="5322011"/>
              <a:ext cx="140078" cy="173105"/>
              <a:chOff x="111169275" y="114592650"/>
              <a:chExt cx="162000" cy="198000"/>
            </a:xfrm>
          </p:grpSpPr>
          <p:sp>
            <p:nvSpPr>
              <p:cNvPr id="14405" name="Oval 30"/>
              <p:cNvSpPr>
                <a:spLocks noChangeArrowheads="1"/>
              </p:cNvSpPr>
              <p:nvPr/>
            </p:nvSpPr>
            <p:spPr bwMode="auto">
              <a:xfrm>
                <a:off x="111187275" y="114592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406" name="Oval 31"/>
              <p:cNvSpPr>
                <a:spLocks noChangeArrowheads="1"/>
              </p:cNvSpPr>
              <p:nvPr/>
            </p:nvSpPr>
            <p:spPr bwMode="auto">
              <a:xfrm>
                <a:off x="111250275" y="114592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407" name="Oval 32"/>
              <p:cNvSpPr>
                <a:spLocks noChangeArrowheads="1"/>
              </p:cNvSpPr>
              <p:nvPr/>
            </p:nvSpPr>
            <p:spPr bwMode="auto">
              <a:xfrm>
                <a:off x="111169275" y="114628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61" name="Group 33"/>
            <p:cNvGrpSpPr>
              <a:grpSpLocks/>
            </p:cNvGrpSpPr>
            <p:nvPr/>
          </p:nvGrpSpPr>
          <p:grpSpPr bwMode="auto">
            <a:xfrm>
              <a:off x="2445618" y="5774323"/>
              <a:ext cx="141632" cy="171207"/>
              <a:chOff x="110587284" y="113509448"/>
              <a:chExt cx="162000" cy="198000"/>
            </a:xfrm>
          </p:grpSpPr>
          <p:sp>
            <p:nvSpPr>
              <p:cNvPr id="14402" name="Oval 34"/>
              <p:cNvSpPr>
                <a:spLocks noChangeArrowheads="1"/>
              </p:cNvSpPr>
              <p:nvPr/>
            </p:nvSpPr>
            <p:spPr bwMode="auto">
              <a:xfrm>
                <a:off x="110605283" y="113509448"/>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403" name="Oval 35"/>
              <p:cNvSpPr>
                <a:spLocks noChangeArrowheads="1"/>
              </p:cNvSpPr>
              <p:nvPr/>
            </p:nvSpPr>
            <p:spPr bwMode="auto">
              <a:xfrm>
                <a:off x="110668284" y="113509448"/>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404" name="Oval 36"/>
              <p:cNvSpPr>
                <a:spLocks noChangeArrowheads="1"/>
              </p:cNvSpPr>
              <p:nvPr/>
            </p:nvSpPr>
            <p:spPr bwMode="auto">
              <a:xfrm>
                <a:off x="110587284" y="113545448"/>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62" name="Group 37"/>
            <p:cNvGrpSpPr>
              <a:grpSpLocks/>
            </p:cNvGrpSpPr>
            <p:nvPr/>
          </p:nvGrpSpPr>
          <p:grpSpPr bwMode="auto">
            <a:xfrm rot="5953052">
              <a:off x="321920" y="2364807"/>
              <a:ext cx="140078" cy="173105"/>
              <a:chOff x="108019031" y="113974835"/>
              <a:chExt cx="162000" cy="198000"/>
            </a:xfrm>
          </p:grpSpPr>
          <p:sp>
            <p:nvSpPr>
              <p:cNvPr id="14399" name="Oval 38"/>
              <p:cNvSpPr>
                <a:spLocks noChangeArrowheads="1"/>
              </p:cNvSpPr>
              <p:nvPr/>
            </p:nvSpPr>
            <p:spPr bwMode="auto">
              <a:xfrm>
                <a:off x="108037031" y="1139748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400" name="Oval 39"/>
              <p:cNvSpPr>
                <a:spLocks noChangeArrowheads="1"/>
              </p:cNvSpPr>
              <p:nvPr/>
            </p:nvSpPr>
            <p:spPr bwMode="auto">
              <a:xfrm>
                <a:off x="108100032" y="1139748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401" name="Oval 40"/>
              <p:cNvSpPr>
                <a:spLocks noChangeArrowheads="1"/>
              </p:cNvSpPr>
              <p:nvPr/>
            </p:nvSpPr>
            <p:spPr bwMode="auto">
              <a:xfrm>
                <a:off x="108019031" y="114010835"/>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63" name="Group 41"/>
            <p:cNvGrpSpPr>
              <a:grpSpLocks/>
            </p:cNvGrpSpPr>
            <p:nvPr/>
          </p:nvGrpSpPr>
          <p:grpSpPr bwMode="auto">
            <a:xfrm rot="-5400000">
              <a:off x="4618079" y="4403720"/>
              <a:ext cx="140078" cy="173106"/>
              <a:chOff x="111257856" y="114488673"/>
              <a:chExt cx="162000" cy="198001"/>
            </a:xfrm>
          </p:grpSpPr>
          <p:sp>
            <p:nvSpPr>
              <p:cNvPr id="14396" name="Oval 42"/>
              <p:cNvSpPr>
                <a:spLocks noChangeArrowheads="1"/>
              </p:cNvSpPr>
              <p:nvPr/>
            </p:nvSpPr>
            <p:spPr bwMode="auto">
              <a:xfrm>
                <a:off x="111275856" y="11448867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97" name="Oval 43"/>
              <p:cNvSpPr>
                <a:spLocks noChangeArrowheads="1"/>
              </p:cNvSpPr>
              <p:nvPr/>
            </p:nvSpPr>
            <p:spPr bwMode="auto">
              <a:xfrm>
                <a:off x="111338856" y="11448867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98" name="Oval 44"/>
              <p:cNvSpPr>
                <a:spLocks noChangeArrowheads="1"/>
              </p:cNvSpPr>
              <p:nvPr/>
            </p:nvSpPr>
            <p:spPr bwMode="auto">
              <a:xfrm>
                <a:off x="111257856" y="114524674"/>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64" name="Group 45"/>
            <p:cNvGrpSpPr>
              <a:grpSpLocks/>
            </p:cNvGrpSpPr>
            <p:nvPr/>
          </p:nvGrpSpPr>
          <p:grpSpPr bwMode="auto">
            <a:xfrm rot="-5400000">
              <a:off x="4602343" y="1181926"/>
              <a:ext cx="140078" cy="173105"/>
              <a:chOff x="107892788" y="114023020"/>
              <a:chExt cx="162000" cy="198000"/>
            </a:xfrm>
          </p:grpSpPr>
          <p:sp>
            <p:nvSpPr>
              <p:cNvPr id="14393" name="Oval 46"/>
              <p:cNvSpPr>
                <a:spLocks noChangeArrowheads="1"/>
              </p:cNvSpPr>
              <p:nvPr/>
            </p:nvSpPr>
            <p:spPr bwMode="auto">
              <a:xfrm>
                <a:off x="107910788" y="11402302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94" name="Oval 47"/>
              <p:cNvSpPr>
                <a:spLocks noChangeArrowheads="1"/>
              </p:cNvSpPr>
              <p:nvPr/>
            </p:nvSpPr>
            <p:spPr bwMode="auto">
              <a:xfrm>
                <a:off x="107973790" y="11402302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95" name="Oval 48"/>
              <p:cNvSpPr>
                <a:spLocks noChangeArrowheads="1"/>
              </p:cNvSpPr>
              <p:nvPr/>
            </p:nvSpPr>
            <p:spPr bwMode="auto">
              <a:xfrm>
                <a:off x="107892788" y="11405902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65" name="Group 49"/>
            <p:cNvGrpSpPr>
              <a:grpSpLocks/>
            </p:cNvGrpSpPr>
            <p:nvPr/>
          </p:nvGrpSpPr>
          <p:grpSpPr bwMode="auto">
            <a:xfrm rot="-5400000">
              <a:off x="4602343" y="2364807"/>
              <a:ext cx="140078" cy="173105"/>
              <a:chOff x="107753038" y="114104252"/>
              <a:chExt cx="162000" cy="198000"/>
            </a:xfrm>
          </p:grpSpPr>
          <p:sp>
            <p:nvSpPr>
              <p:cNvPr id="14390" name="Oval 50"/>
              <p:cNvSpPr>
                <a:spLocks noChangeArrowheads="1"/>
              </p:cNvSpPr>
              <p:nvPr/>
            </p:nvSpPr>
            <p:spPr bwMode="auto">
              <a:xfrm>
                <a:off x="107771037" y="1141042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91" name="Oval 51"/>
              <p:cNvSpPr>
                <a:spLocks noChangeArrowheads="1"/>
              </p:cNvSpPr>
              <p:nvPr/>
            </p:nvSpPr>
            <p:spPr bwMode="auto">
              <a:xfrm>
                <a:off x="107834039" y="1141042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92" name="Oval 52"/>
              <p:cNvSpPr>
                <a:spLocks noChangeArrowheads="1"/>
              </p:cNvSpPr>
              <p:nvPr/>
            </p:nvSpPr>
            <p:spPr bwMode="auto">
              <a:xfrm>
                <a:off x="107753038" y="114140252"/>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66" name="Group 53"/>
            <p:cNvGrpSpPr>
              <a:grpSpLocks/>
            </p:cNvGrpSpPr>
            <p:nvPr/>
          </p:nvGrpSpPr>
          <p:grpSpPr bwMode="auto">
            <a:xfrm rot="-195746">
              <a:off x="2920573" y="4296987"/>
              <a:ext cx="141632" cy="171207"/>
              <a:chOff x="112338375" y="105922950"/>
              <a:chExt cx="162000" cy="198000"/>
            </a:xfrm>
          </p:grpSpPr>
          <p:sp>
            <p:nvSpPr>
              <p:cNvPr id="14387" name="Oval 54"/>
              <p:cNvSpPr>
                <a:spLocks noChangeArrowheads="1"/>
              </p:cNvSpPr>
              <p:nvPr/>
            </p:nvSpPr>
            <p:spPr bwMode="auto">
              <a:xfrm>
                <a:off x="112356375" y="1059229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88" name="Oval 55"/>
              <p:cNvSpPr>
                <a:spLocks noChangeArrowheads="1"/>
              </p:cNvSpPr>
              <p:nvPr/>
            </p:nvSpPr>
            <p:spPr bwMode="auto">
              <a:xfrm>
                <a:off x="112419375" y="1059229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89" name="Oval 56"/>
              <p:cNvSpPr>
                <a:spLocks noChangeArrowheads="1"/>
              </p:cNvSpPr>
              <p:nvPr/>
            </p:nvSpPr>
            <p:spPr bwMode="auto">
              <a:xfrm>
                <a:off x="112338375" y="1059589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67" name="Group 57"/>
            <p:cNvGrpSpPr>
              <a:grpSpLocks/>
            </p:cNvGrpSpPr>
            <p:nvPr/>
          </p:nvGrpSpPr>
          <p:grpSpPr bwMode="auto">
            <a:xfrm>
              <a:off x="1721723" y="4249029"/>
              <a:ext cx="141632" cy="171207"/>
              <a:chOff x="112452675" y="106037250"/>
              <a:chExt cx="162000" cy="198000"/>
            </a:xfrm>
          </p:grpSpPr>
          <p:sp>
            <p:nvSpPr>
              <p:cNvPr id="14384" name="Oval 58"/>
              <p:cNvSpPr>
                <a:spLocks noChangeArrowheads="1"/>
              </p:cNvSpPr>
              <p:nvPr/>
            </p:nvSpPr>
            <p:spPr bwMode="auto">
              <a:xfrm>
                <a:off x="112470675" y="1060372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85" name="Oval 59"/>
              <p:cNvSpPr>
                <a:spLocks noChangeArrowheads="1"/>
              </p:cNvSpPr>
              <p:nvPr/>
            </p:nvSpPr>
            <p:spPr bwMode="auto">
              <a:xfrm>
                <a:off x="112533675" y="1060372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86" name="Oval 60"/>
              <p:cNvSpPr>
                <a:spLocks noChangeArrowheads="1"/>
              </p:cNvSpPr>
              <p:nvPr/>
            </p:nvSpPr>
            <p:spPr bwMode="auto">
              <a:xfrm>
                <a:off x="112452675" y="1060732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68" name="Group 61"/>
            <p:cNvGrpSpPr>
              <a:grpSpLocks/>
            </p:cNvGrpSpPr>
            <p:nvPr/>
          </p:nvGrpSpPr>
          <p:grpSpPr bwMode="auto">
            <a:xfrm rot="10800000">
              <a:off x="1721723" y="2101165"/>
              <a:ext cx="141632" cy="171207"/>
              <a:chOff x="112566975" y="106151550"/>
              <a:chExt cx="162000" cy="198000"/>
            </a:xfrm>
          </p:grpSpPr>
          <p:sp>
            <p:nvSpPr>
              <p:cNvPr id="14381" name="Oval 62"/>
              <p:cNvSpPr>
                <a:spLocks noChangeArrowheads="1"/>
              </p:cNvSpPr>
              <p:nvPr/>
            </p:nvSpPr>
            <p:spPr bwMode="auto">
              <a:xfrm>
                <a:off x="112584975" y="1061515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82" name="Oval 63"/>
              <p:cNvSpPr>
                <a:spLocks noChangeArrowheads="1"/>
              </p:cNvSpPr>
              <p:nvPr/>
            </p:nvSpPr>
            <p:spPr bwMode="auto">
              <a:xfrm>
                <a:off x="112647975" y="1061515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83" name="Oval 64"/>
              <p:cNvSpPr>
                <a:spLocks noChangeArrowheads="1"/>
              </p:cNvSpPr>
              <p:nvPr/>
            </p:nvSpPr>
            <p:spPr bwMode="auto">
              <a:xfrm>
                <a:off x="112566975" y="1061875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69" name="Group 65"/>
            <p:cNvGrpSpPr>
              <a:grpSpLocks/>
            </p:cNvGrpSpPr>
            <p:nvPr/>
          </p:nvGrpSpPr>
          <p:grpSpPr bwMode="auto">
            <a:xfrm rot="10800000">
              <a:off x="2760355" y="2101165"/>
              <a:ext cx="141632" cy="171207"/>
              <a:chOff x="112681275" y="106265850"/>
              <a:chExt cx="162000" cy="198000"/>
            </a:xfrm>
          </p:grpSpPr>
          <p:sp>
            <p:nvSpPr>
              <p:cNvPr id="14378" name="Oval 66"/>
              <p:cNvSpPr>
                <a:spLocks noChangeArrowheads="1"/>
              </p:cNvSpPr>
              <p:nvPr/>
            </p:nvSpPr>
            <p:spPr bwMode="auto">
              <a:xfrm>
                <a:off x="112699275" y="1062658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79" name="Oval 67"/>
              <p:cNvSpPr>
                <a:spLocks noChangeArrowheads="1"/>
              </p:cNvSpPr>
              <p:nvPr/>
            </p:nvSpPr>
            <p:spPr bwMode="auto">
              <a:xfrm>
                <a:off x="112762275" y="1062658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80" name="Oval 68"/>
              <p:cNvSpPr>
                <a:spLocks noChangeArrowheads="1"/>
              </p:cNvSpPr>
              <p:nvPr/>
            </p:nvSpPr>
            <p:spPr bwMode="auto">
              <a:xfrm>
                <a:off x="112681275" y="1063018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70" name="Group 69"/>
            <p:cNvGrpSpPr>
              <a:grpSpLocks/>
            </p:cNvGrpSpPr>
            <p:nvPr/>
          </p:nvGrpSpPr>
          <p:grpSpPr bwMode="auto">
            <a:xfrm rot="5855458">
              <a:off x="321921" y="4076872"/>
              <a:ext cx="140078" cy="173106"/>
              <a:chOff x="111372156" y="114602973"/>
              <a:chExt cx="162000" cy="198001"/>
            </a:xfrm>
          </p:grpSpPr>
          <p:sp>
            <p:nvSpPr>
              <p:cNvPr id="14375" name="Oval 70"/>
              <p:cNvSpPr>
                <a:spLocks noChangeArrowheads="1"/>
              </p:cNvSpPr>
              <p:nvPr/>
            </p:nvSpPr>
            <p:spPr bwMode="auto">
              <a:xfrm>
                <a:off x="111390156" y="11460297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76" name="Oval 71"/>
              <p:cNvSpPr>
                <a:spLocks noChangeArrowheads="1"/>
              </p:cNvSpPr>
              <p:nvPr/>
            </p:nvSpPr>
            <p:spPr bwMode="auto">
              <a:xfrm>
                <a:off x="111453156" y="11460297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77" name="Oval 72"/>
              <p:cNvSpPr>
                <a:spLocks noChangeArrowheads="1"/>
              </p:cNvSpPr>
              <p:nvPr/>
            </p:nvSpPr>
            <p:spPr bwMode="auto">
              <a:xfrm>
                <a:off x="111372156" y="114638974"/>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4371" name="Group 73"/>
            <p:cNvGrpSpPr>
              <a:grpSpLocks/>
            </p:cNvGrpSpPr>
            <p:nvPr/>
          </p:nvGrpSpPr>
          <p:grpSpPr bwMode="auto">
            <a:xfrm rot="5400000">
              <a:off x="321921" y="4948469"/>
              <a:ext cx="140078" cy="173106"/>
              <a:chOff x="111486456" y="114717273"/>
              <a:chExt cx="162000" cy="198001"/>
            </a:xfrm>
          </p:grpSpPr>
          <p:sp>
            <p:nvSpPr>
              <p:cNvPr id="14372" name="Oval 74"/>
              <p:cNvSpPr>
                <a:spLocks noChangeArrowheads="1"/>
              </p:cNvSpPr>
              <p:nvPr/>
            </p:nvSpPr>
            <p:spPr bwMode="auto">
              <a:xfrm>
                <a:off x="111504456" y="11471727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73" name="Oval 75"/>
              <p:cNvSpPr>
                <a:spLocks noChangeArrowheads="1"/>
              </p:cNvSpPr>
              <p:nvPr/>
            </p:nvSpPr>
            <p:spPr bwMode="auto">
              <a:xfrm>
                <a:off x="111567456" y="11471727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374" name="Oval 76"/>
              <p:cNvSpPr>
                <a:spLocks noChangeArrowheads="1"/>
              </p:cNvSpPr>
              <p:nvPr/>
            </p:nvSpPr>
            <p:spPr bwMode="auto">
              <a:xfrm>
                <a:off x="111486456" y="114753274"/>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spTree>
  </p:cSld>
  <p:clrMapOvr>
    <a:masterClrMapping/>
  </p:clrMapOvr>
  <p:transition advTm="10329"/>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219700" y="404813"/>
            <a:ext cx="3744913" cy="3636962"/>
          </a:xfrm>
          <a:prstGeom prst="rect">
            <a:avLst/>
          </a:prstGeom>
          <a:noFill/>
          <a:ln w="9525" algn="in">
            <a:noFill/>
            <a:miter lim="800000"/>
            <a:headEnd/>
            <a:tailEnd/>
          </a:ln>
        </p:spPr>
        <p:txBody>
          <a:bodyPr lIns="36576" tIns="36576" rIns="36576" bIns="36576"/>
          <a:lstStyle/>
          <a:p>
            <a:r>
              <a:rPr lang="en-GB" sz="1400" b="1">
                <a:solidFill>
                  <a:srgbClr val="000000"/>
                </a:solidFill>
                <a:latin typeface="Calibri" pitchFamily="34" charset="0"/>
              </a:rPr>
              <a:t>Score First - Combination Play and Shooting</a:t>
            </a:r>
          </a:p>
          <a:p>
            <a:endParaRPr lang="en-GB" sz="1100">
              <a:solidFill>
                <a:srgbClr val="000000"/>
              </a:solidFill>
              <a:latin typeface="Calibri" pitchFamily="34" charset="0"/>
            </a:endParaRPr>
          </a:p>
          <a:p>
            <a:r>
              <a:rPr lang="en-GB" sz="1200">
                <a:solidFill>
                  <a:srgbClr val="000000"/>
                </a:solidFill>
                <a:latin typeface="Calibri" pitchFamily="34" charset="0"/>
              </a:rPr>
              <a:t>The size of the  area is dependant on ages and abilities. Players split into attackers, defenders and goalkeepers. </a:t>
            </a:r>
          </a:p>
          <a:p>
            <a:endParaRPr lang="en-GB" sz="1200">
              <a:solidFill>
                <a:srgbClr val="000000"/>
              </a:solidFill>
              <a:latin typeface="Calibri" pitchFamily="34" charset="0"/>
            </a:endParaRPr>
          </a:p>
          <a:p>
            <a:r>
              <a:rPr lang="en-GB" sz="1200">
                <a:solidFill>
                  <a:srgbClr val="000000"/>
                </a:solidFill>
                <a:latin typeface="Calibri" pitchFamily="34" charset="0"/>
              </a:rPr>
              <a:t>Attackers look to combine to create and take goal scoring opportunities. Within this set up the players can be grouped in various ways. </a:t>
            </a:r>
          </a:p>
          <a:p>
            <a:r>
              <a:rPr lang="en-GB" sz="1200">
                <a:solidFill>
                  <a:srgbClr val="000000"/>
                </a:solidFill>
                <a:latin typeface="Calibri" pitchFamily="34" charset="0"/>
              </a:rPr>
              <a:t>You may have a </a:t>
            </a:r>
            <a:r>
              <a:rPr lang="en-GB" sz="1200" b="1">
                <a:solidFill>
                  <a:srgbClr val="000000"/>
                </a:solidFill>
                <a:latin typeface="Calibri" pitchFamily="34" charset="0"/>
              </a:rPr>
              <a:t>4v1</a:t>
            </a:r>
            <a:r>
              <a:rPr lang="en-GB" sz="1200">
                <a:solidFill>
                  <a:srgbClr val="000000"/>
                </a:solidFill>
                <a:latin typeface="Calibri" pitchFamily="34" charset="0"/>
              </a:rPr>
              <a:t> in one half and a </a:t>
            </a:r>
            <a:r>
              <a:rPr lang="en-GB" sz="1200" b="1">
                <a:solidFill>
                  <a:srgbClr val="000000"/>
                </a:solidFill>
                <a:latin typeface="Calibri" pitchFamily="34" charset="0"/>
              </a:rPr>
              <a:t>3v1</a:t>
            </a:r>
            <a:r>
              <a:rPr lang="en-GB" sz="1200">
                <a:solidFill>
                  <a:srgbClr val="000000"/>
                </a:solidFill>
                <a:latin typeface="Calibri" pitchFamily="34" charset="0"/>
              </a:rPr>
              <a:t> in the other, it depends on how you feel your players will deal with it. </a:t>
            </a:r>
          </a:p>
          <a:p>
            <a:r>
              <a:rPr lang="en-GB" sz="1200">
                <a:solidFill>
                  <a:srgbClr val="000000"/>
                </a:solidFill>
                <a:latin typeface="Calibri" pitchFamily="34" charset="0"/>
              </a:rPr>
              <a:t>If the attackers are having a lot of success in the </a:t>
            </a:r>
            <a:r>
              <a:rPr lang="en-GB" sz="1200" b="1">
                <a:solidFill>
                  <a:srgbClr val="000000"/>
                </a:solidFill>
                <a:latin typeface="Calibri" pitchFamily="34" charset="0"/>
              </a:rPr>
              <a:t>4v1</a:t>
            </a:r>
            <a:r>
              <a:rPr lang="en-GB" sz="1200">
                <a:solidFill>
                  <a:srgbClr val="000000"/>
                </a:solidFill>
                <a:latin typeface="Calibri" pitchFamily="34" charset="0"/>
              </a:rPr>
              <a:t> half maybe add another defender to task them differently and see how that affects the success rate. </a:t>
            </a:r>
          </a:p>
          <a:p>
            <a:r>
              <a:rPr lang="en-GB" sz="1200">
                <a:solidFill>
                  <a:srgbClr val="000000"/>
                </a:solidFill>
                <a:latin typeface="Calibri" pitchFamily="34" charset="0"/>
              </a:rPr>
              <a:t>Alternatively, if the </a:t>
            </a:r>
            <a:r>
              <a:rPr lang="en-GB" sz="1200" b="1">
                <a:solidFill>
                  <a:srgbClr val="000000"/>
                </a:solidFill>
                <a:latin typeface="Calibri" pitchFamily="34" charset="0"/>
              </a:rPr>
              <a:t>3v2</a:t>
            </a:r>
            <a:r>
              <a:rPr lang="en-GB" sz="1200">
                <a:solidFill>
                  <a:srgbClr val="000000"/>
                </a:solidFill>
                <a:latin typeface="Calibri" pitchFamily="34" charset="0"/>
              </a:rPr>
              <a:t> attackers are not having any success than add an extra player.</a:t>
            </a:r>
          </a:p>
          <a:p>
            <a:endParaRPr lang="en-GB" sz="1200">
              <a:solidFill>
                <a:srgbClr val="000000"/>
              </a:solidFill>
              <a:latin typeface="Calibri" pitchFamily="34" charset="0"/>
            </a:endParaRPr>
          </a:p>
          <a:p>
            <a:r>
              <a:rPr lang="en-GB" sz="1200">
                <a:solidFill>
                  <a:srgbClr val="000000"/>
                </a:solidFill>
                <a:latin typeface="Calibri" pitchFamily="34" charset="0"/>
              </a:rPr>
              <a:t>The game can also be used for focussing on the defensive element of the game such pressuring the ball, delaying techniques, covering positions etc. </a:t>
            </a:r>
          </a:p>
          <a:p>
            <a:r>
              <a:rPr lang="en-GB" sz="1200">
                <a:solidFill>
                  <a:srgbClr val="000000"/>
                </a:solidFill>
                <a:latin typeface="Calibri" pitchFamily="34" charset="0"/>
              </a:rPr>
              <a:t>Ensure that players are rotated on a regular basis to have an experience of each of the roles.</a:t>
            </a:r>
          </a:p>
          <a:p>
            <a:endParaRPr lang="en-GB" sz="1200" b="1">
              <a:solidFill>
                <a:srgbClr val="000000"/>
              </a:solidFill>
              <a:latin typeface="Calibri" pitchFamily="34" charset="0"/>
            </a:endParaRPr>
          </a:p>
          <a:p>
            <a:r>
              <a:rPr lang="en-GB" sz="1200" b="1">
                <a:solidFill>
                  <a:srgbClr val="000000"/>
                </a:solidFill>
                <a:latin typeface="Calibri" pitchFamily="34" charset="0"/>
              </a:rPr>
              <a:t>Progression:</a:t>
            </a:r>
          </a:p>
          <a:p>
            <a:r>
              <a:rPr lang="en-GB" sz="1200">
                <a:solidFill>
                  <a:srgbClr val="000000"/>
                </a:solidFill>
                <a:latin typeface="Calibri" pitchFamily="34" charset="0"/>
              </a:rPr>
              <a:t>Work with an equal number of attackers and defenders in each half. The objective is to see which of the </a:t>
            </a:r>
          </a:p>
          <a:p>
            <a:r>
              <a:rPr lang="en-GB" sz="1200">
                <a:solidFill>
                  <a:srgbClr val="000000"/>
                </a:solidFill>
                <a:latin typeface="Calibri" pitchFamily="34" charset="0"/>
              </a:rPr>
              <a:t>Attacking teams can score first, once they have scored they then get another ball from the halfway line and </a:t>
            </a:r>
          </a:p>
          <a:p>
            <a:r>
              <a:rPr lang="en-GB" sz="1200">
                <a:solidFill>
                  <a:srgbClr val="000000"/>
                </a:solidFill>
                <a:latin typeface="Calibri" pitchFamily="34" charset="0"/>
              </a:rPr>
              <a:t>continue. You could have a time limit  and see who has scored most goals within that time.</a:t>
            </a:r>
          </a:p>
          <a:p>
            <a:endParaRPr lang="en-GB" sz="1200">
              <a:solidFill>
                <a:srgbClr val="000000"/>
              </a:solidFill>
              <a:latin typeface="Calibri" pitchFamily="34" charset="0"/>
            </a:endParaRPr>
          </a:p>
          <a:p>
            <a:endParaRPr lang="en-US"/>
          </a:p>
        </p:txBody>
      </p:sp>
      <p:grpSp>
        <p:nvGrpSpPr>
          <p:cNvPr id="15363" name="Group 68"/>
          <p:cNvGrpSpPr>
            <a:grpSpLocks/>
          </p:cNvGrpSpPr>
          <p:nvPr/>
        </p:nvGrpSpPr>
        <p:grpSpPr bwMode="auto">
          <a:xfrm>
            <a:off x="250825" y="404813"/>
            <a:ext cx="4752975" cy="5903912"/>
            <a:chOff x="251520" y="404664"/>
            <a:chExt cx="4752528" cy="5904656"/>
          </a:xfrm>
        </p:grpSpPr>
        <p:sp>
          <p:nvSpPr>
            <p:cNvPr id="15364" name="Rectangle 5"/>
            <p:cNvSpPr>
              <a:spLocks noChangeArrowheads="1"/>
            </p:cNvSpPr>
            <p:nvPr/>
          </p:nvSpPr>
          <p:spPr bwMode="auto">
            <a:xfrm rot="10800000">
              <a:off x="251520" y="404664"/>
              <a:ext cx="4752528" cy="5904656"/>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5365" name="Rectangle 6"/>
            <p:cNvSpPr>
              <a:spLocks noChangeArrowheads="1"/>
            </p:cNvSpPr>
            <p:nvPr/>
          </p:nvSpPr>
          <p:spPr bwMode="auto">
            <a:xfrm rot="10800000">
              <a:off x="583092" y="928910"/>
              <a:ext cx="4073378" cy="4899555"/>
            </a:xfrm>
            <a:prstGeom prst="rect">
              <a:avLst/>
            </a:prstGeom>
            <a:solidFill>
              <a:srgbClr val="B2F0B2"/>
            </a:solidFill>
            <a:ln w="19050" algn="in">
              <a:solidFill>
                <a:srgbClr val="FFFFFF"/>
              </a:solidFill>
              <a:miter lim="800000"/>
              <a:headEnd/>
              <a:tailEnd/>
            </a:ln>
          </p:spPr>
          <p:txBody>
            <a:bodyPr lIns="36576" tIns="36576" rIns="36576" bIns="36576"/>
            <a:lstStyle/>
            <a:p>
              <a:endParaRPr lang="en-GB">
                <a:latin typeface="Calibri" pitchFamily="34" charset="0"/>
              </a:endParaRPr>
            </a:p>
          </p:txBody>
        </p:sp>
        <p:sp>
          <p:nvSpPr>
            <p:cNvPr id="15366" name="Rectangle 7" descr="Outlined diamond"/>
            <p:cNvSpPr>
              <a:spLocks noChangeArrowheads="1"/>
            </p:cNvSpPr>
            <p:nvPr/>
          </p:nvSpPr>
          <p:spPr bwMode="auto">
            <a:xfrm rot="10800000">
              <a:off x="2288236" y="734226"/>
              <a:ext cx="577032" cy="193504"/>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15367" name="Rectangle 8" descr="Outlined diamond"/>
            <p:cNvSpPr>
              <a:spLocks noChangeArrowheads="1"/>
            </p:cNvSpPr>
            <p:nvPr/>
          </p:nvSpPr>
          <p:spPr bwMode="auto">
            <a:xfrm rot="10800000">
              <a:off x="2324301" y="5816371"/>
              <a:ext cx="577032" cy="19085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15368" name="Rectangle 9"/>
            <p:cNvSpPr>
              <a:spLocks noChangeArrowheads="1"/>
            </p:cNvSpPr>
            <p:nvPr/>
          </p:nvSpPr>
          <p:spPr bwMode="auto">
            <a:xfrm rot="10800000">
              <a:off x="1759208" y="928910"/>
              <a:ext cx="1663774" cy="519367"/>
            </a:xfrm>
            <a:prstGeom prst="rect">
              <a:avLst/>
            </a:prstGeom>
            <a:noFill/>
            <a:ln w="19050" algn="in">
              <a:noFill/>
              <a:miter lim="800000"/>
              <a:headEnd/>
              <a:tailEnd/>
            </a:ln>
          </p:spPr>
          <p:txBody>
            <a:bodyPr lIns="36576" tIns="36576" rIns="36576" bIns="36576"/>
            <a:lstStyle/>
            <a:p>
              <a:endParaRPr lang="en-GB">
                <a:latin typeface="Calibri" pitchFamily="34" charset="0"/>
              </a:endParaRPr>
            </a:p>
          </p:txBody>
        </p:sp>
        <p:sp>
          <p:nvSpPr>
            <p:cNvPr id="15369" name="Line 10"/>
            <p:cNvSpPr>
              <a:spLocks noChangeShapeType="1"/>
            </p:cNvSpPr>
            <p:nvPr/>
          </p:nvSpPr>
          <p:spPr bwMode="auto">
            <a:xfrm rot="10800000">
              <a:off x="593206" y="3394911"/>
              <a:ext cx="4063263" cy="0"/>
            </a:xfrm>
            <a:prstGeom prst="line">
              <a:avLst/>
            </a:prstGeom>
            <a:noFill/>
            <a:ln w="19050" algn="ctr">
              <a:solidFill>
                <a:srgbClr val="FFFFFF"/>
              </a:solidFill>
              <a:round/>
              <a:headEnd/>
              <a:tailEnd/>
            </a:ln>
          </p:spPr>
          <p:txBody>
            <a:bodyPr lIns="36576" tIns="36576" rIns="36576" bIns="36576"/>
            <a:lstStyle/>
            <a:p>
              <a:endParaRPr lang="en-US"/>
            </a:p>
          </p:txBody>
        </p:sp>
        <p:sp>
          <p:nvSpPr>
            <p:cNvPr id="15370" name="Rectangle 11"/>
            <p:cNvSpPr>
              <a:spLocks noChangeArrowheads="1"/>
            </p:cNvSpPr>
            <p:nvPr/>
          </p:nvSpPr>
          <p:spPr bwMode="auto">
            <a:xfrm>
              <a:off x="1802568" y="5403024"/>
              <a:ext cx="1663774" cy="410693"/>
            </a:xfrm>
            <a:prstGeom prst="rect">
              <a:avLst/>
            </a:prstGeom>
            <a:solidFill>
              <a:srgbClr val="B2F0B2"/>
            </a:solidFill>
            <a:ln w="19050" algn="in">
              <a:noFill/>
              <a:miter lim="800000"/>
              <a:headEnd/>
              <a:tailEnd/>
            </a:ln>
          </p:spPr>
          <p:txBody>
            <a:bodyPr lIns="36576" tIns="36576" rIns="36576" bIns="36576"/>
            <a:lstStyle/>
            <a:p>
              <a:endParaRPr lang="en-GB">
                <a:latin typeface="Calibri" pitchFamily="34" charset="0"/>
              </a:endParaRPr>
            </a:p>
          </p:txBody>
        </p:sp>
        <p:grpSp>
          <p:nvGrpSpPr>
            <p:cNvPr id="15371" name="Group 12"/>
            <p:cNvGrpSpPr>
              <a:grpSpLocks/>
            </p:cNvGrpSpPr>
            <p:nvPr/>
          </p:nvGrpSpPr>
          <p:grpSpPr bwMode="auto">
            <a:xfrm>
              <a:off x="2558707" y="5526610"/>
              <a:ext cx="124339" cy="151049"/>
              <a:chOff x="110957775" y="109008150"/>
              <a:chExt cx="162000" cy="198000"/>
            </a:xfrm>
          </p:grpSpPr>
          <p:sp>
            <p:nvSpPr>
              <p:cNvPr id="15427" name="Oval 13"/>
              <p:cNvSpPr>
                <a:spLocks noChangeArrowheads="1"/>
              </p:cNvSpPr>
              <p:nvPr/>
            </p:nvSpPr>
            <p:spPr bwMode="auto">
              <a:xfrm>
                <a:off x="110975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28" name="Oval 14"/>
              <p:cNvSpPr>
                <a:spLocks noChangeArrowheads="1"/>
              </p:cNvSpPr>
              <p:nvPr/>
            </p:nvSpPr>
            <p:spPr bwMode="auto">
              <a:xfrm>
                <a:off x="111038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29" name="Oval 15"/>
              <p:cNvSpPr>
                <a:spLocks noChangeArrowheads="1"/>
              </p:cNvSpPr>
              <p:nvPr/>
            </p:nvSpPr>
            <p:spPr bwMode="auto">
              <a:xfrm>
                <a:off x="110957775" y="1090441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72" name="Group 16"/>
            <p:cNvGrpSpPr>
              <a:grpSpLocks/>
            </p:cNvGrpSpPr>
            <p:nvPr/>
          </p:nvGrpSpPr>
          <p:grpSpPr bwMode="auto">
            <a:xfrm>
              <a:off x="1121896" y="2725331"/>
              <a:ext cx="124339" cy="151049"/>
              <a:chOff x="108383775" y="108666150"/>
              <a:chExt cx="162000" cy="198000"/>
            </a:xfrm>
          </p:grpSpPr>
          <p:sp>
            <p:nvSpPr>
              <p:cNvPr id="15424" name="Oval 17"/>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25" name="Oval 18"/>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26" name="Oval 19"/>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73" name="Group 20"/>
            <p:cNvGrpSpPr>
              <a:grpSpLocks/>
            </p:cNvGrpSpPr>
            <p:nvPr/>
          </p:nvGrpSpPr>
          <p:grpSpPr bwMode="auto">
            <a:xfrm>
              <a:off x="2531076" y="2835185"/>
              <a:ext cx="124339" cy="151049"/>
              <a:chOff x="108498075" y="108780450"/>
              <a:chExt cx="162000" cy="198000"/>
            </a:xfrm>
          </p:grpSpPr>
          <p:sp>
            <p:nvSpPr>
              <p:cNvPr id="15421" name="Oval 21"/>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22" name="Oval 22"/>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23" name="Oval 23"/>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74" name="Group 24"/>
            <p:cNvGrpSpPr>
              <a:grpSpLocks/>
            </p:cNvGrpSpPr>
            <p:nvPr/>
          </p:nvGrpSpPr>
          <p:grpSpPr bwMode="auto">
            <a:xfrm>
              <a:off x="3802101" y="2752795"/>
              <a:ext cx="124339" cy="151049"/>
              <a:chOff x="108612375" y="108894750"/>
              <a:chExt cx="162000" cy="198000"/>
            </a:xfrm>
          </p:grpSpPr>
          <p:sp>
            <p:nvSpPr>
              <p:cNvPr id="15418" name="Oval 25"/>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19" name="Oval 26"/>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20" name="Oval 27"/>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75" name="Group 28"/>
            <p:cNvGrpSpPr>
              <a:grpSpLocks/>
            </p:cNvGrpSpPr>
            <p:nvPr/>
          </p:nvGrpSpPr>
          <p:grpSpPr bwMode="auto">
            <a:xfrm>
              <a:off x="1950825" y="4785095"/>
              <a:ext cx="124339" cy="151049"/>
              <a:chOff x="108726675" y="109009050"/>
              <a:chExt cx="162000" cy="198000"/>
            </a:xfrm>
          </p:grpSpPr>
          <p:sp>
            <p:nvSpPr>
              <p:cNvPr id="15415"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16"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17"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76" name="Group 32"/>
            <p:cNvGrpSpPr>
              <a:grpSpLocks/>
            </p:cNvGrpSpPr>
            <p:nvPr/>
          </p:nvGrpSpPr>
          <p:grpSpPr bwMode="auto">
            <a:xfrm>
              <a:off x="2835016" y="4785095"/>
              <a:ext cx="124339" cy="151049"/>
              <a:chOff x="108840975" y="109123350"/>
              <a:chExt cx="162000" cy="198000"/>
            </a:xfrm>
          </p:grpSpPr>
          <p:sp>
            <p:nvSpPr>
              <p:cNvPr id="15412" name="Oval 33"/>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13" name="Oval 34"/>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14" name="Oval 35"/>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77" name="Group 36"/>
            <p:cNvGrpSpPr>
              <a:grpSpLocks/>
            </p:cNvGrpSpPr>
            <p:nvPr/>
          </p:nvGrpSpPr>
          <p:grpSpPr bwMode="auto">
            <a:xfrm rot="10800000">
              <a:off x="2088980" y="1873962"/>
              <a:ext cx="124339" cy="151049"/>
              <a:chOff x="111407775" y="109026150"/>
              <a:chExt cx="162000" cy="198000"/>
            </a:xfrm>
          </p:grpSpPr>
          <p:sp>
            <p:nvSpPr>
              <p:cNvPr id="15409" name="Oval 3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10" name="Oval 3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11" name="Oval 3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78" name="Group 40"/>
            <p:cNvGrpSpPr>
              <a:grpSpLocks/>
            </p:cNvGrpSpPr>
            <p:nvPr/>
          </p:nvGrpSpPr>
          <p:grpSpPr bwMode="auto">
            <a:xfrm rot="10800000">
              <a:off x="2558707" y="995130"/>
              <a:ext cx="124339" cy="151049"/>
              <a:chOff x="111072075" y="109122450"/>
              <a:chExt cx="162000" cy="198000"/>
            </a:xfrm>
          </p:grpSpPr>
          <p:sp>
            <p:nvSpPr>
              <p:cNvPr id="15406" name="Oval 41"/>
              <p:cNvSpPr>
                <a:spLocks noChangeArrowheads="1"/>
              </p:cNvSpPr>
              <p:nvPr/>
            </p:nvSpPr>
            <p:spPr bwMode="auto">
              <a:xfrm>
                <a:off x="111090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07" name="Oval 42"/>
              <p:cNvSpPr>
                <a:spLocks noChangeArrowheads="1"/>
              </p:cNvSpPr>
              <p:nvPr/>
            </p:nvSpPr>
            <p:spPr bwMode="auto">
              <a:xfrm>
                <a:off x="111153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08" name="Oval 43"/>
              <p:cNvSpPr>
                <a:spLocks noChangeArrowheads="1"/>
              </p:cNvSpPr>
              <p:nvPr/>
            </p:nvSpPr>
            <p:spPr bwMode="auto">
              <a:xfrm>
                <a:off x="111072075" y="1091584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79" name="Group 44"/>
            <p:cNvGrpSpPr>
              <a:grpSpLocks/>
            </p:cNvGrpSpPr>
            <p:nvPr/>
          </p:nvGrpSpPr>
          <p:grpSpPr bwMode="auto">
            <a:xfrm rot="10800000">
              <a:off x="2254766" y="3768945"/>
              <a:ext cx="124339" cy="151049"/>
              <a:chOff x="111522075" y="109140450"/>
              <a:chExt cx="162000" cy="198000"/>
            </a:xfrm>
          </p:grpSpPr>
          <p:sp>
            <p:nvSpPr>
              <p:cNvPr id="15403" name="Oval 4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04" name="Oval 4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05" name="Oval 4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80" name="Group 48"/>
            <p:cNvGrpSpPr>
              <a:grpSpLocks/>
            </p:cNvGrpSpPr>
            <p:nvPr/>
          </p:nvGrpSpPr>
          <p:grpSpPr bwMode="auto">
            <a:xfrm rot="10800000">
              <a:off x="1011372" y="3878799"/>
              <a:ext cx="124339" cy="151049"/>
              <a:chOff x="111636375" y="109254750"/>
              <a:chExt cx="162000" cy="198000"/>
            </a:xfrm>
          </p:grpSpPr>
          <p:sp>
            <p:nvSpPr>
              <p:cNvPr id="15400" name="Oval 49"/>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01" name="Oval 50"/>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402" name="Oval 51"/>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81" name="Group 52"/>
            <p:cNvGrpSpPr>
              <a:grpSpLocks/>
            </p:cNvGrpSpPr>
            <p:nvPr/>
          </p:nvGrpSpPr>
          <p:grpSpPr bwMode="auto">
            <a:xfrm rot="10800000">
              <a:off x="4216565" y="3878799"/>
              <a:ext cx="124339" cy="151049"/>
              <a:chOff x="111750675" y="109369050"/>
              <a:chExt cx="162000" cy="198000"/>
            </a:xfrm>
          </p:grpSpPr>
          <p:sp>
            <p:nvSpPr>
              <p:cNvPr id="15397"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98"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99"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82" name="Group 56"/>
            <p:cNvGrpSpPr>
              <a:grpSpLocks/>
            </p:cNvGrpSpPr>
            <p:nvPr/>
          </p:nvGrpSpPr>
          <p:grpSpPr bwMode="auto">
            <a:xfrm rot="10800000">
              <a:off x="2779754" y="1873962"/>
              <a:ext cx="124339" cy="151049"/>
              <a:chOff x="111864975" y="109483350"/>
              <a:chExt cx="162000" cy="198000"/>
            </a:xfrm>
          </p:grpSpPr>
          <p:sp>
            <p:nvSpPr>
              <p:cNvPr id="15394" name="Oval 57"/>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95" name="Oval 58"/>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96" name="Oval 59"/>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5383" name="Group 60"/>
            <p:cNvGrpSpPr>
              <a:grpSpLocks/>
            </p:cNvGrpSpPr>
            <p:nvPr/>
          </p:nvGrpSpPr>
          <p:grpSpPr bwMode="auto">
            <a:xfrm rot="10800000">
              <a:off x="3277112" y="3796408"/>
              <a:ext cx="124339" cy="151049"/>
              <a:chOff x="111979275" y="109597650"/>
              <a:chExt cx="162000" cy="198000"/>
            </a:xfrm>
          </p:grpSpPr>
          <p:sp>
            <p:nvSpPr>
              <p:cNvPr id="15391" name="Oval 61"/>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92" name="Oval 62"/>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93" name="Oval 63"/>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15384" name="Oval 64" descr="Solid diamond"/>
            <p:cNvSpPr>
              <a:spLocks noChangeArrowheads="1"/>
            </p:cNvSpPr>
            <p:nvPr/>
          </p:nvSpPr>
          <p:spPr bwMode="auto">
            <a:xfrm rot="10800000">
              <a:off x="367435" y="3678533"/>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85" name="Oval 65" descr="Solid diamond"/>
            <p:cNvSpPr>
              <a:spLocks noChangeArrowheads="1"/>
            </p:cNvSpPr>
            <p:nvPr/>
          </p:nvSpPr>
          <p:spPr bwMode="auto">
            <a:xfrm rot="10800000">
              <a:off x="367435" y="3532378"/>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86" name="Oval 66" descr="Solid diamond"/>
            <p:cNvSpPr>
              <a:spLocks noChangeArrowheads="1"/>
            </p:cNvSpPr>
            <p:nvPr/>
          </p:nvSpPr>
          <p:spPr bwMode="auto">
            <a:xfrm rot="10800000">
              <a:off x="338456" y="3386223"/>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87" name="Oval 67" descr="Solid diamond"/>
            <p:cNvSpPr>
              <a:spLocks noChangeArrowheads="1"/>
            </p:cNvSpPr>
            <p:nvPr/>
          </p:nvSpPr>
          <p:spPr bwMode="auto">
            <a:xfrm rot="10800000">
              <a:off x="338456" y="3240068"/>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88" name="Oval 68" descr="Solid diamond"/>
            <p:cNvSpPr>
              <a:spLocks noChangeArrowheads="1"/>
            </p:cNvSpPr>
            <p:nvPr/>
          </p:nvSpPr>
          <p:spPr bwMode="auto">
            <a:xfrm rot="10800000">
              <a:off x="4772217" y="3532378"/>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89" name="Oval 69" descr="Solid diamond"/>
            <p:cNvSpPr>
              <a:spLocks noChangeArrowheads="1"/>
            </p:cNvSpPr>
            <p:nvPr/>
          </p:nvSpPr>
          <p:spPr bwMode="auto">
            <a:xfrm rot="10800000">
              <a:off x="4772217" y="3356992"/>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5390" name="Oval 70" descr="Solid diamond"/>
            <p:cNvSpPr>
              <a:spLocks noChangeArrowheads="1"/>
            </p:cNvSpPr>
            <p:nvPr/>
          </p:nvSpPr>
          <p:spPr bwMode="auto">
            <a:xfrm rot="10800000">
              <a:off x="4772217" y="3181606"/>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Tree>
  </p:cSld>
  <p:clrMapOvr>
    <a:masterClrMapping/>
  </p:clrMapOvr>
  <p:transition advTm="10156"/>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4716463" y="333375"/>
            <a:ext cx="6119812" cy="5399088"/>
            <a:chOff x="105694537" y="110038350"/>
            <a:chExt cx="9289614" cy="7308000"/>
          </a:xfrm>
        </p:grpSpPr>
        <p:sp>
          <p:nvSpPr>
            <p:cNvPr id="16478" name="Text Box 3"/>
            <p:cNvSpPr txBox="1">
              <a:spLocks noChangeArrowheads="1"/>
            </p:cNvSpPr>
            <p:nvPr/>
          </p:nvSpPr>
          <p:spPr bwMode="auto">
            <a:xfrm>
              <a:off x="105694537" y="110038350"/>
              <a:ext cx="9289614" cy="7308000"/>
            </a:xfrm>
            <a:prstGeom prst="rect">
              <a:avLst/>
            </a:prstGeom>
            <a:noFill/>
            <a:ln w="9525" algn="in">
              <a:noFill/>
              <a:miter lim="800000"/>
              <a:headEnd/>
              <a:tailEnd/>
            </a:ln>
          </p:spPr>
          <p:txBody>
            <a:bodyPr lIns="36576" tIns="36576" rIns="36576" bIns="36576"/>
            <a:lstStyle/>
            <a:p>
              <a:r>
                <a:rPr lang="en-GB" sz="1400" b="1">
                  <a:solidFill>
                    <a:srgbClr val="000000"/>
                  </a:solidFill>
                  <a:latin typeface="Calibri" pitchFamily="34" charset="0"/>
                </a:rPr>
                <a:t>Risky Business</a:t>
              </a:r>
            </a:p>
            <a:p>
              <a:pPr>
                <a:buSzPts val="1000"/>
                <a:buFont typeface="Symbol" pitchFamily="18" charset="2"/>
                <a:buChar char="·"/>
              </a:pPr>
              <a:r>
                <a:rPr lang="en-GB" sz="1100">
                  <a:solidFill>
                    <a:srgbClr val="000000"/>
                  </a:solidFill>
                  <a:latin typeface="Calibri" pitchFamily="34" charset="0"/>
                </a:rPr>
                <a:t>  Two teams, one defending, one attacking and two goalkeepers</a:t>
              </a:r>
            </a:p>
            <a:p>
              <a:pPr>
                <a:buSzPts val="1000"/>
                <a:buFont typeface="Symbol" pitchFamily="18" charset="2"/>
                <a:buChar char="·"/>
              </a:pPr>
              <a:r>
                <a:rPr lang="en-GB" sz="1100">
                  <a:solidFill>
                    <a:srgbClr val="000000"/>
                  </a:solidFill>
                  <a:latin typeface="Calibri" pitchFamily="34" charset="0"/>
                </a:rPr>
                <a:t>  Defending team divided equally to defend each goal</a:t>
              </a:r>
            </a:p>
            <a:p>
              <a:pPr>
                <a:buSzPts val="1000"/>
                <a:buFont typeface="Symbol" pitchFamily="18" charset="2"/>
                <a:buChar char="·"/>
              </a:pPr>
              <a:r>
                <a:rPr lang="en-GB" sz="1100">
                  <a:solidFill>
                    <a:srgbClr val="000000"/>
                  </a:solidFill>
                  <a:latin typeface="Calibri" pitchFamily="34" charset="0"/>
                </a:rPr>
                <a:t>  Attacking team on half way line ready to play</a:t>
              </a:r>
            </a:p>
            <a:p>
              <a:pPr>
                <a:buSzPts val="1000"/>
                <a:buFont typeface="Symbol" pitchFamily="18" charset="2"/>
                <a:buChar char="·"/>
              </a:pPr>
              <a:r>
                <a:rPr lang="en-GB" sz="1100">
                  <a:solidFill>
                    <a:srgbClr val="000000"/>
                  </a:solidFill>
                  <a:latin typeface="Calibri" pitchFamily="34" charset="0"/>
                </a:rPr>
                <a:t>  Attacking team get a set number of balls (one for each attack)</a:t>
              </a:r>
            </a:p>
            <a:p>
              <a:r>
                <a:rPr lang="en-GB" sz="1100">
                  <a:solidFill>
                    <a:srgbClr val="000000"/>
                  </a:solidFill>
                  <a:latin typeface="Calibri" pitchFamily="34" charset="0"/>
                </a:rPr>
                <a:t>They then decide to attack in one of the following ways:</a:t>
              </a:r>
            </a:p>
            <a:p>
              <a:endParaRPr lang="en-GB" sz="1200" b="1">
                <a:solidFill>
                  <a:srgbClr val="000000"/>
                </a:solidFill>
                <a:latin typeface="Calibri" pitchFamily="34" charset="0"/>
              </a:endParaRPr>
            </a:p>
            <a:p>
              <a:r>
                <a:rPr lang="en-GB" sz="1100" b="1">
                  <a:solidFill>
                    <a:srgbClr val="000000"/>
                  </a:solidFill>
                  <a:latin typeface="Calibri" pitchFamily="34" charset="0"/>
                </a:rPr>
                <a:t>1v1</a:t>
              </a:r>
              <a:r>
                <a:rPr lang="en-GB" sz="1100">
                  <a:solidFill>
                    <a:srgbClr val="000000"/>
                  </a:solidFill>
                  <a:latin typeface="Calibri" pitchFamily="34" charset="0"/>
                </a:rPr>
                <a:t> - 5 points for every goal</a:t>
              </a:r>
            </a:p>
            <a:p>
              <a:endParaRPr lang="en-GB" sz="1100">
                <a:solidFill>
                  <a:srgbClr val="000000"/>
                </a:solidFill>
                <a:latin typeface="Calibri" pitchFamily="34" charset="0"/>
              </a:endParaRPr>
            </a:p>
            <a:p>
              <a:r>
                <a:rPr lang="en-GB" sz="1100" b="1">
                  <a:solidFill>
                    <a:srgbClr val="000000"/>
                  </a:solidFill>
                  <a:latin typeface="Calibri" pitchFamily="34" charset="0"/>
                </a:rPr>
                <a:t>2v1</a:t>
              </a:r>
              <a:r>
                <a:rPr lang="en-GB" sz="1100">
                  <a:solidFill>
                    <a:srgbClr val="000000"/>
                  </a:solidFill>
                  <a:latin typeface="Calibri" pitchFamily="34" charset="0"/>
                </a:rPr>
                <a:t> - 2 points for every goal</a:t>
              </a:r>
            </a:p>
            <a:p>
              <a:endParaRPr lang="en-GB" sz="1100">
                <a:solidFill>
                  <a:srgbClr val="000000"/>
                </a:solidFill>
                <a:latin typeface="Calibri" pitchFamily="34" charset="0"/>
              </a:endParaRPr>
            </a:p>
            <a:p>
              <a:r>
                <a:rPr lang="en-GB" sz="1100" b="1">
                  <a:solidFill>
                    <a:srgbClr val="000000"/>
                  </a:solidFill>
                  <a:latin typeface="Calibri" pitchFamily="34" charset="0"/>
                </a:rPr>
                <a:t>3v2</a:t>
              </a:r>
              <a:r>
                <a:rPr lang="en-GB" sz="1100">
                  <a:solidFill>
                    <a:srgbClr val="000000"/>
                  </a:solidFill>
                  <a:latin typeface="Calibri" pitchFamily="34" charset="0"/>
                </a:rPr>
                <a:t> - 4 points for every goal</a:t>
              </a:r>
            </a:p>
            <a:p>
              <a:endParaRPr lang="en-GB" sz="1100">
                <a:solidFill>
                  <a:srgbClr val="000000"/>
                </a:solidFill>
                <a:latin typeface="Calibri" pitchFamily="34" charset="0"/>
              </a:endParaRPr>
            </a:p>
            <a:p>
              <a:r>
                <a:rPr lang="en-GB" sz="1100" b="1">
                  <a:solidFill>
                    <a:srgbClr val="000000"/>
                  </a:solidFill>
                  <a:latin typeface="Calibri" pitchFamily="34" charset="0"/>
                </a:rPr>
                <a:t>4v2</a:t>
              </a:r>
              <a:r>
                <a:rPr lang="en-GB" sz="1100">
                  <a:solidFill>
                    <a:srgbClr val="000000"/>
                  </a:solidFill>
                  <a:latin typeface="Calibri" pitchFamily="34" charset="0"/>
                </a:rPr>
                <a:t> - 3 points for every goal</a:t>
              </a:r>
            </a:p>
            <a:p>
              <a:endParaRPr lang="en-GB" sz="1100">
                <a:solidFill>
                  <a:srgbClr val="000000"/>
                </a:solidFill>
                <a:latin typeface="Calibri" pitchFamily="34" charset="0"/>
              </a:endParaRPr>
            </a:p>
            <a:p>
              <a:pPr>
                <a:buSzPts val="1000"/>
              </a:pPr>
              <a:r>
                <a:rPr lang="en-GB" sz="1100">
                  <a:solidFill>
                    <a:srgbClr val="000000"/>
                  </a:solidFill>
                  <a:latin typeface="Calibri" pitchFamily="34" charset="0"/>
                </a:rPr>
                <a:t>If a goal is scored, the same players receive another ball and attack the </a:t>
              </a:r>
            </a:p>
            <a:p>
              <a:pPr>
                <a:buSzPts val="1000"/>
              </a:pPr>
              <a:r>
                <a:rPr lang="en-GB" sz="1100">
                  <a:solidFill>
                    <a:srgbClr val="000000"/>
                  </a:solidFill>
                  <a:latin typeface="Calibri" pitchFamily="34" charset="0"/>
                </a:rPr>
                <a:t>other goal. </a:t>
              </a:r>
            </a:p>
            <a:p>
              <a:pPr>
                <a:buSzPts val="1000"/>
              </a:pPr>
              <a:r>
                <a:rPr lang="en-GB" sz="1100">
                  <a:solidFill>
                    <a:srgbClr val="000000"/>
                  </a:solidFill>
                  <a:latin typeface="Calibri" pitchFamily="34" charset="0"/>
                </a:rPr>
                <a:t>If they miss or if the defenders win and pass the ball to the coach that </a:t>
              </a:r>
            </a:p>
            <a:p>
              <a:pPr>
                <a:buSzPts val="1000"/>
              </a:pPr>
              <a:r>
                <a:rPr lang="en-GB" sz="1100">
                  <a:solidFill>
                    <a:srgbClr val="000000"/>
                  </a:solidFill>
                  <a:latin typeface="Calibri" pitchFamily="34" charset="0"/>
                </a:rPr>
                <a:t>attack is then over and the next ball is played in.</a:t>
              </a:r>
            </a:p>
            <a:p>
              <a:endParaRPr lang="en-GB" sz="1100">
                <a:solidFill>
                  <a:srgbClr val="000000"/>
                </a:solidFill>
                <a:latin typeface="Calibri" pitchFamily="34" charset="0"/>
              </a:endParaRPr>
            </a:p>
            <a:p>
              <a:r>
                <a:rPr lang="en-GB" sz="1100" b="1">
                  <a:solidFill>
                    <a:srgbClr val="000000"/>
                  </a:solidFill>
                  <a:latin typeface="Calibri" pitchFamily="34" charset="0"/>
                </a:rPr>
                <a:t>Progressions</a:t>
              </a:r>
            </a:p>
            <a:p>
              <a:endParaRPr lang="en-GB" sz="1100" b="1">
                <a:solidFill>
                  <a:srgbClr val="000000"/>
                </a:solidFill>
                <a:latin typeface="Calibri" pitchFamily="34" charset="0"/>
              </a:endParaRPr>
            </a:p>
            <a:p>
              <a:r>
                <a:rPr lang="en-GB" sz="1100" b="1">
                  <a:solidFill>
                    <a:srgbClr val="000000"/>
                  </a:solidFill>
                  <a:latin typeface="Calibri" pitchFamily="34" charset="0"/>
                </a:rPr>
                <a:t>To reduce the challenge:</a:t>
              </a:r>
            </a:p>
            <a:p>
              <a:pPr>
                <a:buSzPts val="1000"/>
                <a:buFont typeface="Symbol" pitchFamily="18" charset="2"/>
                <a:buChar char="·"/>
              </a:pPr>
              <a:r>
                <a:rPr lang="en-GB" sz="1100">
                  <a:solidFill>
                    <a:srgbClr val="000000"/>
                  </a:solidFill>
                  <a:latin typeface="Calibri" pitchFamily="34" charset="0"/>
                </a:rPr>
                <a:t>  Increase the overloads and play more </a:t>
              </a:r>
              <a:r>
                <a:rPr lang="en-GB" sz="1100" b="1">
                  <a:solidFill>
                    <a:srgbClr val="000000"/>
                  </a:solidFill>
                  <a:latin typeface="Calibri" pitchFamily="34" charset="0"/>
                </a:rPr>
                <a:t>3v1</a:t>
              </a:r>
              <a:r>
                <a:rPr lang="en-GB" sz="1100">
                  <a:solidFill>
                    <a:srgbClr val="000000"/>
                  </a:solidFill>
                  <a:latin typeface="Calibri" pitchFamily="34" charset="0"/>
                </a:rPr>
                <a:t>, </a:t>
              </a:r>
              <a:r>
                <a:rPr lang="en-GB" sz="1100" b="1">
                  <a:solidFill>
                    <a:srgbClr val="000000"/>
                  </a:solidFill>
                  <a:latin typeface="Calibri" pitchFamily="34" charset="0"/>
                </a:rPr>
                <a:t>4v2</a:t>
              </a:r>
              <a:r>
                <a:rPr lang="en-GB" sz="1100">
                  <a:solidFill>
                    <a:srgbClr val="000000"/>
                  </a:solidFill>
                  <a:latin typeface="Calibri" pitchFamily="34" charset="0"/>
                </a:rPr>
                <a:t>, </a:t>
              </a:r>
              <a:r>
                <a:rPr lang="en-GB" sz="1100" b="1">
                  <a:solidFill>
                    <a:srgbClr val="000000"/>
                  </a:solidFill>
                  <a:latin typeface="Calibri" pitchFamily="34" charset="0"/>
                </a:rPr>
                <a:t>5v2</a:t>
              </a:r>
              <a:r>
                <a:rPr lang="en-GB" sz="1100">
                  <a:solidFill>
                    <a:srgbClr val="000000"/>
                  </a:solidFill>
                  <a:latin typeface="Calibri" pitchFamily="34" charset="0"/>
                </a:rPr>
                <a:t>.</a:t>
              </a:r>
            </a:p>
            <a:p>
              <a:pPr>
                <a:buSzPts val="1000"/>
                <a:buFont typeface="Symbol" pitchFamily="18" charset="2"/>
                <a:buChar char="·"/>
              </a:pPr>
              <a:r>
                <a:rPr lang="en-GB" sz="1100">
                  <a:solidFill>
                    <a:srgbClr val="000000"/>
                  </a:solidFill>
                  <a:latin typeface="Calibri" pitchFamily="34" charset="0"/>
                </a:rPr>
                <a:t>  Make the goals wider</a:t>
              </a:r>
            </a:p>
            <a:p>
              <a:pPr>
                <a:buSzPts val="1000"/>
                <a:buFont typeface="Symbol" pitchFamily="18" charset="2"/>
                <a:buChar char="·"/>
              </a:pPr>
              <a:r>
                <a:rPr lang="en-GB" sz="1100">
                  <a:solidFill>
                    <a:srgbClr val="000000"/>
                  </a:solidFill>
                  <a:latin typeface="Calibri" pitchFamily="34" charset="0"/>
                </a:rPr>
                <a:t>  Play without a goalkeeper</a:t>
              </a:r>
            </a:p>
            <a:p>
              <a:pPr>
                <a:buSzPts val="1000"/>
                <a:buFont typeface="Symbol" pitchFamily="18" charset="2"/>
                <a:buChar char="·"/>
              </a:pPr>
              <a:r>
                <a:rPr lang="en-GB" sz="1100">
                  <a:solidFill>
                    <a:srgbClr val="000000"/>
                  </a:solidFill>
                  <a:latin typeface="Calibri" pitchFamily="34" charset="0"/>
                </a:rPr>
                <a:t>  Goalkeeper can’t use their hands </a:t>
              </a:r>
            </a:p>
            <a:p>
              <a:endParaRPr lang="en-GB" sz="1100">
                <a:solidFill>
                  <a:srgbClr val="000000"/>
                </a:solidFill>
                <a:latin typeface="Calibri" pitchFamily="34" charset="0"/>
              </a:endParaRPr>
            </a:p>
            <a:p>
              <a:r>
                <a:rPr lang="en-GB" sz="1100" b="1">
                  <a:solidFill>
                    <a:srgbClr val="000000"/>
                  </a:solidFill>
                  <a:latin typeface="Calibri" pitchFamily="34" charset="0"/>
                </a:rPr>
                <a:t>To increase the challenge:</a:t>
              </a:r>
            </a:p>
            <a:p>
              <a:pPr>
                <a:buSzPts val="1000"/>
                <a:buFont typeface="Symbol" pitchFamily="18" charset="2"/>
                <a:buChar char="·"/>
              </a:pPr>
              <a:r>
                <a:rPr lang="en-GB" sz="1100">
                  <a:solidFill>
                    <a:srgbClr val="000000"/>
                  </a:solidFill>
                  <a:latin typeface="Calibri" pitchFamily="34" charset="0"/>
                </a:rPr>
                <a:t>  Reduce the overloads </a:t>
              </a:r>
              <a:r>
                <a:rPr lang="en-GB" sz="1100" b="1">
                  <a:solidFill>
                    <a:srgbClr val="000000"/>
                  </a:solidFill>
                  <a:latin typeface="Calibri" pitchFamily="34" charset="0"/>
                </a:rPr>
                <a:t>1v2</a:t>
              </a:r>
              <a:r>
                <a:rPr lang="en-GB" sz="1100">
                  <a:solidFill>
                    <a:srgbClr val="000000"/>
                  </a:solidFill>
                  <a:latin typeface="Calibri" pitchFamily="34" charset="0"/>
                </a:rPr>
                <a:t>, </a:t>
              </a:r>
              <a:r>
                <a:rPr lang="en-GB" sz="1100" b="1">
                  <a:solidFill>
                    <a:srgbClr val="000000"/>
                  </a:solidFill>
                  <a:latin typeface="Calibri" pitchFamily="34" charset="0"/>
                </a:rPr>
                <a:t>2v3</a:t>
              </a:r>
              <a:r>
                <a:rPr lang="en-GB" sz="1100">
                  <a:solidFill>
                    <a:srgbClr val="000000"/>
                  </a:solidFill>
                  <a:latin typeface="Calibri" pitchFamily="34" charset="0"/>
                </a:rPr>
                <a:t>, </a:t>
              </a:r>
              <a:r>
                <a:rPr lang="en-GB" sz="1100" b="1">
                  <a:solidFill>
                    <a:srgbClr val="000000"/>
                  </a:solidFill>
                  <a:latin typeface="Calibri" pitchFamily="34" charset="0"/>
                </a:rPr>
                <a:t>3v4</a:t>
              </a:r>
              <a:r>
                <a:rPr lang="en-GB" sz="1100">
                  <a:solidFill>
                    <a:srgbClr val="000000"/>
                  </a:solidFill>
                  <a:latin typeface="Calibri" pitchFamily="34" charset="0"/>
                </a:rPr>
                <a:t>.</a:t>
              </a:r>
            </a:p>
            <a:p>
              <a:pPr>
                <a:buSzPts val="1000"/>
                <a:buFont typeface="Symbol" pitchFamily="18" charset="2"/>
                <a:buChar char="·"/>
              </a:pPr>
              <a:r>
                <a:rPr lang="en-GB" sz="1100">
                  <a:solidFill>
                    <a:srgbClr val="000000"/>
                  </a:solidFill>
                  <a:latin typeface="Calibri" pitchFamily="34" charset="0"/>
                </a:rPr>
                <a:t>  After a certain amount of time another attacker can join in and make it </a:t>
              </a:r>
            </a:p>
            <a:p>
              <a:pPr>
                <a:buSzPts val="1000"/>
              </a:pPr>
              <a:r>
                <a:rPr lang="en-GB" sz="1100">
                  <a:solidFill>
                    <a:srgbClr val="000000"/>
                  </a:solidFill>
                  <a:latin typeface="Calibri" pitchFamily="34" charset="0"/>
                </a:rPr>
                <a:t>even sided, if attackers are still in possession</a:t>
              </a:r>
            </a:p>
            <a:p>
              <a:pPr>
                <a:buSzPts val="1000"/>
                <a:buFont typeface="Symbol" pitchFamily="18" charset="2"/>
                <a:buChar char="·"/>
              </a:pPr>
              <a:r>
                <a:rPr lang="en-GB" sz="1100">
                  <a:solidFill>
                    <a:srgbClr val="000000"/>
                  </a:solidFill>
                  <a:latin typeface="Calibri" pitchFamily="34" charset="0"/>
                </a:rPr>
                <a:t>  For all of the overloads, add another defender after a certain time</a:t>
              </a:r>
              <a:endParaRPr lang="en-US"/>
            </a:p>
          </p:txBody>
        </p:sp>
        <p:grpSp>
          <p:nvGrpSpPr>
            <p:cNvPr id="16479" name="Group 4"/>
            <p:cNvGrpSpPr>
              <a:grpSpLocks/>
            </p:cNvGrpSpPr>
            <p:nvPr/>
          </p:nvGrpSpPr>
          <p:grpSpPr bwMode="auto">
            <a:xfrm>
              <a:off x="108288149" y="111730350"/>
              <a:ext cx="1800842" cy="1650520"/>
              <a:chOff x="108324149" y="112054350"/>
              <a:chExt cx="1800842" cy="1650520"/>
            </a:xfrm>
          </p:grpSpPr>
          <p:grpSp>
            <p:nvGrpSpPr>
              <p:cNvPr id="16480" name="Group 5"/>
              <p:cNvGrpSpPr>
                <a:grpSpLocks/>
              </p:cNvGrpSpPr>
              <p:nvPr/>
            </p:nvGrpSpPr>
            <p:grpSpPr bwMode="auto">
              <a:xfrm rot="10616001">
                <a:off x="108720150" y="112054350"/>
                <a:ext cx="216842" cy="246518"/>
                <a:chOff x="111376497" y="114617076"/>
                <a:chExt cx="161999" cy="198001"/>
              </a:xfrm>
            </p:grpSpPr>
            <p:sp>
              <p:nvSpPr>
                <p:cNvPr id="16541" name="Oval 6"/>
                <p:cNvSpPr>
                  <a:spLocks noChangeArrowheads="1"/>
                </p:cNvSpPr>
                <p:nvPr/>
              </p:nvSpPr>
              <p:spPr bwMode="auto">
                <a:xfrm>
                  <a:off x="111394496" y="114617077"/>
                  <a:ext cx="63001"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42" name="Oval 7"/>
                <p:cNvSpPr>
                  <a:spLocks noChangeArrowheads="1"/>
                </p:cNvSpPr>
                <p:nvPr/>
              </p:nvSpPr>
              <p:spPr bwMode="auto">
                <a:xfrm>
                  <a:off x="111457498" y="114617076"/>
                  <a:ext cx="62998"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43" name="Oval 8"/>
                <p:cNvSpPr>
                  <a:spLocks noChangeArrowheads="1"/>
                </p:cNvSpPr>
                <p:nvPr/>
              </p:nvSpPr>
              <p:spPr bwMode="auto">
                <a:xfrm>
                  <a:off x="111376497" y="114653077"/>
                  <a:ext cx="161999"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81" name="Group 9"/>
              <p:cNvGrpSpPr>
                <a:grpSpLocks/>
              </p:cNvGrpSpPr>
              <p:nvPr/>
            </p:nvGrpSpPr>
            <p:grpSpPr bwMode="auto">
              <a:xfrm rot="10800000">
                <a:off x="108324149" y="112054351"/>
                <a:ext cx="216843" cy="246516"/>
                <a:chOff x="107667648" y="114012445"/>
                <a:chExt cx="162000" cy="198000"/>
              </a:xfrm>
            </p:grpSpPr>
            <p:sp>
              <p:nvSpPr>
                <p:cNvPr id="16538" name="Oval 10"/>
                <p:cNvSpPr>
                  <a:spLocks noChangeArrowheads="1"/>
                </p:cNvSpPr>
                <p:nvPr/>
              </p:nvSpPr>
              <p:spPr bwMode="auto">
                <a:xfrm>
                  <a:off x="107685647" y="114012445"/>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39" name="Oval 11"/>
                <p:cNvSpPr>
                  <a:spLocks noChangeArrowheads="1"/>
                </p:cNvSpPr>
                <p:nvPr/>
              </p:nvSpPr>
              <p:spPr bwMode="auto">
                <a:xfrm>
                  <a:off x="107748649" y="114012445"/>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40" name="Oval 12"/>
                <p:cNvSpPr>
                  <a:spLocks noChangeArrowheads="1"/>
                </p:cNvSpPr>
                <p:nvPr/>
              </p:nvSpPr>
              <p:spPr bwMode="auto">
                <a:xfrm>
                  <a:off x="107667648" y="114048445"/>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82" name="Group 13"/>
              <p:cNvGrpSpPr>
                <a:grpSpLocks/>
              </p:cNvGrpSpPr>
              <p:nvPr/>
            </p:nvGrpSpPr>
            <p:grpSpPr bwMode="auto">
              <a:xfrm rot="10800000">
                <a:off x="108648149" y="112486351"/>
                <a:ext cx="216844" cy="246516"/>
                <a:chOff x="107582257" y="113920639"/>
                <a:chExt cx="162001" cy="198000"/>
              </a:xfrm>
            </p:grpSpPr>
            <p:sp>
              <p:nvSpPr>
                <p:cNvPr id="16535" name="Oval 14"/>
                <p:cNvSpPr>
                  <a:spLocks noChangeArrowheads="1"/>
                </p:cNvSpPr>
                <p:nvPr/>
              </p:nvSpPr>
              <p:spPr bwMode="auto">
                <a:xfrm>
                  <a:off x="107600257" y="113920639"/>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36" name="Oval 15"/>
                <p:cNvSpPr>
                  <a:spLocks noChangeArrowheads="1"/>
                </p:cNvSpPr>
                <p:nvPr/>
              </p:nvSpPr>
              <p:spPr bwMode="auto">
                <a:xfrm>
                  <a:off x="107663259" y="113920639"/>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37" name="Oval 16"/>
                <p:cNvSpPr>
                  <a:spLocks noChangeArrowheads="1"/>
                </p:cNvSpPr>
                <p:nvPr/>
              </p:nvSpPr>
              <p:spPr bwMode="auto">
                <a:xfrm>
                  <a:off x="107582257" y="113956639"/>
                  <a:ext cx="162001"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83" name="Group 17"/>
              <p:cNvGrpSpPr>
                <a:grpSpLocks/>
              </p:cNvGrpSpPr>
              <p:nvPr/>
            </p:nvGrpSpPr>
            <p:grpSpPr bwMode="auto">
              <a:xfrm rot="10800000">
                <a:off x="108324149" y="112486351"/>
                <a:ext cx="216843" cy="246516"/>
                <a:chOff x="107496866" y="113828834"/>
                <a:chExt cx="162000" cy="198000"/>
              </a:xfrm>
            </p:grpSpPr>
            <p:sp>
              <p:nvSpPr>
                <p:cNvPr id="16532" name="Oval 18"/>
                <p:cNvSpPr>
                  <a:spLocks noChangeArrowheads="1"/>
                </p:cNvSpPr>
                <p:nvPr/>
              </p:nvSpPr>
              <p:spPr bwMode="auto">
                <a:xfrm>
                  <a:off x="107514865" y="113828834"/>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33" name="Oval 19"/>
                <p:cNvSpPr>
                  <a:spLocks noChangeArrowheads="1"/>
                </p:cNvSpPr>
                <p:nvPr/>
              </p:nvSpPr>
              <p:spPr bwMode="auto">
                <a:xfrm>
                  <a:off x="107577867" y="113828834"/>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34" name="Oval 20"/>
                <p:cNvSpPr>
                  <a:spLocks noChangeArrowheads="1"/>
                </p:cNvSpPr>
                <p:nvPr/>
              </p:nvSpPr>
              <p:spPr bwMode="auto">
                <a:xfrm>
                  <a:off x="107496866" y="113864834"/>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84" name="Group 21"/>
              <p:cNvGrpSpPr>
                <a:grpSpLocks/>
              </p:cNvGrpSpPr>
              <p:nvPr/>
            </p:nvGrpSpPr>
            <p:grpSpPr bwMode="auto">
              <a:xfrm rot="10616001">
                <a:off x="109008150" y="112486350"/>
                <a:ext cx="216842" cy="246518"/>
                <a:chOff x="111300420" y="114525326"/>
                <a:chExt cx="161999" cy="198001"/>
              </a:xfrm>
            </p:grpSpPr>
            <p:sp>
              <p:nvSpPr>
                <p:cNvPr id="16529" name="Oval 22"/>
                <p:cNvSpPr>
                  <a:spLocks noChangeArrowheads="1"/>
                </p:cNvSpPr>
                <p:nvPr/>
              </p:nvSpPr>
              <p:spPr bwMode="auto">
                <a:xfrm>
                  <a:off x="111318419" y="114525326"/>
                  <a:ext cx="63001"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30" name="Oval 23"/>
                <p:cNvSpPr>
                  <a:spLocks noChangeArrowheads="1"/>
                </p:cNvSpPr>
                <p:nvPr/>
              </p:nvSpPr>
              <p:spPr bwMode="auto">
                <a:xfrm>
                  <a:off x="111381421" y="114525326"/>
                  <a:ext cx="62998"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31" name="Oval 24"/>
                <p:cNvSpPr>
                  <a:spLocks noChangeArrowheads="1"/>
                </p:cNvSpPr>
                <p:nvPr/>
              </p:nvSpPr>
              <p:spPr bwMode="auto">
                <a:xfrm>
                  <a:off x="111300420" y="114561327"/>
                  <a:ext cx="161999"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85" name="Group 25"/>
              <p:cNvGrpSpPr>
                <a:grpSpLocks/>
              </p:cNvGrpSpPr>
              <p:nvPr/>
            </p:nvGrpSpPr>
            <p:grpSpPr bwMode="auto">
              <a:xfrm rot="10800000">
                <a:off x="108972149" y="112954351"/>
                <a:ext cx="216844" cy="246516"/>
                <a:chOff x="107411475" y="113737028"/>
                <a:chExt cx="162001" cy="198000"/>
              </a:xfrm>
            </p:grpSpPr>
            <p:sp>
              <p:nvSpPr>
                <p:cNvPr id="16526" name="Oval 26"/>
                <p:cNvSpPr>
                  <a:spLocks noChangeArrowheads="1"/>
                </p:cNvSpPr>
                <p:nvPr/>
              </p:nvSpPr>
              <p:spPr bwMode="auto">
                <a:xfrm>
                  <a:off x="107429475" y="113737028"/>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27" name="Oval 27"/>
                <p:cNvSpPr>
                  <a:spLocks noChangeArrowheads="1"/>
                </p:cNvSpPr>
                <p:nvPr/>
              </p:nvSpPr>
              <p:spPr bwMode="auto">
                <a:xfrm>
                  <a:off x="107492477" y="113737028"/>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28" name="Oval 28"/>
                <p:cNvSpPr>
                  <a:spLocks noChangeArrowheads="1"/>
                </p:cNvSpPr>
                <p:nvPr/>
              </p:nvSpPr>
              <p:spPr bwMode="auto">
                <a:xfrm>
                  <a:off x="107411475" y="113773028"/>
                  <a:ext cx="162001"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86" name="Group 29"/>
              <p:cNvGrpSpPr>
                <a:grpSpLocks/>
              </p:cNvGrpSpPr>
              <p:nvPr/>
            </p:nvGrpSpPr>
            <p:grpSpPr bwMode="auto">
              <a:xfrm rot="10800000">
                <a:off x="108648085" y="112954417"/>
                <a:ext cx="216843" cy="246670"/>
                <a:chOff x="107326132" y="113645223"/>
                <a:chExt cx="162000" cy="198124"/>
              </a:xfrm>
            </p:grpSpPr>
            <p:sp>
              <p:nvSpPr>
                <p:cNvPr id="16523" name="Oval 30"/>
                <p:cNvSpPr>
                  <a:spLocks noChangeArrowheads="1"/>
                </p:cNvSpPr>
                <p:nvPr/>
              </p:nvSpPr>
              <p:spPr bwMode="auto">
                <a:xfrm>
                  <a:off x="107344083" y="113645223"/>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24" name="Oval 31"/>
                <p:cNvSpPr>
                  <a:spLocks noChangeArrowheads="1"/>
                </p:cNvSpPr>
                <p:nvPr/>
              </p:nvSpPr>
              <p:spPr bwMode="auto">
                <a:xfrm>
                  <a:off x="107407085" y="113645223"/>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25" name="Oval 32"/>
                <p:cNvSpPr>
                  <a:spLocks noChangeArrowheads="1"/>
                </p:cNvSpPr>
                <p:nvPr/>
              </p:nvSpPr>
              <p:spPr bwMode="auto">
                <a:xfrm>
                  <a:off x="107326132" y="113681346"/>
                  <a:ext cx="162000" cy="162001"/>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87" name="Group 33"/>
              <p:cNvGrpSpPr>
                <a:grpSpLocks/>
              </p:cNvGrpSpPr>
              <p:nvPr/>
            </p:nvGrpSpPr>
            <p:grpSpPr bwMode="auto">
              <a:xfrm rot="10800000">
                <a:off x="108324149" y="112954351"/>
                <a:ext cx="216843" cy="246516"/>
                <a:chOff x="107240692" y="113553418"/>
                <a:chExt cx="162000" cy="198000"/>
              </a:xfrm>
            </p:grpSpPr>
            <p:sp>
              <p:nvSpPr>
                <p:cNvPr id="16520" name="Oval 34"/>
                <p:cNvSpPr>
                  <a:spLocks noChangeArrowheads="1"/>
                </p:cNvSpPr>
                <p:nvPr/>
              </p:nvSpPr>
              <p:spPr bwMode="auto">
                <a:xfrm>
                  <a:off x="107258691" y="113553418"/>
                  <a:ext cx="63002"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21" name="Oval 35"/>
                <p:cNvSpPr>
                  <a:spLocks noChangeArrowheads="1"/>
                </p:cNvSpPr>
                <p:nvPr/>
              </p:nvSpPr>
              <p:spPr bwMode="auto">
                <a:xfrm>
                  <a:off x="107321693" y="113553418"/>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22" name="Oval 36"/>
                <p:cNvSpPr>
                  <a:spLocks noChangeArrowheads="1"/>
                </p:cNvSpPr>
                <p:nvPr/>
              </p:nvSpPr>
              <p:spPr bwMode="auto">
                <a:xfrm>
                  <a:off x="107240692" y="113589418"/>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88" name="Group 37"/>
              <p:cNvGrpSpPr>
                <a:grpSpLocks/>
              </p:cNvGrpSpPr>
              <p:nvPr/>
            </p:nvGrpSpPr>
            <p:grpSpPr bwMode="auto">
              <a:xfrm rot="10616001">
                <a:off x="109620150" y="112954350"/>
                <a:ext cx="216841" cy="246519"/>
                <a:chOff x="111224344" y="114433576"/>
                <a:chExt cx="161999" cy="198002"/>
              </a:xfrm>
            </p:grpSpPr>
            <p:sp>
              <p:nvSpPr>
                <p:cNvPr id="16517" name="Oval 38"/>
                <p:cNvSpPr>
                  <a:spLocks noChangeArrowheads="1"/>
                </p:cNvSpPr>
                <p:nvPr/>
              </p:nvSpPr>
              <p:spPr bwMode="auto">
                <a:xfrm>
                  <a:off x="111242343" y="114433576"/>
                  <a:ext cx="63001"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18" name="Oval 39"/>
                <p:cNvSpPr>
                  <a:spLocks noChangeArrowheads="1"/>
                </p:cNvSpPr>
                <p:nvPr/>
              </p:nvSpPr>
              <p:spPr bwMode="auto">
                <a:xfrm>
                  <a:off x="111305345" y="114433577"/>
                  <a:ext cx="62997"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19" name="Oval 40"/>
                <p:cNvSpPr>
                  <a:spLocks noChangeArrowheads="1"/>
                </p:cNvSpPr>
                <p:nvPr/>
              </p:nvSpPr>
              <p:spPr bwMode="auto">
                <a:xfrm>
                  <a:off x="111224344" y="114469577"/>
                  <a:ext cx="161999" cy="162001"/>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89" name="Group 41"/>
              <p:cNvGrpSpPr>
                <a:grpSpLocks/>
              </p:cNvGrpSpPr>
              <p:nvPr/>
            </p:nvGrpSpPr>
            <p:grpSpPr bwMode="auto">
              <a:xfrm rot="10616001">
                <a:off x="109296150" y="112954350"/>
                <a:ext cx="216842" cy="246520"/>
                <a:chOff x="111143643" y="114336991"/>
                <a:chExt cx="161999" cy="198002"/>
              </a:xfrm>
            </p:grpSpPr>
            <p:sp>
              <p:nvSpPr>
                <p:cNvPr id="16514" name="Oval 42"/>
                <p:cNvSpPr>
                  <a:spLocks noChangeArrowheads="1"/>
                </p:cNvSpPr>
                <p:nvPr/>
              </p:nvSpPr>
              <p:spPr bwMode="auto">
                <a:xfrm>
                  <a:off x="111161642" y="114336991"/>
                  <a:ext cx="63001" cy="162002"/>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15" name="Oval 43"/>
                <p:cNvSpPr>
                  <a:spLocks noChangeArrowheads="1"/>
                </p:cNvSpPr>
                <p:nvPr/>
              </p:nvSpPr>
              <p:spPr bwMode="auto">
                <a:xfrm>
                  <a:off x="111224643" y="114336993"/>
                  <a:ext cx="62998"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16" name="Oval 44"/>
                <p:cNvSpPr>
                  <a:spLocks noChangeArrowheads="1"/>
                </p:cNvSpPr>
                <p:nvPr/>
              </p:nvSpPr>
              <p:spPr bwMode="auto">
                <a:xfrm>
                  <a:off x="111143643" y="114372993"/>
                  <a:ext cx="161999"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90" name="Group 45"/>
              <p:cNvGrpSpPr>
                <a:grpSpLocks/>
              </p:cNvGrpSpPr>
              <p:nvPr/>
            </p:nvGrpSpPr>
            <p:grpSpPr bwMode="auto">
              <a:xfrm rot="10800000">
                <a:off x="108324149" y="113458351"/>
                <a:ext cx="216844" cy="246516"/>
                <a:chOff x="107155301" y="113461612"/>
                <a:chExt cx="162001" cy="198000"/>
              </a:xfrm>
            </p:grpSpPr>
            <p:sp>
              <p:nvSpPr>
                <p:cNvPr id="16511" name="Oval 46"/>
                <p:cNvSpPr>
                  <a:spLocks noChangeArrowheads="1"/>
                </p:cNvSpPr>
                <p:nvPr/>
              </p:nvSpPr>
              <p:spPr bwMode="auto">
                <a:xfrm>
                  <a:off x="107173301" y="113461612"/>
                  <a:ext cx="63002"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12" name="Oval 47"/>
                <p:cNvSpPr>
                  <a:spLocks noChangeArrowheads="1"/>
                </p:cNvSpPr>
                <p:nvPr/>
              </p:nvSpPr>
              <p:spPr bwMode="auto">
                <a:xfrm>
                  <a:off x="107236303" y="113461612"/>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13" name="Oval 48"/>
                <p:cNvSpPr>
                  <a:spLocks noChangeArrowheads="1"/>
                </p:cNvSpPr>
                <p:nvPr/>
              </p:nvSpPr>
              <p:spPr bwMode="auto">
                <a:xfrm>
                  <a:off x="107155301" y="113497612"/>
                  <a:ext cx="162001"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91" name="Group 49"/>
              <p:cNvGrpSpPr>
                <a:grpSpLocks/>
              </p:cNvGrpSpPr>
              <p:nvPr/>
            </p:nvGrpSpPr>
            <p:grpSpPr bwMode="auto">
              <a:xfrm rot="10800000">
                <a:off x="108648149" y="113458351"/>
                <a:ext cx="216843" cy="246516"/>
                <a:chOff x="107069910" y="113369807"/>
                <a:chExt cx="162000" cy="198000"/>
              </a:xfrm>
            </p:grpSpPr>
            <p:sp>
              <p:nvSpPr>
                <p:cNvPr id="16508" name="Oval 50"/>
                <p:cNvSpPr>
                  <a:spLocks noChangeArrowheads="1"/>
                </p:cNvSpPr>
                <p:nvPr/>
              </p:nvSpPr>
              <p:spPr bwMode="auto">
                <a:xfrm>
                  <a:off x="107087909" y="113369807"/>
                  <a:ext cx="63002"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09" name="Oval 51"/>
                <p:cNvSpPr>
                  <a:spLocks noChangeArrowheads="1"/>
                </p:cNvSpPr>
                <p:nvPr/>
              </p:nvSpPr>
              <p:spPr bwMode="auto">
                <a:xfrm>
                  <a:off x="107150911" y="113369807"/>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10" name="Oval 52"/>
                <p:cNvSpPr>
                  <a:spLocks noChangeArrowheads="1"/>
                </p:cNvSpPr>
                <p:nvPr/>
              </p:nvSpPr>
              <p:spPr bwMode="auto">
                <a:xfrm>
                  <a:off x="107069910" y="113405807"/>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92" name="Group 53"/>
              <p:cNvGrpSpPr>
                <a:grpSpLocks/>
              </p:cNvGrpSpPr>
              <p:nvPr/>
            </p:nvGrpSpPr>
            <p:grpSpPr bwMode="auto">
              <a:xfrm rot="10800000">
                <a:off x="108936149" y="113458351"/>
                <a:ext cx="216843" cy="246516"/>
                <a:chOff x="106984518" y="113278002"/>
                <a:chExt cx="162000" cy="198000"/>
              </a:xfrm>
            </p:grpSpPr>
            <p:sp>
              <p:nvSpPr>
                <p:cNvPr id="16505" name="Oval 54"/>
                <p:cNvSpPr>
                  <a:spLocks noChangeArrowheads="1"/>
                </p:cNvSpPr>
                <p:nvPr/>
              </p:nvSpPr>
              <p:spPr bwMode="auto">
                <a:xfrm>
                  <a:off x="107002517" y="113278002"/>
                  <a:ext cx="63002"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06" name="Oval 55"/>
                <p:cNvSpPr>
                  <a:spLocks noChangeArrowheads="1"/>
                </p:cNvSpPr>
                <p:nvPr/>
              </p:nvSpPr>
              <p:spPr bwMode="auto">
                <a:xfrm>
                  <a:off x="107065519" y="113278002"/>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07" name="Oval 56"/>
                <p:cNvSpPr>
                  <a:spLocks noChangeArrowheads="1"/>
                </p:cNvSpPr>
                <p:nvPr/>
              </p:nvSpPr>
              <p:spPr bwMode="auto">
                <a:xfrm>
                  <a:off x="106984518" y="113314002"/>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93" name="Group 57"/>
              <p:cNvGrpSpPr>
                <a:grpSpLocks/>
              </p:cNvGrpSpPr>
              <p:nvPr/>
            </p:nvGrpSpPr>
            <p:grpSpPr bwMode="auto">
              <a:xfrm rot="10800000">
                <a:off x="109224149" y="113458351"/>
                <a:ext cx="216843" cy="246516"/>
                <a:chOff x="106899126" y="113186197"/>
                <a:chExt cx="162000" cy="198000"/>
              </a:xfrm>
            </p:grpSpPr>
            <p:sp>
              <p:nvSpPr>
                <p:cNvPr id="16502" name="Oval 58"/>
                <p:cNvSpPr>
                  <a:spLocks noChangeArrowheads="1"/>
                </p:cNvSpPr>
                <p:nvPr/>
              </p:nvSpPr>
              <p:spPr bwMode="auto">
                <a:xfrm>
                  <a:off x="106917125" y="113186197"/>
                  <a:ext cx="63003"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03" name="Oval 59"/>
                <p:cNvSpPr>
                  <a:spLocks noChangeArrowheads="1"/>
                </p:cNvSpPr>
                <p:nvPr/>
              </p:nvSpPr>
              <p:spPr bwMode="auto">
                <a:xfrm>
                  <a:off x="106980127" y="113186197"/>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04" name="Oval 60"/>
                <p:cNvSpPr>
                  <a:spLocks noChangeArrowheads="1"/>
                </p:cNvSpPr>
                <p:nvPr/>
              </p:nvSpPr>
              <p:spPr bwMode="auto">
                <a:xfrm>
                  <a:off x="106899126" y="113222197"/>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94" name="Group 61"/>
              <p:cNvGrpSpPr>
                <a:grpSpLocks/>
              </p:cNvGrpSpPr>
              <p:nvPr/>
            </p:nvGrpSpPr>
            <p:grpSpPr bwMode="auto">
              <a:xfrm rot="10616001">
                <a:off x="109908150" y="113458350"/>
                <a:ext cx="216841" cy="246519"/>
                <a:chOff x="111148268" y="114341827"/>
                <a:chExt cx="161999" cy="198002"/>
              </a:xfrm>
            </p:grpSpPr>
            <p:sp>
              <p:nvSpPr>
                <p:cNvPr id="16499" name="Oval 62"/>
                <p:cNvSpPr>
                  <a:spLocks noChangeArrowheads="1"/>
                </p:cNvSpPr>
                <p:nvPr/>
              </p:nvSpPr>
              <p:spPr bwMode="auto">
                <a:xfrm>
                  <a:off x="111166267" y="114341827"/>
                  <a:ext cx="63001"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00" name="Oval 63"/>
                <p:cNvSpPr>
                  <a:spLocks noChangeArrowheads="1"/>
                </p:cNvSpPr>
                <p:nvPr/>
              </p:nvSpPr>
              <p:spPr bwMode="auto">
                <a:xfrm>
                  <a:off x="111229269" y="114341828"/>
                  <a:ext cx="62997"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501" name="Oval 64"/>
                <p:cNvSpPr>
                  <a:spLocks noChangeArrowheads="1"/>
                </p:cNvSpPr>
                <p:nvPr/>
              </p:nvSpPr>
              <p:spPr bwMode="auto">
                <a:xfrm>
                  <a:off x="111148268" y="114377828"/>
                  <a:ext cx="161999" cy="162001"/>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95" name="Group 65"/>
              <p:cNvGrpSpPr>
                <a:grpSpLocks/>
              </p:cNvGrpSpPr>
              <p:nvPr/>
            </p:nvGrpSpPr>
            <p:grpSpPr bwMode="auto">
              <a:xfrm rot="10616001">
                <a:off x="109584150" y="113458350"/>
                <a:ext cx="216841" cy="246520"/>
                <a:chOff x="111067567" y="114245241"/>
                <a:chExt cx="161999" cy="198003"/>
              </a:xfrm>
            </p:grpSpPr>
            <p:sp>
              <p:nvSpPr>
                <p:cNvPr id="16496" name="Oval 66"/>
                <p:cNvSpPr>
                  <a:spLocks noChangeArrowheads="1"/>
                </p:cNvSpPr>
                <p:nvPr/>
              </p:nvSpPr>
              <p:spPr bwMode="auto">
                <a:xfrm>
                  <a:off x="111085566" y="114245241"/>
                  <a:ext cx="63001" cy="162002"/>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97" name="Oval 67"/>
                <p:cNvSpPr>
                  <a:spLocks noChangeArrowheads="1"/>
                </p:cNvSpPr>
                <p:nvPr/>
              </p:nvSpPr>
              <p:spPr bwMode="auto">
                <a:xfrm>
                  <a:off x="111148567" y="114245242"/>
                  <a:ext cx="62997"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98" name="Oval 68"/>
                <p:cNvSpPr>
                  <a:spLocks noChangeArrowheads="1"/>
                </p:cNvSpPr>
                <p:nvPr/>
              </p:nvSpPr>
              <p:spPr bwMode="auto">
                <a:xfrm>
                  <a:off x="111067567" y="114281243"/>
                  <a:ext cx="161999" cy="162001"/>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grpSp>
      <p:sp>
        <p:nvSpPr>
          <p:cNvPr id="16387" name="Rectangle 70"/>
          <p:cNvSpPr>
            <a:spLocks noChangeArrowheads="1"/>
          </p:cNvSpPr>
          <p:nvPr/>
        </p:nvSpPr>
        <p:spPr bwMode="auto">
          <a:xfrm rot="5400000">
            <a:off x="-864393" y="1448593"/>
            <a:ext cx="6337300" cy="3960813"/>
          </a:xfrm>
          <a:prstGeom prst="rect">
            <a:avLst/>
          </a:prstGeom>
          <a:solidFill>
            <a:srgbClr val="99E6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6388" name="Rectangle 71"/>
          <p:cNvSpPr>
            <a:spLocks noChangeArrowheads="1"/>
          </p:cNvSpPr>
          <p:nvPr/>
        </p:nvSpPr>
        <p:spPr bwMode="auto">
          <a:xfrm rot="10800000">
            <a:off x="638175" y="492125"/>
            <a:ext cx="3357563" cy="587375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6389" name="Rectangle 72" descr="Outlined diamond"/>
          <p:cNvSpPr>
            <a:spLocks noChangeArrowheads="1"/>
          </p:cNvSpPr>
          <p:nvPr/>
        </p:nvSpPr>
        <p:spPr bwMode="auto">
          <a:xfrm rot="10800000">
            <a:off x="1949450" y="492125"/>
            <a:ext cx="787400" cy="13176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16390" name="Rectangle 73" descr="Outlined diamond"/>
          <p:cNvSpPr>
            <a:spLocks noChangeArrowheads="1"/>
          </p:cNvSpPr>
          <p:nvPr/>
        </p:nvSpPr>
        <p:spPr bwMode="auto">
          <a:xfrm>
            <a:off x="1949450" y="6234113"/>
            <a:ext cx="787400" cy="131762"/>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16391" name="Line 74"/>
          <p:cNvSpPr>
            <a:spLocks noChangeShapeType="1"/>
          </p:cNvSpPr>
          <p:nvPr/>
        </p:nvSpPr>
        <p:spPr bwMode="auto">
          <a:xfrm rot="5400000">
            <a:off x="2316957" y="1783556"/>
            <a:ext cx="0" cy="3357563"/>
          </a:xfrm>
          <a:prstGeom prst="line">
            <a:avLst/>
          </a:prstGeom>
          <a:noFill/>
          <a:ln w="9525" algn="ctr">
            <a:solidFill>
              <a:srgbClr val="000000"/>
            </a:solidFill>
            <a:round/>
            <a:headEnd/>
            <a:tailEnd/>
          </a:ln>
        </p:spPr>
        <p:txBody>
          <a:bodyPr lIns="36576" tIns="36576" rIns="36576" bIns="36576"/>
          <a:lstStyle/>
          <a:p>
            <a:endParaRPr lang="en-US"/>
          </a:p>
        </p:txBody>
      </p:sp>
      <p:sp>
        <p:nvSpPr>
          <p:cNvPr id="16392" name="Oval 75" descr="Solid diamond"/>
          <p:cNvSpPr>
            <a:spLocks noChangeArrowheads="1"/>
          </p:cNvSpPr>
          <p:nvPr/>
        </p:nvSpPr>
        <p:spPr bwMode="auto">
          <a:xfrm rot="5400000">
            <a:off x="4152107" y="3377406"/>
            <a:ext cx="100012"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393" name="Oval 76" descr="Solid diamond"/>
          <p:cNvSpPr>
            <a:spLocks noChangeArrowheads="1"/>
          </p:cNvSpPr>
          <p:nvPr/>
        </p:nvSpPr>
        <p:spPr bwMode="auto">
          <a:xfrm rot="5400000">
            <a:off x="4048125" y="3451225"/>
            <a:ext cx="9842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394" name="Oval 77" descr="Solid diamond"/>
          <p:cNvSpPr>
            <a:spLocks noChangeArrowheads="1"/>
          </p:cNvSpPr>
          <p:nvPr/>
        </p:nvSpPr>
        <p:spPr bwMode="auto">
          <a:xfrm rot="5400000">
            <a:off x="4152900" y="3254375"/>
            <a:ext cx="9842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395" name="Oval 78" descr="Solid diamond"/>
          <p:cNvSpPr>
            <a:spLocks noChangeArrowheads="1"/>
          </p:cNvSpPr>
          <p:nvPr/>
        </p:nvSpPr>
        <p:spPr bwMode="auto">
          <a:xfrm rot="5400000">
            <a:off x="4048125" y="3771900"/>
            <a:ext cx="9842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396" name="Oval 79" descr="Solid diamond"/>
          <p:cNvSpPr>
            <a:spLocks noChangeArrowheads="1"/>
          </p:cNvSpPr>
          <p:nvPr/>
        </p:nvSpPr>
        <p:spPr bwMode="auto">
          <a:xfrm rot="5400000">
            <a:off x="4048125" y="3278188"/>
            <a:ext cx="9842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397" name="Oval 80" descr="Solid diamond"/>
          <p:cNvSpPr>
            <a:spLocks noChangeArrowheads="1"/>
          </p:cNvSpPr>
          <p:nvPr/>
        </p:nvSpPr>
        <p:spPr bwMode="auto">
          <a:xfrm rot="5400000">
            <a:off x="4152106" y="3525044"/>
            <a:ext cx="100013"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398" name="Oval 81" descr="Solid diamond"/>
          <p:cNvSpPr>
            <a:spLocks noChangeArrowheads="1"/>
          </p:cNvSpPr>
          <p:nvPr/>
        </p:nvSpPr>
        <p:spPr bwMode="auto">
          <a:xfrm rot="5400000">
            <a:off x="4152900" y="3697288"/>
            <a:ext cx="9842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399" name="Oval 82" descr="Solid diamond"/>
          <p:cNvSpPr>
            <a:spLocks noChangeArrowheads="1"/>
          </p:cNvSpPr>
          <p:nvPr/>
        </p:nvSpPr>
        <p:spPr bwMode="auto">
          <a:xfrm rot="5400000">
            <a:off x="4047331" y="3623469"/>
            <a:ext cx="100013"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00" name="Oval 83" descr="Solid diamond"/>
          <p:cNvSpPr>
            <a:spLocks noChangeArrowheads="1"/>
          </p:cNvSpPr>
          <p:nvPr/>
        </p:nvSpPr>
        <p:spPr bwMode="auto">
          <a:xfrm rot="5400000">
            <a:off x="4152900" y="3821113"/>
            <a:ext cx="9842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01" name="Oval 84" descr="Solid diamond"/>
          <p:cNvSpPr>
            <a:spLocks noChangeArrowheads="1"/>
          </p:cNvSpPr>
          <p:nvPr/>
        </p:nvSpPr>
        <p:spPr bwMode="auto">
          <a:xfrm rot="5400000">
            <a:off x="4048125" y="3919538"/>
            <a:ext cx="9842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6402" name="Group 85"/>
          <p:cNvGrpSpPr>
            <a:grpSpLocks/>
          </p:cNvGrpSpPr>
          <p:nvPr/>
        </p:nvGrpSpPr>
        <p:grpSpPr bwMode="auto">
          <a:xfrm rot="-156851">
            <a:off x="2265363" y="5954713"/>
            <a:ext cx="142875" cy="141287"/>
            <a:chOff x="110719275" y="113422647"/>
            <a:chExt cx="162000" cy="198000"/>
          </a:xfrm>
        </p:grpSpPr>
        <p:sp>
          <p:nvSpPr>
            <p:cNvPr id="16475" name="Oval 86"/>
            <p:cNvSpPr>
              <a:spLocks noChangeArrowheads="1"/>
            </p:cNvSpPr>
            <p:nvPr/>
          </p:nvSpPr>
          <p:spPr bwMode="auto">
            <a:xfrm>
              <a:off x="110737275" y="113422647"/>
              <a:ext cx="63000"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76" name="Oval 87"/>
            <p:cNvSpPr>
              <a:spLocks noChangeArrowheads="1"/>
            </p:cNvSpPr>
            <p:nvPr/>
          </p:nvSpPr>
          <p:spPr bwMode="auto">
            <a:xfrm>
              <a:off x="110800275" y="113422648"/>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77" name="Oval 88"/>
            <p:cNvSpPr>
              <a:spLocks noChangeArrowheads="1"/>
            </p:cNvSpPr>
            <p:nvPr/>
          </p:nvSpPr>
          <p:spPr bwMode="auto">
            <a:xfrm>
              <a:off x="110719275" y="113458647"/>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03" name="Group 93"/>
          <p:cNvGrpSpPr>
            <a:grpSpLocks/>
          </p:cNvGrpSpPr>
          <p:nvPr/>
        </p:nvGrpSpPr>
        <p:grpSpPr bwMode="auto">
          <a:xfrm rot="-5400000">
            <a:off x="4113213" y="4602162"/>
            <a:ext cx="147638" cy="144463"/>
            <a:chOff x="108145278" y="113926647"/>
            <a:chExt cx="162000" cy="198000"/>
          </a:xfrm>
        </p:grpSpPr>
        <p:sp>
          <p:nvSpPr>
            <p:cNvPr id="16472" name="Oval 94"/>
            <p:cNvSpPr>
              <a:spLocks noChangeArrowheads="1"/>
            </p:cNvSpPr>
            <p:nvPr/>
          </p:nvSpPr>
          <p:spPr bwMode="auto">
            <a:xfrm>
              <a:off x="108163278" y="113926647"/>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73" name="Oval 95"/>
            <p:cNvSpPr>
              <a:spLocks noChangeArrowheads="1"/>
            </p:cNvSpPr>
            <p:nvPr/>
          </p:nvSpPr>
          <p:spPr bwMode="auto">
            <a:xfrm>
              <a:off x="108226278" y="113926647"/>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74" name="Oval 96"/>
            <p:cNvSpPr>
              <a:spLocks noChangeArrowheads="1"/>
            </p:cNvSpPr>
            <p:nvPr/>
          </p:nvSpPr>
          <p:spPr bwMode="auto">
            <a:xfrm>
              <a:off x="108145278" y="113962647"/>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04" name="Group 97"/>
          <p:cNvGrpSpPr>
            <a:grpSpLocks/>
          </p:cNvGrpSpPr>
          <p:nvPr/>
        </p:nvGrpSpPr>
        <p:grpSpPr bwMode="auto">
          <a:xfrm rot="-4846948">
            <a:off x="4113213" y="4035425"/>
            <a:ext cx="147637" cy="144463"/>
            <a:chOff x="108019031" y="113974835"/>
            <a:chExt cx="162000" cy="198000"/>
          </a:xfrm>
        </p:grpSpPr>
        <p:sp>
          <p:nvSpPr>
            <p:cNvPr id="16469" name="Oval 98"/>
            <p:cNvSpPr>
              <a:spLocks noChangeArrowheads="1"/>
            </p:cNvSpPr>
            <p:nvPr/>
          </p:nvSpPr>
          <p:spPr bwMode="auto">
            <a:xfrm>
              <a:off x="108037031" y="1139748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70" name="Oval 99"/>
            <p:cNvSpPr>
              <a:spLocks noChangeArrowheads="1"/>
            </p:cNvSpPr>
            <p:nvPr/>
          </p:nvSpPr>
          <p:spPr bwMode="auto">
            <a:xfrm>
              <a:off x="108100032" y="1139748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71" name="Oval 100"/>
            <p:cNvSpPr>
              <a:spLocks noChangeArrowheads="1"/>
            </p:cNvSpPr>
            <p:nvPr/>
          </p:nvSpPr>
          <p:spPr bwMode="auto">
            <a:xfrm>
              <a:off x="108019031" y="114010835"/>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05" name="Group 101"/>
          <p:cNvGrpSpPr>
            <a:grpSpLocks/>
          </p:cNvGrpSpPr>
          <p:nvPr/>
        </p:nvGrpSpPr>
        <p:grpSpPr bwMode="auto">
          <a:xfrm rot="-5400000">
            <a:off x="4112419" y="4404519"/>
            <a:ext cx="149225" cy="144463"/>
            <a:chOff x="107892789" y="114023019"/>
            <a:chExt cx="162000" cy="198000"/>
          </a:xfrm>
        </p:grpSpPr>
        <p:sp>
          <p:nvSpPr>
            <p:cNvPr id="16466" name="Oval 102"/>
            <p:cNvSpPr>
              <a:spLocks noChangeArrowheads="1"/>
            </p:cNvSpPr>
            <p:nvPr/>
          </p:nvSpPr>
          <p:spPr bwMode="auto">
            <a:xfrm>
              <a:off x="107910789" y="11402301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67" name="Oval 103"/>
            <p:cNvSpPr>
              <a:spLocks noChangeArrowheads="1"/>
            </p:cNvSpPr>
            <p:nvPr/>
          </p:nvSpPr>
          <p:spPr bwMode="auto">
            <a:xfrm>
              <a:off x="107973791" y="11402301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68" name="Oval 104"/>
            <p:cNvSpPr>
              <a:spLocks noChangeArrowheads="1"/>
            </p:cNvSpPr>
            <p:nvPr/>
          </p:nvSpPr>
          <p:spPr bwMode="auto">
            <a:xfrm>
              <a:off x="107892789" y="114059019"/>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06" name="Group 105"/>
          <p:cNvGrpSpPr>
            <a:grpSpLocks/>
          </p:cNvGrpSpPr>
          <p:nvPr/>
        </p:nvGrpSpPr>
        <p:grpSpPr bwMode="auto">
          <a:xfrm rot="-5400000">
            <a:off x="4113213" y="4232275"/>
            <a:ext cx="147637" cy="144463"/>
            <a:chOff x="107753039" y="114104251"/>
            <a:chExt cx="162000" cy="198000"/>
          </a:xfrm>
        </p:grpSpPr>
        <p:sp>
          <p:nvSpPr>
            <p:cNvPr id="16463" name="Oval 106"/>
            <p:cNvSpPr>
              <a:spLocks noChangeArrowheads="1"/>
            </p:cNvSpPr>
            <p:nvPr/>
          </p:nvSpPr>
          <p:spPr bwMode="auto">
            <a:xfrm>
              <a:off x="107771037" y="114104251"/>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64" name="Oval 107"/>
            <p:cNvSpPr>
              <a:spLocks noChangeArrowheads="1"/>
            </p:cNvSpPr>
            <p:nvPr/>
          </p:nvSpPr>
          <p:spPr bwMode="auto">
            <a:xfrm>
              <a:off x="107834039" y="114104251"/>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65" name="Oval 108"/>
            <p:cNvSpPr>
              <a:spLocks noChangeArrowheads="1"/>
            </p:cNvSpPr>
            <p:nvPr/>
          </p:nvSpPr>
          <p:spPr bwMode="auto">
            <a:xfrm>
              <a:off x="107753039" y="1141402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07" name="Group 109"/>
          <p:cNvGrpSpPr>
            <a:grpSpLocks/>
          </p:cNvGrpSpPr>
          <p:nvPr/>
        </p:nvGrpSpPr>
        <p:grpSpPr bwMode="auto">
          <a:xfrm rot="10624297">
            <a:off x="1746250" y="300038"/>
            <a:ext cx="127000" cy="168275"/>
            <a:chOff x="111486457" y="114717271"/>
            <a:chExt cx="162000" cy="198001"/>
          </a:xfrm>
        </p:grpSpPr>
        <p:sp>
          <p:nvSpPr>
            <p:cNvPr id="16460" name="Oval 110"/>
            <p:cNvSpPr>
              <a:spLocks noChangeArrowheads="1"/>
            </p:cNvSpPr>
            <p:nvPr/>
          </p:nvSpPr>
          <p:spPr bwMode="auto">
            <a:xfrm>
              <a:off x="111504457" y="11471727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61" name="Oval 111"/>
            <p:cNvSpPr>
              <a:spLocks noChangeArrowheads="1"/>
            </p:cNvSpPr>
            <p:nvPr/>
          </p:nvSpPr>
          <p:spPr bwMode="auto">
            <a:xfrm>
              <a:off x="111567457" y="114717271"/>
              <a:ext cx="63000"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62" name="Oval 112"/>
            <p:cNvSpPr>
              <a:spLocks noChangeArrowheads="1"/>
            </p:cNvSpPr>
            <p:nvPr/>
          </p:nvSpPr>
          <p:spPr bwMode="auto">
            <a:xfrm>
              <a:off x="111486457" y="114753272"/>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08" name="Group 114"/>
          <p:cNvGrpSpPr>
            <a:grpSpLocks/>
          </p:cNvGrpSpPr>
          <p:nvPr/>
        </p:nvGrpSpPr>
        <p:grpSpPr bwMode="auto">
          <a:xfrm rot="10394469">
            <a:off x="2808288" y="307975"/>
            <a:ext cx="127000" cy="169863"/>
            <a:chOff x="111372154" y="114602972"/>
            <a:chExt cx="162000" cy="198001"/>
          </a:xfrm>
        </p:grpSpPr>
        <p:sp>
          <p:nvSpPr>
            <p:cNvPr id="16457" name="Oval 115"/>
            <p:cNvSpPr>
              <a:spLocks noChangeArrowheads="1"/>
            </p:cNvSpPr>
            <p:nvPr/>
          </p:nvSpPr>
          <p:spPr bwMode="auto">
            <a:xfrm>
              <a:off x="111390155" y="11460297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58" name="Oval 116"/>
            <p:cNvSpPr>
              <a:spLocks noChangeArrowheads="1"/>
            </p:cNvSpPr>
            <p:nvPr/>
          </p:nvSpPr>
          <p:spPr bwMode="auto">
            <a:xfrm>
              <a:off x="111453155" y="114602972"/>
              <a:ext cx="62999"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59" name="Oval 117"/>
            <p:cNvSpPr>
              <a:spLocks noChangeArrowheads="1"/>
            </p:cNvSpPr>
            <p:nvPr/>
          </p:nvSpPr>
          <p:spPr bwMode="auto">
            <a:xfrm>
              <a:off x="111372154" y="114638973"/>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09" name="Group 118"/>
          <p:cNvGrpSpPr>
            <a:grpSpLocks/>
          </p:cNvGrpSpPr>
          <p:nvPr/>
        </p:nvGrpSpPr>
        <p:grpSpPr bwMode="auto">
          <a:xfrm rot="10394469">
            <a:off x="2978150" y="311150"/>
            <a:ext cx="127000" cy="169863"/>
            <a:chOff x="111469319" y="114544589"/>
            <a:chExt cx="162000" cy="198001"/>
          </a:xfrm>
        </p:grpSpPr>
        <p:sp>
          <p:nvSpPr>
            <p:cNvPr id="16454" name="Oval 119"/>
            <p:cNvSpPr>
              <a:spLocks noChangeArrowheads="1"/>
            </p:cNvSpPr>
            <p:nvPr/>
          </p:nvSpPr>
          <p:spPr bwMode="auto">
            <a:xfrm>
              <a:off x="111487320" y="11454459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55" name="Oval 120"/>
            <p:cNvSpPr>
              <a:spLocks noChangeArrowheads="1"/>
            </p:cNvSpPr>
            <p:nvPr/>
          </p:nvSpPr>
          <p:spPr bwMode="auto">
            <a:xfrm>
              <a:off x="111550320" y="114544589"/>
              <a:ext cx="62998"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56" name="Oval 121"/>
            <p:cNvSpPr>
              <a:spLocks noChangeArrowheads="1"/>
            </p:cNvSpPr>
            <p:nvPr/>
          </p:nvSpPr>
          <p:spPr bwMode="auto">
            <a:xfrm>
              <a:off x="111469319" y="11458059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10" name="Group 122"/>
          <p:cNvGrpSpPr>
            <a:grpSpLocks/>
          </p:cNvGrpSpPr>
          <p:nvPr/>
        </p:nvGrpSpPr>
        <p:grpSpPr bwMode="auto">
          <a:xfrm rot="10624297">
            <a:off x="1608138" y="309563"/>
            <a:ext cx="127000" cy="169862"/>
            <a:chOff x="111581852" y="114646808"/>
            <a:chExt cx="162000" cy="198001"/>
          </a:xfrm>
        </p:grpSpPr>
        <p:sp>
          <p:nvSpPr>
            <p:cNvPr id="16451" name="Oval 123"/>
            <p:cNvSpPr>
              <a:spLocks noChangeArrowheads="1"/>
            </p:cNvSpPr>
            <p:nvPr/>
          </p:nvSpPr>
          <p:spPr bwMode="auto">
            <a:xfrm>
              <a:off x="111599853" y="11464680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52" name="Oval 124"/>
            <p:cNvSpPr>
              <a:spLocks noChangeArrowheads="1"/>
            </p:cNvSpPr>
            <p:nvPr/>
          </p:nvSpPr>
          <p:spPr bwMode="auto">
            <a:xfrm>
              <a:off x="111662852" y="114646808"/>
              <a:ext cx="63000"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53" name="Oval 125"/>
            <p:cNvSpPr>
              <a:spLocks noChangeArrowheads="1"/>
            </p:cNvSpPr>
            <p:nvPr/>
          </p:nvSpPr>
          <p:spPr bwMode="auto">
            <a:xfrm>
              <a:off x="111581852" y="114682809"/>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11" name="Group 126"/>
          <p:cNvGrpSpPr>
            <a:grpSpLocks/>
          </p:cNvGrpSpPr>
          <p:nvPr/>
        </p:nvGrpSpPr>
        <p:grpSpPr bwMode="auto">
          <a:xfrm rot="-276332">
            <a:off x="2852738" y="6405563"/>
            <a:ext cx="293687" cy="192087"/>
            <a:chOff x="105507479" y="105273813"/>
            <a:chExt cx="502841" cy="280413"/>
          </a:xfrm>
        </p:grpSpPr>
        <p:grpSp>
          <p:nvGrpSpPr>
            <p:cNvPr id="16443" name="Group 127"/>
            <p:cNvGrpSpPr>
              <a:grpSpLocks/>
            </p:cNvGrpSpPr>
            <p:nvPr/>
          </p:nvGrpSpPr>
          <p:grpSpPr bwMode="auto">
            <a:xfrm>
              <a:off x="105793477" y="105307708"/>
              <a:ext cx="216843" cy="246518"/>
              <a:chOff x="111380741" y="114444943"/>
              <a:chExt cx="162000" cy="198001"/>
            </a:xfrm>
          </p:grpSpPr>
          <p:sp>
            <p:nvSpPr>
              <p:cNvPr id="16448" name="Oval 128"/>
              <p:cNvSpPr>
                <a:spLocks noChangeArrowheads="1"/>
              </p:cNvSpPr>
              <p:nvPr/>
            </p:nvSpPr>
            <p:spPr bwMode="auto">
              <a:xfrm>
                <a:off x="111398742" y="11444494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49" name="Oval 129"/>
              <p:cNvSpPr>
                <a:spLocks noChangeArrowheads="1"/>
              </p:cNvSpPr>
              <p:nvPr/>
            </p:nvSpPr>
            <p:spPr bwMode="auto">
              <a:xfrm>
                <a:off x="111461743" y="114444943"/>
                <a:ext cx="62999"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50" name="Oval 130"/>
              <p:cNvSpPr>
                <a:spLocks noChangeArrowheads="1"/>
              </p:cNvSpPr>
              <p:nvPr/>
            </p:nvSpPr>
            <p:spPr bwMode="auto">
              <a:xfrm>
                <a:off x="111380741" y="114480944"/>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44" name="Group 131"/>
            <p:cNvGrpSpPr>
              <a:grpSpLocks/>
            </p:cNvGrpSpPr>
            <p:nvPr/>
          </p:nvGrpSpPr>
          <p:grpSpPr bwMode="auto">
            <a:xfrm>
              <a:off x="105507479" y="105273813"/>
              <a:ext cx="216843" cy="246518"/>
              <a:chOff x="111477906" y="114386560"/>
              <a:chExt cx="162000" cy="198001"/>
            </a:xfrm>
          </p:grpSpPr>
          <p:sp>
            <p:nvSpPr>
              <p:cNvPr id="16445" name="Oval 132"/>
              <p:cNvSpPr>
                <a:spLocks noChangeArrowheads="1"/>
              </p:cNvSpPr>
              <p:nvPr/>
            </p:nvSpPr>
            <p:spPr bwMode="auto">
              <a:xfrm>
                <a:off x="111495906" y="114386562"/>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46" name="Oval 133"/>
              <p:cNvSpPr>
                <a:spLocks noChangeArrowheads="1"/>
              </p:cNvSpPr>
              <p:nvPr/>
            </p:nvSpPr>
            <p:spPr bwMode="auto">
              <a:xfrm>
                <a:off x="111558907" y="114386560"/>
                <a:ext cx="62999"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47" name="Oval 134"/>
              <p:cNvSpPr>
                <a:spLocks noChangeArrowheads="1"/>
              </p:cNvSpPr>
              <p:nvPr/>
            </p:nvSpPr>
            <p:spPr bwMode="auto">
              <a:xfrm>
                <a:off x="111477906" y="114422561"/>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grpSp>
        <p:nvGrpSpPr>
          <p:cNvPr id="16412" name="Group 135"/>
          <p:cNvGrpSpPr>
            <a:grpSpLocks/>
          </p:cNvGrpSpPr>
          <p:nvPr/>
        </p:nvGrpSpPr>
        <p:grpSpPr bwMode="auto">
          <a:xfrm rot="-276332">
            <a:off x="1798638" y="6419850"/>
            <a:ext cx="127000" cy="169863"/>
            <a:chOff x="111373865" y="114610184"/>
            <a:chExt cx="162000" cy="198001"/>
          </a:xfrm>
        </p:grpSpPr>
        <p:sp>
          <p:nvSpPr>
            <p:cNvPr id="16440" name="Oval 136"/>
            <p:cNvSpPr>
              <a:spLocks noChangeArrowheads="1"/>
            </p:cNvSpPr>
            <p:nvPr/>
          </p:nvSpPr>
          <p:spPr bwMode="auto">
            <a:xfrm>
              <a:off x="111391866" y="11461018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41" name="Oval 137"/>
            <p:cNvSpPr>
              <a:spLocks noChangeArrowheads="1"/>
            </p:cNvSpPr>
            <p:nvPr/>
          </p:nvSpPr>
          <p:spPr bwMode="auto">
            <a:xfrm>
              <a:off x="111454867" y="114610184"/>
              <a:ext cx="62999"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42" name="Oval 138"/>
            <p:cNvSpPr>
              <a:spLocks noChangeArrowheads="1"/>
            </p:cNvSpPr>
            <p:nvPr/>
          </p:nvSpPr>
          <p:spPr bwMode="auto">
            <a:xfrm>
              <a:off x="111373865" y="114646185"/>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13" name="Group 139"/>
          <p:cNvGrpSpPr>
            <a:grpSpLocks/>
          </p:cNvGrpSpPr>
          <p:nvPr/>
        </p:nvGrpSpPr>
        <p:grpSpPr bwMode="auto">
          <a:xfrm rot="-276332">
            <a:off x="1630363" y="6413500"/>
            <a:ext cx="127000" cy="168275"/>
            <a:chOff x="111471030" y="114551801"/>
            <a:chExt cx="162000" cy="198001"/>
          </a:xfrm>
        </p:grpSpPr>
        <p:sp>
          <p:nvSpPr>
            <p:cNvPr id="16437" name="Oval 140"/>
            <p:cNvSpPr>
              <a:spLocks noChangeArrowheads="1"/>
            </p:cNvSpPr>
            <p:nvPr/>
          </p:nvSpPr>
          <p:spPr bwMode="auto">
            <a:xfrm>
              <a:off x="111489030" y="114551803"/>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38" name="Oval 141"/>
            <p:cNvSpPr>
              <a:spLocks noChangeArrowheads="1"/>
            </p:cNvSpPr>
            <p:nvPr/>
          </p:nvSpPr>
          <p:spPr bwMode="auto">
            <a:xfrm>
              <a:off x="111552031" y="114551801"/>
              <a:ext cx="62999"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39" name="Oval 142"/>
            <p:cNvSpPr>
              <a:spLocks noChangeArrowheads="1"/>
            </p:cNvSpPr>
            <p:nvPr/>
          </p:nvSpPr>
          <p:spPr bwMode="auto">
            <a:xfrm>
              <a:off x="111471030" y="114587802"/>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16414" name="Oval 143" descr="Solid diamond"/>
          <p:cNvSpPr>
            <a:spLocks noChangeArrowheads="1"/>
          </p:cNvSpPr>
          <p:nvPr/>
        </p:nvSpPr>
        <p:spPr bwMode="auto">
          <a:xfrm rot="5400000">
            <a:off x="4152106" y="3105944"/>
            <a:ext cx="100013"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15" name="Oval 144" descr="Solid diamond"/>
          <p:cNvSpPr>
            <a:spLocks noChangeArrowheads="1"/>
          </p:cNvSpPr>
          <p:nvPr/>
        </p:nvSpPr>
        <p:spPr bwMode="auto">
          <a:xfrm rot="5400000">
            <a:off x="4048125" y="3130550"/>
            <a:ext cx="9842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6416" name="Group 145"/>
          <p:cNvGrpSpPr>
            <a:grpSpLocks/>
          </p:cNvGrpSpPr>
          <p:nvPr/>
        </p:nvGrpSpPr>
        <p:grpSpPr bwMode="auto">
          <a:xfrm rot="4867617">
            <a:off x="3753644" y="2559844"/>
            <a:ext cx="790575" cy="185737"/>
            <a:chOff x="111894450" y="103528650"/>
            <a:chExt cx="1152843" cy="318518"/>
          </a:xfrm>
        </p:grpSpPr>
        <p:grpSp>
          <p:nvGrpSpPr>
            <p:cNvPr id="16421" name="Group 146"/>
            <p:cNvGrpSpPr>
              <a:grpSpLocks/>
            </p:cNvGrpSpPr>
            <p:nvPr/>
          </p:nvGrpSpPr>
          <p:grpSpPr bwMode="auto">
            <a:xfrm rot="10800000">
              <a:off x="112830449" y="103600651"/>
              <a:ext cx="216844" cy="246517"/>
              <a:chOff x="108059886" y="113834842"/>
              <a:chExt cx="162000" cy="198000"/>
            </a:xfrm>
          </p:grpSpPr>
          <p:sp>
            <p:nvSpPr>
              <p:cNvPr id="16434" name="Oval 147"/>
              <p:cNvSpPr>
                <a:spLocks noChangeArrowheads="1"/>
              </p:cNvSpPr>
              <p:nvPr/>
            </p:nvSpPr>
            <p:spPr bwMode="auto">
              <a:xfrm>
                <a:off x="108077887" y="113834843"/>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35" name="Oval 148"/>
              <p:cNvSpPr>
                <a:spLocks noChangeArrowheads="1"/>
              </p:cNvSpPr>
              <p:nvPr/>
            </p:nvSpPr>
            <p:spPr bwMode="auto">
              <a:xfrm>
                <a:off x="108140886" y="113834842"/>
                <a:ext cx="62999"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36" name="Oval 149"/>
              <p:cNvSpPr>
                <a:spLocks noChangeArrowheads="1"/>
              </p:cNvSpPr>
              <p:nvPr/>
            </p:nvSpPr>
            <p:spPr bwMode="auto">
              <a:xfrm>
                <a:off x="108059886" y="113870843"/>
                <a:ext cx="162000" cy="161999"/>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22" name="Group 150"/>
            <p:cNvGrpSpPr>
              <a:grpSpLocks/>
            </p:cNvGrpSpPr>
            <p:nvPr/>
          </p:nvGrpSpPr>
          <p:grpSpPr bwMode="auto">
            <a:xfrm rot="-10246948">
              <a:off x="111894450" y="103528650"/>
              <a:ext cx="216844" cy="246516"/>
              <a:chOff x="107921064" y="113898921"/>
              <a:chExt cx="162000" cy="198000"/>
            </a:xfrm>
          </p:grpSpPr>
          <p:sp>
            <p:nvSpPr>
              <p:cNvPr id="16431" name="Oval 151"/>
              <p:cNvSpPr>
                <a:spLocks noChangeArrowheads="1"/>
              </p:cNvSpPr>
              <p:nvPr/>
            </p:nvSpPr>
            <p:spPr bwMode="auto">
              <a:xfrm>
                <a:off x="107939064" y="11389892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32" name="Oval 152"/>
              <p:cNvSpPr>
                <a:spLocks noChangeArrowheads="1"/>
              </p:cNvSpPr>
              <p:nvPr/>
            </p:nvSpPr>
            <p:spPr bwMode="auto">
              <a:xfrm>
                <a:off x="108002065" y="11389892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33" name="Oval 153"/>
              <p:cNvSpPr>
                <a:spLocks noChangeArrowheads="1"/>
              </p:cNvSpPr>
              <p:nvPr/>
            </p:nvSpPr>
            <p:spPr bwMode="auto">
              <a:xfrm>
                <a:off x="107921064" y="11393492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23" name="Group 154"/>
            <p:cNvGrpSpPr>
              <a:grpSpLocks/>
            </p:cNvGrpSpPr>
            <p:nvPr/>
          </p:nvGrpSpPr>
          <p:grpSpPr bwMode="auto">
            <a:xfrm rot="10800000">
              <a:off x="112578449" y="103564651"/>
              <a:ext cx="216844" cy="246516"/>
              <a:chOff x="107807397" y="113931214"/>
              <a:chExt cx="162000" cy="198000"/>
            </a:xfrm>
          </p:grpSpPr>
          <p:sp>
            <p:nvSpPr>
              <p:cNvPr id="16428" name="Oval 155"/>
              <p:cNvSpPr>
                <a:spLocks noChangeArrowheads="1"/>
              </p:cNvSpPr>
              <p:nvPr/>
            </p:nvSpPr>
            <p:spPr bwMode="auto">
              <a:xfrm>
                <a:off x="107825398" y="113931214"/>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29" name="Oval 156"/>
              <p:cNvSpPr>
                <a:spLocks noChangeArrowheads="1"/>
              </p:cNvSpPr>
              <p:nvPr/>
            </p:nvSpPr>
            <p:spPr bwMode="auto">
              <a:xfrm>
                <a:off x="107888399" y="11393121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30" name="Oval 157"/>
              <p:cNvSpPr>
                <a:spLocks noChangeArrowheads="1"/>
              </p:cNvSpPr>
              <p:nvPr/>
            </p:nvSpPr>
            <p:spPr bwMode="auto">
              <a:xfrm>
                <a:off x="107807397" y="113967214"/>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6424" name="Group 158"/>
            <p:cNvGrpSpPr>
              <a:grpSpLocks/>
            </p:cNvGrpSpPr>
            <p:nvPr/>
          </p:nvGrpSpPr>
          <p:grpSpPr bwMode="auto">
            <a:xfrm rot="10800000">
              <a:off x="112218449" y="103564651"/>
              <a:ext cx="216843" cy="246516"/>
              <a:chOff x="107667647" y="114012446"/>
              <a:chExt cx="162000" cy="198000"/>
            </a:xfrm>
          </p:grpSpPr>
          <p:sp>
            <p:nvSpPr>
              <p:cNvPr id="16425" name="Oval 159"/>
              <p:cNvSpPr>
                <a:spLocks noChangeArrowheads="1"/>
              </p:cNvSpPr>
              <p:nvPr/>
            </p:nvSpPr>
            <p:spPr bwMode="auto">
              <a:xfrm>
                <a:off x="107685646" y="114012446"/>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26" name="Oval 160"/>
              <p:cNvSpPr>
                <a:spLocks noChangeArrowheads="1"/>
              </p:cNvSpPr>
              <p:nvPr/>
            </p:nvSpPr>
            <p:spPr bwMode="auto">
              <a:xfrm>
                <a:off x="107748648" y="114012446"/>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27" name="Oval 161"/>
              <p:cNvSpPr>
                <a:spLocks noChangeArrowheads="1"/>
              </p:cNvSpPr>
              <p:nvPr/>
            </p:nvSpPr>
            <p:spPr bwMode="auto">
              <a:xfrm>
                <a:off x="107667647" y="114048446"/>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grpSp>
        <p:nvGrpSpPr>
          <p:cNvPr id="16417" name="Group 85"/>
          <p:cNvGrpSpPr>
            <a:grpSpLocks/>
          </p:cNvGrpSpPr>
          <p:nvPr/>
        </p:nvGrpSpPr>
        <p:grpSpPr bwMode="auto">
          <a:xfrm rot="10680000">
            <a:off x="2270125" y="695325"/>
            <a:ext cx="144463" cy="142875"/>
            <a:chOff x="110719275" y="113422647"/>
            <a:chExt cx="162000" cy="198000"/>
          </a:xfrm>
        </p:grpSpPr>
        <p:sp>
          <p:nvSpPr>
            <p:cNvPr id="16418" name="Oval 86"/>
            <p:cNvSpPr>
              <a:spLocks noChangeArrowheads="1"/>
            </p:cNvSpPr>
            <p:nvPr/>
          </p:nvSpPr>
          <p:spPr bwMode="auto">
            <a:xfrm>
              <a:off x="110737275" y="113422647"/>
              <a:ext cx="63000"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19" name="Oval 87"/>
            <p:cNvSpPr>
              <a:spLocks noChangeArrowheads="1"/>
            </p:cNvSpPr>
            <p:nvPr/>
          </p:nvSpPr>
          <p:spPr bwMode="auto">
            <a:xfrm>
              <a:off x="110800275" y="113422648"/>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420" name="Oval 88"/>
            <p:cNvSpPr>
              <a:spLocks noChangeArrowheads="1"/>
            </p:cNvSpPr>
            <p:nvPr/>
          </p:nvSpPr>
          <p:spPr bwMode="auto">
            <a:xfrm>
              <a:off x="110719275" y="113458647"/>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spTree>
  </p:cSld>
  <p:clrMapOvr>
    <a:masterClrMapping/>
  </p:clrMapOvr>
  <p:transition advTm="1036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932363" y="476250"/>
            <a:ext cx="4032250" cy="4427538"/>
          </a:xfrm>
          <a:prstGeom prst="rect">
            <a:avLst/>
          </a:prstGeom>
          <a:noFill/>
          <a:ln w="3175" algn="in">
            <a:noFill/>
            <a:miter lim="800000"/>
            <a:headEnd/>
            <a:tailEnd/>
          </a:ln>
        </p:spPr>
        <p:txBody>
          <a:bodyPr lIns="36576" tIns="36576" rIns="36576" bIns="36576"/>
          <a:lstStyle/>
          <a:p>
            <a:r>
              <a:rPr lang="en-GB" sz="1400" b="1">
                <a:solidFill>
                  <a:srgbClr val="000000"/>
                </a:solidFill>
                <a:latin typeface="Calibri" pitchFamily="34" charset="0"/>
              </a:rPr>
              <a:t>The Great Escape</a:t>
            </a:r>
          </a:p>
          <a:p>
            <a:endParaRPr lang="en-GB" sz="1200" b="1">
              <a:solidFill>
                <a:srgbClr val="000000"/>
              </a:solidFill>
              <a:latin typeface="Calibri" pitchFamily="34" charset="0"/>
            </a:endParaRPr>
          </a:p>
          <a:p>
            <a:r>
              <a:rPr lang="en-GB" sz="1200" b="1">
                <a:solidFill>
                  <a:srgbClr val="000000"/>
                </a:solidFill>
                <a:latin typeface="Calibri" pitchFamily="34" charset="0"/>
              </a:rPr>
              <a:t>Area: </a:t>
            </a:r>
            <a:r>
              <a:rPr lang="en-GB" sz="1200">
                <a:solidFill>
                  <a:srgbClr val="000000"/>
                </a:solidFill>
                <a:latin typeface="Calibri" pitchFamily="34" charset="0"/>
              </a:rPr>
              <a:t>Size of area will  depend on number and age of players </a:t>
            </a:r>
            <a:endParaRPr lang="en-GB" sz="1200" b="1">
              <a:solidFill>
                <a:srgbClr val="000000"/>
              </a:solidFill>
              <a:latin typeface="Calibri" pitchFamily="34" charset="0"/>
            </a:endParaRPr>
          </a:p>
          <a:p>
            <a:r>
              <a:rPr lang="en-GB" sz="1200" b="1">
                <a:solidFill>
                  <a:srgbClr val="000000"/>
                </a:solidFill>
                <a:latin typeface="Calibri" pitchFamily="34" charset="0"/>
              </a:rPr>
              <a:t>Yellows </a:t>
            </a:r>
            <a:r>
              <a:rPr lang="en-GB" sz="1200">
                <a:solidFill>
                  <a:srgbClr val="000000"/>
                </a:solidFill>
                <a:latin typeface="Calibri" pitchFamily="34" charset="0"/>
              </a:rPr>
              <a:t>are ‘guards’ who look after two gates each. </a:t>
            </a:r>
            <a:r>
              <a:rPr lang="en-GB" sz="1200" b="1">
                <a:solidFill>
                  <a:srgbClr val="000000"/>
                </a:solidFill>
                <a:latin typeface="Calibri" pitchFamily="34" charset="0"/>
              </a:rPr>
              <a:t>Blues</a:t>
            </a:r>
            <a:r>
              <a:rPr lang="en-GB" sz="1200">
                <a:solidFill>
                  <a:srgbClr val="000000"/>
                </a:solidFill>
                <a:latin typeface="Calibri" pitchFamily="34" charset="0"/>
              </a:rPr>
              <a:t> try to escape through the gates, initially without a ball. Once they have escaped they return through any unguarded. How many times can you escape? </a:t>
            </a:r>
            <a:r>
              <a:rPr lang="en-GB" sz="1200" b="1">
                <a:solidFill>
                  <a:srgbClr val="000000"/>
                </a:solidFill>
                <a:latin typeface="Calibri" pitchFamily="34" charset="0"/>
              </a:rPr>
              <a:t> </a:t>
            </a:r>
          </a:p>
          <a:p>
            <a:r>
              <a:rPr lang="en-GB" sz="1200" b="1">
                <a:solidFill>
                  <a:srgbClr val="000000"/>
                </a:solidFill>
                <a:latin typeface="Calibri" pitchFamily="34" charset="0"/>
              </a:rPr>
              <a:t>Things to remember:</a:t>
            </a:r>
          </a:p>
          <a:p>
            <a:r>
              <a:rPr lang="en-GB" sz="1200">
                <a:solidFill>
                  <a:srgbClr val="000000"/>
                </a:solidFill>
                <a:latin typeface="Calibri" pitchFamily="34" charset="0"/>
              </a:rPr>
              <a:t>Have players escaping in lots of different ways.</a:t>
            </a:r>
          </a:p>
          <a:p>
            <a:r>
              <a:rPr lang="en-GB" sz="1200">
                <a:solidFill>
                  <a:srgbClr val="000000"/>
                </a:solidFill>
                <a:latin typeface="Calibri" pitchFamily="34" charset="0"/>
              </a:rPr>
              <a:t>Adjust the distances for the gates to meet individual needs.</a:t>
            </a:r>
          </a:p>
          <a:p>
            <a:r>
              <a:rPr lang="en-GB" sz="1200">
                <a:solidFill>
                  <a:srgbClr val="000000"/>
                </a:solidFill>
                <a:latin typeface="Calibri" pitchFamily="34" charset="0"/>
              </a:rPr>
              <a:t>Ensure the guards do not come into the centre of the practice.</a:t>
            </a:r>
          </a:p>
          <a:p>
            <a:endParaRPr lang="en-GB" sz="1200" b="1">
              <a:solidFill>
                <a:srgbClr val="000000"/>
              </a:solidFill>
              <a:latin typeface="Calibri" pitchFamily="34" charset="0"/>
            </a:endParaRPr>
          </a:p>
          <a:p>
            <a:r>
              <a:rPr lang="en-GB" sz="1200" b="1">
                <a:solidFill>
                  <a:srgbClr val="000000"/>
                </a:solidFill>
                <a:latin typeface="Calibri" pitchFamily="34" charset="0"/>
              </a:rPr>
              <a:t>Progressions: </a:t>
            </a:r>
          </a:p>
          <a:p>
            <a:r>
              <a:rPr lang="en-GB" sz="1200" b="1">
                <a:solidFill>
                  <a:srgbClr val="000000"/>
                </a:solidFill>
                <a:latin typeface="Calibri" pitchFamily="34" charset="0"/>
              </a:rPr>
              <a:t>Using the same set up, here are some additional ways to play.</a:t>
            </a:r>
          </a:p>
          <a:p>
            <a:pPr>
              <a:buSzPts val="1000"/>
              <a:buFont typeface="Symbol" pitchFamily="18" charset="2"/>
              <a:buChar char="·"/>
            </a:pPr>
            <a:r>
              <a:rPr lang="en-GB" sz="1200">
                <a:solidFill>
                  <a:srgbClr val="000000"/>
                </a:solidFill>
                <a:latin typeface="Calibri" pitchFamily="34" charset="0"/>
              </a:rPr>
              <a:t>  Players move around and try to escape (guards can tag prevent escape) Good for agility/dodging.</a:t>
            </a:r>
          </a:p>
          <a:p>
            <a:pPr>
              <a:buSzPts val="1000"/>
              <a:buFont typeface="Symbol" pitchFamily="18" charset="2"/>
              <a:buChar char="·"/>
            </a:pPr>
            <a:r>
              <a:rPr lang="en-GB" sz="1200">
                <a:solidFill>
                  <a:srgbClr val="000000"/>
                </a:solidFill>
                <a:latin typeface="Calibri" pitchFamily="34" charset="0"/>
              </a:rPr>
              <a:t>  Players in middle carry the ball, try to escape and do: kick up, knee up, header as they escape.</a:t>
            </a:r>
          </a:p>
          <a:p>
            <a:pPr>
              <a:buSzPts val="1000"/>
              <a:buFont typeface="Symbol" pitchFamily="18" charset="2"/>
              <a:buChar char="·"/>
            </a:pPr>
            <a:r>
              <a:rPr lang="en-GB" sz="1200">
                <a:solidFill>
                  <a:srgbClr val="000000"/>
                </a:solidFill>
                <a:latin typeface="Calibri" pitchFamily="34" charset="0"/>
              </a:rPr>
              <a:t>  Players carry the ball, as they escape they drop the ball and pass it through a gate.</a:t>
            </a:r>
            <a:endParaRPr lang="en-GB" sz="1200" b="1">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Players can now have the ball on the floor trying to dribble through the gates.</a:t>
            </a:r>
          </a:p>
          <a:p>
            <a:pPr>
              <a:buSzPts val="1000"/>
              <a:buFont typeface="Symbol" pitchFamily="18" charset="2"/>
              <a:buChar char="·"/>
            </a:pPr>
            <a:r>
              <a:rPr lang="en-GB" sz="1200">
                <a:solidFill>
                  <a:srgbClr val="000000"/>
                </a:solidFill>
                <a:latin typeface="Calibri" pitchFamily="34" charset="0"/>
              </a:rPr>
              <a:t>  Players travel through central square before getting out.</a:t>
            </a:r>
            <a:endParaRPr lang="en-GB" sz="1200" b="1">
              <a:solidFill>
                <a:srgbClr val="000000"/>
              </a:solidFill>
              <a:latin typeface="Calibri" pitchFamily="34" charset="0"/>
            </a:endParaRPr>
          </a:p>
          <a:p>
            <a:endParaRPr lang="en-GB" sz="1200" b="1">
              <a:solidFill>
                <a:srgbClr val="000000"/>
              </a:solidFill>
              <a:latin typeface="Calibri" pitchFamily="34" charset="0"/>
            </a:endParaRPr>
          </a:p>
          <a:p>
            <a:pPr>
              <a:buSzPts val="1000"/>
            </a:pPr>
            <a:r>
              <a:rPr lang="en-GB" sz="1200" b="1">
                <a:solidFill>
                  <a:srgbClr val="000000"/>
                </a:solidFill>
                <a:latin typeface="Calibri" pitchFamily="34" charset="0"/>
              </a:rPr>
              <a:t>Make it harder: </a:t>
            </a:r>
            <a:r>
              <a:rPr lang="en-GB" sz="1200">
                <a:solidFill>
                  <a:srgbClr val="000000"/>
                </a:solidFill>
                <a:latin typeface="Calibri" pitchFamily="34" charset="0"/>
              </a:rPr>
              <a:t>Add a ’tagger’ in the middle.</a:t>
            </a:r>
            <a:endParaRPr lang="en-GB" sz="1200" b="1">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Split the area in two, one half with a tagger and one without. Players choose the half to work in.</a:t>
            </a:r>
            <a:endParaRPr lang="en-GB" sz="1200" b="1">
              <a:solidFill>
                <a:srgbClr val="000000"/>
              </a:solidFill>
              <a:latin typeface="Calibri" pitchFamily="34" charset="0"/>
            </a:endParaRPr>
          </a:p>
          <a:p>
            <a:pPr>
              <a:buSzPts val="1000"/>
            </a:pPr>
            <a:r>
              <a:rPr lang="en-GB" sz="1200" b="1">
                <a:solidFill>
                  <a:srgbClr val="000000"/>
                </a:solidFill>
                <a:latin typeface="Calibri" pitchFamily="34" charset="0"/>
              </a:rPr>
              <a:t>Make it easier: </a:t>
            </a:r>
            <a:r>
              <a:rPr lang="en-GB" sz="1200">
                <a:solidFill>
                  <a:srgbClr val="000000"/>
                </a:solidFill>
                <a:latin typeface="Calibri" pitchFamily="34" charset="0"/>
              </a:rPr>
              <a:t>The ’tagger’ could be dribbling a ball to slow them down.</a:t>
            </a:r>
            <a:endParaRPr lang="en-GB" sz="1200" b="1">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Ask players can they do a skill as they go through the gate.</a:t>
            </a:r>
            <a:endParaRPr lang="en-GB" sz="1200" b="1">
              <a:solidFill>
                <a:srgbClr val="000000"/>
              </a:solidFill>
              <a:latin typeface="Calibri" pitchFamily="34" charset="0"/>
            </a:endParaRPr>
          </a:p>
          <a:p>
            <a:endParaRPr lang="en-GB" sz="1200" b="1">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Allow the players to experiment and explore different ways of doing things and get them to show everyone what they can do.   </a:t>
            </a:r>
          </a:p>
          <a:p>
            <a:endParaRPr lang="en-GB" sz="1200">
              <a:solidFill>
                <a:srgbClr val="000000"/>
              </a:solidFill>
              <a:latin typeface="Comic Sans MS" pitchFamily="66" charset="0"/>
            </a:endParaRPr>
          </a:p>
          <a:p>
            <a:endParaRPr lang="en-US"/>
          </a:p>
        </p:txBody>
      </p:sp>
      <p:sp>
        <p:nvSpPr>
          <p:cNvPr id="17411" name="Rectangle 4"/>
          <p:cNvSpPr>
            <a:spLocks noChangeArrowheads="1"/>
          </p:cNvSpPr>
          <p:nvPr/>
        </p:nvSpPr>
        <p:spPr bwMode="auto">
          <a:xfrm rot="5400000">
            <a:off x="-477043" y="1350168"/>
            <a:ext cx="5975350" cy="4373563"/>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7412" name="Rectangle 7"/>
          <p:cNvSpPr>
            <a:spLocks noChangeArrowheads="1"/>
          </p:cNvSpPr>
          <p:nvPr/>
        </p:nvSpPr>
        <p:spPr bwMode="auto">
          <a:xfrm rot="5400000">
            <a:off x="-44450" y="1676400"/>
            <a:ext cx="5075238" cy="3754438"/>
          </a:xfrm>
          <a:prstGeom prst="rect">
            <a:avLst/>
          </a:prstGeom>
          <a:no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17413" name="Group 8"/>
          <p:cNvGrpSpPr>
            <a:grpSpLocks/>
          </p:cNvGrpSpPr>
          <p:nvPr/>
        </p:nvGrpSpPr>
        <p:grpSpPr bwMode="auto">
          <a:xfrm rot="10800000">
            <a:off x="552450" y="2619375"/>
            <a:ext cx="130175" cy="566738"/>
            <a:chOff x="106079775" y="107208150"/>
            <a:chExt cx="144000" cy="612000"/>
          </a:xfrm>
        </p:grpSpPr>
        <p:sp>
          <p:nvSpPr>
            <p:cNvPr id="17500" name="Oval 9"/>
            <p:cNvSpPr>
              <a:spLocks noChangeArrowheads="1"/>
            </p:cNvSpPr>
            <p:nvPr/>
          </p:nvSpPr>
          <p:spPr bwMode="auto">
            <a:xfrm>
              <a:off x="106079775" y="107208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501" name="Oval 10"/>
            <p:cNvSpPr>
              <a:spLocks noChangeArrowheads="1"/>
            </p:cNvSpPr>
            <p:nvPr/>
          </p:nvSpPr>
          <p:spPr bwMode="auto">
            <a:xfrm>
              <a:off x="106079775" y="107676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14" name="Group 11"/>
          <p:cNvGrpSpPr>
            <a:grpSpLocks/>
          </p:cNvGrpSpPr>
          <p:nvPr/>
        </p:nvGrpSpPr>
        <p:grpSpPr bwMode="auto">
          <a:xfrm rot="10800000">
            <a:off x="552450" y="1216025"/>
            <a:ext cx="130175" cy="568325"/>
            <a:chOff x="106079775" y="107208150"/>
            <a:chExt cx="144000" cy="612000"/>
          </a:xfrm>
        </p:grpSpPr>
        <p:sp>
          <p:nvSpPr>
            <p:cNvPr id="17498" name="Oval 12"/>
            <p:cNvSpPr>
              <a:spLocks noChangeArrowheads="1"/>
            </p:cNvSpPr>
            <p:nvPr/>
          </p:nvSpPr>
          <p:spPr bwMode="auto">
            <a:xfrm>
              <a:off x="106079775" y="107208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99" name="Oval 13"/>
            <p:cNvSpPr>
              <a:spLocks noChangeArrowheads="1"/>
            </p:cNvSpPr>
            <p:nvPr/>
          </p:nvSpPr>
          <p:spPr bwMode="auto">
            <a:xfrm>
              <a:off x="106079775" y="107676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7415" name="Line 19"/>
          <p:cNvSpPr>
            <a:spLocks noChangeShapeType="1"/>
          </p:cNvSpPr>
          <p:nvPr/>
        </p:nvSpPr>
        <p:spPr bwMode="auto">
          <a:xfrm rot="5400000" flipH="1">
            <a:off x="612775" y="1784350"/>
            <a:ext cx="400050" cy="0"/>
          </a:xfrm>
          <a:prstGeom prst="line">
            <a:avLst/>
          </a:prstGeom>
          <a:noFill/>
          <a:ln w="9525" algn="ctr">
            <a:solidFill>
              <a:srgbClr val="000000"/>
            </a:solidFill>
            <a:round/>
            <a:headEnd/>
            <a:tailEnd type="triangle" w="med" len="med"/>
          </a:ln>
        </p:spPr>
        <p:txBody>
          <a:bodyPr lIns="36576" tIns="36576" rIns="36576" bIns="36576"/>
          <a:lstStyle/>
          <a:p>
            <a:endParaRPr lang="en-US"/>
          </a:p>
        </p:txBody>
      </p:sp>
      <p:sp>
        <p:nvSpPr>
          <p:cNvPr id="17416" name="Line 20"/>
          <p:cNvSpPr>
            <a:spLocks noChangeShapeType="1"/>
          </p:cNvSpPr>
          <p:nvPr/>
        </p:nvSpPr>
        <p:spPr bwMode="auto">
          <a:xfrm rot="16200000" flipH="1">
            <a:off x="611981" y="2518569"/>
            <a:ext cx="401638" cy="0"/>
          </a:xfrm>
          <a:prstGeom prst="line">
            <a:avLst/>
          </a:prstGeom>
          <a:noFill/>
          <a:ln w="9525" algn="ctr">
            <a:solidFill>
              <a:srgbClr val="000000"/>
            </a:solidFill>
            <a:round/>
            <a:headEnd/>
            <a:tailEnd type="triangle" w="med" len="med"/>
          </a:ln>
        </p:spPr>
        <p:txBody>
          <a:bodyPr lIns="36576" tIns="36576" rIns="36576" bIns="36576"/>
          <a:lstStyle/>
          <a:p>
            <a:endParaRPr lang="en-US"/>
          </a:p>
        </p:txBody>
      </p:sp>
      <p:sp>
        <p:nvSpPr>
          <p:cNvPr id="17417" name="Text Box 21"/>
          <p:cNvSpPr txBox="1">
            <a:spLocks noChangeArrowheads="1"/>
          </p:cNvSpPr>
          <p:nvPr/>
        </p:nvSpPr>
        <p:spPr bwMode="auto">
          <a:xfrm rot="60000">
            <a:off x="941388" y="2054225"/>
            <a:ext cx="168275" cy="228600"/>
          </a:xfrm>
          <a:prstGeom prst="rect">
            <a:avLst/>
          </a:prstGeom>
          <a:noFill/>
          <a:ln w="9525" algn="in">
            <a:noFill/>
            <a:miter lim="800000"/>
            <a:headEnd/>
            <a:tailEnd/>
          </a:ln>
        </p:spPr>
        <p:txBody>
          <a:bodyPr lIns="36576" tIns="36576" rIns="36576" bIns="36576"/>
          <a:lstStyle/>
          <a:p>
            <a:r>
              <a:rPr lang="en-GB" sz="1000" b="1">
                <a:solidFill>
                  <a:srgbClr val="000000"/>
                </a:solidFill>
                <a:latin typeface="Comic Sans MS" pitchFamily="66" charset="0"/>
              </a:rPr>
              <a:t>G</a:t>
            </a:r>
            <a:endParaRPr lang="en-US"/>
          </a:p>
        </p:txBody>
      </p:sp>
      <p:grpSp>
        <p:nvGrpSpPr>
          <p:cNvPr id="17418" name="Group 23"/>
          <p:cNvGrpSpPr>
            <a:grpSpLocks/>
          </p:cNvGrpSpPr>
          <p:nvPr/>
        </p:nvGrpSpPr>
        <p:grpSpPr bwMode="auto">
          <a:xfrm rot="5400000">
            <a:off x="2117726" y="5813425"/>
            <a:ext cx="133350" cy="555625"/>
            <a:chOff x="106079775" y="107208150"/>
            <a:chExt cx="144000" cy="612000"/>
          </a:xfrm>
        </p:grpSpPr>
        <p:sp>
          <p:nvSpPr>
            <p:cNvPr id="17496" name="Oval 24"/>
            <p:cNvSpPr>
              <a:spLocks noChangeArrowheads="1"/>
            </p:cNvSpPr>
            <p:nvPr/>
          </p:nvSpPr>
          <p:spPr bwMode="auto">
            <a:xfrm>
              <a:off x="106079775" y="107208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97" name="Oval 25"/>
            <p:cNvSpPr>
              <a:spLocks noChangeArrowheads="1"/>
            </p:cNvSpPr>
            <p:nvPr/>
          </p:nvSpPr>
          <p:spPr bwMode="auto">
            <a:xfrm>
              <a:off x="106079775" y="107676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19" name="Group 26"/>
          <p:cNvGrpSpPr>
            <a:grpSpLocks/>
          </p:cNvGrpSpPr>
          <p:nvPr/>
        </p:nvGrpSpPr>
        <p:grpSpPr bwMode="auto">
          <a:xfrm rot="5400000">
            <a:off x="942182" y="5814219"/>
            <a:ext cx="133350" cy="554037"/>
            <a:chOff x="106079775" y="107208150"/>
            <a:chExt cx="144000" cy="612000"/>
          </a:xfrm>
        </p:grpSpPr>
        <p:sp>
          <p:nvSpPr>
            <p:cNvPr id="17494" name="Oval 27"/>
            <p:cNvSpPr>
              <a:spLocks noChangeArrowheads="1"/>
            </p:cNvSpPr>
            <p:nvPr/>
          </p:nvSpPr>
          <p:spPr bwMode="auto">
            <a:xfrm>
              <a:off x="106079775" y="107208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95" name="Oval 28"/>
            <p:cNvSpPr>
              <a:spLocks noChangeArrowheads="1"/>
            </p:cNvSpPr>
            <p:nvPr/>
          </p:nvSpPr>
          <p:spPr bwMode="auto">
            <a:xfrm>
              <a:off x="106079775" y="107676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7420" name="Line 30"/>
          <p:cNvSpPr>
            <a:spLocks noChangeShapeType="1"/>
          </p:cNvSpPr>
          <p:nvPr/>
        </p:nvSpPr>
        <p:spPr bwMode="auto">
          <a:xfrm rot="10778767" flipH="1">
            <a:off x="1743075" y="5824538"/>
            <a:ext cx="392113" cy="0"/>
          </a:xfrm>
          <a:prstGeom prst="line">
            <a:avLst/>
          </a:prstGeom>
          <a:noFill/>
          <a:ln w="9525" algn="ctr">
            <a:solidFill>
              <a:srgbClr val="000000"/>
            </a:solidFill>
            <a:round/>
            <a:headEnd/>
            <a:tailEnd type="triangle" w="med" len="med"/>
          </a:ln>
        </p:spPr>
        <p:txBody>
          <a:bodyPr lIns="36576" tIns="36576" rIns="36576" bIns="36576"/>
          <a:lstStyle/>
          <a:p>
            <a:endParaRPr lang="en-US"/>
          </a:p>
        </p:txBody>
      </p:sp>
      <p:sp>
        <p:nvSpPr>
          <p:cNvPr id="17421" name="Line 31"/>
          <p:cNvSpPr>
            <a:spLocks noChangeShapeType="1"/>
          </p:cNvSpPr>
          <p:nvPr/>
        </p:nvSpPr>
        <p:spPr bwMode="auto">
          <a:xfrm flipH="1">
            <a:off x="1057275" y="5824538"/>
            <a:ext cx="392113" cy="0"/>
          </a:xfrm>
          <a:prstGeom prst="line">
            <a:avLst/>
          </a:prstGeom>
          <a:noFill/>
          <a:ln w="9525" algn="ctr">
            <a:solidFill>
              <a:srgbClr val="000000"/>
            </a:solidFill>
            <a:round/>
            <a:headEnd/>
            <a:tailEnd type="triangle" w="med" len="med"/>
          </a:ln>
        </p:spPr>
        <p:txBody>
          <a:bodyPr lIns="36576" tIns="36576" rIns="36576" bIns="36576"/>
          <a:lstStyle/>
          <a:p>
            <a:endParaRPr lang="en-US"/>
          </a:p>
        </p:txBody>
      </p:sp>
      <p:sp>
        <p:nvSpPr>
          <p:cNvPr id="17422" name="Text Box 32"/>
          <p:cNvSpPr txBox="1">
            <a:spLocks noChangeArrowheads="1"/>
          </p:cNvSpPr>
          <p:nvPr/>
        </p:nvSpPr>
        <p:spPr bwMode="auto">
          <a:xfrm rot="60000">
            <a:off x="1512888" y="5526088"/>
            <a:ext cx="166687" cy="228600"/>
          </a:xfrm>
          <a:prstGeom prst="rect">
            <a:avLst/>
          </a:prstGeom>
          <a:noFill/>
          <a:ln w="9525" algn="in">
            <a:noFill/>
            <a:miter lim="800000"/>
            <a:headEnd/>
            <a:tailEnd/>
          </a:ln>
        </p:spPr>
        <p:txBody>
          <a:bodyPr lIns="36576" tIns="36576" rIns="36576" bIns="36576"/>
          <a:lstStyle/>
          <a:p>
            <a:r>
              <a:rPr lang="en-GB" sz="1000" b="1">
                <a:solidFill>
                  <a:srgbClr val="000000"/>
                </a:solidFill>
                <a:latin typeface="Comic Sans MS" pitchFamily="66" charset="0"/>
              </a:rPr>
              <a:t>G</a:t>
            </a:r>
            <a:endParaRPr lang="en-US"/>
          </a:p>
        </p:txBody>
      </p:sp>
      <p:grpSp>
        <p:nvGrpSpPr>
          <p:cNvPr id="17423" name="Group 35"/>
          <p:cNvGrpSpPr>
            <a:grpSpLocks/>
          </p:cNvGrpSpPr>
          <p:nvPr/>
        </p:nvGrpSpPr>
        <p:grpSpPr bwMode="auto">
          <a:xfrm rot="5400000">
            <a:off x="2770188" y="755650"/>
            <a:ext cx="133350" cy="555625"/>
            <a:chOff x="106079775" y="107208150"/>
            <a:chExt cx="144000" cy="612000"/>
          </a:xfrm>
        </p:grpSpPr>
        <p:sp>
          <p:nvSpPr>
            <p:cNvPr id="17492" name="Oval 36"/>
            <p:cNvSpPr>
              <a:spLocks noChangeArrowheads="1"/>
            </p:cNvSpPr>
            <p:nvPr/>
          </p:nvSpPr>
          <p:spPr bwMode="auto">
            <a:xfrm>
              <a:off x="106079775" y="107208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93" name="Oval 37"/>
            <p:cNvSpPr>
              <a:spLocks noChangeArrowheads="1"/>
            </p:cNvSpPr>
            <p:nvPr/>
          </p:nvSpPr>
          <p:spPr bwMode="auto">
            <a:xfrm>
              <a:off x="106079775" y="107676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24" name="Group 38"/>
          <p:cNvGrpSpPr>
            <a:grpSpLocks/>
          </p:cNvGrpSpPr>
          <p:nvPr/>
        </p:nvGrpSpPr>
        <p:grpSpPr bwMode="auto">
          <a:xfrm rot="5400000">
            <a:off x="3896519" y="756444"/>
            <a:ext cx="133350" cy="554038"/>
            <a:chOff x="106079775" y="107208150"/>
            <a:chExt cx="144000" cy="612000"/>
          </a:xfrm>
        </p:grpSpPr>
        <p:sp>
          <p:nvSpPr>
            <p:cNvPr id="17490" name="Oval 39"/>
            <p:cNvSpPr>
              <a:spLocks noChangeArrowheads="1"/>
            </p:cNvSpPr>
            <p:nvPr/>
          </p:nvSpPr>
          <p:spPr bwMode="auto">
            <a:xfrm>
              <a:off x="106079775" y="107208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91" name="Oval 40"/>
            <p:cNvSpPr>
              <a:spLocks noChangeArrowheads="1"/>
            </p:cNvSpPr>
            <p:nvPr/>
          </p:nvSpPr>
          <p:spPr bwMode="auto">
            <a:xfrm>
              <a:off x="106079775" y="107676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7425" name="Line 41"/>
          <p:cNvSpPr>
            <a:spLocks noChangeShapeType="1"/>
          </p:cNvSpPr>
          <p:nvPr/>
        </p:nvSpPr>
        <p:spPr bwMode="auto">
          <a:xfrm flipH="1">
            <a:off x="2886075" y="1216025"/>
            <a:ext cx="392113" cy="0"/>
          </a:xfrm>
          <a:prstGeom prst="line">
            <a:avLst/>
          </a:prstGeom>
          <a:noFill/>
          <a:ln w="9525" algn="ctr">
            <a:solidFill>
              <a:srgbClr val="000000"/>
            </a:solidFill>
            <a:round/>
            <a:headEnd/>
            <a:tailEnd type="triangle" w="med" len="med"/>
          </a:ln>
        </p:spPr>
        <p:txBody>
          <a:bodyPr lIns="36576" tIns="36576" rIns="36576" bIns="36576"/>
          <a:lstStyle/>
          <a:p>
            <a:endParaRPr lang="en-US"/>
          </a:p>
        </p:txBody>
      </p:sp>
      <p:sp>
        <p:nvSpPr>
          <p:cNvPr id="17426" name="Line 42"/>
          <p:cNvSpPr>
            <a:spLocks noChangeShapeType="1"/>
          </p:cNvSpPr>
          <p:nvPr/>
        </p:nvSpPr>
        <p:spPr bwMode="auto">
          <a:xfrm rot="10800000" flipH="1">
            <a:off x="3571875" y="1216025"/>
            <a:ext cx="392113" cy="0"/>
          </a:xfrm>
          <a:prstGeom prst="line">
            <a:avLst/>
          </a:prstGeom>
          <a:noFill/>
          <a:ln w="9525" algn="ctr">
            <a:solidFill>
              <a:srgbClr val="000000"/>
            </a:solidFill>
            <a:round/>
            <a:headEnd/>
            <a:tailEnd type="triangle" w="med" len="med"/>
          </a:ln>
        </p:spPr>
        <p:txBody>
          <a:bodyPr lIns="36576" tIns="36576" rIns="36576" bIns="36576"/>
          <a:lstStyle/>
          <a:p>
            <a:endParaRPr lang="en-US"/>
          </a:p>
        </p:txBody>
      </p:sp>
      <p:sp>
        <p:nvSpPr>
          <p:cNvPr id="17427" name="Text Box 43"/>
          <p:cNvSpPr txBox="1">
            <a:spLocks noChangeArrowheads="1"/>
          </p:cNvSpPr>
          <p:nvPr/>
        </p:nvSpPr>
        <p:spPr bwMode="auto">
          <a:xfrm rot="60000">
            <a:off x="3341688" y="1285875"/>
            <a:ext cx="166687" cy="228600"/>
          </a:xfrm>
          <a:prstGeom prst="rect">
            <a:avLst/>
          </a:prstGeom>
          <a:noFill/>
          <a:ln w="9525" algn="in">
            <a:noFill/>
            <a:miter lim="800000"/>
            <a:headEnd/>
            <a:tailEnd/>
          </a:ln>
        </p:spPr>
        <p:txBody>
          <a:bodyPr lIns="36576" tIns="36576" rIns="36576" bIns="36576"/>
          <a:lstStyle/>
          <a:p>
            <a:r>
              <a:rPr lang="en-GB" sz="1000" b="1">
                <a:solidFill>
                  <a:srgbClr val="000000"/>
                </a:solidFill>
                <a:latin typeface="Comic Sans MS" pitchFamily="66" charset="0"/>
              </a:rPr>
              <a:t>G</a:t>
            </a:r>
            <a:endParaRPr lang="en-US"/>
          </a:p>
        </p:txBody>
      </p:sp>
      <p:grpSp>
        <p:nvGrpSpPr>
          <p:cNvPr id="17428" name="Group 46"/>
          <p:cNvGrpSpPr>
            <a:grpSpLocks/>
          </p:cNvGrpSpPr>
          <p:nvPr/>
        </p:nvGrpSpPr>
        <p:grpSpPr bwMode="auto">
          <a:xfrm rot="10800000">
            <a:off x="4306888" y="5356225"/>
            <a:ext cx="130175" cy="568325"/>
            <a:chOff x="106079775" y="107208150"/>
            <a:chExt cx="144000" cy="612000"/>
          </a:xfrm>
        </p:grpSpPr>
        <p:sp>
          <p:nvSpPr>
            <p:cNvPr id="17488" name="Oval 47"/>
            <p:cNvSpPr>
              <a:spLocks noChangeArrowheads="1"/>
            </p:cNvSpPr>
            <p:nvPr/>
          </p:nvSpPr>
          <p:spPr bwMode="auto">
            <a:xfrm>
              <a:off x="106079775" y="107208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89" name="Oval 48"/>
            <p:cNvSpPr>
              <a:spLocks noChangeArrowheads="1"/>
            </p:cNvSpPr>
            <p:nvPr/>
          </p:nvSpPr>
          <p:spPr bwMode="auto">
            <a:xfrm>
              <a:off x="106079775" y="107676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29" name="Group 49"/>
          <p:cNvGrpSpPr>
            <a:grpSpLocks/>
          </p:cNvGrpSpPr>
          <p:nvPr/>
        </p:nvGrpSpPr>
        <p:grpSpPr bwMode="auto">
          <a:xfrm rot="10800000">
            <a:off x="4306888" y="4121150"/>
            <a:ext cx="130175" cy="568325"/>
            <a:chOff x="106079775" y="107208150"/>
            <a:chExt cx="144000" cy="612000"/>
          </a:xfrm>
        </p:grpSpPr>
        <p:sp>
          <p:nvSpPr>
            <p:cNvPr id="17486" name="Oval 50"/>
            <p:cNvSpPr>
              <a:spLocks noChangeArrowheads="1"/>
            </p:cNvSpPr>
            <p:nvPr/>
          </p:nvSpPr>
          <p:spPr bwMode="auto">
            <a:xfrm>
              <a:off x="106079775" y="107208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87" name="Oval 51"/>
            <p:cNvSpPr>
              <a:spLocks noChangeArrowheads="1"/>
            </p:cNvSpPr>
            <p:nvPr/>
          </p:nvSpPr>
          <p:spPr bwMode="auto">
            <a:xfrm>
              <a:off x="106079775" y="107676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7430" name="Line 52"/>
          <p:cNvSpPr>
            <a:spLocks noChangeShapeType="1"/>
          </p:cNvSpPr>
          <p:nvPr/>
        </p:nvSpPr>
        <p:spPr bwMode="auto">
          <a:xfrm rot="5400000" flipH="1">
            <a:off x="3974306" y="4622007"/>
            <a:ext cx="401637" cy="0"/>
          </a:xfrm>
          <a:prstGeom prst="line">
            <a:avLst/>
          </a:prstGeom>
          <a:noFill/>
          <a:ln w="9525">
            <a:solidFill>
              <a:srgbClr val="000000"/>
            </a:solidFill>
            <a:round/>
            <a:headEnd/>
            <a:tailEnd type="triangle" w="med" len="med"/>
          </a:ln>
        </p:spPr>
        <p:txBody>
          <a:bodyPr lIns="36576" tIns="36576" rIns="36576" bIns="36576"/>
          <a:lstStyle/>
          <a:p>
            <a:endParaRPr lang="en-US"/>
          </a:p>
        </p:txBody>
      </p:sp>
      <p:sp>
        <p:nvSpPr>
          <p:cNvPr id="17431" name="Line 53"/>
          <p:cNvSpPr>
            <a:spLocks noChangeShapeType="1"/>
          </p:cNvSpPr>
          <p:nvPr/>
        </p:nvSpPr>
        <p:spPr bwMode="auto">
          <a:xfrm rot="16200000" flipH="1">
            <a:off x="3974306" y="5357019"/>
            <a:ext cx="401638" cy="0"/>
          </a:xfrm>
          <a:prstGeom prst="line">
            <a:avLst/>
          </a:prstGeom>
          <a:noFill/>
          <a:ln w="9525" algn="ctr">
            <a:solidFill>
              <a:srgbClr val="000000"/>
            </a:solidFill>
            <a:round/>
            <a:headEnd/>
            <a:tailEnd type="triangle" w="med" len="med"/>
          </a:ln>
        </p:spPr>
        <p:txBody>
          <a:bodyPr lIns="36576" tIns="36576" rIns="36576" bIns="36576"/>
          <a:lstStyle/>
          <a:p>
            <a:endParaRPr lang="en-US"/>
          </a:p>
        </p:txBody>
      </p:sp>
      <p:sp>
        <p:nvSpPr>
          <p:cNvPr id="17432" name="Text Box 54"/>
          <p:cNvSpPr txBox="1">
            <a:spLocks noChangeArrowheads="1"/>
          </p:cNvSpPr>
          <p:nvPr/>
        </p:nvSpPr>
        <p:spPr bwMode="auto">
          <a:xfrm>
            <a:off x="3879850" y="4891088"/>
            <a:ext cx="166688" cy="228600"/>
          </a:xfrm>
          <a:prstGeom prst="rect">
            <a:avLst/>
          </a:prstGeom>
          <a:noFill/>
          <a:ln w="9525" algn="in">
            <a:noFill/>
            <a:miter lim="800000"/>
            <a:headEnd/>
            <a:tailEnd/>
          </a:ln>
        </p:spPr>
        <p:txBody>
          <a:bodyPr lIns="36576" tIns="36576" rIns="36576" bIns="36576"/>
          <a:lstStyle/>
          <a:p>
            <a:r>
              <a:rPr lang="en-GB" sz="1000" b="1">
                <a:solidFill>
                  <a:srgbClr val="000000"/>
                </a:solidFill>
                <a:latin typeface="Comic Sans MS" pitchFamily="66" charset="0"/>
              </a:rPr>
              <a:t>G</a:t>
            </a:r>
            <a:endParaRPr lang="en-US"/>
          </a:p>
        </p:txBody>
      </p:sp>
      <p:grpSp>
        <p:nvGrpSpPr>
          <p:cNvPr id="17433" name="Group 52"/>
          <p:cNvGrpSpPr>
            <a:grpSpLocks/>
          </p:cNvGrpSpPr>
          <p:nvPr/>
        </p:nvGrpSpPr>
        <p:grpSpPr bwMode="auto">
          <a:xfrm rot="10800000">
            <a:off x="3348038" y="981075"/>
            <a:ext cx="123825" cy="150813"/>
            <a:chOff x="111750675" y="109369050"/>
            <a:chExt cx="162000" cy="198000"/>
          </a:xfrm>
        </p:grpSpPr>
        <p:sp>
          <p:nvSpPr>
            <p:cNvPr id="17483"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84"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85"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34" name="Group 28"/>
          <p:cNvGrpSpPr>
            <a:grpSpLocks/>
          </p:cNvGrpSpPr>
          <p:nvPr/>
        </p:nvGrpSpPr>
        <p:grpSpPr bwMode="auto">
          <a:xfrm>
            <a:off x="3635375" y="3141663"/>
            <a:ext cx="125413" cy="150812"/>
            <a:chOff x="108726675" y="109009050"/>
            <a:chExt cx="162000" cy="198000"/>
          </a:xfrm>
        </p:grpSpPr>
        <p:sp>
          <p:nvSpPr>
            <p:cNvPr id="17480"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81"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82"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35" name="Group 28"/>
          <p:cNvGrpSpPr>
            <a:grpSpLocks/>
          </p:cNvGrpSpPr>
          <p:nvPr/>
        </p:nvGrpSpPr>
        <p:grpSpPr bwMode="auto">
          <a:xfrm>
            <a:off x="3419475" y="1700213"/>
            <a:ext cx="125413" cy="152400"/>
            <a:chOff x="108726675" y="109009050"/>
            <a:chExt cx="162000" cy="198000"/>
          </a:xfrm>
        </p:grpSpPr>
        <p:sp>
          <p:nvSpPr>
            <p:cNvPr id="17477"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78"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79"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36" name="Group 28"/>
          <p:cNvGrpSpPr>
            <a:grpSpLocks/>
          </p:cNvGrpSpPr>
          <p:nvPr/>
        </p:nvGrpSpPr>
        <p:grpSpPr bwMode="auto">
          <a:xfrm rot="-8220000">
            <a:off x="1258888" y="3357563"/>
            <a:ext cx="125412" cy="150812"/>
            <a:chOff x="108726675" y="109009050"/>
            <a:chExt cx="162000" cy="198000"/>
          </a:xfrm>
        </p:grpSpPr>
        <p:sp>
          <p:nvSpPr>
            <p:cNvPr id="17474"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75"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76"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37" name="Group 28"/>
          <p:cNvGrpSpPr>
            <a:grpSpLocks/>
          </p:cNvGrpSpPr>
          <p:nvPr/>
        </p:nvGrpSpPr>
        <p:grpSpPr bwMode="auto">
          <a:xfrm rot="-5640000">
            <a:off x="1547812" y="2060576"/>
            <a:ext cx="123825" cy="152400"/>
            <a:chOff x="108726675" y="109009050"/>
            <a:chExt cx="162000" cy="198000"/>
          </a:xfrm>
        </p:grpSpPr>
        <p:sp>
          <p:nvSpPr>
            <p:cNvPr id="17471"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72"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73"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38" name="Group 28"/>
          <p:cNvGrpSpPr>
            <a:grpSpLocks/>
          </p:cNvGrpSpPr>
          <p:nvPr/>
        </p:nvGrpSpPr>
        <p:grpSpPr bwMode="auto">
          <a:xfrm rot="5160000">
            <a:off x="3491706" y="4941095"/>
            <a:ext cx="123825" cy="150812"/>
            <a:chOff x="108726675" y="109009050"/>
            <a:chExt cx="162000" cy="198000"/>
          </a:xfrm>
        </p:grpSpPr>
        <p:sp>
          <p:nvSpPr>
            <p:cNvPr id="17468"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69"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70"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39" name="Group 28"/>
          <p:cNvGrpSpPr>
            <a:grpSpLocks/>
          </p:cNvGrpSpPr>
          <p:nvPr/>
        </p:nvGrpSpPr>
        <p:grpSpPr bwMode="auto">
          <a:xfrm rot="-10440000">
            <a:off x="1692275" y="4868863"/>
            <a:ext cx="123825" cy="150812"/>
            <a:chOff x="108726675" y="109009050"/>
            <a:chExt cx="162000" cy="198000"/>
          </a:xfrm>
        </p:grpSpPr>
        <p:sp>
          <p:nvSpPr>
            <p:cNvPr id="17465"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66"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67"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40" name="Group 28"/>
          <p:cNvGrpSpPr>
            <a:grpSpLocks/>
          </p:cNvGrpSpPr>
          <p:nvPr/>
        </p:nvGrpSpPr>
        <p:grpSpPr bwMode="auto">
          <a:xfrm>
            <a:off x="2771775" y="2276475"/>
            <a:ext cx="123825" cy="150813"/>
            <a:chOff x="108726675" y="109009050"/>
            <a:chExt cx="162000" cy="198000"/>
          </a:xfrm>
        </p:grpSpPr>
        <p:sp>
          <p:nvSpPr>
            <p:cNvPr id="17462"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63"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64"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41" name="Group 52"/>
          <p:cNvGrpSpPr>
            <a:grpSpLocks/>
          </p:cNvGrpSpPr>
          <p:nvPr/>
        </p:nvGrpSpPr>
        <p:grpSpPr bwMode="auto">
          <a:xfrm rot="-5340000">
            <a:off x="4283869" y="4941094"/>
            <a:ext cx="123825" cy="150813"/>
            <a:chOff x="111750675" y="109369050"/>
            <a:chExt cx="162000" cy="198000"/>
          </a:xfrm>
        </p:grpSpPr>
        <p:sp>
          <p:nvSpPr>
            <p:cNvPr id="17459"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60"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61"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42" name="Group 52"/>
          <p:cNvGrpSpPr>
            <a:grpSpLocks/>
          </p:cNvGrpSpPr>
          <p:nvPr/>
        </p:nvGrpSpPr>
        <p:grpSpPr bwMode="auto">
          <a:xfrm rot="60000">
            <a:off x="1547813" y="6021388"/>
            <a:ext cx="123825" cy="150812"/>
            <a:chOff x="111750675" y="109369050"/>
            <a:chExt cx="162000" cy="198000"/>
          </a:xfrm>
        </p:grpSpPr>
        <p:sp>
          <p:nvSpPr>
            <p:cNvPr id="17456"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57"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58"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107" name="Rectangle 106"/>
          <p:cNvSpPr/>
          <p:nvPr/>
        </p:nvSpPr>
        <p:spPr>
          <a:xfrm>
            <a:off x="1908175" y="2924175"/>
            <a:ext cx="1223963" cy="1296988"/>
          </a:xfrm>
          <a:prstGeom prst="rect">
            <a:avLst/>
          </a:prstGeom>
          <a:solidFill>
            <a:srgbClr val="92D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nvGrpSpPr>
          <p:cNvPr id="17444" name="Group 52"/>
          <p:cNvGrpSpPr>
            <a:grpSpLocks/>
          </p:cNvGrpSpPr>
          <p:nvPr/>
        </p:nvGrpSpPr>
        <p:grpSpPr bwMode="auto">
          <a:xfrm rot="5400000">
            <a:off x="633413" y="2038350"/>
            <a:ext cx="123825" cy="168275"/>
            <a:chOff x="111750675" y="109369050"/>
            <a:chExt cx="162000" cy="198000"/>
          </a:xfrm>
        </p:grpSpPr>
        <p:sp>
          <p:nvSpPr>
            <p:cNvPr id="17453"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54"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55"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45" name="Group 28"/>
          <p:cNvGrpSpPr>
            <a:grpSpLocks/>
          </p:cNvGrpSpPr>
          <p:nvPr/>
        </p:nvGrpSpPr>
        <p:grpSpPr bwMode="auto">
          <a:xfrm rot="2580000">
            <a:off x="2446338" y="3379788"/>
            <a:ext cx="123825" cy="150812"/>
            <a:chOff x="108726675" y="109009050"/>
            <a:chExt cx="162000" cy="198000"/>
          </a:xfrm>
        </p:grpSpPr>
        <p:sp>
          <p:nvSpPr>
            <p:cNvPr id="17450"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51"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52"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7446" name="Group 28"/>
          <p:cNvGrpSpPr>
            <a:grpSpLocks/>
          </p:cNvGrpSpPr>
          <p:nvPr/>
        </p:nvGrpSpPr>
        <p:grpSpPr bwMode="auto">
          <a:xfrm rot="-2040000">
            <a:off x="2514600" y="4459288"/>
            <a:ext cx="125413" cy="150812"/>
            <a:chOff x="108726675" y="109009050"/>
            <a:chExt cx="162000" cy="198000"/>
          </a:xfrm>
        </p:grpSpPr>
        <p:sp>
          <p:nvSpPr>
            <p:cNvPr id="17447"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48"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7449"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Tree>
  </p:cSld>
  <p:clrMapOvr>
    <a:masterClrMapping/>
  </p:clrMapOvr>
  <p:transition advTm="10157"/>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11188" y="4797425"/>
            <a:ext cx="7813675" cy="1916113"/>
          </a:xfrm>
          <a:prstGeom prst="rect">
            <a:avLst/>
          </a:prstGeom>
          <a:noFill/>
          <a:ln w="3175" algn="in">
            <a:noFill/>
            <a:miter lim="800000"/>
            <a:headEnd/>
            <a:tailEnd/>
          </a:ln>
        </p:spPr>
        <p:txBody>
          <a:bodyPr lIns="36576" tIns="36576" rIns="36576" bIns="36576"/>
          <a:lstStyle/>
          <a:p>
            <a:r>
              <a:rPr lang="en-GB" sz="1400" b="1">
                <a:solidFill>
                  <a:srgbClr val="000000"/>
                </a:solidFill>
                <a:latin typeface="Calibri" pitchFamily="34" charset="0"/>
              </a:rPr>
              <a:t>Youth Module 1 - Space Recognition</a:t>
            </a:r>
          </a:p>
          <a:p>
            <a:r>
              <a:rPr lang="en-GB" sz="1200">
                <a:solidFill>
                  <a:srgbClr val="000000"/>
                </a:solidFill>
                <a:latin typeface="Calibri" pitchFamily="34" charset="0"/>
              </a:rPr>
              <a:t>Blues receives a ball from Reds and try to take it between any of the pairs of cones with one touch or less. Change players over on a regular basis and discuss how ‘playing your way in’ is more game related and should be practised.</a:t>
            </a:r>
          </a:p>
          <a:p>
            <a:r>
              <a:rPr lang="en-GB" sz="1200" b="1">
                <a:solidFill>
                  <a:srgbClr val="000000"/>
                </a:solidFill>
                <a:latin typeface="Calibri" pitchFamily="34" charset="0"/>
              </a:rPr>
              <a:t>Progressions:</a:t>
            </a:r>
          </a:p>
          <a:p>
            <a:r>
              <a:rPr lang="en-GB" sz="1200">
                <a:solidFill>
                  <a:srgbClr val="000000"/>
                </a:solidFill>
                <a:latin typeface="Calibri" pitchFamily="34" charset="0"/>
              </a:rPr>
              <a:t>Add a ‘blockers’ to guard the gates</a:t>
            </a:r>
          </a:p>
          <a:p>
            <a:r>
              <a:rPr lang="en-GB" sz="1200">
                <a:solidFill>
                  <a:srgbClr val="000000"/>
                </a:solidFill>
                <a:latin typeface="Calibri" pitchFamily="34" charset="0"/>
              </a:rPr>
              <a:t>Certain players in the middle could be marked by a blocker</a:t>
            </a:r>
          </a:p>
          <a:p>
            <a:r>
              <a:rPr lang="en-GB" sz="1200">
                <a:solidFill>
                  <a:srgbClr val="000000"/>
                </a:solidFill>
                <a:latin typeface="Calibri" pitchFamily="34" charset="0"/>
              </a:rPr>
              <a:t>Play 2v1 against a blocker and dribble or receive through a gate.</a:t>
            </a:r>
          </a:p>
          <a:p>
            <a:endParaRPr lang="en-GB" sz="800">
              <a:solidFill>
                <a:srgbClr val="000000"/>
              </a:solidFill>
              <a:latin typeface="Calibri" pitchFamily="34" charset="0"/>
            </a:endParaRPr>
          </a:p>
          <a:p>
            <a:r>
              <a:rPr lang="en-GB" sz="1200">
                <a:solidFill>
                  <a:srgbClr val="000000"/>
                </a:solidFill>
                <a:latin typeface="Calibri" pitchFamily="34" charset="0"/>
              </a:rPr>
              <a:t>The same set up can be used with players now having a ball each and working on various dribbling or ball manipulation techniques.</a:t>
            </a:r>
          </a:p>
          <a:p>
            <a:endParaRPr lang="en-GB" sz="1200" b="1">
              <a:solidFill>
                <a:srgbClr val="000000"/>
              </a:solidFill>
              <a:latin typeface="Calibri" pitchFamily="34" charset="0"/>
            </a:endParaRPr>
          </a:p>
          <a:p>
            <a:r>
              <a:rPr lang="en-GB" sz="1200">
                <a:solidFill>
                  <a:srgbClr val="000000"/>
                </a:solidFill>
                <a:latin typeface="Calibri" pitchFamily="34" charset="0"/>
              </a:rPr>
              <a:t> </a:t>
            </a:r>
            <a:endParaRPr lang="en-GB" sz="1200" b="1">
              <a:solidFill>
                <a:srgbClr val="000000"/>
              </a:solidFill>
              <a:latin typeface="Calibri" pitchFamily="34" charset="0"/>
            </a:endParaRPr>
          </a:p>
          <a:p>
            <a:endParaRPr lang="en-US"/>
          </a:p>
        </p:txBody>
      </p:sp>
      <p:grpSp>
        <p:nvGrpSpPr>
          <p:cNvPr id="18435" name="Group 93"/>
          <p:cNvGrpSpPr>
            <a:grpSpLocks/>
          </p:cNvGrpSpPr>
          <p:nvPr/>
        </p:nvGrpSpPr>
        <p:grpSpPr bwMode="auto">
          <a:xfrm>
            <a:off x="1619250" y="333375"/>
            <a:ext cx="5903913" cy="4248150"/>
            <a:chOff x="1619672" y="332656"/>
            <a:chExt cx="5903788" cy="4248472"/>
          </a:xfrm>
        </p:grpSpPr>
        <p:sp>
          <p:nvSpPr>
            <p:cNvPr id="18436" name="Rectangle 3"/>
            <p:cNvSpPr>
              <a:spLocks noChangeArrowheads="1"/>
            </p:cNvSpPr>
            <p:nvPr/>
          </p:nvSpPr>
          <p:spPr bwMode="auto">
            <a:xfrm rot="5400000">
              <a:off x="2447330" y="-495002"/>
              <a:ext cx="4248472" cy="5903788"/>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8437" name="Oval 4"/>
            <p:cNvSpPr>
              <a:spLocks noChangeArrowheads="1"/>
            </p:cNvSpPr>
            <p:nvPr/>
          </p:nvSpPr>
          <p:spPr bwMode="auto">
            <a:xfrm>
              <a:off x="2603637" y="557954"/>
              <a:ext cx="4034255" cy="3701320"/>
            </a:xfrm>
            <a:prstGeom prst="ellipse">
              <a:avLst/>
            </a:prstGeom>
            <a:noFill/>
            <a:ln w="28575" algn="in">
              <a:solidFill>
                <a:srgbClr val="FFFFFF"/>
              </a:solidFill>
              <a:round/>
              <a:headEnd/>
              <a:tailEnd/>
            </a:ln>
          </p:spPr>
          <p:txBody>
            <a:bodyPr lIns="36576" tIns="36576" rIns="36576" bIns="36576"/>
            <a:lstStyle/>
            <a:p>
              <a:endParaRPr lang="en-GB">
                <a:latin typeface="Calibri" pitchFamily="34" charset="0"/>
              </a:endParaRPr>
            </a:p>
          </p:txBody>
        </p:sp>
        <p:grpSp>
          <p:nvGrpSpPr>
            <p:cNvPr id="18438" name="Group 5"/>
            <p:cNvGrpSpPr>
              <a:grpSpLocks/>
            </p:cNvGrpSpPr>
            <p:nvPr/>
          </p:nvGrpSpPr>
          <p:grpSpPr bwMode="auto">
            <a:xfrm>
              <a:off x="3161217" y="2231594"/>
              <a:ext cx="565780" cy="80463"/>
              <a:chOff x="107258775" y="109152150"/>
              <a:chExt cx="621000" cy="90000"/>
            </a:xfrm>
          </p:grpSpPr>
          <p:sp>
            <p:nvSpPr>
              <p:cNvPr id="18519" name="Oval 6"/>
              <p:cNvSpPr>
                <a:spLocks noChangeArrowheads="1"/>
              </p:cNvSpPr>
              <p:nvPr/>
            </p:nvSpPr>
            <p:spPr bwMode="auto">
              <a:xfrm>
                <a:off x="107258775" y="1091521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20" name="Oval 7"/>
              <p:cNvSpPr>
                <a:spLocks noChangeArrowheads="1"/>
              </p:cNvSpPr>
              <p:nvPr/>
            </p:nvSpPr>
            <p:spPr bwMode="auto">
              <a:xfrm>
                <a:off x="107789775" y="1091521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39" name="Group 8"/>
            <p:cNvGrpSpPr>
              <a:grpSpLocks/>
            </p:cNvGrpSpPr>
            <p:nvPr/>
          </p:nvGrpSpPr>
          <p:grpSpPr bwMode="auto">
            <a:xfrm rot="-5400000">
              <a:off x="4412863" y="2552681"/>
              <a:ext cx="555198" cy="81997"/>
              <a:chOff x="107487375" y="109380750"/>
              <a:chExt cx="621000" cy="90000"/>
            </a:xfrm>
          </p:grpSpPr>
          <p:sp>
            <p:nvSpPr>
              <p:cNvPr id="18517" name="Oval 9"/>
              <p:cNvSpPr>
                <a:spLocks noChangeArrowheads="1"/>
              </p:cNvSpPr>
              <p:nvPr/>
            </p:nvSpPr>
            <p:spPr bwMode="auto">
              <a:xfrm>
                <a:off x="107487375" y="1093807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18" name="Oval 10"/>
              <p:cNvSpPr>
                <a:spLocks noChangeArrowheads="1"/>
              </p:cNvSpPr>
              <p:nvPr/>
            </p:nvSpPr>
            <p:spPr bwMode="auto">
              <a:xfrm>
                <a:off x="108018375" y="1093807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40" name="Group 11"/>
            <p:cNvGrpSpPr>
              <a:grpSpLocks/>
            </p:cNvGrpSpPr>
            <p:nvPr/>
          </p:nvGrpSpPr>
          <p:grpSpPr bwMode="auto">
            <a:xfrm rot="3217508">
              <a:off x="3691289" y="3357316"/>
              <a:ext cx="555198" cy="81997"/>
              <a:chOff x="107601675" y="109495050"/>
              <a:chExt cx="621000" cy="90000"/>
            </a:xfrm>
          </p:grpSpPr>
          <p:sp>
            <p:nvSpPr>
              <p:cNvPr id="18515" name="Oval 12"/>
              <p:cNvSpPr>
                <a:spLocks noChangeArrowheads="1"/>
              </p:cNvSpPr>
              <p:nvPr/>
            </p:nvSpPr>
            <p:spPr bwMode="auto">
              <a:xfrm>
                <a:off x="107601675" y="1094950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16" name="Oval 13"/>
              <p:cNvSpPr>
                <a:spLocks noChangeArrowheads="1"/>
              </p:cNvSpPr>
              <p:nvPr/>
            </p:nvSpPr>
            <p:spPr bwMode="auto">
              <a:xfrm>
                <a:off x="108132675" y="1094950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41" name="Group 14"/>
            <p:cNvGrpSpPr>
              <a:grpSpLocks/>
            </p:cNvGrpSpPr>
            <p:nvPr/>
          </p:nvGrpSpPr>
          <p:grpSpPr bwMode="auto">
            <a:xfrm rot="-5400000">
              <a:off x="3777386" y="1309521"/>
              <a:ext cx="555198" cy="81997"/>
              <a:chOff x="107715975" y="109609350"/>
              <a:chExt cx="621000" cy="90000"/>
            </a:xfrm>
          </p:grpSpPr>
          <p:sp>
            <p:nvSpPr>
              <p:cNvPr id="18513" name="Oval 15"/>
              <p:cNvSpPr>
                <a:spLocks noChangeArrowheads="1"/>
              </p:cNvSpPr>
              <p:nvPr/>
            </p:nvSpPr>
            <p:spPr bwMode="auto">
              <a:xfrm>
                <a:off x="107715975" y="1096093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14" name="Oval 16"/>
              <p:cNvSpPr>
                <a:spLocks noChangeArrowheads="1"/>
              </p:cNvSpPr>
              <p:nvPr/>
            </p:nvSpPr>
            <p:spPr bwMode="auto">
              <a:xfrm>
                <a:off x="108246975" y="1096093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42" name="Group 17"/>
            <p:cNvGrpSpPr>
              <a:grpSpLocks/>
            </p:cNvGrpSpPr>
            <p:nvPr/>
          </p:nvGrpSpPr>
          <p:grpSpPr bwMode="auto">
            <a:xfrm rot="-1522529">
              <a:off x="5489933" y="3197156"/>
              <a:ext cx="565780" cy="80463"/>
              <a:chOff x="107830275" y="109723650"/>
              <a:chExt cx="621000" cy="90000"/>
            </a:xfrm>
          </p:grpSpPr>
          <p:sp>
            <p:nvSpPr>
              <p:cNvPr id="18511" name="Oval 18"/>
              <p:cNvSpPr>
                <a:spLocks noChangeArrowheads="1"/>
              </p:cNvSpPr>
              <p:nvPr/>
            </p:nvSpPr>
            <p:spPr bwMode="auto">
              <a:xfrm>
                <a:off x="107830275" y="1097236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12" name="Oval 19"/>
              <p:cNvSpPr>
                <a:spLocks noChangeArrowheads="1"/>
              </p:cNvSpPr>
              <p:nvPr/>
            </p:nvSpPr>
            <p:spPr bwMode="auto">
              <a:xfrm>
                <a:off x="108361275" y="1097236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43" name="Group 20"/>
            <p:cNvGrpSpPr>
              <a:grpSpLocks/>
            </p:cNvGrpSpPr>
            <p:nvPr/>
          </p:nvGrpSpPr>
          <p:grpSpPr bwMode="auto">
            <a:xfrm rot="8785878">
              <a:off x="5424335" y="2070667"/>
              <a:ext cx="565780" cy="80463"/>
              <a:chOff x="107944575" y="109837950"/>
              <a:chExt cx="621000" cy="90000"/>
            </a:xfrm>
          </p:grpSpPr>
          <p:sp>
            <p:nvSpPr>
              <p:cNvPr id="18509" name="Oval 21"/>
              <p:cNvSpPr>
                <a:spLocks noChangeArrowheads="1"/>
              </p:cNvSpPr>
              <p:nvPr/>
            </p:nvSpPr>
            <p:spPr bwMode="auto">
              <a:xfrm>
                <a:off x="107944575" y="1098379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10" name="Oval 22"/>
              <p:cNvSpPr>
                <a:spLocks noChangeArrowheads="1"/>
              </p:cNvSpPr>
              <p:nvPr/>
            </p:nvSpPr>
            <p:spPr bwMode="auto">
              <a:xfrm>
                <a:off x="108475575" y="1098379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44" name="Group 23"/>
            <p:cNvGrpSpPr>
              <a:grpSpLocks/>
            </p:cNvGrpSpPr>
            <p:nvPr/>
          </p:nvGrpSpPr>
          <p:grpSpPr bwMode="auto">
            <a:xfrm>
              <a:off x="4965152" y="1201662"/>
              <a:ext cx="565780" cy="80463"/>
              <a:chOff x="108058875" y="109952250"/>
              <a:chExt cx="621000" cy="90000"/>
            </a:xfrm>
          </p:grpSpPr>
          <p:sp>
            <p:nvSpPr>
              <p:cNvPr id="18507" name="Oval 24"/>
              <p:cNvSpPr>
                <a:spLocks noChangeArrowheads="1"/>
              </p:cNvSpPr>
              <p:nvPr/>
            </p:nvSpPr>
            <p:spPr bwMode="auto">
              <a:xfrm>
                <a:off x="108058875" y="1099522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08" name="Oval 25"/>
              <p:cNvSpPr>
                <a:spLocks noChangeArrowheads="1"/>
              </p:cNvSpPr>
              <p:nvPr/>
            </p:nvSpPr>
            <p:spPr bwMode="auto">
              <a:xfrm>
                <a:off x="108589875" y="1099522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45" name="Group 26"/>
            <p:cNvGrpSpPr>
              <a:grpSpLocks/>
            </p:cNvGrpSpPr>
            <p:nvPr/>
          </p:nvGrpSpPr>
          <p:grpSpPr bwMode="auto">
            <a:xfrm rot="4742792">
              <a:off x="2408224" y="2777059"/>
              <a:ext cx="144834" cy="180394"/>
              <a:chOff x="110957775" y="109476150"/>
              <a:chExt cx="162000" cy="198000"/>
            </a:xfrm>
          </p:grpSpPr>
          <p:sp>
            <p:nvSpPr>
              <p:cNvPr id="18504" name="Oval 27"/>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05" name="Oval 28"/>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06" name="Oval 29"/>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46" name="Group 30"/>
            <p:cNvGrpSpPr>
              <a:grpSpLocks/>
            </p:cNvGrpSpPr>
            <p:nvPr/>
          </p:nvGrpSpPr>
          <p:grpSpPr bwMode="auto">
            <a:xfrm rot="-2951383">
              <a:off x="3490585" y="1521829"/>
              <a:ext cx="144834" cy="180394"/>
              <a:chOff x="108383775" y="108666150"/>
              <a:chExt cx="162000" cy="198000"/>
            </a:xfrm>
          </p:grpSpPr>
          <p:sp>
            <p:nvSpPr>
              <p:cNvPr id="18501" name="Oval 3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02" name="Oval 3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03" name="Oval 3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47" name="Group 34"/>
            <p:cNvGrpSpPr>
              <a:grpSpLocks/>
            </p:cNvGrpSpPr>
            <p:nvPr/>
          </p:nvGrpSpPr>
          <p:grpSpPr bwMode="auto">
            <a:xfrm>
              <a:off x="4833957" y="1845370"/>
              <a:ext cx="147595" cy="177020"/>
              <a:chOff x="108498075" y="108780450"/>
              <a:chExt cx="162000" cy="198000"/>
            </a:xfrm>
          </p:grpSpPr>
          <p:sp>
            <p:nvSpPr>
              <p:cNvPr id="18498" name="Oval 35"/>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99" name="Oval 36"/>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500" name="Oval 37"/>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48" name="Group 38"/>
            <p:cNvGrpSpPr>
              <a:grpSpLocks/>
            </p:cNvGrpSpPr>
            <p:nvPr/>
          </p:nvGrpSpPr>
          <p:grpSpPr bwMode="auto">
            <a:xfrm rot="-9395431">
              <a:off x="4735560" y="3164971"/>
              <a:ext cx="147595" cy="177020"/>
              <a:chOff x="108612375" y="108894750"/>
              <a:chExt cx="162000" cy="198000"/>
            </a:xfrm>
          </p:grpSpPr>
          <p:sp>
            <p:nvSpPr>
              <p:cNvPr id="18495" name="Oval 39"/>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96" name="Oval 40"/>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97" name="Oval 41"/>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49" name="Group 42"/>
            <p:cNvGrpSpPr>
              <a:grpSpLocks/>
            </p:cNvGrpSpPr>
            <p:nvPr/>
          </p:nvGrpSpPr>
          <p:grpSpPr bwMode="auto">
            <a:xfrm rot="4052207">
              <a:off x="4671343" y="781565"/>
              <a:ext cx="144834" cy="180394"/>
              <a:chOff x="108726675" y="109009050"/>
              <a:chExt cx="162000" cy="198000"/>
            </a:xfrm>
          </p:grpSpPr>
          <p:sp>
            <p:nvSpPr>
              <p:cNvPr id="18492" name="Oval 4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93" name="Oval 4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94" name="Oval 4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50" name="Group 46"/>
            <p:cNvGrpSpPr>
              <a:grpSpLocks/>
            </p:cNvGrpSpPr>
            <p:nvPr/>
          </p:nvGrpSpPr>
          <p:grpSpPr bwMode="auto">
            <a:xfrm rot="4635769">
              <a:off x="3752976" y="2616132"/>
              <a:ext cx="144834" cy="180394"/>
              <a:chOff x="108840975" y="109123350"/>
              <a:chExt cx="162000" cy="198000"/>
            </a:xfrm>
          </p:grpSpPr>
          <p:sp>
            <p:nvSpPr>
              <p:cNvPr id="18489" name="Oval 47"/>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90" name="Oval 48"/>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91" name="Oval 49"/>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51" name="Group 50"/>
            <p:cNvGrpSpPr>
              <a:grpSpLocks/>
            </p:cNvGrpSpPr>
            <p:nvPr/>
          </p:nvGrpSpPr>
          <p:grpSpPr bwMode="auto">
            <a:xfrm rot="2678545">
              <a:off x="6080312" y="2489077"/>
              <a:ext cx="147595" cy="177020"/>
              <a:chOff x="108955275" y="109237650"/>
              <a:chExt cx="162000" cy="198000"/>
            </a:xfrm>
          </p:grpSpPr>
          <p:sp>
            <p:nvSpPr>
              <p:cNvPr id="18486" name="Oval 51"/>
              <p:cNvSpPr>
                <a:spLocks noChangeArrowheads="1"/>
              </p:cNvSpPr>
              <p:nvPr/>
            </p:nvSpPr>
            <p:spPr bwMode="auto">
              <a:xfrm>
                <a:off x="108973275" y="10923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87" name="Oval 52"/>
              <p:cNvSpPr>
                <a:spLocks noChangeArrowheads="1"/>
              </p:cNvSpPr>
              <p:nvPr/>
            </p:nvSpPr>
            <p:spPr bwMode="auto">
              <a:xfrm>
                <a:off x="109036275" y="10923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88" name="Oval 53"/>
              <p:cNvSpPr>
                <a:spLocks noChangeArrowheads="1"/>
              </p:cNvSpPr>
              <p:nvPr/>
            </p:nvSpPr>
            <p:spPr bwMode="auto">
              <a:xfrm>
                <a:off x="108955275" y="1092736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52" name="Group 54"/>
            <p:cNvGrpSpPr>
              <a:grpSpLocks/>
            </p:cNvGrpSpPr>
            <p:nvPr/>
          </p:nvGrpSpPr>
          <p:grpSpPr bwMode="auto">
            <a:xfrm rot="1637430">
              <a:off x="3128418" y="3873049"/>
              <a:ext cx="147595" cy="177020"/>
              <a:chOff x="111072075" y="109590450"/>
              <a:chExt cx="162000" cy="198000"/>
            </a:xfrm>
          </p:grpSpPr>
          <p:sp>
            <p:nvSpPr>
              <p:cNvPr id="18483" name="Oval 55"/>
              <p:cNvSpPr>
                <a:spLocks noChangeArrowheads="1"/>
              </p:cNvSpPr>
              <p:nvPr/>
            </p:nvSpPr>
            <p:spPr bwMode="auto">
              <a:xfrm>
                <a:off x="111090075" y="10959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84" name="Oval 56"/>
              <p:cNvSpPr>
                <a:spLocks noChangeArrowheads="1"/>
              </p:cNvSpPr>
              <p:nvPr/>
            </p:nvSpPr>
            <p:spPr bwMode="auto">
              <a:xfrm>
                <a:off x="111153075" y="10959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85" name="Oval 57"/>
              <p:cNvSpPr>
                <a:spLocks noChangeArrowheads="1"/>
              </p:cNvSpPr>
              <p:nvPr/>
            </p:nvSpPr>
            <p:spPr bwMode="auto">
              <a:xfrm>
                <a:off x="111072075" y="1096264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53" name="Group 58"/>
            <p:cNvGrpSpPr>
              <a:grpSpLocks/>
            </p:cNvGrpSpPr>
            <p:nvPr/>
          </p:nvGrpSpPr>
          <p:grpSpPr bwMode="auto">
            <a:xfrm>
              <a:off x="4505968" y="4291459"/>
              <a:ext cx="147595" cy="177020"/>
              <a:chOff x="111186375" y="109704750"/>
              <a:chExt cx="162000" cy="198000"/>
            </a:xfrm>
          </p:grpSpPr>
          <p:sp>
            <p:nvSpPr>
              <p:cNvPr id="18480" name="Oval 59"/>
              <p:cNvSpPr>
                <a:spLocks noChangeArrowheads="1"/>
              </p:cNvSpPr>
              <p:nvPr/>
            </p:nvSpPr>
            <p:spPr bwMode="auto">
              <a:xfrm>
                <a:off x="111204375" y="10970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81" name="Oval 60"/>
              <p:cNvSpPr>
                <a:spLocks noChangeArrowheads="1"/>
              </p:cNvSpPr>
              <p:nvPr/>
            </p:nvSpPr>
            <p:spPr bwMode="auto">
              <a:xfrm>
                <a:off x="111267375" y="10970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82" name="Oval 61"/>
              <p:cNvSpPr>
                <a:spLocks noChangeArrowheads="1"/>
              </p:cNvSpPr>
              <p:nvPr/>
            </p:nvSpPr>
            <p:spPr bwMode="auto">
              <a:xfrm>
                <a:off x="111186375" y="1097407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54" name="Group 62"/>
            <p:cNvGrpSpPr>
              <a:grpSpLocks/>
            </p:cNvGrpSpPr>
            <p:nvPr/>
          </p:nvGrpSpPr>
          <p:grpSpPr bwMode="auto">
            <a:xfrm rot="7962517">
              <a:off x="2539419" y="1489643"/>
              <a:ext cx="144834" cy="180394"/>
              <a:chOff x="111300675" y="109819050"/>
              <a:chExt cx="162000" cy="198000"/>
            </a:xfrm>
          </p:grpSpPr>
          <p:sp>
            <p:nvSpPr>
              <p:cNvPr id="18477" name="Oval 63"/>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78" name="Oval 64"/>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79" name="Oval 65"/>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55" name="Group 66"/>
            <p:cNvGrpSpPr>
              <a:grpSpLocks/>
            </p:cNvGrpSpPr>
            <p:nvPr/>
          </p:nvGrpSpPr>
          <p:grpSpPr bwMode="auto">
            <a:xfrm rot="8557705">
              <a:off x="3456406" y="566000"/>
              <a:ext cx="147595" cy="177020"/>
              <a:chOff x="111414975" y="109933350"/>
              <a:chExt cx="162000" cy="198000"/>
            </a:xfrm>
          </p:grpSpPr>
          <p:sp>
            <p:nvSpPr>
              <p:cNvPr id="18474" name="Oval 6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75" name="Oval 6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76" name="Oval 6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56" name="Group 70"/>
            <p:cNvGrpSpPr>
              <a:grpSpLocks/>
            </p:cNvGrpSpPr>
            <p:nvPr/>
          </p:nvGrpSpPr>
          <p:grpSpPr bwMode="auto">
            <a:xfrm rot="-4591525">
              <a:off x="6278485" y="3549508"/>
              <a:ext cx="144834" cy="180394"/>
              <a:chOff x="111529275" y="110047650"/>
              <a:chExt cx="162000" cy="198000"/>
            </a:xfrm>
          </p:grpSpPr>
          <p:sp>
            <p:nvSpPr>
              <p:cNvPr id="18471" name="Oval 7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72" name="Oval 7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73" name="Oval 7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57" name="Group 74"/>
            <p:cNvGrpSpPr>
              <a:grpSpLocks/>
            </p:cNvGrpSpPr>
            <p:nvPr/>
          </p:nvGrpSpPr>
          <p:grpSpPr bwMode="auto">
            <a:xfrm rot="-6589078">
              <a:off x="6639272" y="1843683"/>
              <a:ext cx="144834" cy="180394"/>
              <a:chOff x="111643575" y="110161950"/>
              <a:chExt cx="162000" cy="198000"/>
            </a:xfrm>
          </p:grpSpPr>
          <p:sp>
            <p:nvSpPr>
              <p:cNvPr id="18468" name="Oval 75"/>
              <p:cNvSpPr>
                <a:spLocks noChangeArrowheads="1"/>
              </p:cNvSpPr>
              <p:nvPr/>
            </p:nvSpPr>
            <p:spPr bwMode="auto">
              <a:xfrm>
                <a:off x="111661575" y="1101619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69" name="Oval 76"/>
              <p:cNvSpPr>
                <a:spLocks noChangeArrowheads="1"/>
              </p:cNvSpPr>
              <p:nvPr/>
            </p:nvSpPr>
            <p:spPr bwMode="auto">
              <a:xfrm>
                <a:off x="111724575" y="1101619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70" name="Oval 77"/>
              <p:cNvSpPr>
                <a:spLocks noChangeArrowheads="1"/>
              </p:cNvSpPr>
              <p:nvPr/>
            </p:nvSpPr>
            <p:spPr bwMode="auto">
              <a:xfrm>
                <a:off x="111643575" y="1101979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8458" name="Group 78"/>
            <p:cNvGrpSpPr>
              <a:grpSpLocks/>
            </p:cNvGrpSpPr>
            <p:nvPr/>
          </p:nvGrpSpPr>
          <p:grpSpPr bwMode="auto">
            <a:xfrm rot="-8069136">
              <a:off x="5753704" y="652823"/>
              <a:ext cx="144834" cy="180394"/>
              <a:chOff x="111757875" y="110276250"/>
              <a:chExt cx="162000" cy="198000"/>
            </a:xfrm>
          </p:grpSpPr>
          <p:sp>
            <p:nvSpPr>
              <p:cNvPr id="18465" name="Oval 79"/>
              <p:cNvSpPr>
                <a:spLocks noChangeArrowheads="1"/>
              </p:cNvSpPr>
              <p:nvPr/>
            </p:nvSpPr>
            <p:spPr bwMode="auto">
              <a:xfrm>
                <a:off x="111775875" y="1102762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66" name="Oval 80"/>
              <p:cNvSpPr>
                <a:spLocks noChangeArrowheads="1"/>
              </p:cNvSpPr>
              <p:nvPr/>
            </p:nvSpPr>
            <p:spPr bwMode="auto">
              <a:xfrm>
                <a:off x="111838875" y="1102762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67" name="Oval 81"/>
              <p:cNvSpPr>
                <a:spLocks noChangeArrowheads="1"/>
              </p:cNvSpPr>
              <p:nvPr/>
            </p:nvSpPr>
            <p:spPr bwMode="auto">
              <a:xfrm>
                <a:off x="111757875" y="1103122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18459" name="Oval 70" descr="Solid diamond"/>
            <p:cNvSpPr>
              <a:spLocks noChangeArrowheads="1"/>
            </p:cNvSpPr>
            <p:nvPr/>
          </p:nvSpPr>
          <p:spPr bwMode="auto">
            <a:xfrm rot="10800000">
              <a:off x="6156176" y="3356992"/>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60" name="Oval 70" descr="Solid diamond"/>
            <p:cNvSpPr>
              <a:spLocks noChangeArrowheads="1"/>
            </p:cNvSpPr>
            <p:nvPr/>
          </p:nvSpPr>
          <p:spPr bwMode="auto">
            <a:xfrm rot="10800000">
              <a:off x="5652120" y="692696"/>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61" name="Oval 70" descr="Solid diamond"/>
            <p:cNvSpPr>
              <a:spLocks noChangeArrowheads="1"/>
            </p:cNvSpPr>
            <p:nvPr/>
          </p:nvSpPr>
          <p:spPr bwMode="auto">
            <a:xfrm rot="10800000">
              <a:off x="2771800" y="1484784"/>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62" name="Oval 70" descr="Solid diamond"/>
            <p:cNvSpPr>
              <a:spLocks noChangeArrowheads="1"/>
            </p:cNvSpPr>
            <p:nvPr/>
          </p:nvSpPr>
          <p:spPr bwMode="auto">
            <a:xfrm rot="10800000">
              <a:off x="3275856" y="3645024"/>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63" name="Oval 70" descr="Solid diamond"/>
            <p:cNvSpPr>
              <a:spLocks noChangeArrowheads="1"/>
            </p:cNvSpPr>
            <p:nvPr/>
          </p:nvSpPr>
          <p:spPr bwMode="auto">
            <a:xfrm rot="10800000">
              <a:off x="2627784" y="2636912"/>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8464" name="Oval 70" descr="Solid diamond"/>
            <p:cNvSpPr>
              <a:spLocks noChangeArrowheads="1"/>
            </p:cNvSpPr>
            <p:nvPr/>
          </p:nvSpPr>
          <p:spPr bwMode="auto">
            <a:xfrm rot="10800000">
              <a:off x="6516216" y="1844824"/>
              <a:ext cx="86936" cy="8769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Tree>
  </p:cSld>
  <p:clrMapOvr>
    <a:masterClrMapping/>
  </p:clrMapOvr>
  <p:transition advTm="1039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6"/>
          <p:cNvGrpSpPr>
            <a:grpSpLocks/>
          </p:cNvGrpSpPr>
          <p:nvPr/>
        </p:nvGrpSpPr>
        <p:grpSpPr bwMode="auto">
          <a:xfrm rot="-5400000">
            <a:off x="-1765300" y="2205038"/>
            <a:ext cx="6480175" cy="2447925"/>
            <a:chOff x="106871775" y="105156150"/>
            <a:chExt cx="6480000" cy="2448000"/>
          </a:xfrm>
        </p:grpSpPr>
        <p:grpSp>
          <p:nvGrpSpPr>
            <p:cNvPr id="19471" name="Group 7"/>
            <p:cNvGrpSpPr>
              <a:grpSpLocks/>
            </p:cNvGrpSpPr>
            <p:nvPr/>
          </p:nvGrpSpPr>
          <p:grpSpPr bwMode="auto">
            <a:xfrm>
              <a:off x="106871775" y="105156150"/>
              <a:ext cx="6480000" cy="2448000"/>
              <a:chOff x="106907775" y="105552150"/>
              <a:chExt cx="6480000" cy="2448000"/>
            </a:xfrm>
          </p:grpSpPr>
          <p:sp>
            <p:nvSpPr>
              <p:cNvPr id="19484" name="Rectangle 8"/>
              <p:cNvSpPr>
                <a:spLocks noChangeArrowheads="1"/>
              </p:cNvSpPr>
              <p:nvPr/>
            </p:nvSpPr>
            <p:spPr bwMode="auto">
              <a:xfrm rot="5400000">
                <a:off x="108923775" y="103536150"/>
                <a:ext cx="2448000" cy="64800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9485" name="Rectangle 9"/>
              <p:cNvSpPr>
                <a:spLocks noChangeArrowheads="1"/>
              </p:cNvSpPr>
              <p:nvPr/>
            </p:nvSpPr>
            <p:spPr bwMode="auto">
              <a:xfrm>
                <a:off x="107015775" y="105696150"/>
                <a:ext cx="6228000" cy="2160000"/>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19486" name="Line 10"/>
              <p:cNvSpPr>
                <a:spLocks noChangeShapeType="1"/>
              </p:cNvSpPr>
              <p:nvPr/>
            </p:nvSpPr>
            <p:spPr bwMode="auto">
              <a:xfrm>
                <a:off x="110147775" y="105732150"/>
                <a:ext cx="0" cy="2124000"/>
              </a:xfrm>
              <a:prstGeom prst="line">
                <a:avLst/>
              </a:prstGeom>
              <a:noFill/>
              <a:ln w="28575">
                <a:solidFill>
                  <a:srgbClr val="FFFFFF"/>
                </a:solidFill>
                <a:round/>
                <a:headEnd/>
                <a:tailEnd/>
              </a:ln>
            </p:spPr>
            <p:txBody>
              <a:bodyPr lIns="36576" tIns="36576" rIns="36576" bIns="36576"/>
              <a:lstStyle/>
              <a:p>
                <a:endParaRPr lang="en-US"/>
              </a:p>
            </p:txBody>
          </p:sp>
        </p:grpSp>
        <p:pic>
          <p:nvPicPr>
            <p:cNvPr id="19472" name="Picture 11"/>
            <p:cNvPicPr>
              <a:picLocks noChangeAspect="1" noChangeArrowheads="1"/>
            </p:cNvPicPr>
            <p:nvPr/>
          </p:nvPicPr>
          <p:blipFill>
            <a:blip r:embed="rId2"/>
            <a:srcRect/>
            <a:stretch>
              <a:fillRect/>
            </a:stretch>
          </p:blipFill>
          <p:spPr bwMode="auto">
            <a:xfrm rot="2931034">
              <a:off x="109211775" y="106380150"/>
              <a:ext cx="249958" cy="170703"/>
            </a:xfrm>
            <a:prstGeom prst="rect">
              <a:avLst/>
            </a:prstGeom>
            <a:noFill/>
            <a:ln w="9525" algn="in">
              <a:noFill/>
              <a:miter lim="800000"/>
              <a:headEnd/>
              <a:tailEnd/>
            </a:ln>
          </p:spPr>
        </p:pic>
        <p:pic>
          <p:nvPicPr>
            <p:cNvPr id="19473" name="Picture 12"/>
            <p:cNvPicPr>
              <a:picLocks noChangeAspect="1" noChangeArrowheads="1"/>
            </p:cNvPicPr>
            <p:nvPr/>
          </p:nvPicPr>
          <p:blipFill>
            <a:blip r:embed="rId3"/>
            <a:srcRect/>
            <a:stretch>
              <a:fillRect/>
            </a:stretch>
          </p:blipFill>
          <p:spPr bwMode="auto">
            <a:xfrm>
              <a:off x="109283775" y="105552150"/>
              <a:ext cx="207282" cy="201185"/>
            </a:xfrm>
            <a:prstGeom prst="rect">
              <a:avLst/>
            </a:prstGeom>
            <a:noFill/>
            <a:ln w="9525" algn="in">
              <a:noFill/>
              <a:miter lim="800000"/>
              <a:headEnd/>
              <a:tailEnd/>
            </a:ln>
          </p:spPr>
        </p:pic>
        <p:pic>
          <p:nvPicPr>
            <p:cNvPr id="19474" name="Picture 13"/>
            <p:cNvPicPr>
              <a:picLocks noChangeAspect="1" noChangeArrowheads="1"/>
            </p:cNvPicPr>
            <p:nvPr/>
          </p:nvPicPr>
          <p:blipFill>
            <a:blip r:embed="rId3"/>
            <a:srcRect/>
            <a:stretch>
              <a:fillRect/>
            </a:stretch>
          </p:blipFill>
          <p:spPr bwMode="auto">
            <a:xfrm>
              <a:off x="107519775" y="106560150"/>
              <a:ext cx="207282" cy="201185"/>
            </a:xfrm>
            <a:prstGeom prst="rect">
              <a:avLst/>
            </a:prstGeom>
            <a:noFill/>
            <a:ln w="9525" algn="in">
              <a:noFill/>
              <a:miter lim="800000"/>
              <a:headEnd/>
              <a:tailEnd/>
            </a:ln>
          </p:spPr>
        </p:pic>
        <p:pic>
          <p:nvPicPr>
            <p:cNvPr id="19475" name="Picture 14"/>
            <p:cNvPicPr>
              <a:picLocks noChangeAspect="1" noChangeArrowheads="1"/>
            </p:cNvPicPr>
            <p:nvPr/>
          </p:nvPicPr>
          <p:blipFill>
            <a:blip r:embed="rId3"/>
            <a:srcRect/>
            <a:stretch>
              <a:fillRect/>
            </a:stretch>
          </p:blipFill>
          <p:spPr bwMode="auto">
            <a:xfrm>
              <a:off x="108887775" y="107064150"/>
              <a:ext cx="207282" cy="201185"/>
            </a:xfrm>
            <a:prstGeom prst="rect">
              <a:avLst/>
            </a:prstGeom>
            <a:noFill/>
            <a:ln w="9525" algn="in">
              <a:noFill/>
              <a:miter lim="800000"/>
              <a:headEnd/>
              <a:tailEnd/>
            </a:ln>
          </p:spPr>
        </p:pic>
        <p:pic>
          <p:nvPicPr>
            <p:cNvPr id="19476" name="Picture 15"/>
            <p:cNvPicPr>
              <a:picLocks noChangeAspect="1" noChangeArrowheads="1"/>
            </p:cNvPicPr>
            <p:nvPr/>
          </p:nvPicPr>
          <p:blipFill>
            <a:blip r:embed="rId3"/>
            <a:srcRect/>
            <a:stretch>
              <a:fillRect/>
            </a:stretch>
          </p:blipFill>
          <p:spPr bwMode="auto">
            <a:xfrm rot="5957854">
              <a:off x="107228727" y="105451557"/>
              <a:ext cx="207282" cy="201185"/>
            </a:xfrm>
            <a:prstGeom prst="rect">
              <a:avLst/>
            </a:prstGeom>
            <a:noFill/>
            <a:ln w="9525" algn="in">
              <a:noFill/>
              <a:miter lim="800000"/>
              <a:headEnd/>
              <a:tailEnd/>
            </a:ln>
          </p:spPr>
        </p:pic>
        <p:pic>
          <p:nvPicPr>
            <p:cNvPr id="19477" name="Picture 16"/>
            <p:cNvPicPr>
              <a:picLocks noChangeAspect="1" noChangeArrowheads="1"/>
            </p:cNvPicPr>
            <p:nvPr/>
          </p:nvPicPr>
          <p:blipFill>
            <a:blip r:embed="rId2"/>
            <a:srcRect/>
            <a:stretch>
              <a:fillRect/>
            </a:stretch>
          </p:blipFill>
          <p:spPr bwMode="auto">
            <a:xfrm>
              <a:off x="111443775" y="106308150"/>
              <a:ext cx="249958" cy="170703"/>
            </a:xfrm>
            <a:prstGeom prst="rect">
              <a:avLst/>
            </a:prstGeom>
            <a:noFill/>
            <a:ln w="9525" algn="in">
              <a:noFill/>
              <a:miter lim="800000"/>
              <a:headEnd/>
              <a:tailEnd/>
            </a:ln>
          </p:spPr>
        </p:pic>
        <p:pic>
          <p:nvPicPr>
            <p:cNvPr id="19478" name="Picture 17"/>
            <p:cNvPicPr>
              <a:picLocks noChangeAspect="1" noChangeArrowheads="1"/>
            </p:cNvPicPr>
            <p:nvPr/>
          </p:nvPicPr>
          <p:blipFill>
            <a:blip r:embed="rId3"/>
            <a:srcRect/>
            <a:stretch>
              <a:fillRect/>
            </a:stretch>
          </p:blipFill>
          <p:spPr bwMode="auto">
            <a:xfrm>
              <a:off x="111893775" y="107064150"/>
              <a:ext cx="207282" cy="201185"/>
            </a:xfrm>
            <a:prstGeom prst="rect">
              <a:avLst/>
            </a:prstGeom>
            <a:noFill/>
            <a:ln w="9525" algn="in">
              <a:noFill/>
              <a:miter lim="800000"/>
              <a:headEnd/>
              <a:tailEnd/>
            </a:ln>
          </p:spPr>
        </p:pic>
        <p:pic>
          <p:nvPicPr>
            <p:cNvPr id="19479" name="Picture 18"/>
            <p:cNvPicPr>
              <a:picLocks noChangeAspect="1" noChangeArrowheads="1"/>
            </p:cNvPicPr>
            <p:nvPr/>
          </p:nvPicPr>
          <p:blipFill>
            <a:blip r:embed="rId3"/>
            <a:srcRect/>
            <a:stretch>
              <a:fillRect/>
            </a:stretch>
          </p:blipFill>
          <p:spPr bwMode="auto">
            <a:xfrm rot="-10379247">
              <a:off x="110507775" y="105552150"/>
              <a:ext cx="207282" cy="201185"/>
            </a:xfrm>
            <a:prstGeom prst="rect">
              <a:avLst/>
            </a:prstGeom>
            <a:noFill/>
            <a:ln w="9525" algn="in">
              <a:noFill/>
              <a:miter lim="800000"/>
              <a:headEnd/>
              <a:tailEnd/>
            </a:ln>
          </p:spPr>
        </p:pic>
        <p:pic>
          <p:nvPicPr>
            <p:cNvPr id="19480" name="Picture 19"/>
            <p:cNvPicPr>
              <a:picLocks noChangeAspect="1" noChangeArrowheads="1"/>
            </p:cNvPicPr>
            <p:nvPr/>
          </p:nvPicPr>
          <p:blipFill>
            <a:blip r:embed="rId3"/>
            <a:srcRect/>
            <a:stretch>
              <a:fillRect/>
            </a:stretch>
          </p:blipFill>
          <p:spPr bwMode="auto">
            <a:xfrm rot="-7218719">
              <a:off x="112631775" y="106236150"/>
              <a:ext cx="207282" cy="201185"/>
            </a:xfrm>
            <a:prstGeom prst="rect">
              <a:avLst/>
            </a:prstGeom>
            <a:noFill/>
            <a:ln w="9525" algn="in">
              <a:noFill/>
              <a:miter lim="800000"/>
              <a:headEnd/>
              <a:tailEnd/>
            </a:ln>
          </p:spPr>
        </p:pic>
        <p:pic>
          <p:nvPicPr>
            <p:cNvPr id="19481" name="Picture 20"/>
            <p:cNvPicPr>
              <a:picLocks noChangeAspect="1" noChangeArrowheads="1"/>
            </p:cNvPicPr>
            <p:nvPr/>
          </p:nvPicPr>
          <p:blipFill>
            <a:blip r:embed="rId3"/>
            <a:srcRect/>
            <a:stretch>
              <a:fillRect/>
            </a:stretch>
          </p:blipFill>
          <p:spPr bwMode="auto">
            <a:xfrm>
              <a:off x="112271775" y="105552150"/>
              <a:ext cx="207282" cy="201185"/>
            </a:xfrm>
            <a:prstGeom prst="rect">
              <a:avLst/>
            </a:prstGeom>
            <a:noFill/>
            <a:ln w="9525" algn="in">
              <a:noFill/>
              <a:miter lim="800000"/>
              <a:headEnd/>
              <a:tailEnd/>
            </a:ln>
          </p:spPr>
        </p:pic>
        <p:sp>
          <p:nvSpPr>
            <p:cNvPr id="19482" name="Line 21"/>
            <p:cNvSpPr>
              <a:spLocks noChangeShapeType="1"/>
            </p:cNvSpPr>
            <p:nvPr/>
          </p:nvSpPr>
          <p:spPr bwMode="auto">
            <a:xfrm flipV="1">
              <a:off x="107807775" y="105804150"/>
              <a:ext cx="1404000" cy="756000"/>
            </a:xfrm>
            <a:prstGeom prst="line">
              <a:avLst/>
            </a:prstGeom>
            <a:noFill/>
            <a:ln w="9525">
              <a:solidFill>
                <a:srgbClr val="000000"/>
              </a:solidFill>
              <a:round/>
              <a:headEnd/>
              <a:tailEnd type="triangle" w="med" len="med"/>
            </a:ln>
          </p:spPr>
          <p:txBody>
            <a:bodyPr lIns="36576" tIns="36576" rIns="36576" bIns="36576"/>
            <a:lstStyle/>
            <a:p>
              <a:endParaRPr lang="en-US"/>
            </a:p>
          </p:txBody>
        </p:sp>
        <p:sp>
          <p:nvSpPr>
            <p:cNvPr id="19483" name="Line 22"/>
            <p:cNvSpPr>
              <a:spLocks noChangeShapeType="1"/>
            </p:cNvSpPr>
            <p:nvPr/>
          </p:nvSpPr>
          <p:spPr bwMode="auto">
            <a:xfrm flipH="1" flipV="1">
              <a:off x="109247775" y="107136150"/>
              <a:ext cx="2538000" cy="18000"/>
            </a:xfrm>
            <a:prstGeom prst="line">
              <a:avLst/>
            </a:prstGeom>
            <a:noFill/>
            <a:ln w="9525">
              <a:solidFill>
                <a:srgbClr val="000000"/>
              </a:solidFill>
              <a:round/>
              <a:headEnd/>
              <a:tailEnd type="triangle" w="med" len="med"/>
            </a:ln>
          </p:spPr>
          <p:txBody>
            <a:bodyPr lIns="36576" tIns="36576" rIns="36576" bIns="36576"/>
            <a:lstStyle/>
            <a:p>
              <a:endParaRPr lang="en-US"/>
            </a:p>
          </p:txBody>
        </p:sp>
      </p:grpSp>
      <p:grpSp>
        <p:nvGrpSpPr>
          <p:cNvPr id="19459" name="Group 29"/>
          <p:cNvGrpSpPr>
            <a:grpSpLocks/>
          </p:cNvGrpSpPr>
          <p:nvPr/>
        </p:nvGrpSpPr>
        <p:grpSpPr bwMode="auto">
          <a:xfrm>
            <a:off x="6516688" y="188913"/>
            <a:ext cx="2447925" cy="6480175"/>
            <a:chOff x="6516688" y="188913"/>
            <a:chExt cx="2447925" cy="6480175"/>
          </a:xfrm>
        </p:grpSpPr>
        <p:sp>
          <p:nvSpPr>
            <p:cNvPr id="19461" name="Rectangle 24"/>
            <p:cNvSpPr>
              <a:spLocks noChangeArrowheads="1"/>
            </p:cNvSpPr>
            <p:nvPr/>
          </p:nvSpPr>
          <p:spPr bwMode="auto">
            <a:xfrm>
              <a:off x="6516688" y="188913"/>
              <a:ext cx="2447925" cy="648017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9462" name="Rectangle 25"/>
            <p:cNvSpPr>
              <a:spLocks noChangeArrowheads="1"/>
            </p:cNvSpPr>
            <p:nvPr/>
          </p:nvSpPr>
          <p:spPr bwMode="auto">
            <a:xfrm rot="-5400000">
              <a:off x="4625975" y="2366963"/>
              <a:ext cx="6227763" cy="2160587"/>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pic>
          <p:nvPicPr>
            <p:cNvPr id="19463" name="Picture 26"/>
            <p:cNvPicPr>
              <a:picLocks noChangeAspect="1" noChangeArrowheads="1"/>
            </p:cNvPicPr>
            <p:nvPr/>
          </p:nvPicPr>
          <p:blipFill>
            <a:blip r:embed="rId4"/>
            <a:srcRect/>
            <a:stretch>
              <a:fillRect/>
            </a:stretch>
          </p:blipFill>
          <p:spPr bwMode="auto">
            <a:xfrm>
              <a:off x="7740650" y="4294188"/>
              <a:ext cx="169863" cy="250825"/>
            </a:xfrm>
            <a:prstGeom prst="rect">
              <a:avLst/>
            </a:prstGeom>
            <a:noFill/>
            <a:ln w="9525" algn="in">
              <a:noFill/>
              <a:miter lim="800000"/>
              <a:headEnd/>
              <a:tailEnd/>
            </a:ln>
          </p:spPr>
        </p:pic>
        <p:pic>
          <p:nvPicPr>
            <p:cNvPr id="19464" name="Picture 27"/>
            <p:cNvPicPr>
              <a:picLocks noChangeAspect="1" noChangeArrowheads="1"/>
            </p:cNvPicPr>
            <p:nvPr/>
          </p:nvPicPr>
          <p:blipFill>
            <a:blip r:embed="rId2"/>
            <a:srcRect/>
            <a:stretch>
              <a:fillRect/>
            </a:stretch>
          </p:blipFill>
          <p:spPr bwMode="auto">
            <a:xfrm rot="-6315632">
              <a:off x="7557294" y="1958182"/>
              <a:ext cx="249237" cy="171450"/>
            </a:xfrm>
            <a:prstGeom prst="rect">
              <a:avLst/>
            </a:prstGeom>
            <a:noFill/>
            <a:ln w="9525" algn="in">
              <a:noFill/>
              <a:miter lim="800000"/>
              <a:headEnd/>
              <a:tailEnd/>
            </a:ln>
          </p:spPr>
        </p:pic>
        <p:pic>
          <p:nvPicPr>
            <p:cNvPr id="19465" name="Picture 28"/>
            <p:cNvPicPr>
              <a:picLocks noChangeAspect="1" noChangeArrowheads="1"/>
            </p:cNvPicPr>
            <p:nvPr/>
          </p:nvPicPr>
          <p:blipFill>
            <a:blip r:embed="rId5"/>
            <a:srcRect/>
            <a:stretch>
              <a:fillRect/>
            </a:stretch>
          </p:blipFill>
          <p:spPr bwMode="auto">
            <a:xfrm>
              <a:off x="8207375" y="5813425"/>
              <a:ext cx="201613" cy="207963"/>
            </a:xfrm>
            <a:prstGeom prst="rect">
              <a:avLst/>
            </a:prstGeom>
            <a:noFill/>
            <a:ln w="9525" algn="in">
              <a:noFill/>
              <a:miter lim="800000"/>
              <a:headEnd/>
              <a:tailEnd/>
            </a:ln>
          </p:spPr>
        </p:pic>
        <p:pic>
          <p:nvPicPr>
            <p:cNvPr id="19466" name="Picture 29"/>
            <p:cNvPicPr>
              <a:picLocks noChangeAspect="1" noChangeArrowheads="1"/>
            </p:cNvPicPr>
            <p:nvPr/>
          </p:nvPicPr>
          <p:blipFill>
            <a:blip r:embed="rId6"/>
            <a:srcRect/>
            <a:stretch>
              <a:fillRect/>
            </a:stretch>
          </p:blipFill>
          <p:spPr bwMode="auto">
            <a:xfrm>
              <a:off x="8205788" y="4195763"/>
              <a:ext cx="206375" cy="201612"/>
            </a:xfrm>
            <a:prstGeom prst="rect">
              <a:avLst/>
            </a:prstGeom>
            <a:noFill/>
            <a:ln w="9525" algn="in">
              <a:noFill/>
              <a:miter lim="800000"/>
              <a:headEnd/>
              <a:tailEnd/>
            </a:ln>
          </p:spPr>
        </p:pic>
        <p:pic>
          <p:nvPicPr>
            <p:cNvPr id="19467" name="Picture 30"/>
            <p:cNvPicPr>
              <a:picLocks noChangeAspect="1" noChangeArrowheads="1"/>
            </p:cNvPicPr>
            <p:nvPr/>
          </p:nvPicPr>
          <p:blipFill>
            <a:blip r:embed="rId3"/>
            <a:srcRect/>
            <a:stretch>
              <a:fillRect/>
            </a:stretch>
          </p:blipFill>
          <p:spPr bwMode="auto">
            <a:xfrm rot="-8060369">
              <a:off x="8312945" y="2361406"/>
              <a:ext cx="207962" cy="200025"/>
            </a:xfrm>
            <a:prstGeom prst="rect">
              <a:avLst/>
            </a:prstGeom>
            <a:noFill/>
            <a:ln w="9525" algn="in">
              <a:noFill/>
              <a:miter lim="800000"/>
              <a:headEnd/>
              <a:tailEnd/>
            </a:ln>
          </p:spPr>
        </p:pic>
        <p:pic>
          <p:nvPicPr>
            <p:cNvPr id="19468" name="Picture 31"/>
            <p:cNvPicPr>
              <a:picLocks noChangeAspect="1" noChangeArrowheads="1"/>
            </p:cNvPicPr>
            <p:nvPr/>
          </p:nvPicPr>
          <p:blipFill>
            <a:blip r:embed="rId3"/>
            <a:srcRect/>
            <a:stretch>
              <a:fillRect/>
            </a:stretch>
          </p:blipFill>
          <p:spPr bwMode="auto">
            <a:xfrm rot="-1784149">
              <a:off x="7053263" y="5780088"/>
              <a:ext cx="206375" cy="201612"/>
            </a:xfrm>
            <a:prstGeom prst="rect">
              <a:avLst/>
            </a:prstGeom>
            <a:noFill/>
            <a:ln w="9525" algn="in">
              <a:noFill/>
              <a:miter lim="800000"/>
              <a:headEnd/>
              <a:tailEnd/>
            </a:ln>
          </p:spPr>
        </p:pic>
        <p:pic>
          <p:nvPicPr>
            <p:cNvPr id="19469" name="Picture 32"/>
            <p:cNvPicPr>
              <a:picLocks noChangeAspect="1" noChangeArrowheads="1"/>
            </p:cNvPicPr>
            <p:nvPr/>
          </p:nvPicPr>
          <p:blipFill>
            <a:blip r:embed="rId3"/>
            <a:srcRect/>
            <a:stretch>
              <a:fillRect/>
            </a:stretch>
          </p:blipFill>
          <p:spPr bwMode="auto">
            <a:xfrm rot="2072542">
              <a:off x="7016750" y="2252663"/>
              <a:ext cx="207963" cy="201612"/>
            </a:xfrm>
            <a:prstGeom prst="rect">
              <a:avLst/>
            </a:prstGeom>
            <a:noFill/>
            <a:ln w="9525" algn="in">
              <a:noFill/>
              <a:miter lim="800000"/>
              <a:headEnd/>
              <a:tailEnd/>
            </a:ln>
          </p:spPr>
        </p:pic>
        <p:pic>
          <p:nvPicPr>
            <p:cNvPr id="19470" name="Picture 33"/>
            <p:cNvPicPr>
              <a:picLocks noChangeAspect="1" noChangeArrowheads="1"/>
            </p:cNvPicPr>
            <p:nvPr/>
          </p:nvPicPr>
          <p:blipFill>
            <a:blip r:embed="rId3"/>
            <a:srcRect/>
            <a:stretch>
              <a:fillRect/>
            </a:stretch>
          </p:blipFill>
          <p:spPr bwMode="auto">
            <a:xfrm rot="-9192005">
              <a:off x="8169275" y="955675"/>
              <a:ext cx="206375" cy="201613"/>
            </a:xfrm>
            <a:prstGeom prst="rect">
              <a:avLst/>
            </a:prstGeom>
            <a:noFill/>
            <a:ln w="9525" algn="in">
              <a:noFill/>
              <a:miter lim="800000"/>
              <a:headEnd/>
              <a:tailEnd/>
            </a:ln>
          </p:spPr>
        </p:pic>
      </p:grpSp>
      <p:sp>
        <p:nvSpPr>
          <p:cNvPr id="19460" name="Text Box 34"/>
          <p:cNvSpPr txBox="1">
            <a:spLocks noChangeArrowheads="1"/>
          </p:cNvSpPr>
          <p:nvPr/>
        </p:nvSpPr>
        <p:spPr bwMode="auto">
          <a:xfrm>
            <a:off x="2843213" y="377825"/>
            <a:ext cx="3529012" cy="6480175"/>
          </a:xfrm>
          <a:prstGeom prst="rect">
            <a:avLst/>
          </a:prstGeom>
          <a:noFill/>
          <a:ln w="9525" algn="in">
            <a:noFill/>
            <a:miter lim="800000"/>
            <a:headEnd/>
            <a:tailEnd/>
          </a:ln>
        </p:spPr>
        <p:txBody>
          <a:bodyPr lIns="36576" tIns="36576" rIns="36576" bIns="36576"/>
          <a:lstStyle/>
          <a:p>
            <a:pPr algn="ctr"/>
            <a:r>
              <a:rPr lang="en-GB" sz="1400" b="1">
                <a:solidFill>
                  <a:srgbClr val="000000"/>
                </a:solidFill>
                <a:latin typeface="Calibri" pitchFamily="34" charset="0"/>
              </a:rPr>
              <a:t>Dribble or Pass</a:t>
            </a:r>
          </a:p>
          <a:p>
            <a:endParaRPr lang="en-GB" sz="1000" b="1">
              <a:solidFill>
                <a:srgbClr val="000000"/>
              </a:solidFill>
              <a:latin typeface="Calibri" pitchFamily="34" charset="0"/>
            </a:endParaRPr>
          </a:p>
          <a:p>
            <a:r>
              <a:rPr lang="en-GB" sz="1200">
                <a:solidFill>
                  <a:srgbClr val="000000"/>
                </a:solidFill>
                <a:latin typeface="Calibri" pitchFamily="34" charset="0"/>
              </a:rPr>
              <a:t>Yellows look to pass the ball and keep possession whilst the Reds are dribbling a ball each trying to get in the way of the passers. </a:t>
            </a:r>
          </a:p>
          <a:p>
            <a:endParaRPr lang="en-GB" sz="1000">
              <a:solidFill>
                <a:srgbClr val="000000"/>
              </a:solidFill>
              <a:latin typeface="Calibri" pitchFamily="34" charset="0"/>
            </a:endParaRPr>
          </a:p>
          <a:p>
            <a:r>
              <a:rPr lang="en-GB" sz="1200">
                <a:solidFill>
                  <a:srgbClr val="000000"/>
                </a:solidFill>
                <a:latin typeface="Calibri" pitchFamily="34" charset="0"/>
              </a:rPr>
              <a:t>No tackling, no kicking the ball away.</a:t>
            </a:r>
          </a:p>
          <a:p>
            <a:endParaRPr lang="en-GB" sz="1000">
              <a:solidFill>
                <a:srgbClr val="000000"/>
              </a:solidFill>
              <a:latin typeface="Calibri" pitchFamily="34" charset="0"/>
            </a:endParaRPr>
          </a:p>
          <a:p>
            <a:r>
              <a:rPr lang="en-GB" sz="1200">
                <a:solidFill>
                  <a:srgbClr val="000000"/>
                </a:solidFill>
                <a:latin typeface="Calibri" pitchFamily="34" charset="0"/>
              </a:rPr>
              <a:t>Experiment with the overload to make competitive but also allowing for passers to be successful.</a:t>
            </a:r>
          </a:p>
          <a:p>
            <a:endParaRPr lang="en-GB" sz="800" b="1">
              <a:solidFill>
                <a:srgbClr val="000000"/>
              </a:solidFill>
              <a:latin typeface="Calibri" pitchFamily="34" charset="0"/>
            </a:endParaRPr>
          </a:p>
          <a:p>
            <a:r>
              <a:rPr lang="en-GB" sz="1200" b="1">
                <a:solidFill>
                  <a:srgbClr val="000000"/>
                </a:solidFill>
                <a:latin typeface="Calibri" pitchFamily="34" charset="0"/>
              </a:rPr>
              <a:t>Progressions:</a:t>
            </a:r>
          </a:p>
          <a:p>
            <a:endParaRPr lang="en-GB" sz="800" b="1">
              <a:solidFill>
                <a:srgbClr val="000000"/>
              </a:solidFill>
              <a:latin typeface="Calibri" pitchFamily="34" charset="0"/>
            </a:endParaRPr>
          </a:p>
          <a:p>
            <a:r>
              <a:rPr lang="en-GB" sz="1200" b="1">
                <a:solidFill>
                  <a:srgbClr val="000000"/>
                </a:solidFill>
                <a:latin typeface="Calibri" pitchFamily="34" charset="0"/>
              </a:rPr>
              <a:t>Easier</a:t>
            </a:r>
            <a:r>
              <a:rPr lang="en-GB" sz="1200">
                <a:solidFill>
                  <a:srgbClr val="000000"/>
                </a:solidFill>
                <a:latin typeface="Calibri" pitchFamily="34" charset="0"/>
              </a:rPr>
              <a:t> - Bigger area / Less Blockers / Safe Areas</a:t>
            </a:r>
          </a:p>
          <a:p>
            <a:endParaRPr lang="en-GB" sz="800">
              <a:solidFill>
                <a:srgbClr val="000000"/>
              </a:solidFill>
              <a:latin typeface="Calibri" pitchFamily="34" charset="0"/>
            </a:endParaRPr>
          </a:p>
          <a:p>
            <a:r>
              <a:rPr lang="en-GB" sz="1200" b="1">
                <a:solidFill>
                  <a:srgbClr val="000000"/>
                </a:solidFill>
                <a:latin typeface="Calibri" pitchFamily="34" charset="0"/>
              </a:rPr>
              <a:t>Harder -</a:t>
            </a:r>
            <a:r>
              <a:rPr lang="en-GB" sz="1200">
                <a:solidFill>
                  <a:srgbClr val="000000"/>
                </a:solidFill>
                <a:latin typeface="Calibri" pitchFamily="34" charset="0"/>
              </a:rPr>
              <a:t> Reduce area / More Blockers / Limit Touches</a:t>
            </a:r>
          </a:p>
          <a:p>
            <a:endParaRPr lang="en-GB" sz="1200">
              <a:solidFill>
                <a:srgbClr val="000000"/>
              </a:solidFill>
              <a:latin typeface="Calibri" pitchFamily="34" charset="0"/>
            </a:endParaRPr>
          </a:p>
          <a:p>
            <a:r>
              <a:rPr lang="en-GB" sz="1200">
                <a:solidFill>
                  <a:srgbClr val="000000"/>
                </a:solidFill>
                <a:latin typeface="Calibri" pitchFamily="34" charset="0"/>
              </a:rPr>
              <a:t>Although the focus starts as a passing activity we can adapt to lessen the passing opportunities and the players may then have to dribble the ball more.</a:t>
            </a:r>
          </a:p>
          <a:p>
            <a:endParaRPr lang="en-GB" sz="1200">
              <a:solidFill>
                <a:srgbClr val="000000"/>
              </a:solidFill>
              <a:latin typeface="Calibri" pitchFamily="34" charset="0"/>
            </a:endParaRPr>
          </a:p>
          <a:p>
            <a:endParaRPr lang="en-GB" sz="1200">
              <a:solidFill>
                <a:srgbClr val="000000"/>
              </a:solidFill>
              <a:latin typeface="Calibri" pitchFamily="34" charset="0"/>
            </a:endParaRPr>
          </a:p>
          <a:p>
            <a:r>
              <a:rPr lang="en-GB" sz="1200">
                <a:solidFill>
                  <a:srgbClr val="000000"/>
                </a:solidFill>
                <a:latin typeface="Calibri" pitchFamily="34" charset="0"/>
              </a:rPr>
              <a:t>In the practice on the left, using two areas with dribbling ‘blockers’ and players as outlined.</a:t>
            </a:r>
          </a:p>
          <a:p>
            <a:r>
              <a:rPr lang="en-GB" sz="1200">
                <a:solidFill>
                  <a:srgbClr val="000000"/>
                </a:solidFill>
                <a:latin typeface="Calibri" pitchFamily="34" charset="0"/>
              </a:rPr>
              <a:t>Reds keep possession 4v1 or any overload that suits the players being worked with.</a:t>
            </a:r>
          </a:p>
          <a:p>
            <a:r>
              <a:rPr lang="en-GB" sz="1200">
                <a:solidFill>
                  <a:srgbClr val="000000"/>
                </a:solidFill>
                <a:latin typeface="Calibri" pitchFamily="34" charset="0"/>
              </a:rPr>
              <a:t>One players is a designated ‘trigger’. This means whenever they want they can pass the ball across to a player in the other half of the practice. When this happens the group receiving the pass must transfer their ball across.</a:t>
            </a:r>
          </a:p>
          <a:p>
            <a:r>
              <a:rPr lang="en-GB" sz="1200">
                <a:solidFill>
                  <a:srgbClr val="000000"/>
                </a:solidFill>
                <a:latin typeface="Calibri" pitchFamily="34" charset="0"/>
              </a:rPr>
              <a:t>The trigger can also dribble the ball across which means the same happens going the other way.   </a:t>
            </a: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US"/>
          </a:p>
        </p:txBody>
      </p:sp>
    </p:spTree>
  </p:cSld>
  <p:clrMapOvr>
    <a:masterClrMapping/>
  </p:clrMapOvr>
  <p:transition advTm="1051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4"/>
          <p:cNvGrpSpPr>
            <a:grpSpLocks/>
          </p:cNvGrpSpPr>
          <p:nvPr/>
        </p:nvGrpSpPr>
        <p:grpSpPr bwMode="auto">
          <a:xfrm>
            <a:off x="250825" y="260350"/>
            <a:ext cx="4464050" cy="6335713"/>
            <a:chOff x="251520" y="260648"/>
            <a:chExt cx="4464050" cy="6335712"/>
          </a:xfrm>
        </p:grpSpPr>
        <p:sp>
          <p:nvSpPr>
            <p:cNvPr id="20484" name="Rectangle 4"/>
            <p:cNvSpPr>
              <a:spLocks noChangeArrowheads="1"/>
            </p:cNvSpPr>
            <p:nvPr/>
          </p:nvSpPr>
          <p:spPr bwMode="auto">
            <a:xfrm rot="-5400000">
              <a:off x="408761" y="319432"/>
              <a:ext cx="867296" cy="103776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20485" name="Rectangle 4"/>
            <p:cNvSpPr>
              <a:spLocks noChangeArrowheads="1"/>
            </p:cNvSpPr>
            <p:nvPr/>
          </p:nvSpPr>
          <p:spPr bwMode="auto">
            <a:xfrm rot="-5400000">
              <a:off x="3433096" y="319432"/>
              <a:ext cx="867296" cy="103776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20486" name="Rectangle 4"/>
            <p:cNvSpPr>
              <a:spLocks noChangeArrowheads="1"/>
            </p:cNvSpPr>
            <p:nvPr/>
          </p:nvSpPr>
          <p:spPr bwMode="auto">
            <a:xfrm rot="-5400000">
              <a:off x="408760" y="5504008"/>
              <a:ext cx="867296" cy="103776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20487" name="Rectangle 4"/>
            <p:cNvSpPr>
              <a:spLocks noChangeArrowheads="1"/>
            </p:cNvSpPr>
            <p:nvPr/>
          </p:nvSpPr>
          <p:spPr bwMode="auto">
            <a:xfrm rot="-5400000">
              <a:off x="3433096" y="5504008"/>
              <a:ext cx="867296" cy="103776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20488" name="Rectangle 14"/>
            <p:cNvSpPr>
              <a:spLocks noChangeArrowheads="1"/>
            </p:cNvSpPr>
            <p:nvPr/>
          </p:nvSpPr>
          <p:spPr bwMode="auto">
            <a:xfrm rot="5400000">
              <a:off x="-684311" y="1196479"/>
              <a:ext cx="6335712" cy="446405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0489" name="Rectangle 15"/>
            <p:cNvSpPr>
              <a:spLocks noChangeArrowheads="1"/>
            </p:cNvSpPr>
            <p:nvPr/>
          </p:nvSpPr>
          <p:spPr bwMode="auto">
            <a:xfrm>
              <a:off x="395522" y="404641"/>
              <a:ext cx="1044012" cy="86396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20490" name="Rectangle 16"/>
            <p:cNvSpPr>
              <a:spLocks noChangeArrowheads="1"/>
            </p:cNvSpPr>
            <p:nvPr/>
          </p:nvSpPr>
          <p:spPr bwMode="auto">
            <a:xfrm>
              <a:off x="3527557" y="5588406"/>
              <a:ext cx="1044012" cy="86396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20491" name="Rectangle 17"/>
            <p:cNvSpPr>
              <a:spLocks noChangeArrowheads="1"/>
            </p:cNvSpPr>
            <p:nvPr/>
          </p:nvSpPr>
          <p:spPr bwMode="auto">
            <a:xfrm>
              <a:off x="3527557" y="404641"/>
              <a:ext cx="1044012" cy="86396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20492" name="Rectangle 18"/>
            <p:cNvSpPr>
              <a:spLocks noChangeArrowheads="1"/>
            </p:cNvSpPr>
            <p:nvPr/>
          </p:nvSpPr>
          <p:spPr bwMode="auto">
            <a:xfrm>
              <a:off x="395522" y="5588406"/>
              <a:ext cx="1044012" cy="86396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pic>
          <p:nvPicPr>
            <p:cNvPr id="20493" name="Picture 19"/>
            <p:cNvPicPr>
              <a:picLocks noChangeAspect="1" noChangeArrowheads="1"/>
            </p:cNvPicPr>
            <p:nvPr/>
          </p:nvPicPr>
          <p:blipFill>
            <a:blip r:embed="rId2"/>
            <a:srcRect/>
            <a:stretch>
              <a:fillRect/>
            </a:stretch>
          </p:blipFill>
          <p:spPr bwMode="auto">
            <a:xfrm rot="3648973">
              <a:off x="827532" y="764619"/>
              <a:ext cx="213368" cy="201187"/>
            </a:xfrm>
            <a:prstGeom prst="rect">
              <a:avLst/>
            </a:prstGeom>
            <a:noFill/>
            <a:ln w="9525" algn="in">
              <a:noFill/>
              <a:miter lim="800000"/>
              <a:headEnd/>
              <a:tailEnd/>
            </a:ln>
          </p:spPr>
        </p:pic>
        <p:pic>
          <p:nvPicPr>
            <p:cNvPr id="20494" name="Picture 20"/>
            <p:cNvPicPr>
              <a:picLocks noChangeAspect="1" noChangeArrowheads="1"/>
            </p:cNvPicPr>
            <p:nvPr/>
          </p:nvPicPr>
          <p:blipFill>
            <a:blip r:embed="rId2"/>
            <a:srcRect/>
            <a:stretch>
              <a:fillRect/>
            </a:stretch>
          </p:blipFill>
          <p:spPr bwMode="auto">
            <a:xfrm rot="-4906360">
              <a:off x="3995568" y="5948384"/>
              <a:ext cx="213368" cy="201187"/>
            </a:xfrm>
            <a:prstGeom prst="rect">
              <a:avLst/>
            </a:prstGeom>
            <a:noFill/>
            <a:ln w="9525" algn="in">
              <a:noFill/>
              <a:miter lim="800000"/>
              <a:headEnd/>
              <a:tailEnd/>
            </a:ln>
          </p:spPr>
        </p:pic>
        <p:pic>
          <p:nvPicPr>
            <p:cNvPr id="20495" name="Picture 21"/>
            <p:cNvPicPr>
              <a:picLocks noChangeAspect="1" noChangeArrowheads="1"/>
            </p:cNvPicPr>
            <p:nvPr/>
          </p:nvPicPr>
          <p:blipFill>
            <a:blip r:embed="rId2"/>
            <a:srcRect/>
            <a:stretch>
              <a:fillRect/>
            </a:stretch>
          </p:blipFill>
          <p:spPr bwMode="auto">
            <a:xfrm rot="-817483">
              <a:off x="863527" y="5912391"/>
              <a:ext cx="213380" cy="201176"/>
            </a:xfrm>
            <a:prstGeom prst="rect">
              <a:avLst/>
            </a:prstGeom>
            <a:noFill/>
            <a:ln w="9525" algn="in">
              <a:noFill/>
              <a:miter lim="800000"/>
              <a:headEnd/>
              <a:tailEnd/>
            </a:ln>
          </p:spPr>
        </p:pic>
        <p:pic>
          <p:nvPicPr>
            <p:cNvPr id="20496" name="Picture 22"/>
            <p:cNvPicPr>
              <a:picLocks noChangeAspect="1" noChangeArrowheads="1"/>
            </p:cNvPicPr>
            <p:nvPr/>
          </p:nvPicPr>
          <p:blipFill>
            <a:blip r:embed="rId3"/>
            <a:srcRect/>
            <a:stretch>
              <a:fillRect/>
            </a:stretch>
          </p:blipFill>
          <p:spPr bwMode="auto">
            <a:xfrm rot="10657408">
              <a:off x="1295532" y="4472457"/>
              <a:ext cx="219477" cy="213368"/>
            </a:xfrm>
            <a:prstGeom prst="rect">
              <a:avLst/>
            </a:prstGeom>
            <a:noFill/>
            <a:ln w="9525" algn="in">
              <a:noFill/>
              <a:miter lim="800000"/>
              <a:headEnd/>
              <a:tailEnd/>
            </a:ln>
          </p:spPr>
        </p:pic>
        <p:pic>
          <p:nvPicPr>
            <p:cNvPr id="20497" name="Picture 23"/>
            <p:cNvPicPr>
              <a:picLocks noChangeAspect="1" noChangeArrowheads="1"/>
            </p:cNvPicPr>
            <p:nvPr/>
          </p:nvPicPr>
          <p:blipFill>
            <a:blip r:embed="rId4"/>
            <a:srcRect/>
            <a:stretch>
              <a:fillRect/>
            </a:stretch>
          </p:blipFill>
          <p:spPr bwMode="auto">
            <a:xfrm rot="-7845049">
              <a:off x="939161" y="4144836"/>
              <a:ext cx="182888" cy="262154"/>
            </a:xfrm>
            <a:prstGeom prst="rect">
              <a:avLst/>
            </a:prstGeom>
            <a:noFill/>
            <a:ln w="9525" algn="in">
              <a:noFill/>
              <a:miter lim="800000"/>
              <a:headEnd/>
              <a:tailEnd/>
            </a:ln>
          </p:spPr>
        </p:pic>
        <p:pic>
          <p:nvPicPr>
            <p:cNvPr id="20498" name="Picture 24"/>
            <p:cNvPicPr>
              <a:picLocks noChangeAspect="1" noChangeArrowheads="1"/>
            </p:cNvPicPr>
            <p:nvPr/>
          </p:nvPicPr>
          <p:blipFill>
            <a:blip r:embed="rId2"/>
            <a:srcRect/>
            <a:stretch>
              <a:fillRect/>
            </a:stretch>
          </p:blipFill>
          <p:spPr bwMode="auto">
            <a:xfrm rot="9680099">
              <a:off x="3995562" y="656630"/>
              <a:ext cx="213380" cy="201176"/>
            </a:xfrm>
            <a:prstGeom prst="rect">
              <a:avLst/>
            </a:prstGeom>
            <a:noFill/>
            <a:ln w="9525" algn="in">
              <a:noFill/>
              <a:miter lim="800000"/>
              <a:headEnd/>
              <a:tailEnd/>
            </a:ln>
          </p:spPr>
        </p:pic>
        <p:pic>
          <p:nvPicPr>
            <p:cNvPr id="20499" name="Picture 25"/>
            <p:cNvPicPr>
              <a:picLocks noChangeAspect="1" noChangeArrowheads="1"/>
            </p:cNvPicPr>
            <p:nvPr/>
          </p:nvPicPr>
          <p:blipFill>
            <a:blip r:embed="rId4"/>
            <a:srcRect/>
            <a:stretch>
              <a:fillRect/>
            </a:stretch>
          </p:blipFill>
          <p:spPr bwMode="auto">
            <a:xfrm rot="-9141794">
              <a:off x="1835538" y="4616450"/>
              <a:ext cx="182898" cy="262139"/>
            </a:xfrm>
            <a:prstGeom prst="rect">
              <a:avLst/>
            </a:prstGeom>
            <a:noFill/>
            <a:ln w="9525" algn="in">
              <a:noFill/>
              <a:miter lim="800000"/>
              <a:headEnd/>
              <a:tailEnd/>
            </a:ln>
          </p:spPr>
        </p:pic>
        <p:pic>
          <p:nvPicPr>
            <p:cNvPr id="20500" name="Picture 26"/>
            <p:cNvPicPr>
              <a:picLocks noChangeAspect="1" noChangeArrowheads="1"/>
            </p:cNvPicPr>
            <p:nvPr/>
          </p:nvPicPr>
          <p:blipFill>
            <a:blip r:embed="rId4"/>
            <a:srcRect/>
            <a:stretch>
              <a:fillRect/>
            </a:stretch>
          </p:blipFill>
          <p:spPr bwMode="auto">
            <a:xfrm>
              <a:off x="1907539" y="1556589"/>
              <a:ext cx="182898" cy="262139"/>
            </a:xfrm>
            <a:prstGeom prst="rect">
              <a:avLst/>
            </a:prstGeom>
            <a:noFill/>
            <a:ln w="9525" algn="in">
              <a:noFill/>
              <a:miter lim="800000"/>
              <a:headEnd/>
              <a:tailEnd/>
            </a:ln>
          </p:spPr>
        </p:pic>
        <p:pic>
          <p:nvPicPr>
            <p:cNvPr id="20501" name="Picture 27"/>
            <p:cNvPicPr>
              <a:picLocks noChangeAspect="1" noChangeArrowheads="1"/>
            </p:cNvPicPr>
            <p:nvPr/>
          </p:nvPicPr>
          <p:blipFill>
            <a:blip r:embed="rId4"/>
            <a:srcRect/>
            <a:stretch>
              <a:fillRect/>
            </a:stretch>
          </p:blipFill>
          <p:spPr bwMode="auto">
            <a:xfrm rot="-6954361">
              <a:off x="1299165" y="2236923"/>
              <a:ext cx="182888" cy="262154"/>
            </a:xfrm>
            <a:prstGeom prst="rect">
              <a:avLst/>
            </a:prstGeom>
            <a:noFill/>
            <a:ln w="9525" algn="in">
              <a:noFill/>
              <a:miter lim="800000"/>
              <a:headEnd/>
              <a:tailEnd/>
            </a:ln>
          </p:spPr>
        </p:pic>
        <p:pic>
          <p:nvPicPr>
            <p:cNvPr id="20502" name="Picture 28"/>
            <p:cNvPicPr>
              <a:picLocks noChangeAspect="1" noChangeArrowheads="1"/>
            </p:cNvPicPr>
            <p:nvPr/>
          </p:nvPicPr>
          <p:blipFill>
            <a:blip r:embed="rId4"/>
            <a:srcRect/>
            <a:stretch>
              <a:fillRect/>
            </a:stretch>
          </p:blipFill>
          <p:spPr bwMode="auto">
            <a:xfrm rot="9608988">
              <a:off x="3818985" y="3596281"/>
              <a:ext cx="182898" cy="262139"/>
            </a:xfrm>
            <a:prstGeom prst="rect">
              <a:avLst/>
            </a:prstGeom>
            <a:noFill/>
            <a:ln w="9525" algn="in">
              <a:noFill/>
              <a:miter lim="800000"/>
              <a:headEnd/>
              <a:tailEnd/>
            </a:ln>
          </p:spPr>
        </p:pic>
        <p:pic>
          <p:nvPicPr>
            <p:cNvPr id="20503" name="Picture 29"/>
            <p:cNvPicPr>
              <a:picLocks noChangeAspect="1" noChangeArrowheads="1"/>
            </p:cNvPicPr>
            <p:nvPr/>
          </p:nvPicPr>
          <p:blipFill>
            <a:blip r:embed="rId4"/>
            <a:srcRect/>
            <a:stretch>
              <a:fillRect/>
            </a:stretch>
          </p:blipFill>
          <p:spPr bwMode="auto">
            <a:xfrm rot="2054857">
              <a:off x="3693802" y="2737660"/>
              <a:ext cx="182898" cy="262139"/>
            </a:xfrm>
            <a:prstGeom prst="rect">
              <a:avLst/>
            </a:prstGeom>
            <a:noFill/>
            <a:ln w="9525" algn="in">
              <a:noFill/>
              <a:miter lim="800000"/>
              <a:headEnd/>
              <a:tailEnd/>
            </a:ln>
          </p:spPr>
        </p:pic>
        <p:pic>
          <p:nvPicPr>
            <p:cNvPr id="20504" name="Picture 30"/>
            <p:cNvPicPr>
              <a:picLocks noChangeAspect="1" noChangeArrowheads="1"/>
            </p:cNvPicPr>
            <p:nvPr/>
          </p:nvPicPr>
          <p:blipFill>
            <a:blip r:embed="rId3"/>
            <a:srcRect/>
            <a:stretch>
              <a:fillRect/>
            </a:stretch>
          </p:blipFill>
          <p:spPr bwMode="auto">
            <a:xfrm rot="-5734294">
              <a:off x="1511540" y="1880568"/>
              <a:ext cx="219465" cy="213380"/>
            </a:xfrm>
            <a:prstGeom prst="rect">
              <a:avLst/>
            </a:prstGeom>
            <a:noFill/>
            <a:ln w="9525" algn="in">
              <a:noFill/>
              <a:miter lim="800000"/>
              <a:headEnd/>
              <a:tailEnd/>
            </a:ln>
          </p:spPr>
        </p:pic>
        <p:pic>
          <p:nvPicPr>
            <p:cNvPr id="20505" name="Picture 31"/>
            <p:cNvPicPr>
              <a:picLocks noChangeAspect="1" noChangeArrowheads="1"/>
            </p:cNvPicPr>
            <p:nvPr/>
          </p:nvPicPr>
          <p:blipFill>
            <a:blip r:embed="rId3"/>
            <a:srcRect/>
            <a:stretch>
              <a:fillRect/>
            </a:stretch>
          </p:blipFill>
          <p:spPr bwMode="auto">
            <a:xfrm rot="1805120">
              <a:off x="3746599" y="3181607"/>
              <a:ext cx="219477" cy="213368"/>
            </a:xfrm>
            <a:prstGeom prst="rect">
              <a:avLst/>
            </a:prstGeom>
            <a:noFill/>
            <a:ln w="9525" algn="in">
              <a:noFill/>
              <a:miter lim="800000"/>
              <a:headEnd/>
              <a:tailEnd/>
            </a:ln>
          </p:spPr>
        </p:pic>
      </p:grpSp>
      <p:sp>
        <p:nvSpPr>
          <p:cNvPr id="20483" name="Text Box 2"/>
          <p:cNvSpPr txBox="1">
            <a:spLocks noChangeArrowheads="1"/>
          </p:cNvSpPr>
          <p:nvPr/>
        </p:nvSpPr>
        <p:spPr bwMode="auto">
          <a:xfrm>
            <a:off x="4932363" y="404813"/>
            <a:ext cx="4032250" cy="6192837"/>
          </a:xfrm>
          <a:prstGeom prst="rect">
            <a:avLst/>
          </a:prstGeom>
          <a:noFill/>
          <a:ln w="3175" algn="in">
            <a:noFill/>
            <a:miter lim="800000"/>
            <a:headEnd/>
            <a:tailEnd/>
          </a:ln>
        </p:spPr>
        <p:txBody>
          <a:bodyPr lIns="36576" tIns="36576" rIns="36576" bIns="36576"/>
          <a:lstStyle/>
          <a:p>
            <a:r>
              <a:rPr lang="en-GB" sz="1400" b="1">
                <a:solidFill>
                  <a:srgbClr val="000000"/>
                </a:solidFill>
                <a:latin typeface="Calibri" pitchFamily="34" charset="0"/>
              </a:rPr>
              <a:t>Pass and Move</a:t>
            </a:r>
          </a:p>
          <a:p>
            <a:endParaRPr lang="en-GB" sz="1200" b="1">
              <a:solidFill>
                <a:srgbClr val="000000"/>
              </a:solidFill>
              <a:latin typeface="Calibri" pitchFamily="34" charset="0"/>
            </a:endParaRPr>
          </a:p>
          <a:p>
            <a:r>
              <a:rPr lang="en-GB" sz="1200">
                <a:solidFill>
                  <a:srgbClr val="000000"/>
                </a:solidFill>
                <a:latin typeface="Calibri" pitchFamily="34" charset="0"/>
              </a:rPr>
              <a:t>Two Reds play against 2v1 against a Yellow.</a:t>
            </a:r>
          </a:p>
          <a:p>
            <a:r>
              <a:rPr lang="en-GB" sz="1200">
                <a:solidFill>
                  <a:srgbClr val="000000"/>
                </a:solidFill>
                <a:latin typeface="Calibri" pitchFamily="34" charset="0"/>
              </a:rPr>
              <a:t>Reds have to pass to the Blues in each corner (in any order) to all four corners.</a:t>
            </a:r>
          </a:p>
          <a:p>
            <a:r>
              <a:rPr lang="en-GB" sz="1200">
                <a:solidFill>
                  <a:srgbClr val="000000"/>
                </a:solidFill>
                <a:latin typeface="Calibri" pitchFamily="34" charset="0"/>
              </a:rPr>
              <a:t>Each pair of Reds are trying to do this faster than the others.</a:t>
            </a:r>
          </a:p>
          <a:p>
            <a:endParaRPr lang="en-GB" sz="1200">
              <a:solidFill>
                <a:srgbClr val="000000"/>
              </a:solidFill>
              <a:latin typeface="Calibri" pitchFamily="34" charset="0"/>
            </a:endParaRPr>
          </a:p>
          <a:p>
            <a:r>
              <a:rPr lang="en-GB" sz="1200" b="1">
                <a:solidFill>
                  <a:srgbClr val="000000"/>
                </a:solidFill>
                <a:latin typeface="Calibri" pitchFamily="34" charset="0"/>
              </a:rPr>
              <a:t>Progressions</a:t>
            </a:r>
          </a:p>
          <a:p>
            <a:endParaRPr lang="en-GB" sz="1200" b="1">
              <a:solidFill>
                <a:srgbClr val="000000"/>
              </a:solidFill>
              <a:latin typeface="Calibri" pitchFamily="34" charset="0"/>
            </a:endParaRPr>
          </a:p>
          <a:p>
            <a:r>
              <a:rPr lang="en-GB" sz="1200" b="1">
                <a:solidFill>
                  <a:srgbClr val="000000"/>
                </a:solidFill>
                <a:latin typeface="Calibri" pitchFamily="34" charset="0"/>
              </a:rPr>
              <a:t>Reduce challenge: </a:t>
            </a:r>
          </a:p>
          <a:p>
            <a:r>
              <a:rPr lang="en-GB" sz="1200">
                <a:solidFill>
                  <a:srgbClr val="000000"/>
                </a:solidFill>
                <a:latin typeface="Calibri" pitchFamily="34" charset="0"/>
              </a:rPr>
              <a:t>Increase size of area and or target zones</a:t>
            </a:r>
          </a:p>
          <a:p>
            <a:endParaRPr lang="en-GB" sz="800">
              <a:solidFill>
                <a:srgbClr val="000000"/>
              </a:solidFill>
              <a:latin typeface="Calibri" pitchFamily="34" charset="0"/>
            </a:endParaRPr>
          </a:p>
          <a:p>
            <a:r>
              <a:rPr lang="en-GB" sz="1200">
                <a:solidFill>
                  <a:srgbClr val="000000"/>
                </a:solidFill>
                <a:latin typeface="Calibri" pitchFamily="34" charset="0"/>
              </a:rPr>
              <a:t>Increase overload to 3v1</a:t>
            </a:r>
          </a:p>
          <a:p>
            <a:endParaRPr lang="en-GB" sz="800">
              <a:solidFill>
                <a:srgbClr val="000000"/>
              </a:solidFill>
              <a:latin typeface="Calibri" pitchFamily="34" charset="0"/>
            </a:endParaRPr>
          </a:p>
          <a:p>
            <a:r>
              <a:rPr lang="en-GB" sz="1200">
                <a:solidFill>
                  <a:srgbClr val="000000"/>
                </a:solidFill>
                <a:latin typeface="Calibri" pitchFamily="34" charset="0"/>
              </a:rPr>
              <a:t>Ask defender to dribble a ball</a:t>
            </a:r>
          </a:p>
          <a:p>
            <a:endParaRPr lang="en-GB" sz="800">
              <a:solidFill>
                <a:srgbClr val="000000"/>
              </a:solidFill>
              <a:latin typeface="Calibri" pitchFamily="34" charset="0"/>
            </a:endParaRPr>
          </a:p>
          <a:p>
            <a:r>
              <a:rPr lang="en-GB" sz="1200">
                <a:solidFill>
                  <a:srgbClr val="000000"/>
                </a:solidFill>
                <a:latin typeface="Calibri" pitchFamily="34" charset="0"/>
              </a:rPr>
              <a:t>Have support players around the area to help keep possession</a:t>
            </a:r>
          </a:p>
          <a:p>
            <a:endParaRPr lang="en-GB" sz="800">
              <a:solidFill>
                <a:srgbClr val="000000"/>
              </a:solidFill>
              <a:latin typeface="Calibri" pitchFamily="34" charset="0"/>
            </a:endParaRPr>
          </a:p>
          <a:p>
            <a:r>
              <a:rPr lang="en-GB" sz="1200" b="1">
                <a:solidFill>
                  <a:srgbClr val="000000"/>
                </a:solidFill>
                <a:latin typeface="Calibri" pitchFamily="34" charset="0"/>
              </a:rPr>
              <a:t>Increase challenge:</a:t>
            </a:r>
          </a:p>
          <a:p>
            <a:r>
              <a:rPr lang="en-GB" sz="1200">
                <a:solidFill>
                  <a:srgbClr val="000000"/>
                </a:solidFill>
                <a:latin typeface="Calibri" pitchFamily="34" charset="0"/>
              </a:rPr>
              <a:t>Condition how players pass the ball into the target players</a:t>
            </a:r>
          </a:p>
          <a:p>
            <a:endParaRPr lang="en-GB" sz="800">
              <a:solidFill>
                <a:srgbClr val="000000"/>
              </a:solidFill>
              <a:latin typeface="Calibri" pitchFamily="34" charset="0"/>
            </a:endParaRPr>
          </a:p>
          <a:p>
            <a:r>
              <a:rPr lang="en-GB" sz="1200">
                <a:solidFill>
                  <a:srgbClr val="000000"/>
                </a:solidFill>
                <a:latin typeface="Calibri" pitchFamily="34" charset="0"/>
              </a:rPr>
              <a:t>Have the player who has passed the ball into the box swap </a:t>
            </a:r>
          </a:p>
          <a:p>
            <a:r>
              <a:rPr lang="en-GB" sz="1200">
                <a:solidFill>
                  <a:srgbClr val="000000"/>
                </a:solidFill>
                <a:latin typeface="Calibri" pitchFamily="34" charset="0"/>
              </a:rPr>
              <a:t>places with the player who receives it. (you may have to think about the bibs players are wearing)</a:t>
            </a:r>
          </a:p>
          <a:p>
            <a:endParaRPr lang="en-GB" sz="800">
              <a:solidFill>
                <a:srgbClr val="000000"/>
              </a:solidFill>
              <a:latin typeface="Calibri" pitchFamily="34" charset="0"/>
            </a:endParaRPr>
          </a:p>
          <a:p>
            <a:r>
              <a:rPr lang="en-GB" sz="1200">
                <a:solidFill>
                  <a:srgbClr val="000000"/>
                </a:solidFill>
                <a:latin typeface="Calibri" pitchFamily="34" charset="0"/>
              </a:rPr>
              <a:t>Player who doesn’t pass the ball goes into the box</a:t>
            </a:r>
          </a:p>
          <a:p>
            <a:endParaRPr lang="en-GB" sz="800">
              <a:solidFill>
                <a:srgbClr val="000000"/>
              </a:solidFill>
              <a:latin typeface="Calibri" pitchFamily="34" charset="0"/>
            </a:endParaRPr>
          </a:p>
          <a:p>
            <a:r>
              <a:rPr lang="en-GB" sz="1200">
                <a:solidFill>
                  <a:srgbClr val="000000"/>
                </a:solidFill>
                <a:latin typeface="Calibri" pitchFamily="34" charset="0"/>
              </a:rPr>
              <a:t>Increase the overload, either even sided or can a talented player keep the ball away from two defenders.</a:t>
            </a:r>
          </a:p>
          <a:p>
            <a:endParaRPr lang="en-GB" sz="1200">
              <a:solidFill>
                <a:srgbClr val="000000"/>
              </a:solidFill>
              <a:latin typeface="Calibri" pitchFamily="34" charset="0"/>
            </a:endParaRPr>
          </a:p>
          <a:p>
            <a:r>
              <a:rPr lang="en-GB" sz="1200">
                <a:solidFill>
                  <a:srgbClr val="000000"/>
                </a:solidFill>
                <a:latin typeface="Calibri" pitchFamily="34" charset="0"/>
              </a:rPr>
              <a:t> </a:t>
            </a:r>
          </a:p>
          <a:p>
            <a:endParaRPr lang="en-GB" sz="1200">
              <a:solidFill>
                <a:srgbClr val="000000"/>
              </a:solidFill>
              <a:latin typeface="Comic Sans MS" pitchFamily="66" charset="0"/>
            </a:endParaRPr>
          </a:p>
          <a:p>
            <a:endParaRPr lang="en-US"/>
          </a:p>
        </p:txBody>
      </p:sp>
    </p:spTree>
  </p:cSld>
  <p:clrMapOvr>
    <a:masterClrMapping/>
  </p:clrMapOvr>
  <p:transition advTm="1079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4213" y="188913"/>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One Direction</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sp>
        <p:nvSpPr>
          <p:cNvPr id="3075" name="Text Box 2"/>
          <p:cNvSpPr txBox="1">
            <a:spLocks noChangeArrowheads="1"/>
          </p:cNvSpPr>
          <p:nvPr/>
        </p:nvSpPr>
        <p:spPr bwMode="auto">
          <a:xfrm>
            <a:off x="5508625" y="836613"/>
            <a:ext cx="3384550" cy="5661025"/>
          </a:xfrm>
          <a:prstGeom prst="rect">
            <a:avLst/>
          </a:prstGeom>
          <a:noFill/>
          <a:ln w="9525" algn="in">
            <a:noFill/>
            <a:miter lim="800000"/>
            <a:headEnd/>
            <a:tailEnd/>
          </a:ln>
        </p:spPr>
        <p:txBody>
          <a:bodyPr lIns="36576" tIns="36576" rIns="36576" bIns="36576"/>
          <a:lstStyle/>
          <a:p>
            <a:pPr algn="ctr"/>
            <a:endParaRPr lang="en-GB" sz="1100" b="1">
              <a:solidFill>
                <a:srgbClr val="000000"/>
              </a:solidFill>
              <a:latin typeface="Comic Sans MS" pitchFamily="66" charset="0"/>
            </a:endParaRPr>
          </a:p>
          <a:p>
            <a:pPr algn="ctr"/>
            <a:endParaRPr lang="en-GB" sz="800">
              <a:solidFill>
                <a:srgbClr val="000000"/>
              </a:solidFill>
              <a:latin typeface="Comic Sans MS" pitchFamily="66" charset="0"/>
            </a:endParaRPr>
          </a:p>
          <a:p>
            <a:r>
              <a:rPr lang="en-GB" sz="1200">
                <a:solidFill>
                  <a:srgbClr val="000000"/>
                </a:solidFill>
                <a:latin typeface="Calibri" pitchFamily="34" charset="0"/>
              </a:rPr>
              <a:t>Set up as above, size of area will depend on age and ability of your group of players.</a:t>
            </a:r>
          </a:p>
          <a:p>
            <a:r>
              <a:rPr lang="en-GB" sz="1200">
                <a:solidFill>
                  <a:srgbClr val="000000"/>
                </a:solidFill>
                <a:latin typeface="Calibri" pitchFamily="34" charset="0"/>
              </a:rPr>
              <a:t>Attacking players look to combine through each area and try to create a shooting opportunity in the final area.</a:t>
            </a:r>
          </a:p>
          <a:p>
            <a:r>
              <a:rPr lang="en-GB" sz="1200">
                <a:solidFill>
                  <a:srgbClr val="000000"/>
                </a:solidFill>
                <a:latin typeface="Calibri" pitchFamily="34" charset="0"/>
              </a:rPr>
              <a:t>Set up ‘A’ is somewhat larger than ‘B’, which will make it easier. ‘B’ is smaller and will therefore make the drill more difficult for attacking players.</a:t>
            </a:r>
          </a:p>
          <a:p>
            <a:endParaRPr lang="en-GB" sz="1200">
              <a:solidFill>
                <a:srgbClr val="000000"/>
              </a:solidFill>
              <a:latin typeface="Calibri" pitchFamily="34" charset="0"/>
            </a:endParaRPr>
          </a:p>
          <a:p>
            <a:r>
              <a:rPr lang="en-GB" sz="1200">
                <a:solidFill>
                  <a:srgbClr val="000000"/>
                </a:solidFill>
                <a:latin typeface="Calibri" pitchFamily="34" charset="0"/>
              </a:rPr>
              <a:t>Initially defenders stay within their own area and cannot follow players, once they have got past them.</a:t>
            </a:r>
          </a:p>
          <a:p>
            <a:endParaRPr lang="en-GB" sz="1200" b="1">
              <a:solidFill>
                <a:srgbClr val="000000"/>
              </a:solidFill>
              <a:latin typeface="Calibri" pitchFamily="34" charset="0"/>
            </a:endParaRPr>
          </a:p>
          <a:p>
            <a:r>
              <a:rPr lang="en-GB" sz="1200" b="1">
                <a:solidFill>
                  <a:srgbClr val="000000"/>
                </a:solidFill>
                <a:latin typeface="Calibri" pitchFamily="34" charset="0"/>
              </a:rPr>
              <a:t>Progressions may include:</a:t>
            </a:r>
            <a:r>
              <a:rPr lang="en-GB" sz="1200">
                <a:solidFill>
                  <a:srgbClr val="000000"/>
                </a:solidFill>
                <a:latin typeface="Calibri" pitchFamily="34" charset="0"/>
              </a:rPr>
              <a:t> </a:t>
            </a:r>
          </a:p>
          <a:p>
            <a:pPr>
              <a:buSzPts val="1000"/>
              <a:buFont typeface="Symbol" pitchFamily="18" charset="2"/>
              <a:buChar char="·"/>
            </a:pPr>
            <a:r>
              <a:rPr lang="en-GB" sz="1200">
                <a:solidFill>
                  <a:srgbClr val="000000"/>
                </a:solidFill>
                <a:latin typeface="Calibri" pitchFamily="34" charset="0"/>
              </a:rPr>
              <a:t> Allow defender to recover and support in next area.</a:t>
            </a:r>
          </a:p>
          <a:p>
            <a:pPr>
              <a:buSzPts val="1000"/>
              <a:buFont typeface="Symbol" pitchFamily="18" charset="2"/>
              <a:buChar char="·"/>
            </a:pPr>
            <a:r>
              <a:rPr lang="en-GB" sz="1200">
                <a:solidFill>
                  <a:srgbClr val="000000"/>
                </a:solidFill>
                <a:latin typeface="Calibri" pitchFamily="34" charset="0"/>
              </a:rPr>
              <a:t> Give attacking players the opportunity to go 1v1 if they feel confident to do so.</a:t>
            </a:r>
          </a:p>
          <a:p>
            <a:pPr>
              <a:buSzPts val="1000"/>
              <a:buFont typeface="Symbol" pitchFamily="18" charset="2"/>
              <a:buChar char="·"/>
            </a:pPr>
            <a:r>
              <a:rPr lang="en-GB" sz="1200">
                <a:solidFill>
                  <a:srgbClr val="000000"/>
                </a:solidFill>
                <a:latin typeface="Calibri" pitchFamily="34" charset="0"/>
              </a:rPr>
              <a:t> Score in different ways</a:t>
            </a:r>
          </a:p>
          <a:p>
            <a:pPr>
              <a:buSzPts val="1000"/>
              <a:buFont typeface="Symbol" pitchFamily="18" charset="2"/>
              <a:buChar char="·"/>
            </a:pPr>
            <a:r>
              <a:rPr lang="en-GB" sz="1200">
                <a:solidFill>
                  <a:srgbClr val="000000"/>
                </a:solidFill>
                <a:latin typeface="Calibri" pitchFamily="34" charset="0"/>
              </a:rPr>
              <a:t> Points could be awarded for achieving success getting through each area.</a:t>
            </a:r>
          </a:p>
          <a:p>
            <a:pPr>
              <a:buSzPts val="1000"/>
              <a:buFont typeface="Symbol" pitchFamily="18" charset="2"/>
              <a:buChar char="·"/>
            </a:pPr>
            <a:r>
              <a:rPr lang="en-GB" sz="1200">
                <a:solidFill>
                  <a:srgbClr val="000000"/>
                </a:solidFill>
                <a:latin typeface="Calibri" pitchFamily="34" charset="0"/>
              </a:rPr>
              <a:t> Experiment with overloads.</a:t>
            </a:r>
          </a:p>
          <a:p>
            <a:pPr>
              <a:buSzPts val="1000"/>
              <a:buFont typeface="Symbol" pitchFamily="18" charset="2"/>
              <a:buChar char="·"/>
            </a:pPr>
            <a:r>
              <a:rPr lang="en-GB" sz="1200">
                <a:solidFill>
                  <a:srgbClr val="000000"/>
                </a:solidFill>
                <a:latin typeface="Calibri" pitchFamily="34" charset="0"/>
              </a:rPr>
              <a:t> Introduce incentive for defenders, win the ball and run it over the end line or combine with fellow defenders.</a:t>
            </a:r>
          </a:p>
          <a:p>
            <a:pPr>
              <a:buSzPts val="1000"/>
              <a:buFont typeface="Symbol" pitchFamily="18" charset="2"/>
              <a:buChar char="·"/>
            </a:pPr>
            <a:r>
              <a:rPr lang="en-GB" sz="1200">
                <a:solidFill>
                  <a:srgbClr val="000000"/>
                </a:solidFill>
                <a:latin typeface="Calibri" pitchFamily="34" charset="0"/>
              </a:rPr>
              <a:t> Attackers can pass back and start again if needed.</a:t>
            </a:r>
          </a:p>
          <a:p>
            <a:pPr>
              <a:buSzPts val="1000"/>
              <a:buFont typeface="Symbol" pitchFamily="18" charset="2"/>
              <a:buChar char="·"/>
            </a:pPr>
            <a:r>
              <a:rPr lang="en-GB" sz="1200">
                <a:solidFill>
                  <a:srgbClr val="000000"/>
                </a:solidFill>
                <a:latin typeface="Calibri" pitchFamily="34" charset="0"/>
              </a:rPr>
              <a:t> Younger players could start without a goalkeeper.</a:t>
            </a:r>
          </a:p>
          <a:p>
            <a:pPr>
              <a:buSzPts val="1000"/>
              <a:buFont typeface="Symbol" pitchFamily="18" charset="2"/>
              <a:buChar char="·"/>
            </a:pPr>
            <a:r>
              <a:rPr lang="en-GB" sz="1200">
                <a:solidFill>
                  <a:srgbClr val="000000"/>
                </a:solidFill>
                <a:latin typeface="Calibri" pitchFamily="34" charset="0"/>
              </a:rPr>
              <a:t> Defenders could have a ball to slow them down.</a:t>
            </a:r>
          </a:p>
          <a:p>
            <a:endParaRPr lang="en-GB" sz="1200">
              <a:solidFill>
                <a:srgbClr val="000000"/>
              </a:solidFill>
              <a:latin typeface="Comic Sans MS" pitchFamily="66" charset="0"/>
            </a:endParaRPr>
          </a:p>
          <a:p>
            <a:pPr algn="ctr"/>
            <a:endParaRPr lang="en-GB" sz="1100" b="1">
              <a:solidFill>
                <a:srgbClr val="000000"/>
              </a:solidFill>
              <a:latin typeface="Comic Sans MS" pitchFamily="66" charset="0"/>
            </a:endParaRPr>
          </a:p>
          <a:p>
            <a:endParaRPr lang="en-US"/>
          </a:p>
        </p:txBody>
      </p:sp>
      <p:grpSp>
        <p:nvGrpSpPr>
          <p:cNvPr id="3076" name="Group 3"/>
          <p:cNvGrpSpPr>
            <a:grpSpLocks/>
          </p:cNvGrpSpPr>
          <p:nvPr/>
        </p:nvGrpSpPr>
        <p:grpSpPr bwMode="auto">
          <a:xfrm rot="-5400000">
            <a:off x="-35719" y="1124744"/>
            <a:ext cx="5688013" cy="4968875"/>
            <a:chOff x="107051775" y="105408150"/>
            <a:chExt cx="6336000" cy="5544000"/>
          </a:xfrm>
        </p:grpSpPr>
        <p:sp>
          <p:nvSpPr>
            <p:cNvPr id="3077" name="Rectangle 4"/>
            <p:cNvSpPr>
              <a:spLocks noChangeArrowheads="1"/>
            </p:cNvSpPr>
            <p:nvPr/>
          </p:nvSpPr>
          <p:spPr bwMode="auto">
            <a:xfrm>
              <a:off x="107051775" y="105408150"/>
              <a:ext cx="6336000" cy="5544000"/>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78" name="Rectangle 5"/>
            <p:cNvSpPr>
              <a:spLocks noChangeArrowheads="1"/>
            </p:cNvSpPr>
            <p:nvPr/>
          </p:nvSpPr>
          <p:spPr bwMode="auto">
            <a:xfrm rot="5400000">
              <a:off x="109065975" y="106999350"/>
              <a:ext cx="2412000" cy="50760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79" name="Rectangle 6" descr="Outlined diamond"/>
            <p:cNvSpPr>
              <a:spLocks noChangeArrowheads="1"/>
            </p:cNvSpPr>
            <p:nvPr/>
          </p:nvSpPr>
          <p:spPr bwMode="auto">
            <a:xfrm rot="5400000">
              <a:off x="107391975" y="109465350"/>
              <a:ext cx="540000" cy="144000"/>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80" name="Line 7"/>
            <p:cNvSpPr>
              <a:spLocks noChangeShapeType="1"/>
            </p:cNvSpPr>
            <p:nvPr/>
          </p:nvSpPr>
          <p:spPr bwMode="auto">
            <a:xfrm rot="5400000">
              <a:off x="110451975" y="109537350"/>
              <a:ext cx="2412000" cy="0"/>
            </a:xfrm>
            <a:prstGeom prst="line">
              <a:avLst/>
            </a:prstGeom>
            <a:noFill/>
            <a:ln w="9525" algn="ctr">
              <a:solidFill>
                <a:srgbClr val="000000"/>
              </a:solidFill>
              <a:round/>
              <a:headEnd/>
              <a:tailEnd/>
            </a:ln>
          </p:spPr>
          <p:txBody>
            <a:bodyPr lIns="36576" tIns="36576" rIns="36576" bIns="36576"/>
            <a:lstStyle/>
            <a:p>
              <a:endParaRPr lang="en-US"/>
            </a:p>
          </p:txBody>
        </p:sp>
        <p:sp>
          <p:nvSpPr>
            <p:cNvPr id="3081" name="Line 8"/>
            <p:cNvSpPr>
              <a:spLocks noChangeShapeType="1"/>
            </p:cNvSpPr>
            <p:nvPr/>
          </p:nvSpPr>
          <p:spPr bwMode="auto">
            <a:xfrm rot="5400000">
              <a:off x="109119975" y="109537350"/>
              <a:ext cx="2412000" cy="0"/>
            </a:xfrm>
            <a:prstGeom prst="line">
              <a:avLst/>
            </a:prstGeom>
            <a:noFill/>
            <a:ln w="9525" algn="ctr">
              <a:solidFill>
                <a:srgbClr val="000000"/>
              </a:solidFill>
              <a:round/>
              <a:headEnd/>
              <a:tailEnd/>
            </a:ln>
          </p:spPr>
          <p:txBody>
            <a:bodyPr lIns="36576" tIns="36576" rIns="36576" bIns="36576"/>
            <a:lstStyle/>
            <a:p>
              <a:endParaRPr lang="en-US"/>
            </a:p>
          </p:txBody>
        </p:sp>
        <p:sp>
          <p:nvSpPr>
            <p:cNvPr id="3082" name="Line 9"/>
            <p:cNvSpPr>
              <a:spLocks noChangeShapeType="1"/>
            </p:cNvSpPr>
            <p:nvPr/>
          </p:nvSpPr>
          <p:spPr bwMode="auto">
            <a:xfrm rot="5400000">
              <a:off x="107823975" y="109537350"/>
              <a:ext cx="2412000" cy="0"/>
            </a:xfrm>
            <a:prstGeom prst="line">
              <a:avLst/>
            </a:prstGeom>
            <a:noFill/>
            <a:ln w="9525" algn="ctr">
              <a:solidFill>
                <a:srgbClr val="000000"/>
              </a:solidFill>
              <a:round/>
              <a:headEnd/>
              <a:tailEnd/>
            </a:ln>
          </p:spPr>
          <p:txBody>
            <a:bodyPr lIns="36576" tIns="36576" rIns="36576" bIns="36576"/>
            <a:lstStyle/>
            <a:p>
              <a:endParaRPr lang="en-US"/>
            </a:p>
          </p:txBody>
        </p:sp>
        <p:sp>
          <p:nvSpPr>
            <p:cNvPr id="3083" name="Rectangle 10"/>
            <p:cNvSpPr>
              <a:spLocks noChangeArrowheads="1"/>
            </p:cNvSpPr>
            <p:nvPr/>
          </p:nvSpPr>
          <p:spPr bwMode="auto">
            <a:xfrm rot="5400000">
              <a:off x="108784517" y="109522518"/>
              <a:ext cx="104625" cy="98290"/>
            </a:xfrm>
            <a:prstGeom prst="rect">
              <a:avLst/>
            </a:prstGeom>
            <a:solidFill>
              <a:srgbClr val="FFCC00"/>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84" name="Rectangle 11"/>
            <p:cNvSpPr>
              <a:spLocks noChangeArrowheads="1"/>
            </p:cNvSpPr>
            <p:nvPr/>
          </p:nvSpPr>
          <p:spPr bwMode="auto">
            <a:xfrm rot="5400000">
              <a:off x="111484517" y="109486518"/>
              <a:ext cx="104625" cy="98290"/>
            </a:xfrm>
            <a:prstGeom prst="rect">
              <a:avLst/>
            </a:prstGeom>
            <a:solidFill>
              <a:srgbClr val="FFCC00"/>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85" name="Rectangle 12"/>
            <p:cNvSpPr>
              <a:spLocks noChangeArrowheads="1"/>
            </p:cNvSpPr>
            <p:nvPr/>
          </p:nvSpPr>
          <p:spPr bwMode="auto">
            <a:xfrm rot="5400000">
              <a:off x="110116517" y="109522518"/>
              <a:ext cx="104625" cy="98290"/>
            </a:xfrm>
            <a:prstGeom prst="rect">
              <a:avLst/>
            </a:prstGeom>
            <a:solidFill>
              <a:srgbClr val="FFCC00"/>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86" name="Oval 13"/>
            <p:cNvSpPr>
              <a:spLocks noChangeArrowheads="1"/>
            </p:cNvSpPr>
            <p:nvPr/>
          </p:nvSpPr>
          <p:spPr bwMode="auto">
            <a:xfrm rot="5400000">
              <a:off x="112638975" y="108952350"/>
              <a:ext cx="126000" cy="108000"/>
            </a:xfrm>
            <a:prstGeom prst="ellipse">
              <a:avLst/>
            </a:prstGeom>
            <a:solidFill>
              <a:srgbClr val="00CCFF"/>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3087" name="Oval 14"/>
            <p:cNvSpPr>
              <a:spLocks noChangeArrowheads="1"/>
            </p:cNvSpPr>
            <p:nvPr/>
          </p:nvSpPr>
          <p:spPr bwMode="auto">
            <a:xfrm rot="5400000">
              <a:off x="112620975" y="109996350"/>
              <a:ext cx="126000" cy="108000"/>
            </a:xfrm>
            <a:prstGeom prst="ellipse">
              <a:avLst/>
            </a:prstGeom>
            <a:solidFill>
              <a:srgbClr val="00CCFF"/>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3088" name="Rectangle 15"/>
            <p:cNvSpPr>
              <a:spLocks noChangeArrowheads="1"/>
            </p:cNvSpPr>
            <p:nvPr/>
          </p:nvSpPr>
          <p:spPr bwMode="auto">
            <a:xfrm rot="5400000">
              <a:off x="107776517" y="109522518"/>
              <a:ext cx="104625" cy="98290"/>
            </a:xfrm>
            <a:prstGeom prst="rect">
              <a:avLst/>
            </a:prstGeom>
            <a:solidFill>
              <a:srgbClr val="00CC00"/>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89" name="Text Box 16"/>
            <p:cNvSpPr txBox="1">
              <a:spLocks noChangeArrowheads="1"/>
            </p:cNvSpPr>
            <p:nvPr/>
          </p:nvSpPr>
          <p:spPr bwMode="auto">
            <a:xfrm rot="5400000">
              <a:off x="107121975" y="110203350"/>
              <a:ext cx="828000" cy="252000"/>
            </a:xfrm>
            <a:prstGeom prst="rect">
              <a:avLst/>
            </a:prstGeom>
            <a:noFill/>
            <a:ln w="9525" algn="in">
              <a:noFill/>
              <a:miter lim="800000"/>
              <a:headEnd/>
              <a:tailEnd/>
            </a:ln>
          </p:spPr>
          <p:txBody>
            <a:bodyPr lIns="36576" tIns="36576" rIns="36576" bIns="36576"/>
            <a:lstStyle/>
            <a:p>
              <a:r>
                <a:rPr lang="en-GB" sz="1000" b="1">
                  <a:solidFill>
                    <a:srgbClr val="000000"/>
                  </a:solidFill>
                  <a:latin typeface="Comic Sans MS" pitchFamily="66" charset="0"/>
                </a:rPr>
                <a:t>Set up (A)</a:t>
              </a:r>
              <a:endParaRPr lang="en-US"/>
            </a:p>
          </p:txBody>
        </p:sp>
        <p:sp>
          <p:nvSpPr>
            <p:cNvPr id="3090" name="Line 17"/>
            <p:cNvSpPr>
              <a:spLocks noChangeShapeType="1"/>
            </p:cNvSpPr>
            <p:nvPr/>
          </p:nvSpPr>
          <p:spPr bwMode="auto">
            <a:xfrm rot="5400000">
              <a:off x="111657975" y="109519350"/>
              <a:ext cx="2448000" cy="0"/>
            </a:xfrm>
            <a:prstGeom prst="line">
              <a:avLst/>
            </a:prstGeom>
            <a:noFill/>
            <a:ln w="9525" algn="ctr">
              <a:solidFill>
                <a:srgbClr val="000000"/>
              </a:solidFill>
              <a:round/>
              <a:headEnd type="triangle" w="med" len="med"/>
              <a:tailEnd type="triangle" w="med" len="med"/>
            </a:ln>
          </p:spPr>
          <p:txBody>
            <a:bodyPr lIns="36576" tIns="36576" rIns="36576" bIns="36576"/>
            <a:lstStyle/>
            <a:p>
              <a:endParaRPr lang="en-US"/>
            </a:p>
          </p:txBody>
        </p:sp>
        <p:sp>
          <p:nvSpPr>
            <p:cNvPr id="3091" name="Line 18"/>
            <p:cNvSpPr>
              <a:spLocks noChangeShapeType="1"/>
            </p:cNvSpPr>
            <p:nvPr/>
          </p:nvSpPr>
          <p:spPr bwMode="auto">
            <a:xfrm rot="5400000">
              <a:off x="112199775" y="107676150"/>
              <a:ext cx="0" cy="1080000"/>
            </a:xfrm>
            <a:prstGeom prst="line">
              <a:avLst/>
            </a:prstGeom>
            <a:noFill/>
            <a:ln w="9525" algn="ctr">
              <a:solidFill>
                <a:srgbClr val="000000"/>
              </a:solidFill>
              <a:round/>
              <a:headEnd type="triangle" w="med" len="med"/>
              <a:tailEnd type="triangle" w="med" len="med"/>
            </a:ln>
          </p:spPr>
          <p:txBody>
            <a:bodyPr lIns="36576" tIns="36576" rIns="36576" bIns="36576"/>
            <a:lstStyle/>
            <a:p>
              <a:endParaRPr lang="en-US"/>
            </a:p>
          </p:txBody>
        </p:sp>
        <p:sp>
          <p:nvSpPr>
            <p:cNvPr id="3092" name="Text Box 19"/>
            <p:cNvSpPr txBox="1">
              <a:spLocks noChangeArrowheads="1"/>
            </p:cNvSpPr>
            <p:nvPr/>
          </p:nvSpPr>
          <p:spPr bwMode="auto">
            <a:xfrm rot="5400000">
              <a:off x="112809975" y="109411350"/>
              <a:ext cx="576000" cy="216000"/>
            </a:xfrm>
            <a:prstGeom prst="rect">
              <a:avLst/>
            </a:prstGeom>
            <a:noFill/>
            <a:ln w="9525" algn="in">
              <a:noFill/>
              <a:miter lim="800000"/>
              <a:headEnd/>
              <a:tailEnd/>
            </a:ln>
          </p:spPr>
          <p:txBody>
            <a:bodyPr lIns="36576" tIns="36576" rIns="36576" bIns="36576"/>
            <a:lstStyle/>
            <a:p>
              <a:r>
                <a:rPr lang="en-GB" sz="900" b="1">
                  <a:solidFill>
                    <a:srgbClr val="000000"/>
                  </a:solidFill>
                  <a:latin typeface="Comic Sans MS" pitchFamily="66" charset="0"/>
                </a:rPr>
                <a:t>20 yds</a:t>
              </a:r>
              <a:endParaRPr lang="en-US"/>
            </a:p>
          </p:txBody>
        </p:sp>
        <p:sp>
          <p:nvSpPr>
            <p:cNvPr id="3093" name="Text Box 20"/>
            <p:cNvSpPr txBox="1">
              <a:spLocks noChangeArrowheads="1"/>
            </p:cNvSpPr>
            <p:nvPr/>
          </p:nvSpPr>
          <p:spPr bwMode="auto">
            <a:xfrm>
              <a:off x="111911775" y="107964150"/>
              <a:ext cx="576000" cy="216000"/>
            </a:xfrm>
            <a:prstGeom prst="rect">
              <a:avLst/>
            </a:prstGeom>
            <a:noFill/>
            <a:ln w="9525" algn="in">
              <a:noFill/>
              <a:miter lim="800000"/>
              <a:headEnd/>
              <a:tailEnd/>
            </a:ln>
          </p:spPr>
          <p:txBody>
            <a:bodyPr lIns="36576" tIns="36576" rIns="36576" bIns="36576"/>
            <a:lstStyle/>
            <a:p>
              <a:r>
                <a:rPr lang="en-GB" sz="900" b="1">
                  <a:solidFill>
                    <a:srgbClr val="000000"/>
                  </a:solidFill>
                  <a:latin typeface="Comic Sans MS" pitchFamily="66" charset="0"/>
                </a:rPr>
                <a:t>15 yds</a:t>
              </a:r>
              <a:endParaRPr lang="en-US"/>
            </a:p>
          </p:txBody>
        </p:sp>
        <p:sp>
          <p:nvSpPr>
            <p:cNvPr id="3094" name="Oval 21"/>
            <p:cNvSpPr>
              <a:spLocks noChangeArrowheads="1"/>
            </p:cNvSpPr>
            <p:nvPr/>
          </p:nvSpPr>
          <p:spPr bwMode="auto">
            <a:xfrm rot="5400000">
              <a:off x="112539975" y="109915350"/>
              <a:ext cx="54000" cy="54000"/>
            </a:xfrm>
            <a:prstGeom prst="ellipse">
              <a:avLst/>
            </a:prstGeom>
            <a:solidFill>
              <a:srgbClr val="00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nvGrpSpPr>
            <p:cNvPr id="3095" name="Group 22"/>
            <p:cNvGrpSpPr>
              <a:grpSpLocks/>
            </p:cNvGrpSpPr>
            <p:nvPr/>
          </p:nvGrpSpPr>
          <p:grpSpPr bwMode="auto">
            <a:xfrm rot="5400000">
              <a:off x="109092975" y="103912350"/>
              <a:ext cx="2232000" cy="5598000"/>
              <a:chOff x="107303775" y="105678150"/>
              <a:chExt cx="2232000" cy="5598000"/>
            </a:xfrm>
          </p:grpSpPr>
          <p:sp>
            <p:nvSpPr>
              <p:cNvPr id="3096" name="Rectangle 23"/>
              <p:cNvSpPr>
                <a:spLocks noChangeArrowheads="1"/>
              </p:cNvSpPr>
              <p:nvPr/>
            </p:nvSpPr>
            <p:spPr bwMode="auto">
              <a:xfrm>
                <a:off x="107303775" y="105912150"/>
                <a:ext cx="1836000" cy="50760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97" name="Rectangle 24" descr="Outlined diamond"/>
              <p:cNvSpPr>
                <a:spLocks noChangeArrowheads="1"/>
              </p:cNvSpPr>
              <p:nvPr/>
            </p:nvSpPr>
            <p:spPr bwMode="auto">
              <a:xfrm>
                <a:off x="107969775" y="105768150"/>
                <a:ext cx="540000" cy="144000"/>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98" name="Line 25"/>
              <p:cNvSpPr>
                <a:spLocks noChangeShapeType="1"/>
              </p:cNvSpPr>
              <p:nvPr/>
            </p:nvSpPr>
            <p:spPr bwMode="auto">
              <a:xfrm>
                <a:off x="107303775" y="107100150"/>
                <a:ext cx="1836000" cy="0"/>
              </a:xfrm>
              <a:prstGeom prst="line">
                <a:avLst/>
              </a:prstGeom>
              <a:noFill/>
              <a:ln w="9525" algn="ctr">
                <a:solidFill>
                  <a:srgbClr val="000000"/>
                </a:solidFill>
                <a:round/>
                <a:headEnd/>
                <a:tailEnd/>
              </a:ln>
            </p:spPr>
            <p:txBody>
              <a:bodyPr lIns="36576" tIns="36576" rIns="36576" bIns="36576"/>
              <a:lstStyle/>
              <a:p>
                <a:endParaRPr lang="en-US"/>
              </a:p>
            </p:txBody>
          </p:sp>
          <p:sp>
            <p:nvSpPr>
              <p:cNvPr id="3099" name="Line 26"/>
              <p:cNvSpPr>
                <a:spLocks noChangeShapeType="1"/>
              </p:cNvSpPr>
              <p:nvPr/>
            </p:nvSpPr>
            <p:spPr bwMode="auto">
              <a:xfrm>
                <a:off x="107303775" y="108396150"/>
                <a:ext cx="1836000" cy="0"/>
              </a:xfrm>
              <a:prstGeom prst="line">
                <a:avLst/>
              </a:prstGeom>
              <a:noFill/>
              <a:ln w="9525" algn="ctr">
                <a:solidFill>
                  <a:srgbClr val="000000"/>
                </a:solidFill>
                <a:round/>
                <a:headEnd/>
                <a:tailEnd/>
              </a:ln>
            </p:spPr>
            <p:txBody>
              <a:bodyPr lIns="36576" tIns="36576" rIns="36576" bIns="36576"/>
              <a:lstStyle/>
              <a:p>
                <a:endParaRPr lang="en-US"/>
              </a:p>
            </p:txBody>
          </p:sp>
          <p:sp>
            <p:nvSpPr>
              <p:cNvPr id="3100" name="Line 27"/>
              <p:cNvSpPr>
                <a:spLocks noChangeShapeType="1"/>
              </p:cNvSpPr>
              <p:nvPr/>
            </p:nvSpPr>
            <p:spPr bwMode="auto">
              <a:xfrm>
                <a:off x="107303775" y="109692150"/>
                <a:ext cx="1836000" cy="0"/>
              </a:xfrm>
              <a:prstGeom prst="line">
                <a:avLst/>
              </a:prstGeom>
              <a:noFill/>
              <a:ln w="9525" algn="ctr">
                <a:solidFill>
                  <a:srgbClr val="000000"/>
                </a:solidFill>
                <a:round/>
                <a:headEnd/>
                <a:tailEnd/>
              </a:ln>
            </p:spPr>
            <p:txBody>
              <a:bodyPr lIns="36576" tIns="36576" rIns="36576" bIns="36576"/>
              <a:lstStyle/>
              <a:p>
                <a:endParaRPr lang="en-US"/>
              </a:p>
            </p:txBody>
          </p:sp>
          <p:sp>
            <p:nvSpPr>
              <p:cNvPr id="3101" name="Rectangle 28"/>
              <p:cNvSpPr>
                <a:spLocks noChangeArrowheads="1"/>
              </p:cNvSpPr>
              <p:nvPr/>
            </p:nvSpPr>
            <p:spPr bwMode="auto">
              <a:xfrm>
                <a:off x="108203775" y="109512150"/>
                <a:ext cx="104625" cy="98290"/>
              </a:xfrm>
              <a:prstGeom prst="rect">
                <a:avLst/>
              </a:prstGeom>
              <a:solidFill>
                <a:srgbClr val="FFCC00"/>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102" name="Rectangle 29"/>
              <p:cNvSpPr>
                <a:spLocks noChangeArrowheads="1"/>
              </p:cNvSpPr>
              <p:nvPr/>
            </p:nvSpPr>
            <p:spPr bwMode="auto">
              <a:xfrm>
                <a:off x="108167775" y="107748150"/>
                <a:ext cx="104625" cy="98290"/>
              </a:xfrm>
              <a:prstGeom prst="rect">
                <a:avLst/>
              </a:prstGeom>
              <a:solidFill>
                <a:srgbClr val="FFCC00"/>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103" name="Rectangle 30"/>
              <p:cNvSpPr>
                <a:spLocks noChangeArrowheads="1"/>
              </p:cNvSpPr>
              <p:nvPr/>
            </p:nvSpPr>
            <p:spPr bwMode="auto">
              <a:xfrm>
                <a:off x="108167775" y="106668150"/>
                <a:ext cx="104625" cy="98290"/>
              </a:xfrm>
              <a:prstGeom prst="rect">
                <a:avLst/>
              </a:prstGeom>
              <a:solidFill>
                <a:srgbClr val="FFCC00"/>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104" name="Oval 31"/>
              <p:cNvSpPr>
                <a:spLocks noChangeArrowheads="1"/>
              </p:cNvSpPr>
              <p:nvPr/>
            </p:nvSpPr>
            <p:spPr bwMode="auto">
              <a:xfrm>
                <a:off x="107807775" y="110808150"/>
                <a:ext cx="126000" cy="108000"/>
              </a:xfrm>
              <a:prstGeom prst="ellipse">
                <a:avLst/>
              </a:prstGeom>
              <a:solidFill>
                <a:srgbClr val="00CCFF"/>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3105" name="Oval 32"/>
              <p:cNvSpPr>
                <a:spLocks noChangeArrowheads="1"/>
              </p:cNvSpPr>
              <p:nvPr/>
            </p:nvSpPr>
            <p:spPr bwMode="auto">
              <a:xfrm>
                <a:off x="108527775" y="110808150"/>
                <a:ext cx="126000" cy="108000"/>
              </a:xfrm>
              <a:prstGeom prst="ellipse">
                <a:avLst/>
              </a:prstGeom>
              <a:solidFill>
                <a:srgbClr val="00CCFF"/>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3106" name="Rectangle 33"/>
              <p:cNvSpPr>
                <a:spLocks noChangeArrowheads="1"/>
              </p:cNvSpPr>
              <p:nvPr/>
            </p:nvSpPr>
            <p:spPr bwMode="auto">
              <a:xfrm>
                <a:off x="108167775" y="105948150"/>
                <a:ext cx="104625" cy="98290"/>
              </a:xfrm>
              <a:prstGeom prst="rect">
                <a:avLst/>
              </a:prstGeom>
              <a:solidFill>
                <a:srgbClr val="00CC00"/>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107" name="Text Box 34"/>
              <p:cNvSpPr txBox="1">
                <a:spLocks noChangeArrowheads="1"/>
              </p:cNvSpPr>
              <p:nvPr/>
            </p:nvSpPr>
            <p:spPr bwMode="auto">
              <a:xfrm>
                <a:off x="107807775" y="111024150"/>
                <a:ext cx="828000" cy="252000"/>
              </a:xfrm>
              <a:prstGeom prst="rect">
                <a:avLst/>
              </a:prstGeom>
              <a:noFill/>
              <a:ln w="9525" algn="in">
                <a:noFill/>
                <a:miter lim="800000"/>
                <a:headEnd/>
                <a:tailEnd/>
              </a:ln>
            </p:spPr>
            <p:txBody>
              <a:bodyPr lIns="36576" tIns="36576" rIns="36576" bIns="36576"/>
              <a:lstStyle/>
              <a:p>
                <a:r>
                  <a:rPr lang="en-GB" sz="1000" b="1">
                    <a:solidFill>
                      <a:srgbClr val="000000"/>
                    </a:solidFill>
                    <a:latin typeface="Comic Sans MS" pitchFamily="66" charset="0"/>
                  </a:rPr>
                  <a:t>Set up (B)</a:t>
                </a:r>
                <a:endParaRPr lang="en-US"/>
              </a:p>
            </p:txBody>
          </p:sp>
          <p:sp>
            <p:nvSpPr>
              <p:cNvPr id="3108" name="Line 35"/>
              <p:cNvSpPr>
                <a:spLocks noChangeShapeType="1"/>
              </p:cNvSpPr>
              <p:nvPr/>
            </p:nvSpPr>
            <p:spPr bwMode="auto">
              <a:xfrm>
                <a:off x="109247775" y="109692150"/>
                <a:ext cx="0" cy="1296000"/>
              </a:xfrm>
              <a:prstGeom prst="line">
                <a:avLst/>
              </a:prstGeom>
              <a:noFill/>
              <a:ln w="9525" algn="ctr">
                <a:solidFill>
                  <a:srgbClr val="000000"/>
                </a:solidFill>
                <a:round/>
                <a:headEnd type="triangle" w="med" len="med"/>
                <a:tailEnd type="triangle" w="med" len="med"/>
              </a:ln>
            </p:spPr>
            <p:txBody>
              <a:bodyPr lIns="36576" tIns="36576" rIns="36576" bIns="36576"/>
              <a:lstStyle/>
              <a:p>
                <a:endParaRPr lang="en-US"/>
              </a:p>
            </p:txBody>
          </p:sp>
          <p:sp>
            <p:nvSpPr>
              <p:cNvPr id="3109" name="Line 36"/>
              <p:cNvSpPr>
                <a:spLocks noChangeShapeType="1"/>
              </p:cNvSpPr>
              <p:nvPr/>
            </p:nvSpPr>
            <p:spPr bwMode="auto">
              <a:xfrm>
                <a:off x="107303775" y="110628150"/>
                <a:ext cx="1836000" cy="0"/>
              </a:xfrm>
              <a:prstGeom prst="line">
                <a:avLst/>
              </a:prstGeom>
              <a:noFill/>
              <a:ln w="9525" algn="ctr">
                <a:solidFill>
                  <a:srgbClr val="000000"/>
                </a:solidFill>
                <a:round/>
                <a:headEnd type="triangle" w="med" len="med"/>
                <a:tailEnd type="triangle" w="med" len="med"/>
              </a:ln>
            </p:spPr>
            <p:txBody>
              <a:bodyPr lIns="36576" tIns="36576" rIns="36576" bIns="36576"/>
              <a:lstStyle/>
              <a:p>
                <a:endParaRPr lang="en-US"/>
              </a:p>
            </p:txBody>
          </p:sp>
          <p:sp>
            <p:nvSpPr>
              <p:cNvPr id="3110" name="Text Box 37"/>
              <p:cNvSpPr txBox="1">
                <a:spLocks noChangeArrowheads="1"/>
              </p:cNvSpPr>
              <p:nvPr/>
            </p:nvSpPr>
            <p:spPr bwMode="auto">
              <a:xfrm rot="-5400000">
                <a:off x="109139775" y="110232150"/>
                <a:ext cx="576000" cy="216000"/>
              </a:xfrm>
              <a:prstGeom prst="rect">
                <a:avLst/>
              </a:prstGeom>
              <a:noFill/>
              <a:ln w="9525" algn="in">
                <a:noFill/>
                <a:miter lim="800000"/>
                <a:headEnd/>
                <a:tailEnd/>
              </a:ln>
            </p:spPr>
            <p:txBody>
              <a:bodyPr lIns="36576" tIns="36576" rIns="36576" bIns="36576"/>
              <a:lstStyle/>
              <a:p>
                <a:r>
                  <a:rPr lang="en-GB" sz="900" b="1">
                    <a:solidFill>
                      <a:srgbClr val="000000"/>
                    </a:solidFill>
                    <a:latin typeface="Comic Sans MS" pitchFamily="66" charset="0"/>
                  </a:rPr>
                  <a:t>12 yds</a:t>
                </a:r>
                <a:endParaRPr lang="en-US"/>
              </a:p>
            </p:txBody>
          </p:sp>
          <p:sp>
            <p:nvSpPr>
              <p:cNvPr id="3111" name="Text Box 38"/>
              <p:cNvSpPr txBox="1">
                <a:spLocks noChangeArrowheads="1"/>
              </p:cNvSpPr>
              <p:nvPr/>
            </p:nvSpPr>
            <p:spPr bwMode="auto">
              <a:xfrm>
                <a:off x="107951775" y="110376150"/>
                <a:ext cx="576000" cy="216000"/>
              </a:xfrm>
              <a:prstGeom prst="rect">
                <a:avLst/>
              </a:prstGeom>
              <a:noFill/>
              <a:ln w="9525" algn="in">
                <a:noFill/>
                <a:miter lim="800000"/>
                <a:headEnd/>
                <a:tailEnd/>
              </a:ln>
            </p:spPr>
            <p:txBody>
              <a:bodyPr lIns="36576" tIns="36576" rIns="36576" bIns="36576"/>
              <a:lstStyle/>
              <a:p>
                <a:r>
                  <a:rPr lang="en-GB" sz="900" b="1">
                    <a:solidFill>
                      <a:srgbClr val="000000"/>
                    </a:solidFill>
                    <a:latin typeface="Comic Sans MS" pitchFamily="66" charset="0"/>
                  </a:rPr>
                  <a:t>12 yds</a:t>
                </a:r>
                <a:endParaRPr lang="en-US"/>
              </a:p>
            </p:txBody>
          </p:sp>
          <p:sp>
            <p:nvSpPr>
              <p:cNvPr id="3112" name="Oval 39"/>
              <p:cNvSpPr>
                <a:spLocks noChangeArrowheads="1"/>
              </p:cNvSpPr>
              <p:nvPr/>
            </p:nvSpPr>
            <p:spPr bwMode="auto">
              <a:xfrm>
                <a:off x="107987775" y="110772150"/>
                <a:ext cx="54000" cy="54000"/>
              </a:xfrm>
              <a:prstGeom prst="ellipse">
                <a:avLst/>
              </a:prstGeom>
              <a:solidFill>
                <a:srgbClr val="000000"/>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3113" name="Text Box 40"/>
              <p:cNvSpPr txBox="1">
                <a:spLocks noChangeArrowheads="1"/>
              </p:cNvSpPr>
              <p:nvPr/>
            </p:nvSpPr>
            <p:spPr bwMode="auto">
              <a:xfrm>
                <a:off x="107339775" y="109440150"/>
                <a:ext cx="540000" cy="216000"/>
              </a:xfrm>
              <a:prstGeom prst="rect">
                <a:avLst/>
              </a:prstGeom>
              <a:noFill/>
              <a:ln w="9525" algn="in">
                <a:noFill/>
                <a:miter lim="800000"/>
                <a:headEnd/>
                <a:tailEnd/>
              </a:ln>
            </p:spPr>
            <p:txBody>
              <a:bodyPr lIns="36576" tIns="36576" rIns="36576" bIns="36576"/>
              <a:lstStyle/>
              <a:p>
                <a:r>
                  <a:rPr lang="en-GB" sz="900" b="1">
                    <a:solidFill>
                      <a:srgbClr val="000000"/>
                    </a:solidFill>
                    <a:latin typeface="Comic Sans MS" pitchFamily="66" charset="0"/>
                  </a:rPr>
                  <a:t>10 pts</a:t>
                </a:r>
                <a:endParaRPr lang="en-US"/>
              </a:p>
            </p:txBody>
          </p:sp>
          <p:sp>
            <p:nvSpPr>
              <p:cNvPr id="3114" name="Text Box 41"/>
              <p:cNvSpPr txBox="1">
                <a:spLocks noChangeArrowheads="1"/>
              </p:cNvSpPr>
              <p:nvPr/>
            </p:nvSpPr>
            <p:spPr bwMode="auto">
              <a:xfrm>
                <a:off x="107357775" y="108162150"/>
                <a:ext cx="522000" cy="216000"/>
              </a:xfrm>
              <a:prstGeom prst="rect">
                <a:avLst/>
              </a:prstGeom>
              <a:noFill/>
              <a:ln w="9525" algn="in">
                <a:noFill/>
                <a:miter lim="800000"/>
                <a:headEnd/>
                <a:tailEnd/>
              </a:ln>
            </p:spPr>
            <p:txBody>
              <a:bodyPr lIns="36576" tIns="36576" rIns="36576" bIns="36576"/>
              <a:lstStyle/>
              <a:p>
                <a:r>
                  <a:rPr lang="en-GB" sz="900" b="1">
                    <a:solidFill>
                      <a:srgbClr val="000000"/>
                    </a:solidFill>
                    <a:latin typeface="Comic Sans MS" pitchFamily="66" charset="0"/>
                  </a:rPr>
                  <a:t>20 pts</a:t>
                </a:r>
                <a:endParaRPr lang="en-US"/>
              </a:p>
            </p:txBody>
          </p:sp>
          <p:sp>
            <p:nvSpPr>
              <p:cNvPr id="3115" name="Text Box 42"/>
              <p:cNvSpPr txBox="1">
                <a:spLocks noChangeArrowheads="1"/>
              </p:cNvSpPr>
              <p:nvPr/>
            </p:nvSpPr>
            <p:spPr bwMode="auto">
              <a:xfrm>
                <a:off x="107357775" y="106866150"/>
                <a:ext cx="522000" cy="216000"/>
              </a:xfrm>
              <a:prstGeom prst="rect">
                <a:avLst/>
              </a:prstGeom>
              <a:noFill/>
              <a:ln w="9525" algn="in">
                <a:noFill/>
                <a:miter lim="800000"/>
                <a:headEnd/>
                <a:tailEnd/>
              </a:ln>
            </p:spPr>
            <p:txBody>
              <a:bodyPr lIns="36576" tIns="36576" rIns="36576" bIns="36576"/>
              <a:lstStyle/>
              <a:p>
                <a:r>
                  <a:rPr lang="en-GB" sz="900" b="1">
                    <a:solidFill>
                      <a:srgbClr val="000000"/>
                    </a:solidFill>
                    <a:latin typeface="Comic Sans MS" pitchFamily="66" charset="0"/>
                  </a:rPr>
                  <a:t>30 pts</a:t>
                </a:r>
                <a:endParaRPr lang="en-US"/>
              </a:p>
            </p:txBody>
          </p:sp>
          <p:sp>
            <p:nvSpPr>
              <p:cNvPr id="3116" name="Text Box 43"/>
              <p:cNvSpPr txBox="1">
                <a:spLocks noChangeArrowheads="1"/>
              </p:cNvSpPr>
              <p:nvPr/>
            </p:nvSpPr>
            <p:spPr bwMode="auto">
              <a:xfrm>
                <a:off x="107303775" y="105678150"/>
                <a:ext cx="576000" cy="216000"/>
              </a:xfrm>
              <a:prstGeom prst="rect">
                <a:avLst/>
              </a:prstGeom>
              <a:noFill/>
              <a:ln w="9525" algn="in">
                <a:noFill/>
                <a:miter lim="800000"/>
                <a:headEnd/>
                <a:tailEnd/>
              </a:ln>
            </p:spPr>
            <p:txBody>
              <a:bodyPr lIns="36576" tIns="36576" rIns="36576" bIns="36576"/>
              <a:lstStyle/>
              <a:p>
                <a:r>
                  <a:rPr lang="en-GB" sz="900" b="1">
                    <a:solidFill>
                      <a:srgbClr val="000000"/>
                    </a:solidFill>
                    <a:latin typeface="Comic Sans MS" pitchFamily="66" charset="0"/>
                  </a:rPr>
                  <a:t>40 pts</a:t>
                </a:r>
                <a:endParaRPr lang="en-US"/>
              </a:p>
            </p:txBody>
          </p:sp>
        </p:grpSp>
      </p:grpSp>
    </p:spTree>
  </p:cSld>
  <p:clrMapOvr>
    <a:masterClrMapping/>
  </p:clrMapOvr>
  <p:transition advTm="10375"/>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4213" y="188913"/>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sp>
        <p:nvSpPr>
          <p:cNvPr id="21507" name="Text Box 2"/>
          <p:cNvSpPr txBox="1">
            <a:spLocks noChangeArrowheads="1"/>
          </p:cNvSpPr>
          <p:nvPr/>
        </p:nvSpPr>
        <p:spPr bwMode="auto">
          <a:xfrm>
            <a:off x="1763713" y="115888"/>
            <a:ext cx="5759450" cy="360362"/>
          </a:xfrm>
          <a:prstGeom prst="rect">
            <a:avLst/>
          </a:prstGeom>
          <a:noFill/>
          <a:ln w="9525" algn="in">
            <a:noFill/>
            <a:miter lim="800000"/>
            <a:headEnd/>
            <a:tailEnd/>
          </a:ln>
        </p:spPr>
        <p:txBody>
          <a:bodyPr lIns="36576" tIns="36576" rIns="36576" bIns="36576"/>
          <a:lstStyle/>
          <a:p>
            <a:pPr algn="ctr"/>
            <a:r>
              <a:rPr lang="en-GB" sz="1400" b="1">
                <a:solidFill>
                  <a:srgbClr val="000000"/>
                </a:solidFill>
                <a:latin typeface="Calibri" pitchFamily="34" charset="0"/>
              </a:rPr>
              <a:t>The 50p Challenge</a:t>
            </a:r>
            <a:endParaRPr lang="en-US">
              <a:latin typeface="Calibri" pitchFamily="34" charset="0"/>
            </a:endParaRPr>
          </a:p>
        </p:txBody>
      </p:sp>
      <p:grpSp>
        <p:nvGrpSpPr>
          <p:cNvPr id="21508" name="Group 3"/>
          <p:cNvGrpSpPr>
            <a:grpSpLocks/>
          </p:cNvGrpSpPr>
          <p:nvPr/>
        </p:nvGrpSpPr>
        <p:grpSpPr bwMode="auto">
          <a:xfrm rot="-5400000">
            <a:off x="-432594" y="1232694"/>
            <a:ext cx="5688013" cy="4321175"/>
            <a:chOff x="106907775" y="105732150"/>
            <a:chExt cx="6444000" cy="4824000"/>
          </a:xfrm>
        </p:grpSpPr>
        <p:sp>
          <p:nvSpPr>
            <p:cNvPr id="21511" name="Rectangle 4"/>
            <p:cNvSpPr>
              <a:spLocks noChangeArrowheads="1"/>
            </p:cNvSpPr>
            <p:nvPr/>
          </p:nvSpPr>
          <p:spPr bwMode="auto">
            <a:xfrm>
              <a:off x="106907775" y="105732150"/>
              <a:ext cx="6444000" cy="482400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1512" name="Rectangle 5"/>
            <p:cNvSpPr>
              <a:spLocks noChangeArrowheads="1"/>
            </p:cNvSpPr>
            <p:nvPr/>
          </p:nvSpPr>
          <p:spPr bwMode="auto">
            <a:xfrm>
              <a:off x="107123775" y="105912150"/>
              <a:ext cx="6048000" cy="4500000"/>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21513" name="Group 6"/>
            <p:cNvGrpSpPr>
              <a:grpSpLocks/>
            </p:cNvGrpSpPr>
            <p:nvPr/>
          </p:nvGrpSpPr>
          <p:grpSpPr bwMode="auto">
            <a:xfrm>
              <a:off x="109715775" y="106416150"/>
              <a:ext cx="864000" cy="144000"/>
              <a:chOff x="107555775" y="106020150"/>
              <a:chExt cx="864000" cy="144000"/>
            </a:xfrm>
          </p:grpSpPr>
          <p:sp>
            <p:nvSpPr>
              <p:cNvPr id="21582" name="Oval 7"/>
              <p:cNvSpPr>
                <a:spLocks noChangeArrowheads="1"/>
              </p:cNvSpPr>
              <p:nvPr/>
            </p:nvSpPr>
            <p:spPr bwMode="auto">
              <a:xfrm>
                <a:off x="107555775" y="106020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83" name="Oval 8"/>
              <p:cNvSpPr>
                <a:spLocks noChangeArrowheads="1"/>
              </p:cNvSpPr>
              <p:nvPr/>
            </p:nvSpPr>
            <p:spPr bwMode="auto">
              <a:xfrm>
                <a:off x="108275775" y="1060201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14" name="Group 9"/>
            <p:cNvGrpSpPr>
              <a:grpSpLocks/>
            </p:cNvGrpSpPr>
            <p:nvPr/>
          </p:nvGrpSpPr>
          <p:grpSpPr bwMode="auto">
            <a:xfrm>
              <a:off x="108635775" y="107928150"/>
              <a:ext cx="162000" cy="198000"/>
              <a:chOff x="111407775" y="109026150"/>
              <a:chExt cx="162000" cy="198000"/>
            </a:xfrm>
          </p:grpSpPr>
          <p:sp>
            <p:nvSpPr>
              <p:cNvPr id="21579" name="Oval 10"/>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80" name="Oval 11"/>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81" name="Oval 12"/>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15" name="Group 13"/>
            <p:cNvGrpSpPr>
              <a:grpSpLocks/>
            </p:cNvGrpSpPr>
            <p:nvPr/>
          </p:nvGrpSpPr>
          <p:grpSpPr bwMode="auto">
            <a:xfrm rot="2892777">
              <a:off x="107681775" y="109638150"/>
              <a:ext cx="162000" cy="198000"/>
              <a:chOff x="108383775" y="108666150"/>
              <a:chExt cx="162000" cy="198000"/>
            </a:xfrm>
          </p:grpSpPr>
          <p:sp>
            <p:nvSpPr>
              <p:cNvPr id="21576" name="Oval 14"/>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77" name="Oval 15"/>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78" name="Oval 16"/>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16" name="Group 17"/>
            <p:cNvGrpSpPr>
              <a:grpSpLocks/>
            </p:cNvGrpSpPr>
            <p:nvPr/>
          </p:nvGrpSpPr>
          <p:grpSpPr bwMode="auto">
            <a:xfrm rot="10496085">
              <a:off x="111659775" y="106524150"/>
              <a:ext cx="162000" cy="198000"/>
              <a:chOff x="110957775" y="109476150"/>
              <a:chExt cx="162000" cy="198000"/>
            </a:xfrm>
          </p:grpSpPr>
          <p:sp>
            <p:nvSpPr>
              <p:cNvPr id="21573" name="Oval 18"/>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74" name="Oval 19"/>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75" name="Oval 20"/>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17" name="Group 21"/>
            <p:cNvGrpSpPr>
              <a:grpSpLocks/>
            </p:cNvGrpSpPr>
            <p:nvPr/>
          </p:nvGrpSpPr>
          <p:grpSpPr bwMode="auto">
            <a:xfrm>
              <a:off x="109787775" y="108468150"/>
              <a:ext cx="162000" cy="198000"/>
              <a:chOff x="111750675" y="109369050"/>
              <a:chExt cx="162000" cy="198000"/>
            </a:xfrm>
          </p:grpSpPr>
          <p:sp>
            <p:nvSpPr>
              <p:cNvPr id="21570" name="Oval 22"/>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71" name="Oval 23"/>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72" name="Oval 24"/>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18" name="Group 25"/>
            <p:cNvGrpSpPr>
              <a:grpSpLocks/>
            </p:cNvGrpSpPr>
            <p:nvPr/>
          </p:nvGrpSpPr>
          <p:grpSpPr bwMode="auto">
            <a:xfrm rot="-6269562">
              <a:off x="111767775" y="107460148"/>
              <a:ext cx="162000" cy="198000"/>
              <a:chOff x="108726675" y="109009050"/>
              <a:chExt cx="162000" cy="198000"/>
            </a:xfrm>
          </p:grpSpPr>
          <p:sp>
            <p:nvSpPr>
              <p:cNvPr id="21567" name="Oval 26"/>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68" name="Oval 27"/>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69" name="Oval 28"/>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19" name="Group 29"/>
            <p:cNvGrpSpPr>
              <a:grpSpLocks/>
            </p:cNvGrpSpPr>
            <p:nvPr/>
          </p:nvGrpSpPr>
          <p:grpSpPr bwMode="auto">
            <a:xfrm rot="5775626">
              <a:off x="108293775" y="106758150"/>
              <a:ext cx="162000" cy="198000"/>
              <a:chOff x="111300675" y="109819050"/>
              <a:chExt cx="162000" cy="198000"/>
            </a:xfrm>
          </p:grpSpPr>
          <p:sp>
            <p:nvSpPr>
              <p:cNvPr id="21564" name="Oval 30"/>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65" name="Oval 31"/>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66" name="Oval 32"/>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20" name="Group 33"/>
            <p:cNvGrpSpPr>
              <a:grpSpLocks/>
            </p:cNvGrpSpPr>
            <p:nvPr/>
          </p:nvGrpSpPr>
          <p:grpSpPr bwMode="auto">
            <a:xfrm rot="-4000952">
              <a:off x="111857775" y="108630148"/>
              <a:ext cx="162000" cy="198000"/>
              <a:chOff x="108600269" y="109058151"/>
              <a:chExt cx="162000" cy="198000"/>
            </a:xfrm>
          </p:grpSpPr>
          <p:sp>
            <p:nvSpPr>
              <p:cNvPr id="21561" name="Oval 34"/>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62" name="Oval 35"/>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63" name="Oval 36"/>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21" name="Group 37"/>
            <p:cNvGrpSpPr>
              <a:grpSpLocks/>
            </p:cNvGrpSpPr>
            <p:nvPr/>
          </p:nvGrpSpPr>
          <p:grpSpPr bwMode="auto">
            <a:xfrm rot="8799622">
              <a:off x="109157776" y="107118149"/>
              <a:ext cx="162000" cy="198001"/>
              <a:chOff x="108461002" y="109140210"/>
              <a:chExt cx="162000" cy="198001"/>
            </a:xfrm>
          </p:grpSpPr>
          <p:sp>
            <p:nvSpPr>
              <p:cNvPr id="21558" name="Oval 38"/>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59" name="Oval 39"/>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60" name="Oval 40"/>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22" name="Group 41"/>
            <p:cNvGrpSpPr>
              <a:grpSpLocks/>
            </p:cNvGrpSpPr>
            <p:nvPr/>
          </p:nvGrpSpPr>
          <p:grpSpPr bwMode="auto">
            <a:xfrm>
              <a:off x="111515775" y="109476150"/>
              <a:ext cx="162000" cy="198000"/>
              <a:chOff x="111864975" y="109483350"/>
              <a:chExt cx="162000" cy="198000"/>
            </a:xfrm>
          </p:grpSpPr>
          <p:sp>
            <p:nvSpPr>
              <p:cNvPr id="21555" name="Oval 42"/>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56" name="Oval 43"/>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57" name="Oval 44"/>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23" name="Group 45"/>
            <p:cNvGrpSpPr>
              <a:grpSpLocks/>
            </p:cNvGrpSpPr>
            <p:nvPr/>
          </p:nvGrpSpPr>
          <p:grpSpPr bwMode="auto">
            <a:xfrm rot="-9158451">
              <a:off x="110615773" y="107388150"/>
              <a:ext cx="162000" cy="198000"/>
              <a:chOff x="111979275" y="109597650"/>
              <a:chExt cx="162000" cy="198000"/>
            </a:xfrm>
          </p:grpSpPr>
          <p:sp>
            <p:nvSpPr>
              <p:cNvPr id="21552" name="Oval 46"/>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53" name="Oval 47"/>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54" name="Oval 48"/>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24" name="Group 49"/>
            <p:cNvGrpSpPr>
              <a:grpSpLocks/>
            </p:cNvGrpSpPr>
            <p:nvPr/>
          </p:nvGrpSpPr>
          <p:grpSpPr bwMode="auto">
            <a:xfrm rot="-5614429">
              <a:off x="111137775" y="108234150"/>
              <a:ext cx="162000" cy="198000"/>
              <a:chOff x="111414975" y="109933350"/>
              <a:chExt cx="162000" cy="198000"/>
            </a:xfrm>
          </p:grpSpPr>
          <p:sp>
            <p:nvSpPr>
              <p:cNvPr id="21549" name="Oval 50"/>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50" name="Oval 51"/>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51" name="Oval 52"/>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25" name="Group 53"/>
            <p:cNvGrpSpPr>
              <a:grpSpLocks/>
            </p:cNvGrpSpPr>
            <p:nvPr/>
          </p:nvGrpSpPr>
          <p:grpSpPr bwMode="auto">
            <a:xfrm rot="5214667">
              <a:off x="108869773" y="108846150"/>
              <a:ext cx="162000" cy="198000"/>
              <a:chOff x="111529275" y="110047650"/>
              <a:chExt cx="162000" cy="198000"/>
            </a:xfrm>
          </p:grpSpPr>
          <p:sp>
            <p:nvSpPr>
              <p:cNvPr id="21546" name="Oval 54"/>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47" name="Oval 55"/>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48" name="Oval 56"/>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1526" name="Oval 57" descr="Solid diamond"/>
            <p:cNvSpPr>
              <a:spLocks noChangeArrowheads="1"/>
            </p:cNvSpPr>
            <p:nvPr/>
          </p:nvSpPr>
          <p:spPr bwMode="auto">
            <a:xfrm>
              <a:off x="110507775" y="107604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27" name="Oval 58" descr="Solid diamond"/>
            <p:cNvSpPr>
              <a:spLocks noChangeArrowheads="1"/>
            </p:cNvSpPr>
            <p:nvPr/>
          </p:nvSpPr>
          <p:spPr bwMode="auto">
            <a:xfrm>
              <a:off x="113207775" y="107136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28" name="Oval 59" descr="Solid diamond"/>
            <p:cNvSpPr>
              <a:spLocks noChangeArrowheads="1"/>
            </p:cNvSpPr>
            <p:nvPr/>
          </p:nvSpPr>
          <p:spPr bwMode="auto">
            <a:xfrm>
              <a:off x="113207775" y="106956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29" name="Oval 60" descr="Solid diamond"/>
            <p:cNvSpPr>
              <a:spLocks noChangeArrowheads="1"/>
            </p:cNvSpPr>
            <p:nvPr/>
          </p:nvSpPr>
          <p:spPr bwMode="auto">
            <a:xfrm>
              <a:off x="113207775" y="106740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30" name="Oval 61" descr="Solid diamond"/>
            <p:cNvSpPr>
              <a:spLocks noChangeArrowheads="1"/>
            </p:cNvSpPr>
            <p:nvPr/>
          </p:nvSpPr>
          <p:spPr bwMode="auto">
            <a:xfrm>
              <a:off x="106979775" y="106884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31" name="Oval 62" descr="Solid diamond"/>
            <p:cNvSpPr>
              <a:spLocks noChangeArrowheads="1"/>
            </p:cNvSpPr>
            <p:nvPr/>
          </p:nvSpPr>
          <p:spPr bwMode="auto">
            <a:xfrm>
              <a:off x="106979775" y="106668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32" name="Oval 63" descr="Solid diamond"/>
            <p:cNvSpPr>
              <a:spLocks noChangeArrowheads="1"/>
            </p:cNvSpPr>
            <p:nvPr/>
          </p:nvSpPr>
          <p:spPr bwMode="auto">
            <a:xfrm>
              <a:off x="106979775" y="106452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21533" name="Group 64"/>
            <p:cNvGrpSpPr>
              <a:grpSpLocks/>
            </p:cNvGrpSpPr>
            <p:nvPr/>
          </p:nvGrpSpPr>
          <p:grpSpPr bwMode="auto">
            <a:xfrm rot="-5400000">
              <a:off x="107447775" y="108180150"/>
              <a:ext cx="864000" cy="144000"/>
              <a:chOff x="108390075" y="106134450"/>
              <a:chExt cx="864000" cy="144000"/>
            </a:xfrm>
          </p:grpSpPr>
          <p:sp>
            <p:nvSpPr>
              <p:cNvPr id="21544" name="Oval 65"/>
              <p:cNvSpPr>
                <a:spLocks noChangeArrowheads="1"/>
              </p:cNvSpPr>
              <p:nvPr/>
            </p:nvSpPr>
            <p:spPr bwMode="auto">
              <a:xfrm>
                <a:off x="108390075" y="1061344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45" name="Oval 66"/>
              <p:cNvSpPr>
                <a:spLocks noChangeArrowheads="1"/>
              </p:cNvSpPr>
              <p:nvPr/>
            </p:nvSpPr>
            <p:spPr bwMode="auto">
              <a:xfrm>
                <a:off x="109110075" y="1061344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34" name="Group 67"/>
            <p:cNvGrpSpPr>
              <a:grpSpLocks/>
            </p:cNvGrpSpPr>
            <p:nvPr/>
          </p:nvGrpSpPr>
          <p:grpSpPr bwMode="auto">
            <a:xfrm rot="5400000">
              <a:off x="111983775" y="108072150"/>
              <a:ext cx="864000" cy="144000"/>
              <a:chOff x="108504375" y="106248750"/>
              <a:chExt cx="864000" cy="144000"/>
            </a:xfrm>
          </p:grpSpPr>
          <p:sp>
            <p:nvSpPr>
              <p:cNvPr id="21542" name="Oval 68"/>
              <p:cNvSpPr>
                <a:spLocks noChangeArrowheads="1"/>
              </p:cNvSpPr>
              <p:nvPr/>
            </p:nvSpPr>
            <p:spPr bwMode="auto">
              <a:xfrm>
                <a:off x="108504375" y="1062487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43" name="Oval 69"/>
              <p:cNvSpPr>
                <a:spLocks noChangeArrowheads="1"/>
              </p:cNvSpPr>
              <p:nvPr/>
            </p:nvSpPr>
            <p:spPr bwMode="auto">
              <a:xfrm>
                <a:off x="109224375" y="1062487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1535" name="Group 70"/>
            <p:cNvGrpSpPr>
              <a:grpSpLocks/>
            </p:cNvGrpSpPr>
            <p:nvPr/>
          </p:nvGrpSpPr>
          <p:grpSpPr bwMode="auto">
            <a:xfrm>
              <a:off x="109679775" y="109764150"/>
              <a:ext cx="864000" cy="144000"/>
              <a:chOff x="108618675" y="106363050"/>
              <a:chExt cx="864000" cy="144000"/>
            </a:xfrm>
          </p:grpSpPr>
          <p:sp>
            <p:nvSpPr>
              <p:cNvPr id="21540" name="Oval 71"/>
              <p:cNvSpPr>
                <a:spLocks noChangeArrowheads="1"/>
              </p:cNvSpPr>
              <p:nvPr/>
            </p:nvSpPr>
            <p:spPr bwMode="auto">
              <a:xfrm>
                <a:off x="108618675" y="1063630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1541" name="Oval 72"/>
              <p:cNvSpPr>
                <a:spLocks noChangeArrowheads="1"/>
              </p:cNvSpPr>
              <p:nvPr/>
            </p:nvSpPr>
            <p:spPr bwMode="auto">
              <a:xfrm>
                <a:off x="109338675" y="10636305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21536" name="AutoShape 73"/>
            <p:cNvSpPr>
              <a:spLocks noChangeArrowheads="1"/>
            </p:cNvSpPr>
            <p:nvPr/>
          </p:nvSpPr>
          <p:spPr bwMode="auto">
            <a:xfrm rot="5400000">
              <a:off x="107267775" y="105984150"/>
              <a:ext cx="828000" cy="900000"/>
            </a:xfrm>
            <a:prstGeom prst="rtTriangle">
              <a:avLst/>
            </a:prstGeom>
            <a:noFill/>
            <a:ln w="38100" algn="in">
              <a:solidFill>
                <a:srgbClr val="FF0000"/>
              </a:solidFill>
              <a:miter lim="800000"/>
              <a:headEnd/>
              <a:tailEnd/>
            </a:ln>
          </p:spPr>
          <p:txBody>
            <a:bodyPr lIns="36576" tIns="36576" rIns="36576" bIns="36576"/>
            <a:lstStyle/>
            <a:p>
              <a:endParaRPr lang="en-GB">
                <a:latin typeface="Calibri" pitchFamily="34" charset="0"/>
              </a:endParaRPr>
            </a:p>
          </p:txBody>
        </p:sp>
        <p:sp>
          <p:nvSpPr>
            <p:cNvPr id="21537" name="AutoShape 74"/>
            <p:cNvSpPr>
              <a:spLocks noChangeArrowheads="1"/>
            </p:cNvSpPr>
            <p:nvPr/>
          </p:nvSpPr>
          <p:spPr bwMode="auto">
            <a:xfrm rot="-5400000">
              <a:off x="112199775" y="109440150"/>
              <a:ext cx="828000" cy="900000"/>
            </a:xfrm>
            <a:prstGeom prst="rtTriangle">
              <a:avLst/>
            </a:prstGeom>
            <a:noFill/>
            <a:ln w="38100" algn="in">
              <a:solidFill>
                <a:srgbClr val="FF0000"/>
              </a:solidFill>
              <a:miter lim="800000"/>
              <a:headEnd/>
              <a:tailEnd/>
            </a:ln>
          </p:spPr>
          <p:txBody>
            <a:bodyPr lIns="36576" tIns="36576" rIns="36576" bIns="36576"/>
            <a:lstStyle/>
            <a:p>
              <a:endParaRPr lang="en-GB">
                <a:latin typeface="Calibri" pitchFamily="34" charset="0"/>
              </a:endParaRPr>
            </a:p>
          </p:txBody>
        </p:sp>
        <p:sp>
          <p:nvSpPr>
            <p:cNvPr id="21538" name="AutoShape 75"/>
            <p:cNvSpPr>
              <a:spLocks noChangeArrowheads="1"/>
            </p:cNvSpPr>
            <p:nvPr/>
          </p:nvSpPr>
          <p:spPr bwMode="auto">
            <a:xfrm>
              <a:off x="107213775" y="109422150"/>
              <a:ext cx="828000" cy="900000"/>
            </a:xfrm>
            <a:prstGeom prst="rtTriangle">
              <a:avLst/>
            </a:prstGeom>
            <a:noFill/>
            <a:ln w="38100" algn="in">
              <a:solidFill>
                <a:srgbClr val="FF0000"/>
              </a:solidFill>
              <a:miter lim="800000"/>
              <a:headEnd/>
              <a:tailEnd/>
            </a:ln>
          </p:spPr>
          <p:txBody>
            <a:bodyPr lIns="36576" tIns="36576" rIns="36576" bIns="36576"/>
            <a:lstStyle/>
            <a:p>
              <a:endParaRPr lang="en-GB">
                <a:latin typeface="Calibri" pitchFamily="34" charset="0"/>
              </a:endParaRPr>
            </a:p>
          </p:txBody>
        </p:sp>
        <p:sp>
          <p:nvSpPr>
            <p:cNvPr id="21539" name="AutoShape 76"/>
            <p:cNvSpPr>
              <a:spLocks noChangeArrowheads="1"/>
            </p:cNvSpPr>
            <p:nvPr/>
          </p:nvSpPr>
          <p:spPr bwMode="auto">
            <a:xfrm rot="10800000">
              <a:off x="112235775" y="106002150"/>
              <a:ext cx="828000" cy="900000"/>
            </a:xfrm>
            <a:prstGeom prst="rtTriangle">
              <a:avLst/>
            </a:prstGeom>
            <a:noFill/>
            <a:ln w="38100" algn="in">
              <a:solidFill>
                <a:srgbClr val="FF0000"/>
              </a:solidFill>
              <a:miter lim="800000"/>
              <a:headEnd/>
              <a:tailEnd/>
            </a:ln>
          </p:spPr>
          <p:txBody>
            <a:bodyPr lIns="36576" tIns="36576" rIns="36576" bIns="36576"/>
            <a:lstStyle/>
            <a:p>
              <a:endParaRPr lang="en-GB">
                <a:latin typeface="Calibri" pitchFamily="34" charset="0"/>
              </a:endParaRPr>
            </a:p>
          </p:txBody>
        </p:sp>
      </p:grpSp>
      <p:sp>
        <p:nvSpPr>
          <p:cNvPr id="21509" name="Text Box 77"/>
          <p:cNvSpPr txBox="1">
            <a:spLocks noChangeArrowheads="1"/>
          </p:cNvSpPr>
          <p:nvPr/>
        </p:nvSpPr>
        <p:spPr bwMode="auto">
          <a:xfrm>
            <a:off x="4716463" y="620713"/>
            <a:ext cx="4176712" cy="5832475"/>
          </a:xfrm>
          <a:prstGeom prst="rect">
            <a:avLst/>
          </a:prstGeom>
          <a:noFill/>
          <a:ln w="3175" algn="in">
            <a:noFill/>
            <a:miter lim="800000"/>
            <a:headEnd/>
            <a:tailEnd/>
          </a:ln>
        </p:spPr>
        <p:txBody>
          <a:bodyPr lIns="36576" tIns="36576" rIns="36576" bIns="36576"/>
          <a:lstStyle/>
          <a:p>
            <a:pPr algn="ctr"/>
            <a:endParaRPr lang="en-GB" sz="1100" b="1">
              <a:solidFill>
                <a:srgbClr val="000000"/>
              </a:solidFill>
              <a:latin typeface="Calibri" pitchFamily="34" charset="0"/>
            </a:endParaRPr>
          </a:p>
          <a:p>
            <a:pPr algn="ctr"/>
            <a:r>
              <a:rPr lang="en-GB" sz="1200" b="1">
                <a:solidFill>
                  <a:srgbClr val="000000"/>
                </a:solidFill>
                <a:latin typeface="Calibri" pitchFamily="34" charset="0"/>
              </a:rPr>
              <a:t>Decision Making - Pass or Dribble</a:t>
            </a:r>
          </a:p>
          <a:p>
            <a:pPr algn="ctr"/>
            <a:endParaRPr lang="en-GB" sz="1100" b="1">
              <a:solidFill>
                <a:srgbClr val="000000"/>
              </a:solidFill>
              <a:latin typeface="Calibri" pitchFamily="34" charset="0"/>
            </a:endParaRPr>
          </a:p>
          <a:p>
            <a:endParaRPr lang="en-GB" sz="800" b="1">
              <a:solidFill>
                <a:srgbClr val="000000"/>
              </a:solidFill>
              <a:latin typeface="Calibri" pitchFamily="34" charset="0"/>
            </a:endParaRPr>
          </a:p>
          <a:p>
            <a:r>
              <a:rPr lang="en-GB" sz="1200" b="1">
                <a:solidFill>
                  <a:srgbClr val="000000"/>
                </a:solidFill>
                <a:latin typeface="Calibri" pitchFamily="34" charset="0"/>
              </a:rPr>
              <a:t>Area: </a:t>
            </a:r>
          </a:p>
          <a:p>
            <a:r>
              <a:rPr lang="en-GB" sz="1200">
                <a:solidFill>
                  <a:srgbClr val="000000"/>
                </a:solidFill>
                <a:latin typeface="Calibri" pitchFamily="34" charset="0"/>
              </a:rPr>
              <a:t>Size of area will  depend on number and age of players </a:t>
            </a:r>
            <a:endParaRPr lang="en-GB" sz="1200" b="1">
              <a:solidFill>
                <a:srgbClr val="000000"/>
              </a:solidFill>
              <a:latin typeface="Calibri" pitchFamily="34" charset="0"/>
            </a:endParaRPr>
          </a:p>
          <a:p>
            <a:r>
              <a:rPr lang="en-GB" sz="1200">
                <a:solidFill>
                  <a:srgbClr val="000000"/>
                </a:solidFill>
                <a:latin typeface="Calibri" pitchFamily="34" charset="0"/>
              </a:rPr>
              <a:t>Players split into three groups </a:t>
            </a:r>
            <a:r>
              <a:rPr lang="en-GB" sz="1200" b="1">
                <a:solidFill>
                  <a:srgbClr val="000000"/>
                </a:solidFill>
                <a:latin typeface="Calibri" pitchFamily="34" charset="0"/>
              </a:rPr>
              <a:t>Yellows, Blues</a:t>
            </a:r>
            <a:r>
              <a:rPr lang="en-GB" sz="1200">
                <a:solidFill>
                  <a:srgbClr val="000000"/>
                </a:solidFill>
                <a:latin typeface="Calibri" pitchFamily="34" charset="0"/>
              </a:rPr>
              <a:t> and </a:t>
            </a:r>
            <a:r>
              <a:rPr lang="en-GB" sz="1200" b="1">
                <a:solidFill>
                  <a:srgbClr val="000000"/>
                </a:solidFill>
                <a:latin typeface="Calibri" pitchFamily="34" charset="0"/>
              </a:rPr>
              <a:t>Red’s</a:t>
            </a:r>
            <a:r>
              <a:rPr lang="en-GB" sz="1200">
                <a:solidFill>
                  <a:srgbClr val="000000"/>
                </a:solidFill>
                <a:latin typeface="Calibri" pitchFamily="34" charset="0"/>
              </a:rPr>
              <a:t>.</a:t>
            </a:r>
          </a:p>
          <a:p>
            <a:endParaRPr lang="en-GB" sz="1200">
              <a:solidFill>
                <a:srgbClr val="000000"/>
              </a:solidFill>
              <a:latin typeface="Calibri" pitchFamily="34" charset="0"/>
            </a:endParaRPr>
          </a:p>
          <a:p>
            <a:r>
              <a:rPr lang="en-GB" sz="1200" b="1">
                <a:solidFill>
                  <a:srgbClr val="000000"/>
                </a:solidFill>
                <a:latin typeface="Calibri" pitchFamily="34" charset="0"/>
              </a:rPr>
              <a:t>Start:</a:t>
            </a:r>
          </a:p>
          <a:p>
            <a:r>
              <a:rPr lang="en-GB" sz="1200">
                <a:solidFill>
                  <a:srgbClr val="000000"/>
                </a:solidFill>
                <a:latin typeface="Calibri" pitchFamily="34" charset="0"/>
              </a:rPr>
              <a:t>Warm up activity using fundamental movements to get used to size of area.</a:t>
            </a:r>
          </a:p>
          <a:p>
            <a:endParaRPr lang="en-GB" sz="12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Players now have ball in hands, one ball per team using different ways of throwing / catching.</a:t>
            </a:r>
          </a:p>
          <a:p>
            <a:pPr>
              <a:buSzPts val="1000"/>
              <a:buFont typeface="Symbol" pitchFamily="18" charset="2"/>
              <a:buChar char="·"/>
            </a:pPr>
            <a:r>
              <a:rPr lang="en-GB" sz="1200">
                <a:solidFill>
                  <a:srgbClr val="000000"/>
                </a:solidFill>
                <a:latin typeface="Calibri" pitchFamily="34" charset="0"/>
              </a:rPr>
              <a:t>  Players now look throw the ball through a white gate / goal to a team mate who ready to receive.</a:t>
            </a:r>
          </a:p>
          <a:p>
            <a:pPr>
              <a:buSzPts val="1000"/>
              <a:buFont typeface="Symbol" pitchFamily="18" charset="2"/>
              <a:buChar char="·"/>
            </a:pPr>
            <a:r>
              <a:rPr lang="en-GB" sz="1200">
                <a:solidFill>
                  <a:srgbClr val="000000"/>
                </a:solidFill>
                <a:latin typeface="Calibri" pitchFamily="34" charset="0"/>
              </a:rPr>
              <a:t>  Ball now at feet and continue doing the same task.</a:t>
            </a:r>
          </a:p>
          <a:p>
            <a:pPr>
              <a:buSzPts val="1000"/>
              <a:buFont typeface="Symbol" pitchFamily="18" charset="2"/>
              <a:buChar char="·"/>
            </a:pPr>
            <a:r>
              <a:rPr lang="en-GB" sz="1200">
                <a:solidFill>
                  <a:srgbClr val="000000"/>
                </a:solidFill>
                <a:latin typeface="Calibri" pitchFamily="34" charset="0"/>
              </a:rPr>
              <a:t>  Make one team defenders to add interference to the other two teams who are trying to score.</a:t>
            </a:r>
          </a:p>
          <a:p>
            <a:pPr>
              <a:buSzPts val="1000"/>
              <a:buFont typeface="Symbol" pitchFamily="18" charset="2"/>
              <a:buChar char="·"/>
            </a:pPr>
            <a:r>
              <a:rPr lang="en-GB" sz="1200">
                <a:solidFill>
                  <a:srgbClr val="000000"/>
                </a:solidFill>
                <a:latin typeface="Calibri" pitchFamily="34" charset="0"/>
              </a:rPr>
              <a:t>  Players can have a choice with option to run the ball through a gate/goal.</a:t>
            </a:r>
          </a:p>
          <a:p>
            <a:pPr>
              <a:buSzPts val="1000"/>
              <a:buFont typeface="Symbol" pitchFamily="18" charset="2"/>
              <a:buChar char="·"/>
            </a:pPr>
            <a:r>
              <a:rPr lang="en-GB" sz="1200">
                <a:solidFill>
                  <a:srgbClr val="000000"/>
                </a:solidFill>
                <a:latin typeface="Calibri" pitchFamily="34" charset="0"/>
              </a:rPr>
              <a:t>  If defender intercept they can try and run the ball into red corner areas</a:t>
            </a:r>
          </a:p>
          <a:p>
            <a:endParaRPr lang="en-GB" sz="1200">
              <a:solidFill>
                <a:srgbClr val="000000"/>
              </a:solidFill>
              <a:latin typeface="Calibri" pitchFamily="34" charset="0"/>
            </a:endParaRPr>
          </a:p>
          <a:p>
            <a:endParaRPr lang="en-GB" sz="1200">
              <a:solidFill>
                <a:srgbClr val="000000"/>
              </a:solidFill>
              <a:latin typeface="Calibri" pitchFamily="34" charset="0"/>
            </a:endParaRPr>
          </a:p>
          <a:p>
            <a:r>
              <a:rPr lang="en-GB" sz="1200" b="1">
                <a:solidFill>
                  <a:srgbClr val="000000"/>
                </a:solidFill>
                <a:latin typeface="Calibri" pitchFamily="34" charset="0"/>
              </a:rPr>
              <a:t>Different Challenges:</a:t>
            </a:r>
          </a:p>
          <a:p>
            <a:r>
              <a:rPr lang="en-GB" sz="1200">
                <a:solidFill>
                  <a:srgbClr val="000000"/>
                </a:solidFill>
                <a:latin typeface="Calibri" pitchFamily="34" charset="0"/>
              </a:rPr>
              <a:t>Man marker with or without a ball</a:t>
            </a:r>
          </a:p>
          <a:p>
            <a:r>
              <a:rPr lang="en-GB" sz="1200">
                <a:solidFill>
                  <a:srgbClr val="000000"/>
                </a:solidFill>
                <a:latin typeface="Calibri" pitchFamily="34" charset="0"/>
              </a:rPr>
              <a:t>Different size footballs</a:t>
            </a:r>
          </a:p>
          <a:p>
            <a:r>
              <a:rPr lang="en-GB" sz="1200">
                <a:solidFill>
                  <a:srgbClr val="000000"/>
                </a:solidFill>
                <a:latin typeface="Calibri" pitchFamily="34" charset="0"/>
              </a:rPr>
              <a:t>Must pass through</a:t>
            </a:r>
          </a:p>
          <a:p>
            <a:r>
              <a:rPr lang="en-GB" sz="1200">
                <a:solidFill>
                  <a:srgbClr val="000000"/>
                </a:solidFill>
                <a:latin typeface="Calibri" pitchFamily="34" charset="0"/>
              </a:rPr>
              <a:t>Must dribble through</a:t>
            </a:r>
          </a:p>
          <a:p>
            <a:r>
              <a:rPr lang="en-GB" sz="1200">
                <a:solidFill>
                  <a:srgbClr val="000000"/>
                </a:solidFill>
                <a:latin typeface="Calibri" pitchFamily="34" charset="0"/>
              </a:rPr>
              <a:t>Size of teams</a:t>
            </a:r>
          </a:p>
          <a:p>
            <a:endParaRPr lang="en-GB" sz="1100" b="1">
              <a:solidFill>
                <a:srgbClr val="000000"/>
              </a:solidFill>
              <a:latin typeface="Comic Sans MS" pitchFamily="66" charset="0"/>
            </a:endParaRPr>
          </a:p>
          <a:p>
            <a:endParaRPr lang="en-GB" sz="800" b="1">
              <a:solidFill>
                <a:srgbClr val="000000"/>
              </a:solidFill>
              <a:latin typeface="Comic Sans MS" pitchFamily="66" charset="0"/>
            </a:endParaRPr>
          </a:p>
          <a:p>
            <a:r>
              <a:rPr lang="en-GB" sz="1100" b="1">
                <a:solidFill>
                  <a:srgbClr val="000000"/>
                </a:solidFill>
                <a:latin typeface="Comic Sans MS" pitchFamily="66" charset="0"/>
              </a:rPr>
              <a:t>    </a:t>
            </a:r>
          </a:p>
          <a:p>
            <a:endParaRPr lang="en-GB" sz="1200">
              <a:solidFill>
                <a:srgbClr val="000000"/>
              </a:solidFill>
              <a:latin typeface="Comic Sans MS" pitchFamily="66" charset="0"/>
            </a:endParaRPr>
          </a:p>
          <a:p>
            <a:endParaRPr lang="en-US"/>
          </a:p>
        </p:txBody>
      </p:sp>
      <p:sp>
        <p:nvSpPr>
          <p:cNvPr id="79" name="Footer Placeholder 78"/>
          <p:cNvSpPr>
            <a:spLocks noGrp="1"/>
          </p:cNvSpPr>
          <p:nvPr>
            <p:ph type="ftr" sz="quarter" idx="11"/>
          </p:nvPr>
        </p:nvSpPr>
        <p:spPr/>
        <p:txBody>
          <a:bodyPr/>
          <a:lstStyle/>
          <a:p>
            <a:pPr>
              <a:defRPr/>
            </a:pPr>
            <a:r>
              <a:rPr lang="en-GB" smtClean="0"/>
              <a:t>Essex County FA - GP Development</a:t>
            </a:r>
            <a:endParaRPr lang="en-GB"/>
          </a:p>
        </p:txBody>
      </p:sp>
    </p:spTree>
  </p:cSld>
  <p:clrMapOvr>
    <a:masterClrMapping/>
  </p:clrMapOvr>
  <p:transition advTm="1014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
          <p:cNvGrpSpPr>
            <a:grpSpLocks/>
          </p:cNvGrpSpPr>
          <p:nvPr/>
        </p:nvGrpSpPr>
        <p:grpSpPr bwMode="auto">
          <a:xfrm rot="-5400000">
            <a:off x="792163" y="-63500"/>
            <a:ext cx="3024187" cy="3960813"/>
            <a:chOff x="106763775" y="105588150"/>
            <a:chExt cx="3348000" cy="4572000"/>
          </a:xfrm>
        </p:grpSpPr>
        <p:sp>
          <p:nvSpPr>
            <p:cNvPr id="22594" name="Rectangle 4"/>
            <p:cNvSpPr>
              <a:spLocks noChangeArrowheads="1"/>
            </p:cNvSpPr>
            <p:nvPr/>
          </p:nvSpPr>
          <p:spPr bwMode="auto">
            <a:xfrm rot="-5400000">
              <a:off x="106151775" y="106200150"/>
              <a:ext cx="4572000" cy="334800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2595" name="Rectangle 5"/>
            <p:cNvSpPr>
              <a:spLocks noChangeArrowheads="1"/>
            </p:cNvSpPr>
            <p:nvPr/>
          </p:nvSpPr>
          <p:spPr bwMode="auto">
            <a:xfrm rot="-5400000">
              <a:off x="106510007" y="106424395"/>
              <a:ext cx="3882369" cy="2873284"/>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22596" name="Group 6"/>
            <p:cNvGrpSpPr>
              <a:grpSpLocks/>
            </p:cNvGrpSpPr>
            <p:nvPr/>
          </p:nvGrpSpPr>
          <p:grpSpPr bwMode="auto">
            <a:xfrm rot="-5400000">
              <a:off x="108548954" y="109267025"/>
              <a:ext cx="114940" cy="137418"/>
              <a:chOff x="111407775" y="109026150"/>
              <a:chExt cx="162000" cy="198000"/>
            </a:xfrm>
          </p:grpSpPr>
          <p:sp>
            <p:nvSpPr>
              <p:cNvPr id="22647"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48"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49"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97" name="Group 10"/>
            <p:cNvGrpSpPr>
              <a:grpSpLocks/>
            </p:cNvGrpSpPr>
            <p:nvPr/>
          </p:nvGrpSpPr>
          <p:grpSpPr bwMode="auto">
            <a:xfrm rot="-2507223">
              <a:off x="108875016" y="108908596"/>
              <a:ext cx="112433" cy="140480"/>
              <a:chOff x="108383775" y="108666150"/>
              <a:chExt cx="162000" cy="198000"/>
            </a:xfrm>
          </p:grpSpPr>
          <p:sp>
            <p:nvSpPr>
              <p:cNvPr id="22644"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45"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46"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98" name="Group 14"/>
            <p:cNvGrpSpPr>
              <a:grpSpLocks/>
            </p:cNvGrpSpPr>
            <p:nvPr/>
          </p:nvGrpSpPr>
          <p:grpSpPr bwMode="auto">
            <a:xfrm rot="1232466">
              <a:off x="107575790" y="109266183"/>
              <a:ext cx="112433" cy="140480"/>
              <a:chOff x="110957775" y="109476150"/>
              <a:chExt cx="162000" cy="198000"/>
            </a:xfrm>
          </p:grpSpPr>
          <p:sp>
            <p:nvSpPr>
              <p:cNvPr id="22641"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42"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43"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99" name="Group 18"/>
            <p:cNvGrpSpPr>
              <a:grpSpLocks/>
            </p:cNvGrpSpPr>
            <p:nvPr/>
          </p:nvGrpSpPr>
          <p:grpSpPr bwMode="auto">
            <a:xfrm rot="-5400000">
              <a:off x="109348477" y="106508499"/>
              <a:ext cx="114940" cy="137418"/>
              <a:chOff x="111750675" y="109369050"/>
              <a:chExt cx="162000" cy="198000"/>
            </a:xfrm>
          </p:grpSpPr>
          <p:sp>
            <p:nvSpPr>
              <p:cNvPr id="22638" name="Oval 19"/>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39" name="Oval 20"/>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40" name="Oval 21"/>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600" name="Group 22"/>
            <p:cNvGrpSpPr>
              <a:grpSpLocks/>
            </p:cNvGrpSpPr>
            <p:nvPr/>
          </p:nvGrpSpPr>
          <p:grpSpPr bwMode="auto">
            <a:xfrm rot="9930439">
              <a:off x="107975551" y="106584282"/>
              <a:ext cx="112433" cy="140481"/>
              <a:chOff x="108726675" y="109009050"/>
              <a:chExt cx="162000" cy="198000"/>
            </a:xfrm>
          </p:grpSpPr>
          <p:sp>
            <p:nvSpPr>
              <p:cNvPr id="22635"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36"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37"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601" name="Group 26"/>
            <p:cNvGrpSpPr>
              <a:grpSpLocks/>
            </p:cNvGrpSpPr>
            <p:nvPr/>
          </p:nvGrpSpPr>
          <p:grpSpPr bwMode="auto">
            <a:xfrm rot="-7893607">
              <a:off x="108798349" y="106483132"/>
              <a:ext cx="114940" cy="137418"/>
              <a:chOff x="111300675" y="109819050"/>
              <a:chExt cx="162000" cy="198000"/>
            </a:xfrm>
          </p:grpSpPr>
          <p:sp>
            <p:nvSpPr>
              <p:cNvPr id="22632"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33"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34"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602" name="Group 30"/>
            <p:cNvGrpSpPr>
              <a:grpSpLocks/>
            </p:cNvGrpSpPr>
            <p:nvPr/>
          </p:nvGrpSpPr>
          <p:grpSpPr bwMode="auto">
            <a:xfrm rot="-5853153">
              <a:off x="108536463" y="107211591"/>
              <a:ext cx="114938" cy="137418"/>
              <a:chOff x="108600269" y="109058151"/>
              <a:chExt cx="162000" cy="198000"/>
            </a:xfrm>
          </p:grpSpPr>
          <p:sp>
            <p:nvSpPr>
              <p:cNvPr id="22629"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30"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31"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603" name="Group 34"/>
            <p:cNvGrpSpPr>
              <a:grpSpLocks/>
            </p:cNvGrpSpPr>
            <p:nvPr/>
          </p:nvGrpSpPr>
          <p:grpSpPr bwMode="auto">
            <a:xfrm rot="6364792">
              <a:off x="107458642" y="108206199"/>
              <a:ext cx="114941" cy="137418"/>
              <a:chOff x="108461002" y="109140210"/>
              <a:chExt cx="162000" cy="198001"/>
            </a:xfrm>
          </p:grpSpPr>
          <p:sp>
            <p:nvSpPr>
              <p:cNvPr id="22626" name="Oval 35"/>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27" name="Oval 36"/>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28" name="Oval 37"/>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604" name="Group 38"/>
            <p:cNvGrpSpPr>
              <a:grpSpLocks/>
            </p:cNvGrpSpPr>
            <p:nvPr/>
          </p:nvGrpSpPr>
          <p:grpSpPr bwMode="auto">
            <a:xfrm rot="-5400000">
              <a:off x="108973702" y="107325840"/>
              <a:ext cx="114940" cy="137417"/>
              <a:chOff x="111864975" y="109483350"/>
              <a:chExt cx="162000" cy="198000"/>
            </a:xfrm>
          </p:grpSpPr>
          <p:sp>
            <p:nvSpPr>
              <p:cNvPr id="22623"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24"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25"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605" name="Group 42"/>
            <p:cNvGrpSpPr>
              <a:grpSpLocks/>
            </p:cNvGrpSpPr>
            <p:nvPr/>
          </p:nvGrpSpPr>
          <p:grpSpPr bwMode="auto">
            <a:xfrm rot="7041548">
              <a:off x="107924328" y="107403155"/>
              <a:ext cx="114938" cy="137418"/>
              <a:chOff x="111979275" y="109597650"/>
              <a:chExt cx="162000" cy="198000"/>
            </a:xfrm>
          </p:grpSpPr>
          <p:sp>
            <p:nvSpPr>
              <p:cNvPr id="22620" name="Oval 43"/>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21" name="Oval 44"/>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22" name="Oval 45"/>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606" name="Group 46"/>
            <p:cNvGrpSpPr>
              <a:grpSpLocks/>
            </p:cNvGrpSpPr>
            <p:nvPr/>
          </p:nvGrpSpPr>
          <p:grpSpPr bwMode="auto">
            <a:xfrm rot="7233774">
              <a:off x="107461753" y="106752431"/>
              <a:ext cx="114940" cy="137417"/>
              <a:chOff x="111414975" y="109933350"/>
              <a:chExt cx="162000" cy="198000"/>
            </a:xfrm>
          </p:grpSpPr>
          <p:sp>
            <p:nvSpPr>
              <p:cNvPr id="22617"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18"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19"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607" name="Group 50"/>
            <p:cNvGrpSpPr>
              <a:grpSpLocks/>
            </p:cNvGrpSpPr>
            <p:nvPr/>
          </p:nvGrpSpPr>
          <p:grpSpPr bwMode="auto">
            <a:xfrm rot="-5566373">
              <a:off x="109186077" y="108207725"/>
              <a:ext cx="114938" cy="137418"/>
              <a:chOff x="111529275" y="110047650"/>
              <a:chExt cx="162000" cy="198000"/>
            </a:xfrm>
          </p:grpSpPr>
          <p:sp>
            <p:nvSpPr>
              <p:cNvPr id="22614"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15"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16"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2608" name="Oval 54" descr="Solid diamond"/>
            <p:cNvSpPr>
              <a:spLocks noChangeArrowheads="1"/>
            </p:cNvSpPr>
            <p:nvPr/>
          </p:nvSpPr>
          <p:spPr bwMode="auto">
            <a:xfrm rot="-5400000">
              <a:off x="108062164" y="107530168"/>
              <a:ext cx="76626"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09" name="Oval 55" descr="Solid diamond"/>
            <p:cNvSpPr>
              <a:spLocks noChangeArrowheads="1"/>
            </p:cNvSpPr>
            <p:nvPr/>
          </p:nvSpPr>
          <p:spPr bwMode="auto">
            <a:xfrm rot="-5400000">
              <a:off x="108711776" y="106610660"/>
              <a:ext cx="76626"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10" name="Oval 56" descr="Solid diamond"/>
            <p:cNvSpPr>
              <a:spLocks noChangeArrowheads="1"/>
            </p:cNvSpPr>
            <p:nvPr/>
          </p:nvSpPr>
          <p:spPr bwMode="auto">
            <a:xfrm rot="-5400000">
              <a:off x="107662940" y="109188985"/>
              <a:ext cx="76626"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11" name="Oval 57" descr="Solid diamond"/>
            <p:cNvSpPr>
              <a:spLocks noChangeArrowheads="1"/>
            </p:cNvSpPr>
            <p:nvPr/>
          </p:nvSpPr>
          <p:spPr bwMode="auto">
            <a:xfrm rot="-5400000">
              <a:off x="108811716" y="108807263"/>
              <a:ext cx="76626"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12" name="Oval 58" descr="Solid diamond"/>
            <p:cNvSpPr>
              <a:spLocks noChangeArrowheads="1"/>
            </p:cNvSpPr>
            <p:nvPr/>
          </p:nvSpPr>
          <p:spPr bwMode="auto">
            <a:xfrm rot="-5400000">
              <a:off x="108850940" y="107352985"/>
              <a:ext cx="76625"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613" name="Oval 59" descr="Solid diamond"/>
            <p:cNvSpPr>
              <a:spLocks noChangeArrowheads="1"/>
            </p:cNvSpPr>
            <p:nvPr/>
          </p:nvSpPr>
          <p:spPr bwMode="auto">
            <a:xfrm rot="-5400000">
              <a:off x="107626940" y="108324985"/>
              <a:ext cx="76625" cy="74956"/>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31" name="Group 60"/>
          <p:cNvGrpSpPr>
            <a:grpSpLocks/>
          </p:cNvGrpSpPr>
          <p:nvPr/>
        </p:nvGrpSpPr>
        <p:grpSpPr bwMode="auto">
          <a:xfrm rot="-5400000">
            <a:off x="5400675" y="-63499"/>
            <a:ext cx="3024187" cy="3960812"/>
            <a:chOff x="106763775" y="110304150"/>
            <a:chExt cx="3348000" cy="4824000"/>
          </a:xfrm>
        </p:grpSpPr>
        <p:sp>
          <p:nvSpPr>
            <p:cNvPr id="22535" name="Rectangle 61"/>
            <p:cNvSpPr>
              <a:spLocks noChangeArrowheads="1"/>
            </p:cNvSpPr>
            <p:nvPr/>
          </p:nvSpPr>
          <p:spPr bwMode="auto">
            <a:xfrm rot="-5400000">
              <a:off x="106025775" y="111042150"/>
              <a:ext cx="4824000" cy="334800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2536" name="Rectangle 62"/>
            <p:cNvSpPr>
              <a:spLocks noChangeArrowheads="1"/>
            </p:cNvSpPr>
            <p:nvPr/>
          </p:nvSpPr>
          <p:spPr bwMode="auto">
            <a:xfrm rot="-5400000">
              <a:off x="106403013" y="111265672"/>
              <a:ext cx="4096358" cy="2873284"/>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22537" name="Group 63"/>
            <p:cNvGrpSpPr>
              <a:grpSpLocks/>
            </p:cNvGrpSpPr>
            <p:nvPr/>
          </p:nvGrpSpPr>
          <p:grpSpPr bwMode="auto">
            <a:xfrm rot="-3644843">
              <a:off x="108499698" y="114003203"/>
              <a:ext cx="121275" cy="137417"/>
              <a:chOff x="112233001" y="110205220"/>
              <a:chExt cx="162000" cy="197999"/>
            </a:xfrm>
          </p:grpSpPr>
          <p:sp>
            <p:nvSpPr>
              <p:cNvPr id="22591" name="Oval 64"/>
              <p:cNvSpPr>
                <a:spLocks noChangeArrowheads="1"/>
              </p:cNvSpPr>
              <p:nvPr/>
            </p:nvSpPr>
            <p:spPr bwMode="auto">
              <a:xfrm>
                <a:off x="112251002" y="110205220"/>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92" name="Oval 65"/>
              <p:cNvSpPr>
                <a:spLocks noChangeArrowheads="1"/>
              </p:cNvSpPr>
              <p:nvPr/>
            </p:nvSpPr>
            <p:spPr bwMode="auto">
              <a:xfrm>
                <a:off x="112314002" y="110205220"/>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93" name="Oval 66"/>
              <p:cNvSpPr>
                <a:spLocks noChangeArrowheads="1"/>
              </p:cNvSpPr>
              <p:nvPr/>
            </p:nvSpPr>
            <p:spPr bwMode="auto">
              <a:xfrm>
                <a:off x="112233001" y="110241220"/>
                <a:ext cx="162000" cy="161999"/>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38" name="Group 67"/>
            <p:cNvGrpSpPr>
              <a:grpSpLocks/>
            </p:cNvGrpSpPr>
            <p:nvPr/>
          </p:nvGrpSpPr>
          <p:grpSpPr bwMode="auto">
            <a:xfrm rot="-2507223">
              <a:off x="108887775" y="113508150"/>
              <a:ext cx="112433" cy="148224"/>
              <a:chOff x="109850431" y="108786229"/>
              <a:chExt cx="162000" cy="198001"/>
            </a:xfrm>
          </p:grpSpPr>
          <p:sp>
            <p:nvSpPr>
              <p:cNvPr id="22588" name="Oval 68"/>
              <p:cNvSpPr>
                <a:spLocks noChangeArrowheads="1"/>
              </p:cNvSpPr>
              <p:nvPr/>
            </p:nvSpPr>
            <p:spPr bwMode="auto">
              <a:xfrm>
                <a:off x="109868436" y="108786229"/>
                <a:ext cx="63000"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89" name="Oval 69"/>
              <p:cNvSpPr>
                <a:spLocks noChangeArrowheads="1"/>
              </p:cNvSpPr>
              <p:nvPr/>
            </p:nvSpPr>
            <p:spPr bwMode="auto">
              <a:xfrm>
                <a:off x="109931431" y="108786229"/>
                <a:ext cx="63001"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90" name="Oval 70"/>
              <p:cNvSpPr>
                <a:spLocks noChangeArrowheads="1"/>
              </p:cNvSpPr>
              <p:nvPr/>
            </p:nvSpPr>
            <p:spPr bwMode="auto">
              <a:xfrm>
                <a:off x="109850431" y="108822229"/>
                <a:ext cx="162000" cy="162001"/>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39" name="Group 71"/>
            <p:cNvGrpSpPr>
              <a:grpSpLocks/>
            </p:cNvGrpSpPr>
            <p:nvPr/>
          </p:nvGrpSpPr>
          <p:grpSpPr bwMode="auto">
            <a:xfrm rot="1691549">
              <a:off x="108275167" y="114803825"/>
              <a:ext cx="112431" cy="148225"/>
              <a:chOff x="111752521" y="108316161"/>
              <a:chExt cx="161999" cy="198002"/>
            </a:xfrm>
          </p:grpSpPr>
          <p:sp>
            <p:nvSpPr>
              <p:cNvPr id="22585" name="Oval 72"/>
              <p:cNvSpPr>
                <a:spLocks noChangeArrowheads="1"/>
              </p:cNvSpPr>
              <p:nvPr/>
            </p:nvSpPr>
            <p:spPr bwMode="auto">
              <a:xfrm>
                <a:off x="111770523" y="108316161"/>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86" name="Oval 73"/>
              <p:cNvSpPr>
                <a:spLocks noChangeArrowheads="1"/>
              </p:cNvSpPr>
              <p:nvPr/>
            </p:nvSpPr>
            <p:spPr bwMode="auto">
              <a:xfrm>
                <a:off x="111833519" y="108316163"/>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87" name="Oval 74"/>
              <p:cNvSpPr>
                <a:spLocks noChangeArrowheads="1"/>
              </p:cNvSpPr>
              <p:nvPr/>
            </p:nvSpPr>
            <p:spPr bwMode="auto">
              <a:xfrm>
                <a:off x="111752521" y="108352163"/>
                <a:ext cx="161999"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40" name="Group 75"/>
            <p:cNvGrpSpPr>
              <a:grpSpLocks/>
            </p:cNvGrpSpPr>
            <p:nvPr/>
          </p:nvGrpSpPr>
          <p:grpSpPr bwMode="auto">
            <a:xfrm rot="-5400000">
              <a:off x="109345309" y="111279046"/>
              <a:ext cx="121275" cy="137418"/>
              <a:chOff x="112575901" y="110548119"/>
              <a:chExt cx="162000" cy="198000"/>
            </a:xfrm>
          </p:grpSpPr>
          <p:sp>
            <p:nvSpPr>
              <p:cNvPr id="22582" name="Oval 76"/>
              <p:cNvSpPr>
                <a:spLocks noChangeArrowheads="1"/>
              </p:cNvSpPr>
              <p:nvPr/>
            </p:nvSpPr>
            <p:spPr bwMode="auto">
              <a:xfrm>
                <a:off x="112593902" y="110548120"/>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83" name="Oval 77"/>
              <p:cNvSpPr>
                <a:spLocks noChangeArrowheads="1"/>
              </p:cNvSpPr>
              <p:nvPr/>
            </p:nvSpPr>
            <p:spPr bwMode="auto">
              <a:xfrm>
                <a:off x="112656902" y="110548119"/>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84" name="Oval 78"/>
              <p:cNvSpPr>
                <a:spLocks noChangeArrowheads="1"/>
              </p:cNvSpPr>
              <p:nvPr/>
            </p:nvSpPr>
            <p:spPr bwMode="auto">
              <a:xfrm>
                <a:off x="112575901" y="110584120"/>
                <a:ext cx="162000" cy="161999"/>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41" name="Group 79"/>
            <p:cNvGrpSpPr>
              <a:grpSpLocks/>
            </p:cNvGrpSpPr>
            <p:nvPr/>
          </p:nvGrpSpPr>
          <p:grpSpPr bwMode="auto">
            <a:xfrm rot="9930439">
              <a:off x="107981119" y="111339014"/>
              <a:ext cx="112433" cy="148224"/>
              <a:chOff x="107364481" y="109531837"/>
              <a:chExt cx="161999" cy="198001"/>
            </a:xfrm>
          </p:grpSpPr>
          <p:sp>
            <p:nvSpPr>
              <p:cNvPr id="22579" name="Oval 80"/>
              <p:cNvSpPr>
                <a:spLocks noChangeArrowheads="1"/>
              </p:cNvSpPr>
              <p:nvPr/>
            </p:nvSpPr>
            <p:spPr bwMode="auto">
              <a:xfrm>
                <a:off x="107382476" y="109531838"/>
                <a:ext cx="63000"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80" name="Oval 81"/>
              <p:cNvSpPr>
                <a:spLocks noChangeArrowheads="1"/>
              </p:cNvSpPr>
              <p:nvPr/>
            </p:nvSpPr>
            <p:spPr bwMode="auto">
              <a:xfrm>
                <a:off x="107445481" y="109531837"/>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81" name="Oval 82"/>
              <p:cNvSpPr>
                <a:spLocks noChangeArrowheads="1"/>
              </p:cNvSpPr>
              <p:nvPr/>
            </p:nvSpPr>
            <p:spPr bwMode="auto">
              <a:xfrm>
                <a:off x="107364481" y="109567838"/>
                <a:ext cx="161999"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42" name="Group 83"/>
            <p:cNvGrpSpPr>
              <a:grpSpLocks/>
            </p:cNvGrpSpPr>
            <p:nvPr/>
          </p:nvGrpSpPr>
          <p:grpSpPr bwMode="auto">
            <a:xfrm rot="10129449">
              <a:off x="108464522" y="110439944"/>
              <a:ext cx="121272" cy="137419"/>
              <a:chOff x="111186032" y="111286203"/>
              <a:chExt cx="162000" cy="198001"/>
            </a:xfrm>
          </p:grpSpPr>
          <p:sp>
            <p:nvSpPr>
              <p:cNvPr id="22576" name="Oval 84"/>
              <p:cNvSpPr>
                <a:spLocks noChangeArrowheads="1"/>
              </p:cNvSpPr>
              <p:nvPr/>
            </p:nvSpPr>
            <p:spPr bwMode="auto">
              <a:xfrm>
                <a:off x="111204032" y="111286203"/>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77" name="Oval 85"/>
              <p:cNvSpPr>
                <a:spLocks noChangeArrowheads="1"/>
              </p:cNvSpPr>
              <p:nvPr/>
            </p:nvSpPr>
            <p:spPr bwMode="auto">
              <a:xfrm>
                <a:off x="111267032" y="111286205"/>
                <a:ext cx="63000"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78" name="Oval 86"/>
              <p:cNvSpPr>
                <a:spLocks noChangeArrowheads="1"/>
              </p:cNvSpPr>
              <p:nvPr/>
            </p:nvSpPr>
            <p:spPr bwMode="auto">
              <a:xfrm>
                <a:off x="111186032" y="111322205"/>
                <a:ext cx="162000" cy="161999"/>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43" name="Group 87"/>
            <p:cNvGrpSpPr>
              <a:grpSpLocks/>
            </p:cNvGrpSpPr>
            <p:nvPr/>
          </p:nvGrpSpPr>
          <p:grpSpPr bwMode="auto">
            <a:xfrm rot="-5853153">
              <a:off x="108537493" y="112012765"/>
              <a:ext cx="121274" cy="137417"/>
              <a:chOff x="109273286" y="110342874"/>
              <a:chExt cx="162000" cy="197999"/>
            </a:xfrm>
          </p:grpSpPr>
          <p:sp>
            <p:nvSpPr>
              <p:cNvPr id="22573" name="Oval 88"/>
              <p:cNvSpPr>
                <a:spLocks noChangeArrowheads="1"/>
              </p:cNvSpPr>
              <p:nvPr/>
            </p:nvSpPr>
            <p:spPr bwMode="auto">
              <a:xfrm>
                <a:off x="109291285" y="110342874"/>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74" name="Oval 89"/>
              <p:cNvSpPr>
                <a:spLocks noChangeArrowheads="1"/>
              </p:cNvSpPr>
              <p:nvPr/>
            </p:nvSpPr>
            <p:spPr bwMode="auto">
              <a:xfrm>
                <a:off x="109354286" y="110342875"/>
                <a:ext cx="63001"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75" name="Oval 90"/>
              <p:cNvSpPr>
                <a:spLocks noChangeArrowheads="1"/>
              </p:cNvSpPr>
              <p:nvPr/>
            </p:nvSpPr>
            <p:spPr bwMode="auto">
              <a:xfrm>
                <a:off x="109273286" y="110378874"/>
                <a:ext cx="162000" cy="161999"/>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44" name="Group 91"/>
            <p:cNvGrpSpPr>
              <a:grpSpLocks/>
            </p:cNvGrpSpPr>
            <p:nvPr/>
          </p:nvGrpSpPr>
          <p:grpSpPr bwMode="auto">
            <a:xfrm rot="3399622">
              <a:off x="107736393" y="113275432"/>
              <a:ext cx="121274" cy="137422"/>
              <a:chOff x="108378118" y="107670609"/>
              <a:chExt cx="162000" cy="198008"/>
            </a:xfrm>
          </p:grpSpPr>
          <p:sp>
            <p:nvSpPr>
              <p:cNvPr id="22570" name="Oval 92"/>
              <p:cNvSpPr>
                <a:spLocks noChangeArrowheads="1"/>
              </p:cNvSpPr>
              <p:nvPr/>
            </p:nvSpPr>
            <p:spPr bwMode="auto">
              <a:xfrm>
                <a:off x="108396117" y="107670609"/>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71" name="Oval 93"/>
              <p:cNvSpPr>
                <a:spLocks noChangeArrowheads="1"/>
              </p:cNvSpPr>
              <p:nvPr/>
            </p:nvSpPr>
            <p:spPr bwMode="auto">
              <a:xfrm>
                <a:off x="108459119" y="107670617"/>
                <a:ext cx="63000"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72" name="Oval 94"/>
              <p:cNvSpPr>
                <a:spLocks noChangeArrowheads="1"/>
              </p:cNvSpPr>
              <p:nvPr/>
            </p:nvSpPr>
            <p:spPr bwMode="auto">
              <a:xfrm>
                <a:off x="108378118" y="107706617"/>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45" name="Group 95"/>
            <p:cNvGrpSpPr>
              <a:grpSpLocks/>
            </p:cNvGrpSpPr>
            <p:nvPr/>
          </p:nvGrpSpPr>
          <p:grpSpPr bwMode="auto">
            <a:xfrm rot="-5400000">
              <a:off x="108970534" y="112141436"/>
              <a:ext cx="121275" cy="137417"/>
              <a:chOff x="112690201" y="110662420"/>
              <a:chExt cx="162000" cy="197999"/>
            </a:xfrm>
          </p:grpSpPr>
          <p:sp>
            <p:nvSpPr>
              <p:cNvPr id="22567" name="Oval 96"/>
              <p:cNvSpPr>
                <a:spLocks noChangeArrowheads="1"/>
              </p:cNvSpPr>
              <p:nvPr/>
            </p:nvSpPr>
            <p:spPr bwMode="auto">
              <a:xfrm>
                <a:off x="112708202" y="110662420"/>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68" name="Oval 97"/>
              <p:cNvSpPr>
                <a:spLocks noChangeArrowheads="1"/>
              </p:cNvSpPr>
              <p:nvPr/>
            </p:nvSpPr>
            <p:spPr bwMode="auto">
              <a:xfrm>
                <a:off x="112771202" y="110662420"/>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69" name="Oval 98"/>
              <p:cNvSpPr>
                <a:spLocks noChangeArrowheads="1"/>
              </p:cNvSpPr>
              <p:nvPr/>
            </p:nvSpPr>
            <p:spPr bwMode="auto">
              <a:xfrm>
                <a:off x="112690201" y="110698420"/>
                <a:ext cx="162000" cy="161999"/>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46" name="Group 99"/>
            <p:cNvGrpSpPr>
              <a:grpSpLocks/>
            </p:cNvGrpSpPr>
            <p:nvPr/>
          </p:nvGrpSpPr>
          <p:grpSpPr bwMode="auto">
            <a:xfrm rot="7041548">
              <a:off x="107894106" y="112237121"/>
              <a:ext cx="121273" cy="137418"/>
              <a:chOff x="110739184" y="108955652"/>
              <a:chExt cx="161999" cy="198000"/>
            </a:xfrm>
          </p:grpSpPr>
          <p:sp>
            <p:nvSpPr>
              <p:cNvPr id="22564" name="Oval 100"/>
              <p:cNvSpPr>
                <a:spLocks noChangeArrowheads="1"/>
              </p:cNvSpPr>
              <p:nvPr/>
            </p:nvSpPr>
            <p:spPr bwMode="auto">
              <a:xfrm>
                <a:off x="110757181" y="108955652"/>
                <a:ext cx="63001"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65" name="Oval 101"/>
              <p:cNvSpPr>
                <a:spLocks noChangeArrowheads="1"/>
              </p:cNvSpPr>
              <p:nvPr/>
            </p:nvSpPr>
            <p:spPr bwMode="auto">
              <a:xfrm>
                <a:off x="110820182" y="1089556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66" name="Oval 102"/>
              <p:cNvSpPr>
                <a:spLocks noChangeArrowheads="1"/>
              </p:cNvSpPr>
              <p:nvPr/>
            </p:nvSpPr>
            <p:spPr bwMode="auto">
              <a:xfrm>
                <a:off x="110739184" y="108991652"/>
                <a:ext cx="161999"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47" name="Group 103"/>
            <p:cNvGrpSpPr>
              <a:grpSpLocks/>
            </p:cNvGrpSpPr>
            <p:nvPr/>
          </p:nvGrpSpPr>
          <p:grpSpPr bwMode="auto">
            <a:xfrm rot="5099719">
              <a:off x="106807906" y="112456756"/>
              <a:ext cx="121274" cy="137418"/>
              <a:chOff x="110143239" y="109366400"/>
              <a:chExt cx="161999" cy="198001"/>
            </a:xfrm>
          </p:grpSpPr>
          <p:sp>
            <p:nvSpPr>
              <p:cNvPr id="22561" name="Oval 104"/>
              <p:cNvSpPr>
                <a:spLocks noChangeArrowheads="1"/>
              </p:cNvSpPr>
              <p:nvPr/>
            </p:nvSpPr>
            <p:spPr bwMode="auto">
              <a:xfrm>
                <a:off x="110161236" y="109366401"/>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62" name="Oval 105"/>
              <p:cNvSpPr>
                <a:spLocks noChangeArrowheads="1"/>
              </p:cNvSpPr>
              <p:nvPr/>
            </p:nvSpPr>
            <p:spPr bwMode="auto">
              <a:xfrm>
                <a:off x="110224238" y="109366400"/>
                <a:ext cx="63001"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63" name="Oval 106"/>
              <p:cNvSpPr>
                <a:spLocks noChangeArrowheads="1"/>
              </p:cNvSpPr>
              <p:nvPr/>
            </p:nvSpPr>
            <p:spPr bwMode="auto">
              <a:xfrm>
                <a:off x="110143239" y="109402402"/>
                <a:ext cx="161999" cy="161999"/>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2548" name="Group 107"/>
            <p:cNvGrpSpPr>
              <a:grpSpLocks/>
            </p:cNvGrpSpPr>
            <p:nvPr/>
          </p:nvGrpSpPr>
          <p:grpSpPr bwMode="auto">
            <a:xfrm rot="-7805363">
              <a:off x="109939830" y="112563184"/>
              <a:ext cx="121275" cy="137418"/>
              <a:chOff x="112300146" y="111267991"/>
              <a:chExt cx="162000" cy="197998"/>
            </a:xfrm>
          </p:grpSpPr>
          <p:sp>
            <p:nvSpPr>
              <p:cNvPr id="22558" name="Oval 108"/>
              <p:cNvSpPr>
                <a:spLocks noChangeArrowheads="1"/>
              </p:cNvSpPr>
              <p:nvPr/>
            </p:nvSpPr>
            <p:spPr bwMode="auto">
              <a:xfrm>
                <a:off x="112318147" y="111267991"/>
                <a:ext cx="63001"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59" name="Oval 109"/>
              <p:cNvSpPr>
                <a:spLocks noChangeArrowheads="1"/>
              </p:cNvSpPr>
              <p:nvPr/>
            </p:nvSpPr>
            <p:spPr bwMode="auto">
              <a:xfrm>
                <a:off x="112381148" y="111267991"/>
                <a:ext cx="62999"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60" name="Oval 110"/>
              <p:cNvSpPr>
                <a:spLocks noChangeArrowheads="1"/>
              </p:cNvSpPr>
              <p:nvPr/>
            </p:nvSpPr>
            <p:spPr bwMode="auto">
              <a:xfrm>
                <a:off x="112300146" y="111303990"/>
                <a:ext cx="162000" cy="161999"/>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2549" name="Oval 111" descr="Solid diamond"/>
            <p:cNvSpPr>
              <a:spLocks noChangeArrowheads="1"/>
            </p:cNvSpPr>
            <p:nvPr/>
          </p:nvSpPr>
          <p:spPr bwMode="auto">
            <a:xfrm rot="-5400000">
              <a:off x="108060051" y="112355273"/>
              <a:ext cx="80849"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50" name="Oval 112" descr="Solid diamond"/>
            <p:cNvSpPr>
              <a:spLocks noChangeArrowheads="1"/>
            </p:cNvSpPr>
            <p:nvPr/>
          </p:nvSpPr>
          <p:spPr bwMode="auto">
            <a:xfrm rot="-5400000">
              <a:off x="108709664" y="111385083"/>
              <a:ext cx="80849"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51" name="Oval 113" descr="Solid diamond"/>
            <p:cNvSpPr>
              <a:spLocks noChangeArrowheads="1"/>
            </p:cNvSpPr>
            <p:nvPr/>
          </p:nvSpPr>
          <p:spPr bwMode="auto">
            <a:xfrm rot="-5400000">
              <a:off x="107696828" y="110379097"/>
              <a:ext cx="80850"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52" name="Oval 114" descr="Solid diamond"/>
            <p:cNvSpPr>
              <a:spLocks noChangeArrowheads="1"/>
            </p:cNvSpPr>
            <p:nvPr/>
          </p:nvSpPr>
          <p:spPr bwMode="auto">
            <a:xfrm rot="-5400000">
              <a:off x="107588828" y="110379097"/>
              <a:ext cx="80850"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53" name="Oval 115" descr="Solid diamond"/>
            <p:cNvSpPr>
              <a:spLocks noChangeArrowheads="1"/>
            </p:cNvSpPr>
            <p:nvPr/>
          </p:nvSpPr>
          <p:spPr bwMode="auto">
            <a:xfrm rot="-5400000">
              <a:off x="108812828" y="113439097"/>
              <a:ext cx="80850"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54" name="Oval 116" descr="Solid diamond"/>
            <p:cNvSpPr>
              <a:spLocks noChangeArrowheads="1"/>
            </p:cNvSpPr>
            <p:nvPr/>
          </p:nvSpPr>
          <p:spPr bwMode="auto">
            <a:xfrm rot="-5400000">
              <a:off x="108416828" y="114699097"/>
              <a:ext cx="80850"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55" name="Oval 117" descr="Solid diamond"/>
            <p:cNvSpPr>
              <a:spLocks noChangeArrowheads="1"/>
            </p:cNvSpPr>
            <p:nvPr/>
          </p:nvSpPr>
          <p:spPr bwMode="auto">
            <a:xfrm rot="-5400000">
              <a:off x="107260529" y="114996346"/>
              <a:ext cx="80850" cy="74956"/>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2556" name="Line 118"/>
            <p:cNvSpPr>
              <a:spLocks noChangeShapeType="1"/>
            </p:cNvSpPr>
            <p:nvPr/>
          </p:nvSpPr>
          <p:spPr bwMode="auto">
            <a:xfrm flipV="1">
              <a:off x="108563775" y="112788150"/>
              <a:ext cx="1332000" cy="1836000"/>
            </a:xfrm>
            <a:prstGeom prst="line">
              <a:avLst/>
            </a:prstGeom>
            <a:noFill/>
            <a:ln w="9525">
              <a:solidFill>
                <a:srgbClr val="000000"/>
              </a:solidFill>
              <a:round/>
              <a:headEnd/>
              <a:tailEnd type="triangle" w="med" len="med"/>
            </a:ln>
          </p:spPr>
          <p:txBody>
            <a:bodyPr lIns="36576" tIns="36576" rIns="36576" bIns="36576"/>
            <a:lstStyle/>
            <a:p>
              <a:endParaRPr lang="en-US"/>
            </a:p>
          </p:txBody>
        </p:sp>
        <p:sp>
          <p:nvSpPr>
            <p:cNvPr id="22557" name="Line 119"/>
            <p:cNvSpPr>
              <a:spLocks noChangeShapeType="1"/>
            </p:cNvSpPr>
            <p:nvPr/>
          </p:nvSpPr>
          <p:spPr bwMode="auto">
            <a:xfrm flipH="1" flipV="1">
              <a:off x="108599775" y="110664150"/>
              <a:ext cx="1260000" cy="1908000"/>
            </a:xfrm>
            <a:prstGeom prst="line">
              <a:avLst/>
            </a:prstGeom>
            <a:noFill/>
            <a:ln w="9525">
              <a:solidFill>
                <a:srgbClr val="000000"/>
              </a:solidFill>
              <a:round/>
              <a:headEnd/>
              <a:tailEnd type="triangle" w="med" len="med"/>
            </a:ln>
          </p:spPr>
          <p:txBody>
            <a:bodyPr lIns="36576" tIns="36576" rIns="36576" bIns="36576"/>
            <a:lstStyle/>
            <a:p>
              <a:endParaRPr lang="en-US"/>
            </a:p>
          </p:txBody>
        </p:sp>
      </p:grpSp>
      <p:sp>
        <p:nvSpPr>
          <p:cNvPr id="22532" name="Text Box 121"/>
          <p:cNvSpPr txBox="1">
            <a:spLocks noChangeArrowheads="1"/>
          </p:cNvSpPr>
          <p:nvPr/>
        </p:nvSpPr>
        <p:spPr bwMode="auto">
          <a:xfrm>
            <a:off x="4932363" y="3429000"/>
            <a:ext cx="4032250" cy="3095625"/>
          </a:xfrm>
          <a:prstGeom prst="rect">
            <a:avLst/>
          </a:prstGeom>
          <a:noFill/>
          <a:ln w="3175" algn="in">
            <a:noFill/>
            <a:miter lim="800000"/>
            <a:headEnd/>
            <a:tailEnd/>
          </a:ln>
        </p:spPr>
        <p:txBody>
          <a:bodyPr lIns="36576" tIns="36576" rIns="36576" bIns="36576"/>
          <a:lstStyle/>
          <a:p>
            <a:pPr algn="ctr"/>
            <a:endParaRPr lang="en-GB" sz="800">
              <a:solidFill>
                <a:srgbClr val="000000"/>
              </a:solidFill>
              <a:latin typeface="Comic Sans MS" pitchFamily="66" charset="0"/>
            </a:endParaRPr>
          </a:p>
          <a:p>
            <a:pPr algn="ctr"/>
            <a:r>
              <a:rPr lang="en-GB" sz="1100" b="1">
                <a:solidFill>
                  <a:srgbClr val="000000"/>
                </a:solidFill>
                <a:latin typeface="Calibri" pitchFamily="34" charset="0"/>
              </a:rPr>
              <a:t>Passing, Movement / Support Angles</a:t>
            </a:r>
          </a:p>
          <a:p>
            <a:endParaRPr lang="en-GB" sz="800" b="1">
              <a:solidFill>
                <a:srgbClr val="000000"/>
              </a:solidFill>
              <a:latin typeface="Calibri" pitchFamily="34" charset="0"/>
            </a:endParaRPr>
          </a:p>
          <a:p>
            <a:r>
              <a:rPr lang="en-GB" sz="1100">
                <a:solidFill>
                  <a:srgbClr val="000000"/>
                </a:solidFill>
                <a:latin typeface="Calibri" pitchFamily="34" charset="0"/>
              </a:rPr>
              <a:t>In this part of the practice the players are as shown in diagram.</a:t>
            </a:r>
          </a:p>
          <a:p>
            <a:r>
              <a:rPr lang="en-GB" sz="1100">
                <a:solidFill>
                  <a:srgbClr val="000000"/>
                </a:solidFill>
                <a:latin typeface="Calibri" pitchFamily="34" charset="0"/>
              </a:rPr>
              <a:t>2 teams in the area and the other around the outside.</a:t>
            </a:r>
          </a:p>
          <a:p>
            <a:r>
              <a:rPr lang="en-GB" sz="1100">
                <a:solidFill>
                  <a:srgbClr val="000000"/>
                </a:solidFill>
                <a:latin typeface="Calibri" pitchFamily="34" charset="0"/>
              </a:rPr>
              <a:t>Player in the middle are still looking to combine with each other whilst the players on the outside look to pass the ball around the to their team mates.</a:t>
            </a:r>
          </a:p>
          <a:p>
            <a:endParaRPr lang="en-GB" sz="800">
              <a:solidFill>
                <a:srgbClr val="000000"/>
              </a:solidFill>
              <a:latin typeface="Calibri" pitchFamily="34" charset="0"/>
            </a:endParaRPr>
          </a:p>
          <a:p>
            <a:r>
              <a:rPr lang="en-GB" sz="1100">
                <a:solidFill>
                  <a:srgbClr val="000000"/>
                </a:solidFill>
                <a:latin typeface="Calibri" pitchFamily="34" charset="0"/>
              </a:rPr>
              <a:t>Progress the game to playing a 4v4 in the area with the other team acting as neutrals, playing for the team in possession.</a:t>
            </a:r>
          </a:p>
          <a:p>
            <a:endParaRPr lang="en-GB" sz="800">
              <a:solidFill>
                <a:srgbClr val="000000"/>
              </a:solidFill>
              <a:latin typeface="Calibri" pitchFamily="34" charset="0"/>
            </a:endParaRPr>
          </a:p>
          <a:p>
            <a:r>
              <a:rPr lang="en-GB" sz="1100">
                <a:solidFill>
                  <a:srgbClr val="000000"/>
                </a:solidFill>
                <a:latin typeface="Calibri" pitchFamily="34" charset="0"/>
              </a:rPr>
              <a:t>Could also progress to having one team playing up and down the pitch and one team playing across the pitch. Bib the target players up the same as the team passing to them.</a:t>
            </a:r>
          </a:p>
          <a:p>
            <a:endParaRPr lang="en-GB" sz="800">
              <a:solidFill>
                <a:srgbClr val="000000"/>
              </a:solidFill>
              <a:latin typeface="Calibri" pitchFamily="34" charset="0"/>
            </a:endParaRPr>
          </a:p>
          <a:p>
            <a:r>
              <a:rPr lang="en-GB" sz="1100">
                <a:solidFill>
                  <a:srgbClr val="000000"/>
                </a:solidFill>
                <a:latin typeface="Calibri" pitchFamily="34" charset="0"/>
              </a:rPr>
              <a:t>Ensure that we rotate all players in all stages of the session to experience all aspects of the practice.</a:t>
            </a:r>
          </a:p>
          <a:p>
            <a:endParaRPr lang="en-GB" sz="1100">
              <a:solidFill>
                <a:srgbClr val="000000"/>
              </a:solidFill>
              <a:latin typeface="Comic Sans MS" pitchFamily="66" charset="0"/>
            </a:endParaRPr>
          </a:p>
          <a:p>
            <a:endParaRPr lang="en-GB" sz="1100">
              <a:solidFill>
                <a:srgbClr val="000000"/>
              </a:solidFill>
              <a:latin typeface="Comic Sans MS" pitchFamily="66" charset="0"/>
            </a:endParaRPr>
          </a:p>
          <a:p>
            <a:r>
              <a:rPr lang="en-GB" sz="1100" b="1">
                <a:solidFill>
                  <a:srgbClr val="000000"/>
                </a:solidFill>
                <a:latin typeface="Comic Sans MS" pitchFamily="66" charset="0"/>
              </a:rPr>
              <a:t>    </a:t>
            </a:r>
          </a:p>
          <a:p>
            <a:endParaRPr lang="en-GB" sz="1200">
              <a:solidFill>
                <a:srgbClr val="000000"/>
              </a:solidFill>
              <a:latin typeface="Comic Sans MS" pitchFamily="66" charset="0"/>
            </a:endParaRPr>
          </a:p>
          <a:p>
            <a:endParaRPr lang="en-US"/>
          </a:p>
        </p:txBody>
      </p:sp>
      <p:sp>
        <p:nvSpPr>
          <p:cNvPr id="120" name="Footer Placeholder 121"/>
          <p:cNvSpPr>
            <a:spLocks noGrp="1"/>
          </p:cNvSpPr>
          <p:nvPr>
            <p:ph type="ftr" sz="quarter" idx="11"/>
          </p:nvPr>
        </p:nvSpPr>
        <p:spPr/>
        <p:txBody>
          <a:bodyPr/>
          <a:lstStyle/>
          <a:p>
            <a:pPr>
              <a:defRPr/>
            </a:pPr>
            <a:r>
              <a:rPr lang="en-GB" smtClean="0"/>
              <a:t>Essex County FA - GP Development</a:t>
            </a:r>
            <a:endParaRPr lang="en-GB"/>
          </a:p>
        </p:txBody>
      </p:sp>
      <p:sp>
        <p:nvSpPr>
          <p:cNvPr id="22534" name="Text Box 120"/>
          <p:cNvSpPr txBox="1">
            <a:spLocks noChangeArrowheads="1"/>
          </p:cNvSpPr>
          <p:nvPr/>
        </p:nvSpPr>
        <p:spPr bwMode="auto">
          <a:xfrm>
            <a:off x="323850" y="3573463"/>
            <a:ext cx="3960813" cy="4608512"/>
          </a:xfrm>
          <a:prstGeom prst="rect">
            <a:avLst/>
          </a:prstGeom>
          <a:noFill/>
          <a:ln w="3175" algn="in">
            <a:noFill/>
            <a:miter lim="800000"/>
            <a:headEnd/>
            <a:tailEnd/>
          </a:ln>
        </p:spPr>
        <p:txBody>
          <a:bodyPr lIns="36576" tIns="36576" rIns="36576" bIns="36576"/>
          <a:lstStyle/>
          <a:p>
            <a:pPr algn="ctr"/>
            <a:r>
              <a:rPr lang="en-GB" sz="1100" b="1">
                <a:solidFill>
                  <a:srgbClr val="000000"/>
                </a:solidFill>
                <a:latin typeface="Calibri" pitchFamily="34" charset="0"/>
              </a:rPr>
              <a:t>Passing, Movement / Support Angles</a:t>
            </a:r>
          </a:p>
          <a:p>
            <a:endParaRPr lang="en-GB" sz="800" b="1">
              <a:solidFill>
                <a:srgbClr val="000000"/>
              </a:solidFill>
              <a:latin typeface="Calibri" pitchFamily="34" charset="0"/>
            </a:endParaRPr>
          </a:p>
          <a:p>
            <a:r>
              <a:rPr lang="en-GB" sz="1100" b="1">
                <a:solidFill>
                  <a:srgbClr val="000000"/>
                </a:solidFill>
                <a:latin typeface="Calibri" pitchFamily="34" charset="0"/>
              </a:rPr>
              <a:t>Area: </a:t>
            </a:r>
          </a:p>
          <a:p>
            <a:r>
              <a:rPr lang="en-GB" sz="1100">
                <a:solidFill>
                  <a:srgbClr val="000000"/>
                </a:solidFill>
                <a:latin typeface="Calibri" pitchFamily="34" charset="0"/>
              </a:rPr>
              <a:t>Size of area will  depend on number and age of players </a:t>
            </a:r>
            <a:endParaRPr lang="en-GB" sz="1100" b="1">
              <a:solidFill>
                <a:srgbClr val="000000"/>
              </a:solidFill>
              <a:latin typeface="Calibri" pitchFamily="34" charset="0"/>
            </a:endParaRPr>
          </a:p>
          <a:p>
            <a:r>
              <a:rPr lang="en-GB" sz="1100">
                <a:solidFill>
                  <a:srgbClr val="000000"/>
                </a:solidFill>
                <a:latin typeface="Calibri" pitchFamily="34" charset="0"/>
              </a:rPr>
              <a:t>12 Players, 6 Balls</a:t>
            </a:r>
          </a:p>
          <a:p>
            <a:r>
              <a:rPr lang="en-GB" sz="1100">
                <a:solidFill>
                  <a:srgbClr val="000000"/>
                </a:solidFill>
                <a:latin typeface="Calibri" pitchFamily="34" charset="0"/>
              </a:rPr>
              <a:t>Players split into three groups </a:t>
            </a:r>
            <a:r>
              <a:rPr lang="en-GB" sz="1100" b="1">
                <a:solidFill>
                  <a:srgbClr val="000000"/>
                </a:solidFill>
                <a:latin typeface="Calibri" pitchFamily="34" charset="0"/>
              </a:rPr>
              <a:t>Yellows, Blues</a:t>
            </a:r>
            <a:r>
              <a:rPr lang="en-GB" sz="1100">
                <a:solidFill>
                  <a:srgbClr val="000000"/>
                </a:solidFill>
                <a:latin typeface="Calibri" pitchFamily="34" charset="0"/>
              </a:rPr>
              <a:t> and </a:t>
            </a:r>
            <a:r>
              <a:rPr lang="en-GB" sz="1100" b="1">
                <a:solidFill>
                  <a:srgbClr val="000000"/>
                </a:solidFill>
                <a:latin typeface="Calibri" pitchFamily="34" charset="0"/>
              </a:rPr>
              <a:t>Red’s</a:t>
            </a:r>
            <a:r>
              <a:rPr lang="en-GB" sz="1100">
                <a:solidFill>
                  <a:srgbClr val="000000"/>
                </a:solidFill>
                <a:latin typeface="Calibri" pitchFamily="34" charset="0"/>
              </a:rPr>
              <a:t>.</a:t>
            </a:r>
            <a:endParaRPr lang="en-GB" sz="800">
              <a:solidFill>
                <a:srgbClr val="000000"/>
              </a:solidFill>
              <a:latin typeface="Calibri" pitchFamily="34" charset="0"/>
            </a:endParaRPr>
          </a:p>
          <a:p>
            <a:endParaRPr lang="en-GB" sz="1100" b="1">
              <a:solidFill>
                <a:srgbClr val="000000"/>
              </a:solidFill>
              <a:latin typeface="Calibri" pitchFamily="34" charset="0"/>
            </a:endParaRPr>
          </a:p>
          <a:p>
            <a:r>
              <a:rPr lang="en-GB" sz="1100" b="1">
                <a:solidFill>
                  <a:srgbClr val="000000"/>
                </a:solidFill>
                <a:latin typeface="Calibri" pitchFamily="34" charset="0"/>
              </a:rPr>
              <a:t>Start: </a:t>
            </a:r>
            <a:endParaRPr lang="en-GB" sz="800" b="1">
              <a:solidFill>
                <a:srgbClr val="000000"/>
              </a:solidFill>
              <a:latin typeface="Calibri" pitchFamily="34" charset="0"/>
            </a:endParaRPr>
          </a:p>
          <a:p>
            <a:r>
              <a:rPr lang="en-GB" sz="1100">
                <a:solidFill>
                  <a:srgbClr val="000000"/>
                </a:solidFill>
                <a:latin typeface="Calibri" pitchFamily="34" charset="0"/>
              </a:rPr>
              <a:t>Yellows, Blues and Reds initially with ball in hands moving around the area throwing and catching the ball in various ways.</a:t>
            </a:r>
          </a:p>
          <a:p>
            <a:r>
              <a:rPr lang="en-GB" sz="1100">
                <a:solidFill>
                  <a:srgbClr val="000000"/>
                </a:solidFill>
                <a:latin typeface="Calibri" pitchFamily="34" charset="0"/>
              </a:rPr>
              <a:t>Progress to having the ball on the ground and passing with feet.</a:t>
            </a:r>
          </a:p>
          <a:p>
            <a:r>
              <a:rPr lang="en-GB" sz="1100">
                <a:solidFill>
                  <a:srgbClr val="000000"/>
                </a:solidFill>
                <a:latin typeface="Calibri" pitchFamily="34" charset="0"/>
              </a:rPr>
              <a:t>You could get the players passing in sequence,</a:t>
            </a:r>
          </a:p>
          <a:p>
            <a:r>
              <a:rPr lang="en-GB" sz="1100">
                <a:solidFill>
                  <a:srgbClr val="000000"/>
                </a:solidFill>
                <a:latin typeface="Calibri" pitchFamily="34" charset="0"/>
              </a:rPr>
              <a:t>Red to Blue to Yellow.</a:t>
            </a:r>
          </a:p>
          <a:p>
            <a:r>
              <a:rPr lang="en-GB" sz="1100">
                <a:solidFill>
                  <a:srgbClr val="000000"/>
                </a:solidFill>
                <a:latin typeface="Calibri" pitchFamily="34" charset="0"/>
              </a:rPr>
              <a:t>Call out a colour and they can only pass to each other but the other two teams can combine together.</a:t>
            </a:r>
          </a:p>
          <a:p>
            <a:r>
              <a:rPr lang="en-GB" sz="1100">
                <a:solidFill>
                  <a:srgbClr val="000000"/>
                </a:solidFill>
                <a:latin typeface="Calibri" pitchFamily="34" charset="0"/>
              </a:rPr>
              <a:t>Also within this practice it is an opportunity for players could be working on different Fundamental movements.</a:t>
            </a:r>
          </a:p>
          <a:p>
            <a:r>
              <a:rPr lang="en-GB" sz="1100">
                <a:solidFill>
                  <a:srgbClr val="000000"/>
                </a:solidFill>
                <a:latin typeface="Calibri" pitchFamily="34" charset="0"/>
              </a:rPr>
              <a:t> </a:t>
            </a:r>
          </a:p>
          <a:p>
            <a:endParaRPr lang="en-GB" sz="1100" b="1">
              <a:solidFill>
                <a:srgbClr val="000000"/>
              </a:solidFill>
              <a:latin typeface="Calibri" pitchFamily="34" charset="0"/>
            </a:endParaRPr>
          </a:p>
          <a:p>
            <a:endParaRPr lang="en-GB" sz="800" b="1">
              <a:solidFill>
                <a:srgbClr val="000000"/>
              </a:solidFill>
              <a:latin typeface="Calibri" pitchFamily="34" charset="0"/>
            </a:endParaRPr>
          </a:p>
          <a:p>
            <a:r>
              <a:rPr lang="en-GB" sz="1100" b="1">
                <a:solidFill>
                  <a:srgbClr val="000000"/>
                </a:solidFill>
                <a:latin typeface="Calibri" pitchFamily="34" charset="0"/>
              </a:rPr>
              <a:t>    </a:t>
            </a:r>
          </a:p>
          <a:p>
            <a:endParaRPr lang="en-GB" sz="1200">
              <a:solidFill>
                <a:srgbClr val="000000"/>
              </a:solidFill>
              <a:latin typeface="Calibri" pitchFamily="34" charset="0"/>
            </a:endParaRPr>
          </a:p>
          <a:p>
            <a:endParaRPr lang="en-US"/>
          </a:p>
        </p:txBody>
      </p:sp>
    </p:spTree>
  </p:cSld>
  <p:clrMapOvr>
    <a:masterClrMapping/>
  </p:clrMapOvr>
  <p:transition advTm="10531"/>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835150" y="115888"/>
            <a:ext cx="5759450" cy="360362"/>
          </a:xfrm>
          <a:prstGeom prst="rect">
            <a:avLst/>
          </a:prstGeom>
          <a:noFill/>
          <a:ln w="9525" algn="in">
            <a:noFill/>
            <a:miter lim="800000"/>
            <a:headEnd/>
            <a:tailEnd/>
          </a:ln>
        </p:spPr>
        <p:txBody>
          <a:bodyPr lIns="36576" tIns="36576" rIns="36576" bIns="36576"/>
          <a:lstStyle/>
          <a:p>
            <a:pPr algn="ctr"/>
            <a:r>
              <a:rPr lang="en-GB" sz="1400" b="1">
                <a:solidFill>
                  <a:srgbClr val="000000"/>
                </a:solidFill>
                <a:latin typeface="Calibri" pitchFamily="34" charset="0"/>
              </a:rPr>
              <a:t>In the Box</a:t>
            </a:r>
            <a:endParaRPr lang="en-US"/>
          </a:p>
        </p:txBody>
      </p:sp>
      <p:grpSp>
        <p:nvGrpSpPr>
          <p:cNvPr id="23555" name="Group 3"/>
          <p:cNvGrpSpPr>
            <a:grpSpLocks/>
          </p:cNvGrpSpPr>
          <p:nvPr/>
        </p:nvGrpSpPr>
        <p:grpSpPr bwMode="auto">
          <a:xfrm rot="-5400000">
            <a:off x="-396874" y="1268412"/>
            <a:ext cx="5689600" cy="4105275"/>
            <a:chOff x="106907775" y="105624150"/>
            <a:chExt cx="6444000" cy="4824000"/>
          </a:xfrm>
        </p:grpSpPr>
        <p:sp>
          <p:nvSpPr>
            <p:cNvPr id="23558" name="Rectangle 4"/>
            <p:cNvSpPr>
              <a:spLocks noChangeArrowheads="1"/>
            </p:cNvSpPr>
            <p:nvPr/>
          </p:nvSpPr>
          <p:spPr bwMode="auto">
            <a:xfrm>
              <a:off x="106907775" y="105624150"/>
              <a:ext cx="6444000" cy="482400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3559" name="Rectangle 5"/>
            <p:cNvSpPr>
              <a:spLocks noChangeArrowheads="1"/>
            </p:cNvSpPr>
            <p:nvPr/>
          </p:nvSpPr>
          <p:spPr bwMode="auto">
            <a:xfrm>
              <a:off x="107412255" y="105985482"/>
              <a:ext cx="5472000" cy="4140000"/>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23560" name="Group 6"/>
            <p:cNvGrpSpPr>
              <a:grpSpLocks/>
            </p:cNvGrpSpPr>
            <p:nvPr/>
          </p:nvGrpSpPr>
          <p:grpSpPr bwMode="auto">
            <a:xfrm rot="2751764">
              <a:off x="109103775" y="107460150"/>
              <a:ext cx="162000" cy="198000"/>
              <a:chOff x="111407775" y="109026150"/>
              <a:chExt cx="162000" cy="198000"/>
            </a:xfrm>
          </p:grpSpPr>
          <p:sp>
            <p:nvSpPr>
              <p:cNvPr id="23620"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21"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22"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3561" name="Group 10"/>
            <p:cNvGrpSpPr>
              <a:grpSpLocks/>
            </p:cNvGrpSpPr>
            <p:nvPr/>
          </p:nvGrpSpPr>
          <p:grpSpPr bwMode="auto">
            <a:xfrm rot="2892777">
              <a:off x="109013775" y="108126150"/>
              <a:ext cx="162000" cy="198000"/>
              <a:chOff x="108383775" y="108666150"/>
              <a:chExt cx="162000" cy="198000"/>
            </a:xfrm>
          </p:grpSpPr>
          <p:sp>
            <p:nvSpPr>
              <p:cNvPr id="23617"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18"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19"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3562" name="Group 14"/>
            <p:cNvGrpSpPr>
              <a:grpSpLocks/>
            </p:cNvGrpSpPr>
            <p:nvPr/>
          </p:nvGrpSpPr>
          <p:grpSpPr bwMode="auto">
            <a:xfrm>
              <a:off x="109139775" y="109440150"/>
              <a:ext cx="162000" cy="198000"/>
              <a:chOff x="111750675" y="109369050"/>
              <a:chExt cx="162000" cy="198000"/>
            </a:xfrm>
          </p:grpSpPr>
          <p:sp>
            <p:nvSpPr>
              <p:cNvPr id="23614" name="Oval 15"/>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15" name="Oval 16"/>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16" name="Oval 17"/>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3563" name="Group 18"/>
            <p:cNvGrpSpPr>
              <a:grpSpLocks/>
            </p:cNvGrpSpPr>
            <p:nvPr/>
          </p:nvGrpSpPr>
          <p:grpSpPr bwMode="auto">
            <a:xfrm rot="-6269562">
              <a:off x="111281775" y="106866148"/>
              <a:ext cx="162000" cy="198000"/>
              <a:chOff x="108726675" y="109009050"/>
              <a:chExt cx="162000" cy="198000"/>
            </a:xfrm>
          </p:grpSpPr>
          <p:sp>
            <p:nvSpPr>
              <p:cNvPr id="23611" name="Oval 1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12" name="Oval 2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13" name="Oval 2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3564" name="Group 22"/>
            <p:cNvGrpSpPr>
              <a:grpSpLocks/>
            </p:cNvGrpSpPr>
            <p:nvPr/>
          </p:nvGrpSpPr>
          <p:grpSpPr bwMode="auto">
            <a:xfrm rot="-4000952">
              <a:off x="111317775" y="108270148"/>
              <a:ext cx="162000" cy="198000"/>
              <a:chOff x="108600269" y="109058151"/>
              <a:chExt cx="162000" cy="198000"/>
            </a:xfrm>
          </p:grpSpPr>
          <p:sp>
            <p:nvSpPr>
              <p:cNvPr id="23608" name="Oval 23"/>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09" name="Oval 24"/>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10" name="Oval 25"/>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3565" name="Group 26"/>
            <p:cNvGrpSpPr>
              <a:grpSpLocks/>
            </p:cNvGrpSpPr>
            <p:nvPr/>
          </p:nvGrpSpPr>
          <p:grpSpPr bwMode="auto">
            <a:xfrm rot="7822104">
              <a:off x="109049776" y="106542149"/>
              <a:ext cx="162000" cy="198001"/>
              <a:chOff x="108461002" y="109140210"/>
              <a:chExt cx="162000" cy="198001"/>
            </a:xfrm>
          </p:grpSpPr>
          <p:sp>
            <p:nvSpPr>
              <p:cNvPr id="23605" name="Oval 27"/>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06" name="Oval 28"/>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07" name="Oval 29"/>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3566" name="Group 30"/>
            <p:cNvGrpSpPr>
              <a:grpSpLocks/>
            </p:cNvGrpSpPr>
            <p:nvPr/>
          </p:nvGrpSpPr>
          <p:grpSpPr bwMode="auto">
            <a:xfrm>
              <a:off x="110723775" y="108792150"/>
              <a:ext cx="162000" cy="198000"/>
              <a:chOff x="111864975" y="109483350"/>
              <a:chExt cx="162000" cy="198000"/>
            </a:xfrm>
          </p:grpSpPr>
          <p:sp>
            <p:nvSpPr>
              <p:cNvPr id="23602" name="Oval 31"/>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03" name="Oval 32"/>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04" name="Oval 33"/>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3567" name="Group 34"/>
            <p:cNvGrpSpPr>
              <a:grpSpLocks/>
            </p:cNvGrpSpPr>
            <p:nvPr/>
          </p:nvGrpSpPr>
          <p:grpSpPr bwMode="auto">
            <a:xfrm rot="-9158451">
              <a:off x="110615773" y="107280150"/>
              <a:ext cx="162000" cy="198000"/>
              <a:chOff x="111979275" y="109597650"/>
              <a:chExt cx="162000" cy="198000"/>
            </a:xfrm>
          </p:grpSpPr>
          <p:sp>
            <p:nvSpPr>
              <p:cNvPr id="23599" name="Oval 35"/>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00" name="Oval 36"/>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601" name="Oval 37"/>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3568" name="Oval 38" descr="Solid diamond"/>
            <p:cNvSpPr>
              <a:spLocks noChangeArrowheads="1"/>
            </p:cNvSpPr>
            <p:nvPr/>
          </p:nvSpPr>
          <p:spPr bwMode="auto">
            <a:xfrm>
              <a:off x="110507775" y="107496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23569" name="Group 39"/>
            <p:cNvGrpSpPr>
              <a:grpSpLocks/>
            </p:cNvGrpSpPr>
            <p:nvPr/>
          </p:nvGrpSpPr>
          <p:grpSpPr bwMode="auto">
            <a:xfrm rot="5400000">
              <a:off x="109931775" y="105516150"/>
              <a:ext cx="108000" cy="540000"/>
              <a:chOff x="106979775" y="106452150"/>
              <a:chExt cx="108000" cy="540000"/>
            </a:xfrm>
          </p:grpSpPr>
          <p:sp>
            <p:nvSpPr>
              <p:cNvPr id="23596" name="Oval 40" descr="Solid diamond"/>
              <p:cNvSpPr>
                <a:spLocks noChangeArrowheads="1"/>
              </p:cNvSpPr>
              <p:nvPr/>
            </p:nvSpPr>
            <p:spPr bwMode="auto">
              <a:xfrm>
                <a:off x="106979775" y="106884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97" name="Oval 41" descr="Solid diamond"/>
              <p:cNvSpPr>
                <a:spLocks noChangeArrowheads="1"/>
              </p:cNvSpPr>
              <p:nvPr/>
            </p:nvSpPr>
            <p:spPr bwMode="auto">
              <a:xfrm>
                <a:off x="106979775" y="106668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98" name="Oval 42" descr="Solid diamond"/>
              <p:cNvSpPr>
                <a:spLocks noChangeArrowheads="1"/>
              </p:cNvSpPr>
              <p:nvPr/>
            </p:nvSpPr>
            <p:spPr bwMode="auto">
              <a:xfrm>
                <a:off x="106979775" y="106452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23570" name="Rectangle 43"/>
            <p:cNvSpPr>
              <a:spLocks noChangeArrowheads="1"/>
            </p:cNvSpPr>
            <p:nvPr/>
          </p:nvSpPr>
          <p:spPr bwMode="auto">
            <a:xfrm>
              <a:off x="107411775" y="107496150"/>
              <a:ext cx="1152000" cy="1116000"/>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sp>
          <p:nvSpPr>
            <p:cNvPr id="23571" name="Rectangle 44"/>
            <p:cNvSpPr>
              <a:spLocks noChangeArrowheads="1"/>
            </p:cNvSpPr>
            <p:nvPr/>
          </p:nvSpPr>
          <p:spPr bwMode="auto">
            <a:xfrm>
              <a:off x="111767775" y="107532150"/>
              <a:ext cx="1116000" cy="1080000"/>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sp>
          <p:nvSpPr>
            <p:cNvPr id="23572" name="Line 45"/>
            <p:cNvSpPr>
              <a:spLocks noChangeShapeType="1"/>
            </p:cNvSpPr>
            <p:nvPr/>
          </p:nvSpPr>
          <p:spPr bwMode="auto">
            <a:xfrm>
              <a:off x="111767775" y="106020150"/>
              <a:ext cx="0" cy="4068000"/>
            </a:xfrm>
            <a:prstGeom prst="line">
              <a:avLst/>
            </a:prstGeom>
            <a:noFill/>
            <a:ln w="28575">
              <a:solidFill>
                <a:srgbClr val="FFFFFF"/>
              </a:solidFill>
              <a:round/>
              <a:headEnd/>
              <a:tailEnd/>
            </a:ln>
          </p:spPr>
          <p:txBody>
            <a:bodyPr lIns="36576" tIns="36576" rIns="36576" bIns="36576"/>
            <a:lstStyle/>
            <a:p>
              <a:endParaRPr lang="en-US"/>
            </a:p>
          </p:txBody>
        </p:sp>
        <p:sp>
          <p:nvSpPr>
            <p:cNvPr id="23573" name="Line 46"/>
            <p:cNvSpPr>
              <a:spLocks noChangeShapeType="1"/>
            </p:cNvSpPr>
            <p:nvPr/>
          </p:nvSpPr>
          <p:spPr bwMode="auto">
            <a:xfrm>
              <a:off x="108563775" y="106020150"/>
              <a:ext cx="0" cy="4068000"/>
            </a:xfrm>
            <a:prstGeom prst="line">
              <a:avLst/>
            </a:prstGeom>
            <a:noFill/>
            <a:ln w="28575" algn="ctr">
              <a:solidFill>
                <a:srgbClr val="FFFFFF"/>
              </a:solidFill>
              <a:round/>
              <a:headEnd/>
              <a:tailEnd/>
            </a:ln>
          </p:spPr>
          <p:txBody>
            <a:bodyPr lIns="36576" tIns="36576" rIns="36576" bIns="36576"/>
            <a:lstStyle/>
            <a:p>
              <a:endParaRPr lang="en-US"/>
            </a:p>
          </p:txBody>
        </p:sp>
        <p:grpSp>
          <p:nvGrpSpPr>
            <p:cNvPr id="23574" name="Group 47"/>
            <p:cNvGrpSpPr>
              <a:grpSpLocks/>
            </p:cNvGrpSpPr>
            <p:nvPr/>
          </p:nvGrpSpPr>
          <p:grpSpPr bwMode="auto">
            <a:xfrm rot="3640101">
              <a:off x="110291773" y="108792150"/>
              <a:ext cx="162000" cy="198001"/>
              <a:chOff x="108447122" y="109028035"/>
              <a:chExt cx="162000" cy="198001"/>
            </a:xfrm>
          </p:grpSpPr>
          <p:sp>
            <p:nvSpPr>
              <p:cNvPr id="23593" name="Oval 48"/>
              <p:cNvSpPr>
                <a:spLocks noChangeArrowheads="1"/>
              </p:cNvSpPr>
              <p:nvPr/>
            </p:nvSpPr>
            <p:spPr bwMode="auto">
              <a:xfrm>
                <a:off x="108465122" y="1090280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94" name="Oval 49"/>
              <p:cNvSpPr>
                <a:spLocks noChangeArrowheads="1"/>
              </p:cNvSpPr>
              <p:nvPr/>
            </p:nvSpPr>
            <p:spPr bwMode="auto">
              <a:xfrm>
                <a:off x="108528123" y="1090280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95" name="Oval 50"/>
              <p:cNvSpPr>
                <a:spLocks noChangeArrowheads="1"/>
              </p:cNvSpPr>
              <p:nvPr/>
            </p:nvSpPr>
            <p:spPr bwMode="auto">
              <a:xfrm>
                <a:off x="108447122" y="109064036"/>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3575" name="Group 51"/>
            <p:cNvGrpSpPr>
              <a:grpSpLocks/>
            </p:cNvGrpSpPr>
            <p:nvPr/>
          </p:nvGrpSpPr>
          <p:grpSpPr bwMode="auto">
            <a:xfrm rot="-10107924">
              <a:off x="110399773" y="106416150"/>
              <a:ext cx="162000" cy="198002"/>
              <a:chOff x="108414452" y="108869726"/>
              <a:chExt cx="162000" cy="198002"/>
            </a:xfrm>
          </p:grpSpPr>
          <p:sp>
            <p:nvSpPr>
              <p:cNvPr id="23590" name="Oval 52"/>
              <p:cNvSpPr>
                <a:spLocks noChangeArrowheads="1"/>
              </p:cNvSpPr>
              <p:nvPr/>
            </p:nvSpPr>
            <p:spPr bwMode="auto">
              <a:xfrm>
                <a:off x="108432452" y="10886972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91" name="Oval 53"/>
              <p:cNvSpPr>
                <a:spLocks noChangeArrowheads="1"/>
              </p:cNvSpPr>
              <p:nvPr/>
            </p:nvSpPr>
            <p:spPr bwMode="auto">
              <a:xfrm>
                <a:off x="108495453" y="10886972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92" name="Oval 54"/>
              <p:cNvSpPr>
                <a:spLocks noChangeArrowheads="1"/>
              </p:cNvSpPr>
              <p:nvPr/>
            </p:nvSpPr>
            <p:spPr bwMode="auto">
              <a:xfrm>
                <a:off x="108414452" y="108905728"/>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3576" name="Group 55"/>
            <p:cNvGrpSpPr>
              <a:grpSpLocks/>
            </p:cNvGrpSpPr>
            <p:nvPr/>
          </p:nvGrpSpPr>
          <p:grpSpPr bwMode="auto">
            <a:xfrm rot="10296728">
              <a:off x="109787775" y="106596150"/>
              <a:ext cx="162000" cy="198000"/>
              <a:chOff x="111864975" y="109483350"/>
              <a:chExt cx="162000" cy="198000"/>
            </a:xfrm>
          </p:grpSpPr>
          <p:sp>
            <p:nvSpPr>
              <p:cNvPr id="23587" name="Oval 56"/>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88" name="Oval 57"/>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89" name="Oval 58"/>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3577" name="Group 59"/>
            <p:cNvGrpSpPr>
              <a:grpSpLocks/>
            </p:cNvGrpSpPr>
            <p:nvPr/>
          </p:nvGrpSpPr>
          <p:grpSpPr bwMode="auto">
            <a:xfrm rot="-2455760">
              <a:off x="111407775" y="109512148"/>
              <a:ext cx="162000" cy="198000"/>
              <a:chOff x="111979275" y="109597650"/>
              <a:chExt cx="162000" cy="198000"/>
            </a:xfrm>
          </p:grpSpPr>
          <p:sp>
            <p:nvSpPr>
              <p:cNvPr id="23584" name="Oval 60"/>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85" name="Oval 61"/>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86" name="Oval 62"/>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3578" name="Text Box 63"/>
            <p:cNvSpPr txBox="1">
              <a:spLocks noChangeArrowheads="1"/>
            </p:cNvSpPr>
            <p:nvPr/>
          </p:nvSpPr>
          <p:spPr bwMode="auto">
            <a:xfrm rot="5400000">
              <a:off x="107177775" y="107874150"/>
              <a:ext cx="972000" cy="288000"/>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End Zone</a:t>
              </a:r>
              <a:endParaRPr lang="en-US"/>
            </a:p>
          </p:txBody>
        </p:sp>
        <p:sp>
          <p:nvSpPr>
            <p:cNvPr id="23579" name="Text Box 64"/>
            <p:cNvSpPr txBox="1">
              <a:spLocks noChangeArrowheads="1"/>
            </p:cNvSpPr>
            <p:nvPr/>
          </p:nvSpPr>
          <p:spPr bwMode="auto">
            <a:xfrm rot="-5400000">
              <a:off x="112145775" y="107910150"/>
              <a:ext cx="972000" cy="288000"/>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End Zone</a:t>
              </a:r>
              <a:endParaRPr lang="en-US"/>
            </a:p>
          </p:txBody>
        </p:sp>
        <p:grpSp>
          <p:nvGrpSpPr>
            <p:cNvPr id="23580" name="Group 65"/>
            <p:cNvGrpSpPr>
              <a:grpSpLocks/>
            </p:cNvGrpSpPr>
            <p:nvPr/>
          </p:nvGrpSpPr>
          <p:grpSpPr bwMode="auto">
            <a:xfrm rot="5400000">
              <a:off x="110147775" y="110016150"/>
              <a:ext cx="108000" cy="540000"/>
              <a:chOff x="107310075" y="106337850"/>
              <a:chExt cx="108000" cy="540000"/>
            </a:xfrm>
          </p:grpSpPr>
          <p:sp>
            <p:nvSpPr>
              <p:cNvPr id="23581" name="Oval 66" descr="Solid diamond"/>
              <p:cNvSpPr>
                <a:spLocks noChangeArrowheads="1"/>
              </p:cNvSpPr>
              <p:nvPr/>
            </p:nvSpPr>
            <p:spPr bwMode="auto">
              <a:xfrm>
                <a:off x="107310075" y="1067698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82" name="Oval 67" descr="Solid diamond"/>
              <p:cNvSpPr>
                <a:spLocks noChangeArrowheads="1"/>
              </p:cNvSpPr>
              <p:nvPr/>
            </p:nvSpPr>
            <p:spPr bwMode="auto">
              <a:xfrm>
                <a:off x="107310075" y="1065538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3583" name="Oval 68" descr="Solid diamond"/>
              <p:cNvSpPr>
                <a:spLocks noChangeArrowheads="1"/>
              </p:cNvSpPr>
              <p:nvPr/>
            </p:nvSpPr>
            <p:spPr bwMode="auto">
              <a:xfrm>
                <a:off x="107310075" y="1063378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sp>
        <p:nvSpPr>
          <p:cNvPr id="23556" name="Text Box 69"/>
          <p:cNvSpPr txBox="1">
            <a:spLocks noChangeArrowheads="1"/>
          </p:cNvSpPr>
          <p:nvPr/>
        </p:nvSpPr>
        <p:spPr bwMode="auto">
          <a:xfrm>
            <a:off x="4932363" y="692150"/>
            <a:ext cx="3960812" cy="5473700"/>
          </a:xfrm>
          <a:prstGeom prst="rect">
            <a:avLst/>
          </a:prstGeom>
          <a:noFill/>
          <a:ln w="3175" algn="in">
            <a:noFill/>
            <a:miter lim="800000"/>
            <a:headEnd/>
            <a:tailEnd/>
          </a:ln>
        </p:spPr>
        <p:txBody>
          <a:bodyPr lIns="36576" tIns="36576" rIns="36576" bIns="36576"/>
          <a:lstStyle/>
          <a:p>
            <a:pPr algn="ctr"/>
            <a:r>
              <a:rPr lang="en-GB" sz="1100" b="1">
                <a:solidFill>
                  <a:srgbClr val="000000"/>
                </a:solidFill>
                <a:latin typeface="Calibri" pitchFamily="34" charset="0"/>
              </a:rPr>
              <a:t>Warm Up - Passing and Moving</a:t>
            </a:r>
          </a:p>
          <a:p>
            <a:endParaRPr lang="en-GB" sz="1100" b="1">
              <a:solidFill>
                <a:srgbClr val="000000"/>
              </a:solidFill>
              <a:latin typeface="Calibri" pitchFamily="34" charset="0"/>
            </a:endParaRPr>
          </a:p>
          <a:p>
            <a:r>
              <a:rPr lang="en-GB" sz="1100" b="1">
                <a:solidFill>
                  <a:srgbClr val="000000"/>
                </a:solidFill>
                <a:latin typeface="Calibri" pitchFamily="34" charset="0"/>
              </a:rPr>
              <a:t>Area: </a:t>
            </a:r>
            <a:r>
              <a:rPr lang="en-GB" sz="1100">
                <a:solidFill>
                  <a:srgbClr val="000000"/>
                </a:solidFill>
                <a:latin typeface="Calibri" pitchFamily="34" charset="0"/>
              </a:rPr>
              <a:t>Size of area will  depend on number and age of players </a:t>
            </a:r>
          </a:p>
          <a:p>
            <a:endParaRPr lang="en-GB" sz="900">
              <a:solidFill>
                <a:srgbClr val="000000"/>
              </a:solidFill>
              <a:latin typeface="Calibri" pitchFamily="34" charset="0"/>
            </a:endParaRPr>
          </a:p>
          <a:p>
            <a:r>
              <a:rPr lang="en-GB" sz="1100" b="1">
                <a:solidFill>
                  <a:srgbClr val="000000"/>
                </a:solidFill>
                <a:latin typeface="Calibri" pitchFamily="34" charset="0"/>
              </a:rPr>
              <a:t>Start:</a:t>
            </a:r>
          </a:p>
          <a:p>
            <a:endParaRPr lang="en-GB" sz="900" b="1">
              <a:solidFill>
                <a:srgbClr val="000000"/>
              </a:solidFill>
              <a:latin typeface="Calibri" pitchFamily="34" charset="0"/>
            </a:endParaRPr>
          </a:p>
          <a:p>
            <a:r>
              <a:rPr lang="en-GB" sz="1100">
                <a:solidFill>
                  <a:srgbClr val="000000"/>
                </a:solidFill>
                <a:latin typeface="Calibri" pitchFamily="34" charset="0"/>
              </a:rPr>
              <a:t>Two teams of 6 players, start with ball in hands.</a:t>
            </a:r>
          </a:p>
          <a:p>
            <a:r>
              <a:rPr lang="en-GB" sz="1100">
                <a:solidFill>
                  <a:srgbClr val="000000"/>
                </a:solidFill>
                <a:latin typeface="Calibri" pitchFamily="34" charset="0"/>
              </a:rPr>
              <a:t>To get players used to the game have a ball or two for each team. They then look to throw and catch the ball whilst working their way up and down the pitch into one of the end zones.</a:t>
            </a:r>
          </a:p>
          <a:p>
            <a:r>
              <a:rPr lang="en-GB" sz="1100">
                <a:solidFill>
                  <a:srgbClr val="000000"/>
                </a:solidFill>
                <a:latin typeface="Calibri" pitchFamily="34" charset="0"/>
              </a:rPr>
              <a:t>Get the players to use different types of football movements whilst working initially.</a:t>
            </a:r>
          </a:p>
          <a:p>
            <a:endParaRPr lang="en-GB" sz="900" b="1">
              <a:solidFill>
                <a:srgbClr val="000000"/>
              </a:solidFill>
              <a:latin typeface="Calibri" pitchFamily="34" charset="0"/>
            </a:endParaRPr>
          </a:p>
          <a:p>
            <a:r>
              <a:rPr lang="en-GB" sz="1100" b="1">
                <a:solidFill>
                  <a:srgbClr val="000000"/>
                </a:solidFill>
                <a:latin typeface="Calibri" pitchFamily="34" charset="0"/>
              </a:rPr>
              <a:t>Progressions:</a:t>
            </a:r>
          </a:p>
          <a:p>
            <a:endParaRPr lang="en-GB" sz="900" b="1">
              <a:solidFill>
                <a:srgbClr val="000000"/>
              </a:solidFill>
              <a:latin typeface="Calibri" pitchFamily="34" charset="0"/>
            </a:endParaRPr>
          </a:p>
          <a:p>
            <a:r>
              <a:rPr lang="en-GB" sz="1100" b="1">
                <a:solidFill>
                  <a:srgbClr val="000000"/>
                </a:solidFill>
                <a:latin typeface="Calibri" pitchFamily="34" charset="0"/>
              </a:rPr>
              <a:t>(i)  </a:t>
            </a:r>
            <a:r>
              <a:rPr lang="en-GB" sz="1100">
                <a:solidFill>
                  <a:srgbClr val="000000"/>
                </a:solidFill>
                <a:latin typeface="Calibri" pitchFamily="34" charset="0"/>
              </a:rPr>
              <a:t>6v6,</a:t>
            </a:r>
            <a:r>
              <a:rPr lang="en-GB" sz="1100" b="1">
                <a:solidFill>
                  <a:srgbClr val="000000"/>
                </a:solidFill>
                <a:latin typeface="Calibri" pitchFamily="34" charset="0"/>
              </a:rPr>
              <a:t> </a:t>
            </a:r>
            <a:r>
              <a:rPr lang="en-GB" sz="1100">
                <a:solidFill>
                  <a:srgbClr val="000000"/>
                </a:solidFill>
                <a:latin typeface="Calibri" pitchFamily="34" charset="0"/>
              </a:rPr>
              <a:t>objective is to combine with team mates, throwing and catching the ball looking to score by throwing ball to someone who has run into an end zone.</a:t>
            </a:r>
          </a:p>
          <a:p>
            <a:r>
              <a:rPr lang="en-GB" sz="1100" b="1">
                <a:solidFill>
                  <a:srgbClr val="000000"/>
                </a:solidFill>
                <a:latin typeface="Calibri" pitchFamily="34" charset="0"/>
              </a:rPr>
              <a:t>(ii)  </a:t>
            </a:r>
            <a:r>
              <a:rPr lang="en-GB" sz="1100">
                <a:solidFill>
                  <a:srgbClr val="000000"/>
                </a:solidFill>
                <a:latin typeface="Calibri" pitchFamily="34" charset="0"/>
              </a:rPr>
              <a:t>Initially, you could have a player in each end zone to make practice easier</a:t>
            </a:r>
            <a:r>
              <a:rPr lang="en-GB" sz="1100" b="1">
                <a:solidFill>
                  <a:srgbClr val="000000"/>
                </a:solidFill>
                <a:latin typeface="Calibri" pitchFamily="34" charset="0"/>
              </a:rPr>
              <a:t> </a:t>
            </a:r>
            <a:endParaRPr lang="en-GB" sz="1100">
              <a:solidFill>
                <a:srgbClr val="000000"/>
              </a:solidFill>
              <a:latin typeface="Calibri" pitchFamily="34" charset="0"/>
            </a:endParaRPr>
          </a:p>
          <a:p>
            <a:r>
              <a:rPr lang="en-GB" sz="1100" b="1">
                <a:solidFill>
                  <a:srgbClr val="000000"/>
                </a:solidFill>
                <a:latin typeface="Calibri" pitchFamily="34" charset="0"/>
              </a:rPr>
              <a:t>(iii)  </a:t>
            </a:r>
            <a:r>
              <a:rPr lang="en-GB" sz="1100">
                <a:solidFill>
                  <a:srgbClr val="000000"/>
                </a:solidFill>
                <a:latin typeface="Calibri" pitchFamily="34" charset="0"/>
              </a:rPr>
              <a:t>Once a team has scored in one end, can they then get the ball to the opposite end.</a:t>
            </a:r>
            <a:r>
              <a:rPr lang="en-GB" sz="1100" b="1">
                <a:solidFill>
                  <a:srgbClr val="000000"/>
                </a:solidFill>
                <a:latin typeface="Calibri" pitchFamily="34" charset="0"/>
              </a:rPr>
              <a:t> </a:t>
            </a:r>
            <a:endParaRPr lang="en-GB" sz="1100">
              <a:solidFill>
                <a:srgbClr val="000000"/>
              </a:solidFill>
              <a:latin typeface="Calibri" pitchFamily="34" charset="0"/>
            </a:endParaRPr>
          </a:p>
          <a:p>
            <a:r>
              <a:rPr lang="en-GB" sz="1100" b="1">
                <a:solidFill>
                  <a:srgbClr val="000000"/>
                </a:solidFill>
                <a:latin typeface="Calibri" pitchFamily="34" charset="0"/>
              </a:rPr>
              <a:t>(iv)  </a:t>
            </a:r>
            <a:r>
              <a:rPr lang="en-GB" sz="1100">
                <a:solidFill>
                  <a:srgbClr val="000000"/>
                </a:solidFill>
                <a:latin typeface="Calibri" pitchFamily="34" charset="0"/>
              </a:rPr>
              <a:t>Can players control the ball with a surface when thrown to them before catching it ?</a:t>
            </a:r>
            <a:r>
              <a:rPr lang="en-GB" sz="1100" b="1">
                <a:solidFill>
                  <a:srgbClr val="000000"/>
                </a:solidFill>
                <a:latin typeface="Calibri" pitchFamily="34" charset="0"/>
              </a:rPr>
              <a:t> </a:t>
            </a:r>
          </a:p>
          <a:p>
            <a:r>
              <a:rPr lang="en-GB" sz="1100" b="1">
                <a:solidFill>
                  <a:srgbClr val="000000"/>
                </a:solidFill>
                <a:latin typeface="Calibri" pitchFamily="34" charset="0"/>
              </a:rPr>
              <a:t>(v)  </a:t>
            </a:r>
            <a:r>
              <a:rPr lang="en-GB" sz="1100">
                <a:solidFill>
                  <a:srgbClr val="000000"/>
                </a:solidFill>
                <a:latin typeface="Calibri" pitchFamily="34" charset="0"/>
              </a:rPr>
              <a:t>Can some players volley the ball to team mates instead of throwing it ?</a:t>
            </a:r>
          </a:p>
          <a:p>
            <a:r>
              <a:rPr lang="en-GB" sz="1100" b="1">
                <a:solidFill>
                  <a:srgbClr val="000000"/>
                </a:solidFill>
                <a:latin typeface="Calibri" pitchFamily="34" charset="0"/>
              </a:rPr>
              <a:t>(vi)  </a:t>
            </a:r>
            <a:r>
              <a:rPr lang="en-GB" sz="1100">
                <a:solidFill>
                  <a:srgbClr val="000000"/>
                </a:solidFill>
                <a:latin typeface="Calibri" pitchFamily="34" charset="0"/>
              </a:rPr>
              <a:t>Could use the end zone line as an offside line, don’t get in before the ball is played.</a:t>
            </a:r>
          </a:p>
          <a:p>
            <a:pPr algn="ctr"/>
            <a:endParaRPr lang="en-GB" sz="900">
              <a:solidFill>
                <a:srgbClr val="000000"/>
              </a:solidFill>
              <a:latin typeface="Calibri" pitchFamily="34" charset="0"/>
            </a:endParaRPr>
          </a:p>
          <a:p>
            <a:r>
              <a:rPr lang="en-GB" sz="1100">
                <a:solidFill>
                  <a:srgbClr val="000000"/>
                </a:solidFill>
                <a:latin typeface="Calibri" pitchFamily="34" charset="0"/>
              </a:rPr>
              <a:t>As practice progresses, experiment with the size of end zone and movement of players within it. If players are finding scoring easy we may shrink the end zone down to a central box.</a:t>
            </a:r>
            <a:r>
              <a:rPr lang="en-GB" sz="1100" b="1">
                <a:solidFill>
                  <a:srgbClr val="000000"/>
                </a:solidFill>
                <a:latin typeface="Calibri" pitchFamily="34" charset="0"/>
              </a:rPr>
              <a:t>       </a:t>
            </a:r>
          </a:p>
          <a:p>
            <a:endParaRPr lang="en-GB" sz="1200">
              <a:solidFill>
                <a:srgbClr val="000000"/>
              </a:solidFill>
              <a:latin typeface="Calibri" pitchFamily="34" charset="0"/>
            </a:endParaRPr>
          </a:p>
          <a:p>
            <a:endParaRPr lang="en-US"/>
          </a:p>
        </p:txBody>
      </p:sp>
      <p:sp>
        <p:nvSpPr>
          <p:cNvPr id="70" name="Footer Placeholder 69"/>
          <p:cNvSpPr>
            <a:spLocks noGrp="1"/>
          </p:cNvSpPr>
          <p:nvPr>
            <p:ph type="ftr" sz="quarter" idx="11"/>
          </p:nvPr>
        </p:nvSpPr>
        <p:spPr/>
        <p:txBody>
          <a:bodyPr/>
          <a:lstStyle/>
          <a:p>
            <a:pPr>
              <a:defRPr/>
            </a:pPr>
            <a:r>
              <a:rPr lang="en-GB" smtClean="0"/>
              <a:t>Essex County FA - GP Development</a:t>
            </a:r>
            <a:endParaRPr lang="en-GB"/>
          </a:p>
        </p:txBody>
      </p:sp>
    </p:spTree>
  </p:cSld>
  <p:clrMapOvr>
    <a:masterClrMapping/>
  </p:clrMapOvr>
  <p:transition advTm="10531"/>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763713" y="115888"/>
            <a:ext cx="5759450" cy="360362"/>
          </a:xfrm>
          <a:prstGeom prst="rect">
            <a:avLst/>
          </a:prstGeom>
          <a:noFill/>
          <a:ln w="9525" algn="in">
            <a:noFill/>
            <a:miter lim="800000"/>
            <a:headEnd/>
            <a:tailEnd/>
          </a:ln>
        </p:spPr>
        <p:txBody>
          <a:bodyPr lIns="36576" tIns="36576" rIns="36576" bIns="36576"/>
          <a:lstStyle/>
          <a:p>
            <a:pPr algn="ctr"/>
            <a:r>
              <a:rPr lang="en-GB" sz="1400" b="1">
                <a:solidFill>
                  <a:srgbClr val="000000"/>
                </a:solidFill>
                <a:latin typeface="Calibri" pitchFamily="34" charset="0"/>
              </a:rPr>
              <a:t>Simon Says </a:t>
            </a:r>
            <a:endParaRPr lang="en-US"/>
          </a:p>
        </p:txBody>
      </p:sp>
      <p:grpSp>
        <p:nvGrpSpPr>
          <p:cNvPr id="24579" name="Group 3"/>
          <p:cNvGrpSpPr>
            <a:grpSpLocks/>
          </p:cNvGrpSpPr>
          <p:nvPr/>
        </p:nvGrpSpPr>
        <p:grpSpPr bwMode="auto">
          <a:xfrm rot="-5400000">
            <a:off x="808831" y="62707"/>
            <a:ext cx="3095625" cy="4211638"/>
            <a:chOff x="106835775" y="105624150"/>
            <a:chExt cx="3348000" cy="4644000"/>
          </a:xfrm>
        </p:grpSpPr>
        <p:sp>
          <p:nvSpPr>
            <p:cNvPr id="24651" name="Rectangle 4"/>
            <p:cNvSpPr>
              <a:spLocks noChangeArrowheads="1"/>
            </p:cNvSpPr>
            <p:nvPr/>
          </p:nvSpPr>
          <p:spPr bwMode="auto">
            <a:xfrm rot="-5400000">
              <a:off x="106187775" y="106272150"/>
              <a:ext cx="4644000" cy="334800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4652" name="Rectangle 5"/>
            <p:cNvSpPr>
              <a:spLocks noChangeArrowheads="1"/>
            </p:cNvSpPr>
            <p:nvPr/>
          </p:nvSpPr>
          <p:spPr bwMode="auto">
            <a:xfrm rot="-5400000">
              <a:off x="106551438" y="106496189"/>
              <a:ext cx="3943508" cy="2873284"/>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24653" name="Group 6"/>
            <p:cNvGrpSpPr>
              <a:grpSpLocks/>
            </p:cNvGrpSpPr>
            <p:nvPr/>
          </p:nvGrpSpPr>
          <p:grpSpPr bwMode="auto">
            <a:xfrm rot="-2648236">
              <a:off x="107985088" y="108828250"/>
              <a:ext cx="112433" cy="142692"/>
              <a:chOff x="111407775" y="109026150"/>
              <a:chExt cx="162000" cy="198000"/>
            </a:xfrm>
          </p:grpSpPr>
          <p:sp>
            <p:nvSpPr>
              <p:cNvPr id="24712"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713"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714"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54" name="Group 10"/>
            <p:cNvGrpSpPr>
              <a:grpSpLocks/>
            </p:cNvGrpSpPr>
            <p:nvPr/>
          </p:nvGrpSpPr>
          <p:grpSpPr bwMode="auto">
            <a:xfrm rot="-2507223">
              <a:off x="108685170" y="108801858"/>
              <a:ext cx="112433" cy="142693"/>
              <a:chOff x="108383775" y="108666150"/>
              <a:chExt cx="162000" cy="198000"/>
            </a:xfrm>
          </p:grpSpPr>
          <p:sp>
            <p:nvSpPr>
              <p:cNvPr id="24709"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710"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711"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55" name="Group 14"/>
            <p:cNvGrpSpPr>
              <a:grpSpLocks/>
            </p:cNvGrpSpPr>
            <p:nvPr/>
          </p:nvGrpSpPr>
          <p:grpSpPr bwMode="auto">
            <a:xfrm rot="-5400000">
              <a:off x="109494527" y="108533221"/>
              <a:ext cx="116748" cy="137418"/>
              <a:chOff x="111750675" y="109369050"/>
              <a:chExt cx="162000" cy="198000"/>
            </a:xfrm>
          </p:grpSpPr>
          <p:sp>
            <p:nvSpPr>
              <p:cNvPr id="24706" name="Oval 15"/>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707" name="Oval 16"/>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708" name="Oval 17"/>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56" name="Group 18"/>
            <p:cNvGrpSpPr>
              <a:grpSpLocks/>
            </p:cNvGrpSpPr>
            <p:nvPr/>
          </p:nvGrpSpPr>
          <p:grpSpPr bwMode="auto">
            <a:xfrm rot="9930439">
              <a:off x="107709604" y="106986383"/>
              <a:ext cx="112433" cy="142693"/>
              <a:chOff x="108726675" y="109009050"/>
              <a:chExt cx="162000" cy="198000"/>
            </a:xfrm>
          </p:grpSpPr>
          <p:sp>
            <p:nvSpPr>
              <p:cNvPr id="24703" name="Oval 1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704" name="Oval 2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705" name="Oval 2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57" name="Group 22"/>
            <p:cNvGrpSpPr>
              <a:grpSpLocks/>
            </p:cNvGrpSpPr>
            <p:nvPr/>
          </p:nvGrpSpPr>
          <p:grpSpPr bwMode="auto">
            <a:xfrm rot="-9400952">
              <a:off x="108934957" y="106751705"/>
              <a:ext cx="112433" cy="142695"/>
              <a:chOff x="108600269" y="109058151"/>
              <a:chExt cx="162000" cy="198000"/>
            </a:xfrm>
          </p:grpSpPr>
          <p:sp>
            <p:nvSpPr>
              <p:cNvPr id="24700" name="Oval 23"/>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701" name="Oval 24"/>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702" name="Oval 25"/>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58" name="Group 26"/>
            <p:cNvGrpSpPr>
              <a:grpSpLocks/>
            </p:cNvGrpSpPr>
            <p:nvPr/>
          </p:nvGrpSpPr>
          <p:grpSpPr bwMode="auto">
            <a:xfrm rot="2422104">
              <a:off x="107485897" y="108595186"/>
              <a:ext cx="112434" cy="142693"/>
              <a:chOff x="108461002" y="109140210"/>
              <a:chExt cx="162000" cy="198001"/>
            </a:xfrm>
          </p:grpSpPr>
          <p:sp>
            <p:nvSpPr>
              <p:cNvPr id="24697" name="Oval 27"/>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98" name="Oval 28"/>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99" name="Oval 29"/>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59" name="Group 30"/>
            <p:cNvGrpSpPr>
              <a:grpSpLocks/>
            </p:cNvGrpSpPr>
            <p:nvPr/>
          </p:nvGrpSpPr>
          <p:grpSpPr bwMode="auto">
            <a:xfrm rot="-5400000">
              <a:off x="109319632" y="107261269"/>
              <a:ext cx="116748" cy="137418"/>
              <a:chOff x="111864975" y="109483350"/>
              <a:chExt cx="162000" cy="198000"/>
            </a:xfrm>
          </p:grpSpPr>
          <p:sp>
            <p:nvSpPr>
              <p:cNvPr id="24694" name="Oval 31"/>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95" name="Oval 32"/>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96" name="Oval 33"/>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60" name="Group 34"/>
            <p:cNvGrpSpPr>
              <a:grpSpLocks/>
            </p:cNvGrpSpPr>
            <p:nvPr/>
          </p:nvGrpSpPr>
          <p:grpSpPr bwMode="auto">
            <a:xfrm rot="7041548">
              <a:off x="108095680" y="106767715"/>
              <a:ext cx="116748" cy="137418"/>
              <a:chOff x="111979275" y="109597650"/>
              <a:chExt cx="162000" cy="198000"/>
            </a:xfrm>
          </p:grpSpPr>
          <p:sp>
            <p:nvSpPr>
              <p:cNvPr id="24691" name="Oval 35"/>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92" name="Oval 36"/>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93" name="Oval 37"/>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4661" name="Oval 38" descr="Solid diamond"/>
            <p:cNvSpPr>
              <a:spLocks noChangeArrowheads="1"/>
            </p:cNvSpPr>
            <p:nvPr/>
          </p:nvSpPr>
          <p:spPr bwMode="auto">
            <a:xfrm rot="-5400000">
              <a:off x="106909292" y="108297833"/>
              <a:ext cx="77832"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24662" name="Group 39"/>
            <p:cNvGrpSpPr>
              <a:grpSpLocks/>
            </p:cNvGrpSpPr>
            <p:nvPr/>
          </p:nvGrpSpPr>
          <p:grpSpPr bwMode="auto">
            <a:xfrm>
              <a:off x="106910730" y="107854951"/>
              <a:ext cx="74955" cy="389160"/>
              <a:chOff x="106979775" y="106452150"/>
              <a:chExt cx="108000" cy="540000"/>
            </a:xfrm>
          </p:grpSpPr>
          <p:sp>
            <p:nvSpPr>
              <p:cNvPr id="24688" name="Oval 40" descr="Solid diamond"/>
              <p:cNvSpPr>
                <a:spLocks noChangeArrowheads="1"/>
              </p:cNvSpPr>
              <p:nvPr/>
            </p:nvSpPr>
            <p:spPr bwMode="auto">
              <a:xfrm>
                <a:off x="106979775" y="106884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89" name="Oval 41" descr="Solid diamond"/>
              <p:cNvSpPr>
                <a:spLocks noChangeArrowheads="1"/>
              </p:cNvSpPr>
              <p:nvPr/>
            </p:nvSpPr>
            <p:spPr bwMode="auto">
              <a:xfrm>
                <a:off x="106979775" y="106668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90" name="Oval 42" descr="Solid diamond"/>
              <p:cNvSpPr>
                <a:spLocks noChangeArrowheads="1"/>
              </p:cNvSpPr>
              <p:nvPr/>
            </p:nvSpPr>
            <p:spPr bwMode="auto">
              <a:xfrm>
                <a:off x="106979775" y="1064521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24663" name="Rectangle 43"/>
            <p:cNvSpPr>
              <a:spLocks noChangeArrowheads="1"/>
            </p:cNvSpPr>
            <p:nvPr/>
          </p:nvSpPr>
          <p:spPr bwMode="auto">
            <a:xfrm rot="-5400000">
              <a:off x="107820817" y="107295098"/>
              <a:ext cx="1452872" cy="1224269"/>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sp>
          <p:nvSpPr>
            <p:cNvPr id="24664" name="Line 44"/>
            <p:cNvSpPr>
              <a:spLocks noChangeShapeType="1"/>
            </p:cNvSpPr>
            <p:nvPr/>
          </p:nvSpPr>
          <p:spPr bwMode="auto">
            <a:xfrm rot="-5400000">
              <a:off x="108535432" y="105004493"/>
              <a:ext cx="0" cy="2823313"/>
            </a:xfrm>
            <a:prstGeom prst="line">
              <a:avLst/>
            </a:prstGeom>
            <a:noFill/>
            <a:ln w="28575">
              <a:solidFill>
                <a:srgbClr val="FFFFFF"/>
              </a:solidFill>
              <a:round/>
              <a:headEnd/>
              <a:tailEnd/>
            </a:ln>
          </p:spPr>
          <p:txBody>
            <a:bodyPr lIns="36576" tIns="36576" rIns="36576" bIns="36576"/>
            <a:lstStyle/>
            <a:p>
              <a:endParaRPr lang="en-US"/>
            </a:p>
          </p:txBody>
        </p:sp>
        <p:sp>
          <p:nvSpPr>
            <p:cNvPr id="24665" name="Line 45"/>
            <p:cNvSpPr>
              <a:spLocks noChangeShapeType="1"/>
            </p:cNvSpPr>
            <p:nvPr/>
          </p:nvSpPr>
          <p:spPr bwMode="auto">
            <a:xfrm rot="-5400000">
              <a:off x="108535432" y="108028493"/>
              <a:ext cx="0" cy="2823313"/>
            </a:xfrm>
            <a:prstGeom prst="line">
              <a:avLst/>
            </a:prstGeom>
            <a:noFill/>
            <a:ln w="28575" algn="ctr">
              <a:solidFill>
                <a:srgbClr val="FFFFFF"/>
              </a:solidFill>
              <a:round/>
              <a:headEnd/>
              <a:tailEnd/>
            </a:ln>
          </p:spPr>
          <p:txBody>
            <a:bodyPr lIns="36576" tIns="36576" rIns="36576" bIns="36576"/>
            <a:lstStyle/>
            <a:p>
              <a:endParaRPr lang="en-US"/>
            </a:p>
          </p:txBody>
        </p:sp>
        <p:grpSp>
          <p:nvGrpSpPr>
            <p:cNvPr id="24666" name="Group 46"/>
            <p:cNvGrpSpPr>
              <a:grpSpLocks/>
            </p:cNvGrpSpPr>
            <p:nvPr/>
          </p:nvGrpSpPr>
          <p:grpSpPr bwMode="auto">
            <a:xfrm rot="-1759900">
              <a:off x="109434807" y="107686378"/>
              <a:ext cx="112434" cy="142693"/>
              <a:chOff x="108447122" y="109028035"/>
              <a:chExt cx="162000" cy="198001"/>
            </a:xfrm>
          </p:grpSpPr>
          <p:sp>
            <p:nvSpPr>
              <p:cNvPr id="24685" name="Oval 47"/>
              <p:cNvSpPr>
                <a:spLocks noChangeArrowheads="1"/>
              </p:cNvSpPr>
              <p:nvPr/>
            </p:nvSpPr>
            <p:spPr bwMode="auto">
              <a:xfrm>
                <a:off x="108465122" y="1090280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86" name="Oval 48"/>
              <p:cNvSpPr>
                <a:spLocks noChangeArrowheads="1"/>
              </p:cNvSpPr>
              <p:nvPr/>
            </p:nvSpPr>
            <p:spPr bwMode="auto">
              <a:xfrm>
                <a:off x="108528123" y="1090280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87" name="Oval 49"/>
              <p:cNvSpPr>
                <a:spLocks noChangeArrowheads="1"/>
              </p:cNvSpPr>
              <p:nvPr/>
            </p:nvSpPr>
            <p:spPr bwMode="auto">
              <a:xfrm>
                <a:off x="108447122" y="109064036"/>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67" name="Group 50"/>
            <p:cNvGrpSpPr>
              <a:grpSpLocks/>
            </p:cNvGrpSpPr>
            <p:nvPr/>
          </p:nvGrpSpPr>
          <p:grpSpPr bwMode="auto">
            <a:xfrm rot="6092076">
              <a:off x="107395916" y="107623828"/>
              <a:ext cx="116748" cy="137419"/>
              <a:chOff x="108414452" y="108869726"/>
              <a:chExt cx="162000" cy="198002"/>
            </a:xfrm>
          </p:grpSpPr>
          <p:sp>
            <p:nvSpPr>
              <p:cNvPr id="24682" name="Oval 51"/>
              <p:cNvSpPr>
                <a:spLocks noChangeArrowheads="1"/>
              </p:cNvSpPr>
              <p:nvPr/>
            </p:nvSpPr>
            <p:spPr bwMode="auto">
              <a:xfrm>
                <a:off x="108432452" y="10886972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83" name="Oval 52"/>
              <p:cNvSpPr>
                <a:spLocks noChangeArrowheads="1"/>
              </p:cNvSpPr>
              <p:nvPr/>
            </p:nvSpPr>
            <p:spPr bwMode="auto">
              <a:xfrm>
                <a:off x="108495453" y="10886972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84" name="Oval 53"/>
              <p:cNvSpPr>
                <a:spLocks noChangeArrowheads="1"/>
              </p:cNvSpPr>
              <p:nvPr/>
            </p:nvSpPr>
            <p:spPr bwMode="auto">
              <a:xfrm>
                <a:off x="108414452" y="108905728"/>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68" name="Group 54"/>
            <p:cNvGrpSpPr>
              <a:grpSpLocks/>
            </p:cNvGrpSpPr>
            <p:nvPr/>
          </p:nvGrpSpPr>
          <p:grpSpPr bwMode="auto">
            <a:xfrm rot="4896727">
              <a:off x="107520707" y="108065535"/>
              <a:ext cx="116748" cy="137418"/>
              <a:chOff x="111864975" y="109483350"/>
              <a:chExt cx="162000" cy="198000"/>
            </a:xfrm>
          </p:grpSpPr>
          <p:sp>
            <p:nvSpPr>
              <p:cNvPr id="24679" name="Oval 55"/>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80" name="Oval 56"/>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81" name="Oval 57"/>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69" name="Group 58"/>
            <p:cNvGrpSpPr>
              <a:grpSpLocks/>
            </p:cNvGrpSpPr>
            <p:nvPr/>
          </p:nvGrpSpPr>
          <p:grpSpPr bwMode="auto">
            <a:xfrm rot="-7855760">
              <a:off x="109544498" y="106898049"/>
              <a:ext cx="116748" cy="137418"/>
              <a:chOff x="111979275" y="109597650"/>
              <a:chExt cx="162000" cy="198000"/>
            </a:xfrm>
          </p:grpSpPr>
          <p:sp>
            <p:nvSpPr>
              <p:cNvPr id="24676" name="Oval 59"/>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77" name="Oval 60"/>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78" name="Oval 61"/>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4670" name="Text Box 62"/>
            <p:cNvSpPr txBox="1">
              <a:spLocks noChangeArrowheads="1"/>
            </p:cNvSpPr>
            <p:nvPr/>
          </p:nvSpPr>
          <p:spPr bwMode="auto">
            <a:xfrm>
              <a:off x="108159984" y="109541712"/>
              <a:ext cx="674597" cy="207553"/>
            </a:xfrm>
            <a:prstGeom prst="rect">
              <a:avLst/>
            </a:prstGeom>
            <a:noFill/>
            <a:ln w="9525" algn="in">
              <a:noFill/>
              <a:miter lim="800000"/>
              <a:headEnd/>
              <a:tailEnd/>
            </a:ln>
          </p:spPr>
          <p:txBody>
            <a:bodyPr lIns="36576" tIns="36576" rIns="36576" bIns="36576"/>
            <a:lstStyle/>
            <a:p>
              <a:pPr algn="ctr"/>
              <a:r>
                <a:rPr lang="en-GB" sz="1000" b="1">
                  <a:solidFill>
                    <a:srgbClr val="000000"/>
                  </a:solidFill>
                  <a:latin typeface="Calibri" pitchFamily="34" charset="0"/>
                </a:rPr>
                <a:t>End Zone</a:t>
              </a:r>
              <a:endParaRPr lang="en-US"/>
            </a:p>
          </p:txBody>
        </p:sp>
        <p:sp>
          <p:nvSpPr>
            <p:cNvPr id="24671" name="Text Box 63"/>
            <p:cNvSpPr txBox="1">
              <a:spLocks noChangeArrowheads="1"/>
            </p:cNvSpPr>
            <p:nvPr/>
          </p:nvSpPr>
          <p:spPr bwMode="auto">
            <a:xfrm>
              <a:off x="108209954" y="106091142"/>
              <a:ext cx="674597" cy="207553"/>
            </a:xfrm>
            <a:prstGeom prst="rect">
              <a:avLst/>
            </a:prstGeom>
            <a:noFill/>
            <a:ln w="9525" algn="in">
              <a:noFill/>
              <a:miter lim="800000"/>
              <a:headEnd/>
              <a:tailEnd/>
            </a:ln>
          </p:spPr>
          <p:txBody>
            <a:bodyPr lIns="36576" tIns="36576" rIns="36576" bIns="36576"/>
            <a:lstStyle/>
            <a:p>
              <a:pPr algn="ctr"/>
              <a:r>
                <a:rPr lang="en-GB" sz="1000" b="1">
                  <a:solidFill>
                    <a:srgbClr val="000000"/>
                  </a:solidFill>
                  <a:latin typeface="Calibri" pitchFamily="34" charset="0"/>
                </a:rPr>
                <a:t>End Zone</a:t>
              </a:r>
              <a:endParaRPr lang="en-US"/>
            </a:p>
          </p:txBody>
        </p:sp>
        <p:grpSp>
          <p:nvGrpSpPr>
            <p:cNvPr id="24672" name="Group 64"/>
            <p:cNvGrpSpPr>
              <a:grpSpLocks/>
            </p:cNvGrpSpPr>
            <p:nvPr/>
          </p:nvGrpSpPr>
          <p:grpSpPr bwMode="auto">
            <a:xfrm>
              <a:off x="110033865" y="107699286"/>
              <a:ext cx="74955" cy="389160"/>
              <a:chOff x="107310075" y="106337850"/>
              <a:chExt cx="108000" cy="540000"/>
            </a:xfrm>
          </p:grpSpPr>
          <p:sp>
            <p:nvSpPr>
              <p:cNvPr id="24673" name="Oval 65" descr="Solid diamond"/>
              <p:cNvSpPr>
                <a:spLocks noChangeArrowheads="1"/>
              </p:cNvSpPr>
              <p:nvPr/>
            </p:nvSpPr>
            <p:spPr bwMode="auto">
              <a:xfrm>
                <a:off x="107310075" y="1067698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74" name="Oval 66" descr="Solid diamond"/>
              <p:cNvSpPr>
                <a:spLocks noChangeArrowheads="1"/>
              </p:cNvSpPr>
              <p:nvPr/>
            </p:nvSpPr>
            <p:spPr bwMode="auto">
              <a:xfrm>
                <a:off x="107310075" y="1065538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75" name="Oval 67" descr="Solid diamond"/>
              <p:cNvSpPr>
                <a:spLocks noChangeArrowheads="1"/>
              </p:cNvSpPr>
              <p:nvPr/>
            </p:nvSpPr>
            <p:spPr bwMode="auto">
              <a:xfrm>
                <a:off x="107310075" y="106337850"/>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grpSp>
        <p:nvGrpSpPr>
          <p:cNvPr id="24580" name="Group 136"/>
          <p:cNvGrpSpPr>
            <a:grpSpLocks/>
          </p:cNvGrpSpPr>
          <p:nvPr/>
        </p:nvGrpSpPr>
        <p:grpSpPr bwMode="auto">
          <a:xfrm rot="5400000">
            <a:off x="5220494" y="43657"/>
            <a:ext cx="3095625" cy="4249737"/>
            <a:chOff x="106835775" y="110484150"/>
            <a:chExt cx="3348000" cy="4644000"/>
          </a:xfrm>
        </p:grpSpPr>
        <p:sp>
          <p:nvSpPr>
            <p:cNvPr id="24584" name="Rectangle 137"/>
            <p:cNvSpPr>
              <a:spLocks noChangeArrowheads="1"/>
            </p:cNvSpPr>
            <p:nvPr/>
          </p:nvSpPr>
          <p:spPr bwMode="auto">
            <a:xfrm rot="-5400000">
              <a:off x="106187775" y="111132150"/>
              <a:ext cx="4644000" cy="334800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4585" name="Rectangle 138"/>
            <p:cNvSpPr>
              <a:spLocks noChangeArrowheads="1"/>
            </p:cNvSpPr>
            <p:nvPr/>
          </p:nvSpPr>
          <p:spPr bwMode="auto">
            <a:xfrm rot="-5400000">
              <a:off x="106552663" y="111379262"/>
              <a:ext cx="3943508" cy="2873284"/>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24586" name="Group 139"/>
            <p:cNvGrpSpPr>
              <a:grpSpLocks/>
            </p:cNvGrpSpPr>
            <p:nvPr/>
          </p:nvGrpSpPr>
          <p:grpSpPr bwMode="auto">
            <a:xfrm rot="-2648236">
              <a:off x="107985086" y="113688250"/>
              <a:ext cx="112433" cy="142692"/>
              <a:chOff x="111411281" y="109250422"/>
              <a:chExt cx="162000" cy="198000"/>
            </a:xfrm>
          </p:grpSpPr>
          <p:sp>
            <p:nvSpPr>
              <p:cNvPr id="24648" name="Oval 140"/>
              <p:cNvSpPr>
                <a:spLocks noChangeArrowheads="1"/>
              </p:cNvSpPr>
              <p:nvPr/>
            </p:nvSpPr>
            <p:spPr bwMode="auto">
              <a:xfrm>
                <a:off x="111429281" y="10925042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49" name="Oval 141"/>
              <p:cNvSpPr>
                <a:spLocks noChangeArrowheads="1"/>
              </p:cNvSpPr>
              <p:nvPr/>
            </p:nvSpPr>
            <p:spPr bwMode="auto">
              <a:xfrm>
                <a:off x="111492281" y="109250422"/>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50" name="Oval 142"/>
              <p:cNvSpPr>
                <a:spLocks noChangeArrowheads="1"/>
              </p:cNvSpPr>
              <p:nvPr/>
            </p:nvSpPr>
            <p:spPr bwMode="auto">
              <a:xfrm>
                <a:off x="111411281" y="109286422"/>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587" name="Group 143"/>
            <p:cNvGrpSpPr>
              <a:grpSpLocks/>
            </p:cNvGrpSpPr>
            <p:nvPr/>
          </p:nvGrpSpPr>
          <p:grpSpPr bwMode="auto">
            <a:xfrm rot="7652813">
              <a:off x="108778930" y="113436344"/>
              <a:ext cx="112433" cy="142694"/>
              <a:chOff x="108396828" y="108890092"/>
              <a:chExt cx="162000" cy="198000"/>
            </a:xfrm>
          </p:grpSpPr>
          <p:sp>
            <p:nvSpPr>
              <p:cNvPr id="24645" name="Oval 144"/>
              <p:cNvSpPr>
                <a:spLocks noChangeArrowheads="1"/>
              </p:cNvSpPr>
              <p:nvPr/>
            </p:nvSpPr>
            <p:spPr bwMode="auto">
              <a:xfrm>
                <a:off x="108414829" y="108890092"/>
                <a:ext cx="63000"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46" name="Oval 145"/>
              <p:cNvSpPr>
                <a:spLocks noChangeArrowheads="1"/>
              </p:cNvSpPr>
              <p:nvPr/>
            </p:nvSpPr>
            <p:spPr bwMode="auto">
              <a:xfrm>
                <a:off x="108477828" y="10889009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47" name="Oval 146"/>
              <p:cNvSpPr>
                <a:spLocks noChangeArrowheads="1"/>
              </p:cNvSpPr>
              <p:nvPr/>
            </p:nvSpPr>
            <p:spPr bwMode="auto">
              <a:xfrm>
                <a:off x="108396828" y="108926092"/>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588" name="Group 147"/>
            <p:cNvGrpSpPr>
              <a:grpSpLocks/>
            </p:cNvGrpSpPr>
            <p:nvPr/>
          </p:nvGrpSpPr>
          <p:grpSpPr bwMode="auto">
            <a:xfrm rot="-5400000">
              <a:off x="109582109" y="113101814"/>
              <a:ext cx="116749" cy="137418"/>
              <a:chOff x="111592073" y="109533740"/>
              <a:chExt cx="162000" cy="198000"/>
            </a:xfrm>
          </p:grpSpPr>
          <p:sp>
            <p:nvSpPr>
              <p:cNvPr id="24642" name="Oval 148"/>
              <p:cNvSpPr>
                <a:spLocks noChangeArrowheads="1"/>
              </p:cNvSpPr>
              <p:nvPr/>
            </p:nvSpPr>
            <p:spPr bwMode="auto">
              <a:xfrm>
                <a:off x="111610073" y="109533740"/>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43" name="Oval 149"/>
              <p:cNvSpPr>
                <a:spLocks noChangeArrowheads="1"/>
              </p:cNvSpPr>
              <p:nvPr/>
            </p:nvSpPr>
            <p:spPr bwMode="auto">
              <a:xfrm>
                <a:off x="111673074" y="109533740"/>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44" name="Oval 150"/>
              <p:cNvSpPr>
                <a:spLocks noChangeArrowheads="1"/>
              </p:cNvSpPr>
              <p:nvPr/>
            </p:nvSpPr>
            <p:spPr bwMode="auto">
              <a:xfrm>
                <a:off x="111592073" y="10956974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589" name="Group 151"/>
            <p:cNvGrpSpPr>
              <a:grpSpLocks/>
            </p:cNvGrpSpPr>
            <p:nvPr/>
          </p:nvGrpSpPr>
          <p:grpSpPr bwMode="auto">
            <a:xfrm rot="-9400952">
              <a:off x="108527775" y="111888150"/>
              <a:ext cx="112433" cy="142694"/>
              <a:chOff x="108383842" y="108975280"/>
              <a:chExt cx="162000" cy="198001"/>
            </a:xfrm>
          </p:grpSpPr>
          <p:sp>
            <p:nvSpPr>
              <p:cNvPr id="24639" name="Oval 152"/>
              <p:cNvSpPr>
                <a:spLocks noChangeArrowheads="1"/>
              </p:cNvSpPr>
              <p:nvPr/>
            </p:nvSpPr>
            <p:spPr bwMode="auto">
              <a:xfrm>
                <a:off x="108401843" y="10897528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40" name="Oval 153"/>
              <p:cNvSpPr>
                <a:spLocks noChangeArrowheads="1"/>
              </p:cNvSpPr>
              <p:nvPr/>
            </p:nvSpPr>
            <p:spPr bwMode="auto">
              <a:xfrm>
                <a:off x="108464840" y="10897528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41" name="Oval 154"/>
              <p:cNvSpPr>
                <a:spLocks noChangeArrowheads="1"/>
              </p:cNvSpPr>
              <p:nvPr/>
            </p:nvSpPr>
            <p:spPr bwMode="auto">
              <a:xfrm>
                <a:off x="108383842" y="10901128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590" name="Group 155"/>
            <p:cNvGrpSpPr>
              <a:grpSpLocks/>
            </p:cNvGrpSpPr>
            <p:nvPr/>
          </p:nvGrpSpPr>
          <p:grpSpPr bwMode="auto">
            <a:xfrm rot="2422104">
              <a:off x="107485387" y="113454749"/>
              <a:ext cx="112433" cy="142694"/>
              <a:chOff x="108693147" y="109158320"/>
              <a:chExt cx="162000" cy="198002"/>
            </a:xfrm>
          </p:grpSpPr>
          <p:sp>
            <p:nvSpPr>
              <p:cNvPr id="24636" name="Oval 156"/>
              <p:cNvSpPr>
                <a:spLocks noChangeArrowheads="1"/>
              </p:cNvSpPr>
              <p:nvPr/>
            </p:nvSpPr>
            <p:spPr bwMode="auto">
              <a:xfrm>
                <a:off x="108711148" y="109158320"/>
                <a:ext cx="63000"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37" name="Oval 157"/>
              <p:cNvSpPr>
                <a:spLocks noChangeArrowheads="1"/>
              </p:cNvSpPr>
              <p:nvPr/>
            </p:nvSpPr>
            <p:spPr bwMode="auto">
              <a:xfrm>
                <a:off x="108774148" y="10915832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38" name="Oval 158"/>
              <p:cNvSpPr>
                <a:spLocks noChangeArrowheads="1"/>
              </p:cNvSpPr>
              <p:nvPr/>
            </p:nvSpPr>
            <p:spPr bwMode="auto">
              <a:xfrm>
                <a:off x="108693147" y="109194323"/>
                <a:ext cx="162000" cy="161999"/>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591" name="Group 159"/>
            <p:cNvGrpSpPr>
              <a:grpSpLocks/>
            </p:cNvGrpSpPr>
            <p:nvPr/>
          </p:nvGrpSpPr>
          <p:grpSpPr bwMode="auto">
            <a:xfrm rot="-5400000">
              <a:off x="109319632" y="112121269"/>
              <a:ext cx="116748" cy="137418"/>
              <a:chOff x="111706372" y="109648040"/>
              <a:chExt cx="162000" cy="198000"/>
            </a:xfrm>
          </p:grpSpPr>
          <p:sp>
            <p:nvSpPr>
              <p:cNvPr id="24633" name="Oval 160"/>
              <p:cNvSpPr>
                <a:spLocks noChangeArrowheads="1"/>
              </p:cNvSpPr>
              <p:nvPr/>
            </p:nvSpPr>
            <p:spPr bwMode="auto">
              <a:xfrm>
                <a:off x="111724372" y="10964804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34" name="Oval 161"/>
              <p:cNvSpPr>
                <a:spLocks noChangeArrowheads="1"/>
              </p:cNvSpPr>
              <p:nvPr/>
            </p:nvSpPr>
            <p:spPr bwMode="auto">
              <a:xfrm>
                <a:off x="111787372" y="10964804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35" name="Oval 162"/>
              <p:cNvSpPr>
                <a:spLocks noChangeArrowheads="1"/>
              </p:cNvSpPr>
              <p:nvPr/>
            </p:nvSpPr>
            <p:spPr bwMode="auto">
              <a:xfrm>
                <a:off x="111706372" y="10968404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592" name="Group 163"/>
            <p:cNvGrpSpPr>
              <a:grpSpLocks/>
            </p:cNvGrpSpPr>
            <p:nvPr/>
          </p:nvGrpSpPr>
          <p:grpSpPr bwMode="auto">
            <a:xfrm rot="7041548">
              <a:off x="107890429" y="111553201"/>
              <a:ext cx="116748" cy="137418"/>
              <a:chOff x="112047246" y="109375696"/>
              <a:chExt cx="162000" cy="198000"/>
            </a:xfrm>
          </p:grpSpPr>
          <p:sp>
            <p:nvSpPr>
              <p:cNvPr id="24630" name="Oval 164"/>
              <p:cNvSpPr>
                <a:spLocks noChangeArrowheads="1"/>
              </p:cNvSpPr>
              <p:nvPr/>
            </p:nvSpPr>
            <p:spPr bwMode="auto">
              <a:xfrm>
                <a:off x="112065247" y="109375696"/>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31" name="Oval 165"/>
              <p:cNvSpPr>
                <a:spLocks noChangeArrowheads="1"/>
              </p:cNvSpPr>
              <p:nvPr/>
            </p:nvSpPr>
            <p:spPr bwMode="auto">
              <a:xfrm>
                <a:off x="112128248" y="10937569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32" name="Oval 166"/>
              <p:cNvSpPr>
                <a:spLocks noChangeArrowheads="1"/>
              </p:cNvSpPr>
              <p:nvPr/>
            </p:nvSpPr>
            <p:spPr bwMode="auto">
              <a:xfrm>
                <a:off x="112047246" y="109411696"/>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4593" name="Oval 167" descr="Solid diamond"/>
            <p:cNvSpPr>
              <a:spLocks noChangeArrowheads="1"/>
            </p:cNvSpPr>
            <p:nvPr/>
          </p:nvSpPr>
          <p:spPr bwMode="auto">
            <a:xfrm rot="-5400000">
              <a:off x="109138337" y="113941588"/>
              <a:ext cx="77832" cy="7495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24594" name="Group 168"/>
            <p:cNvGrpSpPr>
              <a:grpSpLocks/>
            </p:cNvGrpSpPr>
            <p:nvPr/>
          </p:nvGrpSpPr>
          <p:grpSpPr bwMode="auto">
            <a:xfrm>
              <a:off x="106910730" y="112715542"/>
              <a:ext cx="74955" cy="389163"/>
              <a:chOff x="107144466" y="106610752"/>
              <a:chExt cx="108000" cy="540000"/>
            </a:xfrm>
          </p:grpSpPr>
          <p:sp>
            <p:nvSpPr>
              <p:cNvPr id="24627" name="Oval 169" descr="Solid diamond"/>
              <p:cNvSpPr>
                <a:spLocks noChangeArrowheads="1"/>
              </p:cNvSpPr>
              <p:nvPr/>
            </p:nvSpPr>
            <p:spPr bwMode="auto">
              <a:xfrm>
                <a:off x="107144466" y="107042753"/>
                <a:ext cx="108000" cy="10799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28" name="Oval 170" descr="Solid diamond"/>
              <p:cNvSpPr>
                <a:spLocks noChangeArrowheads="1"/>
              </p:cNvSpPr>
              <p:nvPr/>
            </p:nvSpPr>
            <p:spPr bwMode="auto">
              <a:xfrm>
                <a:off x="107144466" y="106826752"/>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29" name="Oval 171" descr="Solid diamond"/>
              <p:cNvSpPr>
                <a:spLocks noChangeArrowheads="1"/>
              </p:cNvSpPr>
              <p:nvPr/>
            </p:nvSpPr>
            <p:spPr bwMode="auto">
              <a:xfrm>
                <a:off x="107144466" y="106610752"/>
                <a:ext cx="108000" cy="1080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24595" name="Line 172"/>
            <p:cNvSpPr>
              <a:spLocks noChangeShapeType="1"/>
            </p:cNvSpPr>
            <p:nvPr/>
          </p:nvSpPr>
          <p:spPr bwMode="auto">
            <a:xfrm rot="-5400000">
              <a:off x="108535431" y="109864494"/>
              <a:ext cx="1" cy="2823313"/>
            </a:xfrm>
            <a:prstGeom prst="line">
              <a:avLst/>
            </a:prstGeom>
            <a:noFill/>
            <a:ln w="28575" algn="ctr">
              <a:solidFill>
                <a:srgbClr val="FFFFFF"/>
              </a:solidFill>
              <a:round/>
              <a:headEnd/>
              <a:tailEnd/>
            </a:ln>
          </p:spPr>
          <p:txBody>
            <a:bodyPr lIns="36576" tIns="36576" rIns="36576" bIns="36576"/>
            <a:lstStyle/>
            <a:p>
              <a:endParaRPr lang="en-US"/>
            </a:p>
          </p:txBody>
        </p:sp>
        <p:sp>
          <p:nvSpPr>
            <p:cNvPr id="24596" name="Line 173"/>
            <p:cNvSpPr>
              <a:spLocks noChangeShapeType="1"/>
            </p:cNvSpPr>
            <p:nvPr/>
          </p:nvSpPr>
          <p:spPr bwMode="auto">
            <a:xfrm rot="-5400000">
              <a:off x="108535431" y="112888494"/>
              <a:ext cx="1" cy="2823313"/>
            </a:xfrm>
            <a:prstGeom prst="line">
              <a:avLst/>
            </a:prstGeom>
            <a:noFill/>
            <a:ln w="28575" algn="ctr">
              <a:solidFill>
                <a:srgbClr val="FFFFFF"/>
              </a:solidFill>
              <a:round/>
              <a:headEnd/>
              <a:tailEnd/>
            </a:ln>
          </p:spPr>
          <p:txBody>
            <a:bodyPr lIns="36576" tIns="36576" rIns="36576" bIns="36576"/>
            <a:lstStyle/>
            <a:p>
              <a:endParaRPr lang="en-US"/>
            </a:p>
          </p:txBody>
        </p:sp>
        <p:grpSp>
          <p:nvGrpSpPr>
            <p:cNvPr id="24597" name="Group 174"/>
            <p:cNvGrpSpPr>
              <a:grpSpLocks/>
            </p:cNvGrpSpPr>
            <p:nvPr/>
          </p:nvGrpSpPr>
          <p:grpSpPr bwMode="auto">
            <a:xfrm rot="-1759900">
              <a:off x="109434221" y="112546706"/>
              <a:ext cx="112433" cy="142692"/>
              <a:chOff x="108510021" y="109243997"/>
              <a:chExt cx="162000" cy="198000"/>
            </a:xfrm>
          </p:grpSpPr>
          <p:sp>
            <p:nvSpPr>
              <p:cNvPr id="24624" name="Oval 175"/>
              <p:cNvSpPr>
                <a:spLocks noChangeArrowheads="1"/>
              </p:cNvSpPr>
              <p:nvPr/>
            </p:nvSpPr>
            <p:spPr bwMode="auto">
              <a:xfrm>
                <a:off x="108528022" y="109243997"/>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25" name="Oval 176"/>
              <p:cNvSpPr>
                <a:spLocks noChangeArrowheads="1"/>
              </p:cNvSpPr>
              <p:nvPr/>
            </p:nvSpPr>
            <p:spPr bwMode="auto">
              <a:xfrm>
                <a:off x="108591022" y="109243997"/>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26" name="Oval 177"/>
              <p:cNvSpPr>
                <a:spLocks noChangeArrowheads="1"/>
              </p:cNvSpPr>
              <p:nvPr/>
            </p:nvSpPr>
            <p:spPr bwMode="auto">
              <a:xfrm>
                <a:off x="108510021" y="109279997"/>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598" name="Group 178"/>
            <p:cNvGrpSpPr>
              <a:grpSpLocks/>
            </p:cNvGrpSpPr>
            <p:nvPr/>
          </p:nvGrpSpPr>
          <p:grpSpPr bwMode="auto">
            <a:xfrm rot="4896727">
              <a:off x="107520706" y="112925534"/>
              <a:ext cx="116748" cy="137418"/>
              <a:chOff x="112045016" y="109344445"/>
              <a:chExt cx="162000" cy="198000"/>
            </a:xfrm>
          </p:grpSpPr>
          <p:sp>
            <p:nvSpPr>
              <p:cNvPr id="24621" name="Oval 179"/>
              <p:cNvSpPr>
                <a:spLocks noChangeArrowheads="1"/>
              </p:cNvSpPr>
              <p:nvPr/>
            </p:nvSpPr>
            <p:spPr bwMode="auto">
              <a:xfrm>
                <a:off x="112063015" y="109344445"/>
                <a:ext cx="63000" cy="162001"/>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22" name="Oval 180"/>
              <p:cNvSpPr>
                <a:spLocks noChangeArrowheads="1"/>
              </p:cNvSpPr>
              <p:nvPr/>
            </p:nvSpPr>
            <p:spPr bwMode="auto">
              <a:xfrm>
                <a:off x="112126016" y="10934444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23" name="Oval 181"/>
              <p:cNvSpPr>
                <a:spLocks noChangeArrowheads="1"/>
              </p:cNvSpPr>
              <p:nvPr/>
            </p:nvSpPr>
            <p:spPr bwMode="auto">
              <a:xfrm>
                <a:off x="112045016" y="109380445"/>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599" name="Group 182"/>
            <p:cNvGrpSpPr>
              <a:grpSpLocks/>
            </p:cNvGrpSpPr>
            <p:nvPr/>
          </p:nvGrpSpPr>
          <p:grpSpPr bwMode="auto">
            <a:xfrm rot="-7855760">
              <a:off x="109402110" y="111625815"/>
              <a:ext cx="116748" cy="137417"/>
              <a:chOff x="111755542" y="109614184"/>
              <a:chExt cx="162000" cy="197998"/>
            </a:xfrm>
          </p:grpSpPr>
          <p:sp>
            <p:nvSpPr>
              <p:cNvPr id="24618" name="Oval 183"/>
              <p:cNvSpPr>
                <a:spLocks noChangeArrowheads="1"/>
              </p:cNvSpPr>
              <p:nvPr/>
            </p:nvSpPr>
            <p:spPr bwMode="auto">
              <a:xfrm>
                <a:off x="111773542" y="10961418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19" name="Oval 184"/>
              <p:cNvSpPr>
                <a:spLocks noChangeArrowheads="1"/>
              </p:cNvSpPr>
              <p:nvPr/>
            </p:nvSpPr>
            <p:spPr bwMode="auto">
              <a:xfrm>
                <a:off x="111836542" y="10961418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20" name="Oval 185"/>
              <p:cNvSpPr>
                <a:spLocks noChangeArrowheads="1"/>
              </p:cNvSpPr>
              <p:nvPr/>
            </p:nvSpPr>
            <p:spPr bwMode="auto">
              <a:xfrm>
                <a:off x="111755542" y="109650182"/>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4600" name="Text Box 186"/>
            <p:cNvSpPr txBox="1">
              <a:spLocks noChangeArrowheads="1"/>
            </p:cNvSpPr>
            <p:nvPr/>
          </p:nvSpPr>
          <p:spPr bwMode="auto">
            <a:xfrm>
              <a:off x="108159984" y="114401712"/>
              <a:ext cx="674597" cy="207553"/>
            </a:xfrm>
            <a:prstGeom prst="rect">
              <a:avLst/>
            </a:prstGeom>
            <a:noFill/>
            <a:ln w="9525" algn="in">
              <a:noFill/>
              <a:miter lim="800000"/>
              <a:headEnd/>
              <a:tailEnd/>
            </a:ln>
          </p:spPr>
          <p:txBody>
            <a:bodyPr lIns="36576" tIns="36576" rIns="36576" bIns="36576"/>
            <a:lstStyle/>
            <a:p>
              <a:pPr algn="ctr"/>
              <a:r>
                <a:rPr lang="en-GB" sz="1100" b="1">
                  <a:solidFill>
                    <a:srgbClr val="000000"/>
                  </a:solidFill>
                  <a:latin typeface="Calibri" pitchFamily="34" charset="0"/>
                </a:rPr>
                <a:t>T</a:t>
              </a:r>
              <a:endParaRPr lang="en-US"/>
            </a:p>
          </p:txBody>
        </p:sp>
        <p:sp>
          <p:nvSpPr>
            <p:cNvPr id="24601" name="Text Box 187"/>
            <p:cNvSpPr txBox="1">
              <a:spLocks noChangeArrowheads="1"/>
            </p:cNvSpPr>
            <p:nvPr/>
          </p:nvSpPr>
          <p:spPr bwMode="auto">
            <a:xfrm>
              <a:off x="108209954" y="110951142"/>
              <a:ext cx="674597" cy="207553"/>
            </a:xfrm>
            <a:prstGeom prst="rect">
              <a:avLst/>
            </a:prstGeom>
            <a:noFill/>
            <a:ln w="9525" algn="in">
              <a:noFill/>
              <a:miter lim="800000"/>
              <a:headEnd/>
              <a:tailEnd/>
            </a:ln>
          </p:spPr>
          <p:txBody>
            <a:bodyPr lIns="36576" tIns="36576" rIns="36576" bIns="36576"/>
            <a:lstStyle/>
            <a:p>
              <a:pPr algn="ctr"/>
              <a:r>
                <a:rPr lang="en-GB" sz="1100" b="1">
                  <a:solidFill>
                    <a:srgbClr val="000000"/>
                  </a:solidFill>
                  <a:latin typeface="Calibri" pitchFamily="34" charset="0"/>
                </a:rPr>
                <a:t>T</a:t>
              </a:r>
              <a:endParaRPr lang="en-US"/>
            </a:p>
          </p:txBody>
        </p:sp>
        <p:sp>
          <p:nvSpPr>
            <p:cNvPr id="24602" name="Oval 188" descr="Solid diamond"/>
            <p:cNvSpPr>
              <a:spLocks noChangeArrowheads="1"/>
            </p:cNvSpPr>
            <p:nvPr/>
          </p:nvSpPr>
          <p:spPr bwMode="auto">
            <a:xfrm>
              <a:off x="107699775" y="112392150"/>
              <a:ext cx="74955" cy="7783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03" name="Oval 189" descr="Solid diamond"/>
            <p:cNvSpPr>
              <a:spLocks noChangeArrowheads="1"/>
            </p:cNvSpPr>
            <p:nvPr/>
          </p:nvSpPr>
          <p:spPr bwMode="auto">
            <a:xfrm>
              <a:off x="110039775" y="112691815"/>
              <a:ext cx="74955" cy="7783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04" name="Oval 190" descr="Solid diamond"/>
            <p:cNvSpPr>
              <a:spLocks noChangeArrowheads="1"/>
            </p:cNvSpPr>
            <p:nvPr/>
          </p:nvSpPr>
          <p:spPr bwMode="auto">
            <a:xfrm>
              <a:off x="110039775" y="112536150"/>
              <a:ext cx="74955" cy="7783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05" name="Line 191"/>
            <p:cNvSpPr>
              <a:spLocks noChangeShapeType="1"/>
            </p:cNvSpPr>
            <p:nvPr/>
          </p:nvSpPr>
          <p:spPr bwMode="auto">
            <a:xfrm rot="-5400000">
              <a:off x="108571431" y="111376494"/>
              <a:ext cx="1" cy="2823313"/>
            </a:xfrm>
            <a:prstGeom prst="line">
              <a:avLst/>
            </a:prstGeom>
            <a:noFill/>
            <a:ln w="28575" algn="ctr">
              <a:solidFill>
                <a:srgbClr val="FFFFFF"/>
              </a:solidFill>
              <a:prstDash val="lgDash"/>
              <a:round/>
              <a:headEnd/>
              <a:tailEnd/>
            </a:ln>
          </p:spPr>
          <p:txBody>
            <a:bodyPr lIns="36576" tIns="36576" rIns="36576" bIns="36576"/>
            <a:lstStyle/>
            <a:p>
              <a:endParaRPr lang="en-US"/>
            </a:p>
          </p:txBody>
        </p:sp>
        <p:grpSp>
          <p:nvGrpSpPr>
            <p:cNvPr id="24606" name="Group 192"/>
            <p:cNvGrpSpPr>
              <a:grpSpLocks/>
            </p:cNvGrpSpPr>
            <p:nvPr/>
          </p:nvGrpSpPr>
          <p:grpSpPr bwMode="auto">
            <a:xfrm rot="3374575">
              <a:off x="107530110" y="112381815"/>
              <a:ext cx="116749" cy="137419"/>
              <a:chOff x="112115865" y="109201236"/>
              <a:chExt cx="162000" cy="198001"/>
            </a:xfrm>
          </p:grpSpPr>
          <p:sp>
            <p:nvSpPr>
              <p:cNvPr id="24615" name="Oval 193"/>
              <p:cNvSpPr>
                <a:spLocks noChangeArrowheads="1"/>
              </p:cNvSpPr>
              <p:nvPr/>
            </p:nvSpPr>
            <p:spPr bwMode="auto">
              <a:xfrm>
                <a:off x="112133868" y="109201237"/>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16" name="Oval 194"/>
              <p:cNvSpPr>
                <a:spLocks noChangeArrowheads="1"/>
              </p:cNvSpPr>
              <p:nvPr/>
            </p:nvSpPr>
            <p:spPr bwMode="auto">
              <a:xfrm>
                <a:off x="112196867" y="10920123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17" name="Oval 195"/>
              <p:cNvSpPr>
                <a:spLocks noChangeArrowheads="1"/>
              </p:cNvSpPr>
              <p:nvPr/>
            </p:nvSpPr>
            <p:spPr bwMode="auto">
              <a:xfrm>
                <a:off x="112115865" y="109237237"/>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4607" name="Group 196"/>
            <p:cNvGrpSpPr>
              <a:grpSpLocks/>
            </p:cNvGrpSpPr>
            <p:nvPr/>
          </p:nvGrpSpPr>
          <p:grpSpPr bwMode="auto">
            <a:xfrm rot="-2731139">
              <a:off x="109222107" y="114001816"/>
              <a:ext cx="116749" cy="137418"/>
              <a:chOff x="111419132" y="109683539"/>
              <a:chExt cx="162000" cy="198000"/>
            </a:xfrm>
          </p:grpSpPr>
          <p:sp>
            <p:nvSpPr>
              <p:cNvPr id="24612" name="Oval 197"/>
              <p:cNvSpPr>
                <a:spLocks noChangeArrowheads="1"/>
              </p:cNvSpPr>
              <p:nvPr/>
            </p:nvSpPr>
            <p:spPr bwMode="auto">
              <a:xfrm>
                <a:off x="111437132" y="109683539"/>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13" name="Oval 198"/>
              <p:cNvSpPr>
                <a:spLocks noChangeArrowheads="1"/>
              </p:cNvSpPr>
              <p:nvPr/>
            </p:nvSpPr>
            <p:spPr bwMode="auto">
              <a:xfrm>
                <a:off x="111500133" y="109683539"/>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4614" name="Oval 199"/>
              <p:cNvSpPr>
                <a:spLocks noChangeArrowheads="1"/>
              </p:cNvSpPr>
              <p:nvPr/>
            </p:nvSpPr>
            <p:spPr bwMode="auto">
              <a:xfrm>
                <a:off x="111419132" y="109719539"/>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4608" name="Line 200"/>
            <p:cNvSpPr>
              <a:spLocks noChangeShapeType="1"/>
            </p:cNvSpPr>
            <p:nvPr/>
          </p:nvSpPr>
          <p:spPr bwMode="auto">
            <a:xfrm flipH="1">
              <a:off x="107303775" y="111060150"/>
              <a:ext cx="792000" cy="0"/>
            </a:xfrm>
            <a:prstGeom prst="line">
              <a:avLst/>
            </a:prstGeom>
            <a:noFill/>
            <a:ln w="28575">
              <a:solidFill>
                <a:srgbClr val="FFFFFF"/>
              </a:solidFill>
              <a:round/>
              <a:headEnd/>
              <a:tailEnd type="triangle" w="med" len="med"/>
            </a:ln>
          </p:spPr>
          <p:txBody>
            <a:bodyPr lIns="36576" tIns="36576" rIns="36576" bIns="36576"/>
            <a:lstStyle/>
            <a:p>
              <a:endParaRPr lang="en-US"/>
            </a:p>
          </p:txBody>
        </p:sp>
        <p:sp>
          <p:nvSpPr>
            <p:cNvPr id="24609" name="Line 201"/>
            <p:cNvSpPr>
              <a:spLocks noChangeShapeType="1"/>
            </p:cNvSpPr>
            <p:nvPr/>
          </p:nvSpPr>
          <p:spPr bwMode="auto">
            <a:xfrm rot="10800000" flipH="1">
              <a:off x="108995775" y="111060150"/>
              <a:ext cx="792000" cy="0"/>
            </a:xfrm>
            <a:prstGeom prst="line">
              <a:avLst/>
            </a:prstGeom>
            <a:noFill/>
            <a:ln w="28575" algn="ctr">
              <a:solidFill>
                <a:srgbClr val="FFFFFF"/>
              </a:solidFill>
              <a:round/>
              <a:headEnd/>
              <a:tailEnd type="triangle" w="med" len="med"/>
            </a:ln>
          </p:spPr>
          <p:txBody>
            <a:bodyPr lIns="36576" tIns="36576" rIns="36576" bIns="36576"/>
            <a:lstStyle/>
            <a:p>
              <a:endParaRPr lang="en-US"/>
            </a:p>
          </p:txBody>
        </p:sp>
        <p:sp>
          <p:nvSpPr>
            <p:cNvPr id="24610" name="Line 202"/>
            <p:cNvSpPr>
              <a:spLocks noChangeShapeType="1"/>
            </p:cNvSpPr>
            <p:nvPr/>
          </p:nvSpPr>
          <p:spPr bwMode="auto">
            <a:xfrm rot="10800000" flipH="1">
              <a:off x="108959775" y="114516150"/>
              <a:ext cx="792000" cy="0"/>
            </a:xfrm>
            <a:prstGeom prst="line">
              <a:avLst/>
            </a:prstGeom>
            <a:noFill/>
            <a:ln w="28575" algn="ctr">
              <a:solidFill>
                <a:srgbClr val="FFFFFF"/>
              </a:solidFill>
              <a:round/>
              <a:headEnd/>
              <a:tailEnd type="triangle" w="med" len="med"/>
            </a:ln>
          </p:spPr>
          <p:txBody>
            <a:bodyPr lIns="36576" tIns="36576" rIns="36576" bIns="36576"/>
            <a:lstStyle/>
            <a:p>
              <a:endParaRPr lang="en-US"/>
            </a:p>
          </p:txBody>
        </p:sp>
        <p:sp>
          <p:nvSpPr>
            <p:cNvPr id="24611" name="Line 203"/>
            <p:cNvSpPr>
              <a:spLocks noChangeShapeType="1"/>
            </p:cNvSpPr>
            <p:nvPr/>
          </p:nvSpPr>
          <p:spPr bwMode="auto">
            <a:xfrm flipH="1">
              <a:off x="107231775" y="114516150"/>
              <a:ext cx="792000" cy="0"/>
            </a:xfrm>
            <a:prstGeom prst="line">
              <a:avLst/>
            </a:prstGeom>
            <a:noFill/>
            <a:ln w="28575" algn="ctr">
              <a:solidFill>
                <a:srgbClr val="FFFFFF"/>
              </a:solidFill>
              <a:round/>
              <a:headEnd/>
              <a:tailEnd type="triangle" w="med" len="med"/>
            </a:ln>
          </p:spPr>
          <p:txBody>
            <a:bodyPr lIns="36576" tIns="36576" rIns="36576" bIns="36576"/>
            <a:lstStyle/>
            <a:p>
              <a:endParaRPr lang="en-US"/>
            </a:p>
          </p:txBody>
        </p:sp>
      </p:grpSp>
      <p:sp>
        <p:nvSpPr>
          <p:cNvPr id="24581" name="Text Box 204"/>
          <p:cNvSpPr txBox="1">
            <a:spLocks noChangeArrowheads="1"/>
          </p:cNvSpPr>
          <p:nvPr/>
        </p:nvSpPr>
        <p:spPr bwMode="auto">
          <a:xfrm>
            <a:off x="250825" y="3860800"/>
            <a:ext cx="4249738" cy="2808288"/>
          </a:xfrm>
          <a:prstGeom prst="rect">
            <a:avLst/>
          </a:prstGeom>
          <a:noFill/>
          <a:ln w="3175" algn="in">
            <a:noFill/>
            <a:miter lim="800000"/>
            <a:headEnd/>
            <a:tailEnd/>
          </a:ln>
        </p:spPr>
        <p:txBody>
          <a:bodyPr lIns="36576" tIns="36576" rIns="36576" bIns="36576"/>
          <a:lstStyle/>
          <a:p>
            <a:r>
              <a:rPr lang="en-GB" sz="1100" b="1">
                <a:solidFill>
                  <a:srgbClr val="000000"/>
                </a:solidFill>
                <a:latin typeface="Calibri" pitchFamily="34" charset="0"/>
              </a:rPr>
              <a:t>  Area:  </a:t>
            </a:r>
            <a:r>
              <a:rPr lang="en-GB" sz="1100">
                <a:solidFill>
                  <a:srgbClr val="000000"/>
                </a:solidFill>
                <a:latin typeface="Calibri" pitchFamily="34" charset="0"/>
              </a:rPr>
              <a:t>Size of area will  depend on number and age of players </a:t>
            </a:r>
          </a:p>
          <a:p>
            <a:endParaRPr lang="en-GB" sz="800">
              <a:solidFill>
                <a:srgbClr val="000000"/>
              </a:solidFill>
              <a:latin typeface="Calibri" pitchFamily="34" charset="0"/>
            </a:endParaRPr>
          </a:p>
          <a:p>
            <a:r>
              <a:rPr lang="en-GB" sz="1100" b="1">
                <a:solidFill>
                  <a:srgbClr val="000000"/>
                </a:solidFill>
                <a:latin typeface="Calibri" pitchFamily="34" charset="0"/>
              </a:rPr>
              <a:t>  Start:</a:t>
            </a:r>
            <a:endParaRPr lang="en-GB" sz="900" b="1">
              <a:solidFill>
                <a:srgbClr val="000000"/>
              </a:solidFill>
              <a:latin typeface="Calibri" pitchFamily="34" charset="0"/>
            </a:endParaRPr>
          </a:p>
          <a:p>
            <a:r>
              <a:rPr lang="en-GB" sz="1100">
                <a:solidFill>
                  <a:srgbClr val="000000"/>
                </a:solidFill>
                <a:latin typeface="Calibri" pitchFamily="34" charset="0"/>
              </a:rPr>
              <a:t>  14 players, 7 balls start with ball in hands. </a:t>
            </a:r>
            <a:endParaRPr lang="en-GB" sz="900">
              <a:solidFill>
                <a:srgbClr val="000000"/>
              </a:solidFill>
              <a:latin typeface="Calibri" pitchFamily="34" charset="0"/>
            </a:endParaRPr>
          </a:p>
          <a:p>
            <a:r>
              <a:rPr lang="en-GB" sz="1100">
                <a:solidFill>
                  <a:srgbClr val="000000"/>
                </a:solidFill>
                <a:latin typeface="Calibri" pitchFamily="34" charset="0"/>
              </a:rPr>
              <a:t>  Players moving around the smaller area throwing the ball to each other.</a:t>
            </a:r>
          </a:p>
          <a:p>
            <a:r>
              <a:rPr lang="en-GB" sz="1100">
                <a:solidFill>
                  <a:srgbClr val="000000"/>
                </a:solidFill>
                <a:latin typeface="Calibri" pitchFamily="34" charset="0"/>
              </a:rPr>
              <a:t>  Players will need to use different footwork within the smaller space than</a:t>
            </a:r>
          </a:p>
          <a:p>
            <a:r>
              <a:rPr lang="en-GB" sz="1100">
                <a:solidFill>
                  <a:srgbClr val="000000"/>
                </a:solidFill>
                <a:latin typeface="Calibri" pitchFamily="34" charset="0"/>
              </a:rPr>
              <a:t>  they may use when working in a bigger area.</a:t>
            </a:r>
          </a:p>
          <a:p>
            <a:endParaRPr lang="en-GB" sz="800">
              <a:solidFill>
                <a:srgbClr val="000000"/>
              </a:solidFill>
              <a:latin typeface="Calibri" pitchFamily="34" charset="0"/>
            </a:endParaRPr>
          </a:p>
          <a:p>
            <a:r>
              <a:rPr lang="en-GB" sz="1100">
                <a:solidFill>
                  <a:srgbClr val="000000"/>
                </a:solidFill>
                <a:latin typeface="Calibri" pitchFamily="34" charset="0"/>
              </a:rPr>
              <a:t>  Spread out into the larger area using  different movements and</a:t>
            </a:r>
          </a:p>
          <a:p>
            <a:r>
              <a:rPr lang="en-GB" sz="1100">
                <a:solidFill>
                  <a:srgbClr val="000000"/>
                </a:solidFill>
                <a:latin typeface="Calibri" pitchFamily="34" charset="0"/>
              </a:rPr>
              <a:t>  throwing over longer distances.</a:t>
            </a:r>
          </a:p>
          <a:p>
            <a:endParaRPr lang="en-GB" sz="800">
              <a:solidFill>
                <a:srgbClr val="000000"/>
              </a:solidFill>
              <a:latin typeface="Calibri" pitchFamily="34" charset="0"/>
            </a:endParaRPr>
          </a:p>
          <a:p>
            <a:r>
              <a:rPr lang="en-GB" sz="1100">
                <a:solidFill>
                  <a:srgbClr val="000000"/>
                </a:solidFill>
                <a:latin typeface="Calibri" pitchFamily="34" charset="0"/>
              </a:rPr>
              <a:t>  Ball at feet and look to use ‘take overs’ and ‘foot on’s  in the small area</a:t>
            </a:r>
          </a:p>
          <a:p>
            <a:r>
              <a:rPr lang="en-GB" sz="1100">
                <a:solidFill>
                  <a:srgbClr val="000000"/>
                </a:solidFill>
                <a:latin typeface="Calibri" pitchFamily="34" charset="0"/>
              </a:rPr>
              <a:t>  and passing in the larger area.</a:t>
            </a:r>
          </a:p>
          <a:p>
            <a:endParaRPr lang="en-GB" sz="800">
              <a:solidFill>
                <a:srgbClr val="000000"/>
              </a:solidFill>
              <a:latin typeface="Calibri" pitchFamily="34" charset="0"/>
            </a:endParaRPr>
          </a:p>
          <a:p>
            <a:r>
              <a:rPr lang="en-GB" sz="1100">
                <a:solidFill>
                  <a:srgbClr val="000000"/>
                </a:solidFill>
                <a:latin typeface="Calibri" pitchFamily="34" charset="0"/>
              </a:rPr>
              <a:t>  Could get players to travel through the small area and have blockers in</a:t>
            </a:r>
          </a:p>
          <a:p>
            <a:r>
              <a:rPr lang="en-GB" sz="1100">
                <a:solidFill>
                  <a:srgbClr val="000000"/>
                </a:solidFill>
                <a:latin typeface="Calibri" pitchFamily="34" charset="0"/>
              </a:rPr>
              <a:t>  their which need to be avoided.</a:t>
            </a:r>
          </a:p>
          <a:p>
            <a:endParaRPr lang="en-GB" sz="900" b="1">
              <a:solidFill>
                <a:srgbClr val="000000"/>
              </a:solidFill>
              <a:latin typeface="Calibri" pitchFamily="34" charset="0"/>
            </a:endParaRPr>
          </a:p>
          <a:p>
            <a:endParaRPr lang="en-GB" sz="900">
              <a:solidFill>
                <a:srgbClr val="000000"/>
              </a:solidFill>
              <a:latin typeface="Comic Sans MS" pitchFamily="66" charset="0"/>
            </a:endParaRPr>
          </a:p>
          <a:p>
            <a:pPr algn="ctr"/>
            <a:r>
              <a:rPr lang="en-GB" sz="1100" b="1">
                <a:solidFill>
                  <a:srgbClr val="000000"/>
                </a:solidFill>
                <a:latin typeface="Comic Sans MS" pitchFamily="66" charset="0"/>
              </a:rPr>
              <a:t>    </a:t>
            </a:r>
          </a:p>
          <a:p>
            <a:endParaRPr lang="en-GB" sz="1200">
              <a:solidFill>
                <a:srgbClr val="000000"/>
              </a:solidFill>
              <a:latin typeface="Comic Sans MS" pitchFamily="66" charset="0"/>
            </a:endParaRPr>
          </a:p>
          <a:p>
            <a:endParaRPr lang="en-US"/>
          </a:p>
        </p:txBody>
      </p:sp>
      <p:sp>
        <p:nvSpPr>
          <p:cNvPr id="24582" name="Text Box 205"/>
          <p:cNvSpPr txBox="1">
            <a:spLocks noChangeArrowheads="1"/>
          </p:cNvSpPr>
          <p:nvPr/>
        </p:nvSpPr>
        <p:spPr bwMode="auto">
          <a:xfrm>
            <a:off x="4716463" y="3789363"/>
            <a:ext cx="4176712" cy="2808287"/>
          </a:xfrm>
          <a:prstGeom prst="rect">
            <a:avLst/>
          </a:prstGeom>
          <a:noFill/>
          <a:ln w="3175" algn="in">
            <a:noFill/>
            <a:miter lim="800000"/>
            <a:headEnd/>
            <a:tailEnd/>
          </a:ln>
        </p:spPr>
        <p:txBody>
          <a:bodyPr lIns="36576" tIns="36576" rIns="36576" bIns="36576"/>
          <a:lstStyle/>
          <a:p>
            <a:r>
              <a:rPr lang="en-GB" sz="1100" b="1">
                <a:solidFill>
                  <a:srgbClr val="000000"/>
                </a:solidFill>
                <a:latin typeface="Calibri" pitchFamily="34" charset="0"/>
              </a:rPr>
              <a:t>  Progressions</a:t>
            </a:r>
          </a:p>
          <a:p>
            <a:endParaRPr lang="en-GB" sz="800">
              <a:solidFill>
                <a:srgbClr val="000000"/>
              </a:solidFill>
              <a:latin typeface="Calibri" pitchFamily="34" charset="0"/>
            </a:endParaRPr>
          </a:p>
          <a:p>
            <a:r>
              <a:rPr lang="en-GB" sz="1100">
                <a:solidFill>
                  <a:srgbClr val="000000"/>
                </a:solidFill>
                <a:latin typeface="Calibri" pitchFamily="34" charset="0"/>
              </a:rPr>
              <a:t>  4 Attackers</a:t>
            </a:r>
          </a:p>
          <a:p>
            <a:r>
              <a:rPr lang="en-GB" sz="1100">
                <a:solidFill>
                  <a:srgbClr val="000000"/>
                </a:solidFill>
                <a:latin typeface="Calibri" pitchFamily="34" charset="0"/>
              </a:rPr>
              <a:t>  2 Defenders</a:t>
            </a:r>
          </a:p>
          <a:p>
            <a:r>
              <a:rPr lang="en-GB" sz="1100">
                <a:solidFill>
                  <a:srgbClr val="000000"/>
                </a:solidFill>
                <a:latin typeface="Calibri" pitchFamily="34" charset="0"/>
              </a:rPr>
              <a:t>  1 Target Player in each per half</a:t>
            </a:r>
          </a:p>
          <a:p>
            <a:endParaRPr lang="en-GB" sz="800">
              <a:solidFill>
                <a:srgbClr val="000000"/>
              </a:solidFill>
              <a:latin typeface="Calibri" pitchFamily="34" charset="0"/>
            </a:endParaRPr>
          </a:p>
          <a:p>
            <a:r>
              <a:rPr lang="en-GB" sz="1100">
                <a:solidFill>
                  <a:srgbClr val="000000"/>
                </a:solidFill>
                <a:latin typeface="Calibri" pitchFamily="34" charset="0"/>
              </a:rPr>
              <a:t>  Players pass the ball amongst themselves and look to pass to the </a:t>
            </a:r>
          </a:p>
          <a:p>
            <a:r>
              <a:rPr lang="en-GB" sz="1100">
                <a:solidFill>
                  <a:srgbClr val="000000"/>
                </a:solidFill>
                <a:latin typeface="Calibri" pitchFamily="34" charset="0"/>
              </a:rPr>
              <a:t>  target player. </a:t>
            </a:r>
          </a:p>
          <a:p>
            <a:r>
              <a:rPr lang="en-GB" sz="1100">
                <a:solidFill>
                  <a:srgbClr val="000000"/>
                </a:solidFill>
                <a:latin typeface="Calibri" pitchFamily="34" charset="0"/>
              </a:rPr>
              <a:t>  Defenders try to intercept.</a:t>
            </a:r>
          </a:p>
          <a:p>
            <a:r>
              <a:rPr lang="en-GB" sz="1100">
                <a:solidFill>
                  <a:srgbClr val="000000"/>
                </a:solidFill>
                <a:latin typeface="Calibri" pitchFamily="34" charset="0"/>
              </a:rPr>
              <a:t>  Each player needs to touch the ball before playing to target.</a:t>
            </a:r>
          </a:p>
          <a:p>
            <a:r>
              <a:rPr lang="en-GB" sz="1100">
                <a:solidFill>
                  <a:srgbClr val="000000"/>
                </a:solidFill>
                <a:latin typeface="Calibri" pitchFamily="34" charset="0"/>
              </a:rPr>
              <a:t>  Rotate the players regularly.</a:t>
            </a:r>
          </a:p>
          <a:p>
            <a:endParaRPr lang="en-GB" sz="800">
              <a:solidFill>
                <a:srgbClr val="000000"/>
              </a:solidFill>
              <a:latin typeface="Calibri" pitchFamily="34" charset="0"/>
            </a:endParaRPr>
          </a:p>
          <a:p>
            <a:r>
              <a:rPr lang="en-GB" sz="1100">
                <a:solidFill>
                  <a:srgbClr val="000000"/>
                </a:solidFill>
                <a:latin typeface="Calibri" pitchFamily="34" charset="0"/>
              </a:rPr>
              <a:t>  Could then get players working up and the whole pitch to pass </a:t>
            </a:r>
          </a:p>
          <a:p>
            <a:r>
              <a:rPr lang="en-GB" sz="1100">
                <a:solidFill>
                  <a:srgbClr val="000000"/>
                </a:solidFill>
                <a:latin typeface="Calibri" pitchFamily="34" charset="0"/>
              </a:rPr>
              <a:t>  to one of the target players. </a:t>
            </a:r>
          </a:p>
          <a:p>
            <a:endParaRPr lang="en-GB" sz="800">
              <a:solidFill>
                <a:srgbClr val="000000"/>
              </a:solidFill>
              <a:latin typeface="Calibri" pitchFamily="34" charset="0"/>
            </a:endParaRPr>
          </a:p>
          <a:p>
            <a:r>
              <a:rPr lang="en-GB" sz="1100">
                <a:solidFill>
                  <a:srgbClr val="000000"/>
                </a:solidFill>
                <a:latin typeface="Calibri" pitchFamily="34" charset="0"/>
              </a:rPr>
              <a:t>  Then look to work the ball to the opposite end.</a:t>
            </a:r>
          </a:p>
          <a:p>
            <a:endParaRPr lang="en-GB" sz="1100">
              <a:solidFill>
                <a:srgbClr val="000000"/>
              </a:solidFill>
              <a:latin typeface="Calibri" pitchFamily="34" charset="0"/>
            </a:endParaRPr>
          </a:p>
          <a:p>
            <a:endParaRPr lang="en-GB" sz="1100">
              <a:solidFill>
                <a:srgbClr val="000000"/>
              </a:solidFill>
              <a:latin typeface="Comic Sans MS" pitchFamily="66" charset="0"/>
            </a:endParaRPr>
          </a:p>
          <a:p>
            <a:endParaRPr lang="en-GB" sz="1100">
              <a:solidFill>
                <a:srgbClr val="000000"/>
              </a:solidFill>
              <a:latin typeface="Comic Sans MS" pitchFamily="66" charset="0"/>
            </a:endParaRPr>
          </a:p>
          <a:p>
            <a:endParaRPr lang="en-GB" sz="1100">
              <a:solidFill>
                <a:srgbClr val="000000"/>
              </a:solidFill>
              <a:latin typeface="Comic Sans MS" pitchFamily="66" charset="0"/>
            </a:endParaRPr>
          </a:p>
          <a:p>
            <a:endParaRPr lang="en-GB" sz="900">
              <a:solidFill>
                <a:srgbClr val="000000"/>
              </a:solidFill>
              <a:latin typeface="Comic Sans MS" pitchFamily="66" charset="0"/>
            </a:endParaRPr>
          </a:p>
          <a:p>
            <a:pPr algn="ctr"/>
            <a:r>
              <a:rPr lang="en-GB" sz="1100" b="1">
                <a:solidFill>
                  <a:srgbClr val="000000"/>
                </a:solidFill>
                <a:latin typeface="Comic Sans MS" pitchFamily="66" charset="0"/>
              </a:rPr>
              <a:t>    </a:t>
            </a:r>
          </a:p>
          <a:p>
            <a:endParaRPr lang="en-GB" sz="1200">
              <a:solidFill>
                <a:srgbClr val="000000"/>
              </a:solidFill>
              <a:latin typeface="Comic Sans MS" pitchFamily="66" charset="0"/>
            </a:endParaRPr>
          </a:p>
          <a:p>
            <a:endParaRPr lang="en-US"/>
          </a:p>
        </p:txBody>
      </p:sp>
      <p:sp>
        <p:nvSpPr>
          <p:cNvPr id="138" name="Footer Placeholder 205"/>
          <p:cNvSpPr>
            <a:spLocks noGrp="1"/>
          </p:cNvSpPr>
          <p:nvPr>
            <p:ph type="ftr" sz="quarter" idx="11"/>
          </p:nvPr>
        </p:nvSpPr>
        <p:spPr/>
        <p:txBody>
          <a:bodyPr/>
          <a:lstStyle/>
          <a:p>
            <a:pPr>
              <a:defRPr/>
            </a:pPr>
            <a:r>
              <a:rPr lang="en-GB" smtClean="0"/>
              <a:t>Essex County FA - GP Development</a:t>
            </a:r>
            <a:endParaRPr lang="en-GB"/>
          </a:p>
        </p:txBody>
      </p:sp>
    </p:spTree>
  </p:cSld>
  <p:clrMapOvr>
    <a:masterClrMapping/>
  </p:clrMapOvr>
  <p:transition advTm="1042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rot="-5400000">
            <a:off x="-359569" y="1377157"/>
            <a:ext cx="5688013" cy="403225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5603" name="Rectangle 4"/>
          <p:cNvSpPr>
            <a:spLocks noChangeArrowheads="1"/>
          </p:cNvSpPr>
          <p:nvPr/>
        </p:nvSpPr>
        <p:spPr bwMode="auto">
          <a:xfrm rot="-5400000">
            <a:off x="85725" y="1646238"/>
            <a:ext cx="4829175" cy="3460750"/>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sp>
        <p:nvSpPr>
          <p:cNvPr id="25604" name="Oval 5"/>
          <p:cNvSpPr>
            <a:spLocks noChangeArrowheads="1"/>
          </p:cNvSpPr>
          <p:nvPr/>
        </p:nvSpPr>
        <p:spPr bwMode="auto">
          <a:xfrm>
            <a:off x="4168775" y="4870450"/>
            <a:ext cx="120650" cy="127000"/>
          </a:xfrm>
          <a:prstGeom prst="ellipse">
            <a:avLst/>
          </a:prstGeom>
          <a:solidFill>
            <a:srgbClr val="FFFF66"/>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05" name="Oval 6"/>
          <p:cNvSpPr>
            <a:spLocks noChangeArrowheads="1"/>
          </p:cNvSpPr>
          <p:nvPr/>
        </p:nvSpPr>
        <p:spPr bwMode="auto">
          <a:xfrm>
            <a:off x="4168775" y="5475288"/>
            <a:ext cx="120650" cy="127000"/>
          </a:xfrm>
          <a:prstGeom prst="ellipse">
            <a:avLst/>
          </a:prstGeom>
          <a:solidFill>
            <a:srgbClr val="FFFF66"/>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06" name="Oval 7"/>
          <p:cNvSpPr>
            <a:spLocks noChangeArrowheads="1"/>
          </p:cNvSpPr>
          <p:nvPr/>
        </p:nvSpPr>
        <p:spPr bwMode="auto">
          <a:xfrm rot="-5400000">
            <a:off x="4165600" y="1822450"/>
            <a:ext cx="127000" cy="12065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07" name="Oval 8"/>
          <p:cNvSpPr>
            <a:spLocks noChangeArrowheads="1"/>
          </p:cNvSpPr>
          <p:nvPr/>
        </p:nvSpPr>
        <p:spPr bwMode="auto">
          <a:xfrm rot="-5400000">
            <a:off x="4165600" y="1155700"/>
            <a:ext cx="127000" cy="12065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08" name="Oval 9"/>
          <p:cNvSpPr>
            <a:spLocks noChangeArrowheads="1"/>
          </p:cNvSpPr>
          <p:nvPr/>
        </p:nvSpPr>
        <p:spPr bwMode="auto">
          <a:xfrm rot="-5400000">
            <a:off x="704850" y="5541963"/>
            <a:ext cx="127000" cy="12065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09" name="Oval 10"/>
          <p:cNvSpPr>
            <a:spLocks noChangeArrowheads="1"/>
          </p:cNvSpPr>
          <p:nvPr/>
        </p:nvSpPr>
        <p:spPr bwMode="auto">
          <a:xfrm rot="-5400000">
            <a:off x="704850" y="4905375"/>
            <a:ext cx="127000" cy="12065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10" name="Oval 11"/>
          <p:cNvSpPr>
            <a:spLocks noChangeArrowheads="1"/>
          </p:cNvSpPr>
          <p:nvPr/>
        </p:nvSpPr>
        <p:spPr bwMode="auto">
          <a:xfrm>
            <a:off x="708025" y="1120775"/>
            <a:ext cx="120650" cy="127000"/>
          </a:xfrm>
          <a:prstGeom prst="ellipse">
            <a:avLst/>
          </a:prstGeom>
          <a:solidFill>
            <a:srgbClr val="FFFF66"/>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11" name="Oval 12"/>
          <p:cNvSpPr>
            <a:spLocks noChangeArrowheads="1"/>
          </p:cNvSpPr>
          <p:nvPr/>
        </p:nvSpPr>
        <p:spPr bwMode="auto">
          <a:xfrm>
            <a:off x="708025" y="1724025"/>
            <a:ext cx="120650" cy="127000"/>
          </a:xfrm>
          <a:prstGeom prst="ellipse">
            <a:avLst/>
          </a:prstGeom>
          <a:solidFill>
            <a:srgbClr val="FFFF66"/>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25612" name="Group 13"/>
          <p:cNvGrpSpPr>
            <a:grpSpLocks/>
          </p:cNvGrpSpPr>
          <p:nvPr/>
        </p:nvGrpSpPr>
        <p:grpSpPr bwMode="auto">
          <a:xfrm rot="-5400000">
            <a:off x="2615406" y="5128419"/>
            <a:ext cx="142875" cy="166688"/>
            <a:chOff x="111407775" y="109026150"/>
            <a:chExt cx="162000" cy="198000"/>
          </a:xfrm>
        </p:grpSpPr>
        <p:sp>
          <p:nvSpPr>
            <p:cNvPr id="25667"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68"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69"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13" name="Group 17"/>
          <p:cNvGrpSpPr>
            <a:grpSpLocks/>
          </p:cNvGrpSpPr>
          <p:nvPr/>
        </p:nvGrpSpPr>
        <p:grpSpPr bwMode="auto">
          <a:xfrm rot="-2507223">
            <a:off x="3009900" y="4679950"/>
            <a:ext cx="136525" cy="174625"/>
            <a:chOff x="108383775" y="108666150"/>
            <a:chExt cx="162000" cy="198000"/>
          </a:xfrm>
        </p:grpSpPr>
        <p:sp>
          <p:nvSpPr>
            <p:cNvPr id="25664" name="Oval 18"/>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65" name="Oval 19"/>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66" name="Oval 20"/>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14" name="Group 21"/>
          <p:cNvGrpSpPr>
            <a:grpSpLocks/>
          </p:cNvGrpSpPr>
          <p:nvPr/>
        </p:nvGrpSpPr>
        <p:grpSpPr bwMode="auto">
          <a:xfrm rot="5096085">
            <a:off x="599281" y="3221832"/>
            <a:ext cx="142875" cy="166688"/>
            <a:chOff x="110957775" y="109476150"/>
            <a:chExt cx="162000" cy="198000"/>
          </a:xfrm>
        </p:grpSpPr>
        <p:sp>
          <p:nvSpPr>
            <p:cNvPr id="25661" name="Oval 22"/>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62" name="Oval 23"/>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63" name="Oval 24"/>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15" name="Group 25"/>
          <p:cNvGrpSpPr>
            <a:grpSpLocks/>
          </p:cNvGrpSpPr>
          <p:nvPr/>
        </p:nvGrpSpPr>
        <p:grpSpPr bwMode="auto">
          <a:xfrm rot="-5400000">
            <a:off x="2764632" y="3540919"/>
            <a:ext cx="144462" cy="165100"/>
            <a:chOff x="111750675" y="109369050"/>
            <a:chExt cx="162000" cy="198000"/>
          </a:xfrm>
        </p:grpSpPr>
        <p:sp>
          <p:nvSpPr>
            <p:cNvPr id="25658" name="Oval 26"/>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59" name="Oval 27"/>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60" name="Oval 28"/>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16" name="Group 29"/>
          <p:cNvGrpSpPr>
            <a:grpSpLocks/>
          </p:cNvGrpSpPr>
          <p:nvPr/>
        </p:nvGrpSpPr>
        <p:grpSpPr bwMode="auto">
          <a:xfrm rot="9930438">
            <a:off x="1927225" y="1787525"/>
            <a:ext cx="134938" cy="174625"/>
            <a:chOff x="108726675" y="109009050"/>
            <a:chExt cx="162000" cy="198000"/>
          </a:xfrm>
        </p:grpSpPr>
        <p:sp>
          <p:nvSpPr>
            <p:cNvPr id="25655" name="Oval 30"/>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56" name="Oval 31"/>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57" name="Oval 32"/>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17" name="Group 33"/>
          <p:cNvGrpSpPr>
            <a:grpSpLocks/>
          </p:cNvGrpSpPr>
          <p:nvPr/>
        </p:nvGrpSpPr>
        <p:grpSpPr bwMode="auto">
          <a:xfrm rot="-5400000">
            <a:off x="4220369" y="3336132"/>
            <a:ext cx="114300" cy="157162"/>
            <a:chOff x="111300675" y="109819050"/>
            <a:chExt cx="162000" cy="198000"/>
          </a:xfrm>
        </p:grpSpPr>
        <p:sp>
          <p:nvSpPr>
            <p:cNvPr id="25652" name="Oval 34"/>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53" name="Oval 35"/>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54" name="Oval 36"/>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18" name="Group 37"/>
          <p:cNvGrpSpPr>
            <a:grpSpLocks/>
          </p:cNvGrpSpPr>
          <p:nvPr/>
        </p:nvGrpSpPr>
        <p:grpSpPr bwMode="auto">
          <a:xfrm rot="-9400952">
            <a:off x="2905125" y="1708150"/>
            <a:ext cx="134938" cy="174625"/>
            <a:chOff x="108600269" y="109058151"/>
            <a:chExt cx="162000" cy="198000"/>
          </a:xfrm>
        </p:grpSpPr>
        <p:sp>
          <p:nvSpPr>
            <p:cNvPr id="25649" name="Oval 38"/>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50" name="Oval 39"/>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51" name="Oval 40"/>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19" name="Group 41"/>
          <p:cNvGrpSpPr>
            <a:grpSpLocks/>
          </p:cNvGrpSpPr>
          <p:nvPr/>
        </p:nvGrpSpPr>
        <p:grpSpPr bwMode="auto">
          <a:xfrm rot="3399622">
            <a:off x="1637506" y="4096544"/>
            <a:ext cx="142875" cy="166688"/>
            <a:chOff x="108461002" y="109140210"/>
            <a:chExt cx="162000" cy="198001"/>
          </a:xfrm>
        </p:grpSpPr>
        <p:sp>
          <p:nvSpPr>
            <p:cNvPr id="25646" name="Oval 42"/>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47" name="Oval 43"/>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48" name="Oval 44"/>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20" name="Group 45"/>
          <p:cNvGrpSpPr>
            <a:grpSpLocks/>
          </p:cNvGrpSpPr>
          <p:nvPr/>
        </p:nvGrpSpPr>
        <p:grpSpPr bwMode="auto">
          <a:xfrm rot="-5400000">
            <a:off x="3127375" y="2714626"/>
            <a:ext cx="142875" cy="165100"/>
            <a:chOff x="111864975" y="109483350"/>
            <a:chExt cx="162000" cy="198000"/>
          </a:xfrm>
        </p:grpSpPr>
        <p:sp>
          <p:nvSpPr>
            <p:cNvPr id="25643" name="Oval 46"/>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44" name="Oval 47"/>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45" name="Oval 48"/>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21" name="Group 49"/>
          <p:cNvGrpSpPr>
            <a:grpSpLocks/>
          </p:cNvGrpSpPr>
          <p:nvPr/>
        </p:nvGrpSpPr>
        <p:grpSpPr bwMode="auto">
          <a:xfrm rot="7041549">
            <a:off x="1862931" y="2809082"/>
            <a:ext cx="142875" cy="166688"/>
            <a:chOff x="111979275" y="109597650"/>
            <a:chExt cx="162000" cy="198000"/>
          </a:xfrm>
        </p:grpSpPr>
        <p:sp>
          <p:nvSpPr>
            <p:cNvPr id="25640" name="Oval 50"/>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41" name="Oval 51"/>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42" name="Oval 52"/>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22" name="Group 53"/>
          <p:cNvGrpSpPr>
            <a:grpSpLocks/>
          </p:cNvGrpSpPr>
          <p:nvPr/>
        </p:nvGrpSpPr>
        <p:grpSpPr bwMode="auto">
          <a:xfrm rot="10585571">
            <a:off x="2303463" y="803275"/>
            <a:ext cx="134937" cy="174625"/>
            <a:chOff x="111414975" y="109933350"/>
            <a:chExt cx="162000" cy="198000"/>
          </a:xfrm>
        </p:grpSpPr>
        <p:sp>
          <p:nvSpPr>
            <p:cNvPr id="25637" name="Oval 54"/>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38" name="Oval 55"/>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39" name="Oval 56"/>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5623" name="Group 57"/>
          <p:cNvGrpSpPr>
            <a:grpSpLocks/>
          </p:cNvGrpSpPr>
          <p:nvPr/>
        </p:nvGrpSpPr>
        <p:grpSpPr bwMode="auto">
          <a:xfrm rot="-185333">
            <a:off x="2424113" y="5800725"/>
            <a:ext cx="134937" cy="174625"/>
            <a:chOff x="111529275" y="110047650"/>
            <a:chExt cx="162000" cy="198000"/>
          </a:xfrm>
        </p:grpSpPr>
        <p:sp>
          <p:nvSpPr>
            <p:cNvPr id="25634" name="Oval 58"/>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35" name="Oval 59"/>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36" name="Oval 60"/>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5624" name="Oval 61" descr="Solid diamond"/>
          <p:cNvSpPr>
            <a:spLocks noChangeArrowheads="1"/>
          </p:cNvSpPr>
          <p:nvPr/>
        </p:nvSpPr>
        <p:spPr bwMode="auto">
          <a:xfrm rot="-5400000">
            <a:off x="2029619" y="2966244"/>
            <a:ext cx="95250" cy="904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25" name="Oval 62" descr="Solid diamond"/>
          <p:cNvSpPr>
            <a:spLocks noChangeArrowheads="1"/>
          </p:cNvSpPr>
          <p:nvPr/>
        </p:nvSpPr>
        <p:spPr bwMode="auto">
          <a:xfrm rot="-5400000">
            <a:off x="1639094" y="583406"/>
            <a:ext cx="95250" cy="904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26" name="Oval 63" descr="Solid diamond"/>
          <p:cNvSpPr>
            <a:spLocks noChangeArrowheads="1"/>
          </p:cNvSpPr>
          <p:nvPr/>
        </p:nvSpPr>
        <p:spPr bwMode="auto">
          <a:xfrm rot="-5400000">
            <a:off x="1488282" y="583406"/>
            <a:ext cx="95250" cy="904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27" name="Oval 64" descr="Solid diamond"/>
          <p:cNvSpPr>
            <a:spLocks noChangeArrowheads="1"/>
          </p:cNvSpPr>
          <p:nvPr/>
        </p:nvSpPr>
        <p:spPr bwMode="auto">
          <a:xfrm rot="-5400000">
            <a:off x="1307307" y="583406"/>
            <a:ext cx="95250" cy="904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28" name="Oval 65" descr="Solid diamond"/>
          <p:cNvSpPr>
            <a:spLocks noChangeArrowheads="1"/>
          </p:cNvSpPr>
          <p:nvPr/>
        </p:nvSpPr>
        <p:spPr bwMode="auto">
          <a:xfrm rot="-5400000">
            <a:off x="1427957" y="6080919"/>
            <a:ext cx="95250" cy="904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29" name="Oval 66" descr="Solid diamond"/>
          <p:cNvSpPr>
            <a:spLocks noChangeArrowheads="1"/>
          </p:cNvSpPr>
          <p:nvPr/>
        </p:nvSpPr>
        <p:spPr bwMode="auto">
          <a:xfrm rot="-5400000">
            <a:off x="1246982" y="6080919"/>
            <a:ext cx="95250" cy="904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30" name="Oval 67" descr="Solid diamond"/>
          <p:cNvSpPr>
            <a:spLocks noChangeArrowheads="1"/>
          </p:cNvSpPr>
          <p:nvPr/>
        </p:nvSpPr>
        <p:spPr bwMode="auto">
          <a:xfrm rot="-5400000">
            <a:off x="1067594" y="6080919"/>
            <a:ext cx="95250" cy="904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5631" name="Text Box 68"/>
          <p:cNvSpPr txBox="1">
            <a:spLocks noChangeArrowheads="1"/>
          </p:cNvSpPr>
          <p:nvPr/>
        </p:nvSpPr>
        <p:spPr bwMode="auto">
          <a:xfrm>
            <a:off x="1619250" y="115888"/>
            <a:ext cx="5759450" cy="360362"/>
          </a:xfrm>
          <a:prstGeom prst="rect">
            <a:avLst/>
          </a:prstGeom>
          <a:noFill/>
          <a:ln w="9525" algn="in">
            <a:noFill/>
            <a:miter lim="800000"/>
            <a:headEnd/>
            <a:tailEnd/>
          </a:ln>
        </p:spPr>
        <p:txBody>
          <a:bodyPr lIns="36576" tIns="36576" rIns="36576" bIns="36576"/>
          <a:lstStyle/>
          <a:p>
            <a:pPr algn="ctr"/>
            <a:r>
              <a:rPr lang="en-GB" sz="1400" b="1">
                <a:solidFill>
                  <a:srgbClr val="000000"/>
                </a:solidFill>
                <a:latin typeface="Calibri" pitchFamily="34" charset="0"/>
              </a:rPr>
              <a:t>The Compass</a:t>
            </a:r>
            <a:endParaRPr lang="en-US"/>
          </a:p>
        </p:txBody>
      </p:sp>
      <p:sp>
        <p:nvSpPr>
          <p:cNvPr id="69" name="Text Box 69"/>
          <p:cNvSpPr txBox="1">
            <a:spLocks noChangeArrowheads="1"/>
          </p:cNvSpPr>
          <p:nvPr/>
        </p:nvSpPr>
        <p:spPr bwMode="auto">
          <a:xfrm>
            <a:off x="4787900" y="620713"/>
            <a:ext cx="3960813" cy="5761037"/>
          </a:xfrm>
          <a:prstGeom prst="rect">
            <a:avLst/>
          </a:prstGeom>
          <a:noFill/>
          <a:ln w="3175" algn="in">
            <a:noFill/>
            <a:miter lim="800000"/>
            <a:headEnd/>
            <a:tailEnd/>
          </a:ln>
          <a:effectLst/>
        </p:spPr>
        <p:txBody>
          <a:bodyPr lIns="36576" tIns="36576" rIns="36576" bIns="36576"/>
          <a:lstStyle/>
          <a:p>
            <a:pPr algn="ctr">
              <a:defRPr/>
            </a:pPr>
            <a:endParaRPr lang="en-GB" sz="1100" b="1" dirty="0">
              <a:solidFill>
                <a:srgbClr val="000000"/>
              </a:solidFill>
              <a:latin typeface="Calibri" pitchFamily="34" charset="0"/>
            </a:endParaRPr>
          </a:p>
          <a:p>
            <a:pPr algn="ctr">
              <a:defRPr/>
            </a:pPr>
            <a:r>
              <a:rPr lang="en-GB" sz="1100" b="1" dirty="0">
                <a:solidFill>
                  <a:srgbClr val="000000"/>
                </a:solidFill>
                <a:latin typeface="Calibri" pitchFamily="34" charset="0"/>
              </a:rPr>
              <a:t>Small sided game focusing on Switching Play.</a:t>
            </a:r>
          </a:p>
          <a:p>
            <a:pPr>
              <a:defRPr/>
            </a:pPr>
            <a:endParaRPr lang="en-GB" sz="800" b="1" dirty="0">
              <a:solidFill>
                <a:srgbClr val="000000"/>
              </a:solidFill>
              <a:latin typeface="Calibri" pitchFamily="34" charset="0"/>
            </a:endParaRPr>
          </a:p>
          <a:p>
            <a:pPr>
              <a:defRPr/>
            </a:pPr>
            <a:endParaRPr lang="en-GB" sz="800" b="1" dirty="0">
              <a:solidFill>
                <a:srgbClr val="000000"/>
              </a:solidFill>
              <a:latin typeface="Calibri" pitchFamily="34" charset="0"/>
            </a:endParaRPr>
          </a:p>
          <a:p>
            <a:pPr>
              <a:defRPr/>
            </a:pPr>
            <a:r>
              <a:rPr lang="en-GB" sz="1100" b="1" dirty="0">
                <a:solidFill>
                  <a:srgbClr val="000000"/>
                </a:solidFill>
                <a:latin typeface="Calibri" pitchFamily="34" charset="0"/>
              </a:rPr>
              <a:t>Area: </a:t>
            </a:r>
            <a:r>
              <a:rPr lang="en-GB" sz="1100" dirty="0">
                <a:solidFill>
                  <a:srgbClr val="000000"/>
                </a:solidFill>
                <a:latin typeface="Calibri" pitchFamily="34" charset="0"/>
              </a:rPr>
              <a:t>Size of area will  depend on number and age of players </a:t>
            </a:r>
            <a:endParaRPr lang="en-GB" sz="1100" b="1" dirty="0">
              <a:solidFill>
                <a:srgbClr val="000000"/>
              </a:solidFill>
              <a:latin typeface="Calibri" pitchFamily="34" charset="0"/>
            </a:endParaRPr>
          </a:p>
          <a:p>
            <a:pPr>
              <a:defRPr/>
            </a:pPr>
            <a:r>
              <a:rPr lang="en-GB" sz="1100" dirty="0">
                <a:solidFill>
                  <a:srgbClr val="000000"/>
                </a:solidFill>
                <a:latin typeface="Calibri" pitchFamily="34" charset="0"/>
              </a:rPr>
              <a:t>Players split into three groups </a:t>
            </a:r>
            <a:r>
              <a:rPr lang="en-GB" sz="1100" b="1" dirty="0">
                <a:solidFill>
                  <a:srgbClr val="000000"/>
                </a:solidFill>
                <a:latin typeface="Calibri" pitchFamily="34" charset="0"/>
              </a:rPr>
              <a:t>Yellows, Blues</a:t>
            </a:r>
            <a:r>
              <a:rPr lang="en-GB" sz="1100" dirty="0">
                <a:solidFill>
                  <a:srgbClr val="000000"/>
                </a:solidFill>
                <a:latin typeface="Calibri" pitchFamily="34" charset="0"/>
              </a:rPr>
              <a:t> and </a:t>
            </a:r>
            <a:r>
              <a:rPr lang="en-GB" sz="1100" b="1" dirty="0">
                <a:solidFill>
                  <a:srgbClr val="000000"/>
                </a:solidFill>
                <a:latin typeface="Calibri" pitchFamily="34" charset="0"/>
              </a:rPr>
              <a:t>Red’s</a:t>
            </a:r>
            <a:r>
              <a:rPr lang="en-GB" sz="1100" dirty="0">
                <a:solidFill>
                  <a:srgbClr val="000000"/>
                </a:solidFill>
                <a:latin typeface="Calibri" pitchFamily="34" charset="0"/>
              </a:rPr>
              <a:t>.</a:t>
            </a:r>
          </a:p>
          <a:p>
            <a:pPr>
              <a:defRPr/>
            </a:pPr>
            <a:endParaRPr lang="en-GB" sz="800" dirty="0">
              <a:solidFill>
                <a:srgbClr val="000000"/>
              </a:solidFill>
              <a:latin typeface="Calibri" pitchFamily="34" charset="0"/>
            </a:endParaRPr>
          </a:p>
          <a:p>
            <a:pPr>
              <a:defRPr/>
            </a:pPr>
            <a:r>
              <a:rPr lang="en-GB" sz="1100" b="1" dirty="0">
                <a:solidFill>
                  <a:srgbClr val="000000"/>
                </a:solidFill>
                <a:latin typeface="Calibri" pitchFamily="34" charset="0"/>
              </a:rPr>
              <a:t>Start:</a:t>
            </a:r>
          </a:p>
          <a:p>
            <a:pPr>
              <a:defRPr/>
            </a:pPr>
            <a:r>
              <a:rPr lang="en-GB" sz="1100" b="1" dirty="0">
                <a:solidFill>
                  <a:srgbClr val="000000"/>
                </a:solidFill>
                <a:latin typeface="Calibri" pitchFamily="34" charset="0"/>
              </a:rPr>
              <a:t> </a:t>
            </a:r>
          </a:p>
          <a:p>
            <a:pPr>
              <a:defRPr/>
            </a:pPr>
            <a:r>
              <a:rPr lang="en-GB" sz="1100" dirty="0">
                <a:solidFill>
                  <a:srgbClr val="000000"/>
                </a:solidFill>
                <a:latin typeface="Calibri" pitchFamily="34" charset="0"/>
              </a:rPr>
              <a:t>Yellows and Blues play against each other and try to score in any of the white or yellow goals in the corners of the area. </a:t>
            </a:r>
          </a:p>
          <a:p>
            <a:pPr>
              <a:defRPr/>
            </a:pPr>
            <a:r>
              <a:rPr lang="en-GB" sz="1100" dirty="0">
                <a:solidFill>
                  <a:srgbClr val="000000"/>
                </a:solidFill>
                <a:latin typeface="Calibri" pitchFamily="34" charset="0"/>
              </a:rPr>
              <a:t>Teams can’t score in the same goal straight away.</a:t>
            </a:r>
          </a:p>
          <a:p>
            <a:pPr>
              <a:defRPr/>
            </a:pPr>
            <a:r>
              <a:rPr lang="en-GB" sz="1100" dirty="0">
                <a:solidFill>
                  <a:srgbClr val="000000"/>
                </a:solidFill>
                <a:latin typeface="Calibri" pitchFamily="34" charset="0"/>
              </a:rPr>
              <a:t>Reds play as neutrals and can be used by the team that is in possession of the ball.</a:t>
            </a:r>
          </a:p>
          <a:p>
            <a:pPr>
              <a:defRPr/>
            </a:pPr>
            <a:r>
              <a:rPr lang="en-GB" sz="1100" dirty="0">
                <a:solidFill>
                  <a:srgbClr val="000000"/>
                </a:solidFill>
                <a:latin typeface="Calibri" pitchFamily="34" charset="0"/>
              </a:rPr>
              <a:t>Rotate the players on a regular basis, to experience all aspects of the game.</a:t>
            </a:r>
          </a:p>
          <a:p>
            <a:pPr>
              <a:defRPr/>
            </a:pPr>
            <a:endParaRPr lang="en-GB" sz="800" b="1" dirty="0">
              <a:solidFill>
                <a:srgbClr val="000000"/>
              </a:solidFill>
              <a:latin typeface="Calibri" pitchFamily="34" charset="0"/>
            </a:endParaRPr>
          </a:p>
          <a:p>
            <a:pPr>
              <a:defRPr/>
            </a:pPr>
            <a:r>
              <a:rPr lang="en-GB" sz="1100" b="1" dirty="0">
                <a:solidFill>
                  <a:srgbClr val="000000"/>
                </a:solidFill>
                <a:latin typeface="Calibri" pitchFamily="34" charset="0"/>
              </a:rPr>
              <a:t>Progressions:</a:t>
            </a:r>
          </a:p>
          <a:p>
            <a:pPr>
              <a:defRPr/>
            </a:pPr>
            <a:endParaRPr lang="en-GB" sz="800" b="1" dirty="0">
              <a:solidFill>
                <a:srgbClr val="000000"/>
              </a:solidFill>
              <a:latin typeface="Calibri" pitchFamily="34" charset="0"/>
            </a:endParaRPr>
          </a:p>
          <a:p>
            <a:pPr marL="285750" indent="-285750">
              <a:buFontTx/>
              <a:buAutoNum type="romanLcParenBoth"/>
              <a:defRPr/>
            </a:pPr>
            <a:r>
              <a:rPr lang="en-GB" sz="1100" dirty="0">
                <a:solidFill>
                  <a:srgbClr val="000000"/>
                </a:solidFill>
                <a:latin typeface="Calibri" pitchFamily="34" charset="0"/>
              </a:rPr>
              <a:t>2 neutrals come in to middle of the practice still supporting team in possession.</a:t>
            </a:r>
          </a:p>
          <a:p>
            <a:pPr marL="285750" indent="-285750">
              <a:defRPr/>
            </a:pPr>
            <a:endParaRPr lang="en-GB" sz="800" dirty="0">
              <a:solidFill>
                <a:srgbClr val="000000"/>
              </a:solidFill>
              <a:latin typeface="Calibri" pitchFamily="34" charset="0"/>
            </a:endParaRPr>
          </a:p>
          <a:p>
            <a:pPr marL="285750" indent="-285750">
              <a:buFontTx/>
              <a:buAutoNum type="romanLcParenBoth" startAt="2"/>
              <a:defRPr/>
            </a:pPr>
            <a:r>
              <a:rPr lang="en-GB" sz="1100" dirty="0">
                <a:solidFill>
                  <a:srgbClr val="000000"/>
                </a:solidFill>
                <a:latin typeface="Calibri" pitchFamily="34" charset="0"/>
              </a:rPr>
              <a:t>1 or 2 neutrals must have a touch before trying to score.</a:t>
            </a:r>
          </a:p>
          <a:p>
            <a:pPr marL="285750" indent="-285750">
              <a:defRPr/>
            </a:pPr>
            <a:endParaRPr lang="en-GB" sz="800" dirty="0">
              <a:solidFill>
                <a:srgbClr val="000000"/>
              </a:solidFill>
              <a:latin typeface="Calibri" pitchFamily="34" charset="0"/>
            </a:endParaRPr>
          </a:p>
          <a:p>
            <a:pPr marL="285750" indent="-285750">
              <a:buFontTx/>
              <a:buAutoNum type="romanLcParenBoth" startAt="3"/>
              <a:defRPr/>
            </a:pPr>
            <a:r>
              <a:rPr lang="en-GB" sz="1100" dirty="0">
                <a:solidFill>
                  <a:srgbClr val="000000"/>
                </a:solidFill>
                <a:latin typeface="Calibri" pitchFamily="34" charset="0"/>
              </a:rPr>
              <a:t>Can players run the ball through a goal rather than passing it through ?</a:t>
            </a:r>
          </a:p>
          <a:p>
            <a:pPr marL="285750" indent="-285750">
              <a:defRPr/>
            </a:pPr>
            <a:endParaRPr lang="en-GB" sz="800" dirty="0">
              <a:solidFill>
                <a:srgbClr val="000000"/>
              </a:solidFill>
              <a:latin typeface="Calibri" pitchFamily="34" charset="0"/>
            </a:endParaRPr>
          </a:p>
          <a:p>
            <a:pPr marL="285750" indent="-285750">
              <a:buFontTx/>
              <a:buAutoNum type="romanLcParenBoth" startAt="4"/>
              <a:defRPr/>
            </a:pPr>
            <a:r>
              <a:rPr lang="en-GB" sz="1100" dirty="0">
                <a:solidFill>
                  <a:srgbClr val="000000"/>
                </a:solidFill>
                <a:latin typeface="Calibri" pitchFamily="34" charset="0"/>
              </a:rPr>
              <a:t>Can players pass the ball to a team mate who has run behind a goal ?</a:t>
            </a:r>
          </a:p>
          <a:p>
            <a:pPr marL="285750" indent="-285750">
              <a:defRPr/>
            </a:pPr>
            <a:endParaRPr lang="en-GB" sz="800" dirty="0">
              <a:solidFill>
                <a:srgbClr val="000000"/>
              </a:solidFill>
              <a:latin typeface="Calibri" pitchFamily="34" charset="0"/>
            </a:endParaRPr>
          </a:p>
          <a:p>
            <a:pPr marL="285750" indent="-285750">
              <a:buFontTx/>
              <a:buAutoNum type="romanLcParenBoth" startAt="5"/>
              <a:defRPr/>
            </a:pPr>
            <a:r>
              <a:rPr lang="en-GB" sz="1100" dirty="0">
                <a:solidFill>
                  <a:srgbClr val="000000"/>
                </a:solidFill>
                <a:latin typeface="Calibri" pitchFamily="34" charset="0"/>
              </a:rPr>
              <a:t>2 neutrals in the middle to act as blockers and look to cause interference.</a:t>
            </a:r>
          </a:p>
          <a:p>
            <a:pPr marL="285750" indent="-285750">
              <a:defRPr/>
            </a:pPr>
            <a:endParaRPr lang="en-GB" sz="800" dirty="0">
              <a:solidFill>
                <a:srgbClr val="000000"/>
              </a:solidFill>
              <a:latin typeface="Calibri" pitchFamily="34" charset="0"/>
            </a:endParaRPr>
          </a:p>
          <a:p>
            <a:pPr marL="285750" indent="-285750">
              <a:buFontTx/>
              <a:buAutoNum type="romanLcParenBoth" startAt="6"/>
              <a:defRPr/>
            </a:pPr>
            <a:r>
              <a:rPr lang="en-GB" sz="1100" dirty="0">
                <a:solidFill>
                  <a:srgbClr val="000000"/>
                </a:solidFill>
                <a:latin typeface="Calibri" pitchFamily="34" charset="0"/>
              </a:rPr>
              <a:t>Could play the game with 2 teams combining and 1 defending.</a:t>
            </a:r>
            <a:r>
              <a:rPr lang="en-GB" sz="1100" b="1" dirty="0">
                <a:solidFill>
                  <a:srgbClr val="000000"/>
                </a:solidFill>
                <a:latin typeface="Calibri" pitchFamily="34" charset="0"/>
              </a:rPr>
              <a:t> </a:t>
            </a:r>
          </a:p>
          <a:p>
            <a:pPr marL="285750" indent="-285750">
              <a:defRPr/>
            </a:pPr>
            <a:r>
              <a:rPr lang="en-GB" sz="1100" b="1" dirty="0">
                <a:solidFill>
                  <a:srgbClr val="000000"/>
                </a:solidFill>
                <a:latin typeface="Calibri" pitchFamily="34" charset="0"/>
              </a:rPr>
              <a:t>   </a:t>
            </a:r>
            <a:r>
              <a:rPr lang="en-GB" sz="1100" b="1" dirty="0">
                <a:solidFill>
                  <a:srgbClr val="000000"/>
                </a:solidFill>
                <a:latin typeface="Comic Sans MS" pitchFamily="66" charset="0"/>
              </a:rPr>
              <a:t>   </a:t>
            </a:r>
          </a:p>
          <a:p>
            <a:pPr>
              <a:defRPr/>
            </a:pPr>
            <a:endParaRPr lang="en-GB" sz="1200" dirty="0">
              <a:solidFill>
                <a:srgbClr val="000000"/>
              </a:solidFill>
              <a:latin typeface="Comic Sans MS" pitchFamily="66" charset="0"/>
            </a:endParaRPr>
          </a:p>
          <a:p>
            <a:pPr>
              <a:defRPr/>
            </a:pPr>
            <a:endParaRPr lang="en-US" dirty="0">
              <a:latin typeface="Arial" pitchFamily="34" charset="0"/>
            </a:endParaRPr>
          </a:p>
        </p:txBody>
      </p:sp>
      <p:sp>
        <p:nvSpPr>
          <p:cNvPr id="70" name="Footer Placeholder 70"/>
          <p:cNvSpPr>
            <a:spLocks noGrp="1"/>
          </p:cNvSpPr>
          <p:nvPr>
            <p:ph type="ftr" sz="quarter" idx="11"/>
          </p:nvPr>
        </p:nvSpPr>
        <p:spPr/>
        <p:txBody>
          <a:bodyPr/>
          <a:lstStyle/>
          <a:p>
            <a:pPr>
              <a:defRPr/>
            </a:pPr>
            <a:r>
              <a:rPr lang="en-GB" smtClean="0"/>
              <a:t>Essex County FA - GP Development</a:t>
            </a:r>
            <a:endParaRPr lang="en-GB"/>
          </a:p>
        </p:txBody>
      </p:sp>
    </p:spTree>
  </p:cSld>
  <p:clrMapOvr>
    <a:masterClrMapping/>
  </p:clrMapOvr>
  <p:transition advTm="10688"/>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771775" y="115888"/>
            <a:ext cx="3779838" cy="360362"/>
          </a:xfrm>
          <a:prstGeom prst="rect">
            <a:avLst/>
          </a:prstGeom>
          <a:noFill/>
          <a:ln w="9525" algn="in">
            <a:noFill/>
            <a:miter lim="800000"/>
            <a:headEnd/>
            <a:tailEnd/>
          </a:ln>
        </p:spPr>
        <p:txBody>
          <a:bodyPr lIns="36576" tIns="36576" rIns="36576" bIns="36576"/>
          <a:lstStyle/>
          <a:p>
            <a:pPr algn="ctr"/>
            <a:r>
              <a:rPr lang="en-GB" sz="1400" b="1">
                <a:solidFill>
                  <a:srgbClr val="000000"/>
                </a:solidFill>
                <a:latin typeface="Calibri" pitchFamily="34" charset="0"/>
              </a:rPr>
              <a:t>The Clock Face (1)</a:t>
            </a:r>
            <a:endParaRPr lang="en-US"/>
          </a:p>
        </p:txBody>
      </p:sp>
      <p:grpSp>
        <p:nvGrpSpPr>
          <p:cNvPr id="26627" name="Group 3"/>
          <p:cNvGrpSpPr>
            <a:grpSpLocks/>
          </p:cNvGrpSpPr>
          <p:nvPr/>
        </p:nvGrpSpPr>
        <p:grpSpPr bwMode="auto">
          <a:xfrm>
            <a:off x="1258888" y="908050"/>
            <a:ext cx="6481762" cy="2376488"/>
            <a:chOff x="106853775" y="105552150"/>
            <a:chExt cx="6390000" cy="2340000"/>
          </a:xfrm>
        </p:grpSpPr>
        <p:sp>
          <p:nvSpPr>
            <p:cNvPr id="26682" name="Rectangle 4"/>
            <p:cNvSpPr>
              <a:spLocks noChangeArrowheads="1"/>
            </p:cNvSpPr>
            <p:nvPr/>
          </p:nvSpPr>
          <p:spPr bwMode="auto">
            <a:xfrm>
              <a:off x="106853775" y="105552150"/>
              <a:ext cx="3060000" cy="2340000"/>
            </a:xfrm>
            <a:prstGeom prst="rect">
              <a:avLst/>
            </a:prstGeom>
            <a:solidFill>
              <a:srgbClr val="CCE6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6683" name="Oval 5"/>
            <p:cNvSpPr>
              <a:spLocks noChangeArrowheads="1"/>
            </p:cNvSpPr>
            <p:nvPr/>
          </p:nvSpPr>
          <p:spPr bwMode="auto">
            <a:xfrm>
              <a:off x="107285313" y="105741880"/>
              <a:ext cx="2196924" cy="2023784"/>
            </a:xfrm>
            <a:prstGeom prst="ellipse">
              <a:avLst/>
            </a:prstGeom>
            <a:solidFill>
              <a:srgbClr val="99EB99"/>
            </a:solidFill>
            <a:ln w="12700" algn="in">
              <a:solidFill>
                <a:srgbClr val="000000"/>
              </a:solidFill>
              <a:round/>
              <a:headEnd/>
              <a:tailEnd/>
            </a:ln>
          </p:spPr>
          <p:txBody>
            <a:bodyPr lIns="36576" tIns="36576" rIns="36576" bIns="36576"/>
            <a:lstStyle/>
            <a:p>
              <a:endParaRPr lang="en-GB">
                <a:latin typeface="Calibri" pitchFamily="34" charset="0"/>
              </a:endParaRPr>
            </a:p>
          </p:txBody>
        </p:sp>
        <p:grpSp>
          <p:nvGrpSpPr>
            <p:cNvPr id="26684" name="Group 6"/>
            <p:cNvGrpSpPr>
              <a:grpSpLocks/>
            </p:cNvGrpSpPr>
            <p:nvPr/>
          </p:nvGrpSpPr>
          <p:grpSpPr bwMode="auto">
            <a:xfrm rot="3067266">
              <a:off x="107411775" y="107406150"/>
              <a:ext cx="162000" cy="198000"/>
              <a:chOff x="111407775" y="109026150"/>
              <a:chExt cx="162000" cy="198000"/>
            </a:xfrm>
          </p:grpSpPr>
          <p:sp>
            <p:nvSpPr>
              <p:cNvPr id="26730"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31"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32"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85" name="Group 10"/>
            <p:cNvGrpSpPr>
              <a:grpSpLocks/>
            </p:cNvGrpSpPr>
            <p:nvPr/>
          </p:nvGrpSpPr>
          <p:grpSpPr bwMode="auto">
            <a:xfrm rot="-5696462">
              <a:off x="109499775" y="106650150"/>
              <a:ext cx="162000" cy="198000"/>
              <a:chOff x="110957775" y="109476150"/>
              <a:chExt cx="162000" cy="198000"/>
            </a:xfrm>
          </p:grpSpPr>
          <p:sp>
            <p:nvSpPr>
              <p:cNvPr id="26727" name="Oval 11"/>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28" name="Oval 12"/>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29" name="Oval 13"/>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86" name="Group 14"/>
            <p:cNvGrpSpPr>
              <a:grpSpLocks/>
            </p:cNvGrpSpPr>
            <p:nvPr/>
          </p:nvGrpSpPr>
          <p:grpSpPr bwMode="auto">
            <a:xfrm rot="8114659">
              <a:off x="107627773" y="105732150"/>
              <a:ext cx="162000" cy="198000"/>
              <a:chOff x="108383775" y="108666150"/>
              <a:chExt cx="162000" cy="198000"/>
            </a:xfrm>
          </p:grpSpPr>
          <p:sp>
            <p:nvSpPr>
              <p:cNvPr id="26724" name="Oval 15"/>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25" name="Oval 16"/>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26" name="Oval 17"/>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87" name="Group 18"/>
            <p:cNvGrpSpPr>
              <a:grpSpLocks/>
            </p:cNvGrpSpPr>
            <p:nvPr/>
          </p:nvGrpSpPr>
          <p:grpSpPr bwMode="auto">
            <a:xfrm rot="2638464">
              <a:off x="107249775" y="107568152"/>
              <a:ext cx="162000" cy="198000"/>
              <a:chOff x="111522075" y="109140450"/>
              <a:chExt cx="162000" cy="198000"/>
            </a:xfrm>
          </p:grpSpPr>
          <p:sp>
            <p:nvSpPr>
              <p:cNvPr id="26721" name="Oval 19"/>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22" name="Oval 20"/>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23" name="Oval 21"/>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88" name="Group 22"/>
            <p:cNvGrpSpPr>
              <a:grpSpLocks/>
            </p:cNvGrpSpPr>
            <p:nvPr/>
          </p:nvGrpSpPr>
          <p:grpSpPr bwMode="auto">
            <a:xfrm rot="-8084482">
              <a:off x="109175775" y="105822152"/>
              <a:ext cx="162000" cy="198000"/>
              <a:chOff x="111636375" y="109254750"/>
              <a:chExt cx="162000" cy="198000"/>
            </a:xfrm>
          </p:grpSpPr>
          <p:sp>
            <p:nvSpPr>
              <p:cNvPr id="26718" name="Oval 23"/>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19" name="Oval 24"/>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20" name="Oval 25"/>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89" name="Group 26"/>
            <p:cNvGrpSpPr>
              <a:grpSpLocks/>
            </p:cNvGrpSpPr>
            <p:nvPr/>
          </p:nvGrpSpPr>
          <p:grpSpPr bwMode="auto">
            <a:xfrm rot="-7555375">
              <a:off x="109373775" y="105678148"/>
              <a:ext cx="162000" cy="198000"/>
              <a:chOff x="111750675" y="109369050"/>
              <a:chExt cx="162000" cy="198000"/>
            </a:xfrm>
          </p:grpSpPr>
          <p:sp>
            <p:nvSpPr>
              <p:cNvPr id="26715" name="Oval 27"/>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16" name="Oval 28"/>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17" name="Oval 29"/>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90" name="Group 30"/>
            <p:cNvGrpSpPr>
              <a:grpSpLocks/>
            </p:cNvGrpSpPr>
            <p:nvPr/>
          </p:nvGrpSpPr>
          <p:grpSpPr bwMode="auto">
            <a:xfrm rot="7731026">
              <a:off x="107483775" y="105588150"/>
              <a:ext cx="162000" cy="198000"/>
              <a:chOff x="108498075" y="108816450"/>
              <a:chExt cx="162000" cy="198000"/>
            </a:xfrm>
          </p:grpSpPr>
          <p:sp>
            <p:nvSpPr>
              <p:cNvPr id="26712" name="Oval 31"/>
              <p:cNvSpPr>
                <a:spLocks noChangeArrowheads="1"/>
              </p:cNvSpPr>
              <p:nvPr/>
            </p:nvSpPr>
            <p:spPr bwMode="auto">
              <a:xfrm>
                <a:off x="108516075" y="10881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13" name="Oval 32"/>
              <p:cNvSpPr>
                <a:spLocks noChangeArrowheads="1"/>
              </p:cNvSpPr>
              <p:nvPr/>
            </p:nvSpPr>
            <p:spPr bwMode="auto">
              <a:xfrm>
                <a:off x="108579075" y="10881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14" name="Oval 33"/>
              <p:cNvSpPr>
                <a:spLocks noChangeArrowheads="1"/>
              </p:cNvSpPr>
              <p:nvPr/>
            </p:nvSpPr>
            <p:spPr bwMode="auto">
              <a:xfrm>
                <a:off x="108498075" y="108852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91" name="Group 34"/>
            <p:cNvGrpSpPr>
              <a:grpSpLocks/>
            </p:cNvGrpSpPr>
            <p:nvPr/>
          </p:nvGrpSpPr>
          <p:grpSpPr bwMode="auto">
            <a:xfrm rot="-3687663">
              <a:off x="109337775" y="107658150"/>
              <a:ext cx="162000" cy="198000"/>
              <a:chOff x="108612375" y="108930750"/>
              <a:chExt cx="162000" cy="198000"/>
            </a:xfrm>
          </p:grpSpPr>
          <p:sp>
            <p:nvSpPr>
              <p:cNvPr id="26709" name="Oval 35"/>
              <p:cNvSpPr>
                <a:spLocks noChangeArrowheads="1"/>
              </p:cNvSpPr>
              <p:nvPr/>
            </p:nvSpPr>
            <p:spPr bwMode="auto">
              <a:xfrm>
                <a:off x="108630375" y="10893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10" name="Oval 36"/>
              <p:cNvSpPr>
                <a:spLocks noChangeArrowheads="1"/>
              </p:cNvSpPr>
              <p:nvPr/>
            </p:nvSpPr>
            <p:spPr bwMode="auto">
              <a:xfrm>
                <a:off x="108693375" y="10893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11" name="Oval 37"/>
              <p:cNvSpPr>
                <a:spLocks noChangeArrowheads="1"/>
              </p:cNvSpPr>
              <p:nvPr/>
            </p:nvSpPr>
            <p:spPr bwMode="auto">
              <a:xfrm>
                <a:off x="108612375" y="108966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92" name="Group 38"/>
            <p:cNvGrpSpPr>
              <a:grpSpLocks/>
            </p:cNvGrpSpPr>
            <p:nvPr/>
          </p:nvGrpSpPr>
          <p:grpSpPr bwMode="auto">
            <a:xfrm rot="-2799408">
              <a:off x="109157777" y="107514150"/>
              <a:ext cx="162000" cy="198000"/>
              <a:chOff x="108726675" y="109045050"/>
              <a:chExt cx="162000" cy="198000"/>
            </a:xfrm>
          </p:grpSpPr>
          <p:sp>
            <p:nvSpPr>
              <p:cNvPr id="26706" name="Oval 39"/>
              <p:cNvSpPr>
                <a:spLocks noChangeArrowheads="1"/>
              </p:cNvSpPr>
              <p:nvPr/>
            </p:nvSpPr>
            <p:spPr bwMode="auto">
              <a:xfrm>
                <a:off x="108744675" y="10904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07" name="Oval 40"/>
              <p:cNvSpPr>
                <a:spLocks noChangeArrowheads="1"/>
              </p:cNvSpPr>
              <p:nvPr/>
            </p:nvSpPr>
            <p:spPr bwMode="auto">
              <a:xfrm>
                <a:off x="108807675" y="10904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08" name="Oval 41"/>
              <p:cNvSpPr>
                <a:spLocks noChangeArrowheads="1"/>
              </p:cNvSpPr>
              <p:nvPr/>
            </p:nvSpPr>
            <p:spPr bwMode="auto">
              <a:xfrm>
                <a:off x="108726675" y="109081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93" name="Group 42"/>
            <p:cNvGrpSpPr>
              <a:grpSpLocks/>
            </p:cNvGrpSpPr>
            <p:nvPr/>
          </p:nvGrpSpPr>
          <p:grpSpPr bwMode="auto">
            <a:xfrm rot="4974928">
              <a:off x="107087775" y="106632150"/>
              <a:ext cx="162000" cy="198000"/>
              <a:chOff x="111072075" y="109590450"/>
              <a:chExt cx="162000" cy="198000"/>
            </a:xfrm>
          </p:grpSpPr>
          <p:sp>
            <p:nvSpPr>
              <p:cNvPr id="26703" name="Oval 43"/>
              <p:cNvSpPr>
                <a:spLocks noChangeArrowheads="1"/>
              </p:cNvSpPr>
              <p:nvPr/>
            </p:nvSpPr>
            <p:spPr bwMode="auto">
              <a:xfrm>
                <a:off x="111090075" y="10959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04" name="Oval 44"/>
              <p:cNvSpPr>
                <a:spLocks noChangeArrowheads="1"/>
              </p:cNvSpPr>
              <p:nvPr/>
            </p:nvSpPr>
            <p:spPr bwMode="auto">
              <a:xfrm>
                <a:off x="111153075" y="10959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05" name="Oval 45"/>
              <p:cNvSpPr>
                <a:spLocks noChangeArrowheads="1"/>
              </p:cNvSpPr>
              <p:nvPr/>
            </p:nvSpPr>
            <p:spPr bwMode="auto">
              <a:xfrm>
                <a:off x="111072075" y="1096264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94" name="Group 46"/>
            <p:cNvGrpSpPr>
              <a:grpSpLocks/>
            </p:cNvGrpSpPr>
            <p:nvPr/>
          </p:nvGrpSpPr>
          <p:grpSpPr bwMode="auto">
            <a:xfrm rot="5400000">
              <a:off x="106871775" y="106650150"/>
              <a:ext cx="162000" cy="198000"/>
              <a:chOff x="111186375" y="109704750"/>
              <a:chExt cx="162000" cy="198000"/>
            </a:xfrm>
          </p:grpSpPr>
          <p:sp>
            <p:nvSpPr>
              <p:cNvPr id="26700" name="Oval 47"/>
              <p:cNvSpPr>
                <a:spLocks noChangeArrowheads="1"/>
              </p:cNvSpPr>
              <p:nvPr/>
            </p:nvSpPr>
            <p:spPr bwMode="auto">
              <a:xfrm>
                <a:off x="111204375" y="10970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01" name="Oval 48"/>
              <p:cNvSpPr>
                <a:spLocks noChangeArrowheads="1"/>
              </p:cNvSpPr>
              <p:nvPr/>
            </p:nvSpPr>
            <p:spPr bwMode="auto">
              <a:xfrm>
                <a:off x="111267375" y="10970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702" name="Oval 49"/>
              <p:cNvSpPr>
                <a:spLocks noChangeArrowheads="1"/>
              </p:cNvSpPr>
              <p:nvPr/>
            </p:nvSpPr>
            <p:spPr bwMode="auto">
              <a:xfrm>
                <a:off x="111186375" y="1097407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95" name="Group 50"/>
            <p:cNvGrpSpPr>
              <a:grpSpLocks/>
            </p:cNvGrpSpPr>
            <p:nvPr/>
          </p:nvGrpSpPr>
          <p:grpSpPr bwMode="auto">
            <a:xfrm rot="-5817023">
              <a:off x="109715775" y="106650150"/>
              <a:ext cx="162000" cy="198000"/>
              <a:chOff x="111300675" y="109819050"/>
              <a:chExt cx="162000" cy="198000"/>
            </a:xfrm>
          </p:grpSpPr>
          <p:sp>
            <p:nvSpPr>
              <p:cNvPr id="26697" name="Oval 51"/>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98" name="Oval 52"/>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99" name="Oval 53"/>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6696" name="Text Box 54"/>
            <p:cNvSpPr txBox="1">
              <a:spLocks noChangeArrowheads="1"/>
            </p:cNvSpPr>
            <p:nvPr/>
          </p:nvSpPr>
          <p:spPr bwMode="auto">
            <a:xfrm>
              <a:off x="110075775" y="105552150"/>
              <a:ext cx="3168000" cy="2304000"/>
            </a:xfrm>
            <a:prstGeom prst="rect">
              <a:avLst/>
            </a:prstGeom>
            <a:noFill/>
            <a:ln w="9525" algn="in">
              <a:noFill/>
              <a:miter lim="800000"/>
              <a:headEnd/>
              <a:tailEnd/>
            </a:ln>
          </p:spPr>
          <p:txBody>
            <a:bodyPr lIns="36576" tIns="36576" rIns="36576" bIns="36576"/>
            <a:lstStyle/>
            <a:p>
              <a:r>
                <a:rPr lang="en-GB" sz="1200" b="1">
                  <a:solidFill>
                    <a:srgbClr val="000000"/>
                  </a:solidFill>
                  <a:latin typeface="Calibri" pitchFamily="34" charset="0"/>
                </a:rPr>
                <a:t>Warm up:</a:t>
              </a:r>
            </a:p>
            <a:p>
              <a:r>
                <a:rPr lang="en-GB" sz="1200">
                  <a:solidFill>
                    <a:srgbClr val="000000"/>
                  </a:solidFill>
                  <a:latin typeface="Calibri" pitchFamily="34" charset="0"/>
                </a:rPr>
                <a:t>Players in pairs, as shown on the move all the time, working on fundamental movements and </a:t>
              </a:r>
            </a:p>
            <a:p>
              <a:r>
                <a:rPr lang="en-GB" sz="1200">
                  <a:solidFill>
                    <a:srgbClr val="000000"/>
                  </a:solidFill>
                  <a:latin typeface="Calibri" pitchFamily="34" charset="0"/>
                </a:rPr>
                <a:t>players react to different suggestions from the coach.</a:t>
              </a:r>
            </a:p>
            <a:p>
              <a:r>
                <a:rPr lang="en-GB" sz="1200">
                  <a:solidFill>
                    <a:srgbClr val="000000"/>
                  </a:solidFill>
                  <a:latin typeface="Calibri" pitchFamily="34" charset="0"/>
                </a:rPr>
                <a:t>Players can use different fundamental movements in getting to a pre-determined position around the area.</a:t>
              </a:r>
            </a:p>
            <a:p>
              <a:r>
                <a:rPr lang="en-GB" sz="1200">
                  <a:solidFill>
                    <a:srgbClr val="000000"/>
                  </a:solidFill>
                  <a:latin typeface="Calibri" pitchFamily="34" charset="0"/>
                </a:rPr>
                <a:t>Example: Colours move to the position of their team mates on the opposite side, either across or around the circle. </a:t>
              </a:r>
            </a:p>
            <a:p>
              <a:r>
                <a:rPr lang="en-GB" sz="1200">
                  <a:solidFill>
                    <a:srgbClr val="000000"/>
                  </a:solidFill>
                  <a:latin typeface="Calibri" pitchFamily="34" charset="0"/>
                </a:rPr>
                <a:t> </a:t>
              </a:r>
              <a:endParaRPr lang="en-US"/>
            </a:p>
          </p:txBody>
        </p:sp>
      </p:grpSp>
      <p:grpSp>
        <p:nvGrpSpPr>
          <p:cNvPr id="26628" name="Group 55"/>
          <p:cNvGrpSpPr>
            <a:grpSpLocks/>
          </p:cNvGrpSpPr>
          <p:nvPr/>
        </p:nvGrpSpPr>
        <p:grpSpPr bwMode="auto">
          <a:xfrm>
            <a:off x="1258888" y="3789363"/>
            <a:ext cx="6391275" cy="2411412"/>
            <a:chOff x="106853775" y="107946150"/>
            <a:chExt cx="6390000" cy="2412000"/>
          </a:xfrm>
        </p:grpSpPr>
        <p:sp>
          <p:nvSpPr>
            <p:cNvPr id="26630" name="Rectangle 56"/>
            <p:cNvSpPr>
              <a:spLocks noChangeArrowheads="1"/>
            </p:cNvSpPr>
            <p:nvPr/>
          </p:nvSpPr>
          <p:spPr bwMode="auto">
            <a:xfrm>
              <a:off x="106853775" y="107946150"/>
              <a:ext cx="3060000" cy="2412000"/>
            </a:xfrm>
            <a:prstGeom prst="rect">
              <a:avLst/>
            </a:prstGeom>
            <a:solidFill>
              <a:srgbClr val="CCE6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6631" name="Oval 57"/>
            <p:cNvSpPr>
              <a:spLocks noChangeArrowheads="1"/>
            </p:cNvSpPr>
            <p:nvPr/>
          </p:nvSpPr>
          <p:spPr bwMode="auto">
            <a:xfrm>
              <a:off x="107285313" y="108189881"/>
              <a:ext cx="2196924" cy="2023783"/>
            </a:xfrm>
            <a:prstGeom prst="ellipse">
              <a:avLst/>
            </a:prstGeom>
            <a:solidFill>
              <a:srgbClr val="99EB99"/>
            </a:solidFill>
            <a:ln w="12700" algn="in">
              <a:solidFill>
                <a:srgbClr val="000000"/>
              </a:solidFill>
              <a:round/>
              <a:headEnd/>
              <a:tailEnd/>
            </a:ln>
          </p:spPr>
          <p:txBody>
            <a:bodyPr lIns="36576" tIns="36576" rIns="36576" bIns="36576"/>
            <a:lstStyle/>
            <a:p>
              <a:endParaRPr lang="en-GB">
                <a:latin typeface="Calibri" pitchFamily="34" charset="0"/>
              </a:endParaRPr>
            </a:p>
          </p:txBody>
        </p:sp>
        <p:grpSp>
          <p:nvGrpSpPr>
            <p:cNvPr id="26632" name="Group 58"/>
            <p:cNvGrpSpPr>
              <a:grpSpLocks/>
            </p:cNvGrpSpPr>
            <p:nvPr/>
          </p:nvGrpSpPr>
          <p:grpSpPr bwMode="auto">
            <a:xfrm rot="-3687663">
              <a:off x="109301775" y="109800150"/>
              <a:ext cx="162000" cy="198000"/>
              <a:chOff x="108562300" y="109037263"/>
              <a:chExt cx="162000" cy="198000"/>
            </a:xfrm>
          </p:grpSpPr>
          <p:sp>
            <p:nvSpPr>
              <p:cNvPr id="26679" name="Oval 59"/>
              <p:cNvSpPr>
                <a:spLocks noChangeArrowheads="1"/>
              </p:cNvSpPr>
              <p:nvPr/>
            </p:nvSpPr>
            <p:spPr bwMode="auto">
              <a:xfrm>
                <a:off x="108580301" y="10903726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80" name="Oval 60"/>
              <p:cNvSpPr>
                <a:spLocks noChangeArrowheads="1"/>
              </p:cNvSpPr>
              <p:nvPr/>
            </p:nvSpPr>
            <p:spPr bwMode="auto">
              <a:xfrm>
                <a:off x="108643300" y="10903726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81" name="Oval 61"/>
              <p:cNvSpPr>
                <a:spLocks noChangeArrowheads="1"/>
              </p:cNvSpPr>
              <p:nvPr/>
            </p:nvSpPr>
            <p:spPr bwMode="auto">
              <a:xfrm>
                <a:off x="108562300" y="109073263"/>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33" name="Group 62"/>
            <p:cNvGrpSpPr>
              <a:grpSpLocks/>
            </p:cNvGrpSpPr>
            <p:nvPr/>
          </p:nvGrpSpPr>
          <p:grpSpPr bwMode="auto">
            <a:xfrm rot="2791871">
              <a:off x="107429775" y="109908150"/>
              <a:ext cx="162000" cy="198000"/>
              <a:chOff x="108512237" y="109179774"/>
              <a:chExt cx="162000" cy="198000"/>
            </a:xfrm>
          </p:grpSpPr>
          <p:sp>
            <p:nvSpPr>
              <p:cNvPr id="26676" name="Oval 63"/>
              <p:cNvSpPr>
                <a:spLocks noChangeArrowheads="1"/>
              </p:cNvSpPr>
              <p:nvPr/>
            </p:nvSpPr>
            <p:spPr bwMode="auto">
              <a:xfrm>
                <a:off x="108530237" y="10917977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77" name="Oval 64"/>
              <p:cNvSpPr>
                <a:spLocks noChangeArrowheads="1"/>
              </p:cNvSpPr>
              <p:nvPr/>
            </p:nvSpPr>
            <p:spPr bwMode="auto">
              <a:xfrm>
                <a:off x="108593237" y="10917977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78" name="Oval 65"/>
              <p:cNvSpPr>
                <a:spLocks noChangeArrowheads="1"/>
              </p:cNvSpPr>
              <p:nvPr/>
            </p:nvSpPr>
            <p:spPr bwMode="auto">
              <a:xfrm>
                <a:off x="108512237" y="109215774"/>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34" name="Group 66"/>
            <p:cNvGrpSpPr>
              <a:grpSpLocks/>
            </p:cNvGrpSpPr>
            <p:nvPr/>
          </p:nvGrpSpPr>
          <p:grpSpPr bwMode="auto">
            <a:xfrm rot="7788509">
              <a:off x="107213775" y="108468150"/>
              <a:ext cx="162000" cy="197999"/>
              <a:chOff x="108466432" y="109334794"/>
              <a:chExt cx="162000" cy="197999"/>
            </a:xfrm>
          </p:grpSpPr>
          <p:sp>
            <p:nvSpPr>
              <p:cNvPr id="26673" name="Oval 67"/>
              <p:cNvSpPr>
                <a:spLocks noChangeArrowheads="1"/>
              </p:cNvSpPr>
              <p:nvPr/>
            </p:nvSpPr>
            <p:spPr bwMode="auto">
              <a:xfrm>
                <a:off x="108484433" y="10933479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74" name="Oval 68"/>
              <p:cNvSpPr>
                <a:spLocks noChangeArrowheads="1"/>
              </p:cNvSpPr>
              <p:nvPr/>
            </p:nvSpPr>
            <p:spPr bwMode="auto">
              <a:xfrm>
                <a:off x="108547433" y="10933479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75" name="Oval 69"/>
              <p:cNvSpPr>
                <a:spLocks noChangeArrowheads="1"/>
              </p:cNvSpPr>
              <p:nvPr/>
            </p:nvSpPr>
            <p:spPr bwMode="auto">
              <a:xfrm>
                <a:off x="108466432" y="109370793"/>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35" name="Group 70"/>
            <p:cNvGrpSpPr>
              <a:grpSpLocks/>
            </p:cNvGrpSpPr>
            <p:nvPr/>
          </p:nvGrpSpPr>
          <p:grpSpPr bwMode="auto">
            <a:xfrm rot="-7333003">
              <a:off x="109301777" y="108396150"/>
              <a:ext cx="162000" cy="198000"/>
              <a:chOff x="108420629" y="109489813"/>
              <a:chExt cx="162000" cy="198000"/>
            </a:xfrm>
          </p:grpSpPr>
          <p:sp>
            <p:nvSpPr>
              <p:cNvPr id="26670" name="Oval 71"/>
              <p:cNvSpPr>
                <a:spLocks noChangeArrowheads="1"/>
              </p:cNvSpPr>
              <p:nvPr/>
            </p:nvSpPr>
            <p:spPr bwMode="auto">
              <a:xfrm>
                <a:off x="108438629" y="10948981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71" name="Oval 72"/>
              <p:cNvSpPr>
                <a:spLocks noChangeArrowheads="1"/>
              </p:cNvSpPr>
              <p:nvPr/>
            </p:nvSpPr>
            <p:spPr bwMode="auto">
              <a:xfrm>
                <a:off x="108501629" y="10948981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72" name="Oval 73"/>
              <p:cNvSpPr>
                <a:spLocks noChangeArrowheads="1"/>
              </p:cNvSpPr>
              <p:nvPr/>
            </p:nvSpPr>
            <p:spPr bwMode="auto">
              <a:xfrm>
                <a:off x="108420629" y="109525813"/>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36" name="Group 74"/>
            <p:cNvGrpSpPr>
              <a:grpSpLocks/>
            </p:cNvGrpSpPr>
            <p:nvPr/>
          </p:nvGrpSpPr>
          <p:grpSpPr bwMode="auto">
            <a:xfrm rot="10502873">
              <a:off x="108275775" y="107982150"/>
              <a:ext cx="162000" cy="198000"/>
              <a:chOff x="111518651" y="109028983"/>
              <a:chExt cx="162000" cy="198000"/>
            </a:xfrm>
          </p:grpSpPr>
          <p:sp>
            <p:nvSpPr>
              <p:cNvPr id="26667" name="Oval 75"/>
              <p:cNvSpPr>
                <a:spLocks noChangeArrowheads="1"/>
              </p:cNvSpPr>
              <p:nvPr/>
            </p:nvSpPr>
            <p:spPr bwMode="auto">
              <a:xfrm>
                <a:off x="111536651" y="10902898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68" name="Oval 76"/>
              <p:cNvSpPr>
                <a:spLocks noChangeArrowheads="1"/>
              </p:cNvSpPr>
              <p:nvPr/>
            </p:nvSpPr>
            <p:spPr bwMode="auto">
              <a:xfrm>
                <a:off x="111599651" y="10902898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69" name="Oval 77"/>
              <p:cNvSpPr>
                <a:spLocks noChangeArrowheads="1"/>
              </p:cNvSpPr>
              <p:nvPr/>
            </p:nvSpPr>
            <p:spPr bwMode="auto">
              <a:xfrm>
                <a:off x="111518651" y="109064983"/>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37" name="Group 78"/>
            <p:cNvGrpSpPr>
              <a:grpSpLocks/>
            </p:cNvGrpSpPr>
            <p:nvPr/>
          </p:nvGrpSpPr>
          <p:grpSpPr bwMode="auto">
            <a:xfrm>
              <a:off x="108311775" y="110142150"/>
              <a:ext cx="162000" cy="198001"/>
              <a:chOff x="111630787" y="109154811"/>
              <a:chExt cx="162000" cy="198001"/>
            </a:xfrm>
          </p:grpSpPr>
          <p:sp>
            <p:nvSpPr>
              <p:cNvPr id="26664" name="Oval 79"/>
              <p:cNvSpPr>
                <a:spLocks noChangeArrowheads="1"/>
              </p:cNvSpPr>
              <p:nvPr/>
            </p:nvSpPr>
            <p:spPr bwMode="auto">
              <a:xfrm>
                <a:off x="111648787" y="10915481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65" name="Oval 80"/>
              <p:cNvSpPr>
                <a:spLocks noChangeArrowheads="1"/>
              </p:cNvSpPr>
              <p:nvPr/>
            </p:nvSpPr>
            <p:spPr bwMode="auto">
              <a:xfrm>
                <a:off x="111711787" y="10915481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66" name="Oval 81"/>
              <p:cNvSpPr>
                <a:spLocks noChangeArrowheads="1"/>
              </p:cNvSpPr>
              <p:nvPr/>
            </p:nvSpPr>
            <p:spPr bwMode="auto">
              <a:xfrm>
                <a:off x="111630787" y="109190812"/>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38" name="Group 82"/>
            <p:cNvGrpSpPr>
              <a:grpSpLocks/>
            </p:cNvGrpSpPr>
            <p:nvPr/>
          </p:nvGrpSpPr>
          <p:grpSpPr bwMode="auto">
            <a:xfrm rot="-5400000">
              <a:off x="109535777" y="109098152"/>
              <a:ext cx="162000" cy="198000"/>
              <a:chOff x="111422355" y="108912616"/>
              <a:chExt cx="162000" cy="198000"/>
            </a:xfrm>
          </p:grpSpPr>
          <p:sp>
            <p:nvSpPr>
              <p:cNvPr id="26661" name="Oval 83"/>
              <p:cNvSpPr>
                <a:spLocks noChangeArrowheads="1"/>
              </p:cNvSpPr>
              <p:nvPr/>
            </p:nvSpPr>
            <p:spPr bwMode="auto">
              <a:xfrm>
                <a:off x="111440354" y="10891261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62" name="Oval 84"/>
              <p:cNvSpPr>
                <a:spLocks noChangeArrowheads="1"/>
              </p:cNvSpPr>
              <p:nvPr/>
            </p:nvSpPr>
            <p:spPr bwMode="auto">
              <a:xfrm>
                <a:off x="111503355" y="10891261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63" name="Oval 85"/>
              <p:cNvSpPr>
                <a:spLocks noChangeArrowheads="1"/>
              </p:cNvSpPr>
              <p:nvPr/>
            </p:nvSpPr>
            <p:spPr bwMode="auto">
              <a:xfrm>
                <a:off x="111422355" y="108948616"/>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39" name="Group 86"/>
            <p:cNvGrpSpPr>
              <a:grpSpLocks/>
            </p:cNvGrpSpPr>
            <p:nvPr/>
          </p:nvGrpSpPr>
          <p:grpSpPr bwMode="auto">
            <a:xfrm>
              <a:off x="107024775" y="108756150"/>
              <a:ext cx="2096998" cy="756000"/>
              <a:chOff x="107024775" y="108756150"/>
              <a:chExt cx="2096998" cy="756000"/>
            </a:xfrm>
          </p:grpSpPr>
          <p:grpSp>
            <p:nvGrpSpPr>
              <p:cNvPr id="26641" name="Group 87"/>
              <p:cNvGrpSpPr>
                <a:grpSpLocks/>
              </p:cNvGrpSpPr>
              <p:nvPr/>
            </p:nvGrpSpPr>
            <p:grpSpPr bwMode="auto">
              <a:xfrm rot="8839872">
                <a:off x="108077773" y="108756150"/>
                <a:ext cx="162000" cy="198001"/>
                <a:chOff x="111202574" y="109518950"/>
                <a:chExt cx="162000" cy="198001"/>
              </a:xfrm>
            </p:grpSpPr>
            <p:sp>
              <p:nvSpPr>
                <p:cNvPr id="26658" name="Oval 88"/>
                <p:cNvSpPr>
                  <a:spLocks noChangeArrowheads="1"/>
                </p:cNvSpPr>
                <p:nvPr/>
              </p:nvSpPr>
              <p:spPr bwMode="auto">
                <a:xfrm>
                  <a:off x="111220575" y="1095189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59" name="Oval 89"/>
                <p:cNvSpPr>
                  <a:spLocks noChangeArrowheads="1"/>
                </p:cNvSpPr>
                <p:nvPr/>
              </p:nvSpPr>
              <p:spPr bwMode="auto">
                <a:xfrm>
                  <a:off x="111283575" y="1095189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60" name="Oval 90"/>
                <p:cNvSpPr>
                  <a:spLocks noChangeArrowheads="1"/>
                </p:cNvSpPr>
                <p:nvPr/>
              </p:nvSpPr>
              <p:spPr bwMode="auto">
                <a:xfrm>
                  <a:off x="111202574" y="109554951"/>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42" name="Group 91"/>
              <p:cNvGrpSpPr>
                <a:grpSpLocks/>
              </p:cNvGrpSpPr>
              <p:nvPr/>
            </p:nvGrpSpPr>
            <p:grpSpPr bwMode="auto">
              <a:xfrm rot="5400000">
                <a:off x="107042775" y="109170150"/>
                <a:ext cx="162000" cy="198000"/>
                <a:chOff x="111518651" y="109028983"/>
                <a:chExt cx="162000" cy="198000"/>
              </a:xfrm>
            </p:grpSpPr>
            <p:sp>
              <p:nvSpPr>
                <p:cNvPr id="26655" name="Oval 92"/>
                <p:cNvSpPr>
                  <a:spLocks noChangeArrowheads="1"/>
                </p:cNvSpPr>
                <p:nvPr/>
              </p:nvSpPr>
              <p:spPr bwMode="auto">
                <a:xfrm>
                  <a:off x="111536651" y="10902898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56" name="Oval 93"/>
                <p:cNvSpPr>
                  <a:spLocks noChangeArrowheads="1"/>
                </p:cNvSpPr>
                <p:nvPr/>
              </p:nvSpPr>
              <p:spPr bwMode="auto">
                <a:xfrm>
                  <a:off x="111599651" y="10902898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57" name="Oval 94"/>
                <p:cNvSpPr>
                  <a:spLocks noChangeArrowheads="1"/>
                </p:cNvSpPr>
                <p:nvPr/>
              </p:nvSpPr>
              <p:spPr bwMode="auto">
                <a:xfrm>
                  <a:off x="111518651" y="109064983"/>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43" name="Group 95"/>
              <p:cNvGrpSpPr>
                <a:grpSpLocks/>
              </p:cNvGrpSpPr>
              <p:nvPr/>
            </p:nvGrpSpPr>
            <p:grpSpPr bwMode="auto">
              <a:xfrm rot="10800000">
                <a:off x="108509775" y="109152150"/>
                <a:ext cx="162000" cy="198001"/>
                <a:chOff x="111088275" y="109404650"/>
                <a:chExt cx="162000" cy="198001"/>
              </a:xfrm>
            </p:grpSpPr>
            <p:sp>
              <p:nvSpPr>
                <p:cNvPr id="26652" name="Oval 96"/>
                <p:cNvSpPr>
                  <a:spLocks noChangeArrowheads="1"/>
                </p:cNvSpPr>
                <p:nvPr/>
              </p:nvSpPr>
              <p:spPr bwMode="auto">
                <a:xfrm>
                  <a:off x="111106276" y="109404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53" name="Oval 97"/>
                <p:cNvSpPr>
                  <a:spLocks noChangeArrowheads="1"/>
                </p:cNvSpPr>
                <p:nvPr/>
              </p:nvSpPr>
              <p:spPr bwMode="auto">
                <a:xfrm>
                  <a:off x="111169276" y="109404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54" name="Oval 98"/>
                <p:cNvSpPr>
                  <a:spLocks noChangeArrowheads="1"/>
                </p:cNvSpPr>
                <p:nvPr/>
              </p:nvSpPr>
              <p:spPr bwMode="auto">
                <a:xfrm>
                  <a:off x="111088275" y="109440651"/>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44" name="Group 99"/>
              <p:cNvGrpSpPr>
                <a:grpSpLocks/>
              </p:cNvGrpSpPr>
              <p:nvPr/>
            </p:nvGrpSpPr>
            <p:grpSpPr bwMode="auto">
              <a:xfrm rot="-7079059">
                <a:off x="108941773" y="108774150"/>
                <a:ext cx="162000" cy="198001"/>
                <a:chOff x="110973975" y="109290350"/>
                <a:chExt cx="162000" cy="198001"/>
              </a:xfrm>
            </p:grpSpPr>
            <p:sp>
              <p:nvSpPr>
                <p:cNvPr id="26649" name="Oval 100"/>
                <p:cNvSpPr>
                  <a:spLocks noChangeArrowheads="1"/>
                </p:cNvSpPr>
                <p:nvPr/>
              </p:nvSpPr>
              <p:spPr bwMode="auto">
                <a:xfrm>
                  <a:off x="110991976" y="109290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50" name="Oval 101"/>
                <p:cNvSpPr>
                  <a:spLocks noChangeArrowheads="1"/>
                </p:cNvSpPr>
                <p:nvPr/>
              </p:nvSpPr>
              <p:spPr bwMode="auto">
                <a:xfrm>
                  <a:off x="111054976" y="109290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51" name="Oval 102"/>
                <p:cNvSpPr>
                  <a:spLocks noChangeArrowheads="1"/>
                </p:cNvSpPr>
                <p:nvPr/>
              </p:nvSpPr>
              <p:spPr bwMode="auto">
                <a:xfrm>
                  <a:off x="110973975" y="109326351"/>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6645" name="Group 103"/>
              <p:cNvGrpSpPr>
                <a:grpSpLocks/>
              </p:cNvGrpSpPr>
              <p:nvPr/>
            </p:nvGrpSpPr>
            <p:grpSpPr bwMode="auto">
              <a:xfrm rot="5609520">
                <a:off x="107807776" y="109332149"/>
                <a:ext cx="162000" cy="198001"/>
                <a:chOff x="110859675" y="109176050"/>
                <a:chExt cx="162000" cy="198001"/>
              </a:xfrm>
            </p:grpSpPr>
            <p:sp>
              <p:nvSpPr>
                <p:cNvPr id="26646" name="Oval 104"/>
                <p:cNvSpPr>
                  <a:spLocks noChangeArrowheads="1"/>
                </p:cNvSpPr>
                <p:nvPr/>
              </p:nvSpPr>
              <p:spPr bwMode="auto">
                <a:xfrm>
                  <a:off x="110877676" y="109176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47" name="Oval 105"/>
                <p:cNvSpPr>
                  <a:spLocks noChangeArrowheads="1"/>
                </p:cNvSpPr>
                <p:nvPr/>
              </p:nvSpPr>
              <p:spPr bwMode="auto">
                <a:xfrm>
                  <a:off x="110940676" y="109176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6648" name="Oval 106"/>
                <p:cNvSpPr>
                  <a:spLocks noChangeArrowheads="1"/>
                </p:cNvSpPr>
                <p:nvPr/>
              </p:nvSpPr>
              <p:spPr bwMode="auto">
                <a:xfrm>
                  <a:off x="110859675" y="109212051"/>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sp>
          <p:nvSpPr>
            <p:cNvPr id="26640" name="Text Box 107"/>
            <p:cNvSpPr txBox="1">
              <a:spLocks noChangeArrowheads="1"/>
            </p:cNvSpPr>
            <p:nvPr/>
          </p:nvSpPr>
          <p:spPr bwMode="auto">
            <a:xfrm>
              <a:off x="110075775" y="107964150"/>
              <a:ext cx="3168000" cy="2340000"/>
            </a:xfrm>
            <a:prstGeom prst="rect">
              <a:avLst/>
            </a:prstGeom>
            <a:noFill/>
            <a:ln w="9525" algn="in">
              <a:noFill/>
              <a:miter lim="800000"/>
              <a:headEnd/>
              <a:tailEnd/>
            </a:ln>
          </p:spPr>
          <p:txBody>
            <a:bodyPr lIns="36576" tIns="36576" rIns="36576" bIns="36576"/>
            <a:lstStyle/>
            <a:p>
              <a:r>
                <a:rPr lang="en-GB" sz="1200" b="1">
                  <a:solidFill>
                    <a:srgbClr val="000000"/>
                  </a:solidFill>
                  <a:latin typeface="Calibri" pitchFamily="34" charset="0"/>
                </a:rPr>
                <a:t>Progression 1:</a:t>
              </a:r>
            </a:p>
            <a:p>
              <a:r>
                <a:rPr lang="en-GB" sz="1200">
                  <a:solidFill>
                    <a:srgbClr val="000000"/>
                  </a:solidFill>
                  <a:latin typeface="Calibri" pitchFamily="34" charset="0"/>
                </a:rPr>
                <a:t>One team of players in the middle working the rest spread around circle.</a:t>
              </a:r>
            </a:p>
            <a:p>
              <a:r>
                <a:rPr lang="en-GB" sz="1200">
                  <a:solidFill>
                    <a:srgbClr val="000000"/>
                  </a:solidFill>
                  <a:latin typeface="Calibri" pitchFamily="34" charset="0"/>
                </a:rPr>
                <a:t>Amount of players with a ball on outside will be determined by what you want to work on.</a:t>
              </a:r>
            </a:p>
            <a:p>
              <a:r>
                <a:rPr lang="en-GB" sz="1200">
                  <a:solidFill>
                    <a:srgbClr val="000000"/>
                  </a:solidFill>
                  <a:latin typeface="Calibri" pitchFamily="34" charset="0"/>
                </a:rPr>
                <a:t>Example (i) Red player receives a ball from either a Blue or Yellow and then looks pass the ball out to a different player.</a:t>
              </a:r>
            </a:p>
            <a:p>
              <a:r>
                <a:rPr lang="en-GB" sz="1200">
                  <a:solidFill>
                    <a:srgbClr val="000000"/>
                  </a:solidFill>
                  <a:latin typeface="Calibri" pitchFamily="34" charset="0"/>
                </a:rPr>
                <a:t>Example (ii) Red player receives the ball, passes back to whoever passed it in and the goes off to get a ball off of someone else. </a:t>
              </a:r>
            </a:p>
            <a:p>
              <a:endParaRPr lang="en-US"/>
            </a:p>
          </p:txBody>
        </p:sp>
      </p:grpSp>
      <p:sp>
        <p:nvSpPr>
          <p:cNvPr id="108" name="Footer Placeholder 107"/>
          <p:cNvSpPr>
            <a:spLocks noGrp="1"/>
          </p:cNvSpPr>
          <p:nvPr>
            <p:ph type="ftr" sz="quarter" idx="11"/>
          </p:nvPr>
        </p:nvSpPr>
        <p:spPr/>
        <p:txBody>
          <a:bodyPr/>
          <a:lstStyle/>
          <a:p>
            <a:pPr>
              <a:defRPr/>
            </a:pPr>
            <a:r>
              <a:rPr lang="en-GB" smtClean="0"/>
              <a:t>Essex County FA - GP Development</a:t>
            </a:r>
            <a:endParaRPr lang="en-GB"/>
          </a:p>
        </p:txBody>
      </p:sp>
    </p:spTree>
  </p:cSld>
  <p:clrMapOvr>
    <a:masterClrMapping/>
  </p:clrMapOvr>
  <p:transition advTm="10312"/>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771775" y="115888"/>
            <a:ext cx="3779838" cy="360362"/>
          </a:xfrm>
          <a:prstGeom prst="rect">
            <a:avLst/>
          </a:prstGeom>
          <a:noFill/>
          <a:ln w="9525" algn="in">
            <a:noFill/>
            <a:miter lim="800000"/>
            <a:headEnd/>
            <a:tailEnd/>
          </a:ln>
        </p:spPr>
        <p:txBody>
          <a:bodyPr lIns="36576" tIns="36576" rIns="36576" bIns="36576"/>
          <a:lstStyle/>
          <a:p>
            <a:pPr algn="ctr"/>
            <a:r>
              <a:rPr lang="en-GB" sz="1400" b="1">
                <a:solidFill>
                  <a:srgbClr val="000000"/>
                </a:solidFill>
                <a:latin typeface="Calibri" pitchFamily="34" charset="0"/>
              </a:rPr>
              <a:t>The Clock Face (2)</a:t>
            </a:r>
            <a:endParaRPr lang="en-US"/>
          </a:p>
        </p:txBody>
      </p:sp>
      <p:grpSp>
        <p:nvGrpSpPr>
          <p:cNvPr id="27651" name="Group 2"/>
          <p:cNvGrpSpPr>
            <a:grpSpLocks/>
          </p:cNvGrpSpPr>
          <p:nvPr/>
        </p:nvGrpSpPr>
        <p:grpSpPr bwMode="auto">
          <a:xfrm>
            <a:off x="1619250" y="981075"/>
            <a:ext cx="6372225" cy="2430463"/>
            <a:chOff x="106871775" y="110412150"/>
            <a:chExt cx="6372000" cy="2430000"/>
          </a:xfrm>
        </p:grpSpPr>
        <p:sp>
          <p:nvSpPr>
            <p:cNvPr id="27720" name="Rectangle 3"/>
            <p:cNvSpPr>
              <a:spLocks noChangeArrowheads="1"/>
            </p:cNvSpPr>
            <p:nvPr/>
          </p:nvSpPr>
          <p:spPr bwMode="auto">
            <a:xfrm>
              <a:off x="106871775" y="110412150"/>
              <a:ext cx="3042000" cy="2430000"/>
            </a:xfrm>
            <a:prstGeom prst="rect">
              <a:avLst/>
            </a:prstGeom>
            <a:solidFill>
              <a:srgbClr val="CCE6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7721" name="Oval 4"/>
            <p:cNvSpPr>
              <a:spLocks noChangeArrowheads="1"/>
            </p:cNvSpPr>
            <p:nvPr/>
          </p:nvSpPr>
          <p:spPr bwMode="auto">
            <a:xfrm>
              <a:off x="107285313" y="110604799"/>
              <a:ext cx="2196923" cy="2054919"/>
            </a:xfrm>
            <a:prstGeom prst="ellipse">
              <a:avLst/>
            </a:prstGeom>
            <a:solidFill>
              <a:srgbClr val="99EB99"/>
            </a:solidFill>
            <a:ln w="12700" algn="in">
              <a:solidFill>
                <a:srgbClr val="000000"/>
              </a:solidFill>
              <a:round/>
              <a:headEnd/>
              <a:tailEnd/>
            </a:ln>
          </p:spPr>
          <p:txBody>
            <a:bodyPr lIns="36576" tIns="36576" rIns="36576" bIns="36576"/>
            <a:lstStyle/>
            <a:p>
              <a:endParaRPr lang="en-GB">
                <a:latin typeface="Calibri" pitchFamily="34" charset="0"/>
              </a:endParaRPr>
            </a:p>
          </p:txBody>
        </p:sp>
        <p:grpSp>
          <p:nvGrpSpPr>
            <p:cNvPr id="27722" name="Group 5"/>
            <p:cNvGrpSpPr>
              <a:grpSpLocks/>
            </p:cNvGrpSpPr>
            <p:nvPr/>
          </p:nvGrpSpPr>
          <p:grpSpPr bwMode="auto">
            <a:xfrm rot="5400000">
              <a:off x="108401951" y="110736151"/>
              <a:ext cx="90000" cy="377999"/>
              <a:chOff x="106079775" y="107208150"/>
              <a:chExt cx="144000" cy="612000"/>
            </a:xfrm>
          </p:grpSpPr>
          <p:sp>
            <p:nvSpPr>
              <p:cNvPr id="27784" name="Oval 6"/>
              <p:cNvSpPr>
                <a:spLocks noChangeArrowheads="1"/>
              </p:cNvSpPr>
              <p:nvPr/>
            </p:nvSpPr>
            <p:spPr bwMode="auto">
              <a:xfrm>
                <a:off x="106079775" y="107208150"/>
                <a:ext cx="144000" cy="144000"/>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85" name="Oval 7"/>
              <p:cNvSpPr>
                <a:spLocks noChangeArrowheads="1"/>
              </p:cNvSpPr>
              <p:nvPr/>
            </p:nvSpPr>
            <p:spPr bwMode="auto">
              <a:xfrm>
                <a:off x="106079775" y="107676150"/>
                <a:ext cx="144000" cy="144000"/>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23" name="Group 8"/>
            <p:cNvGrpSpPr>
              <a:grpSpLocks/>
            </p:cNvGrpSpPr>
            <p:nvPr/>
          </p:nvGrpSpPr>
          <p:grpSpPr bwMode="auto">
            <a:xfrm>
              <a:off x="107699775" y="111257975"/>
              <a:ext cx="90000" cy="377999"/>
              <a:chOff x="106493053" y="106788237"/>
              <a:chExt cx="144000" cy="612000"/>
            </a:xfrm>
          </p:grpSpPr>
          <p:sp>
            <p:nvSpPr>
              <p:cNvPr id="27782" name="Oval 9"/>
              <p:cNvSpPr>
                <a:spLocks noChangeArrowheads="1"/>
              </p:cNvSpPr>
              <p:nvPr/>
            </p:nvSpPr>
            <p:spPr bwMode="auto">
              <a:xfrm>
                <a:off x="106493053" y="106788237"/>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83" name="Oval 10"/>
              <p:cNvSpPr>
                <a:spLocks noChangeArrowheads="1"/>
              </p:cNvSpPr>
              <p:nvPr/>
            </p:nvSpPr>
            <p:spPr bwMode="auto">
              <a:xfrm>
                <a:off x="106493053" y="107256237"/>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24" name="Group 11"/>
            <p:cNvGrpSpPr>
              <a:grpSpLocks/>
            </p:cNvGrpSpPr>
            <p:nvPr/>
          </p:nvGrpSpPr>
          <p:grpSpPr bwMode="auto">
            <a:xfrm rot="5400000">
              <a:off x="108653950" y="111240151"/>
              <a:ext cx="90000" cy="377999"/>
              <a:chOff x="106675933" y="106603180"/>
              <a:chExt cx="144000" cy="612000"/>
            </a:xfrm>
          </p:grpSpPr>
          <p:sp>
            <p:nvSpPr>
              <p:cNvPr id="27780" name="Oval 12"/>
              <p:cNvSpPr>
                <a:spLocks noChangeArrowheads="1"/>
              </p:cNvSpPr>
              <p:nvPr/>
            </p:nvSpPr>
            <p:spPr bwMode="auto">
              <a:xfrm>
                <a:off x="106675933" y="10660318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81" name="Oval 13"/>
              <p:cNvSpPr>
                <a:spLocks noChangeArrowheads="1"/>
              </p:cNvSpPr>
              <p:nvPr/>
            </p:nvSpPr>
            <p:spPr bwMode="auto">
              <a:xfrm>
                <a:off x="106675933" y="107071180"/>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25" name="Group 14"/>
            <p:cNvGrpSpPr>
              <a:grpSpLocks/>
            </p:cNvGrpSpPr>
            <p:nvPr/>
          </p:nvGrpSpPr>
          <p:grpSpPr bwMode="auto">
            <a:xfrm rot="5400000">
              <a:off x="107951426" y="111924151"/>
              <a:ext cx="90000" cy="378002"/>
              <a:chOff x="106858813" y="106418123"/>
              <a:chExt cx="144000" cy="612000"/>
            </a:xfrm>
          </p:grpSpPr>
          <p:sp>
            <p:nvSpPr>
              <p:cNvPr id="27778" name="Oval 15"/>
              <p:cNvSpPr>
                <a:spLocks noChangeArrowheads="1"/>
              </p:cNvSpPr>
              <p:nvPr/>
            </p:nvSpPr>
            <p:spPr bwMode="auto">
              <a:xfrm>
                <a:off x="106858813" y="106418123"/>
                <a:ext cx="144000" cy="143999"/>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79" name="Oval 16"/>
              <p:cNvSpPr>
                <a:spLocks noChangeArrowheads="1"/>
              </p:cNvSpPr>
              <p:nvPr/>
            </p:nvSpPr>
            <p:spPr bwMode="auto">
              <a:xfrm>
                <a:off x="106858813" y="106886123"/>
                <a:ext cx="144000" cy="144000"/>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26" name="Group 17"/>
            <p:cNvGrpSpPr>
              <a:grpSpLocks/>
            </p:cNvGrpSpPr>
            <p:nvPr/>
          </p:nvGrpSpPr>
          <p:grpSpPr bwMode="auto">
            <a:xfrm>
              <a:off x="108851775" y="111852497"/>
              <a:ext cx="90000" cy="378002"/>
              <a:chOff x="107041693" y="106233066"/>
              <a:chExt cx="144000" cy="612000"/>
            </a:xfrm>
          </p:grpSpPr>
          <p:sp>
            <p:nvSpPr>
              <p:cNvPr id="27776" name="Oval 18"/>
              <p:cNvSpPr>
                <a:spLocks noChangeArrowheads="1"/>
              </p:cNvSpPr>
              <p:nvPr/>
            </p:nvSpPr>
            <p:spPr bwMode="auto">
              <a:xfrm>
                <a:off x="107041693" y="106233066"/>
                <a:ext cx="144000" cy="143999"/>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77" name="Oval 19"/>
              <p:cNvSpPr>
                <a:spLocks noChangeArrowheads="1"/>
              </p:cNvSpPr>
              <p:nvPr/>
            </p:nvSpPr>
            <p:spPr bwMode="auto">
              <a:xfrm>
                <a:off x="107041693" y="106701066"/>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27" name="Group 20"/>
            <p:cNvGrpSpPr>
              <a:grpSpLocks/>
            </p:cNvGrpSpPr>
            <p:nvPr/>
          </p:nvGrpSpPr>
          <p:grpSpPr bwMode="auto">
            <a:xfrm rot="8839872">
              <a:off x="108120982" y="111204519"/>
              <a:ext cx="125879" cy="160287"/>
              <a:chOff x="111168052" y="109361035"/>
              <a:chExt cx="162000" cy="198001"/>
            </a:xfrm>
          </p:grpSpPr>
          <p:sp>
            <p:nvSpPr>
              <p:cNvPr id="27773" name="Oval 21"/>
              <p:cNvSpPr>
                <a:spLocks noChangeArrowheads="1"/>
              </p:cNvSpPr>
              <p:nvPr/>
            </p:nvSpPr>
            <p:spPr bwMode="auto">
              <a:xfrm>
                <a:off x="111186053" y="1093610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74" name="Oval 22"/>
              <p:cNvSpPr>
                <a:spLocks noChangeArrowheads="1"/>
              </p:cNvSpPr>
              <p:nvPr/>
            </p:nvSpPr>
            <p:spPr bwMode="auto">
              <a:xfrm>
                <a:off x="111249054" y="1093610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75" name="Oval 23"/>
              <p:cNvSpPr>
                <a:spLocks noChangeArrowheads="1"/>
              </p:cNvSpPr>
              <p:nvPr/>
            </p:nvSpPr>
            <p:spPr bwMode="auto">
              <a:xfrm>
                <a:off x="111168052" y="109397036"/>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28" name="Group 24"/>
            <p:cNvGrpSpPr>
              <a:grpSpLocks/>
            </p:cNvGrpSpPr>
            <p:nvPr/>
          </p:nvGrpSpPr>
          <p:grpSpPr bwMode="auto">
            <a:xfrm rot="10800000">
              <a:off x="108456548" y="111525276"/>
              <a:ext cx="125879" cy="160285"/>
              <a:chOff x="110973976" y="109290349"/>
              <a:chExt cx="162000" cy="198001"/>
            </a:xfrm>
          </p:grpSpPr>
          <p:sp>
            <p:nvSpPr>
              <p:cNvPr id="27770" name="Oval 25"/>
              <p:cNvSpPr>
                <a:spLocks noChangeArrowheads="1"/>
              </p:cNvSpPr>
              <p:nvPr/>
            </p:nvSpPr>
            <p:spPr bwMode="auto">
              <a:xfrm>
                <a:off x="110991977" y="1092903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71" name="Oval 26"/>
              <p:cNvSpPr>
                <a:spLocks noChangeArrowheads="1"/>
              </p:cNvSpPr>
              <p:nvPr/>
            </p:nvSpPr>
            <p:spPr bwMode="auto">
              <a:xfrm>
                <a:off x="111054977" y="1092903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72" name="Oval 27"/>
              <p:cNvSpPr>
                <a:spLocks noChangeArrowheads="1"/>
              </p:cNvSpPr>
              <p:nvPr/>
            </p:nvSpPr>
            <p:spPr bwMode="auto">
              <a:xfrm>
                <a:off x="110973976" y="109326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29" name="Group 28"/>
            <p:cNvGrpSpPr>
              <a:grpSpLocks/>
            </p:cNvGrpSpPr>
            <p:nvPr/>
          </p:nvGrpSpPr>
          <p:grpSpPr bwMode="auto">
            <a:xfrm rot="-7079059">
              <a:off x="108790276" y="111221940"/>
              <a:ext cx="131143" cy="153852"/>
              <a:chOff x="110819407" y="109337652"/>
              <a:chExt cx="162000" cy="198001"/>
            </a:xfrm>
          </p:grpSpPr>
          <p:sp>
            <p:nvSpPr>
              <p:cNvPr id="27767" name="Oval 29"/>
              <p:cNvSpPr>
                <a:spLocks noChangeArrowheads="1"/>
              </p:cNvSpPr>
              <p:nvPr/>
            </p:nvSpPr>
            <p:spPr bwMode="auto">
              <a:xfrm>
                <a:off x="110837407" y="1093376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68" name="Oval 30"/>
              <p:cNvSpPr>
                <a:spLocks noChangeArrowheads="1"/>
              </p:cNvSpPr>
              <p:nvPr/>
            </p:nvSpPr>
            <p:spPr bwMode="auto">
              <a:xfrm>
                <a:off x="110900407" y="1093376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69" name="Oval 31"/>
              <p:cNvSpPr>
                <a:spLocks noChangeArrowheads="1"/>
              </p:cNvSpPr>
              <p:nvPr/>
            </p:nvSpPr>
            <p:spPr bwMode="auto">
              <a:xfrm>
                <a:off x="110819407" y="109373653"/>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30" name="Group 32"/>
            <p:cNvGrpSpPr>
              <a:grpSpLocks/>
            </p:cNvGrpSpPr>
            <p:nvPr/>
          </p:nvGrpSpPr>
          <p:grpSpPr bwMode="auto">
            <a:xfrm rot="5609520">
              <a:off x="107909129" y="111673653"/>
              <a:ext cx="131143" cy="153852"/>
              <a:chOff x="110966800" y="109055000"/>
              <a:chExt cx="162000" cy="198001"/>
            </a:xfrm>
          </p:grpSpPr>
          <p:sp>
            <p:nvSpPr>
              <p:cNvPr id="27764" name="Oval 33"/>
              <p:cNvSpPr>
                <a:spLocks noChangeArrowheads="1"/>
              </p:cNvSpPr>
              <p:nvPr/>
            </p:nvSpPr>
            <p:spPr bwMode="auto">
              <a:xfrm>
                <a:off x="110984800" y="10905500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65" name="Oval 34"/>
              <p:cNvSpPr>
                <a:spLocks noChangeArrowheads="1"/>
              </p:cNvSpPr>
              <p:nvPr/>
            </p:nvSpPr>
            <p:spPr bwMode="auto">
              <a:xfrm>
                <a:off x="111047801" y="10905500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66" name="Oval 35"/>
              <p:cNvSpPr>
                <a:spLocks noChangeArrowheads="1"/>
              </p:cNvSpPr>
              <p:nvPr/>
            </p:nvSpPr>
            <p:spPr bwMode="auto">
              <a:xfrm>
                <a:off x="110966800" y="109091001"/>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31" name="Group 36"/>
            <p:cNvGrpSpPr>
              <a:grpSpLocks/>
            </p:cNvGrpSpPr>
            <p:nvPr/>
          </p:nvGrpSpPr>
          <p:grpSpPr bwMode="auto">
            <a:xfrm rot="-7755972">
              <a:off x="109031775" y="110592150"/>
              <a:ext cx="144000" cy="180000"/>
              <a:chOff x="111745087" y="109269111"/>
              <a:chExt cx="162000" cy="198001"/>
            </a:xfrm>
          </p:grpSpPr>
          <p:sp>
            <p:nvSpPr>
              <p:cNvPr id="27761" name="Oval 37"/>
              <p:cNvSpPr>
                <a:spLocks noChangeArrowheads="1"/>
              </p:cNvSpPr>
              <p:nvPr/>
            </p:nvSpPr>
            <p:spPr bwMode="auto">
              <a:xfrm>
                <a:off x="111763087" y="10926911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62" name="Oval 38"/>
              <p:cNvSpPr>
                <a:spLocks noChangeArrowheads="1"/>
              </p:cNvSpPr>
              <p:nvPr/>
            </p:nvSpPr>
            <p:spPr bwMode="auto">
              <a:xfrm>
                <a:off x="111826087" y="10926911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63" name="Oval 39"/>
              <p:cNvSpPr>
                <a:spLocks noChangeArrowheads="1"/>
              </p:cNvSpPr>
              <p:nvPr/>
            </p:nvSpPr>
            <p:spPr bwMode="auto">
              <a:xfrm>
                <a:off x="111745087" y="109305112"/>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32" name="Group 40"/>
            <p:cNvGrpSpPr>
              <a:grpSpLocks/>
            </p:cNvGrpSpPr>
            <p:nvPr/>
          </p:nvGrpSpPr>
          <p:grpSpPr bwMode="auto">
            <a:xfrm rot="2889433">
              <a:off x="107447775" y="112356150"/>
              <a:ext cx="144000" cy="180000"/>
              <a:chOff x="111873675" y="109430843"/>
              <a:chExt cx="162000" cy="198001"/>
            </a:xfrm>
          </p:grpSpPr>
          <p:sp>
            <p:nvSpPr>
              <p:cNvPr id="27758" name="Oval 41"/>
              <p:cNvSpPr>
                <a:spLocks noChangeArrowheads="1"/>
              </p:cNvSpPr>
              <p:nvPr/>
            </p:nvSpPr>
            <p:spPr bwMode="auto">
              <a:xfrm>
                <a:off x="111891675" y="10943084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59" name="Oval 42"/>
              <p:cNvSpPr>
                <a:spLocks noChangeArrowheads="1"/>
              </p:cNvSpPr>
              <p:nvPr/>
            </p:nvSpPr>
            <p:spPr bwMode="auto">
              <a:xfrm>
                <a:off x="111954675" y="10943084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60" name="Oval 43"/>
              <p:cNvSpPr>
                <a:spLocks noChangeArrowheads="1"/>
              </p:cNvSpPr>
              <p:nvPr/>
            </p:nvSpPr>
            <p:spPr bwMode="auto">
              <a:xfrm>
                <a:off x="111873675" y="109466844"/>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33" name="Group 44"/>
            <p:cNvGrpSpPr>
              <a:grpSpLocks/>
            </p:cNvGrpSpPr>
            <p:nvPr/>
          </p:nvGrpSpPr>
          <p:grpSpPr bwMode="auto">
            <a:xfrm rot="7754666">
              <a:off x="107141773" y="111114150"/>
              <a:ext cx="144000" cy="180000"/>
              <a:chOff x="112002262" y="109556573"/>
              <a:chExt cx="162000" cy="198001"/>
            </a:xfrm>
          </p:grpSpPr>
          <p:sp>
            <p:nvSpPr>
              <p:cNvPr id="27755" name="Oval 45"/>
              <p:cNvSpPr>
                <a:spLocks noChangeArrowheads="1"/>
              </p:cNvSpPr>
              <p:nvPr/>
            </p:nvSpPr>
            <p:spPr bwMode="auto">
              <a:xfrm>
                <a:off x="112020262" y="10955657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56" name="Oval 46"/>
              <p:cNvSpPr>
                <a:spLocks noChangeArrowheads="1"/>
              </p:cNvSpPr>
              <p:nvPr/>
            </p:nvSpPr>
            <p:spPr bwMode="auto">
              <a:xfrm>
                <a:off x="112083262" y="10955657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57" name="Oval 47"/>
              <p:cNvSpPr>
                <a:spLocks noChangeArrowheads="1"/>
              </p:cNvSpPr>
              <p:nvPr/>
            </p:nvSpPr>
            <p:spPr bwMode="auto">
              <a:xfrm>
                <a:off x="112002262" y="109592574"/>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34" name="Group 48"/>
            <p:cNvGrpSpPr>
              <a:grpSpLocks/>
            </p:cNvGrpSpPr>
            <p:nvPr/>
          </p:nvGrpSpPr>
          <p:grpSpPr bwMode="auto">
            <a:xfrm rot="-3382275">
              <a:off x="109373773" y="112194150"/>
              <a:ext cx="144000" cy="180000"/>
              <a:chOff x="112130850" y="109682304"/>
              <a:chExt cx="162000" cy="198001"/>
            </a:xfrm>
          </p:grpSpPr>
          <p:sp>
            <p:nvSpPr>
              <p:cNvPr id="27752" name="Oval 49"/>
              <p:cNvSpPr>
                <a:spLocks noChangeArrowheads="1"/>
              </p:cNvSpPr>
              <p:nvPr/>
            </p:nvSpPr>
            <p:spPr bwMode="auto">
              <a:xfrm>
                <a:off x="112148850" y="10968230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53" name="Oval 50"/>
              <p:cNvSpPr>
                <a:spLocks noChangeArrowheads="1"/>
              </p:cNvSpPr>
              <p:nvPr/>
            </p:nvSpPr>
            <p:spPr bwMode="auto">
              <a:xfrm>
                <a:off x="112211850" y="10968230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54" name="Oval 51"/>
              <p:cNvSpPr>
                <a:spLocks noChangeArrowheads="1"/>
              </p:cNvSpPr>
              <p:nvPr/>
            </p:nvSpPr>
            <p:spPr bwMode="auto">
              <a:xfrm>
                <a:off x="112130850" y="109718305"/>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35" name="Group 52"/>
            <p:cNvGrpSpPr>
              <a:grpSpLocks/>
            </p:cNvGrpSpPr>
            <p:nvPr/>
          </p:nvGrpSpPr>
          <p:grpSpPr bwMode="auto">
            <a:xfrm rot="4349885">
              <a:off x="107138878" y="111908207"/>
              <a:ext cx="137695" cy="168304"/>
              <a:chOff x="108512225" y="109143776"/>
              <a:chExt cx="162000" cy="197999"/>
            </a:xfrm>
          </p:grpSpPr>
          <p:sp>
            <p:nvSpPr>
              <p:cNvPr id="27749" name="Oval 53"/>
              <p:cNvSpPr>
                <a:spLocks noChangeArrowheads="1"/>
              </p:cNvSpPr>
              <p:nvPr/>
            </p:nvSpPr>
            <p:spPr bwMode="auto">
              <a:xfrm>
                <a:off x="108530226" y="10914377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50" name="Oval 54"/>
              <p:cNvSpPr>
                <a:spLocks noChangeArrowheads="1"/>
              </p:cNvSpPr>
              <p:nvPr/>
            </p:nvSpPr>
            <p:spPr bwMode="auto">
              <a:xfrm>
                <a:off x="108593226" y="10914377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51" name="Oval 55"/>
              <p:cNvSpPr>
                <a:spLocks noChangeArrowheads="1"/>
              </p:cNvSpPr>
              <p:nvPr/>
            </p:nvSpPr>
            <p:spPr bwMode="auto">
              <a:xfrm>
                <a:off x="108512225" y="109179775"/>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36" name="Group 56"/>
            <p:cNvGrpSpPr>
              <a:grpSpLocks/>
            </p:cNvGrpSpPr>
            <p:nvPr/>
          </p:nvGrpSpPr>
          <p:grpSpPr bwMode="auto">
            <a:xfrm rot="9370593">
              <a:off x="107862390" y="110483879"/>
              <a:ext cx="137695" cy="168305"/>
              <a:chOff x="108652292" y="109295147"/>
              <a:chExt cx="162000" cy="198000"/>
            </a:xfrm>
          </p:grpSpPr>
          <p:sp>
            <p:nvSpPr>
              <p:cNvPr id="27746" name="Oval 57"/>
              <p:cNvSpPr>
                <a:spLocks noChangeArrowheads="1"/>
              </p:cNvSpPr>
              <p:nvPr/>
            </p:nvSpPr>
            <p:spPr bwMode="auto">
              <a:xfrm>
                <a:off x="108670292" y="109295147"/>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47" name="Oval 58"/>
              <p:cNvSpPr>
                <a:spLocks noChangeArrowheads="1"/>
              </p:cNvSpPr>
              <p:nvPr/>
            </p:nvSpPr>
            <p:spPr bwMode="auto">
              <a:xfrm>
                <a:off x="108733293" y="109295147"/>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48" name="Oval 59"/>
              <p:cNvSpPr>
                <a:spLocks noChangeArrowheads="1"/>
              </p:cNvSpPr>
              <p:nvPr/>
            </p:nvSpPr>
            <p:spPr bwMode="auto">
              <a:xfrm>
                <a:off x="108652292" y="109331147"/>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37" name="Group 60"/>
            <p:cNvGrpSpPr>
              <a:grpSpLocks/>
            </p:cNvGrpSpPr>
            <p:nvPr/>
          </p:nvGrpSpPr>
          <p:grpSpPr bwMode="auto">
            <a:xfrm rot="-5400000">
              <a:off x="109533082" y="111387517"/>
              <a:ext cx="137695" cy="168305"/>
              <a:chOff x="108798345" y="109416939"/>
              <a:chExt cx="162000" cy="198000"/>
            </a:xfrm>
          </p:grpSpPr>
          <p:sp>
            <p:nvSpPr>
              <p:cNvPr id="27743" name="Oval 61"/>
              <p:cNvSpPr>
                <a:spLocks noChangeArrowheads="1"/>
              </p:cNvSpPr>
              <p:nvPr/>
            </p:nvSpPr>
            <p:spPr bwMode="auto">
              <a:xfrm>
                <a:off x="108816346" y="10941693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44" name="Oval 62"/>
              <p:cNvSpPr>
                <a:spLocks noChangeArrowheads="1"/>
              </p:cNvSpPr>
              <p:nvPr/>
            </p:nvSpPr>
            <p:spPr bwMode="auto">
              <a:xfrm>
                <a:off x="108879347" y="10941693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45" name="Oval 63"/>
              <p:cNvSpPr>
                <a:spLocks noChangeArrowheads="1"/>
              </p:cNvSpPr>
              <p:nvPr/>
            </p:nvSpPr>
            <p:spPr bwMode="auto">
              <a:xfrm>
                <a:off x="108798345" y="109452939"/>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738" name="Group 64"/>
            <p:cNvGrpSpPr>
              <a:grpSpLocks/>
            </p:cNvGrpSpPr>
            <p:nvPr/>
          </p:nvGrpSpPr>
          <p:grpSpPr bwMode="auto">
            <a:xfrm rot="233141">
              <a:off x="108329104" y="112626106"/>
              <a:ext cx="137695" cy="168305"/>
              <a:chOff x="108944401" y="109538731"/>
              <a:chExt cx="162000" cy="198000"/>
            </a:xfrm>
          </p:grpSpPr>
          <p:sp>
            <p:nvSpPr>
              <p:cNvPr id="27740" name="Oval 65"/>
              <p:cNvSpPr>
                <a:spLocks noChangeArrowheads="1"/>
              </p:cNvSpPr>
              <p:nvPr/>
            </p:nvSpPr>
            <p:spPr bwMode="auto">
              <a:xfrm>
                <a:off x="108962400" y="109538731"/>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41" name="Oval 66"/>
              <p:cNvSpPr>
                <a:spLocks noChangeArrowheads="1"/>
              </p:cNvSpPr>
              <p:nvPr/>
            </p:nvSpPr>
            <p:spPr bwMode="auto">
              <a:xfrm>
                <a:off x="109025401" y="109538731"/>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42" name="Oval 67"/>
              <p:cNvSpPr>
                <a:spLocks noChangeArrowheads="1"/>
              </p:cNvSpPr>
              <p:nvPr/>
            </p:nvSpPr>
            <p:spPr bwMode="auto">
              <a:xfrm>
                <a:off x="108944401" y="10957473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7739" name="Text Box 68"/>
            <p:cNvSpPr txBox="1">
              <a:spLocks noChangeArrowheads="1"/>
            </p:cNvSpPr>
            <p:nvPr/>
          </p:nvSpPr>
          <p:spPr bwMode="auto">
            <a:xfrm>
              <a:off x="110075775" y="110448150"/>
              <a:ext cx="3168000" cy="2304000"/>
            </a:xfrm>
            <a:prstGeom prst="rect">
              <a:avLst/>
            </a:prstGeom>
            <a:noFill/>
            <a:ln w="9525" algn="in">
              <a:noFill/>
              <a:miter lim="800000"/>
              <a:headEnd/>
              <a:tailEnd/>
            </a:ln>
          </p:spPr>
          <p:txBody>
            <a:bodyPr lIns="36576" tIns="36576" rIns="36576" bIns="36576"/>
            <a:lstStyle/>
            <a:p>
              <a:r>
                <a:rPr lang="en-GB" sz="1200" b="1">
                  <a:solidFill>
                    <a:srgbClr val="000000"/>
                  </a:solidFill>
                  <a:latin typeface="Calibri" pitchFamily="34" charset="0"/>
                </a:rPr>
                <a:t>Progression 2:</a:t>
              </a:r>
            </a:p>
            <a:p>
              <a:endParaRPr lang="en-GB" sz="1200">
                <a:solidFill>
                  <a:srgbClr val="000000"/>
                </a:solidFill>
                <a:latin typeface="Calibri" pitchFamily="34" charset="0"/>
              </a:endParaRPr>
            </a:p>
            <a:p>
              <a:r>
                <a:rPr lang="en-GB" sz="1200">
                  <a:solidFill>
                    <a:srgbClr val="000000"/>
                  </a:solidFill>
                  <a:latin typeface="Calibri" pitchFamily="34" charset="0"/>
                </a:rPr>
                <a:t>Players now look to receive the ball through a gate from a player outside and take the ball through a gate as soon as possible after they receive it.</a:t>
              </a:r>
            </a:p>
            <a:p>
              <a:endParaRPr lang="en-GB" sz="1200">
                <a:solidFill>
                  <a:srgbClr val="000000"/>
                </a:solidFill>
                <a:latin typeface="Calibri" pitchFamily="34" charset="0"/>
              </a:endParaRPr>
            </a:p>
            <a:p>
              <a:r>
                <a:rPr lang="en-GB" sz="1200">
                  <a:solidFill>
                    <a:srgbClr val="000000"/>
                  </a:solidFill>
                  <a:latin typeface="Calibri" pitchFamily="34" charset="0"/>
                </a:rPr>
                <a:t>Players could then look to receive the ball, turn and run two or three paces before turning back and pass the back to where it came from. </a:t>
              </a:r>
              <a:endParaRPr lang="en-US"/>
            </a:p>
          </p:txBody>
        </p:sp>
      </p:grpSp>
      <p:grpSp>
        <p:nvGrpSpPr>
          <p:cNvPr id="27652" name="Group 69"/>
          <p:cNvGrpSpPr>
            <a:grpSpLocks/>
          </p:cNvGrpSpPr>
          <p:nvPr/>
        </p:nvGrpSpPr>
        <p:grpSpPr bwMode="auto">
          <a:xfrm>
            <a:off x="1619250" y="3933825"/>
            <a:ext cx="6354763" cy="2357438"/>
            <a:chOff x="106889775" y="112896150"/>
            <a:chExt cx="6354000" cy="2358000"/>
          </a:xfrm>
        </p:grpSpPr>
        <p:sp>
          <p:nvSpPr>
            <p:cNvPr id="27654" name="Rectangle 70"/>
            <p:cNvSpPr>
              <a:spLocks noChangeArrowheads="1"/>
            </p:cNvSpPr>
            <p:nvPr/>
          </p:nvSpPr>
          <p:spPr bwMode="auto">
            <a:xfrm>
              <a:off x="106889775" y="112896150"/>
              <a:ext cx="3024000" cy="2358000"/>
            </a:xfrm>
            <a:prstGeom prst="rect">
              <a:avLst/>
            </a:prstGeom>
            <a:solidFill>
              <a:srgbClr val="CCE6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7655" name="Oval 71"/>
            <p:cNvSpPr>
              <a:spLocks noChangeArrowheads="1"/>
            </p:cNvSpPr>
            <p:nvPr/>
          </p:nvSpPr>
          <p:spPr bwMode="auto">
            <a:xfrm>
              <a:off x="107285313" y="113082961"/>
              <a:ext cx="2196924" cy="1992648"/>
            </a:xfrm>
            <a:prstGeom prst="ellipse">
              <a:avLst/>
            </a:prstGeom>
            <a:solidFill>
              <a:srgbClr val="99EB99"/>
            </a:solidFill>
            <a:ln w="12700" algn="in">
              <a:solidFill>
                <a:srgbClr val="000000"/>
              </a:solidFill>
              <a:round/>
              <a:headEnd/>
              <a:tailEnd/>
            </a:ln>
          </p:spPr>
          <p:txBody>
            <a:bodyPr lIns="36576" tIns="36576" rIns="36576" bIns="36576"/>
            <a:lstStyle/>
            <a:p>
              <a:endParaRPr lang="en-GB">
                <a:latin typeface="Calibri" pitchFamily="34" charset="0"/>
              </a:endParaRPr>
            </a:p>
          </p:txBody>
        </p:sp>
        <p:grpSp>
          <p:nvGrpSpPr>
            <p:cNvPr id="27656" name="Group 72"/>
            <p:cNvGrpSpPr>
              <a:grpSpLocks/>
            </p:cNvGrpSpPr>
            <p:nvPr/>
          </p:nvGrpSpPr>
          <p:grpSpPr bwMode="auto">
            <a:xfrm rot="-10113032">
              <a:off x="108256995" y="113688556"/>
              <a:ext cx="131144" cy="153851"/>
              <a:chOff x="110666311" y="109371189"/>
              <a:chExt cx="162000" cy="198001"/>
            </a:xfrm>
          </p:grpSpPr>
          <p:sp>
            <p:nvSpPr>
              <p:cNvPr id="27717" name="Oval 73"/>
              <p:cNvSpPr>
                <a:spLocks noChangeArrowheads="1"/>
              </p:cNvSpPr>
              <p:nvPr/>
            </p:nvSpPr>
            <p:spPr bwMode="auto">
              <a:xfrm>
                <a:off x="110684310" y="109371189"/>
                <a:ext cx="63002"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18" name="Oval 74"/>
              <p:cNvSpPr>
                <a:spLocks noChangeArrowheads="1"/>
              </p:cNvSpPr>
              <p:nvPr/>
            </p:nvSpPr>
            <p:spPr bwMode="auto">
              <a:xfrm>
                <a:off x="110747311" y="109371189"/>
                <a:ext cx="63000"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19" name="Oval 75"/>
              <p:cNvSpPr>
                <a:spLocks noChangeArrowheads="1"/>
              </p:cNvSpPr>
              <p:nvPr/>
            </p:nvSpPr>
            <p:spPr bwMode="auto">
              <a:xfrm>
                <a:off x="110666311" y="10940719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57" name="Group 76"/>
            <p:cNvGrpSpPr>
              <a:grpSpLocks/>
            </p:cNvGrpSpPr>
            <p:nvPr/>
          </p:nvGrpSpPr>
          <p:grpSpPr bwMode="auto">
            <a:xfrm rot="-3713163">
              <a:off x="108772811" y="113947397"/>
              <a:ext cx="131142" cy="153853"/>
              <a:chOff x="110498895" y="109432794"/>
              <a:chExt cx="161999" cy="198003"/>
            </a:xfrm>
          </p:grpSpPr>
          <p:sp>
            <p:nvSpPr>
              <p:cNvPr id="27714" name="Oval 77"/>
              <p:cNvSpPr>
                <a:spLocks noChangeArrowheads="1"/>
              </p:cNvSpPr>
              <p:nvPr/>
            </p:nvSpPr>
            <p:spPr bwMode="auto">
              <a:xfrm>
                <a:off x="110516894" y="109432794"/>
                <a:ext cx="63001"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15" name="Oval 78"/>
              <p:cNvSpPr>
                <a:spLocks noChangeArrowheads="1"/>
              </p:cNvSpPr>
              <p:nvPr/>
            </p:nvSpPr>
            <p:spPr bwMode="auto">
              <a:xfrm>
                <a:off x="110579894" y="109432794"/>
                <a:ext cx="63001"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16" name="Oval 79"/>
              <p:cNvSpPr>
                <a:spLocks noChangeArrowheads="1"/>
              </p:cNvSpPr>
              <p:nvPr/>
            </p:nvSpPr>
            <p:spPr bwMode="auto">
              <a:xfrm>
                <a:off x="110498895" y="109468797"/>
                <a:ext cx="161999"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58" name="Group 80"/>
            <p:cNvGrpSpPr>
              <a:grpSpLocks/>
            </p:cNvGrpSpPr>
            <p:nvPr/>
          </p:nvGrpSpPr>
          <p:grpSpPr bwMode="auto">
            <a:xfrm rot="-3575035">
              <a:off x="108502784" y="114541384"/>
              <a:ext cx="131142" cy="153852"/>
              <a:chOff x="110307957" y="109493671"/>
              <a:chExt cx="161999" cy="198002"/>
            </a:xfrm>
          </p:grpSpPr>
          <p:sp>
            <p:nvSpPr>
              <p:cNvPr id="27711" name="Oval 81"/>
              <p:cNvSpPr>
                <a:spLocks noChangeArrowheads="1"/>
              </p:cNvSpPr>
              <p:nvPr/>
            </p:nvSpPr>
            <p:spPr bwMode="auto">
              <a:xfrm>
                <a:off x="110325956" y="109493671"/>
                <a:ext cx="63001"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12" name="Oval 82"/>
              <p:cNvSpPr>
                <a:spLocks noChangeArrowheads="1"/>
              </p:cNvSpPr>
              <p:nvPr/>
            </p:nvSpPr>
            <p:spPr bwMode="auto">
              <a:xfrm>
                <a:off x="110388955" y="109493671"/>
                <a:ext cx="63001"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13" name="Oval 83"/>
              <p:cNvSpPr>
                <a:spLocks noChangeArrowheads="1"/>
              </p:cNvSpPr>
              <p:nvPr/>
            </p:nvSpPr>
            <p:spPr bwMode="auto">
              <a:xfrm>
                <a:off x="110307957" y="109529673"/>
                <a:ext cx="161999"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59" name="Group 84"/>
            <p:cNvGrpSpPr>
              <a:grpSpLocks/>
            </p:cNvGrpSpPr>
            <p:nvPr/>
          </p:nvGrpSpPr>
          <p:grpSpPr bwMode="auto">
            <a:xfrm rot="7402214">
              <a:off x="107693129" y="114018796"/>
              <a:ext cx="131143" cy="153852"/>
              <a:chOff x="110117018" y="109554547"/>
              <a:chExt cx="162000" cy="198001"/>
            </a:xfrm>
          </p:grpSpPr>
          <p:sp>
            <p:nvSpPr>
              <p:cNvPr id="27708" name="Oval 85"/>
              <p:cNvSpPr>
                <a:spLocks noChangeArrowheads="1"/>
              </p:cNvSpPr>
              <p:nvPr/>
            </p:nvSpPr>
            <p:spPr bwMode="auto">
              <a:xfrm>
                <a:off x="110135019" y="109554547"/>
                <a:ext cx="63001" cy="16199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09" name="Oval 86"/>
              <p:cNvSpPr>
                <a:spLocks noChangeArrowheads="1"/>
              </p:cNvSpPr>
              <p:nvPr/>
            </p:nvSpPr>
            <p:spPr bwMode="auto">
              <a:xfrm>
                <a:off x="110198018" y="109554548"/>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10" name="Oval 87"/>
              <p:cNvSpPr>
                <a:spLocks noChangeArrowheads="1"/>
              </p:cNvSpPr>
              <p:nvPr/>
            </p:nvSpPr>
            <p:spPr bwMode="auto">
              <a:xfrm>
                <a:off x="110117018" y="109590548"/>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60" name="Group 88"/>
            <p:cNvGrpSpPr>
              <a:grpSpLocks/>
            </p:cNvGrpSpPr>
            <p:nvPr/>
          </p:nvGrpSpPr>
          <p:grpSpPr bwMode="auto">
            <a:xfrm>
              <a:off x="107879775" y="113399977"/>
              <a:ext cx="90000" cy="377999"/>
              <a:chOff x="107224573" y="106418123"/>
              <a:chExt cx="144000" cy="612000"/>
            </a:xfrm>
          </p:grpSpPr>
          <p:sp>
            <p:nvSpPr>
              <p:cNvPr id="27706" name="Oval 89"/>
              <p:cNvSpPr>
                <a:spLocks noChangeArrowheads="1"/>
              </p:cNvSpPr>
              <p:nvPr/>
            </p:nvSpPr>
            <p:spPr bwMode="auto">
              <a:xfrm>
                <a:off x="107224573" y="106418123"/>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07" name="Oval 90"/>
              <p:cNvSpPr>
                <a:spLocks noChangeArrowheads="1"/>
              </p:cNvSpPr>
              <p:nvPr/>
            </p:nvSpPr>
            <p:spPr bwMode="auto">
              <a:xfrm>
                <a:off x="107224573" y="106886123"/>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61" name="Group 91"/>
            <p:cNvGrpSpPr>
              <a:grpSpLocks/>
            </p:cNvGrpSpPr>
            <p:nvPr/>
          </p:nvGrpSpPr>
          <p:grpSpPr bwMode="auto">
            <a:xfrm>
              <a:off x="107843775" y="114191975"/>
              <a:ext cx="90000" cy="377999"/>
              <a:chOff x="107407453" y="107071180"/>
              <a:chExt cx="144000" cy="612000"/>
            </a:xfrm>
          </p:grpSpPr>
          <p:sp>
            <p:nvSpPr>
              <p:cNvPr id="27704" name="Oval 92"/>
              <p:cNvSpPr>
                <a:spLocks noChangeArrowheads="1"/>
              </p:cNvSpPr>
              <p:nvPr/>
            </p:nvSpPr>
            <p:spPr bwMode="auto">
              <a:xfrm>
                <a:off x="107407453" y="107071180"/>
                <a:ext cx="144000" cy="144000"/>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05" name="Oval 93"/>
              <p:cNvSpPr>
                <a:spLocks noChangeArrowheads="1"/>
              </p:cNvSpPr>
              <p:nvPr/>
            </p:nvSpPr>
            <p:spPr bwMode="auto">
              <a:xfrm>
                <a:off x="107407453" y="107539181"/>
                <a:ext cx="144000" cy="143999"/>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62" name="Group 94"/>
            <p:cNvGrpSpPr>
              <a:grpSpLocks/>
            </p:cNvGrpSpPr>
            <p:nvPr/>
          </p:nvGrpSpPr>
          <p:grpSpPr bwMode="auto">
            <a:xfrm rot="5400000">
              <a:off x="108509599" y="114336150"/>
              <a:ext cx="90000" cy="378001"/>
              <a:chOff x="107590333" y="107256238"/>
              <a:chExt cx="144000" cy="611999"/>
            </a:xfrm>
          </p:grpSpPr>
          <p:sp>
            <p:nvSpPr>
              <p:cNvPr id="27702" name="Oval 95"/>
              <p:cNvSpPr>
                <a:spLocks noChangeArrowheads="1"/>
              </p:cNvSpPr>
              <p:nvPr/>
            </p:nvSpPr>
            <p:spPr bwMode="auto">
              <a:xfrm>
                <a:off x="107590333" y="107256238"/>
                <a:ext cx="144000" cy="143999"/>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03" name="Oval 96"/>
              <p:cNvSpPr>
                <a:spLocks noChangeArrowheads="1"/>
              </p:cNvSpPr>
              <p:nvPr/>
            </p:nvSpPr>
            <p:spPr bwMode="auto">
              <a:xfrm>
                <a:off x="107590333" y="107724238"/>
                <a:ext cx="144000" cy="143999"/>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63" name="Group 97"/>
            <p:cNvGrpSpPr>
              <a:grpSpLocks/>
            </p:cNvGrpSpPr>
            <p:nvPr/>
          </p:nvGrpSpPr>
          <p:grpSpPr bwMode="auto">
            <a:xfrm rot="5400000">
              <a:off x="108617599" y="113274150"/>
              <a:ext cx="90000" cy="378001"/>
              <a:chOff x="107773213" y="107441295"/>
              <a:chExt cx="144000" cy="611999"/>
            </a:xfrm>
          </p:grpSpPr>
          <p:sp>
            <p:nvSpPr>
              <p:cNvPr id="27700" name="Oval 98"/>
              <p:cNvSpPr>
                <a:spLocks noChangeArrowheads="1"/>
              </p:cNvSpPr>
              <p:nvPr/>
            </p:nvSpPr>
            <p:spPr bwMode="auto">
              <a:xfrm>
                <a:off x="107773213" y="107441295"/>
                <a:ext cx="144000" cy="143999"/>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701" name="Oval 99"/>
              <p:cNvSpPr>
                <a:spLocks noChangeArrowheads="1"/>
              </p:cNvSpPr>
              <p:nvPr/>
            </p:nvSpPr>
            <p:spPr bwMode="auto">
              <a:xfrm>
                <a:off x="107773213" y="107909295"/>
                <a:ext cx="144000" cy="143999"/>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64" name="Group 100"/>
            <p:cNvGrpSpPr>
              <a:grpSpLocks/>
            </p:cNvGrpSpPr>
            <p:nvPr/>
          </p:nvGrpSpPr>
          <p:grpSpPr bwMode="auto">
            <a:xfrm>
              <a:off x="109013775" y="113778150"/>
              <a:ext cx="90000" cy="378000"/>
              <a:chOff x="107956093" y="107626352"/>
              <a:chExt cx="144000" cy="612001"/>
            </a:xfrm>
          </p:grpSpPr>
          <p:sp>
            <p:nvSpPr>
              <p:cNvPr id="27698" name="Oval 101"/>
              <p:cNvSpPr>
                <a:spLocks noChangeArrowheads="1"/>
              </p:cNvSpPr>
              <p:nvPr/>
            </p:nvSpPr>
            <p:spPr bwMode="auto">
              <a:xfrm>
                <a:off x="107956093" y="107626352"/>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99" name="Oval 102"/>
              <p:cNvSpPr>
                <a:spLocks noChangeArrowheads="1"/>
              </p:cNvSpPr>
              <p:nvPr/>
            </p:nvSpPr>
            <p:spPr bwMode="auto">
              <a:xfrm>
                <a:off x="107956093" y="108094353"/>
                <a:ext cx="144000" cy="144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65" name="Group 103"/>
            <p:cNvGrpSpPr>
              <a:grpSpLocks/>
            </p:cNvGrpSpPr>
            <p:nvPr/>
          </p:nvGrpSpPr>
          <p:grpSpPr bwMode="auto">
            <a:xfrm rot="2026179">
              <a:off x="108186335" y="114228525"/>
              <a:ext cx="137697" cy="168305"/>
              <a:chOff x="109080792" y="109658954"/>
              <a:chExt cx="161999" cy="198000"/>
            </a:xfrm>
          </p:grpSpPr>
          <p:sp>
            <p:nvSpPr>
              <p:cNvPr id="27695" name="Oval 104"/>
              <p:cNvSpPr>
                <a:spLocks noChangeArrowheads="1"/>
              </p:cNvSpPr>
              <p:nvPr/>
            </p:nvSpPr>
            <p:spPr bwMode="auto">
              <a:xfrm>
                <a:off x="109098791" y="109658954"/>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96" name="Oval 105"/>
              <p:cNvSpPr>
                <a:spLocks noChangeArrowheads="1"/>
              </p:cNvSpPr>
              <p:nvPr/>
            </p:nvSpPr>
            <p:spPr bwMode="auto">
              <a:xfrm>
                <a:off x="109161792" y="109658954"/>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97" name="Oval 106"/>
              <p:cNvSpPr>
                <a:spLocks noChangeArrowheads="1"/>
              </p:cNvSpPr>
              <p:nvPr/>
            </p:nvSpPr>
            <p:spPr bwMode="auto">
              <a:xfrm>
                <a:off x="109080792" y="109694954"/>
                <a:ext cx="161999"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66" name="Group 107"/>
            <p:cNvGrpSpPr>
              <a:grpSpLocks/>
            </p:cNvGrpSpPr>
            <p:nvPr/>
          </p:nvGrpSpPr>
          <p:grpSpPr bwMode="auto">
            <a:xfrm rot="-7924807">
              <a:off x="108689777" y="113580150"/>
              <a:ext cx="137696" cy="168305"/>
              <a:chOff x="109224069" y="109783999"/>
              <a:chExt cx="161999" cy="198000"/>
            </a:xfrm>
          </p:grpSpPr>
          <p:sp>
            <p:nvSpPr>
              <p:cNvPr id="27692" name="Oval 108"/>
              <p:cNvSpPr>
                <a:spLocks noChangeArrowheads="1"/>
              </p:cNvSpPr>
              <p:nvPr/>
            </p:nvSpPr>
            <p:spPr bwMode="auto">
              <a:xfrm>
                <a:off x="109242070" y="10978399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93" name="Oval 109"/>
              <p:cNvSpPr>
                <a:spLocks noChangeArrowheads="1"/>
              </p:cNvSpPr>
              <p:nvPr/>
            </p:nvSpPr>
            <p:spPr bwMode="auto">
              <a:xfrm>
                <a:off x="109305070" y="109784000"/>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94" name="Oval 110"/>
              <p:cNvSpPr>
                <a:spLocks noChangeArrowheads="1"/>
              </p:cNvSpPr>
              <p:nvPr/>
            </p:nvSpPr>
            <p:spPr bwMode="auto">
              <a:xfrm>
                <a:off x="109224069" y="109819999"/>
                <a:ext cx="161999"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67" name="Group 111"/>
            <p:cNvGrpSpPr>
              <a:grpSpLocks/>
            </p:cNvGrpSpPr>
            <p:nvPr/>
          </p:nvGrpSpPr>
          <p:grpSpPr bwMode="auto">
            <a:xfrm rot="-5400000">
              <a:off x="109535775" y="114030150"/>
              <a:ext cx="144000" cy="180000"/>
              <a:chOff x="112130894" y="109809318"/>
              <a:chExt cx="162000" cy="198001"/>
            </a:xfrm>
          </p:grpSpPr>
          <p:sp>
            <p:nvSpPr>
              <p:cNvPr id="27689" name="Oval 112"/>
              <p:cNvSpPr>
                <a:spLocks noChangeArrowheads="1"/>
              </p:cNvSpPr>
              <p:nvPr/>
            </p:nvSpPr>
            <p:spPr bwMode="auto">
              <a:xfrm>
                <a:off x="112148893" y="109809318"/>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90" name="Oval 113"/>
              <p:cNvSpPr>
                <a:spLocks noChangeArrowheads="1"/>
              </p:cNvSpPr>
              <p:nvPr/>
            </p:nvSpPr>
            <p:spPr bwMode="auto">
              <a:xfrm>
                <a:off x="112211894" y="10980931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91" name="Oval 114"/>
              <p:cNvSpPr>
                <a:spLocks noChangeArrowheads="1"/>
              </p:cNvSpPr>
              <p:nvPr/>
            </p:nvSpPr>
            <p:spPr bwMode="auto">
              <a:xfrm>
                <a:off x="112130894" y="109845319"/>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68" name="Group 115"/>
            <p:cNvGrpSpPr>
              <a:grpSpLocks/>
            </p:cNvGrpSpPr>
            <p:nvPr/>
          </p:nvGrpSpPr>
          <p:grpSpPr bwMode="auto">
            <a:xfrm rot="-9104147">
              <a:off x="108797775" y="112950152"/>
              <a:ext cx="144000" cy="180001"/>
              <a:chOff x="112057505" y="109965806"/>
              <a:chExt cx="162000" cy="198002"/>
            </a:xfrm>
          </p:grpSpPr>
          <p:sp>
            <p:nvSpPr>
              <p:cNvPr id="27686" name="Oval 116"/>
              <p:cNvSpPr>
                <a:spLocks noChangeArrowheads="1"/>
              </p:cNvSpPr>
              <p:nvPr/>
            </p:nvSpPr>
            <p:spPr bwMode="auto">
              <a:xfrm>
                <a:off x="112075505" y="10996580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87" name="Oval 117"/>
              <p:cNvSpPr>
                <a:spLocks noChangeArrowheads="1"/>
              </p:cNvSpPr>
              <p:nvPr/>
            </p:nvSpPr>
            <p:spPr bwMode="auto">
              <a:xfrm>
                <a:off x="112138505" y="109965807"/>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88" name="Oval 118"/>
              <p:cNvSpPr>
                <a:spLocks noChangeArrowheads="1"/>
              </p:cNvSpPr>
              <p:nvPr/>
            </p:nvSpPr>
            <p:spPr bwMode="auto">
              <a:xfrm>
                <a:off x="112057505" y="110001808"/>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69" name="Group 119"/>
            <p:cNvGrpSpPr>
              <a:grpSpLocks/>
            </p:cNvGrpSpPr>
            <p:nvPr/>
          </p:nvGrpSpPr>
          <p:grpSpPr bwMode="auto">
            <a:xfrm rot="8022449">
              <a:off x="107624613" y="113043332"/>
              <a:ext cx="137697" cy="168305"/>
              <a:chOff x="109080792" y="109658954"/>
              <a:chExt cx="161999" cy="198000"/>
            </a:xfrm>
          </p:grpSpPr>
          <p:sp>
            <p:nvSpPr>
              <p:cNvPr id="27683" name="Oval 120"/>
              <p:cNvSpPr>
                <a:spLocks noChangeArrowheads="1"/>
              </p:cNvSpPr>
              <p:nvPr/>
            </p:nvSpPr>
            <p:spPr bwMode="auto">
              <a:xfrm>
                <a:off x="109098791" y="109658954"/>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84" name="Oval 121"/>
              <p:cNvSpPr>
                <a:spLocks noChangeArrowheads="1"/>
              </p:cNvSpPr>
              <p:nvPr/>
            </p:nvSpPr>
            <p:spPr bwMode="auto">
              <a:xfrm>
                <a:off x="109161792" y="109658954"/>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85" name="Oval 122"/>
              <p:cNvSpPr>
                <a:spLocks noChangeArrowheads="1"/>
              </p:cNvSpPr>
              <p:nvPr/>
            </p:nvSpPr>
            <p:spPr bwMode="auto">
              <a:xfrm>
                <a:off x="109080792" y="109694954"/>
                <a:ext cx="161999"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70" name="Group 123"/>
            <p:cNvGrpSpPr>
              <a:grpSpLocks/>
            </p:cNvGrpSpPr>
            <p:nvPr/>
          </p:nvGrpSpPr>
          <p:grpSpPr bwMode="auto">
            <a:xfrm rot="5400000">
              <a:off x="107051775" y="113994152"/>
              <a:ext cx="144000" cy="180000"/>
              <a:chOff x="112003087" y="109438992"/>
              <a:chExt cx="162000" cy="198001"/>
            </a:xfrm>
          </p:grpSpPr>
          <p:sp>
            <p:nvSpPr>
              <p:cNvPr id="27680" name="Oval 124"/>
              <p:cNvSpPr>
                <a:spLocks noChangeArrowheads="1"/>
              </p:cNvSpPr>
              <p:nvPr/>
            </p:nvSpPr>
            <p:spPr bwMode="auto">
              <a:xfrm>
                <a:off x="112021087" y="10943899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81" name="Oval 125"/>
              <p:cNvSpPr>
                <a:spLocks noChangeArrowheads="1"/>
              </p:cNvSpPr>
              <p:nvPr/>
            </p:nvSpPr>
            <p:spPr bwMode="auto">
              <a:xfrm>
                <a:off x="112084087" y="10943899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82" name="Oval 126"/>
              <p:cNvSpPr>
                <a:spLocks noChangeArrowheads="1"/>
              </p:cNvSpPr>
              <p:nvPr/>
            </p:nvSpPr>
            <p:spPr bwMode="auto">
              <a:xfrm>
                <a:off x="112003087" y="109474993"/>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71" name="Group 127"/>
            <p:cNvGrpSpPr>
              <a:grpSpLocks/>
            </p:cNvGrpSpPr>
            <p:nvPr/>
          </p:nvGrpSpPr>
          <p:grpSpPr bwMode="auto">
            <a:xfrm rot="-2844897">
              <a:off x="109158232" y="114803652"/>
              <a:ext cx="137697" cy="168305"/>
              <a:chOff x="109080792" y="109658954"/>
              <a:chExt cx="161999" cy="198000"/>
            </a:xfrm>
          </p:grpSpPr>
          <p:sp>
            <p:nvSpPr>
              <p:cNvPr id="27677" name="Oval 128"/>
              <p:cNvSpPr>
                <a:spLocks noChangeArrowheads="1"/>
              </p:cNvSpPr>
              <p:nvPr/>
            </p:nvSpPr>
            <p:spPr bwMode="auto">
              <a:xfrm>
                <a:off x="109098791" y="109658954"/>
                <a:ext cx="63001"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78" name="Oval 129"/>
              <p:cNvSpPr>
                <a:spLocks noChangeArrowheads="1"/>
              </p:cNvSpPr>
              <p:nvPr/>
            </p:nvSpPr>
            <p:spPr bwMode="auto">
              <a:xfrm>
                <a:off x="109161792" y="109658954"/>
                <a:ext cx="62999"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79" name="Oval 130"/>
              <p:cNvSpPr>
                <a:spLocks noChangeArrowheads="1"/>
              </p:cNvSpPr>
              <p:nvPr/>
            </p:nvSpPr>
            <p:spPr bwMode="auto">
              <a:xfrm>
                <a:off x="109080792" y="109694954"/>
                <a:ext cx="161999"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7672" name="Group 131"/>
            <p:cNvGrpSpPr>
              <a:grpSpLocks/>
            </p:cNvGrpSpPr>
            <p:nvPr/>
          </p:nvGrpSpPr>
          <p:grpSpPr bwMode="auto">
            <a:xfrm rot="1899680">
              <a:off x="107699775" y="114984150"/>
              <a:ext cx="144000" cy="180000"/>
              <a:chOff x="112003087" y="109438992"/>
              <a:chExt cx="162000" cy="198001"/>
            </a:xfrm>
          </p:grpSpPr>
          <p:sp>
            <p:nvSpPr>
              <p:cNvPr id="27674" name="Oval 132"/>
              <p:cNvSpPr>
                <a:spLocks noChangeArrowheads="1"/>
              </p:cNvSpPr>
              <p:nvPr/>
            </p:nvSpPr>
            <p:spPr bwMode="auto">
              <a:xfrm>
                <a:off x="112021087" y="10943899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75" name="Oval 133"/>
              <p:cNvSpPr>
                <a:spLocks noChangeArrowheads="1"/>
              </p:cNvSpPr>
              <p:nvPr/>
            </p:nvSpPr>
            <p:spPr bwMode="auto">
              <a:xfrm>
                <a:off x="112084087" y="10943899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676" name="Oval 134"/>
              <p:cNvSpPr>
                <a:spLocks noChangeArrowheads="1"/>
              </p:cNvSpPr>
              <p:nvPr/>
            </p:nvSpPr>
            <p:spPr bwMode="auto">
              <a:xfrm>
                <a:off x="112003087" y="109474993"/>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7673" name="Text Box 135"/>
            <p:cNvSpPr txBox="1">
              <a:spLocks noChangeArrowheads="1"/>
            </p:cNvSpPr>
            <p:nvPr/>
          </p:nvSpPr>
          <p:spPr bwMode="auto">
            <a:xfrm>
              <a:off x="110075775" y="112896150"/>
              <a:ext cx="3168000" cy="2304000"/>
            </a:xfrm>
            <a:prstGeom prst="rect">
              <a:avLst/>
            </a:prstGeom>
            <a:noFill/>
            <a:ln w="9525" algn="in">
              <a:noFill/>
              <a:miter lim="800000"/>
              <a:headEnd/>
              <a:tailEnd/>
            </a:ln>
          </p:spPr>
          <p:txBody>
            <a:bodyPr lIns="36576" tIns="36576" rIns="36576" bIns="36576"/>
            <a:lstStyle/>
            <a:p>
              <a:r>
                <a:rPr lang="en-GB" sz="1200" b="1">
                  <a:solidFill>
                    <a:srgbClr val="000000"/>
                  </a:solidFill>
                  <a:latin typeface="Calibri" pitchFamily="34" charset="0"/>
                </a:rPr>
                <a:t>Progression 3:</a:t>
              </a:r>
            </a:p>
            <a:p>
              <a:r>
                <a:rPr lang="en-GB" sz="1200">
                  <a:solidFill>
                    <a:srgbClr val="000000"/>
                  </a:solidFill>
                  <a:latin typeface="Calibri" pitchFamily="34" charset="0"/>
                </a:rPr>
                <a:t>2 Defensive players are added to the practice to cause some interference to the players working.</a:t>
              </a:r>
            </a:p>
            <a:p>
              <a:r>
                <a:rPr lang="en-GB" sz="1200">
                  <a:solidFill>
                    <a:srgbClr val="000000"/>
                  </a:solidFill>
                  <a:latin typeface="Calibri" pitchFamily="34" charset="0"/>
                </a:rPr>
                <a:t>To start these players can have a ball each to slow them down. You can then have one with a ball and one without.</a:t>
              </a:r>
            </a:p>
            <a:p>
              <a:r>
                <a:rPr lang="en-GB" sz="1200">
                  <a:solidFill>
                    <a:srgbClr val="000000"/>
                  </a:solidFill>
                  <a:latin typeface="Calibri" pitchFamily="34" charset="0"/>
                </a:rPr>
                <a:t>As with the other practices, ensure you rotate the players.</a:t>
              </a: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US"/>
            </a:p>
          </p:txBody>
        </p:sp>
      </p:grpSp>
      <p:sp>
        <p:nvSpPr>
          <p:cNvPr id="137" name="Footer Placeholder 136"/>
          <p:cNvSpPr>
            <a:spLocks noGrp="1"/>
          </p:cNvSpPr>
          <p:nvPr>
            <p:ph type="ftr" sz="quarter" idx="11"/>
          </p:nvPr>
        </p:nvSpPr>
        <p:spPr/>
        <p:txBody>
          <a:bodyPr/>
          <a:lstStyle/>
          <a:p>
            <a:pPr>
              <a:defRPr/>
            </a:pPr>
            <a:r>
              <a:rPr lang="en-GB" smtClean="0"/>
              <a:t>Essex County FA - GP Development</a:t>
            </a:r>
            <a:endParaRPr lang="en-GB"/>
          </a:p>
        </p:txBody>
      </p:sp>
    </p:spTree>
  </p:cSld>
  <p:clrMapOvr>
    <a:masterClrMapping/>
  </p:clrMapOvr>
  <p:transition advTm="1042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GB" dirty="0" smtClean="0"/>
              <a:t>Essex County FA - GP Development</a:t>
            </a:r>
            <a:endParaRPr lang="en-GB" dirty="0"/>
          </a:p>
        </p:txBody>
      </p:sp>
      <p:sp>
        <p:nvSpPr>
          <p:cNvPr id="28675" name="Text Box 2"/>
          <p:cNvSpPr txBox="1">
            <a:spLocks noChangeArrowheads="1"/>
          </p:cNvSpPr>
          <p:nvPr/>
        </p:nvSpPr>
        <p:spPr bwMode="auto">
          <a:xfrm>
            <a:off x="2916238" y="115888"/>
            <a:ext cx="3455987" cy="360362"/>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Diamond Gate</a:t>
            </a:r>
            <a:endParaRPr lang="en-US">
              <a:latin typeface="Calibri" pitchFamily="34" charset="0"/>
            </a:endParaRPr>
          </a:p>
        </p:txBody>
      </p:sp>
      <p:grpSp>
        <p:nvGrpSpPr>
          <p:cNvPr id="28676" name="Group 3"/>
          <p:cNvGrpSpPr>
            <a:grpSpLocks/>
          </p:cNvGrpSpPr>
          <p:nvPr/>
        </p:nvGrpSpPr>
        <p:grpSpPr bwMode="auto">
          <a:xfrm>
            <a:off x="900113" y="1484313"/>
            <a:ext cx="3794125" cy="3635375"/>
            <a:chOff x="108324884" y="106242803"/>
            <a:chExt cx="3794173" cy="3635963"/>
          </a:xfrm>
        </p:grpSpPr>
        <p:grpSp>
          <p:nvGrpSpPr>
            <p:cNvPr id="28678" name="Group 4"/>
            <p:cNvGrpSpPr>
              <a:grpSpLocks/>
            </p:cNvGrpSpPr>
            <p:nvPr/>
          </p:nvGrpSpPr>
          <p:grpSpPr bwMode="auto">
            <a:xfrm rot="2781306">
              <a:off x="108321729" y="106245958"/>
              <a:ext cx="3635963" cy="3629653"/>
              <a:chOff x="107303775" y="105732150"/>
              <a:chExt cx="5292000" cy="4284000"/>
            </a:xfrm>
          </p:grpSpPr>
          <p:sp>
            <p:nvSpPr>
              <p:cNvPr id="28703" name="Rectangle 5"/>
              <p:cNvSpPr>
                <a:spLocks noChangeArrowheads="1"/>
              </p:cNvSpPr>
              <p:nvPr/>
            </p:nvSpPr>
            <p:spPr bwMode="auto">
              <a:xfrm>
                <a:off x="107303775" y="105732150"/>
                <a:ext cx="5292000" cy="4284000"/>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8704" name="Rectangle 6"/>
              <p:cNvSpPr>
                <a:spLocks noChangeArrowheads="1"/>
              </p:cNvSpPr>
              <p:nvPr/>
            </p:nvSpPr>
            <p:spPr bwMode="auto">
              <a:xfrm>
                <a:off x="107627775" y="106020150"/>
                <a:ext cx="4608000" cy="37080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grpSp>
          <p:nvGrpSpPr>
            <p:cNvPr id="28679" name="Group 7"/>
            <p:cNvGrpSpPr>
              <a:grpSpLocks/>
            </p:cNvGrpSpPr>
            <p:nvPr/>
          </p:nvGrpSpPr>
          <p:grpSpPr bwMode="auto">
            <a:xfrm>
              <a:off x="109391775" y="107028150"/>
              <a:ext cx="207282" cy="500220"/>
              <a:chOff x="108419775" y="107712150"/>
              <a:chExt cx="207282" cy="500220"/>
            </a:xfrm>
          </p:grpSpPr>
          <p:pic>
            <p:nvPicPr>
              <p:cNvPr id="28701" name="Picture 8"/>
              <p:cNvPicPr>
                <a:picLocks noChangeAspect="1" noChangeArrowheads="1"/>
              </p:cNvPicPr>
              <p:nvPr/>
            </p:nvPicPr>
            <p:blipFill>
              <a:blip r:embed="rId2"/>
              <a:srcRect/>
              <a:stretch>
                <a:fillRect/>
              </a:stretch>
            </p:blipFill>
            <p:spPr bwMode="auto">
              <a:xfrm>
                <a:off x="108419775" y="107712150"/>
                <a:ext cx="207282" cy="140220"/>
              </a:xfrm>
              <a:prstGeom prst="rect">
                <a:avLst/>
              </a:prstGeom>
              <a:noFill/>
              <a:ln w="9525" algn="in">
                <a:noFill/>
                <a:miter lim="800000"/>
                <a:headEnd/>
                <a:tailEnd/>
              </a:ln>
            </p:spPr>
          </p:pic>
          <p:pic>
            <p:nvPicPr>
              <p:cNvPr id="28702" name="Picture 9"/>
              <p:cNvPicPr>
                <a:picLocks noChangeAspect="1" noChangeArrowheads="1"/>
              </p:cNvPicPr>
              <p:nvPr/>
            </p:nvPicPr>
            <p:blipFill>
              <a:blip r:embed="rId2"/>
              <a:srcRect/>
              <a:stretch>
                <a:fillRect/>
              </a:stretch>
            </p:blipFill>
            <p:spPr bwMode="auto">
              <a:xfrm>
                <a:off x="108419775" y="108072150"/>
                <a:ext cx="207282" cy="140220"/>
              </a:xfrm>
              <a:prstGeom prst="rect">
                <a:avLst/>
              </a:prstGeom>
              <a:noFill/>
              <a:ln w="9525" algn="in">
                <a:noFill/>
                <a:miter lim="800000"/>
                <a:headEnd/>
                <a:tailEnd/>
              </a:ln>
            </p:spPr>
          </p:pic>
        </p:grpSp>
        <p:grpSp>
          <p:nvGrpSpPr>
            <p:cNvPr id="28680" name="Group 10"/>
            <p:cNvGrpSpPr>
              <a:grpSpLocks/>
            </p:cNvGrpSpPr>
            <p:nvPr/>
          </p:nvGrpSpPr>
          <p:grpSpPr bwMode="auto">
            <a:xfrm rot="-2825366">
              <a:off x="110798244" y="106881681"/>
              <a:ext cx="207282" cy="500220"/>
              <a:chOff x="111695775" y="107856150"/>
              <a:chExt cx="207282" cy="500220"/>
            </a:xfrm>
          </p:grpSpPr>
          <p:pic>
            <p:nvPicPr>
              <p:cNvPr id="28699" name="Picture 11"/>
              <p:cNvPicPr>
                <a:picLocks noChangeAspect="1" noChangeArrowheads="1"/>
              </p:cNvPicPr>
              <p:nvPr/>
            </p:nvPicPr>
            <p:blipFill>
              <a:blip r:embed="rId2"/>
              <a:srcRect/>
              <a:stretch>
                <a:fillRect/>
              </a:stretch>
            </p:blipFill>
            <p:spPr bwMode="auto">
              <a:xfrm>
                <a:off x="111695775" y="107856150"/>
                <a:ext cx="207282" cy="140220"/>
              </a:xfrm>
              <a:prstGeom prst="rect">
                <a:avLst/>
              </a:prstGeom>
              <a:noFill/>
              <a:ln w="9525" algn="in">
                <a:noFill/>
                <a:miter lim="800000"/>
                <a:headEnd/>
                <a:tailEnd/>
              </a:ln>
            </p:spPr>
          </p:pic>
          <p:pic>
            <p:nvPicPr>
              <p:cNvPr id="28700" name="Picture 12"/>
              <p:cNvPicPr>
                <a:picLocks noChangeAspect="1" noChangeArrowheads="1"/>
              </p:cNvPicPr>
              <p:nvPr/>
            </p:nvPicPr>
            <p:blipFill>
              <a:blip r:embed="rId2"/>
              <a:srcRect/>
              <a:stretch>
                <a:fillRect/>
              </a:stretch>
            </p:blipFill>
            <p:spPr bwMode="auto">
              <a:xfrm>
                <a:off x="111695775" y="108216150"/>
                <a:ext cx="207282" cy="140220"/>
              </a:xfrm>
              <a:prstGeom prst="rect">
                <a:avLst/>
              </a:prstGeom>
              <a:noFill/>
              <a:ln w="9525" algn="in">
                <a:noFill/>
                <a:miter lim="800000"/>
                <a:headEnd/>
                <a:tailEnd/>
              </a:ln>
            </p:spPr>
          </p:pic>
        </p:grpSp>
        <p:grpSp>
          <p:nvGrpSpPr>
            <p:cNvPr id="28681" name="Group 13"/>
            <p:cNvGrpSpPr>
              <a:grpSpLocks/>
            </p:cNvGrpSpPr>
            <p:nvPr/>
          </p:nvGrpSpPr>
          <p:grpSpPr bwMode="auto">
            <a:xfrm rot="10800000">
              <a:off x="110867775" y="108468150"/>
              <a:ext cx="207283" cy="608220"/>
              <a:chOff x="110024243" y="107475681"/>
              <a:chExt cx="207283" cy="608220"/>
            </a:xfrm>
          </p:grpSpPr>
          <p:pic>
            <p:nvPicPr>
              <p:cNvPr id="28697" name="Picture 14"/>
              <p:cNvPicPr>
                <a:picLocks noChangeAspect="1" noChangeArrowheads="1"/>
              </p:cNvPicPr>
              <p:nvPr/>
            </p:nvPicPr>
            <p:blipFill>
              <a:blip r:embed="rId2"/>
              <a:srcRect/>
              <a:stretch>
                <a:fillRect/>
              </a:stretch>
            </p:blipFill>
            <p:spPr bwMode="auto">
              <a:xfrm>
                <a:off x="110024244" y="107475681"/>
                <a:ext cx="207282" cy="140220"/>
              </a:xfrm>
              <a:prstGeom prst="rect">
                <a:avLst/>
              </a:prstGeom>
              <a:noFill/>
              <a:ln w="9525" algn="in">
                <a:noFill/>
                <a:miter lim="800000"/>
                <a:headEnd/>
                <a:tailEnd/>
              </a:ln>
            </p:spPr>
          </p:pic>
          <p:pic>
            <p:nvPicPr>
              <p:cNvPr id="28698" name="Picture 15"/>
              <p:cNvPicPr>
                <a:picLocks noChangeAspect="1" noChangeArrowheads="1"/>
              </p:cNvPicPr>
              <p:nvPr/>
            </p:nvPicPr>
            <p:blipFill>
              <a:blip r:embed="rId2"/>
              <a:srcRect/>
              <a:stretch>
                <a:fillRect/>
              </a:stretch>
            </p:blipFill>
            <p:spPr bwMode="auto">
              <a:xfrm>
                <a:off x="110024243" y="107943681"/>
                <a:ext cx="207282" cy="140220"/>
              </a:xfrm>
              <a:prstGeom prst="rect">
                <a:avLst/>
              </a:prstGeom>
              <a:noFill/>
              <a:ln w="9525" algn="in">
                <a:noFill/>
                <a:miter lim="800000"/>
                <a:headEnd/>
                <a:tailEnd/>
              </a:ln>
            </p:spPr>
          </p:pic>
        </p:grpSp>
        <p:pic>
          <p:nvPicPr>
            <p:cNvPr id="28682" name="Picture 16"/>
            <p:cNvPicPr>
              <a:picLocks noChangeAspect="1" noChangeArrowheads="1"/>
            </p:cNvPicPr>
            <p:nvPr/>
          </p:nvPicPr>
          <p:blipFill>
            <a:blip r:embed="rId3"/>
            <a:srcRect/>
            <a:stretch>
              <a:fillRect/>
            </a:stretch>
          </p:blipFill>
          <p:spPr bwMode="auto">
            <a:xfrm>
              <a:off x="109787775" y="106452150"/>
              <a:ext cx="676715" cy="207282"/>
            </a:xfrm>
            <a:prstGeom prst="rect">
              <a:avLst/>
            </a:prstGeom>
            <a:noFill/>
            <a:ln w="9525" algn="in">
              <a:noFill/>
              <a:miter lim="800000"/>
              <a:headEnd/>
              <a:tailEnd/>
            </a:ln>
          </p:spPr>
        </p:pic>
        <p:pic>
          <p:nvPicPr>
            <p:cNvPr id="28683" name="Picture 17"/>
            <p:cNvPicPr>
              <a:picLocks noChangeAspect="1" noChangeArrowheads="1"/>
            </p:cNvPicPr>
            <p:nvPr/>
          </p:nvPicPr>
          <p:blipFill>
            <a:blip r:embed="rId3"/>
            <a:srcRect/>
            <a:stretch>
              <a:fillRect/>
            </a:stretch>
          </p:blipFill>
          <p:spPr bwMode="auto">
            <a:xfrm>
              <a:off x="109751775" y="109548150"/>
              <a:ext cx="676715" cy="207282"/>
            </a:xfrm>
            <a:prstGeom prst="rect">
              <a:avLst/>
            </a:prstGeom>
            <a:noFill/>
            <a:ln w="9525" algn="in">
              <a:noFill/>
              <a:miter lim="800000"/>
              <a:headEnd/>
              <a:tailEnd/>
            </a:ln>
          </p:spPr>
        </p:pic>
        <p:pic>
          <p:nvPicPr>
            <p:cNvPr id="28684" name="Picture 18"/>
            <p:cNvPicPr>
              <a:picLocks noChangeAspect="1" noChangeArrowheads="1"/>
            </p:cNvPicPr>
            <p:nvPr/>
          </p:nvPicPr>
          <p:blipFill>
            <a:blip r:embed="rId3"/>
            <a:srcRect/>
            <a:stretch>
              <a:fillRect/>
            </a:stretch>
          </p:blipFill>
          <p:spPr bwMode="auto">
            <a:xfrm rot="-5400000">
              <a:off x="108185058" y="107874867"/>
              <a:ext cx="604715" cy="207282"/>
            </a:xfrm>
            <a:prstGeom prst="rect">
              <a:avLst/>
            </a:prstGeom>
            <a:noFill/>
            <a:ln w="9525" algn="in">
              <a:noFill/>
              <a:miter lim="800000"/>
              <a:headEnd/>
              <a:tailEnd/>
            </a:ln>
          </p:spPr>
        </p:pic>
        <p:pic>
          <p:nvPicPr>
            <p:cNvPr id="28685" name="Picture 19"/>
            <p:cNvPicPr>
              <a:picLocks noChangeAspect="1" noChangeArrowheads="1"/>
            </p:cNvPicPr>
            <p:nvPr/>
          </p:nvPicPr>
          <p:blipFill>
            <a:blip r:embed="rId3"/>
            <a:srcRect/>
            <a:stretch>
              <a:fillRect/>
            </a:stretch>
          </p:blipFill>
          <p:spPr bwMode="auto">
            <a:xfrm>
              <a:off x="110903775" y="107784150"/>
              <a:ext cx="676715" cy="207282"/>
            </a:xfrm>
            <a:prstGeom prst="rect">
              <a:avLst/>
            </a:prstGeom>
            <a:noFill/>
            <a:ln w="9525" algn="in">
              <a:noFill/>
              <a:miter lim="800000"/>
              <a:headEnd/>
              <a:tailEnd/>
            </a:ln>
          </p:spPr>
        </p:pic>
        <p:grpSp>
          <p:nvGrpSpPr>
            <p:cNvPr id="28686" name="Group 20"/>
            <p:cNvGrpSpPr>
              <a:grpSpLocks/>
            </p:cNvGrpSpPr>
            <p:nvPr/>
          </p:nvGrpSpPr>
          <p:grpSpPr bwMode="auto">
            <a:xfrm rot="2108091">
              <a:off x="109391775" y="108252150"/>
              <a:ext cx="207282" cy="500220"/>
              <a:chOff x="108534075" y="107826450"/>
              <a:chExt cx="207282" cy="500220"/>
            </a:xfrm>
          </p:grpSpPr>
          <p:pic>
            <p:nvPicPr>
              <p:cNvPr id="28695" name="Picture 21"/>
              <p:cNvPicPr>
                <a:picLocks noChangeAspect="1" noChangeArrowheads="1"/>
              </p:cNvPicPr>
              <p:nvPr/>
            </p:nvPicPr>
            <p:blipFill>
              <a:blip r:embed="rId2"/>
              <a:srcRect/>
              <a:stretch>
                <a:fillRect/>
              </a:stretch>
            </p:blipFill>
            <p:spPr bwMode="auto">
              <a:xfrm>
                <a:off x="108534075" y="107826450"/>
                <a:ext cx="207282" cy="140220"/>
              </a:xfrm>
              <a:prstGeom prst="rect">
                <a:avLst/>
              </a:prstGeom>
              <a:noFill/>
              <a:ln w="9525" algn="in">
                <a:noFill/>
                <a:miter lim="800000"/>
                <a:headEnd/>
                <a:tailEnd/>
              </a:ln>
            </p:spPr>
          </p:pic>
          <p:pic>
            <p:nvPicPr>
              <p:cNvPr id="28696" name="Picture 22"/>
              <p:cNvPicPr>
                <a:picLocks noChangeAspect="1" noChangeArrowheads="1"/>
              </p:cNvPicPr>
              <p:nvPr/>
            </p:nvPicPr>
            <p:blipFill>
              <a:blip r:embed="rId2"/>
              <a:srcRect/>
              <a:stretch>
                <a:fillRect/>
              </a:stretch>
            </p:blipFill>
            <p:spPr bwMode="auto">
              <a:xfrm>
                <a:off x="108534075" y="108186450"/>
                <a:ext cx="207282" cy="140220"/>
              </a:xfrm>
              <a:prstGeom prst="rect">
                <a:avLst/>
              </a:prstGeom>
              <a:noFill/>
              <a:ln w="9525" algn="in">
                <a:noFill/>
                <a:miter lim="800000"/>
                <a:headEnd/>
                <a:tailEnd/>
              </a:ln>
            </p:spPr>
          </p:pic>
        </p:grpSp>
        <p:pic>
          <p:nvPicPr>
            <p:cNvPr id="28687" name="Picture 23"/>
            <p:cNvPicPr>
              <a:picLocks noChangeAspect="1" noChangeArrowheads="1"/>
            </p:cNvPicPr>
            <p:nvPr/>
          </p:nvPicPr>
          <p:blipFill>
            <a:blip r:embed="rId4"/>
            <a:srcRect/>
            <a:stretch>
              <a:fillRect/>
            </a:stretch>
          </p:blipFill>
          <p:spPr bwMode="auto">
            <a:xfrm rot="-4733805">
              <a:off x="110039196" y="109368729"/>
              <a:ext cx="256054" cy="182896"/>
            </a:xfrm>
            <a:prstGeom prst="rect">
              <a:avLst/>
            </a:prstGeom>
            <a:noFill/>
            <a:ln w="9525" algn="in">
              <a:noFill/>
              <a:miter lim="800000"/>
              <a:headEnd/>
              <a:tailEnd/>
            </a:ln>
          </p:spPr>
        </p:pic>
        <p:pic>
          <p:nvPicPr>
            <p:cNvPr id="28688" name="Picture 24"/>
            <p:cNvPicPr>
              <a:picLocks noChangeAspect="1" noChangeArrowheads="1"/>
            </p:cNvPicPr>
            <p:nvPr/>
          </p:nvPicPr>
          <p:blipFill>
            <a:blip r:embed="rId5"/>
            <a:srcRect/>
            <a:stretch>
              <a:fillRect/>
            </a:stretch>
          </p:blipFill>
          <p:spPr bwMode="auto">
            <a:xfrm rot="5071885">
              <a:off x="110111775" y="106812150"/>
              <a:ext cx="243861" cy="170703"/>
            </a:xfrm>
            <a:prstGeom prst="rect">
              <a:avLst/>
            </a:prstGeom>
            <a:noFill/>
            <a:ln w="9525" algn="in">
              <a:noFill/>
              <a:miter lim="800000"/>
              <a:headEnd/>
              <a:tailEnd/>
            </a:ln>
          </p:spPr>
        </p:pic>
        <p:pic>
          <p:nvPicPr>
            <p:cNvPr id="28689" name="Picture 25"/>
            <p:cNvPicPr>
              <a:picLocks noChangeAspect="1" noChangeArrowheads="1"/>
            </p:cNvPicPr>
            <p:nvPr/>
          </p:nvPicPr>
          <p:blipFill>
            <a:blip r:embed="rId5"/>
            <a:srcRect/>
            <a:stretch>
              <a:fillRect/>
            </a:stretch>
          </p:blipFill>
          <p:spPr bwMode="auto">
            <a:xfrm rot="10800000">
              <a:off x="108923196" y="107856729"/>
              <a:ext cx="243861" cy="170703"/>
            </a:xfrm>
            <a:prstGeom prst="rect">
              <a:avLst/>
            </a:prstGeom>
            <a:noFill/>
            <a:ln w="9525" algn="in">
              <a:noFill/>
              <a:miter lim="800000"/>
              <a:headEnd/>
              <a:tailEnd/>
            </a:ln>
          </p:spPr>
        </p:pic>
        <p:pic>
          <p:nvPicPr>
            <p:cNvPr id="28690" name="Picture 26"/>
            <p:cNvPicPr>
              <a:picLocks noChangeAspect="1" noChangeArrowheads="1"/>
            </p:cNvPicPr>
            <p:nvPr/>
          </p:nvPicPr>
          <p:blipFill>
            <a:blip r:embed="rId5"/>
            <a:srcRect/>
            <a:stretch>
              <a:fillRect/>
            </a:stretch>
          </p:blipFill>
          <p:spPr bwMode="auto">
            <a:xfrm rot="8998428">
              <a:off x="111875196" y="107964729"/>
              <a:ext cx="243861" cy="170703"/>
            </a:xfrm>
            <a:prstGeom prst="rect">
              <a:avLst/>
            </a:prstGeom>
            <a:noFill/>
            <a:ln w="9525" algn="in">
              <a:noFill/>
              <a:miter lim="800000"/>
              <a:headEnd/>
              <a:tailEnd/>
            </a:ln>
          </p:spPr>
        </p:pic>
        <p:pic>
          <p:nvPicPr>
            <p:cNvPr id="28691" name="Picture 27"/>
            <p:cNvPicPr>
              <a:picLocks noChangeAspect="1" noChangeArrowheads="1"/>
            </p:cNvPicPr>
            <p:nvPr/>
          </p:nvPicPr>
          <p:blipFill>
            <a:blip r:embed="rId5"/>
            <a:srcRect/>
            <a:stretch>
              <a:fillRect/>
            </a:stretch>
          </p:blipFill>
          <p:spPr bwMode="auto">
            <a:xfrm rot="-3019930">
              <a:off x="110147775" y="108756150"/>
              <a:ext cx="243861" cy="170703"/>
            </a:xfrm>
            <a:prstGeom prst="rect">
              <a:avLst/>
            </a:prstGeom>
            <a:noFill/>
            <a:ln w="9525" algn="in">
              <a:noFill/>
              <a:miter lim="800000"/>
              <a:headEnd/>
              <a:tailEnd/>
            </a:ln>
          </p:spPr>
        </p:pic>
        <p:pic>
          <p:nvPicPr>
            <p:cNvPr id="28692" name="Picture 28"/>
            <p:cNvPicPr>
              <a:picLocks noChangeAspect="1" noChangeArrowheads="1"/>
            </p:cNvPicPr>
            <p:nvPr/>
          </p:nvPicPr>
          <p:blipFill>
            <a:blip r:embed="rId4"/>
            <a:srcRect/>
            <a:stretch>
              <a:fillRect/>
            </a:stretch>
          </p:blipFill>
          <p:spPr bwMode="auto">
            <a:xfrm rot="-4733805">
              <a:off x="110327196" y="107928729"/>
              <a:ext cx="256054" cy="182896"/>
            </a:xfrm>
            <a:prstGeom prst="rect">
              <a:avLst/>
            </a:prstGeom>
            <a:noFill/>
            <a:ln w="9525" algn="in">
              <a:noFill/>
              <a:miter lim="800000"/>
              <a:headEnd/>
              <a:tailEnd/>
            </a:ln>
          </p:spPr>
        </p:pic>
        <p:pic>
          <p:nvPicPr>
            <p:cNvPr id="28693" name="Picture 29"/>
            <p:cNvPicPr>
              <a:picLocks noChangeAspect="1" noChangeArrowheads="1"/>
            </p:cNvPicPr>
            <p:nvPr/>
          </p:nvPicPr>
          <p:blipFill>
            <a:blip r:embed="rId4"/>
            <a:srcRect/>
            <a:stretch>
              <a:fillRect/>
            </a:stretch>
          </p:blipFill>
          <p:spPr bwMode="auto">
            <a:xfrm rot="5400000">
              <a:off x="111191196" y="107280729"/>
              <a:ext cx="256054" cy="182896"/>
            </a:xfrm>
            <a:prstGeom prst="rect">
              <a:avLst/>
            </a:prstGeom>
            <a:noFill/>
            <a:ln w="9525" algn="in">
              <a:noFill/>
              <a:miter lim="800000"/>
              <a:headEnd/>
              <a:tailEnd/>
            </a:ln>
          </p:spPr>
        </p:pic>
        <p:pic>
          <p:nvPicPr>
            <p:cNvPr id="28694" name="Picture 30"/>
            <p:cNvPicPr>
              <a:picLocks noChangeAspect="1" noChangeArrowheads="1"/>
            </p:cNvPicPr>
            <p:nvPr/>
          </p:nvPicPr>
          <p:blipFill>
            <a:blip r:embed="rId4"/>
            <a:srcRect/>
            <a:stretch>
              <a:fillRect/>
            </a:stretch>
          </p:blipFill>
          <p:spPr bwMode="auto">
            <a:xfrm rot="3633347">
              <a:off x="109751196" y="107280729"/>
              <a:ext cx="256054" cy="182896"/>
            </a:xfrm>
            <a:prstGeom prst="rect">
              <a:avLst/>
            </a:prstGeom>
            <a:noFill/>
            <a:ln w="9525" algn="in">
              <a:noFill/>
              <a:miter lim="800000"/>
              <a:headEnd/>
              <a:tailEnd/>
            </a:ln>
          </p:spPr>
        </p:pic>
      </p:grpSp>
      <p:sp>
        <p:nvSpPr>
          <p:cNvPr id="28677" name="Text Box 31"/>
          <p:cNvSpPr txBox="1">
            <a:spLocks noChangeArrowheads="1"/>
          </p:cNvSpPr>
          <p:nvPr/>
        </p:nvSpPr>
        <p:spPr bwMode="auto">
          <a:xfrm>
            <a:off x="5435600" y="765175"/>
            <a:ext cx="3457575" cy="5543550"/>
          </a:xfrm>
          <a:prstGeom prst="rect">
            <a:avLst/>
          </a:prstGeom>
          <a:noFill/>
          <a:ln w="9525" algn="in">
            <a:noFill/>
            <a:miter lim="800000"/>
            <a:headEnd/>
            <a:tailEnd/>
          </a:ln>
        </p:spPr>
        <p:txBody>
          <a:bodyPr lIns="36576" tIns="36576" rIns="36576" bIns="36576"/>
          <a:lstStyle/>
          <a:p>
            <a:pPr algn="ctr"/>
            <a:endParaRPr lang="en-GB" sz="1000" b="1">
              <a:solidFill>
                <a:srgbClr val="000000"/>
              </a:solidFill>
              <a:latin typeface="Comic Sans MS" pitchFamily="66" charset="0"/>
            </a:endParaRPr>
          </a:p>
          <a:p>
            <a:r>
              <a:rPr lang="en-GB" sz="1100">
                <a:solidFill>
                  <a:srgbClr val="000000"/>
                </a:solidFill>
                <a:latin typeface="Calibri" pitchFamily="34" charset="0"/>
              </a:rPr>
              <a:t>Any amount of players can be used, just ensure area is big enough to accommodate. Players are each working to begin.</a:t>
            </a:r>
          </a:p>
          <a:p>
            <a:endParaRPr lang="en-GB" sz="1100">
              <a:solidFill>
                <a:srgbClr val="000000"/>
              </a:solidFill>
              <a:latin typeface="Calibri" pitchFamily="34" charset="0"/>
            </a:endParaRPr>
          </a:p>
          <a:p>
            <a:pPr>
              <a:buSzPts val="1000"/>
              <a:buFont typeface="Symbol" pitchFamily="18" charset="2"/>
              <a:buChar char="·"/>
            </a:pPr>
            <a:r>
              <a:rPr lang="en-GB" sz="1100">
                <a:solidFill>
                  <a:srgbClr val="000000"/>
                </a:solidFill>
                <a:latin typeface="Calibri" pitchFamily="34" charset="0"/>
              </a:rPr>
              <a:t>  Jog around the area and through gates holding a ball</a:t>
            </a:r>
          </a:p>
          <a:p>
            <a:pPr>
              <a:buSzPts val="1000"/>
              <a:buFont typeface="Symbol" pitchFamily="18" charset="2"/>
              <a:buChar char="·"/>
            </a:pPr>
            <a:r>
              <a:rPr lang="en-GB" sz="1100">
                <a:solidFill>
                  <a:srgbClr val="000000"/>
                </a:solidFill>
                <a:latin typeface="Calibri" pitchFamily="34" charset="0"/>
              </a:rPr>
              <a:t>  Jog around the area  and through the gates bouncing the ball </a:t>
            </a:r>
          </a:p>
          <a:p>
            <a:pPr>
              <a:buSzPts val="1000"/>
              <a:buFont typeface="Symbol" pitchFamily="18" charset="2"/>
              <a:buChar char="·"/>
            </a:pPr>
            <a:r>
              <a:rPr lang="en-GB" sz="1100">
                <a:solidFill>
                  <a:srgbClr val="000000"/>
                </a:solidFill>
                <a:latin typeface="Calibri" pitchFamily="34" charset="0"/>
              </a:rPr>
              <a:t>  Ball at feet, dribble through different gates</a:t>
            </a:r>
          </a:p>
          <a:p>
            <a:pPr>
              <a:buSzPts val="1000"/>
              <a:buFont typeface="Symbol" pitchFamily="18" charset="2"/>
              <a:buChar char="·"/>
            </a:pPr>
            <a:r>
              <a:rPr lang="en-GB" sz="1100">
                <a:solidFill>
                  <a:srgbClr val="000000"/>
                </a:solidFill>
                <a:latin typeface="Calibri" pitchFamily="34" charset="0"/>
              </a:rPr>
              <a:t>  Dribble the ball and add a turn at a gate</a:t>
            </a:r>
          </a:p>
          <a:p>
            <a:pPr>
              <a:buSzPts val="1000"/>
              <a:buFont typeface="Symbol" pitchFamily="18" charset="2"/>
              <a:buChar char="·"/>
            </a:pPr>
            <a:r>
              <a:rPr lang="en-GB" sz="1100">
                <a:solidFill>
                  <a:srgbClr val="000000"/>
                </a:solidFill>
                <a:latin typeface="Calibri" pitchFamily="34" charset="0"/>
              </a:rPr>
              <a:t>  Dribble the ball and add a skill at a gate</a:t>
            </a:r>
          </a:p>
          <a:p>
            <a:endParaRPr lang="en-GB" sz="1100" b="1">
              <a:solidFill>
                <a:srgbClr val="000000"/>
              </a:solidFill>
              <a:latin typeface="Calibri" pitchFamily="34" charset="0"/>
            </a:endParaRPr>
          </a:p>
          <a:p>
            <a:r>
              <a:rPr lang="en-GB" sz="1100" b="1">
                <a:solidFill>
                  <a:srgbClr val="000000"/>
                </a:solidFill>
                <a:latin typeface="Calibri" pitchFamily="34" charset="0"/>
              </a:rPr>
              <a:t>Progress to:-</a:t>
            </a:r>
          </a:p>
          <a:p>
            <a:r>
              <a:rPr lang="en-GB" sz="1100">
                <a:solidFill>
                  <a:srgbClr val="000000"/>
                </a:solidFill>
                <a:latin typeface="Calibri" pitchFamily="34" charset="0"/>
              </a:rPr>
              <a:t>Passing/Receiving</a:t>
            </a:r>
          </a:p>
          <a:p>
            <a:r>
              <a:rPr lang="en-GB" sz="1100">
                <a:solidFill>
                  <a:srgbClr val="000000"/>
                </a:solidFill>
                <a:latin typeface="Calibri" pitchFamily="34" charset="0"/>
              </a:rPr>
              <a:t>Half the players having a ball and moving around the area and half the players remain on a gate. </a:t>
            </a:r>
          </a:p>
          <a:p>
            <a:r>
              <a:rPr lang="en-GB" sz="1100">
                <a:solidFill>
                  <a:srgbClr val="000000"/>
                </a:solidFill>
                <a:latin typeface="Calibri" pitchFamily="34" charset="0"/>
              </a:rPr>
              <a:t>Players could either pass to player on gate and receive it back to continue or players pass to the player on the gate and that player then dribbles the ball to find a different player waiting on a gate.</a:t>
            </a:r>
          </a:p>
          <a:p>
            <a:endParaRPr lang="en-GB" sz="1100" b="1">
              <a:solidFill>
                <a:srgbClr val="000000"/>
              </a:solidFill>
              <a:latin typeface="Calibri" pitchFamily="34" charset="0"/>
            </a:endParaRPr>
          </a:p>
          <a:p>
            <a:r>
              <a:rPr lang="en-GB" sz="1100" b="1">
                <a:solidFill>
                  <a:srgbClr val="000000"/>
                </a:solidFill>
                <a:latin typeface="Calibri" pitchFamily="34" charset="0"/>
              </a:rPr>
              <a:t>Progression:</a:t>
            </a:r>
          </a:p>
          <a:p>
            <a:r>
              <a:rPr lang="en-GB" sz="1100">
                <a:solidFill>
                  <a:srgbClr val="000000"/>
                </a:solidFill>
                <a:latin typeface="Calibri" pitchFamily="34" charset="0"/>
              </a:rPr>
              <a:t>Split the group so you have some players on the outside of the area passing the ball into those working, at this stage we can add some players to offer some interference to those receiving the ball in the middle.</a:t>
            </a:r>
          </a:p>
          <a:p>
            <a:endParaRPr lang="en-GB" sz="1100">
              <a:solidFill>
                <a:srgbClr val="000000"/>
              </a:solidFill>
              <a:latin typeface="Calibri" pitchFamily="34" charset="0"/>
            </a:endParaRPr>
          </a:p>
          <a:p>
            <a:r>
              <a:rPr lang="en-GB" sz="1100">
                <a:solidFill>
                  <a:srgbClr val="000000"/>
                </a:solidFill>
                <a:latin typeface="Calibri" pitchFamily="34" charset="0"/>
              </a:rPr>
              <a:t>Ensure you rotate players at regular intervals to build in rest periods and allow players to experience all roles</a:t>
            </a:r>
          </a:p>
          <a:p>
            <a:endParaRPr lang="en-GB" sz="1100">
              <a:solidFill>
                <a:srgbClr val="000000"/>
              </a:solidFill>
              <a:latin typeface="Calibri" pitchFamily="34" charset="0"/>
            </a:endParaRPr>
          </a:p>
          <a:p>
            <a:endParaRPr lang="en-US"/>
          </a:p>
        </p:txBody>
      </p:sp>
    </p:spTree>
  </p:cSld>
  <p:clrMapOvr>
    <a:masterClrMapping/>
  </p:clrMapOvr>
  <p:transition advTm="10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916238" y="115888"/>
            <a:ext cx="3455987" cy="360362"/>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Driving School Ball Manipulation 7 - 9 Years</a:t>
            </a:r>
            <a:endParaRPr lang="en-US">
              <a:latin typeface="Calibri" pitchFamily="34" charset="0"/>
            </a:endParaRPr>
          </a:p>
        </p:txBody>
      </p:sp>
      <p:sp>
        <p:nvSpPr>
          <p:cNvPr id="29699" name="Text Box 31"/>
          <p:cNvSpPr txBox="1">
            <a:spLocks noChangeArrowheads="1"/>
          </p:cNvSpPr>
          <p:nvPr/>
        </p:nvSpPr>
        <p:spPr bwMode="auto">
          <a:xfrm>
            <a:off x="323850" y="5084763"/>
            <a:ext cx="8424863" cy="1773237"/>
          </a:xfrm>
          <a:prstGeom prst="rect">
            <a:avLst/>
          </a:prstGeom>
          <a:noFill/>
          <a:ln w="9525" algn="in">
            <a:noFill/>
            <a:miter lim="800000"/>
            <a:headEnd/>
            <a:tailEnd/>
          </a:ln>
        </p:spPr>
        <p:txBody>
          <a:bodyPr lIns="36576" tIns="36576" rIns="36576" bIns="36576"/>
          <a:lstStyle/>
          <a:p>
            <a:r>
              <a:rPr lang="en-GB" sz="1000">
                <a:solidFill>
                  <a:srgbClr val="000000"/>
                </a:solidFill>
                <a:latin typeface="Calibri" pitchFamily="34" charset="0"/>
              </a:rPr>
              <a:t>Set Up as above and the area can be whatever size is appropriate for the players you are working with. The game is on the theme of driving a car around. </a:t>
            </a:r>
          </a:p>
          <a:p>
            <a:r>
              <a:rPr lang="en-GB" sz="1000">
                <a:solidFill>
                  <a:srgbClr val="000000"/>
                </a:solidFill>
                <a:latin typeface="Calibri" pitchFamily="34" charset="0"/>
              </a:rPr>
              <a:t>Players can take their ball through various sections which include:- Right and Left turns, a U turn, a Roundabout, Snake Pass and Crossroads. There are also car parks should the players want a rest. How many different ways can the players find to move the ball?</a:t>
            </a:r>
          </a:p>
          <a:p>
            <a:r>
              <a:rPr lang="en-GB" sz="1000">
                <a:solidFill>
                  <a:srgbClr val="000000"/>
                </a:solidFill>
                <a:latin typeface="Calibri" pitchFamily="34" charset="0"/>
              </a:rPr>
              <a:t>Can include markers to signal certain conditions. Red for Braking, Green for Acceleration and Yellow for Park.   </a:t>
            </a:r>
          </a:p>
          <a:p>
            <a:endParaRPr lang="en-GB" sz="1000" b="1">
              <a:solidFill>
                <a:srgbClr val="000000"/>
              </a:solidFill>
              <a:latin typeface="Calibri" pitchFamily="34" charset="0"/>
            </a:endParaRPr>
          </a:p>
          <a:p>
            <a:r>
              <a:rPr lang="en-GB" sz="1000" b="1">
                <a:solidFill>
                  <a:srgbClr val="000000"/>
                </a:solidFill>
                <a:latin typeface="Calibri" pitchFamily="34" charset="0"/>
              </a:rPr>
              <a:t>Progress to:- </a:t>
            </a:r>
            <a:r>
              <a:rPr lang="en-GB" sz="1000">
                <a:solidFill>
                  <a:srgbClr val="000000"/>
                </a:solidFill>
                <a:latin typeface="Calibri" pitchFamily="34" charset="0"/>
              </a:rPr>
              <a:t>Add some blockers into the session, if they tag someone their car has now broken down and they have wait to be released by an AA man. The car parks could now become safety areas. Can players travel through the crossroads without being tagged.</a:t>
            </a:r>
          </a:p>
          <a:p>
            <a:endParaRPr lang="en-GB" sz="800" b="1">
              <a:solidFill>
                <a:srgbClr val="000000"/>
              </a:solidFill>
              <a:latin typeface="Calibri" pitchFamily="34" charset="0"/>
            </a:endParaRPr>
          </a:p>
          <a:p>
            <a:r>
              <a:rPr lang="en-GB" sz="1000">
                <a:solidFill>
                  <a:srgbClr val="000000"/>
                </a:solidFill>
                <a:latin typeface="Calibri" pitchFamily="34" charset="0"/>
              </a:rPr>
              <a:t>Can you think of different challenges that you set the players remember to differentiate within your group. </a:t>
            </a:r>
          </a:p>
          <a:p>
            <a:endParaRPr lang="en-GB" sz="1000">
              <a:solidFill>
                <a:srgbClr val="000000"/>
              </a:solidFill>
              <a:latin typeface="Comic Sans MS" pitchFamily="66" charset="0"/>
            </a:endParaRPr>
          </a:p>
          <a:p>
            <a:endParaRPr lang="en-GB" sz="1000">
              <a:solidFill>
                <a:srgbClr val="000000"/>
              </a:solidFill>
              <a:latin typeface="Comic Sans MS" pitchFamily="66" charset="0"/>
            </a:endParaRPr>
          </a:p>
          <a:p>
            <a:endParaRPr lang="en-GB" sz="1000">
              <a:solidFill>
                <a:srgbClr val="000000"/>
              </a:solidFill>
              <a:latin typeface="Comic Sans MS" pitchFamily="66" charset="0"/>
            </a:endParaRPr>
          </a:p>
          <a:p>
            <a:endParaRPr lang="en-US"/>
          </a:p>
        </p:txBody>
      </p:sp>
      <p:grpSp>
        <p:nvGrpSpPr>
          <p:cNvPr id="29700" name="Group 155"/>
          <p:cNvGrpSpPr>
            <a:grpSpLocks/>
          </p:cNvGrpSpPr>
          <p:nvPr/>
        </p:nvGrpSpPr>
        <p:grpSpPr bwMode="auto">
          <a:xfrm rot="5615495">
            <a:off x="8796338" y="1562100"/>
            <a:ext cx="1501775" cy="206375"/>
            <a:chOff x="5220072" y="692696"/>
            <a:chExt cx="1502916" cy="207426"/>
          </a:xfrm>
        </p:grpSpPr>
        <p:sp>
          <p:nvSpPr>
            <p:cNvPr id="29848" name="Oval 7"/>
            <p:cNvSpPr>
              <a:spLocks noChangeArrowheads="1"/>
            </p:cNvSpPr>
            <p:nvPr/>
          </p:nvSpPr>
          <p:spPr bwMode="auto">
            <a:xfrm>
              <a:off x="5364088" y="764704"/>
              <a:ext cx="133557" cy="13541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49" name="Oval 8"/>
            <p:cNvSpPr>
              <a:spLocks noChangeArrowheads="1"/>
            </p:cNvSpPr>
            <p:nvPr/>
          </p:nvSpPr>
          <p:spPr bwMode="auto">
            <a:xfrm>
              <a:off x="5220072" y="764704"/>
              <a:ext cx="133557" cy="13541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50" name="Oval 65"/>
            <p:cNvSpPr>
              <a:spLocks noChangeArrowheads="1"/>
            </p:cNvSpPr>
            <p:nvPr/>
          </p:nvSpPr>
          <p:spPr bwMode="auto">
            <a:xfrm rot="-5400000">
              <a:off x="5723198" y="693627"/>
              <a:ext cx="135418" cy="133557"/>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51" name="Oval 66"/>
            <p:cNvSpPr>
              <a:spLocks noChangeArrowheads="1"/>
            </p:cNvSpPr>
            <p:nvPr/>
          </p:nvSpPr>
          <p:spPr bwMode="auto">
            <a:xfrm rot="-5400000">
              <a:off x="5507174" y="693627"/>
              <a:ext cx="135418" cy="133557"/>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52" name="Oval 68"/>
            <p:cNvSpPr>
              <a:spLocks noChangeArrowheads="1"/>
            </p:cNvSpPr>
            <p:nvPr/>
          </p:nvSpPr>
          <p:spPr bwMode="auto">
            <a:xfrm rot="5400000">
              <a:off x="6381001" y="683895"/>
              <a:ext cx="125207" cy="142809"/>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53" name="Oval 69"/>
            <p:cNvSpPr>
              <a:spLocks noChangeArrowheads="1"/>
            </p:cNvSpPr>
            <p:nvPr/>
          </p:nvSpPr>
          <p:spPr bwMode="auto">
            <a:xfrm rot="5400000">
              <a:off x="6593001" y="687919"/>
              <a:ext cx="125209" cy="134764"/>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54" name="Oval 71"/>
            <p:cNvSpPr>
              <a:spLocks noChangeArrowheads="1"/>
            </p:cNvSpPr>
            <p:nvPr/>
          </p:nvSpPr>
          <p:spPr bwMode="auto">
            <a:xfrm>
              <a:off x="6156176" y="692696"/>
              <a:ext cx="133557" cy="13541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55" name="Oval 72"/>
            <p:cNvSpPr>
              <a:spLocks noChangeArrowheads="1"/>
            </p:cNvSpPr>
            <p:nvPr/>
          </p:nvSpPr>
          <p:spPr bwMode="auto">
            <a:xfrm>
              <a:off x="5940152" y="692696"/>
              <a:ext cx="133557" cy="135418"/>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29701" name="Rectangle 4"/>
          <p:cNvSpPr>
            <a:spLocks noChangeArrowheads="1"/>
          </p:cNvSpPr>
          <p:nvPr/>
        </p:nvSpPr>
        <p:spPr bwMode="auto">
          <a:xfrm>
            <a:off x="827088" y="476250"/>
            <a:ext cx="7632700" cy="4537075"/>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29702" name="Rectangle 5"/>
          <p:cNvSpPr>
            <a:spLocks noChangeArrowheads="1"/>
          </p:cNvSpPr>
          <p:nvPr/>
        </p:nvSpPr>
        <p:spPr bwMode="auto">
          <a:xfrm>
            <a:off x="1042988" y="620713"/>
            <a:ext cx="7216775" cy="4232275"/>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29703" name="Group 13"/>
          <p:cNvGrpSpPr>
            <a:grpSpLocks/>
          </p:cNvGrpSpPr>
          <p:nvPr/>
        </p:nvGrpSpPr>
        <p:grpSpPr bwMode="auto">
          <a:xfrm rot="2892777">
            <a:off x="6775450" y="4319588"/>
            <a:ext cx="152400" cy="184150"/>
            <a:chOff x="108383775" y="108666150"/>
            <a:chExt cx="162000" cy="198000"/>
          </a:xfrm>
        </p:grpSpPr>
        <p:sp>
          <p:nvSpPr>
            <p:cNvPr id="29845" name="Oval 14"/>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46" name="Oval 15"/>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47" name="Oval 16"/>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9704" name="Group 17"/>
          <p:cNvGrpSpPr>
            <a:grpSpLocks/>
          </p:cNvGrpSpPr>
          <p:nvPr/>
        </p:nvGrpSpPr>
        <p:grpSpPr bwMode="auto">
          <a:xfrm rot="10496085">
            <a:off x="5156200" y="3651250"/>
            <a:ext cx="150813" cy="185738"/>
            <a:chOff x="110957775" y="109476150"/>
            <a:chExt cx="162000" cy="198000"/>
          </a:xfrm>
        </p:grpSpPr>
        <p:sp>
          <p:nvSpPr>
            <p:cNvPr id="29842" name="Oval 18"/>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43" name="Oval 19"/>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44" name="Oval 20"/>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9705" name="Group 21"/>
          <p:cNvGrpSpPr>
            <a:grpSpLocks/>
          </p:cNvGrpSpPr>
          <p:nvPr/>
        </p:nvGrpSpPr>
        <p:grpSpPr bwMode="auto">
          <a:xfrm>
            <a:off x="2124075" y="3716338"/>
            <a:ext cx="149225" cy="187325"/>
            <a:chOff x="111750675" y="109369050"/>
            <a:chExt cx="162000" cy="198000"/>
          </a:xfrm>
        </p:grpSpPr>
        <p:sp>
          <p:nvSpPr>
            <p:cNvPr id="29839" name="Oval 22"/>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40" name="Oval 23"/>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41" name="Oval 24"/>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9706" name="Group 25"/>
          <p:cNvGrpSpPr>
            <a:grpSpLocks/>
          </p:cNvGrpSpPr>
          <p:nvPr/>
        </p:nvGrpSpPr>
        <p:grpSpPr bwMode="auto">
          <a:xfrm rot="-6269562">
            <a:off x="3451225" y="2065338"/>
            <a:ext cx="152400" cy="184150"/>
            <a:chOff x="108726675" y="109009050"/>
            <a:chExt cx="162000" cy="198000"/>
          </a:xfrm>
        </p:grpSpPr>
        <p:sp>
          <p:nvSpPr>
            <p:cNvPr id="29836" name="Oval 26"/>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37" name="Oval 27"/>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38" name="Oval 28"/>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9707" name="Group 29"/>
          <p:cNvGrpSpPr>
            <a:grpSpLocks/>
          </p:cNvGrpSpPr>
          <p:nvPr/>
        </p:nvGrpSpPr>
        <p:grpSpPr bwMode="auto">
          <a:xfrm rot="5775626">
            <a:off x="1931194" y="1191419"/>
            <a:ext cx="152400" cy="182562"/>
            <a:chOff x="111300675" y="109819050"/>
            <a:chExt cx="162000" cy="198000"/>
          </a:xfrm>
        </p:grpSpPr>
        <p:sp>
          <p:nvSpPr>
            <p:cNvPr id="29833" name="Oval 30"/>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34" name="Oval 31"/>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35" name="Oval 32"/>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9708" name="Group 33"/>
          <p:cNvGrpSpPr>
            <a:grpSpLocks/>
          </p:cNvGrpSpPr>
          <p:nvPr/>
        </p:nvGrpSpPr>
        <p:grpSpPr bwMode="auto">
          <a:xfrm rot="-4000952">
            <a:off x="4322763" y="3443288"/>
            <a:ext cx="152400" cy="184150"/>
            <a:chOff x="108600269" y="109058151"/>
            <a:chExt cx="162000" cy="198000"/>
          </a:xfrm>
        </p:grpSpPr>
        <p:sp>
          <p:nvSpPr>
            <p:cNvPr id="29830" name="Oval 34"/>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31" name="Oval 35"/>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32" name="Oval 36"/>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9709" name="Group 37"/>
          <p:cNvGrpSpPr>
            <a:grpSpLocks/>
          </p:cNvGrpSpPr>
          <p:nvPr/>
        </p:nvGrpSpPr>
        <p:grpSpPr bwMode="auto">
          <a:xfrm rot="8799622">
            <a:off x="5907088" y="2159000"/>
            <a:ext cx="150812" cy="185738"/>
            <a:chOff x="108461002" y="109140210"/>
            <a:chExt cx="162000" cy="198001"/>
          </a:xfrm>
        </p:grpSpPr>
        <p:sp>
          <p:nvSpPr>
            <p:cNvPr id="29827" name="Oval 38"/>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28" name="Oval 39"/>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29" name="Oval 40"/>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9710" name="Group 45"/>
          <p:cNvGrpSpPr>
            <a:grpSpLocks/>
          </p:cNvGrpSpPr>
          <p:nvPr/>
        </p:nvGrpSpPr>
        <p:grpSpPr bwMode="auto">
          <a:xfrm rot="-9158451">
            <a:off x="5757863" y="1220788"/>
            <a:ext cx="150812" cy="185737"/>
            <a:chOff x="111979275" y="109597650"/>
            <a:chExt cx="162000" cy="198000"/>
          </a:xfrm>
        </p:grpSpPr>
        <p:sp>
          <p:nvSpPr>
            <p:cNvPr id="29824" name="Oval 46"/>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25" name="Oval 47"/>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26" name="Oval 48"/>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9711" name="Group 49"/>
          <p:cNvGrpSpPr>
            <a:grpSpLocks/>
          </p:cNvGrpSpPr>
          <p:nvPr/>
        </p:nvGrpSpPr>
        <p:grpSpPr bwMode="auto">
          <a:xfrm rot="-5614429">
            <a:off x="4879975" y="2554288"/>
            <a:ext cx="152400" cy="184150"/>
            <a:chOff x="111414975" y="109933350"/>
            <a:chExt cx="162000" cy="198000"/>
          </a:xfrm>
        </p:grpSpPr>
        <p:sp>
          <p:nvSpPr>
            <p:cNvPr id="29821" name="Oval 50"/>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22" name="Oval 51"/>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23" name="Oval 52"/>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9712" name="Group 53"/>
          <p:cNvGrpSpPr>
            <a:grpSpLocks/>
          </p:cNvGrpSpPr>
          <p:nvPr/>
        </p:nvGrpSpPr>
        <p:grpSpPr bwMode="auto">
          <a:xfrm rot="5214667">
            <a:off x="4951413" y="1617663"/>
            <a:ext cx="152400" cy="184150"/>
            <a:chOff x="111529275" y="110047650"/>
            <a:chExt cx="162000" cy="198000"/>
          </a:xfrm>
        </p:grpSpPr>
        <p:sp>
          <p:nvSpPr>
            <p:cNvPr id="29818" name="Oval 54"/>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19" name="Oval 55"/>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20" name="Oval 56"/>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9713" name="Oval 57" descr="Solid diamond"/>
          <p:cNvSpPr>
            <a:spLocks noChangeArrowheads="1"/>
          </p:cNvSpPr>
          <p:nvPr/>
        </p:nvSpPr>
        <p:spPr bwMode="auto">
          <a:xfrm>
            <a:off x="2195513" y="1268413"/>
            <a:ext cx="100012"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714" name="Oval 58" descr="Solid diamond"/>
          <p:cNvSpPr>
            <a:spLocks noChangeArrowheads="1"/>
          </p:cNvSpPr>
          <p:nvPr/>
        </p:nvSpPr>
        <p:spPr bwMode="auto">
          <a:xfrm>
            <a:off x="7308850" y="3573463"/>
            <a:ext cx="100013"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715" name="Oval 59" descr="Solid diamond"/>
          <p:cNvSpPr>
            <a:spLocks noChangeArrowheads="1"/>
          </p:cNvSpPr>
          <p:nvPr/>
        </p:nvSpPr>
        <p:spPr bwMode="auto">
          <a:xfrm>
            <a:off x="5724525" y="1484313"/>
            <a:ext cx="100013"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716" name="Oval 60" descr="Solid diamond"/>
          <p:cNvSpPr>
            <a:spLocks noChangeArrowheads="1"/>
          </p:cNvSpPr>
          <p:nvPr/>
        </p:nvSpPr>
        <p:spPr bwMode="auto">
          <a:xfrm>
            <a:off x="3203575" y="2205038"/>
            <a:ext cx="100013"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717" name="Oval 62" descr="Solid diamond"/>
          <p:cNvSpPr>
            <a:spLocks noChangeArrowheads="1"/>
          </p:cNvSpPr>
          <p:nvPr/>
        </p:nvSpPr>
        <p:spPr bwMode="auto">
          <a:xfrm>
            <a:off x="4716463" y="2565400"/>
            <a:ext cx="100012"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718" name="Oval 63" descr="Solid diamond"/>
          <p:cNvSpPr>
            <a:spLocks noChangeArrowheads="1"/>
          </p:cNvSpPr>
          <p:nvPr/>
        </p:nvSpPr>
        <p:spPr bwMode="auto">
          <a:xfrm>
            <a:off x="2195513" y="3500438"/>
            <a:ext cx="100012"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9" name="Rectangle 78"/>
          <p:cNvSpPr/>
          <p:nvPr/>
        </p:nvSpPr>
        <p:spPr>
          <a:xfrm>
            <a:off x="4211638" y="692150"/>
            <a:ext cx="792162" cy="360363"/>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1" name="Rectangle 80"/>
          <p:cNvSpPr/>
          <p:nvPr/>
        </p:nvSpPr>
        <p:spPr>
          <a:xfrm rot="16200000">
            <a:off x="935831" y="2672557"/>
            <a:ext cx="792163" cy="431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2" name="Rectangle 81"/>
          <p:cNvSpPr/>
          <p:nvPr/>
        </p:nvSpPr>
        <p:spPr>
          <a:xfrm rot="5400000">
            <a:off x="7560468" y="2672557"/>
            <a:ext cx="792163" cy="431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7" name="Oval 86"/>
          <p:cNvSpPr/>
          <p:nvPr/>
        </p:nvSpPr>
        <p:spPr>
          <a:xfrm>
            <a:off x="6372225" y="2924175"/>
            <a:ext cx="71438" cy="71438"/>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8" name="Oval 87"/>
          <p:cNvSpPr/>
          <p:nvPr/>
        </p:nvSpPr>
        <p:spPr>
          <a:xfrm>
            <a:off x="6372225" y="3284538"/>
            <a:ext cx="71438" cy="71437"/>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9" name="Oval 88"/>
          <p:cNvSpPr/>
          <p:nvPr/>
        </p:nvSpPr>
        <p:spPr>
          <a:xfrm>
            <a:off x="6372225" y="3571875"/>
            <a:ext cx="71438" cy="73025"/>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0" name="Oval 89"/>
          <p:cNvSpPr/>
          <p:nvPr/>
        </p:nvSpPr>
        <p:spPr>
          <a:xfrm>
            <a:off x="6732588" y="3571875"/>
            <a:ext cx="71437" cy="73025"/>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1" name="Oval 90"/>
          <p:cNvSpPr/>
          <p:nvPr/>
        </p:nvSpPr>
        <p:spPr>
          <a:xfrm>
            <a:off x="7164388" y="3571875"/>
            <a:ext cx="71437" cy="73025"/>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2" name="Oval 91"/>
          <p:cNvSpPr/>
          <p:nvPr/>
        </p:nvSpPr>
        <p:spPr>
          <a:xfrm>
            <a:off x="7164388" y="3860800"/>
            <a:ext cx="71437" cy="71438"/>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3" name="Oval 92"/>
          <p:cNvSpPr/>
          <p:nvPr/>
        </p:nvSpPr>
        <p:spPr>
          <a:xfrm>
            <a:off x="7164388" y="4148138"/>
            <a:ext cx="71437" cy="71437"/>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6" name="Oval 95"/>
          <p:cNvSpPr/>
          <p:nvPr/>
        </p:nvSpPr>
        <p:spPr>
          <a:xfrm>
            <a:off x="6732588" y="2924175"/>
            <a:ext cx="71437" cy="71438"/>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7" name="Oval 96"/>
          <p:cNvSpPr/>
          <p:nvPr/>
        </p:nvSpPr>
        <p:spPr>
          <a:xfrm>
            <a:off x="6732588" y="3284538"/>
            <a:ext cx="71437" cy="71437"/>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8" name="Oval 97"/>
          <p:cNvSpPr/>
          <p:nvPr/>
        </p:nvSpPr>
        <p:spPr>
          <a:xfrm>
            <a:off x="7164388" y="3284538"/>
            <a:ext cx="71437" cy="71437"/>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9" name="Oval 98"/>
          <p:cNvSpPr/>
          <p:nvPr/>
        </p:nvSpPr>
        <p:spPr>
          <a:xfrm>
            <a:off x="7524750" y="4148138"/>
            <a:ext cx="71438" cy="71437"/>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1" name="Oval 100"/>
          <p:cNvSpPr/>
          <p:nvPr/>
        </p:nvSpPr>
        <p:spPr>
          <a:xfrm>
            <a:off x="7524750" y="3284538"/>
            <a:ext cx="71438" cy="71437"/>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2" name="Oval 101"/>
          <p:cNvSpPr/>
          <p:nvPr/>
        </p:nvSpPr>
        <p:spPr>
          <a:xfrm>
            <a:off x="7524750" y="3860800"/>
            <a:ext cx="71438" cy="71438"/>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3" name="Oval 102"/>
          <p:cNvSpPr/>
          <p:nvPr/>
        </p:nvSpPr>
        <p:spPr>
          <a:xfrm>
            <a:off x="7524750" y="3571875"/>
            <a:ext cx="71438" cy="73025"/>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105" name="Straight Arrow Connector 104"/>
          <p:cNvCxnSpPr/>
          <p:nvPr/>
        </p:nvCxnSpPr>
        <p:spPr>
          <a:xfrm rot="5400000" flipH="1" flipV="1">
            <a:off x="7092156" y="3860007"/>
            <a:ext cx="720725"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659563" y="3427413"/>
            <a:ext cx="719137" cy="3175"/>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rot="5400000" flipH="1" flipV="1">
            <a:off x="6192837" y="3103563"/>
            <a:ext cx="792163"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1835150" y="1412875"/>
            <a:ext cx="73025" cy="71438"/>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3" name="Oval 112"/>
          <p:cNvSpPr/>
          <p:nvPr/>
        </p:nvSpPr>
        <p:spPr>
          <a:xfrm>
            <a:off x="1835150" y="1628775"/>
            <a:ext cx="73025" cy="71438"/>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4" name="Oval 113"/>
          <p:cNvSpPr/>
          <p:nvPr/>
        </p:nvSpPr>
        <p:spPr>
          <a:xfrm>
            <a:off x="1835150" y="1916113"/>
            <a:ext cx="73025" cy="73025"/>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7" name="Oval 116"/>
          <p:cNvSpPr/>
          <p:nvPr/>
        </p:nvSpPr>
        <p:spPr>
          <a:xfrm>
            <a:off x="1835150" y="1125538"/>
            <a:ext cx="73025" cy="71437"/>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8" name="Oval 117"/>
          <p:cNvSpPr/>
          <p:nvPr/>
        </p:nvSpPr>
        <p:spPr>
          <a:xfrm>
            <a:off x="2195513" y="1125538"/>
            <a:ext cx="73025" cy="71437"/>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9" name="Oval 118"/>
          <p:cNvSpPr/>
          <p:nvPr/>
        </p:nvSpPr>
        <p:spPr>
          <a:xfrm>
            <a:off x="2555875" y="1125538"/>
            <a:ext cx="71438" cy="71437"/>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0" name="Oval 119"/>
          <p:cNvSpPr/>
          <p:nvPr/>
        </p:nvSpPr>
        <p:spPr>
          <a:xfrm>
            <a:off x="2916238" y="1125538"/>
            <a:ext cx="71437" cy="71437"/>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3" name="Oval 122"/>
          <p:cNvSpPr/>
          <p:nvPr/>
        </p:nvSpPr>
        <p:spPr>
          <a:xfrm>
            <a:off x="2195513" y="1628775"/>
            <a:ext cx="73025" cy="71438"/>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4" name="Oval 123"/>
          <p:cNvSpPr/>
          <p:nvPr/>
        </p:nvSpPr>
        <p:spPr>
          <a:xfrm>
            <a:off x="2555875" y="1412875"/>
            <a:ext cx="71438" cy="71438"/>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5" name="Oval 124"/>
          <p:cNvSpPr/>
          <p:nvPr/>
        </p:nvSpPr>
        <p:spPr>
          <a:xfrm>
            <a:off x="2195513" y="1916113"/>
            <a:ext cx="73025" cy="73025"/>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6" name="Oval 125"/>
          <p:cNvSpPr/>
          <p:nvPr/>
        </p:nvSpPr>
        <p:spPr>
          <a:xfrm>
            <a:off x="2195513" y="1412875"/>
            <a:ext cx="73025" cy="71438"/>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8" name="Oval 127"/>
          <p:cNvSpPr/>
          <p:nvPr/>
        </p:nvSpPr>
        <p:spPr>
          <a:xfrm>
            <a:off x="2916238" y="1412875"/>
            <a:ext cx="71437" cy="71438"/>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0" name="Rectangle 79"/>
          <p:cNvSpPr/>
          <p:nvPr/>
        </p:nvSpPr>
        <p:spPr>
          <a:xfrm>
            <a:off x="4211638" y="4365625"/>
            <a:ext cx="792162" cy="431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4" name="Oval 133"/>
          <p:cNvSpPr/>
          <p:nvPr/>
        </p:nvSpPr>
        <p:spPr>
          <a:xfrm>
            <a:off x="4356100" y="1989138"/>
            <a:ext cx="71438" cy="71437"/>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5" name="Oval 134"/>
          <p:cNvSpPr/>
          <p:nvPr/>
        </p:nvSpPr>
        <p:spPr>
          <a:xfrm>
            <a:off x="4356100" y="2205038"/>
            <a:ext cx="71438" cy="71437"/>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6" name="Oval 135"/>
          <p:cNvSpPr/>
          <p:nvPr/>
        </p:nvSpPr>
        <p:spPr>
          <a:xfrm>
            <a:off x="4356100" y="2420938"/>
            <a:ext cx="71438" cy="71437"/>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7" name="Oval 136"/>
          <p:cNvSpPr/>
          <p:nvPr/>
        </p:nvSpPr>
        <p:spPr>
          <a:xfrm>
            <a:off x="4067175" y="2420938"/>
            <a:ext cx="73025" cy="71437"/>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8" name="Oval 137"/>
          <p:cNvSpPr/>
          <p:nvPr/>
        </p:nvSpPr>
        <p:spPr>
          <a:xfrm>
            <a:off x="3779838" y="2708275"/>
            <a:ext cx="71437" cy="73025"/>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9" name="Oval 138"/>
          <p:cNvSpPr/>
          <p:nvPr/>
        </p:nvSpPr>
        <p:spPr>
          <a:xfrm>
            <a:off x="3779838" y="2420938"/>
            <a:ext cx="71437" cy="71437"/>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0" name="Oval 139"/>
          <p:cNvSpPr/>
          <p:nvPr/>
        </p:nvSpPr>
        <p:spPr>
          <a:xfrm>
            <a:off x="4067175" y="2708275"/>
            <a:ext cx="73025" cy="73025"/>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1" name="Oval 140"/>
          <p:cNvSpPr/>
          <p:nvPr/>
        </p:nvSpPr>
        <p:spPr>
          <a:xfrm>
            <a:off x="4356100" y="2708275"/>
            <a:ext cx="71438" cy="73025"/>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2" name="Oval 141"/>
          <p:cNvSpPr/>
          <p:nvPr/>
        </p:nvSpPr>
        <p:spPr>
          <a:xfrm>
            <a:off x="4716463" y="1989138"/>
            <a:ext cx="71437" cy="71437"/>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3" name="Oval 142"/>
          <p:cNvSpPr/>
          <p:nvPr/>
        </p:nvSpPr>
        <p:spPr>
          <a:xfrm>
            <a:off x="4716463" y="2205038"/>
            <a:ext cx="71437" cy="71437"/>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4" name="Oval 143"/>
          <p:cNvSpPr/>
          <p:nvPr/>
        </p:nvSpPr>
        <p:spPr>
          <a:xfrm>
            <a:off x="4716463" y="2708275"/>
            <a:ext cx="71437" cy="73025"/>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5" name="Oval 144"/>
          <p:cNvSpPr/>
          <p:nvPr/>
        </p:nvSpPr>
        <p:spPr>
          <a:xfrm>
            <a:off x="4716463" y="2420938"/>
            <a:ext cx="71437" cy="71437"/>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6" name="Oval 145"/>
          <p:cNvSpPr/>
          <p:nvPr/>
        </p:nvSpPr>
        <p:spPr>
          <a:xfrm>
            <a:off x="4716463" y="2997200"/>
            <a:ext cx="71437" cy="71438"/>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7" name="Oval 146"/>
          <p:cNvSpPr/>
          <p:nvPr/>
        </p:nvSpPr>
        <p:spPr>
          <a:xfrm>
            <a:off x="4356100" y="3213100"/>
            <a:ext cx="71438" cy="71438"/>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8" name="Oval 147"/>
          <p:cNvSpPr/>
          <p:nvPr/>
        </p:nvSpPr>
        <p:spPr>
          <a:xfrm>
            <a:off x="4356100" y="2997200"/>
            <a:ext cx="71438" cy="71438"/>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9" name="Oval 148"/>
          <p:cNvSpPr/>
          <p:nvPr/>
        </p:nvSpPr>
        <p:spPr>
          <a:xfrm>
            <a:off x="4716463" y="3213100"/>
            <a:ext cx="71437" cy="71438"/>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0" name="Oval 149"/>
          <p:cNvSpPr/>
          <p:nvPr/>
        </p:nvSpPr>
        <p:spPr>
          <a:xfrm>
            <a:off x="5003800" y="2708275"/>
            <a:ext cx="73025" cy="73025"/>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1" name="Oval 150"/>
          <p:cNvSpPr/>
          <p:nvPr/>
        </p:nvSpPr>
        <p:spPr>
          <a:xfrm>
            <a:off x="5003800" y="2420938"/>
            <a:ext cx="73025" cy="71437"/>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2" name="Oval 151"/>
          <p:cNvSpPr/>
          <p:nvPr/>
        </p:nvSpPr>
        <p:spPr>
          <a:xfrm>
            <a:off x="5292725" y="2708275"/>
            <a:ext cx="71438" cy="73025"/>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3" name="Oval 152"/>
          <p:cNvSpPr/>
          <p:nvPr/>
        </p:nvSpPr>
        <p:spPr>
          <a:xfrm>
            <a:off x="5292725" y="2420938"/>
            <a:ext cx="71438" cy="71437"/>
          </a:xfrm>
          <a:prstGeom prst="ellipse">
            <a:avLst/>
          </a:prstGeom>
          <a:solidFill>
            <a:srgbClr val="FFC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7" name="Oval 156"/>
          <p:cNvSpPr/>
          <p:nvPr/>
        </p:nvSpPr>
        <p:spPr>
          <a:xfrm>
            <a:off x="6443663" y="1052513"/>
            <a:ext cx="73025" cy="73025"/>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5" name="Oval 164"/>
          <p:cNvSpPr/>
          <p:nvPr/>
        </p:nvSpPr>
        <p:spPr>
          <a:xfrm>
            <a:off x="6443663" y="1341438"/>
            <a:ext cx="73025" cy="71437"/>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6" name="Oval 165"/>
          <p:cNvSpPr/>
          <p:nvPr/>
        </p:nvSpPr>
        <p:spPr>
          <a:xfrm>
            <a:off x="6443663" y="1628775"/>
            <a:ext cx="73025" cy="71438"/>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7" name="Oval 166"/>
          <p:cNvSpPr/>
          <p:nvPr/>
        </p:nvSpPr>
        <p:spPr>
          <a:xfrm>
            <a:off x="6443663" y="1916113"/>
            <a:ext cx="73025" cy="73025"/>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8" name="Oval 167"/>
          <p:cNvSpPr/>
          <p:nvPr/>
        </p:nvSpPr>
        <p:spPr>
          <a:xfrm>
            <a:off x="6732588" y="1052513"/>
            <a:ext cx="71437" cy="73025"/>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9" name="Oval 168"/>
          <p:cNvSpPr/>
          <p:nvPr/>
        </p:nvSpPr>
        <p:spPr>
          <a:xfrm>
            <a:off x="7019925" y="1052513"/>
            <a:ext cx="73025" cy="73025"/>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0" name="Oval 169"/>
          <p:cNvSpPr/>
          <p:nvPr/>
        </p:nvSpPr>
        <p:spPr>
          <a:xfrm>
            <a:off x="7308850" y="1052513"/>
            <a:ext cx="71438" cy="73025"/>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1" name="Oval 170"/>
          <p:cNvSpPr/>
          <p:nvPr/>
        </p:nvSpPr>
        <p:spPr>
          <a:xfrm>
            <a:off x="6732588" y="1341438"/>
            <a:ext cx="71437" cy="71437"/>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2" name="Oval 171"/>
          <p:cNvSpPr/>
          <p:nvPr/>
        </p:nvSpPr>
        <p:spPr>
          <a:xfrm>
            <a:off x="6732588" y="1916113"/>
            <a:ext cx="71437" cy="73025"/>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3" name="Oval 172"/>
          <p:cNvSpPr/>
          <p:nvPr/>
        </p:nvSpPr>
        <p:spPr>
          <a:xfrm>
            <a:off x="6732588" y="1628775"/>
            <a:ext cx="71437" cy="71438"/>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4" name="Oval 173"/>
          <p:cNvSpPr/>
          <p:nvPr/>
        </p:nvSpPr>
        <p:spPr>
          <a:xfrm>
            <a:off x="7308850" y="1341438"/>
            <a:ext cx="71438" cy="71437"/>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5" name="Oval 174"/>
          <p:cNvSpPr/>
          <p:nvPr/>
        </p:nvSpPr>
        <p:spPr>
          <a:xfrm>
            <a:off x="7019925" y="1341438"/>
            <a:ext cx="73025" cy="71437"/>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6" name="Oval 175"/>
          <p:cNvSpPr/>
          <p:nvPr/>
        </p:nvSpPr>
        <p:spPr>
          <a:xfrm>
            <a:off x="7308850" y="1628775"/>
            <a:ext cx="71438" cy="71438"/>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7" name="Oval 176"/>
          <p:cNvSpPr/>
          <p:nvPr/>
        </p:nvSpPr>
        <p:spPr>
          <a:xfrm>
            <a:off x="7019925" y="1628775"/>
            <a:ext cx="73025" cy="71438"/>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8" name="Oval 177"/>
          <p:cNvSpPr/>
          <p:nvPr/>
        </p:nvSpPr>
        <p:spPr>
          <a:xfrm>
            <a:off x="7019925" y="1916113"/>
            <a:ext cx="73025" cy="73025"/>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9" name="Oval 178"/>
          <p:cNvSpPr/>
          <p:nvPr/>
        </p:nvSpPr>
        <p:spPr>
          <a:xfrm>
            <a:off x="7308850" y="1916113"/>
            <a:ext cx="71438" cy="73025"/>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180" name="Straight Arrow Connector 179"/>
          <p:cNvCxnSpPr/>
          <p:nvPr/>
        </p:nvCxnSpPr>
        <p:spPr>
          <a:xfrm rot="5400000" flipH="1" flipV="1">
            <a:off x="6229350" y="1628775"/>
            <a:ext cx="719138"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5400000">
            <a:off x="6948487" y="1700213"/>
            <a:ext cx="576263"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6659563" y="1268413"/>
            <a:ext cx="576262" cy="158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29791" name="Group 41"/>
          <p:cNvGrpSpPr>
            <a:grpSpLocks/>
          </p:cNvGrpSpPr>
          <p:nvPr/>
        </p:nvGrpSpPr>
        <p:grpSpPr bwMode="auto">
          <a:xfrm>
            <a:off x="6516688" y="1773238"/>
            <a:ext cx="149225" cy="185737"/>
            <a:chOff x="111864975" y="109483350"/>
            <a:chExt cx="162000" cy="198000"/>
          </a:xfrm>
        </p:grpSpPr>
        <p:sp>
          <p:nvSpPr>
            <p:cNvPr id="29815" name="Oval 42"/>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16" name="Oval 43"/>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17" name="Oval 44"/>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9792" name="Group 9"/>
          <p:cNvGrpSpPr>
            <a:grpSpLocks/>
          </p:cNvGrpSpPr>
          <p:nvPr/>
        </p:nvGrpSpPr>
        <p:grpSpPr bwMode="auto">
          <a:xfrm>
            <a:off x="7308850" y="3716338"/>
            <a:ext cx="149225" cy="187325"/>
            <a:chOff x="111407775" y="109026150"/>
            <a:chExt cx="162000" cy="198000"/>
          </a:xfrm>
        </p:grpSpPr>
        <p:sp>
          <p:nvSpPr>
            <p:cNvPr id="29812" name="Oval 10"/>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13" name="Oval 11"/>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814" name="Oval 12"/>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29793" name="Oval 59" descr="Solid diamond"/>
          <p:cNvSpPr>
            <a:spLocks noChangeArrowheads="1"/>
          </p:cNvSpPr>
          <p:nvPr/>
        </p:nvSpPr>
        <p:spPr bwMode="auto">
          <a:xfrm>
            <a:off x="5148263" y="1700213"/>
            <a:ext cx="100012"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794" name="Oval 59" descr="Solid diamond"/>
          <p:cNvSpPr>
            <a:spLocks noChangeArrowheads="1"/>
          </p:cNvSpPr>
          <p:nvPr/>
        </p:nvSpPr>
        <p:spPr bwMode="auto">
          <a:xfrm>
            <a:off x="6011863" y="2349500"/>
            <a:ext cx="100012"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795" name="Oval 59" descr="Solid diamond"/>
          <p:cNvSpPr>
            <a:spLocks noChangeArrowheads="1"/>
          </p:cNvSpPr>
          <p:nvPr/>
        </p:nvSpPr>
        <p:spPr bwMode="auto">
          <a:xfrm>
            <a:off x="5292725" y="3860800"/>
            <a:ext cx="100013"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796" name="Oval 59" descr="Solid diamond"/>
          <p:cNvSpPr>
            <a:spLocks noChangeArrowheads="1"/>
          </p:cNvSpPr>
          <p:nvPr/>
        </p:nvSpPr>
        <p:spPr bwMode="auto">
          <a:xfrm>
            <a:off x="4140200" y="3500438"/>
            <a:ext cx="100013"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797" name="Oval 59" descr="Solid diamond"/>
          <p:cNvSpPr>
            <a:spLocks noChangeArrowheads="1"/>
          </p:cNvSpPr>
          <p:nvPr/>
        </p:nvSpPr>
        <p:spPr bwMode="auto">
          <a:xfrm>
            <a:off x="7019925" y="4365625"/>
            <a:ext cx="100013"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9798" name="TextBox 196"/>
          <p:cNvSpPr txBox="1">
            <a:spLocks noChangeArrowheads="1"/>
          </p:cNvSpPr>
          <p:nvPr/>
        </p:nvSpPr>
        <p:spPr bwMode="auto">
          <a:xfrm>
            <a:off x="4284663" y="4437063"/>
            <a:ext cx="647700" cy="215900"/>
          </a:xfrm>
          <a:prstGeom prst="rect">
            <a:avLst/>
          </a:prstGeom>
          <a:noFill/>
          <a:ln w="9525">
            <a:noFill/>
            <a:miter lim="800000"/>
            <a:headEnd/>
            <a:tailEnd/>
          </a:ln>
        </p:spPr>
        <p:txBody>
          <a:bodyPr>
            <a:spAutoFit/>
          </a:bodyPr>
          <a:lstStyle/>
          <a:p>
            <a:r>
              <a:rPr lang="en-GB" sz="800" b="1">
                <a:latin typeface="Calibri" pitchFamily="34" charset="0"/>
              </a:rPr>
              <a:t>Car Park</a:t>
            </a:r>
          </a:p>
        </p:txBody>
      </p:sp>
      <p:sp>
        <p:nvSpPr>
          <p:cNvPr id="29799" name="TextBox 197"/>
          <p:cNvSpPr txBox="1">
            <a:spLocks noChangeArrowheads="1"/>
          </p:cNvSpPr>
          <p:nvPr/>
        </p:nvSpPr>
        <p:spPr bwMode="auto">
          <a:xfrm rot="-5400000">
            <a:off x="1042194" y="2709069"/>
            <a:ext cx="649288" cy="215900"/>
          </a:xfrm>
          <a:prstGeom prst="rect">
            <a:avLst/>
          </a:prstGeom>
          <a:noFill/>
          <a:ln w="9525">
            <a:noFill/>
            <a:miter lim="800000"/>
            <a:headEnd/>
            <a:tailEnd/>
          </a:ln>
        </p:spPr>
        <p:txBody>
          <a:bodyPr>
            <a:spAutoFit/>
          </a:bodyPr>
          <a:lstStyle/>
          <a:p>
            <a:r>
              <a:rPr lang="en-GB" sz="800" b="1">
                <a:latin typeface="Calibri" pitchFamily="34" charset="0"/>
              </a:rPr>
              <a:t>Car Park</a:t>
            </a:r>
          </a:p>
        </p:txBody>
      </p:sp>
      <p:sp>
        <p:nvSpPr>
          <p:cNvPr id="29800" name="TextBox 198"/>
          <p:cNvSpPr txBox="1">
            <a:spLocks noChangeArrowheads="1"/>
          </p:cNvSpPr>
          <p:nvPr/>
        </p:nvSpPr>
        <p:spPr bwMode="auto">
          <a:xfrm rot="-5400000">
            <a:off x="7595394" y="2709069"/>
            <a:ext cx="649288" cy="215900"/>
          </a:xfrm>
          <a:prstGeom prst="rect">
            <a:avLst/>
          </a:prstGeom>
          <a:noFill/>
          <a:ln w="9525">
            <a:noFill/>
            <a:miter lim="800000"/>
            <a:headEnd/>
            <a:tailEnd/>
          </a:ln>
        </p:spPr>
        <p:txBody>
          <a:bodyPr>
            <a:spAutoFit/>
          </a:bodyPr>
          <a:lstStyle/>
          <a:p>
            <a:r>
              <a:rPr lang="en-GB" sz="800" b="1">
                <a:latin typeface="Calibri" pitchFamily="34" charset="0"/>
              </a:rPr>
              <a:t>Car Park</a:t>
            </a:r>
          </a:p>
        </p:txBody>
      </p:sp>
      <p:sp>
        <p:nvSpPr>
          <p:cNvPr id="29801" name="TextBox 199"/>
          <p:cNvSpPr txBox="1">
            <a:spLocks noChangeArrowheads="1"/>
          </p:cNvSpPr>
          <p:nvPr/>
        </p:nvSpPr>
        <p:spPr bwMode="auto">
          <a:xfrm>
            <a:off x="4284663" y="765175"/>
            <a:ext cx="647700" cy="214313"/>
          </a:xfrm>
          <a:prstGeom prst="rect">
            <a:avLst/>
          </a:prstGeom>
          <a:noFill/>
          <a:ln w="9525">
            <a:noFill/>
            <a:miter lim="800000"/>
            <a:headEnd/>
            <a:tailEnd/>
          </a:ln>
        </p:spPr>
        <p:txBody>
          <a:bodyPr>
            <a:spAutoFit/>
          </a:bodyPr>
          <a:lstStyle/>
          <a:p>
            <a:r>
              <a:rPr lang="en-GB" sz="800" b="1">
                <a:latin typeface="Calibri" pitchFamily="34" charset="0"/>
              </a:rPr>
              <a:t>Car Park</a:t>
            </a:r>
          </a:p>
        </p:txBody>
      </p:sp>
      <p:sp>
        <p:nvSpPr>
          <p:cNvPr id="202" name="Oval 201"/>
          <p:cNvSpPr/>
          <p:nvPr/>
        </p:nvSpPr>
        <p:spPr>
          <a:xfrm>
            <a:off x="2555875" y="3357563"/>
            <a:ext cx="71438" cy="71437"/>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03" name="Oval 202"/>
          <p:cNvSpPr/>
          <p:nvPr/>
        </p:nvSpPr>
        <p:spPr>
          <a:xfrm>
            <a:off x="2916238" y="3357563"/>
            <a:ext cx="71437" cy="71437"/>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04" name="Oval 203"/>
          <p:cNvSpPr/>
          <p:nvPr/>
        </p:nvSpPr>
        <p:spPr>
          <a:xfrm>
            <a:off x="3132138" y="3573463"/>
            <a:ext cx="71437" cy="71437"/>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05" name="Oval 204"/>
          <p:cNvSpPr/>
          <p:nvPr/>
        </p:nvSpPr>
        <p:spPr>
          <a:xfrm>
            <a:off x="3132138" y="3933825"/>
            <a:ext cx="71437" cy="71438"/>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06" name="Oval 205"/>
          <p:cNvSpPr/>
          <p:nvPr/>
        </p:nvSpPr>
        <p:spPr>
          <a:xfrm>
            <a:off x="2843213" y="4149725"/>
            <a:ext cx="73025" cy="71438"/>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07" name="Oval 206"/>
          <p:cNvSpPr/>
          <p:nvPr/>
        </p:nvSpPr>
        <p:spPr>
          <a:xfrm>
            <a:off x="2484438" y="4076700"/>
            <a:ext cx="71437" cy="73025"/>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08" name="Oval 207"/>
          <p:cNvSpPr/>
          <p:nvPr/>
        </p:nvSpPr>
        <p:spPr>
          <a:xfrm>
            <a:off x="2339975" y="3573463"/>
            <a:ext cx="71438" cy="71437"/>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09" name="Oval 208"/>
          <p:cNvSpPr/>
          <p:nvPr/>
        </p:nvSpPr>
        <p:spPr>
          <a:xfrm>
            <a:off x="2339975" y="3860800"/>
            <a:ext cx="71438" cy="73025"/>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10" name="Footer Placeholder 1"/>
          <p:cNvSpPr>
            <a:spLocks noGrp="1"/>
          </p:cNvSpPr>
          <p:nvPr>
            <p:ph type="ftr" sz="quarter" idx="11"/>
          </p:nvPr>
        </p:nvSpPr>
        <p:spPr>
          <a:xfrm>
            <a:off x="3059113" y="6492875"/>
            <a:ext cx="2895600" cy="365125"/>
          </a:xfrm>
        </p:spPr>
        <p:txBody>
          <a:bodyPr/>
          <a:lstStyle/>
          <a:p>
            <a:pPr>
              <a:defRPr/>
            </a:pPr>
            <a:r>
              <a:rPr lang="en-GB" dirty="0" smtClean="0"/>
              <a:t>Essex County FA - GP Development</a:t>
            </a:r>
            <a:endParaRPr lang="en-GB" dirty="0"/>
          </a:p>
        </p:txBody>
      </p:sp>
      <p:sp>
        <p:nvSpPr>
          <p:cNvPr id="29811" name="Oval 61" descr="Solid diamond"/>
          <p:cNvSpPr>
            <a:spLocks noChangeArrowheads="1"/>
          </p:cNvSpPr>
          <p:nvPr/>
        </p:nvSpPr>
        <p:spPr bwMode="auto">
          <a:xfrm>
            <a:off x="6588125" y="1628775"/>
            <a:ext cx="100013"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Tree>
  </p:cSld>
  <p:clrMapOvr>
    <a:masterClrMapping/>
  </p:clrMapOvr>
  <p:transition advTm="4313"/>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857500" y="0"/>
            <a:ext cx="3455988" cy="360363"/>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Explosion - Running with Ball</a:t>
            </a:r>
            <a:endParaRPr lang="en-US">
              <a:latin typeface="Calibri" pitchFamily="34" charset="0"/>
            </a:endParaRPr>
          </a:p>
        </p:txBody>
      </p:sp>
      <p:grpSp>
        <p:nvGrpSpPr>
          <p:cNvPr id="30723" name="Group 6"/>
          <p:cNvGrpSpPr>
            <a:grpSpLocks/>
          </p:cNvGrpSpPr>
          <p:nvPr/>
        </p:nvGrpSpPr>
        <p:grpSpPr bwMode="auto">
          <a:xfrm rot="10800000">
            <a:off x="-396875" y="692150"/>
            <a:ext cx="100012" cy="125413"/>
            <a:chOff x="111407775" y="109026150"/>
            <a:chExt cx="162000" cy="198000"/>
          </a:xfrm>
        </p:grpSpPr>
        <p:sp>
          <p:nvSpPr>
            <p:cNvPr id="30907"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908"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909"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24" name="Group 10"/>
          <p:cNvGrpSpPr>
            <a:grpSpLocks/>
          </p:cNvGrpSpPr>
          <p:nvPr/>
        </p:nvGrpSpPr>
        <p:grpSpPr bwMode="auto">
          <a:xfrm rot="-7907223">
            <a:off x="-368300" y="2151063"/>
            <a:ext cx="101600" cy="120650"/>
            <a:chOff x="108383775" y="108666150"/>
            <a:chExt cx="162000" cy="198000"/>
          </a:xfrm>
        </p:grpSpPr>
        <p:sp>
          <p:nvSpPr>
            <p:cNvPr id="30904"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905"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906"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25" name="Group 18"/>
          <p:cNvGrpSpPr>
            <a:grpSpLocks/>
          </p:cNvGrpSpPr>
          <p:nvPr/>
        </p:nvGrpSpPr>
        <p:grpSpPr bwMode="auto">
          <a:xfrm rot="10800000">
            <a:off x="-252413" y="908050"/>
            <a:ext cx="100013" cy="125413"/>
            <a:chOff x="111750675" y="109369050"/>
            <a:chExt cx="162000" cy="198000"/>
          </a:xfrm>
        </p:grpSpPr>
        <p:sp>
          <p:nvSpPr>
            <p:cNvPr id="30901" name="Oval 19"/>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902" name="Oval 20"/>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903" name="Oval 21"/>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26" name="Group 38"/>
          <p:cNvGrpSpPr>
            <a:grpSpLocks/>
          </p:cNvGrpSpPr>
          <p:nvPr/>
        </p:nvGrpSpPr>
        <p:grpSpPr bwMode="auto">
          <a:xfrm rot="10800000">
            <a:off x="-252413" y="549275"/>
            <a:ext cx="100013" cy="123825"/>
            <a:chOff x="111864975" y="109483350"/>
            <a:chExt cx="162000" cy="198000"/>
          </a:xfrm>
        </p:grpSpPr>
        <p:sp>
          <p:nvSpPr>
            <p:cNvPr id="30898"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99"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900"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27" name="Group 42"/>
          <p:cNvGrpSpPr>
            <a:grpSpLocks/>
          </p:cNvGrpSpPr>
          <p:nvPr/>
        </p:nvGrpSpPr>
        <p:grpSpPr bwMode="auto">
          <a:xfrm rot="1641548">
            <a:off x="-230188" y="1141413"/>
            <a:ext cx="100013" cy="123825"/>
            <a:chOff x="111979275" y="109597650"/>
            <a:chExt cx="162000" cy="198000"/>
          </a:xfrm>
        </p:grpSpPr>
        <p:sp>
          <p:nvSpPr>
            <p:cNvPr id="30895" name="Oval 43"/>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96" name="Oval 44"/>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97" name="Oval 45"/>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0728" name="Oval 54" descr="Solid diamond"/>
          <p:cNvSpPr>
            <a:spLocks noChangeArrowheads="1"/>
          </p:cNvSpPr>
          <p:nvPr/>
        </p:nvSpPr>
        <p:spPr bwMode="auto">
          <a:xfrm rot="10800000">
            <a:off x="-396875" y="1557338"/>
            <a:ext cx="66675" cy="666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29" name="Oval 55" descr="Solid diamond"/>
          <p:cNvSpPr>
            <a:spLocks noChangeArrowheads="1"/>
          </p:cNvSpPr>
          <p:nvPr/>
        </p:nvSpPr>
        <p:spPr bwMode="auto">
          <a:xfrm rot="10800000">
            <a:off x="-396875" y="1844675"/>
            <a:ext cx="66675" cy="6826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30" name="Text Box 31"/>
          <p:cNvSpPr txBox="1">
            <a:spLocks noChangeArrowheads="1"/>
          </p:cNvSpPr>
          <p:nvPr/>
        </p:nvSpPr>
        <p:spPr bwMode="auto">
          <a:xfrm>
            <a:off x="323850" y="3933825"/>
            <a:ext cx="8424863" cy="1771650"/>
          </a:xfrm>
          <a:prstGeom prst="rect">
            <a:avLst/>
          </a:prstGeom>
          <a:noFill/>
          <a:ln w="9525" algn="in">
            <a:noFill/>
            <a:miter lim="800000"/>
            <a:headEnd/>
            <a:tailEnd/>
          </a:ln>
        </p:spPr>
        <p:txBody>
          <a:bodyPr lIns="36576" tIns="36576" rIns="36576" bIns="36576"/>
          <a:lstStyle/>
          <a:p>
            <a:endParaRPr lang="en-GB" sz="1000">
              <a:solidFill>
                <a:srgbClr val="000000"/>
              </a:solidFill>
              <a:latin typeface="Comic Sans MS" pitchFamily="66" charset="0"/>
            </a:endParaRPr>
          </a:p>
          <a:p>
            <a:endParaRPr lang="en-GB" sz="1000">
              <a:solidFill>
                <a:srgbClr val="000000"/>
              </a:solidFill>
              <a:latin typeface="Comic Sans MS" pitchFamily="66" charset="0"/>
            </a:endParaRPr>
          </a:p>
          <a:p>
            <a:endParaRPr lang="en-GB" sz="1000">
              <a:solidFill>
                <a:srgbClr val="000000"/>
              </a:solidFill>
              <a:latin typeface="Comic Sans MS" pitchFamily="66" charset="0"/>
            </a:endParaRPr>
          </a:p>
          <a:p>
            <a:endParaRPr lang="en-GB" sz="1000">
              <a:solidFill>
                <a:srgbClr val="000000"/>
              </a:solidFill>
              <a:latin typeface="Comic Sans MS" pitchFamily="66" charset="0"/>
            </a:endParaRPr>
          </a:p>
          <a:p>
            <a:endParaRPr lang="en-US"/>
          </a:p>
        </p:txBody>
      </p:sp>
      <p:grpSp>
        <p:nvGrpSpPr>
          <p:cNvPr id="30731" name="Group 223"/>
          <p:cNvGrpSpPr>
            <a:grpSpLocks/>
          </p:cNvGrpSpPr>
          <p:nvPr/>
        </p:nvGrpSpPr>
        <p:grpSpPr bwMode="auto">
          <a:xfrm>
            <a:off x="250825" y="3573463"/>
            <a:ext cx="3960813" cy="3024187"/>
            <a:chOff x="467544" y="3573016"/>
            <a:chExt cx="3960440" cy="3024335"/>
          </a:xfrm>
        </p:grpSpPr>
        <p:sp>
          <p:nvSpPr>
            <p:cNvPr id="30856" name="Rectangle 4"/>
            <p:cNvSpPr>
              <a:spLocks noChangeArrowheads="1"/>
            </p:cNvSpPr>
            <p:nvPr/>
          </p:nvSpPr>
          <p:spPr bwMode="auto">
            <a:xfrm rot="10800000">
              <a:off x="467544" y="3573016"/>
              <a:ext cx="3960440" cy="3024335"/>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857" name="Rectangle 5"/>
            <p:cNvSpPr>
              <a:spLocks noChangeArrowheads="1"/>
            </p:cNvSpPr>
            <p:nvPr/>
          </p:nvSpPr>
          <p:spPr bwMode="auto">
            <a:xfrm rot="10800000">
              <a:off x="683568" y="3717031"/>
              <a:ext cx="3528392" cy="2725797"/>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30858" name="Group 10"/>
            <p:cNvGrpSpPr>
              <a:grpSpLocks/>
            </p:cNvGrpSpPr>
            <p:nvPr/>
          </p:nvGrpSpPr>
          <p:grpSpPr bwMode="auto">
            <a:xfrm rot="-7907223">
              <a:off x="2296170" y="3878614"/>
              <a:ext cx="101564" cy="121689"/>
              <a:chOff x="108383775" y="108666150"/>
              <a:chExt cx="162000" cy="198000"/>
            </a:xfrm>
          </p:grpSpPr>
          <p:sp>
            <p:nvSpPr>
              <p:cNvPr id="30892"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93"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94"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59" name="Group 14"/>
            <p:cNvGrpSpPr>
              <a:grpSpLocks/>
            </p:cNvGrpSpPr>
            <p:nvPr/>
          </p:nvGrpSpPr>
          <p:grpSpPr bwMode="auto">
            <a:xfrm rot="-4167534">
              <a:off x="3663660" y="5824219"/>
              <a:ext cx="101564" cy="121689"/>
              <a:chOff x="110957775" y="109476150"/>
              <a:chExt cx="162000" cy="198000"/>
            </a:xfrm>
          </p:grpSpPr>
          <p:sp>
            <p:nvSpPr>
              <p:cNvPr id="30889"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90"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91"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60" name="Group 22"/>
            <p:cNvGrpSpPr>
              <a:grpSpLocks/>
            </p:cNvGrpSpPr>
            <p:nvPr/>
          </p:nvGrpSpPr>
          <p:grpSpPr bwMode="auto">
            <a:xfrm rot="4530439">
              <a:off x="1339963" y="5463242"/>
              <a:ext cx="101564" cy="121691"/>
              <a:chOff x="108726675" y="109009050"/>
              <a:chExt cx="162000" cy="198000"/>
            </a:xfrm>
          </p:grpSpPr>
          <p:sp>
            <p:nvSpPr>
              <p:cNvPr id="30886"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87"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88"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61" name="Group 26"/>
            <p:cNvGrpSpPr>
              <a:grpSpLocks/>
            </p:cNvGrpSpPr>
            <p:nvPr/>
          </p:nvGrpSpPr>
          <p:grpSpPr bwMode="auto">
            <a:xfrm rot="10320000">
              <a:off x="1483809" y="4803477"/>
              <a:ext cx="99566" cy="124133"/>
              <a:chOff x="111300675" y="109819050"/>
              <a:chExt cx="162000" cy="198000"/>
            </a:xfrm>
          </p:grpSpPr>
          <p:sp>
            <p:nvSpPr>
              <p:cNvPr id="30883"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84"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85"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62" name="Group 30"/>
            <p:cNvGrpSpPr>
              <a:grpSpLocks/>
            </p:cNvGrpSpPr>
            <p:nvPr/>
          </p:nvGrpSpPr>
          <p:grpSpPr bwMode="auto">
            <a:xfrm rot="180000">
              <a:off x="3207028" y="5447745"/>
              <a:ext cx="99563" cy="124133"/>
              <a:chOff x="108600269" y="109058151"/>
              <a:chExt cx="162000" cy="198000"/>
            </a:xfrm>
          </p:grpSpPr>
          <p:sp>
            <p:nvSpPr>
              <p:cNvPr id="30880"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81"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82"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63" name="Group 34"/>
            <p:cNvGrpSpPr>
              <a:grpSpLocks/>
            </p:cNvGrpSpPr>
            <p:nvPr/>
          </p:nvGrpSpPr>
          <p:grpSpPr bwMode="auto">
            <a:xfrm rot="6960000">
              <a:off x="1418891" y="4016423"/>
              <a:ext cx="99566" cy="124133"/>
              <a:chOff x="108461002" y="109140210"/>
              <a:chExt cx="162000" cy="198001"/>
            </a:xfrm>
          </p:grpSpPr>
          <p:sp>
            <p:nvSpPr>
              <p:cNvPr id="30877" name="Oval 197"/>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78" name="Oval 198"/>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79" name="Oval 199"/>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64" name="Group 46"/>
            <p:cNvGrpSpPr>
              <a:grpSpLocks/>
            </p:cNvGrpSpPr>
            <p:nvPr/>
          </p:nvGrpSpPr>
          <p:grpSpPr bwMode="auto">
            <a:xfrm rot="-300000">
              <a:off x="2653160" y="6110482"/>
              <a:ext cx="99566" cy="124133"/>
              <a:chOff x="111414975" y="109933350"/>
              <a:chExt cx="162000" cy="198000"/>
            </a:xfrm>
          </p:grpSpPr>
          <p:sp>
            <p:nvSpPr>
              <p:cNvPr id="30874"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75"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76"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65" name="Group 50"/>
            <p:cNvGrpSpPr>
              <a:grpSpLocks/>
            </p:cNvGrpSpPr>
            <p:nvPr/>
          </p:nvGrpSpPr>
          <p:grpSpPr bwMode="auto">
            <a:xfrm rot="-4200000">
              <a:off x="2509101" y="4371694"/>
              <a:ext cx="99563" cy="124133"/>
              <a:chOff x="111529275" y="110047650"/>
              <a:chExt cx="162000" cy="198000"/>
            </a:xfrm>
          </p:grpSpPr>
          <p:sp>
            <p:nvSpPr>
              <p:cNvPr id="30871"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72"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73"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0866" name="Oval 57" descr="Solid diamond"/>
            <p:cNvSpPr>
              <a:spLocks noChangeArrowheads="1"/>
            </p:cNvSpPr>
            <p:nvPr/>
          </p:nvSpPr>
          <p:spPr bwMode="auto">
            <a:xfrm rot="10800000">
              <a:off x="1547664" y="4941168"/>
              <a:ext cx="66376" cy="6770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6" name="Group 154"/>
            <p:cNvGrpSpPr/>
            <p:nvPr/>
          </p:nvGrpSpPr>
          <p:grpSpPr>
            <a:xfrm>
              <a:off x="683568" y="4005064"/>
              <a:ext cx="72008" cy="360040"/>
              <a:chOff x="4932040" y="1268760"/>
              <a:chExt cx="72008" cy="360040"/>
            </a:xfrm>
            <a:solidFill>
              <a:srgbClr val="FF0000"/>
            </a:solidFill>
          </p:grpSpPr>
          <p:sp>
            <p:nvSpPr>
              <p:cNvPr id="190" name="Oval 189"/>
              <p:cNvSpPr/>
              <p:nvPr/>
            </p:nvSpPr>
            <p:spPr>
              <a:xfrm>
                <a:off x="4932040" y="1268760"/>
                <a:ext cx="72008" cy="72008"/>
              </a:xfrm>
              <a:prstGeom prst="ellipse">
                <a:avLst/>
              </a:prstGeom>
              <a:grp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91" name="Oval 190"/>
              <p:cNvSpPr/>
              <p:nvPr/>
            </p:nvSpPr>
            <p:spPr>
              <a:xfrm>
                <a:off x="4932040" y="1556792"/>
                <a:ext cx="72008" cy="72008"/>
              </a:xfrm>
              <a:prstGeom prst="ellipse">
                <a:avLst/>
              </a:prstGeom>
              <a:grp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grpSp>
          <p:nvGrpSpPr>
            <p:cNvPr id="17" name="Group 155"/>
            <p:cNvGrpSpPr/>
            <p:nvPr/>
          </p:nvGrpSpPr>
          <p:grpSpPr>
            <a:xfrm>
              <a:off x="4139952" y="4005064"/>
              <a:ext cx="72008" cy="360040"/>
              <a:chOff x="4932040" y="1268760"/>
              <a:chExt cx="72008" cy="360040"/>
            </a:xfrm>
            <a:solidFill>
              <a:srgbClr val="00B0F0"/>
            </a:solidFill>
          </p:grpSpPr>
          <p:sp>
            <p:nvSpPr>
              <p:cNvPr id="188" name="Oval 187"/>
              <p:cNvSpPr/>
              <p:nvPr/>
            </p:nvSpPr>
            <p:spPr>
              <a:xfrm>
                <a:off x="4932040" y="1268760"/>
                <a:ext cx="72008" cy="72008"/>
              </a:xfrm>
              <a:prstGeom prst="ellipse">
                <a:avLst/>
              </a:prstGeom>
              <a:grp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89" name="Oval 188"/>
              <p:cNvSpPr/>
              <p:nvPr/>
            </p:nvSpPr>
            <p:spPr>
              <a:xfrm>
                <a:off x="4932040" y="1556792"/>
                <a:ext cx="72008" cy="72008"/>
              </a:xfrm>
              <a:prstGeom prst="ellipse">
                <a:avLst/>
              </a:prstGeom>
              <a:grp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grpSp>
          <p:nvGrpSpPr>
            <p:cNvPr id="18" name="Group 158"/>
            <p:cNvGrpSpPr/>
            <p:nvPr/>
          </p:nvGrpSpPr>
          <p:grpSpPr>
            <a:xfrm>
              <a:off x="683568" y="5877272"/>
              <a:ext cx="72008" cy="360040"/>
              <a:chOff x="4932040" y="1268760"/>
              <a:chExt cx="72008" cy="360040"/>
            </a:xfrm>
            <a:solidFill>
              <a:srgbClr val="00B0F0"/>
            </a:solidFill>
          </p:grpSpPr>
          <p:sp>
            <p:nvSpPr>
              <p:cNvPr id="186" name="Oval 185"/>
              <p:cNvSpPr/>
              <p:nvPr/>
            </p:nvSpPr>
            <p:spPr>
              <a:xfrm>
                <a:off x="4932040" y="1268760"/>
                <a:ext cx="72008" cy="72008"/>
              </a:xfrm>
              <a:prstGeom prst="ellipse">
                <a:avLst/>
              </a:prstGeom>
              <a:grp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87" name="Oval 186"/>
              <p:cNvSpPr/>
              <p:nvPr/>
            </p:nvSpPr>
            <p:spPr>
              <a:xfrm>
                <a:off x="4932040" y="1556792"/>
                <a:ext cx="72008" cy="72008"/>
              </a:xfrm>
              <a:prstGeom prst="ellipse">
                <a:avLst/>
              </a:prstGeom>
              <a:grp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grpSp>
          <p:nvGrpSpPr>
            <p:cNvPr id="19" name="Group 161"/>
            <p:cNvGrpSpPr/>
            <p:nvPr/>
          </p:nvGrpSpPr>
          <p:grpSpPr>
            <a:xfrm>
              <a:off x="4139952" y="5877272"/>
              <a:ext cx="72008" cy="360040"/>
              <a:chOff x="4932040" y="1268760"/>
              <a:chExt cx="72008" cy="360040"/>
            </a:xfrm>
            <a:solidFill>
              <a:srgbClr val="FF0000"/>
            </a:solidFill>
          </p:grpSpPr>
          <p:sp>
            <p:nvSpPr>
              <p:cNvPr id="184" name="Oval 183"/>
              <p:cNvSpPr/>
              <p:nvPr/>
            </p:nvSpPr>
            <p:spPr>
              <a:xfrm>
                <a:off x="4932040" y="1268760"/>
                <a:ext cx="72008" cy="72008"/>
              </a:xfrm>
              <a:prstGeom prst="ellipse">
                <a:avLst/>
              </a:prstGeom>
              <a:grp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85" name="Oval 184"/>
              <p:cNvSpPr/>
              <p:nvPr/>
            </p:nvSpPr>
            <p:spPr>
              <a:xfrm>
                <a:off x="4932040" y="1556792"/>
                <a:ext cx="72008" cy="72008"/>
              </a:xfrm>
              <a:prstGeom prst="ellipse">
                <a:avLst/>
              </a:prstGeom>
              <a:grp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grpSp>
      <p:sp>
        <p:nvSpPr>
          <p:cNvPr id="30732" name="TextBox 217"/>
          <p:cNvSpPr txBox="1">
            <a:spLocks noChangeArrowheads="1"/>
          </p:cNvSpPr>
          <p:nvPr/>
        </p:nvSpPr>
        <p:spPr bwMode="auto">
          <a:xfrm>
            <a:off x="4427538" y="3573463"/>
            <a:ext cx="4465637" cy="3478212"/>
          </a:xfrm>
          <a:prstGeom prst="rect">
            <a:avLst/>
          </a:prstGeom>
          <a:noFill/>
          <a:ln w="9525">
            <a:noFill/>
            <a:miter lim="800000"/>
            <a:headEnd/>
            <a:tailEnd/>
          </a:ln>
        </p:spPr>
        <p:txBody>
          <a:bodyPr>
            <a:spAutoFit/>
          </a:bodyPr>
          <a:lstStyle/>
          <a:p>
            <a:r>
              <a:rPr lang="en-GB" sz="1000" b="1">
                <a:latin typeface="Calibri" pitchFamily="34" charset="0"/>
              </a:rPr>
              <a:t>Practice 1:</a:t>
            </a:r>
          </a:p>
          <a:p>
            <a:r>
              <a:rPr lang="en-GB" sz="1000">
                <a:latin typeface="Calibri" pitchFamily="34" charset="0"/>
              </a:rPr>
              <a:t>Simple start point. Players run with ball to opposite end and pass to player waiting who continues the practice. Opportunity to introduce basic technical points.</a:t>
            </a:r>
          </a:p>
          <a:p>
            <a:r>
              <a:rPr lang="en-GB" sz="1000" b="1">
                <a:latin typeface="Calibri" pitchFamily="34" charset="0"/>
              </a:rPr>
              <a:t>Practice 2:</a:t>
            </a:r>
          </a:p>
          <a:p>
            <a:r>
              <a:rPr lang="en-GB" sz="1000">
                <a:latin typeface="Calibri" pitchFamily="34" charset="0"/>
              </a:rPr>
              <a:t>Add a passive defender into the practice and get the players to accelerate passed them , and again pass ball to those waiting.</a:t>
            </a:r>
          </a:p>
          <a:p>
            <a:r>
              <a:rPr lang="en-GB" sz="1000" b="1">
                <a:latin typeface="Calibri" pitchFamily="34" charset="0"/>
              </a:rPr>
              <a:t>Practice 3:</a:t>
            </a:r>
          </a:p>
          <a:p>
            <a:r>
              <a:rPr lang="en-GB" sz="1000">
                <a:latin typeface="Calibri" pitchFamily="34" charset="0"/>
              </a:rPr>
              <a:t>Split the players up and create an overload, object of practice is to combine with team mates and look to choose the right time to run with the ball, over the end line. Players then work back in opposite direction. Rotate defenders at regular intervals.</a:t>
            </a:r>
          </a:p>
          <a:p>
            <a:r>
              <a:rPr lang="en-GB" sz="1000" b="1">
                <a:latin typeface="Calibri" pitchFamily="34" charset="0"/>
              </a:rPr>
              <a:t>Practice 4:</a:t>
            </a:r>
          </a:p>
          <a:p>
            <a:r>
              <a:rPr lang="en-GB" sz="1000">
                <a:latin typeface="Calibri" pitchFamily="34" charset="0"/>
              </a:rPr>
              <a:t>Finally put the players into an even sided game, still working on running with the ball, when and where is it appropriate to do so. Blues and Reds looks to run the ball through their own gates.</a:t>
            </a:r>
          </a:p>
          <a:p>
            <a:pPr>
              <a:buFont typeface="Arial" charset="0"/>
              <a:buChar char="•"/>
            </a:pPr>
            <a:r>
              <a:rPr lang="en-GB" sz="1000">
                <a:latin typeface="Calibri" pitchFamily="34" charset="0"/>
              </a:rPr>
              <a:t>  Always try to give the defenders the opportunity to achieve  as well as attackers. </a:t>
            </a:r>
          </a:p>
          <a:p>
            <a:pPr>
              <a:buFont typeface="Arial" charset="0"/>
              <a:buChar char="•"/>
            </a:pPr>
            <a:r>
              <a:rPr lang="en-GB" sz="1000">
                <a:latin typeface="Calibri" pitchFamily="34" charset="0"/>
              </a:rPr>
              <a:t>  Think about the type of questions we can ask the players, in order to check their learning.</a:t>
            </a:r>
          </a:p>
          <a:p>
            <a:pPr>
              <a:buFont typeface="Arial" charset="0"/>
              <a:buChar char="•"/>
            </a:pPr>
            <a:r>
              <a:rPr lang="en-GB" sz="1000">
                <a:latin typeface="Calibri" pitchFamily="34" charset="0"/>
              </a:rPr>
              <a:t>  Try to challenge the players appropriately, and give them all an opportunity to achieve.</a:t>
            </a:r>
          </a:p>
          <a:p>
            <a:endParaRPr lang="en-GB" sz="1000">
              <a:latin typeface="Calibri" pitchFamily="34" charset="0"/>
            </a:endParaRPr>
          </a:p>
          <a:p>
            <a:endParaRPr lang="en-GB" sz="1000">
              <a:latin typeface="Calibri" pitchFamily="34" charset="0"/>
            </a:endParaRPr>
          </a:p>
        </p:txBody>
      </p:sp>
      <p:sp>
        <p:nvSpPr>
          <p:cNvPr id="30733" name="TextBox 219"/>
          <p:cNvSpPr txBox="1">
            <a:spLocks noChangeArrowheads="1"/>
          </p:cNvSpPr>
          <p:nvPr/>
        </p:nvSpPr>
        <p:spPr bwMode="auto">
          <a:xfrm>
            <a:off x="2124075" y="4941888"/>
            <a:ext cx="215900" cy="246062"/>
          </a:xfrm>
          <a:prstGeom prst="rect">
            <a:avLst/>
          </a:prstGeom>
          <a:noFill/>
          <a:ln w="9525">
            <a:solidFill>
              <a:schemeClr val="tx1"/>
            </a:solidFill>
            <a:miter lim="800000"/>
            <a:headEnd/>
            <a:tailEnd/>
          </a:ln>
        </p:spPr>
        <p:txBody>
          <a:bodyPr>
            <a:spAutoFit/>
          </a:bodyPr>
          <a:lstStyle/>
          <a:p>
            <a:r>
              <a:rPr lang="en-GB" sz="1000" b="1">
                <a:latin typeface="Calibri" pitchFamily="34" charset="0"/>
              </a:rPr>
              <a:t>4</a:t>
            </a:r>
          </a:p>
        </p:txBody>
      </p:sp>
      <p:grpSp>
        <p:nvGrpSpPr>
          <p:cNvPr id="30734" name="Group 224"/>
          <p:cNvGrpSpPr>
            <a:grpSpLocks/>
          </p:cNvGrpSpPr>
          <p:nvPr/>
        </p:nvGrpSpPr>
        <p:grpSpPr bwMode="auto">
          <a:xfrm>
            <a:off x="4716463" y="404813"/>
            <a:ext cx="3959225" cy="3024187"/>
            <a:chOff x="4716016" y="404664"/>
            <a:chExt cx="3960440" cy="3024335"/>
          </a:xfrm>
        </p:grpSpPr>
        <p:grpSp>
          <p:nvGrpSpPr>
            <p:cNvPr id="30805" name="Group 164"/>
            <p:cNvGrpSpPr>
              <a:grpSpLocks/>
            </p:cNvGrpSpPr>
            <p:nvPr/>
          </p:nvGrpSpPr>
          <p:grpSpPr bwMode="auto">
            <a:xfrm>
              <a:off x="4716016" y="404664"/>
              <a:ext cx="3960440" cy="3024335"/>
              <a:chOff x="4716016" y="620688"/>
              <a:chExt cx="3960440" cy="3024335"/>
            </a:xfrm>
          </p:grpSpPr>
          <p:sp>
            <p:nvSpPr>
              <p:cNvPr id="30807" name="Rectangle 4"/>
              <p:cNvSpPr>
                <a:spLocks noChangeArrowheads="1"/>
              </p:cNvSpPr>
              <p:nvPr/>
            </p:nvSpPr>
            <p:spPr bwMode="auto">
              <a:xfrm rot="10800000">
                <a:off x="4716016" y="620688"/>
                <a:ext cx="3960440" cy="3024335"/>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808" name="Rectangle 5"/>
              <p:cNvSpPr>
                <a:spLocks noChangeArrowheads="1"/>
              </p:cNvSpPr>
              <p:nvPr/>
            </p:nvSpPr>
            <p:spPr bwMode="auto">
              <a:xfrm rot="10800000">
                <a:off x="4932040" y="764703"/>
                <a:ext cx="3528392" cy="2725797"/>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30809" name="Group 10"/>
              <p:cNvGrpSpPr>
                <a:grpSpLocks/>
              </p:cNvGrpSpPr>
              <p:nvPr/>
            </p:nvGrpSpPr>
            <p:grpSpPr bwMode="auto">
              <a:xfrm rot="-7907223">
                <a:off x="6544640" y="926286"/>
                <a:ext cx="101564" cy="121689"/>
                <a:chOff x="108383775" y="108666150"/>
                <a:chExt cx="162000" cy="198000"/>
              </a:xfrm>
            </p:grpSpPr>
            <p:sp>
              <p:nvSpPr>
                <p:cNvPr id="30853"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54"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55"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10" name="Group 14"/>
              <p:cNvGrpSpPr>
                <a:grpSpLocks/>
              </p:cNvGrpSpPr>
              <p:nvPr/>
            </p:nvGrpSpPr>
            <p:grpSpPr bwMode="auto">
              <a:xfrm rot="-4167534">
                <a:off x="7912132" y="2871891"/>
                <a:ext cx="101564" cy="121689"/>
                <a:chOff x="110957775" y="109476150"/>
                <a:chExt cx="162000" cy="198000"/>
              </a:xfrm>
            </p:grpSpPr>
            <p:sp>
              <p:nvSpPr>
                <p:cNvPr id="30850"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51"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52"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11" name="Group 22"/>
              <p:cNvGrpSpPr>
                <a:grpSpLocks/>
              </p:cNvGrpSpPr>
              <p:nvPr/>
            </p:nvGrpSpPr>
            <p:grpSpPr bwMode="auto">
              <a:xfrm rot="4530439">
                <a:off x="5588968" y="2510776"/>
                <a:ext cx="101564" cy="121690"/>
                <a:chOff x="108726675" y="109009050"/>
                <a:chExt cx="162000" cy="198000"/>
              </a:xfrm>
            </p:grpSpPr>
            <p:sp>
              <p:nvSpPr>
                <p:cNvPr id="30847"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48"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49"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12" name="Group 26"/>
              <p:cNvGrpSpPr>
                <a:grpSpLocks/>
              </p:cNvGrpSpPr>
              <p:nvPr/>
            </p:nvGrpSpPr>
            <p:grpSpPr bwMode="auto">
              <a:xfrm rot="10320000">
                <a:off x="6760882" y="2366281"/>
                <a:ext cx="99565" cy="124133"/>
                <a:chOff x="111300675" y="109819050"/>
                <a:chExt cx="162000" cy="198000"/>
              </a:xfrm>
            </p:grpSpPr>
            <p:sp>
              <p:nvSpPr>
                <p:cNvPr id="30844"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45"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46"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13" name="Group 30"/>
              <p:cNvGrpSpPr>
                <a:grpSpLocks/>
              </p:cNvGrpSpPr>
              <p:nvPr/>
            </p:nvGrpSpPr>
            <p:grpSpPr bwMode="auto">
              <a:xfrm rot="180000">
                <a:off x="6019886" y="1850829"/>
                <a:ext cx="99564" cy="124133"/>
                <a:chOff x="108600269" y="109058151"/>
                <a:chExt cx="162000" cy="198000"/>
              </a:xfrm>
            </p:grpSpPr>
            <p:sp>
              <p:nvSpPr>
                <p:cNvPr id="30841"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42"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43"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14" name="Group 34"/>
              <p:cNvGrpSpPr>
                <a:grpSpLocks/>
              </p:cNvGrpSpPr>
              <p:nvPr/>
            </p:nvGrpSpPr>
            <p:grpSpPr bwMode="auto">
              <a:xfrm rot="6960000">
                <a:off x="5667363" y="1064097"/>
                <a:ext cx="99566" cy="124133"/>
                <a:chOff x="108461002" y="109140210"/>
                <a:chExt cx="162000" cy="198001"/>
              </a:xfrm>
            </p:grpSpPr>
            <p:sp>
              <p:nvSpPr>
                <p:cNvPr id="30838" name="Oval 92"/>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39" name="Oval 93"/>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40" name="Oval 94"/>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15" name="Group 46"/>
              <p:cNvGrpSpPr>
                <a:grpSpLocks/>
              </p:cNvGrpSpPr>
              <p:nvPr/>
            </p:nvGrpSpPr>
            <p:grpSpPr bwMode="auto">
              <a:xfrm rot="-300000">
                <a:off x="6900899" y="3157659"/>
                <a:ext cx="99565" cy="124132"/>
                <a:chOff x="111414975" y="109933350"/>
                <a:chExt cx="162000" cy="198000"/>
              </a:xfrm>
            </p:grpSpPr>
            <p:sp>
              <p:nvSpPr>
                <p:cNvPr id="30835"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36"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37"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816" name="Group 50"/>
              <p:cNvGrpSpPr>
                <a:grpSpLocks/>
              </p:cNvGrpSpPr>
              <p:nvPr/>
            </p:nvGrpSpPr>
            <p:grpSpPr bwMode="auto">
              <a:xfrm rot="-4200000">
                <a:off x="6757808" y="1418718"/>
                <a:ext cx="99564" cy="124133"/>
                <a:chOff x="111529275" y="110047650"/>
                <a:chExt cx="162000" cy="198000"/>
              </a:xfrm>
            </p:grpSpPr>
            <p:sp>
              <p:nvSpPr>
                <p:cNvPr id="30832"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33"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34"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0817" name="Oval 56" descr="Solid diamond"/>
              <p:cNvSpPr>
                <a:spLocks noChangeArrowheads="1"/>
              </p:cNvSpPr>
              <p:nvPr/>
            </p:nvSpPr>
            <p:spPr bwMode="auto">
              <a:xfrm rot="10800000">
                <a:off x="5796136" y="1196752"/>
                <a:ext cx="66376" cy="6770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18" name="Oval 57" descr="Solid diamond"/>
              <p:cNvSpPr>
                <a:spLocks noChangeArrowheads="1"/>
              </p:cNvSpPr>
              <p:nvPr/>
            </p:nvSpPr>
            <p:spPr bwMode="auto">
              <a:xfrm rot="10800000">
                <a:off x="6804248" y="2564904"/>
                <a:ext cx="66376" cy="6770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cxnSp>
            <p:nvCxnSpPr>
              <p:cNvPr id="152" name="Straight Connector 151"/>
              <p:cNvCxnSpPr/>
              <p:nvPr/>
            </p:nvCxnSpPr>
            <p:spPr>
              <a:xfrm>
                <a:off x="4931982" y="2133649"/>
                <a:ext cx="349198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820" name="Group 154"/>
              <p:cNvGrpSpPr>
                <a:grpSpLocks/>
              </p:cNvGrpSpPr>
              <p:nvPr/>
            </p:nvGrpSpPr>
            <p:grpSpPr bwMode="auto">
              <a:xfrm>
                <a:off x="4932040" y="1268760"/>
                <a:ext cx="72008" cy="360040"/>
                <a:chOff x="4932040" y="1268760"/>
                <a:chExt cx="72008" cy="360040"/>
              </a:xfrm>
            </p:grpSpPr>
            <p:sp>
              <p:nvSpPr>
                <p:cNvPr id="153" name="Oval 152"/>
                <p:cNvSpPr/>
                <p:nvPr/>
              </p:nvSpPr>
              <p:spPr>
                <a:xfrm>
                  <a:off x="4931982" y="1268420"/>
                  <a:ext cx="71459"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4" name="Oval 153"/>
                <p:cNvSpPr/>
                <p:nvPr/>
              </p:nvSpPr>
              <p:spPr>
                <a:xfrm>
                  <a:off x="4931982" y="1557359"/>
                  <a:ext cx="71459"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grpSp>
            <p:nvGrpSpPr>
              <p:cNvPr id="30821" name="Group 155"/>
              <p:cNvGrpSpPr>
                <a:grpSpLocks/>
              </p:cNvGrpSpPr>
              <p:nvPr/>
            </p:nvGrpSpPr>
            <p:grpSpPr bwMode="auto">
              <a:xfrm>
                <a:off x="8388424" y="1340768"/>
                <a:ext cx="72008" cy="360040"/>
                <a:chOff x="4932040" y="1268760"/>
                <a:chExt cx="72008" cy="360040"/>
              </a:xfrm>
            </p:grpSpPr>
            <p:sp>
              <p:nvSpPr>
                <p:cNvPr id="157" name="Oval 156"/>
                <p:cNvSpPr/>
                <p:nvPr/>
              </p:nvSpPr>
              <p:spPr>
                <a:xfrm>
                  <a:off x="4932646" y="1269440"/>
                  <a:ext cx="71460"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8" name="Oval 157"/>
                <p:cNvSpPr/>
                <p:nvPr/>
              </p:nvSpPr>
              <p:spPr>
                <a:xfrm>
                  <a:off x="4932646" y="1556791"/>
                  <a:ext cx="71460" cy="71442"/>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grpSp>
            <p:nvGrpSpPr>
              <p:cNvPr id="30822" name="Group 158"/>
              <p:cNvGrpSpPr>
                <a:grpSpLocks/>
              </p:cNvGrpSpPr>
              <p:nvPr/>
            </p:nvGrpSpPr>
            <p:grpSpPr bwMode="auto">
              <a:xfrm>
                <a:off x="4932040" y="2636912"/>
                <a:ext cx="72008" cy="360040"/>
                <a:chOff x="4932040" y="1268760"/>
                <a:chExt cx="72008" cy="360040"/>
              </a:xfrm>
            </p:grpSpPr>
            <p:sp>
              <p:nvSpPr>
                <p:cNvPr id="160" name="Oval 159"/>
                <p:cNvSpPr/>
                <p:nvPr/>
              </p:nvSpPr>
              <p:spPr>
                <a:xfrm>
                  <a:off x="4931982" y="1268760"/>
                  <a:ext cx="71459"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1" name="Oval 160"/>
                <p:cNvSpPr/>
                <p:nvPr/>
              </p:nvSpPr>
              <p:spPr>
                <a:xfrm>
                  <a:off x="4931982" y="1557699"/>
                  <a:ext cx="71459"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grpSp>
            <p:nvGrpSpPr>
              <p:cNvPr id="30823" name="Group 161"/>
              <p:cNvGrpSpPr>
                <a:grpSpLocks/>
              </p:cNvGrpSpPr>
              <p:nvPr/>
            </p:nvGrpSpPr>
            <p:grpSpPr bwMode="auto">
              <a:xfrm>
                <a:off x="8388424" y="2636912"/>
                <a:ext cx="72008" cy="360040"/>
                <a:chOff x="4932040" y="1268760"/>
                <a:chExt cx="72008" cy="360040"/>
              </a:xfrm>
            </p:grpSpPr>
            <p:sp>
              <p:nvSpPr>
                <p:cNvPr id="163" name="Oval 162"/>
                <p:cNvSpPr/>
                <p:nvPr/>
              </p:nvSpPr>
              <p:spPr>
                <a:xfrm>
                  <a:off x="4932646" y="1268760"/>
                  <a:ext cx="71460"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4" name="Oval 163"/>
                <p:cNvSpPr/>
                <p:nvPr/>
              </p:nvSpPr>
              <p:spPr>
                <a:xfrm>
                  <a:off x="4932646" y="1557699"/>
                  <a:ext cx="71460"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grpSp>
        <p:sp>
          <p:nvSpPr>
            <p:cNvPr id="30806" name="TextBox 220"/>
            <p:cNvSpPr txBox="1">
              <a:spLocks noChangeArrowheads="1"/>
            </p:cNvSpPr>
            <p:nvPr/>
          </p:nvSpPr>
          <p:spPr bwMode="auto">
            <a:xfrm>
              <a:off x="6660232" y="1628800"/>
              <a:ext cx="216024" cy="246221"/>
            </a:xfrm>
            <a:prstGeom prst="rect">
              <a:avLst/>
            </a:prstGeom>
            <a:noFill/>
            <a:ln w="9525">
              <a:solidFill>
                <a:schemeClr val="tx1"/>
              </a:solidFill>
              <a:miter lim="800000"/>
              <a:headEnd/>
              <a:tailEnd/>
            </a:ln>
          </p:spPr>
          <p:txBody>
            <a:bodyPr>
              <a:spAutoFit/>
            </a:bodyPr>
            <a:lstStyle/>
            <a:p>
              <a:r>
                <a:rPr lang="en-GB" sz="1000" b="1">
                  <a:latin typeface="Calibri" pitchFamily="34" charset="0"/>
                </a:rPr>
                <a:t>3</a:t>
              </a:r>
            </a:p>
          </p:txBody>
        </p:sp>
      </p:grpSp>
      <p:grpSp>
        <p:nvGrpSpPr>
          <p:cNvPr id="30735" name="Group 222"/>
          <p:cNvGrpSpPr>
            <a:grpSpLocks/>
          </p:cNvGrpSpPr>
          <p:nvPr/>
        </p:nvGrpSpPr>
        <p:grpSpPr bwMode="auto">
          <a:xfrm>
            <a:off x="250825" y="404813"/>
            <a:ext cx="3960813" cy="3024187"/>
            <a:chOff x="467544" y="404664"/>
            <a:chExt cx="3960440" cy="3024335"/>
          </a:xfrm>
        </p:grpSpPr>
        <p:sp>
          <p:nvSpPr>
            <p:cNvPr id="30736" name="Rectangle 4"/>
            <p:cNvSpPr>
              <a:spLocks noChangeArrowheads="1"/>
            </p:cNvSpPr>
            <p:nvPr/>
          </p:nvSpPr>
          <p:spPr bwMode="auto">
            <a:xfrm rot="10800000">
              <a:off x="467544" y="404664"/>
              <a:ext cx="3960440" cy="3024335"/>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0737" name="Rectangle 5"/>
            <p:cNvSpPr>
              <a:spLocks noChangeArrowheads="1"/>
            </p:cNvSpPr>
            <p:nvPr/>
          </p:nvSpPr>
          <p:spPr bwMode="auto">
            <a:xfrm rot="10800000">
              <a:off x="611559" y="548680"/>
              <a:ext cx="3672407" cy="2725797"/>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30738" name="Group 14"/>
            <p:cNvGrpSpPr>
              <a:grpSpLocks/>
            </p:cNvGrpSpPr>
            <p:nvPr/>
          </p:nvGrpSpPr>
          <p:grpSpPr bwMode="auto">
            <a:xfrm rot="10800000">
              <a:off x="2003725" y="484730"/>
              <a:ext cx="101564" cy="121689"/>
              <a:chOff x="110957775" y="109476150"/>
              <a:chExt cx="162000" cy="198000"/>
            </a:xfrm>
          </p:grpSpPr>
          <p:sp>
            <p:nvSpPr>
              <p:cNvPr id="30802"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03"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04"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39" name="Group 22"/>
            <p:cNvGrpSpPr>
              <a:grpSpLocks/>
            </p:cNvGrpSpPr>
            <p:nvPr/>
          </p:nvGrpSpPr>
          <p:grpSpPr bwMode="auto">
            <a:xfrm rot="120000">
              <a:off x="1134710" y="3299575"/>
              <a:ext cx="101564" cy="121690"/>
              <a:chOff x="108726675" y="109009050"/>
              <a:chExt cx="162000" cy="198000"/>
            </a:xfrm>
          </p:grpSpPr>
          <p:sp>
            <p:nvSpPr>
              <p:cNvPr id="30799"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00"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801"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40" name="Group 26"/>
            <p:cNvGrpSpPr>
              <a:grpSpLocks/>
            </p:cNvGrpSpPr>
            <p:nvPr/>
          </p:nvGrpSpPr>
          <p:grpSpPr bwMode="auto">
            <a:xfrm rot="10680000">
              <a:off x="1837831" y="478372"/>
              <a:ext cx="99565" cy="124133"/>
              <a:chOff x="111300675" y="109819050"/>
              <a:chExt cx="162000" cy="198000"/>
            </a:xfrm>
          </p:grpSpPr>
          <p:sp>
            <p:nvSpPr>
              <p:cNvPr id="30796"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97"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98"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41" name="Group 30"/>
            <p:cNvGrpSpPr>
              <a:grpSpLocks/>
            </p:cNvGrpSpPr>
            <p:nvPr/>
          </p:nvGrpSpPr>
          <p:grpSpPr bwMode="auto">
            <a:xfrm rot="-10740000">
              <a:off x="1051334" y="482676"/>
              <a:ext cx="99564" cy="124133"/>
              <a:chOff x="108600269" y="109058151"/>
              <a:chExt cx="162000" cy="198000"/>
            </a:xfrm>
          </p:grpSpPr>
          <p:sp>
            <p:nvSpPr>
              <p:cNvPr id="30793"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94"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95"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42" name="Group 34"/>
            <p:cNvGrpSpPr>
              <a:grpSpLocks/>
            </p:cNvGrpSpPr>
            <p:nvPr/>
          </p:nvGrpSpPr>
          <p:grpSpPr bwMode="auto">
            <a:xfrm>
              <a:off x="971600" y="3212976"/>
              <a:ext cx="99566" cy="124133"/>
              <a:chOff x="108461002" y="109140210"/>
              <a:chExt cx="162000" cy="198001"/>
            </a:xfrm>
          </p:grpSpPr>
          <p:sp>
            <p:nvSpPr>
              <p:cNvPr id="30790" name="Oval 35"/>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91" name="Oval 36"/>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92" name="Oval 37"/>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43" name="Group 46"/>
            <p:cNvGrpSpPr>
              <a:grpSpLocks/>
            </p:cNvGrpSpPr>
            <p:nvPr/>
          </p:nvGrpSpPr>
          <p:grpSpPr bwMode="auto">
            <a:xfrm rot="60000">
              <a:off x="1980788" y="3213836"/>
              <a:ext cx="99565" cy="124132"/>
              <a:chOff x="111414975" y="109933350"/>
              <a:chExt cx="162000" cy="198000"/>
            </a:xfrm>
          </p:grpSpPr>
          <p:sp>
            <p:nvSpPr>
              <p:cNvPr id="30787"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88"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89"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44" name="Group 50"/>
            <p:cNvGrpSpPr>
              <a:grpSpLocks/>
            </p:cNvGrpSpPr>
            <p:nvPr/>
          </p:nvGrpSpPr>
          <p:grpSpPr bwMode="auto">
            <a:xfrm rot="60000">
              <a:off x="3926873" y="3215311"/>
              <a:ext cx="99564" cy="124133"/>
              <a:chOff x="111529275" y="110047650"/>
              <a:chExt cx="162000" cy="198000"/>
            </a:xfrm>
          </p:grpSpPr>
          <p:sp>
            <p:nvSpPr>
              <p:cNvPr id="30784"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85"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86"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0745" name="Oval 56" descr="Solid diamond"/>
            <p:cNvSpPr>
              <a:spLocks noChangeArrowheads="1"/>
            </p:cNvSpPr>
            <p:nvPr/>
          </p:nvSpPr>
          <p:spPr bwMode="auto">
            <a:xfrm rot="10800000">
              <a:off x="3995936" y="620688"/>
              <a:ext cx="66376" cy="6770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46" name="Oval 57" descr="Solid diamond"/>
            <p:cNvSpPr>
              <a:spLocks noChangeArrowheads="1"/>
            </p:cNvSpPr>
            <p:nvPr/>
          </p:nvSpPr>
          <p:spPr bwMode="auto">
            <a:xfrm rot="10800000">
              <a:off x="2843808" y="3068960"/>
              <a:ext cx="66376" cy="6770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47" name="Oval 58" descr="Solid diamond"/>
            <p:cNvSpPr>
              <a:spLocks noChangeArrowheads="1"/>
            </p:cNvSpPr>
            <p:nvPr/>
          </p:nvSpPr>
          <p:spPr bwMode="auto">
            <a:xfrm rot="10800000">
              <a:off x="971600" y="3068960"/>
              <a:ext cx="66375" cy="6770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48" name="Oval 59" descr="Solid diamond"/>
            <p:cNvSpPr>
              <a:spLocks noChangeArrowheads="1"/>
            </p:cNvSpPr>
            <p:nvPr/>
          </p:nvSpPr>
          <p:spPr bwMode="auto">
            <a:xfrm rot="10800000">
              <a:off x="1979712" y="620688"/>
              <a:ext cx="66375" cy="6771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17" name="Oval 116"/>
            <p:cNvSpPr/>
            <p:nvPr/>
          </p:nvSpPr>
          <p:spPr>
            <a:xfrm>
              <a:off x="1475512" y="3213088"/>
              <a:ext cx="71430"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8" name="Oval 117"/>
            <p:cNvSpPr/>
            <p:nvPr/>
          </p:nvSpPr>
          <p:spPr>
            <a:xfrm>
              <a:off x="1475512" y="549133"/>
              <a:ext cx="71430"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9" name="Oval 118"/>
            <p:cNvSpPr/>
            <p:nvPr/>
          </p:nvSpPr>
          <p:spPr>
            <a:xfrm>
              <a:off x="3348586" y="3213088"/>
              <a:ext cx="71430"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0" name="Oval 119"/>
            <p:cNvSpPr/>
            <p:nvPr/>
          </p:nvSpPr>
          <p:spPr>
            <a:xfrm>
              <a:off x="3348586" y="1917625"/>
              <a:ext cx="71430"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1" name="Oval 120"/>
            <p:cNvSpPr/>
            <p:nvPr/>
          </p:nvSpPr>
          <p:spPr>
            <a:xfrm>
              <a:off x="1475512" y="1917625"/>
              <a:ext cx="71430"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2" name="Oval 121"/>
            <p:cNvSpPr/>
            <p:nvPr/>
          </p:nvSpPr>
          <p:spPr>
            <a:xfrm>
              <a:off x="3348586" y="549133"/>
              <a:ext cx="71430" cy="71441"/>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124" name="Straight Connector 123"/>
            <p:cNvCxnSpPr/>
            <p:nvPr/>
          </p:nvCxnSpPr>
          <p:spPr>
            <a:xfrm rot="5400000" flipH="1" flipV="1">
              <a:off x="1044350" y="1916832"/>
              <a:ext cx="273539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756" name="Group 22"/>
            <p:cNvGrpSpPr>
              <a:grpSpLocks/>
            </p:cNvGrpSpPr>
            <p:nvPr/>
          </p:nvGrpSpPr>
          <p:grpSpPr bwMode="auto">
            <a:xfrm rot="120000">
              <a:off x="2701885" y="3286720"/>
              <a:ext cx="101564" cy="121690"/>
              <a:chOff x="108726675" y="109009050"/>
              <a:chExt cx="162000" cy="198000"/>
            </a:xfrm>
          </p:grpSpPr>
          <p:sp>
            <p:nvSpPr>
              <p:cNvPr id="30781"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82"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83"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57" name="Group 46"/>
            <p:cNvGrpSpPr>
              <a:grpSpLocks/>
            </p:cNvGrpSpPr>
            <p:nvPr/>
          </p:nvGrpSpPr>
          <p:grpSpPr bwMode="auto">
            <a:xfrm rot="60000">
              <a:off x="2124804" y="3285843"/>
              <a:ext cx="99565" cy="124132"/>
              <a:chOff x="111414975" y="109933350"/>
              <a:chExt cx="162000" cy="198000"/>
            </a:xfrm>
          </p:grpSpPr>
          <p:sp>
            <p:nvSpPr>
              <p:cNvPr id="30778"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79"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80"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pic>
          <p:nvPicPr>
            <p:cNvPr id="30758" name="Picture 81" descr="Player_Red copy"/>
            <p:cNvPicPr>
              <a:picLocks noChangeAspect="1" noChangeArrowheads="1"/>
            </p:cNvPicPr>
            <p:nvPr/>
          </p:nvPicPr>
          <p:blipFill>
            <a:blip r:embed="rId2"/>
            <a:srcRect/>
            <a:stretch>
              <a:fillRect/>
            </a:stretch>
          </p:blipFill>
          <p:spPr bwMode="auto">
            <a:xfrm>
              <a:off x="2843808" y="1844824"/>
              <a:ext cx="228362" cy="197686"/>
            </a:xfrm>
            <a:prstGeom prst="rect">
              <a:avLst/>
            </a:prstGeom>
            <a:noFill/>
            <a:ln w="9525" algn="ctr">
              <a:noFill/>
              <a:miter lim="800000"/>
              <a:headEnd/>
              <a:tailEnd/>
            </a:ln>
          </p:spPr>
        </p:pic>
        <p:grpSp>
          <p:nvGrpSpPr>
            <p:cNvPr id="30759" name="Group 14"/>
            <p:cNvGrpSpPr>
              <a:grpSpLocks/>
            </p:cNvGrpSpPr>
            <p:nvPr/>
          </p:nvGrpSpPr>
          <p:grpSpPr bwMode="auto">
            <a:xfrm rot="10800000">
              <a:off x="3923928" y="476672"/>
              <a:ext cx="101564" cy="121689"/>
              <a:chOff x="110957775" y="109476150"/>
              <a:chExt cx="162000" cy="198000"/>
            </a:xfrm>
          </p:grpSpPr>
          <p:sp>
            <p:nvSpPr>
              <p:cNvPr id="30775"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76"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77"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60" name="Group 14"/>
            <p:cNvGrpSpPr>
              <a:grpSpLocks/>
            </p:cNvGrpSpPr>
            <p:nvPr/>
          </p:nvGrpSpPr>
          <p:grpSpPr bwMode="auto">
            <a:xfrm rot="10800000">
              <a:off x="4067944" y="476672"/>
              <a:ext cx="101564" cy="121689"/>
              <a:chOff x="110957775" y="109476150"/>
              <a:chExt cx="162000" cy="198000"/>
            </a:xfrm>
          </p:grpSpPr>
          <p:sp>
            <p:nvSpPr>
              <p:cNvPr id="30772"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73"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74"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61" name="Group 30"/>
            <p:cNvGrpSpPr>
              <a:grpSpLocks/>
            </p:cNvGrpSpPr>
            <p:nvPr/>
          </p:nvGrpSpPr>
          <p:grpSpPr bwMode="auto">
            <a:xfrm rot="-10740000">
              <a:off x="2916892" y="477531"/>
              <a:ext cx="99564" cy="124133"/>
              <a:chOff x="108600269" y="109058151"/>
              <a:chExt cx="162000" cy="198000"/>
            </a:xfrm>
          </p:grpSpPr>
          <p:sp>
            <p:nvSpPr>
              <p:cNvPr id="30769"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70"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71"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0762" name="Group 22"/>
            <p:cNvGrpSpPr>
              <a:grpSpLocks/>
            </p:cNvGrpSpPr>
            <p:nvPr/>
          </p:nvGrpSpPr>
          <p:grpSpPr bwMode="auto">
            <a:xfrm rot="120000">
              <a:off x="2917908" y="3214711"/>
              <a:ext cx="101564" cy="121690"/>
              <a:chOff x="108726675" y="109009050"/>
              <a:chExt cx="162000" cy="198000"/>
            </a:xfrm>
          </p:grpSpPr>
          <p:sp>
            <p:nvSpPr>
              <p:cNvPr id="30766"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67"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768"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pic>
          <p:nvPicPr>
            <p:cNvPr id="30763" name="Picture 81" descr="Player_Red copy"/>
            <p:cNvPicPr>
              <a:picLocks noChangeAspect="1" noChangeArrowheads="1"/>
            </p:cNvPicPr>
            <p:nvPr/>
          </p:nvPicPr>
          <p:blipFill>
            <a:blip r:embed="rId2"/>
            <a:srcRect/>
            <a:stretch>
              <a:fillRect/>
            </a:stretch>
          </p:blipFill>
          <p:spPr bwMode="auto">
            <a:xfrm>
              <a:off x="3707904" y="1844824"/>
              <a:ext cx="228362" cy="197686"/>
            </a:xfrm>
            <a:prstGeom prst="rect">
              <a:avLst/>
            </a:prstGeom>
            <a:noFill/>
            <a:ln w="9525" algn="ctr">
              <a:noFill/>
              <a:miter lim="800000"/>
              <a:headEnd/>
              <a:tailEnd/>
            </a:ln>
          </p:spPr>
        </p:pic>
        <p:sp>
          <p:nvSpPr>
            <p:cNvPr id="30764" name="TextBox 218"/>
            <p:cNvSpPr txBox="1">
              <a:spLocks noChangeArrowheads="1"/>
            </p:cNvSpPr>
            <p:nvPr/>
          </p:nvSpPr>
          <p:spPr bwMode="auto">
            <a:xfrm>
              <a:off x="1403648" y="1628800"/>
              <a:ext cx="216024" cy="246221"/>
            </a:xfrm>
            <a:prstGeom prst="rect">
              <a:avLst/>
            </a:prstGeom>
            <a:noFill/>
            <a:ln w="9525">
              <a:solidFill>
                <a:schemeClr val="tx1"/>
              </a:solidFill>
              <a:miter lim="800000"/>
              <a:headEnd/>
              <a:tailEnd/>
            </a:ln>
          </p:spPr>
          <p:txBody>
            <a:bodyPr>
              <a:spAutoFit/>
            </a:bodyPr>
            <a:lstStyle/>
            <a:p>
              <a:r>
                <a:rPr lang="en-GB" sz="1000" b="1">
                  <a:latin typeface="Calibri" pitchFamily="34" charset="0"/>
                </a:rPr>
                <a:t>1</a:t>
              </a:r>
            </a:p>
          </p:txBody>
        </p:sp>
        <p:sp>
          <p:nvSpPr>
            <p:cNvPr id="30765" name="TextBox 221"/>
            <p:cNvSpPr txBox="1">
              <a:spLocks noChangeArrowheads="1"/>
            </p:cNvSpPr>
            <p:nvPr/>
          </p:nvSpPr>
          <p:spPr bwMode="auto">
            <a:xfrm>
              <a:off x="3275856" y="1628800"/>
              <a:ext cx="216024" cy="246221"/>
            </a:xfrm>
            <a:prstGeom prst="rect">
              <a:avLst/>
            </a:prstGeom>
            <a:noFill/>
            <a:ln w="9525">
              <a:solidFill>
                <a:schemeClr val="tx1"/>
              </a:solidFill>
              <a:miter lim="800000"/>
              <a:headEnd/>
              <a:tailEnd/>
            </a:ln>
          </p:spPr>
          <p:txBody>
            <a:bodyPr>
              <a:spAutoFit/>
            </a:bodyPr>
            <a:lstStyle/>
            <a:p>
              <a:r>
                <a:rPr lang="en-GB" sz="1000" b="1">
                  <a:latin typeface="Calibri" pitchFamily="34" charset="0"/>
                </a:rPr>
                <a:t>2</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4643438" y="765175"/>
            <a:ext cx="4176712" cy="5976938"/>
          </a:xfrm>
          <a:prstGeom prst="rect">
            <a:avLst/>
          </a:prstGeom>
          <a:noFill/>
          <a:ln w="9525" algn="in">
            <a:noFill/>
            <a:miter lim="800000"/>
            <a:headEnd/>
            <a:tailEnd/>
          </a:ln>
        </p:spPr>
        <p:txBody>
          <a:bodyPr lIns="36576" tIns="36576" rIns="36576" bIns="36576"/>
          <a:lstStyle/>
          <a:p>
            <a:r>
              <a:rPr lang="en-GB" sz="1200" b="1">
                <a:solidFill>
                  <a:srgbClr val="000000"/>
                </a:solidFill>
                <a:latin typeface="Calibri" pitchFamily="34" charset="0"/>
              </a:rPr>
              <a:t>Set Up</a:t>
            </a:r>
          </a:p>
          <a:p>
            <a:endParaRPr lang="en-GB" sz="800" b="1">
              <a:solidFill>
                <a:srgbClr val="000000"/>
              </a:solidFill>
              <a:latin typeface="Calibri" pitchFamily="34" charset="0"/>
            </a:endParaRPr>
          </a:p>
          <a:p>
            <a:r>
              <a:rPr lang="en-GB" sz="1200">
                <a:solidFill>
                  <a:srgbClr val="000000"/>
                </a:solidFill>
                <a:latin typeface="Calibri" pitchFamily="34" charset="0"/>
              </a:rPr>
              <a:t>12 players in this practice however, you could use any amount. </a:t>
            </a:r>
          </a:p>
          <a:p>
            <a:r>
              <a:rPr lang="en-GB" sz="1200">
                <a:solidFill>
                  <a:srgbClr val="000000"/>
                </a:solidFill>
                <a:latin typeface="Calibri" pitchFamily="34" charset="0"/>
              </a:rPr>
              <a:t>6 players with a ball each outside the boxes. 6 players without a ball inside the boxes.</a:t>
            </a:r>
          </a:p>
          <a:p>
            <a:r>
              <a:rPr lang="en-GB" sz="1200" b="1">
                <a:solidFill>
                  <a:srgbClr val="000000"/>
                </a:solidFill>
                <a:latin typeface="Calibri" pitchFamily="34" charset="0"/>
              </a:rPr>
              <a:t>Start:</a:t>
            </a:r>
          </a:p>
          <a:p>
            <a:r>
              <a:rPr lang="en-GB" sz="1200">
                <a:solidFill>
                  <a:srgbClr val="000000"/>
                </a:solidFill>
                <a:latin typeface="Calibri" pitchFamily="34" charset="0"/>
              </a:rPr>
              <a:t>Work in pairs, ball passed to player in the box who controls and passes back. Players can try any of the variables below.</a:t>
            </a:r>
          </a:p>
          <a:p>
            <a:r>
              <a:rPr lang="en-GB" sz="1200" b="1">
                <a:solidFill>
                  <a:srgbClr val="000000"/>
                </a:solidFill>
                <a:latin typeface="Calibri" pitchFamily="34" charset="0"/>
              </a:rPr>
              <a:t>(i) </a:t>
            </a:r>
            <a:r>
              <a:rPr lang="en-GB" sz="1200">
                <a:solidFill>
                  <a:srgbClr val="000000"/>
                </a:solidFill>
                <a:latin typeface="Calibri" pitchFamily="34" charset="0"/>
              </a:rPr>
              <a:t>Receive and take out the side of the box</a:t>
            </a:r>
          </a:p>
          <a:p>
            <a:r>
              <a:rPr lang="en-GB" sz="1200" b="1">
                <a:solidFill>
                  <a:srgbClr val="000000"/>
                </a:solidFill>
                <a:latin typeface="Calibri" pitchFamily="34" charset="0"/>
              </a:rPr>
              <a:t>(ii) </a:t>
            </a:r>
            <a:r>
              <a:rPr lang="en-GB" sz="1200">
                <a:solidFill>
                  <a:srgbClr val="000000"/>
                </a:solidFill>
                <a:latin typeface="Calibri" pitchFamily="34" charset="0"/>
              </a:rPr>
              <a:t>Receive and take out of the back of the box</a:t>
            </a:r>
          </a:p>
          <a:p>
            <a:r>
              <a:rPr lang="en-GB" sz="1200" b="1">
                <a:solidFill>
                  <a:srgbClr val="000000"/>
                </a:solidFill>
                <a:latin typeface="Calibri" pitchFamily="34" charset="0"/>
              </a:rPr>
              <a:t>(iii) </a:t>
            </a:r>
            <a:r>
              <a:rPr lang="en-GB" sz="1200">
                <a:solidFill>
                  <a:srgbClr val="000000"/>
                </a:solidFill>
                <a:latin typeface="Calibri" pitchFamily="34" charset="0"/>
              </a:rPr>
              <a:t>Receive first touch with outside of the foot</a:t>
            </a:r>
          </a:p>
          <a:p>
            <a:r>
              <a:rPr lang="en-GB" sz="1200" b="1">
                <a:solidFill>
                  <a:srgbClr val="000000"/>
                </a:solidFill>
                <a:latin typeface="Calibri" pitchFamily="34" charset="0"/>
              </a:rPr>
              <a:t>(iv) </a:t>
            </a:r>
            <a:r>
              <a:rPr lang="en-GB" sz="1200">
                <a:solidFill>
                  <a:srgbClr val="000000"/>
                </a:solidFill>
                <a:latin typeface="Calibri" pitchFamily="34" charset="0"/>
              </a:rPr>
              <a:t>Receive take the ball across body </a:t>
            </a:r>
          </a:p>
          <a:p>
            <a:endParaRPr lang="en-GB" sz="800">
              <a:solidFill>
                <a:srgbClr val="000000"/>
              </a:solidFill>
              <a:latin typeface="Calibri" pitchFamily="34" charset="0"/>
            </a:endParaRPr>
          </a:p>
          <a:p>
            <a:r>
              <a:rPr lang="en-GB" sz="1200">
                <a:solidFill>
                  <a:srgbClr val="000000"/>
                </a:solidFill>
                <a:latin typeface="Calibri" pitchFamily="34" charset="0"/>
              </a:rPr>
              <a:t>Players in possession of a ball now on the move dribbling around the area. Pass into a player in a box and then take their place.</a:t>
            </a:r>
          </a:p>
          <a:p>
            <a:r>
              <a:rPr lang="en-GB" sz="1200">
                <a:solidFill>
                  <a:srgbClr val="000000"/>
                </a:solidFill>
                <a:latin typeface="Calibri" pitchFamily="34" charset="0"/>
              </a:rPr>
              <a:t>Players in the box receive the ball in various ways, as above.</a:t>
            </a:r>
          </a:p>
          <a:p>
            <a:endParaRPr lang="en-GB" sz="800" b="1">
              <a:solidFill>
                <a:srgbClr val="000000"/>
              </a:solidFill>
              <a:latin typeface="Calibri" pitchFamily="34" charset="0"/>
            </a:endParaRPr>
          </a:p>
          <a:p>
            <a:r>
              <a:rPr lang="en-GB" sz="1200" b="1">
                <a:solidFill>
                  <a:srgbClr val="000000"/>
                </a:solidFill>
                <a:latin typeface="Calibri" pitchFamily="34" charset="0"/>
              </a:rPr>
              <a:t>Progressions</a:t>
            </a:r>
          </a:p>
          <a:p>
            <a:endParaRPr lang="en-GB" sz="800" b="1">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Player who passes the ball in now pressures the player</a:t>
            </a:r>
          </a:p>
          <a:p>
            <a:pPr>
              <a:buSzPts val="1000"/>
            </a:pPr>
            <a:r>
              <a:rPr lang="en-GB" sz="1200">
                <a:solidFill>
                  <a:srgbClr val="000000"/>
                </a:solidFill>
                <a:latin typeface="Calibri" pitchFamily="34" charset="0"/>
              </a:rPr>
              <a:t>    receiving the ball</a:t>
            </a:r>
            <a:endParaRPr lang="en-GB" sz="8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Balls played in the air into the box</a:t>
            </a:r>
            <a:endParaRPr lang="en-GB" sz="8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Have additional players to act as taggers to add extra</a:t>
            </a:r>
          </a:p>
          <a:p>
            <a:pPr>
              <a:buSzPts val="1000"/>
            </a:pPr>
            <a:r>
              <a:rPr lang="en-GB" sz="1200">
                <a:solidFill>
                  <a:srgbClr val="000000"/>
                </a:solidFill>
                <a:latin typeface="Calibri" pitchFamily="34" charset="0"/>
              </a:rPr>
              <a:t>    pressure on players whilst in possession of the ball, if a</a:t>
            </a:r>
          </a:p>
          <a:p>
            <a:pPr>
              <a:buSzPts val="1000"/>
            </a:pPr>
            <a:r>
              <a:rPr lang="en-GB" sz="1200">
                <a:solidFill>
                  <a:srgbClr val="000000"/>
                </a:solidFill>
                <a:latin typeface="Calibri" pitchFamily="34" charset="0"/>
              </a:rPr>
              <a:t>    player gets tagged they become the tagger</a:t>
            </a:r>
            <a:endParaRPr lang="en-GB" sz="8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Add signals from the sideline to get the players heads up and</a:t>
            </a:r>
          </a:p>
          <a:p>
            <a:pPr>
              <a:buSzPts val="1000"/>
            </a:pPr>
            <a:r>
              <a:rPr lang="en-GB" sz="1200">
                <a:solidFill>
                  <a:srgbClr val="000000"/>
                </a:solidFill>
                <a:latin typeface="Calibri" pitchFamily="34" charset="0"/>
              </a:rPr>
              <a:t>    increase awareness in possession</a:t>
            </a:r>
            <a:endParaRPr lang="en-GB" sz="8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You could incorporate goals into the practice and utilise as</a:t>
            </a:r>
          </a:p>
          <a:p>
            <a:pPr>
              <a:buSzPts val="1000"/>
            </a:pPr>
            <a:r>
              <a:rPr lang="en-GB" sz="1200">
                <a:solidFill>
                  <a:srgbClr val="000000"/>
                </a:solidFill>
                <a:latin typeface="Calibri" pitchFamily="34" charset="0"/>
              </a:rPr>
              <a:t>    you see fit.</a:t>
            </a:r>
          </a:p>
          <a:p>
            <a:pPr>
              <a:buSzPts val="1000"/>
            </a:pPr>
            <a:endParaRPr lang="en-GB" sz="800">
              <a:solidFill>
                <a:srgbClr val="000000"/>
              </a:solidFill>
              <a:latin typeface="Calibri" pitchFamily="34" charset="0"/>
            </a:endParaRPr>
          </a:p>
          <a:p>
            <a:pPr>
              <a:buSzPts val="1000"/>
            </a:pPr>
            <a:r>
              <a:rPr lang="en-GB" sz="1200">
                <a:solidFill>
                  <a:srgbClr val="000000"/>
                </a:solidFill>
                <a:latin typeface="Calibri" pitchFamily="34" charset="0"/>
              </a:rPr>
              <a:t>An example could be play a wall pass with one of the box players and then shoot at one of the goals </a:t>
            </a:r>
          </a:p>
          <a:p>
            <a:endParaRPr lang="en-GB" sz="1200">
              <a:solidFill>
                <a:srgbClr val="000000"/>
              </a:solidFill>
              <a:latin typeface="Comic Sans MS" pitchFamily="66" charset="0"/>
            </a:endParaRPr>
          </a:p>
          <a:p>
            <a:pPr algn="ctr"/>
            <a:endParaRPr lang="en-GB" sz="1100" b="1">
              <a:solidFill>
                <a:srgbClr val="000000"/>
              </a:solidFill>
              <a:latin typeface="Comic Sans MS" pitchFamily="66" charset="0"/>
            </a:endParaRPr>
          </a:p>
          <a:p>
            <a:pPr algn="ctr"/>
            <a:endParaRPr lang="en-GB" sz="1000" b="1">
              <a:solidFill>
                <a:srgbClr val="000000"/>
              </a:solidFill>
              <a:latin typeface="Comic Sans MS" pitchFamily="66" charset="0"/>
            </a:endParaRPr>
          </a:p>
          <a:p>
            <a:pPr algn="ctr"/>
            <a:endParaRPr lang="en-GB" sz="1100" b="1">
              <a:solidFill>
                <a:srgbClr val="000000"/>
              </a:solidFill>
              <a:latin typeface="Comic Sans MS" pitchFamily="66" charset="0"/>
            </a:endParaRPr>
          </a:p>
          <a:p>
            <a:r>
              <a:rPr lang="en-GB" sz="1000">
                <a:solidFill>
                  <a:srgbClr val="000000"/>
                </a:solidFill>
                <a:latin typeface="Comic Sans MS" pitchFamily="66" charset="0"/>
              </a:rPr>
              <a:t> </a:t>
            </a:r>
          </a:p>
          <a:p>
            <a:endParaRPr lang="en-US"/>
          </a:p>
        </p:txBody>
      </p:sp>
      <p:sp>
        <p:nvSpPr>
          <p:cNvPr id="3" name="Title 1"/>
          <p:cNvSpPr txBox="1">
            <a:spLocks/>
          </p:cNvSpPr>
          <p:nvPr/>
        </p:nvSpPr>
        <p:spPr>
          <a:xfrm>
            <a:off x="684213" y="188913"/>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Housebreaker</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grpSp>
        <p:nvGrpSpPr>
          <p:cNvPr id="4100" name="Group 3"/>
          <p:cNvGrpSpPr>
            <a:grpSpLocks/>
          </p:cNvGrpSpPr>
          <p:nvPr/>
        </p:nvGrpSpPr>
        <p:grpSpPr bwMode="auto">
          <a:xfrm>
            <a:off x="250825" y="476250"/>
            <a:ext cx="4103688" cy="6121400"/>
            <a:chOff x="467544" y="476672"/>
            <a:chExt cx="4103687" cy="6121400"/>
          </a:xfrm>
        </p:grpSpPr>
        <p:sp>
          <p:nvSpPr>
            <p:cNvPr id="4101" name="Rectangle 4"/>
            <p:cNvSpPr>
              <a:spLocks noChangeArrowheads="1"/>
            </p:cNvSpPr>
            <p:nvPr/>
          </p:nvSpPr>
          <p:spPr bwMode="auto">
            <a:xfrm rot="-5400000">
              <a:off x="-391293" y="1484734"/>
              <a:ext cx="5821362" cy="4103687"/>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102" name="Rectangle 5" descr="Outlined diamond"/>
            <p:cNvSpPr>
              <a:spLocks noChangeArrowheads="1"/>
            </p:cNvSpPr>
            <p:nvPr/>
          </p:nvSpPr>
          <p:spPr bwMode="auto">
            <a:xfrm>
              <a:off x="1880419" y="6447259"/>
              <a:ext cx="1216025" cy="15081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4103" name="Rectangle 6" descr="Outlined diamond"/>
            <p:cNvSpPr>
              <a:spLocks noChangeArrowheads="1"/>
            </p:cNvSpPr>
            <p:nvPr/>
          </p:nvSpPr>
          <p:spPr bwMode="auto">
            <a:xfrm>
              <a:off x="1880419" y="476672"/>
              <a:ext cx="1216025" cy="149225"/>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4104" name="Rectangle 7"/>
            <p:cNvSpPr>
              <a:spLocks noChangeArrowheads="1"/>
            </p:cNvSpPr>
            <p:nvPr/>
          </p:nvSpPr>
          <p:spPr bwMode="auto">
            <a:xfrm rot="-5400000">
              <a:off x="3339096" y="1637568"/>
              <a:ext cx="632346" cy="75882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105" name="Rectangle 8"/>
            <p:cNvSpPr>
              <a:spLocks noChangeArrowheads="1"/>
            </p:cNvSpPr>
            <p:nvPr/>
          </p:nvSpPr>
          <p:spPr bwMode="auto">
            <a:xfrm rot="-5400000">
              <a:off x="3259398" y="3141525"/>
              <a:ext cx="759941" cy="75882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106" name="Rectangle 9"/>
            <p:cNvSpPr>
              <a:spLocks noChangeArrowheads="1"/>
            </p:cNvSpPr>
            <p:nvPr/>
          </p:nvSpPr>
          <p:spPr bwMode="auto">
            <a:xfrm rot="-5400000">
              <a:off x="3338662" y="4662338"/>
              <a:ext cx="633214" cy="75882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107" name="Rectangle 10"/>
            <p:cNvSpPr>
              <a:spLocks noChangeArrowheads="1"/>
            </p:cNvSpPr>
            <p:nvPr/>
          </p:nvSpPr>
          <p:spPr bwMode="auto">
            <a:xfrm rot="-5400000">
              <a:off x="879736" y="3141525"/>
              <a:ext cx="759941" cy="75882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108" name="Rectangle 11"/>
            <p:cNvSpPr>
              <a:spLocks noChangeArrowheads="1"/>
            </p:cNvSpPr>
            <p:nvPr/>
          </p:nvSpPr>
          <p:spPr bwMode="auto">
            <a:xfrm rot="-5400000">
              <a:off x="944650" y="4608078"/>
              <a:ext cx="668709" cy="75882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109" name="Rectangle 12"/>
            <p:cNvSpPr>
              <a:spLocks noChangeArrowheads="1"/>
            </p:cNvSpPr>
            <p:nvPr/>
          </p:nvSpPr>
          <p:spPr bwMode="auto">
            <a:xfrm rot="-5400000">
              <a:off x="945084" y="1655316"/>
              <a:ext cx="667841" cy="75882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4110" name="Group 13"/>
            <p:cNvGrpSpPr>
              <a:grpSpLocks/>
            </p:cNvGrpSpPr>
            <p:nvPr/>
          </p:nvGrpSpPr>
          <p:grpSpPr bwMode="auto">
            <a:xfrm rot="-2869787">
              <a:off x="2134750" y="5507176"/>
              <a:ext cx="163512" cy="190500"/>
              <a:chOff x="111407775" y="109026150"/>
              <a:chExt cx="162000" cy="198000"/>
            </a:xfrm>
          </p:grpSpPr>
          <p:sp>
            <p:nvSpPr>
              <p:cNvPr id="4165"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66"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67"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11" name="Group 17"/>
            <p:cNvGrpSpPr>
              <a:grpSpLocks/>
            </p:cNvGrpSpPr>
            <p:nvPr/>
          </p:nvGrpSpPr>
          <p:grpSpPr bwMode="auto">
            <a:xfrm rot="-2226403">
              <a:off x="3680483" y="5039854"/>
              <a:ext cx="155574" cy="200025"/>
              <a:chOff x="108383775" y="108666150"/>
              <a:chExt cx="162000" cy="198000"/>
            </a:xfrm>
          </p:grpSpPr>
          <p:sp>
            <p:nvSpPr>
              <p:cNvPr id="4162" name="Oval 18"/>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63" name="Oval 19"/>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64" name="Oval 20"/>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12" name="Group 21"/>
            <p:cNvGrpSpPr>
              <a:grpSpLocks/>
            </p:cNvGrpSpPr>
            <p:nvPr/>
          </p:nvGrpSpPr>
          <p:grpSpPr bwMode="auto">
            <a:xfrm rot="-3505281">
              <a:off x="2597303" y="4533778"/>
              <a:ext cx="163512" cy="188913"/>
              <a:chOff x="111522075" y="109176450"/>
              <a:chExt cx="162000" cy="198000"/>
            </a:xfrm>
          </p:grpSpPr>
          <p:sp>
            <p:nvSpPr>
              <p:cNvPr id="4159" name="Oval 22"/>
              <p:cNvSpPr>
                <a:spLocks noChangeArrowheads="1"/>
              </p:cNvSpPr>
              <p:nvPr/>
            </p:nvSpPr>
            <p:spPr bwMode="auto">
              <a:xfrm>
                <a:off x="111540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60" name="Oval 23"/>
              <p:cNvSpPr>
                <a:spLocks noChangeArrowheads="1"/>
              </p:cNvSpPr>
              <p:nvPr/>
            </p:nvSpPr>
            <p:spPr bwMode="auto">
              <a:xfrm>
                <a:off x="111603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61" name="Oval 24"/>
              <p:cNvSpPr>
                <a:spLocks noChangeArrowheads="1"/>
              </p:cNvSpPr>
              <p:nvPr/>
            </p:nvSpPr>
            <p:spPr bwMode="auto">
              <a:xfrm>
                <a:off x="111522075" y="109212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13" name="Group 25"/>
            <p:cNvGrpSpPr>
              <a:grpSpLocks/>
            </p:cNvGrpSpPr>
            <p:nvPr/>
          </p:nvGrpSpPr>
          <p:grpSpPr bwMode="auto">
            <a:xfrm rot="-1967981">
              <a:off x="1741727" y="2609058"/>
              <a:ext cx="155574" cy="200025"/>
              <a:chOff x="111636375" y="109290750"/>
              <a:chExt cx="162000" cy="198000"/>
            </a:xfrm>
          </p:grpSpPr>
          <p:sp>
            <p:nvSpPr>
              <p:cNvPr id="4156" name="Oval 26"/>
              <p:cNvSpPr>
                <a:spLocks noChangeArrowheads="1"/>
              </p:cNvSpPr>
              <p:nvPr/>
            </p:nvSpPr>
            <p:spPr bwMode="auto">
              <a:xfrm>
                <a:off x="111654375" y="10929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57" name="Oval 27"/>
              <p:cNvSpPr>
                <a:spLocks noChangeArrowheads="1"/>
              </p:cNvSpPr>
              <p:nvPr/>
            </p:nvSpPr>
            <p:spPr bwMode="auto">
              <a:xfrm>
                <a:off x="111717375" y="10929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58" name="Oval 28"/>
              <p:cNvSpPr>
                <a:spLocks noChangeArrowheads="1"/>
              </p:cNvSpPr>
              <p:nvPr/>
            </p:nvSpPr>
            <p:spPr bwMode="auto">
              <a:xfrm>
                <a:off x="111636375" y="109326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14" name="Group 29"/>
            <p:cNvGrpSpPr>
              <a:grpSpLocks/>
            </p:cNvGrpSpPr>
            <p:nvPr/>
          </p:nvGrpSpPr>
          <p:grpSpPr bwMode="auto">
            <a:xfrm rot="5520000">
              <a:off x="1090179" y="934743"/>
              <a:ext cx="153987" cy="200025"/>
              <a:chOff x="111750675" y="109405050"/>
              <a:chExt cx="162000" cy="198000"/>
            </a:xfrm>
          </p:grpSpPr>
          <p:sp>
            <p:nvSpPr>
              <p:cNvPr id="4153" name="Oval 30"/>
              <p:cNvSpPr>
                <a:spLocks noChangeArrowheads="1"/>
              </p:cNvSpPr>
              <p:nvPr/>
            </p:nvSpPr>
            <p:spPr bwMode="auto">
              <a:xfrm>
                <a:off x="111768675" y="10940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54" name="Oval 31"/>
              <p:cNvSpPr>
                <a:spLocks noChangeArrowheads="1"/>
              </p:cNvSpPr>
              <p:nvPr/>
            </p:nvSpPr>
            <p:spPr bwMode="auto">
              <a:xfrm>
                <a:off x="111831675" y="10940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55" name="Oval 32"/>
              <p:cNvSpPr>
                <a:spLocks noChangeArrowheads="1"/>
              </p:cNvSpPr>
              <p:nvPr/>
            </p:nvSpPr>
            <p:spPr bwMode="auto">
              <a:xfrm>
                <a:off x="111750675" y="109441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15" name="Group 33"/>
            <p:cNvGrpSpPr>
              <a:grpSpLocks/>
            </p:cNvGrpSpPr>
            <p:nvPr/>
          </p:nvGrpSpPr>
          <p:grpSpPr bwMode="auto">
            <a:xfrm rot="5228001">
              <a:off x="2239159" y="3214419"/>
              <a:ext cx="163512" cy="188912"/>
              <a:chOff x="111864975" y="109519350"/>
              <a:chExt cx="162000" cy="198000"/>
            </a:xfrm>
          </p:grpSpPr>
          <p:sp>
            <p:nvSpPr>
              <p:cNvPr id="4150" name="Oval 34"/>
              <p:cNvSpPr>
                <a:spLocks noChangeArrowheads="1"/>
              </p:cNvSpPr>
              <p:nvPr/>
            </p:nvSpPr>
            <p:spPr bwMode="auto">
              <a:xfrm>
                <a:off x="111882975" y="109519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51" name="Oval 35"/>
              <p:cNvSpPr>
                <a:spLocks noChangeArrowheads="1"/>
              </p:cNvSpPr>
              <p:nvPr/>
            </p:nvSpPr>
            <p:spPr bwMode="auto">
              <a:xfrm>
                <a:off x="111945975" y="109519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52" name="Oval 36"/>
              <p:cNvSpPr>
                <a:spLocks noChangeArrowheads="1"/>
              </p:cNvSpPr>
              <p:nvPr/>
            </p:nvSpPr>
            <p:spPr bwMode="auto">
              <a:xfrm>
                <a:off x="111864975" y="109555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16" name="Group 37"/>
            <p:cNvGrpSpPr>
              <a:grpSpLocks/>
            </p:cNvGrpSpPr>
            <p:nvPr/>
          </p:nvGrpSpPr>
          <p:grpSpPr bwMode="auto">
            <a:xfrm rot="-10047428">
              <a:off x="3151704" y="923224"/>
              <a:ext cx="155574" cy="200025"/>
              <a:chOff x="111979275" y="109633650"/>
              <a:chExt cx="162000" cy="198000"/>
            </a:xfrm>
          </p:grpSpPr>
          <p:sp>
            <p:nvSpPr>
              <p:cNvPr id="4147" name="Oval 38"/>
              <p:cNvSpPr>
                <a:spLocks noChangeArrowheads="1"/>
              </p:cNvSpPr>
              <p:nvPr/>
            </p:nvSpPr>
            <p:spPr bwMode="auto">
              <a:xfrm>
                <a:off x="111997275" y="109633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48" name="Oval 39"/>
              <p:cNvSpPr>
                <a:spLocks noChangeArrowheads="1"/>
              </p:cNvSpPr>
              <p:nvPr/>
            </p:nvSpPr>
            <p:spPr bwMode="auto">
              <a:xfrm>
                <a:off x="112060275" y="109633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49" name="Oval 40"/>
              <p:cNvSpPr>
                <a:spLocks noChangeArrowheads="1"/>
              </p:cNvSpPr>
              <p:nvPr/>
            </p:nvSpPr>
            <p:spPr bwMode="auto">
              <a:xfrm>
                <a:off x="111979275" y="109669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17" name="Group 41"/>
            <p:cNvGrpSpPr>
              <a:grpSpLocks/>
            </p:cNvGrpSpPr>
            <p:nvPr/>
          </p:nvGrpSpPr>
          <p:grpSpPr bwMode="auto">
            <a:xfrm rot="4344307">
              <a:off x="1149366" y="4952642"/>
              <a:ext cx="163512" cy="190500"/>
              <a:chOff x="108498075" y="108780450"/>
              <a:chExt cx="162000" cy="198000"/>
            </a:xfrm>
          </p:grpSpPr>
          <p:sp>
            <p:nvSpPr>
              <p:cNvPr id="4144" name="Oval 42"/>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45" name="Oval 43"/>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46" name="Oval 44"/>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18" name="Group 45"/>
            <p:cNvGrpSpPr>
              <a:grpSpLocks/>
            </p:cNvGrpSpPr>
            <p:nvPr/>
          </p:nvGrpSpPr>
          <p:grpSpPr bwMode="auto">
            <a:xfrm rot="5400000">
              <a:off x="1170012" y="3286670"/>
              <a:ext cx="163512" cy="190500"/>
              <a:chOff x="108612375" y="108894750"/>
              <a:chExt cx="162000" cy="198000"/>
            </a:xfrm>
          </p:grpSpPr>
          <p:sp>
            <p:nvSpPr>
              <p:cNvPr id="4141"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42"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43"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19" name="Group 49"/>
            <p:cNvGrpSpPr>
              <a:grpSpLocks/>
            </p:cNvGrpSpPr>
            <p:nvPr/>
          </p:nvGrpSpPr>
          <p:grpSpPr bwMode="auto">
            <a:xfrm rot="8404796">
              <a:off x="1089659" y="1727416"/>
              <a:ext cx="155574" cy="200025"/>
              <a:chOff x="108726675" y="109009050"/>
              <a:chExt cx="162000" cy="198000"/>
            </a:xfrm>
          </p:grpSpPr>
          <p:sp>
            <p:nvSpPr>
              <p:cNvPr id="4138" name="Oval 50"/>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39" name="Oval 51"/>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40" name="Oval 52"/>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20" name="Group 53"/>
            <p:cNvGrpSpPr>
              <a:grpSpLocks/>
            </p:cNvGrpSpPr>
            <p:nvPr/>
          </p:nvGrpSpPr>
          <p:grpSpPr bwMode="auto">
            <a:xfrm rot="-5400000">
              <a:off x="3649390" y="3271490"/>
              <a:ext cx="163512" cy="190500"/>
              <a:chOff x="108840975" y="109123350"/>
              <a:chExt cx="162000" cy="198000"/>
            </a:xfrm>
          </p:grpSpPr>
          <p:sp>
            <p:nvSpPr>
              <p:cNvPr id="4135" name="Oval 54"/>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36" name="Oval 55"/>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37" name="Oval 56"/>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21" name="Group 57"/>
            <p:cNvGrpSpPr>
              <a:grpSpLocks/>
            </p:cNvGrpSpPr>
            <p:nvPr/>
          </p:nvGrpSpPr>
          <p:grpSpPr bwMode="auto">
            <a:xfrm rot="-9100264">
              <a:off x="3674039" y="1797752"/>
              <a:ext cx="155574" cy="200025"/>
              <a:chOff x="108955275" y="109237650"/>
              <a:chExt cx="162000" cy="198000"/>
            </a:xfrm>
          </p:grpSpPr>
          <p:sp>
            <p:nvSpPr>
              <p:cNvPr id="4132" name="Oval 58"/>
              <p:cNvSpPr>
                <a:spLocks noChangeArrowheads="1"/>
              </p:cNvSpPr>
              <p:nvPr/>
            </p:nvSpPr>
            <p:spPr bwMode="auto">
              <a:xfrm>
                <a:off x="108973275" y="10923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33" name="Oval 59"/>
              <p:cNvSpPr>
                <a:spLocks noChangeArrowheads="1"/>
              </p:cNvSpPr>
              <p:nvPr/>
            </p:nvSpPr>
            <p:spPr bwMode="auto">
              <a:xfrm>
                <a:off x="109036275" y="10923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34" name="Oval 60"/>
              <p:cNvSpPr>
                <a:spLocks noChangeArrowheads="1"/>
              </p:cNvSpPr>
              <p:nvPr/>
            </p:nvSpPr>
            <p:spPr bwMode="auto">
              <a:xfrm>
                <a:off x="108955275" y="1092736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122" name="Oval 61" descr="Solid diamond"/>
            <p:cNvSpPr>
              <a:spLocks noChangeArrowheads="1"/>
            </p:cNvSpPr>
            <p:nvPr/>
          </p:nvSpPr>
          <p:spPr bwMode="auto">
            <a:xfrm rot="-5400000">
              <a:off x="2086000" y="5395540"/>
              <a:ext cx="107950" cy="1031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23" name="Oval 62" descr="Solid diamond"/>
            <p:cNvSpPr>
              <a:spLocks noChangeArrowheads="1"/>
            </p:cNvSpPr>
            <p:nvPr/>
          </p:nvSpPr>
          <p:spPr bwMode="auto">
            <a:xfrm rot="-5400000">
              <a:off x="2408585" y="4368279"/>
              <a:ext cx="109538" cy="1031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24" name="Oval 63" descr="Solid diamond"/>
            <p:cNvSpPr>
              <a:spLocks noChangeArrowheads="1"/>
            </p:cNvSpPr>
            <p:nvPr/>
          </p:nvSpPr>
          <p:spPr bwMode="auto">
            <a:xfrm rot="-5400000">
              <a:off x="1401267" y="983109"/>
              <a:ext cx="109537"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25" name="Oval 64" descr="Solid diamond"/>
            <p:cNvSpPr>
              <a:spLocks noChangeArrowheads="1"/>
            </p:cNvSpPr>
            <p:nvPr/>
          </p:nvSpPr>
          <p:spPr bwMode="auto">
            <a:xfrm rot="-5400000">
              <a:off x="2464619" y="3248447"/>
              <a:ext cx="109537" cy="1031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26" name="Oval 65" descr="Solid diamond"/>
            <p:cNvSpPr>
              <a:spLocks noChangeArrowheads="1"/>
            </p:cNvSpPr>
            <p:nvPr/>
          </p:nvSpPr>
          <p:spPr bwMode="auto">
            <a:xfrm rot="-5400000">
              <a:off x="3057451" y="1271141"/>
              <a:ext cx="107950" cy="1031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27" name="Oval 66" descr="Solid diamond"/>
            <p:cNvSpPr>
              <a:spLocks noChangeArrowheads="1"/>
            </p:cNvSpPr>
            <p:nvPr/>
          </p:nvSpPr>
          <p:spPr bwMode="auto">
            <a:xfrm rot="-5400000">
              <a:off x="1670869" y="2484859"/>
              <a:ext cx="109538" cy="1031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28" name="Line 67"/>
            <p:cNvSpPr>
              <a:spLocks noChangeShapeType="1"/>
            </p:cNvSpPr>
            <p:nvPr/>
          </p:nvSpPr>
          <p:spPr bwMode="auto">
            <a:xfrm rot="16200000" flipH="1">
              <a:off x="3017069" y="2903959"/>
              <a:ext cx="73025" cy="828675"/>
            </a:xfrm>
            <a:prstGeom prst="line">
              <a:avLst/>
            </a:prstGeom>
            <a:noFill/>
            <a:ln w="9525">
              <a:solidFill>
                <a:srgbClr val="000000"/>
              </a:solidFill>
              <a:round/>
              <a:headEnd/>
              <a:tailEnd type="triangle" w="med" len="med"/>
            </a:ln>
          </p:spPr>
          <p:txBody>
            <a:bodyPr lIns="36576" tIns="36576" rIns="36576" bIns="36576"/>
            <a:lstStyle/>
            <a:p>
              <a:endParaRPr lang="en-US"/>
            </a:p>
          </p:txBody>
        </p:sp>
        <p:sp>
          <p:nvSpPr>
            <p:cNvPr id="4129" name="Line 68"/>
            <p:cNvSpPr>
              <a:spLocks noChangeShapeType="1"/>
            </p:cNvSpPr>
            <p:nvPr/>
          </p:nvSpPr>
          <p:spPr bwMode="auto">
            <a:xfrm rot="-5400000" flipH="1" flipV="1">
              <a:off x="3192488" y="3741365"/>
              <a:ext cx="654050" cy="173037"/>
            </a:xfrm>
            <a:prstGeom prst="line">
              <a:avLst/>
            </a:prstGeom>
            <a:noFill/>
            <a:ln w="9525">
              <a:solidFill>
                <a:srgbClr val="000000"/>
              </a:solidFill>
              <a:prstDash val="dash"/>
              <a:round/>
              <a:headEnd/>
              <a:tailEnd type="triangle" w="med" len="med"/>
            </a:ln>
          </p:spPr>
          <p:txBody>
            <a:bodyPr lIns="36576" tIns="36576" rIns="36576" bIns="36576"/>
            <a:lstStyle/>
            <a:p>
              <a:endParaRPr lang="en-US"/>
            </a:p>
          </p:txBody>
        </p:sp>
        <p:sp>
          <p:nvSpPr>
            <p:cNvPr id="4130" name="Line 69"/>
            <p:cNvSpPr>
              <a:spLocks noChangeShapeType="1"/>
            </p:cNvSpPr>
            <p:nvPr/>
          </p:nvSpPr>
          <p:spPr bwMode="auto">
            <a:xfrm rot="16200000" flipV="1">
              <a:off x="1259631" y="2060846"/>
              <a:ext cx="432049" cy="288033"/>
            </a:xfrm>
            <a:prstGeom prst="line">
              <a:avLst/>
            </a:prstGeom>
            <a:noFill/>
            <a:ln w="9525">
              <a:solidFill>
                <a:srgbClr val="000000"/>
              </a:solidFill>
              <a:round/>
              <a:headEnd/>
              <a:tailEnd type="triangle" w="med" len="med"/>
            </a:ln>
          </p:spPr>
          <p:txBody>
            <a:bodyPr lIns="36576" tIns="36576" rIns="36576" bIns="36576"/>
            <a:lstStyle/>
            <a:p>
              <a:endParaRPr lang="en-US"/>
            </a:p>
          </p:txBody>
        </p:sp>
        <p:sp>
          <p:nvSpPr>
            <p:cNvPr id="4131" name="Line 70"/>
            <p:cNvSpPr>
              <a:spLocks noChangeShapeType="1"/>
            </p:cNvSpPr>
            <p:nvPr/>
          </p:nvSpPr>
          <p:spPr bwMode="auto">
            <a:xfrm rot="-5400000">
              <a:off x="1607865" y="1568599"/>
              <a:ext cx="0" cy="552450"/>
            </a:xfrm>
            <a:prstGeom prst="line">
              <a:avLst/>
            </a:prstGeom>
            <a:noFill/>
            <a:ln w="9525">
              <a:solidFill>
                <a:srgbClr val="000000"/>
              </a:solidFill>
              <a:prstDash val="dash"/>
              <a:round/>
              <a:headEnd/>
              <a:tailEnd type="triangle" w="med" len="med"/>
            </a:ln>
          </p:spPr>
          <p:txBody>
            <a:bodyPr lIns="36576" tIns="36576" rIns="36576" bIns="36576"/>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916238" y="115888"/>
            <a:ext cx="3455987" cy="360362"/>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Around Town</a:t>
            </a:r>
            <a:endParaRPr lang="en-US">
              <a:latin typeface="Calibri" pitchFamily="34" charset="0"/>
            </a:endParaRPr>
          </a:p>
        </p:txBody>
      </p:sp>
      <p:sp>
        <p:nvSpPr>
          <p:cNvPr id="31747" name="Rectangle 4"/>
          <p:cNvSpPr>
            <a:spLocks noChangeArrowheads="1"/>
          </p:cNvSpPr>
          <p:nvPr/>
        </p:nvSpPr>
        <p:spPr bwMode="auto">
          <a:xfrm rot="10800000">
            <a:off x="250825" y="549275"/>
            <a:ext cx="4752975" cy="4319588"/>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1748" name="Oval 5"/>
          <p:cNvSpPr>
            <a:spLocks noChangeArrowheads="1"/>
          </p:cNvSpPr>
          <p:nvPr/>
        </p:nvSpPr>
        <p:spPr bwMode="auto">
          <a:xfrm rot="10800000">
            <a:off x="350838" y="615950"/>
            <a:ext cx="863600" cy="8080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49" name="AutoShape 6"/>
          <p:cNvSpPr>
            <a:spLocks noChangeArrowheads="1"/>
          </p:cNvSpPr>
          <p:nvPr/>
        </p:nvSpPr>
        <p:spPr bwMode="auto">
          <a:xfrm rot="-5400000">
            <a:off x="3896519" y="3721894"/>
            <a:ext cx="909638" cy="895350"/>
          </a:xfrm>
          <a:prstGeom prst="rtTriangle">
            <a:avLst/>
          </a:prstGeom>
          <a:solidFill>
            <a:srgbClr val="B7FE8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1750" name="Rectangle 7"/>
          <p:cNvSpPr>
            <a:spLocks noChangeArrowheads="1"/>
          </p:cNvSpPr>
          <p:nvPr/>
        </p:nvSpPr>
        <p:spPr bwMode="auto">
          <a:xfrm rot="10800000">
            <a:off x="384175" y="3916363"/>
            <a:ext cx="896938" cy="674687"/>
          </a:xfrm>
          <a:prstGeom prst="rect">
            <a:avLst/>
          </a:prstGeom>
          <a:solidFill>
            <a:srgbClr val="00B0F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1751" name="Rectangle 8"/>
          <p:cNvSpPr>
            <a:spLocks noChangeArrowheads="1"/>
          </p:cNvSpPr>
          <p:nvPr/>
        </p:nvSpPr>
        <p:spPr bwMode="auto">
          <a:xfrm rot="10800000">
            <a:off x="4067175" y="682625"/>
            <a:ext cx="731838" cy="606425"/>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31752" name="Group 17"/>
          <p:cNvGrpSpPr>
            <a:grpSpLocks/>
          </p:cNvGrpSpPr>
          <p:nvPr/>
        </p:nvGrpSpPr>
        <p:grpSpPr bwMode="auto">
          <a:xfrm rot="-7425449">
            <a:off x="3386932" y="3177381"/>
            <a:ext cx="152400" cy="182563"/>
            <a:chOff x="111407775" y="109026150"/>
            <a:chExt cx="162000" cy="198000"/>
          </a:xfrm>
        </p:grpSpPr>
        <p:sp>
          <p:nvSpPr>
            <p:cNvPr id="31804" name="Oval 18"/>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805" name="Oval 19"/>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806" name="Oval 20"/>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1753" name="Group 21"/>
          <p:cNvGrpSpPr>
            <a:grpSpLocks/>
          </p:cNvGrpSpPr>
          <p:nvPr/>
        </p:nvGrpSpPr>
        <p:grpSpPr bwMode="auto">
          <a:xfrm rot="-7140000">
            <a:off x="4067969" y="2420144"/>
            <a:ext cx="149225" cy="185737"/>
            <a:chOff x="108383775" y="108666150"/>
            <a:chExt cx="162000" cy="198000"/>
          </a:xfrm>
        </p:grpSpPr>
        <p:sp>
          <p:nvSpPr>
            <p:cNvPr id="31801" name="Oval 22"/>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802" name="Oval 23"/>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803" name="Oval 24"/>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1754" name="Group 53"/>
          <p:cNvGrpSpPr>
            <a:grpSpLocks/>
          </p:cNvGrpSpPr>
          <p:nvPr/>
        </p:nvGrpSpPr>
        <p:grpSpPr bwMode="auto">
          <a:xfrm rot="8640000">
            <a:off x="1868488" y="2068513"/>
            <a:ext cx="152400" cy="182562"/>
            <a:chOff x="108612375" y="108930750"/>
            <a:chExt cx="162000" cy="198000"/>
          </a:xfrm>
        </p:grpSpPr>
        <p:sp>
          <p:nvSpPr>
            <p:cNvPr id="31798" name="Oval 54"/>
            <p:cNvSpPr>
              <a:spLocks noChangeArrowheads="1"/>
            </p:cNvSpPr>
            <p:nvPr/>
          </p:nvSpPr>
          <p:spPr bwMode="auto">
            <a:xfrm>
              <a:off x="108630375" y="10893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99" name="Oval 55"/>
            <p:cNvSpPr>
              <a:spLocks noChangeArrowheads="1"/>
            </p:cNvSpPr>
            <p:nvPr/>
          </p:nvSpPr>
          <p:spPr bwMode="auto">
            <a:xfrm>
              <a:off x="108693375" y="10893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800" name="Oval 56"/>
            <p:cNvSpPr>
              <a:spLocks noChangeArrowheads="1"/>
            </p:cNvSpPr>
            <p:nvPr/>
          </p:nvSpPr>
          <p:spPr bwMode="auto">
            <a:xfrm>
              <a:off x="108612375" y="108966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1755" name="Group 61"/>
          <p:cNvGrpSpPr>
            <a:grpSpLocks/>
          </p:cNvGrpSpPr>
          <p:nvPr/>
        </p:nvGrpSpPr>
        <p:grpSpPr bwMode="auto">
          <a:xfrm rot="-7847652">
            <a:off x="1877219" y="1156494"/>
            <a:ext cx="152400" cy="182562"/>
            <a:chOff x="111522075" y="109140450"/>
            <a:chExt cx="162000" cy="198000"/>
          </a:xfrm>
        </p:grpSpPr>
        <p:sp>
          <p:nvSpPr>
            <p:cNvPr id="31795"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96"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97"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1756" name="Group 65"/>
          <p:cNvGrpSpPr>
            <a:grpSpLocks/>
          </p:cNvGrpSpPr>
          <p:nvPr/>
        </p:nvGrpSpPr>
        <p:grpSpPr bwMode="auto">
          <a:xfrm rot="-7716357">
            <a:off x="1461294" y="3429794"/>
            <a:ext cx="152400" cy="182562"/>
            <a:chOff x="111636375" y="109254750"/>
            <a:chExt cx="162000" cy="198000"/>
          </a:xfrm>
        </p:grpSpPr>
        <p:sp>
          <p:nvSpPr>
            <p:cNvPr id="31792" name="Oval 66"/>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93" name="Oval 67"/>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94" name="Oval 68"/>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1757" name="Group 69"/>
          <p:cNvGrpSpPr>
            <a:grpSpLocks/>
          </p:cNvGrpSpPr>
          <p:nvPr/>
        </p:nvGrpSpPr>
        <p:grpSpPr bwMode="auto">
          <a:xfrm rot="-1349729">
            <a:off x="3521075" y="1722438"/>
            <a:ext cx="149225" cy="185737"/>
            <a:chOff x="111750675" y="109369050"/>
            <a:chExt cx="162000" cy="198000"/>
          </a:xfrm>
        </p:grpSpPr>
        <p:sp>
          <p:nvSpPr>
            <p:cNvPr id="31789"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90"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91"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1758" name="TextBox 72"/>
          <p:cNvSpPr txBox="1">
            <a:spLocks noChangeArrowheads="1"/>
          </p:cNvSpPr>
          <p:nvPr/>
        </p:nvSpPr>
        <p:spPr bwMode="auto">
          <a:xfrm>
            <a:off x="5076825" y="620713"/>
            <a:ext cx="3887788" cy="4908550"/>
          </a:xfrm>
          <a:prstGeom prst="rect">
            <a:avLst/>
          </a:prstGeom>
          <a:noFill/>
          <a:ln w="9525">
            <a:noFill/>
            <a:miter lim="800000"/>
            <a:headEnd/>
            <a:tailEnd/>
          </a:ln>
        </p:spPr>
        <p:txBody>
          <a:bodyPr>
            <a:spAutoFit/>
          </a:bodyPr>
          <a:lstStyle/>
          <a:p>
            <a:r>
              <a:rPr lang="en-GB" sz="1100">
                <a:latin typeface="Calibri" pitchFamily="34" charset="0"/>
              </a:rPr>
              <a:t>Area can be whatever you feel is appropriate with different shapes in the corners as shown.</a:t>
            </a:r>
          </a:p>
          <a:p>
            <a:endParaRPr lang="en-GB" sz="1000">
              <a:latin typeface="Calibri" pitchFamily="34" charset="0"/>
            </a:endParaRPr>
          </a:p>
          <a:p>
            <a:r>
              <a:rPr lang="en-GB" sz="1100">
                <a:latin typeface="Calibri" pitchFamily="34" charset="0"/>
              </a:rPr>
              <a:t>Players driving (dribbling) around the area (town).</a:t>
            </a:r>
          </a:p>
          <a:p>
            <a:endParaRPr lang="en-GB" sz="1000">
              <a:latin typeface="Calibri" pitchFamily="34" charset="0"/>
            </a:endParaRPr>
          </a:p>
          <a:p>
            <a:r>
              <a:rPr lang="en-GB" sz="1100">
                <a:latin typeface="Calibri" pitchFamily="34" charset="0"/>
              </a:rPr>
              <a:t>We can get the players thinking about how they might drive their car, sometimes they  go fast, sometimes slower in traffic, turning corners, braking. Can the players try and do as many different things as they can think of.</a:t>
            </a:r>
          </a:p>
          <a:p>
            <a:endParaRPr lang="en-GB" sz="1000">
              <a:latin typeface="Calibri" pitchFamily="34" charset="0"/>
            </a:endParaRPr>
          </a:p>
          <a:p>
            <a:r>
              <a:rPr lang="en-GB" sz="1100">
                <a:latin typeface="Calibri" pitchFamily="34" charset="0"/>
              </a:rPr>
              <a:t>Allocate a certain type of building for each shape, in this instant there is a Garage, Shop, Car Wash and Jail.</a:t>
            </a:r>
          </a:p>
          <a:p>
            <a:endParaRPr lang="en-GB" sz="1000">
              <a:latin typeface="Calibri" pitchFamily="34" charset="0"/>
            </a:endParaRPr>
          </a:p>
          <a:p>
            <a:r>
              <a:rPr lang="en-GB" sz="1100">
                <a:latin typeface="Calibri" pitchFamily="34" charset="0"/>
              </a:rPr>
              <a:t>Players are allowed to visit Garage to fill up the car, on leaving the garage can the players try to do keep ups.</a:t>
            </a:r>
          </a:p>
          <a:p>
            <a:endParaRPr lang="en-GB" sz="1000">
              <a:latin typeface="Calibri" pitchFamily="34" charset="0"/>
            </a:endParaRPr>
          </a:p>
          <a:p>
            <a:r>
              <a:rPr lang="en-GB" sz="1100">
                <a:latin typeface="Calibri" pitchFamily="34" charset="0"/>
              </a:rPr>
              <a:t>Players visit the Shop and when leaving  the players drop the ball from their hands to their feet , control it and carry on.</a:t>
            </a:r>
          </a:p>
          <a:p>
            <a:endParaRPr lang="en-GB" sz="1000">
              <a:latin typeface="Calibri" pitchFamily="34" charset="0"/>
            </a:endParaRPr>
          </a:p>
          <a:p>
            <a:r>
              <a:rPr lang="en-GB" sz="1100">
                <a:latin typeface="Calibri" pitchFamily="34" charset="0"/>
              </a:rPr>
              <a:t>Players can now visit the Car Wash to clean their car and after running around in there for  a minute on leaving can players  do toe taps, sole taps on coming out.</a:t>
            </a:r>
            <a:endParaRPr lang="en-GB" sz="1000">
              <a:latin typeface="Calibri" pitchFamily="34" charset="0"/>
            </a:endParaRPr>
          </a:p>
          <a:p>
            <a:r>
              <a:rPr lang="en-GB" sz="1100">
                <a:latin typeface="Calibri" pitchFamily="34" charset="0"/>
              </a:rPr>
              <a:t>Once players are used to the different areas they can visit wherever they now choose. We may now say to them, can we travel into an area in a certain way and come out in a different way.</a:t>
            </a:r>
          </a:p>
          <a:p>
            <a:endParaRPr lang="en-GB" sz="1100">
              <a:latin typeface="Calibri" pitchFamily="34" charset="0"/>
            </a:endParaRPr>
          </a:p>
          <a:p>
            <a:endParaRPr lang="en-GB" sz="1100">
              <a:latin typeface="Calibri" pitchFamily="34" charset="0"/>
            </a:endParaRPr>
          </a:p>
          <a:p>
            <a:r>
              <a:rPr lang="en-GB" sz="1100">
                <a:latin typeface="Calibri" pitchFamily="34" charset="0"/>
              </a:rPr>
              <a:t>  </a:t>
            </a:r>
          </a:p>
        </p:txBody>
      </p:sp>
      <p:sp>
        <p:nvSpPr>
          <p:cNvPr id="31759" name="TextBox 73"/>
          <p:cNvSpPr txBox="1">
            <a:spLocks noChangeArrowheads="1"/>
          </p:cNvSpPr>
          <p:nvPr/>
        </p:nvSpPr>
        <p:spPr bwMode="auto">
          <a:xfrm>
            <a:off x="4140200" y="836613"/>
            <a:ext cx="576263" cy="246062"/>
          </a:xfrm>
          <a:prstGeom prst="rect">
            <a:avLst/>
          </a:prstGeom>
          <a:noFill/>
          <a:ln w="9525">
            <a:noFill/>
            <a:miter lim="800000"/>
            <a:headEnd/>
            <a:tailEnd/>
          </a:ln>
        </p:spPr>
        <p:txBody>
          <a:bodyPr>
            <a:spAutoFit/>
          </a:bodyPr>
          <a:lstStyle/>
          <a:p>
            <a:r>
              <a:rPr lang="en-GB" sz="1000" b="1">
                <a:latin typeface="Calibri" pitchFamily="34" charset="0"/>
              </a:rPr>
              <a:t>Garage</a:t>
            </a:r>
          </a:p>
        </p:txBody>
      </p:sp>
      <p:sp>
        <p:nvSpPr>
          <p:cNvPr id="31760" name="TextBox 74"/>
          <p:cNvSpPr txBox="1">
            <a:spLocks noChangeArrowheads="1"/>
          </p:cNvSpPr>
          <p:nvPr/>
        </p:nvSpPr>
        <p:spPr bwMode="auto">
          <a:xfrm>
            <a:off x="4211638" y="4149725"/>
            <a:ext cx="576262" cy="400050"/>
          </a:xfrm>
          <a:prstGeom prst="rect">
            <a:avLst/>
          </a:prstGeom>
          <a:noFill/>
          <a:ln w="9525">
            <a:noFill/>
            <a:miter lim="800000"/>
            <a:headEnd/>
            <a:tailEnd/>
          </a:ln>
        </p:spPr>
        <p:txBody>
          <a:bodyPr>
            <a:spAutoFit/>
          </a:bodyPr>
          <a:lstStyle/>
          <a:p>
            <a:pPr algn="ctr"/>
            <a:r>
              <a:rPr lang="en-GB" sz="1000" b="1">
                <a:latin typeface="Calibri" pitchFamily="34" charset="0"/>
              </a:rPr>
              <a:t>Car</a:t>
            </a:r>
          </a:p>
          <a:p>
            <a:pPr algn="ctr"/>
            <a:r>
              <a:rPr lang="en-GB" sz="1000" b="1">
                <a:latin typeface="Calibri" pitchFamily="34" charset="0"/>
              </a:rPr>
              <a:t>wash</a:t>
            </a:r>
          </a:p>
        </p:txBody>
      </p:sp>
      <p:sp>
        <p:nvSpPr>
          <p:cNvPr id="31761" name="TextBox 75"/>
          <p:cNvSpPr txBox="1">
            <a:spLocks noChangeArrowheads="1"/>
          </p:cNvSpPr>
          <p:nvPr/>
        </p:nvSpPr>
        <p:spPr bwMode="auto">
          <a:xfrm>
            <a:off x="468313" y="908050"/>
            <a:ext cx="574675" cy="247650"/>
          </a:xfrm>
          <a:prstGeom prst="rect">
            <a:avLst/>
          </a:prstGeom>
          <a:solidFill>
            <a:srgbClr val="FF3300"/>
          </a:solidFill>
          <a:ln w="9525">
            <a:noFill/>
            <a:miter lim="800000"/>
            <a:headEnd/>
            <a:tailEnd/>
          </a:ln>
        </p:spPr>
        <p:txBody>
          <a:bodyPr>
            <a:spAutoFit/>
          </a:bodyPr>
          <a:lstStyle/>
          <a:p>
            <a:pPr algn="ctr"/>
            <a:r>
              <a:rPr lang="en-GB" sz="1000" b="1">
                <a:latin typeface="Calibri" pitchFamily="34" charset="0"/>
              </a:rPr>
              <a:t>Jail</a:t>
            </a:r>
          </a:p>
        </p:txBody>
      </p:sp>
      <p:sp>
        <p:nvSpPr>
          <p:cNvPr id="31762" name="TextBox 77"/>
          <p:cNvSpPr txBox="1">
            <a:spLocks noChangeArrowheads="1"/>
          </p:cNvSpPr>
          <p:nvPr/>
        </p:nvSpPr>
        <p:spPr bwMode="auto">
          <a:xfrm>
            <a:off x="539750" y="4149725"/>
            <a:ext cx="576263" cy="246063"/>
          </a:xfrm>
          <a:prstGeom prst="rect">
            <a:avLst/>
          </a:prstGeom>
          <a:noFill/>
          <a:ln w="9525">
            <a:noFill/>
            <a:miter lim="800000"/>
            <a:headEnd/>
            <a:tailEnd/>
          </a:ln>
        </p:spPr>
        <p:txBody>
          <a:bodyPr>
            <a:spAutoFit/>
          </a:bodyPr>
          <a:lstStyle/>
          <a:p>
            <a:pPr algn="ctr"/>
            <a:r>
              <a:rPr lang="en-GB" sz="1000" b="1">
                <a:latin typeface="Calibri" pitchFamily="34" charset="0"/>
              </a:rPr>
              <a:t>Shop</a:t>
            </a:r>
          </a:p>
        </p:txBody>
      </p:sp>
      <p:sp>
        <p:nvSpPr>
          <p:cNvPr id="31763" name="TextBox 78"/>
          <p:cNvSpPr txBox="1">
            <a:spLocks noChangeArrowheads="1"/>
          </p:cNvSpPr>
          <p:nvPr/>
        </p:nvSpPr>
        <p:spPr bwMode="auto">
          <a:xfrm>
            <a:off x="250825" y="5013325"/>
            <a:ext cx="8497888" cy="1108075"/>
          </a:xfrm>
          <a:prstGeom prst="rect">
            <a:avLst/>
          </a:prstGeom>
          <a:noFill/>
          <a:ln w="9525">
            <a:noFill/>
            <a:miter lim="800000"/>
            <a:headEnd/>
            <a:tailEnd/>
          </a:ln>
        </p:spPr>
        <p:txBody>
          <a:bodyPr>
            <a:spAutoFit/>
          </a:bodyPr>
          <a:lstStyle/>
          <a:p>
            <a:r>
              <a:rPr lang="en-GB" sz="1100">
                <a:latin typeface="Calibri" pitchFamily="34" charset="0"/>
              </a:rPr>
              <a:t>As a progression we could now add 1 or 2 Policeman. They are looking for players who are going either too fast or too slow, if they tag a player they now must go to jail. They can breakout of jail once they done some skills. Ask the players how many different types of skills they use prior to breaking out. Rotate policeman at regular intervals.</a:t>
            </a:r>
          </a:p>
          <a:p>
            <a:endParaRPr lang="en-GB" sz="1100">
              <a:latin typeface="Calibri" pitchFamily="34" charset="0"/>
            </a:endParaRPr>
          </a:p>
          <a:p>
            <a:r>
              <a:rPr lang="en-GB" sz="1100">
                <a:latin typeface="Calibri" pitchFamily="34" charset="0"/>
              </a:rPr>
              <a:t>This game is good for young players for an opportunity to use their imagination and also for the coaches. Think of other things you could incorporate in to the game. Roundabouts, Traffic Lights etc.</a:t>
            </a:r>
          </a:p>
        </p:txBody>
      </p:sp>
      <p:sp>
        <p:nvSpPr>
          <p:cNvPr id="80" name="Footer Placeholder 1"/>
          <p:cNvSpPr>
            <a:spLocks noGrp="1"/>
          </p:cNvSpPr>
          <p:nvPr>
            <p:ph type="ftr" sz="quarter" idx="11"/>
          </p:nvPr>
        </p:nvSpPr>
        <p:spPr>
          <a:xfrm>
            <a:off x="3059113" y="6492875"/>
            <a:ext cx="2895600" cy="365125"/>
          </a:xfrm>
        </p:spPr>
        <p:txBody>
          <a:bodyPr/>
          <a:lstStyle/>
          <a:p>
            <a:pPr>
              <a:defRPr/>
            </a:pPr>
            <a:r>
              <a:rPr lang="en-GB" dirty="0" smtClean="0"/>
              <a:t>Essex County FA - GP Development</a:t>
            </a:r>
            <a:endParaRPr lang="en-GB" dirty="0"/>
          </a:p>
        </p:txBody>
      </p:sp>
      <p:sp>
        <p:nvSpPr>
          <p:cNvPr id="31765" name="Oval 64" descr="Solid diamond"/>
          <p:cNvSpPr>
            <a:spLocks noChangeArrowheads="1"/>
          </p:cNvSpPr>
          <p:nvPr/>
        </p:nvSpPr>
        <p:spPr bwMode="auto">
          <a:xfrm rot="-5400000">
            <a:off x="3344863" y="1631950"/>
            <a:ext cx="109538" cy="1031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31766" name="Group 61"/>
          <p:cNvGrpSpPr>
            <a:grpSpLocks/>
          </p:cNvGrpSpPr>
          <p:nvPr/>
        </p:nvGrpSpPr>
        <p:grpSpPr bwMode="auto">
          <a:xfrm rot="5100000">
            <a:off x="871538" y="2662238"/>
            <a:ext cx="150812" cy="182562"/>
            <a:chOff x="111522075" y="109140450"/>
            <a:chExt cx="162000" cy="198000"/>
          </a:xfrm>
        </p:grpSpPr>
        <p:sp>
          <p:nvSpPr>
            <p:cNvPr id="31786"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87"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88"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1767" name="Group 61"/>
          <p:cNvGrpSpPr>
            <a:grpSpLocks/>
          </p:cNvGrpSpPr>
          <p:nvPr/>
        </p:nvGrpSpPr>
        <p:grpSpPr bwMode="auto">
          <a:xfrm rot="-7847652">
            <a:off x="2886869" y="2518569"/>
            <a:ext cx="152400" cy="182562"/>
            <a:chOff x="111522075" y="109140450"/>
            <a:chExt cx="162000" cy="198000"/>
          </a:xfrm>
        </p:grpSpPr>
        <p:sp>
          <p:nvSpPr>
            <p:cNvPr id="31783"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84"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85"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1768" name="Group 61"/>
          <p:cNvGrpSpPr>
            <a:grpSpLocks/>
          </p:cNvGrpSpPr>
          <p:nvPr/>
        </p:nvGrpSpPr>
        <p:grpSpPr bwMode="auto">
          <a:xfrm rot="3720000">
            <a:off x="3461544" y="4534694"/>
            <a:ext cx="152400" cy="182562"/>
            <a:chOff x="111522075" y="109140450"/>
            <a:chExt cx="162000" cy="198000"/>
          </a:xfrm>
        </p:grpSpPr>
        <p:sp>
          <p:nvSpPr>
            <p:cNvPr id="31780"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81"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82"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1769" name="Group 61"/>
          <p:cNvGrpSpPr>
            <a:grpSpLocks/>
          </p:cNvGrpSpPr>
          <p:nvPr/>
        </p:nvGrpSpPr>
        <p:grpSpPr bwMode="auto">
          <a:xfrm rot="8640000">
            <a:off x="942975" y="1727200"/>
            <a:ext cx="150813" cy="182563"/>
            <a:chOff x="111522075" y="109140450"/>
            <a:chExt cx="162000" cy="198000"/>
          </a:xfrm>
        </p:grpSpPr>
        <p:sp>
          <p:nvSpPr>
            <p:cNvPr id="31777"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78"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79"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1770" name="Oval 64" descr="Solid diamond"/>
          <p:cNvSpPr>
            <a:spLocks noChangeArrowheads="1"/>
          </p:cNvSpPr>
          <p:nvPr/>
        </p:nvSpPr>
        <p:spPr bwMode="auto">
          <a:xfrm rot="-5400000">
            <a:off x="1760538" y="1416050"/>
            <a:ext cx="109538" cy="1031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71" name="Oval 64" descr="Solid diamond"/>
          <p:cNvSpPr>
            <a:spLocks noChangeArrowheads="1"/>
          </p:cNvSpPr>
          <p:nvPr/>
        </p:nvSpPr>
        <p:spPr bwMode="auto">
          <a:xfrm rot="-5400000">
            <a:off x="1112838" y="1919288"/>
            <a:ext cx="109537" cy="1031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72" name="Oval 64" descr="Solid diamond"/>
          <p:cNvSpPr>
            <a:spLocks noChangeArrowheads="1"/>
          </p:cNvSpPr>
          <p:nvPr/>
        </p:nvSpPr>
        <p:spPr bwMode="auto">
          <a:xfrm rot="-5400000">
            <a:off x="1112838" y="2711450"/>
            <a:ext cx="109538" cy="1031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73" name="Oval 64" descr="Solid diamond"/>
          <p:cNvSpPr>
            <a:spLocks noChangeArrowheads="1"/>
          </p:cNvSpPr>
          <p:nvPr/>
        </p:nvSpPr>
        <p:spPr bwMode="auto">
          <a:xfrm rot="-5400000">
            <a:off x="1329532" y="3575844"/>
            <a:ext cx="107950" cy="1031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74" name="Oval 64" descr="Solid diamond"/>
          <p:cNvSpPr>
            <a:spLocks noChangeArrowheads="1"/>
          </p:cNvSpPr>
          <p:nvPr/>
        </p:nvSpPr>
        <p:spPr bwMode="auto">
          <a:xfrm rot="-5400000">
            <a:off x="2768600" y="2711450"/>
            <a:ext cx="109538" cy="1031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75" name="Oval 64" descr="Solid diamond"/>
          <p:cNvSpPr>
            <a:spLocks noChangeArrowheads="1"/>
          </p:cNvSpPr>
          <p:nvPr/>
        </p:nvSpPr>
        <p:spPr bwMode="auto">
          <a:xfrm rot="-5400000">
            <a:off x="3274219" y="3359944"/>
            <a:ext cx="107950" cy="1031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776" name="Oval 64" descr="Solid diamond"/>
          <p:cNvSpPr>
            <a:spLocks noChangeArrowheads="1"/>
          </p:cNvSpPr>
          <p:nvPr/>
        </p:nvSpPr>
        <p:spPr bwMode="auto">
          <a:xfrm rot="-5400000">
            <a:off x="3633788" y="4367212"/>
            <a:ext cx="107950"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916238" y="115888"/>
            <a:ext cx="3455987" cy="360362"/>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Licence to Pass</a:t>
            </a:r>
            <a:endParaRPr lang="en-US">
              <a:latin typeface="Calibri" pitchFamily="34" charset="0"/>
            </a:endParaRPr>
          </a:p>
        </p:txBody>
      </p:sp>
      <p:grpSp>
        <p:nvGrpSpPr>
          <p:cNvPr id="32771" name="Group 150"/>
          <p:cNvGrpSpPr>
            <a:grpSpLocks/>
          </p:cNvGrpSpPr>
          <p:nvPr/>
        </p:nvGrpSpPr>
        <p:grpSpPr bwMode="auto">
          <a:xfrm>
            <a:off x="395288" y="476250"/>
            <a:ext cx="3960812" cy="3024188"/>
            <a:chOff x="395536" y="620688"/>
            <a:chExt cx="3960440" cy="3024335"/>
          </a:xfrm>
        </p:grpSpPr>
        <p:sp>
          <p:nvSpPr>
            <p:cNvPr id="32828" name="Rectangle 4"/>
            <p:cNvSpPr>
              <a:spLocks noChangeArrowheads="1"/>
            </p:cNvSpPr>
            <p:nvPr/>
          </p:nvSpPr>
          <p:spPr bwMode="auto">
            <a:xfrm rot="10800000">
              <a:off x="395536" y="620688"/>
              <a:ext cx="3960440" cy="3024335"/>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2829" name="Rectangle 5"/>
            <p:cNvSpPr>
              <a:spLocks noChangeArrowheads="1"/>
            </p:cNvSpPr>
            <p:nvPr/>
          </p:nvSpPr>
          <p:spPr bwMode="auto">
            <a:xfrm rot="10800000">
              <a:off x="611560" y="764703"/>
              <a:ext cx="3528392" cy="2725797"/>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32830" name="Group 10"/>
            <p:cNvGrpSpPr>
              <a:grpSpLocks/>
            </p:cNvGrpSpPr>
            <p:nvPr/>
          </p:nvGrpSpPr>
          <p:grpSpPr bwMode="auto">
            <a:xfrm rot="-7907223">
              <a:off x="3808337" y="998292"/>
              <a:ext cx="101564" cy="121689"/>
              <a:chOff x="108383775" y="108666150"/>
              <a:chExt cx="162000" cy="198000"/>
            </a:xfrm>
          </p:grpSpPr>
          <p:sp>
            <p:nvSpPr>
              <p:cNvPr id="32880"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81"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82"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831" name="Group 14"/>
            <p:cNvGrpSpPr>
              <a:grpSpLocks/>
            </p:cNvGrpSpPr>
            <p:nvPr/>
          </p:nvGrpSpPr>
          <p:grpSpPr bwMode="auto">
            <a:xfrm rot="-2040000">
              <a:off x="2939828" y="2140914"/>
              <a:ext cx="101564" cy="121689"/>
              <a:chOff x="110957775" y="109476150"/>
              <a:chExt cx="162000" cy="198000"/>
            </a:xfrm>
          </p:grpSpPr>
          <p:sp>
            <p:nvSpPr>
              <p:cNvPr id="32877"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78"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79"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832" name="Group 22"/>
            <p:cNvGrpSpPr>
              <a:grpSpLocks/>
            </p:cNvGrpSpPr>
            <p:nvPr/>
          </p:nvGrpSpPr>
          <p:grpSpPr bwMode="auto">
            <a:xfrm>
              <a:off x="1835696" y="1484784"/>
              <a:ext cx="101564" cy="121691"/>
              <a:chOff x="108726675" y="109009050"/>
              <a:chExt cx="162000" cy="198000"/>
            </a:xfrm>
          </p:grpSpPr>
          <p:sp>
            <p:nvSpPr>
              <p:cNvPr id="32874"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75"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76"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833" name="Group 26"/>
            <p:cNvGrpSpPr>
              <a:grpSpLocks/>
            </p:cNvGrpSpPr>
            <p:nvPr/>
          </p:nvGrpSpPr>
          <p:grpSpPr bwMode="auto">
            <a:xfrm rot="4740000">
              <a:off x="907746" y="2139181"/>
              <a:ext cx="99566" cy="124133"/>
              <a:chOff x="111300675" y="109819050"/>
              <a:chExt cx="162000" cy="198000"/>
            </a:xfrm>
          </p:grpSpPr>
          <p:sp>
            <p:nvSpPr>
              <p:cNvPr id="32871"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72"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73"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834" name="Group 30"/>
            <p:cNvGrpSpPr>
              <a:grpSpLocks/>
            </p:cNvGrpSpPr>
            <p:nvPr/>
          </p:nvGrpSpPr>
          <p:grpSpPr bwMode="auto">
            <a:xfrm rot="-10740000">
              <a:off x="2700868" y="909579"/>
              <a:ext cx="99563" cy="124133"/>
              <a:chOff x="108600269" y="109058151"/>
              <a:chExt cx="162000" cy="198000"/>
            </a:xfrm>
          </p:grpSpPr>
          <p:sp>
            <p:nvSpPr>
              <p:cNvPr id="32868"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69"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70"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835" name="Group 34"/>
            <p:cNvGrpSpPr>
              <a:grpSpLocks/>
            </p:cNvGrpSpPr>
            <p:nvPr/>
          </p:nvGrpSpPr>
          <p:grpSpPr bwMode="auto">
            <a:xfrm rot="9720000">
              <a:off x="1143442" y="1134630"/>
              <a:ext cx="99566" cy="124133"/>
              <a:chOff x="108461002" y="109140210"/>
              <a:chExt cx="162000" cy="198001"/>
            </a:xfrm>
          </p:grpSpPr>
          <p:sp>
            <p:nvSpPr>
              <p:cNvPr id="32865" name="Oval 36"/>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66" name="Oval 37"/>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67" name="Oval 38"/>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836" name="Group 46"/>
            <p:cNvGrpSpPr>
              <a:grpSpLocks/>
            </p:cNvGrpSpPr>
            <p:nvPr/>
          </p:nvGrpSpPr>
          <p:grpSpPr bwMode="auto">
            <a:xfrm rot="60000">
              <a:off x="2056940" y="2352983"/>
              <a:ext cx="99566" cy="124133"/>
              <a:chOff x="111414975" y="109933350"/>
              <a:chExt cx="162000" cy="198000"/>
            </a:xfrm>
          </p:grpSpPr>
          <p:sp>
            <p:nvSpPr>
              <p:cNvPr id="32862"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63"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64"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837" name="Group 50"/>
            <p:cNvGrpSpPr>
              <a:grpSpLocks/>
            </p:cNvGrpSpPr>
            <p:nvPr/>
          </p:nvGrpSpPr>
          <p:grpSpPr bwMode="auto">
            <a:xfrm rot="-7920000">
              <a:off x="3735804" y="1993152"/>
              <a:ext cx="99563" cy="129098"/>
              <a:chOff x="111529275" y="110047650"/>
              <a:chExt cx="162000" cy="198000"/>
            </a:xfrm>
          </p:grpSpPr>
          <p:sp>
            <p:nvSpPr>
              <p:cNvPr id="32859"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60"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61"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2838" name="Oval 56" descr="Solid diamond"/>
            <p:cNvSpPr>
              <a:spLocks noChangeArrowheads="1"/>
            </p:cNvSpPr>
            <p:nvPr/>
          </p:nvSpPr>
          <p:spPr bwMode="auto">
            <a:xfrm rot="10800000">
              <a:off x="1259632" y="1268760"/>
              <a:ext cx="66376" cy="6770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39" name="Oval 57" descr="Solid diamond"/>
            <p:cNvSpPr>
              <a:spLocks noChangeArrowheads="1"/>
            </p:cNvSpPr>
            <p:nvPr/>
          </p:nvSpPr>
          <p:spPr bwMode="auto">
            <a:xfrm rot="10800000">
              <a:off x="2123728" y="2276872"/>
              <a:ext cx="66376" cy="6770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cxnSp>
          <p:nvCxnSpPr>
            <p:cNvPr id="18" name="Straight Connector 17"/>
            <p:cNvCxnSpPr/>
            <p:nvPr/>
          </p:nvCxnSpPr>
          <p:spPr>
            <a:xfrm>
              <a:off x="611416" y="1700240"/>
              <a:ext cx="34921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11416" y="2708352"/>
              <a:ext cx="34921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2842" name="Group 61"/>
            <p:cNvGrpSpPr>
              <a:grpSpLocks/>
            </p:cNvGrpSpPr>
            <p:nvPr/>
          </p:nvGrpSpPr>
          <p:grpSpPr bwMode="auto">
            <a:xfrm rot="231146">
              <a:off x="2143866" y="3228881"/>
              <a:ext cx="108303" cy="126749"/>
              <a:chOff x="111522075" y="109140450"/>
              <a:chExt cx="162000" cy="198000"/>
            </a:xfrm>
          </p:grpSpPr>
          <p:sp>
            <p:nvSpPr>
              <p:cNvPr id="32856"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57"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58"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843" name="Group 61"/>
            <p:cNvGrpSpPr>
              <a:grpSpLocks/>
            </p:cNvGrpSpPr>
            <p:nvPr/>
          </p:nvGrpSpPr>
          <p:grpSpPr bwMode="auto">
            <a:xfrm rot="-5559408">
              <a:off x="3800050" y="2940848"/>
              <a:ext cx="108303" cy="126749"/>
              <a:chOff x="111522075" y="109140450"/>
              <a:chExt cx="162000" cy="198000"/>
            </a:xfrm>
          </p:grpSpPr>
          <p:sp>
            <p:nvSpPr>
              <p:cNvPr id="32853"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54"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55"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844" name="Group 61"/>
            <p:cNvGrpSpPr>
              <a:grpSpLocks/>
            </p:cNvGrpSpPr>
            <p:nvPr/>
          </p:nvGrpSpPr>
          <p:grpSpPr bwMode="auto">
            <a:xfrm rot="-1350693">
              <a:off x="3151978" y="3228880"/>
              <a:ext cx="108303" cy="126749"/>
              <a:chOff x="111522075" y="109140450"/>
              <a:chExt cx="162000" cy="198000"/>
            </a:xfrm>
          </p:grpSpPr>
          <p:sp>
            <p:nvSpPr>
              <p:cNvPr id="32850"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51"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52"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845" name="Group 61"/>
            <p:cNvGrpSpPr>
              <a:grpSpLocks/>
            </p:cNvGrpSpPr>
            <p:nvPr/>
          </p:nvGrpSpPr>
          <p:grpSpPr bwMode="auto">
            <a:xfrm rot="2161071">
              <a:off x="847721" y="3300887"/>
              <a:ext cx="108303" cy="126749"/>
              <a:chOff x="111522075" y="109140450"/>
              <a:chExt cx="162000" cy="198000"/>
            </a:xfrm>
          </p:grpSpPr>
          <p:sp>
            <p:nvSpPr>
              <p:cNvPr id="32847"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48"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49"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2846" name="Oval 57" descr="Solid diamond"/>
            <p:cNvSpPr>
              <a:spLocks noChangeArrowheads="1"/>
            </p:cNvSpPr>
            <p:nvPr/>
          </p:nvSpPr>
          <p:spPr bwMode="auto">
            <a:xfrm rot="10800000">
              <a:off x="3131840" y="3140968"/>
              <a:ext cx="66376" cy="6770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32772" name="Rectangle 4"/>
          <p:cNvSpPr>
            <a:spLocks noChangeArrowheads="1"/>
          </p:cNvSpPr>
          <p:nvPr/>
        </p:nvSpPr>
        <p:spPr bwMode="auto">
          <a:xfrm rot="10800000">
            <a:off x="395288" y="3644900"/>
            <a:ext cx="3960812" cy="3024188"/>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2773" name="Rectangle 5"/>
          <p:cNvSpPr>
            <a:spLocks noChangeArrowheads="1"/>
          </p:cNvSpPr>
          <p:nvPr/>
        </p:nvSpPr>
        <p:spPr bwMode="auto">
          <a:xfrm rot="10800000">
            <a:off x="611188" y="3789363"/>
            <a:ext cx="3529012" cy="2725737"/>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32774" name="Group 10"/>
          <p:cNvGrpSpPr>
            <a:grpSpLocks/>
          </p:cNvGrpSpPr>
          <p:nvPr/>
        </p:nvGrpSpPr>
        <p:grpSpPr bwMode="auto">
          <a:xfrm rot="-7907223">
            <a:off x="3808413" y="4022725"/>
            <a:ext cx="101600" cy="120650"/>
            <a:chOff x="108383775" y="108666150"/>
            <a:chExt cx="162000" cy="198000"/>
          </a:xfrm>
        </p:grpSpPr>
        <p:sp>
          <p:nvSpPr>
            <p:cNvPr id="32825"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26"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27"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775" name="Group 14"/>
          <p:cNvGrpSpPr>
            <a:grpSpLocks/>
          </p:cNvGrpSpPr>
          <p:nvPr/>
        </p:nvGrpSpPr>
        <p:grpSpPr bwMode="auto">
          <a:xfrm rot="-2040000">
            <a:off x="2940050" y="5165725"/>
            <a:ext cx="101600" cy="120650"/>
            <a:chOff x="110957775" y="109476150"/>
            <a:chExt cx="162000" cy="198000"/>
          </a:xfrm>
        </p:grpSpPr>
        <p:sp>
          <p:nvSpPr>
            <p:cNvPr id="32822"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23"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24"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776" name="Group 22"/>
          <p:cNvGrpSpPr>
            <a:grpSpLocks/>
          </p:cNvGrpSpPr>
          <p:nvPr/>
        </p:nvGrpSpPr>
        <p:grpSpPr bwMode="auto">
          <a:xfrm>
            <a:off x="1835150" y="4508500"/>
            <a:ext cx="101600" cy="122238"/>
            <a:chOff x="108726675" y="109009050"/>
            <a:chExt cx="162000" cy="198000"/>
          </a:xfrm>
        </p:grpSpPr>
        <p:sp>
          <p:nvSpPr>
            <p:cNvPr id="32819"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20"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21"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777" name="Group 26"/>
          <p:cNvGrpSpPr>
            <a:grpSpLocks/>
          </p:cNvGrpSpPr>
          <p:nvPr/>
        </p:nvGrpSpPr>
        <p:grpSpPr bwMode="auto">
          <a:xfrm rot="4740000">
            <a:off x="907256" y="5163344"/>
            <a:ext cx="100013" cy="123825"/>
            <a:chOff x="111300675" y="109819050"/>
            <a:chExt cx="162000" cy="198000"/>
          </a:xfrm>
        </p:grpSpPr>
        <p:sp>
          <p:nvSpPr>
            <p:cNvPr id="32816"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17"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18"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778" name="Group 30"/>
          <p:cNvGrpSpPr>
            <a:grpSpLocks/>
          </p:cNvGrpSpPr>
          <p:nvPr/>
        </p:nvGrpSpPr>
        <p:grpSpPr bwMode="auto">
          <a:xfrm rot="-10740000">
            <a:off x="2700338" y="3933825"/>
            <a:ext cx="100012" cy="123825"/>
            <a:chOff x="108600269" y="109058151"/>
            <a:chExt cx="162000" cy="198000"/>
          </a:xfrm>
        </p:grpSpPr>
        <p:sp>
          <p:nvSpPr>
            <p:cNvPr id="32813"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14"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15"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779" name="Group 34"/>
          <p:cNvGrpSpPr>
            <a:grpSpLocks/>
          </p:cNvGrpSpPr>
          <p:nvPr/>
        </p:nvGrpSpPr>
        <p:grpSpPr bwMode="auto">
          <a:xfrm rot="9720000">
            <a:off x="1143000" y="4159250"/>
            <a:ext cx="100013" cy="123825"/>
            <a:chOff x="108461002" y="109140210"/>
            <a:chExt cx="162000" cy="198001"/>
          </a:xfrm>
        </p:grpSpPr>
        <p:sp>
          <p:nvSpPr>
            <p:cNvPr id="32810" name="Oval 189"/>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11" name="Oval 190"/>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12" name="Oval 191"/>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780" name="Group 46"/>
          <p:cNvGrpSpPr>
            <a:grpSpLocks/>
          </p:cNvGrpSpPr>
          <p:nvPr/>
        </p:nvGrpSpPr>
        <p:grpSpPr bwMode="auto">
          <a:xfrm rot="60000">
            <a:off x="2057400" y="5376863"/>
            <a:ext cx="98425" cy="123825"/>
            <a:chOff x="111414975" y="109933350"/>
            <a:chExt cx="162000" cy="198000"/>
          </a:xfrm>
        </p:grpSpPr>
        <p:sp>
          <p:nvSpPr>
            <p:cNvPr id="32807"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08"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09"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781" name="Group 50"/>
          <p:cNvGrpSpPr>
            <a:grpSpLocks/>
          </p:cNvGrpSpPr>
          <p:nvPr/>
        </p:nvGrpSpPr>
        <p:grpSpPr bwMode="auto">
          <a:xfrm rot="-7920000">
            <a:off x="3735387" y="5018088"/>
            <a:ext cx="100013" cy="128588"/>
            <a:chOff x="111529275" y="110047650"/>
            <a:chExt cx="162000" cy="198000"/>
          </a:xfrm>
        </p:grpSpPr>
        <p:sp>
          <p:nvSpPr>
            <p:cNvPr id="32804"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05"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06"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cxnSp>
        <p:nvCxnSpPr>
          <p:cNvPr id="165" name="Straight Connector 164"/>
          <p:cNvCxnSpPr/>
          <p:nvPr/>
        </p:nvCxnSpPr>
        <p:spPr>
          <a:xfrm>
            <a:off x="611188" y="4724400"/>
            <a:ext cx="349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611188" y="5732463"/>
            <a:ext cx="349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2784" name="Group 61"/>
          <p:cNvGrpSpPr>
            <a:grpSpLocks/>
          </p:cNvGrpSpPr>
          <p:nvPr/>
        </p:nvGrpSpPr>
        <p:grpSpPr bwMode="auto">
          <a:xfrm rot="231146">
            <a:off x="2143125" y="6253163"/>
            <a:ext cx="109538" cy="127000"/>
            <a:chOff x="111522075" y="109140450"/>
            <a:chExt cx="162000" cy="198000"/>
          </a:xfrm>
        </p:grpSpPr>
        <p:sp>
          <p:nvSpPr>
            <p:cNvPr id="32801"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02"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03"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785" name="Group 61"/>
          <p:cNvGrpSpPr>
            <a:grpSpLocks/>
          </p:cNvGrpSpPr>
          <p:nvPr/>
        </p:nvGrpSpPr>
        <p:grpSpPr bwMode="auto">
          <a:xfrm rot="-5559408">
            <a:off x="3799681" y="5965032"/>
            <a:ext cx="109537" cy="127000"/>
            <a:chOff x="111522075" y="109140450"/>
            <a:chExt cx="162000" cy="198000"/>
          </a:xfrm>
        </p:grpSpPr>
        <p:sp>
          <p:nvSpPr>
            <p:cNvPr id="32798"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799"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800"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786" name="Group 61"/>
          <p:cNvGrpSpPr>
            <a:grpSpLocks/>
          </p:cNvGrpSpPr>
          <p:nvPr/>
        </p:nvGrpSpPr>
        <p:grpSpPr bwMode="auto">
          <a:xfrm rot="-1350693">
            <a:off x="3151188" y="6253163"/>
            <a:ext cx="109537" cy="127000"/>
            <a:chOff x="111522075" y="109140450"/>
            <a:chExt cx="162000" cy="198000"/>
          </a:xfrm>
        </p:grpSpPr>
        <p:sp>
          <p:nvSpPr>
            <p:cNvPr id="32795"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796"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797"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2787" name="Group 61"/>
          <p:cNvGrpSpPr>
            <a:grpSpLocks/>
          </p:cNvGrpSpPr>
          <p:nvPr/>
        </p:nvGrpSpPr>
        <p:grpSpPr bwMode="auto">
          <a:xfrm rot="2161071">
            <a:off x="847725" y="6324600"/>
            <a:ext cx="107950" cy="127000"/>
            <a:chOff x="111522075" y="109140450"/>
            <a:chExt cx="162000" cy="198000"/>
          </a:xfrm>
        </p:grpSpPr>
        <p:sp>
          <p:nvSpPr>
            <p:cNvPr id="32792"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793"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794"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2788" name="Oval 57" descr="Solid diamond"/>
          <p:cNvSpPr>
            <a:spLocks noChangeArrowheads="1"/>
          </p:cNvSpPr>
          <p:nvPr/>
        </p:nvSpPr>
        <p:spPr bwMode="auto">
          <a:xfrm rot="10800000">
            <a:off x="3132138" y="6165850"/>
            <a:ext cx="66675" cy="666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2789" name="Rectangle 2" descr="Outlined diamond"/>
          <p:cNvSpPr>
            <a:spLocks noChangeArrowheads="1"/>
          </p:cNvSpPr>
          <p:nvPr/>
        </p:nvSpPr>
        <p:spPr bwMode="auto">
          <a:xfrm>
            <a:off x="2124075" y="3644900"/>
            <a:ext cx="539750" cy="14446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2790" name="Rectangle 3" descr="Outlined diamond"/>
          <p:cNvSpPr>
            <a:spLocks noChangeArrowheads="1"/>
          </p:cNvSpPr>
          <p:nvPr/>
        </p:nvSpPr>
        <p:spPr bwMode="auto">
          <a:xfrm>
            <a:off x="2124075" y="6524625"/>
            <a:ext cx="539750" cy="14446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32791" name="TextBox 209"/>
          <p:cNvSpPr txBox="1">
            <a:spLocks noChangeArrowheads="1"/>
          </p:cNvSpPr>
          <p:nvPr/>
        </p:nvSpPr>
        <p:spPr bwMode="auto">
          <a:xfrm>
            <a:off x="4500563" y="476250"/>
            <a:ext cx="4392612" cy="6524625"/>
          </a:xfrm>
          <a:prstGeom prst="rect">
            <a:avLst/>
          </a:prstGeom>
          <a:noFill/>
          <a:ln w="9525">
            <a:noFill/>
            <a:miter lim="800000"/>
            <a:headEnd/>
            <a:tailEnd/>
          </a:ln>
        </p:spPr>
        <p:txBody>
          <a:bodyPr>
            <a:spAutoFit/>
          </a:bodyPr>
          <a:lstStyle/>
          <a:p>
            <a:endParaRPr lang="en-GB" sz="1100" b="1">
              <a:latin typeface="Calibri" pitchFamily="34" charset="0"/>
            </a:endParaRPr>
          </a:p>
          <a:p>
            <a:endParaRPr lang="en-GB" sz="1100" b="1">
              <a:latin typeface="Calibri" pitchFamily="34" charset="0"/>
            </a:endParaRPr>
          </a:p>
          <a:p>
            <a:r>
              <a:rPr lang="en-GB" sz="1100" b="1">
                <a:latin typeface="Calibri" pitchFamily="34" charset="0"/>
              </a:rPr>
              <a:t>Start - 3 teams 1 ball per team.</a:t>
            </a:r>
          </a:p>
          <a:p>
            <a:r>
              <a:rPr lang="en-GB" sz="1100">
                <a:latin typeface="Calibri" pitchFamily="34" charset="0"/>
              </a:rPr>
              <a:t>Players stay in their own zones initially and look to pass into central area, receive ball back and then look to pass into furthest zone.</a:t>
            </a:r>
          </a:p>
          <a:p>
            <a:endParaRPr lang="en-GB" sz="1100">
              <a:latin typeface="Calibri" pitchFamily="34" charset="0"/>
            </a:endParaRPr>
          </a:p>
          <a:p>
            <a:r>
              <a:rPr lang="en-GB" sz="1100">
                <a:latin typeface="Calibri" pitchFamily="34" charset="0"/>
              </a:rPr>
              <a:t>Look for opportunities to add in information that may help the players with their decision making, where, when and how to pass and type of pass selection.</a:t>
            </a:r>
          </a:p>
          <a:p>
            <a:endParaRPr lang="en-GB" sz="1100">
              <a:latin typeface="Calibri" pitchFamily="34" charset="0"/>
            </a:endParaRPr>
          </a:p>
          <a:p>
            <a:endParaRPr lang="en-GB" sz="1100" b="1">
              <a:latin typeface="Calibri" pitchFamily="34" charset="0"/>
            </a:endParaRPr>
          </a:p>
          <a:p>
            <a:endParaRPr lang="en-GB" sz="1100" b="1">
              <a:latin typeface="Calibri" pitchFamily="34" charset="0"/>
            </a:endParaRPr>
          </a:p>
          <a:p>
            <a:endParaRPr lang="en-GB" sz="1100" b="1">
              <a:latin typeface="Calibri" pitchFamily="34" charset="0"/>
            </a:endParaRPr>
          </a:p>
          <a:p>
            <a:endParaRPr lang="en-GB" sz="1100" b="1">
              <a:latin typeface="Calibri" pitchFamily="34" charset="0"/>
            </a:endParaRPr>
          </a:p>
          <a:p>
            <a:endParaRPr lang="en-GB" sz="1100" b="1">
              <a:latin typeface="Calibri" pitchFamily="34" charset="0"/>
            </a:endParaRPr>
          </a:p>
          <a:p>
            <a:endParaRPr lang="en-GB" sz="1100" b="1">
              <a:latin typeface="Calibri" pitchFamily="34" charset="0"/>
            </a:endParaRPr>
          </a:p>
          <a:p>
            <a:endParaRPr lang="en-GB" sz="1100" b="1">
              <a:latin typeface="Calibri" pitchFamily="34" charset="0"/>
            </a:endParaRPr>
          </a:p>
          <a:p>
            <a:endParaRPr lang="en-GB" sz="1100" b="1">
              <a:latin typeface="Calibri" pitchFamily="34" charset="0"/>
            </a:endParaRPr>
          </a:p>
          <a:p>
            <a:endParaRPr lang="en-GB" sz="1100" b="1">
              <a:latin typeface="Calibri" pitchFamily="34" charset="0"/>
            </a:endParaRPr>
          </a:p>
          <a:p>
            <a:r>
              <a:rPr lang="en-GB" sz="1100" b="1">
                <a:latin typeface="Calibri" pitchFamily="34" charset="0"/>
              </a:rPr>
              <a:t>Progression: 1 ball to start.</a:t>
            </a:r>
          </a:p>
          <a:p>
            <a:r>
              <a:rPr lang="en-GB" sz="1100">
                <a:latin typeface="Calibri" pitchFamily="34" charset="0"/>
              </a:rPr>
              <a:t>Central players now act as defenders and teams on the outside look to combine until they can pass the ball through the central area to the opposite end. If defenders intercept a pass have some form of reward for them. Rotate players regularly. If players are coping well with  the practice another ball could added into it.</a:t>
            </a:r>
          </a:p>
          <a:p>
            <a:endParaRPr lang="en-GB" sz="800">
              <a:latin typeface="Calibri" pitchFamily="34" charset="0"/>
            </a:endParaRPr>
          </a:p>
          <a:p>
            <a:r>
              <a:rPr lang="en-GB" sz="1100">
                <a:latin typeface="Calibri" pitchFamily="34" charset="0"/>
              </a:rPr>
              <a:t>Allow players time to discuss what is going well and might they do better.</a:t>
            </a:r>
          </a:p>
          <a:p>
            <a:endParaRPr lang="en-GB" sz="800">
              <a:latin typeface="Calibri" pitchFamily="34" charset="0"/>
            </a:endParaRPr>
          </a:p>
          <a:p>
            <a:r>
              <a:rPr lang="en-GB" sz="1100" b="1">
                <a:latin typeface="Calibri" pitchFamily="34" charset="0"/>
              </a:rPr>
              <a:t>Progression:</a:t>
            </a:r>
            <a:r>
              <a:rPr lang="en-GB" sz="1100">
                <a:latin typeface="Calibri" pitchFamily="34" charset="0"/>
              </a:rPr>
              <a:t> </a:t>
            </a:r>
          </a:p>
          <a:p>
            <a:r>
              <a:rPr lang="en-GB" sz="1100">
                <a:latin typeface="Calibri" pitchFamily="34" charset="0"/>
              </a:rPr>
              <a:t>Allow on defender to enter end zones when ball goes in there, to add more pressure, if players are able to cope with it.</a:t>
            </a:r>
          </a:p>
          <a:p>
            <a:r>
              <a:rPr lang="en-GB" sz="1100" b="1">
                <a:latin typeface="Calibri" pitchFamily="34" charset="0"/>
              </a:rPr>
              <a:t>Progression with goals:</a:t>
            </a:r>
          </a:p>
          <a:p>
            <a:r>
              <a:rPr lang="en-GB" sz="1100">
                <a:latin typeface="Calibri" pitchFamily="34" charset="0"/>
              </a:rPr>
              <a:t>Attacking teams still looking to play ball into end zone effectively. Now when ball is received players look to shoot, 2 defenders can now go into end zone to try and deny shooting opportunities. If the defenders win the ball they can look to try and score or play the ball into the central area to one of their team mates.</a:t>
            </a:r>
          </a:p>
          <a:p>
            <a:endParaRPr lang="en-GB" sz="110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43213" y="44450"/>
            <a:ext cx="3455987" cy="360363"/>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Turn, Turn, Turn</a:t>
            </a:r>
            <a:endParaRPr lang="en-US">
              <a:latin typeface="Calibri" pitchFamily="34" charset="0"/>
            </a:endParaRPr>
          </a:p>
        </p:txBody>
      </p:sp>
      <p:sp>
        <p:nvSpPr>
          <p:cNvPr id="33795" name="TextBox 142"/>
          <p:cNvSpPr txBox="1">
            <a:spLocks noChangeArrowheads="1"/>
          </p:cNvSpPr>
          <p:nvPr/>
        </p:nvSpPr>
        <p:spPr bwMode="auto">
          <a:xfrm>
            <a:off x="395288" y="4652963"/>
            <a:ext cx="8208962" cy="2586037"/>
          </a:xfrm>
          <a:prstGeom prst="rect">
            <a:avLst/>
          </a:prstGeom>
          <a:noFill/>
          <a:ln w="9525">
            <a:noFill/>
            <a:miter lim="800000"/>
            <a:headEnd/>
            <a:tailEnd/>
          </a:ln>
        </p:spPr>
        <p:txBody>
          <a:bodyPr>
            <a:spAutoFit/>
          </a:bodyPr>
          <a:lstStyle/>
          <a:p>
            <a:r>
              <a:rPr lang="en-GB" sz="1100">
                <a:latin typeface="Calibri" pitchFamily="34" charset="0"/>
              </a:rPr>
              <a:t>All players with a ball, moving around the area trying to do as many different turns as they can whilst getting used to the size, encourage them to try new things. </a:t>
            </a:r>
            <a:r>
              <a:rPr lang="en-GB" sz="1100" b="1">
                <a:latin typeface="Calibri" pitchFamily="34" charset="0"/>
              </a:rPr>
              <a:t>Q:</a:t>
            </a:r>
            <a:r>
              <a:rPr lang="en-GB" sz="1100">
                <a:latin typeface="Calibri" pitchFamily="34" charset="0"/>
              </a:rPr>
              <a:t> What might you have to think about when doing a turn in a game? </a:t>
            </a:r>
          </a:p>
          <a:p>
            <a:r>
              <a:rPr lang="en-GB" sz="1100" b="1">
                <a:latin typeface="Calibri" pitchFamily="34" charset="0"/>
              </a:rPr>
              <a:t>Progress to: </a:t>
            </a:r>
          </a:p>
          <a:p>
            <a:pPr>
              <a:buFont typeface="Arial" charset="0"/>
              <a:buChar char="•"/>
            </a:pPr>
            <a:r>
              <a:rPr lang="en-GB" sz="1100">
                <a:latin typeface="Calibri" pitchFamily="34" charset="0"/>
              </a:rPr>
              <a:t> After doing a turn can you drive out of circle and then come back in. </a:t>
            </a:r>
          </a:p>
          <a:p>
            <a:pPr>
              <a:buFont typeface="Arial" charset="0"/>
              <a:buChar char="•"/>
            </a:pPr>
            <a:r>
              <a:rPr lang="en-GB" sz="1100">
                <a:latin typeface="Calibri" pitchFamily="34" charset="0"/>
              </a:rPr>
              <a:t> One team now looks to cause interference and take a turn as a blocker whilst players are trying execute turns. Rotate players regularly.</a:t>
            </a:r>
          </a:p>
          <a:p>
            <a:pPr>
              <a:buFont typeface="Arial" charset="0"/>
              <a:buChar char="•"/>
            </a:pPr>
            <a:r>
              <a:rPr lang="en-GB" sz="1100">
                <a:latin typeface="Calibri" pitchFamily="34" charset="0"/>
              </a:rPr>
              <a:t> One team positioned in the gates outside the circle, one team working, they look to receive a ball from one the players on a gate, turn and play out to a different player at another gate and the other team  is defending, two players in the defending team have to dribble a ball and two do not. Rotate teams, so each team experience each aspect of the game.</a:t>
            </a:r>
          </a:p>
          <a:p>
            <a:r>
              <a:rPr lang="en-GB" sz="1100">
                <a:latin typeface="Calibri" pitchFamily="34" charset="0"/>
              </a:rPr>
              <a:t>Could allocate points if a player is successful  in getting a ball and transferring it. Defenders could get points for winning the ball and playing it out.</a:t>
            </a:r>
          </a:p>
          <a:p>
            <a:r>
              <a:rPr lang="en-GB" sz="1100">
                <a:latin typeface="Calibri" pitchFamily="34" charset="0"/>
              </a:rPr>
              <a:t>Try to give teams the opportunity to discuss tactics and what is going well or what might they do to improve, if they think they need to. </a:t>
            </a:r>
          </a:p>
          <a:p>
            <a:r>
              <a:rPr lang="en-GB" sz="1100">
                <a:latin typeface="Calibri" pitchFamily="34" charset="0"/>
              </a:rPr>
              <a:t>Final progression could be an even sided game working on the same theme.</a:t>
            </a:r>
          </a:p>
          <a:p>
            <a:endParaRPr lang="en-GB" sz="1000">
              <a:latin typeface="Calibri" pitchFamily="34" charset="0"/>
            </a:endParaRPr>
          </a:p>
          <a:p>
            <a:endParaRPr lang="en-GB" sz="1000">
              <a:latin typeface="Calibri" pitchFamily="34" charset="0"/>
            </a:endParaRPr>
          </a:p>
          <a:p>
            <a:r>
              <a:rPr lang="en-GB" sz="1000">
                <a:latin typeface="Calibri" pitchFamily="34" charset="0"/>
              </a:rPr>
              <a:t> </a:t>
            </a:r>
          </a:p>
        </p:txBody>
      </p:sp>
      <p:grpSp>
        <p:nvGrpSpPr>
          <p:cNvPr id="33796" name="Group 77"/>
          <p:cNvGrpSpPr>
            <a:grpSpLocks/>
          </p:cNvGrpSpPr>
          <p:nvPr/>
        </p:nvGrpSpPr>
        <p:grpSpPr bwMode="auto">
          <a:xfrm>
            <a:off x="1042988" y="333375"/>
            <a:ext cx="6985000" cy="4176713"/>
            <a:chOff x="1042988" y="333375"/>
            <a:chExt cx="6985000" cy="4176713"/>
          </a:xfrm>
        </p:grpSpPr>
        <p:sp>
          <p:nvSpPr>
            <p:cNvPr id="33797" name="Rectangle 3"/>
            <p:cNvSpPr>
              <a:spLocks noChangeArrowheads="1"/>
            </p:cNvSpPr>
            <p:nvPr/>
          </p:nvSpPr>
          <p:spPr bwMode="auto">
            <a:xfrm rot="5400000">
              <a:off x="2447131" y="-1070768"/>
              <a:ext cx="4176713" cy="69850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3798" name="Oval 4"/>
            <p:cNvSpPr>
              <a:spLocks noChangeArrowheads="1"/>
            </p:cNvSpPr>
            <p:nvPr/>
          </p:nvSpPr>
          <p:spPr bwMode="auto">
            <a:xfrm>
              <a:off x="2487613" y="615950"/>
              <a:ext cx="4198937" cy="3519488"/>
            </a:xfrm>
            <a:prstGeom prst="ellipse">
              <a:avLst/>
            </a:prstGeom>
            <a:noFill/>
            <a:ln w="28575" algn="in">
              <a:solidFill>
                <a:srgbClr val="FFFFFF"/>
              </a:solidFill>
              <a:round/>
              <a:headEnd/>
              <a:tailEnd/>
            </a:ln>
          </p:spPr>
          <p:txBody>
            <a:bodyPr lIns="36576" tIns="36576" rIns="36576" bIns="36576"/>
            <a:lstStyle/>
            <a:p>
              <a:endParaRPr lang="en-GB">
                <a:latin typeface="Calibri" pitchFamily="34" charset="0"/>
              </a:endParaRPr>
            </a:p>
          </p:txBody>
        </p:sp>
        <p:grpSp>
          <p:nvGrpSpPr>
            <p:cNvPr id="33799" name="Group 11"/>
            <p:cNvGrpSpPr>
              <a:grpSpLocks/>
            </p:cNvGrpSpPr>
            <p:nvPr/>
          </p:nvGrpSpPr>
          <p:grpSpPr bwMode="auto">
            <a:xfrm>
              <a:off x="4325938" y="4305300"/>
              <a:ext cx="539750" cy="82550"/>
              <a:chOff x="107601675" y="109495050"/>
              <a:chExt cx="621000" cy="90000"/>
            </a:xfrm>
          </p:grpSpPr>
          <p:sp>
            <p:nvSpPr>
              <p:cNvPr id="33869" name="Oval 12"/>
              <p:cNvSpPr>
                <a:spLocks noChangeArrowheads="1"/>
              </p:cNvSpPr>
              <p:nvPr/>
            </p:nvSpPr>
            <p:spPr bwMode="auto">
              <a:xfrm>
                <a:off x="107601675" y="1094950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70" name="Oval 13"/>
              <p:cNvSpPr>
                <a:spLocks noChangeArrowheads="1"/>
              </p:cNvSpPr>
              <p:nvPr/>
            </p:nvSpPr>
            <p:spPr bwMode="auto">
              <a:xfrm>
                <a:off x="108132675" y="1094950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00" name="Group 14"/>
            <p:cNvGrpSpPr>
              <a:grpSpLocks/>
            </p:cNvGrpSpPr>
            <p:nvPr/>
          </p:nvGrpSpPr>
          <p:grpSpPr bwMode="auto">
            <a:xfrm>
              <a:off x="4325938" y="401638"/>
              <a:ext cx="539750" cy="84137"/>
              <a:chOff x="107715975" y="109609350"/>
              <a:chExt cx="621000" cy="90000"/>
            </a:xfrm>
          </p:grpSpPr>
          <p:sp>
            <p:nvSpPr>
              <p:cNvPr id="33867" name="Oval 15"/>
              <p:cNvSpPr>
                <a:spLocks noChangeArrowheads="1"/>
              </p:cNvSpPr>
              <p:nvPr/>
            </p:nvSpPr>
            <p:spPr bwMode="auto">
              <a:xfrm>
                <a:off x="107715975" y="1096093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68" name="Oval 16"/>
              <p:cNvSpPr>
                <a:spLocks noChangeArrowheads="1"/>
              </p:cNvSpPr>
              <p:nvPr/>
            </p:nvSpPr>
            <p:spPr bwMode="auto">
              <a:xfrm>
                <a:off x="108246975" y="109609350"/>
                <a:ext cx="90000" cy="90000"/>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01" name="Group 17"/>
            <p:cNvGrpSpPr>
              <a:grpSpLocks/>
            </p:cNvGrpSpPr>
            <p:nvPr/>
          </p:nvGrpSpPr>
          <p:grpSpPr bwMode="auto">
            <a:xfrm rot="-5400000">
              <a:off x="7079457" y="2294731"/>
              <a:ext cx="577850" cy="77787"/>
              <a:chOff x="107830275" y="109723650"/>
              <a:chExt cx="621000" cy="90000"/>
            </a:xfrm>
          </p:grpSpPr>
          <p:sp>
            <p:nvSpPr>
              <p:cNvPr id="33865" name="Oval 18"/>
              <p:cNvSpPr>
                <a:spLocks noChangeArrowheads="1"/>
              </p:cNvSpPr>
              <p:nvPr/>
            </p:nvSpPr>
            <p:spPr bwMode="auto">
              <a:xfrm>
                <a:off x="107830275" y="1097236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66" name="Oval 19"/>
              <p:cNvSpPr>
                <a:spLocks noChangeArrowheads="1"/>
              </p:cNvSpPr>
              <p:nvPr/>
            </p:nvSpPr>
            <p:spPr bwMode="auto">
              <a:xfrm>
                <a:off x="108361275" y="1097236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02" name="Group 23"/>
            <p:cNvGrpSpPr>
              <a:grpSpLocks/>
            </p:cNvGrpSpPr>
            <p:nvPr/>
          </p:nvGrpSpPr>
          <p:grpSpPr bwMode="auto">
            <a:xfrm rot="-5400000">
              <a:off x="1352551" y="2293937"/>
              <a:ext cx="577850" cy="79375"/>
              <a:chOff x="108058875" y="109952250"/>
              <a:chExt cx="621000" cy="90000"/>
            </a:xfrm>
          </p:grpSpPr>
          <p:sp>
            <p:nvSpPr>
              <p:cNvPr id="33863" name="Oval 24"/>
              <p:cNvSpPr>
                <a:spLocks noChangeArrowheads="1"/>
              </p:cNvSpPr>
              <p:nvPr/>
            </p:nvSpPr>
            <p:spPr bwMode="auto">
              <a:xfrm>
                <a:off x="108058875" y="1099522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64" name="Oval 25"/>
              <p:cNvSpPr>
                <a:spLocks noChangeArrowheads="1"/>
              </p:cNvSpPr>
              <p:nvPr/>
            </p:nvSpPr>
            <p:spPr bwMode="auto">
              <a:xfrm>
                <a:off x="108589875" y="109952250"/>
                <a:ext cx="90000" cy="90000"/>
              </a:xfrm>
              <a:prstGeom prst="ellipse">
                <a:avLst/>
              </a:prstGeom>
              <a:solidFill>
                <a:srgbClr val="FFFFFF"/>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33803" name="Oval 70" descr="Solid diamond"/>
            <p:cNvSpPr>
              <a:spLocks noChangeArrowheads="1"/>
            </p:cNvSpPr>
            <p:nvPr/>
          </p:nvSpPr>
          <p:spPr bwMode="auto">
            <a:xfrm rot="10800000">
              <a:off x="5303838" y="2730500"/>
              <a:ext cx="90487" cy="825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04" name="Oval 70" descr="Solid diamond"/>
            <p:cNvSpPr>
              <a:spLocks noChangeArrowheads="1"/>
            </p:cNvSpPr>
            <p:nvPr/>
          </p:nvSpPr>
          <p:spPr bwMode="auto">
            <a:xfrm rot="10800000">
              <a:off x="4814888" y="1155700"/>
              <a:ext cx="90487" cy="825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05" name="Oval 70" descr="Solid diamond"/>
            <p:cNvSpPr>
              <a:spLocks noChangeArrowheads="1"/>
            </p:cNvSpPr>
            <p:nvPr/>
          </p:nvSpPr>
          <p:spPr bwMode="auto">
            <a:xfrm rot="10800000">
              <a:off x="4395788" y="1635125"/>
              <a:ext cx="90487" cy="825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06" name="Oval 70" descr="Solid diamond"/>
            <p:cNvSpPr>
              <a:spLocks noChangeArrowheads="1"/>
            </p:cNvSpPr>
            <p:nvPr/>
          </p:nvSpPr>
          <p:spPr bwMode="auto">
            <a:xfrm rot="10800000">
              <a:off x="4535488" y="3346450"/>
              <a:ext cx="90487" cy="825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07" name="Oval 70" descr="Solid diamond"/>
            <p:cNvSpPr>
              <a:spLocks noChangeArrowheads="1"/>
            </p:cNvSpPr>
            <p:nvPr/>
          </p:nvSpPr>
          <p:spPr bwMode="auto">
            <a:xfrm rot="10800000">
              <a:off x="3068638" y="2251075"/>
              <a:ext cx="90487" cy="825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08" name="Oval 70" descr="Solid diamond"/>
            <p:cNvSpPr>
              <a:spLocks noChangeArrowheads="1"/>
            </p:cNvSpPr>
            <p:nvPr/>
          </p:nvSpPr>
          <p:spPr bwMode="auto">
            <a:xfrm rot="10800000">
              <a:off x="6072188" y="1976438"/>
              <a:ext cx="90487" cy="841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33809" name="Group 61"/>
            <p:cNvGrpSpPr>
              <a:grpSpLocks/>
            </p:cNvGrpSpPr>
            <p:nvPr/>
          </p:nvGrpSpPr>
          <p:grpSpPr bwMode="auto">
            <a:xfrm rot="2940000">
              <a:off x="4346575" y="2538413"/>
              <a:ext cx="103187" cy="122238"/>
              <a:chOff x="111522075" y="109140450"/>
              <a:chExt cx="162000" cy="198000"/>
            </a:xfrm>
          </p:grpSpPr>
          <p:sp>
            <p:nvSpPr>
              <p:cNvPr id="33860"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61"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62"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10" name="Group 30"/>
            <p:cNvGrpSpPr>
              <a:grpSpLocks/>
            </p:cNvGrpSpPr>
            <p:nvPr/>
          </p:nvGrpSpPr>
          <p:grpSpPr bwMode="auto">
            <a:xfrm rot="-10740000">
              <a:off x="3000375" y="2114550"/>
              <a:ext cx="96838" cy="117475"/>
              <a:chOff x="108600269" y="109058151"/>
              <a:chExt cx="162000" cy="198000"/>
            </a:xfrm>
          </p:grpSpPr>
          <p:sp>
            <p:nvSpPr>
              <p:cNvPr id="33857"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58"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59"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11" name="Group 30"/>
            <p:cNvGrpSpPr>
              <a:grpSpLocks/>
            </p:cNvGrpSpPr>
            <p:nvPr/>
          </p:nvGrpSpPr>
          <p:grpSpPr bwMode="auto">
            <a:xfrm rot="-10740000">
              <a:off x="4327525" y="1498600"/>
              <a:ext cx="96838" cy="117475"/>
              <a:chOff x="108600269" y="109058151"/>
              <a:chExt cx="162000" cy="198000"/>
            </a:xfrm>
          </p:grpSpPr>
          <p:sp>
            <p:nvSpPr>
              <p:cNvPr id="33854"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55"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56"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12" name="Group 30"/>
            <p:cNvGrpSpPr>
              <a:grpSpLocks/>
            </p:cNvGrpSpPr>
            <p:nvPr/>
          </p:nvGrpSpPr>
          <p:grpSpPr bwMode="auto">
            <a:xfrm rot="-10740000">
              <a:off x="6003925" y="1841500"/>
              <a:ext cx="96838" cy="117475"/>
              <a:chOff x="108600269" y="109058151"/>
              <a:chExt cx="162000" cy="198000"/>
            </a:xfrm>
          </p:grpSpPr>
          <p:sp>
            <p:nvSpPr>
              <p:cNvPr id="33851"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52"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53"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13" name="Group 30"/>
            <p:cNvGrpSpPr>
              <a:grpSpLocks/>
            </p:cNvGrpSpPr>
            <p:nvPr/>
          </p:nvGrpSpPr>
          <p:grpSpPr bwMode="auto">
            <a:xfrm rot="3960000">
              <a:off x="5166519" y="2797969"/>
              <a:ext cx="93662" cy="120650"/>
              <a:chOff x="108600269" y="109058151"/>
              <a:chExt cx="162000" cy="198000"/>
            </a:xfrm>
          </p:grpSpPr>
          <p:sp>
            <p:nvSpPr>
              <p:cNvPr id="33848"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49"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50"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14" name="Group 61"/>
            <p:cNvGrpSpPr>
              <a:grpSpLocks/>
            </p:cNvGrpSpPr>
            <p:nvPr/>
          </p:nvGrpSpPr>
          <p:grpSpPr bwMode="auto">
            <a:xfrm rot="-1350693">
              <a:off x="3578225" y="2197100"/>
              <a:ext cx="104775" cy="120650"/>
              <a:chOff x="111522075" y="109140450"/>
              <a:chExt cx="162000" cy="198000"/>
            </a:xfrm>
          </p:grpSpPr>
          <p:sp>
            <p:nvSpPr>
              <p:cNvPr id="33845"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46"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47"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15" name="Group 61"/>
            <p:cNvGrpSpPr>
              <a:grpSpLocks/>
            </p:cNvGrpSpPr>
            <p:nvPr/>
          </p:nvGrpSpPr>
          <p:grpSpPr bwMode="auto">
            <a:xfrm rot="-1350693">
              <a:off x="4556125" y="3498850"/>
              <a:ext cx="104775" cy="120650"/>
              <a:chOff x="111522075" y="109140450"/>
              <a:chExt cx="162000" cy="198000"/>
            </a:xfrm>
          </p:grpSpPr>
          <p:sp>
            <p:nvSpPr>
              <p:cNvPr id="33842"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43"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44"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16" name="Group 61"/>
            <p:cNvGrpSpPr>
              <a:grpSpLocks/>
            </p:cNvGrpSpPr>
            <p:nvPr/>
          </p:nvGrpSpPr>
          <p:grpSpPr bwMode="auto">
            <a:xfrm rot="-5580000">
              <a:off x="4975225" y="1169988"/>
              <a:ext cx="103187" cy="122238"/>
              <a:chOff x="111522075" y="109140450"/>
              <a:chExt cx="162000" cy="198000"/>
            </a:xfrm>
          </p:grpSpPr>
          <p:sp>
            <p:nvSpPr>
              <p:cNvPr id="33839"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40"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41"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3817" name="Oval 70" descr="Solid diamond"/>
            <p:cNvSpPr>
              <a:spLocks noChangeArrowheads="1"/>
            </p:cNvSpPr>
            <p:nvPr/>
          </p:nvSpPr>
          <p:spPr bwMode="auto">
            <a:xfrm rot="10800000">
              <a:off x="5164138" y="1976438"/>
              <a:ext cx="90487" cy="841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18" name="Oval 70" descr="Solid diamond"/>
            <p:cNvSpPr>
              <a:spLocks noChangeArrowheads="1"/>
            </p:cNvSpPr>
            <p:nvPr/>
          </p:nvSpPr>
          <p:spPr bwMode="auto">
            <a:xfrm rot="10800000">
              <a:off x="5792788" y="2524125"/>
              <a:ext cx="90487" cy="8413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19" name="Oval 70" descr="Solid diamond"/>
            <p:cNvSpPr>
              <a:spLocks noChangeArrowheads="1"/>
            </p:cNvSpPr>
            <p:nvPr/>
          </p:nvSpPr>
          <p:spPr bwMode="auto">
            <a:xfrm rot="10800000">
              <a:off x="3487738" y="3141663"/>
              <a:ext cx="90487" cy="825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20" name="Oval 70" descr="Solid diamond"/>
            <p:cNvSpPr>
              <a:spLocks noChangeArrowheads="1"/>
            </p:cNvSpPr>
            <p:nvPr/>
          </p:nvSpPr>
          <p:spPr bwMode="auto">
            <a:xfrm rot="10800000">
              <a:off x="3487738" y="2114550"/>
              <a:ext cx="90487" cy="825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21" name="Oval 70" descr="Solid diamond"/>
            <p:cNvSpPr>
              <a:spLocks noChangeArrowheads="1"/>
            </p:cNvSpPr>
            <p:nvPr/>
          </p:nvSpPr>
          <p:spPr bwMode="auto">
            <a:xfrm rot="10800000">
              <a:off x="4465638" y="2455863"/>
              <a:ext cx="90487" cy="841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22" name="Oval 70" descr="Solid diamond"/>
            <p:cNvSpPr>
              <a:spLocks noChangeArrowheads="1"/>
            </p:cNvSpPr>
            <p:nvPr/>
          </p:nvSpPr>
          <p:spPr bwMode="auto">
            <a:xfrm rot="10800000">
              <a:off x="3417888" y="1428750"/>
              <a:ext cx="90487" cy="8413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33823" name="Group 50"/>
            <p:cNvGrpSpPr>
              <a:grpSpLocks/>
            </p:cNvGrpSpPr>
            <p:nvPr/>
          </p:nvGrpSpPr>
          <p:grpSpPr bwMode="auto">
            <a:xfrm rot="-7920000">
              <a:off x="3589338" y="1306512"/>
              <a:ext cx="95250" cy="123825"/>
              <a:chOff x="111529275" y="110047650"/>
              <a:chExt cx="162000" cy="198000"/>
            </a:xfrm>
          </p:grpSpPr>
          <p:sp>
            <p:nvSpPr>
              <p:cNvPr id="33836"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37"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38"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24" name="Group 50"/>
            <p:cNvGrpSpPr>
              <a:grpSpLocks/>
            </p:cNvGrpSpPr>
            <p:nvPr/>
          </p:nvGrpSpPr>
          <p:grpSpPr bwMode="auto">
            <a:xfrm rot="-960000">
              <a:off x="5878513" y="2671763"/>
              <a:ext cx="96837" cy="123825"/>
              <a:chOff x="111529275" y="110047650"/>
              <a:chExt cx="162000" cy="198000"/>
            </a:xfrm>
          </p:grpSpPr>
          <p:sp>
            <p:nvSpPr>
              <p:cNvPr id="33833"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34"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35"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25" name="Group 50"/>
            <p:cNvGrpSpPr>
              <a:grpSpLocks/>
            </p:cNvGrpSpPr>
            <p:nvPr/>
          </p:nvGrpSpPr>
          <p:grpSpPr bwMode="auto">
            <a:xfrm rot="-2640000">
              <a:off x="3587750" y="3294063"/>
              <a:ext cx="96838" cy="122237"/>
              <a:chOff x="111529275" y="110047650"/>
              <a:chExt cx="162000" cy="198000"/>
            </a:xfrm>
          </p:grpSpPr>
          <p:sp>
            <p:nvSpPr>
              <p:cNvPr id="33830"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31"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32"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3826" name="Group 50"/>
            <p:cNvGrpSpPr>
              <a:grpSpLocks/>
            </p:cNvGrpSpPr>
            <p:nvPr/>
          </p:nvGrpSpPr>
          <p:grpSpPr bwMode="auto">
            <a:xfrm rot="-7920000">
              <a:off x="5265738" y="1854200"/>
              <a:ext cx="95250" cy="123825"/>
              <a:chOff x="111529275" y="110047650"/>
              <a:chExt cx="162000" cy="198000"/>
            </a:xfrm>
          </p:grpSpPr>
          <p:sp>
            <p:nvSpPr>
              <p:cNvPr id="33827"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28"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829"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916238" y="115888"/>
            <a:ext cx="3455987"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Fruit and Veg</a:t>
            </a:r>
          </a:p>
        </p:txBody>
      </p:sp>
      <p:sp>
        <p:nvSpPr>
          <p:cNvPr id="34819" name="Rectangle 3"/>
          <p:cNvSpPr>
            <a:spLocks noChangeArrowheads="1"/>
          </p:cNvSpPr>
          <p:nvPr/>
        </p:nvSpPr>
        <p:spPr bwMode="auto">
          <a:xfrm rot="5400000">
            <a:off x="2787651" y="-954088"/>
            <a:ext cx="3810000" cy="6670675"/>
          </a:xfrm>
          <a:prstGeom prst="rect">
            <a:avLst/>
          </a:prstGeom>
          <a:solidFill>
            <a:srgbClr val="CCF5CC"/>
          </a:solidFill>
          <a:ln w="9525" algn="in">
            <a:noFill/>
            <a:miter lim="800000"/>
            <a:headEnd/>
            <a:tailEnd/>
          </a:ln>
        </p:spPr>
        <p:txBody>
          <a:bodyPr lIns="36576" tIns="36576" rIns="36576" bIns="36576"/>
          <a:lstStyle/>
          <a:p>
            <a:endParaRPr lang="en-GB">
              <a:latin typeface="Calibri" pitchFamily="34" charset="0"/>
            </a:endParaRPr>
          </a:p>
        </p:txBody>
      </p:sp>
      <p:sp>
        <p:nvSpPr>
          <p:cNvPr id="34820" name="Oval 18"/>
          <p:cNvSpPr>
            <a:spLocks noChangeArrowheads="1"/>
          </p:cNvSpPr>
          <p:nvPr/>
        </p:nvSpPr>
        <p:spPr bwMode="auto">
          <a:xfrm rot="-5400000">
            <a:off x="5477669" y="954882"/>
            <a:ext cx="76200" cy="74612"/>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8" name="Oval 18"/>
          <p:cNvSpPr>
            <a:spLocks noChangeArrowheads="1"/>
          </p:cNvSpPr>
          <p:nvPr/>
        </p:nvSpPr>
        <p:spPr bwMode="auto">
          <a:xfrm rot="16200000">
            <a:off x="3156744" y="1997869"/>
            <a:ext cx="76200" cy="74612"/>
          </a:xfrm>
          <a:prstGeom prst="ellipse">
            <a:avLst/>
          </a:prstGeom>
          <a:solidFill>
            <a:schemeClr val="tx2">
              <a:lumMod val="40000"/>
              <a:lumOff val="60000"/>
            </a:schemeClr>
          </a:solidFill>
          <a:ln w="9525" algn="in">
            <a:solidFill>
              <a:srgbClr val="000000"/>
            </a:solidFill>
            <a:round/>
            <a:headEnd/>
            <a:tailEnd/>
          </a:ln>
          <a:effectLst/>
        </p:spPr>
        <p:txBody>
          <a:bodyPr lIns="36576" tIns="36576" rIns="36576" bIns="36576"/>
          <a:lstStyle/>
          <a:p>
            <a:pPr fontAlgn="auto">
              <a:spcBef>
                <a:spcPts val="0"/>
              </a:spcBef>
              <a:spcAft>
                <a:spcPts val="0"/>
              </a:spcAft>
              <a:defRPr/>
            </a:pPr>
            <a:endParaRPr lang="en-GB">
              <a:latin typeface="+mn-lt"/>
            </a:endParaRPr>
          </a:p>
        </p:txBody>
      </p:sp>
      <p:sp>
        <p:nvSpPr>
          <p:cNvPr id="34822" name="Oval 19"/>
          <p:cNvSpPr>
            <a:spLocks noChangeArrowheads="1"/>
          </p:cNvSpPr>
          <p:nvPr/>
        </p:nvSpPr>
        <p:spPr bwMode="auto">
          <a:xfrm rot="-5400000">
            <a:off x="4248944" y="2128044"/>
            <a:ext cx="76200" cy="74612"/>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23" name="Oval 18"/>
          <p:cNvSpPr>
            <a:spLocks noChangeArrowheads="1"/>
          </p:cNvSpPr>
          <p:nvPr/>
        </p:nvSpPr>
        <p:spPr bwMode="auto">
          <a:xfrm rot="-5400000">
            <a:off x="6295232" y="1345406"/>
            <a:ext cx="76200" cy="74613"/>
          </a:xfrm>
          <a:prstGeom prst="ellipse">
            <a:avLst/>
          </a:prstGeom>
          <a:solidFill>
            <a:srgbClr val="4BEB35"/>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24" name="Oval 18"/>
          <p:cNvSpPr>
            <a:spLocks noChangeArrowheads="1"/>
          </p:cNvSpPr>
          <p:nvPr/>
        </p:nvSpPr>
        <p:spPr bwMode="auto">
          <a:xfrm rot="-5400000">
            <a:off x="3907632" y="1475581"/>
            <a:ext cx="76200" cy="74613"/>
          </a:xfrm>
          <a:prstGeom prst="ellipse">
            <a:avLst/>
          </a:prstGeom>
          <a:solidFill>
            <a:srgbClr val="4BEB35"/>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25" name="Oval 18"/>
          <p:cNvSpPr>
            <a:spLocks noChangeArrowheads="1"/>
          </p:cNvSpPr>
          <p:nvPr/>
        </p:nvSpPr>
        <p:spPr bwMode="auto">
          <a:xfrm rot="-5400000">
            <a:off x="5613401" y="2193925"/>
            <a:ext cx="76200" cy="73025"/>
          </a:xfrm>
          <a:prstGeom prst="ellipse">
            <a:avLst/>
          </a:prstGeom>
          <a:solidFill>
            <a:srgbClr val="4BEB35"/>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26" name="Oval 18"/>
          <p:cNvSpPr>
            <a:spLocks noChangeArrowheads="1"/>
          </p:cNvSpPr>
          <p:nvPr/>
        </p:nvSpPr>
        <p:spPr bwMode="auto">
          <a:xfrm rot="-5400000">
            <a:off x="6595269" y="3261519"/>
            <a:ext cx="76200" cy="74612"/>
          </a:xfrm>
          <a:prstGeom prst="ellipse">
            <a:avLst/>
          </a:prstGeom>
          <a:solidFill>
            <a:srgbClr val="4BEB35"/>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27" name="Oval 18"/>
          <p:cNvSpPr>
            <a:spLocks noChangeArrowheads="1"/>
          </p:cNvSpPr>
          <p:nvPr/>
        </p:nvSpPr>
        <p:spPr bwMode="auto">
          <a:xfrm rot="-5400000">
            <a:off x="2405857" y="3366293"/>
            <a:ext cx="76200" cy="74613"/>
          </a:xfrm>
          <a:prstGeom prst="ellipse">
            <a:avLst/>
          </a:prstGeom>
          <a:solidFill>
            <a:srgbClr val="4BEB35"/>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28" name="Oval 19"/>
          <p:cNvSpPr>
            <a:spLocks noChangeArrowheads="1"/>
          </p:cNvSpPr>
          <p:nvPr/>
        </p:nvSpPr>
        <p:spPr bwMode="auto">
          <a:xfrm rot="-5400000">
            <a:off x="4658519" y="1085057"/>
            <a:ext cx="76200" cy="74612"/>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29" name="Oval 19"/>
          <p:cNvSpPr>
            <a:spLocks noChangeArrowheads="1"/>
          </p:cNvSpPr>
          <p:nvPr/>
        </p:nvSpPr>
        <p:spPr bwMode="auto">
          <a:xfrm rot="-5400000">
            <a:off x="5068094" y="3691732"/>
            <a:ext cx="76200" cy="74612"/>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30" name="Oval 19"/>
          <p:cNvSpPr>
            <a:spLocks noChangeArrowheads="1"/>
          </p:cNvSpPr>
          <p:nvPr/>
        </p:nvSpPr>
        <p:spPr bwMode="auto">
          <a:xfrm rot="-5400000">
            <a:off x="6841332" y="1932781"/>
            <a:ext cx="76200" cy="74613"/>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31" name="Oval 19"/>
          <p:cNvSpPr>
            <a:spLocks noChangeArrowheads="1"/>
          </p:cNvSpPr>
          <p:nvPr/>
        </p:nvSpPr>
        <p:spPr bwMode="auto">
          <a:xfrm rot="-5400000">
            <a:off x="2338388" y="2324100"/>
            <a:ext cx="76200" cy="73025"/>
          </a:xfrm>
          <a:prstGeom prst="ellipse">
            <a:avLst/>
          </a:prstGeom>
          <a:solidFill>
            <a:srgbClr val="FFFF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32" name="Oval 18"/>
          <p:cNvSpPr>
            <a:spLocks noChangeArrowheads="1"/>
          </p:cNvSpPr>
          <p:nvPr/>
        </p:nvSpPr>
        <p:spPr bwMode="auto">
          <a:xfrm rot="-5400000">
            <a:off x="4863307" y="2583656"/>
            <a:ext cx="76200" cy="74613"/>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33" name="Oval 18"/>
          <p:cNvSpPr>
            <a:spLocks noChangeArrowheads="1"/>
          </p:cNvSpPr>
          <p:nvPr/>
        </p:nvSpPr>
        <p:spPr bwMode="auto">
          <a:xfrm rot="-5400000">
            <a:off x="3088482" y="1215231"/>
            <a:ext cx="76200" cy="74613"/>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34" name="Oval 18"/>
          <p:cNvSpPr>
            <a:spLocks noChangeArrowheads="1"/>
          </p:cNvSpPr>
          <p:nvPr/>
        </p:nvSpPr>
        <p:spPr bwMode="auto">
          <a:xfrm rot="-5400000">
            <a:off x="6841332" y="2518568"/>
            <a:ext cx="76200" cy="74613"/>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4835" name="Oval 18"/>
          <p:cNvSpPr>
            <a:spLocks noChangeArrowheads="1"/>
          </p:cNvSpPr>
          <p:nvPr/>
        </p:nvSpPr>
        <p:spPr bwMode="auto">
          <a:xfrm rot="-5400000">
            <a:off x="3634582" y="3561556"/>
            <a:ext cx="76200" cy="74613"/>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 name="Oval 18"/>
          <p:cNvSpPr>
            <a:spLocks noChangeArrowheads="1"/>
          </p:cNvSpPr>
          <p:nvPr/>
        </p:nvSpPr>
        <p:spPr bwMode="auto">
          <a:xfrm rot="16200000">
            <a:off x="5272882" y="1737518"/>
            <a:ext cx="76200" cy="74613"/>
          </a:xfrm>
          <a:prstGeom prst="ellipse">
            <a:avLst/>
          </a:prstGeom>
          <a:solidFill>
            <a:schemeClr val="tx2">
              <a:lumMod val="40000"/>
              <a:lumOff val="60000"/>
            </a:schemeClr>
          </a:solidFill>
          <a:ln w="9525" algn="in">
            <a:solidFill>
              <a:srgbClr val="000000"/>
            </a:solidFill>
            <a:round/>
            <a:headEnd/>
            <a:tailEnd/>
          </a:ln>
          <a:effectLst/>
        </p:spPr>
        <p:txBody>
          <a:bodyPr lIns="36576" tIns="36576" rIns="36576" bIns="36576"/>
          <a:lstStyle/>
          <a:p>
            <a:pPr fontAlgn="auto">
              <a:spcBef>
                <a:spcPts val="0"/>
              </a:spcBef>
              <a:spcAft>
                <a:spcPts val="0"/>
              </a:spcAft>
              <a:defRPr/>
            </a:pPr>
            <a:endParaRPr lang="en-GB">
              <a:latin typeface="+mn-lt"/>
            </a:endParaRPr>
          </a:p>
        </p:txBody>
      </p:sp>
      <p:sp>
        <p:nvSpPr>
          <p:cNvPr id="44" name="Oval 18"/>
          <p:cNvSpPr>
            <a:spLocks noChangeArrowheads="1"/>
          </p:cNvSpPr>
          <p:nvPr/>
        </p:nvSpPr>
        <p:spPr bwMode="auto">
          <a:xfrm rot="16200000">
            <a:off x="3702844" y="694532"/>
            <a:ext cx="76200" cy="74612"/>
          </a:xfrm>
          <a:prstGeom prst="ellipse">
            <a:avLst/>
          </a:prstGeom>
          <a:solidFill>
            <a:schemeClr val="tx2">
              <a:lumMod val="40000"/>
              <a:lumOff val="60000"/>
            </a:schemeClr>
          </a:solidFill>
          <a:ln w="9525" algn="in">
            <a:solidFill>
              <a:srgbClr val="000000"/>
            </a:solidFill>
            <a:round/>
            <a:headEnd/>
            <a:tailEnd/>
          </a:ln>
          <a:effectLst/>
        </p:spPr>
        <p:txBody>
          <a:bodyPr lIns="36576" tIns="36576" rIns="36576" bIns="36576"/>
          <a:lstStyle/>
          <a:p>
            <a:pPr fontAlgn="auto">
              <a:spcBef>
                <a:spcPts val="0"/>
              </a:spcBef>
              <a:spcAft>
                <a:spcPts val="0"/>
              </a:spcAft>
              <a:defRPr/>
            </a:pPr>
            <a:endParaRPr lang="en-GB">
              <a:latin typeface="+mn-lt"/>
            </a:endParaRPr>
          </a:p>
        </p:txBody>
      </p:sp>
      <p:sp>
        <p:nvSpPr>
          <p:cNvPr id="45" name="Oval 18"/>
          <p:cNvSpPr>
            <a:spLocks noChangeArrowheads="1"/>
          </p:cNvSpPr>
          <p:nvPr/>
        </p:nvSpPr>
        <p:spPr bwMode="auto">
          <a:xfrm rot="16200000">
            <a:off x="5749132" y="3105943"/>
            <a:ext cx="76200" cy="74613"/>
          </a:xfrm>
          <a:prstGeom prst="ellipse">
            <a:avLst/>
          </a:prstGeom>
          <a:solidFill>
            <a:schemeClr val="tx2">
              <a:lumMod val="40000"/>
              <a:lumOff val="60000"/>
            </a:schemeClr>
          </a:solidFill>
          <a:ln w="9525" algn="in">
            <a:solidFill>
              <a:srgbClr val="000000"/>
            </a:solidFill>
            <a:round/>
            <a:headEnd/>
            <a:tailEnd/>
          </a:ln>
          <a:effectLst/>
        </p:spPr>
        <p:txBody>
          <a:bodyPr lIns="36576" tIns="36576" rIns="36576" bIns="36576"/>
          <a:lstStyle/>
          <a:p>
            <a:pPr fontAlgn="auto">
              <a:spcBef>
                <a:spcPts val="0"/>
              </a:spcBef>
              <a:spcAft>
                <a:spcPts val="0"/>
              </a:spcAft>
              <a:defRPr/>
            </a:pPr>
            <a:endParaRPr lang="en-GB">
              <a:latin typeface="+mn-lt"/>
            </a:endParaRPr>
          </a:p>
        </p:txBody>
      </p:sp>
      <p:sp>
        <p:nvSpPr>
          <p:cNvPr id="46" name="Oval 18"/>
          <p:cNvSpPr>
            <a:spLocks noChangeArrowheads="1"/>
          </p:cNvSpPr>
          <p:nvPr/>
        </p:nvSpPr>
        <p:spPr bwMode="auto">
          <a:xfrm rot="16200000">
            <a:off x="3498057" y="3040856"/>
            <a:ext cx="76200" cy="74613"/>
          </a:xfrm>
          <a:prstGeom prst="ellipse">
            <a:avLst/>
          </a:prstGeom>
          <a:solidFill>
            <a:schemeClr val="tx2">
              <a:lumMod val="40000"/>
              <a:lumOff val="60000"/>
            </a:schemeClr>
          </a:solidFill>
          <a:ln w="9525" algn="in">
            <a:solidFill>
              <a:srgbClr val="000000"/>
            </a:solidFill>
            <a:round/>
            <a:headEnd/>
            <a:tailEnd/>
          </a:ln>
          <a:effectLst/>
        </p:spPr>
        <p:txBody>
          <a:bodyPr lIns="36576" tIns="36576" rIns="36576" bIns="36576"/>
          <a:lstStyle/>
          <a:p>
            <a:pPr fontAlgn="auto">
              <a:spcBef>
                <a:spcPts val="0"/>
              </a:spcBef>
              <a:spcAft>
                <a:spcPts val="0"/>
              </a:spcAft>
              <a:defRPr/>
            </a:pPr>
            <a:endParaRPr lang="en-GB">
              <a:latin typeface="+mn-lt"/>
            </a:endParaRPr>
          </a:p>
        </p:txBody>
      </p:sp>
      <p:sp>
        <p:nvSpPr>
          <p:cNvPr id="34840" name="TextBox 47"/>
          <p:cNvSpPr txBox="1">
            <a:spLocks noChangeArrowheads="1"/>
          </p:cNvSpPr>
          <p:nvPr/>
        </p:nvSpPr>
        <p:spPr bwMode="auto">
          <a:xfrm>
            <a:off x="468313" y="4508500"/>
            <a:ext cx="8208962" cy="2740025"/>
          </a:xfrm>
          <a:prstGeom prst="rect">
            <a:avLst/>
          </a:prstGeom>
          <a:noFill/>
          <a:ln w="9525">
            <a:noFill/>
            <a:miter lim="800000"/>
            <a:headEnd/>
            <a:tailEnd/>
          </a:ln>
        </p:spPr>
        <p:txBody>
          <a:bodyPr>
            <a:spAutoFit/>
          </a:bodyPr>
          <a:lstStyle/>
          <a:p>
            <a:r>
              <a:rPr lang="en-GB" sz="1200">
                <a:latin typeface="Calibri" pitchFamily="34" charset="0"/>
              </a:rPr>
              <a:t>4 different groups of players who are allocated a home base in one of the corners. Various coloured markers are spread around the area and these can be given the name of a fruit Yellow – Banana for example. To start players are moving around the area without a ball working on various fundamental movements. Teams take it in turns to be greengrocers and trigger the movements to be worked on. Another warm up could be, on a call from the greengrocer players try to get certain types of fruit and take back to their home base.</a:t>
            </a:r>
          </a:p>
          <a:p>
            <a:r>
              <a:rPr lang="en-GB" sz="1200" b="1">
                <a:latin typeface="Calibri" pitchFamily="34" charset="0"/>
              </a:rPr>
              <a:t>Progression:</a:t>
            </a:r>
            <a:r>
              <a:rPr lang="en-GB" sz="1200">
                <a:latin typeface="Calibri" pitchFamily="34" charset="0"/>
              </a:rPr>
              <a:t> </a:t>
            </a:r>
          </a:p>
          <a:p>
            <a:r>
              <a:rPr lang="en-GB" sz="1200">
                <a:latin typeface="Calibri" pitchFamily="34" charset="0"/>
              </a:rPr>
              <a:t>Players now with a ball, dribbling around, on call for a certain fruit, players look to get to that colour marker as quick as they can, continue. You could get the players to do a skill before getting the fruit.</a:t>
            </a:r>
          </a:p>
          <a:p>
            <a:r>
              <a:rPr lang="en-GB" sz="1200">
                <a:latin typeface="Calibri" pitchFamily="34" charset="0"/>
              </a:rPr>
              <a:t>To add some competitiveness you could see which team could get the most fruit.  </a:t>
            </a:r>
          </a:p>
          <a:p>
            <a:r>
              <a:rPr lang="en-GB" sz="1200">
                <a:latin typeface="Calibri" pitchFamily="34" charset="0"/>
              </a:rPr>
              <a:t>First team get one piece of each fruit back to their home base.</a:t>
            </a:r>
          </a:p>
          <a:p>
            <a:r>
              <a:rPr lang="en-GB" sz="1200">
                <a:latin typeface="Calibri" pitchFamily="34" charset="0"/>
              </a:rPr>
              <a:t>Players get a certain piece of fruit and take it back to the relevant coloured base, which team can get the fruit the quickest.</a:t>
            </a:r>
          </a:p>
          <a:p>
            <a:endParaRPr lang="en-GB" sz="1000">
              <a:latin typeface="Calibri" pitchFamily="34" charset="0"/>
            </a:endParaRPr>
          </a:p>
          <a:p>
            <a:endParaRPr lang="en-GB" sz="1000">
              <a:latin typeface="Calibri" pitchFamily="34" charset="0"/>
            </a:endParaRPr>
          </a:p>
          <a:p>
            <a:endParaRPr lang="en-GB" sz="1000">
              <a:latin typeface="Calibri" pitchFamily="34" charset="0"/>
            </a:endParaRPr>
          </a:p>
          <a:p>
            <a:r>
              <a:rPr lang="en-GB" sz="1000">
                <a:latin typeface="Calibri" pitchFamily="34" charset="0"/>
              </a:rPr>
              <a:t> </a:t>
            </a:r>
          </a:p>
        </p:txBody>
      </p:sp>
      <p:sp>
        <p:nvSpPr>
          <p:cNvPr id="41" name="Rectangle 40"/>
          <p:cNvSpPr/>
          <p:nvPr/>
        </p:nvSpPr>
        <p:spPr>
          <a:xfrm>
            <a:off x="7380288" y="620713"/>
            <a:ext cx="504825" cy="431800"/>
          </a:xfrm>
          <a:prstGeom prst="rect">
            <a:avLst/>
          </a:prstGeom>
          <a:solidFill>
            <a:schemeClr val="tx2">
              <a:lumMod val="40000"/>
              <a:lumOff val="6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2" name="Rectangle 41"/>
          <p:cNvSpPr/>
          <p:nvPr/>
        </p:nvSpPr>
        <p:spPr>
          <a:xfrm>
            <a:off x="7380288" y="3716338"/>
            <a:ext cx="504825" cy="433387"/>
          </a:xfrm>
          <a:prstGeom prst="rect">
            <a:avLst/>
          </a:prstGeom>
          <a:solidFill>
            <a:srgbClr val="FF33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7" name="Rectangle 46"/>
          <p:cNvSpPr/>
          <p:nvPr/>
        </p:nvSpPr>
        <p:spPr>
          <a:xfrm>
            <a:off x="1547813" y="620713"/>
            <a:ext cx="503237" cy="431800"/>
          </a:xfrm>
          <a:prstGeom prst="rect">
            <a:avLst/>
          </a:prstGeom>
          <a:solidFill>
            <a:srgbClr val="4BEB35"/>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8" name="Rectangle 47"/>
          <p:cNvSpPr/>
          <p:nvPr/>
        </p:nvSpPr>
        <p:spPr>
          <a:xfrm>
            <a:off x="1476375" y="3716338"/>
            <a:ext cx="503238" cy="433387"/>
          </a:xfrm>
          <a:prstGeom prst="rect">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916238" y="115888"/>
            <a:ext cx="3455987"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Golden Balls</a:t>
            </a:r>
          </a:p>
        </p:txBody>
      </p:sp>
      <p:sp>
        <p:nvSpPr>
          <p:cNvPr id="35843" name="Text Box 2"/>
          <p:cNvSpPr txBox="1">
            <a:spLocks noChangeArrowheads="1"/>
          </p:cNvSpPr>
          <p:nvPr/>
        </p:nvSpPr>
        <p:spPr bwMode="auto">
          <a:xfrm>
            <a:off x="4929188" y="642938"/>
            <a:ext cx="3963987" cy="5238750"/>
          </a:xfrm>
          <a:prstGeom prst="rect">
            <a:avLst/>
          </a:prstGeom>
          <a:noFill/>
          <a:ln w="9525" algn="in">
            <a:noFill/>
            <a:miter lim="800000"/>
            <a:headEnd/>
            <a:tailEnd/>
          </a:ln>
        </p:spPr>
        <p:txBody>
          <a:bodyPr lIns="36576" tIns="36576" rIns="36576" bIns="36576"/>
          <a:lstStyle/>
          <a:p>
            <a:endParaRPr lang="en-GB" sz="1400" b="1">
              <a:solidFill>
                <a:srgbClr val="000000"/>
              </a:solidFill>
              <a:latin typeface="Calibri" pitchFamily="34" charset="0"/>
            </a:endParaRPr>
          </a:p>
          <a:p>
            <a:endParaRPr lang="en-GB" sz="1100">
              <a:solidFill>
                <a:srgbClr val="000000"/>
              </a:solidFill>
              <a:latin typeface="Calibri" pitchFamily="34" charset="0"/>
            </a:endParaRPr>
          </a:p>
          <a:p>
            <a:r>
              <a:rPr lang="en-GB" sz="1200">
                <a:solidFill>
                  <a:srgbClr val="000000"/>
                </a:solidFill>
                <a:latin typeface="Calibri" pitchFamily="34" charset="0"/>
              </a:rPr>
              <a:t>The size of the area is dependant on ages and abilities. Players split into attackers, defenders and goalkeepers. </a:t>
            </a:r>
          </a:p>
          <a:p>
            <a:r>
              <a:rPr lang="en-GB" sz="1200">
                <a:solidFill>
                  <a:srgbClr val="000000"/>
                </a:solidFill>
                <a:latin typeface="Calibri" pitchFamily="34" charset="0"/>
              </a:rPr>
              <a:t>One player comes in and passes the ball to one of the players on the end line, that player then defends and two attackers try to score at opposite end.</a:t>
            </a:r>
          </a:p>
          <a:p>
            <a:r>
              <a:rPr lang="en-GB" sz="1200">
                <a:solidFill>
                  <a:srgbClr val="000000"/>
                </a:solidFill>
                <a:latin typeface="Calibri" pitchFamily="34" charset="0"/>
              </a:rPr>
              <a:t>Once a shot has been taken the two attackers then defend against three players from that end.</a:t>
            </a:r>
          </a:p>
          <a:p>
            <a:r>
              <a:rPr lang="en-GB" sz="1200">
                <a:solidFill>
                  <a:srgbClr val="000000"/>
                </a:solidFill>
                <a:latin typeface="Calibri" pitchFamily="34" charset="0"/>
              </a:rPr>
              <a:t> </a:t>
            </a:r>
          </a:p>
          <a:p>
            <a:r>
              <a:rPr lang="en-GB" sz="1200">
                <a:solidFill>
                  <a:srgbClr val="000000"/>
                </a:solidFill>
                <a:latin typeface="Calibri" pitchFamily="34" charset="0"/>
              </a:rPr>
              <a:t>Attackers look to combine to create and take goal scoring opportunities. Within this set up the players could be grouped in various ways, 2v1, 3v1, 4v2.</a:t>
            </a:r>
          </a:p>
          <a:p>
            <a:r>
              <a:rPr lang="en-GB" sz="1200">
                <a:solidFill>
                  <a:srgbClr val="000000"/>
                </a:solidFill>
                <a:latin typeface="Calibri" pitchFamily="34" charset="0"/>
              </a:rPr>
              <a:t>Ensure that players are rotated so they experience all aspects of the game equally.</a:t>
            </a:r>
          </a:p>
          <a:p>
            <a:r>
              <a:rPr lang="en-GB" sz="1200">
                <a:solidFill>
                  <a:srgbClr val="000000"/>
                </a:solidFill>
                <a:latin typeface="Calibri" pitchFamily="34" charset="0"/>
              </a:rPr>
              <a:t>If defenders win the ball, they can try and score in opposite end. </a:t>
            </a:r>
          </a:p>
          <a:p>
            <a:endParaRPr lang="en-GB" sz="1200">
              <a:solidFill>
                <a:srgbClr val="000000"/>
              </a:solidFill>
              <a:latin typeface="Calibri" pitchFamily="34" charset="0"/>
            </a:endParaRPr>
          </a:p>
          <a:p>
            <a:r>
              <a:rPr lang="en-GB" sz="1200" b="1">
                <a:solidFill>
                  <a:srgbClr val="000000"/>
                </a:solidFill>
                <a:latin typeface="Calibri" pitchFamily="34" charset="0"/>
              </a:rPr>
              <a:t>Possible Progressions:</a:t>
            </a:r>
          </a:p>
          <a:p>
            <a:pPr>
              <a:buFont typeface="Arial" charset="0"/>
              <a:buChar char="•"/>
            </a:pPr>
            <a:r>
              <a:rPr lang="en-GB" sz="1200">
                <a:solidFill>
                  <a:srgbClr val="000000"/>
                </a:solidFill>
                <a:latin typeface="Calibri" pitchFamily="34" charset="0"/>
              </a:rPr>
              <a:t>  Introduction of offside line – Game Realistic</a:t>
            </a:r>
          </a:p>
          <a:p>
            <a:pPr>
              <a:buFont typeface="Arial" charset="0"/>
              <a:buChar char="•"/>
            </a:pPr>
            <a:r>
              <a:rPr lang="en-GB" sz="1200">
                <a:solidFill>
                  <a:srgbClr val="000000"/>
                </a:solidFill>
                <a:latin typeface="Calibri" pitchFamily="34" charset="0"/>
              </a:rPr>
              <a:t>  Could introduce time limit so that attackers take shooting</a:t>
            </a:r>
          </a:p>
          <a:p>
            <a:r>
              <a:rPr lang="en-GB" sz="1200">
                <a:solidFill>
                  <a:srgbClr val="000000"/>
                </a:solidFill>
                <a:latin typeface="Calibri" pitchFamily="34" charset="0"/>
              </a:rPr>
              <a:t>    opportunities quickly, after certain time add extra defender</a:t>
            </a:r>
          </a:p>
          <a:p>
            <a:pPr>
              <a:buFont typeface="Arial" charset="0"/>
              <a:buChar char="•"/>
            </a:pPr>
            <a:r>
              <a:rPr lang="en-GB" sz="1200">
                <a:solidFill>
                  <a:srgbClr val="000000"/>
                </a:solidFill>
                <a:latin typeface="Calibri" pitchFamily="34" charset="0"/>
              </a:rPr>
              <a:t>  If players can cope – limit on touches</a:t>
            </a:r>
          </a:p>
          <a:p>
            <a:endParaRPr lang="en-GB" sz="1200">
              <a:solidFill>
                <a:srgbClr val="000000"/>
              </a:solidFill>
              <a:latin typeface="Calibri" pitchFamily="34" charset="0"/>
            </a:endParaRPr>
          </a:p>
          <a:p>
            <a:r>
              <a:rPr lang="en-GB" sz="1200">
                <a:solidFill>
                  <a:srgbClr val="000000"/>
                </a:solidFill>
                <a:latin typeface="Calibri" pitchFamily="34" charset="0"/>
              </a:rPr>
              <a:t>Allow players the chance to discuss what they are doing with regards Attacking and Defending.</a:t>
            </a: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US"/>
          </a:p>
        </p:txBody>
      </p:sp>
      <p:grpSp>
        <p:nvGrpSpPr>
          <p:cNvPr id="35844" name="Group 78"/>
          <p:cNvGrpSpPr>
            <a:grpSpLocks/>
          </p:cNvGrpSpPr>
          <p:nvPr/>
        </p:nvGrpSpPr>
        <p:grpSpPr bwMode="auto">
          <a:xfrm>
            <a:off x="285750" y="857250"/>
            <a:ext cx="4286250" cy="5286375"/>
            <a:chOff x="285720" y="857232"/>
            <a:chExt cx="4286280" cy="5286412"/>
          </a:xfrm>
        </p:grpSpPr>
        <p:sp>
          <p:nvSpPr>
            <p:cNvPr id="35845" name="Rectangle 5"/>
            <p:cNvSpPr>
              <a:spLocks noChangeArrowheads="1"/>
            </p:cNvSpPr>
            <p:nvPr/>
          </p:nvSpPr>
          <p:spPr bwMode="auto">
            <a:xfrm rot="10800000">
              <a:off x="285720" y="857232"/>
              <a:ext cx="4286280" cy="5286412"/>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5846" name="Rectangle 6"/>
            <p:cNvSpPr>
              <a:spLocks noChangeArrowheads="1"/>
            </p:cNvSpPr>
            <p:nvPr/>
          </p:nvSpPr>
          <p:spPr bwMode="auto">
            <a:xfrm rot="10800000">
              <a:off x="584763" y="1326587"/>
              <a:ext cx="3673758" cy="4386550"/>
            </a:xfrm>
            <a:prstGeom prst="rect">
              <a:avLst/>
            </a:prstGeom>
            <a:solidFill>
              <a:srgbClr val="B2F0B2"/>
            </a:solidFill>
            <a:ln w="19050" algn="in">
              <a:solidFill>
                <a:srgbClr val="FFFFFF"/>
              </a:solidFill>
              <a:miter lim="800000"/>
              <a:headEnd/>
              <a:tailEnd/>
            </a:ln>
          </p:spPr>
          <p:txBody>
            <a:bodyPr lIns="36576" tIns="36576" rIns="36576" bIns="36576"/>
            <a:lstStyle/>
            <a:p>
              <a:endParaRPr lang="en-GB">
                <a:latin typeface="Calibri" pitchFamily="34" charset="0"/>
              </a:endParaRPr>
            </a:p>
          </p:txBody>
        </p:sp>
        <p:sp>
          <p:nvSpPr>
            <p:cNvPr id="35847" name="Rectangle 7" descr="Outlined diamond"/>
            <p:cNvSpPr>
              <a:spLocks noChangeArrowheads="1"/>
            </p:cNvSpPr>
            <p:nvPr/>
          </p:nvSpPr>
          <p:spPr bwMode="auto">
            <a:xfrm rot="10800000">
              <a:off x="2122623" y="1152287"/>
              <a:ext cx="520422" cy="173243"/>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5848" name="Rectangle 8" descr="Outlined diamond"/>
            <p:cNvSpPr>
              <a:spLocks noChangeArrowheads="1"/>
            </p:cNvSpPr>
            <p:nvPr/>
          </p:nvSpPr>
          <p:spPr bwMode="auto">
            <a:xfrm rot="10800000">
              <a:off x="2155150" y="5702309"/>
              <a:ext cx="520422" cy="170867"/>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5849" name="Rectangle 9"/>
            <p:cNvSpPr>
              <a:spLocks noChangeArrowheads="1"/>
            </p:cNvSpPr>
            <p:nvPr/>
          </p:nvSpPr>
          <p:spPr bwMode="auto">
            <a:xfrm rot="10800000">
              <a:off x="1645496" y="1326587"/>
              <a:ext cx="1500549" cy="464987"/>
            </a:xfrm>
            <a:prstGeom prst="rect">
              <a:avLst/>
            </a:prstGeom>
            <a:noFill/>
            <a:ln w="19050" algn="in">
              <a:noFill/>
              <a:miter lim="800000"/>
              <a:headEnd/>
              <a:tailEnd/>
            </a:ln>
          </p:spPr>
          <p:txBody>
            <a:bodyPr lIns="36576" tIns="36576" rIns="36576" bIns="36576"/>
            <a:lstStyle/>
            <a:p>
              <a:endParaRPr lang="en-GB">
                <a:latin typeface="Calibri" pitchFamily="34" charset="0"/>
              </a:endParaRPr>
            </a:p>
          </p:txBody>
        </p:sp>
        <p:sp>
          <p:nvSpPr>
            <p:cNvPr id="35850" name="Line 10"/>
            <p:cNvSpPr>
              <a:spLocks noChangeShapeType="1"/>
            </p:cNvSpPr>
            <p:nvPr/>
          </p:nvSpPr>
          <p:spPr bwMode="auto">
            <a:xfrm rot="10800000">
              <a:off x="593885" y="3534387"/>
              <a:ext cx="3664636" cy="0"/>
            </a:xfrm>
            <a:prstGeom prst="line">
              <a:avLst/>
            </a:prstGeom>
            <a:noFill/>
            <a:ln w="19050" algn="ctr">
              <a:solidFill>
                <a:srgbClr val="FFFFFF"/>
              </a:solidFill>
              <a:round/>
              <a:headEnd/>
              <a:tailEnd/>
            </a:ln>
          </p:spPr>
          <p:txBody>
            <a:bodyPr lIns="36576" tIns="36576" rIns="36576" bIns="36576"/>
            <a:lstStyle/>
            <a:p>
              <a:endParaRPr lang="en-US"/>
            </a:p>
          </p:txBody>
        </p:sp>
        <p:sp>
          <p:nvSpPr>
            <p:cNvPr id="35851" name="Rectangle 11"/>
            <p:cNvSpPr>
              <a:spLocks noChangeArrowheads="1"/>
            </p:cNvSpPr>
            <p:nvPr/>
          </p:nvSpPr>
          <p:spPr bwMode="auto">
            <a:xfrm>
              <a:off x="1684602" y="5332241"/>
              <a:ext cx="1500549" cy="367692"/>
            </a:xfrm>
            <a:prstGeom prst="rect">
              <a:avLst/>
            </a:prstGeom>
            <a:solidFill>
              <a:srgbClr val="B2F0B2"/>
            </a:solidFill>
            <a:ln w="19050" algn="in">
              <a:noFill/>
              <a:miter lim="800000"/>
              <a:headEnd/>
              <a:tailEnd/>
            </a:ln>
          </p:spPr>
          <p:txBody>
            <a:bodyPr lIns="36576" tIns="36576" rIns="36576" bIns="36576"/>
            <a:lstStyle/>
            <a:p>
              <a:endParaRPr lang="en-GB">
                <a:latin typeface="Calibri" pitchFamily="34" charset="0"/>
              </a:endParaRPr>
            </a:p>
          </p:txBody>
        </p:sp>
        <p:grpSp>
          <p:nvGrpSpPr>
            <p:cNvPr id="35852" name="Group 12"/>
            <p:cNvGrpSpPr>
              <a:grpSpLocks/>
            </p:cNvGrpSpPr>
            <p:nvPr/>
          </p:nvGrpSpPr>
          <p:grpSpPr bwMode="auto">
            <a:xfrm>
              <a:off x="2366560" y="5443381"/>
              <a:ext cx="112141" cy="135234"/>
              <a:chOff x="110957775" y="109008150"/>
              <a:chExt cx="162000" cy="198000"/>
            </a:xfrm>
          </p:grpSpPr>
          <p:sp>
            <p:nvSpPr>
              <p:cNvPr id="35917" name="Oval 13"/>
              <p:cNvSpPr>
                <a:spLocks noChangeArrowheads="1"/>
              </p:cNvSpPr>
              <p:nvPr/>
            </p:nvSpPr>
            <p:spPr bwMode="auto">
              <a:xfrm>
                <a:off x="110975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18" name="Oval 14"/>
              <p:cNvSpPr>
                <a:spLocks noChangeArrowheads="1"/>
              </p:cNvSpPr>
              <p:nvPr/>
            </p:nvSpPr>
            <p:spPr bwMode="auto">
              <a:xfrm>
                <a:off x="111038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19" name="Oval 15"/>
              <p:cNvSpPr>
                <a:spLocks noChangeArrowheads="1"/>
              </p:cNvSpPr>
              <p:nvPr/>
            </p:nvSpPr>
            <p:spPr bwMode="auto">
              <a:xfrm>
                <a:off x="110957775" y="1090441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53" name="Group 16"/>
            <p:cNvGrpSpPr>
              <a:grpSpLocks/>
            </p:cNvGrpSpPr>
            <p:nvPr/>
          </p:nvGrpSpPr>
          <p:grpSpPr bwMode="auto">
            <a:xfrm rot="-5460000">
              <a:off x="4357686" y="3786190"/>
              <a:ext cx="112141" cy="135234"/>
              <a:chOff x="108383775" y="108666150"/>
              <a:chExt cx="162000" cy="198000"/>
            </a:xfrm>
          </p:grpSpPr>
          <p:sp>
            <p:nvSpPr>
              <p:cNvPr id="35914" name="Oval 17"/>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15" name="Oval 18"/>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16" name="Oval 19"/>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54" name="Group 20"/>
            <p:cNvGrpSpPr>
              <a:grpSpLocks/>
            </p:cNvGrpSpPr>
            <p:nvPr/>
          </p:nvGrpSpPr>
          <p:grpSpPr bwMode="auto">
            <a:xfrm>
              <a:off x="1214414" y="5857892"/>
              <a:ext cx="112141" cy="135234"/>
              <a:chOff x="108498075" y="108780450"/>
              <a:chExt cx="162000" cy="198000"/>
            </a:xfrm>
          </p:grpSpPr>
          <p:sp>
            <p:nvSpPr>
              <p:cNvPr id="35911" name="Oval 21"/>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12" name="Oval 22"/>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13" name="Oval 23"/>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55" name="Group 24"/>
            <p:cNvGrpSpPr>
              <a:grpSpLocks/>
            </p:cNvGrpSpPr>
            <p:nvPr/>
          </p:nvGrpSpPr>
          <p:grpSpPr bwMode="auto">
            <a:xfrm>
              <a:off x="3500430" y="5786454"/>
              <a:ext cx="112141" cy="135234"/>
              <a:chOff x="108612375" y="108894750"/>
              <a:chExt cx="162000" cy="198000"/>
            </a:xfrm>
          </p:grpSpPr>
          <p:sp>
            <p:nvSpPr>
              <p:cNvPr id="35908" name="Oval 25"/>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09" name="Oval 26"/>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10" name="Oval 27"/>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56" name="Group 28"/>
            <p:cNvGrpSpPr>
              <a:grpSpLocks/>
            </p:cNvGrpSpPr>
            <p:nvPr/>
          </p:nvGrpSpPr>
          <p:grpSpPr bwMode="auto">
            <a:xfrm>
              <a:off x="1643042" y="5857892"/>
              <a:ext cx="112141" cy="135234"/>
              <a:chOff x="108726675" y="109009050"/>
              <a:chExt cx="162000" cy="198000"/>
            </a:xfrm>
          </p:grpSpPr>
          <p:sp>
            <p:nvSpPr>
              <p:cNvPr id="35905"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06"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07"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57" name="Group 32"/>
            <p:cNvGrpSpPr>
              <a:grpSpLocks/>
            </p:cNvGrpSpPr>
            <p:nvPr/>
          </p:nvGrpSpPr>
          <p:grpSpPr bwMode="auto">
            <a:xfrm>
              <a:off x="3214678" y="5786454"/>
              <a:ext cx="112141" cy="135234"/>
              <a:chOff x="108840975" y="109123350"/>
              <a:chExt cx="162000" cy="198000"/>
            </a:xfrm>
          </p:grpSpPr>
          <p:sp>
            <p:nvSpPr>
              <p:cNvPr id="35902" name="Oval 33"/>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03" name="Oval 34"/>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04" name="Oval 35"/>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58" name="Group 36"/>
            <p:cNvGrpSpPr>
              <a:grpSpLocks/>
            </p:cNvGrpSpPr>
            <p:nvPr/>
          </p:nvGrpSpPr>
          <p:grpSpPr bwMode="auto">
            <a:xfrm rot="-5340000">
              <a:off x="4357686" y="2857496"/>
              <a:ext cx="112141" cy="135234"/>
              <a:chOff x="111407775" y="109026150"/>
              <a:chExt cx="162000" cy="198000"/>
            </a:xfrm>
          </p:grpSpPr>
          <p:sp>
            <p:nvSpPr>
              <p:cNvPr id="35899" name="Oval 3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00" name="Oval 3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901" name="Oval 3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59" name="Group 40"/>
            <p:cNvGrpSpPr>
              <a:grpSpLocks/>
            </p:cNvGrpSpPr>
            <p:nvPr/>
          </p:nvGrpSpPr>
          <p:grpSpPr bwMode="auto">
            <a:xfrm rot="10800000">
              <a:off x="2366560" y="1385379"/>
              <a:ext cx="112141" cy="135234"/>
              <a:chOff x="111072075" y="109122450"/>
              <a:chExt cx="162000" cy="198000"/>
            </a:xfrm>
          </p:grpSpPr>
          <p:sp>
            <p:nvSpPr>
              <p:cNvPr id="35896" name="Oval 41"/>
              <p:cNvSpPr>
                <a:spLocks noChangeArrowheads="1"/>
              </p:cNvSpPr>
              <p:nvPr/>
            </p:nvSpPr>
            <p:spPr bwMode="auto">
              <a:xfrm>
                <a:off x="111090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97" name="Oval 42"/>
              <p:cNvSpPr>
                <a:spLocks noChangeArrowheads="1"/>
              </p:cNvSpPr>
              <p:nvPr/>
            </p:nvSpPr>
            <p:spPr bwMode="auto">
              <a:xfrm>
                <a:off x="111153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98" name="Oval 43"/>
              <p:cNvSpPr>
                <a:spLocks noChangeArrowheads="1"/>
              </p:cNvSpPr>
              <p:nvPr/>
            </p:nvSpPr>
            <p:spPr bwMode="auto">
              <a:xfrm>
                <a:off x="111072075" y="1091584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60" name="Group 44"/>
            <p:cNvGrpSpPr>
              <a:grpSpLocks/>
            </p:cNvGrpSpPr>
            <p:nvPr/>
          </p:nvGrpSpPr>
          <p:grpSpPr bwMode="auto">
            <a:xfrm rot="10800000">
              <a:off x="3071802" y="1000108"/>
              <a:ext cx="112141" cy="135234"/>
              <a:chOff x="111522075" y="109140450"/>
              <a:chExt cx="162000" cy="198000"/>
            </a:xfrm>
          </p:grpSpPr>
          <p:sp>
            <p:nvSpPr>
              <p:cNvPr id="35893" name="Oval 4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94" name="Oval 4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95" name="Oval 4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61" name="Group 48"/>
            <p:cNvGrpSpPr>
              <a:grpSpLocks/>
            </p:cNvGrpSpPr>
            <p:nvPr/>
          </p:nvGrpSpPr>
          <p:grpSpPr bwMode="auto">
            <a:xfrm rot="10800000">
              <a:off x="1643042" y="1071546"/>
              <a:ext cx="112141" cy="135234"/>
              <a:chOff x="111636375" y="109254750"/>
              <a:chExt cx="162000" cy="198000"/>
            </a:xfrm>
          </p:grpSpPr>
          <p:sp>
            <p:nvSpPr>
              <p:cNvPr id="35890" name="Oval 49"/>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91" name="Oval 50"/>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92" name="Oval 51"/>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62" name="Group 52"/>
            <p:cNvGrpSpPr>
              <a:grpSpLocks/>
            </p:cNvGrpSpPr>
            <p:nvPr/>
          </p:nvGrpSpPr>
          <p:grpSpPr bwMode="auto">
            <a:xfrm rot="-5580000">
              <a:off x="4357686" y="3071810"/>
              <a:ext cx="112141" cy="135234"/>
              <a:chOff x="111750675" y="109369050"/>
              <a:chExt cx="162000" cy="198000"/>
            </a:xfrm>
          </p:grpSpPr>
          <p:sp>
            <p:nvSpPr>
              <p:cNvPr id="35887"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88"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89"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63" name="Group 56"/>
            <p:cNvGrpSpPr>
              <a:grpSpLocks/>
            </p:cNvGrpSpPr>
            <p:nvPr/>
          </p:nvGrpSpPr>
          <p:grpSpPr bwMode="auto">
            <a:xfrm rot="10740000">
              <a:off x="2930097" y="1143953"/>
              <a:ext cx="112141" cy="135234"/>
              <a:chOff x="111864975" y="109483350"/>
              <a:chExt cx="162000" cy="198000"/>
            </a:xfrm>
          </p:grpSpPr>
          <p:sp>
            <p:nvSpPr>
              <p:cNvPr id="35884" name="Oval 57"/>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85" name="Oval 58"/>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86" name="Oval 59"/>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5864" name="Group 60"/>
            <p:cNvGrpSpPr>
              <a:grpSpLocks/>
            </p:cNvGrpSpPr>
            <p:nvPr/>
          </p:nvGrpSpPr>
          <p:grpSpPr bwMode="auto">
            <a:xfrm rot="10800000">
              <a:off x="1428728" y="1071546"/>
              <a:ext cx="112141" cy="135234"/>
              <a:chOff x="111979275" y="109597650"/>
              <a:chExt cx="162000" cy="198000"/>
            </a:xfrm>
          </p:grpSpPr>
          <p:sp>
            <p:nvSpPr>
              <p:cNvPr id="35881" name="Oval 61"/>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82" name="Oval 62"/>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83" name="Oval 63"/>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5865" name="Oval 64" descr="Solid diamond"/>
            <p:cNvSpPr>
              <a:spLocks noChangeArrowheads="1"/>
            </p:cNvSpPr>
            <p:nvPr/>
          </p:nvSpPr>
          <p:spPr bwMode="auto">
            <a:xfrm rot="10800000">
              <a:off x="1357290" y="5786454"/>
              <a:ext cx="78407" cy="7851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66" name="Oval 65" descr="Solid diamond"/>
            <p:cNvSpPr>
              <a:spLocks noChangeArrowheads="1"/>
            </p:cNvSpPr>
            <p:nvPr/>
          </p:nvSpPr>
          <p:spPr bwMode="auto">
            <a:xfrm rot="10800000">
              <a:off x="1571604" y="5786454"/>
              <a:ext cx="78407" cy="7851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67" name="Oval 66" descr="Solid diamond"/>
            <p:cNvSpPr>
              <a:spLocks noChangeArrowheads="1"/>
            </p:cNvSpPr>
            <p:nvPr/>
          </p:nvSpPr>
          <p:spPr bwMode="auto">
            <a:xfrm rot="10800000">
              <a:off x="3000364" y="5857892"/>
              <a:ext cx="78407" cy="7851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68" name="Oval 67" descr="Solid diamond"/>
            <p:cNvSpPr>
              <a:spLocks noChangeArrowheads="1"/>
            </p:cNvSpPr>
            <p:nvPr/>
          </p:nvSpPr>
          <p:spPr bwMode="auto">
            <a:xfrm rot="10800000">
              <a:off x="364127" y="3395756"/>
              <a:ext cx="78407" cy="7851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69" name="Oval 68" descr="Solid diamond"/>
            <p:cNvSpPr>
              <a:spLocks noChangeArrowheads="1"/>
            </p:cNvSpPr>
            <p:nvPr/>
          </p:nvSpPr>
          <p:spPr bwMode="auto">
            <a:xfrm rot="10800000">
              <a:off x="3143240" y="1214422"/>
              <a:ext cx="78407" cy="7851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70" name="Oval 69" descr="Solid diamond"/>
            <p:cNvSpPr>
              <a:spLocks noChangeArrowheads="1"/>
            </p:cNvSpPr>
            <p:nvPr/>
          </p:nvSpPr>
          <p:spPr bwMode="auto">
            <a:xfrm rot="10800000">
              <a:off x="2000232" y="1214422"/>
              <a:ext cx="78407" cy="7851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71" name="Oval 70" descr="Solid diamond"/>
            <p:cNvSpPr>
              <a:spLocks noChangeArrowheads="1"/>
            </p:cNvSpPr>
            <p:nvPr/>
          </p:nvSpPr>
          <p:spPr bwMode="auto">
            <a:xfrm rot="10800000">
              <a:off x="4214810" y="2928934"/>
              <a:ext cx="78407" cy="7851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35872" name="Group 28"/>
            <p:cNvGrpSpPr>
              <a:grpSpLocks/>
            </p:cNvGrpSpPr>
            <p:nvPr/>
          </p:nvGrpSpPr>
          <p:grpSpPr bwMode="auto">
            <a:xfrm rot="-5520000">
              <a:off x="4369120" y="3993242"/>
              <a:ext cx="112141" cy="131177"/>
              <a:chOff x="108726675" y="109009050"/>
              <a:chExt cx="162000" cy="198000"/>
            </a:xfrm>
          </p:grpSpPr>
          <p:sp>
            <p:nvSpPr>
              <p:cNvPr id="35878"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79"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5880"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cxnSp>
          <p:nvCxnSpPr>
            <p:cNvPr id="75" name="Straight Arrow Connector 74"/>
            <p:cNvCxnSpPr/>
            <p:nvPr/>
          </p:nvCxnSpPr>
          <p:spPr>
            <a:xfrm rot="10800000" flipV="1">
              <a:off x="3000364" y="3000372"/>
              <a:ext cx="1143008" cy="28575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6200000" flipH="1">
              <a:off x="2000233" y="4286256"/>
              <a:ext cx="2214577" cy="3571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875" name="Line 10"/>
            <p:cNvSpPr>
              <a:spLocks noChangeShapeType="1"/>
            </p:cNvSpPr>
            <p:nvPr/>
          </p:nvSpPr>
          <p:spPr bwMode="auto">
            <a:xfrm rot="10800000">
              <a:off x="571472" y="4929198"/>
              <a:ext cx="3664636" cy="0"/>
            </a:xfrm>
            <a:prstGeom prst="line">
              <a:avLst/>
            </a:prstGeom>
            <a:noFill/>
            <a:ln w="19050" algn="ctr">
              <a:solidFill>
                <a:srgbClr val="FFFFFF"/>
              </a:solidFill>
              <a:prstDash val="dash"/>
              <a:round/>
              <a:headEnd/>
              <a:tailEnd/>
            </a:ln>
          </p:spPr>
          <p:txBody>
            <a:bodyPr lIns="36576" tIns="36576" rIns="36576" bIns="36576"/>
            <a:lstStyle/>
            <a:p>
              <a:endParaRPr lang="en-US"/>
            </a:p>
          </p:txBody>
        </p:sp>
        <p:sp>
          <p:nvSpPr>
            <p:cNvPr id="35876" name="Line 10"/>
            <p:cNvSpPr>
              <a:spLocks noChangeShapeType="1"/>
            </p:cNvSpPr>
            <p:nvPr/>
          </p:nvSpPr>
          <p:spPr bwMode="auto">
            <a:xfrm rot="10800000">
              <a:off x="571472" y="2143116"/>
              <a:ext cx="3664636" cy="0"/>
            </a:xfrm>
            <a:prstGeom prst="line">
              <a:avLst/>
            </a:prstGeom>
            <a:noFill/>
            <a:ln w="19050" algn="ctr">
              <a:solidFill>
                <a:srgbClr val="FFFFFF"/>
              </a:solidFill>
              <a:prstDash val="dash"/>
              <a:round/>
              <a:headEnd/>
              <a:tailEnd/>
            </a:ln>
          </p:spPr>
          <p:txBody>
            <a:bodyPr lIns="36576" tIns="36576" rIns="36576" bIns="36576"/>
            <a:lstStyle/>
            <a:p>
              <a:endParaRPr lang="en-US"/>
            </a:p>
          </p:txBody>
        </p:sp>
        <p:cxnSp>
          <p:nvCxnSpPr>
            <p:cNvPr id="84" name="Curved Connector 83"/>
            <p:cNvCxnSpPr/>
            <p:nvPr/>
          </p:nvCxnSpPr>
          <p:spPr>
            <a:xfrm rot="16200000" flipV="1">
              <a:off x="2143109" y="4714884"/>
              <a:ext cx="1428760" cy="42862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916238" y="115888"/>
            <a:ext cx="3455987"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Gareth Gates</a:t>
            </a:r>
          </a:p>
        </p:txBody>
      </p:sp>
      <p:sp>
        <p:nvSpPr>
          <p:cNvPr id="36867" name="Text Box 2"/>
          <p:cNvSpPr txBox="1">
            <a:spLocks noChangeArrowheads="1"/>
          </p:cNvSpPr>
          <p:nvPr/>
        </p:nvSpPr>
        <p:spPr bwMode="auto">
          <a:xfrm>
            <a:off x="4929188" y="642938"/>
            <a:ext cx="3963987" cy="5643562"/>
          </a:xfrm>
          <a:prstGeom prst="rect">
            <a:avLst/>
          </a:prstGeom>
          <a:noFill/>
          <a:ln w="9525" algn="in">
            <a:noFill/>
            <a:miter lim="800000"/>
            <a:headEnd/>
            <a:tailEnd/>
          </a:ln>
        </p:spPr>
        <p:txBody>
          <a:bodyPr lIns="36576" tIns="36576" rIns="36576" bIns="36576"/>
          <a:lstStyle/>
          <a:p>
            <a:endParaRPr lang="en-GB" sz="1200" b="1">
              <a:solidFill>
                <a:srgbClr val="000000"/>
              </a:solidFill>
              <a:latin typeface="Calibri" pitchFamily="34" charset="0"/>
            </a:endParaRPr>
          </a:p>
          <a:p>
            <a:r>
              <a:rPr lang="en-GB" sz="1200" b="1">
                <a:solidFill>
                  <a:srgbClr val="000000"/>
                </a:solidFill>
                <a:latin typeface="Calibri" pitchFamily="34" charset="0"/>
              </a:rPr>
              <a:t>Start Point:</a:t>
            </a:r>
          </a:p>
          <a:p>
            <a:endParaRPr lang="en-GB" sz="1200" b="1">
              <a:solidFill>
                <a:srgbClr val="000000"/>
              </a:solidFill>
              <a:latin typeface="Calibri" pitchFamily="34" charset="0"/>
            </a:endParaRPr>
          </a:p>
          <a:p>
            <a:r>
              <a:rPr lang="en-GB" sz="1200">
                <a:solidFill>
                  <a:srgbClr val="000000"/>
                </a:solidFill>
                <a:latin typeface="Calibri" pitchFamily="34" charset="0"/>
              </a:rPr>
              <a:t>16 players, 8 gates, 8 balls and 2 teams of 8.</a:t>
            </a:r>
          </a:p>
          <a:p>
            <a:endParaRPr lang="en-GB" sz="1200" b="1">
              <a:solidFill>
                <a:srgbClr val="000000"/>
              </a:solidFill>
              <a:latin typeface="Calibri" pitchFamily="34" charset="0"/>
            </a:endParaRPr>
          </a:p>
          <a:p>
            <a:r>
              <a:rPr lang="en-GB" sz="1200" b="1">
                <a:solidFill>
                  <a:srgbClr val="000000"/>
                </a:solidFill>
                <a:latin typeface="Calibri" pitchFamily="34" charset="0"/>
              </a:rPr>
              <a:t>Set up:</a:t>
            </a:r>
          </a:p>
          <a:p>
            <a:endParaRPr lang="en-GB" sz="1200" b="1">
              <a:solidFill>
                <a:srgbClr val="000000"/>
              </a:solidFill>
              <a:latin typeface="Calibri" pitchFamily="34" charset="0"/>
            </a:endParaRPr>
          </a:p>
          <a:p>
            <a:r>
              <a:rPr lang="en-GB" sz="1200">
                <a:solidFill>
                  <a:srgbClr val="000000"/>
                </a:solidFill>
                <a:latin typeface="Calibri" pitchFamily="34" charset="0"/>
              </a:rPr>
              <a:t>4 Players from each team in a gate, the other 4 with a ball in their hands.</a:t>
            </a:r>
          </a:p>
          <a:p>
            <a:r>
              <a:rPr lang="en-GB" sz="1200">
                <a:solidFill>
                  <a:srgbClr val="000000"/>
                </a:solidFill>
                <a:latin typeface="Calibri" pitchFamily="34" charset="0"/>
              </a:rPr>
              <a:t>Players start the practice by throwing ball to a player in one of the gates and then take their place. Player catching ball moves off to throw to another player and continue.</a:t>
            </a:r>
          </a:p>
          <a:p>
            <a:r>
              <a:rPr lang="en-GB" sz="1200">
                <a:solidFill>
                  <a:srgbClr val="000000"/>
                </a:solidFill>
                <a:latin typeface="Calibri" pitchFamily="34" charset="0"/>
              </a:rPr>
              <a:t>Progress to when receiving the ball can players control with a surface before having it in hands.</a:t>
            </a:r>
          </a:p>
          <a:p>
            <a:endParaRPr lang="en-GB" sz="1200">
              <a:solidFill>
                <a:srgbClr val="000000"/>
              </a:solidFill>
              <a:latin typeface="Calibri" pitchFamily="34" charset="0"/>
            </a:endParaRPr>
          </a:p>
          <a:p>
            <a:r>
              <a:rPr lang="en-GB" sz="1200" b="1">
                <a:solidFill>
                  <a:srgbClr val="000000"/>
                </a:solidFill>
                <a:latin typeface="Calibri" pitchFamily="34" charset="0"/>
              </a:rPr>
              <a:t>Progressions:</a:t>
            </a:r>
          </a:p>
          <a:p>
            <a:endParaRPr lang="en-GB" sz="1200" b="1">
              <a:solidFill>
                <a:srgbClr val="000000"/>
              </a:solidFill>
              <a:latin typeface="Calibri" pitchFamily="34" charset="0"/>
            </a:endParaRPr>
          </a:p>
          <a:p>
            <a:pPr>
              <a:buFont typeface="Arial" charset="0"/>
              <a:buChar char="•"/>
            </a:pPr>
            <a:r>
              <a:rPr lang="en-GB" sz="1200">
                <a:solidFill>
                  <a:srgbClr val="000000"/>
                </a:solidFill>
                <a:latin typeface="Calibri" pitchFamily="34" charset="0"/>
              </a:rPr>
              <a:t>  Pass and set back</a:t>
            </a:r>
          </a:p>
          <a:p>
            <a:pPr>
              <a:buFont typeface="Arial" charset="0"/>
              <a:buChar char="•"/>
            </a:pPr>
            <a:r>
              <a:rPr lang="en-GB" sz="1200">
                <a:solidFill>
                  <a:srgbClr val="000000"/>
                </a:solidFill>
                <a:latin typeface="Calibri" pitchFamily="34" charset="0"/>
              </a:rPr>
              <a:t>  Pass and turn out other side of gate</a:t>
            </a:r>
          </a:p>
          <a:p>
            <a:pPr>
              <a:buFont typeface="Arial" charset="0"/>
              <a:buChar char="•"/>
            </a:pPr>
            <a:r>
              <a:rPr lang="en-GB" sz="1200">
                <a:solidFill>
                  <a:srgbClr val="000000"/>
                </a:solidFill>
                <a:latin typeface="Calibri" pitchFamily="34" charset="0"/>
              </a:rPr>
              <a:t>  Pass and play one two</a:t>
            </a:r>
          </a:p>
          <a:p>
            <a:pPr>
              <a:buFont typeface="Arial" charset="0"/>
              <a:buChar char="•"/>
            </a:pPr>
            <a:r>
              <a:rPr lang="en-GB" sz="1200">
                <a:solidFill>
                  <a:srgbClr val="000000"/>
                </a:solidFill>
                <a:latin typeface="Calibri" pitchFamily="34" charset="0"/>
              </a:rPr>
              <a:t>  Two different ways at once (1) on floor (2)  in air</a:t>
            </a:r>
          </a:p>
          <a:p>
            <a:pPr>
              <a:buFont typeface="Arial" charset="0"/>
              <a:buChar char="•"/>
            </a:pPr>
            <a:r>
              <a:rPr lang="en-GB" sz="1200">
                <a:solidFill>
                  <a:srgbClr val="000000"/>
                </a:solidFill>
                <a:latin typeface="Calibri" pitchFamily="34" charset="0"/>
              </a:rPr>
              <a:t>  Play to own colour only</a:t>
            </a:r>
          </a:p>
          <a:p>
            <a:pPr>
              <a:buFont typeface="Arial" charset="0"/>
              <a:buChar char="•"/>
            </a:pPr>
            <a:r>
              <a:rPr lang="en-GB" sz="1200">
                <a:solidFill>
                  <a:srgbClr val="000000"/>
                </a:solidFill>
                <a:latin typeface="Calibri" pitchFamily="34" charset="0"/>
              </a:rPr>
              <a:t>  Two defenders per team, who try to stop other team passing</a:t>
            </a:r>
          </a:p>
          <a:p>
            <a:r>
              <a:rPr lang="en-GB" sz="1200">
                <a:solidFill>
                  <a:srgbClr val="000000"/>
                </a:solidFill>
                <a:latin typeface="Calibri" pitchFamily="34" charset="0"/>
              </a:rPr>
              <a:t>    through the gates to team mates who are paired up</a:t>
            </a:r>
          </a:p>
          <a:p>
            <a:endParaRPr lang="en-GB" sz="1200">
              <a:solidFill>
                <a:srgbClr val="000000"/>
              </a:solidFill>
              <a:latin typeface="Calibri" pitchFamily="34" charset="0"/>
            </a:endParaRPr>
          </a:p>
          <a:p>
            <a:r>
              <a:rPr lang="en-GB" sz="1200">
                <a:solidFill>
                  <a:srgbClr val="000000"/>
                </a:solidFill>
                <a:latin typeface="Calibri" pitchFamily="34" charset="0"/>
              </a:rPr>
              <a:t>Could finally end with even sided game, players look to score through gates. Could be passed with feet or start with ball in hands to allow players to get used to extra pressure that an even sided game brings</a:t>
            </a: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US"/>
          </a:p>
        </p:txBody>
      </p:sp>
      <p:sp>
        <p:nvSpPr>
          <p:cNvPr id="36868" name="Rectangle 3"/>
          <p:cNvSpPr>
            <a:spLocks noChangeArrowheads="1"/>
          </p:cNvSpPr>
          <p:nvPr/>
        </p:nvSpPr>
        <p:spPr bwMode="auto">
          <a:xfrm rot="-5400000">
            <a:off x="-361156" y="1593056"/>
            <a:ext cx="5473700" cy="4103688"/>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6869" name="Rectangle 4"/>
          <p:cNvSpPr>
            <a:spLocks noChangeArrowheads="1"/>
          </p:cNvSpPr>
          <p:nvPr/>
        </p:nvSpPr>
        <p:spPr bwMode="auto">
          <a:xfrm rot="-5400000">
            <a:off x="-464343" y="1393031"/>
            <a:ext cx="5929312" cy="442912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36870" name="Group 7"/>
          <p:cNvGrpSpPr>
            <a:grpSpLocks/>
          </p:cNvGrpSpPr>
          <p:nvPr/>
        </p:nvGrpSpPr>
        <p:grpSpPr bwMode="auto">
          <a:xfrm rot="-7870289">
            <a:off x="3650456" y="1358107"/>
            <a:ext cx="619125" cy="109538"/>
            <a:chOff x="109823775" y="107856150"/>
            <a:chExt cx="746100" cy="125405"/>
          </a:xfrm>
        </p:grpSpPr>
        <p:sp>
          <p:nvSpPr>
            <p:cNvPr id="36967" name="Oval 8"/>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68" name="Oval 9"/>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71" name="Group 10"/>
          <p:cNvGrpSpPr>
            <a:grpSpLocks/>
          </p:cNvGrpSpPr>
          <p:nvPr/>
        </p:nvGrpSpPr>
        <p:grpSpPr bwMode="auto">
          <a:xfrm rot="-3211725">
            <a:off x="775494" y="1226344"/>
            <a:ext cx="620713" cy="111125"/>
            <a:chOff x="109823775" y="107856150"/>
            <a:chExt cx="746100" cy="125405"/>
          </a:xfrm>
        </p:grpSpPr>
        <p:sp>
          <p:nvSpPr>
            <p:cNvPr id="36965" name="Oval 11"/>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66" name="Oval 12"/>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72" name="Group 13"/>
          <p:cNvGrpSpPr>
            <a:grpSpLocks/>
          </p:cNvGrpSpPr>
          <p:nvPr/>
        </p:nvGrpSpPr>
        <p:grpSpPr bwMode="auto">
          <a:xfrm rot="10800000">
            <a:off x="1000125" y="5572125"/>
            <a:ext cx="654050" cy="104775"/>
            <a:chOff x="109823775" y="107856150"/>
            <a:chExt cx="746100" cy="125405"/>
          </a:xfrm>
        </p:grpSpPr>
        <p:sp>
          <p:nvSpPr>
            <p:cNvPr id="36963" name="Oval 14"/>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64" name="Oval 15"/>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73" name="Group 16"/>
          <p:cNvGrpSpPr>
            <a:grpSpLocks/>
          </p:cNvGrpSpPr>
          <p:nvPr/>
        </p:nvGrpSpPr>
        <p:grpSpPr bwMode="auto">
          <a:xfrm rot="-5400000">
            <a:off x="731838" y="2667000"/>
            <a:ext cx="619125" cy="111125"/>
            <a:chOff x="109823775" y="107856150"/>
            <a:chExt cx="746100" cy="125405"/>
          </a:xfrm>
        </p:grpSpPr>
        <p:sp>
          <p:nvSpPr>
            <p:cNvPr id="36961" name="Oval 17"/>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62" name="Oval 18"/>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74" name="Group 19"/>
          <p:cNvGrpSpPr>
            <a:grpSpLocks/>
          </p:cNvGrpSpPr>
          <p:nvPr/>
        </p:nvGrpSpPr>
        <p:grpSpPr bwMode="auto">
          <a:xfrm rot="-1800317">
            <a:off x="2857500" y="2786063"/>
            <a:ext cx="654050" cy="104775"/>
            <a:chOff x="109823775" y="107856150"/>
            <a:chExt cx="746100" cy="125405"/>
          </a:xfrm>
        </p:grpSpPr>
        <p:sp>
          <p:nvSpPr>
            <p:cNvPr id="36959" name="Oval 20"/>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60" name="Oval 21"/>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75" name="Group 57"/>
          <p:cNvGrpSpPr>
            <a:grpSpLocks/>
          </p:cNvGrpSpPr>
          <p:nvPr/>
        </p:nvGrpSpPr>
        <p:grpSpPr bwMode="auto">
          <a:xfrm>
            <a:off x="3857625" y="5643563"/>
            <a:ext cx="452438" cy="503237"/>
            <a:chOff x="3341465" y="5161853"/>
            <a:chExt cx="451803" cy="503355"/>
          </a:xfrm>
        </p:grpSpPr>
        <p:sp>
          <p:nvSpPr>
            <p:cNvPr id="36957" name="Oval 22"/>
            <p:cNvSpPr>
              <a:spLocks noChangeArrowheads="1"/>
            </p:cNvSpPr>
            <p:nvPr/>
          </p:nvSpPr>
          <p:spPr bwMode="auto">
            <a:xfrm rot="-3026569">
              <a:off x="3340759" y="5554518"/>
              <a:ext cx="111396" cy="109983"/>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58" name="Oval 23"/>
            <p:cNvSpPr>
              <a:spLocks noChangeArrowheads="1"/>
            </p:cNvSpPr>
            <p:nvPr/>
          </p:nvSpPr>
          <p:spPr bwMode="auto">
            <a:xfrm rot="-3026569">
              <a:off x="3682579" y="5162559"/>
              <a:ext cx="111396" cy="109983"/>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36876" name="Text Box 34"/>
          <p:cNvSpPr txBox="1">
            <a:spLocks noChangeArrowheads="1"/>
          </p:cNvSpPr>
          <p:nvPr/>
        </p:nvSpPr>
        <p:spPr bwMode="auto">
          <a:xfrm rot="-5400000">
            <a:off x="-145256" y="3534569"/>
            <a:ext cx="1285875" cy="220663"/>
          </a:xfrm>
          <a:prstGeom prst="rect">
            <a:avLst/>
          </a:prstGeom>
          <a:noFill/>
          <a:ln w="9525" algn="in">
            <a:noFill/>
            <a:miter lim="800000"/>
            <a:headEnd/>
            <a:tailEnd/>
          </a:ln>
        </p:spPr>
        <p:txBody>
          <a:bodyPr lIns="36576" tIns="36576" rIns="36576" bIns="36576"/>
          <a:lstStyle/>
          <a:p>
            <a:pPr algn="ctr"/>
            <a:endParaRPr lang="en-US"/>
          </a:p>
        </p:txBody>
      </p:sp>
      <p:sp>
        <p:nvSpPr>
          <p:cNvPr id="36877" name="Text Box 35"/>
          <p:cNvSpPr txBox="1">
            <a:spLocks noChangeArrowheads="1"/>
          </p:cNvSpPr>
          <p:nvPr/>
        </p:nvSpPr>
        <p:spPr bwMode="auto">
          <a:xfrm rot="10800000">
            <a:off x="1649413" y="6081713"/>
            <a:ext cx="1357312" cy="209550"/>
          </a:xfrm>
          <a:prstGeom prst="rect">
            <a:avLst/>
          </a:prstGeom>
          <a:noFill/>
          <a:ln w="9525" algn="in">
            <a:noFill/>
            <a:miter lim="800000"/>
            <a:headEnd/>
            <a:tailEnd/>
          </a:ln>
        </p:spPr>
        <p:txBody>
          <a:bodyPr lIns="36576" tIns="36576" rIns="36576" bIns="36576"/>
          <a:lstStyle/>
          <a:p>
            <a:pPr algn="ctr"/>
            <a:endParaRPr lang="en-US"/>
          </a:p>
        </p:txBody>
      </p:sp>
      <p:sp>
        <p:nvSpPr>
          <p:cNvPr id="36878" name="Text Box 36"/>
          <p:cNvSpPr txBox="1">
            <a:spLocks noChangeArrowheads="1"/>
          </p:cNvSpPr>
          <p:nvPr/>
        </p:nvSpPr>
        <p:spPr bwMode="auto">
          <a:xfrm>
            <a:off x="1808163" y="1028700"/>
            <a:ext cx="1357312" cy="209550"/>
          </a:xfrm>
          <a:prstGeom prst="rect">
            <a:avLst/>
          </a:prstGeom>
          <a:noFill/>
          <a:ln w="9525" algn="in">
            <a:noFill/>
            <a:miter lim="800000"/>
            <a:headEnd/>
            <a:tailEnd/>
          </a:ln>
        </p:spPr>
        <p:txBody>
          <a:bodyPr lIns="36576" tIns="36576" rIns="36576" bIns="36576"/>
          <a:lstStyle/>
          <a:p>
            <a:pPr algn="ctr"/>
            <a:endParaRPr lang="en-US"/>
          </a:p>
        </p:txBody>
      </p:sp>
      <p:sp>
        <p:nvSpPr>
          <p:cNvPr id="36879" name="Text Box 37"/>
          <p:cNvSpPr txBox="1">
            <a:spLocks noChangeArrowheads="1"/>
          </p:cNvSpPr>
          <p:nvPr/>
        </p:nvSpPr>
        <p:spPr bwMode="auto">
          <a:xfrm rot="-5400000">
            <a:off x="3611562" y="3563938"/>
            <a:ext cx="1285875" cy="222250"/>
          </a:xfrm>
          <a:prstGeom prst="rect">
            <a:avLst/>
          </a:prstGeom>
          <a:noFill/>
          <a:ln w="9525" algn="in">
            <a:noFill/>
            <a:miter lim="800000"/>
            <a:headEnd/>
            <a:tailEnd/>
          </a:ln>
        </p:spPr>
        <p:txBody>
          <a:bodyPr lIns="36576" tIns="36576" rIns="36576" bIns="36576"/>
          <a:lstStyle/>
          <a:p>
            <a:pPr algn="ctr"/>
            <a:endParaRPr lang="en-US"/>
          </a:p>
        </p:txBody>
      </p:sp>
      <p:grpSp>
        <p:nvGrpSpPr>
          <p:cNvPr id="36880" name="Group 48"/>
          <p:cNvGrpSpPr>
            <a:grpSpLocks/>
          </p:cNvGrpSpPr>
          <p:nvPr/>
        </p:nvGrpSpPr>
        <p:grpSpPr bwMode="auto">
          <a:xfrm rot="-3440287">
            <a:off x="3975894" y="5809457"/>
            <a:ext cx="161925" cy="198437"/>
            <a:chOff x="108383775" y="108666150"/>
            <a:chExt cx="162000" cy="198000"/>
          </a:xfrm>
        </p:grpSpPr>
        <p:sp>
          <p:nvSpPr>
            <p:cNvPr id="36954"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55"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56"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81" name="Group 48"/>
          <p:cNvGrpSpPr>
            <a:grpSpLocks/>
          </p:cNvGrpSpPr>
          <p:nvPr/>
        </p:nvGrpSpPr>
        <p:grpSpPr bwMode="auto">
          <a:xfrm>
            <a:off x="2428875" y="6143625"/>
            <a:ext cx="161925" cy="198438"/>
            <a:chOff x="108383775" y="108666150"/>
            <a:chExt cx="162000" cy="198000"/>
          </a:xfrm>
        </p:grpSpPr>
        <p:sp>
          <p:nvSpPr>
            <p:cNvPr id="36951"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52"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53"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82" name="Group 48"/>
          <p:cNvGrpSpPr>
            <a:grpSpLocks/>
          </p:cNvGrpSpPr>
          <p:nvPr/>
        </p:nvGrpSpPr>
        <p:grpSpPr bwMode="auto">
          <a:xfrm rot="-7560000">
            <a:off x="3961606" y="2023269"/>
            <a:ext cx="161925" cy="198438"/>
            <a:chOff x="108383775" y="108666150"/>
            <a:chExt cx="162000" cy="198000"/>
          </a:xfrm>
        </p:grpSpPr>
        <p:sp>
          <p:nvSpPr>
            <p:cNvPr id="36948"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49"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50"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6883" name="Oval 5"/>
          <p:cNvSpPr>
            <a:spLocks noChangeArrowheads="1"/>
          </p:cNvSpPr>
          <p:nvPr/>
        </p:nvSpPr>
        <p:spPr bwMode="auto">
          <a:xfrm rot="-7453078">
            <a:off x="1810544" y="4228307"/>
            <a:ext cx="111125" cy="109537"/>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884" name="Oval 6"/>
          <p:cNvSpPr>
            <a:spLocks noChangeArrowheads="1"/>
          </p:cNvSpPr>
          <p:nvPr/>
        </p:nvSpPr>
        <p:spPr bwMode="auto">
          <a:xfrm rot="-7453078">
            <a:off x="1524000" y="3808413"/>
            <a:ext cx="112713" cy="109537"/>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36885" name="Group 48"/>
          <p:cNvGrpSpPr>
            <a:grpSpLocks/>
          </p:cNvGrpSpPr>
          <p:nvPr/>
        </p:nvGrpSpPr>
        <p:grpSpPr bwMode="auto">
          <a:xfrm rot="3106922">
            <a:off x="1618456" y="3955257"/>
            <a:ext cx="161925" cy="198438"/>
            <a:chOff x="108383775" y="108666150"/>
            <a:chExt cx="162000" cy="198000"/>
          </a:xfrm>
        </p:grpSpPr>
        <p:sp>
          <p:nvSpPr>
            <p:cNvPr id="36945"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46"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47"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86" name="Group 48"/>
          <p:cNvGrpSpPr>
            <a:grpSpLocks/>
          </p:cNvGrpSpPr>
          <p:nvPr/>
        </p:nvGrpSpPr>
        <p:grpSpPr bwMode="auto">
          <a:xfrm rot="8336027">
            <a:off x="2617788" y="885825"/>
            <a:ext cx="161925" cy="198438"/>
            <a:chOff x="108383775" y="108666150"/>
            <a:chExt cx="162000" cy="198000"/>
          </a:xfrm>
        </p:grpSpPr>
        <p:sp>
          <p:nvSpPr>
            <p:cNvPr id="36942"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43"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44"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87" name="Group 48"/>
          <p:cNvGrpSpPr>
            <a:grpSpLocks/>
          </p:cNvGrpSpPr>
          <p:nvPr/>
        </p:nvGrpSpPr>
        <p:grpSpPr bwMode="auto">
          <a:xfrm rot="-7193262">
            <a:off x="3902869" y="1234282"/>
            <a:ext cx="161925" cy="198437"/>
            <a:chOff x="108383775" y="108666150"/>
            <a:chExt cx="162000" cy="198000"/>
          </a:xfrm>
        </p:grpSpPr>
        <p:sp>
          <p:nvSpPr>
            <p:cNvPr id="36939"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40"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41"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88" name="Group 48"/>
          <p:cNvGrpSpPr>
            <a:grpSpLocks/>
          </p:cNvGrpSpPr>
          <p:nvPr/>
        </p:nvGrpSpPr>
        <p:grpSpPr bwMode="auto">
          <a:xfrm rot="5400000">
            <a:off x="946944" y="2624932"/>
            <a:ext cx="161925" cy="198437"/>
            <a:chOff x="108383775" y="108666150"/>
            <a:chExt cx="162000" cy="198000"/>
          </a:xfrm>
        </p:grpSpPr>
        <p:sp>
          <p:nvSpPr>
            <p:cNvPr id="36936"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37"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38"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89" name="Group 48"/>
          <p:cNvGrpSpPr>
            <a:grpSpLocks/>
          </p:cNvGrpSpPr>
          <p:nvPr/>
        </p:nvGrpSpPr>
        <p:grpSpPr bwMode="auto">
          <a:xfrm rot="4293565">
            <a:off x="2896394" y="4294982"/>
            <a:ext cx="161925" cy="198437"/>
            <a:chOff x="108383775" y="108666150"/>
            <a:chExt cx="162000" cy="198000"/>
          </a:xfrm>
        </p:grpSpPr>
        <p:sp>
          <p:nvSpPr>
            <p:cNvPr id="36933"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34"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35"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90" name="Group 10"/>
          <p:cNvGrpSpPr>
            <a:grpSpLocks/>
          </p:cNvGrpSpPr>
          <p:nvPr/>
        </p:nvGrpSpPr>
        <p:grpSpPr bwMode="auto">
          <a:xfrm rot="-5676708">
            <a:off x="3484563" y="4330700"/>
            <a:ext cx="620712" cy="109538"/>
            <a:chOff x="109823775" y="107856150"/>
            <a:chExt cx="746100" cy="125405"/>
          </a:xfrm>
        </p:grpSpPr>
        <p:sp>
          <p:nvSpPr>
            <p:cNvPr id="36931" name="Oval 11"/>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32" name="Oval 12"/>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91" name="Group 69"/>
          <p:cNvGrpSpPr>
            <a:grpSpLocks/>
          </p:cNvGrpSpPr>
          <p:nvPr/>
        </p:nvGrpSpPr>
        <p:grpSpPr bwMode="auto">
          <a:xfrm rot="-4020000">
            <a:off x="2614613" y="1597025"/>
            <a:ext cx="150812" cy="185738"/>
            <a:chOff x="111750675" y="109369050"/>
            <a:chExt cx="162000" cy="198000"/>
          </a:xfrm>
        </p:grpSpPr>
        <p:sp>
          <p:nvSpPr>
            <p:cNvPr id="36928"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29"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30"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92" name="Group 69"/>
          <p:cNvGrpSpPr>
            <a:grpSpLocks/>
          </p:cNvGrpSpPr>
          <p:nvPr/>
        </p:nvGrpSpPr>
        <p:grpSpPr bwMode="auto">
          <a:xfrm rot="-9600000">
            <a:off x="811213" y="3563938"/>
            <a:ext cx="149225" cy="184150"/>
            <a:chOff x="111750675" y="109369050"/>
            <a:chExt cx="162000" cy="198000"/>
          </a:xfrm>
        </p:grpSpPr>
        <p:sp>
          <p:nvSpPr>
            <p:cNvPr id="36925"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26"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27"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93" name="Group 69"/>
          <p:cNvGrpSpPr>
            <a:grpSpLocks/>
          </p:cNvGrpSpPr>
          <p:nvPr/>
        </p:nvGrpSpPr>
        <p:grpSpPr bwMode="auto">
          <a:xfrm rot="-2040000">
            <a:off x="3111500" y="2740025"/>
            <a:ext cx="149225" cy="185738"/>
            <a:chOff x="111750675" y="109369050"/>
            <a:chExt cx="162000" cy="198000"/>
          </a:xfrm>
        </p:grpSpPr>
        <p:sp>
          <p:nvSpPr>
            <p:cNvPr id="36922"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23"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24"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94" name="Group 69"/>
          <p:cNvGrpSpPr>
            <a:grpSpLocks/>
          </p:cNvGrpSpPr>
          <p:nvPr/>
        </p:nvGrpSpPr>
        <p:grpSpPr bwMode="auto">
          <a:xfrm rot="-6720000">
            <a:off x="3752850" y="4297363"/>
            <a:ext cx="150813" cy="185737"/>
            <a:chOff x="111750675" y="109369050"/>
            <a:chExt cx="162000" cy="198000"/>
          </a:xfrm>
        </p:grpSpPr>
        <p:sp>
          <p:nvSpPr>
            <p:cNvPr id="36919"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20"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21"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95" name="Group 69"/>
          <p:cNvGrpSpPr>
            <a:grpSpLocks/>
          </p:cNvGrpSpPr>
          <p:nvPr/>
        </p:nvGrpSpPr>
        <p:grpSpPr bwMode="auto">
          <a:xfrm rot="-7500000">
            <a:off x="3115469" y="3450432"/>
            <a:ext cx="149225" cy="185737"/>
            <a:chOff x="111750675" y="109369050"/>
            <a:chExt cx="162000" cy="198000"/>
          </a:xfrm>
        </p:grpSpPr>
        <p:sp>
          <p:nvSpPr>
            <p:cNvPr id="36916"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17"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18"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96" name="Group 69"/>
          <p:cNvGrpSpPr>
            <a:grpSpLocks/>
          </p:cNvGrpSpPr>
          <p:nvPr/>
        </p:nvGrpSpPr>
        <p:grpSpPr bwMode="auto">
          <a:xfrm rot="360000">
            <a:off x="1223963" y="5508625"/>
            <a:ext cx="149225" cy="184150"/>
            <a:chOff x="111750675" y="109369050"/>
            <a:chExt cx="162000" cy="198000"/>
          </a:xfrm>
        </p:grpSpPr>
        <p:sp>
          <p:nvSpPr>
            <p:cNvPr id="36913"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14"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15"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97" name="Group 69"/>
          <p:cNvGrpSpPr>
            <a:grpSpLocks/>
          </p:cNvGrpSpPr>
          <p:nvPr/>
        </p:nvGrpSpPr>
        <p:grpSpPr bwMode="auto">
          <a:xfrm rot="7380000">
            <a:off x="972344" y="1162844"/>
            <a:ext cx="149225" cy="185737"/>
            <a:chOff x="111750675" y="109369050"/>
            <a:chExt cx="162000" cy="198000"/>
          </a:xfrm>
        </p:grpSpPr>
        <p:sp>
          <p:nvSpPr>
            <p:cNvPr id="36910"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11"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12"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6898" name="Group 69"/>
          <p:cNvGrpSpPr>
            <a:grpSpLocks/>
          </p:cNvGrpSpPr>
          <p:nvPr/>
        </p:nvGrpSpPr>
        <p:grpSpPr bwMode="auto">
          <a:xfrm rot="7620000">
            <a:off x="2971006" y="5168107"/>
            <a:ext cx="149225" cy="179388"/>
            <a:chOff x="111750675" y="109369050"/>
            <a:chExt cx="162000" cy="198000"/>
          </a:xfrm>
        </p:grpSpPr>
        <p:sp>
          <p:nvSpPr>
            <p:cNvPr id="36907"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08"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09"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6899" name="Oval 70" descr="Solid diamond"/>
          <p:cNvSpPr>
            <a:spLocks noChangeArrowheads="1"/>
          </p:cNvSpPr>
          <p:nvPr/>
        </p:nvSpPr>
        <p:spPr bwMode="auto">
          <a:xfrm rot="10800000">
            <a:off x="2428875" y="1571625"/>
            <a:ext cx="77788" cy="777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00" name="Oval 70" descr="Solid diamond"/>
          <p:cNvSpPr>
            <a:spLocks noChangeArrowheads="1"/>
          </p:cNvSpPr>
          <p:nvPr/>
        </p:nvSpPr>
        <p:spPr bwMode="auto">
          <a:xfrm rot="10800000">
            <a:off x="3786188" y="2214563"/>
            <a:ext cx="77787" cy="777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01" name="Oval 70" descr="Solid diamond"/>
          <p:cNvSpPr>
            <a:spLocks noChangeArrowheads="1"/>
          </p:cNvSpPr>
          <p:nvPr/>
        </p:nvSpPr>
        <p:spPr bwMode="auto">
          <a:xfrm rot="10800000">
            <a:off x="3214688" y="4286250"/>
            <a:ext cx="77787" cy="777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02" name="Oval 70" descr="Solid diamond"/>
          <p:cNvSpPr>
            <a:spLocks noChangeArrowheads="1"/>
          </p:cNvSpPr>
          <p:nvPr/>
        </p:nvSpPr>
        <p:spPr bwMode="auto">
          <a:xfrm rot="10800000">
            <a:off x="3000375" y="3643313"/>
            <a:ext cx="77788" cy="777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03" name="Oval 70" descr="Solid diamond"/>
          <p:cNvSpPr>
            <a:spLocks noChangeArrowheads="1"/>
          </p:cNvSpPr>
          <p:nvPr/>
        </p:nvSpPr>
        <p:spPr bwMode="auto">
          <a:xfrm rot="10800000">
            <a:off x="714375" y="3857625"/>
            <a:ext cx="77788" cy="777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04" name="Oval 70" descr="Solid diamond"/>
          <p:cNvSpPr>
            <a:spLocks noChangeArrowheads="1"/>
          </p:cNvSpPr>
          <p:nvPr/>
        </p:nvSpPr>
        <p:spPr bwMode="auto">
          <a:xfrm rot="10800000">
            <a:off x="2786063" y="1071563"/>
            <a:ext cx="77787" cy="777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05" name="Oval 70" descr="Solid diamond"/>
          <p:cNvSpPr>
            <a:spLocks noChangeArrowheads="1"/>
          </p:cNvSpPr>
          <p:nvPr/>
        </p:nvSpPr>
        <p:spPr bwMode="auto">
          <a:xfrm rot="10800000">
            <a:off x="2428875" y="6000750"/>
            <a:ext cx="77788" cy="777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6906" name="Oval 70" descr="Solid diamond"/>
          <p:cNvSpPr>
            <a:spLocks noChangeArrowheads="1"/>
          </p:cNvSpPr>
          <p:nvPr/>
        </p:nvSpPr>
        <p:spPr bwMode="auto">
          <a:xfrm rot="10800000">
            <a:off x="3214688" y="5286375"/>
            <a:ext cx="77787" cy="777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916238" y="115888"/>
            <a:ext cx="3455987"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Pele Mêlée</a:t>
            </a:r>
          </a:p>
        </p:txBody>
      </p:sp>
      <p:sp>
        <p:nvSpPr>
          <p:cNvPr id="37891" name="Text Box 2"/>
          <p:cNvSpPr txBox="1">
            <a:spLocks noChangeArrowheads="1"/>
          </p:cNvSpPr>
          <p:nvPr/>
        </p:nvSpPr>
        <p:spPr bwMode="auto">
          <a:xfrm>
            <a:off x="4929188" y="642938"/>
            <a:ext cx="3963987" cy="5643562"/>
          </a:xfrm>
          <a:prstGeom prst="rect">
            <a:avLst/>
          </a:prstGeom>
          <a:noFill/>
          <a:ln w="9525" algn="in">
            <a:noFill/>
            <a:miter lim="800000"/>
            <a:headEnd/>
            <a:tailEnd/>
          </a:ln>
        </p:spPr>
        <p:txBody>
          <a:bodyPr lIns="36576" tIns="36576" rIns="36576" bIns="36576"/>
          <a:lstStyle/>
          <a:p>
            <a:endParaRPr lang="en-GB" sz="1200" b="1">
              <a:solidFill>
                <a:srgbClr val="000000"/>
              </a:solidFill>
              <a:latin typeface="Calibri" pitchFamily="34" charset="0"/>
            </a:endParaRPr>
          </a:p>
          <a:p>
            <a:r>
              <a:rPr lang="en-GB" sz="1200" b="1">
                <a:solidFill>
                  <a:srgbClr val="000000"/>
                </a:solidFill>
                <a:latin typeface="Calibri" pitchFamily="34" charset="0"/>
              </a:rPr>
              <a:t>Set up:</a:t>
            </a:r>
          </a:p>
          <a:p>
            <a:r>
              <a:rPr lang="en-GB" sz="1200">
                <a:solidFill>
                  <a:srgbClr val="000000"/>
                </a:solidFill>
                <a:latin typeface="Calibri" pitchFamily="34" charset="0"/>
              </a:rPr>
              <a:t>16 Players 2 teams of 6 players and 2 Goalkeepers</a:t>
            </a:r>
          </a:p>
          <a:p>
            <a:endParaRPr lang="en-GB" sz="1200">
              <a:solidFill>
                <a:srgbClr val="000000"/>
              </a:solidFill>
              <a:latin typeface="Calibri" pitchFamily="34" charset="0"/>
            </a:endParaRPr>
          </a:p>
          <a:p>
            <a:r>
              <a:rPr lang="en-GB" sz="1200" b="1">
                <a:solidFill>
                  <a:srgbClr val="000000"/>
                </a:solidFill>
                <a:latin typeface="Calibri" pitchFamily="34" charset="0"/>
              </a:rPr>
              <a:t>Start Point:</a:t>
            </a:r>
          </a:p>
          <a:p>
            <a:endParaRPr lang="en-GB" sz="1200" b="1">
              <a:solidFill>
                <a:srgbClr val="000000"/>
              </a:solidFill>
              <a:latin typeface="Calibri" pitchFamily="34" charset="0"/>
            </a:endParaRPr>
          </a:p>
          <a:p>
            <a:r>
              <a:rPr lang="en-GB" sz="1200">
                <a:solidFill>
                  <a:srgbClr val="000000"/>
                </a:solidFill>
                <a:latin typeface="Calibri" pitchFamily="34" charset="0"/>
              </a:rPr>
              <a:t>5v1 in each half of the pitch.</a:t>
            </a:r>
          </a:p>
          <a:p>
            <a:r>
              <a:rPr lang="en-GB" sz="1200">
                <a:solidFill>
                  <a:srgbClr val="000000"/>
                </a:solidFill>
                <a:latin typeface="Calibri" pitchFamily="34" charset="0"/>
              </a:rPr>
              <a:t>The 1 player is acting as a defender, just to offer some interference to the other team and also can be used to set the ball for team mates. Players need to rotated on a regular basis.</a:t>
            </a:r>
          </a:p>
          <a:p>
            <a:r>
              <a:rPr lang="en-GB" sz="1200">
                <a:solidFill>
                  <a:srgbClr val="000000"/>
                </a:solidFill>
                <a:latin typeface="Calibri" pitchFamily="34" charset="0"/>
              </a:rPr>
              <a:t>Players are initially working short range shooting.</a:t>
            </a:r>
          </a:p>
          <a:p>
            <a:endParaRPr lang="en-GB" sz="1200">
              <a:solidFill>
                <a:srgbClr val="000000"/>
              </a:solidFill>
              <a:latin typeface="Calibri" pitchFamily="34" charset="0"/>
            </a:endParaRPr>
          </a:p>
          <a:p>
            <a:r>
              <a:rPr lang="en-GB" sz="1200" b="1">
                <a:solidFill>
                  <a:srgbClr val="000000"/>
                </a:solidFill>
                <a:latin typeface="Calibri" pitchFamily="34" charset="0"/>
              </a:rPr>
              <a:t>Progressions:</a:t>
            </a:r>
          </a:p>
          <a:p>
            <a:endParaRPr lang="en-GB" sz="1200" b="1">
              <a:solidFill>
                <a:srgbClr val="000000"/>
              </a:solidFill>
              <a:latin typeface="Calibri" pitchFamily="34" charset="0"/>
            </a:endParaRPr>
          </a:p>
          <a:p>
            <a:pPr>
              <a:buFont typeface="Arial" charset="0"/>
              <a:buChar char="•"/>
            </a:pPr>
            <a:r>
              <a:rPr lang="en-GB" sz="1200">
                <a:solidFill>
                  <a:srgbClr val="000000"/>
                </a:solidFill>
                <a:latin typeface="Calibri" pitchFamily="34" charset="0"/>
              </a:rPr>
              <a:t>  Change focus to long range shooting</a:t>
            </a:r>
          </a:p>
          <a:p>
            <a:pPr>
              <a:buFont typeface="Arial" charset="0"/>
              <a:buChar char="•"/>
            </a:pPr>
            <a:r>
              <a:rPr lang="en-GB" sz="1200">
                <a:solidFill>
                  <a:srgbClr val="000000"/>
                </a:solidFill>
                <a:latin typeface="Calibri" pitchFamily="34" charset="0"/>
              </a:rPr>
              <a:t>  Include another defender 4v2 in each half </a:t>
            </a:r>
          </a:p>
          <a:p>
            <a:pPr>
              <a:buFont typeface="Arial" charset="0"/>
              <a:buChar char="•"/>
            </a:pPr>
            <a:r>
              <a:rPr lang="en-GB" sz="1200">
                <a:solidFill>
                  <a:srgbClr val="000000"/>
                </a:solidFill>
                <a:latin typeface="Calibri" pitchFamily="34" charset="0"/>
              </a:rPr>
              <a:t>  Lines could be used for offside or as a way of rotating players</a:t>
            </a:r>
          </a:p>
          <a:p>
            <a:pPr>
              <a:buFont typeface="Arial" charset="0"/>
              <a:buChar char="•"/>
            </a:pPr>
            <a:r>
              <a:rPr lang="en-GB" sz="1200">
                <a:solidFill>
                  <a:srgbClr val="000000"/>
                </a:solidFill>
                <a:latin typeface="Calibri" pitchFamily="34" charset="0"/>
              </a:rPr>
              <a:t>  Defenders initially passive, progress to limited pressure and</a:t>
            </a:r>
          </a:p>
          <a:p>
            <a:r>
              <a:rPr lang="en-GB" sz="1200">
                <a:solidFill>
                  <a:srgbClr val="000000"/>
                </a:solidFill>
                <a:latin typeface="Calibri" pitchFamily="34" charset="0"/>
              </a:rPr>
              <a:t>    eventually have defenders trying to win the ball</a:t>
            </a:r>
          </a:p>
          <a:p>
            <a:pPr>
              <a:buFont typeface="Arial" charset="0"/>
              <a:buChar char="•"/>
            </a:pPr>
            <a:r>
              <a:rPr lang="en-GB" sz="1200">
                <a:solidFill>
                  <a:srgbClr val="000000"/>
                </a:solidFill>
                <a:latin typeface="Calibri" pitchFamily="34" charset="0"/>
              </a:rPr>
              <a:t>  Look to introduce a point scoring system for</a:t>
            </a:r>
          </a:p>
          <a:p>
            <a:r>
              <a:rPr lang="en-GB" sz="1200">
                <a:solidFill>
                  <a:srgbClr val="000000"/>
                </a:solidFill>
                <a:latin typeface="Calibri" pitchFamily="34" charset="0"/>
              </a:rPr>
              <a:t>    attackers/defenders</a:t>
            </a:r>
          </a:p>
          <a:p>
            <a:pPr>
              <a:buFont typeface="Arial" charset="0"/>
              <a:buChar char="•"/>
            </a:pPr>
            <a:r>
              <a:rPr lang="en-GB" sz="1200">
                <a:solidFill>
                  <a:srgbClr val="000000"/>
                </a:solidFill>
                <a:latin typeface="Calibri" pitchFamily="34" charset="0"/>
              </a:rPr>
              <a:t>  Give the defenders and incentive if they win the ball</a:t>
            </a:r>
          </a:p>
          <a:p>
            <a:endParaRPr lang="en-GB" sz="1200">
              <a:solidFill>
                <a:srgbClr val="000000"/>
              </a:solidFill>
              <a:latin typeface="Calibri" pitchFamily="34" charset="0"/>
            </a:endParaRPr>
          </a:p>
          <a:p>
            <a:r>
              <a:rPr lang="en-GB" sz="1200">
                <a:solidFill>
                  <a:srgbClr val="000000"/>
                </a:solidFill>
                <a:latin typeface="Calibri" pitchFamily="34" charset="0"/>
              </a:rPr>
              <a:t>Think of the types of questioning that can be used in this game regarding both the attacking and defending aspects.</a:t>
            </a:r>
          </a:p>
          <a:p>
            <a:r>
              <a:rPr lang="en-GB" sz="1200">
                <a:solidFill>
                  <a:srgbClr val="000000"/>
                </a:solidFill>
                <a:latin typeface="Calibri" pitchFamily="34" charset="0"/>
              </a:rPr>
              <a:t>Allow teams time to discuss strategies for possible improvement</a:t>
            </a: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US"/>
          </a:p>
        </p:txBody>
      </p:sp>
      <p:sp>
        <p:nvSpPr>
          <p:cNvPr id="37892" name="Rectangle 5"/>
          <p:cNvSpPr>
            <a:spLocks noChangeArrowheads="1"/>
          </p:cNvSpPr>
          <p:nvPr/>
        </p:nvSpPr>
        <p:spPr bwMode="auto">
          <a:xfrm rot="-5400000">
            <a:off x="928688" y="3143250"/>
            <a:ext cx="3071812" cy="4071938"/>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7893" name="Rectangle 6"/>
          <p:cNvSpPr>
            <a:spLocks noChangeArrowheads="1"/>
          </p:cNvSpPr>
          <p:nvPr/>
        </p:nvSpPr>
        <p:spPr bwMode="auto">
          <a:xfrm rot="-5400000">
            <a:off x="1194594" y="3485357"/>
            <a:ext cx="2509837" cy="3378200"/>
          </a:xfrm>
          <a:prstGeom prst="rect">
            <a:avLst/>
          </a:prstGeom>
          <a:solidFill>
            <a:srgbClr val="B2F0B2"/>
          </a:solidFill>
          <a:ln w="19050" algn="in">
            <a:solidFill>
              <a:srgbClr val="FFFFFF"/>
            </a:solidFill>
            <a:miter lim="800000"/>
            <a:headEnd/>
            <a:tailEnd/>
          </a:ln>
        </p:spPr>
        <p:txBody>
          <a:bodyPr lIns="36576" tIns="36576" rIns="36576" bIns="36576"/>
          <a:lstStyle/>
          <a:p>
            <a:endParaRPr lang="en-GB">
              <a:latin typeface="Calibri" pitchFamily="34" charset="0"/>
            </a:endParaRPr>
          </a:p>
        </p:txBody>
      </p:sp>
      <p:sp>
        <p:nvSpPr>
          <p:cNvPr id="37894" name="Rectangle 7" descr="Outlined diamond"/>
          <p:cNvSpPr>
            <a:spLocks noChangeArrowheads="1"/>
          </p:cNvSpPr>
          <p:nvPr/>
        </p:nvSpPr>
        <p:spPr bwMode="auto">
          <a:xfrm rot="-5400000">
            <a:off x="4029075" y="5081588"/>
            <a:ext cx="355600" cy="13335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7895" name="Rectangle 8" descr="Outlined diamond"/>
          <p:cNvSpPr>
            <a:spLocks noChangeArrowheads="1"/>
          </p:cNvSpPr>
          <p:nvPr/>
        </p:nvSpPr>
        <p:spPr bwMode="auto">
          <a:xfrm rot="-5400000">
            <a:off x="524669" y="5104607"/>
            <a:ext cx="355600" cy="131762"/>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7896" name="Rectangle 9"/>
          <p:cNvSpPr>
            <a:spLocks noChangeArrowheads="1"/>
          </p:cNvSpPr>
          <p:nvPr/>
        </p:nvSpPr>
        <p:spPr bwMode="auto">
          <a:xfrm rot="-5400000">
            <a:off x="3447256" y="4977607"/>
            <a:ext cx="1025525" cy="357188"/>
          </a:xfrm>
          <a:prstGeom prst="rect">
            <a:avLst/>
          </a:prstGeom>
          <a:noFill/>
          <a:ln w="19050" algn="in">
            <a:noFill/>
            <a:miter lim="800000"/>
            <a:headEnd/>
            <a:tailEnd/>
          </a:ln>
        </p:spPr>
        <p:txBody>
          <a:bodyPr lIns="36576" tIns="36576" rIns="36576" bIns="36576"/>
          <a:lstStyle/>
          <a:p>
            <a:endParaRPr lang="en-GB">
              <a:latin typeface="Calibri" pitchFamily="34" charset="0"/>
            </a:endParaRPr>
          </a:p>
        </p:txBody>
      </p:sp>
      <p:sp>
        <p:nvSpPr>
          <p:cNvPr id="37897" name="Line 10"/>
          <p:cNvSpPr>
            <a:spLocks noChangeShapeType="1"/>
          </p:cNvSpPr>
          <p:nvPr/>
        </p:nvSpPr>
        <p:spPr bwMode="auto">
          <a:xfrm rot="-5400000">
            <a:off x="1186656" y="5177632"/>
            <a:ext cx="2503487" cy="0"/>
          </a:xfrm>
          <a:prstGeom prst="line">
            <a:avLst/>
          </a:prstGeom>
          <a:noFill/>
          <a:ln w="19050" algn="ctr">
            <a:solidFill>
              <a:srgbClr val="FFFFFF"/>
            </a:solidFill>
            <a:round/>
            <a:headEnd/>
            <a:tailEnd/>
          </a:ln>
        </p:spPr>
        <p:txBody>
          <a:bodyPr lIns="36576" tIns="36576" rIns="36576" bIns="36576"/>
          <a:lstStyle/>
          <a:p>
            <a:endParaRPr lang="en-US"/>
          </a:p>
        </p:txBody>
      </p:sp>
      <p:sp>
        <p:nvSpPr>
          <p:cNvPr id="37898" name="Rectangle 11"/>
          <p:cNvSpPr>
            <a:spLocks noChangeArrowheads="1"/>
          </p:cNvSpPr>
          <p:nvPr/>
        </p:nvSpPr>
        <p:spPr bwMode="auto">
          <a:xfrm rot="5400000">
            <a:off x="399256" y="5041107"/>
            <a:ext cx="1025525" cy="284162"/>
          </a:xfrm>
          <a:prstGeom prst="rect">
            <a:avLst/>
          </a:prstGeom>
          <a:solidFill>
            <a:srgbClr val="B2F0B2"/>
          </a:solidFill>
          <a:ln w="19050" algn="in">
            <a:noFill/>
            <a:miter lim="800000"/>
            <a:headEnd/>
            <a:tailEnd/>
          </a:ln>
        </p:spPr>
        <p:txBody>
          <a:bodyPr lIns="36576" tIns="36576" rIns="36576" bIns="36576"/>
          <a:lstStyle/>
          <a:p>
            <a:endParaRPr lang="en-GB">
              <a:latin typeface="Calibri" pitchFamily="34" charset="0"/>
            </a:endParaRPr>
          </a:p>
        </p:txBody>
      </p:sp>
      <p:grpSp>
        <p:nvGrpSpPr>
          <p:cNvPr id="37899" name="Group 12"/>
          <p:cNvGrpSpPr>
            <a:grpSpLocks/>
          </p:cNvGrpSpPr>
          <p:nvPr/>
        </p:nvGrpSpPr>
        <p:grpSpPr bwMode="auto">
          <a:xfrm rot="5400000">
            <a:off x="877094" y="5122069"/>
            <a:ext cx="77787" cy="104775"/>
            <a:chOff x="110957775" y="109008150"/>
            <a:chExt cx="162000" cy="198000"/>
          </a:xfrm>
        </p:grpSpPr>
        <p:sp>
          <p:nvSpPr>
            <p:cNvPr id="38042" name="Oval 13"/>
            <p:cNvSpPr>
              <a:spLocks noChangeArrowheads="1"/>
            </p:cNvSpPr>
            <p:nvPr/>
          </p:nvSpPr>
          <p:spPr bwMode="auto">
            <a:xfrm>
              <a:off x="110975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43" name="Oval 14"/>
            <p:cNvSpPr>
              <a:spLocks noChangeArrowheads="1"/>
            </p:cNvSpPr>
            <p:nvPr/>
          </p:nvSpPr>
          <p:spPr bwMode="auto">
            <a:xfrm>
              <a:off x="111038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44" name="Oval 15"/>
            <p:cNvSpPr>
              <a:spLocks noChangeArrowheads="1"/>
            </p:cNvSpPr>
            <p:nvPr/>
          </p:nvSpPr>
          <p:spPr bwMode="auto">
            <a:xfrm>
              <a:off x="110957775" y="1090441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00" name="Group 16"/>
          <p:cNvGrpSpPr>
            <a:grpSpLocks/>
          </p:cNvGrpSpPr>
          <p:nvPr/>
        </p:nvGrpSpPr>
        <p:grpSpPr bwMode="auto">
          <a:xfrm rot="5340000">
            <a:off x="2858294" y="4715669"/>
            <a:ext cx="87313" cy="92075"/>
            <a:chOff x="108383775" y="108666150"/>
            <a:chExt cx="162000" cy="198000"/>
          </a:xfrm>
        </p:grpSpPr>
        <p:sp>
          <p:nvSpPr>
            <p:cNvPr id="38039" name="Oval 17"/>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40" name="Oval 18"/>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41" name="Oval 19"/>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01" name="Group 20"/>
          <p:cNvGrpSpPr>
            <a:grpSpLocks/>
          </p:cNvGrpSpPr>
          <p:nvPr/>
        </p:nvGrpSpPr>
        <p:grpSpPr bwMode="auto">
          <a:xfrm rot="5400000">
            <a:off x="1728788" y="4986337"/>
            <a:ext cx="76200" cy="104775"/>
            <a:chOff x="108498075" y="108780450"/>
            <a:chExt cx="162000" cy="198000"/>
          </a:xfrm>
        </p:grpSpPr>
        <p:sp>
          <p:nvSpPr>
            <p:cNvPr id="38036" name="Oval 21"/>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37" name="Oval 22"/>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38" name="Oval 23"/>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02" name="Group 28"/>
          <p:cNvGrpSpPr>
            <a:grpSpLocks/>
          </p:cNvGrpSpPr>
          <p:nvPr/>
        </p:nvGrpSpPr>
        <p:grpSpPr bwMode="auto">
          <a:xfrm rot="5400000">
            <a:off x="1443038" y="4629150"/>
            <a:ext cx="76200" cy="104775"/>
            <a:chOff x="108726675" y="109009050"/>
            <a:chExt cx="162000" cy="198000"/>
          </a:xfrm>
        </p:grpSpPr>
        <p:sp>
          <p:nvSpPr>
            <p:cNvPr id="38033"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34"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35"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03" name="Group 32"/>
          <p:cNvGrpSpPr>
            <a:grpSpLocks/>
          </p:cNvGrpSpPr>
          <p:nvPr/>
        </p:nvGrpSpPr>
        <p:grpSpPr bwMode="auto">
          <a:xfrm rot="5400000">
            <a:off x="1443038" y="5414962"/>
            <a:ext cx="76200" cy="104775"/>
            <a:chOff x="108840975" y="109123350"/>
            <a:chExt cx="162000" cy="198000"/>
          </a:xfrm>
        </p:grpSpPr>
        <p:sp>
          <p:nvSpPr>
            <p:cNvPr id="38030" name="Oval 33"/>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31" name="Oval 34"/>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32" name="Oval 35"/>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04" name="Group 36"/>
          <p:cNvGrpSpPr>
            <a:grpSpLocks/>
          </p:cNvGrpSpPr>
          <p:nvPr/>
        </p:nvGrpSpPr>
        <p:grpSpPr bwMode="auto">
          <a:xfrm rot="-5040000">
            <a:off x="1936750" y="5502275"/>
            <a:ext cx="85725" cy="92075"/>
            <a:chOff x="111407775" y="109026150"/>
            <a:chExt cx="162000" cy="198000"/>
          </a:xfrm>
        </p:grpSpPr>
        <p:sp>
          <p:nvSpPr>
            <p:cNvPr id="38027" name="Oval 3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28" name="Oval 3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29" name="Oval 3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05" name="Group 40"/>
          <p:cNvGrpSpPr>
            <a:grpSpLocks/>
          </p:cNvGrpSpPr>
          <p:nvPr/>
        </p:nvGrpSpPr>
        <p:grpSpPr bwMode="auto">
          <a:xfrm rot="-5400000">
            <a:off x="4003676" y="5122862"/>
            <a:ext cx="76200" cy="104775"/>
            <a:chOff x="111072075" y="109122450"/>
            <a:chExt cx="162000" cy="198000"/>
          </a:xfrm>
        </p:grpSpPr>
        <p:sp>
          <p:nvSpPr>
            <p:cNvPr id="38024" name="Oval 41"/>
            <p:cNvSpPr>
              <a:spLocks noChangeArrowheads="1"/>
            </p:cNvSpPr>
            <p:nvPr/>
          </p:nvSpPr>
          <p:spPr bwMode="auto">
            <a:xfrm>
              <a:off x="111090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25" name="Oval 42"/>
            <p:cNvSpPr>
              <a:spLocks noChangeArrowheads="1"/>
            </p:cNvSpPr>
            <p:nvPr/>
          </p:nvSpPr>
          <p:spPr bwMode="auto">
            <a:xfrm>
              <a:off x="111153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26" name="Oval 43"/>
            <p:cNvSpPr>
              <a:spLocks noChangeArrowheads="1"/>
            </p:cNvSpPr>
            <p:nvPr/>
          </p:nvSpPr>
          <p:spPr bwMode="auto">
            <a:xfrm>
              <a:off x="111072075" y="1091584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06" name="Group 44"/>
          <p:cNvGrpSpPr>
            <a:grpSpLocks/>
          </p:cNvGrpSpPr>
          <p:nvPr/>
        </p:nvGrpSpPr>
        <p:grpSpPr bwMode="auto">
          <a:xfrm rot="-5400000">
            <a:off x="3443288" y="4557712"/>
            <a:ext cx="76200" cy="104775"/>
            <a:chOff x="111522075" y="109140450"/>
            <a:chExt cx="162000" cy="198000"/>
          </a:xfrm>
        </p:grpSpPr>
        <p:sp>
          <p:nvSpPr>
            <p:cNvPr id="38021" name="Oval 4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22" name="Oval 4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23" name="Oval 4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07" name="Group 52"/>
          <p:cNvGrpSpPr>
            <a:grpSpLocks/>
          </p:cNvGrpSpPr>
          <p:nvPr/>
        </p:nvGrpSpPr>
        <p:grpSpPr bwMode="auto">
          <a:xfrm rot="-7620000">
            <a:off x="1931194" y="4502944"/>
            <a:ext cx="87313" cy="92075"/>
            <a:chOff x="111750675" y="109369050"/>
            <a:chExt cx="162000" cy="198000"/>
          </a:xfrm>
        </p:grpSpPr>
        <p:sp>
          <p:nvSpPr>
            <p:cNvPr id="38018"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19"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20"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08" name="Group 56"/>
          <p:cNvGrpSpPr>
            <a:grpSpLocks/>
          </p:cNvGrpSpPr>
          <p:nvPr/>
        </p:nvGrpSpPr>
        <p:grpSpPr bwMode="auto">
          <a:xfrm rot="-5460000">
            <a:off x="3514726" y="5630862"/>
            <a:ext cx="76200" cy="104775"/>
            <a:chOff x="111864975" y="109483350"/>
            <a:chExt cx="162000" cy="198000"/>
          </a:xfrm>
        </p:grpSpPr>
        <p:sp>
          <p:nvSpPr>
            <p:cNvPr id="38015" name="Oval 57"/>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16" name="Oval 58"/>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17" name="Oval 59"/>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7909" name="Oval 64" descr="Solid diamond"/>
          <p:cNvSpPr>
            <a:spLocks noChangeArrowheads="1"/>
          </p:cNvSpPr>
          <p:nvPr/>
        </p:nvSpPr>
        <p:spPr bwMode="auto">
          <a:xfrm rot="-5400000">
            <a:off x="646113" y="4443413"/>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10" name="Oval 65" descr="Solid diamond"/>
          <p:cNvSpPr>
            <a:spLocks noChangeArrowheads="1"/>
          </p:cNvSpPr>
          <p:nvPr/>
        </p:nvSpPr>
        <p:spPr bwMode="auto">
          <a:xfrm rot="-5400000">
            <a:off x="646907" y="4590256"/>
            <a:ext cx="52388"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11" name="Oval 66" descr="Solid diamond"/>
          <p:cNvSpPr>
            <a:spLocks noChangeArrowheads="1"/>
          </p:cNvSpPr>
          <p:nvPr/>
        </p:nvSpPr>
        <p:spPr bwMode="auto">
          <a:xfrm rot="-5400000">
            <a:off x="592932" y="5566569"/>
            <a:ext cx="52387"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12" name="Oval 67" descr="Solid diamond"/>
          <p:cNvSpPr>
            <a:spLocks noChangeArrowheads="1"/>
          </p:cNvSpPr>
          <p:nvPr/>
        </p:nvSpPr>
        <p:spPr bwMode="auto">
          <a:xfrm rot="-5400000">
            <a:off x="4217988" y="4783138"/>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13" name="Oval 68" descr="Solid diamond"/>
          <p:cNvSpPr>
            <a:spLocks noChangeArrowheads="1"/>
          </p:cNvSpPr>
          <p:nvPr/>
        </p:nvSpPr>
        <p:spPr bwMode="auto">
          <a:xfrm rot="-5400000">
            <a:off x="4168775" y="5664200"/>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14" name="Oval 69" descr="Solid diamond"/>
          <p:cNvSpPr>
            <a:spLocks noChangeArrowheads="1"/>
          </p:cNvSpPr>
          <p:nvPr/>
        </p:nvSpPr>
        <p:spPr bwMode="auto">
          <a:xfrm rot="-5400000">
            <a:off x="4168775" y="4883150"/>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15" name="Oval 70" descr="Solid diamond"/>
          <p:cNvSpPr>
            <a:spLocks noChangeArrowheads="1"/>
          </p:cNvSpPr>
          <p:nvPr/>
        </p:nvSpPr>
        <p:spPr bwMode="auto">
          <a:xfrm rot="-5400000">
            <a:off x="4217988" y="5426075"/>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37916" name="Group 28"/>
          <p:cNvGrpSpPr>
            <a:grpSpLocks/>
          </p:cNvGrpSpPr>
          <p:nvPr/>
        </p:nvGrpSpPr>
        <p:grpSpPr bwMode="auto">
          <a:xfrm rot="3300000">
            <a:off x="2859087" y="5430838"/>
            <a:ext cx="85725" cy="88900"/>
            <a:chOff x="108726675" y="109009050"/>
            <a:chExt cx="162000" cy="198000"/>
          </a:xfrm>
        </p:grpSpPr>
        <p:sp>
          <p:nvSpPr>
            <p:cNvPr id="38012"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13"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14"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7917" name="Line 10"/>
          <p:cNvSpPr>
            <a:spLocks noChangeShapeType="1"/>
          </p:cNvSpPr>
          <p:nvPr/>
        </p:nvSpPr>
        <p:spPr bwMode="auto">
          <a:xfrm rot="-5400000">
            <a:off x="319881" y="5180807"/>
            <a:ext cx="2503487" cy="0"/>
          </a:xfrm>
          <a:prstGeom prst="line">
            <a:avLst/>
          </a:prstGeom>
          <a:noFill/>
          <a:ln w="19050" algn="ctr">
            <a:solidFill>
              <a:srgbClr val="FFFFFF"/>
            </a:solidFill>
            <a:prstDash val="dash"/>
            <a:round/>
            <a:headEnd/>
            <a:tailEnd/>
          </a:ln>
        </p:spPr>
        <p:txBody>
          <a:bodyPr lIns="36576" tIns="36576" rIns="36576" bIns="36576"/>
          <a:lstStyle/>
          <a:p>
            <a:endParaRPr lang="en-US"/>
          </a:p>
        </p:txBody>
      </p:sp>
      <p:sp>
        <p:nvSpPr>
          <p:cNvPr id="37918" name="Line 10"/>
          <p:cNvSpPr>
            <a:spLocks noChangeShapeType="1"/>
          </p:cNvSpPr>
          <p:nvPr/>
        </p:nvSpPr>
        <p:spPr bwMode="auto">
          <a:xfrm rot="-5400000">
            <a:off x="2034381" y="5180807"/>
            <a:ext cx="2503487" cy="0"/>
          </a:xfrm>
          <a:prstGeom prst="line">
            <a:avLst/>
          </a:prstGeom>
          <a:noFill/>
          <a:ln w="19050" algn="ctr">
            <a:solidFill>
              <a:srgbClr val="FFFFFF"/>
            </a:solidFill>
            <a:prstDash val="dash"/>
            <a:round/>
            <a:headEnd/>
            <a:tailEnd/>
          </a:ln>
        </p:spPr>
        <p:txBody>
          <a:bodyPr lIns="36576" tIns="36576" rIns="36576" bIns="36576"/>
          <a:lstStyle/>
          <a:p>
            <a:endParaRPr lang="en-US"/>
          </a:p>
        </p:txBody>
      </p:sp>
      <p:grpSp>
        <p:nvGrpSpPr>
          <p:cNvPr id="37919" name="Group 24"/>
          <p:cNvGrpSpPr>
            <a:grpSpLocks/>
          </p:cNvGrpSpPr>
          <p:nvPr/>
        </p:nvGrpSpPr>
        <p:grpSpPr bwMode="auto">
          <a:xfrm rot="3900000">
            <a:off x="1514476" y="5986462"/>
            <a:ext cx="76200" cy="104775"/>
            <a:chOff x="108612375" y="108894750"/>
            <a:chExt cx="162000" cy="198000"/>
          </a:xfrm>
        </p:grpSpPr>
        <p:sp>
          <p:nvSpPr>
            <p:cNvPr id="38009" name="Oval 25"/>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10" name="Oval 26"/>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11" name="Oval 27"/>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20" name="Group 48"/>
          <p:cNvGrpSpPr>
            <a:grpSpLocks/>
          </p:cNvGrpSpPr>
          <p:nvPr/>
        </p:nvGrpSpPr>
        <p:grpSpPr bwMode="auto">
          <a:xfrm rot="-5400000">
            <a:off x="3228976" y="5057775"/>
            <a:ext cx="76200" cy="104775"/>
            <a:chOff x="111636375" y="109254750"/>
            <a:chExt cx="162000" cy="198000"/>
          </a:xfrm>
        </p:grpSpPr>
        <p:sp>
          <p:nvSpPr>
            <p:cNvPr id="38006" name="Oval 49"/>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07" name="Oval 50"/>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08" name="Oval 51"/>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21" name="Group 60"/>
          <p:cNvGrpSpPr>
            <a:grpSpLocks/>
          </p:cNvGrpSpPr>
          <p:nvPr/>
        </p:nvGrpSpPr>
        <p:grpSpPr bwMode="auto">
          <a:xfrm rot="-5400000">
            <a:off x="3228976" y="4271962"/>
            <a:ext cx="76200" cy="104775"/>
            <a:chOff x="111979275" y="109597650"/>
            <a:chExt cx="162000" cy="198000"/>
          </a:xfrm>
        </p:grpSpPr>
        <p:sp>
          <p:nvSpPr>
            <p:cNvPr id="38003" name="Oval 61"/>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04" name="Oval 62"/>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05" name="Oval 63"/>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7922" name="Oval 66" descr="Solid diamond"/>
          <p:cNvSpPr>
            <a:spLocks noChangeArrowheads="1"/>
          </p:cNvSpPr>
          <p:nvPr/>
        </p:nvSpPr>
        <p:spPr bwMode="auto">
          <a:xfrm rot="-5400000">
            <a:off x="646113" y="5640388"/>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23" name="Oval 66" descr="Solid diamond"/>
          <p:cNvSpPr>
            <a:spLocks noChangeArrowheads="1"/>
          </p:cNvSpPr>
          <p:nvPr/>
        </p:nvSpPr>
        <p:spPr bwMode="auto">
          <a:xfrm rot="-5400000">
            <a:off x="646113" y="5426075"/>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cxnSp>
        <p:nvCxnSpPr>
          <p:cNvPr id="164" name="Straight Arrow Connector 163"/>
          <p:cNvCxnSpPr/>
          <p:nvPr/>
        </p:nvCxnSpPr>
        <p:spPr>
          <a:xfrm>
            <a:off x="1857375" y="3786188"/>
            <a:ext cx="1428750" cy="158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rot="10800000">
            <a:off x="1857375" y="6572250"/>
            <a:ext cx="1428750" cy="1588"/>
          </a:xfrm>
          <a:prstGeom prst="straightConnector1">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37926" name="Group 155"/>
          <p:cNvGrpSpPr>
            <a:grpSpLocks/>
          </p:cNvGrpSpPr>
          <p:nvPr/>
        </p:nvGrpSpPr>
        <p:grpSpPr bwMode="auto">
          <a:xfrm>
            <a:off x="428625" y="500063"/>
            <a:ext cx="4071938" cy="3000375"/>
            <a:chOff x="428625" y="500063"/>
            <a:chExt cx="4071938" cy="3000375"/>
          </a:xfrm>
        </p:grpSpPr>
        <p:sp>
          <p:nvSpPr>
            <p:cNvPr id="37927" name="Rectangle 5"/>
            <p:cNvSpPr>
              <a:spLocks noChangeArrowheads="1"/>
            </p:cNvSpPr>
            <p:nvPr/>
          </p:nvSpPr>
          <p:spPr bwMode="auto">
            <a:xfrm rot="-5400000">
              <a:off x="964406" y="-35718"/>
              <a:ext cx="3000375" cy="4071938"/>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7928" name="Rectangle 6"/>
            <p:cNvSpPr>
              <a:spLocks noChangeArrowheads="1"/>
            </p:cNvSpPr>
            <p:nvPr/>
          </p:nvSpPr>
          <p:spPr bwMode="auto">
            <a:xfrm rot="-5400000">
              <a:off x="1194594" y="342107"/>
              <a:ext cx="2509837" cy="3378200"/>
            </a:xfrm>
            <a:prstGeom prst="rect">
              <a:avLst/>
            </a:prstGeom>
            <a:solidFill>
              <a:srgbClr val="B2F0B2"/>
            </a:solidFill>
            <a:ln w="19050" algn="in">
              <a:solidFill>
                <a:srgbClr val="FFFFFF"/>
              </a:solidFill>
              <a:miter lim="800000"/>
              <a:headEnd/>
              <a:tailEnd/>
            </a:ln>
          </p:spPr>
          <p:txBody>
            <a:bodyPr lIns="36576" tIns="36576" rIns="36576" bIns="36576"/>
            <a:lstStyle/>
            <a:p>
              <a:endParaRPr lang="en-GB">
                <a:latin typeface="Calibri" pitchFamily="34" charset="0"/>
              </a:endParaRPr>
            </a:p>
          </p:txBody>
        </p:sp>
        <p:sp>
          <p:nvSpPr>
            <p:cNvPr id="37929" name="Rectangle 7" descr="Outlined diamond"/>
            <p:cNvSpPr>
              <a:spLocks noChangeArrowheads="1"/>
            </p:cNvSpPr>
            <p:nvPr/>
          </p:nvSpPr>
          <p:spPr bwMode="auto">
            <a:xfrm rot="-5400000">
              <a:off x="4029075" y="1938338"/>
              <a:ext cx="355600" cy="13335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7930" name="Rectangle 8" descr="Outlined diamond"/>
            <p:cNvSpPr>
              <a:spLocks noChangeArrowheads="1"/>
            </p:cNvSpPr>
            <p:nvPr/>
          </p:nvSpPr>
          <p:spPr bwMode="auto">
            <a:xfrm rot="-5400000">
              <a:off x="524669" y="1961357"/>
              <a:ext cx="355600" cy="131762"/>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7931" name="Rectangle 9"/>
            <p:cNvSpPr>
              <a:spLocks noChangeArrowheads="1"/>
            </p:cNvSpPr>
            <p:nvPr/>
          </p:nvSpPr>
          <p:spPr bwMode="auto">
            <a:xfrm rot="-5400000">
              <a:off x="3447256" y="1834357"/>
              <a:ext cx="1025525" cy="357188"/>
            </a:xfrm>
            <a:prstGeom prst="rect">
              <a:avLst/>
            </a:prstGeom>
            <a:noFill/>
            <a:ln w="19050" algn="in">
              <a:noFill/>
              <a:miter lim="800000"/>
              <a:headEnd/>
              <a:tailEnd/>
            </a:ln>
          </p:spPr>
          <p:txBody>
            <a:bodyPr lIns="36576" tIns="36576" rIns="36576" bIns="36576"/>
            <a:lstStyle/>
            <a:p>
              <a:endParaRPr lang="en-GB">
                <a:latin typeface="Calibri" pitchFamily="34" charset="0"/>
              </a:endParaRPr>
            </a:p>
          </p:txBody>
        </p:sp>
        <p:sp>
          <p:nvSpPr>
            <p:cNvPr id="37932" name="Line 10"/>
            <p:cNvSpPr>
              <a:spLocks noChangeShapeType="1"/>
            </p:cNvSpPr>
            <p:nvPr/>
          </p:nvSpPr>
          <p:spPr bwMode="auto">
            <a:xfrm rot="-5400000">
              <a:off x="1186656" y="2034382"/>
              <a:ext cx="2503487" cy="0"/>
            </a:xfrm>
            <a:prstGeom prst="line">
              <a:avLst/>
            </a:prstGeom>
            <a:noFill/>
            <a:ln w="19050" algn="ctr">
              <a:solidFill>
                <a:srgbClr val="FFFFFF"/>
              </a:solidFill>
              <a:round/>
              <a:headEnd/>
              <a:tailEnd/>
            </a:ln>
          </p:spPr>
          <p:txBody>
            <a:bodyPr lIns="36576" tIns="36576" rIns="36576" bIns="36576"/>
            <a:lstStyle/>
            <a:p>
              <a:endParaRPr lang="en-US"/>
            </a:p>
          </p:txBody>
        </p:sp>
        <p:sp>
          <p:nvSpPr>
            <p:cNvPr id="37933" name="Rectangle 11"/>
            <p:cNvSpPr>
              <a:spLocks noChangeArrowheads="1"/>
            </p:cNvSpPr>
            <p:nvPr/>
          </p:nvSpPr>
          <p:spPr bwMode="auto">
            <a:xfrm rot="5400000">
              <a:off x="399256" y="1897857"/>
              <a:ext cx="1025525" cy="284162"/>
            </a:xfrm>
            <a:prstGeom prst="rect">
              <a:avLst/>
            </a:prstGeom>
            <a:solidFill>
              <a:srgbClr val="B2F0B2"/>
            </a:solidFill>
            <a:ln w="19050" algn="in">
              <a:noFill/>
              <a:miter lim="800000"/>
              <a:headEnd/>
              <a:tailEnd/>
            </a:ln>
          </p:spPr>
          <p:txBody>
            <a:bodyPr lIns="36576" tIns="36576" rIns="36576" bIns="36576"/>
            <a:lstStyle/>
            <a:p>
              <a:endParaRPr lang="en-GB">
                <a:latin typeface="Calibri" pitchFamily="34" charset="0"/>
              </a:endParaRPr>
            </a:p>
          </p:txBody>
        </p:sp>
        <p:grpSp>
          <p:nvGrpSpPr>
            <p:cNvPr id="37934" name="Group 12"/>
            <p:cNvGrpSpPr>
              <a:grpSpLocks/>
            </p:cNvGrpSpPr>
            <p:nvPr/>
          </p:nvGrpSpPr>
          <p:grpSpPr bwMode="auto">
            <a:xfrm rot="5400000">
              <a:off x="877094" y="1978819"/>
              <a:ext cx="77787" cy="104775"/>
              <a:chOff x="110957775" y="109008150"/>
              <a:chExt cx="162000" cy="198000"/>
            </a:xfrm>
          </p:grpSpPr>
          <p:sp>
            <p:nvSpPr>
              <p:cNvPr id="38000" name="Oval 13"/>
              <p:cNvSpPr>
                <a:spLocks noChangeArrowheads="1"/>
              </p:cNvSpPr>
              <p:nvPr/>
            </p:nvSpPr>
            <p:spPr bwMode="auto">
              <a:xfrm>
                <a:off x="110975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01" name="Oval 14"/>
              <p:cNvSpPr>
                <a:spLocks noChangeArrowheads="1"/>
              </p:cNvSpPr>
              <p:nvPr/>
            </p:nvSpPr>
            <p:spPr bwMode="auto">
              <a:xfrm>
                <a:off x="111038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002" name="Oval 15"/>
              <p:cNvSpPr>
                <a:spLocks noChangeArrowheads="1"/>
              </p:cNvSpPr>
              <p:nvPr/>
            </p:nvSpPr>
            <p:spPr bwMode="auto">
              <a:xfrm>
                <a:off x="110957775" y="1090441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35" name="Group 16"/>
            <p:cNvGrpSpPr>
              <a:grpSpLocks/>
            </p:cNvGrpSpPr>
            <p:nvPr/>
          </p:nvGrpSpPr>
          <p:grpSpPr bwMode="auto">
            <a:xfrm rot="5640000">
              <a:off x="2858294" y="1858169"/>
              <a:ext cx="87313" cy="92075"/>
              <a:chOff x="108383775" y="108666150"/>
              <a:chExt cx="162000" cy="198000"/>
            </a:xfrm>
          </p:grpSpPr>
          <p:sp>
            <p:nvSpPr>
              <p:cNvPr id="37997" name="Oval 17"/>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98" name="Oval 18"/>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99" name="Oval 19"/>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36" name="Group 20"/>
            <p:cNvGrpSpPr>
              <a:grpSpLocks/>
            </p:cNvGrpSpPr>
            <p:nvPr/>
          </p:nvGrpSpPr>
          <p:grpSpPr bwMode="auto">
            <a:xfrm rot="5400000">
              <a:off x="1371601" y="1057275"/>
              <a:ext cx="76200" cy="104775"/>
              <a:chOff x="108498075" y="108780450"/>
              <a:chExt cx="162000" cy="198000"/>
            </a:xfrm>
          </p:grpSpPr>
          <p:sp>
            <p:nvSpPr>
              <p:cNvPr id="37994" name="Oval 21"/>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95" name="Oval 22"/>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96" name="Oval 23"/>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37" name="Group 24"/>
            <p:cNvGrpSpPr>
              <a:grpSpLocks/>
            </p:cNvGrpSpPr>
            <p:nvPr/>
          </p:nvGrpSpPr>
          <p:grpSpPr bwMode="auto">
            <a:xfrm rot="5400000">
              <a:off x="1443038" y="2486025"/>
              <a:ext cx="76200" cy="104775"/>
              <a:chOff x="108612375" y="108894750"/>
              <a:chExt cx="162000" cy="198000"/>
            </a:xfrm>
          </p:grpSpPr>
          <p:sp>
            <p:nvSpPr>
              <p:cNvPr id="37991" name="Oval 25"/>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92" name="Oval 26"/>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93" name="Oval 27"/>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38" name="Group 28"/>
            <p:cNvGrpSpPr>
              <a:grpSpLocks/>
            </p:cNvGrpSpPr>
            <p:nvPr/>
          </p:nvGrpSpPr>
          <p:grpSpPr bwMode="auto">
            <a:xfrm rot="5400000">
              <a:off x="1371601" y="1485900"/>
              <a:ext cx="76200" cy="104775"/>
              <a:chOff x="108726675" y="109009050"/>
              <a:chExt cx="162000" cy="198000"/>
            </a:xfrm>
          </p:grpSpPr>
          <p:sp>
            <p:nvSpPr>
              <p:cNvPr id="37988"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89"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90"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39" name="Group 32"/>
            <p:cNvGrpSpPr>
              <a:grpSpLocks/>
            </p:cNvGrpSpPr>
            <p:nvPr/>
          </p:nvGrpSpPr>
          <p:grpSpPr bwMode="auto">
            <a:xfrm rot="5400000">
              <a:off x="1943101" y="2414587"/>
              <a:ext cx="76200" cy="104775"/>
              <a:chOff x="108840975" y="109123350"/>
              <a:chExt cx="162000" cy="198000"/>
            </a:xfrm>
          </p:grpSpPr>
          <p:sp>
            <p:nvSpPr>
              <p:cNvPr id="37985" name="Oval 33"/>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86" name="Oval 34"/>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87" name="Oval 35"/>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40" name="Group 36"/>
            <p:cNvGrpSpPr>
              <a:grpSpLocks/>
            </p:cNvGrpSpPr>
            <p:nvPr/>
          </p:nvGrpSpPr>
          <p:grpSpPr bwMode="auto">
            <a:xfrm rot="60000">
              <a:off x="2928938" y="2928938"/>
              <a:ext cx="87312" cy="93662"/>
              <a:chOff x="111407775" y="109026150"/>
              <a:chExt cx="162000" cy="198000"/>
            </a:xfrm>
          </p:grpSpPr>
          <p:sp>
            <p:nvSpPr>
              <p:cNvPr id="37982" name="Oval 3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83" name="Oval 3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84" name="Oval 3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41" name="Group 40"/>
            <p:cNvGrpSpPr>
              <a:grpSpLocks/>
            </p:cNvGrpSpPr>
            <p:nvPr/>
          </p:nvGrpSpPr>
          <p:grpSpPr bwMode="auto">
            <a:xfrm rot="-5400000">
              <a:off x="4003676" y="1979612"/>
              <a:ext cx="76200" cy="104775"/>
              <a:chOff x="111072075" y="109122450"/>
              <a:chExt cx="162000" cy="198000"/>
            </a:xfrm>
          </p:grpSpPr>
          <p:sp>
            <p:nvSpPr>
              <p:cNvPr id="37979" name="Oval 41"/>
              <p:cNvSpPr>
                <a:spLocks noChangeArrowheads="1"/>
              </p:cNvSpPr>
              <p:nvPr/>
            </p:nvSpPr>
            <p:spPr bwMode="auto">
              <a:xfrm>
                <a:off x="111090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80" name="Oval 42"/>
              <p:cNvSpPr>
                <a:spLocks noChangeArrowheads="1"/>
              </p:cNvSpPr>
              <p:nvPr/>
            </p:nvSpPr>
            <p:spPr bwMode="auto">
              <a:xfrm>
                <a:off x="111153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81" name="Oval 43"/>
              <p:cNvSpPr>
                <a:spLocks noChangeArrowheads="1"/>
              </p:cNvSpPr>
              <p:nvPr/>
            </p:nvSpPr>
            <p:spPr bwMode="auto">
              <a:xfrm>
                <a:off x="111072075" y="1091584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42" name="Group 44"/>
            <p:cNvGrpSpPr>
              <a:grpSpLocks/>
            </p:cNvGrpSpPr>
            <p:nvPr/>
          </p:nvGrpSpPr>
          <p:grpSpPr bwMode="auto">
            <a:xfrm rot="-5400000">
              <a:off x="3300413" y="2486025"/>
              <a:ext cx="76200" cy="104775"/>
              <a:chOff x="111522075" y="109140450"/>
              <a:chExt cx="162000" cy="198000"/>
            </a:xfrm>
          </p:grpSpPr>
          <p:sp>
            <p:nvSpPr>
              <p:cNvPr id="37976" name="Oval 4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77" name="Oval 4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78" name="Oval 4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43" name="Group 48"/>
            <p:cNvGrpSpPr>
              <a:grpSpLocks/>
            </p:cNvGrpSpPr>
            <p:nvPr/>
          </p:nvGrpSpPr>
          <p:grpSpPr bwMode="auto">
            <a:xfrm rot="-5400000">
              <a:off x="3371851" y="1414462"/>
              <a:ext cx="76200" cy="104775"/>
              <a:chOff x="111636375" y="109254750"/>
              <a:chExt cx="162000" cy="198000"/>
            </a:xfrm>
          </p:grpSpPr>
          <p:sp>
            <p:nvSpPr>
              <p:cNvPr id="37973" name="Oval 49"/>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74" name="Oval 50"/>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75" name="Oval 51"/>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44" name="Group 52"/>
            <p:cNvGrpSpPr>
              <a:grpSpLocks/>
            </p:cNvGrpSpPr>
            <p:nvPr/>
          </p:nvGrpSpPr>
          <p:grpSpPr bwMode="auto">
            <a:xfrm rot="-5700000">
              <a:off x="1645444" y="1931194"/>
              <a:ext cx="87313" cy="92075"/>
              <a:chOff x="111750675" y="109369050"/>
              <a:chExt cx="162000" cy="198000"/>
            </a:xfrm>
          </p:grpSpPr>
          <p:sp>
            <p:nvSpPr>
              <p:cNvPr id="37970"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71"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72"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45" name="Group 56"/>
            <p:cNvGrpSpPr>
              <a:grpSpLocks/>
            </p:cNvGrpSpPr>
            <p:nvPr/>
          </p:nvGrpSpPr>
          <p:grpSpPr bwMode="auto">
            <a:xfrm rot="-5460000">
              <a:off x="3657601" y="2130425"/>
              <a:ext cx="76200" cy="104775"/>
              <a:chOff x="111864975" y="109483350"/>
              <a:chExt cx="162000" cy="198000"/>
            </a:xfrm>
          </p:grpSpPr>
          <p:sp>
            <p:nvSpPr>
              <p:cNvPr id="37967" name="Oval 57"/>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68" name="Oval 58"/>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69" name="Oval 59"/>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7946" name="Group 60"/>
            <p:cNvGrpSpPr>
              <a:grpSpLocks/>
            </p:cNvGrpSpPr>
            <p:nvPr/>
          </p:nvGrpSpPr>
          <p:grpSpPr bwMode="auto">
            <a:xfrm rot="-5400000">
              <a:off x="2943226" y="1057275"/>
              <a:ext cx="76200" cy="104775"/>
              <a:chOff x="111979275" y="109597650"/>
              <a:chExt cx="162000" cy="198000"/>
            </a:xfrm>
          </p:grpSpPr>
          <p:sp>
            <p:nvSpPr>
              <p:cNvPr id="37964" name="Oval 61"/>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65" name="Oval 62"/>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66" name="Oval 63"/>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7947" name="Oval 64" descr="Solid diamond"/>
            <p:cNvSpPr>
              <a:spLocks noChangeArrowheads="1"/>
            </p:cNvSpPr>
            <p:nvPr/>
          </p:nvSpPr>
          <p:spPr bwMode="auto">
            <a:xfrm rot="-5400000">
              <a:off x="646113" y="1300163"/>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48" name="Oval 65" descr="Solid diamond"/>
            <p:cNvSpPr>
              <a:spLocks noChangeArrowheads="1"/>
            </p:cNvSpPr>
            <p:nvPr/>
          </p:nvSpPr>
          <p:spPr bwMode="auto">
            <a:xfrm rot="-5400000">
              <a:off x="646113" y="1446213"/>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49" name="Oval 66" descr="Solid diamond"/>
            <p:cNvSpPr>
              <a:spLocks noChangeArrowheads="1"/>
            </p:cNvSpPr>
            <p:nvPr/>
          </p:nvSpPr>
          <p:spPr bwMode="auto">
            <a:xfrm rot="-5400000">
              <a:off x="592138" y="2422525"/>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50" name="Oval 67" descr="Solid diamond"/>
            <p:cNvSpPr>
              <a:spLocks noChangeArrowheads="1"/>
            </p:cNvSpPr>
            <p:nvPr/>
          </p:nvSpPr>
          <p:spPr bwMode="auto">
            <a:xfrm rot="-5400000">
              <a:off x="4217988" y="1639888"/>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51" name="Oval 68" descr="Solid diamond"/>
            <p:cNvSpPr>
              <a:spLocks noChangeArrowheads="1"/>
            </p:cNvSpPr>
            <p:nvPr/>
          </p:nvSpPr>
          <p:spPr bwMode="auto">
            <a:xfrm rot="-5400000">
              <a:off x="4168775" y="2520950"/>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52" name="Oval 69" descr="Solid diamond"/>
            <p:cNvSpPr>
              <a:spLocks noChangeArrowheads="1"/>
            </p:cNvSpPr>
            <p:nvPr/>
          </p:nvSpPr>
          <p:spPr bwMode="auto">
            <a:xfrm rot="-5400000">
              <a:off x="4168775" y="1739900"/>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53" name="Oval 70" descr="Solid diamond"/>
            <p:cNvSpPr>
              <a:spLocks noChangeArrowheads="1"/>
            </p:cNvSpPr>
            <p:nvPr/>
          </p:nvSpPr>
          <p:spPr bwMode="auto">
            <a:xfrm rot="-5400000">
              <a:off x="4217988" y="2282825"/>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37954" name="Group 28"/>
            <p:cNvGrpSpPr>
              <a:grpSpLocks/>
            </p:cNvGrpSpPr>
            <p:nvPr/>
          </p:nvGrpSpPr>
          <p:grpSpPr bwMode="auto">
            <a:xfrm rot="7740000">
              <a:off x="2001837" y="1358901"/>
              <a:ext cx="85725" cy="88900"/>
              <a:chOff x="108726675" y="109009050"/>
              <a:chExt cx="162000" cy="198000"/>
            </a:xfrm>
          </p:grpSpPr>
          <p:sp>
            <p:nvSpPr>
              <p:cNvPr id="37961"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62"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63"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7955" name="Oval 66" descr="Solid diamond"/>
            <p:cNvSpPr>
              <a:spLocks noChangeArrowheads="1"/>
            </p:cNvSpPr>
            <p:nvPr/>
          </p:nvSpPr>
          <p:spPr bwMode="auto">
            <a:xfrm rot="-5400000">
              <a:off x="574675" y="2354263"/>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956" name="Oval 66" descr="Solid diamond"/>
            <p:cNvSpPr>
              <a:spLocks noChangeArrowheads="1"/>
            </p:cNvSpPr>
            <p:nvPr/>
          </p:nvSpPr>
          <p:spPr bwMode="auto">
            <a:xfrm rot="-5400000">
              <a:off x="646113" y="2282825"/>
              <a:ext cx="53975" cy="603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cxnSp>
          <p:nvCxnSpPr>
            <p:cNvPr id="161" name="Straight Arrow Connector 160"/>
            <p:cNvCxnSpPr/>
            <p:nvPr/>
          </p:nvCxnSpPr>
          <p:spPr>
            <a:xfrm>
              <a:off x="1785938" y="642938"/>
              <a:ext cx="1428750" cy="158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10800000">
              <a:off x="1714500" y="3429000"/>
              <a:ext cx="1428750" cy="1588"/>
            </a:xfrm>
            <a:prstGeom prst="straightConnector1">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7959" name="Line 10"/>
            <p:cNvSpPr>
              <a:spLocks noChangeShapeType="1"/>
            </p:cNvSpPr>
            <p:nvPr/>
          </p:nvSpPr>
          <p:spPr bwMode="auto">
            <a:xfrm rot="-5400000">
              <a:off x="319881" y="2037557"/>
              <a:ext cx="2503487" cy="0"/>
            </a:xfrm>
            <a:prstGeom prst="line">
              <a:avLst/>
            </a:prstGeom>
            <a:noFill/>
            <a:ln w="19050" algn="ctr">
              <a:solidFill>
                <a:srgbClr val="FFFFFF"/>
              </a:solidFill>
              <a:prstDash val="dash"/>
              <a:round/>
              <a:headEnd/>
              <a:tailEnd/>
            </a:ln>
          </p:spPr>
          <p:txBody>
            <a:bodyPr lIns="36576" tIns="36576" rIns="36576" bIns="36576"/>
            <a:lstStyle/>
            <a:p>
              <a:endParaRPr lang="en-US"/>
            </a:p>
          </p:txBody>
        </p:sp>
        <p:sp>
          <p:nvSpPr>
            <p:cNvPr id="37960" name="Line 10"/>
            <p:cNvSpPr>
              <a:spLocks noChangeShapeType="1"/>
            </p:cNvSpPr>
            <p:nvPr/>
          </p:nvSpPr>
          <p:spPr bwMode="auto">
            <a:xfrm rot="-5400000">
              <a:off x="2034381" y="2037557"/>
              <a:ext cx="2503487" cy="0"/>
            </a:xfrm>
            <a:prstGeom prst="line">
              <a:avLst/>
            </a:prstGeom>
            <a:noFill/>
            <a:ln w="19050" algn="ctr">
              <a:solidFill>
                <a:srgbClr val="FFFFFF"/>
              </a:solidFill>
              <a:prstDash val="dash"/>
              <a:round/>
              <a:headEnd/>
              <a:tailEnd/>
            </a:ln>
          </p:spPr>
          <p:txBody>
            <a:bodyPr lIns="36576" tIns="36576" rIns="36576" bIns="36576"/>
            <a:lstStyle/>
            <a:p>
              <a:endParaRPr 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500688" y="142875"/>
            <a:ext cx="3455987" cy="360363"/>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ABC’s</a:t>
            </a:r>
          </a:p>
        </p:txBody>
      </p:sp>
      <p:sp>
        <p:nvSpPr>
          <p:cNvPr id="38915" name="TextBox 25"/>
          <p:cNvSpPr txBox="1">
            <a:spLocks noChangeArrowheads="1"/>
          </p:cNvSpPr>
          <p:nvPr/>
        </p:nvSpPr>
        <p:spPr bwMode="auto">
          <a:xfrm>
            <a:off x="5500688" y="500063"/>
            <a:ext cx="3429000" cy="6416675"/>
          </a:xfrm>
          <a:prstGeom prst="rect">
            <a:avLst/>
          </a:prstGeom>
          <a:noFill/>
          <a:ln w="9525">
            <a:noFill/>
            <a:miter lim="800000"/>
            <a:headEnd/>
            <a:tailEnd/>
          </a:ln>
        </p:spPr>
        <p:txBody>
          <a:bodyPr>
            <a:spAutoFit/>
          </a:bodyPr>
          <a:lstStyle/>
          <a:p>
            <a:r>
              <a:rPr lang="en-GB" sz="1100" b="1">
                <a:latin typeface="Calibri" pitchFamily="34" charset="0"/>
              </a:rPr>
              <a:t>Start:</a:t>
            </a:r>
            <a:r>
              <a:rPr lang="en-GB" sz="1100">
                <a:latin typeface="Calibri" pitchFamily="34" charset="0"/>
              </a:rPr>
              <a:t>  </a:t>
            </a:r>
          </a:p>
          <a:p>
            <a:r>
              <a:rPr lang="en-GB" sz="1100">
                <a:latin typeface="Calibri" pitchFamily="34" charset="0"/>
              </a:rPr>
              <a:t>Size of area will depend on ages, ability and amount of players, above is just an example. You could have 2 teams or 3 teams included.</a:t>
            </a:r>
          </a:p>
          <a:p>
            <a:endParaRPr lang="en-GB" sz="800">
              <a:latin typeface="Calibri" pitchFamily="34" charset="0"/>
            </a:endParaRPr>
          </a:p>
          <a:p>
            <a:r>
              <a:rPr lang="en-GB" sz="1100">
                <a:latin typeface="Calibri" pitchFamily="34" charset="0"/>
              </a:rPr>
              <a:t>Players initially start as in the Level 1 game of Robin Hood. Players when moving to middle and going back can use lots of different types of fundamental movements.</a:t>
            </a:r>
          </a:p>
          <a:p>
            <a:endParaRPr lang="en-GB" sz="800">
              <a:latin typeface="Calibri" pitchFamily="34" charset="0"/>
            </a:endParaRPr>
          </a:p>
          <a:p>
            <a:r>
              <a:rPr lang="en-GB" sz="1100">
                <a:latin typeface="Calibri" pitchFamily="34" charset="0"/>
              </a:rPr>
              <a:t>Ask the players to come with as many different ideas as they can.</a:t>
            </a:r>
          </a:p>
          <a:p>
            <a:endParaRPr lang="en-GB" sz="800">
              <a:latin typeface="Calibri" pitchFamily="34" charset="0"/>
            </a:endParaRPr>
          </a:p>
          <a:p>
            <a:r>
              <a:rPr lang="en-GB" sz="1100">
                <a:latin typeface="Calibri" pitchFamily="34" charset="0"/>
              </a:rPr>
              <a:t>Initially, use hands before progressing to feet.</a:t>
            </a:r>
          </a:p>
          <a:p>
            <a:endParaRPr lang="en-GB" sz="800">
              <a:latin typeface="Calibri" pitchFamily="34" charset="0"/>
            </a:endParaRPr>
          </a:p>
          <a:p>
            <a:r>
              <a:rPr lang="en-GB" sz="1100" b="1">
                <a:latin typeface="Calibri" pitchFamily="34" charset="0"/>
              </a:rPr>
              <a:t>Progressions:</a:t>
            </a:r>
          </a:p>
          <a:p>
            <a:r>
              <a:rPr lang="en-GB" sz="1100" b="1">
                <a:latin typeface="Calibri" pitchFamily="34" charset="0"/>
              </a:rPr>
              <a:t> </a:t>
            </a:r>
          </a:p>
          <a:p>
            <a:pPr>
              <a:buFont typeface="Arial" charset="0"/>
              <a:buChar char="•"/>
            </a:pPr>
            <a:r>
              <a:rPr lang="en-GB" sz="1100">
                <a:latin typeface="Calibri" pitchFamily="34" charset="0"/>
              </a:rPr>
              <a:t>  Add 4 blockers to try and tag those getting a ball from</a:t>
            </a:r>
          </a:p>
          <a:p>
            <a:r>
              <a:rPr lang="en-GB" sz="1100">
                <a:latin typeface="Calibri" pitchFamily="34" charset="0"/>
              </a:rPr>
              <a:t>    the middle.</a:t>
            </a:r>
          </a:p>
          <a:p>
            <a:endParaRPr lang="en-GB" sz="800">
              <a:latin typeface="Calibri" pitchFamily="34" charset="0"/>
            </a:endParaRPr>
          </a:p>
          <a:p>
            <a:pPr>
              <a:buFont typeface="Arial" charset="0"/>
              <a:buChar char="•"/>
            </a:pPr>
            <a:r>
              <a:rPr lang="en-GB" sz="1100">
                <a:latin typeface="Calibri" pitchFamily="34" charset="0"/>
              </a:rPr>
              <a:t>  Players dribbling ball with their feet back from the</a:t>
            </a:r>
          </a:p>
          <a:p>
            <a:r>
              <a:rPr lang="en-GB" sz="1100">
                <a:latin typeface="Calibri" pitchFamily="34" charset="0"/>
              </a:rPr>
              <a:t>    middle.</a:t>
            </a:r>
          </a:p>
          <a:p>
            <a:endParaRPr lang="en-GB" sz="1100">
              <a:latin typeface="Calibri" pitchFamily="34" charset="0"/>
            </a:endParaRPr>
          </a:p>
          <a:p>
            <a:pPr>
              <a:buFont typeface="Arial" charset="0"/>
              <a:buChar char="•"/>
            </a:pPr>
            <a:r>
              <a:rPr lang="en-GB" sz="1100">
                <a:latin typeface="Calibri" pitchFamily="34" charset="0"/>
              </a:rPr>
              <a:t>  If the defenders are having to much success, may be</a:t>
            </a:r>
          </a:p>
          <a:p>
            <a:r>
              <a:rPr lang="en-GB" sz="1100">
                <a:latin typeface="Calibri" pitchFamily="34" charset="0"/>
              </a:rPr>
              <a:t>   give 1 or 2 a ball to dribble with as well to slow them</a:t>
            </a:r>
          </a:p>
          <a:p>
            <a:r>
              <a:rPr lang="en-GB" sz="1100">
                <a:latin typeface="Calibri" pitchFamily="34" charset="0"/>
              </a:rPr>
              <a:t>   down.</a:t>
            </a:r>
          </a:p>
          <a:p>
            <a:endParaRPr lang="en-GB" sz="1100">
              <a:latin typeface="Calibri" pitchFamily="34" charset="0"/>
            </a:endParaRPr>
          </a:p>
          <a:p>
            <a:pPr>
              <a:buFont typeface="Arial" charset="0"/>
              <a:buChar char="•"/>
            </a:pPr>
            <a:r>
              <a:rPr lang="en-GB" sz="1100">
                <a:latin typeface="Calibri" pitchFamily="34" charset="0"/>
              </a:rPr>
              <a:t>  Rotate blockers on a regular basis.</a:t>
            </a:r>
          </a:p>
          <a:p>
            <a:pPr>
              <a:buFont typeface="Arial" charset="0"/>
              <a:buChar char="•"/>
            </a:pPr>
            <a:endParaRPr lang="en-GB" sz="800">
              <a:latin typeface="Calibri" pitchFamily="34" charset="0"/>
            </a:endParaRPr>
          </a:p>
          <a:p>
            <a:pPr>
              <a:buFont typeface="Arial" charset="0"/>
              <a:buChar char="•"/>
            </a:pPr>
            <a:r>
              <a:rPr lang="en-GB" sz="1100">
                <a:latin typeface="Calibri" pitchFamily="34" charset="0"/>
              </a:rPr>
              <a:t>  Give defenders a points scoring system if the are</a:t>
            </a:r>
          </a:p>
          <a:p>
            <a:r>
              <a:rPr lang="en-GB" sz="1100">
                <a:latin typeface="Calibri" pitchFamily="34" charset="0"/>
              </a:rPr>
              <a:t>    successful.</a:t>
            </a:r>
          </a:p>
          <a:p>
            <a:endParaRPr lang="en-GB" sz="1100">
              <a:latin typeface="Calibri" pitchFamily="34" charset="0"/>
            </a:endParaRPr>
          </a:p>
          <a:p>
            <a:pPr>
              <a:buFont typeface="Arial" charset="0"/>
              <a:buChar char="•"/>
            </a:pPr>
            <a:r>
              <a:rPr lang="en-GB" sz="1100">
                <a:latin typeface="Calibri" pitchFamily="34" charset="0"/>
              </a:rPr>
              <a:t>  Utilise 4 small goals, when players come in and get a</a:t>
            </a:r>
          </a:p>
          <a:p>
            <a:r>
              <a:rPr lang="en-GB" sz="1100">
                <a:latin typeface="Calibri" pitchFamily="34" charset="0"/>
              </a:rPr>
              <a:t>    ball then beat defender and have a shot at goal.</a:t>
            </a:r>
          </a:p>
          <a:p>
            <a:endParaRPr lang="en-GB" sz="1100">
              <a:latin typeface="Calibri" pitchFamily="34" charset="0"/>
            </a:endParaRPr>
          </a:p>
          <a:p>
            <a:pPr>
              <a:buFont typeface="Arial" charset="0"/>
              <a:buChar char="•"/>
            </a:pPr>
            <a:r>
              <a:rPr lang="en-GB" sz="1100">
                <a:latin typeface="Calibri" pitchFamily="34" charset="0"/>
              </a:rPr>
              <a:t>  2 players coming out together collect a ball and</a:t>
            </a:r>
          </a:p>
          <a:p>
            <a:r>
              <a:rPr lang="en-GB" sz="1100">
                <a:latin typeface="Calibri" pitchFamily="34" charset="0"/>
              </a:rPr>
              <a:t>    combine to try and score.</a:t>
            </a:r>
          </a:p>
          <a:p>
            <a:endParaRPr lang="en-GB" sz="1100">
              <a:latin typeface="Calibri" pitchFamily="34" charset="0"/>
            </a:endParaRPr>
          </a:p>
          <a:p>
            <a:endParaRPr lang="en-GB" sz="1100">
              <a:latin typeface="Calibri" pitchFamily="34" charset="0"/>
            </a:endParaRPr>
          </a:p>
        </p:txBody>
      </p:sp>
      <p:grpSp>
        <p:nvGrpSpPr>
          <p:cNvPr id="38916" name="Group 44"/>
          <p:cNvGrpSpPr>
            <a:grpSpLocks/>
          </p:cNvGrpSpPr>
          <p:nvPr/>
        </p:nvGrpSpPr>
        <p:grpSpPr bwMode="auto">
          <a:xfrm>
            <a:off x="214313" y="214313"/>
            <a:ext cx="5000625" cy="3143250"/>
            <a:chOff x="1785918" y="642918"/>
            <a:chExt cx="5643602" cy="3857652"/>
          </a:xfrm>
        </p:grpSpPr>
        <p:sp>
          <p:nvSpPr>
            <p:cNvPr id="38955" name="Rectangle 4"/>
            <p:cNvSpPr>
              <a:spLocks noChangeArrowheads="1"/>
            </p:cNvSpPr>
            <p:nvPr/>
          </p:nvSpPr>
          <p:spPr bwMode="auto">
            <a:xfrm>
              <a:off x="6528683" y="705145"/>
              <a:ext cx="772553" cy="89679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56" name="Rectangle 4"/>
            <p:cNvSpPr>
              <a:spLocks noChangeArrowheads="1"/>
            </p:cNvSpPr>
            <p:nvPr/>
          </p:nvSpPr>
          <p:spPr bwMode="auto">
            <a:xfrm>
              <a:off x="6528683" y="3318653"/>
              <a:ext cx="772553" cy="89679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57" name="Rectangle 4"/>
            <p:cNvSpPr>
              <a:spLocks noChangeArrowheads="1"/>
            </p:cNvSpPr>
            <p:nvPr/>
          </p:nvSpPr>
          <p:spPr bwMode="auto">
            <a:xfrm>
              <a:off x="1910467" y="705144"/>
              <a:ext cx="772553" cy="89679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58" name="Rectangle 4"/>
            <p:cNvSpPr>
              <a:spLocks noChangeArrowheads="1"/>
            </p:cNvSpPr>
            <p:nvPr/>
          </p:nvSpPr>
          <p:spPr bwMode="auto">
            <a:xfrm>
              <a:off x="1910467" y="3318653"/>
              <a:ext cx="772553" cy="896791"/>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59" name="Rectangle 14"/>
            <p:cNvSpPr>
              <a:spLocks noChangeArrowheads="1"/>
            </p:cNvSpPr>
            <p:nvPr/>
          </p:nvSpPr>
          <p:spPr bwMode="auto">
            <a:xfrm rot="10800000">
              <a:off x="1785918" y="642918"/>
              <a:ext cx="5643602" cy="3857652"/>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8960" name="Rectangle 15"/>
            <p:cNvSpPr>
              <a:spLocks noChangeArrowheads="1"/>
            </p:cNvSpPr>
            <p:nvPr/>
          </p:nvSpPr>
          <p:spPr bwMode="auto">
            <a:xfrm rot="5400000">
              <a:off x="6465369" y="833664"/>
              <a:ext cx="902193" cy="769582"/>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61" name="Rectangle 16"/>
            <p:cNvSpPr>
              <a:spLocks noChangeArrowheads="1"/>
            </p:cNvSpPr>
            <p:nvPr/>
          </p:nvSpPr>
          <p:spPr bwMode="auto">
            <a:xfrm rot="5400000">
              <a:off x="1847876" y="3540242"/>
              <a:ext cx="902193" cy="769582"/>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62" name="Rectangle 17"/>
            <p:cNvSpPr>
              <a:spLocks noChangeArrowheads="1"/>
            </p:cNvSpPr>
            <p:nvPr/>
          </p:nvSpPr>
          <p:spPr bwMode="auto">
            <a:xfrm rot="5400000">
              <a:off x="6465369" y="3540242"/>
              <a:ext cx="902193" cy="769582"/>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63" name="Rectangle 18"/>
            <p:cNvSpPr>
              <a:spLocks noChangeArrowheads="1"/>
            </p:cNvSpPr>
            <p:nvPr/>
          </p:nvSpPr>
          <p:spPr bwMode="auto">
            <a:xfrm rot="5400000">
              <a:off x="1847876" y="833664"/>
              <a:ext cx="902193" cy="769582"/>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pic>
          <p:nvPicPr>
            <p:cNvPr id="38964" name="Picture 19"/>
            <p:cNvPicPr>
              <a:picLocks noChangeAspect="1" noChangeArrowheads="1"/>
            </p:cNvPicPr>
            <p:nvPr/>
          </p:nvPicPr>
          <p:blipFill>
            <a:blip r:embed="rId2"/>
            <a:srcRect/>
            <a:stretch>
              <a:fillRect/>
            </a:stretch>
          </p:blipFill>
          <p:spPr bwMode="auto">
            <a:xfrm rot="9048973">
              <a:off x="6745464" y="963972"/>
              <a:ext cx="190060" cy="173858"/>
            </a:xfrm>
            <a:prstGeom prst="rect">
              <a:avLst/>
            </a:prstGeom>
            <a:noFill/>
            <a:ln w="9525" algn="in">
              <a:noFill/>
              <a:miter lim="800000"/>
              <a:headEnd/>
              <a:tailEnd/>
            </a:ln>
          </p:spPr>
        </p:pic>
        <p:pic>
          <p:nvPicPr>
            <p:cNvPr id="38965" name="Picture 20"/>
            <p:cNvPicPr>
              <a:picLocks noChangeAspect="1" noChangeArrowheads="1"/>
            </p:cNvPicPr>
            <p:nvPr/>
          </p:nvPicPr>
          <p:blipFill>
            <a:blip r:embed="rId2"/>
            <a:srcRect/>
            <a:stretch>
              <a:fillRect/>
            </a:stretch>
          </p:blipFill>
          <p:spPr bwMode="auto">
            <a:xfrm rot="493640">
              <a:off x="2011694" y="1155688"/>
              <a:ext cx="190060" cy="173858"/>
            </a:xfrm>
            <a:prstGeom prst="rect">
              <a:avLst/>
            </a:prstGeom>
            <a:noFill/>
            <a:ln w="9525" algn="in">
              <a:noFill/>
              <a:miter lim="800000"/>
              <a:headEnd/>
              <a:tailEnd/>
            </a:ln>
          </p:spPr>
        </p:pic>
        <p:pic>
          <p:nvPicPr>
            <p:cNvPr id="38966" name="Picture 21"/>
            <p:cNvPicPr>
              <a:picLocks noChangeAspect="1" noChangeArrowheads="1"/>
            </p:cNvPicPr>
            <p:nvPr/>
          </p:nvPicPr>
          <p:blipFill>
            <a:blip r:embed="rId2"/>
            <a:srcRect/>
            <a:stretch>
              <a:fillRect/>
            </a:stretch>
          </p:blipFill>
          <p:spPr bwMode="auto">
            <a:xfrm rot="4582517">
              <a:off x="2159709" y="878341"/>
              <a:ext cx="184394" cy="179200"/>
            </a:xfrm>
            <a:prstGeom prst="rect">
              <a:avLst/>
            </a:prstGeom>
            <a:noFill/>
            <a:ln w="9525" algn="in">
              <a:noFill/>
              <a:miter lim="800000"/>
              <a:headEnd/>
              <a:tailEnd/>
            </a:ln>
          </p:spPr>
        </p:pic>
        <p:pic>
          <p:nvPicPr>
            <p:cNvPr id="38967" name="Picture 22"/>
            <p:cNvPicPr>
              <a:picLocks noChangeAspect="1" noChangeArrowheads="1"/>
            </p:cNvPicPr>
            <p:nvPr/>
          </p:nvPicPr>
          <p:blipFill>
            <a:blip r:embed="rId3"/>
            <a:srcRect/>
            <a:stretch>
              <a:fillRect/>
            </a:stretch>
          </p:blipFill>
          <p:spPr bwMode="auto">
            <a:xfrm rot="10740000">
              <a:off x="2378927" y="3664480"/>
              <a:ext cx="189663" cy="190060"/>
            </a:xfrm>
            <a:prstGeom prst="rect">
              <a:avLst/>
            </a:prstGeom>
            <a:noFill/>
            <a:ln w="9525" algn="in">
              <a:noFill/>
              <a:miter lim="800000"/>
              <a:headEnd/>
              <a:tailEnd/>
            </a:ln>
          </p:spPr>
        </p:pic>
        <p:pic>
          <p:nvPicPr>
            <p:cNvPr id="38968" name="Picture 24"/>
            <p:cNvPicPr>
              <a:picLocks noChangeAspect="1" noChangeArrowheads="1"/>
            </p:cNvPicPr>
            <p:nvPr/>
          </p:nvPicPr>
          <p:blipFill>
            <a:blip r:embed="rId2"/>
            <a:srcRect/>
            <a:stretch>
              <a:fillRect/>
            </a:stretch>
          </p:blipFill>
          <p:spPr bwMode="auto">
            <a:xfrm rot="-6519901">
              <a:off x="6894998" y="3880965"/>
              <a:ext cx="184394" cy="179200"/>
            </a:xfrm>
            <a:prstGeom prst="rect">
              <a:avLst/>
            </a:prstGeom>
            <a:noFill/>
            <a:ln w="9525" algn="in">
              <a:noFill/>
              <a:miter lim="800000"/>
              <a:headEnd/>
              <a:tailEnd/>
            </a:ln>
          </p:spPr>
        </p:pic>
        <p:pic>
          <p:nvPicPr>
            <p:cNvPr id="38969" name="Picture 30"/>
            <p:cNvPicPr>
              <a:picLocks noChangeAspect="1" noChangeArrowheads="1"/>
            </p:cNvPicPr>
            <p:nvPr/>
          </p:nvPicPr>
          <p:blipFill>
            <a:blip r:embed="rId3"/>
            <a:srcRect/>
            <a:stretch>
              <a:fillRect/>
            </a:stretch>
          </p:blipFill>
          <p:spPr bwMode="auto">
            <a:xfrm rot="6780000">
              <a:off x="6678148" y="4038867"/>
              <a:ext cx="195491" cy="184394"/>
            </a:xfrm>
            <a:prstGeom prst="rect">
              <a:avLst/>
            </a:prstGeom>
            <a:noFill/>
            <a:ln w="9525" algn="in">
              <a:noFill/>
              <a:miter lim="800000"/>
              <a:headEnd/>
              <a:tailEnd/>
            </a:ln>
          </p:spPr>
        </p:pic>
        <p:pic>
          <p:nvPicPr>
            <p:cNvPr id="38970" name="Picture 31"/>
            <p:cNvPicPr>
              <a:picLocks noChangeAspect="1" noChangeArrowheads="1"/>
            </p:cNvPicPr>
            <p:nvPr/>
          </p:nvPicPr>
          <p:blipFill>
            <a:blip r:embed="rId3"/>
            <a:srcRect/>
            <a:stretch>
              <a:fillRect/>
            </a:stretch>
          </p:blipFill>
          <p:spPr bwMode="auto">
            <a:xfrm rot="-5700000">
              <a:off x="2365523" y="1293582"/>
              <a:ext cx="189663" cy="190060"/>
            </a:xfrm>
            <a:prstGeom prst="rect">
              <a:avLst/>
            </a:prstGeom>
            <a:noFill/>
            <a:ln w="9525" algn="in">
              <a:noFill/>
              <a:miter lim="800000"/>
              <a:headEnd/>
              <a:tailEnd/>
            </a:ln>
          </p:spPr>
        </p:pic>
        <p:sp>
          <p:nvSpPr>
            <p:cNvPr id="38971" name="Rectangle 18"/>
            <p:cNvSpPr>
              <a:spLocks noChangeArrowheads="1"/>
            </p:cNvSpPr>
            <p:nvPr/>
          </p:nvSpPr>
          <p:spPr bwMode="auto">
            <a:xfrm rot="5400000">
              <a:off x="4192340" y="1665520"/>
              <a:ext cx="902193" cy="1428759"/>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72" name="Oval 68" descr="Solid diamond"/>
            <p:cNvSpPr>
              <a:spLocks noChangeArrowheads="1"/>
            </p:cNvSpPr>
            <p:nvPr/>
          </p:nvSpPr>
          <p:spPr bwMode="auto">
            <a:xfrm rot="-5400000">
              <a:off x="4646886" y="2211106"/>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73" name="Oval 68" descr="Solid diamond"/>
            <p:cNvSpPr>
              <a:spLocks noChangeArrowheads="1"/>
            </p:cNvSpPr>
            <p:nvPr/>
          </p:nvSpPr>
          <p:spPr bwMode="auto">
            <a:xfrm rot="-5400000">
              <a:off x="4156344" y="2149192"/>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74" name="Oval 68" descr="Solid diamond"/>
            <p:cNvSpPr>
              <a:spLocks noChangeArrowheads="1"/>
            </p:cNvSpPr>
            <p:nvPr/>
          </p:nvSpPr>
          <p:spPr bwMode="auto">
            <a:xfrm rot="-5400000">
              <a:off x="4308744" y="2301592"/>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75" name="Oval 68" descr="Solid diamond"/>
            <p:cNvSpPr>
              <a:spLocks noChangeArrowheads="1"/>
            </p:cNvSpPr>
            <p:nvPr/>
          </p:nvSpPr>
          <p:spPr bwMode="auto">
            <a:xfrm rot="-5400000">
              <a:off x="4646886" y="2496858"/>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76" name="Oval 68" descr="Solid diamond"/>
            <p:cNvSpPr>
              <a:spLocks noChangeArrowheads="1"/>
            </p:cNvSpPr>
            <p:nvPr/>
          </p:nvSpPr>
          <p:spPr bwMode="auto">
            <a:xfrm rot="-5400000">
              <a:off x="4789762" y="2425420"/>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77" name="Oval 68" descr="Solid diamond"/>
            <p:cNvSpPr>
              <a:spLocks noChangeArrowheads="1"/>
            </p:cNvSpPr>
            <p:nvPr/>
          </p:nvSpPr>
          <p:spPr bwMode="auto">
            <a:xfrm rot="-5400000">
              <a:off x="5004076" y="2068230"/>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78" name="Oval 68" descr="Solid diamond"/>
            <p:cNvSpPr>
              <a:spLocks noChangeArrowheads="1"/>
            </p:cNvSpPr>
            <p:nvPr/>
          </p:nvSpPr>
          <p:spPr bwMode="auto">
            <a:xfrm rot="-5400000">
              <a:off x="5004076" y="2282544"/>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79" name="Oval 68" descr="Solid diamond"/>
            <p:cNvSpPr>
              <a:spLocks noChangeArrowheads="1"/>
            </p:cNvSpPr>
            <p:nvPr/>
          </p:nvSpPr>
          <p:spPr bwMode="auto">
            <a:xfrm rot="-5400000">
              <a:off x="4461144" y="2453992"/>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80" name="Oval 68" descr="Solid diamond"/>
            <p:cNvSpPr>
              <a:spLocks noChangeArrowheads="1"/>
            </p:cNvSpPr>
            <p:nvPr/>
          </p:nvSpPr>
          <p:spPr bwMode="auto">
            <a:xfrm rot="-5400000">
              <a:off x="4613544" y="2606392"/>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81" name="Oval 68" descr="Solid diamond"/>
            <p:cNvSpPr>
              <a:spLocks noChangeArrowheads="1"/>
            </p:cNvSpPr>
            <p:nvPr/>
          </p:nvSpPr>
          <p:spPr bwMode="auto">
            <a:xfrm rot="-5400000">
              <a:off x="4504010" y="2139668"/>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82" name="Oval 68" descr="Solid diamond"/>
            <p:cNvSpPr>
              <a:spLocks noChangeArrowheads="1"/>
            </p:cNvSpPr>
            <p:nvPr/>
          </p:nvSpPr>
          <p:spPr bwMode="auto">
            <a:xfrm rot="-5400000">
              <a:off x="5146952" y="2425420"/>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83" name="Oval 68" descr="Solid diamond"/>
            <p:cNvSpPr>
              <a:spLocks noChangeArrowheads="1"/>
            </p:cNvSpPr>
            <p:nvPr/>
          </p:nvSpPr>
          <p:spPr bwMode="auto">
            <a:xfrm rot="-5400000">
              <a:off x="4932638" y="2568296"/>
              <a:ext cx="53579" cy="604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pic>
          <p:nvPicPr>
            <p:cNvPr id="38984" name="Picture 19"/>
            <p:cNvPicPr>
              <a:picLocks noChangeAspect="1" noChangeArrowheads="1"/>
            </p:cNvPicPr>
            <p:nvPr/>
          </p:nvPicPr>
          <p:blipFill>
            <a:blip r:embed="rId2"/>
            <a:srcRect/>
            <a:stretch>
              <a:fillRect/>
            </a:stretch>
          </p:blipFill>
          <p:spPr bwMode="auto">
            <a:xfrm rot="9048973">
              <a:off x="6959779" y="1178288"/>
              <a:ext cx="190060" cy="173858"/>
            </a:xfrm>
            <a:prstGeom prst="rect">
              <a:avLst/>
            </a:prstGeom>
            <a:noFill/>
            <a:ln w="9525" algn="in">
              <a:noFill/>
              <a:miter lim="800000"/>
              <a:headEnd/>
              <a:tailEnd/>
            </a:ln>
          </p:spPr>
        </p:pic>
        <p:pic>
          <p:nvPicPr>
            <p:cNvPr id="38985" name="Picture 19"/>
            <p:cNvPicPr>
              <a:picLocks noChangeAspect="1" noChangeArrowheads="1"/>
            </p:cNvPicPr>
            <p:nvPr/>
          </p:nvPicPr>
          <p:blipFill>
            <a:blip r:embed="rId2"/>
            <a:srcRect/>
            <a:stretch>
              <a:fillRect/>
            </a:stretch>
          </p:blipFill>
          <p:spPr bwMode="auto">
            <a:xfrm rot="9048973">
              <a:off x="6674027" y="3607180"/>
              <a:ext cx="190060" cy="173858"/>
            </a:xfrm>
            <a:prstGeom prst="rect">
              <a:avLst/>
            </a:prstGeom>
            <a:noFill/>
            <a:ln w="9525" algn="in">
              <a:noFill/>
              <a:miter lim="800000"/>
              <a:headEnd/>
              <a:tailEnd/>
            </a:ln>
          </p:spPr>
        </p:pic>
        <p:pic>
          <p:nvPicPr>
            <p:cNvPr id="38986" name="Picture 22"/>
            <p:cNvPicPr>
              <a:picLocks noChangeAspect="1" noChangeArrowheads="1"/>
            </p:cNvPicPr>
            <p:nvPr/>
          </p:nvPicPr>
          <p:blipFill>
            <a:blip r:embed="rId3"/>
            <a:srcRect/>
            <a:stretch>
              <a:fillRect/>
            </a:stretch>
          </p:blipFill>
          <p:spPr bwMode="auto">
            <a:xfrm rot="540000">
              <a:off x="6657401" y="1370963"/>
              <a:ext cx="189663" cy="190060"/>
            </a:xfrm>
            <a:prstGeom prst="rect">
              <a:avLst/>
            </a:prstGeom>
            <a:noFill/>
            <a:ln w="9525" algn="in">
              <a:noFill/>
              <a:miter lim="800000"/>
              <a:headEnd/>
              <a:tailEnd/>
            </a:ln>
          </p:spPr>
        </p:pic>
        <p:pic>
          <p:nvPicPr>
            <p:cNvPr id="38987" name="Picture 20"/>
            <p:cNvPicPr>
              <a:picLocks noChangeAspect="1" noChangeArrowheads="1"/>
            </p:cNvPicPr>
            <p:nvPr/>
          </p:nvPicPr>
          <p:blipFill>
            <a:blip r:embed="rId2"/>
            <a:srcRect/>
            <a:stretch>
              <a:fillRect/>
            </a:stretch>
          </p:blipFill>
          <p:spPr bwMode="auto">
            <a:xfrm rot="493640">
              <a:off x="2083132" y="3798893"/>
              <a:ext cx="190060" cy="173858"/>
            </a:xfrm>
            <a:prstGeom prst="rect">
              <a:avLst/>
            </a:prstGeom>
            <a:noFill/>
            <a:ln w="9525" algn="in">
              <a:noFill/>
              <a:miter lim="800000"/>
              <a:headEnd/>
              <a:tailEnd/>
            </a:ln>
          </p:spPr>
        </p:pic>
        <p:pic>
          <p:nvPicPr>
            <p:cNvPr id="38988" name="Picture 20"/>
            <p:cNvPicPr>
              <a:picLocks noChangeAspect="1" noChangeArrowheads="1"/>
            </p:cNvPicPr>
            <p:nvPr/>
          </p:nvPicPr>
          <p:blipFill>
            <a:blip r:embed="rId2"/>
            <a:srcRect/>
            <a:stretch>
              <a:fillRect/>
            </a:stretch>
          </p:blipFill>
          <p:spPr bwMode="auto">
            <a:xfrm rot="493640">
              <a:off x="2297447" y="3941769"/>
              <a:ext cx="190060" cy="173858"/>
            </a:xfrm>
            <a:prstGeom prst="rect">
              <a:avLst/>
            </a:prstGeom>
            <a:noFill/>
            <a:ln w="9525" algn="in">
              <a:noFill/>
              <a:miter lim="800000"/>
              <a:headEnd/>
              <a:tailEnd/>
            </a:ln>
          </p:spPr>
        </p:pic>
      </p:grpSp>
      <p:sp>
        <p:nvSpPr>
          <p:cNvPr id="38917" name="Rectangle 4"/>
          <p:cNvSpPr>
            <a:spLocks noChangeArrowheads="1"/>
          </p:cNvSpPr>
          <p:nvPr/>
        </p:nvSpPr>
        <p:spPr bwMode="auto">
          <a:xfrm>
            <a:off x="4416425" y="3551238"/>
            <a:ext cx="684213" cy="730250"/>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18" name="Rectangle 47"/>
          <p:cNvSpPr>
            <a:spLocks noChangeArrowheads="1"/>
          </p:cNvSpPr>
          <p:nvPr/>
        </p:nvSpPr>
        <p:spPr bwMode="auto">
          <a:xfrm>
            <a:off x="4416425" y="5680075"/>
            <a:ext cx="684213" cy="731838"/>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19" name="Rectangle 4"/>
          <p:cNvSpPr>
            <a:spLocks noChangeArrowheads="1"/>
          </p:cNvSpPr>
          <p:nvPr/>
        </p:nvSpPr>
        <p:spPr bwMode="auto">
          <a:xfrm>
            <a:off x="323850" y="3551238"/>
            <a:ext cx="685800" cy="730250"/>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20" name="Rectangle 4"/>
          <p:cNvSpPr>
            <a:spLocks noChangeArrowheads="1"/>
          </p:cNvSpPr>
          <p:nvPr/>
        </p:nvSpPr>
        <p:spPr bwMode="auto">
          <a:xfrm>
            <a:off x="323850" y="5680075"/>
            <a:ext cx="685800" cy="731838"/>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21" name="Rectangle 14"/>
          <p:cNvSpPr>
            <a:spLocks noChangeArrowheads="1"/>
          </p:cNvSpPr>
          <p:nvPr/>
        </p:nvSpPr>
        <p:spPr bwMode="auto">
          <a:xfrm rot="10800000">
            <a:off x="214313" y="3500438"/>
            <a:ext cx="5000625" cy="314325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8922" name="Rectangle 15"/>
          <p:cNvSpPr>
            <a:spLocks noChangeArrowheads="1"/>
          </p:cNvSpPr>
          <p:nvPr/>
        </p:nvSpPr>
        <p:spPr bwMode="auto">
          <a:xfrm rot="5400000">
            <a:off x="4392613" y="3629025"/>
            <a:ext cx="735012" cy="681038"/>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23" name="Rectangle 16"/>
          <p:cNvSpPr>
            <a:spLocks noChangeArrowheads="1"/>
          </p:cNvSpPr>
          <p:nvPr/>
        </p:nvSpPr>
        <p:spPr bwMode="auto">
          <a:xfrm rot="5400000">
            <a:off x="301625" y="5834063"/>
            <a:ext cx="735013" cy="681037"/>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24" name="Rectangle 17"/>
          <p:cNvSpPr>
            <a:spLocks noChangeArrowheads="1"/>
          </p:cNvSpPr>
          <p:nvPr/>
        </p:nvSpPr>
        <p:spPr bwMode="auto">
          <a:xfrm rot="5400000">
            <a:off x="4392612" y="5834063"/>
            <a:ext cx="735013" cy="681038"/>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25" name="Rectangle 18"/>
          <p:cNvSpPr>
            <a:spLocks noChangeArrowheads="1"/>
          </p:cNvSpPr>
          <p:nvPr/>
        </p:nvSpPr>
        <p:spPr bwMode="auto">
          <a:xfrm rot="5400000">
            <a:off x="301626" y="3629025"/>
            <a:ext cx="735012" cy="681037"/>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pic>
        <p:nvPicPr>
          <p:cNvPr id="38926" name="Picture 19"/>
          <p:cNvPicPr>
            <a:picLocks noChangeAspect="1" noChangeArrowheads="1"/>
          </p:cNvPicPr>
          <p:nvPr/>
        </p:nvPicPr>
        <p:blipFill>
          <a:blip r:embed="rId2"/>
          <a:srcRect/>
          <a:stretch>
            <a:fillRect/>
          </a:stretch>
        </p:blipFill>
        <p:spPr bwMode="auto">
          <a:xfrm rot="9048973">
            <a:off x="4608513" y="3762375"/>
            <a:ext cx="168275" cy="141288"/>
          </a:xfrm>
          <a:prstGeom prst="rect">
            <a:avLst/>
          </a:prstGeom>
          <a:noFill/>
          <a:ln w="9525" algn="in">
            <a:noFill/>
            <a:miter lim="800000"/>
            <a:headEnd/>
            <a:tailEnd/>
          </a:ln>
        </p:spPr>
      </p:pic>
      <p:pic>
        <p:nvPicPr>
          <p:cNvPr id="38927" name="Picture 20"/>
          <p:cNvPicPr>
            <a:picLocks noChangeAspect="1" noChangeArrowheads="1"/>
          </p:cNvPicPr>
          <p:nvPr/>
        </p:nvPicPr>
        <p:blipFill>
          <a:blip r:embed="rId2"/>
          <a:srcRect/>
          <a:stretch>
            <a:fillRect/>
          </a:stretch>
        </p:blipFill>
        <p:spPr bwMode="auto">
          <a:xfrm rot="493640">
            <a:off x="414338" y="3917950"/>
            <a:ext cx="168275" cy="141288"/>
          </a:xfrm>
          <a:prstGeom prst="rect">
            <a:avLst/>
          </a:prstGeom>
          <a:noFill/>
          <a:ln w="9525" algn="in">
            <a:noFill/>
            <a:miter lim="800000"/>
            <a:headEnd/>
            <a:tailEnd/>
          </a:ln>
        </p:spPr>
      </p:pic>
      <p:pic>
        <p:nvPicPr>
          <p:cNvPr id="38928" name="Picture 21"/>
          <p:cNvPicPr>
            <a:picLocks noChangeAspect="1" noChangeArrowheads="1"/>
          </p:cNvPicPr>
          <p:nvPr/>
        </p:nvPicPr>
        <p:blipFill>
          <a:blip r:embed="rId2"/>
          <a:srcRect/>
          <a:stretch>
            <a:fillRect/>
          </a:stretch>
        </p:blipFill>
        <p:spPr bwMode="auto">
          <a:xfrm rot="4582517">
            <a:off x="552450" y="3686176"/>
            <a:ext cx="149225" cy="158750"/>
          </a:xfrm>
          <a:prstGeom prst="rect">
            <a:avLst/>
          </a:prstGeom>
          <a:noFill/>
          <a:ln w="9525" algn="in">
            <a:noFill/>
            <a:miter lim="800000"/>
            <a:headEnd/>
            <a:tailEnd/>
          </a:ln>
        </p:spPr>
      </p:pic>
      <p:pic>
        <p:nvPicPr>
          <p:cNvPr id="38929" name="Picture 22"/>
          <p:cNvPicPr>
            <a:picLocks noChangeAspect="1" noChangeArrowheads="1"/>
          </p:cNvPicPr>
          <p:nvPr/>
        </p:nvPicPr>
        <p:blipFill>
          <a:blip r:embed="rId3"/>
          <a:srcRect/>
          <a:stretch>
            <a:fillRect/>
          </a:stretch>
        </p:blipFill>
        <p:spPr bwMode="auto">
          <a:xfrm rot="660000">
            <a:off x="1787525" y="5287963"/>
            <a:ext cx="168275" cy="153987"/>
          </a:xfrm>
          <a:prstGeom prst="rect">
            <a:avLst/>
          </a:prstGeom>
          <a:noFill/>
          <a:ln w="9525" algn="in">
            <a:noFill/>
            <a:miter lim="800000"/>
            <a:headEnd/>
            <a:tailEnd/>
          </a:ln>
        </p:spPr>
      </p:pic>
      <p:pic>
        <p:nvPicPr>
          <p:cNvPr id="38930" name="Picture 24"/>
          <p:cNvPicPr>
            <a:picLocks noChangeAspect="1" noChangeArrowheads="1"/>
          </p:cNvPicPr>
          <p:nvPr/>
        </p:nvPicPr>
        <p:blipFill>
          <a:blip r:embed="rId2"/>
          <a:srcRect/>
          <a:stretch>
            <a:fillRect/>
          </a:stretch>
        </p:blipFill>
        <p:spPr bwMode="auto">
          <a:xfrm rot="-6519901">
            <a:off x="4748212" y="6132513"/>
            <a:ext cx="149225" cy="158750"/>
          </a:xfrm>
          <a:prstGeom prst="rect">
            <a:avLst/>
          </a:prstGeom>
          <a:noFill/>
          <a:ln w="9525" algn="in">
            <a:noFill/>
            <a:miter lim="800000"/>
            <a:headEnd/>
            <a:tailEnd/>
          </a:ln>
        </p:spPr>
      </p:pic>
      <p:pic>
        <p:nvPicPr>
          <p:cNvPr id="38931" name="Picture 30"/>
          <p:cNvPicPr>
            <a:picLocks noChangeAspect="1" noChangeArrowheads="1"/>
          </p:cNvPicPr>
          <p:nvPr/>
        </p:nvPicPr>
        <p:blipFill>
          <a:blip r:embed="rId4"/>
          <a:srcRect/>
          <a:stretch>
            <a:fillRect/>
          </a:stretch>
        </p:blipFill>
        <p:spPr bwMode="auto">
          <a:xfrm>
            <a:off x="3525838" y="5311775"/>
            <a:ext cx="161925" cy="158750"/>
          </a:xfrm>
          <a:prstGeom prst="rect">
            <a:avLst/>
          </a:prstGeom>
          <a:noFill/>
          <a:ln w="9525" algn="in">
            <a:noFill/>
            <a:miter lim="800000"/>
            <a:headEnd/>
            <a:tailEnd/>
          </a:ln>
        </p:spPr>
      </p:pic>
      <p:pic>
        <p:nvPicPr>
          <p:cNvPr id="38932" name="Picture 31"/>
          <p:cNvPicPr>
            <a:picLocks noChangeAspect="1" noChangeArrowheads="1"/>
          </p:cNvPicPr>
          <p:nvPr/>
        </p:nvPicPr>
        <p:blipFill>
          <a:blip r:embed="rId3"/>
          <a:srcRect/>
          <a:stretch>
            <a:fillRect/>
          </a:stretch>
        </p:blipFill>
        <p:spPr bwMode="auto">
          <a:xfrm rot="5940000">
            <a:off x="1798638" y="4357688"/>
            <a:ext cx="155575" cy="168275"/>
          </a:xfrm>
          <a:prstGeom prst="rect">
            <a:avLst/>
          </a:prstGeom>
          <a:noFill/>
          <a:ln w="9525" algn="in">
            <a:noFill/>
            <a:miter lim="800000"/>
            <a:headEnd/>
            <a:tailEnd/>
          </a:ln>
        </p:spPr>
      </p:pic>
      <p:sp>
        <p:nvSpPr>
          <p:cNvPr id="38933" name="Rectangle 18"/>
          <p:cNvSpPr>
            <a:spLocks noChangeArrowheads="1"/>
          </p:cNvSpPr>
          <p:nvPr/>
        </p:nvSpPr>
        <p:spPr bwMode="auto">
          <a:xfrm rot="5400000">
            <a:off x="2341563" y="4319588"/>
            <a:ext cx="809625" cy="1266825"/>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38934" name="Oval 68" descr="Solid diamond"/>
          <p:cNvSpPr>
            <a:spLocks noChangeArrowheads="1"/>
          </p:cNvSpPr>
          <p:nvPr/>
        </p:nvSpPr>
        <p:spPr bwMode="auto">
          <a:xfrm rot="-5400000">
            <a:off x="2751931" y="4775994"/>
            <a:ext cx="42863"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35" name="Oval 68" descr="Solid diamond"/>
          <p:cNvSpPr>
            <a:spLocks noChangeArrowheads="1"/>
          </p:cNvSpPr>
          <p:nvPr/>
        </p:nvSpPr>
        <p:spPr bwMode="auto">
          <a:xfrm rot="-5400000">
            <a:off x="2316956" y="4725194"/>
            <a:ext cx="42863"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36" name="Oval 68" descr="Solid diamond"/>
          <p:cNvSpPr>
            <a:spLocks noChangeArrowheads="1"/>
          </p:cNvSpPr>
          <p:nvPr/>
        </p:nvSpPr>
        <p:spPr bwMode="auto">
          <a:xfrm rot="-5400000">
            <a:off x="2451101" y="4849812"/>
            <a:ext cx="44450"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37" name="Oval 68" descr="Solid diamond"/>
          <p:cNvSpPr>
            <a:spLocks noChangeArrowheads="1"/>
          </p:cNvSpPr>
          <p:nvPr/>
        </p:nvSpPr>
        <p:spPr bwMode="auto">
          <a:xfrm rot="-5400000">
            <a:off x="2751138" y="5008562"/>
            <a:ext cx="44450"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38" name="Oval 68" descr="Solid diamond"/>
          <p:cNvSpPr>
            <a:spLocks noChangeArrowheads="1"/>
          </p:cNvSpPr>
          <p:nvPr/>
        </p:nvSpPr>
        <p:spPr bwMode="auto">
          <a:xfrm rot="-5400000">
            <a:off x="2878137" y="4951413"/>
            <a:ext cx="42863" cy="523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39" name="Oval 68" descr="Solid diamond"/>
          <p:cNvSpPr>
            <a:spLocks noChangeArrowheads="1"/>
          </p:cNvSpPr>
          <p:nvPr/>
        </p:nvSpPr>
        <p:spPr bwMode="auto">
          <a:xfrm rot="-5400000">
            <a:off x="3067051" y="4659312"/>
            <a:ext cx="44450"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40" name="Oval 68" descr="Solid diamond"/>
          <p:cNvSpPr>
            <a:spLocks noChangeArrowheads="1"/>
          </p:cNvSpPr>
          <p:nvPr/>
        </p:nvSpPr>
        <p:spPr bwMode="auto">
          <a:xfrm rot="-5400000">
            <a:off x="3067051" y="4833937"/>
            <a:ext cx="44450"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41" name="Oval 68" descr="Solid diamond"/>
          <p:cNvSpPr>
            <a:spLocks noChangeArrowheads="1"/>
          </p:cNvSpPr>
          <p:nvPr/>
        </p:nvSpPr>
        <p:spPr bwMode="auto">
          <a:xfrm rot="-5400000">
            <a:off x="2586038" y="4973637"/>
            <a:ext cx="44450"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42" name="Oval 68" descr="Solid diamond"/>
          <p:cNvSpPr>
            <a:spLocks noChangeArrowheads="1"/>
          </p:cNvSpPr>
          <p:nvPr/>
        </p:nvSpPr>
        <p:spPr bwMode="auto">
          <a:xfrm rot="-5400000">
            <a:off x="2721770" y="5098256"/>
            <a:ext cx="42862"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43" name="Oval 68" descr="Solid diamond"/>
          <p:cNvSpPr>
            <a:spLocks noChangeArrowheads="1"/>
          </p:cNvSpPr>
          <p:nvPr/>
        </p:nvSpPr>
        <p:spPr bwMode="auto">
          <a:xfrm rot="-5400000">
            <a:off x="2624138" y="4718050"/>
            <a:ext cx="44450"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44" name="Oval 68" descr="Solid diamond"/>
          <p:cNvSpPr>
            <a:spLocks noChangeArrowheads="1"/>
          </p:cNvSpPr>
          <p:nvPr/>
        </p:nvSpPr>
        <p:spPr bwMode="auto">
          <a:xfrm rot="-5400000">
            <a:off x="3194844" y="4950619"/>
            <a:ext cx="42863"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8945" name="Oval 68" descr="Solid diamond"/>
          <p:cNvSpPr>
            <a:spLocks noChangeArrowheads="1"/>
          </p:cNvSpPr>
          <p:nvPr/>
        </p:nvSpPr>
        <p:spPr bwMode="auto">
          <a:xfrm rot="-5400000">
            <a:off x="3003551" y="5067300"/>
            <a:ext cx="44450" cy="539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pic>
        <p:nvPicPr>
          <p:cNvPr id="38946" name="Picture 19"/>
          <p:cNvPicPr>
            <a:picLocks noChangeAspect="1" noChangeArrowheads="1"/>
          </p:cNvPicPr>
          <p:nvPr/>
        </p:nvPicPr>
        <p:blipFill>
          <a:blip r:embed="rId2"/>
          <a:srcRect/>
          <a:stretch>
            <a:fillRect/>
          </a:stretch>
        </p:blipFill>
        <p:spPr bwMode="auto">
          <a:xfrm rot="9048973">
            <a:off x="4799013" y="3937000"/>
            <a:ext cx="168275" cy="141288"/>
          </a:xfrm>
          <a:prstGeom prst="rect">
            <a:avLst/>
          </a:prstGeom>
          <a:noFill/>
          <a:ln w="9525" algn="in">
            <a:noFill/>
            <a:miter lim="800000"/>
            <a:headEnd/>
            <a:tailEnd/>
          </a:ln>
        </p:spPr>
      </p:pic>
      <p:pic>
        <p:nvPicPr>
          <p:cNvPr id="38947" name="Picture 19"/>
          <p:cNvPicPr>
            <a:picLocks noChangeAspect="1" noChangeArrowheads="1"/>
          </p:cNvPicPr>
          <p:nvPr/>
        </p:nvPicPr>
        <p:blipFill>
          <a:blip r:embed="rId2"/>
          <a:srcRect/>
          <a:stretch>
            <a:fillRect/>
          </a:stretch>
        </p:blipFill>
        <p:spPr bwMode="auto">
          <a:xfrm rot="9048973">
            <a:off x="4545013" y="5915025"/>
            <a:ext cx="168275" cy="142875"/>
          </a:xfrm>
          <a:prstGeom prst="rect">
            <a:avLst/>
          </a:prstGeom>
          <a:noFill/>
          <a:ln w="9525" algn="in">
            <a:noFill/>
            <a:miter lim="800000"/>
            <a:headEnd/>
            <a:tailEnd/>
          </a:ln>
        </p:spPr>
      </p:pic>
      <p:pic>
        <p:nvPicPr>
          <p:cNvPr id="38948" name="Picture 22"/>
          <p:cNvPicPr>
            <a:picLocks noChangeAspect="1" noChangeArrowheads="1"/>
          </p:cNvPicPr>
          <p:nvPr/>
        </p:nvPicPr>
        <p:blipFill>
          <a:blip r:embed="rId3"/>
          <a:srcRect/>
          <a:stretch>
            <a:fillRect/>
          </a:stretch>
        </p:blipFill>
        <p:spPr bwMode="auto">
          <a:xfrm rot="-9481424">
            <a:off x="3582988" y="4370388"/>
            <a:ext cx="168275" cy="153987"/>
          </a:xfrm>
          <a:prstGeom prst="rect">
            <a:avLst/>
          </a:prstGeom>
          <a:noFill/>
          <a:ln w="9525" algn="in">
            <a:noFill/>
            <a:miter lim="800000"/>
            <a:headEnd/>
            <a:tailEnd/>
          </a:ln>
        </p:spPr>
      </p:pic>
      <p:pic>
        <p:nvPicPr>
          <p:cNvPr id="38949" name="Picture 20"/>
          <p:cNvPicPr>
            <a:picLocks noChangeAspect="1" noChangeArrowheads="1"/>
          </p:cNvPicPr>
          <p:nvPr/>
        </p:nvPicPr>
        <p:blipFill>
          <a:blip r:embed="rId2"/>
          <a:srcRect/>
          <a:stretch>
            <a:fillRect/>
          </a:stretch>
        </p:blipFill>
        <p:spPr bwMode="auto">
          <a:xfrm rot="493640">
            <a:off x="477838" y="6072188"/>
            <a:ext cx="168275" cy="141287"/>
          </a:xfrm>
          <a:prstGeom prst="rect">
            <a:avLst/>
          </a:prstGeom>
          <a:noFill/>
          <a:ln w="9525" algn="in">
            <a:noFill/>
            <a:miter lim="800000"/>
            <a:headEnd/>
            <a:tailEnd/>
          </a:ln>
        </p:spPr>
      </p:pic>
      <p:pic>
        <p:nvPicPr>
          <p:cNvPr id="38950" name="Picture 20"/>
          <p:cNvPicPr>
            <a:picLocks noChangeAspect="1" noChangeArrowheads="1"/>
          </p:cNvPicPr>
          <p:nvPr/>
        </p:nvPicPr>
        <p:blipFill>
          <a:blip r:embed="rId2"/>
          <a:srcRect/>
          <a:stretch>
            <a:fillRect/>
          </a:stretch>
        </p:blipFill>
        <p:spPr bwMode="auto">
          <a:xfrm rot="493640">
            <a:off x="666750" y="6188075"/>
            <a:ext cx="169863" cy="141288"/>
          </a:xfrm>
          <a:prstGeom prst="rect">
            <a:avLst/>
          </a:prstGeom>
          <a:noFill/>
          <a:ln w="9525" algn="in">
            <a:noFill/>
            <a:miter lim="800000"/>
            <a:headEnd/>
            <a:tailEnd/>
          </a:ln>
        </p:spPr>
      </p:pic>
      <p:sp>
        <p:nvSpPr>
          <p:cNvPr id="38951" name="Rectangle 7" descr="Outlined diamond"/>
          <p:cNvSpPr>
            <a:spLocks noChangeArrowheads="1"/>
          </p:cNvSpPr>
          <p:nvPr/>
        </p:nvSpPr>
        <p:spPr bwMode="auto">
          <a:xfrm rot="-5400000">
            <a:off x="103188" y="4897438"/>
            <a:ext cx="355600" cy="13335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8952" name="Rectangle 7" descr="Outlined diamond"/>
          <p:cNvSpPr>
            <a:spLocks noChangeArrowheads="1"/>
          </p:cNvSpPr>
          <p:nvPr/>
        </p:nvSpPr>
        <p:spPr bwMode="auto">
          <a:xfrm>
            <a:off x="2643188" y="3500438"/>
            <a:ext cx="355600" cy="13335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8953" name="Rectangle 7" descr="Outlined diamond"/>
          <p:cNvSpPr>
            <a:spLocks noChangeArrowheads="1"/>
          </p:cNvSpPr>
          <p:nvPr/>
        </p:nvSpPr>
        <p:spPr bwMode="auto">
          <a:xfrm>
            <a:off x="2643188" y="6500813"/>
            <a:ext cx="355600" cy="13335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8954" name="Rectangle 7" descr="Outlined diamond"/>
          <p:cNvSpPr>
            <a:spLocks noChangeArrowheads="1"/>
          </p:cNvSpPr>
          <p:nvPr/>
        </p:nvSpPr>
        <p:spPr bwMode="auto">
          <a:xfrm rot="-5400000">
            <a:off x="4960938" y="4826000"/>
            <a:ext cx="355600" cy="13335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Mayhem</a:t>
            </a:r>
          </a:p>
        </p:txBody>
      </p:sp>
      <p:sp>
        <p:nvSpPr>
          <p:cNvPr id="39939" name="TextBox 25"/>
          <p:cNvSpPr txBox="1">
            <a:spLocks noChangeArrowheads="1"/>
          </p:cNvSpPr>
          <p:nvPr/>
        </p:nvSpPr>
        <p:spPr bwMode="auto">
          <a:xfrm>
            <a:off x="5219700" y="836613"/>
            <a:ext cx="3573463" cy="4908550"/>
          </a:xfrm>
          <a:prstGeom prst="rect">
            <a:avLst/>
          </a:prstGeom>
          <a:noFill/>
          <a:ln w="9525">
            <a:noFill/>
            <a:miter lim="800000"/>
            <a:headEnd/>
            <a:tailEnd/>
          </a:ln>
        </p:spPr>
        <p:txBody>
          <a:bodyPr>
            <a:spAutoFit/>
          </a:bodyPr>
          <a:lstStyle/>
          <a:p>
            <a:r>
              <a:rPr lang="en-GB" sz="1100" b="1">
                <a:latin typeface="Calibri" pitchFamily="34" charset="0"/>
              </a:rPr>
              <a:t>Start:</a:t>
            </a:r>
            <a:r>
              <a:rPr lang="en-GB" sz="1100">
                <a:latin typeface="Calibri" pitchFamily="34" charset="0"/>
              </a:rPr>
              <a:t>  </a:t>
            </a:r>
          </a:p>
          <a:p>
            <a:r>
              <a:rPr lang="en-GB" sz="1100">
                <a:latin typeface="Calibri" pitchFamily="34" charset="0"/>
              </a:rPr>
              <a:t>Two teams of 5 each with a ball. They look to dribble up the pitch and shoot into the goal.</a:t>
            </a:r>
          </a:p>
          <a:p>
            <a:r>
              <a:rPr lang="en-GB" sz="1100">
                <a:latin typeface="Calibri" pitchFamily="34" charset="0"/>
              </a:rPr>
              <a:t>Initially both teams go at the same time to get them used to the area, there will be interference as players pass each other.</a:t>
            </a:r>
          </a:p>
          <a:p>
            <a:r>
              <a:rPr lang="en-GB" sz="1100">
                <a:latin typeface="Calibri" pitchFamily="34" charset="0"/>
              </a:rPr>
              <a:t> </a:t>
            </a:r>
          </a:p>
          <a:p>
            <a:r>
              <a:rPr lang="en-GB" sz="1100" b="1">
                <a:latin typeface="Calibri" pitchFamily="34" charset="0"/>
              </a:rPr>
              <a:t>Progressions:</a:t>
            </a:r>
          </a:p>
          <a:p>
            <a:r>
              <a:rPr lang="en-GB" sz="1100" b="1">
                <a:latin typeface="Calibri" pitchFamily="34" charset="0"/>
              </a:rPr>
              <a:t> </a:t>
            </a:r>
          </a:p>
          <a:p>
            <a:r>
              <a:rPr lang="en-GB" sz="1100">
                <a:latin typeface="Calibri" pitchFamily="34" charset="0"/>
              </a:rPr>
              <a:t>One  team trying to score and other team defending. Swap roles and add competitive element by having a scoring system in place.</a:t>
            </a:r>
          </a:p>
          <a:p>
            <a:r>
              <a:rPr lang="en-GB" sz="1100">
                <a:latin typeface="Calibri" pitchFamily="34" charset="0"/>
              </a:rPr>
              <a:t>If defenders win the ball they can go and score at opposite end.</a:t>
            </a:r>
          </a:p>
          <a:p>
            <a:endParaRPr lang="en-GB" sz="800">
              <a:latin typeface="Calibri" pitchFamily="34" charset="0"/>
            </a:endParaRPr>
          </a:p>
          <a:p>
            <a:r>
              <a:rPr lang="en-GB" sz="1100">
                <a:latin typeface="Calibri" pitchFamily="34" charset="0"/>
              </a:rPr>
              <a:t>Add shooting line, more point scored if goal is scored  before crossing the line.</a:t>
            </a:r>
          </a:p>
          <a:p>
            <a:endParaRPr lang="en-GB" sz="1100">
              <a:latin typeface="Calibri" pitchFamily="34" charset="0"/>
            </a:endParaRPr>
          </a:p>
          <a:p>
            <a:r>
              <a:rPr lang="en-GB" sz="1100">
                <a:latin typeface="Calibri" pitchFamily="34" charset="0"/>
              </a:rPr>
              <a:t>Targets  inside the posts for  concentrating on accuracy.</a:t>
            </a:r>
          </a:p>
          <a:p>
            <a:endParaRPr lang="en-GB" sz="1100">
              <a:latin typeface="Calibri" pitchFamily="34" charset="0"/>
            </a:endParaRPr>
          </a:p>
          <a:p>
            <a:r>
              <a:rPr lang="en-GB" sz="1100">
                <a:latin typeface="Calibri" pitchFamily="34" charset="0"/>
              </a:rPr>
              <a:t>Add a central area to promote shooting from wider angles. Players do not have to go around the square if they don’t want to.</a:t>
            </a:r>
          </a:p>
          <a:p>
            <a:pPr>
              <a:buFont typeface="Arial" charset="0"/>
              <a:buChar char="•"/>
            </a:pPr>
            <a:endParaRPr lang="en-GB" sz="800">
              <a:latin typeface="Calibri" pitchFamily="34" charset="0"/>
            </a:endParaRPr>
          </a:p>
          <a:p>
            <a:r>
              <a:rPr lang="en-GB" sz="1100">
                <a:latin typeface="Calibri" pitchFamily="34" charset="0"/>
              </a:rPr>
              <a:t>Incorporate Goalkeepers when you feel it’s appropriate.</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39940" name="Group 95"/>
          <p:cNvGrpSpPr>
            <a:grpSpLocks/>
          </p:cNvGrpSpPr>
          <p:nvPr/>
        </p:nvGrpSpPr>
        <p:grpSpPr bwMode="auto">
          <a:xfrm>
            <a:off x="468313" y="908050"/>
            <a:ext cx="4032250" cy="4897438"/>
            <a:chOff x="467546" y="908721"/>
            <a:chExt cx="4032449" cy="4896544"/>
          </a:xfrm>
        </p:grpSpPr>
        <p:sp>
          <p:nvSpPr>
            <p:cNvPr id="39941" name="Rectangle 5"/>
            <p:cNvSpPr>
              <a:spLocks noChangeArrowheads="1"/>
            </p:cNvSpPr>
            <p:nvPr/>
          </p:nvSpPr>
          <p:spPr bwMode="auto">
            <a:xfrm rot="10800000">
              <a:off x="467546" y="908721"/>
              <a:ext cx="4032449" cy="4896544"/>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39942" name="Rectangle 6"/>
            <p:cNvSpPr>
              <a:spLocks noChangeArrowheads="1"/>
            </p:cNvSpPr>
            <p:nvPr/>
          </p:nvSpPr>
          <p:spPr bwMode="auto">
            <a:xfrm rot="10800000">
              <a:off x="838788" y="1343969"/>
              <a:ext cx="3373175" cy="4062317"/>
            </a:xfrm>
            <a:prstGeom prst="rect">
              <a:avLst/>
            </a:prstGeom>
            <a:solidFill>
              <a:srgbClr val="B2F0B2"/>
            </a:solidFill>
            <a:ln w="19050" algn="in">
              <a:solidFill>
                <a:srgbClr val="FFFFFF"/>
              </a:solidFill>
              <a:miter lim="800000"/>
              <a:headEnd/>
              <a:tailEnd/>
            </a:ln>
          </p:spPr>
          <p:txBody>
            <a:bodyPr lIns="36576" tIns="36576" rIns="36576" bIns="36576"/>
            <a:lstStyle/>
            <a:p>
              <a:endParaRPr lang="en-GB">
                <a:latin typeface="Calibri" pitchFamily="34" charset="0"/>
              </a:endParaRPr>
            </a:p>
          </p:txBody>
        </p:sp>
        <p:sp>
          <p:nvSpPr>
            <p:cNvPr id="39943" name="Rectangle 7" descr="Outlined diamond"/>
            <p:cNvSpPr>
              <a:spLocks noChangeArrowheads="1"/>
            </p:cNvSpPr>
            <p:nvPr/>
          </p:nvSpPr>
          <p:spPr bwMode="auto">
            <a:xfrm rot="10800000">
              <a:off x="2195736" y="1196750"/>
              <a:ext cx="864096" cy="160355"/>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9944" name="Rectangle 8" descr="Outlined diamond"/>
            <p:cNvSpPr>
              <a:spLocks noChangeArrowheads="1"/>
            </p:cNvSpPr>
            <p:nvPr/>
          </p:nvSpPr>
          <p:spPr bwMode="auto">
            <a:xfrm rot="10800000">
              <a:off x="2123728" y="5396739"/>
              <a:ext cx="792086" cy="158445"/>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39945" name="Rectangle 9"/>
            <p:cNvSpPr>
              <a:spLocks noChangeArrowheads="1"/>
            </p:cNvSpPr>
            <p:nvPr/>
          </p:nvSpPr>
          <p:spPr bwMode="auto">
            <a:xfrm rot="10800000">
              <a:off x="1811696" y="1343969"/>
              <a:ext cx="1378287" cy="429522"/>
            </a:xfrm>
            <a:prstGeom prst="rect">
              <a:avLst/>
            </a:prstGeom>
            <a:noFill/>
            <a:ln w="19050" algn="in">
              <a:noFill/>
              <a:miter lim="800000"/>
              <a:headEnd/>
              <a:tailEnd/>
            </a:ln>
          </p:spPr>
          <p:txBody>
            <a:bodyPr lIns="36576" tIns="36576" rIns="36576" bIns="36576"/>
            <a:lstStyle/>
            <a:p>
              <a:endParaRPr lang="en-GB">
                <a:latin typeface="Calibri" pitchFamily="34" charset="0"/>
              </a:endParaRPr>
            </a:p>
          </p:txBody>
        </p:sp>
        <p:sp>
          <p:nvSpPr>
            <p:cNvPr id="39946" name="Line 10"/>
            <p:cNvSpPr>
              <a:spLocks noChangeShapeType="1"/>
            </p:cNvSpPr>
            <p:nvPr/>
          </p:nvSpPr>
          <p:spPr bwMode="auto">
            <a:xfrm rot="10800000">
              <a:off x="847322" y="3388492"/>
              <a:ext cx="3364641" cy="0"/>
            </a:xfrm>
            <a:prstGeom prst="line">
              <a:avLst/>
            </a:prstGeom>
            <a:noFill/>
            <a:ln w="19050" algn="ctr">
              <a:solidFill>
                <a:srgbClr val="FFFFFF"/>
              </a:solidFill>
              <a:round/>
              <a:headEnd/>
              <a:tailEnd/>
            </a:ln>
          </p:spPr>
          <p:txBody>
            <a:bodyPr lIns="36576" tIns="36576" rIns="36576" bIns="36576"/>
            <a:lstStyle/>
            <a:p>
              <a:endParaRPr lang="en-US"/>
            </a:p>
          </p:txBody>
        </p:sp>
        <p:sp>
          <p:nvSpPr>
            <p:cNvPr id="39947" name="Rectangle 11"/>
            <p:cNvSpPr>
              <a:spLocks noChangeArrowheads="1"/>
            </p:cNvSpPr>
            <p:nvPr/>
          </p:nvSpPr>
          <p:spPr bwMode="auto">
            <a:xfrm>
              <a:off x="1847966" y="5053125"/>
              <a:ext cx="1378287" cy="341707"/>
            </a:xfrm>
            <a:prstGeom prst="rect">
              <a:avLst/>
            </a:prstGeom>
            <a:solidFill>
              <a:srgbClr val="B2F0B2"/>
            </a:solidFill>
            <a:ln w="19050" algn="in">
              <a:noFill/>
              <a:miter lim="800000"/>
              <a:headEnd/>
              <a:tailEnd/>
            </a:ln>
          </p:spPr>
          <p:txBody>
            <a:bodyPr lIns="36576" tIns="36576" rIns="36576" bIns="36576"/>
            <a:lstStyle/>
            <a:p>
              <a:endParaRPr lang="en-GB">
                <a:latin typeface="Calibri" pitchFamily="34" charset="0"/>
              </a:endParaRPr>
            </a:p>
          </p:txBody>
        </p:sp>
        <p:grpSp>
          <p:nvGrpSpPr>
            <p:cNvPr id="39948" name="Group 20"/>
            <p:cNvGrpSpPr>
              <a:grpSpLocks/>
            </p:cNvGrpSpPr>
            <p:nvPr/>
          </p:nvGrpSpPr>
          <p:grpSpPr bwMode="auto">
            <a:xfrm>
              <a:off x="2267744" y="5013176"/>
              <a:ext cx="102410" cy="125993"/>
              <a:chOff x="108498075" y="108780450"/>
              <a:chExt cx="162000" cy="198000"/>
            </a:xfrm>
          </p:grpSpPr>
          <p:sp>
            <p:nvSpPr>
              <p:cNvPr id="40002" name="Oval 21"/>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0003" name="Oval 22"/>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0004" name="Oval 23"/>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9949" name="Group 24"/>
            <p:cNvGrpSpPr>
              <a:grpSpLocks/>
            </p:cNvGrpSpPr>
            <p:nvPr/>
          </p:nvGrpSpPr>
          <p:grpSpPr bwMode="auto">
            <a:xfrm>
              <a:off x="3203848" y="5085184"/>
              <a:ext cx="102410" cy="125993"/>
              <a:chOff x="108612375" y="108894750"/>
              <a:chExt cx="162000" cy="198000"/>
            </a:xfrm>
          </p:grpSpPr>
          <p:sp>
            <p:nvSpPr>
              <p:cNvPr id="39999" name="Oval 25"/>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0000" name="Oval 26"/>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0001" name="Oval 27"/>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9950" name="Group 28"/>
            <p:cNvGrpSpPr>
              <a:grpSpLocks/>
            </p:cNvGrpSpPr>
            <p:nvPr/>
          </p:nvGrpSpPr>
          <p:grpSpPr bwMode="auto">
            <a:xfrm>
              <a:off x="2627784" y="5085184"/>
              <a:ext cx="102410" cy="125993"/>
              <a:chOff x="108726675" y="109009050"/>
              <a:chExt cx="162000" cy="198000"/>
            </a:xfrm>
          </p:grpSpPr>
          <p:sp>
            <p:nvSpPr>
              <p:cNvPr id="39996"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97"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98"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9951" name="Group 32"/>
            <p:cNvGrpSpPr>
              <a:grpSpLocks/>
            </p:cNvGrpSpPr>
            <p:nvPr/>
          </p:nvGrpSpPr>
          <p:grpSpPr bwMode="auto">
            <a:xfrm>
              <a:off x="1979712" y="5013176"/>
              <a:ext cx="102410" cy="125993"/>
              <a:chOff x="108840975" y="109123350"/>
              <a:chExt cx="162000" cy="198000"/>
            </a:xfrm>
          </p:grpSpPr>
          <p:sp>
            <p:nvSpPr>
              <p:cNvPr id="39993" name="Oval 33"/>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94" name="Oval 34"/>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95" name="Oval 35"/>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9952" name="Group 44"/>
            <p:cNvGrpSpPr>
              <a:grpSpLocks/>
            </p:cNvGrpSpPr>
            <p:nvPr/>
          </p:nvGrpSpPr>
          <p:grpSpPr bwMode="auto">
            <a:xfrm rot="10800000">
              <a:off x="2843808" y="1484784"/>
              <a:ext cx="102410" cy="125993"/>
              <a:chOff x="111522075" y="109140450"/>
              <a:chExt cx="162000" cy="198000"/>
            </a:xfrm>
          </p:grpSpPr>
          <p:sp>
            <p:nvSpPr>
              <p:cNvPr id="39990" name="Oval 4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91" name="Oval 4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92" name="Oval 4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9953" name="Group 48"/>
            <p:cNvGrpSpPr>
              <a:grpSpLocks/>
            </p:cNvGrpSpPr>
            <p:nvPr/>
          </p:nvGrpSpPr>
          <p:grpSpPr bwMode="auto">
            <a:xfrm rot="10800000">
              <a:off x="2267744" y="1484784"/>
              <a:ext cx="102410" cy="125993"/>
              <a:chOff x="111636375" y="109254750"/>
              <a:chExt cx="162000" cy="198000"/>
            </a:xfrm>
          </p:grpSpPr>
          <p:sp>
            <p:nvSpPr>
              <p:cNvPr id="39987" name="Oval 49"/>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88" name="Oval 50"/>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89" name="Oval 51"/>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9954" name="Group 56"/>
            <p:cNvGrpSpPr>
              <a:grpSpLocks/>
            </p:cNvGrpSpPr>
            <p:nvPr/>
          </p:nvGrpSpPr>
          <p:grpSpPr bwMode="auto">
            <a:xfrm rot="10740000">
              <a:off x="2484860" y="1485668"/>
              <a:ext cx="102410" cy="125993"/>
              <a:chOff x="111864975" y="109483350"/>
              <a:chExt cx="162000" cy="198000"/>
            </a:xfrm>
          </p:grpSpPr>
          <p:sp>
            <p:nvSpPr>
              <p:cNvPr id="39984" name="Oval 57"/>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85" name="Oval 58"/>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86" name="Oval 59"/>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9955" name="Group 60"/>
            <p:cNvGrpSpPr>
              <a:grpSpLocks/>
            </p:cNvGrpSpPr>
            <p:nvPr/>
          </p:nvGrpSpPr>
          <p:grpSpPr bwMode="auto">
            <a:xfrm rot="10800000">
              <a:off x="1763688" y="1484784"/>
              <a:ext cx="102410" cy="125993"/>
              <a:chOff x="111979275" y="109597650"/>
              <a:chExt cx="162000" cy="198000"/>
            </a:xfrm>
          </p:grpSpPr>
          <p:sp>
            <p:nvSpPr>
              <p:cNvPr id="39981" name="Oval 61"/>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82" name="Oval 62"/>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83" name="Oval 63"/>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9956" name="Oval 64" descr="Solid diamond"/>
            <p:cNvSpPr>
              <a:spLocks noChangeArrowheads="1"/>
            </p:cNvSpPr>
            <p:nvPr/>
          </p:nvSpPr>
          <p:spPr bwMode="auto">
            <a:xfrm rot="10800000">
              <a:off x="1619672" y="4869160"/>
              <a:ext cx="72541" cy="7254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57" name="Oval 65" descr="Solid diamond"/>
            <p:cNvSpPr>
              <a:spLocks noChangeArrowheads="1"/>
            </p:cNvSpPr>
            <p:nvPr/>
          </p:nvSpPr>
          <p:spPr bwMode="auto">
            <a:xfrm rot="10800000">
              <a:off x="1979712" y="4869160"/>
              <a:ext cx="72541" cy="7254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58" name="Oval 66" descr="Solid diamond"/>
            <p:cNvSpPr>
              <a:spLocks noChangeArrowheads="1"/>
            </p:cNvSpPr>
            <p:nvPr/>
          </p:nvSpPr>
          <p:spPr bwMode="auto">
            <a:xfrm rot="10800000">
              <a:off x="3203848" y="4941168"/>
              <a:ext cx="72541" cy="7254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59" name="Oval 67" descr="Solid diamond"/>
            <p:cNvSpPr>
              <a:spLocks noChangeArrowheads="1"/>
            </p:cNvSpPr>
            <p:nvPr/>
          </p:nvSpPr>
          <p:spPr bwMode="auto">
            <a:xfrm rot="10800000">
              <a:off x="1763688" y="1628800"/>
              <a:ext cx="72541" cy="7254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60" name="Oval 68" descr="Solid diamond"/>
            <p:cNvSpPr>
              <a:spLocks noChangeArrowheads="1"/>
            </p:cNvSpPr>
            <p:nvPr/>
          </p:nvSpPr>
          <p:spPr bwMode="auto">
            <a:xfrm rot="10800000">
              <a:off x="3131840" y="1700808"/>
              <a:ext cx="72541" cy="7254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61" name="Oval 69" descr="Solid diamond"/>
            <p:cNvSpPr>
              <a:spLocks noChangeArrowheads="1"/>
            </p:cNvSpPr>
            <p:nvPr/>
          </p:nvSpPr>
          <p:spPr bwMode="auto">
            <a:xfrm rot="10800000">
              <a:off x="2483768" y="1628800"/>
              <a:ext cx="72541" cy="7254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62" name="Oval 70" descr="Solid diamond"/>
            <p:cNvSpPr>
              <a:spLocks noChangeArrowheads="1"/>
            </p:cNvSpPr>
            <p:nvPr/>
          </p:nvSpPr>
          <p:spPr bwMode="auto">
            <a:xfrm rot="10800000">
              <a:off x="2843808" y="1700808"/>
              <a:ext cx="72541" cy="7254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63" name="Oval 66" descr="Solid diamond"/>
            <p:cNvSpPr>
              <a:spLocks noChangeArrowheads="1"/>
            </p:cNvSpPr>
            <p:nvPr/>
          </p:nvSpPr>
          <p:spPr bwMode="auto">
            <a:xfrm rot="10800000">
              <a:off x="2627784" y="4941168"/>
              <a:ext cx="72541" cy="7254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64" name="Oval 66" descr="Solid diamond"/>
            <p:cNvSpPr>
              <a:spLocks noChangeArrowheads="1"/>
            </p:cNvSpPr>
            <p:nvPr/>
          </p:nvSpPr>
          <p:spPr bwMode="auto">
            <a:xfrm rot="10800000">
              <a:off x="2339752" y="4869160"/>
              <a:ext cx="72541" cy="7254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65" name="Line 10"/>
            <p:cNvSpPr>
              <a:spLocks noChangeShapeType="1"/>
            </p:cNvSpPr>
            <p:nvPr/>
          </p:nvSpPr>
          <p:spPr bwMode="auto">
            <a:xfrm rot="10800000">
              <a:off x="851589" y="4430797"/>
              <a:ext cx="3364641" cy="0"/>
            </a:xfrm>
            <a:prstGeom prst="line">
              <a:avLst/>
            </a:prstGeom>
            <a:noFill/>
            <a:ln w="19050" algn="ctr">
              <a:solidFill>
                <a:srgbClr val="FFFFFF"/>
              </a:solidFill>
              <a:prstDash val="dash"/>
              <a:round/>
              <a:headEnd/>
              <a:tailEnd/>
            </a:ln>
          </p:spPr>
          <p:txBody>
            <a:bodyPr lIns="36576" tIns="36576" rIns="36576" bIns="36576"/>
            <a:lstStyle/>
            <a:p>
              <a:endParaRPr lang="en-US"/>
            </a:p>
          </p:txBody>
        </p:sp>
        <p:sp>
          <p:nvSpPr>
            <p:cNvPr id="39966" name="Line 10"/>
            <p:cNvSpPr>
              <a:spLocks noChangeShapeType="1"/>
            </p:cNvSpPr>
            <p:nvPr/>
          </p:nvSpPr>
          <p:spPr bwMode="auto">
            <a:xfrm rot="10800000">
              <a:off x="851589" y="2369094"/>
              <a:ext cx="3364641" cy="0"/>
            </a:xfrm>
            <a:prstGeom prst="line">
              <a:avLst/>
            </a:prstGeom>
            <a:noFill/>
            <a:ln w="19050" algn="ctr">
              <a:solidFill>
                <a:srgbClr val="FFFFFF"/>
              </a:solidFill>
              <a:prstDash val="dash"/>
              <a:round/>
              <a:headEnd/>
              <a:tailEnd/>
            </a:ln>
          </p:spPr>
          <p:txBody>
            <a:bodyPr lIns="36576" tIns="36576" rIns="36576" bIns="36576"/>
            <a:lstStyle/>
            <a:p>
              <a:endParaRPr lang="en-US"/>
            </a:p>
          </p:txBody>
        </p:sp>
        <p:grpSp>
          <p:nvGrpSpPr>
            <p:cNvPr id="39967" name="Group 44"/>
            <p:cNvGrpSpPr>
              <a:grpSpLocks/>
            </p:cNvGrpSpPr>
            <p:nvPr/>
          </p:nvGrpSpPr>
          <p:grpSpPr bwMode="auto">
            <a:xfrm rot="10800000">
              <a:off x="3131840" y="1556792"/>
              <a:ext cx="102410" cy="125993"/>
              <a:chOff x="111522075" y="109140450"/>
              <a:chExt cx="162000" cy="198000"/>
            </a:xfrm>
          </p:grpSpPr>
          <p:sp>
            <p:nvSpPr>
              <p:cNvPr id="39978" name="Oval 4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79" name="Oval 4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80" name="Oval 4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39968" name="Group 32"/>
            <p:cNvGrpSpPr>
              <a:grpSpLocks/>
            </p:cNvGrpSpPr>
            <p:nvPr/>
          </p:nvGrpSpPr>
          <p:grpSpPr bwMode="auto">
            <a:xfrm>
              <a:off x="1619672" y="5013176"/>
              <a:ext cx="102410" cy="125993"/>
              <a:chOff x="108840975" y="109123350"/>
              <a:chExt cx="162000" cy="198000"/>
            </a:xfrm>
          </p:grpSpPr>
          <p:sp>
            <p:nvSpPr>
              <p:cNvPr id="39975" name="Oval 33"/>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76" name="Oval 34"/>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9977" name="Oval 35"/>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39969" name="Oval 67" descr="Solid diamond"/>
            <p:cNvSpPr>
              <a:spLocks noChangeArrowheads="1"/>
            </p:cNvSpPr>
            <p:nvPr/>
          </p:nvSpPr>
          <p:spPr bwMode="auto">
            <a:xfrm rot="10800000">
              <a:off x="2267744" y="1628800"/>
              <a:ext cx="72541" cy="72541"/>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1" name="Isosceles Triangle 90"/>
            <p:cNvSpPr/>
            <p:nvPr/>
          </p:nvSpPr>
          <p:spPr>
            <a:xfrm>
              <a:off x="2339300" y="1269018"/>
              <a:ext cx="73029" cy="71424"/>
            </a:xfrm>
            <a:prstGeom prst="triangle">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2" name="Isosceles Triangle 91"/>
            <p:cNvSpPr/>
            <p:nvPr/>
          </p:nvSpPr>
          <p:spPr>
            <a:xfrm>
              <a:off x="2844150" y="1269018"/>
              <a:ext cx="71442" cy="71424"/>
            </a:xfrm>
            <a:prstGeom prst="triangle">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3" name="Isosceles Triangle 92"/>
            <p:cNvSpPr/>
            <p:nvPr/>
          </p:nvSpPr>
          <p:spPr>
            <a:xfrm>
              <a:off x="2267860" y="5373544"/>
              <a:ext cx="71441" cy="71424"/>
            </a:xfrm>
            <a:prstGeom prst="triangle">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4" name="Isosceles Triangle 93"/>
            <p:cNvSpPr/>
            <p:nvPr/>
          </p:nvSpPr>
          <p:spPr>
            <a:xfrm>
              <a:off x="2699681" y="5373544"/>
              <a:ext cx="71441" cy="71424"/>
            </a:xfrm>
            <a:prstGeom prst="triangle">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5" name="Rectangle 94"/>
            <p:cNvSpPr/>
            <p:nvPr/>
          </p:nvSpPr>
          <p:spPr>
            <a:xfrm>
              <a:off x="1907479" y="2997490"/>
              <a:ext cx="1224023" cy="792018"/>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68"/>
          <p:cNvGrpSpPr>
            <a:grpSpLocks/>
          </p:cNvGrpSpPr>
          <p:nvPr/>
        </p:nvGrpSpPr>
        <p:grpSpPr bwMode="auto">
          <a:xfrm>
            <a:off x="468313" y="115888"/>
            <a:ext cx="8324850" cy="6192837"/>
            <a:chOff x="468313" y="115888"/>
            <a:chExt cx="8324850" cy="6192837"/>
          </a:xfrm>
        </p:grpSpPr>
        <p:sp>
          <p:nvSpPr>
            <p:cNvPr id="40963"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Scrambled Egg</a:t>
              </a:r>
            </a:p>
          </p:txBody>
        </p:sp>
        <p:sp>
          <p:nvSpPr>
            <p:cNvPr id="40964" name="Rectangle 5"/>
            <p:cNvSpPr>
              <a:spLocks noChangeArrowheads="1"/>
            </p:cNvSpPr>
            <p:nvPr/>
          </p:nvSpPr>
          <p:spPr bwMode="auto">
            <a:xfrm rot="10800000">
              <a:off x="468313" y="908050"/>
              <a:ext cx="4391025" cy="5400675"/>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0965" name="Rectangle 6"/>
            <p:cNvSpPr>
              <a:spLocks noChangeArrowheads="1"/>
            </p:cNvSpPr>
            <p:nvPr/>
          </p:nvSpPr>
          <p:spPr bwMode="auto">
            <a:xfrm rot="10800000">
              <a:off x="900113" y="1412875"/>
              <a:ext cx="3673475" cy="4479925"/>
            </a:xfrm>
            <a:prstGeom prst="rect">
              <a:avLst/>
            </a:prstGeom>
            <a:solidFill>
              <a:srgbClr val="B2F0B2"/>
            </a:solidFill>
            <a:ln w="19050" algn="in">
              <a:solidFill>
                <a:srgbClr val="FFFFFF"/>
              </a:solidFill>
              <a:miter lim="800000"/>
              <a:headEnd/>
              <a:tailEnd/>
            </a:ln>
          </p:spPr>
          <p:txBody>
            <a:bodyPr lIns="36576" tIns="36576" rIns="36576" bIns="36576"/>
            <a:lstStyle/>
            <a:p>
              <a:endParaRPr lang="en-GB">
                <a:latin typeface="Calibri" pitchFamily="34" charset="0"/>
              </a:endParaRPr>
            </a:p>
          </p:txBody>
        </p:sp>
        <p:sp>
          <p:nvSpPr>
            <p:cNvPr id="40966" name="Rectangle 9"/>
            <p:cNvSpPr>
              <a:spLocks noChangeArrowheads="1"/>
            </p:cNvSpPr>
            <p:nvPr/>
          </p:nvSpPr>
          <p:spPr bwMode="auto">
            <a:xfrm rot="10800000">
              <a:off x="1931988" y="1389063"/>
              <a:ext cx="1501775" cy="473075"/>
            </a:xfrm>
            <a:prstGeom prst="rect">
              <a:avLst/>
            </a:prstGeom>
            <a:noFill/>
            <a:ln w="19050" algn="in">
              <a:noFill/>
              <a:miter lim="800000"/>
              <a:headEnd/>
              <a:tailEnd/>
            </a:ln>
          </p:spPr>
          <p:txBody>
            <a:bodyPr lIns="36576" tIns="36576" rIns="36576" bIns="36576"/>
            <a:lstStyle/>
            <a:p>
              <a:endParaRPr lang="en-GB">
                <a:latin typeface="Calibri" pitchFamily="34" charset="0"/>
              </a:endParaRPr>
            </a:p>
          </p:txBody>
        </p:sp>
        <p:sp>
          <p:nvSpPr>
            <p:cNvPr id="40967" name="Rectangle 11"/>
            <p:cNvSpPr>
              <a:spLocks noChangeArrowheads="1"/>
            </p:cNvSpPr>
            <p:nvPr/>
          </p:nvSpPr>
          <p:spPr bwMode="auto">
            <a:xfrm>
              <a:off x="1971675" y="5480050"/>
              <a:ext cx="1500188" cy="376238"/>
            </a:xfrm>
            <a:prstGeom prst="rect">
              <a:avLst/>
            </a:prstGeom>
            <a:solidFill>
              <a:srgbClr val="B2F0B2"/>
            </a:solidFill>
            <a:ln w="19050" algn="in">
              <a:noFill/>
              <a:miter lim="800000"/>
              <a:headEnd/>
              <a:tailEnd/>
            </a:ln>
          </p:spPr>
          <p:txBody>
            <a:bodyPr lIns="36576" tIns="36576" rIns="36576" bIns="36576"/>
            <a:lstStyle/>
            <a:p>
              <a:endParaRPr lang="en-GB">
                <a:latin typeface="Calibri" pitchFamily="34" charset="0"/>
              </a:endParaRPr>
            </a:p>
          </p:txBody>
        </p:sp>
        <p:grpSp>
          <p:nvGrpSpPr>
            <p:cNvPr id="40968" name="Group 20"/>
            <p:cNvGrpSpPr>
              <a:grpSpLocks/>
            </p:cNvGrpSpPr>
            <p:nvPr/>
          </p:nvGrpSpPr>
          <p:grpSpPr bwMode="auto">
            <a:xfrm>
              <a:off x="2700338" y="5589588"/>
              <a:ext cx="111125" cy="138112"/>
              <a:chOff x="108498075" y="108780450"/>
              <a:chExt cx="162000" cy="198000"/>
            </a:xfrm>
          </p:grpSpPr>
          <p:sp>
            <p:nvSpPr>
              <p:cNvPr id="41027" name="Oval 21"/>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28" name="Oval 22"/>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29" name="Oval 23"/>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0969" name="Group 24"/>
            <p:cNvGrpSpPr>
              <a:grpSpLocks/>
            </p:cNvGrpSpPr>
            <p:nvPr/>
          </p:nvGrpSpPr>
          <p:grpSpPr bwMode="auto">
            <a:xfrm rot="-6002116">
              <a:off x="4283869" y="3429794"/>
              <a:ext cx="111125" cy="138113"/>
              <a:chOff x="108612349" y="108894750"/>
              <a:chExt cx="162000" cy="197879"/>
            </a:xfrm>
          </p:grpSpPr>
          <p:sp>
            <p:nvSpPr>
              <p:cNvPr id="41024" name="Oval 25"/>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25" name="Oval 26"/>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26" name="Oval 27"/>
              <p:cNvSpPr>
                <a:spLocks noChangeArrowheads="1"/>
              </p:cNvSpPr>
              <p:nvPr/>
            </p:nvSpPr>
            <p:spPr bwMode="auto">
              <a:xfrm>
                <a:off x="108612349" y="108930629"/>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0970" name="Group 28"/>
            <p:cNvGrpSpPr>
              <a:grpSpLocks/>
            </p:cNvGrpSpPr>
            <p:nvPr/>
          </p:nvGrpSpPr>
          <p:grpSpPr bwMode="auto">
            <a:xfrm rot="6544756">
              <a:off x="1071562" y="3362326"/>
              <a:ext cx="111125" cy="139700"/>
              <a:chOff x="108726644" y="109009050"/>
              <a:chExt cx="162000" cy="197991"/>
            </a:xfrm>
          </p:grpSpPr>
          <p:sp>
            <p:nvSpPr>
              <p:cNvPr id="41021"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22"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23" name="Oval 31"/>
              <p:cNvSpPr>
                <a:spLocks noChangeArrowheads="1"/>
              </p:cNvSpPr>
              <p:nvPr/>
            </p:nvSpPr>
            <p:spPr bwMode="auto">
              <a:xfrm>
                <a:off x="108726644" y="10904504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0971" name="Group 32"/>
            <p:cNvGrpSpPr>
              <a:grpSpLocks/>
            </p:cNvGrpSpPr>
            <p:nvPr/>
          </p:nvGrpSpPr>
          <p:grpSpPr bwMode="auto">
            <a:xfrm rot="-10516710">
              <a:off x="2776538" y="1560513"/>
              <a:ext cx="112712" cy="139700"/>
              <a:chOff x="108840975" y="109123350"/>
              <a:chExt cx="162000" cy="198000"/>
            </a:xfrm>
          </p:grpSpPr>
          <p:sp>
            <p:nvSpPr>
              <p:cNvPr id="41018" name="Oval 33"/>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19" name="Oval 34"/>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20" name="Oval 35"/>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0972" name="Group 70"/>
            <p:cNvGrpSpPr>
              <a:grpSpLocks/>
            </p:cNvGrpSpPr>
            <p:nvPr/>
          </p:nvGrpSpPr>
          <p:grpSpPr bwMode="auto">
            <a:xfrm rot="-1415235">
              <a:off x="2627313" y="2492375"/>
              <a:ext cx="112712" cy="139700"/>
              <a:chOff x="3055972" y="1544083"/>
              <a:chExt cx="111554" cy="138963"/>
            </a:xfrm>
          </p:grpSpPr>
          <p:sp>
            <p:nvSpPr>
              <p:cNvPr id="41015" name="Oval 45"/>
              <p:cNvSpPr>
                <a:spLocks noChangeArrowheads="1"/>
              </p:cNvSpPr>
              <p:nvPr/>
            </p:nvSpPr>
            <p:spPr bwMode="auto">
              <a:xfrm rot="10800000">
                <a:off x="3111749" y="1569349"/>
                <a:ext cx="43382" cy="11369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16" name="Oval 46"/>
              <p:cNvSpPr>
                <a:spLocks noChangeArrowheads="1"/>
              </p:cNvSpPr>
              <p:nvPr/>
            </p:nvSpPr>
            <p:spPr bwMode="auto">
              <a:xfrm rot="10800000">
                <a:off x="3068367" y="1569349"/>
                <a:ext cx="43382" cy="11369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17" name="Oval 47"/>
              <p:cNvSpPr>
                <a:spLocks noChangeArrowheads="1"/>
              </p:cNvSpPr>
              <p:nvPr/>
            </p:nvSpPr>
            <p:spPr bwMode="auto">
              <a:xfrm rot="10800000">
                <a:off x="3055972" y="1544083"/>
                <a:ext cx="111554" cy="11369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0973" name="Group 48"/>
            <p:cNvGrpSpPr>
              <a:grpSpLocks/>
            </p:cNvGrpSpPr>
            <p:nvPr/>
          </p:nvGrpSpPr>
          <p:grpSpPr bwMode="auto">
            <a:xfrm rot="10800000">
              <a:off x="1835150" y="4076700"/>
              <a:ext cx="112713" cy="139700"/>
              <a:chOff x="111636375" y="109254750"/>
              <a:chExt cx="162000" cy="198000"/>
            </a:xfrm>
          </p:grpSpPr>
          <p:sp>
            <p:nvSpPr>
              <p:cNvPr id="41012" name="Oval 49"/>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13" name="Oval 50"/>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14" name="Oval 51"/>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0974" name="Group 56"/>
            <p:cNvGrpSpPr>
              <a:grpSpLocks/>
            </p:cNvGrpSpPr>
            <p:nvPr/>
          </p:nvGrpSpPr>
          <p:grpSpPr bwMode="auto">
            <a:xfrm rot="10740000">
              <a:off x="3421063" y="2854325"/>
              <a:ext cx="111125" cy="138113"/>
              <a:chOff x="111864975" y="109483350"/>
              <a:chExt cx="162000" cy="198000"/>
            </a:xfrm>
          </p:grpSpPr>
          <p:sp>
            <p:nvSpPr>
              <p:cNvPr id="41009" name="Oval 57"/>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10" name="Oval 58"/>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11" name="Oval 59"/>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0975" name="Group 60"/>
            <p:cNvGrpSpPr>
              <a:grpSpLocks/>
            </p:cNvGrpSpPr>
            <p:nvPr/>
          </p:nvGrpSpPr>
          <p:grpSpPr bwMode="auto">
            <a:xfrm rot="10800000">
              <a:off x="2051050" y="2924175"/>
              <a:ext cx="112713" cy="139700"/>
              <a:chOff x="111979275" y="109597650"/>
              <a:chExt cx="162000" cy="198000"/>
            </a:xfrm>
          </p:grpSpPr>
          <p:sp>
            <p:nvSpPr>
              <p:cNvPr id="41006" name="Oval 61"/>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07" name="Oval 62"/>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08" name="Oval 63"/>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0976" name="Oval 66" descr="Solid diamond"/>
            <p:cNvSpPr>
              <a:spLocks noChangeArrowheads="1"/>
            </p:cNvSpPr>
            <p:nvPr/>
          </p:nvSpPr>
          <p:spPr bwMode="auto">
            <a:xfrm rot="10800000">
              <a:off x="2700338" y="5445125"/>
              <a:ext cx="77787"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0977" name="Line 10"/>
            <p:cNvSpPr>
              <a:spLocks noChangeShapeType="1"/>
            </p:cNvSpPr>
            <p:nvPr/>
          </p:nvSpPr>
          <p:spPr bwMode="auto">
            <a:xfrm rot="10800000">
              <a:off x="900113" y="5373688"/>
              <a:ext cx="3600450" cy="0"/>
            </a:xfrm>
            <a:prstGeom prst="line">
              <a:avLst/>
            </a:prstGeom>
            <a:noFill/>
            <a:ln w="19050" algn="ctr">
              <a:solidFill>
                <a:srgbClr val="FFFFFF"/>
              </a:solidFill>
              <a:prstDash val="dash"/>
              <a:round/>
              <a:headEnd/>
              <a:tailEnd/>
            </a:ln>
          </p:spPr>
          <p:txBody>
            <a:bodyPr lIns="36576" tIns="36576" rIns="36576" bIns="36576"/>
            <a:lstStyle/>
            <a:p>
              <a:endParaRPr lang="en-US"/>
            </a:p>
          </p:txBody>
        </p:sp>
        <p:sp>
          <p:nvSpPr>
            <p:cNvPr id="40978" name="Line 10"/>
            <p:cNvSpPr>
              <a:spLocks noChangeShapeType="1"/>
            </p:cNvSpPr>
            <p:nvPr/>
          </p:nvSpPr>
          <p:spPr bwMode="auto">
            <a:xfrm rot="10800000">
              <a:off x="900113" y="1916113"/>
              <a:ext cx="3600450" cy="0"/>
            </a:xfrm>
            <a:prstGeom prst="line">
              <a:avLst/>
            </a:prstGeom>
            <a:noFill/>
            <a:ln w="19050" algn="ctr">
              <a:solidFill>
                <a:srgbClr val="FFFFFF"/>
              </a:solidFill>
              <a:prstDash val="dash"/>
              <a:round/>
              <a:headEnd/>
              <a:tailEnd/>
            </a:ln>
          </p:spPr>
          <p:txBody>
            <a:bodyPr lIns="36576" tIns="36576" rIns="36576" bIns="36576"/>
            <a:lstStyle/>
            <a:p>
              <a:endParaRPr lang="en-US"/>
            </a:p>
          </p:txBody>
        </p:sp>
        <p:grpSp>
          <p:nvGrpSpPr>
            <p:cNvPr id="40979" name="Group 44"/>
            <p:cNvGrpSpPr>
              <a:grpSpLocks/>
            </p:cNvGrpSpPr>
            <p:nvPr/>
          </p:nvGrpSpPr>
          <p:grpSpPr bwMode="auto">
            <a:xfrm rot="10800000">
              <a:off x="3635375" y="4076700"/>
              <a:ext cx="112713" cy="139700"/>
              <a:chOff x="111522075" y="109140450"/>
              <a:chExt cx="162000" cy="198000"/>
            </a:xfrm>
          </p:grpSpPr>
          <p:sp>
            <p:nvSpPr>
              <p:cNvPr id="41003" name="Oval 4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04" name="Oval 4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05" name="Oval 4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0980" name="Line 10"/>
            <p:cNvSpPr>
              <a:spLocks noChangeShapeType="1"/>
            </p:cNvSpPr>
            <p:nvPr/>
          </p:nvSpPr>
          <p:spPr bwMode="auto">
            <a:xfrm rot="10800000" flipV="1">
              <a:off x="1331913" y="1916113"/>
              <a:ext cx="0" cy="3457575"/>
            </a:xfrm>
            <a:prstGeom prst="line">
              <a:avLst/>
            </a:prstGeom>
            <a:noFill/>
            <a:ln w="19050" algn="ctr">
              <a:solidFill>
                <a:srgbClr val="FFFFFF"/>
              </a:solidFill>
              <a:prstDash val="dash"/>
              <a:round/>
              <a:headEnd/>
              <a:tailEnd/>
            </a:ln>
          </p:spPr>
          <p:txBody>
            <a:bodyPr lIns="36576" tIns="36576" rIns="36576" bIns="36576"/>
            <a:lstStyle/>
            <a:p>
              <a:endParaRPr lang="en-US"/>
            </a:p>
          </p:txBody>
        </p:sp>
        <p:sp>
          <p:nvSpPr>
            <p:cNvPr id="40981" name="Line 10"/>
            <p:cNvSpPr>
              <a:spLocks noChangeShapeType="1"/>
            </p:cNvSpPr>
            <p:nvPr/>
          </p:nvSpPr>
          <p:spPr bwMode="auto">
            <a:xfrm rot="10800000" flipV="1">
              <a:off x="4140200" y="1916113"/>
              <a:ext cx="0" cy="3457575"/>
            </a:xfrm>
            <a:prstGeom prst="line">
              <a:avLst/>
            </a:prstGeom>
            <a:noFill/>
            <a:ln w="19050" algn="ctr">
              <a:solidFill>
                <a:srgbClr val="FFFFFF"/>
              </a:solidFill>
              <a:prstDash val="dash"/>
              <a:round/>
              <a:headEnd/>
              <a:tailEnd/>
            </a:ln>
          </p:spPr>
          <p:txBody>
            <a:bodyPr lIns="36576" tIns="36576" rIns="36576" bIns="36576"/>
            <a:lstStyle/>
            <a:p>
              <a:endParaRPr lang="en-US"/>
            </a:p>
          </p:txBody>
        </p:sp>
        <p:grpSp>
          <p:nvGrpSpPr>
            <p:cNvPr id="40982" name="Group 71"/>
            <p:cNvGrpSpPr>
              <a:grpSpLocks/>
            </p:cNvGrpSpPr>
            <p:nvPr/>
          </p:nvGrpSpPr>
          <p:grpSpPr bwMode="auto">
            <a:xfrm rot="-6433495">
              <a:off x="2223294" y="3577431"/>
              <a:ext cx="111125" cy="138113"/>
              <a:chOff x="3055972" y="1544083"/>
              <a:chExt cx="111554" cy="138963"/>
            </a:xfrm>
          </p:grpSpPr>
          <p:sp>
            <p:nvSpPr>
              <p:cNvPr id="41000" name="Oval 45"/>
              <p:cNvSpPr>
                <a:spLocks noChangeArrowheads="1"/>
              </p:cNvSpPr>
              <p:nvPr/>
            </p:nvSpPr>
            <p:spPr bwMode="auto">
              <a:xfrm rot="10800000">
                <a:off x="3111749" y="1569349"/>
                <a:ext cx="43382" cy="11369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01" name="Oval 46"/>
              <p:cNvSpPr>
                <a:spLocks noChangeArrowheads="1"/>
              </p:cNvSpPr>
              <p:nvPr/>
            </p:nvSpPr>
            <p:spPr bwMode="auto">
              <a:xfrm rot="10800000">
                <a:off x="3068367" y="1569349"/>
                <a:ext cx="43382" cy="11369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002" name="Oval 47"/>
              <p:cNvSpPr>
                <a:spLocks noChangeArrowheads="1"/>
              </p:cNvSpPr>
              <p:nvPr/>
            </p:nvSpPr>
            <p:spPr bwMode="auto">
              <a:xfrm rot="10800000">
                <a:off x="3055972" y="1544083"/>
                <a:ext cx="111554" cy="11369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0983" name="Group 75"/>
            <p:cNvGrpSpPr>
              <a:grpSpLocks/>
            </p:cNvGrpSpPr>
            <p:nvPr/>
          </p:nvGrpSpPr>
          <p:grpSpPr bwMode="auto">
            <a:xfrm rot="2640831">
              <a:off x="3370263" y="3444875"/>
              <a:ext cx="112712" cy="139700"/>
              <a:chOff x="3055972" y="1544083"/>
              <a:chExt cx="111554" cy="138963"/>
            </a:xfrm>
          </p:grpSpPr>
          <p:sp>
            <p:nvSpPr>
              <p:cNvPr id="40997" name="Oval 45"/>
              <p:cNvSpPr>
                <a:spLocks noChangeArrowheads="1"/>
              </p:cNvSpPr>
              <p:nvPr/>
            </p:nvSpPr>
            <p:spPr bwMode="auto">
              <a:xfrm rot="10800000">
                <a:off x="3111749" y="1569349"/>
                <a:ext cx="43382" cy="11369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0998" name="Oval 46"/>
              <p:cNvSpPr>
                <a:spLocks noChangeArrowheads="1"/>
              </p:cNvSpPr>
              <p:nvPr/>
            </p:nvSpPr>
            <p:spPr bwMode="auto">
              <a:xfrm rot="10800000">
                <a:off x="3068367" y="1569349"/>
                <a:ext cx="43382" cy="11369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0999" name="Oval 47"/>
              <p:cNvSpPr>
                <a:spLocks noChangeArrowheads="1"/>
              </p:cNvSpPr>
              <p:nvPr/>
            </p:nvSpPr>
            <p:spPr bwMode="auto">
              <a:xfrm rot="10800000">
                <a:off x="3055972" y="1544083"/>
                <a:ext cx="111554" cy="11369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0984" name="Group 79"/>
            <p:cNvGrpSpPr>
              <a:grpSpLocks/>
            </p:cNvGrpSpPr>
            <p:nvPr/>
          </p:nvGrpSpPr>
          <p:grpSpPr bwMode="auto">
            <a:xfrm rot="-9168761">
              <a:off x="2149475" y="4814888"/>
              <a:ext cx="111125" cy="139700"/>
              <a:chOff x="3055972" y="1544083"/>
              <a:chExt cx="111554" cy="138963"/>
            </a:xfrm>
          </p:grpSpPr>
          <p:sp>
            <p:nvSpPr>
              <p:cNvPr id="40994" name="Oval 45"/>
              <p:cNvSpPr>
                <a:spLocks noChangeArrowheads="1"/>
              </p:cNvSpPr>
              <p:nvPr/>
            </p:nvSpPr>
            <p:spPr bwMode="auto">
              <a:xfrm rot="10800000">
                <a:off x="3111749" y="1569349"/>
                <a:ext cx="43382" cy="11369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0995" name="Oval 46"/>
              <p:cNvSpPr>
                <a:spLocks noChangeArrowheads="1"/>
              </p:cNvSpPr>
              <p:nvPr/>
            </p:nvSpPr>
            <p:spPr bwMode="auto">
              <a:xfrm rot="10800000">
                <a:off x="3068367" y="1569349"/>
                <a:ext cx="43382" cy="11369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0996" name="Oval 47"/>
              <p:cNvSpPr>
                <a:spLocks noChangeArrowheads="1"/>
              </p:cNvSpPr>
              <p:nvPr/>
            </p:nvSpPr>
            <p:spPr bwMode="auto">
              <a:xfrm rot="10800000">
                <a:off x="3055972" y="1544083"/>
                <a:ext cx="111554" cy="11369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cxnSp>
          <p:nvCxnSpPr>
            <p:cNvPr id="85" name="Straight Arrow Connector 84"/>
            <p:cNvCxnSpPr/>
            <p:nvPr/>
          </p:nvCxnSpPr>
          <p:spPr>
            <a:xfrm rot="5400000" flipH="1" flipV="1">
              <a:off x="3851275" y="2852738"/>
              <a:ext cx="1008063" cy="1587"/>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3851276" y="4292600"/>
              <a:ext cx="1008062" cy="1587"/>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flipH="1" flipV="1">
              <a:off x="612775" y="2779713"/>
              <a:ext cx="1008063" cy="1587"/>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612776" y="4219575"/>
              <a:ext cx="1008062" cy="1587"/>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060700" y="1628775"/>
              <a:ext cx="863600"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a:off x="1692275" y="1628775"/>
              <a:ext cx="936625"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10800000">
              <a:off x="1547813" y="5661025"/>
              <a:ext cx="938212"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2987675" y="5661025"/>
              <a:ext cx="862013"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0993" name="TextBox 25"/>
            <p:cNvSpPr txBox="1">
              <a:spLocks noChangeArrowheads="1"/>
            </p:cNvSpPr>
            <p:nvPr/>
          </p:nvSpPr>
          <p:spPr bwMode="auto">
            <a:xfrm>
              <a:off x="5219700" y="1125538"/>
              <a:ext cx="3573463" cy="5000625"/>
            </a:xfrm>
            <a:prstGeom prst="rect">
              <a:avLst/>
            </a:prstGeom>
            <a:noFill/>
            <a:ln w="9525">
              <a:noFill/>
              <a:miter lim="800000"/>
              <a:headEnd/>
              <a:tailEnd/>
            </a:ln>
          </p:spPr>
          <p:txBody>
            <a:bodyPr>
              <a:spAutoFit/>
            </a:bodyPr>
            <a:lstStyle/>
            <a:p>
              <a:r>
                <a:rPr lang="en-GB" sz="1100" b="1">
                  <a:latin typeface="Calibri" pitchFamily="34" charset="0"/>
                </a:rPr>
                <a:t>Start:</a:t>
              </a:r>
              <a:r>
                <a:rPr lang="en-GB" sz="1100">
                  <a:latin typeface="Calibri" pitchFamily="34" charset="0"/>
                </a:rPr>
                <a:t>  </a:t>
              </a:r>
            </a:p>
            <a:p>
              <a:r>
                <a:rPr lang="en-GB" sz="1100">
                  <a:latin typeface="Calibri" pitchFamily="34" charset="0"/>
                </a:rPr>
                <a:t>3 Teams of 4 players 2 teams on the pitch and the other team are neutral players.</a:t>
              </a:r>
            </a:p>
            <a:p>
              <a:r>
                <a:rPr lang="en-GB" sz="1100">
                  <a:latin typeface="Calibri" pitchFamily="34" charset="0"/>
                </a:rPr>
                <a:t>Both teams have a ball and look to pass to each other, working the ball from one end to the other. Keep working the ball from end to end. Try use the neutral players when doing this.</a:t>
              </a:r>
            </a:p>
            <a:p>
              <a:r>
                <a:rPr lang="en-GB" sz="1100">
                  <a:latin typeface="Calibri" pitchFamily="34" charset="0"/>
                </a:rPr>
                <a:t>Rotate, so all teams experience both elements of the game.</a:t>
              </a:r>
            </a:p>
            <a:p>
              <a:r>
                <a:rPr lang="en-GB" sz="1100">
                  <a:latin typeface="Calibri" pitchFamily="34" charset="0"/>
                </a:rPr>
                <a:t> </a:t>
              </a:r>
            </a:p>
            <a:p>
              <a:r>
                <a:rPr lang="en-GB" sz="1100" b="1">
                  <a:latin typeface="Calibri" pitchFamily="34" charset="0"/>
                </a:rPr>
                <a:t>Progressions:</a:t>
              </a:r>
            </a:p>
            <a:p>
              <a:r>
                <a:rPr lang="en-GB" sz="1100" b="1">
                  <a:latin typeface="Calibri" pitchFamily="34" charset="0"/>
                </a:rPr>
                <a:t> </a:t>
              </a:r>
            </a:p>
            <a:p>
              <a:r>
                <a:rPr lang="en-GB" sz="1100">
                  <a:latin typeface="Calibri" pitchFamily="34" charset="0"/>
                </a:rPr>
                <a:t>1 ball and now the game becomes opposed, teams playing in the middle are still looking to use neutral players. </a:t>
              </a:r>
            </a:p>
            <a:p>
              <a:endParaRPr lang="en-GB" sz="1100">
                <a:latin typeface="Calibri" pitchFamily="34" charset="0"/>
              </a:endParaRPr>
            </a:p>
            <a:p>
              <a:r>
                <a:rPr lang="en-GB" sz="1100">
                  <a:latin typeface="Calibri" pitchFamily="34" charset="0"/>
                </a:rPr>
                <a:t>Ball for the neutral players to pass the ball amongst themselves</a:t>
              </a:r>
            </a:p>
            <a:p>
              <a:endParaRPr lang="en-GB" sz="1100">
                <a:latin typeface="Calibri" pitchFamily="34" charset="0"/>
              </a:endParaRPr>
            </a:p>
            <a:p>
              <a:r>
                <a:rPr lang="en-GB" sz="1100">
                  <a:latin typeface="Calibri" pitchFamily="34" charset="0"/>
                </a:rPr>
                <a:t>Teams score by passing the ball into the end zone and then working it down into opposite end.</a:t>
              </a:r>
            </a:p>
            <a:p>
              <a:endParaRPr lang="en-GB" sz="1100">
                <a:latin typeface="Calibri" pitchFamily="34" charset="0"/>
              </a:endParaRPr>
            </a:p>
            <a:p>
              <a:r>
                <a:rPr lang="en-GB" sz="1100">
                  <a:latin typeface="Calibri" pitchFamily="34" charset="0"/>
                </a:rPr>
                <a:t>Ball could be delivered in and out of the area off of the ground.</a:t>
              </a:r>
            </a:p>
            <a:p>
              <a:endParaRPr lang="en-GB" sz="1100">
                <a:latin typeface="Calibri" pitchFamily="34" charset="0"/>
              </a:endParaRPr>
            </a:p>
            <a:p>
              <a:r>
                <a:rPr lang="en-GB" sz="1100">
                  <a:latin typeface="Calibri" pitchFamily="34" charset="0"/>
                </a:rPr>
                <a:t>Neutral players should look to work the whole of their area to support central players effectively.</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179388" y="1557338"/>
            <a:ext cx="5038725" cy="4032250"/>
          </a:xfrm>
          <a:prstGeom prst="rect">
            <a:avLst/>
          </a:prstGeom>
          <a:solidFill>
            <a:srgbClr val="C6F1C6"/>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5123" name="Rectangle 4" descr="Outlined diamond"/>
          <p:cNvSpPr>
            <a:spLocks noChangeArrowheads="1"/>
          </p:cNvSpPr>
          <p:nvPr/>
        </p:nvSpPr>
        <p:spPr bwMode="auto">
          <a:xfrm>
            <a:off x="4284663" y="1268413"/>
            <a:ext cx="628650" cy="288925"/>
          </a:xfrm>
          <a:prstGeom prst="rect">
            <a:avLst/>
          </a:prstGeom>
          <a:pattFill prst="openDmnd">
            <a:fgClr>
              <a:srgbClr val="000000"/>
            </a:fgClr>
            <a:bgClr>
              <a:srgbClr val="CCCCCC"/>
            </a:bgClr>
          </a:pattFill>
          <a:ln w="12700" algn="in">
            <a:noFill/>
            <a:miter lim="800000"/>
            <a:headEnd/>
            <a:tailEnd/>
          </a:ln>
        </p:spPr>
        <p:txBody>
          <a:bodyPr lIns="36576" tIns="36576" rIns="36576" bIns="36576"/>
          <a:lstStyle/>
          <a:p>
            <a:endParaRPr lang="en-GB">
              <a:latin typeface="Calibri" pitchFamily="34" charset="0"/>
            </a:endParaRPr>
          </a:p>
        </p:txBody>
      </p:sp>
      <p:sp>
        <p:nvSpPr>
          <p:cNvPr id="5124" name="Rectangle 5" descr="Outlined diamond"/>
          <p:cNvSpPr>
            <a:spLocks noChangeArrowheads="1"/>
          </p:cNvSpPr>
          <p:nvPr/>
        </p:nvSpPr>
        <p:spPr bwMode="auto">
          <a:xfrm rot="10800000">
            <a:off x="611188" y="5589588"/>
            <a:ext cx="630237" cy="287337"/>
          </a:xfrm>
          <a:prstGeom prst="rect">
            <a:avLst/>
          </a:prstGeom>
          <a:pattFill prst="openDmnd">
            <a:fgClr>
              <a:srgbClr val="000000"/>
            </a:fgClr>
            <a:bgClr>
              <a:srgbClr val="CCCCCC"/>
            </a:bgClr>
          </a:pattFill>
          <a:ln w="12700" algn="in">
            <a:noFill/>
            <a:miter lim="800000"/>
            <a:headEnd/>
            <a:tailEnd/>
          </a:ln>
        </p:spPr>
        <p:txBody>
          <a:bodyPr lIns="36576" tIns="36576" rIns="36576" bIns="36576"/>
          <a:lstStyle/>
          <a:p>
            <a:endParaRPr lang="en-GB">
              <a:latin typeface="Calibri" pitchFamily="34" charset="0"/>
            </a:endParaRPr>
          </a:p>
        </p:txBody>
      </p:sp>
      <p:sp>
        <p:nvSpPr>
          <p:cNvPr id="5125" name="Rectangle 6" descr="Outlined diamond"/>
          <p:cNvSpPr>
            <a:spLocks noChangeArrowheads="1"/>
          </p:cNvSpPr>
          <p:nvPr/>
        </p:nvSpPr>
        <p:spPr bwMode="auto">
          <a:xfrm rot="10800000">
            <a:off x="4283075" y="5589588"/>
            <a:ext cx="628650" cy="288925"/>
          </a:xfrm>
          <a:prstGeom prst="rect">
            <a:avLst/>
          </a:prstGeom>
          <a:pattFill prst="openDmnd">
            <a:fgClr>
              <a:srgbClr val="000000"/>
            </a:fgClr>
            <a:bgClr>
              <a:srgbClr val="CCCCCC"/>
            </a:bgClr>
          </a:pattFill>
          <a:ln w="12700" algn="in">
            <a:noFill/>
            <a:miter lim="800000"/>
            <a:headEnd/>
            <a:tailEnd/>
          </a:ln>
        </p:spPr>
        <p:txBody>
          <a:bodyPr lIns="36576" tIns="36576" rIns="36576" bIns="36576"/>
          <a:lstStyle/>
          <a:p>
            <a:endParaRPr lang="en-GB">
              <a:latin typeface="Calibri" pitchFamily="34" charset="0"/>
            </a:endParaRPr>
          </a:p>
        </p:txBody>
      </p:sp>
      <p:sp>
        <p:nvSpPr>
          <p:cNvPr id="5126" name="Rectangle 7" descr="Outlined diamond"/>
          <p:cNvSpPr>
            <a:spLocks noChangeArrowheads="1"/>
          </p:cNvSpPr>
          <p:nvPr/>
        </p:nvSpPr>
        <p:spPr bwMode="auto">
          <a:xfrm>
            <a:off x="647700" y="1268413"/>
            <a:ext cx="630238" cy="288925"/>
          </a:xfrm>
          <a:prstGeom prst="rect">
            <a:avLst/>
          </a:prstGeom>
          <a:pattFill prst="openDmnd">
            <a:fgClr>
              <a:srgbClr val="000000"/>
            </a:fgClr>
            <a:bgClr>
              <a:srgbClr val="CCCCCC"/>
            </a:bgClr>
          </a:pattFill>
          <a:ln w="12700" algn="in">
            <a:noFill/>
            <a:miter lim="800000"/>
            <a:headEnd/>
            <a:tailEnd/>
          </a:ln>
        </p:spPr>
        <p:txBody>
          <a:bodyPr lIns="36576" tIns="36576" rIns="36576" bIns="36576"/>
          <a:lstStyle/>
          <a:p>
            <a:endParaRPr lang="en-GB">
              <a:latin typeface="Calibri" pitchFamily="34" charset="0"/>
            </a:endParaRPr>
          </a:p>
        </p:txBody>
      </p:sp>
      <p:grpSp>
        <p:nvGrpSpPr>
          <p:cNvPr id="5127" name="Group 8"/>
          <p:cNvGrpSpPr>
            <a:grpSpLocks/>
          </p:cNvGrpSpPr>
          <p:nvPr/>
        </p:nvGrpSpPr>
        <p:grpSpPr bwMode="auto">
          <a:xfrm rot="10800000">
            <a:off x="1763713" y="1268413"/>
            <a:ext cx="161925" cy="198437"/>
            <a:chOff x="111407775" y="109026150"/>
            <a:chExt cx="162000" cy="198000"/>
          </a:xfrm>
        </p:grpSpPr>
        <p:sp>
          <p:nvSpPr>
            <p:cNvPr id="5184" name="Oval 9"/>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85" name="Oval 10"/>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86" name="Oval 11"/>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28" name="Group 12"/>
          <p:cNvGrpSpPr>
            <a:grpSpLocks/>
          </p:cNvGrpSpPr>
          <p:nvPr/>
        </p:nvGrpSpPr>
        <p:grpSpPr bwMode="auto">
          <a:xfrm>
            <a:off x="1798638" y="3176588"/>
            <a:ext cx="161925" cy="198437"/>
            <a:chOff x="108383775" y="108666150"/>
            <a:chExt cx="162000" cy="198000"/>
          </a:xfrm>
        </p:grpSpPr>
        <p:sp>
          <p:nvSpPr>
            <p:cNvPr id="5181" name="Oval 13"/>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82" name="Oval 14"/>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83" name="Oval 15"/>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29" name="Group 16"/>
          <p:cNvGrpSpPr>
            <a:grpSpLocks/>
          </p:cNvGrpSpPr>
          <p:nvPr/>
        </p:nvGrpSpPr>
        <p:grpSpPr bwMode="auto">
          <a:xfrm>
            <a:off x="1906588" y="5697538"/>
            <a:ext cx="161925" cy="198437"/>
            <a:chOff x="108498075" y="108780450"/>
            <a:chExt cx="162000" cy="198000"/>
          </a:xfrm>
        </p:grpSpPr>
        <p:sp>
          <p:nvSpPr>
            <p:cNvPr id="5178" name="Oval 17"/>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79" name="Oval 18"/>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80" name="Oval 19"/>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30" name="Group 20"/>
          <p:cNvGrpSpPr>
            <a:grpSpLocks/>
          </p:cNvGrpSpPr>
          <p:nvPr/>
        </p:nvGrpSpPr>
        <p:grpSpPr bwMode="auto">
          <a:xfrm>
            <a:off x="1690688" y="5805488"/>
            <a:ext cx="161925" cy="198437"/>
            <a:chOff x="108612375" y="108894750"/>
            <a:chExt cx="162000" cy="198000"/>
          </a:xfrm>
        </p:grpSpPr>
        <p:sp>
          <p:nvSpPr>
            <p:cNvPr id="5175" name="Oval 21"/>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76" name="Oval 22"/>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77" name="Oval 23"/>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31" name="Group 24"/>
          <p:cNvGrpSpPr>
            <a:grpSpLocks/>
          </p:cNvGrpSpPr>
          <p:nvPr/>
        </p:nvGrpSpPr>
        <p:grpSpPr bwMode="auto">
          <a:xfrm>
            <a:off x="3527425" y="5805488"/>
            <a:ext cx="161925" cy="198437"/>
            <a:chOff x="108726675" y="109009050"/>
            <a:chExt cx="162000" cy="198000"/>
          </a:xfrm>
        </p:grpSpPr>
        <p:sp>
          <p:nvSpPr>
            <p:cNvPr id="5172" name="Oval 25"/>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73" name="Oval 26"/>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74" name="Oval 27"/>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32" name="Group 28"/>
          <p:cNvGrpSpPr>
            <a:grpSpLocks/>
          </p:cNvGrpSpPr>
          <p:nvPr/>
        </p:nvGrpSpPr>
        <p:grpSpPr bwMode="auto">
          <a:xfrm>
            <a:off x="3275013" y="5662613"/>
            <a:ext cx="161925" cy="196850"/>
            <a:chOff x="108840975" y="109123350"/>
            <a:chExt cx="162000" cy="198000"/>
          </a:xfrm>
        </p:grpSpPr>
        <p:sp>
          <p:nvSpPr>
            <p:cNvPr id="5169" name="Oval 29"/>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70" name="Oval 30"/>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71" name="Oval 31"/>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33" name="Group 32"/>
          <p:cNvGrpSpPr>
            <a:grpSpLocks/>
          </p:cNvGrpSpPr>
          <p:nvPr/>
        </p:nvGrpSpPr>
        <p:grpSpPr bwMode="auto">
          <a:xfrm>
            <a:off x="3238500" y="5265738"/>
            <a:ext cx="161925" cy="198437"/>
            <a:chOff x="108955275" y="109237650"/>
            <a:chExt cx="162000" cy="198000"/>
          </a:xfrm>
        </p:grpSpPr>
        <p:sp>
          <p:nvSpPr>
            <p:cNvPr id="5166" name="Oval 33"/>
            <p:cNvSpPr>
              <a:spLocks noChangeArrowheads="1"/>
            </p:cNvSpPr>
            <p:nvPr/>
          </p:nvSpPr>
          <p:spPr bwMode="auto">
            <a:xfrm>
              <a:off x="108973275" y="10923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67" name="Oval 34"/>
            <p:cNvSpPr>
              <a:spLocks noChangeArrowheads="1"/>
            </p:cNvSpPr>
            <p:nvPr/>
          </p:nvSpPr>
          <p:spPr bwMode="auto">
            <a:xfrm>
              <a:off x="109036275" y="10923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68" name="Oval 35"/>
            <p:cNvSpPr>
              <a:spLocks noChangeArrowheads="1"/>
            </p:cNvSpPr>
            <p:nvPr/>
          </p:nvSpPr>
          <p:spPr bwMode="auto">
            <a:xfrm>
              <a:off x="108955275" y="1092736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34" name="Group 36"/>
          <p:cNvGrpSpPr>
            <a:grpSpLocks/>
          </p:cNvGrpSpPr>
          <p:nvPr/>
        </p:nvGrpSpPr>
        <p:grpSpPr bwMode="auto">
          <a:xfrm rot="10800000">
            <a:off x="2014538" y="1304925"/>
            <a:ext cx="161925" cy="198438"/>
            <a:chOff x="111293476" y="108911849"/>
            <a:chExt cx="162000" cy="198000"/>
          </a:xfrm>
        </p:grpSpPr>
        <p:sp>
          <p:nvSpPr>
            <p:cNvPr id="5163" name="Oval 37"/>
            <p:cNvSpPr>
              <a:spLocks noChangeArrowheads="1"/>
            </p:cNvSpPr>
            <p:nvPr/>
          </p:nvSpPr>
          <p:spPr bwMode="auto">
            <a:xfrm>
              <a:off x="111311476" y="1089118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64" name="Oval 38"/>
            <p:cNvSpPr>
              <a:spLocks noChangeArrowheads="1"/>
            </p:cNvSpPr>
            <p:nvPr/>
          </p:nvSpPr>
          <p:spPr bwMode="auto">
            <a:xfrm>
              <a:off x="111374476" y="1089118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65" name="Oval 39"/>
            <p:cNvSpPr>
              <a:spLocks noChangeArrowheads="1"/>
            </p:cNvSpPr>
            <p:nvPr/>
          </p:nvSpPr>
          <p:spPr bwMode="auto">
            <a:xfrm>
              <a:off x="111293476" y="108947849"/>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35" name="Group 40"/>
          <p:cNvGrpSpPr>
            <a:grpSpLocks/>
          </p:cNvGrpSpPr>
          <p:nvPr/>
        </p:nvGrpSpPr>
        <p:grpSpPr bwMode="auto">
          <a:xfrm rot="10800000">
            <a:off x="3419475" y="1089025"/>
            <a:ext cx="161925" cy="198438"/>
            <a:chOff x="111179176" y="108797549"/>
            <a:chExt cx="162000" cy="198000"/>
          </a:xfrm>
        </p:grpSpPr>
        <p:sp>
          <p:nvSpPr>
            <p:cNvPr id="5160" name="Oval 41"/>
            <p:cNvSpPr>
              <a:spLocks noChangeArrowheads="1"/>
            </p:cNvSpPr>
            <p:nvPr/>
          </p:nvSpPr>
          <p:spPr bwMode="auto">
            <a:xfrm>
              <a:off x="111197176" y="1087975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61" name="Oval 42"/>
            <p:cNvSpPr>
              <a:spLocks noChangeArrowheads="1"/>
            </p:cNvSpPr>
            <p:nvPr/>
          </p:nvSpPr>
          <p:spPr bwMode="auto">
            <a:xfrm>
              <a:off x="111260176" y="1087975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62" name="Oval 43"/>
            <p:cNvSpPr>
              <a:spLocks noChangeArrowheads="1"/>
            </p:cNvSpPr>
            <p:nvPr/>
          </p:nvSpPr>
          <p:spPr bwMode="auto">
            <a:xfrm>
              <a:off x="111179176" y="108833549"/>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36" name="Group 44"/>
          <p:cNvGrpSpPr>
            <a:grpSpLocks/>
          </p:cNvGrpSpPr>
          <p:nvPr/>
        </p:nvGrpSpPr>
        <p:grpSpPr bwMode="auto">
          <a:xfrm rot="10800000">
            <a:off x="3167063" y="1125538"/>
            <a:ext cx="161925" cy="196850"/>
            <a:chOff x="111064876" y="108683249"/>
            <a:chExt cx="162000" cy="198000"/>
          </a:xfrm>
        </p:grpSpPr>
        <p:sp>
          <p:nvSpPr>
            <p:cNvPr id="5157" name="Oval 45"/>
            <p:cNvSpPr>
              <a:spLocks noChangeArrowheads="1"/>
            </p:cNvSpPr>
            <p:nvPr/>
          </p:nvSpPr>
          <p:spPr bwMode="auto">
            <a:xfrm>
              <a:off x="111082876" y="1086832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58" name="Oval 46"/>
            <p:cNvSpPr>
              <a:spLocks noChangeArrowheads="1"/>
            </p:cNvSpPr>
            <p:nvPr/>
          </p:nvSpPr>
          <p:spPr bwMode="auto">
            <a:xfrm>
              <a:off x="111145876" y="1086832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59" name="Oval 47"/>
            <p:cNvSpPr>
              <a:spLocks noChangeArrowheads="1"/>
            </p:cNvSpPr>
            <p:nvPr/>
          </p:nvSpPr>
          <p:spPr bwMode="auto">
            <a:xfrm>
              <a:off x="111064876" y="108719249"/>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37" name="Group 48"/>
          <p:cNvGrpSpPr>
            <a:grpSpLocks/>
          </p:cNvGrpSpPr>
          <p:nvPr/>
        </p:nvGrpSpPr>
        <p:grpSpPr bwMode="auto">
          <a:xfrm rot="10800000">
            <a:off x="1943100" y="1052513"/>
            <a:ext cx="161925" cy="198437"/>
            <a:chOff x="110950576" y="108568949"/>
            <a:chExt cx="162000" cy="198000"/>
          </a:xfrm>
        </p:grpSpPr>
        <p:sp>
          <p:nvSpPr>
            <p:cNvPr id="5154" name="Oval 49"/>
            <p:cNvSpPr>
              <a:spLocks noChangeArrowheads="1"/>
            </p:cNvSpPr>
            <p:nvPr/>
          </p:nvSpPr>
          <p:spPr bwMode="auto">
            <a:xfrm>
              <a:off x="110968576" y="1085689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55" name="Oval 50"/>
            <p:cNvSpPr>
              <a:spLocks noChangeArrowheads="1"/>
            </p:cNvSpPr>
            <p:nvPr/>
          </p:nvSpPr>
          <p:spPr bwMode="auto">
            <a:xfrm>
              <a:off x="111031576" y="1085689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56" name="Oval 51"/>
            <p:cNvSpPr>
              <a:spLocks noChangeArrowheads="1"/>
            </p:cNvSpPr>
            <p:nvPr/>
          </p:nvSpPr>
          <p:spPr bwMode="auto">
            <a:xfrm>
              <a:off x="110950576" y="108604949"/>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38" name="Group 52"/>
          <p:cNvGrpSpPr>
            <a:grpSpLocks/>
          </p:cNvGrpSpPr>
          <p:nvPr/>
        </p:nvGrpSpPr>
        <p:grpSpPr bwMode="auto">
          <a:xfrm rot="10800000">
            <a:off x="3346450" y="1304925"/>
            <a:ext cx="161925" cy="198438"/>
            <a:chOff x="110836276" y="108454649"/>
            <a:chExt cx="162000" cy="198000"/>
          </a:xfrm>
        </p:grpSpPr>
        <p:sp>
          <p:nvSpPr>
            <p:cNvPr id="5151" name="Oval 53"/>
            <p:cNvSpPr>
              <a:spLocks noChangeArrowheads="1"/>
            </p:cNvSpPr>
            <p:nvPr/>
          </p:nvSpPr>
          <p:spPr bwMode="auto">
            <a:xfrm>
              <a:off x="110854276" y="1084546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52" name="Oval 54"/>
            <p:cNvSpPr>
              <a:spLocks noChangeArrowheads="1"/>
            </p:cNvSpPr>
            <p:nvPr/>
          </p:nvSpPr>
          <p:spPr bwMode="auto">
            <a:xfrm>
              <a:off x="110917276" y="1084546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53" name="Oval 55"/>
            <p:cNvSpPr>
              <a:spLocks noChangeArrowheads="1"/>
            </p:cNvSpPr>
            <p:nvPr/>
          </p:nvSpPr>
          <p:spPr bwMode="auto">
            <a:xfrm>
              <a:off x="110836276" y="108490649"/>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139" name="Oval 56" descr="Solid diamond"/>
          <p:cNvSpPr>
            <a:spLocks noChangeArrowheads="1"/>
          </p:cNvSpPr>
          <p:nvPr/>
        </p:nvSpPr>
        <p:spPr bwMode="auto">
          <a:xfrm>
            <a:off x="3562350" y="1376363"/>
            <a:ext cx="107950" cy="1079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40" name="Oval 57" descr="Solid diamond"/>
          <p:cNvSpPr>
            <a:spLocks noChangeArrowheads="1"/>
          </p:cNvSpPr>
          <p:nvPr/>
        </p:nvSpPr>
        <p:spPr bwMode="auto">
          <a:xfrm>
            <a:off x="1582738" y="1376363"/>
            <a:ext cx="107950" cy="1079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41" name="Oval 58" descr="Solid diamond"/>
          <p:cNvSpPr>
            <a:spLocks noChangeArrowheads="1"/>
          </p:cNvSpPr>
          <p:nvPr/>
        </p:nvSpPr>
        <p:spPr bwMode="auto">
          <a:xfrm>
            <a:off x="3851275" y="1449388"/>
            <a:ext cx="107950" cy="1079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42" name="Oval 59" descr="Solid diamond"/>
          <p:cNvSpPr>
            <a:spLocks noChangeArrowheads="1"/>
          </p:cNvSpPr>
          <p:nvPr/>
        </p:nvSpPr>
        <p:spPr bwMode="auto">
          <a:xfrm>
            <a:off x="2087563" y="5626100"/>
            <a:ext cx="107950" cy="1079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43" name="Oval 60" descr="Solid diamond"/>
          <p:cNvSpPr>
            <a:spLocks noChangeArrowheads="1"/>
          </p:cNvSpPr>
          <p:nvPr/>
        </p:nvSpPr>
        <p:spPr bwMode="auto">
          <a:xfrm>
            <a:off x="1619250" y="5626100"/>
            <a:ext cx="107950" cy="1079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44" name="Oval 61" descr="Solid diamond"/>
          <p:cNvSpPr>
            <a:spLocks noChangeArrowheads="1"/>
          </p:cNvSpPr>
          <p:nvPr/>
        </p:nvSpPr>
        <p:spPr bwMode="auto">
          <a:xfrm>
            <a:off x="3490913" y="5626100"/>
            <a:ext cx="107950" cy="1079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45" name="Freeform 62"/>
          <p:cNvSpPr>
            <a:spLocks/>
          </p:cNvSpPr>
          <p:nvPr/>
        </p:nvSpPr>
        <p:spPr bwMode="auto">
          <a:xfrm>
            <a:off x="3040063" y="3176588"/>
            <a:ext cx="768350" cy="2119312"/>
          </a:xfrm>
          <a:custGeom>
            <a:avLst/>
            <a:gdLst>
              <a:gd name="T0" fmla="*/ 383202 w 768000"/>
              <a:gd name="T1" fmla="*/ 2127139 h 2118000"/>
              <a:gd name="T2" fmla="*/ 383202 w 768000"/>
              <a:gd name="T3" fmla="*/ 2090463 h 2118000"/>
              <a:gd name="T4" fmla="*/ 565682 w 768000"/>
              <a:gd name="T5" fmla="*/ 1723718 h 2118000"/>
              <a:gd name="T6" fmla="*/ 200723 w 768000"/>
              <a:gd name="T7" fmla="*/ 1210275 h 2118000"/>
              <a:gd name="T8" fmla="*/ 748156 w 768000"/>
              <a:gd name="T9" fmla="*/ 806847 h 2118000"/>
              <a:gd name="T10" fmla="*/ 18240 w 768000"/>
              <a:gd name="T11" fmla="*/ 330075 h 2118000"/>
              <a:gd name="T12" fmla="*/ 638672 w 768000"/>
              <a:gd name="T13" fmla="*/ 0 h 2118000"/>
              <a:gd name="T14" fmla="*/ 0 60000 65536"/>
              <a:gd name="T15" fmla="*/ 0 60000 65536"/>
              <a:gd name="T16" fmla="*/ 0 60000 65536"/>
              <a:gd name="T17" fmla="*/ 0 60000 65536"/>
              <a:gd name="T18" fmla="*/ 0 60000 65536"/>
              <a:gd name="T19" fmla="*/ 0 60000 65536"/>
              <a:gd name="T20" fmla="*/ 0 60000 65536"/>
              <a:gd name="T21" fmla="*/ 0 w 768000"/>
              <a:gd name="T22" fmla="*/ 0 h 2118000"/>
              <a:gd name="T23" fmla="*/ 768000 w 768000"/>
              <a:gd name="T24" fmla="*/ 2118000 h 2118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8000" h="2118000">
                <a:moveTo>
                  <a:pt x="378000" y="2088000"/>
                </a:moveTo>
                <a:cubicBezTo>
                  <a:pt x="363000" y="2103000"/>
                  <a:pt x="348000" y="2118000"/>
                  <a:pt x="378000" y="2052000"/>
                </a:cubicBezTo>
                <a:cubicBezTo>
                  <a:pt x="408000" y="1986000"/>
                  <a:pt x="588000" y="1836000"/>
                  <a:pt x="558000" y="1692000"/>
                </a:cubicBezTo>
                <a:cubicBezTo>
                  <a:pt x="528000" y="1548000"/>
                  <a:pt x="168000" y="1338000"/>
                  <a:pt x="198000" y="1188000"/>
                </a:cubicBezTo>
                <a:cubicBezTo>
                  <a:pt x="228000" y="1038000"/>
                  <a:pt x="768000" y="936000"/>
                  <a:pt x="738000" y="792000"/>
                </a:cubicBezTo>
                <a:cubicBezTo>
                  <a:pt x="708000" y="648000"/>
                  <a:pt x="36000" y="456000"/>
                  <a:pt x="18000" y="324000"/>
                </a:cubicBezTo>
                <a:cubicBezTo>
                  <a:pt x="0" y="192000"/>
                  <a:pt x="315000" y="96000"/>
                  <a:pt x="630000" y="0"/>
                </a:cubicBezTo>
              </a:path>
            </a:pathLst>
          </a:custGeom>
          <a:noFill/>
          <a:ln w="9525" cap="flat">
            <a:solidFill>
              <a:srgbClr val="000000"/>
            </a:solidFill>
            <a:round/>
            <a:headEnd type="none" w="med" len="med"/>
            <a:tailEnd type="triangle" w="med" len="med"/>
          </a:ln>
        </p:spPr>
        <p:txBody>
          <a:bodyPr lIns="36576" tIns="36576" rIns="36576" bIns="36576"/>
          <a:lstStyle/>
          <a:p>
            <a:endParaRPr lang="en-US"/>
          </a:p>
        </p:txBody>
      </p:sp>
      <p:sp>
        <p:nvSpPr>
          <p:cNvPr id="5146" name="Line 63"/>
          <p:cNvSpPr>
            <a:spLocks noChangeShapeType="1"/>
          </p:cNvSpPr>
          <p:nvPr/>
        </p:nvSpPr>
        <p:spPr bwMode="auto">
          <a:xfrm flipH="1" flipV="1">
            <a:off x="1871663" y="2960688"/>
            <a:ext cx="1582737" cy="180975"/>
          </a:xfrm>
          <a:prstGeom prst="line">
            <a:avLst/>
          </a:prstGeom>
          <a:noFill/>
          <a:ln w="9525">
            <a:solidFill>
              <a:srgbClr val="000000"/>
            </a:solidFill>
            <a:round/>
            <a:headEnd/>
            <a:tailEnd type="triangle" w="med" len="med"/>
          </a:ln>
        </p:spPr>
        <p:txBody>
          <a:bodyPr lIns="36576" tIns="36576" rIns="36576" bIns="36576"/>
          <a:lstStyle/>
          <a:p>
            <a:endParaRPr lang="en-US"/>
          </a:p>
        </p:txBody>
      </p:sp>
      <p:sp>
        <p:nvSpPr>
          <p:cNvPr id="5147" name="Line 64"/>
          <p:cNvSpPr>
            <a:spLocks noChangeShapeType="1"/>
          </p:cNvSpPr>
          <p:nvPr/>
        </p:nvSpPr>
        <p:spPr bwMode="auto">
          <a:xfrm flipH="1" flipV="1">
            <a:off x="863600" y="1557338"/>
            <a:ext cx="900113" cy="1439862"/>
          </a:xfrm>
          <a:prstGeom prst="line">
            <a:avLst/>
          </a:prstGeom>
          <a:noFill/>
          <a:ln w="9525">
            <a:solidFill>
              <a:srgbClr val="000000"/>
            </a:solidFill>
            <a:round/>
            <a:headEnd/>
            <a:tailEnd type="triangle" w="med" len="med"/>
          </a:ln>
        </p:spPr>
        <p:txBody>
          <a:bodyPr lIns="36576" tIns="36576" rIns="36576" bIns="36576"/>
          <a:lstStyle/>
          <a:p>
            <a:endParaRPr lang="en-US"/>
          </a:p>
        </p:txBody>
      </p:sp>
      <p:sp>
        <p:nvSpPr>
          <p:cNvPr id="5148" name="Line 65"/>
          <p:cNvSpPr>
            <a:spLocks noChangeShapeType="1"/>
          </p:cNvSpPr>
          <p:nvPr/>
        </p:nvSpPr>
        <p:spPr bwMode="auto">
          <a:xfrm flipH="1" flipV="1">
            <a:off x="1295400" y="1557338"/>
            <a:ext cx="539750" cy="1331912"/>
          </a:xfrm>
          <a:prstGeom prst="line">
            <a:avLst/>
          </a:prstGeom>
          <a:noFill/>
          <a:ln w="9525">
            <a:solidFill>
              <a:srgbClr val="000000"/>
            </a:solidFill>
            <a:prstDash val="dash"/>
            <a:round/>
            <a:headEnd/>
            <a:tailEnd type="triangle" w="med" len="med"/>
          </a:ln>
        </p:spPr>
        <p:txBody>
          <a:bodyPr lIns="36576" tIns="36576" rIns="36576" bIns="36576"/>
          <a:lstStyle/>
          <a:p>
            <a:endParaRPr lang="en-US"/>
          </a:p>
        </p:txBody>
      </p:sp>
      <p:sp>
        <p:nvSpPr>
          <p:cNvPr id="66" name="Title 1"/>
          <p:cNvSpPr txBox="1">
            <a:spLocks/>
          </p:cNvSpPr>
          <p:nvPr/>
        </p:nvSpPr>
        <p:spPr>
          <a:xfrm>
            <a:off x="684213" y="188913"/>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Recovery Runs</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sp>
        <p:nvSpPr>
          <p:cNvPr id="3138" name="Text Box 66"/>
          <p:cNvSpPr txBox="1">
            <a:spLocks noChangeArrowheads="1"/>
          </p:cNvSpPr>
          <p:nvPr/>
        </p:nvSpPr>
        <p:spPr bwMode="auto">
          <a:xfrm>
            <a:off x="5364163" y="620713"/>
            <a:ext cx="3600450" cy="5903912"/>
          </a:xfrm>
          <a:prstGeom prst="rect">
            <a:avLst/>
          </a:prstGeom>
          <a:noFill/>
          <a:ln w="9525" algn="in">
            <a:noFill/>
            <a:miter lim="800000"/>
            <a:headEnd/>
            <a:tailEnd/>
          </a:ln>
          <a:effectLst/>
        </p:spPr>
        <p:txBody>
          <a:bodyPr lIns="36576" tIns="36576" rIns="36576" bIns="36576"/>
          <a:lstStyle/>
          <a:p>
            <a:pPr>
              <a:defRPr/>
            </a:pPr>
            <a:r>
              <a:rPr lang="en-GB" sz="1200" b="1" dirty="0">
                <a:solidFill>
                  <a:srgbClr val="000000"/>
                </a:solidFill>
                <a:latin typeface="Calibri" pitchFamily="34" charset="0"/>
              </a:rPr>
              <a:t>Set up: </a:t>
            </a:r>
          </a:p>
          <a:p>
            <a:pPr>
              <a:defRPr/>
            </a:pPr>
            <a:r>
              <a:rPr lang="en-GB" sz="1200" dirty="0">
                <a:solidFill>
                  <a:srgbClr val="000000"/>
                </a:solidFill>
                <a:latin typeface="Calibri" pitchFamily="34" charset="0"/>
              </a:rPr>
              <a:t>Practice is working initially on 2v2’s</a:t>
            </a:r>
          </a:p>
          <a:p>
            <a:pPr>
              <a:defRPr/>
            </a:pPr>
            <a:r>
              <a:rPr lang="en-GB" sz="1200" dirty="0">
                <a:solidFill>
                  <a:srgbClr val="000000"/>
                </a:solidFill>
                <a:latin typeface="Calibri" pitchFamily="34" charset="0"/>
              </a:rPr>
              <a:t>Players in pairs at each end of the pitch, can work with any amount</a:t>
            </a:r>
          </a:p>
          <a:p>
            <a:pPr>
              <a:defRPr/>
            </a:pPr>
            <a:r>
              <a:rPr lang="en-GB" sz="1200" dirty="0">
                <a:solidFill>
                  <a:srgbClr val="000000"/>
                </a:solidFill>
                <a:latin typeface="Calibri" pitchFamily="34" charset="0"/>
              </a:rPr>
              <a:t>Area can be any size, dependant on age and ability of the group</a:t>
            </a:r>
          </a:p>
          <a:p>
            <a:pPr>
              <a:defRPr/>
            </a:pPr>
            <a:r>
              <a:rPr lang="en-GB" sz="1200" dirty="0">
                <a:solidFill>
                  <a:srgbClr val="000000"/>
                </a:solidFill>
                <a:latin typeface="Calibri" pitchFamily="34" charset="0"/>
              </a:rPr>
              <a:t>To start two players come out with a ball and once they get to the opposite end one has a shot</a:t>
            </a:r>
          </a:p>
          <a:p>
            <a:pPr>
              <a:defRPr/>
            </a:pPr>
            <a:r>
              <a:rPr lang="en-GB" sz="1200" dirty="0">
                <a:solidFill>
                  <a:srgbClr val="000000"/>
                </a:solidFill>
                <a:latin typeface="Calibri" pitchFamily="34" charset="0"/>
              </a:rPr>
              <a:t>As soon as that player has had their shot, they must touch a goal post before recovering to help their partner</a:t>
            </a:r>
          </a:p>
          <a:p>
            <a:pPr>
              <a:defRPr/>
            </a:pPr>
            <a:r>
              <a:rPr lang="en-GB" sz="1200" dirty="0">
                <a:solidFill>
                  <a:srgbClr val="000000"/>
                </a:solidFill>
                <a:latin typeface="Calibri" pitchFamily="34" charset="0"/>
              </a:rPr>
              <a:t>Whilst the player is touching one of the goal posts two players from that end come out and look to score in the other goal</a:t>
            </a:r>
          </a:p>
          <a:p>
            <a:pPr>
              <a:defRPr/>
            </a:pPr>
            <a:r>
              <a:rPr lang="en-GB" sz="1200" dirty="0">
                <a:solidFill>
                  <a:srgbClr val="000000"/>
                </a:solidFill>
                <a:latin typeface="Calibri" pitchFamily="34" charset="0"/>
              </a:rPr>
              <a:t>Give the defenders an incentive, if the win the ball can they score in the opposite end </a:t>
            </a:r>
          </a:p>
          <a:p>
            <a:pPr>
              <a:defRPr/>
            </a:pPr>
            <a:endParaRPr lang="en-GB" sz="1200" dirty="0">
              <a:solidFill>
                <a:srgbClr val="000000"/>
              </a:solidFill>
              <a:latin typeface="Calibri" pitchFamily="34" charset="0"/>
            </a:endParaRPr>
          </a:p>
          <a:p>
            <a:pPr>
              <a:defRPr/>
            </a:pPr>
            <a:r>
              <a:rPr lang="en-GB" sz="1200" b="1" dirty="0">
                <a:solidFill>
                  <a:srgbClr val="000000"/>
                </a:solidFill>
                <a:latin typeface="Calibri" pitchFamily="34" charset="0"/>
              </a:rPr>
              <a:t>Progressions</a:t>
            </a:r>
          </a:p>
          <a:p>
            <a:pPr>
              <a:defRPr/>
            </a:pPr>
            <a:r>
              <a:rPr lang="en-GB" sz="1200" dirty="0">
                <a:solidFill>
                  <a:srgbClr val="000000"/>
                </a:solidFill>
                <a:latin typeface="Calibri" pitchFamily="34" charset="0"/>
              </a:rPr>
              <a:t>You could work with different numbers 1v1, 3v3, 4v4 or make overloads 2v1, 3v2</a:t>
            </a:r>
          </a:p>
          <a:p>
            <a:pPr>
              <a:defRPr/>
            </a:pPr>
            <a:r>
              <a:rPr lang="en-GB" sz="1200" dirty="0">
                <a:solidFill>
                  <a:srgbClr val="000000"/>
                </a:solidFill>
                <a:latin typeface="Calibri" pitchFamily="34" charset="0"/>
              </a:rPr>
              <a:t>Look at finishing in different ways, give players chance to be experimental</a:t>
            </a:r>
          </a:p>
          <a:p>
            <a:pPr>
              <a:defRPr/>
            </a:pPr>
            <a:r>
              <a:rPr lang="en-GB" sz="1200" dirty="0">
                <a:solidFill>
                  <a:srgbClr val="000000"/>
                </a:solidFill>
                <a:latin typeface="Calibri" pitchFamily="34" charset="0"/>
              </a:rPr>
              <a:t>Just have one goal each end to work on realistic finishing and add goal keepers into the practice</a:t>
            </a:r>
          </a:p>
          <a:p>
            <a:pPr>
              <a:defRPr/>
            </a:pPr>
            <a:r>
              <a:rPr lang="en-GB" sz="1200" dirty="0">
                <a:solidFill>
                  <a:srgbClr val="000000"/>
                </a:solidFill>
                <a:latin typeface="Calibri" pitchFamily="34" charset="0"/>
              </a:rPr>
              <a:t>Practice is initially a 2v1 until the other player recovers so, can we work on delaying tactics</a:t>
            </a:r>
          </a:p>
          <a:p>
            <a:pPr>
              <a:defRPr/>
            </a:pPr>
            <a:endParaRPr lang="en-GB" sz="1200" dirty="0">
              <a:solidFill>
                <a:srgbClr val="000000"/>
              </a:solidFill>
              <a:latin typeface="Calibri" pitchFamily="34" charset="0"/>
            </a:endParaRPr>
          </a:p>
          <a:p>
            <a:pPr>
              <a:defRPr/>
            </a:pPr>
            <a:r>
              <a:rPr lang="en-GB" sz="1200" dirty="0">
                <a:solidFill>
                  <a:srgbClr val="000000"/>
                </a:solidFill>
                <a:latin typeface="Calibri" pitchFamily="34" charset="0"/>
              </a:rPr>
              <a:t>As this is a physically demanding practice build in breaks, which can be used to discuss </a:t>
            </a:r>
          </a:p>
          <a:p>
            <a:pPr marL="285750" indent="-285750">
              <a:buFontTx/>
              <a:buAutoNum type="romanLcParenBoth"/>
              <a:defRPr/>
            </a:pPr>
            <a:r>
              <a:rPr lang="en-GB" sz="1200" dirty="0">
                <a:solidFill>
                  <a:srgbClr val="000000"/>
                </a:solidFill>
                <a:latin typeface="Calibri" pitchFamily="34" charset="0"/>
              </a:rPr>
              <a:t>Attackers - What are we doing well? What areas could we improve on?</a:t>
            </a:r>
          </a:p>
          <a:p>
            <a:pPr>
              <a:defRPr/>
            </a:pPr>
            <a:r>
              <a:rPr lang="en-GB" sz="1200" dirty="0">
                <a:solidFill>
                  <a:srgbClr val="000000"/>
                </a:solidFill>
                <a:latin typeface="Calibri" pitchFamily="34" charset="0"/>
              </a:rPr>
              <a:t>(ii)    Defenders - Are we limiting shooting opportunities?</a:t>
            </a:r>
          </a:p>
          <a:p>
            <a:pPr>
              <a:defRPr/>
            </a:pPr>
            <a:r>
              <a:rPr lang="en-GB" sz="1200" dirty="0">
                <a:solidFill>
                  <a:srgbClr val="000000"/>
                </a:solidFill>
                <a:latin typeface="Calibri" pitchFamily="34" charset="0"/>
              </a:rPr>
              <a:t>         How can we make it harder for the attackers?    </a:t>
            </a:r>
          </a:p>
          <a:p>
            <a:pPr>
              <a:defRPr/>
            </a:pPr>
            <a:endParaRPr lang="en-GB" sz="1100" dirty="0">
              <a:solidFill>
                <a:srgbClr val="000000"/>
              </a:solidFill>
              <a:latin typeface="Calibri" pitchFamily="34" charset="0"/>
            </a:endParaRPr>
          </a:p>
          <a:p>
            <a:pPr>
              <a:defRPr/>
            </a:pPr>
            <a:endParaRPr lang="en-GB" sz="1100" dirty="0">
              <a:solidFill>
                <a:srgbClr val="000000"/>
              </a:solidFill>
              <a:latin typeface="Calibri" pitchFamily="34" charset="0"/>
            </a:endParaRPr>
          </a:p>
          <a:p>
            <a:pPr>
              <a:defRPr/>
            </a:pPr>
            <a:endParaRPr lang="en-GB" sz="1100" dirty="0">
              <a:solidFill>
                <a:srgbClr val="000000"/>
              </a:solidFill>
              <a:latin typeface="Calibri" pitchFamily="34" charset="0"/>
            </a:endParaRPr>
          </a:p>
          <a:p>
            <a:pPr>
              <a:defRPr/>
            </a:pPr>
            <a:endParaRPr lang="en-GB" sz="1200" dirty="0">
              <a:solidFill>
                <a:srgbClr val="000000"/>
              </a:solidFill>
              <a:latin typeface="Calibri" pitchFamily="34" charset="0"/>
            </a:endParaRPr>
          </a:p>
          <a:p>
            <a:pPr>
              <a:defRPr/>
            </a:pPr>
            <a:endParaRPr lang="en-US" dirty="0">
              <a:latin typeface="Arial" pitchFamily="34" charset="0"/>
            </a:endParaRPr>
          </a:p>
        </p:txBody>
      </p:sp>
    </p:spTree>
  </p:cSld>
  <p:clrMapOvr>
    <a:masterClrMapping/>
  </p:clrMapOvr>
  <p:transition advTm="10281"/>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To the Moon and Back</a:t>
            </a:r>
          </a:p>
        </p:txBody>
      </p:sp>
      <p:sp>
        <p:nvSpPr>
          <p:cNvPr id="41987" name="TextBox 25"/>
          <p:cNvSpPr txBox="1">
            <a:spLocks noChangeArrowheads="1"/>
          </p:cNvSpPr>
          <p:nvPr/>
        </p:nvSpPr>
        <p:spPr bwMode="auto">
          <a:xfrm>
            <a:off x="5292725" y="620713"/>
            <a:ext cx="3573463" cy="5508625"/>
          </a:xfrm>
          <a:prstGeom prst="rect">
            <a:avLst/>
          </a:prstGeom>
          <a:noFill/>
          <a:ln w="9525">
            <a:noFill/>
            <a:miter lim="800000"/>
            <a:headEnd/>
            <a:tailEnd/>
          </a:ln>
        </p:spPr>
        <p:txBody>
          <a:bodyPr>
            <a:spAutoFit/>
          </a:bodyPr>
          <a:lstStyle/>
          <a:p>
            <a:r>
              <a:rPr lang="en-GB" sz="1100" b="1">
                <a:latin typeface="Calibri" pitchFamily="34" charset="0"/>
              </a:rPr>
              <a:t>Start:</a:t>
            </a:r>
            <a:r>
              <a:rPr lang="en-GB" sz="1100">
                <a:latin typeface="Calibri" pitchFamily="34" charset="0"/>
              </a:rPr>
              <a:t>  </a:t>
            </a:r>
          </a:p>
          <a:p>
            <a:r>
              <a:rPr lang="en-GB" sz="1100">
                <a:latin typeface="Calibri" pitchFamily="34" charset="0"/>
              </a:rPr>
              <a:t>All players with a ball dribbling round to get used to the area, if they want to use the gates they can.</a:t>
            </a:r>
          </a:p>
          <a:p>
            <a:r>
              <a:rPr lang="en-GB" sz="1100">
                <a:latin typeface="Calibri" pitchFamily="34" charset="0"/>
              </a:rPr>
              <a:t> </a:t>
            </a:r>
          </a:p>
          <a:p>
            <a:r>
              <a:rPr lang="en-GB" sz="1100" b="1">
                <a:latin typeface="Calibri" pitchFamily="34" charset="0"/>
              </a:rPr>
              <a:t>Progressions:</a:t>
            </a:r>
          </a:p>
          <a:p>
            <a:r>
              <a:rPr lang="en-GB" sz="1100" b="1">
                <a:latin typeface="Calibri" pitchFamily="34" charset="0"/>
              </a:rPr>
              <a:t> </a:t>
            </a:r>
          </a:p>
          <a:p>
            <a:r>
              <a:rPr lang="en-GB" sz="1100">
                <a:latin typeface="Calibri" pitchFamily="34" charset="0"/>
              </a:rPr>
              <a:t>Players now pair up and look to pass to each other through the gates. Initially working on one gate.</a:t>
            </a:r>
          </a:p>
          <a:p>
            <a:endParaRPr lang="en-GB" sz="1100">
              <a:latin typeface="Calibri" pitchFamily="34" charset="0"/>
            </a:endParaRPr>
          </a:p>
          <a:p>
            <a:r>
              <a:rPr lang="en-GB" sz="1100">
                <a:latin typeface="Calibri" pitchFamily="34" charset="0"/>
              </a:rPr>
              <a:t>How many gates can they pass through in a certain amount of time.</a:t>
            </a:r>
          </a:p>
          <a:p>
            <a:endParaRPr lang="en-GB" sz="1100">
              <a:latin typeface="Calibri" pitchFamily="34" charset="0"/>
            </a:endParaRPr>
          </a:p>
          <a:p>
            <a:r>
              <a:rPr lang="en-GB" sz="1100">
                <a:latin typeface="Calibri" pitchFamily="34" charset="0"/>
              </a:rPr>
              <a:t>Could add balls on top of the markers on a couple of gates .</a:t>
            </a:r>
          </a:p>
          <a:p>
            <a:r>
              <a:rPr lang="en-GB" sz="1100">
                <a:latin typeface="Calibri" pitchFamily="34" charset="0"/>
              </a:rPr>
              <a:t>1pt passing through gate without balls</a:t>
            </a:r>
          </a:p>
          <a:p>
            <a:r>
              <a:rPr lang="en-GB" sz="1100">
                <a:latin typeface="Calibri" pitchFamily="34" charset="0"/>
              </a:rPr>
              <a:t>2pts passing through gate with balls</a:t>
            </a:r>
          </a:p>
          <a:p>
            <a:endParaRPr lang="en-GB" sz="1100">
              <a:latin typeface="Calibri" pitchFamily="34" charset="0"/>
            </a:endParaRPr>
          </a:p>
          <a:p>
            <a:r>
              <a:rPr lang="en-GB" sz="1100">
                <a:latin typeface="Calibri" pitchFamily="34" charset="0"/>
              </a:rPr>
              <a:t>Have 2 players acting as blockers, dribbling a ball each and trying to stop players passing through the gates. Rotate these players regularly.</a:t>
            </a:r>
          </a:p>
          <a:p>
            <a:endParaRPr lang="en-GB" sz="1100">
              <a:latin typeface="Calibri" pitchFamily="34" charset="0"/>
            </a:endParaRPr>
          </a:p>
          <a:p>
            <a:r>
              <a:rPr lang="en-GB" sz="1100" b="1">
                <a:latin typeface="Calibri" pitchFamily="34" charset="0"/>
              </a:rPr>
              <a:t>Challenges:</a:t>
            </a:r>
          </a:p>
          <a:p>
            <a:endParaRPr lang="en-GB" sz="1000">
              <a:latin typeface="Calibri" pitchFamily="34" charset="0"/>
            </a:endParaRPr>
          </a:p>
          <a:p>
            <a:r>
              <a:rPr lang="en-GB" sz="1100">
                <a:latin typeface="Calibri" pitchFamily="34" charset="0"/>
              </a:rPr>
              <a:t>Smaller Gates</a:t>
            </a:r>
          </a:p>
          <a:p>
            <a:r>
              <a:rPr lang="en-GB" sz="1100">
                <a:latin typeface="Calibri" pitchFamily="34" charset="0"/>
              </a:rPr>
              <a:t>Smaller Balls</a:t>
            </a:r>
          </a:p>
          <a:p>
            <a:r>
              <a:rPr lang="en-GB" sz="1100">
                <a:latin typeface="Calibri" pitchFamily="34" charset="0"/>
              </a:rPr>
              <a:t>Try to pass and receive with either foot</a:t>
            </a:r>
          </a:p>
          <a:p>
            <a:r>
              <a:rPr lang="en-GB" sz="1100">
                <a:latin typeface="Calibri" pitchFamily="34" charset="0"/>
              </a:rPr>
              <a:t>Let players come up with a scoring system</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41988" name="Group 108"/>
          <p:cNvGrpSpPr>
            <a:grpSpLocks/>
          </p:cNvGrpSpPr>
          <p:nvPr/>
        </p:nvGrpSpPr>
        <p:grpSpPr bwMode="auto">
          <a:xfrm rot="-5400000">
            <a:off x="1260475" y="-242887"/>
            <a:ext cx="2879725" cy="4464050"/>
            <a:chOff x="323528" y="836712"/>
            <a:chExt cx="3998218" cy="5522366"/>
          </a:xfrm>
        </p:grpSpPr>
        <p:sp>
          <p:nvSpPr>
            <p:cNvPr id="42071" name="Rectangle 3"/>
            <p:cNvSpPr>
              <a:spLocks noChangeArrowheads="1"/>
            </p:cNvSpPr>
            <p:nvPr/>
          </p:nvSpPr>
          <p:spPr bwMode="auto">
            <a:xfrm rot="-5400000">
              <a:off x="-266861" y="1780419"/>
              <a:ext cx="5098024" cy="3704443"/>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2072" name="Rectangle 4"/>
            <p:cNvSpPr>
              <a:spLocks noChangeArrowheads="1"/>
            </p:cNvSpPr>
            <p:nvPr/>
          </p:nvSpPr>
          <p:spPr bwMode="auto">
            <a:xfrm rot="-5400000">
              <a:off x="-438546" y="1598786"/>
              <a:ext cx="5522366" cy="3998218"/>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42073" name="Group 7"/>
            <p:cNvGrpSpPr>
              <a:grpSpLocks/>
            </p:cNvGrpSpPr>
            <p:nvPr/>
          </p:nvGrpSpPr>
          <p:grpSpPr bwMode="auto">
            <a:xfrm rot="-7870289">
              <a:off x="3424109" y="1504470"/>
              <a:ext cx="576632" cy="98881"/>
              <a:chOff x="109823775" y="107856150"/>
              <a:chExt cx="746100" cy="125405"/>
            </a:xfrm>
          </p:grpSpPr>
          <p:sp>
            <p:nvSpPr>
              <p:cNvPr id="42148" name="Oval 8"/>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49" name="Oval 9"/>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74" name="Group 13"/>
            <p:cNvGrpSpPr>
              <a:grpSpLocks/>
            </p:cNvGrpSpPr>
            <p:nvPr/>
          </p:nvGrpSpPr>
          <p:grpSpPr bwMode="auto">
            <a:xfrm rot="10800000">
              <a:off x="1040678" y="5427594"/>
              <a:ext cx="590416" cy="97584"/>
              <a:chOff x="109823775" y="107856150"/>
              <a:chExt cx="746100" cy="125405"/>
            </a:xfrm>
          </p:grpSpPr>
          <p:sp>
            <p:nvSpPr>
              <p:cNvPr id="42146" name="Oval 14"/>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47" name="Oval 15"/>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75" name="Group 16"/>
            <p:cNvGrpSpPr>
              <a:grpSpLocks/>
            </p:cNvGrpSpPr>
            <p:nvPr/>
          </p:nvGrpSpPr>
          <p:grpSpPr bwMode="auto">
            <a:xfrm rot="-809418">
              <a:off x="1093481" y="1794951"/>
              <a:ext cx="576632" cy="100314"/>
              <a:chOff x="109823775" y="107856150"/>
              <a:chExt cx="746100" cy="125405"/>
            </a:xfrm>
          </p:grpSpPr>
          <p:sp>
            <p:nvSpPr>
              <p:cNvPr id="42144" name="Oval 17"/>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45" name="Oval 18"/>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76" name="Group 57"/>
            <p:cNvGrpSpPr>
              <a:grpSpLocks/>
            </p:cNvGrpSpPr>
            <p:nvPr/>
          </p:nvGrpSpPr>
          <p:grpSpPr bwMode="auto">
            <a:xfrm>
              <a:off x="3619919" y="5494139"/>
              <a:ext cx="408422" cy="468699"/>
              <a:chOff x="3341465" y="5161853"/>
              <a:chExt cx="451803" cy="503355"/>
            </a:xfrm>
          </p:grpSpPr>
          <p:sp>
            <p:nvSpPr>
              <p:cNvPr id="42142" name="Oval 22"/>
              <p:cNvSpPr>
                <a:spLocks noChangeArrowheads="1"/>
              </p:cNvSpPr>
              <p:nvPr/>
            </p:nvSpPr>
            <p:spPr bwMode="auto">
              <a:xfrm rot="-3026569">
                <a:off x="3340759" y="5554518"/>
                <a:ext cx="111396" cy="109983"/>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43" name="Oval 23"/>
              <p:cNvSpPr>
                <a:spLocks noChangeArrowheads="1"/>
              </p:cNvSpPr>
              <p:nvPr/>
            </p:nvSpPr>
            <p:spPr bwMode="auto">
              <a:xfrm rot="-3026569">
                <a:off x="3682579" y="5162559"/>
                <a:ext cx="111396" cy="109983"/>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42077" name="Text Box 34"/>
            <p:cNvSpPr txBox="1">
              <a:spLocks noChangeArrowheads="1"/>
            </p:cNvSpPr>
            <p:nvPr/>
          </p:nvSpPr>
          <p:spPr bwMode="auto">
            <a:xfrm rot="-5400000">
              <a:off x="-11962" y="3533044"/>
              <a:ext cx="1197622" cy="199195"/>
            </a:xfrm>
            <a:prstGeom prst="rect">
              <a:avLst/>
            </a:prstGeom>
            <a:noFill/>
            <a:ln w="9525" algn="in">
              <a:noFill/>
              <a:miter lim="800000"/>
              <a:headEnd/>
              <a:tailEnd/>
            </a:ln>
          </p:spPr>
          <p:txBody>
            <a:bodyPr lIns="36576" tIns="36576" rIns="36576" bIns="36576"/>
            <a:lstStyle/>
            <a:p>
              <a:pPr algn="ctr"/>
              <a:endParaRPr lang="en-US"/>
            </a:p>
          </p:txBody>
        </p:sp>
        <p:sp>
          <p:nvSpPr>
            <p:cNvPr id="42078" name="Text Box 35"/>
            <p:cNvSpPr txBox="1">
              <a:spLocks noChangeArrowheads="1"/>
            </p:cNvSpPr>
            <p:nvPr/>
          </p:nvSpPr>
          <p:spPr bwMode="auto">
            <a:xfrm rot="10800000">
              <a:off x="1626529" y="5902208"/>
              <a:ext cx="1225260" cy="195168"/>
            </a:xfrm>
            <a:prstGeom prst="rect">
              <a:avLst/>
            </a:prstGeom>
            <a:noFill/>
            <a:ln w="9525" algn="in">
              <a:noFill/>
              <a:miter lim="800000"/>
              <a:headEnd/>
              <a:tailEnd/>
            </a:ln>
          </p:spPr>
          <p:txBody>
            <a:bodyPr lIns="36576" tIns="36576" rIns="36576" bIns="36576"/>
            <a:lstStyle/>
            <a:p>
              <a:pPr algn="ctr"/>
              <a:endParaRPr lang="en-US"/>
            </a:p>
          </p:txBody>
        </p:sp>
        <p:sp>
          <p:nvSpPr>
            <p:cNvPr id="42079" name="Text Box 36"/>
            <p:cNvSpPr txBox="1">
              <a:spLocks noChangeArrowheads="1"/>
            </p:cNvSpPr>
            <p:nvPr/>
          </p:nvSpPr>
          <p:spPr bwMode="auto">
            <a:xfrm>
              <a:off x="1769834" y="1195998"/>
              <a:ext cx="1225260" cy="195168"/>
            </a:xfrm>
            <a:prstGeom prst="rect">
              <a:avLst/>
            </a:prstGeom>
            <a:noFill/>
            <a:ln w="9525" algn="in">
              <a:noFill/>
              <a:miter lim="800000"/>
              <a:headEnd/>
              <a:tailEnd/>
            </a:ln>
          </p:spPr>
          <p:txBody>
            <a:bodyPr lIns="36576" tIns="36576" rIns="36576" bIns="36576"/>
            <a:lstStyle/>
            <a:p>
              <a:pPr algn="ctr"/>
              <a:endParaRPr lang="en-US"/>
            </a:p>
          </p:txBody>
        </p:sp>
        <p:sp>
          <p:nvSpPr>
            <p:cNvPr id="42080" name="Text Box 37"/>
            <p:cNvSpPr txBox="1">
              <a:spLocks noChangeArrowheads="1"/>
            </p:cNvSpPr>
            <p:nvPr/>
          </p:nvSpPr>
          <p:spPr bwMode="auto">
            <a:xfrm rot="-5400000">
              <a:off x="3379357" y="3560420"/>
              <a:ext cx="1197622" cy="200627"/>
            </a:xfrm>
            <a:prstGeom prst="rect">
              <a:avLst/>
            </a:prstGeom>
            <a:noFill/>
            <a:ln w="9525" algn="in">
              <a:noFill/>
              <a:miter lim="800000"/>
              <a:headEnd/>
              <a:tailEnd/>
            </a:ln>
          </p:spPr>
          <p:txBody>
            <a:bodyPr lIns="36576" tIns="36576" rIns="36576" bIns="36576"/>
            <a:lstStyle/>
            <a:p>
              <a:pPr algn="ctr"/>
              <a:endParaRPr lang="en-US"/>
            </a:p>
          </p:txBody>
        </p:sp>
        <p:grpSp>
          <p:nvGrpSpPr>
            <p:cNvPr id="42081" name="Group 48"/>
            <p:cNvGrpSpPr>
              <a:grpSpLocks/>
            </p:cNvGrpSpPr>
            <p:nvPr/>
          </p:nvGrpSpPr>
          <p:grpSpPr bwMode="auto">
            <a:xfrm rot="-7560000">
              <a:off x="3711450" y="2125150"/>
              <a:ext cx="150812" cy="179132"/>
              <a:chOff x="108383775" y="108666150"/>
              <a:chExt cx="162000" cy="198000"/>
            </a:xfrm>
          </p:grpSpPr>
          <p:sp>
            <p:nvSpPr>
              <p:cNvPr id="42139"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40"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41"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2082" name="Oval 5"/>
            <p:cNvSpPr>
              <a:spLocks noChangeArrowheads="1"/>
            </p:cNvSpPr>
            <p:nvPr/>
          </p:nvSpPr>
          <p:spPr bwMode="auto">
            <a:xfrm rot="-7453078">
              <a:off x="1770391" y="4177576"/>
              <a:ext cx="103498" cy="98880"/>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83" name="Oval 6"/>
            <p:cNvSpPr>
              <a:spLocks noChangeArrowheads="1"/>
            </p:cNvSpPr>
            <p:nvPr/>
          </p:nvSpPr>
          <p:spPr bwMode="auto">
            <a:xfrm rot="-7453078">
              <a:off x="1511702" y="3786501"/>
              <a:ext cx="104977" cy="98880"/>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42084" name="Group 48"/>
            <p:cNvGrpSpPr>
              <a:grpSpLocks/>
            </p:cNvGrpSpPr>
            <p:nvPr/>
          </p:nvGrpSpPr>
          <p:grpSpPr bwMode="auto">
            <a:xfrm rot="3106922">
              <a:off x="1596264" y="3924540"/>
              <a:ext cx="150812" cy="179132"/>
              <a:chOff x="108383775" y="108666150"/>
              <a:chExt cx="162000" cy="198000"/>
            </a:xfrm>
          </p:grpSpPr>
          <p:sp>
            <p:nvSpPr>
              <p:cNvPr id="42136"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37"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38"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85" name="Group 48"/>
            <p:cNvGrpSpPr>
              <a:grpSpLocks/>
            </p:cNvGrpSpPr>
            <p:nvPr/>
          </p:nvGrpSpPr>
          <p:grpSpPr bwMode="auto">
            <a:xfrm rot="8336027">
              <a:off x="2500691" y="1062929"/>
              <a:ext cx="146171" cy="184819"/>
              <a:chOff x="108383775" y="108666150"/>
              <a:chExt cx="162000" cy="198000"/>
            </a:xfrm>
          </p:grpSpPr>
          <p:sp>
            <p:nvSpPr>
              <p:cNvPr id="42133"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34"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35"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86" name="Group 48"/>
            <p:cNvGrpSpPr>
              <a:grpSpLocks/>
            </p:cNvGrpSpPr>
            <p:nvPr/>
          </p:nvGrpSpPr>
          <p:grpSpPr bwMode="auto">
            <a:xfrm rot="-7193262">
              <a:off x="3658857" y="1390058"/>
              <a:ext cx="150812" cy="179132"/>
              <a:chOff x="108383775" y="108666150"/>
              <a:chExt cx="162000" cy="198000"/>
            </a:xfrm>
          </p:grpSpPr>
          <p:sp>
            <p:nvSpPr>
              <p:cNvPr id="42130"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31"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32"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87" name="Group 48"/>
            <p:cNvGrpSpPr>
              <a:grpSpLocks/>
            </p:cNvGrpSpPr>
            <p:nvPr/>
          </p:nvGrpSpPr>
          <p:grpSpPr bwMode="auto">
            <a:xfrm rot="5400000">
              <a:off x="1057768" y="2046688"/>
              <a:ext cx="150812" cy="179132"/>
              <a:chOff x="108383775" y="108666150"/>
              <a:chExt cx="162000" cy="198000"/>
            </a:xfrm>
          </p:grpSpPr>
          <p:sp>
            <p:nvSpPr>
              <p:cNvPr id="42127"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28"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29"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88" name="Group 48"/>
            <p:cNvGrpSpPr>
              <a:grpSpLocks/>
            </p:cNvGrpSpPr>
            <p:nvPr/>
          </p:nvGrpSpPr>
          <p:grpSpPr bwMode="auto">
            <a:xfrm rot="4293565">
              <a:off x="2749402" y="4241110"/>
              <a:ext cx="150812" cy="179132"/>
              <a:chOff x="108383775" y="108666150"/>
              <a:chExt cx="162000" cy="198000"/>
            </a:xfrm>
          </p:grpSpPr>
          <p:sp>
            <p:nvSpPr>
              <p:cNvPr id="42124"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25"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26"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89" name="Group 10"/>
            <p:cNvGrpSpPr>
              <a:grpSpLocks/>
            </p:cNvGrpSpPr>
            <p:nvPr/>
          </p:nvGrpSpPr>
          <p:grpSpPr bwMode="auto">
            <a:xfrm rot="-5676708">
              <a:off x="3275347" y="3383621"/>
              <a:ext cx="578109" cy="98881"/>
              <a:chOff x="109823775" y="107856150"/>
              <a:chExt cx="746100" cy="125405"/>
            </a:xfrm>
          </p:grpSpPr>
          <p:sp>
            <p:nvSpPr>
              <p:cNvPr id="42122" name="Oval 11"/>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23" name="Oval 12"/>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90" name="Group 69"/>
            <p:cNvGrpSpPr>
              <a:grpSpLocks/>
            </p:cNvGrpSpPr>
            <p:nvPr/>
          </p:nvGrpSpPr>
          <p:grpSpPr bwMode="auto">
            <a:xfrm rot="-4020000">
              <a:off x="2495205" y="1727778"/>
              <a:ext cx="140461" cy="167667"/>
              <a:chOff x="111750675" y="109369050"/>
              <a:chExt cx="162000" cy="198000"/>
            </a:xfrm>
          </p:grpSpPr>
          <p:sp>
            <p:nvSpPr>
              <p:cNvPr id="42119"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20"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21"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91" name="Group 69"/>
            <p:cNvGrpSpPr>
              <a:grpSpLocks/>
            </p:cNvGrpSpPr>
            <p:nvPr/>
          </p:nvGrpSpPr>
          <p:grpSpPr bwMode="auto">
            <a:xfrm rot="-9600000">
              <a:off x="869877" y="3557235"/>
              <a:ext cx="134707" cy="171511"/>
              <a:chOff x="111750675" y="109369050"/>
              <a:chExt cx="162000" cy="198000"/>
            </a:xfrm>
          </p:grpSpPr>
          <p:sp>
            <p:nvSpPr>
              <p:cNvPr id="42116"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17"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18"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92" name="Group 69"/>
            <p:cNvGrpSpPr>
              <a:grpSpLocks/>
            </p:cNvGrpSpPr>
            <p:nvPr/>
          </p:nvGrpSpPr>
          <p:grpSpPr bwMode="auto">
            <a:xfrm rot="-6720000">
              <a:off x="2157535" y="2433577"/>
              <a:ext cx="140463" cy="167667"/>
              <a:chOff x="111750675" y="109369050"/>
              <a:chExt cx="162000" cy="198000"/>
            </a:xfrm>
          </p:grpSpPr>
          <p:sp>
            <p:nvSpPr>
              <p:cNvPr id="42113"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14"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15"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93" name="Group 69"/>
            <p:cNvGrpSpPr>
              <a:grpSpLocks/>
            </p:cNvGrpSpPr>
            <p:nvPr/>
          </p:nvGrpSpPr>
          <p:grpSpPr bwMode="auto">
            <a:xfrm rot="-7500000">
              <a:off x="2947815" y="3454181"/>
              <a:ext cx="138983" cy="167667"/>
              <a:chOff x="111750675" y="109369050"/>
              <a:chExt cx="162000" cy="198000"/>
            </a:xfrm>
          </p:grpSpPr>
          <p:sp>
            <p:nvSpPr>
              <p:cNvPr id="42110"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11"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12"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94" name="Group 69"/>
            <p:cNvGrpSpPr>
              <a:grpSpLocks/>
            </p:cNvGrpSpPr>
            <p:nvPr/>
          </p:nvGrpSpPr>
          <p:grpSpPr bwMode="auto">
            <a:xfrm rot="360000">
              <a:off x="1242471" y="5368453"/>
              <a:ext cx="134707" cy="171511"/>
              <a:chOff x="111750675" y="109369050"/>
              <a:chExt cx="162000" cy="198000"/>
            </a:xfrm>
          </p:grpSpPr>
          <p:sp>
            <p:nvSpPr>
              <p:cNvPr id="42107"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08"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09"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95" name="Group 69"/>
            <p:cNvGrpSpPr>
              <a:grpSpLocks/>
            </p:cNvGrpSpPr>
            <p:nvPr/>
          </p:nvGrpSpPr>
          <p:grpSpPr bwMode="auto">
            <a:xfrm rot="7620000">
              <a:off x="2817409" y="5053876"/>
              <a:ext cx="138983" cy="161935"/>
              <a:chOff x="111750675" y="109369050"/>
              <a:chExt cx="162000" cy="198000"/>
            </a:xfrm>
          </p:grpSpPr>
          <p:sp>
            <p:nvSpPr>
              <p:cNvPr id="42104"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05"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06"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2096" name="Oval 70" descr="Solid diamond"/>
            <p:cNvSpPr>
              <a:spLocks noChangeArrowheads="1"/>
            </p:cNvSpPr>
            <p:nvPr/>
          </p:nvSpPr>
          <p:spPr bwMode="auto">
            <a:xfrm rot="10800000">
              <a:off x="2330158" y="1701660"/>
              <a:ext cx="70220" cy="7244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97" name="Oval 70" descr="Solid diamond"/>
            <p:cNvSpPr>
              <a:spLocks noChangeArrowheads="1"/>
            </p:cNvSpPr>
            <p:nvPr/>
          </p:nvSpPr>
          <p:spPr bwMode="auto">
            <a:xfrm rot="10800000">
              <a:off x="3555418" y="2300472"/>
              <a:ext cx="70219" cy="7244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98" name="Oval 70" descr="Solid diamond"/>
            <p:cNvSpPr>
              <a:spLocks noChangeArrowheads="1"/>
            </p:cNvSpPr>
            <p:nvPr/>
          </p:nvSpPr>
          <p:spPr bwMode="auto">
            <a:xfrm rot="10800000">
              <a:off x="3039519" y="4229973"/>
              <a:ext cx="70219" cy="7244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99" name="Oval 70" descr="Solid diamond"/>
            <p:cNvSpPr>
              <a:spLocks noChangeArrowheads="1"/>
            </p:cNvSpPr>
            <p:nvPr/>
          </p:nvSpPr>
          <p:spPr bwMode="auto">
            <a:xfrm rot="10800000">
              <a:off x="2846057" y="3631163"/>
              <a:ext cx="70220" cy="7244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00" name="Oval 70" descr="Solid diamond"/>
            <p:cNvSpPr>
              <a:spLocks noChangeArrowheads="1"/>
            </p:cNvSpPr>
            <p:nvPr/>
          </p:nvSpPr>
          <p:spPr bwMode="auto">
            <a:xfrm rot="10800000">
              <a:off x="782460" y="3830766"/>
              <a:ext cx="70220" cy="7244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01" name="Oval 70" descr="Solid diamond"/>
            <p:cNvSpPr>
              <a:spLocks noChangeArrowheads="1"/>
            </p:cNvSpPr>
            <p:nvPr/>
          </p:nvSpPr>
          <p:spPr bwMode="auto">
            <a:xfrm rot="10800000">
              <a:off x="2652595" y="1235919"/>
              <a:ext cx="70219" cy="7244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02" name="Oval 70" descr="Solid diamond"/>
            <p:cNvSpPr>
              <a:spLocks noChangeArrowheads="1"/>
            </p:cNvSpPr>
            <p:nvPr/>
          </p:nvSpPr>
          <p:spPr bwMode="auto">
            <a:xfrm rot="10800000">
              <a:off x="1835696" y="3861048"/>
              <a:ext cx="70220" cy="7244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103" name="Oval 70" descr="Solid diamond"/>
            <p:cNvSpPr>
              <a:spLocks noChangeArrowheads="1"/>
            </p:cNvSpPr>
            <p:nvPr/>
          </p:nvSpPr>
          <p:spPr bwMode="auto">
            <a:xfrm rot="10800000">
              <a:off x="3039519" y="5161456"/>
              <a:ext cx="70219" cy="72449"/>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41989" name="Oval 70" descr="Solid diamond"/>
          <p:cNvSpPr>
            <a:spLocks noChangeArrowheads="1"/>
          </p:cNvSpPr>
          <p:nvPr/>
        </p:nvSpPr>
        <p:spPr bwMode="auto">
          <a:xfrm rot="5400000">
            <a:off x="1577182" y="2699544"/>
            <a:ext cx="50800" cy="587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990" name="Oval 70" descr="Solid diamond"/>
          <p:cNvSpPr>
            <a:spLocks noChangeArrowheads="1"/>
          </p:cNvSpPr>
          <p:nvPr/>
        </p:nvSpPr>
        <p:spPr bwMode="auto">
          <a:xfrm rot="5400000">
            <a:off x="4021932" y="2648744"/>
            <a:ext cx="50800" cy="587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1991" name="Oval 70" descr="Solid diamond"/>
          <p:cNvSpPr>
            <a:spLocks noChangeArrowheads="1"/>
          </p:cNvSpPr>
          <p:nvPr/>
        </p:nvSpPr>
        <p:spPr bwMode="auto">
          <a:xfrm rot="5400000">
            <a:off x="1811338" y="2181225"/>
            <a:ext cx="49212" cy="5873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41992" name="Group 164"/>
          <p:cNvGrpSpPr>
            <a:grpSpLocks/>
          </p:cNvGrpSpPr>
          <p:nvPr/>
        </p:nvGrpSpPr>
        <p:grpSpPr bwMode="auto">
          <a:xfrm>
            <a:off x="468313" y="3573463"/>
            <a:ext cx="4471987" cy="3024187"/>
            <a:chOff x="468313" y="3573463"/>
            <a:chExt cx="4471987" cy="3024187"/>
          </a:xfrm>
        </p:grpSpPr>
        <p:sp>
          <p:nvSpPr>
            <p:cNvPr id="41994" name="Rectangle 3"/>
            <p:cNvSpPr>
              <a:spLocks noChangeArrowheads="1"/>
            </p:cNvSpPr>
            <p:nvPr/>
          </p:nvSpPr>
          <p:spPr bwMode="auto">
            <a:xfrm rot="10800000">
              <a:off x="666750" y="3786188"/>
              <a:ext cx="4129088" cy="2801937"/>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1995" name="Rectangle 4"/>
            <p:cNvSpPr>
              <a:spLocks noChangeArrowheads="1"/>
            </p:cNvSpPr>
            <p:nvPr/>
          </p:nvSpPr>
          <p:spPr bwMode="auto">
            <a:xfrm rot="10800000">
              <a:off x="468313" y="3573463"/>
              <a:ext cx="4471987" cy="3024187"/>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41996" name="Group 7"/>
            <p:cNvGrpSpPr>
              <a:grpSpLocks/>
            </p:cNvGrpSpPr>
            <p:nvPr/>
          </p:nvGrpSpPr>
          <p:grpSpPr bwMode="auto">
            <a:xfrm rot="8329711">
              <a:off x="814388" y="4068763"/>
              <a:ext cx="466725" cy="74612"/>
              <a:chOff x="109823775" y="107856150"/>
              <a:chExt cx="746100" cy="125405"/>
            </a:xfrm>
          </p:grpSpPr>
          <p:sp>
            <p:nvSpPr>
              <p:cNvPr id="42069" name="Oval 8"/>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70" name="Oval 9"/>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997" name="Group 13"/>
            <p:cNvGrpSpPr>
              <a:grpSpLocks/>
            </p:cNvGrpSpPr>
            <p:nvPr/>
          </p:nvGrpSpPr>
          <p:grpSpPr bwMode="auto">
            <a:xfrm rot="5400000">
              <a:off x="4002088" y="5864225"/>
              <a:ext cx="446088" cy="77787"/>
              <a:chOff x="109823775" y="107856150"/>
              <a:chExt cx="746100" cy="125405"/>
            </a:xfrm>
          </p:grpSpPr>
          <p:sp>
            <p:nvSpPr>
              <p:cNvPr id="42067" name="Oval 14"/>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68" name="Oval 15"/>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998" name="Group 16"/>
            <p:cNvGrpSpPr>
              <a:grpSpLocks/>
            </p:cNvGrpSpPr>
            <p:nvPr/>
          </p:nvGrpSpPr>
          <p:grpSpPr bwMode="auto">
            <a:xfrm rot="-6209418">
              <a:off x="1066007" y="5826919"/>
              <a:ext cx="436562" cy="82550"/>
              <a:chOff x="109823775" y="107856150"/>
              <a:chExt cx="746100" cy="125405"/>
            </a:xfrm>
          </p:grpSpPr>
          <p:sp>
            <p:nvSpPr>
              <p:cNvPr id="42065" name="Oval 17"/>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66" name="Oval 18"/>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1999" name="Group 57"/>
            <p:cNvGrpSpPr>
              <a:grpSpLocks/>
            </p:cNvGrpSpPr>
            <p:nvPr/>
          </p:nvGrpSpPr>
          <p:grpSpPr bwMode="auto">
            <a:xfrm rot="-5400000">
              <a:off x="4275137" y="3830638"/>
              <a:ext cx="307975" cy="381000"/>
              <a:chOff x="3341465" y="5161853"/>
              <a:chExt cx="451803" cy="503355"/>
            </a:xfrm>
          </p:grpSpPr>
          <p:sp>
            <p:nvSpPr>
              <p:cNvPr id="42063" name="Oval 22"/>
              <p:cNvSpPr>
                <a:spLocks noChangeArrowheads="1"/>
              </p:cNvSpPr>
              <p:nvPr/>
            </p:nvSpPr>
            <p:spPr bwMode="auto">
              <a:xfrm rot="-3026569">
                <a:off x="3340759" y="5554518"/>
                <a:ext cx="111396" cy="109983"/>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64" name="Oval 23"/>
              <p:cNvSpPr>
                <a:spLocks noChangeArrowheads="1"/>
              </p:cNvSpPr>
              <p:nvPr/>
            </p:nvSpPr>
            <p:spPr bwMode="auto">
              <a:xfrm rot="-3026569">
                <a:off x="3682579" y="5162559"/>
                <a:ext cx="111396" cy="109983"/>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42000" name="Text Box 34"/>
            <p:cNvSpPr txBox="1">
              <a:spLocks noChangeArrowheads="1"/>
            </p:cNvSpPr>
            <p:nvPr/>
          </p:nvSpPr>
          <p:spPr bwMode="auto">
            <a:xfrm rot="10800000">
              <a:off x="2246313" y="6394450"/>
              <a:ext cx="969962" cy="150813"/>
            </a:xfrm>
            <a:prstGeom prst="rect">
              <a:avLst/>
            </a:prstGeom>
            <a:noFill/>
            <a:ln w="9525" algn="in">
              <a:noFill/>
              <a:miter lim="800000"/>
              <a:headEnd/>
              <a:tailEnd/>
            </a:ln>
          </p:spPr>
          <p:txBody>
            <a:bodyPr lIns="36576" tIns="36576" rIns="36576" bIns="36576"/>
            <a:lstStyle/>
            <a:p>
              <a:pPr algn="ctr"/>
              <a:endParaRPr lang="en-US"/>
            </a:p>
          </p:txBody>
        </p:sp>
        <p:sp>
          <p:nvSpPr>
            <p:cNvPr id="42001" name="Text Box 35"/>
            <p:cNvSpPr txBox="1">
              <a:spLocks noChangeArrowheads="1"/>
            </p:cNvSpPr>
            <p:nvPr/>
          </p:nvSpPr>
          <p:spPr bwMode="auto">
            <a:xfrm rot="5400000">
              <a:off x="4185444" y="5141119"/>
              <a:ext cx="927100" cy="157162"/>
            </a:xfrm>
            <a:prstGeom prst="rect">
              <a:avLst/>
            </a:prstGeom>
            <a:noFill/>
            <a:ln w="9525" algn="in">
              <a:noFill/>
              <a:miter lim="800000"/>
              <a:headEnd/>
              <a:tailEnd/>
            </a:ln>
          </p:spPr>
          <p:txBody>
            <a:bodyPr lIns="36576" tIns="36576" rIns="36576" bIns="36576"/>
            <a:lstStyle/>
            <a:p>
              <a:pPr algn="ctr"/>
              <a:endParaRPr lang="en-US"/>
            </a:p>
          </p:txBody>
        </p:sp>
        <p:sp>
          <p:nvSpPr>
            <p:cNvPr id="42002" name="Text Box 36"/>
            <p:cNvSpPr txBox="1">
              <a:spLocks noChangeArrowheads="1"/>
            </p:cNvSpPr>
            <p:nvPr/>
          </p:nvSpPr>
          <p:spPr bwMode="auto">
            <a:xfrm rot="-5400000">
              <a:off x="373857" y="5033168"/>
              <a:ext cx="927100" cy="157163"/>
            </a:xfrm>
            <a:prstGeom prst="rect">
              <a:avLst/>
            </a:prstGeom>
            <a:noFill/>
            <a:ln w="9525" algn="in">
              <a:noFill/>
              <a:miter lim="800000"/>
              <a:headEnd/>
              <a:tailEnd/>
            </a:ln>
          </p:spPr>
          <p:txBody>
            <a:bodyPr lIns="36576" tIns="36576" rIns="36576" bIns="36576"/>
            <a:lstStyle/>
            <a:p>
              <a:pPr algn="ctr"/>
              <a:endParaRPr lang="en-US"/>
            </a:p>
          </p:txBody>
        </p:sp>
        <p:sp>
          <p:nvSpPr>
            <p:cNvPr id="42003" name="Text Box 37"/>
            <p:cNvSpPr txBox="1">
              <a:spLocks noChangeArrowheads="1"/>
            </p:cNvSpPr>
            <p:nvPr/>
          </p:nvSpPr>
          <p:spPr bwMode="auto">
            <a:xfrm rot="10800000">
              <a:off x="2270125" y="3829050"/>
              <a:ext cx="969963" cy="152400"/>
            </a:xfrm>
            <a:prstGeom prst="rect">
              <a:avLst/>
            </a:prstGeom>
            <a:noFill/>
            <a:ln w="9525" algn="in">
              <a:noFill/>
              <a:miter lim="800000"/>
              <a:headEnd/>
              <a:tailEnd/>
            </a:ln>
          </p:spPr>
          <p:txBody>
            <a:bodyPr lIns="36576" tIns="36576" rIns="36576" bIns="36576"/>
            <a:lstStyle/>
            <a:p>
              <a:pPr algn="ctr"/>
              <a:endParaRPr lang="en-US"/>
            </a:p>
          </p:txBody>
        </p:sp>
        <p:grpSp>
          <p:nvGrpSpPr>
            <p:cNvPr id="42004" name="Group 48"/>
            <p:cNvGrpSpPr>
              <a:grpSpLocks/>
            </p:cNvGrpSpPr>
            <p:nvPr/>
          </p:nvGrpSpPr>
          <p:grpSpPr bwMode="auto">
            <a:xfrm rot="8640000">
              <a:off x="3808413" y="5684838"/>
              <a:ext cx="122237" cy="134937"/>
              <a:chOff x="108383775" y="108666150"/>
              <a:chExt cx="162000" cy="198000"/>
            </a:xfrm>
          </p:grpSpPr>
          <p:sp>
            <p:nvSpPr>
              <p:cNvPr id="42060"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61"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62"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2005" name="Oval 5"/>
            <p:cNvSpPr>
              <a:spLocks noChangeArrowheads="1"/>
            </p:cNvSpPr>
            <p:nvPr/>
          </p:nvSpPr>
          <p:spPr bwMode="auto">
            <a:xfrm rot="8746922">
              <a:off x="3171825" y="5499100"/>
              <a:ext cx="82550" cy="74613"/>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06" name="Oval 6"/>
            <p:cNvSpPr>
              <a:spLocks noChangeArrowheads="1"/>
            </p:cNvSpPr>
            <p:nvPr/>
          </p:nvSpPr>
          <p:spPr bwMode="auto">
            <a:xfrm rot="8746922">
              <a:off x="2854325" y="5692775"/>
              <a:ext cx="84138" cy="76200"/>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42007" name="Group 48"/>
            <p:cNvGrpSpPr>
              <a:grpSpLocks/>
            </p:cNvGrpSpPr>
            <p:nvPr/>
          </p:nvGrpSpPr>
          <p:grpSpPr bwMode="auto">
            <a:xfrm rot="-2293078">
              <a:off x="3160713" y="5829300"/>
              <a:ext cx="122237" cy="134938"/>
              <a:chOff x="108383775" y="108666150"/>
              <a:chExt cx="162000" cy="198000"/>
            </a:xfrm>
          </p:grpSpPr>
          <p:sp>
            <p:nvSpPr>
              <p:cNvPr id="42057"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58"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59"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08" name="Group 48"/>
            <p:cNvGrpSpPr>
              <a:grpSpLocks/>
            </p:cNvGrpSpPr>
            <p:nvPr/>
          </p:nvGrpSpPr>
          <p:grpSpPr bwMode="auto">
            <a:xfrm rot="-7740000">
              <a:off x="4537075" y="3805238"/>
              <a:ext cx="111125" cy="149225"/>
              <a:chOff x="108383775" y="108666150"/>
              <a:chExt cx="162000" cy="198000"/>
            </a:xfrm>
          </p:grpSpPr>
          <p:sp>
            <p:nvSpPr>
              <p:cNvPr id="42054"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55"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56"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09" name="Group 48"/>
            <p:cNvGrpSpPr>
              <a:grpSpLocks/>
            </p:cNvGrpSpPr>
            <p:nvPr/>
          </p:nvGrpSpPr>
          <p:grpSpPr bwMode="auto">
            <a:xfrm rot="9006738">
              <a:off x="852488" y="3883025"/>
              <a:ext cx="122237" cy="134938"/>
              <a:chOff x="108383775" y="108666150"/>
              <a:chExt cx="162000" cy="198000"/>
            </a:xfrm>
          </p:grpSpPr>
          <p:sp>
            <p:nvSpPr>
              <p:cNvPr id="42051"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52"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53"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10" name="Group 48"/>
            <p:cNvGrpSpPr>
              <a:grpSpLocks/>
            </p:cNvGrpSpPr>
            <p:nvPr/>
          </p:nvGrpSpPr>
          <p:grpSpPr bwMode="auto">
            <a:xfrm rot="-3600000">
              <a:off x="1907382" y="5949156"/>
              <a:ext cx="122238" cy="136525"/>
              <a:chOff x="108383775" y="108666150"/>
              <a:chExt cx="162000" cy="198000"/>
            </a:xfrm>
          </p:grpSpPr>
          <p:sp>
            <p:nvSpPr>
              <p:cNvPr id="42048"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49"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50"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11" name="Group 48"/>
            <p:cNvGrpSpPr>
              <a:grpSpLocks/>
            </p:cNvGrpSpPr>
            <p:nvPr/>
          </p:nvGrpSpPr>
          <p:grpSpPr bwMode="auto">
            <a:xfrm rot="-1106435">
              <a:off x="2573338" y="4381500"/>
              <a:ext cx="122237" cy="134938"/>
              <a:chOff x="108383775" y="108666150"/>
              <a:chExt cx="162000" cy="198000"/>
            </a:xfrm>
          </p:grpSpPr>
          <p:sp>
            <p:nvSpPr>
              <p:cNvPr id="42045"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46"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47"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12" name="Group 10"/>
            <p:cNvGrpSpPr>
              <a:grpSpLocks/>
            </p:cNvGrpSpPr>
            <p:nvPr/>
          </p:nvGrpSpPr>
          <p:grpSpPr bwMode="auto">
            <a:xfrm rot="10523292">
              <a:off x="2336800" y="4179888"/>
              <a:ext cx="468313" cy="74612"/>
              <a:chOff x="109823775" y="107856150"/>
              <a:chExt cx="746100" cy="125405"/>
            </a:xfrm>
          </p:grpSpPr>
          <p:sp>
            <p:nvSpPr>
              <p:cNvPr id="42043" name="Oval 11"/>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44" name="Oval 12"/>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13" name="Group 69"/>
            <p:cNvGrpSpPr>
              <a:grpSpLocks/>
            </p:cNvGrpSpPr>
            <p:nvPr/>
          </p:nvGrpSpPr>
          <p:grpSpPr bwMode="auto">
            <a:xfrm rot="-1440000">
              <a:off x="1352550" y="4454525"/>
              <a:ext cx="114300" cy="127000"/>
              <a:chOff x="111750675" y="109369050"/>
              <a:chExt cx="162000" cy="198000"/>
            </a:xfrm>
          </p:grpSpPr>
          <p:sp>
            <p:nvSpPr>
              <p:cNvPr id="42040"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41"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42"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14" name="Group 69"/>
            <p:cNvGrpSpPr>
              <a:grpSpLocks/>
            </p:cNvGrpSpPr>
            <p:nvPr/>
          </p:nvGrpSpPr>
          <p:grpSpPr bwMode="auto">
            <a:xfrm rot="6600000">
              <a:off x="859632" y="5663406"/>
              <a:ext cx="101600" cy="138113"/>
              <a:chOff x="111750675" y="109369050"/>
              <a:chExt cx="162000" cy="198000"/>
            </a:xfrm>
          </p:grpSpPr>
          <p:sp>
            <p:nvSpPr>
              <p:cNvPr id="42037"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38"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39"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15" name="Group 69"/>
            <p:cNvGrpSpPr>
              <a:grpSpLocks/>
            </p:cNvGrpSpPr>
            <p:nvPr/>
          </p:nvGrpSpPr>
          <p:grpSpPr bwMode="auto">
            <a:xfrm rot="9480000">
              <a:off x="2863850" y="5318125"/>
              <a:ext cx="112713" cy="127000"/>
              <a:chOff x="111750675" y="109369050"/>
              <a:chExt cx="162000" cy="198000"/>
            </a:xfrm>
          </p:grpSpPr>
          <p:sp>
            <p:nvSpPr>
              <p:cNvPr id="42034"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35"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36"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16" name="Group 69"/>
            <p:cNvGrpSpPr>
              <a:grpSpLocks/>
            </p:cNvGrpSpPr>
            <p:nvPr/>
          </p:nvGrpSpPr>
          <p:grpSpPr bwMode="auto">
            <a:xfrm rot="8700000">
              <a:off x="2438400" y="3881438"/>
              <a:ext cx="112713" cy="127000"/>
              <a:chOff x="111750675" y="109369050"/>
              <a:chExt cx="162000" cy="198000"/>
            </a:xfrm>
          </p:grpSpPr>
          <p:sp>
            <p:nvSpPr>
              <p:cNvPr id="42031"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32"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33"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17" name="Group 69"/>
            <p:cNvGrpSpPr>
              <a:grpSpLocks/>
            </p:cNvGrpSpPr>
            <p:nvPr/>
          </p:nvGrpSpPr>
          <p:grpSpPr bwMode="auto">
            <a:xfrm rot="-5040000">
              <a:off x="4379913" y="5865813"/>
              <a:ext cx="101600" cy="139700"/>
              <a:chOff x="111750675" y="109369050"/>
              <a:chExt cx="162000" cy="198000"/>
            </a:xfrm>
          </p:grpSpPr>
          <p:sp>
            <p:nvSpPr>
              <p:cNvPr id="42028"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29"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30"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2018" name="Group 69"/>
            <p:cNvGrpSpPr>
              <a:grpSpLocks/>
            </p:cNvGrpSpPr>
            <p:nvPr/>
          </p:nvGrpSpPr>
          <p:grpSpPr bwMode="auto">
            <a:xfrm rot="2220000">
              <a:off x="4021138" y="4243388"/>
              <a:ext cx="112712" cy="122237"/>
              <a:chOff x="111750675" y="109369050"/>
              <a:chExt cx="162000" cy="198000"/>
            </a:xfrm>
          </p:grpSpPr>
          <p:sp>
            <p:nvSpPr>
              <p:cNvPr id="42025"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26"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27"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2019" name="Oval 70" descr="Solid diamond"/>
            <p:cNvSpPr>
              <a:spLocks noChangeArrowheads="1"/>
            </p:cNvSpPr>
            <p:nvPr/>
          </p:nvSpPr>
          <p:spPr bwMode="auto">
            <a:xfrm rot="5400000">
              <a:off x="1335088" y="4362450"/>
              <a:ext cx="52388" cy="587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20" name="Oval 70" descr="Solid diamond"/>
            <p:cNvSpPr>
              <a:spLocks noChangeArrowheads="1"/>
            </p:cNvSpPr>
            <p:nvPr/>
          </p:nvSpPr>
          <p:spPr bwMode="auto">
            <a:xfrm rot="5400000">
              <a:off x="2486819" y="4074319"/>
              <a:ext cx="53975" cy="587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21" name="Oval 70" descr="Solid diamond"/>
            <p:cNvSpPr>
              <a:spLocks noChangeArrowheads="1"/>
            </p:cNvSpPr>
            <p:nvPr/>
          </p:nvSpPr>
          <p:spPr bwMode="auto">
            <a:xfrm rot="5400000">
              <a:off x="3061494" y="5730082"/>
              <a:ext cx="53975" cy="587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22" name="Oval 70" descr="Solid diamond"/>
            <p:cNvSpPr>
              <a:spLocks noChangeArrowheads="1"/>
            </p:cNvSpPr>
            <p:nvPr/>
          </p:nvSpPr>
          <p:spPr bwMode="auto">
            <a:xfrm rot="5400000">
              <a:off x="4214813" y="4146550"/>
              <a:ext cx="52388" cy="587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23" name="Oval 70" descr="Solid diamond"/>
            <p:cNvSpPr>
              <a:spLocks noChangeArrowheads="1"/>
            </p:cNvSpPr>
            <p:nvPr/>
          </p:nvSpPr>
          <p:spPr bwMode="auto">
            <a:xfrm rot="5400000">
              <a:off x="1577975" y="5905500"/>
              <a:ext cx="52388" cy="5873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2024" name="Oval 70" descr="Solid diamond"/>
            <p:cNvSpPr>
              <a:spLocks noChangeArrowheads="1"/>
            </p:cNvSpPr>
            <p:nvPr/>
          </p:nvSpPr>
          <p:spPr bwMode="auto">
            <a:xfrm rot="5400000">
              <a:off x="4026694" y="5850732"/>
              <a:ext cx="53975" cy="587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41993" name="Oval 70" descr="Solid diamond"/>
          <p:cNvSpPr>
            <a:spLocks noChangeArrowheads="1"/>
          </p:cNvSpPr>
          <p:nvPr/>
        </p:nvSpPr>
        <p:spPr bwMode="auto">
          <a:xfrm rot="5400000">
            <a:off x="1119982" y="1048544"/>
            <a:ext cx="50800" cy="587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rot="-5400000">
            <a:off x="-150812" y="1744663"/>
            <a:ext cx="5184775" cy="3870325"/>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3011" name="Rectangle 4"/>
          <p:cNvSpPr>
            <a:spLocks noChangeArrowheads="1"/>
          </p:cNvSpPr>
          <p:nvPr/>
        </p:nvSpPr>
        <p:spPr bwMode="auto">
          <a:xfrm rot="-5400000">
            <a:off x="-324644" y="1556545"/>
            <a:ext cx="5616575" cy="4176712"/>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3012" name="Text Box 34"/>
          <p:cNvSpPr txBox="1">
            <a:spLocks noChangeArrowheads="1"/>
          </p:cNvSpPr>
          <p:nvPr/>
        </p:nvSpPr>
        <p:spPr bwMode="auto">
          <a:xfrm rot="-5400000">
            <a:off x="61913" y="3576638"/>
            <a:ext cx="1217612" cy="207962"/>
          </a:xfrm>
          <a:prstGeom prst="rect">
            <a:avLst/>
          </a:prstGeom>
          <a:noFill/>
          <a:ln w="9525" algn="in">
            <a:noFill/>
            <a:miter lim="800000"/>
            <a:headEnd/>
            <a:tailEnd/>
          </a:ln>
        </p:spPr>
        <p:txBody>
          <a:bodyPr lIns="36576" tIns="36576" rIns="36576" bIns="36576"/>
          <a:lstStyle/>
          <a:p>
            <a:pPr algn="ctr"/>
            <a:endParaRPr lang="en-US"/>
          </a:p>
        </p:txBody>
      </p:sp>
      <p:sp>
        <p:nvSpPr>
          <p:cNvPr id="43013" name="Text Box 35"/>
          <p:cNvSpPr txBox="1">
            <a:spLocks noChangeArrowheads="1"/>
          </p:cNvSpPr>
          <p:nvPr/>
        </p:nvSpPr>
        <p:spPr bwMode="auto">
          <a:xfrm rot="10800000">
            <a:off x="1757363" y="5988050"/>
            <a:ext cx="1279525" cy="198438"/>
          </a:xfrm>
          <a:prstGeom prst="rect">
            <a:avLst/>
          </a:prstGeom>
          <a:noFill/>
          <a:ln w="9525" algn="in">
            <a:noFill/>
            <a:miter lim="800000"/>
            <a:headEnd/>
            <a:tailEnd/>
          </a:ln>
        </p:spPr>
        <p:txBody>
          <a:bodyPr lIns="36576" tIns="36576" rIns="36576" bIns="36576"/>
          <a:lstStyle/>
          <a:p>
            <a:pPr algn="ctr"/>
            <a:endParaRPr lang="en-US"/>
          </a:p>
        </p:txBody>
      </p:sp>
      <p:sp>
        <p:nvSpPr>
          <p:cNvPr id="43014" name="Text Box 36"/>
          <p:cNvSpPr txBox="1">
            <a:spLocks noChangeArrowheads="1"/>
          </p:cNvSpPr>
          <p:nvPr/>
        </p:nvSpPr>
        <p:spPr bwMode="auto">
          <a:xfrm>
            <a:off x="1906588" y="1201738"/>
            <a:ext cx="1279525" cy="198437"/>
          </a:xfrm>
          <a:prstGeom prst="rect">
            <a:avLst/>
          </a:prstGeom>
          <a:noFill/>
          <a:ln w="9525" algn="in">
            <a:noFill/>
            <a:miter lim="800000"/>
            <a:headEnd/>
            <a:tailEnd/>
          </a:ln>
        </p:spPr>
        <p:txBody>
          <a:bodyPr lIns="36576" tIns="36576" rIns="36576" bIns="36576"/>
          <a:lstStyle/>
          <a:p>
            <a:pPr algn="ctr"/>
            <a:endParaRPr lang="en-US"/>
          </a:p>
        </p:txBody>
      </p:sp>
      <p:sp>
        <p:nvSpPr>
          <p:cNvPr id="43015" name="Text Box 37"/>
          <p:cNvSpPr txBox="1">
            <a:spLocks noChangeArrowheads="1"/>
          </p:cNvSpPr>
          <p:nvPr/>
        </p:nvSpPr>
        <p:spPr bwMode="auto">
          <a:xfrm rot="-5400000">
            <a:off x="3604419" y="3604419"/>
            <a:ext cx="1217612" cy="209550"/>
          </a:xfrm>
          <a:prstGeom prst="rect">
            <a:avLst/>
          </a:prstGeom>
          <a:noFill/>
          <a:ln w="9525" algn="in">
            <a:noFill/>
            <a:miter lim="800000"/>
            <a:headEnd/>
            <a:tailEnd/>
          </a:ln>
        </p:spPr>
        <p:txBody>
          <a:bodyPr lIns="36576" tIns="36576" rIns="36576" bIns="36576"/>
          <a:lstStyle/>
          <a:p>
            <a:pPr algn="ctr"/>
            <a:endParaRPr lang="en-US"/>
          </a:p>
        </p:txBody>
      </p:sp>
      <p:grpSp>
        <p:nvGrpSpPr>
          <p:cNvPr id="43016" name="Group 48"/>
          <p:cNvGrpSpPr>
            <a:grpSpLocks/>
          </p:cNvGrpSpPr>
          <p:nvPr/>
        </p:nvGrpSpPr>
        <p:grpSpPr bwMode="auto">
          <a:xfrm rot="-7560000">
            <a:off x="4039394" y="1796256"/>
            <a:ext cx="153988" cy="187325"/>
            <a:chOff x="108383775" y="108666150"/>
            <a:chExt cx="162000" cy="198000"/>
          </a:xfrm>
        </p:grpSpPr>
        <p:sp>
          <p:nvSpPr>
            <p:cNvPr id="43071"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72"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73"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3017" name="Group 48"/>
          <p:cNvGrpSpPr>
            <a:grpSpLocks/>
          </p:cNvGrpSpPr>
          <p:nvPr/>
        </p:nvGrpSpPr>
        <p:grpSpPr bwMode="auto">
          <a:xfrm rot="-4680000">
            <a:off x="1650207" y="4221956"/>
            <a:ext cx="153988" cy="187325"/>
            <a:chOff x="108383775" y="108666150"/>
            <a:chExt cx="162000" cy="198000"/>
          </a:xfrm>
        </p:grpSpPr>
        <p:sp>
          <p:nvSpPr>
            <p:cNvPr id="43068"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69"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70"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3018" name="Group 48"/>
          <p:cNvGrpSpPr>
            <a:grpSpLocks/>
          </p:cNvGrpSpPr>
          <p:nvPr/>
        </p:nvGrpSpPr>
        <p:grpSpPr bwMode="auto">
          <a:xfrm rot="8336027">
            <a:off x="2527300" y="1079500"/>
            <a:ext cx="152400" cy="188913"/>
            <a:chOff x="108383775" y="108666150"/>
            <a:chExt cx="162000" cy="198000"/>
          </a:xfrm>
        </p:grpSpPr>
        <p:sp>
          <p:nvSpPr>
            <p:cNvPr id="43065"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66"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67"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3019" name="Group 48"/>
          <p:cNvGrpSpPr>
            <a:grpSpLocks/>
          </p:cNvGrpSpPr>
          <p:nvPr/>
        </p:nvGrpSpPr>
        <p:grpSpPr bwMode="auto">
          <a:xfrm rot="4200000">
            <a:off x="1060451" y="2332037"/>
            <a:ext cx="152400" cy="187325"/>
            <a:chOff x="108383775" y="108666150"/>
            <a:chExt cx="162000" cy="198000"/>
          </a:xfrm>
        </p:grpSpPr>
        <p:sp>
          <p:nvSpPr>
            <p:cNvPr id="43062"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63"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64"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3020" name="Group 48"/>
          <p:cNvGrpSpPr>
            <a:grpSpLocks/>
          </p:cNvGrpSpPr>
          <p:nvPr/>
        </p:nvGrpSpPr>
        <p:grpSpPr bwMode="auto">
          <a:xfrm rot="2280000">
            <a:off x="3384550" y="3221038"/>
            <a:ext cx="152400" cy="187325"/>
            <a:chOff x="108383775" y="108666150"/>
            <a:chExt cx="162000" cy="198000"/>
          </a:xfrm>
        </p:grpSpPr>
        <p:sp>
          <p:nvSpPr>
            <p:cNvPr id="43059"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60"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61"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3021" name="Group 69"/>
          <p:cNvGrpSpPr>
            <a:grpSpLocks/>
          </p:cNvGrpSpPr>
          <p:nvPr/>
        </p:nvGrpSpPr>
        <p:grpSpPr bwMode="auto">
          <a:xfrm rot="-4020000">
            <a:off x="3600450" y="4233863"/>
            <a:ext cx="142875" cy="174625"/>
            <a:chOff x="111750675" y="109369050"/>
            <a:chExt cx="162000" cy="198000"/>
          </a:xfrm>
        </p:grpSpPr>
        <p:sp>
          <p:nvSpPr>
            <p:cNvPr id="43056"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57"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58"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3022" name="Group 69"/>
          <p:cNvGrpSpPr>
            <a:grpSpLocks/>
          </p:cNvGrpSpPr>
          <p:nvPr/>
        </p:nvGrpSpPr>
        <p:grpSpPr bwMode="auto">
          <a:xfrm rot="6000000">
            <a:off x="1070769" y="4145756"/>
            <a:ext cx="142875" cy="176213"/>
            <a:chOff x="111750675" y="109369050"/>
            <a:chExt cx="162000" cy="198000"/>
          </a:xfrm>
        </p:grpSpPr>
        <p:sp>
          <p:nvSpPr>
            <p:cNvPr id="43053"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54"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55"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3023" name="Group 69"/>
          <p:cNvGrpSpPr>
            <a:grpSpLocks/>
          </p:cNvGrpSpPr>
          <p:nvPr/>
        </p:nvGrpSpPr>
        <p:grpSpPr bwMode="auto">
          <a:xfrm rot="2040000">
            <a:off x="3744913" y="2228850"/>
            <a:ext cx="141287" cy="176213"/>
            <a:chOff x="111750675" y="109369050"/>
            <a:chExt cx="162000" cy="198000"/>
          </a:xfrm>
        </p:grpSpPr>
        <p:sp>
          <p:nvSpPr>
            <p:cNvPr id="43050"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51"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52"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3024" name="Group 69"/>
          <p:cNvGrpSpPr>
            <a:grpSpLocks/>
          </p:cNvGrpSpPr>
          <p:nvPr/>
        </p:nvGrpSpPr>
        <p:grpSpPr bwMode="auto">
          <a:xfrm rot="-2460000">
            <a:off x="3171825" y="5973763"/>
            <a:ext cx="141288" cy="174625"/>
            <a:chOff x="111750675" y="109369050"/>
            <a:chExt cx="162000" cy="198000"/>
          </a:xfrm>
        </p:grpSpPr>
        <p:sp>
          <p:nvSpPr>
            <p:cNvPr id="43047"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48"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49"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3025" name="Group 69"/>
          <p:cNvGrpSpPr>
            <a:grpSpLocks/>
          </p:cNvGrpSpPr>
          <p:nvPr/>
        </p:nvGrpSpPr>
        <p:grpSpPr bwMode="auto">
          <a:xfrm rot="2700000">
            <a:off x="1227138" y="5611812"/>
            <a:ext cx="141288" cy="169863"/>
            <a:chOff x="111750675" y="109369050"/>
            <a:chExt cx="162000" cy="198000"/>
          </a:xfrm>
        </p:grpSpPr>
        <p:sp>
          <p:nvSpPr>
            <p:cNvPr id="43044" name="Oval 70"/>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45" name="Oval 71"/>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46"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3026" name="Oval 70" descr="Solid diamond"/>
          <p:cNvSpPr>
            <a:spLocks noChangeArrowheads="1"/>
          </p:cNvSpPr>
          <p:nvPr/>
        </p:nvSpPr>
        <p:spPr bwMode="auto">
          <a:xfrm rot="10800000">
            <a:off x="3995738" y="2060575"/>
            <a:ext cx="73025" cy="7461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27" name="Oval 70" descr="Solid diamond"/>
          <p:cNvSpPr>
            <a:spLocks noChangeArrowheads="1"/>
          </p:cNvSpPr>
          <p:nvPr/>
        </p:nvSpPr>
        <p:spPr bwMode="auto">
          <a:xfrm rot="10800000">
            <a:off x="1331913" y="4292600"/>
            <a:ext cx="73025" cy="7461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28"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Muller Corner</a:t>
            </a:r>
          </a:p>
        </p:txBody>
      </p:sp>
      <p:sp>
        <p:nvSpPr>
          <p:cNvPr id="43029" name="TextBox 25"/>
          <p:cNvSpPr txBox="1">
            <a:spLocks noChangeArrowheads="1"/>
          </p:cNvSpPr>
          <p:nvPr/>
        </p:nvSpPr>
        <p:spPr bwMode="auto">
          <a:xfrm>
            <a:off x="5076825" y="692150"/>
            <a:ext cx="3573463" cy="6986588"/>
          </a:xfrm>
          <a:prstGeom prst="rect">
            <a:avLst/>
          </a:prstGeom>
          <a:noFill/>
          <a:ln w="9525">
            <a:noFill/>
            <a:miter lim="800000"/>
            <a:headEnd/>
            <a:tailEnd/>
          </a:ln>
        </p:spPr>
        <p:txBody>
          <a:bodyPr>
            <a:spAutoFit/>
          </a:bodyPr>
          <a:lstStyle/>
          <a:p>
            <a:r>
              <a:rPr lang="en-GB" sz="1100" b="1">
                <a:latin typeface="Calibri" pitchFamily="34" charset="0"/>
              </a:rPr>
              <a:t>Start:</a:t>
            </a:r>
            <a:r>
              <a:rPr lang="en-GB" sz="1100">
                <a:latin typeface="Calibri" pitchFamily="34" charset="0"/>
              </a:rPr>
              <a:t>  </a:t>
            </a:r>
          </a:p>
          <a:p>
            <a:endParaRPr lang="en-GB" sz="1000">
              <a:latin typeface="Calibri" pitchFamily="34" charset="0"/>
            </a:endParaRPr>
          </a:p>
          <a:p>
            <a:r>
              <a:rPr lang="en-GB" sz="1100">
                <a:latin typeface="Calibri" pitchFamily="34" charset="0"/>
              </a:rPr>
              <a:t>Same set up in two areas. 4 v 1 in each area.</a:t>
            </a:r>
          </a:p>
          <a:p>
            <a:r>
              <a:rPr lang="en-GB" sz="1100">
                <a:latin typeface="Calibri" pitchFamily="34" charset="0"/>
              </a:rPr>
              <a:t>Mark out a circle to stop players crowding the goals.</a:t>
            </a:r>
          </a:p>
          <a:p>
            <a:r>
              <a:rPr lang="en-GB" sz="1100">
                <a:latin typeface="Calibri" pitchFamily="34" charset="0"/>
              </a:rPr>
              <a:t>Begin by throwing the ball to get the players used to the game.</a:t>
            </a:r>
          </a:p>
          <a:p>
            <a:r>
              <a:rPr lang="en-GB" sz="1100">
                <a:latin typeface="Calibri" pitchFamily="34" charset="0"/>
              </a:rPr>
              <a:t>Goal can be scored in either side of the 3 sided goal.</a:t>
            </a:r>
          </a:p>
          <a:p>
            <a:r>
              <a:rPr lang="en-GB" sz="1100">
                <a:latin typeface="Calibri" pitchFamily="34" charset="0"/>
              </a:rPr>
              <a:t>Rotate the defender on a regular basis.</a:t>
            </a:r>
          </a:p>
          <a:p>
            <a:r>
              <a:rPr lang="en-GB" sz="1100">
                <a:latin typeface="Calibri" pitchFamily="34" charset="0"/>
              </a:rPr>
              <a:t>If defender wins the ball, they can also score in the goals.</a:t>
            </a:r>
          </a:p>
          <a:p>
            <a:r>
              <a:rPr lang="en-GB" sz="1100">
                <a:latin typeface="Calibri" pitchFamily="34" charset="0"/>
              </a:rPr>
              <a:t>Defender can travel through the central area but the attacker cannot.</a:t>
            </a:r>
          </a:p>
          <a:p>
            <a:endParaRPr lang="en-GB" sz="1100" b="1">
              <a:latin typeface="Calibri" pitchFamily="34" charset="0"/>
            </a:endParaRPr>
          </a:p>
          <a:p>
            <a:r>
              <a:rPr lang="en-GB" sz="1100" b="1">
                <a:latin typeface="Calibri" pitchFamily="34" charset="0"/>
              </a:rPr>
              <a:t>Progressions:</a:t>
            </a:r>
          </a:p>
          <a:p>
            <a:endParaRPr lang="en-GB" sz="1000" b="1">
              <a:latin typeface="Calibri" pitchFamily="34" charset="0"/>
            </a:endParaRPr>
          </a:p>
          <a:p>
            <a:r>
              <a:rPr lang="en-GB" sz="1100">
                <a:latin typeface="Calibri" pitchFamily="34" charset="0"/>
              </a:rPr>
              <a:t>Ball now on the floor and players passing the ball with feet.</a:t>
            </a:r>
          </a:p>
          <a:p>
            <a:r>
              <a:rPr lang="en-GB" sz="1100">
                <a:latin typeface="Calibri" pitchFamily="34" charset="0"/>
              </a:rPr>
              <a:t>Progress to 3 v 2 if players can cope or 3 v 1 with a Goal Keeper in each end.</a:t>
            </a:r>
          </a:p>
          <a:p>
            <a:r>
              <a:rPr lang="en-GB" sz="1100">
                <a:latin typeface="Calibri" pitchFamily="34" charset="0"/>
              </a:rPr>
              <a:t>Alternatively, you could have whatever numbers you need, providing it is relevant to the players you are working with.</a:t>
            </a:r>
          </a:p>
          <a:p>
            <a:endParaRPr lang="en-GB" sz="1100">
              <a:latin typeface="Calibri" pitchFamily="34" charset="0"/>
            </a:endParaRPr>
          </a:p>
          <a:p>
            <a:r>
              <a:rPr lang="en-GB" sz="1100">
                <a:latin typeface="Calibri" pitchFamily="34" charset="0"/>
              </a:rPr>
              <a:t>If players score in one end, they could the take the ball to the opposite to try an score. If a team does decide to do this, it acts as a </a:t>
            </a:r>
          </a:p>
          <a:p>
            <a:endParaRPr lang="en-GB" sz="1100">
              <a:latin typeface="Calibri" pitchFamily="34" charset="0"/>
            </a:endParaRPr>
          </a:p>
          <a:p>
            <a:r>
              <a:rPr lang="en-GB" sz="1100" b="1">
                <a:latin typeface="Calibri" pitchFamily="34" charset="0"/>
              </a:rPr>
              <a:t>Challenges:</a:t>
            </a:r>
          </a:p>
          <a:p>
            <a:endParaRPr lang="en-GB" sz="1000">
              <a:latin typeface="Calibri" pitchFamily="34" charset="0"/>
            </a:endParaRPr>
          </a:p>
          <a:p>
            <a:r>
              <a:rPr lang="en-GB" sz="1100">
                <a:latin typeface="Calibri" pitchFamily="34" charset="0"/>
              </a:rPr>
              <a:t>Can players try to score in each side of the goal.</a:t>
            </a:r>
          </a:p>
          <a:p>
            <a:r>
              <a:rPr lang="en-GB" sz="1100">
                <a:latin typeface="Calibri" pitchFamily="34" charset="0"/>
              </a:rPr>
              <a:t>If appropriate, can a player beat the defender to score, rather than passing to work an opening.</a:t>
            </a:r>
          </a:p>
          <a:p>
            <a:r>
              <a:rPr lang="en-GB" sz="1100">
                <a:latin typeface="Calibri" pitchFamily="34" charset="0"/>
              </a:rPr>
              <a:t>Can players score in different ways Volley, Head, Side Foot, Laces.</a:t>
            </a:r>
          </a:p>
          <a:p>
            <a:r>
              <a:rPr lang="en-GB" sz="1100">
                <a:latin typeface="Calibri" pitchFamily="34" charset="0"/>
              </a:rPr>
              <a:t>1pt if players score in any goal</a:t>
            </a:r>
          </a:p>
          <a:p>
            <a:r>
              <a:rPr lang="en-GB" sz="1100">
                <a:latin typeface="Calibri" pitchFamily="34" charset="0"/>
              </a:rPr>
              <a:t>2pts if they score and a player receives the ball on the other side.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cxnSp>
        <p:nvCxnSpPr>
          <p:cNvPr id="85" name="Straight Connector 84"/>
          <p:cNvCxnSpPr>
            <a:stCxn id="43011" idx="0"/>
            <a:endCxn id="43011" idx="2"/>
          </p:cNvCxnSpPr>
          <p:nvPr/>
        </p:nvCxnSpPr>
        <p:spPr>
          <a:xfrm rot="10800000" flipH="1">
            <a:off x="395288" y="3644900"/>
            <a:ext cx="417671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6" name="Isosceles Triangle 85"/>
          <p:cNvSpPr/>
          <p:nvPr/>
        </p:nvSpPr>
        <p:spPr>
          <a:xfrm>
            <a:off x="1979613" y="4652963"/>
            <a:ext cx="1152525" cy="720725"/>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7" name="Isosceles Triangle 86"/>
          <p:cNvSpPr/>
          <p:nvPr/>
        </p:nvSpPr>
        <p:spPr>
          <a:xfrm>
            <a:off x="1979613" y="1844675"/>
            <a:ext cx="1152525" cy="720725"/>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3033" name="Oval 5"/>
          <p:cNvSpPr>
            <a:spLocks noChangeArrowheads="1"/>
          </p:cNvSpPr>
          <p:nvPr/>
        </p:nvSpPr>
        <p:spPr bwMode="auto">
          <a:xfrm rot="8746922">
            <a:off x="3084513" y="5319713"/>
            <a:ext cx="100012" cy="115887"/>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34" name="Oval 5"/>
          <p:cNvSpPr>
            <a:spLocks noChangeArrowheads="1"/>
          </p:cNvSpPr>
          <p:nvPr/>
        </p:nvSpPr>
        <p:spPr bwMode="auto">
          <a:xfrm rot="8746922">
            <a:off x="2508250" y="4598988"/>
            <a:ext cx="100013" cy="117475"/>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35" name="Oval 5"/>
          <p:cNvSpPr>
            <a:spLocks noChangeArrowheads="1"/>
          </p:cNvSpPr>
          <p:nvPr/>
        </p:nvSpPr>
        <p:spPr bwMode="auto">
          <a:xfrm rot="8746922">
            <a:off x="1931988" y="5319713"/>
            <a:ext cx="100012" cy="115887"/>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36" name="Oval 5"/>
          <p:cNvSpPr>
            <a:spLocks noChangeArrowheads="1"/>
          </p:cNvSpPr>
          <p:nvPr/>
        </p:nvSpPr>
        <p:spPr bwMode="auto">
          <a:xfrm rot="8746922">
            <a:off x="2508250" y="1790700"/>
            <a:ext cx="100013" cy="117475"/>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037" name="Oval 5"/>
          <p:cNvSpPr>
            <a:spLocks noChangeArrowheads="1"/>
          </p:cNvSpPr>
          <p:nvPr/>
        </p:nvSpPr>
        <p:spPr bwMode="auto">
          <a:xfrm rot="8746922">
            <a:off x="1931988" y="2511425"/>
            <a:ext cx="100012" cy="115888"/>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4" name="Oval 93"/>
          <p:cNvSpPr/>
          <p:nvPr/>
        </p:nvSpPr>
        <p:spPr>
          <a:xfrm>
            <a:off x="1547813" y="1412875"/>
            <a:ext cx="2016125" cy="1800225"/>
          </a:xfrm>
          <a:prstGeom prst="ellipse">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3039" name="Oval 5"/>
          <p:cNvSpPr>
            <a:spLocks noChangeArrowheads="1"/>
          </p:cNvSpPr>
          <p:nvPr/>
        </p:nvSpPr>
        <p:spPr bwMode="auto">
          <a:xfrm rot="8746922">
            <a:off x="3084513" y="2511425"/>
            <a:ext cx="100012" cy="115888"/>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5" name="Oval 94"/>
          <p:cNvSpPr/>
          <p:nvPr/>
        </p:nvSpPr>
        <p:spPr>
          <a:xfrm>
            <a:off x="1547813" y="4221163"/>
            <a:ext cx="2016125" cy="1800225"/>
          </a:xfrm>
          <a:prstGeom prst="ellipse">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64" name="Straight Arrow Connector 63"/>
          <p:cNvCxnSpPr/>
          <p:nvPr/>
        </p:nvCxnSpPr>
        <p:spPr>
          <a:xfrm rot="5400000">
            <a:off x="790575" y="4976813"/>
            <a:ext cx="10810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403350" y="5805488"/>
            <a:ext cx="1655763"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6200000" flipV="1">
            <a:off x="2051844" y="4869657"/>
            <a:ext cx="1296987" cy="863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Dribblers</a:t>
            </a:r>
          </a:p>
        </p:txBody>
      </p:sp>
      <p:sp>
        <p:nvSpPr>
          <p:cNvPr id="44035" name="TextBox 25"/>
          <p:cNvSpPr txBox="1">
            <a:spLocks noChangeArrowheads="1"/>
          </p:cNvSpPr>
          <p:nvPr/>
        </p:nvSpPr>
        <p:spPr bwMode="auto">
          <a:xfrm>
            <a:off x="4932363" y="765175"/>
            <a:ext cx="3573462" cy="6986588"/>
          </a:xfrm>
          <a:prstGeom prst="rect">
            <a:avLst/>
          </a:prstGeom>
          <a:noFill/>
          <a:ln w="9525">
            <a:noFill/>
            <a:miter lim="800000"/>
            <a:headEnd/>
            <a:tailEnd/>
          </a:ln>
        </p:spPr>
        <p:txBody>
          <a:bodyPr>
            <a:spAutoFit/>
          </a:bodyPr>
          <a:lstStyle/>
          <a:p>
            <a:r>
              <a:rPr lang="en-GB" sz="1100" b="1">
                <a:latin typeface="Calibri" pitchFamily="34" charset="0"/>
              </a:rPr>
              <a:t>Start:</a:t>
            </a:r>
            <a:r>
              <a:rPr lang="en-GB" sz="1100">
                <a:latin typeface="Calibri" pitchFamily="34" charset="0"/>
              </a:rPr>
              <a:t>  </a:t>
            </a:r>
          </a:p>
          <a:p>
            <a:r>
              <a:rPr lang="en-GB" sz="1100">
                <a:latin typeface="Calibri" pitchFamily="34" charset="0"/>
              </a:rPr>
              <a:t>All players with a ball dribbling round to get used to the area, if they want to use the gates at all they can.</a:t>
            </a:r>
          </a:p>
          <a:p>
            <a:r>
              <a:rPr lang="en-GB" sz="1100">
                <a:latin typeface="Calibri" pitchFamily="34" charset="0"/>
              </a:rPr>
              <a:t>How many different surfaces can they use?</a:t>
            </a:r>
          </a:p>
          <a:p>
            <a:r>
              <a:rPr lang="en-GB" sz="1100">
                <a:latin typeface="Calibri" pitchFamily="34" charset="0"/>
              </a:rPr>
              <a:t>Inside, Outside, Laces, Sole.</a:t>
            </a:r>
          </a:p>
          <a:p>
            <a:r>
              <a:rPr lang="en-GB" sz="1100">
                <a:latin typeface="Calibri" pitchFamily="34" charset="0"/>
              </a:rPr>
              <a:t> </a:t>
            </a:r>
          </a:p>
          <a:p>
            <a:r>
              <a:rPr lang="en-GB" sz="1100" b="1">
                <a:latin typeface="Calibri" pitchFamily="34" charset="0"/>
              </a:rPr>
              <a:t>Progressions:</a:t>
            </a:r>
          </a:p>
          <a:p>
            <a:r>
              <a:rPr lang="en-GB" sz="1100" b="1">
                <a:latin typeface="Calibri" pitchFamily="34" charset="0"/>
              </a:rPr>
              <a:t> </a:t>
            </a:r>
          </a:p>
          <a:p>
            <a:r>
              <a:rPr lang="en-GB" sz="1100">
                <a:latin typeface="Calibri" pitchFamily="34" charset="0"/>
              </a:rPr>
              <a:t>How many different ways can we go through the gate</a:t>
            </a:r>
          </a:p>
          <a:p>
            <a:r>
              <a:rPr lang="en-GB" sz="1100">
                <a:latin typeface="Calibri" pitchFamily="34" charset="0"/>
              </a:rPr>
              <a:t>How many gates can they dribble through in a certain amount of time.</a:t>
            </a:r>
          </a:p>
          <a:p>
            <a:endParaRPr lang="en-GB" sz="900">
              <a:latin typeface="Calibri" pitchFamily="34" charset="0"/>
            </a:endParaRPr>
          </a:p>
          <a:p>
            <a:r>
              <a:rPr lang="en-GB" sz="1100">
                <a:latin typeface="Calibri" pitchFamily="34" charset="0"/>
              </a:rPr>
              <a:t>Add a blocker (Green) with a ball to the practice, to add slight pressure.</a:t>
            </a:r>
          </a:p>
          <a:p>
            <a:endParaRPr lang="en-GB" sz="900">
              <a:latin typeface="Calibri" pitchFamily="34" charset="0"/>
            </a:endParaRPr>
          </a:p>
          <a:p>
            <a:r>
              <a:rPr lang="en-GB" sz="1100">
                <a:latin typeface="Calibri" pitchFamily="34" charset="0"/>
              </a:rPr>
              <a:t>If a player gets tagged, they go into one of the end zones to perform a task before returning to the game.</a:t>
            </a:r>
          </a:p>
          <a:p>
            <a:endParaRPr lang="en-GB" sz="900">
              <a:latin typeface="Calibri" pitchFamily="34" charset="0"/>
            </a:endParaRPr>
          </a:p>
          <a:p>
            <a:r>
              <a:rPr lang="en-GB" sz="1100">
                <a:latin typeface="Calibri" pitchFamily="34" charset="0"/>
              </a:rPr>
              <a:t>End zones can be also be used as safety areas for players to take a timeout and assess situation if needed</a:t>
            </a:r>
          </a:p>
          <a:p>
            <a:endParaRPr lang="en-GB" sz="900">
              <a:latin typeface="Calibri" pitchFamily="34" charset="0"/>
            </a:endParaRPr>
          </a:p>
          <a:p>
            <a:r>
              <a:rPr lang="en-GB" sz="1100">
                <a:latin typeface="Calibri" pitchFamily="34" charset="0"/>
              </a:rPr>
              <a:t>Gradually  increase the amount of blockers as players become used to added pressure.</a:t>
            </a:r>
          </a:p>
          <a:p>
            <a:endParaRPr lang="en-GB" sz="900">
              <a:latin typeface="Calibri" pitchFamily="34" charset="0"/>
            </a:endParaRPr>
          </a:p>
          <a:p>
            <a:r>
              <a:rPr lang="en-GB" sz="1100">
                <a:latin typeface="Calibri" pitchFamily="34" charset="0"/>
              </a:rPr>
              <a:t>Once blocker tags 3 players, then swap with another.</a:t>
            </a:r>
          </a:p>
          <a:p>
            <a:r>
              <a:rPr lang="en-GB" sz="1100">
                <a:latin typeface="Calibri" pitchFamily="34" charset="0"/>
              </a:rPr>
              <a:t>Take ball off of 1 of the blockers if they are not having much success.</a:t>
            </a:r>
          </a:p>
          <a:p>
            <a:endParaRPr lang="en-GB" sz="900">
              <a:latin typeface="Calibri" pitchFamily="34" charset="0"/>
            </a:endParaRPr>
          </a:p>
          <a:p>
            <a:r>
              <a:rPr lang="en-GB" sz="1100" b="1">
                <a:latin typeface="Calibri" pitchFamily="34" charset="0"/>
              </a:rPr>
              <a:t>Challenges:</a:t>
            </a:r>
          </a:p>
          <a:p>
            <a:endParaRPr lang="en-GB" sz="900">
              <a:latin typeface="Calibri" pitchFamily="34" charset="0"/>
            </a:endParaRPr>
          </a:p>
          <a:p>
            <a:r>
              <a:rPr lang="en-GB" sz="1100">
                <a:latin typeface="Calibri" pitchFamily="34" charset="0"/>
              </a:rPr>
              <a:t>Large, Medium, Small Gates </a:t>
            </a:r>
          </a:p>
          <a:p>
            <a:r>
              <a:rPr lang="en-GB" sz="1100">
                <a:latin typeface="Calibri" pitchFamily="34" charset="0"/>
              </a:rPr>
              <a:t>Various sized balls</a:t>
            </a:r>
          </a:p>
          <a:p>
            <a:r>
              <a:rPr lang="en-GB" sz="1100">
                <a:latin typeface="Calibri" pitchFamily="34" charset="0"/>
              </a:rPr>
              <a:t>If gate is blocked turn away from it</a:t>
            </a:r>
          </a:p>
          <a:p>
            <a:r>
              <a:rPr lang="en-GB" sz="1100">
                <a:latin typeface="Calibri" pitchFamily="34" charset="0"/>
              </a:rPr>
              <a:t>Let players come up with a scoring system</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44036" name="Rectangle 3"/>
          <p:cNvSpPr>
            <a:spLocks noChangeArrowheads="1"/>
          </p:cNvSpPr>
          <p:nvPr/>
        </p:nvSpPr>
        <p:spPr bwMode="auto">
          <a:xfrm rot="-5400000">
            <a:off x="-218281" y="1764507"/>
            <a:ext cx="4787900" cy="3535362"/>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4037" name="Rectangle 4"/>
          <p:cNvSpPr>
            <a:spLocks noChangeArrowheads="1"/>
          </p:cNvSpPr>
          <p:nvPr/>
        </p:nvSpPr>
        <p:spPr bwMode="auto">
          <a:xfrm rot="-5400000">
            <a:off x="-288925" y="1592263"/>
            <a:ext cx="5184775" cy="381635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44038" name="Group 7"/>
          <p:cNvGrpSpPr>
            <a:grpSpLocks/>
          </p:cNvGrpSpPr>
          <p:nvPr/>
        </p:nvGrpSpPr>
        <p:grpSpPr bwMode="auto">
          <a:xfrm rot="-7870289">
            <a:off x="3363119" y="2248694"/>
            <a:ext cx="539750" cy="93662"/>
            <a:chOff x="109823774" y="107856150"/>
            <a:chExt cx="746101" cy="125406"/>
          </a:xfrm>
        </p:grpSpPr>
        <p:sp>
          <p:nvSpPr>
            <p:cNvPr id="44129" name="Oval 8"/>
            <p:cNvSpPr>
              <a:spLocks noChangeArrowheads="1"/>
            </p:cNvSpPr>
            <p:nvPr/>
          </p:nvSpPr>
          <p:spPr bwMode="auto">
            <a:xfrm>
              <a:off x="109823774" y="107856151"/>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30" name="Oval 9"/>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39" name="Group 16"/>
          <p:cNvGrpSpPr>
            <a:grpSpLocks/>
          </p:cNvGrpSpPr>
          <p:nvPr/>
        </p:nvGrpSpPr>
        <p:grpSpPr bwMode="auto">
          <a:xfrm rot="-809418">
            <a:off x="1039813" y="1806575"/>
            <a:ext cx="550862" cy="96838"/>
            <a:chOff x="109823699" y="107856149"/>
            <a:chExt cx="746176" cy="125407"/>
          </a:xfrm>
        </p:grpSpPr>
        <p:sp>
          <p:nvSpPr>
            <p:cNvPr id="44127" name="Oval 17"/>
            <p:cNvSpPr>
              <a:spLocks noChangeArrowheads="1"/>
            </p:cNvSpPr>
            <p:nvPr/>
          </p:nvSpPr>
          <p:spPr bwMode="auto">
            <a:xfrm>
              <a:off x="109823699" y="107856149"/>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28" name="Oval 18"/>
            <p:cNvSpPr>
              <a:spLocks noChangeArrowheads="1"/>
            </p:cNvSpPr>
            <p:nvPr/>
          </p:nvSpPr>
          <p:spPr bwMode="auto">
            <a:xfrm>
              <a:off x="110435775" y="107856151"/>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44040" name="Text Box 34"/>
          <p:cNvSpPr txBox="1">
            <a:spLocks noChangeArrowheads="1"/>
          </p:cNvSpPr>
          <p:nvPr/>
        </p:nvSpPr>
        <p:spPr bwMode="auto">
          <a:xfrm rot="-5400000">
            <a:off x="-4762" y="3436938"/>
            <a:ext cx="1123950" cy="190500"/>
          </a:xfrm>
          <a:prstGeom prst="rect">
            <a:avLst/>
          </a:prstGeom>
          <a:noFill/>
          <a:ln w="9525" algn="in">
            <a:noFill/>
            <a:miter lim="800000"/>
            <a:headEnd/>
            <a:tailEnd/>
          </a:ln>
        </p:spPr>
        <p:txBody>
          <a:bodyPr lIns="36576" tIns="36576" rIns="36576" bIns="36576"/>
          <a:lstStyle/>
          <a:p>
            <a:pPr algn="ctr"/>
            <a:endParaRPr lang="en-US"/>
          </a:p>
        </p:txBody>
      </p:sp>
      <p:sp>
        <p:nvSpPr>
          <p:cNvPr id="44041" name="Text Box 35"/>
          <p:cNvSpPr txBox="1">
            <a:spLocks noChangeArrowheads="1"/>
          </p:cNvSpPr>
          <p:nvPr/>
        </p:nvSpPr>
        <p:spPr bwMode="auto">
          <a:xfrm rot="10800000">
            <a:off x="1549400" y="5664200"/>
            <a:ext cx="1169988" cy="182563"/>
          </a:xfrm>
          <a:prstGeom prst="rect">
            <a:avLst/>
          </a:prstGeom>
          <a:noFill/>
          <a:ln w="9525" algn="in">
            <a:noFill/>
            <a:miter lim="800000"/>
            <a:headEnd/>
            <a:tailEnd/>
          </a:ln>
        </p:spPr>
        <p:txBody>
          <a:bodyPr lIns="36576" tIns="36576" rIns="36576" bIns="36576"/>
          <a:lstStyle/>
          <a:p>
            <a:pPr algn="ctr"/>
            <a:endParaRPr lang="en-US"/>
          </a:p>
        </p:txBody>
      </p:sp>
      <p:sp>
        <p:nvSpPr>
          <p:cNvPr id="44042" name="Text Box 36"/>
          <p:cNvSpPr txBox="1">
            <a:spLocks noChangeArrowheads="1"/>
          </p:cNvSpPr>
          <p:nvPr/>
        </p:nvSpPr>
        <p:spPr bwMode="auto">
          <a:xfrm>
            <a:off x="1685925" y="1246188"/>
            <a:ext cx="1169988" cy="180975"/>
          </a:xfrm>
          <a:prstGeom prst="rect">
            <a:avLst/>
          </a:prstGeom>
          <a:noFill/>
          <a:ln w="9525" algn="in">
            <a:noFill/>
            <a:miter lim="800000"/>
            <a:headEnd/>
            <a:tailEnd/>
          </a:ln>
        </p:spPr>
        <p:txBody>
          <a:bodyPr lIns="36576" tIns="36576" rIns="36576" bIns="36576"/>
          <a:lstStyle/>
          <a:p>
            <a:pPr algn="ctr"/>
            <a:endParaRPr lang="en-US"/>
          </a:p>
        </p:txBody>
      </p:sp>
      <p:sp>
        <p:nvSpPr>
          <p:cNvPr id="44043" name="Text Box 37"/>
          <p:cNvSpPr txBox="1">
            <a:spLocks noChangeArrowheads="1"/>
          </p:cNvSpPr>
          <p:nvPr/>
        </p:nvSpPr>
        <p:spPr bwMode="auto">
          <a:xfrm rot="-5400000">
            <a:off x="3230563" y="3463925"/>
            <a:ext cx="1125538" cy="192087"/>
          </a:xfrm>
          <a:prstGeom prst="rect">
            <a:avLst/>
          </a:prstGeom>
          <a:noFill/>
          <a:ln w="9525" algn="in">
            <a:noFill/>
            <a:miter lim="800000"/>
            <a:headEnd/>
            <a:tailEnd/>
          </a:ln>
        </p:spPr>
        <p:txBody>
          <a:bodyPr lIns="36576" tIns="36576" rIns="36576" bIns="36576"/>
          <a:lstStyle/>
          <a:p>
            <a:pPr algn="ctr"/>
            <a:endParaRPr lang="en-US"/>
          </a:p>
        </p:txBody>
      </p:sp>
      <p:grpSp>
        <p:nvGrpSpPr>
          <p:cNvPr id="44044" name="Group 48"/>
          <p:cNvGrpSpPr>
            <a:grpSpLocks/>
          </p:cNvGrpSpPr>
          <p:nvPr/>
        </p:nvGrpSpPr>
        <p:grpSpPr bwMode="auto">
          <a:xfrm rot="-7560000">
            <a:off x="1389856" y="4766470"/>
            <a:ext cx="142875" cy="169862"/>
            <a:chOff x="108383775" y="108666150"/>
            <a:chExt cx="162000" cy="197999"/>
          </a:xfrm>
        </p:grpSpPr>
        <p:sp>
          <p:nvSpPr>
            <p:cNvPr id="44124" name="Oval 49"/>
            <p:cNvSpPr>
              <a:spLocks noChangeArrowheads="1"/>
            </p:cNvSpPr>
            <p:nvPr/>
          </p:nvSpPr>
          <p:spPr bwMode="auto">
            <a:xfrm>
              <a:off x="108401776" y="10866640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25"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26" name="Oval 51"/>
            <p:cNvSpPr>
              <a:spLocks noChangeArrowheads="1"/>
            </p:cNvSpPr>
            <p:nvPr/>
          </p:nvSpPr>
          <p:spPr bwMode="auto">
            <a:xfrm>
              <a:off x="108383775" y="108702149"/>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4045" name="Oval 5"/>
          <p:cNvSpPr>
            <a:spLocks noChangeArrowheads="1"/>
          </p:cNvSpPr>
          <p:nvPr/>
        </p:nvSpPr>
        <p:spPr bwMode="auto">
          <a:xfrm rot="-7453078">
            <a:off x="1686719" y="4044157"/>
            <a:ext cx="95250" cy="93662"/>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46" name="Oval 6"/>
          <p:cNvSpPr>
            <a:spLocks noChangeArrowheads="1"/>
          </p:cNvSpPr>
          <p:nvPr/>
        </p:nvSpPr>
        <p:spPr bwMode="auto">
          <a:xfrm rot="-7453078">
            <a:off x="1440656" y="3675857"/>
            <a:ext cx="96837" cy="95250"/>
          </a:xfrm>
          <a:prstGeom prst="ellipse">
            <a:avLst/>
          </a:prstGeom>
          <a:solidFill>
            <a:srgbClr val="FF00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44047" name="Group 48"/>
          <p:cNvGrpSpPr>
            <a:grpSpLocks/>
          </p:cNvGrpSpPr>
          <p:nvPr/>
        </p:nvGrpSpPr>
        <p:grpSpPr bwMode="auto">
          <a:xfrm rot="3106922">
            <a:off x="1209675" y="4016376"/>
            <a:ext cx="141287" cy="169862"/>
            <a:chOff x="108383775" y="108665884"/>
            <a:chExt cx="162000" cy="198266"/>
          </a:xfrm>
        </p:grpSpPr>
        <p:sp>
          <p:nvSpPr>
            <p:cNvPr id="44121" name="Oval 49"/>
            <p:cNvSpPr>
              <a:spLocks noChangeArrowheads="1"/>
            </p:cNvSpPr>
            <p:nvPr/>
          </p:nvSpPr>
          <p:spPr bwMode="auto">
            <a:xfrm>
              <a:off x="108401775" y="10866588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22" name="Oval 50"/>
            <p:cNvSpPr>
              <a:spLocks noChangeArrowheads="1"/>
            </p:cNvSpPr>
            <p:nvPr/>
          </p:nvSpPr>
          <p:spPr bwMode="auto">
            <a:xfrm>
              <a:off x="108464775" y="10866597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23"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48" name="Group 48"/>
          <p:cNvGrpSpPr>
            <a:grpSpLocks/>
          </p:cNvGrpSpPr>
          <p:nvPr/>
        </p:nvGrpSpPr>
        <p:grpSpPr bwMode="auto">
          <a:xfrm rot="-2340000">
            <a:off x="3892550" y="4519613"/>
            <a:ext cx="139700" cy="173037"/>
            <a:chOff x="108383774" y="108666083"/>
            <a:chExt cx="162000" cy="198067"/>
          </a:xfrm>
        </p:grpSpPr>
        <p:sp>
          <p:nvSpPr>
            <p:cNvPr id="44118" name="Oval 49"/>
            <p:cNvSpPr>
              <a:spLocks noChangeArrowheads="1"/>
            </p:cNvSpPr>
            <p:nvPr/>
          </p:nvSpPr>
          <p:spPr bwMode="auto">
            <a:xfrm>
              <a:off x="108401775" y="10866608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19" name="Oval 50"/>
            <p:cNvSpPr>
              <a:spLocks noChangeArrowheads="1"/>
            </p:cNvSpPr>
            <p:nvPr/>
          </p:nvSpPr>
          <p:spPr bwMode="auto">
            <a:xfrm>
              <a:off x="108464775" y="10866631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20" name="Oval 51"/>
            <p:cNvSpPr>
              <a:spLocks noChangeArrowheads="1"/>
            </p:cNvSpPr>
            <p:nvPr/>
          </p:nvSpPr>
          <p:spPr bwMode="auto">
            <a:xfrm>
              <a:off x="108383774"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49" name="Group 48"/>
          <p:cNvGrpSpPr>
            <a:grpSpLocks/>
          </p:cNvGrpSpPr>
          <p:nvPr/>
        </p:nvGrpSpPr>
        <p:grpSpPr bwMode="auto">
          <a:xfrm rot="-7193262">
            <a:off x="2378075" y="3303588"/>
            <a:ext cx="141288" cy="169862"/>
            <a:chOff x="108383775" y="108665886"/>
            <a:chExt cx="162000" cy="198265"/>
          </a:xfrm>
        </p:grpSpPr>
        <p:sp>
          <p:nvSpPr>
            <p:cNvPr id="44115" name="Oval 49"/>
            <p:cNvSpPr>
              <a:spLocks noChangeArrowheads="1"/>
            </p:cNvSpPr>
            <p:nvPr/>
          </p:nvSpPr>
          <p:spPr bwMode="auto">
            <a:xfrm>
              <a:off x="108401775" y="10866588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16" name="Oval 50"/>
            <p:cNvSpPr>
              <a:spLocks noChangeArrowheads="1"/>
            </p:cNvSpPr>
            <p:nvPr/>
          </p:nvSpPr>
          <p:spPr bwMode="auto">
            <a:xfrm>
              <a:off x="108464775" y="10866597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17" name="Oval 51"/>
            <p:cNvSpPr>
              <a:spLocks noChangeArrowheads="1"/>
            </p:cNvSpPr>
            <p:nvPr/>
          </p:nvSpPr>
          <p:spPr bwMode="auto">
            <a:xfrm>
              <a:off x="108383775" y="108702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50" name="Group 48"/>
          <p:cNvGrpSpPr>
            <a:grpSpLocks/>
          </p:cNvGrpSpPr>
          <p:nvPr/>
        </p:nvGrpSpPr>
        <p:grpSpPr bwMode="auto">
          <a:xfrm rot="1800000">
            <a:off x="1050925" y="2568575"/>
            <a:ext cx="153988" cy="158750"/>
            <a:chOff x="108383775" y="108666416"/>
            <a:chExt cx="162000" cy="197734"/>
          </a:xfrm>
        </p:grpSpPr>
        <p:sp>
          <p:nvSpPr>
            <p:cNvPr id="44112" name="Oval 49"/>
            <p:cNvSpPr>
              <a:spLocks noChangeArrowheads="1"/>
            </p:cNvSpPr>
            <p:nvPr/>
          </p:nvSpPr>
          <p:spPr bwMode="auto">
            <a:xfrm>
              <a:off x="108401775" y="10866662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13" name="Oval 50"/>
            <p:cNvSpPr>
              <a:spLocks noChangeArrowheads="1"/>
            </p:cNvSpPr>
            <p:nvPr/>
          </p:nvSpPr>
          <p:spPr bwMode="auto">
            <a:xfrm>
              <a:off x="108464775" y="10866641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14"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51" name="Group 48"/>
          <p:cNvGrpSpPr>
            <a:grpSpLocks/>
          </p:cNvGrpSpPr>
          <p:nvPr/>
        </p:nvGrpSpPr>
        <p:grpSpPr bwMode="auto">
          <a:xfrm rot="4293565">
            <a:off x="2515394" y="4374356"/>
            <a:ext cx="142875" cy="169863"/>
            <a:chOff x="108383775" y="108665851"/>
            <a:chExt cx="162000" cy="198298"/>
          </a:xfrm>
        </p:grpSpPr>
        <p:sp>
          <p:nvSpPr>
            <p:cNvPr id="44109" name="Oval 49"/>
            <p:cNvSpPr>
              <a:spLocks noChangeArrowheads="1"/>
            </p:cNvSpPr>
            <p:nvPr/>
          </p:nvSpPr>
          <p:spPr bwMode="auto">
            <a:xfrm>
              <a:off x="108401775" y="1086658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10" name="Oval 50"/>
            <p:cNvSpPr>
              <a:spLocks noChangeArrowheads="1"/>
            </p:cNvSpPr>
            <p:nvPr/>
          </p:nvSpPr>
          <p:spPr bwMode="auto">
            <a:xfrm>
              <a:off x="108464775" y="10866597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11" name="Oval 51"/>
            <p:cNvSpPr>
              <a:spLocks noChangeArrowheads="1"/>
            </p:cNvSpPr>
            <p:nvPr/>
          </p:nvSpPr>
          <p:spPr bwMode="auto">
            <a:xfrm>
              <a:off x="108383775" y="108702149"/>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52" name="Group 10"/>
          <p:cNvGrpSpPr>
            <a:grpSpLocks/>
          </p:cNvGrpSpPr>
          <p:nvPr/>
        </p:nvGrpSpPr>
        <p:grpSpPr bwMode="auto">
          <a:xfrm rot="-5676708">
            <a:off x="3128169" y="3299619"/>
            <a:ext cx="542925" cy="93663"/>
            <a:chOff x="109823851" y="107856150"/>
            <a:chExt cx="746025" cy="125405"/>
          </a:xfrm>
        </p:grpSpPr>
        <p:sp>
          <p:nvSpPr>
            <p:cNvPr id="44107" name="Oval 11"/>
            <p:cNvSpPr>
              <a:spLocks noChangeArrowheads="1"/>
            </p:cNvSpPr>
            <p:nvPr/>
          </p:nvSpPr>
          <p:spPr bwMode="auto">
            <a:xfrm>
              <a:off x="109823851"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08" name="Oval 12"/>
            <p:cNvSpPr>
              <a:spLocks noChangeArrowheads="1"/>
            </p:cNvSpPr>
            <p:nvPr/>
          </p:nvSpPr>
          <p:spPr bwMode="auto">
            <a:xfrm>
              <a:off x="110435776"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53" name="Group 69"/>
          <p:cNvGrpSpPr>
            <a:grpSpLocks/>
          </p:cNvGrpSpPr>
          <p:nvPr/>
        </p:nvGrpSpPr>
        <p:grpSpPr bwMode="auto">
          <a:xfrm rot="-9600000">
            <a:off x="2074863" y="2149475"/>
            <a:ext cx="128587" cy="160338"/>
            <a:chOff x="111750676" y="109368504"/>
            <a:chExt cx="162000" cy="198546"/>
          </a:xfrm>
        </p:grpSpPr>
        <p:sp>
          <p:nvSpPr>
            <p:cNvPr id="44104" name="Oval 70"/>
            <p:cNvSpPr>
              <a:spLocks noChangeArrowheads="1"/>
            </p:cNvSpPr>
            <p:nvPr/>
          </p:nvSpPr>
          <p:spPr bwMode="auto">
            <a:xfrm>
              <a:off x="111768677" y="109368504"/>
              <a:ext cx="63000"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05" name="Oval 71"/>
            <p:cNvSpPr>
              <a:spLocks noChangeArrowheads="1"/>
            </p:cNvSpPr>
            <p:nvPr/>
          </p:nvSpPr>
          <p:spPr bwMode="auto">
            <a:xfrm>
              <a:off x="111831675" y="109368727"/>
              <a:ext cx="63000" cy="16199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06" name="Oval 72"/>
            <p:cNvSpPr>
              <a:spLocks noChangeArrowheads="1"/>
            </p:cNvSpPr>
            <p:nvPr/>
          </p:nvSpPr>
          <p:spPr bwMode="auto">
            <a:xfrm>
              <a:off x="111750676" y="109405051"/>
              <a:ext cx="162000" cy="161999"/>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54" name="Group 69"/>
          <p:cNvGrpSpPr>
            <a:grpSpLocks/>
          </p:cNvGrpSpPr>
          <p:nvPr/>
        </p:nvGrpSpPr>
        <p:grpSpPr bwMode="auto">
          <a:xfrm rot="-6720000">
            <a:off x="2885281" y="3588544"/>
            <a:ext cx="130175" cy="160338"/>
            <a:chOff x="111750676" y="109369106"/>
            <a:chExt cx="162000" cy="197945"/>
          </a:xfrm>
        </p:grpSpPr>
        <p:sp>
          <p:nvSpPr>
            <p:cNvPr id="44101" name="Oval 70"/>
            <p:cNvSpPr>
              <a:spLocks noChangeArrowheads="1"/>
            </p:cNvSpPr>
            <p:nvPr/>
          </p:nvSpPr>
          <p:spPr bwMode="auto">
            <a:xfrm>
              <a:off x="111768675" y="10936910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02" name="Oval 71"/>
            <p:cNvSpPr>
              <a:spLocks noChangeArrowheads="1"/>
            </p:cNvSpPr>
            <p:nvPr/>
          </p:nvSpPr>
          <p:spPr bwMode="auto">
            <a:xfrm>
              <a:off x="111831675" y="10936914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03" name="Oval 72"/>
            <p:cNvSpPr>
              <a:spLocks noChangeArrowheads="1"/>
            </p:cNvSpPr>
            <p:nvPr/>
          </p:nvSpPr>
          <p:spPr bwMode="auto">
            <a:xfrm>
              <a:off x="111750676" y="109405051"/>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55" name="Group 69"/>
          <p:cNvGrpSpPr>
            <a:grpSpLocks/>
          </p:cNvGrpSpPr>
          <p:nvPr/>
        </p:nvGrpSpPr>
        <p:grpSpPr bwMode="auto">
          <a:xfrm rot="-7500000">
            <a:off x="3677444" y="3177382"/>
            <a:ext cx="130175" cy="160337"/>
            <a:chOff x="111750676" y="109369146"/>
            <a:chExt cx="162000" cy="197904"/>
          </a:xfrm>
        </p:grpSpPr>
        <p:sp>
          <p:nvSpPr>
            <p:cNvPr id="44098" name="Oval 70"/>
            <p:cNvSpPr>
              <a:spLocks noChangeArrowheads="1"/>
            </p:cNvSpPr>
            <p:nvPr/>
          </p:nvSpPr>
          <p:spPr bwMode="auto">
            <a:xfrm>
              <a:off x="111768674" y="10936941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99" name="Oval 71"/>
            <p:cNvSpPr>
              <a:spLocks noChangeArrowheads="1"/>
            </p:cNvSpPr>
            <p:nvPr/>
          </p:nvSpPr>
          <p:spPr bwMode="auto">
            <a:xfrm>
              <a:off x="111831675" y="10936914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100" name="Oval 72"/>
            <p:cNvSpPr>
              <a:spLocks noChangeArrowheads="1"/>
            </p:cNvSpPr>
            <p:nvPr/>
          </p:nvSpPr>
          <p:spPr bwMode="auto">
            <a:xfrm>
              <a:off x="111750676"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56" name="Group 69"/>
          <p:cNvGrpSpPr>
            <a:grpSpLocks/>
          </p:cNvGrpSpPr>
          <p:nvPr/>
        </p:nvGrpSpPr>
        <p:grpSpPr bwMode="auto">
          <a:xfrm rot="360000">
            <a:off x="890588" y="3390900"/>
            <a:ext cx="128587" cy="161925"/>
            <a:chOff x="111750674" y="109369050"/>
            <a:chExt cx="162000" cy="197999"/>
          </a:xfrm>
        </p:grpSpPr>
        <p:sp>
          <p:nvSpPr>
            <p:cNvPr id="44095" name="Oval 70"/>
            <p:cNvSpPr>
              <a:spLocks noChangeArrowheads="1"/>
            </p:cNvSpPr>
            <p:nvPr/>
          </p:nvSpPr>
          <p:spPr bwMode="auto">
            <a:xfrm>
              <a:off x="111768676" y="10936928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96" name="Oval 71"/>
            <p:cNvSpPr>
              <a:spLocks noChangeArrowheads="1"/>
            </p:cNvSpPr>
            <p:nvPr/>
          </p:nvSpPr>
          <p:spPr bwMode="auto">
            <a:xfrm>
              <a:off x="111831674"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97" name="Oval 72"/>
            <p:cNvSpPr>
              <a:spLocks noChangeArrowheads="1"/>
            </p:cNvSpPr>
            <p:nvPr/>
          </p:nvSpPr>
          <p:spPr bwMode="auto">
            <a:xfrm>
              <a:off x="111750674" y="109405049"/>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57" name="Group 69"/>
          <p:cNvGrpSpPr>
            <a:grpSpLocks/>
          </p:cNvGrpSpPr>
          <p:nvPr/>
        </p:nvGrpSpPr>
        <p:grpSpPr bwMode="auto">
          <a:xfrm rot="-10740000">
            <a:off x="3133725" y="4654550"/>
            <a:ext cx="141288" cy="141288"/>
            <a:chOff x="111750675" y="109368943"/>
            <a:chExt cx="162000" cy="198107"/>
          </a:xfrm>
        </p:grpSpPr>
        <p:sp>
          <p:nvSpPr>
            <p:cNvPr id="44092" name="Oval 70"/>
            <p:cNvSpPr>
              <a:spLocks noChangeArrowheads="1"/>
            </p:cNvSpPr>
            <p:nvPr/>
          </p:nvSpPr>
          <p:spPr bwMode="auto">
            <a:xfrm>
              <a:off x="111768676" y="10936894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93" name="Oval 71"/>
            <p:cNvSpPr>
              <a:spLocks noChangeArrowheads="1"/>
            </p:cNvSpPr>
            <p:nvPr/>
          </p:nvSpPr>
          <p:spPr bwMode="auto">
            <a:xfrm>
              <a:off x="111831675" y="10936914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94" name="Oval 72"/>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4058" name="Oval 70" descr="Solid diamond"/>
          <p:cNvSpPr>
            <a:spLocks noChangeArrowheads="1"/>
          </p:cNvSpPr>
          <p:nvPr/>
        </p:nvSpPr>
        <p:spPr bwMode="auto">
          <a:xfrm rot="10800000">
            <a:off x="3030538" y="2411413"/>
            <a:ext cx="66675"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59" name="Oval 70" descr="Solid diamond"/>
          <p:cNvSpPr>
            <a:spLocks noChangeArrowheads="1"/>
          </p:cNvSpPr>
          <p:nvPr/>
        </p:nvSpPr>
        <p:spPr bwMode="auto">
          <a:xfrm rot="10800000">
            <a:off x="3508375" y="3246438"/>
            <a:ext cx="68263"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60" name="Oval 70" descr="Solid diamond"/>
          <p:cNvSpPr>
            <a:spLocks noChangeArrowheads="1"/>
          </p:cNvSpPr>
          <p:nvPr/>
        </p:nvSpPr>
        <p:spPr bwMode="auto">
          <a:xfrm rot="10800000">
            <a:off x="1419225" y="3911600"/>
            <a:ext cx="68263" cy="6826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61" name="Oval 70" descr="Solid diamond"/>
          <p:cNvSpPr>
            <a:spLocks noChangeArrowheads="1"/>
          </p:cNvSpPr>
          <p:nvPr/>
        </p:nvSpPr>
        <p:spPr bwMode="auto">
          <a:xfrm rot="10800000">
            <a:off x="3132138" y="4868863"/>
            <a:ext cx="65087"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62" name="Oval 70" descr="Solid diamond"/>
          <p:cNvSpPr>
            <a:spLocks noChangeArrowheads="1"/>
          </p:cNvSpPr>
          <p:nvPr/>
        </p:nvSpPr>
        <p:spPr bwMode="auto">
          <a:xfrm rot="10800000">
            <a:off x="1212850" y="2411413"/>
            <a:ext cx="66675"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63" name="Oval 70" descr="Solid diamond"/>
          <p:cNvSpPr>
            <a:spLocks noChangeArrowheads="1"/>
          </p:cNvSpPr>
          <p:nvPr/>
        </p:nvSpPr>
        <p:spPr bwMode="auto">
          <a:xfrm rot="10800000">
            <a:off x="1266825" y="5030788"/>
            <a:ext cx="68263"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cxnSp>
        <p:nvCxnSpPr>
          <p:cNvPr id="83" name="Straight Connector 82"/>
          <p:cNvCxnSpPr/>
          <p:nvPr/>
        </p:nvCxnSpPr>
        <p:spPr>
          <a:xfrm>
            <a:off x="395288" y="5373688"/>
            <a:ext cx="38163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95288" y="1628775"/>
            <a:ext cx="38163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4066" name="Group 69"/>
          <p:cNvGrpSpPr>
            <a:grpSpLocks/>
          </p:cNvGrpSpPr>
          <p:nvPr/>
        </p:nvGrpSpPr>
        <p:grpSpPr bwMode="auto">
          <a:xfrm rot="3960000">
            <a:off x="2794000" y="2338388"/>
            <a:ext cx="131763" cy="160337"/>
            <a:chOff x="111750675" y="109369145"/>
            <a:chExt cx="162000" cy="197904"/>
          </a:xfrm>
        </p:grpSpPr>
        <p:sp>
          <p:nvSpPr>
            <p:cNvPr id="44089" name="Oval 70"/>
            <p:cNvSpPr>
              <a:spLocks noChangeArrowheads="1"/>
            </p:cNvSpPr>
            <p:nvPr/>
          </p:nvSpPr>
          <p:spPr bwMode="auto">
            <a:xfrm>
              <a:off x="111768675" y="109369414"/>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90" name="Oval 71"/>
            <p:cNvSpPr>
              <a:spLocks noChangeArrowheads="1"/>
            </p:cNvSpPr>
            <p:nvPr/>
          </p:nvSpPr>
          <p:spPr bwMode="auto">
            <a:xfrm>
              <a:off x="111831675" y="10936914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91" name="Oval 72"/>
            <p:cNvSpPr>
              <a:spLocks noChangeArrowheads="1"/>
            </p:cNvSpPr>
            <p:nvPr/>
          </p:nvSpPr>
          <p:spPr bwMode="auto">
            <a:xfrm>
              <a:off x="111750675" y="109405049"/>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4067" name="Oval 49"/>
          <p:cNvSpPr>
            <a:spLocks noChangeArrowheads="1"/>
          </p:cNvSpPr>
          <p:nvPr/>
        </p:nvSpPr>
        <p:spPr bwMode="auto">
          <a:xfrm rot="1800000">
            <a:off x="2184400" y="2841625"/>
            <a:ext cx="58738" cy="130175"/>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68" name="Oval 50"/>
          <p:cNvSpPr>
            <a:spLocks noChangeArrowheads="1"/>
          </p:cNvSpPr>
          <p:nvPr/>
        </p:nvSpPr>
        <p:spPr bwMode="auto">
          <a:xfrm rot="1800000">
            <a:off x="2235200" y="2868613"/>
            <a:ext cx="60325" cy="130175"/>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69" name="Oval 51"/>
          <p:cNvSpPr>
            <a:spLocks noChangeArrowheads="1"/>
          </p:cNvSpPr>
          <p:nvPr/>
        </p:nvSpPr>
        <p:spPr bwMode="auto">
          <a:xfrm rot="1800000">
            <a:off x="2146300" y="2879725"/>
            <a:ext cx="155575" cy="130175"/>
          </a:xfrm>
          <a:prstGeom prst="ellipse">
            <a:avLst/>
          </a:prstGeom>
          <a:solidFill>
            <a:srgbClr val="4BEB35"/>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44070" name="Oval 70" descr="Solid diamond"/>
          <p:cNvSpPr>
            <a:spLocks noChangeArrowheads="1"/>
          </p:cNvSpPr>
          <p:nvPr/>
        </p:nvSpPr>
        <p:spPr bwMode="auto">
          <a:xfrm rot="10800000">
            <a:off x="2303463" y="2744788"/>
            <a:ext cx="66675"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71" name="Oval 70" descr="Solid diamond"/>
          <p:cNvSpPr>
            <a:spLocks noChangeArrowheads="1"/>
          </p:cNvSpPr>
          <p:nvPr/>
        </p:nvSpPr>
        <p:spPr bwMode="auto">
          <a:xfrm rot="10800000">
            <a:off x="2268538" y="3500438"/>
            <a:ext cx="65087"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72" name="Oval 70" descr="Solid diamond"/>
          <p:cNvSpPr>
            <a:spLocks noChangeArrowheads="1"/>
          </p:cNvSpPr>
          <p:nvPr/>
        </p:nvSpPr>
        <p:spPr bwMode="auto">
          <a:xfrm rot="10800000">
            <a:off x="1908175" y="2420938"/>
            <a:ext cx="65088"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73" name="Oval 70" descr="Solid diamond"/>
          <p:cNvSpPr>
            <a:spLocks noChangeArrowheads="1"/>
          </p:cNvSpPr>
          <p:nvPr/>
        </p:nvSpPr>
        <p:spPr bwMode="auto">
          <a:xfrm rot="10800000">
            <a:off x="2700338" y="4365625"/>
            <a:ext cx="65087" cy="6826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74" name="Oval 70" descr="Solid diamond"/>
          <p:cNvSpPr>
            <a:spLocks noChangeArrowheads="1"/>
          </p:cNvSpPr>
          <p:nvPr/>
        </p:nvSpPr>
        <p:spPr bwMode="auto">
          <a:xfrm rot="10800000">
            <a:off x="1044575" y="3230563"/>
            <a:ext cx="66675"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75" name="Oval 70" descr="Solid diamond"/>
          <p:cNvSpPr>
            <a:spLocks noChangeArrowheads="1"/>
          </p:cNvSpPr>
          <p:nvPr/>
        </p:nvSpPr>
        <p:spPr bwMode="auto">
          <a:xfrm rot="10800000">
            <a:off x="3848100" y="4414838"/>
            <a:ext cx="66675"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76" name="Oval 70" descr="Solid diamond"/>
          <p:cNvSpPr>
            <a:spLocks noChangeArrowheads="1"/>
          </p:cNvSpPr>
          <p:nvPr/>
        </p:nvSpPr>
        <p:spPr bwMode="auto">
          <a:xfrm rot="10800000">
            <a:off x="2757488" y="3663950"/>
            <a:ext cx="66675" cy="6826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7" name="Group 13"/>
          <p:cNvGrpSpPr>
            <a:grpSpLocks/>
          </p:cNvGrpSpPr>
          <p:nvPr/>
        </p:nvGrpSpPr>
        <p:grpSpPr bwMode="auto">
          <a:xfrm rot="10800000">
            <a:off x="683568" y="5301208"/>
            <a:ext cx="562916" cy="90182"/>
            <a:chOff x="109823662" y="107856150"/>
            <a:chExt cx="746213" cy="125405"/>
          </a:xfrm>
          <a:solidFill>
            <a:srgbClr val="FFFF00"/>
          </a:solidFill>
        </p:grpSpPr>
        <p:sp>
          <p:nvSpPr>
            <p:cNvPr id="77"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78"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8" name="Group 13"/>
          <p:cNvGrpSpPr>
            <a:grpSpLocks/>
          </p:cNvGrpSpPr>
          <p:nvPr/>
        </p:nvGrpSpPr>
        <p:grpSpPr bwMode="auto">
          <a:xfrm rot="10800000">
            <a:off x="1907704" y="5301208"/>
            <a:ext cx="562916" cy="90182"/>
            <a:chOff x="109823662" y="107856150"/>
            <a:chExt cx="746213" cy="125405"/>
          </a:xfrm>
          <a:solidFill>
            <a:srgbClr val="FFFF00"/>
          </a:solidFill>
        </p:grpSpPr>
        <p:sp>
          <p:nvSpPr>
            <p:cNvPr id="98"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99"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9" name="Group 13"/>
          <p:cNvGrpSpPr>
            <a:grpSpLocks/>
          </p:cNvGrpSpPr>
          <p:nvPr/>
        </p:nvGrpSpPr>
        <p:grpSpPr bwMode="auto">
          <a:xfrm rot="10800000">
            <a:off x="3275856" y="5301208"/>
            <a:ext cx="562916" cy="90182"/>
            <a:chOff x="109823662" y="107856150"/>
            <a:chExt cx="746213" cy="125405"/>
          </a:xfrm>
          <a:solidFill>
            <a:srgbClr val="FFFF00"/>
          </a:solidFill>
        </p:grpSpPr>
        <p:sp>
          <p:nvSpPr>
            <p:cNvPr id="101"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102"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20" name="Group 13"/>
          <p:cNvGrpSpPr>
            <a:grpSpLocks/>
          </p:cNvGrpSpPr>
          <p:nvPr/>
        </p:nvGrpSpPr>
        <p:grpSpPr bwMode="auto">
          <a:xfrm rot="10800000">
            <a:off x="755576" y="1556792"/>
            <a:ext cx="562916" cy="90182"/>
            <a:chOff x="109823662" y="107856150"/>
            <a:chExt cx="746213" cy="125405"/>
          </a:xfrm>
          <a:solidFill>
            <a:srgbClr val="FFFF00"/>
          </a:solidFill>
        </p:grpSpPr>
        <p:sp>
          <p:nvSpPr>
            <p:cNvPr id="104"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105"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21" name="Group 13"/>
          <p:cNvGrpSpPr>
            <a:grpSpLocks/>
          </p:cNvGrpSpPr>
          <p:nvPr/>
        </p:nvGrpSpPr>
        <p:grpSpPr bwMode="auto">
          <a:xfrm rot="10800000">
            <a:off x="2051720" y="1556792"/>
            <a:ext cx="562916" cy="90182"/>
            <a:chOff x="109823662" y="107856150"/>
            <a:chExt cx="746213" cy="125405"/>
          </a:xfrm>
          <a:solidFill>
            <a:srgbClr val="FFFF00"/>
          </a:solidFill>
        </p:grpSpPr>
        <p:sp>
          <p:nvSpPr>
            <p:cNvPr id="107"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108"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22" name="Group 13"/>
          <p:cNvGrpSpPr>
            <a:grpSpLocks/>
          </p:cNvGrpSpPr>
          <p:nvPr/>
        </p:nvGrpSpPr>
        <p:grpSpPr bwMode="auto">
          <a:xfrm rot="10800000">
            <a:off x="3347864" y="1556792"/>
            <a:ext cx="562916" cy="90182"/>
            <a:chOff x="109823662" y="107856150"/>
            <a:chExt cx="746213" cy="125405"/>
          </a:xfrm>
          <a:solidFill>
            <a:srgbClr val="FFFF00"/>
          </a:solidFill>
        </p:grpSpPr>
        <p:sp>
          <p:nvSpPr>
            <p:cNvPr id="110"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111"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44083" name="Group 16"/>
          <p:cNvGrpSpPr>
            <a:grpSpLocks/>
          </p:cNvGrpSpPr>
          <p:nvPr/>
        </p:nvGrpSpPr>
        <p:grpSpPr bwMode="auto">
          <a:xfrm rot="-809418">
            <a:off x="3063875" y="4284663"/>
            <a:ext cx="550863" cy="95250"/>
            <a:chOff x="109823699" y="107856149"/>
            <a:chExt cx="746176" cy="125407"/>
          </a:xfrm>
        </p:grpSpPr>
        <p:sp>
          <p:nvSpPr>
            <p:cNvPr id="44087" name="Oval 17"/>
            <p:cNvSpPr>
              <a:spLocks noChangeArrowheads="1"/>
            </p:cNvSpPr>
            <p:nvPr/>
          </p:nvSpPr>
          <p:spPr bwMode="auto">
            <a:xfrm>
              <a:off x="109823699" y="107856149"/>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88" name="Oval 18"/>
            <p:cNvSpPr>
              <a:spLocks noChangeArrowheads="1"/>
            </p:cNvSpPr>
            <p:nvPr/>
          </p:nvSpPr>
          <p:spPr bwMode="auto">
            <a:xfrm>
              <a:off x="110435775" y="107856151"/>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4084" name="Group 16"/>
          <p:cNvGrpSpPr>
            <a:grpSpLocks/>
          </p:cNvGrpSpPr>
          <p:nvPr/>
        </p:nvGrpSpPr>
        <p:grpSpPr bwMode="auto">
          <a:xfrm rot="310657">
            <a:off x="758825" y="4716463"/>
            <a:ext cx="550863" cy="95250"/>
            <a:chOff x="109823699" y="107856149"/>
            <a:chExt cx="746176" cy="125407"/>
          </a:xfrm>
        </p:grpSpPr>
        <p:sp>
          <p:nvSpPr>
            <p:cNvPr id="44085" name="Oval 17"/>
            <p:cNvSpPr>
              <a:spLocks noChangeArrowheads="1"/>
            </p:cNvSpPr>
            <p:nvPr/>
          </p:nvSpPr>
          <p:spPr bwMode="auto">
            <a:xfrm>
              <a:off x="109823699" y="107856149"/>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4086" name="Oval 18"/>
            <p:cNvSpPr>
              <a:spLocks noChangeArrowheads="1"/>
            </p:cNvSpPr>
            <p:nvPr/>
          </p:nvSpPr>
          <p:spPr bwMode="auto">
            <a:xfrm>
              <a:off x="110435775" y="107856151"/>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ChangeArrowheads="1"/>
          </p:cNvSpPr>
          <p:nvPr/>
        </p:nvSpPr>
        <p:spPr bwMode="auto">
          <a:xfrm rot="5400000">
            <a:off x="988219" y="-142081"/>
            <a:ext cx="4187825" cy="5516563"/>
          </a:xfrm>
          <a:prstGeom prst="rect">
            <a:avLst/>
          </a:prstGeom>
          <a:solidFill>
            <a:srgbClr val="92D050"/>
          </a:solidFill>
          <a:ln w="28575">
            <a:solidFill>
              <a:schemeClr val="tx1"/>
            </a:solidFill>
            <a:miter lim="800000"/>
            <a:headEnd/>
            <a:tailEnd/>
          </a:ln>
        </p:spPr>
        <p:txBody>
          <a:bodyPr wrap="none" anchor="ctr"/>
          <a:lstStyle/>
          <a:p>
            <a:endParaRPr lang="en-GB"/>
          </a:p>
        </p:txBody>
      </p:sp>
      <p:pic>
        <p:nvPicPr>
          <p:cNvPr id="45059" name="Picture 8" descr="C:\Users\kirk\Pictures\Microsoft Clip Organizer\j0434870.png"/>
          <p:cNvPicPr>
            <a:picLocks noChangeAspect="1" noChangeArrowheads="1"/>
          </p:cNvPicPr>
          <p:nvPr/>
        </p:nvPicPr>
        <p:blipFill>
          <a:blip r:embed="rId2"/>
          <a:srcRect/>
          <a:stretch>
            <a:fillRect/>
          </a:stretch>
        </p:blipFill>
        <p:spPr bwMode="auto">
          <a:xfrm>
            <a:off x="5435600" y="981075"/>
            <a:ext cx="211138" cy="184150"/>
          </a:xfrm>
          <a:prstGeom prst="rect">
            <a:avLst/>
          </a:prstGeom>
          <a:noFill/>
          <a:ln w="9525">
            <a:noFill/>
            <a:miter lim="800000"/>
            <a:headEnd/>
            <a:tailEnd/>
          </a:ln>
        </p:spPr>
      </p:pic>
      <p:sp>
        <p:nvSpPr>
          <p:cNvPr id="8" name="Oval 20"/>
          <p:cNvSpPr>
            <a:spLocks noChangeArrowheads="1"/>
          </p:cNvSpPr>
          <p:nvPr/>
        </p:nvSpPr>
        <p:spPr bwMode="auto">
          <a:xfrm rot="5400000">
            <a:off x="4754563" y="1558925"/>
            <a:ext cx="184150" cy="193675"/>
          </a:xfrm>
          <a:prstGeom prst="ellipse">
            <a:avLst/>
          </a:prstGeom>
          <a:solidFill>
            <a:schemeClr val="accent1">
              <a:lumMod val="20000"/>
              <a:lumOff val="80000"/>
            </a:schemeClr>
          </a:solidFill>
          <a:ln w="12700">
            <a:solidFill>
              <a:schemeClr val="tx1"/>
            </a:solidFill>
            <a:round/>
            <a:headEnd/>
            <a:tailEnd/>
          </a:ln>
        </p:spPr>
        <p:txBody>
          <a:bodyPr wrap="none" anchor="ctr"/>
          <a:lstStyle/>
          <a:p>
            <a:pPr>
              <a:defRPr/>
            </a:pPr>
            <a:endParaRPr lang="en-GB"/>
          </a:p>
        </p:txBody>
      </p:sp>
      <p:sp>
        <p:nvSpPr>
          <p:cNvPr id="45061" name="Oval 20"/>
          <p:cNvSpPr>
            <a:spLocks noChangeArrowheads="1"/>
          </p:cNvSpPr>
          <p:nvPr/>
        </p:nvSpPr>
        <p:spPr bwMode="auto">
          <a:xfrm rot="5400000">
            <a:off x="1173163" y="1751013"/>
            <a:ext cx="185737" cy="192087"/>
          </a:xfrm>
          <a:prstGeom prst="ellipse">
            <a:avLst/>
          </a:prstGeom>
          <a:solidFill>
            <a:srgbClr val="FFFF00"/>
          </a:solidFill>
          <a:ln w="12700">
            <a:solidFill>
              <a:schemeClr val="tx1"/>
            </a:solidFill>
            <a:round/>
            <a:headEnd/>
            <a:tailEnd/>
          </a:ln>
        </p:spPr>
        <p:txBody>
          <a:bodyPr wrap="none" anchor="ctr"/>
          <a:lstStyle/>
          <a:p>
            <a:endParaRPr lang="en-GB"/>
          </a:p>
        </p:txBody>
      </p:sp>
      <p:sp>
        <p:nvSpPr>
          <p:cNvPr id="45062" name="Oval 20"/>
          <p:cNvSpPr>
            <a:spLocks noChangeArrowheads="1"/>
          </p:cNvSpPr>
          <p:nvPr/>
        </p:nvSpPr>
        <p:spPr bwMode="auto">
          <a:xfrm rot="5400000">
            <a:off x="4755357" y="3507581"/>
            <a:ext cx="184150" cy="192087"/>
          </a:xfrm>
          <a:prstGeom prst="ellipse">
            <a:avLst/>
          </a:prstGeom>
          <a:solidFill>
            <a:srgbClr val="FFFF00"/>
          </a:solidFill>
          <a:ln w="12700">
            <a:solidFill>
              <a:schemeClr val="tx1"/>
            </a:solidFill>
            <a:round/>
            <a:headEnd/>
            <a:tailEnd/>
          </a:ln>
        </p:spPr>
        <p:txBody>
          <a:bodyPr wrap="none" anchor="ctr"/>
          <a:lstStyle/>
          <a:p>
            <a:endParaRPr lang="en-GB"/>
          </a:p>
        </p:txBody>
      </p:sp>
      <p:sp>
        <p:nvSpPr>
          <p:cNvPr id="45063" name="Oval 10"/>
          <p:cNvSpPr>
            <a:spLocks noChangeArrowheads="1"/>
          </p:cNvSpPr>
          <p:nvPr/>
        </p:nvSpPr>
        <p:spPr bwMode="auto">
          <a:xfrm rot="5400000">
            <a:off x="4102894" y="3909219"/>
            <a:ext cx="185738" cy="190500"/>
          </a:xfrm>
          <a:prstGeom prst="ellipse">
            <a:avLst/>
          </a:prstGeom>
          <a:solidFill>
            <a:srgbClr val="FF0000"/>
          </a:solidFill>
          <a:ln w="12700">
            <a:solidFill>
              <a:schemeClr val="tx1"/>
            </a:solidFill>
            <a:round/>
            <a:headEnd/>
            <a:tailEnd/>
          </a:ln>
        </p:spPr>
        <p:txBody>
          <a:bodyPr wrap="none" anchor="ctr"/>
          <a:lstStyle/>
          <a:p>
            <a:endParaRPr lang="en-GB"/>
          </a:p>
        </p:txBody>
      </p:sp>
      <p:sp>
        <p:nvSpPr>
          <p:cNvPr id="45064" name="Oval 10"/>
          <p:cNvSpPr>
            <a:spLocks noChangeArrowheads="1"/>
          </p:cNvSpPr>
          <p:nvPr/>
        </p:nvSpPr>
        <p:spPr bwMode="auto">
          <a:xfrm rot="5400000">
            <a:off x="3912394" y="1935956"/>
            <a:ext cx="184150" cy="192088"/>
          </a:xfrm>
          <a:prstGeom prst="ellipse">
            <a:avLst/>
          </a:prstGeom>
          <a:solidFill>
            <a:srgbClr val="FF0000"/>
          </a:solidFill>
          <a:ln w="12700">
            <a:solidFill>
              <a:schemeClr val="tx1"/>
            </a:solidFill>
            <a:round/>
            <a:headEnd/>
            <a:tailEnd/>
          </a:ln>
        </p:spPr>
        <p:txBody>
          <a:bodyPr wrap="none" anchor="ctr"/>
          <a:lstStyle/>
          <a:p>
            <a:endParaRPr lang="en-GB"/>
          </a:p>
        </p:txBody>
      </p:sp>
      <p:sp>
        <p:nvSpPr>
          <p:cNvPr id="45065" name="Oval 10"/>
          <p:cNvSpPr>
            <a:spLocks noChangeArrowheads="1"/>
          </p:cNvSpPr>
          <p:nvPr/>
        </p:nvSpPr>
        <p:spPr bwMode="auto">
          <a:xfrm rot="5400000">
            <a:off x="1494632" y="3215481"/>
            <a:ext cx="184150" cy="192087"/>
          </a:xfrm>
          <a:prstGeom prst="ellipse">
            <a:avLst/>
          </a:prstGeom>
          <a:solidFill>
            <a:srgbClr val="FF0000"/>
          </a:solidFill>
          <a:ln w="12700">
            <a:solidFill>
              <a:schemeClr val="tx1"/>
            </a:solidFill>
            <a:round/>
            <a:headEnd/>
            <a:tailEnd/>
          </a:ln>
        </p:spPr>
        <p:txBody>
          <a:bodyPr wrap="none" anchor="ctr"/>
          <a:lstStyle/>
          <a:p>
            <a:endParaRPr lang="en-GB"/>
          </a:p>
        </p:txBody>
      </p:sp>
      <p:sp>
        <p:nvSpPr>
          <p:cNvPr id="14" name="Oval 10"/>
          <p:cNvSpPr>
            <a:spLocks noChangeArrowheads="1"/>
          </p:cNvSpPr>
          <p:nvPr/>
        </p:nvSpPr>
        <p:spPr bwMode="auto">
          <a:xfrm rot="5400000">
            <a:off x="1494632" y="2520156"/>
            <a:ext cx="184150" cy="192087"/>
          </a:xfrm>
          <a:prstGeom prst="ellipse">
            <a:avLst/>
          </a:prstGeom>
          <a:solidFill>
            <a:schemeClr val="accent1">
              <a:lumMod val="20000"/>
              <a:lumOff val="80000"/>
            </a:schemeClr>
          </a:solidFill>
          <a:ln w="12700">
            <a:solidFill>
              <a:schemeClr val="tx1"/>
            </a:solidFill>
            <a:round/>
            <a:headEnd/>
            <a:tailEnd/>
          </a:ln>
        </p:spPr>
        <p:txBody>
          <a:bodyPr wrap="none" anchor="ctr"/>
          <a:lstStyle/>
          <a:p>
            <a:pPr>
              <a:defRPr/>
            </a:pPr>
            <a:endParaRPr lang="en-GB"/>
          </a:p>
        </p:txBody>
      </p:sp>
      <p:sp>
        <p:nvSpPr>
          <p:cNvPr id="15" name="Oval 10"/>
          <p:cNvSpPr>
            <a:spLocks noChangeArrowheads="1"/>
          </p:cNvSpPr>
          <p:nvPr/>
        </p:nvSpPr>
        <p:spPr bwMode="auto">
          <a:xfrm rot="5400000">
            <a:off x="2893219" y="4001294"/>
            <a:ext cx="185737" cy="193675"/>
          </a:xfrm>
          <a:prstGeom prst="ellipse">
            <a:avLst/>
          </a:prstGeom>
          <a:solidFill>
            <a:schemeClr val="accent1">
              <a:lumMod val="20000"/>
              <a:lumOff val="80000"/>
            </a:schemeClr>
          </a:solidFill>
          <a:ln w="12700">
            <a:solidFill>
              <a:schemeClr val="tx1"/>
            </a:solidFill>
            <a:round/>
            <a:headEnd/>
            <a:tailEnd/>
          </a:ln>
        </p:spPr>
        <p:txBody>
          <a:bodyPr wrap="none" anchor="ctr"/>
          <a:lstStyle/>
          <a:p>
            <a:pPr>
              <a:defRPr/>
            </a:pPr>
            <a:endParaRPr lang="en-GB"/>
          </a:p>
        </p:txBody>
      </p:sp>
      <p:sp>
        <p:nvSpPr>
          <p:cNvPr id="45068" name="Oval 20"/>
          <p:cNvSpPr>
            <a:spLocks noChangeArrowheads="1"/>
          </p:cNvSpPr>
          <p:nvPr/>
        </p:nvSpPr>
        <p:spPr bwMode="auto">
          <a:xfrm rot="5400000">
            <a:off x="3255169" y="1467644"/>
            <a:ext cx="184150" cy="192088"/>
          </a:xfrm>
          <a:prstGeom prst="ellipse">
            <a:avLst/>
          </a:prstGeom>
          <a:solidFill>
            <a:srgbClr val="FFFF00"/>
          </a:solidFill>
          <a:ln w="12700">
            <a:solidFill>
              <a:schemeClr val="tx1"/>
            </a:solidFill>
            <a:round/>
            <a:headEnd/>
            <a:tailEnd/>
          </a:ln>
        </p:spPr>
        <p:txBody>
          <a:bodyPr wrap="none" anchor="ctr"/>
          <a:lstStyle/>
          <a:p>
            <a:endParaRPr lang="en-GB"/>
          </a:p>
        </p:txBody>
      </p:sp>
      <p:pic>
        <p:nvPicPr>
          <p:cNvPr id="45069" name="Picture 8" descr="C:\Users\kirk\Pictures\Microsoft Clip Organizer\j0434870.png"/>
          <p:cNvPicPr>
            <a:picLocks noChangeAspect="1" noChangeArrowheads="1"/>
          </p:cNvPicPr>
          <p:nvPr/>
        </p:nvPicPr>
        <p:blipFill>
          <a:blip r:embed="rId2"/>
          <a:srcRect/>
          <a:stretch>
            <a:fillRect/>
          </a:stretch>
        </p:blipFill>
        <p:spPr bwMode="auto">
          <a:xfrm>
            <a:off x="5219700" y="1196975"/>
            <a:ext cx="211138" cy="184150"/>
          </a:xfrm>
          <a:prstGeom prst="rect">
            <a:avLst/>
          </a:prstGeom>
          <a:noFill/>
          <a:ln w="9525">
            <a:noFill/>
            <a:miter lim="800000"/>
            <a:headEnd/>
            <a:tailEnd/>
          </a:ln>
        </p:spPr>
      </p:pic>
      <p:sp>
        <p:nvSpPr>
          <p:cNvPr id="45070" name="Oval 10"/>
          <p:cNvSpPr>
            <a:spLocks noChangeArrowheads="1"/>
          </p:cNvSpPr>
          <p:nvPr/>
        </p:nvSpPr>
        <p:spPr bwMode="auto">
          <a:xfrm rot="5400000">
            <a:off x="2578100" y="1374775"/>
            <a:ext cx="185738" cy="192088"/>
          </a:xfrm>
          <a:prstGeom prst="ellipse">
            <a:avLst/>
          </a:prstGeom>
          <a:solidFill>
            <a:srgbClr val="FF0000"/>
          </a:solidFill>
          <a:ln w="12700">
            <a:solidFill>
              <a:schemeClr val="tx1"/>
            </a:solidFill>
            <a:round/>
            <a:headEnd/>
            <a:tailEnd/>
          </a:ln>
        </p:spPr>
        <p:txBody>
          <a:bodyPr wrap="none" anchor="ctr"/>
          <a:lstStyle/>
          <a:p>
            <a:endParaRPr lang="en-GB"/>
          </a:p>
        </p:txBody>
      </p:sp>
      <p:sp>
        <p:nvSpPr>
          <p:cNvPr id="19" name="Oval 20"/>
          <p:cNvSpPr>
            <a:spLocks noChangeArrowheads="1"/>
          </p:cNvSpPr>
          <p:nvPr/>
        </p:nvSpPr>
        <p:spPr bwMode="auto">
          <a:xfrm rot="5400000">
            <a:off x="2798763" y="2522538"/>
            <a:ext cx="184150" cy="190500"/>
          </a:xfrm>
          <a:prstGeom prst="ellipse">
            <a:avLst/>
          </a:prstGeom>
          <a:solidFill>
            <a:schemeClr val="accent1">
              <a:lumMod val="20000"/>
              <a:lumOff val="80000"/>
            </a:schemeClr>
          </a:solidFill>
          <a:ln w="12700">
            <a:solidFill>
              <a:schemeClr val="tx1"/>
            </a:solidFill>
            <a:round/>
            <a:headEnd/>
            <a:tailEnd/>
          </a:ln>
        </p:spPr>
        <p:txBody>
          <a:bodyPr wrap="none" anchor="ctr"/>
          <a:lstStyle/>
          <a:p>
            <a:pPr>
              <a:defRPr/>
            </a:pPr>
            <a:endParaRPr lang="en-GB"/>
          </a:p>
        </p:txBody>
      </p:sp>
      <p:sp>
        <p:nvSpPr>
          <p:cNvPr id="45072" name="Oval 20"/>
          <p:cNvSpPr>
            <a:spLocks noChangeArrowheads="1"/>
          </p:cNvSpPr>
          <p:nvPr/>
        </p:nvSpPr>
        <p:spPr bwMode="auto">
          <a:xfrm rot="5400000">
            <a:off x="3255169" y="3507581"/>
            <a:ext cx="184150" cy="192088"/>
          </a:xfrm>
          <a:prstGeom prst="ellipse">
            <a:avLst/>
          </a:prstGeom>
          <a:solidFill>
            <a:srgbClr val="FFFF00"/>
          </a:solidFill>
          <a:ln w="12700">
            <a:solidFill>
              <a:schemeClr val="tx1"/>
            </a:solidFill>
            <a:round/>
            <a:headEnd/>
            <a:tailEnd/>
          </a:ln>
        </p:spPr>
        <p:txBody>
          <a:bodyPr wrap="none" anchor="ctr"/>
          <a:lstStyle/>
          <a:p>
            <a:endParaRPr lang="en-GB"/>
          </a:p>
        </p:txBody>
      </p:sp>
      <p:sp>
        <p:nvSpPr>
          <p:cNvPr id="21" name="Rectangle 20"/>
          <p:cNvSpPr/>
          <p:nvPr/>
        </p:nvSpPr>
        <p:spPr bwMode="auto">
          <a:xfrm>
            <a:off x="4918075" y="647700"/>
            <a:ext cx="796925" cy="730250"/>
          </a:xfrm>
          <a:prstGeom prst="rect">
            <a:avLst/>
          </a:prstGeom>
          <a:noFill/>
          <a:ln w="19050">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22" name="Rectangle 21"/>
          <p:cNvSpPr/>
          <p:nvPr/>
        </p:nvSpPr>
        <p:spPr bwMode="auto">
          <a:xfrm>
            <a:off x="446088" y="647700"/>
            <a:ext cx="779462" cy="730250"/>
          </a:xfrm>
          <a:prstGeom prst="rect">
            <a:avLst/>
          </a:prstGeom>
          <a:noFill/>
          <a:ln w="19050">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23" name="Rectangle 22"/>
          <p:cNvSpPr/>
          <p:nvPr/>
        </p:nvSpPr>
        <p:spPr bwMode="auto">
          <a:xfrm>
            <a:off x="4938713" y="3854450"/>
            <a:ext cx="776287" cy="760413"/>
          </a:xfrm>
          <a:prstGeom prst="rect">
            <a:avLst/>
          </a:prstGeom>
          <a:noFill/>
          <a:ln w="19050">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24" name="Rectangle 23"/>
          <p:cNvSpPr/>
          <p:nvPr/>
        </p:nvSpPr>
        <p:spPr bwMode="auto">
          <a:xfrm>
            <a:off x="446088" y="3854450"/>
            <a:ext cx="779462" cy="760413"/>
          </a:xfrm>
          <a:prstGeom prst="rect">
            <a:avLst/>
          </a:prstGeom>
          <a:noFill/>
          <a:ln w="19050">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pic>
        <p:nvPicPr>
          <p:cNvPr id="45077" name="Picture 8" descr="C:\Users\kirk\Pictures\Microsoft Clip Organizer\j0434870.png"/>
          <p:cNvPicPr>
            <a:picLocks noChangeAspect="1" noChangeArrowheads="1"/>
          </p:cNvPicPr>
          <p:nvPr/>
        </p:nvPicPr>
        <p:blipFill>
          <a:blip r:embed="rId2"/>
          <a:srcRect/>
          <a:stretch>
            <a:fillRect/>
          </a:stretch>
        </p:blipFill>
        <p:spPr bwMode="auto">
          <a:xfrm>
            <a:off x="5435600" y="1196975"/>
            <a:ext cx="211138" cy="184150"/>
          </a:xfrm>
          <a:prstGeom prst="rect">
            <a:avLst/>
          </a:prstGeom>
          <a:noFill/>
          <a:ln w="9525">
            <a:noFill/>
            <a:miter lim="800000"/>
            <a:headEnd/>
            <a:tailEnd/>
          </a:ln>
        </p:spPr>
      </p:pic>
      <p:pic>
        <p:nvPicPr>
          <p:cNvPr id="45078" name="Picture 8" descr="C:\Users\kirk\Pictures\Microsoft Clip Organizer\j0434870.png"/>
          <p:cNvPicPr>
            <a:picLocks noChangeAspect="1" noChangeArrowheads="1"/>
          </p:cNvPicPr>
          <p:nvPr/>
        </p:nvPicPr>
        <p:blipFill>
          <a:blip r:embed="rId2"/>
          <a:srcRect/>
          <a:stretch>
            <a:fillRect/>
          </a:stretch>
        </p:blipFill>
        <p:spPr bwMode="auto">
          <a:xfrm>
            <a:off x="4943475" y="4402138"/>
            <a:ext cx="209550" cy="184150"/>
          </a:xfrm>
          <a:prstGeom prst="rect">
            <a:avLst/>
          </a:prstGeom>
          <a:noFill/>
          <a:ln w="9525">
            <a:noFill/>
            <a:miter lim="800000"/>
            <a:headEnd/>
            <a:tailEnd/>
          </a:ln>
        </p:spPr>
      </p:pic>
      <p:pic>
        <p:nvPicPr>
          <p:cNvPr id="45079" name="Picture 8" descr="C:\Users\kirk\Pictures\Microsoft Clip Organizer\j0434870.png"/>
          <p:cNvPicPr>
            <a:picLocks noChangeAspect="1" noChangeArrowheads="1"/>
          </p:cNvPicPr>
          <p:nvPr/>
        </p:nvPicPr>
        <p:blipFill>
          <a:blip r:embed="rId2"/>
          <a:srcRect/>
          <a:stretch>
            <a:fillRect/>
          </a:stretch>
        </p:blipFill>
        <p:spPr bwMode="auto">
          <a:xfrm>
            <a:off x="5381625" y="4402138"/>
            <a:ext cx="209550" cy="184150"/>
          </a:xfrm>
          <a:prstGeom prst="rect">
            <a:avLst/>
          </a:prstGeom>
          <a:noFill/>
          <a:ln w="9525">
            <a:noFill/>
            <a:miter lim="800000"/>
            <a:headEnd/>
            <a:tailEnd/>
          </a:ln>
        </p:spPr>
      </p:pic>
      <p:pic>
        <p:nvPicPr>
          <p:cNvPr id="45080" name="Picture 8" descr="C:\Users\kirk\Pictures\Microsoft Clip Organizer\j0434870.png"/>
          <p:cNvPicPr>
            <a:picLocks noChangeAspect="1" noChangeArrowheads="1"/>
          </p:cNvPicPr>
          <p:nvPr/>
        </p:nvPicPr>
        <p:blipFill>
          <a:blip r:embed="rId2"/>
          <a:srcRect/>
          <a:stretch>
            <a:fillRect/>
          </a:stretch>
        </p:blipFill>
        <p:spPr bwMode="auto">
          <a:xfrm>
            <a:off x="5172075" y="4402138"/>
            <a:ext cx="209550" cy="184150"/>
          </a:xfrm>
          <a:prstGeom prst="rect">
            <a:avLst/>
          </a:prstGeom>
          <a:noFill/>
          <a:ln w="9525">
            <a:noFill/>
            <a:miter lim="800000"/>
            <a:headEnd/>
            <a:tailEnd/>
          </a:ln>
        </p:spPr>
      </p:pic>
      <p:pic>
        <p:nvPicPr>
          <p:cNvPr id="45081" name="Picture 8" descr="C:\Users\kirk\Pictures\Microsoft Clip Organizer\j0434870.png"/>
          <p:cNvPicPr>
            <a:picLocks noChangeAspect="1" noChangeArrowheads="1"/>
          </p:cNvPicPr>
          <p:nvPr/>
        </p:nvPicPr>
        <p:blipFill>
          <a:blip r:embed="rId2"/>
          <a:srcRect/>
          <a:stretch>
            <a:fillRect/>
          </a:stretch>
        </p:blipFill>
        <p:spPr bwMode="auto">
          <a:xfrm>
            <a:off x="960438" y="4430713"/>
            <a:ext cx="209550" cy="184150"/>
          </a:xfrm>
          <a:prstGeom prst="rect">
            <a:avLst/>
          </a:prstGeom>
          <a:noFill/>
          <a:ln w="9525">
            <a:noFill/>
            <a:miter lim="800000"/>
            <a:headEnd/>
            <a:tailEnd/>
          </a:ln>
        </p:spPr>
      </p:pic>
      <p:pic>
        <p:nvPicPr>
          <p:cNvPr id="45082" name="Picture 8" descr="C:\Users\kirk\Pictures\Microsoft Clip Organizer\j0434870.png"/>
          <p:cNvPicPr>
            <a:picLocks noChangeAspect="1" noChangeArrowheads="1"/>
          </p:cNvPicPr>
          <p:nvPr/>
        </p:nvPicPr>
        <p:blipFill>
          <a:blip r:embed="rId2"/>
          <a:srcRect/>
          <a:stretch>
            <a:fillRect/>
          </a:stretch>
        </p:blipFill>
        <p:spPr bwMode="auto">
          <a:xfrm>
            <a:off x="541338" y="4402138"/>
            <a:ext cx="209550" cy="184150"/>
          </a:xfrm>
          <a:prstGeom prst="rect">
            <a:avLst/>
          </a:prstGeom>
          <a:noFill/>
          <a:ln w="9525">
            <a:noFill/>
            <a:miter lim="800000"/>
            <a:headEnd/>
            <a:tailEnd/>
          </a:ln>
        </p:spPr>
      </p:pic>
      <p:pic>
        <p:nvPicPr>
          <p:cNvPr id="45083" name="Picture 8" descr="C:\Users\kirk\Pictures\Microsoft Clip Organizer\j0434870.png"/>
          <p:cNvPicPr>
            <a:picLocks noChangeAspect="1" noChangeArrowheads="1"/>
          </p:cNvPicPr>
          <p:nvPr/>
        </p:nvPicPr>
        <p:blipFill>
          <a:blip r:embed="rId2"/>
          <a:srcRect/>
          <a:stretch>
            <a:fillRect/>
          </a:stretch>
        </p:blipFill>
        <p:spPr bwMode="auto">
          <a:xfrm>
            <a:off x="750888" y="4430713"/>
            <a:ext cx="209550" cy="184150"/>
          </a:xfrm>
          <a:prstGeom prst="rect">
            <a:avLst/>
          </a:prstGeom>
          <a:noFill/>
          <a:ln w="9525">
            <a:noFill/>
            <a:miter lim="800000"/>
            <a:headEnd/>
            <a:tailEnd/>
          </a:ln>
        </p:spPr>
      </p:pic>
      <p:pic>
        <p:nvPicPr>
          <p:cNvPr id="45084" name="Picture 8" descr="C:\Users\kirk\Pictures\Microsoft Clip Organizer\j0434870.png"/>
          <p:cNvPicPr>
            <a:picLocks noChangeAspect="1" noChangeArrowheads="1"/>
          </p:cNvPicPr>
          <p:nvPr/>
        </p:nvPicPr>
        <p:blipFill>
          <a:blip r:embed="rId2"/>
          <a:srcRect/>
          <a:stretch>
            <a:fillRect/>
          </a:stretch>
        </p:blipFill>
        <p:spPr bwMode="auto">
          <a:xfrm>
            <a:off x="1016000" y="1169988"/>
            <a:ext cx="211138" cy="184150"/>
          </a:xfrm>
          <a:prstGeom prst="rect">
            <a:avLst/>
          </a:prstGeom>
          <a:noFill/>
          <a:ln w="9525">
            <a:noFill/>
            <a:miter lim="800000"/>
            <a:headEnd/>
            <a:tailEnd/>
          </a:ln>
        </p:spPr>
      </p:pic>
      <p:pic>
        <p:nvPicPr>
          <p:cNvPr id="45085" name="Picture 8" descr="C:\Users\kirk\Pictures\Microsoft Clip Organizer\j0434870.png"/>
          <p:cNvPicPr>
            <a:picLocks noChangeAspect="1" noChangeArrowheads="1"/>
          </p:cNvPicPr>
          <p:nvPr/>
        </p:nvPicPr>
        <p:blipFill>
          <a:blip r:embed="rId2"/>
          <a:srcRect/>
          <a:stretch>
            <a:fillRect/>
          </a:stretch>
        </p:blipFill>
        <p:spPr bwMode="auto">
          <a:xfrm>
            <a:off x="750888" y="1169988"/>
            <a:ext cx="209550" cy="184150"/>
          </a:xfrm>
          <a:prstGeom prst="rect">
            <a:avLst/>
          </a:prstGeom>
          <a:noFill/>
          <a:ln w="9525">
            <a:noFill/>
            <a:miter lim="800000"/>
            <a:headEnd/>
            <a:tailEnd/>
          </a:ln>
        </p:spPr>
      </p:pic>
      <p:pic>
        <p:nvPicPr>
          <p:cNvPr id="45086" name="Picture 8" descr="C:\Users\kirk\Pictures\Microsoft Clip Organizer\j0434870.png"/>
          <p:cNvPicPr>
            <a:picLocks noChangeAspect="1" noChangeArrowheads="1"/>
          </p:cNvPicPr>
          <p:nvPr/>
        </p:nvPicPr>
        <p:blipFill>
          <a:blip r:embed="rId2"/>
          <a:srcRect/>
          <a:stretch>
            <a:fillRect/>
          </a:stretch>
        </p:blipFill>
        <p:spPr bwMode="auto">
          <a:xfrm>
            <a:off x="541338" y="1123950"/>
            <a:ext cx="209550" cy="184150"/>
          </a:xfrm>
          <a:prstGeom prst="rect">
            <a:avLst/>
          </a:prstGeom>
          <a:noFill/>
          <a:ln w="9525">
            <a:noFill/>
            <a:miter lim="800000"/>
            <a:headEnd/>
            <a:tailEnd/>
          </a:ln>
        </p:spPr>
      </p:pic>
      <p:sp>
        <p:nvSpPr>
          <p:cNvPr id="35" name="TextBox 34"/>
          <p:cNvSpPr txBox="1"/>
          <p:nvPr/>
        </p:nvSpPr>
        <p:spPr bwMode="auto">
          <a:xfrm>
            <a:off x="4932363" y="620713"/>
            <a:ext cx="901700" cy="600075"/>
          </a:xfrm>
          <a:prstGeom prst="rect">
            <a:avLst/>
          </a:prstGeom>
          <a:noFill/>
        </p:spPr>
        <p:txBody>
          <a:bodyPr>
            <a:spAutoFit/>
          </a:bodyPr>
          <a:lstStyle/>
          <a:p>
            <a:pPr>
              <a:defRPr/>
            </a:pPr>
            <a:r>
              <a:rPr lang="en-GB" sz="1100" b="1" dirty="0">
                <a:solidFill>
                  <a:schemeClr val="bg1"/>
                </a:solidFill>
                <a:latin typeface="+mj-lt"/>
              </a:rPr>
              <a:t>Keep up’s</a:t>
            </a:r>
          </a:p>
          <a:p>
            <a:pPr>
              <a:defRPr/>
            </a:pPr>
            <a:r>
              <a:rPr lang="en-GB" sz="1100" b="1" dirty="0">
                <a:solidFill>
                  <a:schemeClr val="bg1"/>
                </a:solidFill>
                <a:latin typeface="+mj-lt"/>
              </a:rPr>
              <a:t>Knees / Feet</a:t>
            </a:r>
          </a:p>
        </p:txBody>
      </p:sp>
      <p:sp>
        <p:nvSpPr>
          <p:cNvPr id="36" name="TextBox 35"/>
          <p:cNvSpPr txBox="1"/>
          <p:nvPr/>
        </p:nvSpPr>
        <p:spPr bwMode="auto">
          <a:xfrm>
            <a:off x="323850" y="647700"/>
            <a:ext cx="1025525" cy="414338"/>
          </a:xfrm>
          <a:prstGeom prst="rect">
            <a:avLst/>
          </a:prstGeom>
          <a:noFill/>
        </p:spPr>
        <p:txBody>
          <a:bodyPr>
            <a:spAutoFit/>
          </a:bodyPr>
          <a:lstStyle/>
          <a:p>
            <a:pPr algn="ctr">
              <a:defRPr/>
            </a:pPr>
            <a:r>
              <a:rPr lang="en-GB" sz="1100" b="1" dirty="0">
                <a:solidFill>
                  <a:schemeClr val="bg1"/>
                </a:solidFill>
                <a:latin typeface="+mj-lt"/>
              </a:rPr>
              <a:t>Keep up’s</a:t>
            </a:r>
          </a:p>
          <a:p>
            <a:pPr algn="ctr">
              <a:defRPr/>
            </a:pPr>
            <a:r>
              <a:rPr lang="en-GB" sz="1100" b="1" dirty="0">
                <a:solidFill>
                  <a:schemeClr val="bg1"/>
                </a:solidFill>
                <a:latin typeface="+mj-lt"/>
              </a:rPr>
              <a:t> Any surface</a:t>
            </a:r>
          </a:p>
        </p:txBody>
      </p:sp>
      <p:sp>
        <p:nvSpPr>
          <p:cNvPr id="37" name="TextBox 36"/>
          <p:cNvSpPr txBox="1"/>
          <p:nvPr/>
        </p:nvSpPr>
        <p:spPr bwMode="auto">
          <a:xfrm>
            <a:off x="446088" y="3913188"/>
            <a:ext cx="903287" cy="414337"/>
          </a:xfrm>
          <a:prstGeom prst="rect">
            <a:avLst/>
          </a:prstGeom>
          <a:noFill/>
        </p:spPr>
        <p:txBody>
          <a:bodyPr>
            <a:spAutoFit/>
          </a:bodyPr>
          <a:lstStyle/>
          <a:p>
            <a:pPr>
              <a:defRPr/>
            </a:pPr>
            <a:r>
              <a:rPr lang="en-GB" sz="1000" b="1" dirty="0">
                <a:solidFill>
                  <a:schemeClr val="bg1"/>
                </a:solidFill>
                <a:latin typeface="+mj-lt"/>
              </a:rPr>
              <a:t>  </a:t>
            </a:r>
            <a:r>
              <a:rPr lang="en-GB" sz="1100" b="1" dirty="0">
                <a:solidFill>
                  <a:schemeClr val="bg1"/>
                </a:solidFill>
                <a:latin typeface="+mj-lt"/>
              </a:rPr>
              <a:t>Dribbling</a:t>
            </a:r>
          </a:p>
          <a:p>
            <a:pPr>
              <a:defRPr/>
            </a:pPr>
            <a:r>
              <a:rPr lang="en-GB" sz="1100" b="1" dirty="0">
                <a:solidFill>
                  <a:schemeClr val="bg1"/>
                </a:solidFill>
                <a:latin typeface="+mj-lt"/>
              </a:rPr>
              <a:t>   Moves</a:t>
            </a:r>
          </a:p>
        </p:txBody>
      </p:sp>
      <p:sp>
        <p:nvSpPr>
          <p:cNvPr id="38" name="TextBox 37"/>
          <p:cNvSpPr txBox="1"/>
          <p:nvPr/>
        </p:nvSpPr>
        <p:spPr bwMode="auto">
          <a:xfrm>
            <a:off x="4918075" y="3913188"/>
            <a:ext cx="903288" cy="414337"/>
          </a:xfrm>
          <a:prstGeom prst="rect">
            <a:avLst/>
          </a:prstGeom>
          <a:noFill/>
        </p:spPr>
        <p:txBody>
          <a:bodyPr>
            <a:spAutoFit/>
          </a:bodyPr>
          <a:lstStyle/>
          <a:p>
            <a:pPr>
              <a:defRPr/>
            </a:pPr>
            <a:r>
              <a:rPr lang="en-GB" sz="1000" b="1" dirty="0">
                <a:solidFill>
                  <a:schemeClr val="bg1"/>
                </a:solidFill>
                <a:latin typeface="+mj-lt"/>
              </a:rPr>
              <a:t>  </a:t>
            </a:r>
            <a:r>
              <a:rPr lang="en-GB" sz="1100" b="1" dirty="0">
                <a:solidFill>
                  <a:schemeClr val="bg1"/>
                </a:solidFill>
                <a:latin typeface="+mj-lt"/>
              </a:rPr>
              <a:t>Toe Taps</a:t>
            </a:r>
          </a:p>
          <a:p>
            <a:pPr>
              <a:defRPr/>
            </a:pPr>
            <a:r>
              <a:rPr lang="en-GB" sz="1100" b="1" dirty="0">
                <a:solidFill>
                  <a:schemeClr val="bg1"/>
                </a:solidFill>
                <a:latin typeface="+mj-lt"/>
              </a:rPr>
              <a:t>  Sole Taps</a:t>
            </a:r>
          </a:p>
        </p:txBody>
      </p:sp>
      <p:sp>
        <p:nvSpPr>
          <p:cNvPr id="4" name="TextBox 3"/>
          <p:cNvSpPr txBox="1"/>
          <p:nvPr/>
        </p:nvSpPr>
        <p:spPr>
          <a:xfrm>
            <a:off x="6000750" y="404813"/>
            <a:ext cx="2963863" cy="5513387"/>
          </a:xfrm>
          <a:prstGeom prst="rect">
            <a:avLst/>
          </a:prstGeom>
          <a:noFill/>
        </p:spPr>
        <p:txBody>
          <a:bodyPr>
            <a:spAutoFit/>
          </a:bodyPr>
          <a:lstStyle/>
          <a:p>
            <a:pPr>
              <a:defRPr/>
            </a:pPr>
            <a:r>
              <a:rPr lang="en-GB" sz="1400" b="1" dirty="0">
                <a:latin typeface="+mj-lt"/>
              </a:rPr>
              <a:t>Fundamental Movements</a:t>
            </a:r>
          </a:p>
          <a:p>
            <a:pPr>
              <a:defRPr/>
            </a:pPr>
            <a:endParaRPr lang="en-GB" sz="1200" dirty="0">
              <a:latin typeface="+mj-lt"/>
            </a:endParaRPr>
          </a:p>
          <a:p>
            <a:pPr>
              <a:defRPr/>
            </a:pPr>
            <a:r>
              <a:rPr lang="en-GB" sz="1200" dirty="0">
                <a:latin typeface="+mj-lt"/>
              </a:rPr>
              <a:t>Area to suit age and ability of the players you are working with.</a:t>
            </a:r>
          </a:p>
          <a:p>
            <a:pPr>
              <a:defRPr/>
            </a:pPr>
            <a:endParaRPr lang="en-GB" sz="800" dirty="0">
              <a:latin typeface="+mj-lt"/>
            </a:endParaRPr>
          </a:p>
          <a:p>
            <a:pPr>
              <a:defRPr/>
            </a:pPr>
            <a:r>
              <a:rPr lang="en-GB" sz="1200" dirty="0">
                <a:latin typeface="+mj-lt"/>
              </a:rPr>
              <a:t>3 groups of 4 players in different colours. More players can be used, no limit really.</a:t>
            </a:r>
          </a:p>
          <a:p>
            <a:pPr>
              <a:defRPr/>
            </a:pPr>
            <a:endParaRPr lang="en-GB" sz="800" dirty="0">
              <a:latin typeface="+mj-lt"/>
            </a:endParaRPr>
          </a:p>
          <a:p>
            <a:pPr>
              <a:defRPr/>
            </a:pPr>
            <a:r>
              <a:rPr lang="en-GB" sz="1200" dirty="0">
                <a:latin typeface="+mj-lt"/>
              </a:rPr>
              <a:t>One team is the tagging team who have 60 seconds to tag as many different players as possible.</a:t>
            </a:r>
          </a:p>
          <a:p>
            <a:pPr>
              <a:defRPr/>
            </a:pPr>
            <a:endParaRPr lang="en-GB" sz="800" dirty="0">
              <a:latin typeface="+mj-lt"/>
            </a:endParaRPr>
          </a:p>
          <a:p>
            <a:pPr>
              <a:defRPr/>
            </a:pPr>
            <a:r>
              <a:rPr lang="en-GB" sz="1200" dirty="0">
                <a:latin typeface="+mj-lt"/>
              </a:rPr>
              <a:t>Swap tags teams after the 60 seconds</a:t>
            </a:r>
          </a:p>
          <a:p>
            <a:pPr>
              <a:defRPr/>
            </a:pPr>
            <a:endParaRPr lang="en-GB" sz="800" dirty="0">
              <a:latin typeface="+mj-lt"/>
            </a:endParaRPr>
          </a:p>
          <a:p>
            <a:pPr>
              <a:defRPr/>
            </a:pPr>
            <a:r>
              <a:rPr lang="en-GB" sz="1200" dirty="0">
                <a:latin typeface="+mj-lt"/>
              </a:rPr>
              <a:t>If a player is tagged they go to one of the corners and do an allotted task prior to returning to the middle again.</a:t>
            </a:r>
          </a:p>
          <a:p>
            <a:pPr>
              <a:defRPr/>
            </a:pPr>
            <a:endParaRPr lang="en-GB" sz="800" dirty="0">
              <a:latin typeface="+mj-lt"/>
            </a:endParaRPr>
          </a:p>
          <a:p>
            <a:pPr>
              <a:defRPr/>
            </a:pPr>
            <a:r>
              <a:rPr lang="en-GB" sz="1200" b="1" dirty="0">
                <a:latin typeface="+mj-lt"/>
              </a:rPr>
              <a:t>Progress to:-</a:t>
            </a:r>
          </a:p>
          <a:p>
            <a:pPr>
              <a:defRPr/>
            </a:pPr>
            <a:r>
              <a:rPr lang="en-GB" sz="1200" dirty="0">
                <a:latin typeface="+mj-lt"/>
              </a:rPr>
              <a:t>Defenders have a ball</a:t>
            </a:r>
          </a:p>
          <a:p>
            <a:pPr>
              <a:defRPr/>
            </a:pPr>
            <a:r>
              <a:rPr lang="en-GB" sz="1200" dirty="0">
                <a:latin typeface="+mj-lt"/>
              </a:rPr>
              <a:t>Attackers have a ball</a:t>
            </a:r>
          </a:p>
          <a:p>
            <a:pPr>
              <a:defRPr/>
            </a:pPr>
            <a:r>
              <a:rPr lang="en-GB" sz="1200" dirty="0">
                <a:latin typeface="+mj-lt"/>
              </a:rPr>
              <a:t>Adapt depending on who may be successful and  who may not.</a:t>
            </a:r>
          </a:p>
          <a:p>
            <a:pPr>
              <a:defRPr/>
            </a:pPr>
            <a:endParaRPr lang="en-GB" sz="800" dirty="0">
              <a:latin typeface="+mj-lt"/>
            </a:endParaRPr>
          </a:p>
          <a:p>
            <a:pPr>
              <a:defRPr/>
            </a:pPr>
            <a:r>
              <a:rPr lang="en-GB" sz="1200" dirty="0">
                <a:latin typeface="+mj-lt"/>
              </a:rPr>
              <a:t>Add a competitive element and count up how many have been tagged, a point for each one.</a:t>
            </a:r>
          </a:p>
          <a:p>
            <a:pPr>
              <a:defRPr/>
            </a:pPr>
            <a:endParaRPr lang="en-GB" sz="1200" dirty="0">
              <a:latin typeface="+mj-lt"/>
            </a:endParaRPr>
          </a:p>
          <a:p>
            <a:pPr>
              <a:defRPr/>
            </a:pPr>
            <a:endParaRPr lang="en-GB" sz="1200" dirty="0">
              <a:latin typeface="+mj-lt"/>
            </a:endParaRPr>
          </a:p>
          <a:p>
            <a:pPr>
              <a:defRPr/>
            </a:pPr>
            <a:endParaRPr lang="en-GB" sz="1200" dirty="0">
              <a:latin typeface="+mj-lt"/>
            </a:endParaRPr>
          </a:p>
          <a:p>
            <a:pPr>
              <a:defRPr/>
            </a:pPr>
            <a:endParaRPr lang="en-GB" sz="1200" dirty="0">
              <a:latin typeface="+mj-lt"/>
            </a:endParaRPr>
          </a:p>
          <a:p>
            <a:pPr>
              <a:defRPr/>
            </a:pPr>
            <a:r>
              <a:rPr lang="en-GB" sz="1200" dirty="0">
                <a:latin typeface="+mj-lt"/>
              </a:rPr>
              <a:t> </a:t>
            </a:r>
          </a:p>
          <a:p>
            <a:pPr>
              <a:defRPr/>
            </a:pPr>
            <a:endParaRPr lang="en-GB" sz="1200" dirty="0">
              <a:latin typeface="+mj-lt"/>
            </a:endParaRPr>
          </a:p>
        </p:txBody>
      </p:sp>
      <p:sp>
        <p:nvSpPr>
          <p:cNvPr id="5" name="TextBox 4"/>
          <p:cNvSpPr txBox="1"/>
          <p:nvPr/>
        </p:nvSpPr>
        <p:spPr>
          <a:xfrm>
            <a:off x="323850" y="5084763"/>
            <a:ext cx="6429375" cy="1452562"/>
          </a:xfrm>
          <a:prstGeom prst="rect">
            <a:avLst/>
          </a:prstGeom>
          <a:noFill/>
        </p:spPr>
        <p:txBody>
          <a:bodyPr>
            <a:spAutoFit/>
          </a:bodyPr>
          <a:lstStyle/>
          <a:p>
            <a:pPr>
              <a:defRPr/>
            </a:pPr>
            <a:r>
              <a:rPr lang="en-GB" sz="1200" b="1" dirty="0">
                <a:latin typeface="+mj-lt"/>
              </a:rPr>
              <a:t>Outcomes:</a:t>
            </a:r>
            <a:r>
              <a:rPr lang="en-GB" sz="1200" dirty="0">
                <a:latin typeface="+mj-lt"/>
              </a:rPr>
              <a:t> Lots of changes of direction, changes in pace, turning to avoid the taggers.</a:t>
            </a:r>
          </a:p>
          <a:p>
            <a:pPr>
              <a:defRPr/>
            </a:pPr>
            <a:r>
              <a:rPr lang="en-GB" sz="1200" dirty="0">
                <a:latin typeface="+mj-lt"/>
              </a:rPr>
              <a:t>Can we look to introduce questioning, as to how we can be more effective when either </a:t>
            </a:r>
          </a:p>
          <a:p>
            <a:pPr>
              <a:defRPr/>
            </a:pPr>
            <a:r>
              <a:rPr lang="en-GB" sz="1200" dirty="0">
                <a:latin typeface="+mj-lt"/>
              </a:rPr>
              <a:t>tagging or avoiding the taggers. </a:t>
            </a:r>
            <a:endParaRPr lang="en-GB" sz="800" dirty="0">
              <a:latin typeface="+mj-lt"/>
            </a:endParaRPr>
          </a:p>
          <a:p>
            <a:pPr>
              <a:defRPr/>
            </a:pPr>
            <a:r>
              <a:rPr lang="en-GB" sz="1200" dirty="0">
                <a:latin typeface="+mj-lt"/>
              </a:rPr>
              <a:t>Working as a team.</a:t>
            </a:r>
          </a:p>
          <a:p>
            <a:pPr>
              <a:defRPr/>
            </a:pPr>
            <a:r>
              <a:rPr lang="en-GB" sz="1200" dirty="0">
                <a:latin typeface="+mj-lt"/>
              </a:rPr>
              <a:t>Consider the implications for the players when balls are introduced.</a:t>
            </a:r>
          </a:p>
          <a:p>
            <a:pPr>
              <a:defRPr/>
            </a:pPr>
            <a:endParaRPr lang="en-GB" sz="800" dirty="0">
              <a:latin typeface="+mj-lt"/>
            </a:endParaRPr>
          </a:p>
          <a:p>
            <a:pPr>
              <a:defRPr/>
            </a:pPr>
            <a:r>
              <a:rPr lang="en-GB" sz="1200" dirty="0">
                <a:latin typeface="+mj-lt"/>
              </a:rPr>
              <a:t>A simple set up, fun activity with lots of football related movements.  </a:t>
            </a:r>
          </a:p>
          <a:p>
            <a:pPr>
              <a:defRPr/>
            </a:pPr>
            <a:endParaRPr lang="en-GB" sz="1200" dirty="0">
              <a:latin typeface="+mj-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Snakes and Ladders</a:t>
            </a:r>
          </a:p>
        </p:txBody>
      </p:sp>
      <p:grpSp>
        <p:nvGrpSpPr>
          <p:cNvPr id="46083" name="Group 50"/>
          <p:cNvGrpSpPr>
            <a:grpSpLocks/>
          </p:cNvGrpSpPr>
          <p:nvPr/>
        </p:nvGrpSpPr>
        <p:grpSpPr bwMode="auto">
          <a:xfrm>
            <a:off x="539750" y="692150"/>
            <a:ext cx="3600450" cy="5689600"/>
            <a:chOff x="251520" y="692696"/>
            <a:chExt cx="3600400" cy="5688632"/>
          </a:xfrm>
        </p:grpSpPr>
        <p:sp>
          <p:nvSpPr>
            <p:cNvPr id="46085" name="Rectangle 24"/>
            <p:cNvSpPr>
              <a:spLocks noChangeArrowheads="1"/>
            </p:cNvSpPr>
            <p:nvPr/>
          </p:nvSpPr>
          <p:spPr bwMode="auto">
            <a:xfrm>
              <a:off x="251520" y="692696"/>
              <a:ext cx="3600400" cy="5688632"/>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6086" name="Rectangle 25"/>
            <p:cNvSpPr>
              <a:spLocks noChangeArrowheads="1"/>
            </p:cNvSpPr>
            <p:nvPr/>
          </p:nvSpPr>
          <p:spPr bwMode="auto">
            <a:xfrm rot="-5400000">
              <a:off x="-648580" y="1880828"/>
              <a:ext cx="5400600" cy="3312368"/>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pic>
          <p:nvPicPr>
            <p:cNvPr id="46087" name="Picture 26"/>
            <p:cNvPicPr>
              <a:picLocks noChangeAspect="1" noChangeArrowheads="1"/>
            </p:cNvPicPr>
            <p:nvPr/>
          </p:nvPicPr>
          <p:blipFill>
            <a:blip r:embed="rId2"/>
            <a:srcRect/>
            <a:stretch>
              <a:fillRect/>
            </a:stretch>
          </p:blipFill>
          <p:spPr bwMode="auto">
            <a:xfrm rot="-5760000">
              <a:off x="1164287" y="5849435"/>
              <a:ext cx="169863" cy="250825"/>
            </a:xfrm>
            <a:prstGeom prst="rect">
              <a:avLst/>
            </a:prstGeom>
            <a:noFill/>
            <a:ln w="9525" algn="in">
              <a:noFill/>
              <a:miter lim="800000"/>
              <a:headEnd/>
              <a:tailEnd/>
            </a:ln>
          </p:spPr>
        </p:pic>
        <p:pic>
          <p:nvPicPr>
            <p:cNvPr id="46088" name="Picture 27"/>
            <p:cNvPicPr>
              <a:picLocks noChangeAspect="1" noChangeArrowheads="1"/>
            </p:cNvPicPr>
            <p:nvPr/>
          </p:nvPicPr>
          <p:blipFill>
            <a:blip r:embed="rId3"/>
            <a:srcRect/>
            <a:stretch>
              <a:fillRect/>
            </a:stretch>
          </p:blipFill>
          <p:spPr bwMode="auto">
            <a:xfrm rot="10800000">
              <a:off x="1106501" y="1397831"/>
              <a:ext cx="249237" cy="171450"/>
            </a:xfrm>
            <a:prstGeom prst="rect">
              <a:avLst/>
            </a:prstGeom>
            <a:noFill/>
            <a:ln w="9525" algn="in">
              <a:noFill/>
              <a:miter lim="800000"/>
              <a:headEnd/>
              <a:tailEnd/>
            </a:ln>
          </p:spPr>
        </p:pic>
        <p:pic>
          <p:nvPicPr>
            <p:cNvPr id="46089" name="Picture 28"/>
            <p:cNvPicPr>
              <a:picLocks noChangeAspect="1" noChangeArrowheads="1"/>
            </p:cNvPicPr>
            <p:nvPr/>
          </p:nvPicPr>
          <p:blipFill>
            <a:blip r:embed="rId4"/>
            <a:srcRect/>
            <a:stretch>
              <a:fillRect/>
            </a:stretch>
          </p:blipFill>
          <p:spPr bwMode="auto">
            <a:xfrm rot="-2741960">
              <a:off x="2555776" y="4869160"/>
              <a:ext cx="201613" cy="207963"/>
            </a:xfrm>
            <a:prstGeom prst="rect">
              <a:avLst/>
            </a:prstGeom>
            <a:noFill/>
            <a:ln w="9525" algn="in">
              <a:noFill/>
              <a:miter lim="800000"/>
              <a:headEnd/>
              <a:tailEnd/>
            </a:ln>
          </p:spPr>
        </p:pic>
        <p:pic>
          <p:nvPicPr>
            <p:cNvPr id="46090" name="Picture 29"/>
            <p:cNvPicPr>
              <a:picLocks noChangeAspect="1" noChangeArrowheads="1"/>
            </p:cNvPicPr>
            <p:nvPr/>
          </p:nvPicPr>
          <p:blipFill>
            <a:blip r:embed="rId5"/>
            <a:srcRect/>
            <a:stretch>
              <a:fillRect/>
            </a:stretch>
          </p:blipFill>
          <p:spPr bwMode="auto">
            <a:xfrm rot="3005898">
              <a:off x="2627784" y="3717032"/>
              <a:ext cx="206375" cy="201612"/>
            </a:xfrm>
            <a:prstGeom prst="rect">
              <a:avLst/>
            </a:prstGeom>
            <a:noFill/>
            <a:ln w="9525" algn="in">
              <a:noFill/>
              <a:miter lim="800000"/>
              <a:headEnd/>
              <a:tailEnd/>
            </a:ln>
          </p:spPr>
        </p:pic>
        <p:pic>
          <p:nvPicPr>
            <p:cNvPr id="46091" name="Picture 30"/>
            <p:cNvPicPr>
              <a:picLocks noChangeAspect="1" noChangeArrowheads="1"/>
            </p:cNvPicPr>
            <p:nvPr/>
          </p:nvPicPr>
          <p:blipFill>
            <a:blip r:embed="rId6"/>
            <a:srcRect/>
            <a:stretch>
              <a:fillRect/>
            </a:stretch>
          </p:blipFill>
          <p:spPr bwMode="auto">
            <a:xfrm rot="-8060369">
              <a:off x="2595998" y="2393136"/>
              <a:ext cx="207962" cy="200025"/>
            </a:xfrm>
            <a:prstGeom prst="rect">
              <a:avLst/>
            </a:prstGeom>
            <a:noFill/>
            <a:ln w="9525" algn="in">
              <a:noFill/>
              <a:miter lim="800000"/>
              <a:headEnd/>
              <a:tailEnd/>
            </a:ln>
          </p:spPr>
        </p:pic>
        <p:pic>
          <p:nvPicPr>
            <p:cNvPr id="46092" name="Picture 31"/>
            <p:cNvPicPr>
              <a:picLocks noChangeAspect="1" noChangeArrowheads="1"/>
            </p:cNvPicPr>
            <p:nvPr/>
          </p:nvPicPr>
          <p:blipFill>
            <a:blip r:embed="rId6"/>
            <a:srcRect/>
            <a:stretch>
              <a:fillRect/>
            </a:stretch>
          </p:blipFill>
          <p:spPr bwMode="auto">
            <a:xfrm rot="-8268916">
              <a:off x="2596743" y="5848446"/>
              <a:ext cx="206375" cy="201612"/>
            </a:xfrm>
            <a:prstGeom prst="rect">
              <a:avLst/>
            </a:prstGeom>
            <a:noFill/>
            <a:ln w="9525" algn="in">
              <a:noFill/>
              <a:miter lim="800000"/>
              <a:headEnd/>
              <a:tailEnd/>
            </a:ln>
          </p:spPr>
        </p:pic>
        <p:pic>
          <p:nvPicPr>
            <p:cNvPr id="46093" name="Picture 33"/>
            <p:cNvPicPr>
              <a:picLocks noChangeAspect="1" noChangeArrowheads="1"/>
            </p:cNvPicPr>
            <p:nvPr/>
          </p:nvPicPr>
          <p:blipFill>
            <a:blip r:embed="rId6"/>
            <a:srcRect/>
            <a:stretch>
              <a:fillRect/>
            </a:stretch>
          </p:blipFill>
          <p:spPr bwMode="auto">
            <a:xfrm rot="-8082724">
              <a:off x="2668831" y="1384214"/>
              <a:ext cx="206375" cy="201613"/>
            </a:xfrm>
            <a:prstGeom prst="rect">
              <a:avLst/>
            </a:prstGeom>
            <a:noFill/>
            <a:ln w="9525" algn="in">
              <a:noFill/>
              <a:miter lim="800000"/>
              <a:headEnd/>
              <a:tailEnd/>
            </a:ln>
          </p:spPr>
        </p:pic>
        <p:sp>
          <p:nvSpPr>
            <p:cNvPr id="46094" name="Oval 11"/>
            <p:cNvSpPr>
              <a:spLocks noChangeArrowheads="1"/>
            </p:cNvSpPr>
            <p:nvPr/>
          </p:nvSpPr>
          <p:spPr bwMode="auto">
            <a:xfrm rot="-5676708">
              <a:off x="3639191" y="1273995"/>
              <a:ext cx="111563" cy="1095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6095" name="Oval 12"/>
            <p:cNvSpPr>
              <a:spLocks noChangeArrowheads="1"/>
            </p:cNvSpPr>
            <p:nvPr/>
          </p:nvSpPr>
          <p:spPr bwMode="auto">
            <a:xfrm rot="-5676708">
              <a:off x="398830" y="1201987"/>
              <a:ext cx="111563" cy="1095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46096" name="Group 19"/>
            <p:cNvGrpSpPr>
              <a:grpSpLocks/>
            </p:cNvGrpSpPr>
            <p:nvPr/>
          </p:nvGrpSpPr>
          <p:grpSpPr bwMode="auto">
            <a:xfrm>
              <a:off x="395536" y="2204864"/>
              <a:ext cx="3349899" cy="183571"/>
              <a:chOff x="399843" y="1200974"/>
              <a:chExt cx="3349899" cy="183571"/>
            </a:xfrm>
          </p:grpSpPr>
          <p:sp>
            <p:nvSpPr>
              <p:cNvPr id="46124" name="Oval 11"/>
              <p:cNvSpPr>
                <a:spLocks noChangeArrowheads="1"/>
              </p:cNvSpPr>
              <p:nvPr/>
            </p:nvSpPr>
            <p:spPr bwMode="auto">
              <a:xfrm rot="-5676708">
                <a:off x="3639191" y="1273995"/>
                <a:ext cx="111563" cy="1095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6125" name="Oval 12"/>
              <p:cNvSpPr>
                <a:spLocks noChangeArrowheads="1"/>
              </p:cNvSpPr>
              <p:nvPr/>
            </p:nvSpPr>
            <p:spPr bwMode="auto">
              <a:xfrm rot="-5676708">
                <a:off x="398830" y="1201987"/>
                <a:ext cx="111563" cy="1095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6097" name="Group 22"/>
            <p:cNvGrpSpPr>
              <a:grpSpLocks/>
            </p:cNvGrpSpPr>
            <p:nvPr/>
          </p:nvGrpSpPr>
          <p:grpSpPr bwMode="auto">
            <a:xfrm>
              <a:off x="395536" y="3501008"/>
              <a:ext cx="3349899" cy="183571"/>
              <a:chOff x="399843" y="1200974"/>
              <a:chExt cx="3349899" cy="183571"/>
            </a:xfrm>
          </p:grpSpPr>
          <p:sp>
            <p:nvSpPr>
              <p:cNvPr id="46122" name="Oval 11"/>
              <p:cNvSpPr>
                <a:spLocks noChangeArrowheads="1"/>
              </p:cNvSpPr>
              <p:nvPr/>
            </p:nvSpPr>
            <p:spPr bwMode="auto">
              <a:xfrm rot="-5676708">
                <a:off x="3639191" y="1273995"/>
                <a:ext cx="111563" cy="1095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6123" name="Oval 12"/>
              <p:cNvSpPr>
                <a:spLocks noChangeArrowheads="1"/>
              </p:cNvSpPr>
              <p:nvPr/>
            </p:nvSpPr>
            <p:spPr bwMode="auto">
              <a:xfrm rot="-5676708">
                <a:off x="398830" y="1201987"/>
                <a:ext cx="111563" cy="1095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6098" name="Group 25"/>
            <p:cNvGrpSpPr>
              <a:grpSpLocks/>
            </p:cNvGrpSpPr>
            <p:nvPr/>
          </p:nvGrpSpPr>
          <p:grpSpPr bwMode="auto">
            <a:xfrm>
              <a:off x="395536" y="4653136"/>
              <a:ext cx="3349899" cy="183571"/>
              <a:chOff x="399843" y="1200974"/>
              <a:chExt cx="3349899" cy="183571"/>
            </a:xfrm>
          </p:grpSpPr>
          <p:sp>
            <p:nvSpPr>
              <p:cNvPr id="46120" name="Oval 11"/>
              <p:cNvSpPr>
                <a:spLocks noChangeArrowheads="1"/>
              </p:cNvSpPr>
              <p:nvPr/>
            </p:nvSpPr>
            <p:spPr bwMode="auto">
              <a:xfrm rot="-5676708">
                <a:off x="3639191" y="1273995"/>
                <a:ext cx="111563" cy="1095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6121" name="Oval 12"/>
              <p:cNvSpPr>
                <a:spLocks noChangeArrowheads="1"/>
              </p:cNvSpPr>
              <p:nvPr/>
            </p:nvSpPr>
            <p:spPr bwMode="auto">
              <a:xfrm rot="-5676708">
                <a:off x="398830" y="1201987"/>
                <a:ext cx="111563" cy="1095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6099" name="Group 28"/>
            <p:cNvGrpSpPr>
              <a:grpSpLocks/>
            </p:cNvGrpSpPr>
            <p:nvPr/>
          </p:nvGrpSpPr>
          <p:grpSpPr bwMode="auto">
            <a:xfrm>
              <a:off x="395536" y="5661248"/>
              <a:ext cx="3349899" cy="183571"/>
              <a:chOff x="399843" y="1200974"/>
              <a:chExt cx="3349899" cy="183571"/>
            </a:xfrm>
          </p:grpSpPr>
          <p:sp>
            <p:nvSpPr>
              <p:cNvPr id="46118" name="Oval 11"/>
              <p:cNvSpPr>
                <a:spLocks noChangeArrowheads="1"/>
              </p:cNvSpPr>
              <p:nvPr/>
            </p:nvSpPr>
            <p:spPr bwMode="auto">
              <a:xfrm rot="-5676708">
                <a:off x="3639191" y="1273995"/>
                <a:ext cx="111563" cy="1095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6119" name="Oval 12"/>
              <p:cNvSpPr>
                <a:spLocks noChangeArrowheads="1"/>
              </p:cNvSpPr>
              <p:nvPr/>
            </p:nvSpPr>
            <p:spPr bwMode="auto">
              <a:xfrm rot="-5676708">
                <a:off x="398830" y="1201987"/>
                <a:ext cx="111563" cy="109538"/>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6100" name="Group 33"/>
            <p:cNvGrpSpPr>
              <a:grpSpLocks/>
            </p:cNvGrpSpPr>
            <p:nvPr/>
          </p:nvGrpSpPr>
          <p:grpSpPr bwMode="auto">
            <a:xfrm>
              <a:off x="1191933" y="1200975"/>
              <a:ext cx="1549697" cy="111563"/>
              <a:chOff x="1191933" y="1200975"/>
              <a:chExt cx="1549697" cy="111563"/>
            </a:xfrm>
          </p:grpSpPr>
          <p:sp>
            <p:nvSpPr>
              <p:cNvPr id="32" name="Oval 12"/>
              <p:cNvSpPr>
                <a:spLocks noChangeArrowheads="1"/>
              </p:cNvSpPr>
              <p:nvPr/>
            </p:nvSpPr>
            <p:spPr bwMode="auto">
              <a:xfrm rot="15923292">
                <a:off x="1189728" y="1202189"/>
                <a:ext cx="112694" cy="109536"/>
              </a:xfrm>
              <a:prstGeom prst="ellipse">
                <a:avLst/>
              </a:prstGeom>
              <a:solidFill>
                <a:schemeClr val="tx2">
                  <a:lumMod val="40000"/>
                  <a:lumOff val="60000"/>
                </a:schemeClr>
              </a:solid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33" name="Oval 12"/>
              <p:cNvSpPr>
                <a:spLocks noChangeArrowheads="1"/>
              </p:cNvSpPr>
              <p:nvPr/>
            </p:nvSpPr>
            <p:spPr bwMode="auto">
              <a:xfrm rot="15923292">
                <a:off x="2631157" y="1202189"/>
                <a:ext cx="112694" cy="109536"/>
              </a:xfrm>
              <a:prstGeom prst="ellipse">
                <a:avLst/>
              </a:prstGeom>
              <a:solidFill>
                <a:schemeClr val="tx2">
                  <a:lumMod val="40000"/>
                  <a:lumOff val="60000"/>
                </a:schemeClr>
              </a:solid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46101" name="Group 34"/>
            <p:cNvGrpSpPr>
              <a:grpSpLocks/>
            </p:cNvGrpSpPr>
            <p:nvPr/>
          </p:nvGrpSpPr>
          <p:grpSpPr bwMode="auto">
            <a:xfrm>
              <a:off x="1187624" y="2204864"/>
              <a:ext cx="1549697" cy="111563"/>
              <a:chOff x="1191933" y="1200975"/>
              <a:chExt cx="1549697" cy="111563"/>
            </a:xfrm>
          </p:grpSpPr>
          <p:sp>
            <p:nvSpPr>
              <p:cNvPr id="36" name="Oval 12"/>
              <p:cNvSpPr>
                <a:spLocks noChangeArrowheads="1"/>
              </p:cNvSpPr>
              <p:nvPr/>
            </p:nvSpPr>
            <p:spPr bwMode="auto">
              <a:xfrm rot="15923292">
                <a:off x="1191656" y="1202223"/>
                <a:ext cx="111106" cy="109536"/>
              </a:xfrm>
              <a:prstGeom prst="ellipse">
                <a:avLst/>
              </a:prstGeom>
              <a:solidFill>
                <a:schemeClr val="tx2">
                  <a:lumMod val="40000"/>
                  <a:lumOff val="60000"/>
                </a:schemeClr>
              </a:solid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37" name="Oval 12"/>
              <p:cNvSpPr>
                <a:spLocks noChangeArrowheads="1"/>
              </p:cNvSpPr>
              <p:nvPr/>
            </p:nvSpPr>
            <p:spPr bwMode="auto">
              <a:xfrm rot="15923292">
                <a:off x="2631498" y="1202223"/>
                <a:ext cx="111106" cy="109535"/>
              </a:xfrm>
              <a:prstGeom prst="ellipse">
                <a:avLst/>
              </a:prstGeom>
              <a:solidFill>
                <a:schemeClr val="tx2">
                  <a:lumMod val="40000"/>
                  <a:lumOff val="60000"/>
                </a:schemeClr>
              </a:solid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46102" name="Group 37"/>
            <p:cNvGrpSpPr>
              <a:grpSpLocks/>
            </p:cNvGrpSpPr>
            <p:nvPr/>
          </p:nvGrpSpPr>
          <p:grpSpPr bwMode="auto">
            <a:xfrm>
              <a:off x="1187624" y="3501008"/>
              <a:ext cx="1549697" cy="111563"/>
              <a:chOff x="1191933" y="1200975"/>
              <a:chExt cx="1549697" cy="111563"/>
            </a:xfrm>
          </p:grpSpPr>
          <p:sp>
            <p:nvSpPr>
              <p:cNvPr id="39" name="Oval 12"/>
              <p:cNvSpPr>
                <a:spLocks noChangeArrowheads="1"/>
              </p:cNvSpPr>
              <p:nvPr/>
            </p:nvSpPr>
            <p:spPr bwMode="auto">
              <a:xfrm rot="15923292">
                <a:off x="1190863" y="1202051"/>
                <a:ext cx="112693" cy="109536"/>
              </a:xfrm>
              <a:prstGeom prst="ellipse">
                <a:avLst/>
              </a:prstGeom>
              <a:solidFill>
                <a:schemeClr val="tx2">
                  <a:lumMod val="40000"/>
                  <a:lumOff val="60000"/>
                </a:schemeClr>
              </a:solid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40" name="Oval 12"/>
              <p:cNvSpPr>
                <a:spLocks noChangeArrowheads="1"/>
              </p:cNvSpPr>
              <p:nvPr/>
            </p:nvSpPr>
            <p:spPr bwMode="auto">
              <a:xfrm rot="15923292">
                <a:off x="2630705" y="1202051"/>
                <a:ext cx="112693" cy="109535"/>
              </a:xfrm>
              <a:prstGeom prst="ellipse">
                <a:avLst/>
              </a:prstGeom>
              <a:solidFill>
                <a:schemeClr val="tx2">
                  <a:lumMod val="40000"/>
                  <a:lumOff val="60000"/>
                </a:schemeClr>
              </a:solid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46103" name="Group 40"/>
            <p:cNvGrpSpPr>
              <a:grpSpLocks/>
            </p:cNvGrpSpPr>
            <p:nvPr/>
          </p:nvGrpSpPr>
          <p:grpSpPr bwMode="auto">
            <a:xfrm>
              <a:off x="1187624" y="4725144"/>
              <a:ext cx="1549697" cy="111563"/>
              <a:chOff x="1191933" y="1200975"/>
              <a:chExt cx="1549697" cy="111563"/>
            </a:xfrm>
          </p:grpSpPr>
          <p:sp>
            <p:nvSpPr>
              <p:cNvPr id="42" name="Oval 12"/>
              <p:cNvSpPr>
                <a:spLocks noChangeArrowheads="1"/>
              </p:cNvSpPr>
              <p:nvPr/>
            </p:nvSpPr>
            <p:spPr bwMode="auto">
              <a:xfrm rot="15923292">
                <a:off x="1191656" y="1202464"/>
                <a:ext cx="111106" cy="109536"/>
              </a:xfrm>
              <a:prstGeom prst="ellipse">
                <a:avLst/>
              </a:prstGeom>
              <a:solidFill>
                <a:schemeClr val="tx2">
                  <a:lumMod val="40000"/>
                  <a:lumOff val="60000"/>
                </a:schemeClr>
              </a:solid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43" name="Oval 12"/>
              <p:cNvSpPr>
                <a:spLocks noChangeArrowheads="1"/>
              </p:cNvSpPr>
              <p:nvPr/>
            </p:nvSpPr>
            <p:spPr bwMode="auto">
              <a:xfrm rot="15923292">
                <a:off x="2631498" y="1202464"/>
                <a:ext cx="111106" cy="109535"/>
              </a:xfrm>
              <a:prstGeom prst="ellipse">
                <a:avLst/>
              </a:prstGeom>
              <a:solidFill>
                <a:schemeClr val="tx2">
                  <a:lumMod val="40000"/>
                  <a:lumOff val="60000"/>
                </a:schemeClr>
              </a:solid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46104" name="Group 43"/>
            <p:cNvGrpSpPr>
              <a:grpSpLocks/>
            </p:cNvGrpSpPr>
            <p:nvPr/>
          </p:nvGrpSpPr>
          <p:grpSpPr bwMode="auto">
            <a:xfrm>
              <a:off x="1187624" y="5733256"/>
              <a:ext cx="1549697" cy="111563"/>
              <a:chOff x="1191933" y="1200975"/>
              <a:chExt cx="1549697" cy="111563"/>
            </a:xfrm>
          </p:grpSpPr>
          <p:sp>
            <p:nvSpPr>
              <p:cNvPr id="45" name="Oval 12"/>
              <p:cNvSpPr>
                <a:spLocks noChangeArrowheads="1"/>
              </p:cNvSpPr>
              <p:nvPr/>
            </p:nvSpPr>
            <p:spPr bwMode="auto">
              <a:xfrm rot="15923292">
                <a:off x="1191656" y="1202242"/>
                <a:ext cx="111106" cy="109536"/>
              </a:xfrm>
              <a:prstGeom prst="ellipse">
                <a:avLst/>
              </a:prstGeom>
              <a:solidFill>
                <a:schemeClr val="tx2">
                  <a:lumMod val="40000"/>
                  <a:lumOff val="60000"/>
                </a:schemeClr>
              </a:solid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46" name="Oval 12"/>
              <p:cNvSpPr>
                <a:spLocks noChangeArrowheads="1"/>
              </p:cNvSpPr>
              <p:nvPr/>
            </p:nvSpPr>
            <p:spPr bwMode="auto">
              <a:xfrm rot="15923292">
                <a:off x="2631498" y="1202242"/>
                <a:ext cx="111106" cy="109535"/>
              </a:xfrm>
              <a:prstGeom prst="ellipse">
                <a:avLst/>
              </a:prstGeom>
              <a:solidFill>
                <a:schemeClr val="tx2">
                  <a:lumMod val="40000"/>
                  <a:lumOff val="60000"/>
                </a:schemeClr>
              </a:solid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pic>
          <p:nvPicPr>
            <p:cNvPr id="46105" name="Picture 27"/>
            <p:cNvPicPr>
              <a:picLocks noChangeAspect="1" noChangeArrowheads="1"/>
            </p:cNvPicPr>
            <p:nvPr/>
          </p:nvPicPr>
          <p:blipFill>
            <a:blip r:embed="rId3"/>
            <a:srcRect/>
            <a:stretch>
              <a:fillRect/>
            </a:stretch>
          </p:blipFill>
          <p:spPr bwMode="auto">
            <a:xfrm rot="10800000">
              <a:off x="1043608" y="4869160"/>
              <a:ext cx="249237" cy="171450"/>
            </a:xfrm>
            <a:prstGeom prst="rect">
              <a:avLst/>
            </a:prstGeom>
            <a:noFill/>
            <a:ln w="9525" algn="in">
              <a:noFill/>
              <a:miter lim="800000"/>
              <a:headEnd/>
              <a:tailEnd/>
            </a:ln>
          </p:spPr>
        </p:pic>
        <p:pic>
          <p:nvPicPr>
            <p:cNvPr id="46106" name="Picture 27"/>
            <p:cNvPicPr>
              <a:picLocks noChangeAspect="1" noChangeArrowheads="1"/>
            </p:cNvPicPr>
            <p:nvPr/>
          </p:nvPicPr>
          <p:blipFill>
            <a:blip r:embed="rId3"/>
            <a:srcRect/>
            <a:stretch>
              <a:fillRect/>
            </a:stretch>
          </p:blipFill>
          <p:spPr bwMode="auto">
            <a:xfrm rot="10800000">
              <a:off x="1043608" y="3717032"/>
              <a:ext cx="249237" cy="171450"/>
            </a:xfrm>
            <a:prstGeom prst="rect">
              <a:avLst/>
            </a:prstGeom>
            <a:noFill/>
            <a:ln w="9525" algn="in">
              <a:noFill/>
              <a:miter lim="800000"/>
              <a:headEnd/>
              <a:tailEnd/>
            </a:ln>
          </p:spPr>
        </p:pic>
        <p:pic>
          <p:nvPicPr>
            <p:cNvPr id="46107" name="Picture 27"/>
            <p:cNvPicPr>
              <a:picLocks noChangeAspect="1" noChangeArrowheads="1"/>
            </p:cNvPicPr>
            <p:nvPr/>
          </p:nvPicPr>
          <p:blipFill>
            <a:blip r:embed="rId3"/>
            <a:srcRect/>
            <a:stretch>
              <a:fillRect/>
            </a:stretch>
          </p:blipFill>
          <p:spPr bwMode="auto">
            <a:xfrm rot="10800000">
              <a:off x="1043608" y="2348880"/>
              <a:ext cx="249237" cy="171450"/>
            </a:xfrm>
            <a:prstGeom prst="rect">
              <a:avLst/>
            </a:prstGeom>
            <a:noFill/>
            <a:ln w="9525" algn="in">
              <a:noFill/>
              <a:miter lim="800000"/>
              <a:headEnd/>
              <a:tailEnd/>
            </a:ln>
          </p:spPr>
        </p:pic>
      </p:grpSp>
      <p:sp>
        <p:nvSpPr>
          <p:cNvPr id="46084" name="TextBox 25"/>
          <p:cNvSpPr txBox="1">
            <a:spLocks noChangeArrowheads="1"/>
          </p:cNvSpPr>
          <p:nvPr/>
        </p:nvSpPr>
        <p:spPr bwMode="auto">
          <a:xfrm>
            <a:off x="4859338" y="765175"/>
            <a:ext cx="3573462" cy="5832475"/>
          </a:xfrm>
          <a:prstGeom prst="rect">
            <a:avLst/>
          </a:prstGeom>
          <a:noFill/>
          <a:ln w="9525">
            <a:noFill/>
            <a:miter lim="800000"/>
            <a:headEnd/>
            <a:tailEnd/>
          </a:ln>
        </p:spPr>
        <p:txBody>
          <a:bodyPr>
            <a:spAutoFit/>
          </a:bodyPr>
          <a:lstStyle/>
          <a:p>
            <a:r>
              <a:rPr lang="en-GB" sz="1100" b="1">
                <a:latin typeface="Calibri" pitchFamily="34" charset="0"/>
              </a:rPr>
              <a:t>Start:</a:t>
            </a:r>
            <a:r>
              <a:rPr lang="en-GB" sz="1100">
                <a:latin typeface="Calibri" pitchFamily="34" charset="0"/>
              </a:rPr>
              <a:t>  </a:t>
            </a:r>
          </a:p>
          <a:p>
            <a:r>
              <a:rPr lang="en-GB" sz="1100">
                <a:latin typeface="Calibri" pitchFamily="34" charset="0"/>
              </a:rPr>
              <a:t>5 pairs set up as in diagram and a ball between the pair.</a:t>
            </a:r>
          </a:p>
          <a:p>
            <a:endParaRPr lang="en-GB" sz="1100">
              <a:latin typeface="Calibri" pitchFamily="34" charset="0"/>
            </a:endParaRPr>
          </a:p>
          <a:p>
            <a:r>
              <a:rPr lang="en-GB" sz="1100">
                <a:latin typeface="Calibri" pitchFamily="34" charset="0"/>
              </a:rPr>
              <a:t>Distances will be determined by age and ability of the players.</a:t>
            </a:r>
          </a:p>
          <a:p>
            <a:endParaRPr lang="en-GB" sz="1100">
              <a:latin typeface="Calibri" pitchFamily="34" charset="0"/>
            </a:endParaRPr>
          </a:p>
          <a:p>
            <a:r>
              <a:rPr lang="en-GB" sz="1100">
                <a:latin typeface="Calibri" pitchFamily="34" charset="0"/>
              </a:rPr>
              <a:t>Pass ball between each other</a:t>
            </a:r>
          </a:p>
          <a:p>
            <a:r>
              <a:rPr lang="en-GB" sz="1100">
                <a:latin typeface="Calibri" pitchFamily="34" charset="0"/>
              </a:rPr>
              <a:t>Starting with  5 passes 4, 3, 2, 1</a:t>
            </a:r>
          </a:p>
          <a:p>
            <a:r>
              <a:rPr lang="en-GB" sz="1100">
                <a:latin typeface="Calibri" pitchFamily="34" charset="0"/>
              </a:rPr>
              <a:t>Sit down when finished </a:t>
            </a:r>
          </a:p>
          <a:p>
            <a:r>
              <a:rPr lang="en-GB" sz="1100">
                <a:latin typeface="Calibri" pitchFamily="34" charset="0"/>
              </a:rPr>
              <a:t>1: Under arm throw</a:t>
            </a:r>
          </a:p>
          <a:p>
            <a:r>
              <a:rPr lang="en-GB" sz="1100">
                <a:latin typeface="Calibri" pitchFamily="34" charset="0"/>
              </a:rPr>
              <a:t>2: Throw overhead</a:t>
            </a:r>
          </a:p>
          <a:p>
            <a:r>
              <a:rPr lang="en-GB" sz="1100">
                <a:latin typeface="Calibri" pitchFamily="34" charset="0"/>
              </a:rPr>
              <a:t>3: Right Foot</a:t>
            </a:r>
          </a:p>
          <a:p>
            <a:r>
              <a:rPr lang="en-GB" sz="1100">
                <a:latin typeface="Calibri" pitchFamily="34" charset="0"/>
              </a:rPr>
              <a:t>4: Left Foot</a:t>
            </a:r>
          </a:p>
          <a:p>
            <a:r>
              <a:rPr lang="en-GB" sz="1100">
                <a:latin typeface="Calibri" pitchFamily="34" charset="0"/>
              </a:rPr>
              <a:t>5: Volley</a:t>
            </a:r>
          </a:p>
          <a:p>
            <a:r>
              <a:rPr lang="en-GB" sz="1100">
                <a:latin typeface="Calibri" pitchFamily="34" charset="0"/>
              </a:rPr>
              <a:t> After each technique, move up or down the ladder.</a:t>
            </a:r>
          </a:p>
          <a:p>
            <a:endParaRPr lang="en-GB" sz="1100">
              <a:latin typeface="Calibri" pitchFamily="34" charset="0"/>
            </a:endParaRPr>
          </a:p>
          <a:p>
            <a:r>
              <a:rPr lang="en-GB" sz="1100" b="1">
                <a:latin typeface="Calibri" pitchFamily="34" charset="0"/>
              </a:rPr>
              <a:t>Progressions:</a:t>
            </a:r>
          </a:p>
          <a:p>
            <a:r>
              <a:rPr lang="en-GB" sz="1100">
                <a:latin typeface="Calibri" pitchFamily="34" charset="0"/>
              </a:rPr>
              <a:t>Pass then dribble out to the cone behind </a:t>
            </a:r>
          </a:p>
          <a:p>
            <a:r>
              <a:rPr lang="en-GB" sz="1100">
                <a:latin typeface="Calibri" pitchFamily="34" charset="0"/>
              </a:rPr>
              <a:t>1: Go round the cone</a:t>
            </a:r>
          </a:p>
          <a:p>
            <a:r>
              <a:rPr lang="en-GB" sz="1100">
                <a:latin typeface="Calibri" pitchFamily="34" charset="0"/>
              </a:rPr>
              <a:t>2: Turn at the cone.</a:t>
            </a:r>
          </a:p>
          <a:p>
            <a:r>
              <a:rPr lang="en-GB" sz="1100">
                <a:latin typeface="Calibri" pitchFamily="34" charset="0"/>
              </a:rPr>
              <a:t>3: 3 Keep up’s</a:t>
            </a:r>
          </a:p>
          <a:p>
            <a:r>
              <a:rPr lang="en-GB" sz="1100">
                <a:latin typeface="Calibri" pitchFamily="34" charset="0"/>
              </a:rPr>
              <a:t>4: Receive ball at the Red cone (longer passes)</a:t>
            </a:r>
          </a:p>
          <a:p>
            <a:endParaRPr lang="en-GB" sz="1100">
              <a:latin typeface="Calibri" pitchFamily="34" charset="0"/>
            </a:endParaRPr>
          </a:p>
          <a:p>
            <a:r>
              <a:rPr lang="en-GB" sz="1100" b="1">
                <a:latin typeface="Calibri" pitchFamily="34" charset="0"/>
              </a:rPr>
              <a:t>Challenges:</a:t>
            </a:r>
          </a:p>
          <a:p>
            <a:r>
              <a:rPr lang="en-GB" sz="1100">
                <a:latin typeface="Calibri" pitchFamily="34" charset="0"/>
              </a:rPr>
              <a:t>Can differentiate and incorporate smaller balls for the more adept players.</a:t>
            </a:r>
          </a:p>
          <a:p>
            <a:endParaRPr lang="en-GB" sz="10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Juggernought (Possession)</a:t>
            </a:r>
          </a:p>
        </p:txBody>
      </p:sp>
      <p:sp>
        <p:nvSpPr>
          <p:cNvPr id="47132" name="TextBox 25"/>
          <p:cNvSpPr txBox="1">
            <a:spLocks noChangeArrowheads="1"/>
          </p:cNvSpPr>
          <p:nvPr/>
        </p:nvSpPr>
        <p:spPr bwMode="auto">
          <a:xfrm>
            <a:off x="4859338" y="1025525"/>
            <a:ext cx="3573462" cy="6340475"/>
          </a:xfrm>
          <a:prstGeom prst="rect">
            <a:avLst/>
          </a:prstGeom>
          <a:noFill/>
          <a:ln w="9525">
            <a:noFill/>
            <a:miter lim="800000"/>
            <a:headEnd/>
            <a:tailEnd/>
          </a:ln>
        </p:spPr>
        <p:txBody>
          <a:bodyPr>
            <a:spAutoFit/>
          </a:bodyPr>
          <a:lstStyle/>
          <a:p>
            <a:pPr>
              <a:defRPr/>
            </a:pPr>
            <a:r>
              <a:rPr lang="en-GB" sz="1100" b="1" dirty="0">
                <a:latin typeface="Calibri" pitchFamily="34" charset="0"/>
              </a:rPr>
              <a:t>Start:</a:t>
            </a:r>
            <a:r>
              <a:rPr lang="en-GB" sz="1100" dirty="0">
                <a:latin typeface="Calibri" pitchFamily="34" charset="0"/>
              </a:rPr>
              <a:t>  </a:t>
            </a:r>
          </a:p>
          <a:p>
            <a:pPr>
              <a:defRPr/>
            </a:pPr>
            <a:r>
              <a:rPr lang="en-GB" sz="1100" dirty="0">
                <a:latin typeface="+mj-lt"/>
              </a:rPr>
              <a:t>Four players in each box and the warming up moving anywhere in the area with a ball in their hands trying to:-</a:t>
            </a:r>
          </a:p>
          <a:p>
            <a:pPr>
              <a:defRPr/>
            </a:pPr>
            <a:r>
              <a:rPr lang="en-GB" sz="1100" dirty="0">
                <a:latin typeface="+mj-lt"/>
              </a:rPr>
              <a:t> </a:t>
            </a:r>
          </a:p>
          <a:p>
            <a:pPr>
              <a:defRPr/>
            </a:pPr>
            <a:r>
              <a:rPr lang="en-GB" sz="1100" dirty="0">
                <a:latin typeface="+mj-lt"/>
              </a:rPr>
              <a:t>- Throw &amp; catch</a:t>
            </a:r>
          </a:p>
          <a:p>
            <a:pPr>
              <a:defRPr/>
            </a:pPr>
            <a:r>
              <a:rPr lang="en-GB" sz="1100" dirty="0">
                <a:latin typeface="+mj-lt"/>
              </a:rPr>
              <a:t>- Bounce &amp; catch</a:t>
            </a:r>
          </a:p>
          <a:p>
            <a:pPr>
              <a:defRPr/>
            </a:pPr>
            <a:r>
              <a:rPr lang="en-GB" sz="1100" dirty="0">
                <a:latin typeface="+mj-lt"/>
              </a:rPr>
              <a:t>- Move the ball around their body</a:t>
            </a:r>
          </a:p>
          <a:p>
            <a:pPr>
              <a:defRPr/>
            </a:pPr>
            <a:endParaRPr lang="en-GB" sz="1100" dirty="0">
              <a:latin typeface="+mj-lt"/>
            </a:endParaRPr>
          </a:p>
          <a:p>
            <a:pPr>
              <a:defRPr/>
            </a:pPr>
            <a:r>
              <a:rPr lang="en-GB" sz="1100" dirty="0">
                <a:latin typeface="+mj-lt"/>
              </a:rPr>
              <a:t> </a:t>
            </a:r>
            <a:r>
              <a:rPr lang="en-GB" sz="1100" b="1" dirty="0">
                <a:latin typeface="Calibri" pitchFamily="34" charset="0"/>
              </a:rPr>
              <a:t>Progressions:</a:t>
            </a:r>
          </a:p>
          <a:p>
            <a:pPr>
              <a:defRPr/>
            </a:pPr>
            <a:endParaRPr lang="en-GB" sz="1100" dirty="0">
              <a:latin typeface="Calibri" pitchFamily="34" charset="0"/>
            </a:endParaRPr>
          </a:p>
          <a:p>
            <a:pPr>
              <a:defRPr/>
            </a:pPr>
            <a:r>
              <a:rPr lang="en-GB" sz="1100" dirty="0">
                <a:latin typeface="+mj-lt"/>
              </a:rPr>
              <a:t>Players pass the ball around their grid in their groups of four, players numbered 1 to4 and pass in number order, then reverse number order.</a:t>
            </a:r>
          </a:p>
          <a:p>
            <a:pPr>
              <a:defRPr/>
            </a:pPr>
            <a:r>
              <a:rPr lang="en-GB" sz="1100" dirty="0">
                <a:latin typeface="+mj-lt"/>
              </a:rPr>
              <a:t> </a:t>
            </a:r>
          </a:p>
          <a:p>
            <a:pPr>
              <a:defRPr/>
            </a:pPr>
            <a:r>
              <a:rPr lang="en-GB" sz="1100" dirty="0">
                <a:latin typeface="+mj-lt"/>
              </a:rPr>
              <a:t>Players then kept their numbers and continued to pass in number order. </a:t>
            </a:r>
          </a:p>
          <a:p>
            <a:pPr>
              <a:defRPr/>
            </a:pPr>
            <a:endParaRPr lang="en-GB" sz="1100" b="1" dirty="0">
              <a:latin typeface="Calibri" pitchFamily="34" charset="0"/>
            </a:endParaRPr>
          </a:p>
          <a:p>
            <a:pPr>
              <a:defRPr/>
            </a:pPr>
            <a:r>
              <a:rPr lang="en-GB" sz="1100" b="1" dirty="0">
                <a:latin typeface="Calibri" pitchFamily="34" charset="0"/>
              </a:rPr>
              <a:t>Challenges:</a:t>
            </a:r>
            <a:endParaRPr lang="en-GB" sz="1100" dirty="0">
              <a:latin typeface="+mj-lt"/>
            </a:endParaRPr>
          </a:p>
          <a:p>
            <a:pPr>
              <a:defRPr/>
            </a:pPr>
            <a:r>
              <a:rPr lang="en-GB" sz="1100" dirty="0">
                <a:latin typeface="+mj-lt"/>
              </a:rPr>
              <a:t> </a:t>
            </a:r>
          </a:p>
          <a:p>
            <a:pPr>
              <a:defRPr/>
            </a:pPr>
            <a:r>
              <a:rPr lang="en-GB" sz="1100" dirty="0">
                <a:latin typeface="+mj-lt"/>
              </a:rPr>
              <a:t> The coach calls a number and that player has to dribble into the next box and work out who his next pass was to, moving in a clockwise direction. The players were then tasked with passing the ball into the next box with the next number receiving the pass.</a:t>
            </a:r>
          </a:p>
          <a:p>
            <a:pPr>
              <a:defRPr/>
            </a:pPr>
            <a:r>
              <a:rPr lang="en-GB" sz="1100" dirty="0">
                <a:latin typeface="+mj-lt"/>
              </a:rPr>
              <a:t> </a:t>
            </a:r>
          </a:p>
          <a:p>
            <a:pPr>
              <a:defRPr/>
            </a:pPr>
            <a:r>
              <a:rPr lang="en-GB" sz="1100" dirty="0">
                <a:latin typeface="+mj-lt"/>
              </a:rPr>
              <a:t>The large area is then split into two halves and the players can play either a 4 v 4 or 5 v 3 game depending on their ability and who may need challenging more.</a:t>
            </a:r>
          </a:p>
          <a:p>
            <a:pPr>
              <a:defRPr/>
            </a:pPr>
            <a:endParaRPr lang="en-GB" sz="1100" b="1" dirty="0">
              <a:latin typeface="+mj-lt"/>
            </a:endParaRPr>
          </a:p>
          <a:p>
            <a:pPr>
              <a:defRPr/>
            </a:pPr>
            <a:endParaRPr lang="en-GB" sz="1000" dirty="0">
              <a:latin typeface="Calibri" pitchFamily="34" charset="0"/>
            </a:endParaRPr>
          </a:p>
          <a:p>
            <a:pPr>
              <a:defRPr/>
            </a:pPr>
            <a:endParaRPr lang="en-GB" sz="1100" dirty="0">
              <a:latin typeface="Calibri" pitchFamily="34" charset="0"/>
            </a:endParaRPr>
          </a:p>
          <a:p>
            <a:pPr>
              <a:defRPr/>
            </a:pPr>
            <a:endParaRPr lang="en-GB" sz="1100" dirty="0">
              <a:latin typeface="Calibri" pitchFamily="34" charset="0"/>
            </a:endParaRPr>
          </a:p>
          <a:p>
            <a:pPr>
              <a:defRPr/>
            </a:pPr>
            <a:endParaRPr lang="en-GB" sz="1100" dirty="0">
              <a:latin typeface="Calibri" pitchFamily="34" charset="0"/>
            </a:endParaRPr>
          </a:p>
          <a:p>
            <a:pPr>
              <a:defRPr/>
            </a:pPr>
            <a:endParaRPr lang="en-GB" sz="1100" dirty="0">
              <a:latin typeface="Calibri" pitchFamily="34" charset="0"/>
            </a:endParaRPr>
          </a:p>
          <a:p>
            <a:pPr>
              <a:defRPr/>
            </a:pPr>
            <a:endParaRPr lang="en-GB" sz="1100" dirty="0">
              <a:latin typeface="Calibri" pitchFamily="34" charset="0"/>
            </a:endParaRPr>
          </a:p>
          <a:p>
            <a:pPr>
              <a:defRPr/>
            </a:pPr>
            <a:endParaRPr lang="en-GB" sz="1100" dirty="0">
              <a:latin typeface="Calibri" pitchFamily="34" charset="0"/>
            </a:endParaRPr>
          </a:p>
          <a:p>
            <a:pPr>
              <a:defRPr/>
            </a:pPr>
            <a:endParaRPr lang="en-GB" sz="1100" dirty="0">
              <a:latin typeface="Calibri" pitchFamily="34" charset="0"/>
            </a:endParaRPr>
          </a:p>
        </p:txBody>
      </p:sp>
      <p:sp>
        <p:nvSpPr>
          <p:cNvPr id="47108" name="Rectangle 4"/>
          <p:cNvSpPr>
            <a:spLocks noChangeArrowheads="1"/>
          </p:cNvSpPr>
          <p:nvPr/>
        </p:nvSpPr>
        <p:spPr bwMode="auto">
          <a:xfrm rot="-5400000">
            <a:off x="-73025" y="1520826"/>
            <a:ext cx="5113337" cy="4176712"/>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7109" name="Rectangle 5"/>
          <p:cNvSpPr>
            <a:spLocks noChangeArrowheads="1"/>
          </p:cNvSpPr>
          <p:nvPr/>
        </p:nvSpPr>
        <p:spPr bwMode="auto">
          <a:xfrm rot="-5400000">
            <a:off x="470694" y="1599406"/>
            <a:ext cx="2238375" cy="1757363"/>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47110" name="Group 10"/>
          <p:cNvGrpSpPr>
            <a:grpSpLocks/>
          </p:cNvGrpSpPr>
          <p:nvPr/>
        </p:nvGrpSpPr>
        <p:grpSpPr bwMode="auto">
          <a:xfrm rot="-2507223">
            <a:off x="3819525" y="3062288"/>
            <a:ext cx="141288" cy="157162"/>
            <a:chOff x="108383775" y="108666150"/>
            <a:chExt cx="162000" cy="198000"/>
          </a:xfrm>
        </p:grpSpPr>
        <p:sp>
          <p:nvSpPr>
            <p:cNvPr id="47186"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87"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88"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11" name="Group 14"/>
          <p:cNvGrpSpPr>
            <a:grpSpLocks/>
          </p:cNvGrpSpPr>
          <p:nvPr/>
        </p:nvGrpSpPr>
        <p:grpSpPr bwMode="auto">
          <a:xfrm rot="1232466">
            <a:off x="1309688" y="5165725"/>
            <a:ext cx="139700" cy="157163"/>
            <a:chOff x="110957775" y="109476150"/>
            <a:chExt cx="162000" cy="198000"/>
          </a:xfrm>
        </p:grpSpPr>
        <p:sp>
          <p:nvSpPr>
            <p:cNvPr id="47183"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84"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85"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12" name="Group 22"/>
          <p:cNvGrpSpPr>
            <a:grpSpLocks/>
          </p:cNvGrpSpPr>
          <p:nvPr/>
        </p:nvGrpSpPr>
        <p:grpSpPr bwMode="auto">
          <a:xfrm rot="9930439">
            <a:off x="1201738" y="1906588"/>
            <a:ext cx="139700" cy="157162"/>
            <a:chOff x="108726675" y="109009050"/>
            <a:chExt cx="162000" cy="198000"/>
          </a:xfrm>
        </p:grpSpPr>
        <p:sp>
          <p:nvSpPr>
            <p:cNvPr id="47180"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81"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82"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13" name="Group 26"/>
          <p:cNvGrpSpPr>
            <a:grpSpLocks/>
          </p:cNvGrpSpPr>
          <p:nvPr/>
        </p:nvGrpSpPr>
        <p:grpSpPr bwMode="auto">
          <a:xfrm rot="6240000">
            <a:off x="2790032" y="1729581"/>
            <a:ext cx="127000" cy="169863"/>
            <a:chOff x="111300675" y="109819050"/>
            <a:chExt cx="162000" cy="198000"/>
          </a:xfrm>
        </p:grpSpPr>
        <p:sp>
          <p:nvSpPr>
            <p:cNvPr id="47177"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78"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79"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14" name="Group 30"/>
          <p:cNvGrpSpPr>
            <a:grpSpLocks/>
          </p:cNvGrpSpPr>
          <p:nvPr/>
        </p:nvGrpSpPr>
        <p:grpSpPr bwMode="auto">
          <a:xfrm rot="-5220000">
            <a:off x="1996281" y="4926807"/>
            <a:ext cx="128587" cy="171450"/>
            <a:chOff x="108600269" y="109058151"/>
            <a:chExt cx="162000" cy="198000"/>
          </a:xfrm>
        </p:grpSpPr>
        <p:sp>
          <p:nvSpPr>
            <p:cNvPr id="47174"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75"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76"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15" name="Group 34"/>
          <p:cNvGrpSpPr>
            <a:grpSpLocks/>
          </p:cNvGrpSpPr>
          <p:nvPr/>
        </p:nvGrpSpPr>
        <p:grpSpPr bwMode="auto">
          <a:xfrm rot="-9240000">
            <a:off x="3813175" y="1760538"/>
            <a:ext cx="138113" cy="160337"/>
            <a:chOff x="108461002" y="109140210"/>
            <a:chExt cx="162000" cy="198001"/>
          </a:xfrm>
        </p:grpSpPr>
        <p:sp>
          <p:nvSpPr>
            <p:cNvPr id="47171" name="Oval 197"/>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72" name="Oval 198"/>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73" name="Oval 199"/>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16" name="Group 46"/>
          <p:cNvGrpSpPr>
            <a:grpSpLocks/>
          </p:cNvGrpSpPr>
          <p:nvPr/>
        </p:nvGrpSpPr>
        <p:grpSpPr bwMode="auto">
          <a:xfrm rot="5100000">
            <a:off x="916781" y="3852069"/>
            <a:ext cx="130175" cy="173038"/>
            <a:chOff x="111414975" y="109933350"/>
            <a:chExt cx="162000" cy="198000"/>
          </a:xfrm>
        </p:grpSpPr>
        <p:sp>
          <p:nvSpPr>
            <p:cNvPr id="47168"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69"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70"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17" name="Group 50"/>
          <p:cNvGrpSpPr>
            <a:grpSpLocks/>
          </p:cNvGrpSpPr>
          <p:nvPr/>
        </p:nvGrpSpPr>
        <p:grpSpPr bwMode="auto">
          <a:xfrm rot="-5040000">
            <a:off x="3731419" y="5188744"/>
            <a:ext cx="131762" cy="165100"/>
            <a:chOff x="111529275" y="110047650"/>
            <a:chExt cx="162000" cy="198000"/>
          </a:xfrm>
        </p:grpSpPr>
        <p:sp>
          <p:nvSpPr>
            <p:cNvPr id="47165"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66"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67"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7118" name="Oval 57" descr="Solid diamond"/>
          <p:cNvSpPr>
            <a:spLocks noChangeArrowheads="1"/>
          </p:cNvSpPr>
          <p:nvPr/>
        </p:nvSpPr>
        <p:spPr bwMode="auto">
          <a:xfrm rot="-5400000">
            <a:off x="1343819" y="2040731"/>
            <a:ext cx="85725" cy="9366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19" name="Rectangle 5"/>
          <p:cNvSpPr>
            <a:spLocks noChangeArrowheads="1"/>
          </p:cNvSpPr>
          <p:nvPr/>
        </p:nvSpPr>
        <p:spPr bwMode="auto">
          <a:xfrm rot="-5400000">
            <a:off x="2270919" y="1532731"/>
            <a:ext cx="2238375" cy="1890713"/>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sp>
        <p:nvSpPr>
          <p:cNvPr id="47120" name="Rectangle 5"/>
          <p:cNvSpPr>
            <a:spLocks noChangeArrowheads="1"/>
          </p:cNvSpPr>
          <p:nvPr/>
        </p:nvSpPr>
        <p:spPr bwMode="auto">
          <a:xfrm rot="-5400000">
            <a:off x="2270126" y="3744912"/>
            <a:ext cx="2239962" cy="1890713"/>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sp>
        <p:nvSpPr>
          <p:cNvPr id="47121" name="Rectangle 5"/>
          <p:cNvSpPr>
            <a:spLocks noChangeArrowheads="1"/>
          </p:cNvSpPr>
          <p:nvPr/>
        </p:nvSpPr>
        <p:spPr bwMode="auto">
          <a:xfrm rot="-5400000">
            <a:off x="469901" y="3811587"/>
            <a:ext cx="2239962" cy="1757363"/>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47122" name="Group 22"/>
          <p:cNvGrpSpPr>
            <a:grpSpLocks/>
          </p:cNvGrpSpPr>
          <p:nvPr/>
        </p:nvGrpSpPr>
        <p:grpSpPr bwMode="auto">
          <a:xfrm rot="3600000">
            <a:off x="1282700" y="2895601"/>
            <a:ext cx="134937" cy="163512"/>
            <a:chOff x="108726675" y="109009050"/>
            <a:chExt cx="162000" cy="198000"/>
          </a:xfrm>
        </p:grpSpPr>
        <p:sp>
          <p:nvSpPr>
            <p:cNvPr id="47162"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63"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64"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23" name="Group 30"/>
          <p:cNvGrpSpPr>
            <a:grpSpLocks/>
          </p:cNvGrpSpPr>
          <p:nvPr/>
        </p:nvGrpSpPr>
        <p:grpSpPr bwMode="auto">
          <a:xfrm rot="-5220000">
            <a:off x="1919288" y="4011613"/>
            <a:ext cx="127000" cy="171450"/>
            <a:chOff x="108600269" y="109058151"/>
            <a:chExt cx="162000" cy="198000"/>
          </a:xfrm>
        </p:grpSpPr>
        <p:sp>
          <p:nvSpPr>
            <p:cNvPr id="47159"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60"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61"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24" name="Group 50"/>
          <p:cNvGrpSpPr>
            <a:grpSpLocks/>
          </p:cNvGrpSpPr>
          <p:nvPr/>
        </p:nvGrpSpPr>
        <p:grpSpPr bwMode="auto">
          <a:xfrm rot="-7080000">
            <a:off x="3886200" y="4021138"/>
            <a:ext cx="133350" cy="165100"/>
            <a:chOff x="111529275" y="110047650"/>
            <a:chExt cx="162000" cy="198000"/>
          </a:xfrm>
        </p:grpSpPr>
        <p:sp>
          <p:nvSpPr>
            <p:cNvPr id="47156"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57"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58"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25" name="Group 22"/>
          <p:cNvGrpSpPr>
            <a:grpSpLocks/>
          </p:cNvGrpSpPr>
          <p:nvPr/>
        </p:nvGrpSpPr>
        <p:grpSpPr bwMode="auto">
          <a:xfrm rot="3600000">
            <a:off x="3032919" y="5190332"/>
            <a:ext cx="136525" cy="160337"/>
            <a:chOff x="108726675" y="109009050"/>
            <a:chExt cx="162000" cy="198000"/>
          </a:xfrm>
        </p:grpSpPr>
        <p:sp>
          <p:nvSpPr>
            <p:cNvPr id="47153"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54"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55"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26" name="Group 22"/>
          <p:cNvGrpSpPr>
            <a:grpSpLocks/>
          </p:cNvGrpSpPr>
          <p:nvPr/>
        </p:nvGrpSpPr>
        <p:grpSpPr bwMode="auto">
          <a:xfrm rot="8880000">
            <a:off x="2935288" y="4119563"/>
            <a:ext cx="141287" cy="158750"/>
            <a:chOff x="108726675" y="109009050"/>
            <a:chExt cx="162000" cy="198000"/>
          </a:xfrm>
        </p:grpSpPr>
        <p:sp>
          <p:nvSpPr>
            <p:cNvPr id="47150"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51"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52"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7127" name="Group 26"/>
          <p:cNvGrpSpPr>
            <a:grpSpLocks/>
          </p:cNvGrpSpPr>
          <p:nvPr/>
        </p:nvGrpSpPr>
        <p:grpSpPr bwMode="auto">
          <a:xfrm rot="3600000">
            <a:off x="2873375" y="2805113"/>
            <a:ext cx="130175" cy="171450"/>
            <a:chOff x="111300675" y="109819050"/>
            <a:chExt cx="162000" cy="198000"/>
          </a:xfrm>
        </p:grpSpPr>
        <p:sp>
          <p:nvSpPr>
            <p:cNvPr id="47147"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48"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49"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7128" name="Oval 57" descr="Solid diamond"/>
          <p:cNvSpPr>
            <a:spLocks noChangeArrowheads="1"/>
          </p:cNvSpPr>
          <p:nvPr/>
        </p:nvSpPr>
        <p:spPr bwMode="auto">
          <a:xfrm rot="-5400000">
            <a:off x="1817688" y="4178300"/>
            <a:ext cx="85725" cy="920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29" name="Oval 57" descr="Solid diamond"/>
          <p:cNvSpPr>
            <a:spLocks noChangeArrowheads="1"/>
          </p:cNvSpPr>
          <p:nvPr/>
        </p:nvSpPr>
        <p:spPr bwMode="auto">
          <a:xfrm rot="-5400000">
            <a:off x="3867150" y="4252913"/>
            <a:ext cx="85725" cy="952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30" name="Oval 57" descr="Solid diamond"/>
          <p:cNvSpPr>
            <a:spLocks noChangeArrowheads="1"/>
          </p:cNvSpPr>
          <p:nvPr/>
        </p:nvSpPr>
        <p:spPr bwMode="auto">
          <a:xfrm rot="-5400000">
            <a:off x="3094037" y="2927351"/>
            <a:ext cx="85725" cy="952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47131" name="Group 50"/>
          <p:cNvGrpSpPr>
            <a:grpSpLocks/>
          </p:cNvGrpSpPr>
          <p:nvPr/>
        </p:nvGrpSpPr>
        <p:grpSpPr bwMode="auto">
          <a:xfrm rot="-7080000">
            <a:off x="2010569" y="1905794"/>
            <a:ext cx="133350" cy="166688"/>
            <a:chOff x="111529275" y="110047650"/>
            <a:chExt cx="162000" cy="198000"/>
          </a:xfrm>
        </p:grpSpPr>
        <p:sp>
          <p:nvSpPr>
            <p:cNvPr id="47144"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45"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46"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2" name="Group 50"/>
          <p:cNvGrpSpPr>
            <a:grpSpLocks/>
          </p:cNvGrpSpPr>
          <p:nvPr/>
        </p:nvGrpSpPr>
        <p:grpSpPr bwMode="auto">
          <a:xfrm rot="-5040000">
            <a:off x="1994693" y="3028157"/>
            <a:ext cx="131763" cy="165100"/>
            <a:chOff x="111529275" y="110047650"/>
            <a:chExt cx="162000" cy="198000"/>
          </a:xfrm>
        </p:grpSpPr>
        <p:sp>
          <p:nvSpPr>
            <p:cNvPr id="47141"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42"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7143"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90" name="TextBox 89"/>
          <p:cNvSpPr txBox="1"/>
          <p:nvPr/>
        </p:nvSpPr>
        <p:spPr>
          <a:xfrm>
            <a:off x="1498600" y="2273300"/>
            <a:ext cx="315913" cy="293688"/>
          </a:xfrm>
          <a:prstGeom prst="rect">
            <a:avLst/>
          </a:prstGeom>
          <a:noFill/>
          <a:ln w="28575">
            <a:solidFill>
              <a:schemeClr val="bg1"/>
            </a:solidFill>
          </a:ln>
        </p:spPr>
        <p:txBody>
          <a:bodyPr>
            <a:spAutoFit/>
          </a:bodyPr>
          <a:lstStyle/>
          <a:p>
            <a:pPr>
              <a:defRPr/>
            </a:pPr>
            <a:r>
              <a:rPr lang="en-GB" sz="1200" b="1" dirty="0">
                <a:latin typeface="+mj-lt"/>
              </a:rPr>
              <a:t>1</a:t>
            </a:r>
          </a:p>
        </p:txBody>
      </p:sp>
      <p:sp>
        <p:nvSpPr>
          <p:cNvPr id="91" name="TextBox 90"/>
          <p:cNvSpPr txBox="1"/>
          <p:nvPr/>
        </p:nvSpPr>
        <p:spPr>
          <a:xfrm>
            <a:off x="3232150" y="2273300"/>
            <a:ext cx="315913" cy="293688"/>
          </a:xfrm>
          <a:prstGeom prst="rect">
            <a:avLst/>
          </a:prstGeom>
          <a:noFill/>
          <a:ln w="28575">
            <a:solidFill>
              <a:schemeClr val="bg1"/>
            </a:solidFill>
          </a:ln>
        </p:spPr>
        <p:txBody>
          <a:bodyPr>
            <a:spAutoFit/>
          </a:bodyPr>
          <a:lstStyle/>
          <a:p>
            <a:pPr>
              <a:defRPr/>
            </a:pPr>
            <a:r>
              <a:rPr lang="en-GB" sz="1200" b="1" dirty="0">
                <a:latin typeface="+mj-lt"/>
              </a:rPr>
              <a:t>2</a:t>
            </a:r>
          </a:p>
        </p:txBody>
      </p:sp>
      <p:sp>
        <p:nvSpPr>
          <p:cNvPr id="92" name="TextBox 91"/>
          <p:cNvSpPr txBox="1"/>
          <p:nvPr/>
        </p:nvSpPr>
        <p:spPr>
          <a:xfrm>
            <a:off x="1498600" y="4486275"/>
            <a:ext cx="315913" cy="293688"/>
          </a:xfrm>
          <a:prstGeom prst="rect">
            <a:avLst/>
          </a:prstGeom>
          <a:noFill/>
          <a:ln w="28575">
            <a:solidFill>
              <a:schemeClr val="bg1"/>
            </a:solidFill>
          </a:ln>
        </p:spPr>
        <p:txBody>
          <a:bodyPr>
            <a:spAutoFit/>
          </a:bodyPr>
          <a:lstStyle/>
          <a:p>
            <a:pPr>
              <a:defRPr/>
            </a:pPr>
            <a:r>
              <a:rPr lang="en-GB" sz="1200" b="1" dirty="0">
                <a:latin typeface="+mj-lt"/>
              </a:rPr>
              <a:t>3</a:t>
            </a:r>
          </a:p>
        </p:txBody>
      </p:sp>
      <p:sp>
        <p:nvSpPr>
          <p:cNvPr id="93" name="TextBox 92"/>
          <p:cNvSpPr txBox="1"/>
          <p:nvPr/>
        </p:nvSpPr>
        <p:spPr>
          <a:xfrm>
            <a:off x="3309938" y="4486275"/>
            <a:ext cx="317500" cy="293688"/>
          </a:xfrm>
          <a:prstGeom prst="rect">
            <a:avLst/>
          </a:prstGeom>
          <a:noFill/>
          <a:ln w="28575">
            <a:solidFill>
              <a:schemeClr val="bg1"/>
            </a:solidFill>
          </a:ln>
        </p:spPr>
        <p:txBody>
          <a:bodyPr>
            <a:spAutoFit/>
          </a:bodyPr>
          <a:lstStyle/>
          <a:p>
            <a:pPr>
              <a:defRPr/>
            </a:pPr>
            <a:r>
              <a:rPr lang="en-GB" sz="1200" b="1" dirty="0">
                <a:latin typeface="+mj-lt"/>
              </a:rPr>
              <a:t>4</a:t>
            </a:r>
          </a:p>
        </p:txBody>
      </p:sp>
      <p:cxnSp>
        <p:nvCxnSpPr>
          <p:cNvPr id="83" name="Straight Arrow Connector 82"/>
          <p:cNvCxnSpPr/>
          <p:nvPr/>
        </p:nvCxnSpPr>
        <p:spPr>
          <a:xfrm rot="5400000">
            <a:off x="3096419" y="3680619"/>
            <a:ext cx="647700"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10800000">
            <a:off x="2124075" y="4724400"/>
            <a:ext cx="649288"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5400000" flipH="1" flipV="1">
            <a:off x="1331912" y="3573463"/>
            <a:ext cx="576263"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195513" y="2565400"/>
            <a:ext cx="504825"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Land Mines  6 to 9 years</a:t>
            </a:r>
          </a:p>
        </p:txBody>
      </p:sp>
      <p:sp>
        <p:nvSpPr>
          <p:cNvPr id="48131" name="Rectangle 4"/>
          <p:cNvSpPr>
            <a:spLocks noChangeArrowheads="1"/>
          </p:cNvSpPr>
          <p:nvPr/>
        </p:nvSpPr>
        <p:spPr bwMode="auto">
          <a:xfrm rot="-5400000">
            <a:off x="527844" y="1086644"/>
            <a:ext cx="1076325" cy="1173163"/>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48132" name="Rectangle 4"/>
          <p:cNvSpPr>
            <a:spLocks noChangeArrowheads="1"/>
          </p:cNvSpPr>
          <p:nvPr/>
        </p:nvSpPr>
        <p:spPr bwMode="auto">
          <a:xfrm rot="-5400000">
            <a:off x="514350" y="5006975"/>
            <a:ext cx="827088" cy="935038"/>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48133" name="Rectangle 4"/>
          <p:cNvSpPr>
            <a:spLocks noChangeArrowheads="1"/>
          </p:cNvSpPr>
          <p:nvPr/>
        </p:nvSpPr>
        <p:spPr bwMode="auto">
          <a:xfrm rot="-5400000">
            <a:off x="3238500" y="5006975"/>
            <a:ext cx="827088" cy="935038"/>
          </a:xfrm>
          <a:prstGeom prst="rect">
            <a:avLst/>
          </a:prstGeom>
          <a:noFill/>
          <a:ln w="28575" algn="in">
            <a:solidFill>
              <a:srgbClr val="FFFFFF"/>
            </a:solidFill>
            <a:miter lim="800000"/>
            <a:headEnd/>
            <a:tailEnd/>
          </a:ln>
        </p:spPr>
        <p:txBody>
          <a:bodyPr lIns="36576" tIns="36576" rIns="36576" bIns="36576"/>
          <a:lstStyle/>
          <a:p>
            <a:endParaRPr lang="en-GB">
              <a:latin typeface="Calibri" pitchFamily="34" charset="0"/>
            </a:endParaRPr>
          </a:p>
        </p:txBody>
      </p:sp>
      <p:sp>
        <p:nvSpPr>
          <p:cNvPr id="48134" name="Rectangle 14"/>
          <p:cNvSpPr>
            <a:spLocks noChangeArrowheads="1"/>
          </p:cNvSpPr>
          <p:nvPr/>
        </p:nvSpPr>
        <p:spPr bwMode="auto">
          <a:xfrm rot="5400000">
            <a:off x="215106" y="1232695"/>
            <a:ext cx="4968875" cy="4608512"/>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8135" name="Rectangle 16"/>
          <p:cNvSpPr>
            <a:spLocks noChangeArrowheads="1"/>
          </p:cNvSpPr>
          <p:nvPr/>
        </p:nvSpPr>
        <p:spPr bwMode="auto">
          <a:xfrm>
            <a:off x="3746500" y="4945063"/>
            <a:ext cx="1192213" cy="989012"/>
          </a:xfrm>
          <a:prstGeom prst="rect">
            <a:avLst/>
          </a:prstGeom>
          <a:noFill/>
          <a:ln w="28575" algn="in">
            <a:solidFill>
              <a:srgbClr val="FF0000"/>
            </a:solidFill>
            <a:miter lim="800000"/>
            <a:headEnd/>
            <a:tailEnd/>
          </a:ln>
        </p:spPr>
        <p:txBody>
          <a:bodyPr lIns="36576" tIns="36576" rIns="36576" bIns="36576"/>
          <a:lstStyle/>
          <a:p>
            <a:endParaRPr lang="en-GB">
              <a:latin typeface="Calibri" pitchFamily="34" charset="0"/>
            </a:endParaRPr>
          </a:p>
        </p:txBody>
      </p:sp>
      <p:sp>
        <p:nvSpPr>
          <p:cNvPr id="48136" name="Rectangle 17"/>
          <p:cNvSpPr>
            <a:spLocks noChangeArrowheads="1"/>
          </p:cNvSpPr>
          <p:nvPr/>
        </p:nvSpPr>
        <p:spPr bwMode="auto">
          <a:xfrm>
            <a:off x="3746500" y="1135063"/>
            <a:ext cx="1192213" cy="1076325"/>
          </a:xfrm>
          <a:prstGeom prst="rect">
            <a:avLst/>
          </a:prstGeom>
          <a:noFill/>
          <a:ln w="28575" algn="in">
            <a:solidFill>
              <a:srgbClr val="00B0F0"/>
            </a:solidFill>
            <a:miter lim="800000"/>
            <a:headEnd/>
            <a:tailEnd/>
          </a:ln>
        </p:spPr>
        <p:txBody>
          <a:bodyPr lIns="36576" tIns="36576" rIns="36576" bIns="36576"/>
          <a:lstStyle/>
          <a:p>
            <a:endParaRPr lang="en-GB">
              <a:latin typeface="Calibri" pitchFamily="34" charset="0"/>
            </a:endParaRPr>
          </a:p>
        </p:txBody>
      </p:sp>
      <p:sp>
        <p:nvSpPr>
          <p:cNvPr id="48137" name="Rectangle 18"/>
          <p:cNvSpPr>
            <a:spLocks noChangeArrowheads="1"/>
          </p:cNvSpPr>
          <p:nvPr/>
        </p:nvSpPr>
        <p:spPr bwMode="auto">
          <a:xfrm>
            <a:off x="479425" y="4945063"/>
            <a:ext cx="1173163" cy="989012"/>
          </a:xfrm>
          <a:prstGeom prst="rect">
            <a:avLst/>
          </a:prstGeom>
          <a:noFill/>
          <a:ln w="28575" algn="in">
            <a:solidFill>
              <a:srgbClr val="00B0F0"/>
            </a:solidFill>
            <a:miter lim="800000"/>
            <a:headEnd/>
            <a:tailEnd/>
          </a:ln>
        </p:spPr>
        <p:txBody>
          <a:bodyPr lIns="36576" tIns="36576" rIns="36576" bIns="36576"/>
          <a:lstStyle/>
          <a:p>
            <a:endParaRPr lang="en-GB">
              <a:latin typeface="Calibri" pitchFamily="34" charset="0"/>
            </a:endParaRPr>
          </a:p>
        </p:txBody>
      </p:sp>
      <p:pic>
        <p:nvPicPr>
          <p:cNvPr id="48138" name="Picture 19"/>
          <p:cNvPicPr>
            <a:picLocks noChangeAspect="1" noChangeArrowheads="1"/>
          </p:cNvPicPr>
          <p:nvPr/>
        </p:nvPicPr>
        <p:blipFill>
          <a:blip r:embed="rId2"/>
          <a:srcRect/>
          <a:stretch>
            <a:fillRect/>
          </a:stretch>
        </p:blipFill>
        <p:spPr bwMode="auto">
          <a:xfrm rot="3648973">
            <a:off x="675482" y="1261269"/>
            <a:ext cx="211137" cy="187325"/>
          </a:xfrm>
          <a:prstGeom prst="rect">
            <a:avLst/>
          </a:prstGeom>
          <a:noFill/>
          <a:ln w="9525" algn="in">
            <a:noFill/>
            <a:miter lim="800000"/>
            <a:headEnd/>
            <a:tailEnd/>
          </a:ln>
        </p:spPr>
      </p:pic>
      <p:pic>
        <p:nvPicPr>
          <p:cNvPr id="48139" name="Picture 21"/>
          <p:cNvPicPr>
            <a:picLocks noChangeAspect="1" noChangeArrowheads="1"/>
          </p:cNvPicPr>
          <p:nvPr/>
        </p:nvPicPr>
        <p:blipFill>
          <a:blip r:embed="rId2"/>
          <a:srcRect/>
          <a:stretch>
            <a:fillRect/>
          </a:stretch>
        </p:blipFill>
        <p:spPr bwMode="auto">
          <a:xfrm rot="-817483">
            <a:off x="750888" y="1817688"/>
            <a:ext cx="192087" cy="192087"/>
          </a:xfrm>
          <a:prstGeom prst="rect">
            <a:avLst/>
          </a:prstGeom>
          <a:noFill/>
          <a:ln w="9525" algn="in">
            <a:noFill/>
            <a:miter lim="800000"/>
            <a:headEnd/>
            <a:tailEnd/>
          </a:ln>
        </p:spPr>
      </p:pic>
      <p:pic>
        <p:nvPicPr>
          <p:cNvPr id="48140" name="Picture 22"/>
          <p:cNvPicPr>
            <a:picLocks noChangeAspect="1" noChangeArrowheads="1"/>
          </p:cNvPicPr>
          <p:nvPr/>
        </p:nvPicPr>
        <p:blipFill>
          <a:blip r:embed="rId3"/>
          <a:srcRect/>
          <a:stretch>
            <a:fillRect/>
          </a:stretch>
        </p:blipFill>
        <p:spPr bwMode="auto">
          <a:xfrm rot="9900360">
            <a:off x="1063625" y="5613400"/>
            <a:ext cx="206375" cy="195263"/>
          </a:xfrm>
          <a:prstGeom prst="rect">
            <a:avLst/>
          </a:prstGeom>
          <a:noFill/>
          <a:ln w="9525" algn="in">
            <a:noFill/>
            <a:miter lim="800000"/>
            <a:headEnd/>
            <a:tailEnd/>
          </a:ln>
        </p:spPr>
      </p:pic>
      <p:pic>
        <p:nvPicPr>
          <p:cNvPr id="48141" name="Picture 31"/>
          <p:cNvPicPr>
            <a:picLocks noChangeAspect="1" noChangeArrowheads="1"/>
          </p:cNvPicPr>
          <p:nvPr/>
        </p:nvPicPr>
        <p:blipFill>
          <a:blip r:embed="rId3"/>
          <a:srcRect/>
          <a:stretch>
            <a:fillRect/>
          </a:stretch>
        </p:blipFill>
        <p:spPr bwMode="auto">
          <a:xfrm rot="859384">
            <a:off x="1241425" y="5118100"/>
            <a:ext cx="198438" cy="204788"/>
          </a:xfrm>
          <a:prstGeom prst="rect">
            <a:avLst/>
          </a:prstGeom>
          <a:noFill/>
          <a:ln w="9525" algn="in">
            <a:noFill/>
            <a:miter lim="800000"/>
            <a:headEnd/>
            <a:tailEnd/>
          </a:ln>
        </p:spPr>
      </p:pic>
      <p:sp>
        <p:nvSpPr>
          <p:cNvPr id="48142" name="Oval 68" descr="Solid diamond"/>
          <p:cNvSpPr>
            <a:spLocks noChangeArrowheads="1"/>
          </p:cNvSpPr>
          <p:nvPr/>
        </p:nvSpPr>
        <p:spPr bwMode="auto">
          <a:xfrm rot="10800000">
            <a:off x="4398963" y="5568950"/>
            <a:ext cx="55562" cy="650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8143" name="Oval 68" descr="Solid diamond"/>
          <p:cNvSpPr>
            <a:spLocks noChangeArrowheads="1"/>
          </p:cNvSpPr>
          <p:nvPr/>
        </p:nvSpPr>
        <p:spPr bwMode="auto">
          <a:xfrm rot="10800000">
            <a:off x="814388" y="5359400"/>
            <a:ext cx="55562" cy="635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8144" name="Oval 68" descr="Solid diamond"/>
          <p:cNvSpPr>
            <a:spLocks noChangeArrowheads="1"/>
          </p:cNvSpPr>
          <p:nvPr/>
        </p:nvSpPr>
        <p:spPr bwMode="auto">
          <a:xfrm rot="10800000">
            <a:off x="4249738" y="1797050"/>
            <a:ext cx="55562" cy="650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8145" name="Oval 68" descr="Solid diamond"/>
          <p:cNvSpPr>
            <a:spLocks noChangeArrowheads="1"/>
          </p:cNvSpPr>
          <p:nvPr/>
        </p:nvSpPr>
        <p:spPr bwMode="auto">
          <a:xfrm rot="10800000">
            <a:off x="981075" y="1797050"/>
            <a:ext cx="57150" cy="650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pic>
        <p:nvPicPr>
          <p:cNvPr id="48146" name="Picture 19"/>
          <p:cNvPicPr>
            <a:picLocks noChangeAspect="1" noChangeArrowheads="1"/>
          </p:cNvPicPr>
          <p:nvPr/>
        </p:nvPicPr>
        <p:blipFill>
          <a:blip r:embed="rId2"/>
          <a:srcRect/>
          <a:stretch>
            <a:fillRect/>
          </a:stretch>
        </p:blipFill>
        <p:spPr bwMode="auto">
          <a:xfrm rot="9270779">
            <a:off x="1258888" y="1344613"/>
            <a:ext cx="206375" cy="177800"/>
          </a:xfrm>
          <a:prstGeom prst="rect">
            <a:avLst/>
          </a:prstGeom>
          <a:noFill/>
          <a:ln w="9525" algn="in">
            <a:noFill/>
            <a:miter lim="800000"/>
            <a:headEnd/>
            <a:tailEnd/>
          </a:ln>
        </p:spPr>
      </p:pic>
      <p:pic>
        <p:nvPicPr>
          <p:cNvPr id="48147" name="Picture 22"/>
          <p:cNvPicPr>
            <a:picLocks noChangeAspect="1" noChangeArrowheads="1"/>
          </p:cNvPicPr>
          <p:nvPr/>
        </p:nvPicPr>
        <p:blipFill>
          <a:blip r:embed="rId3"/>
          <a:srcRect/>
          <a:stretch>
            <a:fillRect/>
          </a:stretch>
        </p:blipFill>
        <p:spPr bwMode="auto">
          <a:xfrm rot="-4860000">
            <a:off x="659607" y="5126831"/>
            <a:ext cx="203200" cy="198437"/>
          </a:xfrm>
          <a:prstGeom prst="rect">
            <a:avLst/>
          </a:prstGeom>
          <a:noFill/>
          <a:ln w="9525" algn="in">
            <a:noFill/>
            <a:miter lim="800000"/>
            <a:headEnd/>
            <a:tailEnd/>
          </a:ln>
        </p:spPr>
      </p:pic>
      <p:sp>
        <p:nvSpPr>
          <p:cNvPr id="39" name="Oval 38"/>
          <p:cNvSpPr/>
          <p:nvPr/>
        </p:nvSpPr>
        <p:spPr bwMode="auto">
          <a:xfrm>
            <a:off x="1736725" y="2625725"/>
            <a:ext cx="2178050" cy="1905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48149" name="Group 1"/>
          <p:cNvGrpSpPr>
            <a:grpSpLocks/>
          </p:cNvGrpSpPr>
          <p:nvPr/>
        </p:nvGrpSpPr>
        <p:grpSpPr bwMode="auto">
          <a:xfrm>
            <a:off x="3327400" y="3454400"/>
            <a:ext cx="125413" cy="82550"/>
            <a:chOff x="110039775" y="111888150"/>
            <a:chExt cx="252000" cy="144000"/>
          </a:xfrm>
        </p:grpSpPr>
        <p:grpSp>
          <p:nvGrpSpPr>
            <p:cNvPr id="48236" name="Group 2"/>
            <p:cNvGrpSpPr>
              <a:grpSpLocks/>
            </p:cNvGrpSpPr>
            <p:nvPr/>
          </p:nvGrpSpPr>
          <p:grpSpPr bwMode="auto">
            <a:xfrm>
              <a:off x="110039775" y="111888150"/>
              <a:ext cx="252000" cy="144000"/>
              <a:chOff x="22570575" y="24094950"/>
              <a:chExt cx="432000" cy="180000"/>
            </a:xfrm>
          </p:grpSpPr>
          <p:sp>
            <p:nvSpPr>
              <p:cNvPr id="48238"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239"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237"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50" name="Group 1"/>
          <p:cNvGrpSpPr>
            <a:grpSpLocks/>
          </p:cNvGrpSpPr>
          <p:nvPr/>
        </p:nvGrpSpPr>
        <p:grpSpPr bwMode="auto">
          <a:xfrm>
            <a:off x="2887663" y="2935288"/>
            <a:ext cx="125412" cy="82550"/>
            <a:chOff x="110039775" y="111888150"/>
            <a:chExt cx="252000" cy="144000"/>
          </a:xfrm>
        </p:grpSpPr>
        <p:grpSp>
          <p:nvGrpSpPr>
            <p:cNvPr id="48232" name="Group 46"/>
            <p:cNvGrpSpPr>
              <a:grpSpLocks/>
            </p:cNvGrpSpPr>
            <p:nvPr/>
          </p:nvGrpSpPr>
          <p:grpSpPr bwMode="auto">
            <a:xfrm>
              <a:off x="110039775" y="111888150"/>
              <a:ext cx="252000" cy="144000"/>
              <a:chOff x="22570575" y="24094950"/>
              <a:chExt cx="432000" cy="180000"/>
            </a:xfrm>
          </p:grpSpPr>
          <p:sp>
            <p:nvSpPr>
              <p:cNvPr id="48234"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235"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233"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51" name="Group 1"/>
          <p:cNvGrpSpPr>
            <a:grpSpLocks/>
          </p:cNvGrpSpPr>
          <p:nvPr/>
        </p:nvGrpSpPr>
        <p:grpSpPr bwMode="auto">
          <a:xfrm>
            <a:off x="2133600" y="3311525"/>
            <a:ext cx="123825" cy="82550"/>
            <a:chOff x="110039775" y="111888150"/>
            <a:chExt cx="252000" cy="144000"/>
          </a:xfrm>
        </p:grpSpPr>
        <p:grpSp>
          <p:nvGrpSpPr>
            <p:cNvPr id="48228" name="Group 51"/>
            <p:cNvGrpSpPr>
              <a:grpSpLocks/>
            </p:cNvGrpSpPr>
            <p:nvPr/>
          </p:nvGrpSpPr>
          <p:grpSpPr bwMode="auto">
            <a:xfrm>
              <a:off x="110039775" y="111888150"/>
              <a:ext cx="252000" cy="144000"/>
              <a:chOff x="22570575" y="24094950"/>
              <a:chExt cx="432000" cy="180000"/>
            </a:xfrm>
          </p:grpSpPr>
          <p:sp>
            <p:nvSpPr>
              <p:cNvPr id="48230"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231"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229"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52" name="Group 1"/>
          <p:cNvGrpSpPr>
            <a:grpSpLocks/>
          </p:cNvGrpSpPr>
          <p:nvPr/>
        </p:nvGrpSpPr>
        <p:grpSpPr bwMode="auto">
          <a:xfrm>
            <a:off x="2208213" y="3989388"/>
            <a:ext cx="123825" cy="82550"/>
            <a:chOff x="110039775" y="111888150"/>
            <a:chExt cx="252000" cy="144000"/>
          </a:xfrm>
        </p:grpSpPr>
        <p:grpSp>
          <p:nvGrpSpPr>
            <p:cNvPr id="48224" name="Group 56"/>
            <p:cNvGrpSpPr>
              <a:grpSpLocks/>
            </p:cNvGrpSpPr>
            <p:nvPr/>
          </p:nvGrpSpPr>
          <p:grpSpPr bwMode="auto">
            <a:xfrm>
              <a:off x="110039775" y="111888150"/>
              <a:ext cx="252000" cy="144000"/>
              <a:chOff x="22570575" y="24094950"/>
              <a:chExt cx="432000" cy="180000"/>
            </a:xfrm>
          </p:grpSpPr>
          <p:sp>
            <p:nvSpPr>
              <p:cNvPr id="48226"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227"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225"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53" name="Group 1"/>
          <p:cNvGrpSpPr>
            <a:grpSpLocks/>
          </p:cNvGrpSpPr>
          <p:nvPr/>
        </p:nvGrpSpPr>
        <p:grpSpPr bwMode="auto">
          <a:xfrm>
            <a:off x="3265488" y="4064000"/>
            <a:ext cx="125412" cy="82550"/>
            <a:chOff x="110039775" y="111888150"/>
            <a:chExt cx="252000" cy="144000"/>
          </a:xfrm>
        </p:grpSpPr>
        <p:grpSp>
          <p:nvGrpSpPr>
            <p:cNvPr id="48220" name="Group 61"/>
            <p:cNvGrpSpPr>
              <a:grpSpLocks/>
            </p:cNvGrpSpPr>
            <p:nvPr/>
          </p:nvGrpSpPr>
          <p:grpSpPr bwMode="auto">
            <a:xfrm>
              <a:off x="110039775" y="111888150"/>
              <a:ext cx="252000" cy="144000"/>
              <a:chOff x="22570575" y="24094950"/>
              <a:chExt cx="432000" cy="180000"/>
            </a:xfrm>
          </p:grpSpPr>
          <p:sp>
            <p:nvSpPr>
              <p:cNvPr id="48222"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223"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221"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54" name="Group 1"/>
          <p:cNvGrpSpPr>
            <a:grpSpLocks/>
          </p:cNvGrpSpPr>
          <p:nvPr/>
        </p:nvGrpSpPr>
        <p:grpSpPr bwMode="auto">
          <a:xfrm>
            <a:off x="3417888" y="3084513"/>
            <a:ext cx="123825" cy="84137"/>
            <a:chOff x="110039775" y="111888150"/>
            <a:chExt cx="252000" cy="144000"/>
          </a:xfrm>
        </p:grpSpPr>
        <p:grpSp>
          <p:nvGrpSpPr>
            <p:cNvPr id="48216" name="Group 66"/>
            <p:cNvGrpSpPr>
              <a:grpSpLocks/>
            </p:cNvGrpSpPr>
            <p:nvPr/>
          </p:nvGrpSpPr>
          <p:grpSpPr bwMode="auto">
            <a:xfrm>
              <a:off x="110039775" y="111888150"/>
              <a:ext cx="252000" cy="144000"/>
              <a:chOff x="22570575" y="24094950"/>
              <a:chExt cx="432000" cy="180000"/>
            </a:xfrm>
          </p:grpSpPr>
          <p:sp>
            <p:nvSpPr>
              <p:cNvPr id="48218"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219"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217"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55" name="Group 1"/>
          <p:cNvGrpSpPr>
            <a:grpSpLocks/>
          </p:cNvGrpSpPr>
          <p:nvPr/>
        </p:nvGrpSpPr>
        <p:grpSpPr bwMode="auto">
          <a:xfrm>
            <a:off x="2662238" y="3687763"/>
            <a:ext cx="123825" cy="82550"/>
            <a:chOff x="110039775" y="111888150"/>
            <a:chExt cx="252000" cy="144000"/>
          </a:xfrm>
        </p:grpSpPr>
        <p:grpSp>
          <p:nvGrpSpPr>
            <p:cNvPr id="48212" name="Group 71"/>
            <p:cNvGrpSpPr>
              <a:grpSpLocks/>
            </p:cNvGrpSpPr>
            <p:nvPr/>
          </p:nvGrpSpPr>
          <p:grpSpPr bwMode="auto">
            <a:xfrm>
              <a:off x="110039775" y="111888150"/>
              <a:ext cx="252000" cy="144000"/>
              <a:chOff x="22570575" y="24094950"/>
              <a:chExt cx="432000" cy="180000"/>
            </a:xfrm>
          </p:grpSpPr>
          <p:sp>
            <p:nvSpPr>
              <p:cNvPr id="48214"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215"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213"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56" name="Group 1"/>
          <p:cNvGrpSpPr>
            <a:grpSpLocks/>
          </p:cNvGrpSpPr>
          <p:nvPr/>
        </p:nvGrpSpPr>
        <p:grpSpPr bwMode="auto">
          <a:xfrm>
            <a:off x="2435225" y="3084513"/>
            <a:ext cx="123825" cy="84137"/>
            <a:chOff x="110039775" y="111888150"/>
            <a:chExt cx="252000" cy="144000"/>
          </a:xfrm>
        </p:grpSpPr>
        <p:grpSp>
          <p:nvGrpSpPr>
            <p:cNvPr id="48208" name="Group 76"/>
            <p:cNvGrpSpPr>
              <a:grpSpLocks/>
            </p:cNvGrpSpPr>
            <p:nvPr/>
          </p:nvGrpSpPr>
          <p:grpSpPr bwMode="auto">
            <a:xfrm>
              <a:off x="110039775" y="111888150"/>
              <a:ext cx="252000" cy="144000"/>
              <a:chOff x="22570575" y="24094950"/>
              <a:chExt cx="432000" cy="180000"/>
            </a:xfrm>
          </p:grpSpPr>
          <p:sp>
            <p:nvSpPr>
              <p:cNvPr id="48210"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211"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209"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57" name="Group 1"/>
          <p:cNvGrpSpPr>
            <a:grpSpLocks/>
          </p:cNvGrpSpPr>
          <p:nvPr/>
        </p:nvGrpSpPr>
        <p:grpSpPr bwMode="auto">
          <a:xfrm>
            <a:off x="2813050" y="4138613"/>
            <a:ext cx="123825" cy="84137"/>
            <a:chOff x="110039775" y="111888150"/>
            <a:chExt cx="252000" cy="144000"/>
          </a:xfrm>
        </p:grpSpPr>
        <p:grpSp>
          <p:nvGrpSpPr>
            <p:cNvPr id="48204" name="Group 81"/>
            <p:cNvGrpSpPr>
              <a:grpSpLocks/>
            </p:cNvGrpSpPr>
            <p:nvPr/>
          </p:nvGrpSpPr>
          <p:grpSpPr bwMode="auto">
            <a:xfrm>
              <a:off x="110039775" y="111888150"/>
              <a:ext cx="252000" cy="144000"/>
              <a:chOff x="22570575" y="24094950"/>
              <a:chExt cx="432000" cy="180000"/>
            </a:xfrm>
          </p:grpSpPr>
          <p:sp>
            <p:nvSpPr>
              <p:cNvPr id="48206"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207"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205"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58" name="Group 1"/>
          <p:cNvGrpSpPr>
            <a:grpSpLocks/>
          </p:cNvGrpSpPr>
          <p:nvPr/>
        </p:nvGrpSpPr>
        <p:grpSpPr bwMode="auto">
          <a:xfrm>
            <a:off x="3114675" y="3687763"/>
            <a:ext cx="125413" cy="82550"/>
            <a:chOff x="110039775" y="111888150"/>
            <a:chExt cx="252000" cy="144000"/>
          </a:xfrm>
        </p:grpSpPr>
        <p:grpSp>
          <p:nvGrpSpPr>
            <p:cNvPr id="48200" name="Group 86"/>
            <p:cNvGrpSpPr>
              <a:grpSpLocks/>
            </p:cNvGrpSpPr>
            <p:nvPr/>
          </p:nvGrpSpPr>
          <p:grpSpPr bwMode="auto">
            <a:xfrm>
              <a:off x="110039775" y="111888150"/>
              <a:ext cx="252000" cy="144000"/>
              <a:chOff x="22570575" y="24094950"/>
              <a:chExt cx="432000" cy="180000"/>
            </a:xfrm>
          </p:grpSpPr>
          <p:sp>
            <p:nvSpPr>
              <p:cNvPr id="48202"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203"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201"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59" name="Group 1"/>
          <p:cNvGrpSpPr>
            <a:grpSpLocks/>
          </p:cNvGrpSpPr>
          <p:nvPr/>
        </p:nvGrpSpPr>
        <p:grpSpPr bwMode="auto">
          <a:xfrm>
            <a:off x="2736850" y="3311525"/>
            <a:ext cx="125413" cy="82550"/>
            <a:chOff x="110039775" y="111888150"/>
            <a:chExt cx="252000" cy="144000"/>
          </a:xfrm>
        </p:grpSpPr>
        <p:grpSp>
          <p:nvGrpSpPr>
            <p:cNvPr id="48196" name="Group 91"/>
            <p:cNvGrpSpPr>
              <a:grpSpLocks/>
            </p:cNvGrpSpPr>
            <p:nvPr/>
          </p:nvGrpSpPr>
          <p:grpSpPr bwMode="auto">
            <a:xfrm>
              <a:off x="110039775" y="111888150"/>
              <a:ext cx="252000" cy="144000"/>
              <a:chOff x="22570575" y="24094950"/>
              <a:chExt cx="432000" cy="180000"/>
            </a:xfrm>
          </p:grpSpPr>
          <p:sp>
            <p:nvSpPr>
              <p:cNvPr id="48198"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199"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197"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60" name="Group 1"/>
          <p:cNvGrpSpPr>
            <a:grpSpLocks/>
          </p:cNvGrpSpPr>
          <p:nvPr/>
        </p:nvGrpSpPr>
        <p:grpSpPr bwMode="auto">
          <a:xfrm>
            <a:off x="1906588" y="3687763"/>
            <a:ext cx="123825" cy="82550"/>
            <a:chOff x="110039775" y="111888150"/>
            <a:chExt cx="252000" cy="144000"/>
          </a:xfrm>
        </p:grpSpPr>
        <p:grpSp>
          <p:nvGrpSpPr>
            <p:cNvPr id="48192" name="Group 96"/>
            <p:cNvGrpSpPr>
              <a:grpSpLocks/>
            </p:cNvGrpSpPr>
            <p:nvPr/>
          </p:nvGrpSpPr>
          <p:grpSpPr bwMode="auto">
            <a:xfrm>
              <a:off x="110039775" y="111888150"/>
              <a:ext cx="252000" cy="144000"/>
              <a:chOff x="22570575" y="24094950"/>
              <a:chExt cx="432000" cy="180000"/>
            </a:xfrm>
          </p:grpSpPr>
          <p:sp>
            <p:nvSpPr>
              <p:cNvPr id="48194"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195"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193"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48161" name="Group 136"/>
          <p:cNvGrpSpPr>
            <a:grpSpLocks/>
          </p:cNvGrpSpPr>
          <p:nvPr/>
        </p:nvGrpSpPr>
        <p:grpSpPr bwMode="auto">
          <a:xfrm rot="-1876479">
            <a:off x="4021138" y="1277938"/>
            <a:ext cx="136525" cy="177800"/>
            <a:chOff x="4463885" y="1291244"/>
            <a:chExt cx="128967" cy="170176"/>
          </a:xfrm>
        </p:grpSpPr>
        <p:sp>
          <p:nvSpPr>
            <p:cNvPr id="48189" name="Oval 12"/>
            <p:cNvSpPr>
              <a:spLocks noChangeArrowheads="1"/>
            </p:cNvSpPr>
            <p:nvPr/>
          </p:nvSpPr>
          <p:spPr bwMode="auto">
            <a:xfrm rot="-8998990">
              <a:off x="4512147" y="1328936"/>
              <a:ext cx="48771" cy="132484"/>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90" name="Oval 13"/>
            <p:cNvSpPr>
              <a:spLocks noChangeArrowheads="1"/>
            </p:cNvSpPr>
            <p:nvPr/>
          </p:nvSpPr>
          <p:spPr bwMode="auto">
            <a:xfrm rot="-8998990">
              <a:off x="4463885" y="1301052"/>
              <a:ext cx="48771" cy="132484"/>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91" name="Oval 14"/>
            <p:cNvSpPr>
              <a:spLocks noChangeArrowheads="1"/>
            </p:cNvSpPr>
            <p:nvPr/>
          </p:nvSpPr>
          <p:spPr bwMode="auto">
            <a:xfrm rot="-8998990">
              <a:off x="4467440" y="1291244"/>
              <a:ext cx="125412" cy="132484"/>
            </a:xfrm>
            <a:prstGeom prst="ellipse">
              <a:avLst/>
            </a:prstGeom>
            <a:solidFill>
              <a:srgbClr val="FFC000"/>
            </a:solidFill>
            <a:ln w="12700" algn="in">
              <a:solidFill>
                <a:srgbClr val="000000"/>
              </a:solidFill>
              <a:round/>
              <a:headEnd/>
              <a:tailEnd/>
            </a:ln>
          </p:spPr>
          <p:txBody>
            <a:bodyPr lIns="36576" tIns="36576" rIns="36576" bIns="36576"/>
            <a:lstStyle/>
            <a:p>
              <a:endParaRPr lang="en-GB"/>
            </a:p>
          </p:txBody>
        </p:sp>
      </p:grpSp>
      <p:grpSp>
        <p:nvGrpSpPr>
          <p:cNvPr id="48162" name="Group 11"/>
          <p:cNvGrpSpPr>
            <a:grpSpLocks/>
          </p:cNvGrpSpPr>
          <p:nvPr/>
        </p:nvGrpSpPr>
        <p:grpSpPr bwMode="auto">
          <a:xfrm rot="-2351414">
            <a:off x="4740275" y="5140325"/>
            <a:ext cx="131763" cy="169863"/>
            <a:chOff x="108761775" y="110808150"/>
            <a:chExt cx="162000" cy="198000"/>
          </a:xfrm>
        </p:grpSpPr>
        <p:sp>
          <p:nvSpPr>
            <p:cNvPr id="48186" name="Oval 12"/>
            <p:cNvSpPr>
              <a:spLocks noChangeArrowheads="1"/>
            </p:cNvSpPr>
            <p:nvPr/>
          </p:nvSpPr>
          <p:spPr bwMode="auto">
            <a:xfrm>
              <a:off x="108779775" y="1108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87" name="Oval 13"/>
            <p:cNvSpPr>
              <a:spLocks noChangeArrowheads="1"/>
            </p:cNvSpPr>
            <p:nvPr/>
          </p:nvSpPr>
          <p:spPr bwMode="auto">
            <a:xfrm>
              <a:off x="108851775" y="1108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88" name="Oval 14"/>
            <p:cNvSpPr>
              <a:spLocks noChangeArrowheads="1"/>
            </p:cNvSpPr>
            <p:nvPr/>
          </p:nvSpPr>
          <p:spPr bwMode="auto">
            <a:xfrm>
              <a:off x="108761775" y="110844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p>
          </p:txBody>
        </p:sp>
      </p:grpSp>
      <p:grpSp>
        <p:nvGrpSpPr>
          <p:cNvPr id="48163" name="Group 11"/>
          <p:cNvGrpSpPr>
            <a:grpSpLocks/>
          </p:cNvGrpSpPr>
          <p:nvPr/>
        </p:nvGrpSpPr>
        <p:grpSpPr bwMode="auto">
          <a:xfrm rot="4992112">
            <a:off x="3910806" y="5064920"/>
            <a:ext cx="130175" cy="169862"/>
            <a:chOff x="108761775" y="110808150"/>
            <a:chExt cx="162000" cy="198000"/>
          </a:xfrm>
        </p:grpSpPr>
        <p:sp>
          <p:nvSpPr>
            <p:cNvPr id="48183" name="Oval 12"/>
            <p:cNvSpPr>
              <a:spLocks noChangeArrowheads="1"/>
            </p:cNvSpPr>
            <p:nvPr/>
          </p:nvSpPr>
          <p:spPr bwMode="auto">
            <a:xfrm>
              <a:off x="108779775" y="1108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84" name="Oval 13"/>
            <p:cNvSpPr>
              <a:spLocks noChangeArrowheads="1"/>
            </p:cNvSpPr>
            <p:nvPr/>
          </p:nvSpPr>
          <p:spPr bwMode="auto">
            <a:xfrm>
              <a:off x="108851775" y="1108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85" name="Oval 14"/>
            <p:cNvSpPr>
              <a:spLocks noChangeArrowheads="1"/>
            </p:cNvSpPr>
            <p:nvPr/>
          </p:nvSpPr>
          <p:spPr bwMode="auto">
            <a:xfrm>
              <a:off x="108761775" y="110844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p>
          </p:txBody>
        </p:sp>
      </p:grpSp>
      <p:grpSp>
        <p:nvGrpSpPr>
          <p:cNvPr id="48164" name="Group 11"/>
          <p:cNvGrpSpPr>
            <a:grpSpLocks/>
          </p:cNvGrpSpPr>
          <p:nvPr/>
        </p:nvGrpSpPr>
        <p:grpSpPr bwMode="auto">
          <a:xfrm rot="203842">
            <a:off x="4329113" y="5648325"/>
            <a:ext cx="131762" cy="169863"/>
            <a:chOff x="108761775" y="110808150"/>
            <a:chExt cx="162000" cy="198000"/>
          </a:xfrm>
        </p:grpSpPr>
        <p:sp>
          <p:nvSpPr>
            <p:cNvPr id="48180" name="Oval 12"/>
            <p:cNvSpPr>
              <a:spLocks noChangeArrowheads="1"/>
            </p:cNvSpPr>
            <p:nvPr/>
          </p:nvSpPr>
          <p:spPr bwMode="auto">
            <a:xfrm>
              <a:off x="108779775" y="1108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81" name="Oval 13"/>
            <p:cNvSpPr>
              <a:spLocks noChangeArrowheads="1"/>
            </p:cNvSpPr>
            <p:nvPr/>
          </p:nvSpPr>
          <p:spPr bwMode="auto">
            <a:xfrm>
              <a:off x="108851775" y="1108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82" name="Oval 14"/>
            <p:cNvSpPr>
              <a:spLocks noChangeArrowheads="1"/>
            </p:cNvSpPr>
            <p:nvPr/>
          </p:nvSpPr>
          <p:spPr bwMode="auto">
            <a:xfrm>
              <a:off x="108761775" y="110844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p>
          </p:txBody>
        </p:sp>
      </p:grpSp>
      <p:grpSp>
        <p:nvGrpSpPr>
          <p:cNvPr id="48165" name="Group 137"/>
          <p:cNvGrpSpPr>
            <a:grpSpLocks/>
          </p:cNvGrpSpPr>
          <p:nvPr/>
        </p:nvGrpSpPr>
        <p:grpSpPr bwMode="auto">
          <a:xfrm>
            <a:off x="4625975" y="1354138"/>
            <a:ext cx="134938" cy="177800"/>
            <a:chOff x="4463885" y="1291244"/>
            <a:chExt cx="128967" cy="170176"/>
          </a:xfrm>
        </p:grpSpPr>
        <p:sp>
          <p:nvSpPr>
            <p:cNvPr id="48177" name="Oval 12"/>
            <p:cNvSpPr>
              <a:spLocks noChangeArrowheads="1"/>
            </p:cNvSpPr>
            <p:nvPr/>
          </p:nvSpPr>
          <p:spPr bwMode="auto">
            <a:xfrm rot="-8998990">
              <a:off x="4512147" y="1328936"/>
              <a:ext cx="48771" cy="132484"/>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78" name="Oval 13"/>
            <p:cNvSpPr>
              <a:spLocks noChangeArrowheads="1"/>
            </p:cNvSpPr>
            <p:nvPr/>
          </p:nvSpPr>
          <p:spPr bwMode="auto">
            <a:xfrm rot="-8998990">
              <a:off x="4463885" y="1301052"/>
              <a:ext cx="48771" cy="132484"/>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79" name="Oval 14"/>
            <p:cNvSpPr>
              <a:spLocks noChangeArrowheads="1"/>
            </p:cNvSpPr>
            <p:nvPr/>
          </p:nvSpPr>
          <p:spPr bwMode="auto">
            <a:xfrm rot="-8998990">
              <a:off x="4467440" y="1291244"/>
              <a:ext cx="125412" cy="132484"/>
            </a:xfrm>
            <a:prstGeom prst="ellipse">
              <a:avLst/>
            </a:prstGeom>
            <a:solidFill>
              <a:srgbClr val="FFC000"/>
            </a:solidFill>
            <a:ln w="12700" algn="in">
              <a:solidFill>
                <a:srgbClr val="000000"/>
              </a:solidFill>
              <a:round/>
              <a:headEnd/>
              <a:tailEnd/>
            </a:ln>
          </p:spPr>
          <p:txBody>
            <a:bodyPr lIns="36576" tIns="36576" rIns="36576" bIns="36576"/>
            <a:lstStyle/>
            <a:p>
              <a:endParaRPr lang="en-GB"/>
            </a:p>
          </p:txBody>
        </p:sp>
      </p:grpSp>
      <p:grpSp>
        <p:nvGrpSpPr>
          <p:cNvPr id="48166" name="Group 141"/>
          <p:cNvGrpSpPr>
            <a:grpSpLocks/>
          </p:cNvGrpSpPr>
          <p:nvPr/>
        </p:nvGrpSpPr>
        <p:grpSpPr bwMode="auto">
          <a:xfrm rot="5400000">
            <a:off x="4625975" y="1879600"/>
            <a:ext cx="134938" cy="179388"/>
            <a:chOff x="4463885" y="1291244"/>
            <a:chExt cx="128967" cy="170176"/>
          </a:xfrm>
        </p:grpSpPr>
        <p:sp>
          <p:nvSpPr>
            <p:cNvPr id="48174" name="Oval 12"/>
            <p:cNvSpPr>
              <a:spLocks noChangeArrowheads="1"/>
            </p:cNvSpPr>
            <p:nvPr/>
          </p:nvSpPr>
          <p:spPr bwMode="auto">
            <a:xfrm rot="-8998990">
              <a:off x="4512147" y="1328936"/>
              <a:ext cx="48771" cy="132484"/>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75" name="Oval 13"/>
            <p:cNvSpPr>
              <a:spLocks noChangeArrowheads="1"/>
            </p:cNvSpPr>
            <p:nvPr/>
          </p:nvSpPr>
          <p:spPr bwMode="auto">
            <a:xfrm rot="-8998990">
              <a:off x="4463885" y="1301052"/>
              <a:ext cx="48771" cy="132484"/>
            </a:xfrm>
            <a:prstGeom prst="ellipse">
              <a:avLst/>
            </a:prstGeom>
            <a:solidFill>
              <a:srgbClr val="000000"/>
            </a:solidFill>
            <a:ln w="9525" algn="in">
              <a:solidFill>
                <a:srgbClr val="000000"/>
              </a:solidFill>
              <a:round/>
              <a:headEnd/>
              <a:tailEnd/>
            </a:ln>
          </p:spPr>
          <p:txBody>
            <a:bodyPr lIns="36576" tIns="36576" rIns="36576" bIns="36576"/>
            <a:lstStyle/>
            <a:p>
              <a:endParaRPr lang="en-GB"/>
            </a:p>
          </p:txBody>
        </p:sp>
        <p:sp>
          <p:nvSpPr>
            <p:cNvPr id="48176" name="Oval 14"/>
            <p:cNvSpPr>
              <a:spLocks noChangeArrowheads="1"/>
            </p:cNvSpPr>
            <p:nvPr/>
          </p:nvSpPr>
          <p:spPr bwMode="auto">
            <a:xfrm rot="-8998990">
              <a:off x="4467440" y="1291244"/>
              <a:ext cx="125412" cy="132484"/>
            </a:xfrm>
            <a:prstGeom prst="ellipse">
              <a:avLst/>
            </a:prstGeom>
            <a:solidFill>
              <a:srgbClr val="FFC000"/>
            </a:solidFill>
            <a:ln w="12700" algn="in">
              <a:solidFill>
                <a:srgbClr val="000000"/>
              </a:solidFill>
              <a:round/>
              <a:headEnd/>
              <a:tailEnd/>
            </a:ln>
          </p:spPr>
          <p:txBody>
            <a:bodyPr lIns="36576" tIns="36576" rIns="36576" bIns="36576"/>
            <a:lstStyle/>
            <a:p>
              <a:endParaRPr lang="en-GB"/>
            </a:p>
          </p:txBody>
        </p:sp>
      </p:grpSp>
      <p:sp>
        <p:nvSpPr>
          <p:cNvPr id="48167" name="Rectangle 17"/>
          <p:cNvSpPr>
            <a:spLocks noChangeArrowheads="1"/>
          </p:cNvSpPr>
          <p:nvPr/>
        </p:nvSpPr>
        <p:spPr bwMode="auto">
          <a:xfrm>
            <a:off x="471488" y="1127125"/>
            <a:ext cx="1190625" cy="1077913"/>
          </a:xfrm>
          <a:prstGeom prst="rect">
            <a:avLst/>
          </a:prstGeom>
          <a:noFill/>
          <a:ln w="28575" algn="in">
            <a:solidFill>
              <a:srgbClr val="FF0000"/>
            </a:solidFill>
            <a:miter lim="800000"/>
            <a:headEnd/>
            <a:tailEnd/>
          </a:ln>
        </p:spPr>
        <p:txBody>
          <a:bodyPr lIns="36576" tIns="36576" rIns="36576" bIns="36576"/>
          <a:lstStyle/>
          <a:p>
            <a:endParaRPr lang="en-GB">
              <a:latin typeface="Calibri" pitchFamily="34" charset="0"/>
            </a:endParaRPr>
          </a:p>
        </p:txBody>
      </p:sp>
      <p:sp>
        <p:nvSpPr>
          <p:cNvPr id="48168" name="TextBox 25"/>
          <p:cNvSpPr txBox="1">
            <a:spLocks noChangeArrowheads="1"/>
          </p:cNvSpPr>
          <p:nvPr/>
        </p:nvSpPr>
        <p:spPr bwMode="auto">
          <a:xfrm>
            <a:off x="5148263" y="1052513"/>
            <a:ext cx="3744912" cy="5156200"/>
          </a:xfrm>
          <a:prstGeom prst="rect">
            <a:avLst/>
          </a:prstGeom>
          <a:noFill/>
          <a:ln w="9525">
            <a:noFill/>
            <a:miter lim="800000"/>
            <a:headEnd/>
            <a:tailEnd/>
          </a:ln>
        </p:spPr>
        <p:txBody>
          <a:bodyPr>
            <a:spAutoFit/>
          </a:bodyPr>
          <a:lstStyle/>
          <a:p>
            <a:endParaRPr lang="en-GB" sz="1100">
              <a:latin typeface="Calibri" pitchFamily="34" charset="0"/>
            </a:endParaRPr>
          </a:p>
          <a:p>
            <a:r>
              <a:rPr lang="en-GB" sz="1100">
                <a:latin typeface="Calibri" pitchFamily="34" charset="0"/>
              </a:rPr>
              <a:t>12 Players, 4 teams of 3. Each team starts in one of the corners.</a:t>
            </a:r>
          </a:p>
          <a:p>
            <a:r>
              <a:rPr lang="en-GB" sz="1100">
                <a:latin typeface="Calibri" pitchFamily="34" charset="0"/>
              </a:rPr>
              <a:t>Area will be dependant on age and ability of players.</a:t>
            </a:r>
          </a:p>
          <a:p>
            <a:endParaRPr lang="en-GB" sz="1100">
              <a:latin typeface="Calibri" pitchFamily="34" charset="0"/>
            </a:endParaRPr>
          </a:p>
          <a:p>
            <a:r>
              <a:rPr lang="en-GB" sz="1100">
                <a:latin typeface="Calibri" pitchFamily="34" charset="0"/>
              </a:rPr>
              <a:t>Starting with the ball in hands , players look to go to the box diagonally opposite, pass through the circle avoiding the land mines.</a:t>
            </a:r>
          </a:p>
          <a:p>
            <a:r>
              <a:rPr lang="en-GB" sz="1100">
                <a:latin typeface="Calibri" pitchFamily="34" charset="0"/>
              </a:rPr>
              <a:t>1: Ball in hands</a:t>
            </a:r>
          </a:p>
          <a:p>
            <a:r>
              <a:rPr lang="en-GB" sz="1100">
                <a:latin typeface="Calibri" pitchFamily="34" charset="0"/>
              </a:rPr>
              <a:t>2: Ball at feet</a:t>
            </a:r>
          </a:p>
          <a:p>
            <a:r>
              <a:rPr lang="en-GB" sz="1100">
                <a:latin typeface="Calibri" pitchFamily="34" charset="0"/>
              </a:rPr>
              <a:t>3: Ball at with acceleration</a:t>
            </a:r>
          </a:p>
          <a:p>
            <a:r>
              <a:rPr lang="en-GB" sz="1100">
                <a:latin typeface="Calibri" pitchFamily="34" charset="0"/>
              </a:rPr>
              <a:t>4: Recover through the cones - 3 skills</a:t>
            </a:r>
          </a:p>
          <a:p>
            <a:r>
              <a:rPr lang="en-GB" sz="1100">
                <a:latin typeface="Calibri" pitchFamily="34" charset="0"/>
              </a:rPr>
              <a:t>5: Pressers on the outside</a:t>
            </a:r>
          </a:p>
          <a:p>
            <a:endParaRPr lang="en-GB" sz="1100">
              <a:latin typeface="Calibri" pitchFamily="34" charset="0"/>
            </a:endParaRPr>
          </a:p>
          <a:p>
            <a:r>
              <a:rPr lang="en-GB" sz="1100">
                <a:latin typeface="Calibri" pitchFamily="34" charset="0"/>
              </a:rPr>
              <a:t>Players that need to be challenged could try smaller ball.</a:t>
            </a:r>
          </a:p>
          <a:p>
            <a:endParaRPr lang="en-GB" sz="1100">
              <a:latin typeface="Calibri" pitchFamily="34" charset="0"/>
            </a:endParaRPr>
          </a:p>
          <a:p>
            <a:r>
              <a:rPr lang="en-GB" sz="1100">
                <a:latin typeface="Calibri" pitchFamily="34" charset="0"/>
              </a:rPr>
              <a:t>Add blockers to central area to challenge the players.</a:t>
            </a:r>
          </a:p>
          <a:p>
            <a:endParaRPr lang="en-GB" sz="1100">
              <a:latin typeface="Calibri" pitchFamily="34" charset="0"/>
            </a:endParaRPr>
          </a:p>
          <a:p>
            <a:r>
              <a:rPr lang="en-GB" sz="1100">
                <a:latin typeface="Calibri" pitchFamily="34" charset="0"/>
              </a:rPr>
              <a:t>Utilise  the STEP principle: Space / Task / Equipment / Players</a:t>
            </a:r>
          </a:p>
          <a:p>
            <a:endParaRPr lang="en-GB" sz="1100" b="1">
              <a:latin typeface="Calibri" pitchFamily="34" charset="0"/>
            </a:endParaRPr>
          </a:p>
          <a:p>
            <a:endParaRPr lang="en-GB" sz="1100">
              <a:latin typeface="Calibri" pitchFamily="34" charset="0"/>
            </a:endParaRPr>
          </a:p>
          <a:p>
            <a:endParaRPr lang="en-GB" sz="1100" b="1">
              <a:latin typeface="Calibri" pitchFamily="34" charset="0"/>
            </a:endParaRPr>
          </a:p>
          <a:p>
            <a:endParaRPr lang="en-GB" sz="10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48169" name="Group 1"/>
          <p:cNvGrpSpPr>
            <a:grpSpLocks/>
          </p:cNvGrpSpPr>
          <p:nvPr/>
        </p:nvGrpSpPr>
        <p:grpSpPr bwMode="auto">
          <a:xfrm>
            <a:off x="3570288" y="3236913"/>
            <a:ext cx="123825" cy="84137"/>
            <a:chOff x="110039775" y="111888150"/>
            <a:chExt cx="252000" cy="144000"/>
          </a:xfrm>
        </p:grpSpPr>
        <p:grpSp>
          <p:nvGrpSpPr>
            <p:cNvPr id="48170" name="Group 66"/>
            <p:cNvGrpSpPr>
              <a:grpSpLocks/>
            </p:cNvGrpSpPr>
            <p:nvPr/>
          </p:nvGrpSpPr>
          <p:grpSpPr bwMode="auto">
            <a:xfrm>
              <a:off x="110039775" y="111888150"/>
              <a:ext cx="252000" cy="144000"/>
              <a:chOff x="22570575" y="24094950"/>
              <a:chExt cx="432000" cy="180000"/>
            </a:xfrm>
          </p:grpSpPr>
          <p:sp>
            <p:nvSpPr>
              <p:cNvPr id="48172"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48173"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48171"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Creating Space</a:t>
            </a:r>
          </a:p>
        </p:txBody>
      </p:sp>
      <p:grpSp>
        <p:nvGrpSpPr>
          <p:cNvPr id="49155" name="Group 56"/>
          <p:cNvGrpSpPr>
            <a:grpSpLocks/>
          </p:cNvGrpSpPr>
          <p:nvPr/>
        </p:nvGrpSpPr>
        <p:grpSpPr bwMode="auto">
          <a:xfrm>
            <a:off x="468313" y="1052513"/>
            <a:ext cx="4030662" cy="5041900"/>
            <a:chOff x="468313" y="1268413"/>
            <a:chExt cx="3743325" cy="4752975"/>
          </a:xfrm>
        </p:grpSpPr>
        <p:sp>
          <p:nvSpPr>
            <p:cNvPr id="49157" name="Rectangle 4"/>
            <p:cNvSpPr>
              <a:spLocks noChangeArrowheads="1"/>
            </p:cNvSpPr>
            <p:nvPr/>
          </p:nvSpPr>
          <p:spPr bwMode="auto">
            <a:xfrm rot="-5400000">
              <a:off x="-36512" y="1773238"/>
              <a:ext cx="4752975" cy="3743325"/>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49158" name="Rectangle 5"/>
            <p:cNvSpPr>
              <a:spLocks noChangeArrowheads="1"/>
            </p:cNvSpPr>
            <p:nvPr/>
          </p:nvSpPr>
          <p:spPr bwMode="auto">
            <a:xfrm rot="-5400000">
              <a:off x="335756" y="2024857"/>
              <a:ext cx="4037013" cy="3213100"/>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49159" name="Group 6"/>
            <p:cNvGrpSpPr>
              <a:grpSpLocks/>
            </p:cNvGrpSpPr>
            <p:nvPr/>
          </p:nvGrpSpPr>
          <p:grpSpPr bwMode="auto">
            <a:xfrm rot="-5400000">
              <a:off x="2467769" y="5087144"/>
              <a:ext cx="120650" cy="153988"/>
              <a:chOff x="111407775" y="109026150"/>
              <a:chExt cx="162000" cy="198000"/>
            </a:xfrm>
          </p:grpSpPr>
          <p:sp>
            <p:nvSpPr>
              <p:cNvPr id="49207"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208"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209"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60" name="Group 10"/>
            <p:cNvGrpSpPr>
              <a:grpSpLocks/>
            </p:cNvGrpSpPr>
            <p:nvPr/>
          </p:nvGrpSpPr>
          <p:grpSpPr bwMode="auto">
            <a:xfrm rot="-2507223">
              <a:off x="2828925" y="4719638"/>
              <a:ext cx="125413" cy="146050"/>
              <a:chOff x="108383775" y="108666150"/>
              <a:chExt cx="162000" cy="198000"/>
            </a:xfrm>
          </p:grpSpPr>
          <p:sp>
            <p:nvSpPr>
              <p:cNvPr id="49204"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205"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206"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61" name="Group 14"/>
            <p:cNvGrpSpPr>
              <a:grpSpLocks/>
            </p:cNvGrpSpPr>
            <p:nvPr/>
          </p:nvGrpSpPr>
          <p:grpSpPr bwMode="auto">
            <a:xfrm rot="1232466">
              <a:off x="1376363" y="5092700"/>
              <a:ext cx="125412" cy="146050"/>
              <a:chOff x="110957775" y="109476150"/>
              <a:chExt cx="162000" cy="198000"/>
            </a:xfrm>
          </p:grpSpPr>
          <p:sp>
            <p:nvSpPr>
              <p:cNvPr id="49201"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202"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203"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62" name="Group 18"/>
            <p:cNvGrpSpPr>
              <a:grpSpLocks/>
            </p:cNvGrpSpPr>
            <p:nvPr/>
          </p:nvGrpSpPr>
          <p:grpSpPr bwMode="auto">
            <a:xfrm rot="-5400000">
              <a:off x="3363119" y="2220119"/>
              <a:ext cx="119062" cy="152400"/>
              <a:chOff x="111750675" y="109369050"/>
              <a:chExt cx="162000" cy="198000"/>
            </a:xfrm>
          </p:grpSpPr>
          <p:sp>
            <p:nvSpPr>
              <p:cNvPr id="49198" name="Oval 19"/>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99" name="Oval 20"/>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200" name="Oval 21"/>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63" name="Group 22"/>
            <p:cNvGrpSpPr>
              <a:grpSpLocks/>
            </p:cNvGrpSpPr>
            <p:nvPr/>
          </p:nvGrpSpPr>
          <p:grpSpPr bwMode="auto">
            <a:xfrm rot="9930439">
              <a:off x="1822450" y="2303463"/>
              <a:ext cx="125413" cy="146050"/>
              <a:chOff x="108726675" y="109009050"/>
              <a:chExt cx="162000" cy="198000"/>
            </a:xfrm>
          </p:grpSpPr>
          <p:sp>
            <p:nvSpPr>
              <p:cNvPr id="49195"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96"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97"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64" name="Group 26"/>
            <p:cNvGrpSpPr>
              <a:grpSpLocks/>
            </p:cNvGrpSpPr>
            <p:nvPr/>
          </p:nvGrpSpPr>
          <p:grpSpPr bwMode="auto">
            <a:xfrm rot="-7893607">
              <a:off x="2747963" y="2193925"/>
              <a:ext cx="119062" cy="153988"/>
              <a:chOff x="111300675" y="109819050"/>
              <a:chExt cx="162000" cy="198000"/>
            </a:xfrm>
          </p:grpSpPr>
          <p:sp>
            <p:nvSpPr>
              <p:cNvPr id="49192"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93"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94"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65" name="Group 30"/>
            <p:cNvGrpSpPr>
              <a:grpSpLocks/>
            </p:cNvGrpSpPr>
            <p:nvPr/>
          </p:nvGrpSpPr>
          <p:grpSpPr bwMode="auto">
            <a:xfrm rot="-5853153">
              <a:off x="2454275" y="2951163"/>
              <a:ext cx="119063" cy="153987"/>
              <a:chOff x="108600269" y="109058151"/>
              <a:chExt cx="162000" cy="198000"/>
            </a:xfrm>
          </p:grpSpPr>
          <p:sp>
            <p:nvSpPr>
              <p:cNvPr id="49189"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90"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91"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66" name="Group 34"/>
            <p:cNvGrpSpPr>
              <a:grpSpLocks/>
            </p:cNvGrpSpPr>
            <p:nvPr/>
          </p:nvGrpSpPr>
          <p:grpSpPr bwMode="auto">
            <a:xfrm rot="6364792">
              <a:off x="1249363" y="3984625"/>
              <a:ext cx="119062" cy="153988"/>
              <a:chOff x="108461002" y="109140210"/>
              <a:chExt cx="162000" cy="198001"/>
            </a:xfrm>
          </p:grpSpPr>
          <p:sp>
            <p:nvSpPr>
              <p:cNvPr id="49186" name="Oval 35"/>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87" name="Oval 36"/>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88" name="Oval 37"/>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67" name="Group 38"/>
            <p:cNvGrpSpPr>
              <a:grpSpLocks/>
            </p:cNvGrpSpPr>
            <p:nvPr/>
          </p:nvGrpSpPr>
          <p:grpSpPr bwMode="auto">
            <a:xfrm rot="-5400000">
              <a:off x="2943225" y="3070225"/>
              <a:ext cx="120650" cy="152400"/>
              <a:chOff x="111864975" y="109483350"/>
              <a:chExt cx="162000" cy="198000"/>
            </a:xfrm>
          </p:grpSpPr>
          <p:sp>
            <p:nvSpPr>
              <p:cNvPr id="49183"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84"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85"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68" name="Group 42"/>
            <p:cNvGrpSpPr>
              <a:grpSpLocks/>
            </p:cNvGrpSpPr>
            <p:nvPr/>
          </p:nvGrpSpPr>
          <p:grpSpPr bwMode="auto">
            <a:xfrm rot="7041548">
              <a:off x="1770063" y="3149600"/>
              <a:ext cx="119062" cy="153988"/>
              <a:chOff x="111979275" y="109597650"/>
              <a:chExt cx="162000" cy="198000"/>
            </a:xfrm>
          </p:grpSpPr>
          <p:sp>
            <p:nvSpPr>
              <p:cNvPr id="49180" name="Oval 43"/>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81" name="Oval 44"/>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82" name="Oval 45"/>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69" name="Group 46"/>
            <p:cNvGrpSpPr>
              <a:grpSpLocks/>
            </p:cNvGrpSpPr>
            <p:nvPr/>
          </p:nvGrpSpPr>
          <p:grpSpPr bwMode="auto">
            <a:xfrm rot="7233774">
              <a:off x="1252538" y="2473325"/>
              <a:ext cx="119062" cy="153988"/>
              <a:chOff x="111414975" y="109933350"/>
              <a:chExt cx="162000" cy="198000"/>
            </a:xfrm>
          </p:grpSpPr>
          <p:sp>
            <p:nvSpPr>
              <p:cNvPr id="49177"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78"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79"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49170" name="Group 50"/>
            <p:cNvGrpSpPr>
              <a:grpSpLocks/>
            </p:cNvGrpSpPr>
            <p:nvPr/>
          </p:nvGrpSpPr>
          <p:grpSpPr bwMode="auto">
            <a:xfrm rot="-5566373">
              <a:off x="3181350" y="3986213"/>
              <a:ext cx="119063" cy="153987"/>
              <a:chOff x="111529275" y="110047650"/>
              <a:chExt cx="162000" cy="198000"/>
            </a:xfrm>
          </p:grpSpPr>
          <p:sp>
            <p:nvSpPr>
              <p:cNvPr id="49174"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75"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76"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49171" name="Oval 54" descr="Solid diamond"/>
            <p:cNvSpPr>
              <a:spLocks noChangeArrowheads="1"/>
            </p:cNvSpPr>
            <p:nvPr/>
          </p:nvSpPr>
          <p:spPr bwMode="auto">
            <a:xfrm rot="-5400000">
              <a:off x="1923256" y="3283744"/>
              <a:ext cx="79375" cy="8413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72" name="Oval 55" descr="Solid diamond"/>
            <p:cNvSpPr>
              <a:spLocks noChangeArrowheads="1"/>
            </p:cNvSpPr>
            <p:nvPr/>
          </p:nvSpPr>
          <p:spPr bwMode="auto">
            <a:xfrm rot="-5400000">
              <a:off x="2648744" y="2328069"/>
              <a:ext cx="79375" cy="841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9173" name="Oval 59" descr="Solid diamond"/>
            <p:cNvSpPr>
              <a:spLocks noChangeArrowheads="1"/>
            </p:cNvSpPr>
            <p:nvPr/>
          </p:nvSpPr>
          <p:spPr bwMode="auto">
            <a:xfrm rot="-5400000">
              <a:off x="1435894" y="4110832"/>
              <a:ext cx="79375" cy="841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49156" name="TextBox 25"/>
          <p:cNvSpPr txBox="1">
            <a:spLocks noChangeArrowheads="1"/>
          </p:cNvSpPr>
          <p:nvPr/>
        </p:nvSpPr>
        <p:spPr bwMode="auto">
          <a:xfrm>
            <a:off x="5003800" y="1052513"/>
            <a:ext cx="3744913" cy="6340475"/>
          </a:xfrm>
          <a:prstGeom prst="rect">
            <a:avLst/>
          </a:prstGeom>
          <a:noFill/>
          <a:ln w="9525">
            <a:noFill/>
            <a:miter lim="800000"/>
            <a:headEnd/>
            <a:tailEnd/>
          </a:ln>
        </p:spPr>
        <p:txBody>
          <a:bodyPr>
            <a:spAutoFit/>
          </a:bodyPr>
          <a:lstStyle/>
          <a:p>
            <a:endParaRPr lang="en-GB" sz="1100">
              <a:latin typeface="Calibri" pitchFamily="34" charset="0"/>
            </a:endParaRPr>
          </a:p>
          <a:p>
            <a:r>
              <a:rPr lang="en-GB" sz="1100">
                <a:latin typeface="Calibri" pitchFamily="34" charset="0"/>
              </a:rPr>
              <a:t>12 Players, 3 teams of 4.</a:t>
            </a:r>
          </a:p>
          <a:p>
            <a:endParaRPr lang="en-GB" sz="1100" b="1">
              <a:latin typeface="Calibri" pitchFamily="34" charset="0"/>
            </a:endParaRPr>
          </a:p>
          <a:p>
            <a:r>
              <a:rPr lang="en-GB" sz="1100" b="1">
                <a:latin typeface="Calibri" pitchFamily="34" charset="0"/>
              </a:rPr>
              <a:t>Fundamentals</a:t>
            </a:r>
          </a:p>
          <a:p>
            <a:r>
              <a:rPr lang="en-GB" sz="1100" b="1">
                <a:latin typeface="Calibri" pitchFamily="34" charset="0"/>
              </a:rPr>
              <a:t>1:</a:t>
            </a:r>
            <a:r>
              <a:rPr lang="en-GB" sz="1100">
                <a:latin typeface="Calibri" pitchFamily="34" charset="0"/>
              </a:rPr>
              <a:t> Tag – Individual how may players can we tag in the allocated time.  </a:t>
            </a:r>
          </a:p>
          <a:p>
            <a:endParaRPr lang="en-GB" sz="1100">
              <a:latin typeface="Calibri" pitchFamily="34" charset="0"/>
            </a:endParaRPr>
          </a:p>
          <a:p>
            <a:r>
              <a:rPr lang="en-GB" sz="1100">
                <a:latin typeface="Calibri" pitchFamily="34" charset="0"/>
              </a:rPr>
              <a:t>Q: What types of movement did we use?</a:t>
            </a:r>
          </a:p>
          <a:p>
            <a:r>
              <a:rPr lang="en-GB" sz="1100">
                <a:latin typeface="Calibri" pitchFamily="34" charset="0"/>
              </a:rPr>
              <a:t>Q: How could do even better next time?</a:t>
            </a:r>
          </a:p>
          <a:p>
            <a:endParaRPr lang="en-GB" sz="1100" b="1">
              <a:latin typeface="Calibri" pitchFamily="34" charset="0"/>
            </a:endParaRPr>
          </a:p>
          <a:p>
            <a:r>
              <a:rPr lang="en-GB" sz="1100" b="1">
                <a:latin typeface="Calibri" pitchFamily="34" charset="0"/>
              </a:rPr>
              <a:t>2:</a:t>
            </a:r>
            <a:r>
              <a:rPr lang="en-GB" sz="1100">
                <a:latin typeface="Calibri" pitchFamily="34" charset="0"/>
              </a:rPr>
              <a:t> Ball in hands, 1 for each group, look to create space for team mates on the ball.</a:t>
            </a:r>
          </a:p>
          <a:p>
            <a:endParaRPr lang="en-GB" sz="1100">
              <a:latin typeface="Calibri" pitchFamily="34" charset="0"/>
            </a:endParaRPr>
          </a:p>
          <a:p>
            <a:r>
              <a:rPr lang="en-GB" sz="1100">
                <a:latin typeface="Calibri" pitchFamily="34" charset="0"/>
              </a:rPr>
              <a:t>Q: What did we learn?</a:t>
            </a:r>
          </a:p>
          <a:p>
            <a:r>
              <a:rPr lang="en-GB" sz="1100">
                <a:latin typeface="Calibri" pitchFamily="34" charset="0"/>
              </a:rPr>
              <a:t>Q: How did you create space within the practice?</a:t>
            </a:r>
          </a:p>
          <a:p>
            <a:endParaRPr lang="en-GB" sz="1100" b="1">
              <a:latin typeface="Calibri" pitchFamily="34" charset="0"/>
            </a:endParaRPr>
          </a:p>
          <a:p>
            <a:r>
              <a:rPr lang="en-GB" sz="1100" b="1">
                <a:latin typeface="Calibri" pitchFamily="34" charset="0"/>
              </a:rPr>
              <a:t>3:</a:t>
            </a:r>
            <a:r>
              <a:rPr lang="en-GB" sz="1100">
                <a:latin typeface="Calibri" pitchFamily="34" charset="0"/>
              </a:rPr>
              <a:t> Ball at feet  - Same principles as above. </a:t>
            </a:r>
          </a:p>
          <a:p>
            <a:endParaRPr lang="en-GB" sz="1100">
              <a:latin typeface="Calibri" pitchFamily="34" charset="0"/>
            </a:endParaRPr>
          </a:p>
          <a:p>
            <a:r>
              <a:rPr lang="en-GB" sz="1100">
                <a:latin typeface="Calibri" pitchFamily="34" charset="0"/>
              </a:rPr>
              <a:t>Q: What difference was there once we have the ball at our feet, as opposed to our hands?</a:t>
            </a:r>
          </a:p>
          <a:p>
            <a:r>
              <a:rPr lang="en-GB" sz="1100">
                <a:latin typeface="Calibri" pitchFamily="34" charset="0"/>
              </a:rPr>
              <a:t>Q: What do we need to think about during the practice?</a:t>
            </a:r>
          </a:p>
          <a:p>
            <a:endParaRPr lang="en-GB" sz="1100" b="1">
              <a:latin typeface="Calibri" pitchFamily="34" charset="0"/>
            </a:endParaRPr>
          </a:p>
          <a:p>
            <a:r>
              <a:rPr lang="en-GB" sz="1100" b="1">
                <a:latin typeface="Calibri" pitchFamily="34" charset="0"/>
              </a:rPr>
              <a:t>4:</a:t>
            </a:r>
            <a:r>
              <a:rPr lang="en-GB" sz="1100">
                <a:latin typeface="Calibri" pitchFamily="34" charset="0"/>
              </a:rPr>
              <a:t> Opposed Challenge 8 v 4.</a:t>
            </a:r>
          </a:p>
          <a:p>
            <a:r>
              <a:rPr lang="en-GB" sz="1100">
                <a:latin typeface="Calibri" pitchFamily="34" charset="0"/>
              </a:rPr>
              <a:t>How many passes can the 8 make before the 4 win it.</a:t>
            </a:r>
          </a:p>
          <a:p>
            <a:r>
              <a:rPr lang="en-GB" sz="1100">
                <a:latin typeface="Calibri" pitchFamily="34" charset="0"/>
              </a:rPr>
              <a:t>Rotate the teams regularly  possibly certain amount of time as defenders 30 secs or 1 minute. </a:t>
            </a:r>
          </a:p>
          <a:p>
            <a:endParaRPr lang="en-GB" sz="1100" b="1">
              <a:latin typeface="Calibri" pitchFamily="34" charset="0"/>
            </a:endParaRPr>
          </a:p>
          <a:p>
            <a:endParaRPr lang="en-GB" sz="1100">
              <a:latin typeface="Calibri" pitchFamily="34" charset="0"/>
            </a:endParaRPr>
          </a:p>
          <a:p>
            <a:endParaRPr lang="en-GB" sz="1100" b="1">
              <a:latin typeface="Calibri" pitchFamily="34" charset="0"/>
            </a:endParaRPr>
          </a:p>
          <a:p>
            <a:endParaRPr lang="en-GB" sz="10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1"/>
          <p:cNvGrpSpPr>
            <a:grpSpLocks/>
          </p:cNvGrpSpPr>
          <p:nvPr/>
        </p:nvGrpSpPr>
        <p:grpSpPr bwMode="auto">
          <a:xfrm>
            <a:off x="250825" y="115888"/>
            <a:ext cx="8642350" cy="8415337"/>
            <a:chOff x="251520" y="115888"/>
            <a:chExt cx="8640960" cy="8415238"/>
          </a:xfrm>
        </p:grpSpPr>
        <p:sp>
          <p:nvSpPr>
            <p:cNvPr id="50180"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Numbers Game - Pass and Move</a:t>
              </a:r>
            </a:p>
          </p:txBody>
        </p:sp>
        <p:sp>
          <p:nvSpPr>
            <p:cNvPr id="50181" name="Rectangle 4"/>
            <p:cNvSpPr>
              <a:spLocks noChangeArrowheads="1"/>
            </p:cNvSpPr>
            <p:nvPr/>
          </p:nvSpPr>
          <p:spPr bwMode="auto">
            <a:xfrm>
              <a:off x="251520" y="3068961"/>
              <a:ext cx="4320480" cy="3600401"/>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0182" name="Rectangle 5"/>
            <p:cNvSpPr>
              <a:spLocks noChangeArrowheads="1"/>
            </p:cNvSpPr>
            <p:nvPr/>
          </p:nvSpPr>
          <p:spPr bwMode="auto">
            <a:xfrm>
              <a:off x="589192" y="3337692"/>
              <a:ext cx="3669667" cy="3090421"/>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50183" name="Group 6"/>
            <p:cNvGrpSpPr>
              <a:grpSpLocks/>
            </p:cNvGrpSpPr>
            <p:nvPr/>
          </p:nvGrpSpPr>
          <p:grpSpPr bwMode="auto">
            <a:xfrm>
              <a:off x="975242" y="4976043"/>
              <a:ext cx="109671" cy="148109"/>
              <a:chOff x="111407775" y="109026150"/>
              <a:chExt cx="162000" cy="198000"/>
            </a:xfrm>
          </p:grpSpPr>
          <p:sp>
            <p:nvSpPr>
              <p:cNvPr id="50293"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94"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95"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84" name="Group 10"/>
            <p:cNvGrpSpPr>
              <a:grpSpLocks/>
            </p:cNvGrpSpPr>
            <p:nvPr/>
          </p:nvGrpSpPr>
          <p:grpSpPr bwMode="auto">
            <a:xfrm rot="2892777">
              <a:off x="1308571" y="5333877"/>
              <a:ext cx="120626" cy="132760"/>
              <a:chOff x="108383775" y="108666150"/>
              <a:chExt cx="162000" cy="198000"/>
            </a:xfrm>
          </p:grpSpPr>
          <p:sp>
            <p:nvSpPr>
              <p:cNvPr id="50290"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91"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92"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85" name="Group 14"/>
            <p:cNvGrpSpPr>
              <a:grpSpLocks/>
            </p:cNvGrpSpPr>
            <p:nvPr/>
          </p:nvGrpSpPr>
          <p:grpSpPr bwMode="auto">
            <a:xfrm rot="5820000">
              <a:off x="490639" y="4809860"/>
              <a:ext cx="120623" cy="132760"/>
              <a:chOff x="110957775" y="109476150"/>
              <a:chExt cx="162000" cy="198000"/>
            </a:xfrm>
          </p:grpSpPr>
          <p:sp>
            <p:nvSpPr>
              <p:cNvPr id="50287"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88"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89"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86" name="Group 18"/>
            <p:cNvGrpSpPr>
              <a:grpSpLocks/>
            </p:cNvGrpSpPr>
            <p:nvPr/>
          </p:nvGrpSpPr>
          <p:grpSpPr bwMode="auto">
            <a:xfrm>
              <a:off x="3584203" y="5837207"/>
              <a:ext cx="108229" cy="146581"/>
              <a:chOff x="111750675" y="109369050"/>
              <a:chExt cx="162000" cy="198000"/>
            </a:xfrm>
          </p:grpSpPr>
          <p:sp>
            <p:nvSpPr>
              <p:cNvPr id="50284" name="Oval 19"/>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85" name="Oval 20"/>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86" name="Oval 21"/>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87" name="Group 22"/>
            <p:cNvGrpSpPr>
              <a:grpSpLocks/>
            </p:cNvGrpSpPr>
            <p:nvPr/>
          </p:nvGrpSpPr>
          <p:grpSpPr bwMode="auto">
            <a:xfrm rot="-6269561">
              <a:off x="3504269" y="4364673"/>
              <a:ext cx="120626" cy="132760"/>
              <a:chOff x="108726675" y="109009050"/>
              <a:chExt cx="162000" cy="198000"/>
            </a:xfrm>
          </p:grpSpPr>
          <p:sp>
            <p:nvSpPr>
              <p:cNvPr id="50281"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82"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83"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88" name="Group 26"/>
            <p:cNvGrpSpPr>
              <a:grpSpLocks/>
            </p:cNvGrpSpPr>
            <p:nvPr/>
          </p:nvGrpSpPr>
          <p:grpSpPr bwMode="auto">
            <a:xfrm rot="-5640000">
              <a:off x="4247421" y="4813723"/>
              <a:ext cx="108229" cy="148109"/>
              <a:chOff x="111300675" y="109819050"/>
              <a:chExt cx="162000" cy="198000"/>
            </a:xfrm>
          </p:grpSpPr>
          <p:sp>
            <p:nvSpPr>
              <p:cNvPr id="50278"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79"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80"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89" name="Group 30"/>
            <p:cNvGrpSpPr>
              <a:grpSpLocks/>
            </p:cNvGrpSpPr>
            <p:nvPr/>
          </p:nvGrpSpPr>
          <p:grpSpPr bwMode="auto">
            <a:xfrm rot="-453153">
              <a:off x="2918269" y="4962297"/>
              <a:ext cx="108229" cy="148108"/>
              <a:chOff x="108600269" y="109058151"/>
              <a:chExt cx="162000" cy="198000"/>
            </a:xfrm>
          </p:grpSpPr>
          <p:sp>
            <p:nvSpPr>
              <p:cNvPr id="50275"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76"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77"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90" name="Group 34"/>
            <p:cNvGrpSpPr>
              <a:grpSpLocks/>
            </p:cNvGrpSpPr>
            <p:nvPr/>
          </p:nvGrpSpPr>
          <p:grpSpPr bwMode="auto">
            <a:xfrm rot="-9835208">
              <a:off x="1978049" y="3803738"/>
              <a:ext cx="108229" cy="148108"/>
              <a:chOff x="108461002" y="109140210"/>
              <a:chExt cx="162000" cy="198001"/>
            </a:xfrm>
          </p:grpSpPr>
          <p:sp>
            <p:nvSpPr>
              <p:cNvPr id="50272" name="Oval 35"/>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73" name="Oval 36"/>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74" name="Oval 37"/>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91" name="Group 38"/>
            <p:cNvGrpSpPr>
              <a:grpSpLocks/>
            </p:cNvGrpSpPr>
            <p:nvPr/>
          </p:nvGrpSpPr>
          <p:grpSpPr bwMode="auto">
            <a:xfrm>
              <a:off x="2809350" y="5434109"/>
              <a:ext cx="109671" cy="146581"/>
              <a:chOff x="111864975" y="109483350"/>
              <a:chExt cx="162000" cy="198000"/>
            </a:xfrm>
          </p:grpSpPr>
          <p:sp>
            <p:nvSpPr>
              <p:cNvPr id="50269"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70"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71"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92" name="Group 42"/>
            <p:cNvGrpSpPr>
              <a:grpSpLocks/>
            </p:cNvGrpSpPr>
            <p:nvPr/>
          </p:nvGrpSpPr>
          <p:grpSpPr bwMode="auto">
            <a:xfrm rot="-9158452">
              <a:off x="2737273" y="4303894"/>
              <a:ext cx="108229" cy="148109"/>
              <a:chOff x="111979275" y="109597650"/>
              <a:chExt cx="162000" cy="198000"/>
            </a:xfrm>
          </p:grpSpPr>
          <p:sp>
            <p:nvSpPr>
              <p:cNvPr id="50266" name="Oval 43"/>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67" name="Oval 44"/>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68" name="Oval 45"/>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93" name="Group 46"/>
            <p:cNvGrpSpPr>
              <a:grpSpLocks/>
            </p:cNvGrpSpPr>
            <p:nvPr/>
          </p:nvGrpSpPr>
          <p:grpSpPr bwMode="auto">
            <a:xfrm rot="10800000">
              <a:off x="2441209" y="3230205"/>
              <a:ext cx="108229" cy="148109"/>
              <a:chOff x="111414975" y="109933350"/>
              <a:chExt cx="162000" cy="198000"/>
            </a:xfrm>
          </p:grpSpPr>
          <p:sp>
            <p:nvSpPr>
              <p:cNvPr id="50263"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64"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65"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194" name="Group 50"/>
            <p:cNvGrpSpPr>
              <a:grpSpLocks/>
            </p:cNvGrpSpPr>
            <p:nvPr/>
          </p:nvGrpSpPr>
          <p:grpSpPr bwMode="auto">
            <a:xfrm rot="-166373">
              <a:off x="2415274" y="6311855"/>
              <a:ext cx="108229" cy="148108"/>
              <a:chOff x="111529275" y="110047650"/>
              <a:chExt cx="162000" cy="198000"/>
            </a:xfrm>
          </p:grpSpPr>
          <p:sp>
            <p:nvSpPr>
              <p:cNvPr id="50260"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61"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62"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0195" name="TextBox 25"/>
            <p:cNvSpPr txBox="1">
              <a:spLocks noChangeArrowheads="1"/>
            </p:cNvSpPr>
            <p:nvPr/>
          </p:nvSpPr>
          <p:spPr bwMode="auto">
            <a:xfrm>
              <a:off x="5004048" y="836712"/>
              <a:ext cx="3888432" cy="7694414"/>
            </a:xfrm>
            <a:prstGeom prst="rect">
              <a:avLst/>
            </a:prstGeom>
            <a:noFill/>
            <a:ln w="9525">
              <a:noFill/>
              <a:miter lim="800000"/>
              <a:headEnd/>
              <a:tailEnd/>
            </a:ln>
          </p:spPr>
          <p:txBody>
            <a:bodyPr>
              <a:spAutoFit/>
            </a:bodyPr>
            <a:lstStyle/>
            <a:p>
              <a:endParaRPr lang="en-GB" sz="1100">
                <a:latin typeface="Calibri" pitchFamily="34" charset="0"/>
              </a:endParaRPr>
            </a:p>
            <a:p>
              <a:r>
                <a:rPr lang="en-GB" sz="1100">
                  <a:latin typeface="Calibri" pitchFamily="34" charset="0"/>
                </a:rPr>
                <a:t>12 Players, 3 teams of 4.</a:t>
              </a:r>
            </a:p>
            <a:p>
              <a:endParaRPr lang="en-GB" sz="1100" b="1">
                <a:latin typeface="Calibri" pitchFamily="34" charset="0"/>
              </a:endParaRPr>
            </a:p>
            <a:p>
              <a:r>
                <a:rPr lang="en-GB" sz="1100" b="1">
                  <a:latin typeface="Calibri" pitchFamily="34" charset="0"/>
                </a:rPr>
                <a:t>Warm up</a:t>
              </a:r>
            </a:p>
            <a:p>
              <a:r>
                <a:rPr lang="en-GB" sz="1100">
                  <a:latin typeface="Calibri" pitchFamily="34" charset="0"/>
                </a:rPr>
                <a:t>Ball each, moving around the area, opportunity for getting used  to using lots of different surfaces to manipulate the ball.</a:t>
              </a:r>
            </a:p>
            <a:p>
              <a:endParaRPr lang="en-GB" sz="1100">
                <a:latin typeface="Calibri" pitchFamily="34" charset="0"/>
              </a:endParaRPr>
            </a:p>
            <a:p>
              <a:r>
                <a:rPr lang="en-GB" sz="1100">
                  <a:latin typeface="Calibri" pitchFamily="34" charset="0"/>
                </a:rPr>
                <a:t>Progress to ball for each team, pass and move unopposed.</a:t>
              </a:r>
            </a:p>
            <a:p>
              <a:endParaRPr lang="en-GB" sz="1100">
                <a:latin typeface="Calibri" pitchFamily="34" charset="0"/>
              </a:endParaRPr>
            </a:p>
            <a:p>
              <a:r>
                <a:rPr lang="en-GB" sz="1100">
                  <a:latin typeface="Calibri" pitchFamily="34" charset="0"/>
                </a:rPr>
                <a:t>Players  look to transfer ball to a team mate in different ways, could be a take or foot on.</a:t>
              </a:r>
            </a:p>
            <a:p>
              <a:endParaRPr lang="en-GB" sz="1100">
                <a:latin typeface="Calibri" pitchFamily="34" charset="0"/>
              </a:endParaRPr>
            </a:p>
            <a:p>
              <a:r>
                <a:rPr lang="en-GB" sz="1100">
                  <a:latin typeface="Calibri" pitchFamily="34" charset="0"/>
                </a:rPr>
                <a:t>Players now pass to a different colour other than their own</a:t>
              </a:r>
            </a:p>
            <a:p>
              <a:endParaRPr lang="en-GB" sz="1100">
                <a:latin typeface="Calibri" pitchFamily="34" charset="0"/>
              </a:endParaRPr>
            </a:p>
            <a:p>
              <a:endParaRPr lang="en-GB" sz="1100">
                <a:latin typeface="Calibri" pitchFamily="34" charset="0"/>
              </a:endParaRPr>
            </a:p>
            <a:p>
              <a:r>
                <a:rPr lang="en-GB" sz="1100" b="1">
                  <a:latin typeface="Calibri" pitchFamily="34" charset="0"/>
                </a:rPr>
                <a:t>Game: </a:t>
              </a:r>
              <a:r>
                <a:rPr lang="en-GB" sz="1100">
                  <a:latin typeface="Calibri" pitchFamily="34" charset="0"/>
                </a:rPr>
                <a:t>4 v 4 + 4 </a:t>
              </a:r>
            </a:p>
            <a:p>
              <a:r>
                <a:rPr lang="en-GB" sz="1100">
                  <a:latin typeface="Calibri" pitchFamily="34" charset="0"/>
                </a:rPr>
                <a:t>Move one team to the outside of the area, to act as neutral players, two teams inside the area now look to keep possession using the players around the area. </a:t>
              </a:r>
            </a:p>
            <a:p>
              <a:r>
                <a:rPr lang="en-GB" sz="1100">
                  <a:latin typeface="Calibri" pitchFamily="34" charset="0"/>
                </a:rPr>
                <a:t>Rotate the teams on a regular basis, so they experience all aspects of the practice.</a:t>
              </a:r>
            </a:p>
            <a:p>
              <a:endParaRPr lang="en-GB" sz="1100">
                <a:latin typeface="Calibri" pitchFamily="34" charset="0"/>
              </a:endParaRPr>
            </a:p>
            <a:p>
              <a:r>
                <a:rPr lang="en-GB" sz="1100">
                  <a:latin typeface="Calibri" pitchFamily="34" charset="0"/>
                </a:rPr>
                <a:t>Could add gates as goals for players to try and score in, by passing through to a team mate or running the ball through themselves.</a:t>
              </a:r>
            </a:p>
            <a:p>
              <a:endParaRPr lang="en-GB" sz="1100">
                <a:latin typeface="Calibri" pitchFamily="34" charset="0"/>
              </a:endParaRPr>
            </a:p>
            <a:p>
              <a:r>
                <a:rPr lang="en-GB" sz="1100">
                  <a:latin typeface="Calibri" pitchFamily="34" charset="0"/>
                </a:rPr>
                <a:t>Come with scoring system, 5 or 10 passes gets you a goal.</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b="1">
                <a:latin typeface="Calibri" pitchFamily="34" charset="0"/>
              </a:endParaRPr>
            </a:p>
            <a:p>
              <a:endParaRPr lang="en-GB" sz="1100">
                <a:latin typeface="Calibri" pitchFamily="34" charset="0"/>
              </a:endParaRPr>
            </a:p>
            <a:p>
              <a:endParaRPr lang="en-GB" sz="1100" b="1">
                <a:latin typeface="Calibri" pitchFamily="34" charset="0"/>
              </a:endParaRPr>
            </a:p>
            <a:p>
              <a:endParaRPr lang="en-GB" sz="10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50196" name="Group 120"/>
            <p:cNvGrpSpPr>
              <a:grpSpLocks/>
            </p:cNvGrpSpPr>
            <p:nvPr/>
          </p:nvGrpSpPr>
          <p:grpSpPr bwMode="auto">
            <a:xfrm>
              <a:off x="251520" y="548680"/>
              <a:ext cx="3456384" cy="2304256"/>
              <a:chOff x="1043608" y="4581128"/>
              <a:chExt cx="3132136" cy="2123678"/>
            </a:xfrm>
          </p:grpSpPr>
          <p:sp>
            <p:nvSpPr>
              <p:cNvPr id="50198" name="Rectangle 4"/>
              <p:cNvSpPr>
                <a:spLocks noChangeArrowheads="1"/>
              </p:cNvSpPr>
              <p:nvPr/>
            </p:nvSpPr>
            <p:spPr bwMode="auto">
              <a:xfrm>
                <a:off x="1043608" y="4581128"/>
                <a:ext cx="3132136" cy="2123678"/>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0199" name="Rectangle 5"/>
              <p:cNvSpPr>
                <a:spLocks noChangeArrowheads="1"/>
              </p:cNvSpPr>
              <p:nvPr/>
            </p:nvSpPr>
            <p:spPr bwMode="auto">
              <a:xfrm>
                <a:off x="1288404" y="4739638"/>
                <a:ext cx="2660328" cy="1822869"/>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50200" name="Group 6"/>
              <p:cNvGrpSpPr>
                <a:grpSpLocks/>
              </p:cNvGrpSpPr>
              <p:nvPr/>
            </p:nvGrpSpPr>
            <p:grpSpPr bwMode="auto">
              <a:xfrm>
                <a:off x="1568315" y="5706011"/>
                <a:ext cx="79506" cy="87361"/>
                <a:chOff x="111407775" y="109026150"/>
                <a:chExt cx="162000" cy="198000"/>
              </a:xfrm>
            </p:grpSpPr>
            <p:sp>
              <p:nvSpPr>
                <p:cNvPr id="50257"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58"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59"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01" name="Group 10"/>
              <p:cNvGrpSpPr>
                <a:grpSpLocks/>
              </p:cNvGrpSpPr>
              <p:nvPr/>
            </p:nvGrpSpPr>
            <p:grpSpPr bwMode="auto">
              <a:xfrm rot="2892777">
                <a:off x="1817862" y="5907389"/>
                <a:ext cx="71149" cy="96244"/>
                <a:chOff x="108383775" y="108666150"/>
                <a:chExt cx="162000" cy="198000"/>
              </a:xfrm>
            </p:grpSpPr>
            <p:sp>
              <p:nvSpPr>
                <p:cNvPr id="50254"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55"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56"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02" name="Group 14"/>
              <p:cNvGrpSpPr>
                <a:grpSpLocks/>
              </p:cNvGrpSpPr>
              <p:nvPr/>
            </p:nvGrpSpPr>
            <p:grpSpPr bwMode="auto">
              <a:xfrm rot="6632466">
                <a:off x="1572399" y="5083485"/>
                <a:ext cx="71149" cy="96244"/>
                <a:chOff x="110957775" y="109476150"/>
                <a:chExt cx="162000" cy="198000"/>
              </a:xfrm>
            </p:grpSpPr>
            <p:sp>
              <p:nvSpPr>
                <p:cNvPr id="50251"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52"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53"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03" name="Group 18"/>
              <p:cNvGrpSpPr>
                <a:grpSpLocks/>
              </p:cNvGrpSpPr>
              <p:nvPr/>
            </p:nvGrpSpPr>
            <p:grpSpPr bwMode="auto">
              <a:xfrm>
                <a:off x="3458451" y="6213964"/>
                <a:ext cx="78459" cy="86460"/>
                <a:chOff x="111750675" y="109369050"/>
                <a:chExt cx="162000" cy="198000"/>
              </a:xfrm>
            </p:grpSpPr>
            <p:sp>
              <p:nvSpPr>
                <p:cNvPr id="50248" name="Oval 19"/>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49" name="Oval 20"/>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50" name="Oval 21"/>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04" name="Group 22"/>
              <p:cNvGrpSpPr>
                <a:grpSpLocks/>
              </p:cNvGrpSpPr>
              <p:nvPr/>
            </p:nvGrpSpPr>
            <p:grpSpPr bwMode="auto">
              <a:xfrm rot="-6269561">
                <a:off x="3409670" y="5337179"/>
                <a:ext cx="71149" cy="96244"/>
                <a:chOff x="108726675" y="109009050"/>
                <a:chExt cx="162000" cy="198000"/>
              </a:xfrm>
            </p:grpSpPr>
            <p:sp>
              <p:nvSpPr>
                <p:cNvPr id="50245"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46"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47"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05" name="Group 26"/>
              <p:cNvGrpSpPr>
                <a:grpSpLocks/>
              </p:cNvGrpSpPr>
              <p:nvPr/>
            </p:nvGrpSpPr>
            <p:grpSpPr bwMode="auto">
              <a:xfrm rot="-2493607">
                <a:off x="3475364" y="5864976"/>
                <a:ext cx="78459" cy="87361"/>
                <a:chOff x="111300675" y="109819050"/>
                <a:chExt cx="162000" cy="198000"/>
              </a:xfrm>
            </p:grpSpPr>
            <p:sp>
              <p:nvSpPr>
                <p:cNvPr id="50242"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43"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44"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06" name="Group 28"/>
              <p:cNvGrpSpPr>
                <a:grpSpLocks/>
              </p:cNvGrpSpPr>
              <p:nvPr/>
            </p:nvGrpSpPr>
            <p:grpSpPr bwMode="auto">
              <a:xfrm rot="-453153">
                <a:off x="2975623" y="5696951"/>
                <a:ext cx="78459" cy="87359"/>
                <a:chOff x="108600269" y="109058151"/>
                <a:chExt cx="162000" cy="198000"/>
              </a:xfrm>
            </p:grpSpPr>
            <p:sp>
              <p:nvSpPr>
                <p:cNvPr id="50239"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40"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41"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07" name="Group 34"/>
              <p:cNvGrpSpPr>
                <a:grpSpLocks/>
              </p:cNvGrpSpPr>
              <p:nvPr/>
            </p:nvGrpSpPr>
            <p:grpSpPr bwMode="auto">
              <a:xfrm rot="-9835208">
                <a:off x="2295511" y="5013924"/>
                <a:ext cx="78461" cy="87362"/>
                <a:chOff x="108461002" y="109140210"/>
                <a:chExt cx="162000" cy="198001"/>
              </a:xfrm>
            </p:grpSpPr>
            <p:sp>
              <p:nvSpPr>
                <p:cNvPr id="50236" name="Oval 35"/>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37" name="Oval 36"/>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38" name="Oval 37"/>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08" name="Group 38"/>
              <p:cNvGrpSpPr>
                <a:grpSpLocks/>
              </p:cNvGrpSpPr>
              <p:nvPr/>
            </p:nvGrpSpPr>
            <p:grpSpPr bwMode="auto">
              <a:xfrm>
                <a:off x="2897954" y="5976199"/>
                <a:ext cx="79506" cy="86460"/>
                <a:chOff x="111864975" y="109483350"/>
                <a:chExt cx="162000" cy="198000"/>
              </a:xfrm>
            </p:grpSpPr>
            <p:sp>
              <p:nvSpPr>
                <p:cNvPr id="50233"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34"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35"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09" name="Group 42"/>
              <p:cNvGrpSpPr>
                <a:grpSpLocks/>
              </p:cNvGrpSpPr>
              <p:nvPr/>
            </p:nvGrpSpPr>
            <p:grpSpPr bwMode="auto">
              <a:xfrm rot="-9158452">
                <a:off x="2846716" y="5310053"/>
                <a:ext cx="78459" cy="87361"/>
                <a:chOff x="111979275" y="109597650"/>
                <a:chExt cx="162000" cy="198000"/>
              </a:xfrm>
            </p:grpSpPr>
            <p:sp>
              <p:nvSpPr>
                <p:cNvPr id="50230" name="Oval 43"/>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31" name="Oval 44"/>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32" name="Oval 45"/>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10" name="Group 46"/>
              <p:cNvGrpSpPr>
                <a:grpSpLocks/>
              </p:cNvGrpSpPr>
              <p:nvPr/>
            </p:nvGrpSpPr>
            <p:grpSpPr bwMode="auto">
              <a:xfrm rot="-8966226">
                <a:off x="3292350" y="5016480"/>
                <a:ext cx="78459" cy="87361"/>
                <a:chOff x="111414975" y="109933350"/>
                <a:chExt cx="162000" cy="198000"/>
              </a:xfrm>
            </p:grpSpPr>
            <p:sp>
              <p:nvSpPr>
                <p:cNvPr id="50227"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28"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29"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0211" name="Group 50"/>
              <p:cNvGrpSpPr>
                <a:grpSpLocks/>
              </p:cNvGrpSpPr>
              <p:nvPr/>
            </p:nvGrpSpPr>
            <p:grpSpPr bwMode="auto">
              <a:xfrm rot="-166373">
                <a:off x="2293648" y="6110444"/>
                <a:ext cx="78459" cy="87361"/>
                <a:chOff x="111529275" y="110047650"/>
                <a:chExt cx="162000" cy="198000"/>
              </a:xfrm>
            </p:grpSpPr>
            <p:sp>
              <p:nvSpPr>
                <p:cNvPr id="50224"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25"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26"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0212" name="Oval 54" descr="Solid diamond"/>
              <p:cNvSpPr>
                <a:spLocks noChangeArrowheads="1"/>
              </p:cNvSpPr>
              <p:nvPr/>
            </p:nvSpPr>
            <p:spPr bwMode="auto">
              <a:xfrm>
                <a:off x="2793796" y="5405201"/>
                <a:ext cx="52307" cy="47734"/>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13" name="Oval 55" descr="Solid diamond"/>
              <p:cNvSpPr>
                <a:spLocks noChangeArrowheads="1"/>
              </p:cNvSpPr>
              <p:nvPr/>
            </p:nvSpPr>
            <p:spPr bwMode="auto">
              <a:xfrm>
                <a:off x="3423571" y="5816788"/>
                <a:ext cx="52307" cy="4773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14" name="Oval 59" descr="Solid diamond"/>
              <p:cNvSpPr>
                <a:spLocks noChangeArrowheads="1"/>
              </p:cNvSpPr>
              <p:nvPr/>
            </p:nvSpPr>
            <p:spPr bwMode="auto">
              <a:xfrm>
                <a:off x="2248759" y="5128709"/>
                <a:ext cx="52307" cy="4773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15" name="Oval 54" descr="Solid diamond"/>
              <p:cNvSpPr>
                <a:spLocks noChangeArrowheads="1"/>
              </p:cNvSpPr>
              <p:nvPr/>
            </p:nvSpPr>
            <p:spPr bwMode="auto">
              <a:xfrm>
                <a:off x="3203848" y="5085184"/>
                <a:ext cx="52307" cy="47734"/>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16" name="Oval 54" descr="Solid diamond"/>
              <p:cNvSpPr>
                <a:spLocks noChangeArrowheads="1"/>
              </p:cNvSpPr>
              <p:nvPr/>
            </p:nvSpPr>
            <p:spPr bwMode="auto">
              <a:xfrm>
                <a:off x="1691680" y="5157192"/>
                <a:ext cx="52307" cy="47734"/>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17" name="Oval 54" descr="Solid diamond"/>
              <p:cNvSpPr>
                <a:spLocks noChangeArrowheads="1"/>
              </p:cNvSpPr>
              <p:nvPr/>
            </p:nvSpPr>
            <p:spPr bwMode="auto">
              <a:xfrm>
                <a:off x="3347864" y="5445224"/>
                <a:ext cx="52307" cy="47734"/>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18" name="Oval 54" descr="Solid diamond"/>
              <p:cNvSpPr>
                <a:spLocks noChangeArrowheads="1"/>
              </p:cNvSpPr>
              <p:nvPr/>
            </p:nvSpPr>
            <p:spPr bwMode="auto">
              <a:xfrm>
                <a:off x="1547664" y="5589240"/>
                <a:ext cx="52307" cy="47734"/>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19" name="Oval 54" descr="Solid diamond"/>
              <p:cNvSpPr>
                <a:spLocks noChangeArrowheads="1"/>
              </p:cNvSpPr>
              <p:nvPr/>
            </p:nvSpPr>
            <p:spPr bwMode="auto">
              <a:xfrm>
                <a:off x="1907704" y="5877272"/>
                <a:ext cx="52307" cy="47734"/>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20" name="Oval 54" descr="Solid diamond"/>
              <p:cNvSpPr>
                <a:spLocks noChangeArrowheads="1"/>
              </p:cNvSpPr>
              <p:nvPr/>
            </p:nvSpPr>
            <p:spPr bwMode="auto">
              <a:xfrm>
                <a:off x="2339752" y="6021288"/>
                <a:ext cx="52307" cy="47734"/>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21" name="Oval 54" descr="Solid diamond"/>
              <p:cNvSpPr>
                <a:spLocks noChangeArrowheads="1"/>
              </p:cNvSpPr>
              <p:nvPr/>
            </p:nvSpPr>
            <p:spPr bwMode="auto">
              <a:xfrm>
                <a:off x="2843808" y="5949280"/>
                <a:ext cx="52307" cy="47734"/>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22" name="Oval 54" descr="Solid diamond"/>
              <p:cNvSpPr>
                <a:spLocks noChangeArrowheads="1"/>
              </p:cNvSpPr>
              <p:nvPr/>
            </p:nvSpPr>
            <p:spPr bwMode="auto">
              <a:xfrm>
                <a:off x="3491880" y="6165304"/>
                <a:ext cx="52307" cy="47734"/>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0223" name="Oval 54" descr="Solid diamond"/>
              <p:cNvSpPr>
                <a:spLocks noChangeArrowheads="1"/>
              </p:cNvSpPr>
              <p:nvPr/>
            </p:nvSpPr>
            <p:spPr bwMode="auto">
              <a:xfrm>
                <a:off x="2987824" y="5589240"/>
                <a:ext cx="52307" cy="47734"/>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50197" name="Text Box 2"/>
            <p:cNvSpPr txBox="1">
              <a:spLocks noChangeArrowheads="1"/>
            </p:cNvSpPr>
            <p:nvPr/>
          </p:nvSpPr>
          <p:spPr bwMode="auto">
            <a:xfrm>
              <a:off x="3635896" y="1556792"/>
              <a:ext cx="936104" cy="28803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Warm up</a:t>
              </a:r>
            </a:p>
          </p:txBody>
        </p:sp>
      </p:grpSp>
      <p:sp>
        <p:nvSpPr>
          <p:cNvPr id="50179" name="Oval 54" descr="Solid diamond"/>
          <p:cNvSpPr>
            <a:spLocks noChangeArrowheads="1"/>
          </p:cNvSpPr>
          <p:nvPr/>
        </p:nvSpPr>
        <p:spPr bwMode="auto">
          <a:xfrm rot="-5400000">
            <a:off x="2702719" y="4506119"/>
            <a:ext cx="79375" cy="841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rot="10800000">
            <a:off x="250825" y="1341438"/>
            <a:ext cx="4826000" cy="4067175"/>
          </a:xfrm>
          <a:prstGeom prst="rect">
            <a:avLst/>
          </a:prstGeom>
          <a:solidFill>
            <a:srgbClr val="C6F1C6"/>
          </a:solid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51203" name="Rectangle 5" descr="Outlined diamond"/>
          <p:cNvSpPr>
            <a:spLocks noChangeArrowheads="1"/>
          </p:cNvSpPr>
          <p:nvPr/>
        </p:nvSpPr>
        <p:spPr bwMode="auto">
          <a:xfrm>
            <a:off x="2241550" y="1052513"/>
            <a:ext cx="1035050" cy="322262"/>
          </a:xfrm>
          <a:prstGeom prst="rect">
            <a:avLst/>
          </a:prstGeom>
          <a:pattFill prst="openDmnd">
            <a:fgClr>
              <a:srgbClr val="000000"/>
            </a:fgClr>
            <a:bgClr>
              <a:srgbClr val="CCCCCC"/>
            </a:bgClr>
          </a:pattFill>
          <a:ln w="12700" algn="in">
            <a:noFill/>
            <a:miter lim="800000"/>
            <a:headEnd/>
            <a:tailEnd/>
          </a:ln>
        </p:spPr>
        <p:txBody>
          <a:bodyPr lIns="36576" tIns="36576" rIns="36576" bIns="36576"/>
          <a:lstStyle/>
          <a:p>
            <a:endParaRPr lang="en-GB">
              <a:latin typeface="Calibri" pitchFamily="34" charset="0"/>
            </a:endParaRPr>
          </a:p>
        </p:txBody>
      </p:sp>
      <p:grpSp>
        <p:nvGrpSpPr>
          <p:cNvPr id="51204" name="Group 8"/>
          <p:cNvGrpSpPr>
            <a:grpSpLocks/>
          </p:cNvGrpSpPr>
          <p:nvPr/>
        </p:nvGrpSpPr>
        <p:grpSpPr bwMode="auto">
          <a:xfrm rot="-6194934">
            <a:off x="4886325" y="1993900"/>
            <a:ext cx="139700" cy="165100"/>
            <a:chOff x="111407775" y="109026150"/>
            <a:chExt cx="162000" cy="198000"/>
          </a:xfrm>
        </p:grpSpPr>
        <p:sp>
          <p:nvSpPr>
            <p:cNvPr id="51250" name="Oval 9"/>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51" name="Oval 10"/>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52" name="Oval 11"/>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205" name="Group 24"/>
          <p:cNvGrpSpPr>
            <a:grpSpLocks/>
          </p:cNvGrpSpPr>
          <p:nvPr/>
        </p:nvGrpSpPr>
        <p:grpSpPr bwMode="auto">
          <a:xfrm rot="4980000">
            <a:off x="323850" y="3716338"/>
            <a:ext cx="134937" cy="173038"/>
            <a:chOff x="111522075" y="109140450"/>
            <a:chExt cx="162000" cy="198000"/>
          </a:xfrm>
        </p:grpSpPr>
        <p:sp>
          <p:nvSpPr>
            <p:cNvPr id="51247" name="Oval 2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48" name="Oval 2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49" name="Oval 2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206" name="Group 28"/>
          <p:cNvGrpSpPr>
            <a:grpSpLocks/>
          </p:cNvGrpSpPr>
          <p:nvPr/>
        </p:nvGrpSpPr>
        <p:grpSpPr bwMode="auto">
          <a:xfrm rot="7864398">
            <a:off x="290513" y="1941513"/>
            <a:ext cx="139700" cy="165100"/>
            <a:chOff x="111636375" y="109254750"/>
            <a:chExt cx="162000" cy="198000"/>
          </a:xfrm>
        </p:grpSpPr>
        <p:sp>
          <p:nvSpPr>
            <p:cNvPr id="51244" name="Oval 29"/>
            <p:cNvSpPr>
              <a:spLocks noChangeArrowheads="1"/>
            </p:cNvSpPr>
            <p:nvPr/>
          </p:nvSpPr>
          <p:spPr bwMode="auto">
            <a:xfrm>
              <a:off x="111654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45" name="Oval 30"/>
            <p:cNvSpPr>
              <a:spLocks noChangeArrowheads="1"/>
            </p:cNvSpPr>
            <p:nvPr/>
          </p:nvSpPr>
          <p:spPr bwMode="auto">
            <a:xfrm>
              <a:off x="111717375" y="10925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46" name="Oval 31"/>
            <p:cNvSpPr>
              <a:spLocks noChangeArrowheads="1"/>
            </p:cNvSpPr>
            <p:nvPr/>
          </p:nvSpPr>
          <p:spPr bwMode="auto">
            <a:xfrm>
              <a:off x="111636375" y="109290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207" name="Group 40"/>
          <p:cNvGrpSpPr>
            <a:grpSpLocks/>
          </p:cNvGrpSpPr>
          <p:nvPr/>
        </p:nvGrpSpPr>
        <p:grpSpPr bwMode="auto">
          <a:xfrm rot="10800000">
            <a:off x="2771775" y="1412875"/>
            <a:ext cx="136525" cy="171450"/>
            <a:chOff x="111072075" y="109122450"/>
            <a:chExt cx="162000" cy="198000"/>
          </a:xfrm>
        </p:grpSpPr>
        <p:sp>
          <p:nvSpPr>
            <p:cNvPr id="51241" name="Oval 41"/>
            <p:cNvSpPr>
              <a:spLocks noChangeArrowheads="1"/>
            </p:cNvSpPr>
            <p:nvPr/>
          </p:nvSpPr>
          <p:spPr bwMode="auto">
            <a:xfrm>
              <a:off x="111090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42" name="Oval 42"/>
            <p:cNvSpPr>
              <a:spLocks noChangeArrowheads="1"/>
            </p:cNvSpPr>
            <p:nvPr/>
          </p:nvSpPr>
          <p:spPr bwMode="auto">
            <a:xfrm>
              <a:off x="111153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43" name="Oval 43"/>
            <p:cNvSpPr>
              <a:spLocks noChangeArrowheads="1"/>
            </p:cNvSpPr>
            <p:nvPr/>
          </p:nvSpPr>
          <p:spPr bwMode="auto">
            <a:xfrm>
              <a:off x="111072075" y="1091584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1208" name="Oval 83" descr="Solid diamond"/>
          <p:cNvSpPr>
            <a:spLocks noChangeArrowheads="1"/>
          </p:cNvSpPr>
          <p:nvPr/>
        </p:nvSpPr>
        <p:spPr bwMode="auto">
          <a:xfrm rot="10800000">
            <a:off x="468313" y="2060575"/>
            <a:ext cx="90487" cy="952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09" name="Oval 84" descr="Solid diamond"/>
          <p:cNvSpPr>
            <a:spLocks noChangeArrowheads="1"/>
          </p:cNvSpPr>
          <p:nvPr/>
        </p:nvSpPr>
        <p:spPr bwMode="auto">
          <a:xfrm rot="10800000">
            <a:off x="4716463" y="4005263"/>
            <a:ext cx="88900" cy="936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10" name="TextBox 25"/>
          <p:cNvSpPr txBox="1">
            <a:spLocks noChangeArrowheads="1"/>
          </p:cNvSpPr>
          <p:nvPr/>
        </p:nvSpPr>
        <p:spPr bwMode="auto">
          <a:xfrm>
            <a:off x="5148263" y="549275"/>
            <a:ext cx="3889375" cy="10340975"/>
          </a:xfrm>
          <a:prstGeom prst="rect">
            <a:avLst/>
          </a:prstGeom>
          <a:noFill/>
          <a:ln w="9525">
            <a:noFill/>
            <a:miter lim="800000"/>
            <a:headEnd/>
            <a:tailEnd/>
          </a:ln>
        </p:spPr>
        <p:txBody>
          <a:bodyPr>
            <a:spAutoFit/>
          </a:bodyPr>
          <a:lstStyle/>
          <a:p>
            <a:endParaRPr lang="en-GB" sz="1100">
              <a:latin typeface="Calibri" pitchFamily="34" charset="0"/>
            </a:endParaRPr>
          </a:p>
          <a:p>
            <a:r>
              <a:rPr lang="en-GB" sz="1100" b="1">
                <a:latin typeface="Calibri" pitchFamily="34" charset="0"/>
              </a:rPr>
              <a:t> Start:</a:t>
            </a:r>
          </a:p>
          <a:p>
            <a:r>
              <a:rPr lang="en-GB" sz="1100">
                <a:latin typeface="Calibri" pitchFamily="34" charset="0"/>
              </a:rPr>
              <a:t>Player in central square and the rest  spread around the area. Central player looks to receive the ball from one of the players around  the area and score.</a:t>
            </a:r>
          </a:p>
          <a:p>
            <a:r>
              <a:rPr lang="en-GB" sz="1100">
                <a:latin typeface="Calibri" pitchFamily="34" charset="0"/>
              </a:rPr>
              <a:t>Once a player has had a ball from each of the servers next player comes in.</a:t>
            </a:r>
          </a:p>
          <a:p>
            <a:r>
              <a:rPr lang="en-GB" sz="1100">
                <a:latin typeface="Calibri" pitchFamily="34" charset="0"/>
              </a:rPr>
              <a:t>The balls could be served in sequence or the player working calls for the ball from a certain player</a:t>
            </a:r>
          </a:p>
          <a:p>
            <a:endParaRPr lang="en-GB" sz="800">
              <a:latin typeface="Calibri" pitchFamily="34" charset="0"/>
            </a:endParaRPr>
          </a:p>
          <a:p>
            <a:r>
              <a:rPr lang="en-GB" sz="1100" b="1">
                <a:latin typeface="Calibri" pitchFamily="34" charset="0"/>
              </a:rPr>
              <a:t>Coaching Points:</a:t>
            </a:r>
            <a:r>
              <a:rPr lang="en-GB" sz="1100">
                <a:latin typeface="Calibri" pitchFamily="34" charset="0"/>
              </a:rPr>
              <a:t> </a:t>
            </a:r>
          </a:p>
          <a:p>
            <a:r>
              <a:rPr lang="en-GB" sz="1100">
                <a:latin typeface="Calibri" pitchFamily="34" charset="0"/>
              </a:rPr>
              <a:t>Can we try to receive the ball and shoot in the least amount of touches (Body shape). </a:t>
            </a:r>
          </a:p>
          <a:p>
            <a:endParaRPr lang="en-GB" sz="800">
              <a:latin typeface="Calibri" pitchFamily="34" charset="0"/>
            </a:endParaRPr>
          </a:p>
          <a:p>
            <a:r>
              <a:rPr lang="en-GB" sz="1100">
                <a:latin typeface="Calibri" pitchFamily="34" charset="0"/>
              </a:rPr>
              <a:t>Technique of and types of finish, if players are old enough to take the information on board.</a:t>
            </a:r>
          </a:p>
          <a:p>
            <a:endParaRPr lang="en-GB" sz="800">
              <a:latin typeface="Calibri" pitchFamily="34" charset="0"/>
            </a:endParaRPr>
          </a:p>
          <a:p>
            <a:r>
              <a:rPr lang="en-GB" sz="1100" b="1">
                <a:latin typeface="Calibri" pitchFamily="34" charset="0"/>
              </a:rPr>
              <a:t>Progressions:</a:t>
            </a:r>
          </a:p>
          <a:p>
            <a:r>
              <a:rPr lang="en-GB" sz="1100">
                <a:latin typeface="Calibri" pitchFamily="34" charset="0"/>
              </a:rPr>
              <a:t>Servers could look to switch balls with someone else.</a:t>
            </a:r>
          </a:p>
          <a:p>
            <a:r>
              <a:rPr lang="en-GB" sz="1100">
                <a:latin typeface="Calibri" pitchFamily="34" charset="0"/>
              </a:rPr>
              <a:t>Servers can switch positions with someone else.</a:t>
            </a:r>
          </a:p>
          <a:p>
            <a:r>
              <a:rPr lang="en-GB" sz="1100">
                <a:latin typeface="Calibri" pitchFamily="34" charset="0"/>
              </a:rPr>
              <a:t>(Give them something to think about)</a:t>
            </a:r>
          </a:p>
          <a:p>
            <a:r>
              <a:rPr lang="en-GB" sz="1100">
                <a:latin typeface="Calibri" pitchFamily="34" charset="0"/>
              </a:rPr>
              <a:t>Make it a competition , who can score the most goals.</a:t>
            </a:r>
          </a:p>
          <a:p>
            <a:r>
              <a:rPr lang="en-GB" sz="1100">
                <a:latin typeface="Calibri" pitchFamily="34" charset="0"/>
              </a:rPr>
              <a:t>Add another player to the central area, so they can combine as a pair.</a:t>
            </a:r>
          </a:p>
          <a:p>
            <a:r>
              <a:rPr lang="en-GB" sz="1100">
                <a:latin typeface="Calibri" pitchFamily="34" charset="0"/>
              </a:rPr>
              <a:t>Add a defender into the square for the better players. Initially the defender could have a ball to slow them down.</a:t>
            </a:r>
          </a:p>
          <a:p>
            <a:r>
              <a:rPr lang="en-GB" sz="1100">
                <a:latin typeface="Calibri" pitchFamily="34" charset="0"/>
              </a:rPr>
              <a:t>Servers vary the service, some on the floor and some in the air.</a:t>
            </a:r>
          </a:p>
          <a:p>
            <a:endParaRPr lang="en-GB" sz="800">
              <a:latin typeface="Calibri" pitchFamily="34" charset="0"/>
            </a:endParaRPr>
          </a:p>
          <a:p>
            <a:r>
              <a:rPr lang="en-GB" sz="1100" b="1">
                <a:latin typeface="Calibri" pitchFamily="34" charset="0"/>
              </a:rPr>
              <a:t>Challenges:</a:t>
            </a:r>
          </a:p>
          <a:p>
            <a:r>
              <a:rPr lang="en-GB" sz="1100" b="1">
                <a:latin typeface="Calibri" pitchFamily="34" charset="0"/>
              </a:rPr>
              <a:t>Harder </a:t>
            </a:r>
          </a:p>
          <a:p>
            <a:r>
              <a:rPr lang="en-GB" sz="1100">
                <a:latin typeface="Calibri" pitchFamily="34" charset="0"/>
              </a:rPr>
              <a:t>Use a smaller ball</a:t>
            </a:r>
          </a:p>
          <a:p>
            <a:r>
              <a:rPr lang="en-GB" sz="1100">
                <a:latin typeface="Calibri" pitchFamily="34" charset="0"/>
              </a:rPr>
              <a:t>Points scoring  for using weaker foot</a:t>
            </a:r>
          </a:p>
          <a:p>
            <a:endParaRPr lang="en-GB" sz="800">
              <a:latin typeface="Calibri" pitchFamily="34" charset="0"/>
            </a:endParaRPr>
          </a:p>
          <a:p>
            <a:r>
              <a:rPr lang="en-GB" sz="1100" b="1">
                <a:latin typeface="Calibri" pitchFamily="34" charset="0"/>
              </a:rPr>
              <a:t>Easier:</a:t>
            </a:r>
          </a:p>
          <a:p>
            <a:r>
              <a:rPr lang="en-GB" sz="1100">
                <a:latin typeface="Calibri" pitchFamily="34" charset="0"/>
              </a:rPr>
              <a:t>Make space bigger</a:t>
            </a:r>
          </a:p>
          <a:p>
            <a:r>
              <a:rPr lang="en-GB" sz="1100">
                <a:latin typeface="Calibri" pitchFamily="34" charset="0"/>
              </a:rPr>
              <a:t>Don’t start with Goalkeepers</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b="1">
              <a:latin typeface="Calibri" pitchFamily="34" charset="0"/>
            </a:endParaRPr>
          </a:p>
          <a:p>
            <a:endParaRPr lang="en-GB" sz="1100">
              <a:latin typeface="Calibri" pitchFamily="34" charset="0"/>
            </a:endParaRPr>
          </a:p>
          <a:p>
            <a:endParaRPr lang="en-GB" sz="1100" b="1">
              <a:latin typeface="Calibri" pitchFamily="34" charset="0"/>
            </a:endParaRPr>
          </a:p>
          <a:p>
            <a:endParaRPr lang="en-GB" sz="10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51211" name="Group 8"/>
          <p:cNvGrpSpPr>
            <a:grpSpLocks/>
          </p:cNvGrpSpPr>
          <p:nvPr/>
        </p:nvGrpSpPr>
        <p:grpSpPr bwMode="auto">
          <a:xfrm rot="-4200000">
            <a:off x="4886325" y="4010025"/>
            <a:ext cx="139700" cy="165100"/>
            <a:chOff x="111407775" y="109026150"/>
            <a:chExt cx="162000" cy="198000"/>
          </a:xfrm>
        </p:grpSpPr>
        <p:sp>
          <p:nvSpPr>
            <p:cNvPr id="51238" name="Oval 9"/>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39" name="Oval 10"/>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40" name="Oval 11"/>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1212" name="Oval 84" descr="Solid diamond"/>
          <p:cNvSpPr>
            <a:spLocks noChangeArrowheads="1"/>
          </p:cNvSpPr>
          <p:nvPr/>
        </p:nvSpPr>
        <p:spPr bwMode="auto">
          <a:xfrm rot="10800000">
            <a:off x="4643438" y="1989138"/>
            <a:ext cx="90487" cy="936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69" name="Rectangle 168"/>
          <p:cNvSpPr/>
          <p:nvPr/>
        </p:nvSpPr>
        <p:spPr>
          <a:xfrm>
            <a:off x="2195513" y="2997200"/>
            <a:ext cx="1008062" cy="863600"/>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1214" name="Oval 83" descr="Solid diamond"/>
          <p:cNvSpPr>
            <a:spLocks noChangeArrowheads="1"/>
          </p:cNvSpPr>
          <p:nvPr/>
        </p:nvSpPr>
        <p:spPr bwMode="auto">
          <a:xfrm rot="10800000">
            <a:off x="539750" y="3789363"/>
            <a:ext cx="92075" cy="952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51215" name="Group 24"/>
          <p:cNvGrpSpPr>
            <a:grpSpLocks/>
          </p:cNvGrpSpPr>
          <p:nvPr/>
        </p:nvGrpSpPr>
        <p:grpSpPr bwMode="auto">
          <a:xfrm rot="2820000">
            <a:off x="349250" y="5221288"/>
            <a:ext cx="136525" cy="171450"/>
            <a:chOff x="111522075" y="109140450"/>
            <a:chExt cx="162000" cy="198000"/>
          </a:xfrm>
        </p:grpSpPr>
        <p:sp>
          <p:nvSpPr>
            <p:cNvPr id="51235" name="Oval 2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36" name="Oval 2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37" name="Oval 2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216" name="Group 24"/>
          <p:cNvGrpSpPr>
            <a:grpSpLocks/>
          </p:cNvGrpSpPr>
          <p:nvPr/>
        </p:nvGrpSpPr>
        <p:grpSpPr bwMode="auto">
          <a:xfrm rot="-240000">
            <a:off x="2436813" y="5221288"/>
            <a:ext cx="136525" cy="171450"/>
            <a:chOff x="111522075" y="109140450"/>
            <a:chExt cx="162000" cy="198000"/>
          </a:xfrm>
        </p:grpSpPr>
        <p:sp>
          <p:nvSpPr>
            <p:cNvPr id="51232" name="Oval 2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33" name="Oval 2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34" name="Oval 2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217" name="Group 24"/>
          <p:cNvGrpSpPr>
            <a:grpSpLocks/>
          </p:cNvGrpSpPr>
          <p:nvPr/>
        </p:nvGrpSpPr>
        <p:grpSpPr bwMode="auto">
          <a:xfrm rot="-2280000">
            <a:off x="4452938" y="5221288"/>
            <a:ext cx="136525" cy="171450"/>
            <a:chOff x="111522075" y="109140450"/>
            <a:chExt cx="162000" cy="198000"/>
          </a:xfrm>
        </p:grpSpPr>
        <p:sp>
          <p:nvSpPr>
            <p:cNvPr id="51229" name="Oval 2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30" name="Oval 2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31" name="Oval 2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1218" name="Group 24"/>
          <p:cNvGrpSpPr>
            <a:grpSpLocks/>
          </p:cNvGrpSpPr>
          <p:nvPr/>
        </p:nvGrpSpPr>
        <p:grpSpPr bwMode="auto">
          <a:xfrm rot="7260000">
            <a:off x="2562225" y="3360738"/>
            <a:ext cx="134937" cy="173038"/>
            <a:chOff x="111522075" y="109140450"/>
            <a:chExt cx="162000" cy="198000"/>
          </a:xfrm>
        </p:grpSpPr>
        <p:sp>
          <p:nvSpPr>
            <p:cNvPr id="51226" name="Oval 2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27" name="Oval 2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28" name="Oval 2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1219"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007 - Shoot to Kill</a:t>
            </a:r>
          </a:p>
        </p:txBody>
      </p:sp>
      <p:sp>
        <p:nvSpPr>
          <p:cNvPr id="51220" name="Oval 83" descr="Solid diamond"/>
          <p:cNvSpPr>
            <a:spLocks noChangeArrowheads="1"/>
          </p:cNvSpPr>
          <p:nvPr/>
        </p:nvSpPr>
        <p:spPr bwMode="auto">
          <a:xfrm rot="10800000">
            <a:off x="539750" y="5157788"/>
            <a:ext cx="92075" cy="936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21" name="Oval 83" descr="Solid diamond"/>
          <p:cNvSpPr>
            <a:spLocks noChangeArrowheads="1"/>
          </p:cNvSpPr>
          <p:nvPr/>
        </p:nvSpPr>
        <p:spPr bwMode="auto">
          <a:xfrm rot="10800000">
            <a:off x="4356100" y="5084763"/>
            <a:ext cx="92075" cy="952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22" name="Oval 83" descr="Solid diamond"/>
          <p:cNvSpPr>
            <a:spLocks noChangeArrowheads="1"/>
          </p:cNvSpPr>
          <p:nvPr/>
        </p:nvSpPr>
        <p:spPr bwMode="auto">
          <a:xfrm rot="10800000">
            <a:off x="2484438" y="5084763"/>
            <a:ext cx="90487" cy="952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1223" name="Line 78"/>
          <p:cNvSpPr>
            <a:spLocks noChangeShapeType="1"/>
          </p:cNvSpPr>
          <p:nvPr/>
        </p:nvSpPr>
        <p:spPr bwMode="auto">
          <a:xfrm rot="10800000">
            <a:off x="2411413" y="1412875"/>
            <a:ext cx="431800" cy="1800225"/>
          </a:xfrm>
          <a:prstGeom prst="line">
            <a:avLst/>
          </a:prstGeom>
          <a:noFill/>
          <a:ln w="9525">
            <a:solidFill>
              <a:srgbClr val="000000"/>
            </a:solidFill>
            <a:prstDash val="dash"/>
            <a:round/>
            <a:headEnd/>
            <a:tailEnd type="triangle" w="med" len="med"/>
          </a:ln>
        </p:spPr>
        <p:txBody>
          <a:bodyPr lIns="36576" tIns="36576" rIns="36576" bIns="36576"/>
          <a:lstStyle/>
          <a:p>
            <a:endParaRPr lang="en-US"/>
          </a:p>
        </p:txBody>
      </p:sp>
      <p:sp>
        <p:nvSpPr>
          <p:cNvPr id="51224" name="Line 74"/>
          <p:cNvSpPr>
            <a:spLocks noChangeShapeType="1"/>
          </p:cNvSpPr>
          <p:nvPr/>
        </p:nvSpPr>
        <p:spPr bwMode="auto">
          <a:xfrm rot="10800000">
            <a:off x="2843213" y="3573463"/>
            <a:ext cx="1741487" cy="454025"/>
          </a:xfrm>
          <a:prstGeom prst="line">
            <a:avLst/>
          </a:prstGeom>
          <a:noFill/>
          <a:ln w="9525">
            <a:solidFill>
              <a:srgbClr val="000000"/>
            </a:solidFill>
            <a:prstDash val="dash"/>
            <a:round/>
            <a:headEnd/>
            <a:tailEnd type="triangle" w="med" len="med"/>
          </a:ln>
        </p:spPr>
        <p:txBody>
          <a:bodyPr lIns="36576" tIns="36576" rIns="36576" bIns="36576"/>
          <a:lstStyle/>
          <a:p>
            <a:endParaRPr lang="en-US"/>
          </a:p>
        </p:txBody>
      </p:sp>
      <p:sp>
        <p:nvSpPr>
          <p:cNvPr id="51225" name="TextBox 196"/>
          <p:cNvSpPr txBox="1">
            <a:spLocks noChangeArrowheads="1"/>
          </p:cNvSpPr>
          <p:nvPr/>
        </p:nvSpPr>
        <p:spPr bwMode="auto">
          <a:xfrm>
            <a:off x="179388" y="5589588"/>
            <a:ext cx="4897437" cy="430212"/>
          </a:xfrm>
          <a:prstGeom prst="rect">
            <a:avLst/>
          </a:prstGeom>
          <a:noFill/>
          <a:ln w="9525">
            <a:noFill/>
            <a:miter lim="800000"/>
            <a:headEnd/>
            <a:tailEnd/>
          </a:ln>
        </p:spPr>
        <p:txBody>
          <a:bodyPr>
            <a:spAutoFit/>
          </a:bodyPr>
          <a:lstStyle/>
          <a:p>
            <a:r>
              <a:rPr lang="en-GB" sz="1100">
                <a:latin typeface="Calibri" pitchFamily="34" charset="0"/>
              </a:rPr>
              <a:t>If you have more players , you could have less servers and another goal  to have the practice going in two different directions.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4213" y="188913"/>
            <a:ext cx="7772400" cy="434975"/>
          </a:xfrm>
          <a:prstGeom prst="rect">
            <a:avLst/>
          </a:prstGeom>
        </p:spPr>
        <p:txBody>
          <a:bodyPr>
            <a:normAutofit fontScale="90000" lnSpcReduction="20000"/>
          </a:bodyPr>
          <a:lstStyle/>
          <a:p>
            <a:pPr algn="ctr" fontAlgn="auto">
              <a:spcAft>
                <a:spcPts val="0"/>
              </a:spcAft>
              <a:defRPr/>
            </a:pPr>
            <a:r>
              <a:rPr lang="en-GB" sz="1600" b="1" dirty="0">
                <a:solidFill>
                  <a:srgbClr val="000000"/>
                </a:solidFill>
                <a:latin typeface="Calibri" pitchFamily="34" charset="0"/>
                <a:ea typeface="+mj-ea"/>
                <a:cs typeface="+mj-cs"/>
              </a:rPr>
              <a:t>Pass or Dribble</a:t>
            </a:r>
            <a:r>
              <a:rPr lang="en-GB" sz="1400" b="1" dirty="0">
                <a:solidFill>
                  <a:srgbClr val="000000"/>
                </a:solidFill>
                <a:latin typeface="Calibri" pitchFamily="34" charset="0"/>
                <a:ea typeface="+mj-ea"/>
                <a:cs typeface="+mj-cs"/>
              </a:rPr>
              <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sp>
        <p:nvSpPr>
          <p:cNvPr id="6147" name="Text Box 2"/>
          <p:cNvSpPr txBox="1">
            <a:spLocks noChangeArrowheads="1"/>
          </p:cNvSpPr>
          <p:nvPr/>
        </p:nvSpPr>
        <p:spPr bwMode="auto">
          <a:xfrm>
            <a:off x="5076825" y="692150"/>
            <a:ext cx="3779838" cy="5805488"/>
          </a:xfrm>
          <a:prstGeom prst="rect">
            <a:avLst/>
          </a:prstGeom>
          <a:noFill/>
          <a:ln w="9525" algn="in">
            <a:noFill/>
            <a:miter lim="800000"/>
            <a:headEnd/>
            <a:tailEnd/>
          </a:ln>
        </p:spPr>
        <p:txBody>
          <a:bodyPr lIns="36576" tIns="36576" rIns="36576" bIns="36576"/>
          <a:lstStyle/>
          <a:p>
            <a:r>
              <a:rPr lang="en-GB" sz="1200" b="1">
                <a:solidFill>
                  <a:srgbClr val="000000"/>
                </a:solidFill>
                <a:latin typeface="Calibri" pitchFamily="34" charset="0"/>
              </a:rPr>
              <a:t>12 Players, 3 Teams - 2 Teams v 1 Team                    </a:t>
            </a:r>
          </a:p>
          <a:p>
            <a:r>
              <a:rPr lang="en-GB" sz="1200" b="1">
                <a:solidFill>
                  <a:srgbClr val="000000"/>
                </a:solidFill>
                <a:latin typeface="Calibri" pitchFamily="34" charset="0"/>
              </a:rPr>
              <a:t>Size of Area - Relevant to age and ability of players  </a:t>
            </a:r>
          </a:p>
          <a:p>
            <a:endParaRPr lang="en-GB" sz="800" b="1">
              <a:solidFill>
                <a:srgbClr val="000000"/>
              </a:solidFill>
              <a:latin typeface="Calibri" pitchFamily="34" charset="0"/>
            </a:endParaRPr>
          </a:p>
          <a:p>
            <a:r>
              <a:rPr lang="en-GB" sz="1200" b="1">
                <a:solidFill>
                  <a:srgbClr val="000000"/>
                </a:solidFill>
                <a:latin typeface="Calibri" pitchFamily="34" charset="0"/>
              </a:rPr>
              <a:t>Introduction:</a:t>
            </a:r>
          </a:p>
          <a:p>
            <a:r>
              <a:rPr lang="en-GB" sz="1200">
                <a:solidFill>
                  <a:srgbClr val="000000"/>
                </a:solidFill>
                <a:latin typeface="Calibri" pitchFamily="34" charset="0"/>
              </a:rPr>
              <a:t>2 Teams each with a ball use the full area to pass to their team mates.</a:t>
            </a:r>
          </a:p>
          <a:p>
            <a:r>
              <a:rPr lang="en-GB" sz="1200">
                <a:solidFill>
                  <a:srgbClr val="000000"/>
                </a:solidFill>
                <a:latin typeface="Calibri" pitchFamily="34" charset="0"/>
              </a:rPr>
              <a:t>Defending Team - Look to pressure or block passes - not allowed forward straight runs.</a:t>
            </a:r>
          </a:p>
          <a:p>
            <a:endParaRPr lang="en-GB" sz="800">
              <a:solidFill>
                <a:srgbClr val="000000"/>
              </a:solidFill>
              <a:latin typeface="Calibri" pitchFamily="34" charset="0"/>
            </a:endParaRPr>
          </a:p>
          <a:p>
            <a:r>
              <a:rPr lang="en-GB" sz="1200" b="1">
                <a:solidFill>
                  <a:srgbClr val="000000"/>
                </a:solidFill>
                <a:latin typeface="Calibri" pitchFamily="34" charset="0"/>
              </a:rPr>
              <a:t>Progression 1:</a:t>
            </a:r>
          </a:p>
          <a:p>
            <a:r>
              <a:rPr lang="en-GB" sz="1200">
                <a:solidFill>
                  <a:srgbClr val="000000"/>
                </a:solidFill>
                <a:latin typeface="Calibri" pitchFamily="34" charset="0"/>
              </a:rPr>
              <a:t>Defending team each dribble a ball whilst trying to block or disturb play.</a:t>
            </a:r>
          </a:p>
          <a:p>
            <a:r>
              <a:rPr lang="en-GB" sz="1200">
                <a:solidFill>
                  <a:srgbClr val="000000"/>
                </a:solidFill>
                <a:latin typeface="Calibri" pitchFamily="34" charset="0"/>
              </a:rPr>
              <a:t>Attacking team decide when it is appropriate to pass or dribble when in possession.</a:t>
            </a:r>
          </a:p>
          <a:p>
            <a:r>
              <a:rPr lang="en-GB" sz="1200">
                <a:solidFill>
                  <a:srgbClr val="000000"/>
                </a:solidFill>
                <a:latin typeface="Calibri" pitchFamily="34" charset="0"/>
              </a:rPr>
              <a:t>Could introduce a point scoring system, depending on your focus for the session. </a:t>
            </a:r>
          </a:p>
          <a:p>
            <a:endParaRPr lang="en-GB" sz="800">
              <a:solidFill>
                <a:srgbClr val="000000"/>
              </a:solidFill>
              <a:latin typeface="Calibri" pitchFamily="34" charset="0"/>
            </a:endParaRPr>
          </a:p>
          <a:p>
            <a:r>
              <a:rPr lang="en-GB" sz="1200" b="1">
                <a:solidFill>
                  <a:srgbClr val="000000"/>
                </a:solidFill>
                <a:latin typeface="Calibri" pitchFamily="34" charset="0"/>
              </a:rPr>
              <a:t>Progression 2:</a:t>
            </a:r>
          </a:p>
          <a:p>
            <a:r>
              <a:rPr lang="en-GB" sz="1200">
                <a:solidFill>
                  <a:srgbClr val="000000"/>
                </a:solidFill>
                <a:latin typeface="Calibri" pitchFamily="34" charset="0"/>
              </a:rPr>
              <a:t>Introduce end zones.</a:t>
            </a:r>
          </a:p>
          <a:p>
            <a:r>
              <a:rPr lang="en-GB" sz="1200">
                <a:solidFill>
                  <a:srgbClr val="000000"/>
                </a:solidFill>
                <a:latin typeface="Calibri" pitchFamily="34" charset="0"/>
              </a:rPr>
              <a:t>1 team defend, 2 teams attack.</a:t>
            </a:r>
          </a:p>
          <a:p>
            <a:r>
              <a:rPr lang="en-GB" sz="1200">
                <a:solidFill>
                  <a:srgbClr val="000000"/>
                </a:solidFill>
                <a:latin typeface="Calibri" pitchFamily="34" charset="0"/>
              </a:rPr>
              <a:t>Attackers try to get the ball into an end zone, if they do they score a point.</a:t>
            </a:r>
          </a:p>
          <a:p>
            <a:r>
              <a:rPr lang="en-GB" sz="1200">
                <a:solidFill>
                  <a:srgbClr val="000000"/>
                </a:solidFill>
                <a:latin typeface="Calibri" pitchFamily="34" charset="0"/>
              </a:rPr>
              <a:t>Defenders on winning the ball, try to get out of the half or combine to get into an end zone.</a:t>
            </a:r>
          </a:p>
          <a:p>
            <a:r>
              <a:rPr lang="en-GB" sz="1200">
                <a:solidFill>
                  <a:srgbClr val="000000"/>
                </a:solidFill>
                <a:latin typeface="Calibri" pitchFamily="34" charset="0"/>
              </a:rPr>
              <a:t>Have a focus for the defenders, not just win the ball and give it back.</a:t>
            </a:r>
          </a:p>
          <a:p>
            <a:endParaRPr lang="en-GB" sz="1000">
              <a:solidFill>
                <a:srgbClr val="000000"/>
              </a:solidFill>
              <a:latin typeface="Calibri" pitchFamily="34" charset="0"/>
            </a:endParaRPr>
          </a:p>
          <a:p>
            <a:r>
              <a:rPr lang="en-GB" sz="1200">
                <a:solidFill>
                  <a:srgbClr val="000000"/>
                </a:solidFill>
                <a:latin typeface="Calibri" pitchFamily="34" charset="0"/>
              </a:rPr>
              <a:t>You could incorporate a half way line and think of other conditions:- for example to make it harder for the teams in possession, can they complete a certain amount of passes before breaking out into the other half of the pitch.</a:t>
            </a:r>
            <a:endParaRPr lang="en-GB" sz="1200" b="1">
              <a:solidFill>
                <a:srgbClr val="000000"/>
              </a:solidFill>
              <a:latin typeface="Calibri" pitchFamily="34" charset="0"/>
            </a:endParaRPr>
          </a:p>
          <a:p>
            <a:pPr algn="ctr"/>
            <a:endParaRPr lang="en-GB" sz="1200" b="1">
              <a:solidFill>
                <a:srgbClr val="000000"/>
              </a:solidFill>
              <a:latin typeface="Calibri" pitchFamily="34" charset="0"/>
            </a:endParaRPr>
          </a:p>
          <a:p>
            <a:pPr algn="ctr"/>
            <a:r>
              <a:rPr lang="en-GB" sz="1200" b="1">
                <a:solidFill>
                  <a:srgbClr val="000000"/>
                </a:solidFill>
                <a:latin typeface="Calibri" pitchFamily="34" charset="0"/>
              </a:rPr>
              <a:t>Rotate the players within this practice on a regular basis.</a:t>
            </a:r>
          </a:p>
          <a:p>
            <a:endParaRPr lang="en-GB" sz="1200">
              <a:solidFill>
                <a:srgbClr val="000000"/>
              </a:solidFill>
              <a:latin typeface="Calibri" pitchFamily="34" charset="0"/>
            </a:endParaRPr>
          </a:p>
          <a:p>
            <a:endParaRPr lang="en-GB" sz="1200">
              <a:solidFill>
                <a:srgbClr val="000000"/>
              </a:solidFill>
              <a:latin typeface="Calibri" pitchFamily="34" charset="0"/>
            </a:endParaRPr>
          </a:p>
          <a:p>
            <a:endParaRPr lang="en-US"/>
          </a:p>
        </p:txBody>
      </p:sp>
      <p:sp>
        <p:nvSpPr>
          <p:cNvPr id="6148" name="Rectangle 4"/>
          <p:cNvSpPr>
            <a:spLocks noChangeArrowheads="1"/>
          </p:cNvSpPr>
          <p:nvPr/>
        </p:nvSpPr>
        <p:spPr bwMode="auto">
          <a:xfrm rot="10800000">
            <a:off x="539750" y="692150"/>
            <a:ext cx="4165600" cy="5834063"/>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6149" name="Line 5"/>
          <p:cNvSpPr>
            <a:spLocks noChangeShapeType="1"/>
          </p:cNvSpPr>
          <p:nvPr/>
        </p:nvSpPr>
        <p:spPr bwMode="auto">
          <a:xfrm rot="5400000">
            <a:off x="2622550" y="-352425"/>
            <a:ext cx="0" cy="4165600"/>
          </a:xfrm>
          <a:prstGeom prst="line">
            <a:avLst/>
          </a:prstGeom>
          <a:noFill/>
          <a:ln w="9525">
            <a:solidFill>
              <a:srgbClr val="000000"/>
            </a:solidFill>
            <a:round/>
            <a:headEnd/>
            <a:tailEnd/>
          </a:ln>
        </p:spPr>
        <p:txBody>
          <a:bodyPr lIns="36576" tIns="36576" rIns="36576" bIns="36576"/>
          <a:lstStyle/>
          <a:p>
            <a:endParaRPr lang="en-US"/>
          </a:p>
        </p:txBody>
      </p:sp>
      <p:sp>
        <p:nvSpPr>
          <p:cNvPr id="6150" name="Line 6"/>
          <p:cNvSpPr>
            <a:spLocks noChangeShapeType="1"/>
          </p:cNvSpPr>
          <p:nvPr/>
        </p:nvSpPr>
        <p:spPr bwMode="auto">
          <a:xfrm rot="5400000">
            <a:off x="2622550" y="3471863"/>
            <a:ext cx="0" cy="4165600"/>
          </a:xfrm>
          <a:prstGeom prst="line">
            <a:avLst/>
          </a:prstGeom>
          <a:noFill/>
          <a:ln w="9525" algn="ctr">
            <a:solidFill>
              <a:srgbClr val="000000"/>
            </a:solidFill>
            <a:round/>
            <a:headEnd/>
            <a:tailEnd/>
          </a:ln>
        </p:spPr>
        <p:txBody>
          <a:bodyPr lIns="36576" tIns="36576" rIns="36576" bIns="36576"/>
          <a:lstStyle/>
          <a:p>
            <a:endParaRPr lang="en-US"/>
          </a:p>
        </p:txBody>
      </p:sp>
      <p:sp>
        <p:nvSpPr>
          <p:cNvPr id="6151" name="Oval 7"/>
          <p:cNvSpPr>
            <a:spLocks noChangeArrowheads="1"/>
          </p:cNvSpPr>
          <p:nvPr/>
        </p:nvSpPr>
        <p:spPr bwMode="auto">
          <a:xfrm rot="5400000">
            <a:off x="4632325" y="595313"/>
            <a:ext cx="146050" cy="14605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52" name="Oval 8"/>
          <p:cNvSpPr>
            <a:spLocks noChangeArrowheads="1"/>
          </p:cNvSpPr>
          <p:nvPr/>
        </p:nvSpPr>
        <p:spPr bwMode="auto">
          <a:xfrm rot="5400000">
            <a:off x="491331" y="627857"/>
            <a:ext cx="144463" cy="14605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53" name="Oval 9"/>
          <p:cNvSpPr>
            <a:spLocks noChangeArrowheads="1"/>
          </p:cNvSpPr>
          <p:nvPr/>
        </p:nvSpPr>
        <p:spPr bwMode="auto">
          <a:xfrm rot="5400000">
            <a:off x="490538" y="6461125"/>
            <a:ext cx="146050" cy="14605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54" name="Oval 10"/>
          <p:cNvSpPr>
            <a:spLocks noChangeArrowheads="1"/>
          </p:cNvSpPr>
          <p:nvPr/>
        </p:nvSpPr>
        <p:spPr bwMode="auto">
          <a:xfrm rot="5400000">
            <a:off x="4632325" y="6461125"/>
            <a:ext cx="146050" cy="14605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55" name="Oval 11"/>
          <p:cNvSpPr>
            <a:spLocks noChangeArrowheads="1"/>
          </p:cNvSpPr>
          <p:nvPr/>
        </p:nvSpPr>
        <p:spPr bwMode="auto">
          <a:xfrm rot="5400000">
            <a:off x="2573338" y="6461125"/>
            <a:ext cx="146050" cy="14605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56" name="Oval 12"/>
          <p:cNvSpPr>
            <a:spLocks noChangeArrowheads="1"/>
          </p:cNvSpPr>
          <p:nvPr/>
        </p:nvSpPr>
        <p:spPr bwMode="auto">
          <a:xfrm rot="5400000">
            <a:off x="2574131" y="627857"/>
            <a:ext cx="144463" cy="14605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57" name="Oval 13"/>
          <p:cNvSpPr>
            <a:spLocks noChangeArrowheads="1"/>
          </p:cNvSpPr>
          <p:nvPr/>
        </p:nvSpPr>
        <p:spPr bwMode="auto">
          <a:xfrm rot="5400000">
            <a:off x="4632325" y="1631950"/>
            <a:ext cx="146050" cy="146050"/>
          </a:xfrm>
          <a:prstGeom prst="ellipse">
            <a:avLst/>
          </a:prstGeom>
          <a:solidFill>
            <a:srgbClr val="FFFFFF"/>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58" name="Oval 14"/>
          <p:cNvSpPr>
            <a:spLocks noChangeArrowheads="1"/>
          </p:cNvSpPr>
          <p:nvPr/>
        </p:nvSpPr>
        <p:spPr bwMode="auto">
          <a:xfrm rot="5400000">
            <a:off x="4632325" y="5489575"/>
            <a:ext cx="146050" cy="146050"/>
          </a:xfrm>
          <a:prstGeom prst="ellipse">
            <a:avLst/>
          </a:prstGeom>
          <a:solidFill>
            <a:srgbClr val="FFFFFF"/>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59" name="Oval 15"/>
          <p:cNvSpPr>
            <a:spLocks noChangeArrowheads="1"/>
          </p:cNvSpPr>
          <p:nvPr/>
        </p:nvSpPr>
        <p:spPr bwMode="auto">
          <a:xfrm rot="5400000">
            <a:off x="490538" y="5489575"/>
            <a:ext cx="146050" cy="146050"/>
          </a:xfrm>
          <a:prstGeom prst="ellipse">
            <a:avLst/>
          </a:prstGeom>
          <a:solidFill>
            <a:srgbClr val="FFFFFF"/>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60" name="Oval 16"/>
          <p:cNvSpPr>
            <a:spLocks noChangeArrowheads="1"/>
          </p:cNvSpPr>
          <p:nvPr/>
        </p:nvSpPr>
        <p:spPr bwMode="auto">
          <a:xfrm rot="5400000">
            <a:off x="490538" y="1665288"/>
            <a:ext cx="146050" cy="146050"/>
          </a:xfrm>
          <a:prstGeom prst="ellipse">
            <a:avLst/>
          </a:prstGeom>
          <a:solidFill>
            <a:srgbClr val="FFFFFF"/>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61" name="Oval 17"/>
          <p:cNvSpPr>
            <a:spLocks noChangeArrowheads="1"/>
          </p:cNvSpPr>
          <p:nvPr/>
        </p:nvSpPr>
        <p:spPr bwMode="auto">
          <a:xfrm rot="5400000">
            <a:off x="2573338" y="1665288"/>
            <a:ext cx="146050" cy="146050"/>
          </a:xfrm>
          <a:prstGeom prst="ellipse">
            <a:avLst/>
          </a:prstGeom>
          <a:solidFill>
            <a:srgbClr val="FFFFFF"/>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62" name="Oval 18"/>
          <p:cNvSpPr>
            <a:spLocks noChangeArrowheads="1"/>
          </p:cNvSpPr>
          <p:nvPr/>
        </p:nvSpPr>
        <p:spPr bwMode="auto">
          <a:xfrm rot="5400000">
            <a:off x="2606675" y="5489575"/>
            <a:ext cx="146050" cy="146050"/>
          </a:xfrm>
          <a:prstGeom prst="ellipse">
            <a:avLst/>
          </a:prstGeom>
          <a:solidFill>
            <a:srgbClr val="FFFFFF"/>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63" name="Oval 19"/>
          <p:cNvSpPr>
            <a:spLocks noChangeArrowheads="1"/>
          </p:cNvSpPr>
          <p:nvPr/>
        </p:nvSpPr>
        <p:spPr bwMode="auto">
          <a:xfrm rot="5400000">
            <a:off x="4633119" y="3512344"/>
            <a:ext cx="144462" cy="14605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64" name="Oval 20"/>
          <p:cNvSpPr>
            <a:spLocks noChangeArrowheads="1"/>
          </p:cNvSpPr>
          <p:nvPr/>
        </p:nvSpPr>
        <p:spPr bwMode="auto">
          <a:xfrm rot="5400000">
            <a:off x="459582" y="3512344"/>
            <a:ext cx="144462" cy="14605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sp>
        <p:nvSpPr>
          <p:cNvPr id="6165" name="Line 21"/>
          <p:cNvSpPr>
            <a:spLocks noChangeShapeType="1"/>
          </p:cNvSpPr>
          <p:nvPr/>
        </p:nvSpPr>
        <p:spPr bwMode="auto">
          <a:xfrm rot="5400000">
            <a:off x="2622551" y="1558925"/>
            <a:ext cx="0" cy="4035425"/>
          </a:xfrm>
          <a:prstGeom prst="line">
            <a:avLst/>
          </a:prstGeom>
          <a:noFill/>
          <a:ln w="9525">
            <a:solidFill>
              <a:srgbClr val="000000"/>
            </a:solidFill>
            <a:prstDash val="lgDash"/>
            <a:round/>
            <a:headEnd/>
            <a:tailEnd/>
          </a:ln>
        </p:spPr>
        <p:txBody>
          <a:bodyPr lIns="36576" tIns="36576" rIns="36576" bIns="36576"/>
          <a:lstStyle/>
          <a:p>
            <a:endParaRPr lang="en-US"/>
          </a:p>
        </p:txBody>
      </p:sp>
      <p:sp>
        <p:nvSpPr>
          <p:cNvPr id="6166" name="Text Box 22"/>
          <p:cNvSpPr txBox="1">
            <a:spLocks noChangeArrowheads="1"/>
          </p:cNvSpPr>
          <p:nvPr/>
        </p:nvSpPr>
        <p:spPr bwMode="auto">
          <a:xfrm>
            <a:off x="669925" y="3641725"/>
            <a:ext cx="877888" cy="161925"/>
          </a:xfrm>
          <a:prstGeom prst="rect">
            <a:avLst/>
          </a:prstGeom>
          <a:noFill/>
          <a:ln w="9525" algn="in">
            <a:noFill/>
            <a:miter lim="800000"/>
            <a:headEnd/>
            <a:tailEnd/>
          </a:ln>
        </p:spPr>
        <p:txBody>
          <a:bodyPr lIns="36576" tIns="36576" rIns="36576" bIns="36576"/>
          <a:lstStyle/>
          <a:p>
            <a:r>
              <a:rPr lang="en-GB" sz="1000" b="1">
                <a:solidFill>
                  <a:srgbClr val="000000"/>
                </a:solidFill>
                <a:latin typeface="Calibri" pitchFamily="34" charset="0"/>
              </a:rPr>
              <a:t>Halfway Line</a:t>
            </a:r>
            <a:endParaRPr lang="en-US"/>
          </a:p>
        </p:txBody>
      </p:sp>
      <p:grpSp>
        <p:nvGrpSpPr>
          <p:cNvPr id="6167" name="Group 23"/>
          <p:cNvGrpSpPr>
            <a:grpSpLocks/>
          </p:cNvGrpSpPr>
          <p:nvPr/>
        </p:nvGrpSpPr>
        <p:grpSpPr bwMode="auto">
          <a:xfrm rot="8771881">
            <a:off x="3827463" y="2879725"/>
            <a:ext cx="146050" cy="179388"/>
            <a:chOff x="108383775" y="108360150"/>
            <a:chExt cx="162000" cy="198000"/>
          </a:xfrm>
        </p:grpSpPr>
        <p:sp>
          <p:nvSpPr>
            <p:cNvPr id="6216" name="Oval 24"/>
            <p:cNvSpPr>
              <a:spLocks noChangeArrowheads="1"/>
            </p:cNvSpPr>
            <p:nvPr/>
          </p:nvSpPr>
          <p:spPr bwMode="auto">
            <a:xfrm>
              <a:off x="108401775" y="108360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17" name="Oval 25"/>
            <p:cNvSpPr>
              <a:spLocks noChangeArrowheads="1"/>
            </p:cNvSpPr>
            <p:nvPr/>
          </p:nvSpPr>
          <p:spPr bwMode="auto">
            <a:xfrm>
              <a:off x="108464775" y="108360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18" name="Oval 26"/>
            <p:cNvSpPr>
              <a:spLocks noChangeArrowheads="1"/>
            </p:cNvSpPr>
            <p:nvPr/>
          </p:nvSpPr>
          <p:spPr bwMode="auto">
            <a:xfrm>
              <a:off x="108383775" y="108396150"/>
              <a:ext cx="162000" cy="162000"/>
            </a:xfrm>
            <a:prstGeom prst="ellipse">
              <a:avLst/>
            </a:prstGeom>
            <a:solidFill>
              <a:srgbClr val="FFFF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68" name="Group 27"/>
          <p:cNvGrpSpPr>
            <a:grpSpLocks/>
          </p:cNvGrpSpPr>
          <p:nvPr/>
        </p:nvGrpSpPr>
        <p:grpSpPr bwMode="auto">
          <a:xfrm rot="8526979">
            <a:off x="2133600" y="3043238"/>
            <a:ext cx="147638" cy="177800"/>
            <a:chOff x="108365775" y="108954150"/>
            <a:chExt cx="162000" cy="198000"/>
          </a:xfrm>
        </p:grpSpPr>
        <p:sp>
          <p:nvSpPr>
            <p:cNvPr id="6213" name="Oval 28"/>
            <p:cNvSpPr>
              <a:spLocks noChangeArrowheads="1"/>
            </p:cNvSpPr>
            <p:nvPr/>
          </p:nvSpPr>
          <p:spPr bwMode="auto">
            <a:xfrm>
              <a:off x="108383775" y="108954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14" name="Oval 29"/>
            <p:cNvSpPr>
              <a:spLocks noChangeArrowheads="1"/>
            </p:cNvSpPr>
            <p:nvPr/>
          </p:nvSpPr>
          <p:spPr bwMode="auto">
            <a:xfrm>
              <a:off x="108446775" y="108954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15" name="Oval 30"/>
            <p:cNvSpPr>
              <a:spLocks noChangeArrowheads="1"/>
            </p:cNvSpPr>
            <p:nvPr/>
          </p:nvSpPr>
          <p:spPr bwMode="auto">
            <a:xfrm>
              <a:off x="108365775" y="108990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69" name="Group 31"/>
          <p:cNvGrpSpPr>
            <a:grpSpLocks/>
          </p:cNvGrpSpPr>
          <p:nvPr/>
        </p:nvGrpSpPr>
        <p:grpSpPr bwMode="auto">
          <a:xfrm rot="-10573953">
            <a:off x="2801938" y="2312988"/>
            <a:ext cx="146050" cy="177800"/>
            <a:chOff x="108383775" y="108666150"/>
            <a:chExt cx="162000" cy="198000"/>
          </a:xfrm>
        </p:grpSpPr>
        <p:sp>
          <p:nvSpPr>
            <p:cNvPr id="6210" name="Oval 32"/>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11" name="Oval 33"/>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12" name="Oval 34"/>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70" name="Group 35"/>
          <p:cNvGrpSpPr>
            <a:grpSpLocks/>
          </p:cNvGrpSpPr>
          <p:nvPr/>
        </p:nvGrpSpPr>
        <p:grpSpPr bwMode="auto">
          <a:xfrm rot="8396686">
            <a:off x="750888" y="2443163"/>
            <a:ext cx="146050" cy="177800"/>
            <a:chOff x="108503431" y="108566922"/>
            <a:chExt cx="162000" cy="198001"/>
          </a:xfrm>
        </p:grpSpPr>
        <p:sp>
          <p:nvSpPr>
            <p:cNvPr id="6207" name="Oval 36"/>
            <p:cNvSpPr>
              <a:spLocks noChangeArrowheads="1"/>
            </p:cNvSpPr>
            <p:nvPr/>
          </p:nvSpPr>
          <p:spPr bwMode="auto">
            <a:xfrm>
              <a:off x="108521430" y="108566923"/>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08" name="Oval 37"/>
            <p:cNvSpPr>
              <a:spLocks noChangeArrowheads="1"/>
            </p:cNvSpPr>
            <p:nvPr/>
          </p:nvSpPr>
          <p:spPr bwMode="auto">
            <a:xfrm>
              <a:off x="108584431" y="10856692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09" name="Oval 38"/>
            <p:cNvSpPr>
              <a:spLocks noChangeArrowheads="1"/>
            </p:cNvSpPr>
            <p:nvPr/>
          </p:nvSpPr>
          <p:spPr bwMode="auto">
            <a:xfrm>
              <a:off x="108503431" y="108602923"/>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71" name="Group 39"/>
          <p:cNvGrpSpPr>
            <a:grpSpLocks/>
          </p:cNvGrpSpPr>
          <p:nvPr/>
        </p:nvGrpSpPr>
        <p:grpSpPr bwMode="auto">
          <a:xfrm rot="-2729907">
            <a:off x="2509044" y="4969669"/>
            <a:ext cx="146050" cy="179388"/>
            <a:chOff x="108609973" y="108445359"/>
            <a:chExt cx="162000" cy="198000"/>
          </a:xfrm>
        </p:grpSpPr>
        <p:sp>
          <p:nvSpPr>
            <p:cNvPr id="6204" name="Oval 40"/>
            <p:cNvSpPr>
              <a:spLocks noChangeArrowheads="1"/>
            </p:cNvSpPr>
            <p:nvPr/>
          </p:nvSpPr>
          <p:spPr bwMode="auto">
            <a:xfrm>
              <a:off x="108627973" y="10844535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05" name="Oval 41"/>
            <p:cNvSpPr>
              <a:spLocks noChangeArrowheads="1"/>
            </p:cNvSpPr>
            <p:nvPr/>
          </p:nvSpPr>
          <p:spPr bwMode="auto">
            <a:xfrm>
              <a:off x="108690973" y="108445359"/>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06" name="Oval 42"/>
            <p:cNvSpPr>
              <a:spLocks noChangeArrowheads="1"/>
            </p:cNvSpPr>
            <p:nvPr/>
          </p:nvSpPr>
          <p:spPr bwMode="auto">
            <a:xfrm>
              <a:off x="108609973" y="108481359"/>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72" name="Group 43"/>
          <p:cNvGrpSpPr>
            <a:grpSpLocks/>
          </p:cNvGrpSpPr>
          <p:nvPr/>
        </p:nvGrpSpPr>
        <p:grpSpPr bwMode="auto">
          <a:xfrm rot="-8514962">
            <a:off x="4265613" y="3124200"/>
            <a:ext cx="147637" cy="177800"/>
            <a:chOff x="108716516" y="108323796"/>
            <a:chExt cx="162000" cy="197999"/>
          </a:xfrm>
        </p:grpSpPr>
        <p:sp>
          <p:nvSpPr>
            <p:cNvPr id="6201" name="Oval 44"/>
            <p:cNvSpPr>
              <a:spLocks noChangeArrowheads="1"/>
            </p:cNvSpPr>
            <p:nvPr/>
          </p:nvSpPr>
          <p:spPr bwMode="auto">
            <a:xfrm>
              <a:off x="108734516" y="10832379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02" name="Oval 45"/>
            <p:cNvSpPr>
              <a:spLocks noChangeArrowheads="1"/>
            </p:cNvSpPr>
            <p:nvPr/>
          </p:nvSpPr>
          <p:spPr bwMode="auto">
            <a:xfrm>
              <a:off x="108797516" y="10832379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03" name="Oval 46"/>
            <p:cNvSpPr>
              <a:spLocks noChangeArrowheads="1"/>
            </p:cNvSpPr>
            <p:nvPr/>
          </p:nvSpPr>
          <p:spPr bwMode="auto">
            <a:xfrm>
              <a:off x="108716516" y="108359795"/>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73" name="Group 47"/>
          <p:cNvGrpSpPr>
            <a:grpSpLocks/>
          </p:cNvGrpSpPr>
          <p:nvPr/>
        </p:nvGrpSpPr>
        <p:grpSpPr bwMode="auto">
          <a:xfrm rot="9929972">
            <a:off x="1873250" y="3560763"/>
            <a:ext cx="147638" cy="177800"/>
            <a:chOff x="108498075" y="108474450"/>
            <a:chExt cx="162000" cy="198000"/>
          </a:xfrm>
        </p:grpSpPr>
        <p:sp>
          <p:nvSpPr>
            <p:cNvPr id="6198" name="Oval 48"/>
            <p:cNvSpPr>
              <a:spLocks noChangeArrowheads="1"/>
            </p:cNvSpPr>
            <p:nvPr/>
          </p:nvSpPr>
          <p:spPr bwMode="auto">
            <a:xfrm>
              <a:off x="108516075" y="108474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99" name="Oval 49"/>
            <p:cNvSpPr>
              <a:spLocks noChangeArrowheads="1"/>
            </p:cNvSpPr>
            <p:nvPr/>
          </p:nvSpPr>
          <p:spPr bwMode="auto">
            <a:xfrm>
              <a:off x="108579075" y="108474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00" name="Oval 50"/>
            <p:cNvSpPr>
              <a:spLocks noChangeArrowheads="1"/>
            </p:cNvSpPr>
            <p:nvPr/>
          </p:nvSpPr>
          <p:spPr bwMode="auto">
            <a:xfrm>
              <a:off x="108498075" y="108510450"/>
              <a:ext cx="162000" cy="162000"/>
            </a:xfrm>
            <a:prstGeom prst="ellipse">
              <a:avLst/>
            </a:prstGeom>
            <a:solidFill>
              <a:srgbClr val="FFFF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74" name="Group 51"/>
          <p:cNvGrpSpPr>
            <a:grpSpLocks/>
          </p:cNvGrpSpPr>
          <p:nvPr/>
        </p:nvGrpSpPr>
        <p:grpSpPr bwMode="auto">
          <a:xfrm rot="7434305">
            <a:off x="2297907" y="4274344"/>
            <a:ext cx="144462" cy="177800"/>
            <a:chOff x="108612375" y="108588750"/>
            <a:chExt cx="162000" cy="198000"/>
          </a:xfrm>
        </p:grpSpPr>
        <p:sp>
          <p:nvSpPr>
            <p:cNvPr id="6195" name="Oval 52"/>
            <p:cNvSpPr>
              <a:spLocks noChangeArrowheads="1"/>
            </p:cNvSpPr>
            <p:nvPr/>
          </p:nvSpPr>
          <p:spPr bwMode="auto">
            <a:xfrm>
              <a:off x="108630375" y="108588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96" name="Oval 53"/>
            <p:cNvSpPr>
              <a:spLocks noChangeArrowheads="1"/>
            </p:cNvSpPr>
            <p:nvPr/>
          </p:nvSpPr>
          <p:spPr bwMode="auto">
            <a:xfrm>
              <a:off x="108693375" y="108588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97" name="Oval 54"/>
            <p:cNvSpPr>
              <a:spLocks noChangeArrowheads="1"/>
            </p:cNvSpPr>
            <p:nvPr/>
          </p:nvSpPr>
          <p:spPr bwMode="auto">
            <a:xfrm>
              <a:off x="108612375" y="108624750"/>
              <a:ext cx="162000" cy="162000"/>
            </a:xfrm>
            <a:prstGeom prst="ellipse">
              <a:avLst/>
            </a:prstGeom>
            <a:solidFill>
              <a:srgbClr val="FFFF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75" name="Group 55"/>
          <p:cNvGrpSpPr>
            <a:grpSpLocks/>
          </p:cNvGrpSpPr>
          <p:nvPr/>
        </p:nvGrpSpPr>
        <p:grpSpPr bwMode="auto">
          <a:xfrm rot="8772502">
            <a:off x="3305175" y="3722688"/>
            <a:ext cx="147638" cy="179387"/>
            <a:chOff x="108726675" y="108703050"/>
            <a:chExt cx="162000" cy="198000"/>
          </a:xfrm>
        </p:grpSpPr>
        <p:sp>
          <p:nvSpPr>
            <p:cNvPr id="6192" name="Oval 56"/>
            <p:cNvSpPr>
              <a:spLocks noChangeArrowheads="1"/>
            </p:cNvSpPr>
            <p:nvPr/>
          </p:nvSpPr>
          <p:spPr bwMode="auto">
            <a:xfrm>
              <a:off x="108744675" y="108703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93" name="Oval 57"/>
            <p:cNvSpPr>
              <a:spLocks noChangeArrowheads="1"/>
            </p:cNvSpPr>
            <p:nvPr/>
          </p:nvSpPr>
          <p:spPr bwMode="auto">
            <a:xfrm>
              <a:off x="108807675" y="108703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94" name="Oval 58"/>
            <p:cNvSpPr>
              <a:spLocks noChangeArrowheads="1"/>
            </p:cNvSpPr>
            <p:nvPr/>
          </p:nvSpPr>
          <p:spPr bwMode="auto">
            <a:xfrm>
              <a:off x="108726675" y="108739050"/>
              <a:ext cx="162000" cy="162000"/>
            </a:xfrm>
            <a:prstGeom prst="ellipse">
              <a:avLst/>
            </a:prstGeom>
            <a:solidFill>
              <a:srgbClr val="FFFF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76" name="Group 59"/>
          <p:cNvGrpSpPr>
            <a:grpSpLocks/>
          </p:cNvGrpSpPr>
          <p:nvPr/>
        </p:nvGrpSpPr>
        <p:grpSpPr bwMode="auto">
          <a:xfrm rot="-10545420">
            <a:off x="3957638" y="2038350"/>
            <a:ext cx="146050" cy="177800"/>
            <a:chOff x="108480075" y="109068450"/>
            <a:chExt cx="162000" cy="198000"/>
          </a:xfrm>
        </p:grpSpPr>
        <p:sp>
          <p:nvSpPr>
            <p:cNvPr id="6189" name="Oval 60"/>
            <p:cNvSpPr>
              <a:spLocks noChangeArrowheads="1"/>
            </p:cNvSpPr>
            <p:nvPr/>
          </p:nvSpPr>
          <p:spPr bwMode="auto">
            <a:xfrm>
              <a:off x="108498075" y="109068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90" name="Oval 61"/>
            <p:cNvSpPr>
              <a:spLocks noChangeArrowheads="1"/>
            </p:cNvSpPr>
            <p:nvPr/>
          </p:nvSpPr>
          <p:spPr bwMode="auto">
            <a:xfrm>
              <a:off x="108561075" y="109068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91" name="Oval 62"/>
            <p:cNvSpPr>
              <a:spLocks noChangeArrowheads="1"/>
            </p:cNvSpPr>
            <p:nvPr/>
          </p:nvSpPr>
          <p:spPr bwMode="auto">
            <a:xfrm>
              <a:off x="108480075" y="1091044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77" name="Group 63"/>
          <p:cNvGrpSpPr>
            <a:grpSpLocks/>
          </p:cNvGrpSpPr>
          <p:nvPr/>
        </p:nvGrpSpPr>
        <p:grpSpPr bwMode="auto">
          <a:xfrm rot="5400000">
            <a:off x="1223169" y="4760119"/>
            <a:ext cx="146050" cy="179388"/>
            <a:chOff x="108594375" y="109182750"/>
            <a:chExt cx="162000" cy="198000"/>
          </a:xfrm>
        </p:grpSpPr>
        <p:sp>
          <p:nvSpPr>
            <p:cNvPr id="6186" name="Oval 64"/>
            <p:cNvSpPr>
              <a:spLocks noChangeArrowheads="1"/>
            </p:cNvSpPr>
            <p:nvPr/>
          </p:nvSpPr>
          <p:spPr bwMode="auto">
            <a:xfrm>
              <a:off x="108612375" y="109182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87" name="Oval 65"/>
            <p:cNvSpPr>
              <a:spLocks noChangeArrowheads="1"/>
            </p:cNvSpPr>
            <p:nvPr/>
          </p:nvSpPr>
          <p:spPr bwMode="auto">
            <a:xfrm>
              <a:off x="108675375" y="109182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88" name="Oval 66"/>
            <p:cNvSpPr>
              <a:spLocks noChangeArrowheads="1"/>
            </p:cNvSpPr>
            <p:nvPr/>
          </p:nvSpPr>
          <p:spPr bwMode="auto">
            <a:xfrm>
              <a:off x="108594375" y="1092187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78" name="Group 67"/>
          <p:cNvGrpSpPr>
            <a:grpSpLocks/>
          </p:cNvGrpSpPr>
          <p:nvPr/>
        </p:nvGrpSpPr>
        <p:grpSpPr bwMode="auto">
          <a:xfrm rot="-3280238">
            <a:off x="4006057" y="4969669"/>
            <a:ext cx="146050" cy="179387"/>
            <a:chOff x="108708675" y="109297050"/>
            <a:chExt cx="162000" cy="198000"/>
          </a:xfrm>
        </p:grpSpPr>
        <p:sp>
          <p:nvSpPr>
            <p:cNvPr id="6183" name="Oval 68"/>
            <p:cNvSpPr>
              <a:spLocks noChangeArrowheads="1"/>
            </p:cNvSpPr>
            <p:nvPr/>
          </p:nvSpPr>
          <p:spPr bwMode="auto">
            <a:xfrm>
              <a:off x="108726675" y="109297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84" name="Oval 69"/>
            <p:cNvSpPr>
              <a:spLocks noChangeArrowheads="1"/>
            </p:cNvSpPr>
            <p:nvPr/>
          </p:nvSpPr>
          <p:spPr bwMode="auto">
            <a:xfrm>
              <a:off x="108789675" y="109297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85" name="Oval 70"/>
            <p:cNvSpPr>
              <a:spLocks noChangeArrowheads="1"/>
            </p:cNvSpPr>
            <p:nvPr/>
          </p:nvSpPr>
          <p:spPr bwMode="auto">
            <a:xfrm>
              <a:off x="108708675" y="109333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179" name="Oval 71" descr="Solid diamond"/>
          <p:cNvSpPr>
            <a:spLocks noChangeArrowheads="1"/>
          </p:cNvSpPr>
          <p:nvPr/>
        </p:nvSpPr>
        <p:spPr bwMode="auto">
          <a:xfrm rot="5400000">
            <a:off x="2264569" y="3251994"/>
            <a:ext cx="96837" cy="984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80" name="Oval 72" descr="Solid diamond"/>
          <p:cNvSpPr>
            <a:spLocks noChangeArrowheads="1"/>
          </p:cNvSpPr>
          <p:nvPr/>
        </p:nvSpPr>
        <p:spPr bwMode="auto">
          <a:xfrm rot="5400000">
            <a:off x="631825" y="4360863"/>
            <a:ext cx="96837" cy="9683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81" name="Line 73"/>
          <p:cNvSpPr>
            <a:spLocks noChangeShapeType="1"/>
          </p:cNvSpPr>
          <p:nvPr/>
        </p:nvSpPr>
        <p:spPr bwMode="auto">
          <a:xfrm rot="5400000" flipV="1">
            <a:off x="2397919" y="3378994"/>
            <a:ext cx="1490662" cy="1562100"/>
          </a:xfrm>
          <a:prstGeom prst="line">
            <a:avLst/>
          </a:prstGeom>
          <a:noFill/>
          <a:ln w="9525">
            <a:solidFill>
              <a:srgbClr val="000000"/>
            </a:solidFill>
            <a:round/>
            <a:headEnd/>
            <a:tailEnd type="triangle" w="med" len="med"/>
          </a:ln>
        </p:spPr>
        <p:txBody>
          <a:bodyPr lIns="36576" tIns="36576" rIns="36576" bIns="36576"/>
          <a:lstStyle/>
          <a:p>
            <a:endParaRPr lang="en-US"/>
          </a:p>
        </p:txBody>
      </p:sp>
      <p:sp>
        <p:nvSpPr>
          <p:cNvPr id="6182" name="Line 74"/>
          <p:cNvSpPr>
            <a:spLocks noChangeShapeType="1"/>
          </p:cNvSpPr>
          <p:nvPr/>
        </p:nvSpPr>
        <p:spPr bwMode="auto">
          <a:xfrm rot="5400000" flipH="1">
            <a:off x="559594" y="3039269"/>
            <a:ext cx="2236788" cy="1562100"/>
          </a:xfrm>
          <a:prstGeom prst="line">
            <a:avLst/>
          </a:prstGeom>
          <a:noFill/>
          <a:ln w="9525">
            <a:solidFill>
              <a:srgbClr val="000000"/>
            </a:solidFill>
            <a:round/>
            <a:headEnd/>
            <a:tailEnd type="triangle" w="med" len="med"/>
          </a:ln>
        </p:spPr>
        <p:txBody>
          <a:bodyPr lIns="36576" tIns="36576" rIns="36576" bIns="36576"/>
          <a:lstStyle/>
          <a:p>
            <a:endParaRPr lang="en-US"/>
          </a:p>
        </p:txBody>
      </p:sp>
    </p:spTree>
  </p:cSld>
  <p:clrMapOvr>
    <a:masterClrMapping/>
  </p:clrMapOvr>
  <p:transition advTm="10579"/>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843213" y="188913"/>
            <a:ext cx="3457575"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Space Invaders - Creating Space</a:t>
            </a:r>
          </a:p>
        </p:txBody>
      </p:sp>
      <p:sp>
        <p:nvSpPr>
          <p:cNvPr id="52227" name="TextBox 58"/>
          <p:cNvSpPr txBox="1">
            <a:spLocks noChangeArrowheads="1"/>
          </p:cNvSpPr>
          <p:nvPr/>
        </p:nvSpPr>
        <p:spPr bwMode="auto">
          <a:xfrm>
            <a:off x="250825" y="765175"/>
            <a:ext cx="2881313" cy="6540500"/>
          </a:xfrm>
          <a:prstGeom prst="rect">
            <a:avLst/>
          </a:prstGeom>
          <a:noFill/>
          <a:ln w="9525">
            <a:noFill/>
            <a:miter lim="800000"/>
            <a:headEnd/>
            <a:tailEnd/>
          </a:ln>
        </p:spPr>
        <p:txBody>
          <a:bodyPr>
            <a:spAutoFit/>
          </a:bodyPr>
          <a:lstStyle/>
          <a:p>
            <a:r>
              <a:rPr lang="en-GB" sz="1100" b="1">
                <a:latin typeface="Calibri" pitchFamily="34" charset="0"/>
              </a:rPr>
              <a:t>Start: </a:t>
            </a:r>
            <a:r>
              <a:rPr lang="en-GB" sz="1100">
                <a:latin typeface="Calibri" pitchFamily="34" charset="0"/>
              </a:rPr>
              <a:t>30x20, 9 players, 1 ball. Set up as above. Team in the middle area are defending and two teams on the outside are looking to keep possession and work the ball from one end to the other. </a:t>
            </a:r>
          </a:p>
          <a:p>
            <a:r>
              <a:rPr lang="en-GB" sz="1100">
                <a:latin typeface="Calibri" pitchFamily="34" charset="0"/>
              </a:rPr>
              <a:t>3 attempts and then rotate. </a:t>
            </a:r>
          </a:p>
          <a:p>
            <a:endParaRPr lang="en-GB" sz="800">
              <a:latin typeface="Calibri" pitchFamily="34" charset="0"/>
            </a:endParaRPr>
          </a:p>
          <a:p>
            <a:r>
              <a:rPr lang="en-GB" sz="1100">
                <a:latin typeface="Calibri" pitchFamily="34" charset="0"/>
              </a:rPr>
              <a:t>Ball to stay on the floor initially.</a:t>
            </a:r>
          </a:p>
          <a:p>
            <a:endParaRPr lang="en-GB" sz="800">
              <a:latin typeface="Calibri" pitchFamily="34" charset="0"/>
            </a:endParaRPr>
          </a:p>
          <a:p>
            <a:r>
              <a:rPr lang="en-GB" sz="1100" b="1">
                <a:latin typeface="Calibri" pitchFamily="34" charset="0"/>
              </a:rPr>
              <a:t>Challenge</a:t>
            </a:r>
            <a:r>
              <a:rPr lang="en-GB" sz="1100">
                <a:latin typeface="Calibri" pitchFamily="34" charset="0"/>
              </a:rPr>
              <a:t> for defenders  how many times can we break up the play, </a:t>
            </a:r>
            <a:r>
              <a:rPr lang="en-GB" sz="1100" b="1">
                <a:latin typeface="Calibri" pitchFamily="34" charset="0"/>
              </a:rPr>
              <a:t>1pt</a:t>
            </a:r>
            <a:r>
              <a:rPr lang="en-GB" sz="1100">
                <a:latin typeface="Calibri" pitchFamily="34" charset="0"/>
              </a:rPr>
              <a:t> for each success. </a:t>
            </a:r>
          </a:p>
          <a:p>
            <a:endParaRPr lang="en-GB" sz="800">
              <a:latin typeface="Calibri" pitchFamily="34" charset="0"/>
            </a:endParaRPr>
          </a:p>
          <a:p>
            <a:r>
              <a:rPr lang="en-GB" sz="1100" b="1">
                <a:latin typeface="Calibri" pitchFamily="34" charset="0"/>
              </a:rPr>
              <a:t>Challenge</a:t>
            </a:r>
            <a:r>
              <a:rPr lang="en-GB" sz="1100">
                <a:latin typeface="Calibri" pitchFamily="34" charset="0"/>
              </a:rPr>
              <a:t> for attackers  can we split the defenders in passing to the other end.</a:t>
            </a:r>
          </a:p>
          <a:p>
            <a:r>
              <a:rPr lang="en-GB" sz="1100">
                <a:latin typeface="Calibri" pitchFamily="34" charset="0"/>
              </a:rPr>
              <a:t>How can we be in a better position to receive the ball. </a:t>
            </a:r>
          </a:p>
          <a:p>
            <a:endParaRPr lang="en-GB" sz="800">
              <a:latin typeface="Calibri" pitchFamily="34" charset="0"/>
            </a:endParaRPr>
          </a:p>
          <a:p>
            <a:r>
              <a:rPr lang="en-GB" sz="1100" b="1">
                <a:latin typeface="Calibri" pitchFamily="34" charset="0"/>
              </a:rPr>
              <a:t>Progressions:</a:t>
            </a:r>
          </a:p>
          <a:p>
            <a:r>
              <a:rPr lang="en-GB" sz="1100">
                <a:latin typeface="Calibri" pitchFamily="34" charset="0"/>
              </a:rPr>
              <a:t>One defender can go into the end zones to increase the pressure on the attackers.</a:t>
            </a:r>
          </a:p>
          <a:p>
            <a:endParaRPr lang="en-GB" sz="800">
              <a:latin typeface="Calibri" pitchFamily="34" charset="0"/>
            </a:endParaRPr>
          </a:p>
          <a:p>
            <a:r>
              <a:rPr lang="en-GB" sz="1100">
                <a:latin typeface="Calibri" pitchFamily="34" charset="0"/>
              </a:rPr>
              <a:t>Two defenders can go into the end zones now.</a:t>
            </a:r>
          </a:p>
          <a:p>
            <a:r>
              <a:rPr lang="en-GB" sz="1100">
                <a:latin typeface="Calibri" pitchFamily="34" charset="0"/>
              </a:rPr>
              <a:t>Maybe one has a ball initially.</a:t>
            </a:r>
          </a:p>
          <a:p>
            <a:endParaRPr lang="en-GB" sz="800">
              <a:latin typeface="Calibri" pitchFamily="34" charset="0"/>
            </a:endParaRPr>
          </a:p>
          <a:p>
            <a:r>
              <a:rPr lang="en-GB" sz="1100">
                <a:latin typeface="Calibri" pitchFamily="34" charset="0"/>
              </a:rPr>
              <a:t>Can create 2v1’s in each of the thirds of the area.</a:t>
            </a:r>
          </a:p>
          <a:p>
            <a:endParaRPr lang="en-GB" sz="800">
              <a:latin typeface="Calibri" pitchFamily="34" charset="0"/>
            </a:endParaRPr>
          </a:p>
          <a:p>
            <a:r>
              <a:rPr lang="en-GB" sz="1100">
                <a:latin typeface="Calibri" pitchFamily="34" charset="0"/>
              </a:rPr>
              <a:t>Attackers can now score points by breaking out to the opposite end.</a:t>
            </a:r>
          </a:p>
          <a:p>
            <a:endParaRPr lang="en-GB" sz="800">
              <a:latin typeface="Calibri" pitchFamily="34" charset="0"/>
            </a:endParaRPr>
          </a:p>
          <a:p>
            <a:r>
              <a:rPr lang="en-GB" sz="1100">
                <a:latin typeface="Calibri" pitchFamily="34" charset="0"/>
              </a:rPr>
              <a:t>Introduce a goal or two or three to give the attackers an end product and will also focus the defenders.</a:t>
            </a:r>
          </a:p>
          <a:p>
            <a:r>
              <a:rPr lang="en-GB" sz="1100" b="1">
                <a:latin typeface="Calibri" pitchFamily="34" charset="0"/>
              </a:rPr>
              <a:t>Defenders </a:t>
            </a:r>
            <a:r>
              <a:rPr lang="en-GB" sz="1100">
                <a:latin typeface="Calibri" pitchFamily="34" charset="0"/>
              </a:rPr>
              <a:t>can recover into end zones in this progression.</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52228" name="Group 54"/>
          <p:cNvGrpSpPr>
            <a:grpSpLocks/>
          </p:cNvGrpSpPr>
          <p:nvPr/>
        </p:nvGrpSpPr>
        <p:grpSpPr bwMode="auto">
          <a:xfrm>
            <a:off x="3348038" y="981075"/>
            <a:ext cx="5472112" cy="4535488"/>
            <a:chOff x="3348038" y="981075"/>
            <a:chExt cx="5472112" cy="4535488"/>
          </a:xfrm>
        </p:grpSpPr>
        <p:sp>
          <p:nvSpPr>
            <p:cNvPr id="52229" name="Rectangle 4"/>
            <p:cNvSpPr>
              <a:spLocks noChangeArrowheads="1"/>
            </p:cNvSpPr>
            <p:nvPr/>
          </p:nvSpPr>
          <p:spPr bwMode="auto">
            <a:xfrm rot="10800000">
              <a:off x="3348038" y="981075"/>
              <a:ext cx="5472112" cy="4535488"/>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2230" name="Rectangle 5"/>
            <p:cNvSpPr>
              <a:spLocks noChangeArrowheads="1"/>
            </p:cNvSpPr>
            <p:nvPr/>
          </p:nvSpPr>
          <p:spPr bwMode="auto">
            <a:xfrm rot="10800000">
              <a:off x="3709988" y="1327150"/>
              <a:ext cx="4748212" cy="3829050"/>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52231" name="Group 10"/>
            <p:cNvGrpSpPr>
              <a:grpSpLocks/>
            </p:cNvGrpSpPr>
            <p:nvPr/>
          </p:nvGrpSpPr>
          <p:grpSpPr bwMode="auto">
            <a:xfrm rot="-7907223">
              <a:off x="8008144" y="1659731"/>
              <a:ext cx="142875" cy="163513"/>
              <a:chOff x="108383775" y="108666150"/>
              <a:chExt cx="162000" cy="198000"/>
            </a:xfrm>
          </p:grpSpPr>
          <p:sp>
            <p:nvSpPr>
              <p:cNvPr id="52277"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78"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79"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2232" name="Group 26"/>
            <p:cNvGrpSpPr>
              <a:grpSpLocks/>
            </p:cNvGrpSpPr>
            <p:nvPr/>
          </p:nvGrpSpPr>
          <p:grpSpPr bwMode="auto">
            <a:xfrm rot="4740000">
              <a:off x="4106069" y="3261519"/>
              <a:ext cx="139700" cy="166688"/>
              <a:chOff x="111300675" y="109819050"/>
              <a:chExt cx="162000" cy="198000"/>
            </a:xfrm>
          </p:grpSpPr>
          <p:sp>
            <p:nvSpPr>
              <p:cNvPr id="52274"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75"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76"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2233" name="Group 30"/>
            <p:cNvGrpSpPr>
              <a:grpSpLocks/>
            </p:cNvGrpSpPr>
            <p:nvPr/>
          </p:nvGrpSpPr>
          <p:grpSpPr bwMode="auto">
            <a:xfrm rot="-10740000">
              <a:off x="6157913" y="1701800"/>
              <a:ext cx="133350" cy="174625"/>
              <a:chOff x="108600269" y="109058151"/>
              <a:chExt cx="162000" cy="198000"/>
            </a:xfrm>
          </p:grpSpPr>
          <p:sp>
            <p:nvSpPr>
              <p:cNvPr id="52271"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72"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73"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2234" name="Group 34"/>
            <p:cNvGrpSpPr>
              <a:grpSpLocks/>
            </p:cNvGrpSpPr>
            <p:nvPr/>
          </p:nvGrpSpPr>
          <p:grpSpPr bwMode="auto">
            <a:xfrm rot="9720000">
              <a:off x="4425950" y="1846263"/>
              <a:ext cx="134938" cy="174625"/>
              <a:chOff x="108461002" y="109140210"/>
              <a:chExt cx="162000" cy="198001"/>
            </a:xfrm>
          </p:grpSpPr>
          <p:sp>
            <p:nvSpPr>
              <p:cNvPr id="52268" name="Oval 36"/>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69" name="Oval 37"/>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70" name="Oval 38"/>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2235" name="Group 46"/>
            <p:cNvGrpSpPr>
              <a:grpSpLocks/>
            </p:cNvGrpSpPr>
            <p:nvPr/>
          </p:nvGrpSpPr>
          <p:grpSpPr bwMode="auto">
            <a:xfrm rot="60000">
              <a:off x="6229350" y="3573463"/>
              <a:ext cx="134938" cy="174625"/>
              <a:chOff x="111414975" y="109933350"/>
              <a:chExt cx="162000" cy="198000"/>
            </a:xfrm>
          </p:grpSpPr>
          <p:sp>
            <p:nvSpPr>
              <p:cNvPr id="52265"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66"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67"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2236" name="Group 50"/>
            <p:cNvGrpSpPr>
              <a:grpSpLocks/>
            </p:cNvGrpSpPr>
            <p:nvPr/>
          </p:nvGrpSpPr>
          <p:grpSpPr bwMode="auto">
            <a:xfrm rot="-7920000">
              <a:off x="7911307" y="3056731"/>
              <a:ext cx="139700" cy="173037"/>
              <a:chOff x="111529275" y="110047650"/>
              <a:chExt cx="162000" cy="198000"/>
            </a:xfrm>
          </p:grpSpPr>
          <p:sp>
            <p:nvSpPr>
              <p:cNvPr id="52262"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63"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64"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cxnSp>
          <p:nvCxnSpPr>
            <p:cNvPr id="15" name="Straight Connector 14"/>
            <p:cNvCxnSpPr/>
            <p:nvPr/>
          </p:nvCxnSpPr>
          <p:spPr bwMode="auto">
            <a:xfrm>
              <a:off x="3708400" y="2636838"/>
              <a:ext cx="469741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auto">
            <a:xfrm>
              <a:off x="3708400" y="3932238"/>
              <a:ext cx="469741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2239" name="Group 61"/>
            <p:cNvGrpSpPr>
              <a:grpSpLocks/>
            </p:cNvGrpSpPr>
            <p:nvPr/>
          </p:nvGrpSpPr>
          <p:grpSpPr bwMode="auto">
            <a:xfrm rot="-5559408">
              <a:off x="7997032" y="4387056"/>
              <a:ext cx="152400" cy="169863"/>
              <a:chOff x="111522075" y="109140450"/>
              <a:chExt cx="162000" cy="198000"/>
            </a:xfrm>
          </p:grpSpPr>
          <p:sp>
            <p:nvSpPr>
              <p:cNvPr id="52259"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60"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61"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2240" name="Group 61"/>
            <p:cNvGrpSpPr>
              <a:grpSpLocks/>
            </p:cNvGrpSpPr>
            <p:nvPr/>
          </p:nvGrpSpPr>
          <p:grpSpPr bwMode="auto">
            <a:xfrm rot="-1350693">
              <a:off x="6111875" y="4386263"/>
              <a:ext cx="146050" cy="177800"/>
              <a:chOff x="111522075" y="109140450"/>
              <a:chExt cx="162000" cy="198000"/>
            </a:xfrm>
          </p:grpSpPr>
          <p:sp>
            <p:nvSpPr>
              <p:cNvPr id="52256"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57"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58"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2241" name="Group 61"/>
            <p:cNvGrpSpPr>
              <a:grpSpLocks/>
            </p:cNvGrpSpPr>
            <p:nvPr/>
          </p:nvGrpSpPr>
          <p:grpSpPr bwMode="auto">
            <a:xfrm rot="2161071">
              <a:off x="4033838" y="4462463"/>
              <a:ext cx="146050" cy="177800"/>
              <a:chOff x="111522075" y="109140450"/>
              <a:chExt cx="162000" cy="198000"/>
            </a:xfrm>
          </p:grpSpPr>
          <p:sp>
            <p:nvSpPr>
              <p:cNvPr id="52253"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54"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55"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2242" name="Oval 57" descr="Solid diamond"/>
            <p:cNvSpPr>
              <a:spLocks noChangeArrowheads="1"/>
            </p:cNvSpPr>
            <p:nvPr/>
          </p:nvSpPr>
          <p:spPr bwMode="auto">
            <a:xfrm rot="10800000">
              <a:off x="6227763" y="4148138"/>
              <a:ext cx="88900" cy="9525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243" name="AutoShape 2" descr="Outlined diamond"/>
            <p:cNvSpPr>
              <a:spLocks noChangeAspect="1" noChangeArrowheads="1"/>
            </p:cNvSpPr>
            <p:nvPr/>
          </p:nvSpPr>
          <p:spPr bwMode="auto">
            <a:xfrm rot="5400000">
              <a:off x="7878763" y="985838"/>
              <a:ext cx="280987" cy="414337"/>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sp>
          <p:nvSpPr>
            <p:cNvPr id="52244" name="AutoShape 2" descr="Outlined diamond"/>
            <p:cNvSpPr>
              <a:spLocks noChangeAspect="1" noChangeArrowheads="1"/>
            </p:cNvSpPr>
            <p:nvPr/>
          </p:nvSpPr>
          <p:spPr bwMode="auto">
            <a:xfrm rot="5400000">
              <a:off x="6078538" y="985838"/>
              <a:ext cx="280987" cy="414337"/>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sp>
          <p:nvSpPr>
            <p:cNvPr id="52245" name="AutoShape 2" descr="Outlined diamond"/>
            <p:cNvSpPr>
              <a:spLocks noChangeAspect="1" noChangeArrowheads="1"/>
            </p:cNvSpPr>
            <p:nvPr/>
          </p:nvSpPr>
          <p:spPr bwMode="auto">
            <a:xfrm rot="5400000">
              <a:off x="4206875" y="985838"/>
              <a:ext cx="280987" cy="414338"/>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sp>
          <p:nvSpPr>
            <p:cNvPr id="52246" name="AutoShape 2" descr="Outlined diamond"/>
            <p:cNvSpPr>
              <a:spLocks noChangeAspect="1" noChangeArrowheads="1"/>
            </p:cNvSpPr>
            <p:nvPr/>
          </p:nvSpPr>
          <p:spPr bwMode="auto">
            <a:xfrm rot="5400000">
              <a:off x="7807325" y="4802188"/>
              <a:ext cx="280987" cy="414338"/>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sp>
          <p:nvSpPr>
            <p:cNvPr id="52247" name="AutoShape 2" descr="Outlined diamond"/>
            <p:cNvSpPr>
              <a:spLocks noChangeAspect="1" noChangeArrowheads="1"/>
            </p:cNvSpPr>
            <p:nvPr/>
          </p:nvSpPr>
          <p:spPr bwMode="auto">
            <a:xfrm rot="5400000">
              <a:off x="5934075" y="4802188"/>
              <a:ext cx="280987" cy="414338"/>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sp>
          <p:nvSpPr>
            <p:cNvPr id="52248" name="AutoShape 2" descr="Outlined diamond"/>
            <p:cNvSpPr>
              <a:spLocks noChangeAspect="1" noChangeArrowheads="1"/>
            </p:cNvSpPr>
            <p:nvPr/>
          </p:nvSpPr>
          <p:spPr bwMode="auto">
            <a:xfrm rot="5400000">
              <a:off x="4206875" y="4802188"/>
              <a:ext cx="280987" cy="414338"/>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sp>
          <p:nvSpPr>
            <p:cNvPr id="66" name="TextBox 65"/>
            <p:cNvSpPr txBox="1"/>
            <p:nvPr/>
          </p:nvSpPr>
          <p:spPr bwMode="auto">
            <a:xfrm>
              <a:off x="8459788" y="1917700"/>
              <a:ext cx="360362" cy="260350"/>
            </a:xfrm>
            <a:prstGeom prst="rect">
              <a:avLst/>
            </a:prstGeom>
            <a:noFill/>
          </p:spPr>
          <p:txBody>
            <a:bodyPr>
              <a:spAutoFit/>
            </a:bodyPr>
            <a:lstStyle/>
            <a:p>
              <a:pPr>
                <a:defRPr/>
              </a:pPr>
              <a:r>
                <a:rPr lang="en-GB" sz="1100" b="1" dirty="0">
                  <a:latin typeface="+mj-lt"/>
                </a:rPr>
                <a:t>10</a:t>
              </a:r>
            </a:p>
          </p:txBody>
        </p:sp>
        <p:sp>
          <p:nvSpPr>
            <p:cNvPr id="67" name="TextBox 66"/>
            <p:cNvSpPr txBox="1"/>
            <p:nvPr/>
          </p:nvSpPr>
          <p:spPr bwMode="auto">
            <a:xfrm>
              <a:off x="8459788" y="3140075"/>
              <a:ext cx="360362" cy="261938"/>
            </a:xfrm>
            <a:prstGeom prst="rect">
              <a:avLst/>
            </a:prstGeom>
            <a:noFill/>
          </p:spPr>
          <p:txBody>
            <a:bodyPr>
              <a:spAutoFit/>
            </a:bodyPr>
            <a:lstStyle/>
            <a:p>
              <a:pPr>
                <a:defRPr/>
              </a:pPr>
              <a:r>
                <a:rPr lang="en-GB" sz="1100" b="1" dirty="0">
                  <a:latin typeface="+mj-lt"/>
                </a:rPr>
                <a:t>10</a:t>
              </a:r>
            </a:p>
          </p:txBody>
        </p:sp>
        <p:sp>
          <p:nvSpPr>
            <p:cNvPr id="68" name="TextBox 67"/>
            <p:cNvSpPr txBox="1"/>
            <p:nvPr/>
          </p:nvSpPr>
          <p:spPr bwMode="auto">
            <a:xfrm>
              <a:off x="8459788" y="4364038"/>
              <a:ext cx="360362" cy="261937"/>
            </a:xfrm>
            <a:prstGeom prst="rect">
              <a:avLst/>
            </a:prstGeom>
            <a:noFill/>
          </p:spPr>
          <p:txBody>
            <a:bodyPr>
              <a:spAutoFit/>
            </a:bodyPr>
            <a:lstStyle/>
            <a:p>
              <a:pPr>
                <a:defRPr/>
              </a:pPr>
              <a:r>
                <a:rPr lang="en-GB" sz="1100" b="1" dirty="0">
                  <a:latin typeface="+mj-lt"/>
                </a:rPr>
                <a:t>10</a:t>
              </a:r>
            </a:p>
          </p:txBody>
        </p:sp>
        <p:sp>
          <p:nvSpPr>
            <p:cNvPr id="69" name="TextBox 68"/>
            <p:cNvSpPr txBox="1"/>
            <p:nvPr/>
          </p:nvSpPr>
          <p:spPr bwMode="auto">
            <a:xfrm>
              <a:off x="5940425" y="5229225"/>
              <a:ext cx="360363" cy="260350"/>
            </a:xfrm>
            <a:prstGeom prst="rect">
              <a:avLst/>
            </a:prstGeom>
            <a:noFill/>
          </p:spPr>
          <p:txBody>
            <a:bodyPr>
              <a:spAutoFit/>
            </a:bodyPr>
            <a:lstStyle/>
            <a:p>
              <a:pPr>
                <a:defRPr/>
              </a:pPr>
              <a:r>
                <a:rPr lang="en-GB" sz="1100" b="1" dirty="0">
                  <a:latin typeface="+mj-lt"/>
                </a:rPr>
                <a:t>20</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771775" y="115888"/>
            <a:ext cx="3455988"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Dribbling</a:t>
            </a:r>
          </a:p>
        </p:txBody>
      </p:sp>
      <p:sp>
        <p:nvSpPr>
          <p:cNvPr id="53251" name="TextBox 25"/>
          <p:cNvSpPr txBox="1">
            <a:spLocks noChangeArrowheads="1"/>
          </p:cNvSpPr>
          <p:nvPr/>
        </p:nvSpPr>
        <p:spPr bwMode="auto">
          <a:xfrm>
            <a:off x="539750" y="4797425"/>
            <a:ext cx="3240088" cy="3632200"/>
          </a:xfrm>
          <a:prstGeom prst="rect">
            <a:avLst/>
          </a:prstGeom>
          <a:noFill/>
          <a:ln w="9525">
            <a:noFill/>
            <a:miter lim="800000"/>
            <a:headEnd/>
            <a:tailEnd/>
          </a:ln>
        </p:spPr>
        <p:txBody>
          <a:bodyPr>
            <a:spAutoFit/>
          </a:bodyPr>
          <a:lstStyle/>
          <a:p>
            <a:r>
              <a:rPr lang="en-GB" sz="1100">
                <a:latin typeface="Calibri" pitchFamily="34" charset="0"/>
              </a:rPr>
              <a:t>12 Players (3 Teams of 4) with a ball each.</a:t>
            </a:r>
          </a:p>
          <a:p>
            <a:endParaRPr lang="en-GB" sz="1100">
              <a:latin typeface="Calibri" pitchFamily="34" charset="0"/>
            </a:endParaRPr>
          </a:p>
          <a:p>
            <a:r>
              <a:rPr lang="en-GB" sz="1100">
                <a:latin typeface="Calibri" pitchFamily="34" charset="0"/>
              </a:rPr>
              <a:t>Players dribbling around the area using;</a:t>
            </a:r>
          </a:p>
          <a:p>
            <a:r>
              <a:rPr lang="en-GB" sz="1100">
                <a:latin typeface="Calibri" pitchFamily="34" charset="0"/>
              </a:rPr>
              <a:t>Big toe. Little toe, Sole of feet, Laces.</a:t>
            </a:r>
          </a:p>
          <a:p>
            <a:r>
              <a:rPr lang="en-GB" sz="1100">
                <a:latin typeface="Calibri" pitchFamily="34" charset="0"/>
              </a:rPr>
              <a:t>Players manipulating the ball forwards, backwards, sideways.</a:t>
            </a:r>
          </a:p>
          <a:p>
            <a:endParaRPr lang="en-GB" sz="1100" b="1">
              <a:latin typeface="Calibri" pitchFamily="34" charset="0"/>
            </a:endParaRPr>
          </a:p>
          <a:p>
            <a:r>
              <a:rPr lang="en-GB" sz="1100" b="1">
                <a:latin typeface="Calibri" pitchFamily="34" charset="0"/>
              </a:rPr>
              <a:t>Progression:</a:t>
            </a:r>
            <a:r>
              <a:rPr lang="en-GB" sz="1100">
                <a:latin typeface="Calibri" pitchFamily="34" charset="0"/>
              </a:rPr>
              <a:t> Changes of Direction and Developing moves to beat an opponent</a:t>
            </a:r>
          </a:p>
          <a:p>
            <a:endParaRPr lang="en-GB" sz="1100" b="1">
              <a:latin typeface="Calibri" pitchFamily="34" charset="0"/>
            </a:endParaRPr>
          </a:p>
          <a:p>
            <a:endParaRPr lang="en-GB" sz="1100" b="1">
              <a:latin typeface="Calibri" pitchFamily="34" charset="0"/>
            </a:endParaRPr>
          </a:p>
          <a:p>
            <a:endParaRPr lang="en-GB" sz="1100">
              <a:latin typeface="Calibri" pitchFamily="34" charset="0"/>
            </a:endParaRPr>
          </a:p>
          <a:p>
            <a:endParaRPr lang="en-GB" sz="1100" b="1">
              <a:latin typeface="Calibri" pitchFamily="34" charset="0"/>
            </a:endParaRPr>
          </a:p>
          <a:p>
            <a:endParaRPr lang="en-GB" sz="10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53252" name="Rectangle 4"/>
          <p:cNvSpPr>
            <a:spLocks noChangeArrowheads="1"/>
          </p:cNvSpPr>
          <p:nvPr/>
        </p:nvSpPr>
        <p:spPr bwMode="auto">
          <a:xfrm rot="-5400000">
            <a:off x="287338" y="801687"/>
            <a:ext cx="4032250" cy="3527425"/>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3253" name="Rectangle 5"/>
          <p:cNvSpPr>
            <a:spLocks noChangeArrowheads="1"/>
          </p:cNvSpPr>
          <p:nvPr/>
        </p:nvSpPr>
        <p:spPr bwMode="auto">
          <a:xfrm rot="-5400000">
            <a:off x="605631" y="1039019"/>
            <a:ext cx="3424238" cy="3028950"/>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53254" name="Group 6"/>
          <p:cNvGrpSpPr>
            <a:grpSpLocks/>
          </p:cNvGrpSpPr>
          <p:nvPr/>
        </p:nvGrpSpPr>
        <p:grpSpPr bwMode="auto">
          <a:xfrm rot="-5400000">
            <a:off x="2430463" y="3781425"/>
            <a:ext cx="101600" cy="146050"/>
            <a:chOff x="111407775" y="109026150"/>
            <a:chExt cx="162000" cy="198000"/>
          </a:xfrm>
        </p:grpSpPr>
        <p:sp>
          <p:nvSpPr>
            <p:cNvPr id="53376"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77"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78"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55" name="Group 10"/>
          <p:cNvGrpSpPr>
            <a:grpSpLocks/>
          </p:cNvGrpSpPr>
          <p:nvPr/>
        </p:nvGrpSpPr>
        <p:grpSpPr bwMode="auto">
          <a:xfrm rot="-2507223">
            <a:off x="2765425" y="3476625"/>
            <a:ext cx="117475" cy="123825"/>
            <a:chOff x="108383775" y="108666150"/>
            <a:chExt cx="162000" cy="198000"/>
          </a:xfrm>
        </p:grpSpPr>
        <p:sp>
          <p:nvSpPr>
            <p:cNvPr id="53373"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74"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75"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56" name="Group 14"/>
          <p:cNvGrpSpPr>
            <a:grpSpLocks/>
          </p:cNvGrpSpPr>
          <p:nvPr/>
        </p:nvGrpSpPr>
        <p:grpSpPr bwMode="auto">
          <a:xfrm rot="1232466">
            <a:off x="1395413" y="3792538"/>
            <a:ext cx="117475" cy="123825"/>
            <a:chOff x="110957775" y="109476150"/>
            <a:chExt cx="162000" cy="198000"/>
          </a:xfrm>
        </p:grpSpPr>
        <p:sp>
          <p:nvSpPr>
            <p:cNvPr id="53370"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71"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72"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57" name="Group 18"/>
          <p:cNvGrpSpPr>
            <a:grpSpLocks/>
          </p:cNvGrpSpPr>
          <p:nvPr/>
        </p:nvGrpSpPr>
        <p:grpSpPr bwMode="auto">
          <a:xfrm rot="-5400000">
            <a:off x="3273426" y="1349375"/>
            <a:ext cx="101600" cy="142875"/>
            <a:chOff x="111750675" y="109369050"/>
            <a:chExt cx="162000" cy="198000"/>
          </a:xfrm>
        </p:grpSpPr>
        <p:sp>
          <p:nvSpPr>
            <p:cNvPr id="53367" name="Oval 19"/>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68" name="Oval 20"/>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69" name="Oval 21"/>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58" name="Group 22"/>
          <p:cNvGrpSpPr>
            <a:grpSpLocks/>
          </p:cNvGrpSpPr>
          <p:nvPr/>
        </p:nvGrpSpPr>
        <p:grpSpPr bwMode="auto">
          <a:xfrm rot="9930439">
            <a:off x="1816100" y="1427163"/>
            <a:ext cx="117475" cy="123825"/>
            <a:chOff x="108726675" y="109009050"/>
            <a:chExt cx="162000" cy="198000"/>
          </a:xfrm>
        </p:grpSpPr>
        <p:sp>
          <p:nvSpPr>
            <p:cNvPr id="53364"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65"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66"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59" name="Group 26"/>
          <p:cNvGrpSpPr>
            <a:grpSpLocks/>
          </p:cNvGrpSpPr>
          <p:nvPr/>
        </p:nvGrpSpPr>
        <p:grpSpPr bwMode="auto">
          <a:xfrm rot="-7893607">
            <a:off x="2693987" y="1327151"/>
            <a:ext cx="100013" cy="144462"/>
            <a:chOff x="111300675" y="109819050"/>
            <a:chExt cx="162000" cy="198000"/>
          </a:xfrm>
        </p:grpSpPr>
        <p:sp>
          <p:nvSpPr>
            <p:cNvPr id="53361"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62"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63"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60" name="Group 30"/>
          <p:cNvGrpSpPr>
            <a:grpSpLocks/>
          </p:cNvGrpSpPr>
          <p:nvPr/>
        </p:nvGrpSpPr>
        <p:grpSpPr bwMode="auto">
          <a:xfrm rot="-5853153">
            <a:off x="2417763" y="1970088"/>
            <a:ext cx="100012" cy="144462"/>
            <a:chOff x="108600269" y="109058151"/>
            <a:chExt cx="162000" cy="198000"/>
          </a:xfrm>
        </p:grpSpPr>
        <p:sp>
          <p:nvSpPr>
            <p:cNvPr id="53358"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59"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60"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61" name="Group 34"/>
          <p:cNvGrpSpPr>
            <a:grpSpLocks/>
          </p:cNvGrpSpPr>
          <p:nvPr/>
        </p:nvGrpSpPr>
        <p:grpSpPr bwMode="auto">
          <a:xfrm rot="6364792">
            <a:off x="1281113" y="2846388"/>
            <a:ext cx="100012" cy="144462"/>
            <a:chOff x="108461002" y="109140210"/>
            <a:chExt cx="162000" cy="198001"/>
          </a:xfrm>
        </p:grpSpPr>
        <p:sp>
          <p:nvSpPr>
            <p:cNvPr id="53355" name="Oval 35"/>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56" name="Oval 36"/>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57" name="Oval 37"/>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62" name="Group 38"/>
          <p:cNvGrpSpPr>
            <a:grpSpLocks/>
          </p:cNvGrpSpPr>
          <p:nvPr/>
        </p:nvGrpSpPr>
        <p:grpSpPr bwMode="auto">
          <a:xfrm rot="-5400000">
            <a:off x="2877344" y="2070894"/>
            <a:ext cx="103187" cy="142875"/>
            <a:chOff x="111864975" y="109483350"/>
            <a:chExt cx="162000" cy="198000"/>
          </a:xfrm>
        </p:grpSpPr>
        <p:sp>
          <p:nvSpPr>
            <p:cNvPr id="53352"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53"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54"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63" name="Group 42"/>
          <p:cNvGrpSpPr>
            <a:grpSpLocks/>
          </p:cNvGrpSpPr>
          <p:nvPr/>
        </p:nvGrpSpPr>
        <p:grpSpPr bwMode="auto">
          <a:xfrm rot="7041548">
            <a:off x="1771650" y="2136775"/>
            <a:ext cx="101600" cy="146050"/>
            <a:chOff x="111979275" y="109597650"/>
            <a:chExt cx="162000" cy="198000"/>
          </a:xfrm>
        </p:grpSpPr>
        <p:sp>
          <p:nvSpPr>
            <p:cNvPr id="53349" name="Oval 43"/>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50" name="Oval 44"/>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51" name="Oval 45"/>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64" name="Group 46"/>
          <p:cNvGrpSpPr>
            <a:grpSpLocks/>
          </p:cNvGrpSpPr>
          <p:nvPr/>
        </p:nvGrpSpPr>
        <p:grpSpPr bwMode="auto">
          <a:xfrm rot="7233774">
            <a:off x="1284288" y="1563688"/>
            <a:ext cx="101600" cy="146050"/>
            <a:chOff x="111414975" y="109933350"/>
            <a:chExt cx="162000" cy="198000"/>
          </a:xfrm>
        </p:grpSpPr>
        <p:sp>
          <p:nvSpPr>
            <p:cNvPr id="53346"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47"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48"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65" name="Group 50"/>
          <p:cNvGrpSpPr>
            <a:grpSpLocks/>
          </p:cNvGrpSpPr>
          <p:nvPr/>
        </p:nvGrpSpPr>
        <p:grpSpPr bwMode="auto">
          <a:xfrm rot="-5566373">
            <a:off x="3102768" y="2847182"/>
            <a:ext cx="100013" cy="146050"/>
            <a:chOff x="111529275" y="110047650"/>
            <a:chExt cx="162000" cy="198000"/>
          </a:xfrm>
        </p:grpSpPr>
        <p:sp>
          <p:nvSpPr>
            <p:cNvPr id="53343"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44"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45"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3266" name="Oval 54" descr="Solid diamond"/>
          <p:cNvSpPr>
            <a:spLocks noChangeArrowheads="1"/>
          </p:cNvSpPr>
          <p:nvPr/>
        </p:nvSpPr>
        <p:spPr bwMode="auto">
          <a:xfrm rot="-5400000">
            <a:off x="1914525" y="2254250"/>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67" name="Oval 55" descr="Solid diamond"/>
          <p:cNvSpPr>
            <a:spLocks noChangeArrowheads="1"/>
          </p:cNvSpPr>
          <p:nvPr/>
        </p:nvSpPr>
        <p:spPr bwMode="auto">
          <a:xfrm rot="-5400000">
            <a:off x="2597945" y="1443831"/>
            <a:ext cx="68262"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68" name="Oval 59" descr="Solid diamond"/>
          <p:cNvSpPr>
            <a:spLocks noChangeArrowheads="1"/>
          </p:cNvSpPr>
          <p:nvPr/>
        </p:nvSpPr>
        <p:spPr bwMode="auto">
          <a:xfrm rot="-5400000">
            <a:off x="1455738" y="2955925"/>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69" name="Oval 54" descr="Solid diamond"/>
          <p:cNvSpPr>
            <a:spLocks noChangeArrowheads="1"/>
          </p:cNvSpPr>
          <p:nvPr/>
        </p:nvSpPr>
        <p:spPr bwMode="auto">
          <a:xfrm rot="-5400000">
            <a:off x="2897982" y="2282031"/>
            <a:ext cx="68262"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70" name="Oval 54" descr="Solid diamond"/>
          <p:cNvSpPr>
            <a:spLocks noChangeArrowheads="1"/>
          </p:cNvSpPr>
          <p:nvPr/>
        </p:nvSpPr>
        <p:spPr bwMode="auto">
          <a:xfrm rot="-5400000">
            <a:off x="2976563" y="2835275"/>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71" name="Oval 54" descr="Solid diamond"/>
          <p:cNvSpPr>
            <a:spLocks noChangeArrowheads="1"/>
          </p:cNvSpPr>
          <p:nvPr/>
        </p:nvSpPr>
        <p:spPr bwMode="auto">
          <a:xfrm rot="-5400000">
            <a:off x="2663825" y="3389313"/>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72" name="Oval 54" descr="Solid diamond"/>
          <p:cNvSpPr>
            <a:spLocks noChangeArrowheads="1"/>
          </p:cNvSpPr>
          <p:nvPr/>
        </p:nvSpPr>
        <p:spPr bwMode="auto">
          <a:xfrm rot="-5400000">
            <a:off x="2271713" y="3705225"/>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73" name="Oval 54" descr="Solid diamond"/>
          <p:cNvSpPr>
            <a:spLocks noChangeArrowheads="1"/>
          </p:cNvSpPr>
          <p:nvPr/>
        </p:nvSpPr>
        <p:spPr bwMode="auto">
          <a:xfrm rot="-5400000">
            <a:off x="1565275" y="3705225"/>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74" name="Oval 54" descr="Solid diamond"/>
          <p:cNvSpPr>
            <a:spLocks noChangeArrowheads="1"/>
          </p:cNvSpPr>
          <p:nvPr/>
        </p:nvSpPr>
        <p:spPr bwMode="auto">
          <a:xfrm rot="-5400000">
            <a:off x="3290095" y="1491456"/>
            <a:ext cx="68262"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75" name="Oval 54" descr="Solid diamond"/>
          <p:cNvSpPr>
            <a:spLocks noChangeArrowheads="1"/>
          </p:cNvSpPr>
          <p:nvPr/>
        </p:nvSpPr>
        <p:spPr bwMode="auto">
          <a:xfrm rot="-5400000">
            <a:off x="1251744" y="1729582"/>
            <a:ext cx="66675" cy="777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76" name="Oval 54" descr="Solid diamond"/>
          <p:cNvSpPr>
            <a:spLocks noChangeArrowheads="1"/>
          </p:cNvSpPr>
          <p:nvPr/>
        </p:nvSpPr>
        <p:spPr bwMode="auto">
          <a:xfrm rot="-5400000">
            <a:off x="1957388" y="1570038"/>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77" name="Oval 54" descr="Solid diamond"/>
          <p:cNvSpPr>
            <a:spLocks noChangeArrowheads="1"/>
          </p:cNvSpPr>
          <p:nvPr/>
        </p:nvSpPr>
        <p:spPr bwMode="auto">
          <a:xfrm rot="-5400000">
            <a:off x="2270919" y="1966119"/>
            <a:ext cx="68263"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78" name="TextBox 25"/>
          <p:cNvSpPr txBox="1">
            <a:spLocks noChangeArrowheads="1"/>
          </p:cNvSpPr>
          <p:nvPr/>
        </p:nvSpPr>
        <p:spPr bwMode="auto">
          <a:xfrm>
            <a:off x="4932363" y="4703763"/>
            <a:ext cx="3240087" cy="4308475"/>
          </a:xfrm>
          <a:prstGeom prst="rect">
            <a:avLst/>
          </a:prstGeom>
          <a:noFill/>
          <a:ln w="9525">
            <a:noFill/>
            <a:miter lim="800000"/>
            <a:headEnd/>
            <a:tailEnd/>
          </a:ln>
        </p:spPr>
        <p:txBody>
          <a:bodyPr>
            <a:spAutoFit/>
          </a:bodyPr>
          <a:lstStyle/>
          <a:p>
            <a:r>
              <a:rPr lang="en-GB" sz="1100">
                <a:latin typeface="Calibri" pitchFamily="34" charset="0"/>
              </a:rPr>
              <a:t>3 Teams of 4  One team starts as blockers.</a:t>
            </a:r>
          </a:p>
          <a:p>
            <a:r>
              <a:rPr lang="en-GB" sz="1100">
                <a:latin typeface="Calibri" pitchFamily="34" charset="0"/>
              </a:rPr>
              <a:t>All the other players have a ball and try to dribble through any of the gates.</a:t>
            </a:r>
          </a:p>
          <a:p>
            <a:r>
              <a:rPr lang="en-GB" sz="1100">
                <a:latin typeface="Calibri" pitchFamily="34" charset="0"/>
              </a:rPr>
              <a:t>Score a point for your team each time you are successful.</a:t>
            </a:r>
          </a:p>
          <a:p>
            <a:r>
              <a:rPr lang="en-GB" sz="1100">
                <a:latin typeface="Calibri" pitchFamily="34" charset="0"/>
              </a:rPr>
              <a:t>If you can dribble through the square you get double points.</a:t>
            </a:r>
          </a:p>
          <a:p>
            <a:endParaRPr lang="en-GB" sz="800">
              <a:latin typeface="Calibri" pitchFamily="34" charset="0"/>
            </a:endParaRPr>
          </a:p>
          <a:p>
            <a:r>
              <a:rPr lang="en-GB" sz="1100">
                <a:latin typeface="Calibri" pitchFamily="34" charset="0"/>
              </a:rPr>
              <a:t>Defenders can score by winning a ball and dribbling into the square.</a:t>
            </a:r>
          </a:p>
          <a:p>
            <a:endParaRPr lang="en-GB" sz="800">
              <a:latin typeface="Calibri" pitchFamily="34" charset="0"/>
            </a:endParaRPr>
          </a:p>
          <a:p>
            <a:r>
              <a:rPr lang="en-GB" sz="1100">
                <a:latin typeface="Calibri" pitchFamily="34" charset="0"/>
              </a:rPr>
              <a:t>Rotate defenders regularly.</a:t>
            </a:r>
          </a:p>
          <a:p>
            <a:endParaRPr lang="en-GB" sz="1100">
              <a:latin typeface="Calibri" pitchFamily="34" charset="0"/>
            </a:endParaRPr>
          </a:p>
          <a:p>
            <a:endParaRPr lang="en-GB" sz="1100" b="1">
              <a:latin typeface="Calibri" pitchFamily="34" charset="0"/>
            </a:endParaRPr>
          </a:p>
          <a:p>
            <a:endParaRPr lang="en-GB" sz="1100" b="1">
              <a:latin typeface="Calibri" pitchFamily="34" charset="0"/>
            </a:endParaRPr>
          </a:p>
          <a:p>
            <a:endParaRPr lang="en-GB" sz="1100">
              <a:latin typeface="Calibri" pitchFamily="34" charset="0"/>
            </a:endParaRPr>
          </a:p>
          <a:p>
            <a:endParaRPr lang="en-GB" sz="1100" b="1">
              <a:latin typeface="Calibri" pitchFamily="34" charset="0"/>
            </a:endParaRPr>
          </a:p>
          <a:p>
            <a:endParaRPr lang="en-GB" sz="10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53279" name="Group 138"/>
          <p:cNvGrpSpPr>
            <a:grpSpLocks/>
          </p:cNvGrpSpPr>
          <p:nvPr/>
        </p:nvGrpSpPr>
        <p:grpSpPr bwMode="auto">
          <a:xfrm>
            <a:off x="4859338" y="549275"/>
            <a:ext cx="3529012" cy="4032250"/>
            <a:chOff x="4859338" y="549275"/>
            <a:chExt cx="3529012" cy="4032250"/>
          </a:xfrm>
        </p:grpSpPr>
        <p:sp>
          <p:nvSpPr>
            <p:cNvPr id="53280" name="Rectangle 4"/>
            <p:cNvSpPr>
              <a:spLocks noChangeArrowheads="1"/>
            </p:cNvSpPr>
            <p:nvPr/>
          </p:nvSpPr>
          <p:spPr bwMode="auto">
            <a:xfrm rot="-5400000">
              <a:off x="4607719" y="800894"/>
              <a:ext cx="4032250" cy="3529012"/>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3281" name="Rectangle 5"/>
            <p:cNvSpPr>
              <a:spLocks noChangeArrowheads="1"/>
            </p:cNvSpPr>
            <p:nvPr/>
          </p:nvSpPr>
          <p:spPr bwMode="auto">
            <a:xfrm rot="-5400000">
              <a:off x="4925219" y="1039019"/>
              <a:ext cx="3424238" cy="3028950"/>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53282" name="Group 6"/>
            <p:cNvGrpSpPr>
              <a:grpSpLocks/>
            </p:cNvGrpSpPr>
            <p:nvPr/>
          </p:nvGrpSpPr>
          <p:grpSpPr bwMode="auto">
            <a:xfrm rot="-5400000">
              <a:off x="6750050" y="3781426"/>
              <a:ext cx="103187" cy="144462"/>
              <a:chOff x="111407775" y="109026150"/>
              <a:chExt cx="162000" cy="198000"/>
            </a:xfrm>
          </p:grpSpPr>
          <p:sp>
            <p:nvSpPr>
              <p:cNvPr id="53340"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41"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42"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83" name="Group 10"/>
            <p:cNvGrpSpPr>
              <a:grpSpLocks/>
            </p:cNvGrpSpPr>
            <p:nvPr/>
          </p:nvGrpSpPr>
          <p:grpSpPr bwMode="auto">
            <a:xfrm rot="-2507223">
              <a:off x="7085013" y="3475038"/>
              <a:ext cx="117475" cy="123825"/>
              <a:chOff x="108383775" y="108666150"/>
              <a:chExt cx="162000" cy="198000"/>
            </a:xfrm>
          </p:grpSpPr>
          <p:sp>
            <p:nvSpPr>
              <p:cNvPr id="53337"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38"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39"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84" name="Group 14"/>
            <p:cNvGrpSpPr>
              <a:grpSpLocks/>
            </p:cNvGrpSpPr>
            <p:nvPr/>
          </p:nvGrpSpPr>
          <p:grpSpPr bwMode="auto">
            <a:xfrm rot="1232466">
              <a:off x="5715000" y="3792538"/>
              <a:ext cx="119063" cy="123825"/>
              <a:chOff x="110957775" y="109476150"/>
              <a:chExt cx="162000" cy="198000"/>
            </a:xfrm>
          </p:grpSpPr>
          <p:sp>
            <p:nvSpPr>
              <p:cNvPr id="53334"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35"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36"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85" name="Group 18"/>
            <p:cNvGrpSpPr>
              <a:grpSpLocks/>
            </p:cNvGrpSpPr>
            <p:nvPr/>
          </p:nvGrpSpPr>
          <p:grpSpPr bwMode="auto">
            <a:xfrm rot="-5400000">
              <a:off x="7594600" y="1349375"/>
              <a:ext cx="100013" cy="144463"/>
              <a:chOff x="111750675" y="109369050"/>
              <a:chExt cx="162000" cy="198000"/>
            </a:xfrm>
          </p:grpSpPr>
          <p:sp>
            <p:nvSpPr>
              <p:cNvPr id="53331" name="Oval 19"/>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32" name="Oval 20"/>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33" name="Oval 21"/>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86" name="Group 22"/>
            <p:cNvGrpSpPr>
              <a:grpSpLocks/>
            </p:cNvGrpSpPr>
            <p:nvPr/>
          </p:nvGrpSpPr>
          <p:grpSpPr bwMode="auto">
            <a:xfrm rot="9930439">
              <a:off x="6135688" y="1428750"/>
              <a:ext cx="119062" cy="123825"/>
              <a:chOff x="108726675" y="109009050"/>
              <a:chExt cx="162000" cy="198000"/>
            </a:xfrm>
          </p:grpSpPr>
          <p:sp>
            <p:nvSpPr>
              <p:cNvPr id="53328" name="Oval 23"/>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29" name="Oval 24"/>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30" name="Oval 25"/>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87" name="Group 26"/>
            <p:cNvGrpSpPr>
              <a:grpSpLocks/>
            </p:cNvGrpSpPr>
            <p:nvPr/>
          </p:nvGrpSpPr>
          <p:grpSpPr bwMode="auto">
            <a:xfrm rot="-7893607">
              <a:off x="7014369" y="1327944"/>
              <a:ext cx="101600" cy="144462"/>
              <a:chOff x="111300675" y="109819050"/>
              <a:chExt cx="162000" cy="198000"/>
            </a:xfrm>
          </p:grpSpPr>
          <p:sp>
            <p:nvSpPr>
              <p:cNvPr id="53325"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26"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27"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88" name="Group 30"/>
            <p:cNvGrpSpPr>
              <a:grpSpLocks/>
            </p:cNvGrpSpPr>
            <p:nvPr/>
          </p:nvGrpSpPr>
          <p:grpSpPr bwMode="auto">
            <a:xfrm rot="-5853153">
              <a:off x="6737350" y="1970088"/>
              <a:ext cx="101600" cy="146050"/>
              <a:chOff x="108600269" y="109058151"/>
              <a:chExt cx="162000" cy="198000"/>
            </a:xfrm>
          </p:grpSpPr>
          <p:sp>
            <p:nvSpPr>
              <p:cNvPr id="53322"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23"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24"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89" name="Group 34"/>
            <p:cNvGrpSpPr>
              <a:grpSpLocks/>
            </p:cNvGrpSpPr>
            <p:nvPr/>
          </p:nvGrpSpPr>
          <p:grpSpPr bwMode="auto">
            <a:xfrm rot="6364792">
              <a:off x="5600700" y="2846388"/>
              <a:ext cx="101600" cy="146050"/>
              <a:chOff x="108461002" y="109140210"/>
              <a:chExt cx="162000" cy="198001"/>
            </a:xfrm>
          </p:grpSpPr>
          <p:sp>
            <p:nvSpPr>
              <p:cNvPr id="53319" name="Oval 35"/>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20" name="Oval 36"/>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21" name="Oval 37"/>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90" name="Group 38"/>
            <p:cNvGrpSpPr>
              <a:grpSpLocks/>
            </p:cNvGrpSpPr>
            <p:nvPr/>
          </p:nvGrpSpPr>
          <p:grpSpPr bwMode="auto">
            <a:xfrm rot="-5400000">
              <a:off x="7198519" y="2069307"/>
              <a:ext cx="101600" cy="144462"/>
              <a:chOff x="111864975" y="109483350"/>
              <a:chExt cx="162000" cy="198000"/>
            </a:xfrm>
          </p:grpSpPr>
          <p:sp>
            <p:nvSpPr>
              <p:cNvPr id="53316"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17"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18"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91" name="Group 42"/>
            <p:cNvGrpSpPr>
              <a:grpSpLocks/>
            </p:cNvGrpSpPr>
            <p:nvPr/>
          </p:nvGrpSpPr>
          <p:grpSpPr bwMode="auto">
            <a:xfrm rot="7041548">
              <a:off x="6092825" y="2136775"/>
              <a:ext cx="101600" cy="146050"/>
              <a:chOff x="111979275" y="109597650"/>
              <a:chExt cx="162000" cy="198000"/>
            </a:xfrm>
          </p:grpSpPr>
          <p:sp>
            <p:nvSpPr>
              <p:cNvPr id="53313" name="Oval 43"/>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14" name="Oval 44"/>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15" name="Oval 45"/>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92" name="Group 46"/>
            <p:cNvGrpSpPr>
              <a:grpSpLocks/>
            </p:cNvGrpSpPr>
            <p:nvPr/>
          </p:nvGrpSpPr>
          <p:grpSpPr bwMode="auto">
            <a:xfrm rot="7233774">
              <a:off x="5604669" y="1562894"/>
              <a:ext cx="101600" cy="144462"/>
              <a:chOff x="111414975" y="109933350"/>
              <a:chExt cx="162000" cy="198000"/>
            </a:xfrm>
          </p:grpSpPr>
          <p:sp>
            <p:nvSpPr>
              <p:cNvPr id="53310"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11"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12"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3293" name="Group 50"/>
            <p:cNvGrpSpPr>
              <a:grpSpLocks/>
            </p:cNvGrpSpPr>
            <p:nvPr/>
          </p:nvGrpSpPr>
          <p:grpSpPr bwMode="auto">
            <a:xfrm rot="-5566373">
              <a:off x="7422357" y="2848768"/>
              <a:ext cx="101600" cy="144463"/>
              <a:chOff x="111529275" y="110047650"/>
              <a:chExt cx="162000" cy="198000"/>
            </a:xfrm>
          </p:grpSpPr>
          <p:sp>
            <p:nvSpPr>
              <p:cNvPr id="53307"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08"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09"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3294" name="Oval 55" descr="Solid diamond"/>
            <p:cNvSpPr>
              <a:spLocks noChangeArrowheads="1"/>
            </p:cNvSpPr>
            <p:nvPr/>
          </p:nvSpPr>
          <p:spPr bwMode="auto">
            <a:xfrm rot="-5400000">
              <a:off x="6919120" y="1443831"/>
              <a:ext cx="68262"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95" name="Oval 59" descr="Solid diamond"/>
            <p:cNvSpPr>
              <a:spLocks noChangeArrowheads="1"/>
            </p:cNvSpPr>
            <p:nvPr/>
          </p:nvSpPr>
          <p:spPr bwMode="auto">
            <a:xfrm rot="-5400000">
              <a:off x="5776119" y="2956719"/>
              <a:ext cx="66675" cy="777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96" name="Oval 54" descr="Solid diamond"/>
            <p:cNvSpPr>
              <a:spLocks noChangeArrowheads="1"/>
            </p:cNvSpPr>
            <p:nvPr/>
          </p:nvSpPr>
          <p:spPr bwMode="auto">
            <a:xfrm rot="-5400000">
              <a:off x="7297738" y="2835275"/>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97" name="Oval 54" descr="Solid diamond"/>
            <p:cNvSpPr>
              <a:spLocks noChangeArrowheads="1"/>
            </p:cNvSpPr>
            <p:nvPr/>
          </p:nvSpPr>
          <p:spPr bwMode="auto">
            <a:xfrm rot="-5400000">
              <a:off x="6983413" y="3389313"/>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98" name="Oval 54" descr="Solid diamond"/>
            <p:cNvSpPr>
              <a:spLocks noChangeArrowheads="1"/>
            </p:cNvSpPr>
            <p:nvPr/>
          </p:nvSpPr>
          <p:spPr bwMode="auto">
            <a:xfrm rot="-5400000">
              <a:off x="5886450" y="3705225"/>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299" name="Oval 54" descr="Solid diamond"/>
            <p:cNvSpPr>
              <a:spLocks noChangeArrowheads="1"/>
            </p:cNvSpPr>
            <p:nvPr/>
          </p:nvSpPr>
          <p:spPr bwMode="auto">
            <a:xfrm rot="-5400000">
              <a:off x="5572125" y="1728788"/>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00" name="Oval 54" descr="Solid diamond"/>
            <p:cNvSpPr>
              <a:spLocks noChangeArrowheads="1"/>
            </p:cNvSpPr>
            <p:nvPr/>
          </p:nvSpPr>
          <p:spPr bwMode="auto">
            <a:xfrm rot="-5400000">
              <a:off x="6278563" y="1570038"/>
              <a:ext cx="66675"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3301" name="Oval 54" descr="Solid diamond"/>
            <p:cNvSpPr>
              <a:spLocks noChangeArrowheads="1"/>
            </p:cNvSpPr>
            <p:nvPr/>
          </p:nvSpPr>
          <p:spPr bwMode="auto">
            <a:xfrm rot="-5400000">
              <a:off x="6590506" y="1966119"/>
              <a:ext cx="68263" cy="793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27" name="Group 13"/>
            <p:cNvGrpSpPr>
              <a:grpSpLocks/>
            </p:cNvGrpSpPr>
            <p:nvPr/>
          </p:nvGrpSpPr>
          <p:grpSpPr bwMode="auto">
            <a:xfrm rot="8791530">
              <a:off x="6577291" y="770192"/>
              <a:ext cx="295832" cy="49322"/>
              <a:chOff x="109823662" y="107856150"/>
              <a:chExt cx="746213" cy="125405"/>
            </a:xfrm>
            <a:solidFill>
              <a:srgbClr val="FFFF00"/>
            </a:solidFill>
          </p:grpSpPr>
          <p:sp>
            <p:nvSpPr>
              <p:cNvPr id="134"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135"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28" name="Group 13"/>
            <p:cNvGrpSpPr>
              <a:grpSpLocks/>
            </p:cNvGrpSpPr>
            <p:nvPr/>
          </p:nvGrpSpPr>
          <p:grpSpPr bwMode="auto">
            <a:xfrm rot="2433485">
              <a:off x="8008883" y="2367124"/>
              <a:ext cx="295832" cy="49322"/>
              <a:chOff x="109823662" y="107856150"/>
              <a:chExt cx="746213" cy="125405"/>
            </a:xfrm>
            <a:solidFill>
              <a:srgbClr val="FFFF00"/>
            </a:solidFill>
          </p:grpSpPr>
          <p:sp>
            <p:nvSpPr>
              <p:cNvPr id="137"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138"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29" name="Group 13"/>
            <p:cNvGrpSpPr>
              <a:grpSpLocks/>
            </p:cNvGrpSpPr>
            <p:nvPr/>
          </p:nvGrpSpPr>
          <p:grpSpPr bwMode="auto">
            <a:xfrm rot="8791530">
              <a:off x="4921107" y="2498383"/>
              <a:ext cx="295832" cy="49322"/>
              <a:chOff x="109823662" y="107856150"/>
              <a:chExt cx="746213" cy="125405"/>
            </a:xfrm>
            <a:solidFill>
              <a:srgbClr val="FFFF00"/>
            </a:solidFill>
          </p:grpSpPr>
          <p:sp>
            <p:nvSpPr>
              <p:cNvPr id="140"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141"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30" name="Group 13"/>
            <p:cNvGrpSpPr>
              <a:grpSpLocks/>
            </p:cNvGrpSpPr>
            <p:nvPr/>
          </p:nvGrpSpPr>
          <p:grpSpPr bwMode="auto">
            <a:xfrm rot="8791530">
              <a:off x="6433275" y="4298583"/>
              <a:ext cx="295832" cy="49322"/>
              <a:chOff x="109823662" y="107856150"/>
              <a:chExt cx="746213" cy="125405"/>
            </a:xfrm>
            <a:solidFill>
              <a:srgbClr val="FFFF00"/>
            </a:solidFill>
          </p:grpSpPr>
          <p:sp>
            <p:nvSpPr>
              <p:cNvPr id="143"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144"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145" name="Rectangle 144"/>
            <p:cNvSpPr/>
            <p:nvPr/>
          </p:nvSpPr>
          <p:spPr>
            <a:xfrm>
              <a:off x="6300788" y="2276475"/>
              <a:ext cx="863600" cy="720725"/>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ChangeArrowheads="1"/>
          </p:cNvSpPr>
          <p:nvPr/>
        </p:nvSpPr>
        <p:spPr bwMode="auto">
          <a:xfrm rot="-5400000">
            <a:off x="-504031" y="1521619"/>
            <a:ext cx="5616575" cy="3671887"/>
          </a:xfrm>
          <a:prstGeom prst="rect">
            <a:avLst/>
          </a:prstGeom>
          <a:solidFill>
            <a:srgbClr val="99E699"/>
          </a:solidFill>
          <a:ln w="9525" algn="in">
            <a:solidFill>
              <a:srgbClr val="000000"/>
            </a:solidFill>
            <a:miter lim="800000"/>
            <a:headEnd/>
            <a:tailEnd/>
          </a:ln>
        </p:spPr>
        <p:txBody>
          <a:bodyPr lIns="36576" tIns="36576" rIns="36576" bIns="36576"/>
          <a:lstStyle/>
          <a:p>
            <a:endParaRPr lang="en-GB"/>
          </a:p>
        </p:txBody>
      </p:sp>
      <p:sp>
        <p:nvSpPr>
          <p:cNvPr id="54275" name="Oval 23"/>
          <p:cNvSpPr>
            <a:spLocks noChangeArrowheads="1"/>
          </p:cNvSpPr>
          <p:nvPr/>
        </p:nvSpPr>
        <p:spPr bwMode="auto">
          <a:xfrm rot="-5400000">
            <a:off x="1696243" y="5441157"/>
            <a:ext cx="131763" cy="139700"/>
          </a:xfrm>
          <a:prstGeom prst="ellipse">
            <a:avLst/>
          </a:prstGeom>
          <a:solidFill>
            <a:srgbClr val="FF0000"/>
          </a:solidFill>
          <a:ln w="12700" algn="in">
            <a:solidFill>
              <a:srgbClr val="000000"/>
            </a:solidFill>
            <a:round/>
            <a:headEnd/>
            <a:tailEnd/>
          </a:ln>
        </p:spPr>
        <p:txBody>
          <a:bodyPr lIns="36576" tIns="36576" rIns="36576" bIns="36576"/>
          <a:lstStyle/>
          <a:p>
            <a:endParaRPr lang="en-GB"/>
          </a:p>
        </p:txBody>
      </p:sp>
      <p:sp>
        <p:nvSpPr>
          <p:cNvPr id="54276" name="Oval 24"/>
          <p:cNvSpPr>
            <a:spLocks noChangeArrowheads="1"/>
          </p:cNvSpPr>
          <p:nvPr/>
        </p:nvSpPr>
        <p:spPr bwMode="auto">
          <a:xfrm rot="-5400000">
            <a:off x="2128043" y="5441157"/>
            <a:ext cx="131763" cy="139700"/>
          </a:xfrm>
          <a:prstGeom prst="ellipse">
            <a:avLst/>
          </a:prstGeom>
          <a:solidFill>
            <a:srgbClr val="FF0000"/>
          </a:solidFill>
          <a:ln w="12700" algn="in">
            <a:solidFill>
              <a:srgbClr val="000000"/>
            </a:solidFill>
            <a:round/>
            <a:headEnd/>
            <a:tailEnd/>
          </a:ln>
        </p:spPr>
        <p:txBody>
          <a:bodyPr lIns="36576" tIns="36576" rIns="36576" bIns="36576"/>
          <a:lstStyle/>
          <a:p>
            <a:endParaRPr lang="en-GB"/>
          </a:p>
        </p:txBody>
      </p:sp>
      <p:sp>
        <p:nvSpPr>
          <p:cNvPr id="54277" name="Oval 25"/>
          <p:cNvSpPr>
            <a:spLocks noChangeArrowheads="1"/>
          </p:cNvSpPr>
          <p:nvPr/>
        </p:nvSpPr>
        <p:spPr bwMode="auto">
          <a:xfrm rot="-5400000">
            <a:off x="2704306" y="5441157"/>
            <a:ext cx="131763" cy="139700"/>
          </a:xfrm>
          <a:prstGeom prst="ellipse">
            <a:avLst/>
          </a:prstGeom>
          <a:solidFill>
            <a:srgbClr val="FF0000"/>
          </a:solidFill>
          <a:ln w="12700" algn="in">
            <a:solidFill>
              <a:srgbClr val="000000"/>
            </a:solidFill>
            <a:round/>
            <a:headEnd/>
            <a:tailEnd/>
          </a:ln>
        </p:spPr>
        <p:txBody>
          <a:bodyPr lIns="36576" tIns="36576" rIns="36576" bIns="36576"/>
          <a:lstStyle/>
          <a:p>
            <a:endParaRPr lang="en-GB"/>
          </a:p>
        </p:txBody>
      </p:sp>
      <p:sp>
        <p:nvSpPr>
          <p:cNvPr id="54278" name="Oval 26"/>
          <p:cNvSpPr>
            <a:spLocks noChangeArrowheads="1"/>
          </p:cNvSpPr>
          <p:nvPr/>
        </p:nvSpPr>
        <p:spPr bwMode="auto">
          <a:xfrm rot="-5400000">
            <a:off x="1696243" y="5872957"/>
            <a:ext cx="131763" cy="139700"/>
          </a:xfrm>
          <a:prstGeom prst="ellipse">
            <a:avLst/>
          </a:prstGeom>
          <a:solidFill>
            <a:srgbClr val="FFCC00"/>
          </a:solidFill>
          <a:ln w="12700" algn="in">
            <a:solidFill>
              <a:srgbClr val="000000"/>
            </a:solidFill>
            <a:round/>
            <a:headEnd/>
            <a:tailEnd/>
          </a:ln>
        </p:spPr>
        <p:txBody>
          <a:bodyPr lIns="36576" tIns="36576" rIns="36576" bIns="36576"/>
          <a:lstStyle/>
          <a:p>
            <a:endParaRPr lang="en-GB"/>
          </a:p>
        </p:txBody>
      </p:sp>
      <p:sp>
        <p:nvSpPr>
          <p:cNvPr id="54288" name="Oval 27"/>
          <p:cNvSpPr>
            <a:spLocks noChangeArrowheads="1"/>
          </p:cNvSpPr>
          <p:nvPr/>
        </p:nvSpPr>
        <p:spPr bwMode="auto">
          <a:xfrm rot="16200000">
            <a:off x="1696243" y="5657057"/>
            <a:ext cx="131763" cy="139700"/>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p>
        </p:txBody>
      </p:sp>
      <p:sp>
        <p:nvSpPr>
          <p:cNvPr id="54280" name="Oval 28"/>
          <p:cNvSpPr>
            <a:spLocks noChangeArrowheads="1"/>
          </p:cNvSpPr>
          <p:nvPr/>
        </p:nvSpPr>
        <p:spPr bwMode="auto">
          <a:xfrm rot="-5400000">
            <a:off x="2128043" y="5872957"/>
            <a:ext cx="131763" cy="139700"/>
          </a:xfrm>
          <a:prstGeom prst="ellipse">
            <a:avLst/>
          </a:prstGeom>
          <a:solidFill>
            <a:srgbClr val="FFCC00"/>
          </a:solidFill>
          <a:ln w="12700" algn="in">
            <a:solidFill>
              <a:srgbClr val="000000"/>
            </a:solidFill>
            <a:round/>
            <a:headEnd/>
            <a:tailEnd/>
          </a:ln>
        </p:spPr>
        <p:txBody>
          <a:bodyPr lIns="36576" tIns="36576" rIns="36576" bIns="36576"/>
          <a:lstStyle/>
          <a:p>
            <a:endParaRPr lang="en-GB"/>
          </a:p>
        </p:txBody>
      </p:sp>
      <p:sp>
        <p:nvSpPr>
          <p:cNvPr id="54290" name="Oval 29"/>
          <p:cNvSpPr>
            <a:spLocks noChangeArrowheads="1"/>
          </p:cNvSpPr>
          <p:nvPr/>
        </p:nvSpPr>
        <p:spPr bwMode="auto">
          <a:xfrm rot="16200000">
            <a:off x="2128043" y="5657057"/>
            <a:ext cx="131763" cy="139700"/>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p>
        </p:txBody>
      </p:sp>
      <p:sp>
        <p:nvSpPr>
          <p:cNvPr id="54282" name="Oval 30"/>
          <p:cNvSpPr>
            <a:spLocks noChangeArrowheads="1"/>
          </p:cNvSpPr>
          <p:nvPr/>
        </p:nvSpPr>
        <p:spPr bwMode="auto">
          <a:xfrm rot="-5400000">
            <a:off x="2704306" y="5872957"/>
            <a:ext cx="131763" cy="139700"/>
          </a:xfrm>
          <a:prstGeom prst="ellipse">
            <a:avLst/>
          </a:prstGeom>
          <a:solidFill>
            <a:srgbClr val="FFCC00"/>
          </a:solidFill>
          <a:ln w="12700" algn="in">
            <a:solidFill>
              <a:srgbClr val="000000"/>
            </a:solidFill>
            <a:round/>
            <a:headEnd/>
            <a:tailEnd/>
          </a:ln>
        </p:spPr>
        <p:txBody>
          <a:bodyPr lIns="36576" tIns="36576" rIns="36576" bIns="36576"/>
          <a:lstStyle/>
          <a:p>
            <a:endParaRPr lang="en-GB"/>
          </a:p>
        </p:txBody>
      </p:sp>
      <p:sp>
        <p:nvSpPr>
          <p:cNvPr id="54292" name="Oval 31"/>
          <p:cNvSpPr>
            <a:spLocks noChangeArrowheads="1"/>
          </p:cNvSpPr>
          <p:nvPr/>
        </p:nvSpPr>
        <p:spPr bwMode="auto">
          <a:xfrm rot="16200000">
            <a:off x="2704306" y="5657057"/>
            <a:ext cx="131763" cy="139700"/>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p>
        </p:txBody>
      </p:sp>
      <p:grpSp>
        <p:nvGrpSpPr>
          <p:cNvPr id="54284" name="Group 46"/>
          <p:cNvGrpSpPr>
            <a:grpSpLocks/>
          </p:cNvGrpSpPr>
          <p:nvPr/>
        </p:nvGrpSpPr>
        <p:grpSpPr bwMode="auto">
          <a:xfrm>
            <a:off x="1331913" y="836613"/>
            <a:ext cx="2038350" cy="4535487"/>
            <a:chOff x="1308001" y="1045030"/>
            <a:chExt cx="2038883" cy="4535079"/>
          </a:xfrm>
        </p:grpSpPr>
        <p:sp>
          <p:nvSpPr>
            <p:cNvPr id="54286" name="Rectangle 4"/>
            <p:cNvSpPr>
              <a:spLocks noChangeArrowheads="1"/>
            </p:cNvSpPr>
            <p:nvPr/>
          </p:nvSpPr>
          <p:spPr bwMode="auto">
            <a:xfrm>
              <a:off x="1401384" y="1045030"/>
              <a:ext cx="1832258" cy="4535079"/>
            </a:xfrm>
            <a:prstGeom prst="rect">
              <a:avLst/>
            </a:prstGeom>
            <a:solidFill>
              <a:srgbClr val="CCF5CC"/>
            </a:solidFill>
            <a:ln w="9525" algn="in">
              <a:solidFill>
                <a:srgbClr val="000000"/>
              </a:solidFill>
              <a:miter lim="800000"/>
              <a:headEnd/>
              <a:tailEnd/>
            </a:ln>
          </p:spPr>
          <p:txBody>
            <a:bodyPr lIns="36576" tIns="36576" rIns="36576" bIns="36576"/>
            <a:lstStyle/>
            <a:p>
              <a:endParaRPr lang="en-GB"/>
            </a:p>
          </p:txBody>
        </p:sp>
        <p:grpSp>
          <p:nvGrpSpPr>
            <p:cNvPr id="54287" name="Group 5"/>
            <p:cNvGrpSpPr>
              <a:grpSpLocks/>
            </p:cNvGrpSpPr>
            <p:nvPr/>
          </p:nvGrpSpPr>
          <p:grpSpPr bwMode="auto">
            <a:xfrm rot="-5400000">
              <a:off x="1306783" y="1251959"/>
              <a:ext cx="204767" cy="202332"/>
              <a:chOff x="111011775" y="105534150"/>
              <a:chExt cx="252000" cy="234000"/>
            </a:xfrm>
          </p:grpSpPr>
          <p:sp>
            <p:nvSpPr>
              <p:cNvPr id="54317" name="Oval 6"/>
              <p:cNvSpPr>
                <a:spLocks noChangeArrowheads="1"/>
              </p:cNvSpPr>
              <p:nvPr/>
            </p:nvSpPr>
            <p:spPr bwMode="auto">
              <a:xfrm>
                <a:off x="111011775" y="105534150"/>
                <a:ext cx="252000" cy="234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sp>
            <p:nvSpPr>
              <p:cNvPr id="54318" name="Oval 7"/>
              <p:cNvSpPr>
                <a:spLocks noChangeArrowheads="1"/>
              </p:cNvSpPr>
              <p:nvPr/>
            </p:nvSpPr>
            <p:spPr bwMode="auto">
              <a:xfrm>
                <a:off x="111065775" y="105588150"/>
                <a:ext cx="144000" cy="126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grpSp>
        <p:grpSp>
          <p:nvGrpSpPr>
            <p:cNvPr id="2" name="Group 8"/>
            <p:cNvGrpSpPr>
              <a:grpSpLocks/>
            </p:cNvGrpSpPr>
            <p:nvPr/>
          </p:nvGrpSpPr>
          <p:grpSpPr bwMode="auto">
            <a:xfrm rot="-5400000">
              <a:off x="3112206" y="1251959"/>
              <a:ext cx="204767" cy="202332"/>
              <a:chOff x="111180075" y="105702450"/>
              <a:chExt cx="252000" cy="234000"/>
            </a:xfrm>
          </p:grpSpPr>
          <p:sp>
            <p:nvSpPr>
              <p:cNvPr id="54315" name="Oval 9"/>
              <p:cNvSpPr>
                <a:spLocks noChangeArrowheads="1"/>
              </p:cNvSpPr>
              <p:nvPr/>
            </p:nvSpPr>
            <p:spPr bwMode="auto">
              <a:xfrm>
                <a:off x="111180075" y="105702450"/>
                <a:ext cx="252000" cy="234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sp>
            <p:nvSpPr>
              <p:cNvPr id="54316" name="Oval 10"/>
              <p:cNvSpPr>
                <a:spLocks noChangeArrowheads="1"/>
              </p:cNvSpPr>
              <p:nvPr/>
            </p:nvSpPr>
            <p:spPr bwMode="auto">
              <a:xfrm>
                <a:off x="111234075" y="105756450"/>
                <a:ext cx="144000" cy="126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grpSp>
        <p:grpSp>
          <p:nvGrpSpPr>
            <p:cNvPr id="54289" name="Group 11"/>
            <p:cNvGrpSpPr>
              <a:grpSpLocks/>
            </p:cNvGrpSpPr>
            <p:nvPr/>
          </p:nvGrpSpPr>
          <p:grpSpPr bwMode="auto">
            <a:xfrm rot="-5400000">
              <a:off x="1306783" y="2685331"/>
              <a:ext cx="204767" cy="202332"/>
              <a:chOff x="111294375" y="105816750"/>
              <a:chExt cx="252000" cy="234000"/>
            </a:xfrm>
          </p:grpSpPr>
          <p:sp>
            <p:nvSpPr>
              <p:cNvPr id="54313" name="Oval 12"/>
              <p:cNvSpPr>
                <a:spLocks noChangeArrowheads="1"/>
              </p:cNvSpPr>
              <p:nvPr/>
            </p:nvSpPr>
            <p:spPr bwMode="auto">
              <a:xfrm>
                <a:off x="111294375" y="105816750"/>
                <a:ext cx="252000" cy="234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sp>
            <p:nvSpPr>
              <p:cNvPr id="54314" name="Oval 13"/>
              <p:cNvSpPr>
                <a:spLocks noChangeArrowheads="1"/>
              </p:cNvSpPr>
              <p:nvPr/>
            </p:nvSpPr>
            <p:spPr bwMode="auto">
              <a:xfrm>
                <a:off x="111348375" y="105870750"/>
                <a:ext cx="144000" cy="126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grpSp>
        <p:grpSp>
          <p:nvGrpSpPr>
            <p:cNvPr id="3" name="Group 14"/>
            <p:cNvGrpSpPr>
              <a:grpSpLocks/>
            </p:cNvGrpSpPr>
            <p:nvPr/>
          </p:nvGrpSpPr>
          <p:grpSpPr bwMode="auto">
            <a:xfrm rot="-5400000">
              <a:off x="3143334" y="2685331"/>
              <a:ext cx="204767" cy="202332"/>
              <a:chOff x="111462675" y="105985050"/>
              <a:chExt cx="252000" cy="234000"/>
            </a:xfrm>
          </p:grpSpPr>
          <p:sp>
            <p:nvSpPr>
              <p:cNvPr id="54311" name="Oval 15"/>
              <p:cNvSpPr>
                <a:spLocks noChangeArrowheads="1"/>
              </p:cNvSpPr>
              <p:nvPr/>
            </p:nvSpPr>
            <p:spPr bwMode="auto">
              <a:xfrm>
                <a:off x="111462675" y="105985050"/>
                <a:ext cx="252000" cy="234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sp>
            <p:nvSpPr>
              <p:cNvPr id="54312" name="Oval 16"/>
              <p:cNvSpPr>
                <a:spLocks noChangeArrowheads="1"/>
              </p:cNvSpPr>
              <p:nvPr/>
            </p:nvSpPr>
            <p:spPr bwMode="auto">
              <a:xfrm>
                <a:off x="111516675" y="106039050"/>
                <a:ext cx="144000" cy="126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grpSp>
        <p:grpSp>
          <p:nvGrpSpPr>
            <p:cNvPr id="54291" name="Group 17"/>
            <p:cNvGrpSpPr>
              <a:grpSpLocks/>
            </p:cNvGrpSpPr>
            <p:nvPr/>
          </p:nvGrpSpPr>
          <p:grpSpPr bwMode="auto">
            <a:xfrm rot="-5400000">
              <a:off x="3143334" y="4206460"/>
              <a:ext cx="204767" cy="202332"/>
              <a:chOff x="111630975" y="106153350"/>
              <a:chExt cx="252000" cy="234000"/>
            </a:xfrm>
          </p:grpSpPr>
          <p:sp>
            <p:nvSpPr>
              <p:cNvPr id="54309" name="Oval 18"/>
              <p:cNvSpPr>
                <a:spLocks noChangeArrowheads="1"/>
              </p:cNvSpPr>
              <p:nvPr/>
            </p:nvSpPr>
            <p:spPr bwMode="auto">
              <a:xfrm>
                <a:off x="111630975" y="106153350"/>
                <a:ext cx="252000" cy="234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sp>
            <p:nvSpPr>
              <p:cNvPr id="54310" name="Oval 19"/>
              <p:cNvSpPr>
                <a:spLocks noChangeArrowheads="1"/>
              </p:cNvSpPr>
              <p:nvPr/>
            </p:nvSpPr>
            <p:spPr bwMode="auto">
              <a:xfrm>
                <a:off x="111684975" y="106207350"/>
                <a:ext cx="144000" cy="126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grpSp>
        <p:grpSp>
          <p:nvGrpSpPr>
            <p:cNvPr id="4" name="Group 20"/>
            <p:cNvGrpSpPr>
              <a:grpSpLocks/>
            </p:cNvGrpSpPr>
            <p:nvPr/>
          </p:nvGrpSpPr>
          <p:grpSpPr bwMode="auto">
            <a:xfrm rot="-5400000">
              <a:off x="1337911" y="4177208"/>
              <a:ext cx="204767" cy="202332"/>
              <a:chOff x="111799275" y="106321650"/>
              <a:chExt cx="252000" cy="234000"/>
            </a:xfrm>
          </p:grpSpPr>
          <p:sp>
            <p:nvSpPr>
              <p:cNvPr id="54307" name="Oval 21"/>
              <p:cNvSpPr>
                <a:spLocks noChangeArrowheads="1"/>
              </p:cNvSpPr>
              <p:nvPr/>
            </p:nvSpPr>
            <p:spPr bwMode="auto">
              <a:xfrm>
                <a:off x="111799275" y="106321650"/>
                <a:ext cx="252000" cy="234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sp>
            <p:nvSpPr>
              <p:cNvPr id="54308" name="Oval 22"/>
              <p:cNvSpPr>
                <a:spLocks noChangeArrowheads="1"/>
              </p:cNvSpPr>
              <p:nvPr/>
            </p:nvSpPr>
            <p:spPr bwMode="auto">
              <a:xfrm>
                <a:off x="111853275" y="106375650"/>
                <a:ext cx="144000" cy="126000"/>
              </a:xfrm>
              <a:prstGeom prst="ellipse">
                <a:avLst/>
              </a:prstGeom>
              <a:solidFill>
                <a:srgbClr val="99CCFF"/>
              </a:solidFill>
              <a:ln w="9525" algn="in">
                <a:solidFill>
                  <a:srgbClr val="000000"/>
                </a:solidFill>
                <a:round/>
                <a:headEnd/>
                <a:tailEnd/>
              </a:ln>
            </p:spPr>
            <p:txBody>
              <a:bodyPr lIns="36576" tIns="36576" rIns="36576" bIns="36576"/>
              <a:lstStyle/>
              <a:p>
                <a:endParaRPr lang="en-GB"/>
              </a:p>
            </p:txBody>
          </p:sp>
        </p:grpSp>
        <p:sp>
          <p:nvSpPr>
            <p:cNvPr id="54293" name="Oval 32"/>
            <p:cNvSpPr>
              <a:spLocks noChangeArrowheads="1"/>
            </p:cNvSpPr>
            <p:nvPr/>
          </p:nvSpPr>
          <p:spPr bwMode="auto">
            <a:xfrm rot="-5400000">
              <a:off x="1714361" y="5514548"/>
              <a:ext cx="63865" cy="67258"/>
            </a:xfrm>
            <a:prstGeom prst="ellipse">
              <a:avLst/>
            </a:prstGeom>
            <a:solidFill>
              <a:srgbClr val="000000"/>
            </a:solidFill>
            <a:ln w="3175" algn="in">
              <a:solidFill>
                <a:srgbClr val="000000"/>
              </a:solidFill>
              <a:round/>
              <a:headEnd/>
              <a:tailEnd/>
            </a:ln>
          </p:spPr>
          <p:txBody>
            <a:bodyPr lIns="36576" tIns="36576" rIns="36576" bIns="36576"/>
            <a:lstStyle/>
            <a:p>
              <a:endParaRPr lang="en-GB"/>
            </a:p>
          </p:txBody>
        </p:sp>
        <p:sp>
          <p:nvSpPr>
            <p:cNvPr id="54294" name="Oval 33"/>
            <p:cNvSpPr>
              <a:spLocks noChangeArrowheads="1"/>
            </p:cNvSpPr>
            <p:nvPr/>
          </p:nvSpPr>
          <p:spPr bwMode="auto">
            <a:xfrm rot="-5400000">
              <a:off x="2181281" y="5514548"/>
              <a:ext cx="63865" cy="67258"/>
            </a:xfrm>
            <a:prstGeom prst="ellipse">
              <a:avLst/>
            </a:prstGeom>
            <a:solidFill>
              <a:srgbClr val="000000"/>
            </a:solidFill>
            <a:ln w="3175" algn="in">
              <a:solidFill>
                <a:srgbClr val="000000"/>
              </a:solidFill>
              <a:round/>
              <a:headEnd/>
              <a:tailEnd/>
            </a:ln>
          </p:spPr>
          <p:txBody>
            <a:bodyPr lIns="36576" tIns="36576" rIns="36576" bIns="36576"/>
            <a:lstStyle/>
            <a:p>
              <a:endParaRPr lang="en-GB"/>
            </a:p>
          </p:txBody>
        </p:sp>
        <p:sp>
          <p:nvSpPr>
            <p:cNvPr id="54295" name="Oval 34"/>
            <p:cNvSpPr>
              <a:spLocks noChangeArrowheads="1"/>
            </p:cNvSpPr>
            <p:nvPr/>
          </p:nvSpPr>
          <p:spPr bwMode="auto">
            <a:xfrm rot="-5400000">
              <a:off x="2741585" y="5514548"/>
              <a:ext cx="63865" cy="67258"/>
            </a:xfrm>
            <a:prstGeom prst="ellipse">
              <a:avLst/>
            </a:prstGeom>
            <a:solidFill>
              <a:srgbClr val="000000"/>
            </a:solidFill>
            <a:ln w="3175" algn="in">
              <a:solidFill>
                <a:srgbClr val="000000"/>
              </a:solidFill>
              <a:round/>
              <a:headEnd/>
              <a:tailEnd/>
            </a:ln>
          </p:spPr>
          <p:txBody>
            <a:bodyPr lIns="36576" tIns="36576" rIns="36576" bIns="36576"/>
            <a:lstStyle/>
            <a:p>
              <a:endParaRPr lang="en-GB"/>
            </a:p>
          </p:txBody>
        </p:sp>
        <p:sp>
          <p:nvSpPr>
            <p:cNvPr id="54296" name="Line 35"/>
            <p:cNvSpPr>
              <a:spLocks noChangeShapeType="1"/>
            </p:cNvSpPr>
            <p:nvPr/>
          </p:nvSpPr>
          <p:spPr bwMode="auto">
            <a:xfrm rot="-5400000">
              <a:off x="-347761" y="3166779"/>
              <a:ext cx="4183106" cy="0"/>
            </a:xfrm>
            <a:prstGeom prst="line">
              <a:avLst/>
            </a:prstGeom>
            <a:noFill/>
            <a:ln w="28575">
              <a:solidFill>
                <a:srgbClr val="99CCFF"/>
              </a:solidFill>
              <a:round/>
              <a:headEnd/>
              <a:tailEnd type="triangle" w="med" len="med"/>
            </a:ln>
          </p:spPr>
          <p:txBody>
            <a:bodyPr lIns="36576" tIns="36576" rIns="36576" bIns="36576"/>
            <a:lstStyle/>
            <a:p>
              <a:endParaRPr lang="en-US"/>
            </a:p>
          </p:txBody>
        </p:sp>
        <p:sp>
          <p:nvSpPr>
            <p:cNvPr id="54297" name="Line 36"/>
            <p:cNvSpPr>
              <a:spLocks noChangeShapeType="1"/>
            </p:cNvSpPr>
            <p:nvPr/>
          </p:nvSpPr>
          <p:spPr bwMode="auto">
            <a:xfrm rot="-5400000">
              <a:off x="119159" y="3196032"/>
              <a:ext cx="4183106" cy="0"/>
            </a:xfrm>
            <a:prstGeom prst="line">
              <a:avLst/>
            </a:prstGeom>
            <a:noFill/>
            <a:ln w="28575" algn="ctr">
              <a:solidFill>
                <a:srgbClr val="99CCFF"/>
              </a:solidFill>
              <a:round/>
              <a:headEnd/>
              <a:tailEnd type="triangle" w="med" len="med"/>
            </a:ln>
          </p:spPr>
          <p:txBody>
            <a:bodyPr lIns="36576" tIns="36576" rIns="36576" bIns="36576"/>
            <a:lstStyle/>
            <a:p>
              <a:endParaRPr lang="en-US"/>
            </a:p>
          </p:txBody>
        </p:sp>
        <p:sp>
          <p:nvSpPr>
            <p:cNvPr id="54298" name="Line 37"/>
            <p:cNvSpPr>
              <a:spLocks noChangeShapeType="1"/>
            </p:cNvSpPr>
            <p:nvPr/>
          </p:nvSpPr>
          <p:spPr bwMode="auto">
            <a:xfrm rot="-5400000">
              <a:off x="679463" y="3225284"/>
              <a:ext cx="4183106" cy="0"/>
            </a:xfrm>
            <a:prstGeom prst="line">
              <a:avLst/>
            </a:prstGeom>
            <a:noFill/>
            <a:ln w="28575" algn="ctr">
              <a:solidFill>
                <a:srgbClr val="99CCFF"/>
              </a:solidFill>
              <a:round/>
              <a:headEnd/>
              <a:tailEnd type="triangle" w="med" len="med"/>
            </a:ln>
          </p:spPr>
          <p:txBody>
            <a:bodyPr lIns="36576" tIns="36576" rIns="36576" bIns="36576"/>
            <a:lstStyle/>
            <a:p>
              <a:endParaRPr lang="en-US"/>
            </a:p>
          </p:txBody>
        </p:sp>
        <p:sp>
          <p:nvSpPr>
            <p:cNvPr id="54299" name="Line 38"/>
            <p:cNvSpPr>
              <a:spLocks noChangeShapeType="1"/>
            </p:cNvSpPr>
            <p:nvPr/>
          </p:nvSpPr>
          <p:spPr bwMode="auto">
            <a:xfrm rot="16200000" flipV="1">
              <a:off x="1652101" y="4406441"/>
              <a:ext cx="1023837" cy="1089480"/>
            </a:xfrm>
            <a:prstGeom prst="line">
              <a:avLst/>
            </a:prstGeom>
            <a:noFill/>
            <a:ln w="28575">
              <a:solidFill>
                <a:srgbClr val="FFFFFF"/>
              </a:solidFill>
              <a:round/>
              <a:headEnd/>
              <a:tailEnd type="triangle" w="med" len="med"/>
            </a:ln>
          </p:spPr>
          <p:txBody>
            <a:bodyPr lIns="36576" tIns="36576" rIns="36576" bIns="36576"/>
            <a:lstStyle/>
            <a:p>
              <a:endParaRPr lang="en-US"/>
            </a:p>
          </p:txBody>
        </p:sp>
        <p:sp>
          <p:nvSpPr>
            <p:cNvPr id="54300" name="Line 39"/>
            <p:cNvSpPr>
              <a:spLocks noChangeShapeType="1"/>
            </p:cNvSpPr>
            <p:nvPr/>
          </p:nvSpPr>
          <p:spPr bwMode="auto">
            <a:xfrm rot="-5400000">
              <a:off x="1736486" y="2890561"/>
              <a:ext cx="1228605" cy="1400760"/>
            </a:xfrm>
            <a:prstGeom prst="line">
              <a:avLst/>
            </a:prstGeom>
            <a:noFill/>
            <a:ln w="28575">
              <a:solidFill>
                <a:srgbClr val="FFFFFF"/>
              </a:solidFill>
              <a:round/>
              <a:headEnd/>
              <a:tailEnd type="triangle" w="med" len="med"/>
            </a:ln>
          </p:spPr>
          <p:txBody>
            <a:bodyPr lIns="36576" tIns="36576" rIns="36576" bIns="36576"/>
            <a:lstStyle/>
            <a:p>
              <a:endParaRPr lang="en-US"/>
            </a:p>
          </p:txBody>
        </p:sp>
        <p:sp>
          <p:nvSpPr>
            <p:cNvPr id="54301" name="Line 40"/>
            <p:cNvSpPr>
              <a:spLocks noChangeShapeType="1"/>
            </p:cNvSpPr>
            <p:nvPr/>
          </p:nvSpPr>
          <p:spPr bwMode="auto">
            <a:xfrm rot="16200000" flipV="1">
              <a:off x="1689794" y="1443500"/>
              <a:ext cx="1228605" cy="1369632"/>
            </a:xfrm>
            <a:prstGeom prst="line">
              <a:avLst/>
            </a:prstGeom>
            <a:noFill/>
            <a:ln w="28575">
              <a:solidFill>
                <a:srgbClr val="FFFFFF"/>
              </a:solidFill>
              <a:round/>
              <a:headEnd/>
              <a:tailEnd type="triangle" w="med" len="med"/>
            </a:ln>
          </p:spPr>
          <p:txBody>
            <a:bodyPr lIns="36576" tIns="36576" rIns="36576" bIns="36576"/>
            <a:lstStyle/>
            <a:p>
              <a:endParaRPr lang="en-US"/>
            </a:p>
          </p:txBody>
        </p:sp>
        <p:sp>
          <p:nvSpPr>
            <p:cNvPr id="54302" name="Line 41"/>
            <p:cNvSpPr>
              <a:spLocks noChangeShapeType="1"/>
            </p:cNvSpPr>
            <p:nvPr/>
          </p:nvSpPr>
          <p:spPr bwMode="auto">
            <a:xfrm rot="-5400000">
              <a:off x="1916689" y="4268241"/>
              <a:ext cx="1023837" cy="1307376"/>
            </a:xfrm>
            <a:prstGeom prst="line">
              <a:avLst/>
            </a:prstGeom>
            <a:noFill/>
            <a:ln w="28575">
              <a:solidFill>
                <a:srgbClr val="FFFFFF"/>
              </a:solidFill>
              <a:round/>
              <a:headEnd/>
              <a:tailEnd type="triangle" w="med" len="med"/>
            </a:ln>
          </p:spPr>
          <p:txBody>
            <a:bodyPr lIns="36576" tIns="36576" rIns="36576" bIns="36576"/>
            <a:lstStyle/>
            <a:p>
              <a:endParaRPr lang="en-US"/>
            </a:p>
          </p:txBody>
        </p:sp>
        <p:sp>
          <p:nvSpPr>
            <p:cNvPr id="54303" name="Line 42"/>
            <p:cNvSpPr>
              <a:spLocks noChangeShapeType="1"/>
            </p:cNvSpPr>
            <p:nvPr/>
          </p:nvSpPr>
          <p:spPr bwMode="auto">
            <a:xfrm rot="16200000" flipV="1">
              <a:off x="1661479" y="2875934"/>
              <a:ext cx="1316362" cy="1400760"/>
            </a:xfrm>
            <a:prstGeom prst="line">
              <a:avLst/>
            </a:prstGeom>
            <a:noFill/>
            <a:ln w="28575">
              <a:solidFill>
                <a:srgbClr val="FFFFFF"/>
              </a:solidFill>
              <a:round/>
              <a:headEnd/>
              <a:tailEnd type="triangle" w="med" len="med"/>
            </a:ln>
          </p:spPr>
          <p:txBody>
            <a:bodyPr lIns="36576" tIns="36576" rIns="36576" bIns="36576"/>
            <a:lstStyle/>
            <a:p>
              <a:endParaRPr lang="en-US"/>
            </a:p>
          </p:txBody>
        </p:sp>
        <p:sp>
          <p:nvSpPr>
            <p:cNvPr id="54304" name="Line 43"/>
            <p:cNvSpPr>
              <a:spLocks noChangeShapeType="1"/>
            </p:cNvSpPr>
            <p:nvPr/>
          </p:nvSpPr>
          <p:spPr bwMode="auto">
            <a:xfrm rot="-5400000">
              <a:off x="1735548" y="1337365"/>
              <a:ext cx="1199352" cy="1494144"/>
            </a:xfrm>
            <a:prstGeom prst="line">
              <a:avLst/>
            </a:prstGeom>
            <a:noFill/>
            <a:ln w="28575">
              <a:solidFill>
                <a:srgbClr val="FFFFFF"/>
              </a:solidFill>
              <a:round/>
              <a:headEnd/>
              <a:tailEnd type="triangle" w="med" len="med"/>
            </a:ln>
          </p:spPr>
          <p:txBody>
            <a:bodyPr lIns="36576" tIns="36576" rIns="36576" bIns="36576"/>
            <a:lstStyle/>
            <a:p>
              <a:endParaRPr lang="en-US"/>
            </a:p>
          </p:txBody>
        </p:sp>
        <p:sp>
          <p:nvSpPr>
            <p:cNvPr id="54305" name="Line 44"/>
            <p:cNvSpPr>
              <a:spLocks noChangeShapeType="1"/>
            </p:cNvSpPr>
            <p:nvPr/>
          </p:nvSpPr>
          <p:spPr bwMode="auto">
            <a:xfrm rot="16200000" flipV="1">
              <a:off x="1772485" y="5089004"/>
              <a:ext cx="409535" cy="280152"/>
            </a:xfrm>
            <a:prstGeom prst="line">
              <a:avLst/>
            </a:prstGeom>
            <a:noFill/>
            <a:ln w="28575">
              <a:solidFill>
                <a:srgbClr val="FFFFFF"/>
              </a:solidFill>
              <a:round/>
              <a:headEnd/>
              <a:tailEnd type="triangle" w="med" len="med"/>
            </a:ln>
          </p:spPr>
          <p:txBody>
            <a:bodyPr lIns="36576" tIns="36576" rIns="36576" bIns="36576"/>
            <a:lstStyle/>
            <a:p>
              <a:endParaRPr lang="en-US"/>
            </a:p>
          </p:txBody>
        </p:sp>
        <p:sp>
          <p:nvSpPr>
            <p:cNvPr id="54306" name="Line 45"/>
            <p:cNvSpPr>
              <a:spLocks noChangeShapeType="1"/>
            </p:cNvSpPr>
            <p:nvPr/>
          </p:nvSpPr>
          <p:spPr bwMode="auto">
            <a:xfrm rot="-5400000">
              <a:off x="2254969" y="5042312"/>
              <a:ext cx="409535" cy="373536"/>
            </a:xfrm>
            <a:prstGeom prst="line">
              <a:avLst/>
            </a:prstGeom>
            <a:noFill/>
            <a:ln w="28575">
              <a:solidFill>
                <a:srgbClr val="FFFFFF"/>
              </a:solidFill>
              <a:round/>
              <a:headEnd/>
              <a:tailEnd type="triangle" w="med" len="med"/>
            </a:ln>
          </p:spPr>
          <p:txBody>
            <a:bodyPr lIns="36576" tIns="36576" rIns="36576" bIns="36576"/>
            <a:lstStyle/>
            <a:p>
              <a:endParaRPr lang="en-US"/>
            </a:p>
          </p:txBody>
        </p:sp>
      </p:grpSp>
      <p:sp>
        <p:nvSpPr>
          <p:cNvPr id="54285" name="Text Box 46"/>
          <p:cNvSpPr txBox="1">
            <a:spLocks noChangeArrowheads="1"/>
          </p:cNvSpPr>
          <p:nvPr/>
        </p:nvSpPr>
        <p:spPr bwMode="auto">
          <a:xfrm>
            <a:off x="4572000" y="188913"/>
            <a:ext cx="4356100" cy="5580062"/>
          </a:xfrm>
          <a:prstGeom prst="rect">
            <a:avLst/>
          </a:prstGeom>
          <a:noFill/>
          <a:ln w="9525" algn="in">
            <a:noFill/>
            <a:miter lim="800000"/>
            <a:headEnd/>
            <a:tailEnd/>
          </a:ln>
        </p:spPr>
        <p:txBody>
          <a:bodyPr lIns="36576" tIns="36576" rIns="36576" bIns="36576"/>
          <a:lstStyle/>
          <a:p>
            <a:r>
              <a:rPr lang="en-GB" sz="1400" b="1">
                <a:solidFill>
                  <a:srgbClr val="000000"/>
                </a:solidFill>
                <a:latin typeface="Calibri" pitchFamily="34" charset="0"/>
              </a:rPr>
              <a:t>Youth Module 1 - Skills Corridor</a:t>
            </a:r>
          </a:p>
          <a:p>
            <a:endParaRPr lang="en-GB" sz="800" b="1">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Players dribble through the corridor having as many touches of the ball as possible.</a:t>
            </a:r>
          </a:p>
          <a:p>
            <a:pPr>
              <a:buSzPts val="1000"/>
              <a:buFont typeface="Symbol" pitchFamily="18" charset="2"/>
              <a:buChar char="·"/>
            </a:pPr>
            <a:r>
              <a:rPr lang="en-GB" sz="1200">
                <a:solidFill>
                  <a:srgbClr val="000000"/>
                </a:solidFill>
                <a:latin typeface="Calibri" pitchFamily="34" charset="0"/>
              </a:rPr>
              <a:t>  Dribble through using as many different parts of the feet as possible.</a:t>
            </a:r>
          </a:p>
          <a:p>
            <a:pPr>
              <a:buSzPts val="1000"/>
              <a:buFont typeface="Symbol" pitchFamily="18" charset="2"/>
              <a:buChar char="·"/>
            </a:pPr>
            <a:r>
              <a:rPr lang="en-GB" sz="1200">
                <a:solidFill>
                  <a:srgbClr val="000000"/>
                </a:solidFill>
                <a:latin typeface="Calibri" pitchFamily="34" charset="0"/>
              </a:rPr>
              <a:t>  Dribble through and at some stage try to travel forwards,</a:t>
            </a:r>
          </a:p>
          <a:p>
            <a:pPr>
              <a:buSzPts val="1000"/>
            </a:pPr>
            <a:r>
              <a:rPr lang="en-GB" sz="1200">
                <a:solidFill>
                  <a:srgbClr val="000000"/>
                </a:solidFill>
                <a:latin typeface="Calibri" pitchFamily="34" charset="0"/>
              </a:rPr>
              <a:t>    backwards and sideways.</a:t>
            </a:r>
          </a:p>
          <a:p>
            <a:pPr>
              <a:buSzPts val="1000"/>
              <a:buFont typeface="Symbol" pitchFamily="18" charset="2"/>
              <a:buChar char="·"/>
            </a:pPr>
            <a:r>
              <a:rPr lang="en-GB" sz="1200">
                <a:solidFill>
                  <a:srgbClr val="000000"/>
                </a:solidFill>
                <a:latin typeface="Calibri" pitchFamily="34" charset="0"/>
              </a:rPr>
              <a:t>  Dribble through having as few touches as possible.</a:t>
            </a:r>
          </a:p>
          <a:p>
            <a:pPr>
              <a:buSzPts val="1000"/>
              <a:buFont typeface="Symbol" pitchFamily="18" charset="2"/>
              <a:buChar char="·"/>
            </a:pPr>
            <a:r>
              <a:rPr lang="en-GB" sz="1200">
                <a:solidFill>
                  <a:srgbClr val="000000"/>
                </a:solidFill>
                <a:latin typeface="Calibri" pitchFamily="34" charset="0"/>
              </a:rPr>
              <a:t>  Dribble having lots of touches up to halfway and the as few as    possible to the end.</a:t>
            </a:r>
          </a:p>
          <a:p>
            <a:pPr>
              <a:buSzPts val="1000"/>
              <a:buFont typeface="Symbol" pitchFamily="18" charset="2"/>
              <a:buChar char="·"/>
            </a:pPr>
            <a:r>
              <a:rPr lang="en-GB" sz="1200">
                <a:solidFill>
                  <a:srgbClr val="000000"/>
                </a:solidFill>
                <a:latin typeface="Calibri" pitchFamily="34" charset="0"/>
              </a:rPr>
              <a:t>  Dribble through in a zig-zag rather than a straight line, perform a turn on each side.</a:t>
            </a:r>
          </a:p>
          <a:p>
            <a:endParaRPr lang="en-GB" sz="1000">
              <a:solidFill>
                <a:srgbClr val="000000"/>
              </a:solidFill>
              <a:latin typeface="Calibri" pitchFamily="34" charset="0"/>
            </a:endParaRPr>
          </a:p>
          <a:p>
            <a:r>
              <a:rPr lang="en-GB" sz="1200" b="1">
                <a:solidFill>
                  <a:srgbClr val="000000"/>
                </a:solidFill>
                <a:latin typeface="Calibri" pitchFamily="34" charset="0"/>
              </a:rPr>
              <a:t>For all of the above - on the way back to the start:</a:t>
            </a:r>
          </a:p>
          <a:p>
            <a:pPr>
              <a:buSzPts val="1000"/>
              <a:buFont typeface="Symbol" pitchFamily="18" charset="2"/>
              <a:buChar char="·"/>
            </a:pPr>
            <a:r>
              <a:rPr lang="en-GB" sz="1200">
                <a:solidFill>
                  <a:srgbClr val="000000"/>
                </a:solidFill>
                <a:latin typeface="Calibri" pitchFamily="34" charset="0"/>
              </a:rPr>
              <a:t>  Perform any dribbling moves. (coach could suggest which ones)</a:t>
            </a:r>
          </a:p>
          <a:p>
            <a:pPr>
              <a:buSzPts val="1000"/>
              <a:buFont typeface="Symbol" pitchFamily="18" charset="2"/>
              <a:buChar char="·"/>
            </a:pPr>
            <a:r>
              <a:rPr lang="en-GB" sz="1200">
                <a:solidFill>
                  <a:srgbClr val="000000"/>
                </a:solidFill>
                <a:latin typeface="Calibri" pitchFamily="34" charset="0"/>
              </a:rPr>
              <a:t>  Lift the ball off the floor in various ways.</a:t>
            </a:r>
          </a:p>
          <a:p>
            <a:pPr>
              <a:buSzPts val="1000"/>
              <a:buFont typeface="Symbol" pitchFamily="18" charset="2"/>
              <a:buChar char="·"/>
            </a:pPr>
            <a:r>
              <a:rPr lang="en-GB" sz="1200">
                <a:solidFill>
                  <a:srgbClr val="000000"/>
                </a:solidFill>
                <a:latin typeface="Calibri" pitchFamily="34" charset="0"/>
              </a:rPr>
              <a:t>  Keep the ball off the floor for as long as possible.</a:t>
            </a:r>
          </a:p>
          <a:p>
            <a:endParaRPr lang="en-GB" sz="10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Split the group and have players working from both ends.</a:t>
            </a:r>
          </a:p>
          <a:p>
            <a:pPr>
              <a:buSzPts val="1000"/>
              <a:buFont typeface="Symbol" pitchFamily="18" charset="2"/>
              <a:buChar char="·"/>
            </a:pPr>
            <a:r>
              <a:rPr lang="en-GB" sz="1200">
                <a:solidFill>
                  <a:srgbClr val="000000"/>
                </a:solidFill>
                <a:latin typeface="Calibri" pitchFamily="34" charset="0"/>
              </a:rPr>
              <a:t>  Split the group and have them working from all four sides. </a:t>
            </a:r>
          </a:p>
          <a:p>
            <a:pPr>
              <a:buSzPts val="1000"/>
            </a:pPr>
            <a:r>
              <a:rPr lang="en-GB" sz="1200">
                <a:solidFill>
                  <a:srgbClr val="000000"/>
                </a:solidFill>
                <a:latin typeface="Calibri" pitchFamily="34" charset="0"/>
              </a:rPr>
              <a:t>    (change shape of area to a square)</a:t>
            </a:r>
          </a:p>
          <a:p>
            <a:endParaRPr lang="en-GB" sz="1000">
              <a:solidFill>
                <a:srgbClr val="000000"/>
              </a:solidFill>
              <a:latin typeface="Calibri" pitchFamily="34" charset="0"/>
            </a:endParaRPr>
          </a:p>
          <a:p>
            <a:r>
              <a:rPr lang="en-GB" sz="1200" b="1">
                <a:solidFill>
                  <a:srgbClr val="000000"/>
                </a:solidFill>
                <a:latin typeface="Calibri" pitchFamily="34" charset="0"/>
              </a:rPr>
              <a:t>Progressions</a:t>
            </a:r>
          </a:p>
          <a:p>
            <a:pPr>
              <a:buSzPts val="1000"/>
              <a:buFont typeface="Symbol" pitchFamily="18" charset="2"/>
              <a:buChar char="·"/>
            </a:pPr>
            <a:r>
              <a:rPr lang="en-GB" sz="1200">
                <a:solidFill>
                  <a:srgbClr val="000000"/>
                </a:solidFill>
                <a:latin typeface="Calibri" pitchFamily="34" charset="0"/>
              </a:rPr>
              <a:t>  Have players passing across the area while players are dribbling,  those players will then need to focus on the timing and weight of the pass so they do not hit the players.</a:t>
            </a:r>
          </a:p>
          <a:p>
            <a:pPr>
              <a:buSzPts val="1000"/>
              <a:buFont typeface="Symbol" pitchFamily="18" charset="2"/>
              <a:buChar char="·"/>
            </a:pPr>
            <a:r>
              <a:rPr lang="en-GB" sz="1200">
                <a:solidFill>
                  <a:srgbClr val="000000"/>
                </a:solidFill>
                <a:latin typeface="Calibri" pitchFamily="34" charset="0"/>
              </a:rPr>
              <a:t>  If there is a gap to dribble across, communicate with partner and dribble across, swap sides.</a:t>
            </a:r>
          </a:p>
          <a:p>
            <a:pPr>
              <a:buSzPts val="1000"/>
              <a:buFont typeface="Symbol" pitchFamily="18" charset="2"/>
              <a:buChar char="·"/>
            </a:pPr>
            <a:r>
              <a:rPr lang="en-GB" sz="1200">
                <a:solidFill>
                  <a:srgbClr val="000000"/>
                </a:solidFill>
                <a:latin typeface="Calibri" pitchFamily="34" charset="0"/>
              </a:rPr>
              <a:t>  Can you enter the area to receive a pass and turn to take the ball out or play ball back to partner then run back out.</a:t>
            </a:r>
          </a:p>
          <a:p>
            <a:r>
              <a:rPr lang="en-GB" sz="1200">
                <a:solidFill>
                  <a:srgbClr val="000000"/>
                </a:solidFill>
                <a:latin typeface="Calibri" pitchFamily="34" charset="0"/>
              </a:rPr>
              <a:t>There are many ideas here and it is important that whatever tasks we set our players, make them realistic and achievable for your specific group. </a:t>
            </a:r>
          </a:p>
          <a:p>
            <a:endParaRPr lang="en-GB" sz="1200" b="1">
              <a:solidFill>
                <a:srgbClr val="000000"/>
              </a:solidFill>
              <a:latin typeface="Calibri" pitchFamily="34" charset="0"/>
            </a:endParaRPr>
          </a:p>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843213" y="188913"/>
            <a:ext cx="3457575" cy="360362"/>
          </a:xfrm>
          <a:prstGeom prst="rect">
            <a:avLst/>
          </a:prstGeom>
          <a:noFill/>
          <a:ln w="9525" algn="in">
            <a:noFill/>
            <a:miter lim="800000"/>
            <a:headEnd/>
            <a:tailEnd/>
          </a:ln>
        </p:spPr>
        <p:txBody>
          <a:bodyPr lIns="36576" tIns="36576" rIns="36576" bIns="36576"/>
          <a:lstStyle/>
          <a:p>
            <a:pPr algn="ctr"/>
            <a:r>
              <a:rPr lang="en-US" sz="1200" b="1">
                <a:latin typeface="Calibri" pitchFamily="34" charset="0"/>
              </a:rPr>
              <a:t>Beat the Box - Passing and Support</a:t>
            </a:r>
          </a:p>
        </p:txBody>
      </p:sp>
      <p:sp>
        <p:nvSpPr>
          <p:cNvPr id="55299" name="TextBox 58"/>
          <p:cNvSpPr txBox="1">
            <a:spLocks noChangeArrowheads="1"/>
          </p:cNvSpPr>
          <p:nvPr/>
        </p:nvSpPr>
        <p:spPr bwMode="auto">
          <a:xfrm>
            <a:off x="5292725" y="765175"/>
            <a:ext cx="3527425" cy="6508750"/>
          </a:xfrm>
          <a:prstGeom prst="rect">
            <a:avLst/>
          </a:prstGeom>
          <a:noFill/>
          <a:ln w="9525">
            <a:noFill/>
            <a:miter lim="800000"/>
            <a:headEnd/>
            <a:tailEnd/>
          </a:ln>
        </p:spPr>
        <p:txBody>
          <a:bodyPr>
            <a:spAutoFit/>
          </a:bodyPr>
          <a:lstStyle/>
          <a:p>
            <a:r>
              <a:rPr lang="en-GB" sz="1200" b="1">
                <a:latin typeface="Calibri" pitchFamily="34" charset="0"/>
              </a:rPr>
              <a:t>Start: </a:t>
            </a:r>
            <a:r>
              <a:rPr lang="en-GB" sz="1200">
                <a:latin typeface="Calibri" pitchFamily="34" charset="0"/>
              </a:rPr>
              <a:t>Players inside the area pass out and then look to receive from another feeder</a:t>
            </a:r>
          </a:p>
          <a:p>
            <a:r>
              <a:rPr lang="en-GB" sz="1200">
                <a:latin typeface="Calibri" pitchFamily="34" charset="0"/>
              </a:rPr>
              <a:t>Players on the outside pass support and can move around the square.</a:t>
            </a:r>
          </a:p>
          <a:p>
            <a:r>
              <a:rPr lang="en-GB" sz="1200">
                <a:latin typeface="Calibri" pitchFamily="34" charset="0"/>
              </a:rPr>
              <a:t>Rotate players roles on a regular basis.</a:t>
            </a:r>
          </a:p>
          <a:p>
            <a:endParaRPr lang="en-GB" sz="1100">
              <a:latin typeface="Calibri" pitchFamily="34" charset="0"/>
            </a:endParaRPr>
          </a:p>
          <a:p>
            <a:r>
              <a:rPr lang="en-GB" sz="1200" b="1">
                <a:latin typeface="Calibri" pitchFamily="34" charset="0"/>
              </a:rPr>
              <a:t>Challenges</a:t>
            </a:r>
            <a:r>
              <a:rPr lang="en-GB" sz="1200">
                <a:latin typeface="Calibri" pitchFamily="34" charset="0"/>
              </a:rPr>
              <a:t>: </a:t>
            </a:r>
          </a:p>
          <a:p>
            <a:r>
              <a:rPr lang="en-GB" sz="1200">
                <a:latin typeface="Calibri" pitchFamily="34" charset="0"/>
              </a:rPr>
              <a:t>Can we use different parts of our feet?</a:t>
            </a:r>
          </a:p>
          <a:p>
            <a:r>
              <a:rPr lang="en-GB" sz="1200">
                <a:latin typeface="Calibri" pitchFamily="34" charset="0"/>
              </a:rPr>
              <a:t>Can we use  different types of passes?</a:t>
            </a:r>
          </a:p>
          <a:p>
            <a:r>
              <a:rPr lang="en-GB" sz="1200">
                <a:latin typeface="Calibri" pitchFamily="34" charset="0"/>
              </a:rPr>
              <a:t>Can we receive in various ways?</a:t>
            </a:r>
          </a:p>
          <a:p>
            <a:endParaRPr lang="en-GB" sz="1100">
              <a:latin typeface="Calibri" pitchFamily="34" charset="0"/>
            </a:endParaRPr>
          </a:p>
          <a:p>
            <a:r>
              <a:rPr lang="en-GB" sz="1200" b="1">
                <a:latin typeface="Calibri" pitchFamily="34" charset="0"/>
              </a:rPr>
              <a:t>Progressions:</a:t>
            </a:r>
          </a:p>
          <a:p>
            <a:r>
              <a:rPr lang="en-GB" sz="1200">
                <a:latin typeface="Calibri" pitchFamily="34" charset="0"/>
              </a:rPr>
              <a:t>Travel through central square before playing out, don’t go straight through.</a:t>
            </a:r>
          </a:p>
          <a:p>
            <a:endParaRPr lang="en-GB" sz="800">
              <a:latin typeface="Calibri" pitchFamily="34" charset="0"/>
            </a:endParaRPr>
          </a:p>
          <a:p>
            <a:r>
              <a:rPr lang="en-GB" sz="1200">
                <a:latin typeface="Calibri" pitchFamily="34" charset="0"/>
              </a:rPr>
              <a:t>Pass out to a feeder and swap roles</a:t>
            </a:r>
          </a:p>
          <a:p>
            <a:endParaRPr lang="en-GB" sz="800">
              <a:latin typeface="Calibri" pitchFamily="34" charset="0"/>
            </a:endParaRPr>
          </a:p>
          <a:p>
            <a:r>
              <a:rPr lang="en-GB" sz="1200">
                <a:latin typeface="Calibri" pitchFamily="34" charset="0"/>
              </a:rPr>
              <a:t>Players on outside, can we pass ball around or through the area, when waiting.</a:t>
            </a:r>
          </a:p>
          <a:p>
            <a:endParaRPr lang="en-GB" sz="800">
              <a:latin typeface="Calibri" pitchFamily="34" charset="0"/>
            </a:endParaRPr>
          </a:p>
          <a:p>
            <a:r>
              <a:rPr lang="en-GB" sz="1200">
                <a:latin typeface="Calibri" pitchFamily="34" charset="0"/>
              </a:rPr>
              <a:t>Play a wall pass with as many supporting players in 1 minute.</a:t>
            </a:r>
          </a:p>
          <a:p>
            <a:endParaRPr lang="en-GB" sz="800">
              <a:latin typeface="Calibri" pitchFamily="34" charset="0"/>
            </a:endParaRPr>
          </a:p>
          <a:p>
            <a:r>
              <a:rPr lang="en-GB" sz="1200">
                <a:latin typeface="Calibri" pitchFamily="34" charset="0"/>
              </a:rPr>
              <a:t>Add a defender to the square,  if they win a ball can they escape and score through one of the corner gates.</a:t>
            </a:r>
          </a:p>
          <a:p>
            <a:endParaRPr lang="en-GB" sz="800">
              <a:latin typeface="Calibri" pitchFamily="34" charset="0"/>
            </a:endParaRPr>
          </a:p>
          <a:p>
            <a:r>
              <a:rPr lang="en-GB" sz="1200">
                <a:latin typeface="Calibri" pitchFamily="34" charset="0"/>
              </a:rPr>
              <a:t>Now have ball between two players in middle;</a:t>
            </a:r>
          </a:p>
          <a:p>
            <a:r>
              <a:rPr lang="en-GB" sz="1200">
                <a:latin typeface="Calibri" pitchFamily="34" charset="0"/>
              </a:rPr>
              <a:t> </a:t>
            </a:r>
          </a:p>
          <a:p>
            <a:r>
              <a:rPr lang="en-GB" sz="1200">
                <a:latin typeface="Calibri" pitchFamily="34" charset="0"/>
              </a:rPr>
              <a:t>(i) Combine to pass through central area</a:t>
            </a:r>
          </a:p>
          <a:p>
            <a:r>
              <a:rPr lang="en-GB" sz="1200">
                <a:latin typeface="Calibri" pitchFamily="34" charset="0"/>
              </a:rPr>
              <a:t>(ii) One of the players pass out and go out, the player coming in now finds the other partner with a pass.</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55300" name="Rectangle 4"/>
          <p:cNvSpPr>
            <a:spLocks noChangeArrowheads="1"/>
          </p:cNvSpPr>
          <p:nvPr/>
        </p:nvSpPr>
        <p:spPr bwMode="auto">
          <a:xfrm rot="-5400000">
            <a:off x="-144463" y="1160463"/>
            <a:ext cx="5616575" cy="482600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5301" name="Rectangle 5"/>
          <p:cNvSpPr>
            <a:spLocks noChangeArrowheads="1"/>
          </p:cNvSpPr>
          <p:nvPr/>
        </p:nvSpPr>
        <p:spPr bwMode="auto">
          <a:xfrm rot="-5400000">
            <a:off x="296863" y="1547812"/>
            <a:ext cx="4770438" cy="4017963"/>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55302" name="Group 6"/>
          <p:cNvGrpSpPr>
            <a:grpSpLocks/>
          </p:cNvGrpSpPr>
          <p:nvPr/>
        </p:nvGrpSpPr>
        <p:grpSpPr bwMode="auto">
          <a:xfrm rot="-5400000">
            <a:off x="3804444" y="3980657"/>
            <a:ext cx="142875" cy="192087"/>
            <a:chOff x="111407775" y="109026150"/>
            <a:chExt cx="162000" cy="198000"/>
          </a:xfrm>
        </p:grpSpPr>
        <p:sp>
          <p:nvSpPr>
            <p:cNvPr id="55376"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77"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78"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03" name="Group 14"/>
          <p:cNvGrpSpPr>
            <a:grpSpLocks/>
          </p:cNvGrpSpPr>
          <p:nvPr/>
        </p:nvGrpSpPr>
        <p:grpSpPr bwMode="auto">
          <a:xfrm rot="-5940000">
            <a:off x="4741069" y="2226469"/>
            <a:ext cx="158750" cy="173038"/>
            <a:chOff x="110957775" y="109476150"/>
            <a:chExt cx="162000" cy="198000"/>
          </a:xfrm>
        </p:grpSpPr>
        <p:sp>
          <p:nvSpPr>
            <p:cNvPr id="55373"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74"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75"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04" name="Group 18"/>
          <p:cNvGrpSpPr>
            <a:grpSpLocks/>
          </p:cNvGrpSpPr>
          <p:nvPr/>
        </p:nvGrpSpPr>
        <p:grpSpPr bwMode="auto">
          <a:xfrm rot="-9900000">
            <a:off x="3948113" y="1884363"/>
            <a:ext cx="139700" cy="190500"/>
            <a:chOff x="111750675" y="109369050"/>
            <a:chExt cx="162000" cy="198000"/>
          </a:xfrm>
        </p:grpSpPr>
        <p:sp>
          <p:nvSpPr>
            <p:cNvPr id="55370" name="Oval 19"/>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71" name="Oval 20"/>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72" name="Oval 21"/>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05" name="Group 26"/>
          <p:cNvGrpSpPr>
            <a:grpSpLocks/>
          </p:cNvGrpSpPr>
          <p:nvPr/>
        </p:nvGrpSpPr>
        <p:grpSpPr bwMode="auto">
          <a:xfrm rot="-7893607">
            <a:off x="3827463" y="928688"/>
            <a:ext cx="141287" cy="192087"/>
            <a:chOff x="111300675" y="109819050"/>
            <a:chExt cx="162000" cy="198000"/>
          </a:xfrm>
        </p:grpSpPr>
        <p:sp>
          <p:nvSpPr>
            <p:cNvPr id="55367"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68"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69"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06" name="Group 38"/>
          <p:cNvGrpSpPr>
            <a:grpSpLocks/>
          </p:cNvGrpSpPr>
          <p:nvPr/>
        </p:nvGrpSpPr>
        <p:grpSpPr bwMode="auto">
          <a:xfrm rot="-5400000">
            <a:off x="2867819" y="2683669"/>
            <a:ext cx="142875" cy="192087"/>
            <a:chOff x="111864975" y="109483350"/>
            <a:chExt cx="162000" cy="198000"/>
          </a:xfrm>
        </p:grpSpPr>
        <p:sp>
          <p:nvSpPr>
            <p:cNvPr id="55364"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65"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66"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07" name="Group 42"/>
          <p:cNvGrpSpPr>
            <a:grpSpLocks/>
          </p:cNvGrpSpPr>
          <p:nvPr/>
        </p:nvGrpSpPr>
        <p:grpSpPr bwMode="auto">
          <a:xfrm rot="9240000">
            <a:off x="1090613" y="2071688"/>
            <a:ext cx="142875" cy="193675"/>
            <a:chOff x="111979275" y="109597650"/>
            <a:chExt cx="162000" cy="198000"/>
          </a:xfrm>
        </p:grpSpPr>
        <p:sp>
          <p:nvSpPr>
            <p:cNvPr id="55361" name="Oval 43"/>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62" name="Oval 44"/>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63" name="Oval 45"/>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08" name="Group 46"/>
          <p:cNvGrpSpPr>
            <a:grpSpLocks/>
          </p:cNvGrpSpPr>
          <p:nvPr/>
        </p:nvGrpSpPr>
        <p:grpSpPr bwMode="auto">
          <a:xfrm rot="7233774">
            <a:off x="1595438" y="922338"/>
            <a:ext cx="141287" cy="192087"/>
            <a:chOff x="111414975" y="109933350"/>
            <a:chExt cx="162000" cy="198000"/>
          </a:xfrm>
        </p:grpSpPr>
        <p:sp>
          <p:nvSpPr>
            <p:cNvPr id="55358"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59"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60"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09" name="Group 50"/>
          <p:cNvGrpSpPr>
            <a:grpSpLocks/>
          </p:cNvGrpSpPr>
          <p:nvPr/>
        </p:nvGrpSpPr>
        <p:grpSpPr bwMode="auto">
          <a:xfrm rot="-5566373">
            <a:off x="4816475" y="5208588"/>
            <a:ext cx="141287" cy="192088"/>
            <a:chOff x="111529275" y="110047650"/>
            <a:chExt cx="162000" cy="198000"/>
          </a:xfrm>
        </p:grpSpPr>
        <p:sp>
          <p:nvSpPr>
            <p:cNvPr id="55355"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56"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57"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5310" name="Oval 55" descr="Solid diamond"/>
          <p:cNvSpPr>
            <a:spLocks noChangeArrowheads="1"/>
          </p:cNvSpPr>
          <p:nvPr/>
        </p:nvSpPr>
        <p:spPr bwMode="auto">
          <a:xfrm rot="-5400000">
            <a:off x="3052763" y="2012950"/>
            <a:ext cx="95250"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11" name="Oval 59" descr="Solid diamond"/>
          <p:cNvSpPr>
            <a:spLocks noChangeArrowheads="1"/>
          </p:cNvSpPr>
          <p:nvPr/>
        </p:nvSpPr>
        <p:spPr bwMode="auto">
          <a:xfrm rot="-5400000">
            <a:off x="1537494" y="4120357"/>
            <a:ext cx="92075" cy="1031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12" name="Oval 54" descr="Solid diamond"/>
          <p:cNvSpPr>
            <a:spLocks noChangeArrowheads="1"/>
          </p:cNvSpPr>
          <p:nvPr/>
        </p:nvSpPr>
        <p:spPr bwMode="auto">
          <a:xfrm rot="-5400000">
            <a:off x="3555207" y="3952081"/>
            <a:ext cx="93662"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13" name="Oval 54" descr="Solid diamond"/>
          <p:cNvSpPr>
            <a:spLocks noChangeArrowheads="1"/>
          </p:cNvSpPr>
          <p:nvPr/>
        </p:nvSpPr>
        <p:spPr bwMode="auto">
          <a:xfrm rot="-5400000">
            <a:off x="3137695" y="4723606"/>
            <a:ext cx="93662"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14" name="Oval 54" descr="Solid diamond"/>
          <p:cNvSpPr>
            <a:spLocks noChangeArrowheads="1"/>
          </p:cNvSpPr>
          <p:nvPr/>
        </p:nvSpPr>
        <p:spPr bwMode="auto">
          <a:xfrm rot="-5400000">
            <a:off x="1683544" y="5163344"/>
            <a:ext cx="93663"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15" name="Oval 54" descr="Solid diamond"/>
          <p:cNvSpPr>
            <a:spLocks noChangeArrowheads="1"/>
          </p:cNvSpPr>
          <p:nvPr/>
        </p:nvSpPr>
        <p:spPr bwMode="auto">
          <a:xfrm rot="-5400000">
            <a:off x="1266031" y="2410619"/>
            <a:ext cx="93663"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16" name="Oval 54" descr="Solid diamond"/>
          <p:cNvSpPr>
            <a:spLocks noChangeArrowheads="1"/>
          </p:cNvSpPr>
          <p:nvPr/>
        </p:nvSpPr>
        <p:spPr bwMode="auto">
          <a:xfrm rot="-5400000">
            <a:off x="3930650" y="2127250"/>
            <a:ext cx="92075"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17" name="Oval 54" descr="Solid diamond"/>
          <p:cNvSpPr>
            <a:spLocks noChangeArrowheads="1"/>
          </p:cNvSpPr>
          <p:nvPr/>
        </p:nvSpPr>
        <p:spPr bwMode="auto">
          <a:xfrm rot="-5400000">
            <a:off x="2616994" y="2740819"/>
            <a:ext cx="95250" cy="1063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0" name="Group 13"/>
          <p:cNvGrpSpPr>
            <a:grpSpLocks/>
          </p:cNvGrpSpPr>
          <p:nvPr/>
        </p:nvGrpSpPr>
        <p:grpSpPr bwMode="auto">
          <a:xfrm rot="8791530">
            <a:off x="309935" y="939220"/>
            <a:ext cx="392360" cy="68702"/>
            <a:chOff x="109823662" y="107856150"/>
            <a:chExt cx="746213" cy="125405"/>
          </a:xfrm>
          <a:solidFill>
            <a:srgbClr val="FFFF00"/>
          </a:solidFill>
        </p:grpSpPr>
        <p:sp>
          <p:nvSpPr>
            <p:cNvPr id="36"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37"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1" name="Group 13"/>
          <p:cNvGrpSpPr>
            <a:grpSpLocks/>
          </p:cNvGrpSpPr>
          <p:nvPr/>
        </p:nvGrpSpPr>
        <p:grpSpPr bwMode="auto">
          <a:xfrm rot="2433485">
            <a:off x="4619211" y="956019"/>
            <a:ext cx="392360" cy="68702"/>
            <a:chOff x="109823662" y="107856150"/>
            <a:chExt cx="746213" cy="125405"/>
          </a:xfrm>
          <a:solidFill>
            <a:srgbClr val="FFFF00"/>
          </a:solidFill>
        </p:grpSpPr>
        <p:sp>
          <p:nvSpPr>
            <p:cNvPr id="34"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35"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2" name="Group 13"/>
          <p:cNvGrpSpPr>
            <a:grpSpLocks/>
          </p:cNvGrpSpPr>
          <p:nvPr/>
        </p:nvGrpSpPr>
        <p:grpSpPr bwMode="auto">
          <a:xfrm rot="2695498">
            <a:off x="290506" y="6077789"/>
            <a:ext cx="392360" cy="68702"/>
            <a:chOff x="109823662" y="107856150"/>
            <a:chExt cx="746213" cy="125405"/>
          </a:xfrm>
          <a:solidFill>
            <a:srgbClr val="FFFF00"/>
          </a:solidFill>
        </p:grpSpPr>
        <p:sp>
          <p:nvSpPr>
            <p:cNvPr id="32"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33"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3" name="Group 13"/>
          <p:cNvGrpSpPr>
            <a:grpSpLocks/>
          </p:cNvGrpSpPr>
          <p:nvPr/>
        </p:nvGrpSpPr>
        <p:grpSpPr bwMode="auto">
          <a:xfrm rot="8791530">
            <a:off x="4630415" y="6123796"/>
            <a:ext cx="392360" cy="68702"/>
            <a:chOff x="109823662" y="107856150"/>
            <a:chExt cx="746213" cy="125405"/>
          </a:xfrm>
          <a:solidFill>
            <a:srgbClr val="FFFF00"/>
          </a:solidFill>
        </p:grpSpPr>
        <p:sp>
          <p:nvSpPr>
            <p:cNvPr id="30"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31"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29" name="Rectangle 28"/>
          <p:cNvSpPr/>
          <p:nvPr/>
        </p:nvSpPr>
        <p:spPr bwMode="auto">
          <a:xfrm>
            <a:off x="1979613" y="2997200"/>
            <a:ext cx="1439862" cy="1177925"/>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55323" name="Group 46"/>
          <p:cNvGrpSpPr>
            <a:grpSpLocks/>
          </p:cNvGrpSpPr>
          <p:nvPr/>
        </p:nvGrpSpPr>
        <p:grpSpPr bwMode="auto">
          <a:xfrm rot="4680000">
            <a:off x="442119" y="5026819"/>
            <a:ext cx="142875" cy="192087"/>
            <a:chOff x="111414975" y="109933350"/>
            <a:chExt cx="162000" cy="198000"/>
          </a:xfrm>
        </p:grpSpPr>
        <p:sp>
          <p:nvSpPr>
            <p:cNvPr id="55352"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53"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54"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24" name="Group 46"/>
          <p:cNvGrpSpPr>
            <a:grpSpLocks/>
          </p:cNvGrpSpPr>
          <p:nvPr/>
        </p:nvGrpSpPr>
        <p:grpSpPr bwMode="auto">
          <a:xfrm rot="5280000">
            <a:off x="442119" y="2434432"/>
            <a:ext cx="142875" cy="192087"/>
            <a:chOff x="111414975" y="109933350"/>
            <a:chExt cx="162000" cy="198000"/>
          </a:xfrm>
        </p:grpSpPr>
        <p:sp>
          <p:nvSpPr>
            <p:cNvPr id="55349"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50"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51"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25" name="Group 50"/>
          <p:cNvGrpSpPr>
            <a:grpSpLocks/>
          </p:cNvGrpSpPr>
          <p:nvPr/>
        </p:nvGrpSpPr>
        <p:grpSpPr bwMode="auto">
          <a:xfrm rot="-180000">
            <a:off x="3160713" y="6072188"/>
            <a:ext cx="141287" cy="192087"/>
            <a:chOff x="111529275" y="110047650"/>
            <a:chExt cx="162000" cy="198000"/>
          </a:xfrm>
        </p:grpSpPr>
        <p:sp>
          <p:nvSpPr>
            <p:cNvPr id="55346"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47"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48"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26" name="Group 50"/>
          <p:cNvGrpSpPr>
            <a:grpSpLocks/>
          </p:cNvGrpSpPr>
          <p:nvPr/>
        </p:nvGrpSpPr>
        <p:grpSpPr bwMode="auto">
          <a:xfrm rot="120000">
            <a:off x="1576388" y="6072188"/>
            <a:ext cx="141287" cy="192087"/>
            <a:chOff x="111529275" y="110047650"/>
            <a:chExt cx="162000" cy="198000"/>
          </a:xfrm>
        </p:grpSpPr>
        <p:sp>
          <p:nvSpPr>
            <p:cNvPr id="55343"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44"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45"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27" name="Group 42"/>
          <p:cNvGrpSpPr>
            <a:grpSpLocks/>
          </p:cNvGrpSpPr>
          <p:nvPr/>
        </p:nvGrpSpPr>
        <p:grpSpPr bwMode="auto">
          <a:xfrm rot="-2520000">
            <a:off x="3324225" y="4879975"/>
            <a:ext cx="141288" cy="193675"/>
            <a:chOff x="111979275" y="109597650"/>
            <a:chExt cx="162000" cy="198000"/>
          </a:xfrm>
        </p:grpSpPr>
        <p:sp>
          <p:nvSpPr>
            <p:cNvPr id="55340" name="Oval 92"/>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41" name="Oval 93"/>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42" name="Oval 94"/>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28" name="Group 42"/>
          <p:cNvGrpSpPr>
            <a:grpSpLocks/>
          </p:cNvGrpSpPr>
          <p:nvPr/>
        </p:nvGrpSpPr>
        <p:grpSpPr bwMode="auto">
          <a:xfrm rot="180000">
            <a:off x="1481138" y="4297363"/>
            <a:ext cx="141287" cy="193675"/>
            <a:chOff x="111979275" y="109597650"/>
            <a:chExt cx="162000" cy="198000"/>
          </a:xfrm>
        </p:grpSpPr>
        <p:sp>
          <p:nvSpPr>
            <p:cNvPr id="55337" name="Oval 96"/>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38" name="Oval 97"/>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39" name="Oval 98"/>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29" name="Group 42"/>
          <p:cNvGrpSpPr>
            <a:grpSpLocks/>
          </p:cNvGrpSpPr>
          <p:nvPr/>
        </p:nvGrpSpPr>
        <p:grpSpPr bwMode="auto">
          <a:xfrm rot="7041548">
            <a:off x="2891632" y="1854994"/>
            <a:ext cx="141287" cy="193675"/>
            <a:chOff x="111979275" y="109597650"/>
            <a:chExt cx="162000" cy="198000"/>
          </a:xfrm>
        </p:grpSpPr>
        <p:sp>
          <p:nvSpPr>
            <p:cNvPr id="55334" name="Oval 100"/>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35" name="Oval 101"/>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36" name="Oval 102"/>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5330" name="Group 42"/>
          <p:cNvGrpSpPr>
            <a:grpSpLocks/>
          </p:cNvGrpSpPr>
          <p:nvPr/>
        </p:nvGrpSpPr>
        <p:grpSpPr bwMode="auto">
          <a:xfrm rot="7041548">
            <a:off x="1451769" y="5023644"/>
            <a:ext cx="141287" cy="193675"/>
            <a:chOff x="111979275" y="109597650"/>
            <a:chExt cx="162000" cy="198000"/>
          </a:xfrm>
        </p:grpSpPr>
        <p:sp>
          <p:nvSpPr>
            <p:cNvPr id="55331" name="Oval 104"/>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32" name="Oval 105"/>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5333" name="Oval 106"/>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ChangeArrowheads="1"/>
          </p:cNvSpPr>
          <p:nvPr/>
        </p:nvSpPr>
        <p:spPr bwMode="auto">
          <a:xfrm rot="10800000">
            <a:off x="250825" y="404813"/>
            <a:ext cx="4752975" cy="5903912"/>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6323" name="Rectangle 6"/>
          <p:cNvSpPr>
            <a:spLocks noChangeArrowheads="1"/>
          </p:cNvSpPr>
          <p:nvPr/>
        </p:nvSpPr>
        <p:spPr bwMode="auto">
          <a:xfrm rot="10800000">
            <a:off x="582613" y="928688"/>
            <a:ext cx="4073525" cy="4899025"/>
          </a:xfrm>
          <a:prstGeom prst="rect">
            <a:avLst/>
          </a:prstGeom>
          <a:solidFill>
            <a:srgbClr val="B2F0B2"/>
          </a:solidFill>
          <a:ln w="19050" algn="in">
            <a:solidFill>
              <a:srgbClr val="FFFFFF"/>
            </a:solidFill>
            <a:miter lim="800000"/>
            <a:headEnd/>
            <a:tailEnd/>
          </a:ln>
        </p:spPr>
        <p:txBody>
          <a:bodyPr lIns="36576" tIns="36576" rIns="36576" bIns="36576"/>
          <a:lstStyle/>
          <a:p>
            <a:endParaRPr lang="en-GB">
              <a:latin typeface="Calibri" pitchFamily="34" charset="0"/>
            </a:endParaRPr>
          </a:p>
        </p:txBody>
      </p:sp>
      <p:sp>
        <p:nvSpPr>
          <p:cNvPr id="56324" name="Rectangle 7" descr="Outlined diamond"/>
          <p:cNvSpPr>
            <a:spLocks noChangeArrowheads="1"/>
          </p:cNvSpPr>
          <p:nvPr/>
        </p:nvSpPr>
        <p:spPr bwMode="auto">
          <a:xfrm rot="10800000">
            <a:off x="2287588" y="735013"/>
            <a:ext cx="577850" cy="192087"/>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56325" name="Rectangle 8" descr="Outlined diamond"/>
          <p:cNvSpPr>
            <a:spLocks noChangeArrowheads="1"/>
          </p:cNvSpPr>
          <p:nvPr/>
        </p:nvSpPr>
        <p:spPr bwMode="auto">
          <a:xfrm rot="10800000">
            <a:off x="2324100" y="5816600"/>
            <a:ext cx="576263" cy="19050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56326" name="Rectangle 9"/>
          <p:cNvSpPr>
            <a:spLocks noChangeArrowheads="1"/>
          </p:cNvSpPr>
          <p:nvPr/>
        </p:nvSpPr>
        <p:spPr bwMode="auto">
          <a:xfrm rot="10800000">
            <a:off x="1758950" y="928688"/>
            <a:ext cx="1663700" cy="519112"/>
          </a:xfrm>
          <a:prstGeom prst="rect">
            <a:avLst/>
          </a:prstGeom>
          <a:noFill/>
          <a:ln w="19050" algn="in">
            <a:noFill/>
            <a:miter lim="800000"/>
            <a:headEnd/>
            <a:tailEnd/>
          </a:ln>
        </p:spPr>
        <p:txBody>
          <a:bodyPr lIns="36576" tIns="36576" rIns="36576" bIns="36576"/>
          <a:lstStyle/>
          <a:p>
            <a:endParaRPr lang="en-GB">
              <a:latin typeface="Calibri" pitchFamily="34" charset="0"/>
            </a:endParaRPr>
          </a:p>
        </p:txBody>
      </p:sp>
      <p:sp>
        <p:nvSpPr>
          <p:cNvPr id="56327" name="Line 10"/>
          <p:cNvSpPr>
            <a:spLocks noChangeShapeType="1"/>
          </p:cNvSpPr>
          <p:nvPr/>
        </p:nvSpPr>
        <p:spPr bwMode="auto">
          <a:xfrm rot="10800000">
            <a:off x="592138" y="3394075"/>
            <a:ext cx="4064000" cy="0"/>
          </a:xfrm>
          <a:prstGeom prst="line">
            <a:avLst/>
          </a:prstGeom>
          <a:noFill/>
          <a:ln w="19050" algn="ctr">
            <a:solidFill>
              <a:srgbClr val="FFFFFF"/>
            </a:solidFill>
            <a:prstDash val="dash"/>
            <a:round/>
            <a:headEnd/>
            <a:tailEnd/>
          </a:ln>
        </p:spPr>
        <p:txBody>
          <a:bodyPr lIns="36576" tIns="36576" rIns="36576" bIns="36576"/>
          <a:lstStyle/>
          <a:p>
            <a:endParaRPr lang="en-US"/>
          </a:p>
        </p:txBody>
      </p:sp>
      <p:sp>
        <p:nvSpPr>
          <p:cNvPr id="56328" name="Rectangle 11"/>
          <p:cNvSpPr>
            <a:spLocks noChangeArrowheads="1"/>
          </p:cNvSpPr>
          <p:nvPr/>
        </p:nvSpPr>
        <p:spPr bwMode="auto">
          <a:xfrm>
            <a:off x="1801813" y="5402263"/>
            <a:ext cx="1663700" cy="411162"/>
          </a:xfrm>
          <a:prstGeom prst="rect">
            <a:avLst/>
          </a:prstGeom>
          <a:solidFill>
            <a:srgbClr val="B2F0B2"/>
          </a:solidFill>
          <a:ln w="19050" algn="in">
            <a:noFill/>
            <a:miter lim="800000"/>
            <a:headEnd/>
            <a:tailEnd/>
          </a:ln>
        </p:spPr>
        <p:txBody>
          <a:bodyPr lIns="36576" tIns="36576" rIns="36576" bIns="36576"/>
          <a:lstStyle/>
          <a:p>
            <a:endParaRPr lang="en-GB">
              <a:latin typeface="Calibri" pitchFamily="34" charset="0"/>
            </a:endParaRPr>
          </a:p>
        </p:txBody>
      </p:sp>
      <p:grpSp>
        <p:nvGrpSpPr>
          <p:cNvPr id="56329" name="Group 12"/>
          <p:cNvGrpSpPr>
            <a:grpSpLocks/>
          </p:cNvGrpSpPr>
          <p:nvPr/>
        </p:nvGrpSpPr>
        <p:grpSpPr bwMode="auto">
          <a:xfrm>
            <a:off x="2557463" y="5526088"/>
            <a:ext cx="125412" cy="152400"/>
            <a:chOff x="110957775" y="109008150"/>
            <a:chExt cx="162000" cy="198000"/>
          </a:xfrm>
        </p:grpSpPr>
        <p:sp>
          <p:nvSpPr>
            <p:cNvPr id="56375" name="Oval 13"/>
            <p:cNvSpPr>
              <a:spLocks noChangeArrowheads="1"/>
            </p:cNvSpPr>
            <p:nvPr/>
          </p:nvSpPr>
          <p:spPr bwMode="auto">
            <a:xfrm>
              <a:off x="110975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76" name="Oval 14"/>
            <p:cNvSpPr>
              <a:spLocks noChangeArrowheads="1"/>
            </p:cNvSpPr>
            <p:nvPr/>
          </p:nvSpPr>
          <p:spPr bwMode="auto">
            <a:xfrm>
              <a:off x="111038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77" name="Oval 15"/>
            <p:cNvSpPr>
              <a:spLocks noChangeArrowheads="1"/>
            </p:cNvSpPr>
            <p:nvPr/>
          </p:nvSpPr>
          <p:spPr bwMode="auto">
            <a:xfrm>
              <a:off x="110957775" y="1090441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30" name="Group 16"/>
          <p:cNvGrpSpPr>
            <a:grpSpLocks/>
          </p:cNvGrpSpPr>
          <p:nvPr/>
        </p:nvGrpSpPr>
        <p:grpSpPr bwMode="auto">
          <a:xfrm>
            <a:off x="2627313" y="2565400"/>
            <a:ext cx="125412" cy="150813"/>
            <a:chOff x="108383775" y="108666150"/>
            <a:chExt cx="162000" cy="198000"/>
          </a:xfrm>
        </p:grpSpPr>
        <p:sp>
          <p:nvSpPr>
            <p:cNvPr id="56372" name="Oval 17"/>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73" name="Oval 18"/>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74" name="Oval 19"/>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31" name="Group 20"/>
          <p:cNvGrpSpPr>
            <a:grpSpLocks/>
          </p:cNvGrpSpPr>
          <p:nvPr/>
        </p:nvGrpSpPr>
        <p:grpSpPr bwMode="auto">
          <a:xfrm rot="4740000">
            <a:off x="396081" y="4509295"/>
            <a:ext cx="123825" cy="150812"/>
            <a:chOff x="108498075" y="108780450"/>
            <a:chExt cx="162000" cy="198000"/>
          </a:xfrm>
        </p:grpSpPr>
        <p:sp>
          <p:nvSpPr>
            <p:cNvPr id="56369" name="Oval 21"/>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70" name="Oval 22"/>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71" name="Oval 23"/>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32" name="Group 24"/>
          <p:cNvGrpSpPr>
            <a:grpSpLocks/>
          </p:cNvGrpSpPr>
          <p:nvPr/>
        </p:nvGrpSpPr>
        <p:grpSpPr bwMode="auto">
          <a:xfrm rot="-6000000">
            <a:off x="4788694" y="2132806"/>
            <a:ext cx="123825" cy="150813"/>
            <a:chOff x="108612313" y="108894750"/>
            <a:chExt cx="162000" cy="198023"/>
          </a:xfrm>
        </p:grpSpPr>
        <p:sp>
          <p:nvSpPr>
            <p:cNvPr id="56366" name="Oval 25"/>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67" name="Oval 26"/>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68" name="Oval 27"/>
            <p:cNvSpPr>
              <a:spLocks noChangeArrowheads="1"/>
            </p:cNvSpPr>
            <p:nvPr/>
          </p:nvSpPr>
          <p:spPr bwMode="auto">
            <a:xfrm>
              <a:off x="108612313" y="108930773"/>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33" name="Group 28"/>
          <p:cNvGrpSpPr>
            <a:grpSpLocks/>
          </p:cNvGrpSpPr>
          <p:nvPr/>
        </p:nvGrpSpPr>
        <p:grpSpPr bwMode="auto">
          <a:xfrm>
            <a:off x="1763713" y="4581525"/>
            <a:ext cx="123825" cy="150813"/>
            <a:chOff x="108726675" y="109009050"/>
            <a:chExt cx="162000" cy="198000"/>
          </a:xfrm>
        </p:grpSpPr>
        <p:sp>
          <p:nvSpPr>
            <p:cNvPr id="56363"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64"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65"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34" name="Group 32"/>
          <p:cNvGrpSpPr>
            <a:grpSpLocks/>
          </p:cNvGrpSpPr>
          <p:nvPr/>
        </p:nvGrpSpPr>
        <p:grpSpPr bwMode="auto">
          <a:xfrm>
            <a:off x="3276600" y="4652963"/>
            <a:ext cx="123825" cy="150812"/>
            <a:chOff x="108840975" y="109123350"/>
            <a:chExt cx="162000" cy="198000"/>
          </a:xfrm>
        </p:grpSpPr>
        <p:sp>
          <p:nvSpPr>
            <p:cNvPr id="56360" name="Oval 33"/>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61" name="Oval 34"/>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62" name="Oval 35"/>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35" name="Group 36"/>
          <p:cNvGrpSpPr>
            <a:grpSpLocks/>
          </p:cNvGrpSpPr>
          <p:nvPr/>
        </p:nvGrpSpPr>
        <p:grpSpPr bwMode="auto">
          <a:xfrm rot="10800000">
            <a:off x="2089150" y="1873250"/>
            <a:ext cx="123825" cy="150813"/>
            <a:chOff x="111407775" y="109026150"/>
            <a:chExt cx="162000" cy="198000"/>
          </a:xfrm>
        </p:grpSpPr>
        <p:sp>
          <p:nvSpPr>
            <p:cNvPr id="56357" name="Oval 3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58" name="Oval 3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59" name="Oval 3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36" name="Group 40"/>
          <p:cNvGrpSpPr>
            <a:grpSpLocks/>
          </p:cNvGrpSpPr>
          <p:nvPr/>
        </p:nvGrpSpPr>
        <p:grpSpPr bwMode="auto">
          <a:xfrm rot="10800000">
            <a:off x="2555875" y="1052513"/>
            <a:ext cx="123825" cy="150812"/>
            <a:chOff x="111072075" y="109122450"/>
            <a:chExt cx="162000" cy="198000"/>
          </a:xfrm>
        </p:grpSpPr>
        <p:sp>
          <p:nvSpPr>
            <p:cNvPr id="56354" name="Oval 41"/>
            <p:cNvSpPr>
              <a:spLocks noChangeArrowheads="1"/>
            </p:cNvSpPr>
            <p:nvPr/>
          </p:nvSpPr>
          <p:spPr bwMode="auto">
            <a:xfrm>
              <a:off x="111090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55" name="Oval 42"/>
            <p:cNvSpPr>
              <a:spLocks noChangeArrowheads="1"/>
            </p:cNvSpPr>
            <p:nvPr/>
          </p:nvSpPr>
          <p:spPr bwMode="auto">
            <a:xfrm>
              <a:off x="111153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56" name="Oval 43"/>
            <p:cNvSpPr>
              <a:spLocks noChangeArrowheads="1"/>
            </p:cNvSpPr>
            <p:nvPr/>
          </p:nvSpPr>
          <p:spPr bwMode="auto">
            <a:xfrm>
              <a:off x="111072075" y="1091584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37" name="Group 44"/>
          <p:cNvGrpSpPr>
            <a:grpSpLocks/>
          </p:cNvGrpSpPr>
          <p:nvPr/>
        </p:nvGrpSpPr>
        <p:grpSpPr bwMode="auto">
          <a:xfrm rot="10800000">
            <a:off x="2484438" y="4005263"/>
            <a:ext cx="123825" cy="150812"/>
            <a:chOff x="111522075" y="109140450"/>
            <a:chExt cx="162000" cy="198000"/>
          </a:xfrm>
        </p:grpSpPr>
        <p:sp>
          <p:nvSpPr>
            <p:cNvPr id="56351" name="Oval 45"/>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52" name="Oval 46"/>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53" name="Oval 47"/>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38" name="Group 52"/>
          <p:cNvGrpSpPr>
            <a:grpSpLocks/>
          </p:cNvGrpSpPr>
          <p:nvPr/>
        </p:nvGrpSpPr>
        <p:grpSpPr bwMode="auto">
          <a:xfrm rot="-5700000">
            <a:off x="4788694" y="4293394"/>
            <a:ext cx="123825" cy="150813"/>
            <a:chOff x="111750675" y="109369050"/>
            <a:chExt cx="162000" cy="198000"/>
          </a:xfrm>
        </p:grpSpPr>
        <p:sp>
          <p:nvSpPr>
            <p:cNvPr id="56348"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49"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50"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39" name="Group 56"/>
          <p:cNvGrpSpPr>
            <a:grpSpLocks/>
          </p:cNvGrpSpPr>
          <p:nvPr/>
        </p:nvGrpSpPr>
        <p:grpSpPr bwMode="auto">
          <a:xfrm rot="10800000">
            <a:off x="3059113" y="1916113"/>
            <a:ext cx="125412" cy="152400"/>
            <a:chOff x="111864975" y="109483350"/>
            <a:chExt cx="162000" cy="198000"/>
          </a:xfrm>
        </p:grpSpPr>
        <p:sp>
          <p:nvSpPr>
            <p:cNvPr id="56345" name="Oval 57"/>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46" name="Oval 58"/>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47" name="Oval 59"/>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6340" name="Group 60"/>
          <p:cNvGrpSpPr>
            <a:grpSpLocks/>
          </p:cNvGrpSpPr>
          <p:nvPr/>
        </p:nvGrpSpPr>
        <p:grpSpPr bwMode="auto">
          <a:xfrm rot="4980000">
            <a:off x="395288" y="1989138"/>
            <a:ext cx="125412" cy="150812"/>
            <a:chOff x="111979275" y="109597650"/>
            <a:chExt cx="162000" cy="198000"/>
          </a:xfrm>
        </p:grpSpPr>
        <p:sp>
          <p:nvSpPr>
            <p:cNvPr id="56342" name="Oval 61"/>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43" name="Oval 62"/>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6344" name="Oval 63"/>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6341" name="TextBox 58"/>
          <p:cNvSpPr txBox="1">
            <a:spLocks noChangeArrowheads="1"/>
          </p:cNvSpPr>
          <p:nvPr/>
        </p:nvSpPr>
        <p:spPr bwMode="auto">
          <a:xfrm>
            <a:off x="5292725" y="476250"/>
            <a:ext cx="3527425" cy="5724525"/>
          </a:xfrm>
          <a:prstGeom prst="rect">
            <a:avLst/>
          </a:prstGeom>
          <a:noFill/>
          <a:ln w="9525">
            <a:noFill/>
            <a:miter lim="800000"/>
            <a:headEnd/>
            <a:tailEnd/>
          </a:ln>
        </p:spPr>
        <p:txBody>
          <a:bodyPr>
            <a:spAutoFit/>
          </a:bodyPr>
          <a:lstStyle/>
          <a:p>
            <a:r>
              <a:rPr lang="en-GB" sz="1400" b="1">
                <a:latin typeface="Calibri" pitchFamily="34" charset="0"/>
              </a:rPr>
              <a:t>Breakout</a:t>
            </a:r>
          </a:p>
          <a:p>
            <a:endParaRPr lang="en-GB" sz="1200" b="1">
              <a:latin typeface="Calibri" pitchFamily="34" charset="0"/>
            </a:endParaRPr>
          </a:p>
          <a:p>
            <a:endParaRPr lang="en-GB" sz="1200" b="1">
              <a:latin typeface="Calibri" pitchFamily="34" charset="0"/>
            </a:endParaRPr>
          </a:p>
          <a:p>
            <a:r>
              <a:rPr lang="en-GB" sz="1200" b="1">
                <a:latin typeface="Calibri" pitchFamily="34" charset="0"/>
              </a:rPr>
              <a:t>Start: </a:t>
            </a:r>
            <a:endParaRPr lang="en-GB" sz="1200">
              <a:latin typeface="Calibri" pitchFamily="34" charset="0"/>
            </a:endParaRPr>
          </a:p>
          <a:p>
            <a:endParaRPr lang="en-GB" sz="1200">
              <a:latin typeface="Calibri" pitchFamily="34" charset="0"/>
            </a:endParaRPr>
          </a:p>
          <a:p>
            <a:r>
              <a:rPr lang="en-GB" sz="1200">
                <a:latin typeface="Calibri" pitchFamily="34" charset="0"/>
              </a:rPr>
              <a:t>Set up as shown, 2 defenders and 1 attacker in each half. Ball played into the attacker and they try to combine with team mates to get a shot on target.</a:t>
            </a:r>
          </a:p>
          <a:p>
            <a:r>
              <a:rPr lang="en-GB" sz="1200">
                <a:latin typeface="Calibri" pitchFamily="34" charset="0"/>
              </a:rPr>
              <a:t>Players on the outside can be used to play off.</a:t>
            </a:r>
          </a:p>
          <a:p>
            <a:r>
              <a:rPr lang="en-GB" sz="1200">
                <a:latin typeface="Calibri" pitchFamily="34" charset="0"/>
              </a:rPr>
              <a:t>Rotate players regularly.</a:t>
            </a:r>
          </a:p>
          <a:p>
            <a:endParaRPr lang="en-GB" sz="1100">
              <a:latin typeface="Calibri" pitchFamily="34" charset="0"/>
            </a:endParaRPr>
          </a:p>
          <a:p>
            <a:endParaRPr lang="en-GB" sz="1200" b="1">
              <a:latin typeface="Calibri" pitchFamily="34" charset="0"/>
            </a:endParaRPr>
          </a:p>
          <a:p>
            <a:r>
              <a:rPr lang="en-GB" sz="1200" b="1">
                <a:latin typeface="Calibri" pitchFamily="34" charset="0"/>
              </a:rPr>
              <a:t>Progressions:</a:t>
            </a:r>
          </a:p>
          <a:p>
            <a:endParaRPr lang="en-GB" sz="1100">
              <a:latin typeface="Calibri" pitchFamily="34" charset="0"/>
            </a:endParaRPr>
          </a:p>
          <a:p>
            <a:r>
              <a:rPr lang="en-GB" sz="1100">
                <a:latin typeface="Calibri" pitchFamily="34" charset="0"/>
              </a:rPr>
              <a:t>2v1</a:t>
            </a:r>
          </a:p>
          <a:p>
            <a:r>
              <a:rPr lang="en-GB" sz="1100">
                <a:latin typeface="Calibri" pitchFamily="34" charset="0"/>
              </a:rPr>
              <a:t>Play ball into defensive players first.</a:t>
            </a:r>
          </a:p>
          <a:p>
            <a:r>
              <a:rPr lang="en-GB" sz="1100">
                <a:latin typeface="Calibri" pitchFamily="34" charset="0"/>
              </a:rPr>
              <a:t>1 Defender can go into attacking half to support.</a:t>
            </a:r>
          </a:p>
          <a:p>
            <a:r>
              <a:rPr lang="en-GB" sz="1100">
                <a:latin typeface="Calibri" pitchFamily="34" charset="0"/>
              </a:rPr>
              <a:t>If player passes ball out, they swap places with whoever they passed to.</a:t>
            </a:r>
          </a:p>
          <a:p>
            <a:r>
              <a:rPr lang="en-GB" sz="1100">
                <a:latin typeface="Calibri" pitchFamily="34" charset="0"/>
              </a:rPr>
              <a:t>Play 2v2</a:t>
            </a:r>
          </a:p>
          <a:p>
            <a:r>
              <a:rPr lang="en-GB" sz="1100">
                <a:latin typeface="Calibri" pitchFamily="34" charset="0"/>
              </a:rPr>
              <a:t>Vary the overload.</a:t>
            </a:r>
          </a:p>
          <a:p>
            <a:r>
              <a:rPr lang="en-GB" sz="1100">
                <a:latin typeface="Calibri" pitchFamily="34" charset="0"/>
              </a:rPr>
              <a:t>Once the Goalkeeper has the ball , cab they distribute it to the attacking player in the other half.</a:t>
            </a:r>
          </a:p>
          <a:p>
            <a:endParaRPr lang="en-GB" sz="1100">
              <a:latin typeface="Calibri" pitchFamily="34" charset="0"/>
            </a:endParaRPr>
          </a:p>
          <a:p>
            <a:r>
              <a:rPr lang="en-GB" sz="1100">
                <a:latin typeface="Calibri" pitchFamily="34" charset="0"/>
              </a:rPr>
              <a:t>If defenders win the ball they can set up an attack for their side.</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58"/>
          <p:cNvSpPr txBox="1">
            <a:spLocks noChangeArrowheads="1"/>
          </p:cNvSpPr>
          <p:nvPr/>
        </p:nvSpPr>
        <p:spPr bwMode="auto">
          <a:xfrm>
            <a:off x="5292725" y="692150"/>
            <a:ext cx="3527425" cy="6310313"/>
          </a:xfrm>
          <a:prstGeom prst="rect">
            <a:avLst/>
          </a:prstGeom>
          <a:noFill/>
          <a:ln w="9525">
            <a:noFill/>
            <a:miter lim="800000"/>
            <a:headEnd/>
            <a:tailEnd/>
          </a:ln>
        </p:spPr>
        <p:txBody>
          <a:bodyPr>
            <a:spAutoFit/>
          </a:bodyPr>
          <a:lstStyle/>
          <a:p>
            <a:r>
              <a:rPr lang="en-GB" sz="1400" b="1">
                <a:latin typeface="Calibri" pitchFamily="34" charset="0"/>
              </a:rPr>
              <a:t>Out of Control</a:t>
            </a:r>
          </a:p>
          <a:p>
            <a:endParaRPr lang="en-GB" sz="1200" b="1">
              <a:latin typeface="Calibri" pitchFamily="34" charset="0"/>
            </a:endParaRPr>
          </a:p>
          <a:p>
            <a:r>
              <a:rPr lang="en-GB" sz="1200" b="1">
                <a:latin typeface="Calibri" pitchFamily="34" charset="0"/>
              </a:rPr>
              <a:t>Start: </a:t>
            </a:r>
            <a:endParaRPr lang="en-GB" sz="1200">
              <a:latin typeface="Calibri" pitchFamily="34" charset="0"/>
            </a:endParaRPr>
          </a:p>
          <a:p>
            <a:r>
              <a:rPr lang="en-GB" sz="1100">
                <a:latin typeface="Calibri" pitchFamily="34" charset="0"/>
              </a:rPr>
              <a:t>Some players in middle working and the rest on outside serving. Numbers can be adapted depending on the group.</a:t>
            </a:r>
          </a:p>
          <a:p>
            <a:endParaRPr lang="en-GB" sz="1100">
              <a:latin typeface="Calibri" pitchFamily="34" charset="0"/>
            </a:endParaRPr>
          </a:p>
          <a:p>
            <a:r>
              <a:rPr lang="en-GB" sz="1100" b="1">
                <a:latin typeface="Calibri" pitchFamily="34" charset="0"/>
              </a:rPr>
              <a:t>Challenges:</a:t>
            </a:r>
          </a:p>
          <a:p>
            <a:r>
              <a:rPr lang="en-GB" sz="1100">
                <a:latin typeface="Calibri" pitchFamily="34" charset="0"/>
              </a:rPr>
              <a:t>Control the ball with as many different parts of the body as you can. Look to execute a good pass back to the server.</a:t>
            </a:r>
          </a:p>
          <a:p>
            <a:r>
              <a:rPr lang="en-GB" sz="1100" b="1">
                <a:latin typeface="Calibri" pitchFamily="34" charset="0"/>
              </a:rPr>
              <a:t>Questioning:</a:t>
            </a:r>
          </a:p>
          <a:p>
            <a:r>
              <a:rPr lang="en-GB" sz="1100">
                <a:latin typeface="Calibri" pitchFamily="34" charset="0"/>
              </a:rPr>
              <a:t>What do you think you should do when you receive the ball ?</a:t>
            </a:r>
          </a:p>
          <a:p>
            <a:r>
              <a:rPr lang="en-GB" sz="1100">
                <a:latin typeface="Calibri" pitchFamily="34" charset="0"/>
              </a:rPr>
              <a:t>Why is body position important ?</a:t>
            </a:r>
          </a:p>
          <a:p>
            <a:endParaRPr lang="en-GB" sz="1200" b="1">
              <a:latin typeface="Calibri" pitchFamily="34" charset="0"/>
            </a:endParaRPr>
          </a:p>
          <a:p>
            <a:r>
              <a:rPr lang="en-GB" sz="1200" b="1">
                <a:latin typeface="Calibri" pitchFamily="34" charset="0"/>
              </a:rPr>
              <a:t>Progressions:</a:t>
            </a:r>
          </a:p>
          <a:p>
            <a:endParaRPr lang="en-GB" sz="1100">
              <a:latin typeface="Calibri" pitchFamily="34" charset="0"/>
            </a:endParaRPr>
          </a:p>
          <a:p>
            <a:r>
              <a:rPr lang="en-GB" sz="1100">
                <a:latin typeface="Calibri" pitchFamily="34" charset="0"/>
              </a:rPr>
              <a:t>Bring in a couple of blockers - If blockers win ball they gain a point.</a:t>
            </a:r>
          </a:p>
          <a:p>
            <a:r>
              <a:rPr lang="en-GB" sz="1100">
                <a:latin typeface="Calibri" pitchFamily="34" charset="0"/>
              </a:rPr>
              <a:t>Include a safe area for players who may need to bail out and gather their thoughts</a:t>
            </a:r>
          </a:p>
          <a:p>
            <a:r>
              <a:rPr lang="en-GB" sz="1100">
                <a:latin typeface="Calibri" pitchFamily="34" charset="0"/>
              </a:rPr>
              <a:t>If receivers complete 3 passes they get a point</a:t>
            </a:r>
          </a:p>
          <a:p>
            <a:r>
              <a:rPr lang="en-GB" sz="1100">
                <a:latin typeface="Calibri" pitchFamily="34" charset="0"/>
              </a:rPr>
              <a:t>Receiver has to pass to a different server and servers can change positions</a:t>
            </a:r>
          </a:p>
          <a:p>
            <a:r>
              <a:rPr lang="en-GB" sz="1100">
                <a:latin typeface="Calibri" pitchFamily="34" charset="0"/>
              </a:rPr>
              <a:t>Give better players a personal blocker</a:t>
            </a:r>
          </a:p>
          <a:p>
            <a:endParaRPr lang="en-GB" sz="1100">
              <a:latin typeface="Calibri" pitchFamily="34" charset="0"/>
            </a:endParaRPr>
          </a:p>
          <a:p>
            <a:r>
              <a:rPr lang="en-GB" sz="1100">
                <a:latin typeface="Calibri" pitchFamily="34" charset="0"/>
              </a:rPr>
              <a:t>Move into an even sided game with goals for end product</a:t>
            </a:r>
          </a:p>
          <a:p>
            <a:endParaRPr lang="en-GB" sz="1100">
              <a:latin typeface="Calibri" pitchFamily="34" charset="0"/>
            </a:endParaRPr>
          </a:p>
          <a:p>
            <a:r>
              <a:rPr lang="en-GB" sz="1100" b="1">
                <a:latin typeface="Calibri" pitchFamily="34" charset="0"/>
              </a:rPr>
              <a:t>Interventions:</a:t>
            </a:r>
          </a:p>
          <a:p>
            <a:r>
              <a:rPr lang="en-GB" sz="1100">
                <a:latin typeface="Calibri" pitchFamily="34" charset="0"/>
              </a:rPr>
              <a:t>Give advice on how we can receive the ball more effectively</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57347" name="Rectangle 4"/>
          <p:cNvSpPr>
            <a:spLocks noChangeArrowheads="1"/>
          </p:cNvSpPr>
          <p:nvPr/>
        </p:nvSpPr>
        <p:spPr bwMode="auto">
          <a:xfrm rot="-5400000">
            <a:off x="-144463" y="1160463"/>
            <a:ext cx="5616575" cy="482600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7348" name="Rectangle 5"/>
          <p:cNvSpPr>
            <a:spLocks noChangeArrowheads="1"/>
          </p:cNvSpPr>
          <p:nvPr/>
        </p:nvSpPr>
        <p:spPr bwMode="auto">
          <a:xfrm rot="-5400000">
            <a:off x="296863" y="1547812"/>
            <a:ext cx="4770438" cy="4017963"/>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57349" name="Group 14"/>
          <p:cNvGrpSpPr>
            <a:grpSpLocks/>
          </p:cNvGrpSpPr>
          <p:nvPr/>
        </p:nvGrpSpPr>
        <p:grpSpPr bwMode="auto">
          <a:xfrm rot="-5940000">
            <a:off x="4013994" y="3218656"/>
            <a:ext cx="158750" cy="173038"/>
            <a:chOff x="110957775" y="109476150"/>
            <a:chExt cx="162000" cy="198000"/>
          </a:xfrm>
        </p:grpSpPr>
        <p:sp>
          <p:nvSpPr>
            <p:cNvPr id="57402"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403"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404"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7350" name="Group 38"/>
          <p:cNvGrpSpPr>
            <a:grpSpLocks/>
          </p:cNvGrpSpPr>
          <p:nvPr/>
        </p:nvGrpSpPr>
        <p:grpSpPr bwMode="auto">
          <a:xfrm rot="-5400000">
            <a:off x="4812506" y="1891507"/>
            <a:ext cx="142875" cy="192088"/>
            <a:chOff x="111864975" y="109483350"/>
            <a:chExt cx="162000" cy="198000"/>
          </a:xfrm>
        </p:grpSpPr>
        <p:sp>
          <p:nvSpPr>
            <p:cNvPr id="57399"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400"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401"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7351" name="Group 42"/>
          <p:cNvGrpSpPr>
            <a:grpSpLocks/>
          </p:cNvGrpSpPr>
          <p:nvPr/>
        </p:nvGrpSpPr>
        <p:grpSpPr bwMode="auto">
          <a:xfrm rot="9240000">
            <a:off x="430213" y="2154238"/>
            <a:ext cx="142875" cy="193675"/>
            <a:chOff x="111979275" y="109597650"/>
            <a:chExt cx="162000" cy="198000"/>
          </a:xfrm>
        </p:grpSpPr>
        <p:sp>
          <p:nvSpPr>
            <p:cNvPr id="57396" name="Oval 43"/>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97" name="Oval 44"/>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98" name="Oval 45"/>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7352" name="Group 46"/>
          <p:cNvGrpSpPr>
            <a:grpSpLocks/>
          </p:cNvGrpSpPr>
          <p:nvPr/>
        </p:nvGrpSpPr>
        <p:grpSpPr bwMode="auto">
          <a:xfrm rot="7233774">
            <a:off x="1595438" y="2001838"/>
            <a:ext cx="141287" cy="192087"/>
            <a:chOff x="111414975" y="109933350"/>
            <a:chExt cx="162000" cy="198000"/>
          </a:xfrm>
        </p:grpSpPr>
        <p:sp>
          <p:nvSpPr>
            <p:cNvPr id="57393"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94"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95"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7353" name="Group 93"/>
          <p:cNvGrpSpPr>
            <a:grpSpLocks/>
          </p:cNvGrpSpPr>
          <p:nvPr/>
        </p:nvGrpSpPr>
        <p:grpSpPr bwMode="auto">
          <a:xfrm>
            <a:off x="1476375" y="3068638"/>
            <a:ext cx="192088" cy="141287"/>
            <a:chOff x="3637892" y="4440831"/>
            <a:chExt cx="193376" cy="141287"/>
          </a:xfrm>
        </p:grpSpPr>
        <p:sp>
          <p:nvSpPr>
            <p:cNvPr id="57390"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91"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 name="Oval 53"/>
            <p:cNvSpPr>
              <a:spLocks noChangeArrowheads="1"/>
            </p:cNvSpPr>
            <p:nvPr/>
          </p:nvSpPr>
          <p:spPr bwMode="auto">
            <a:xfrm rot="16033627">
              <a:off x="3682315" y="4433165"/>
              <a:ext cx="141287" cy="156618"/>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57354" name="Oval 55" descr="Solid diamond"/>
          <p:cNvSpPr>
            <a:spLocks noChangeArrowheads="1"/>
          </p:cNvSpPr>
          <p:nvPr/>
        </p:nvSpPr>
        <p:spPr bwMode="auto">
          <a:xfrm rot="-5400000">
            <a:off x="4648201" y="1984375"/>
            <a:ext cx="95250"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55" name="Oval 54" descr="Solid diamond"/>
          <p:cNvSpPr>
            <a:spLocks noChangeArrowheads="1"/>
          </p:cNvSpPr>
          <p:nvPr/>
        </p:nvSpPr>
        <p:spPr bwMode="auto">
          <a:xfrm rot="-5400000">
            <a:off x="4648994" y="4791869"/>
            <a:ext cx="93663"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56" name="Oval 54" descr="Solid diamond"/>
          <p:cNvSpPr>
            <a:spLocks noChangeArrowheads="1"/>
          </p:cNvSpPr>
          <p:nvPr/>
        </p:nvSpPr>
        <p:spPr bwMode="auto">
          <a:xfrm rot="-5400000">
            <a:off x="546100" y="2414588"/>
            <a:ext cx="92075"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57" name="Oval 54" descr="Solid diamond"/>
          <p:cNvSpPr>
            <a:spLocks noChangeArrowheads="1"/>
          </p:cNvSpPr>
          <p:nvPr/>
        </p:nvSpPr>
        <p:spPr bwMode="auto">
          <a:xfrm rot="-5400000">
            <a:off x="616744" y="4718844"/>
            <a:ext cx="95250" cy="1063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 name="Rectangle 26"/>
          <p:cNvSpPr/>
          <p:nvPr/>
        </p:nvSpPr>
        <p:spPr bwMode="auto">
          <a:xfrm>
            <a:off x="1979613" y="2997200"/>
            <a:ext cx="1439862" cy="1177925"/>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57359" name="Group 50"/>
          <p:cNvGrpSpPr>
            <a:grpSpLocks/>
          </p:cNvGrpSpPr>
          <p:nvPr/>
        </p:nvGrpSpPr>
        <p:grpSpPr bwMode="auto">
          <a:xfrm rot="4500000">
            <a:off x="2632075" y="1847850"/>
            <a:ext cx="141288" cy="192088"/>
            <a:chOff x="111529275" y="110047650"/>
            <a:chExt cx="162000" cy="198000"/>
          </a:xfrm>
        </p:grpSpPr>
        <p:sp>
          <p:nvSpPr>
            <p:cNvPr id="57387"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88"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89"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7360" name="Group 50"/>
          <p:cNvGrpSpPr>
            <a:grpSpLocks/>
          </p:cNvGrpSpPr>
          <p:nvPr/>
        </p:nvGrpSpPr>
        <p:grpSpPr bwMode="auto">
          <a:xfrm rot="120000">
            <a:off x="1766888" y="4727575"/>
            <a:ext cx="141287" cy="192088"/>
            <a:chOff x="111529275" y="110047650"/>
            <a:chExt cx="162000" cy="198000"/>
          </a:xfrm>
        </p:grpSpPr>
        <p:sp>
          <p:nvSpPr>
            <p:cNvPr id="57384"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85"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86"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7361" name="Group 42"/>
          <p:cNvGrpSpPr>
            <a:grpSpLocks/>
          </p:cNvGrpSpPr>
          <p:nvPr/>
        </p:nvGrpSpPr>
        <p:grpSpPr bwMode="auto">
          <a:xfrm rot="-2520000">
            <a:off x="4833938" y="4819650"/>
            <a:ext cx="141287" cy="193675"/>
            <a:chOff x="111979275" y="109597650"/>
            <a:chExt cx="162000" cy="198000"/>
          </a:xfrm>
        </p:grpSpPr>
        <p:sp>
          <p:nvSpPr>
            <p:cNvPr id="57381" name="Oval 92"/>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82" name="Oval 93"/>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83" name="Oval 94"/>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7362" name="Group 42"/>
          <p:cNvGrpSpPr>
            <a:grpSpLocks/>
          </p:cNvGrpSpPr>
          <p:nvPr/>
        </p:nvGrpSpPr>
        <p:grpSpPr bwMode="auto">
          <a:xfrm rot="5460000">
            <a:off x="370682" y="4663281"/>
            <a:ext cx="141288" cy="193675"/>
            <a:chOff x="111979275" y="109597650"/>
            <a:chExt cx="162000" cy="198000"/>
          </a:xfrm>
        </p:grpSpPr>
        <p:sp>
          <p:nvSpPr>
            <p:cNvPr id="57378" name="Oval 104"/>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79" name="Oval 105"/>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80" name="Oval 106"/>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7363" name="Rectangle 8" descr="Outlined diamond"/>
          <p:cNvSpPr>
            <a:spLocks noChangeArrowheads="1"/>
          </p:cNvSpPr>
          <p:nvPr/>
        </p:nvSpPr>
        <p:spPr bwMode="auto">
          <a:xfrm rot="10800000">
            <a:off x="2411413" y="5949950"/>
            <a:ext cx="577850" cy="19050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57364" name="Rectangle 8" descr="Outlined diamond"/>
          <p:cNvSpPr>
            <a:spLocks noChangeArrowheads="1"/>
          </p:cNvSpPr>
          <p:nvPr/>
        </p:nvSpPr>
        <p:spPr bwMode="auto">
          <a:xfrm rot="10800000">
            <a:off x="2484438" y="981075"/>
            <a:ext cx="576262" cy="19050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grpSp>
        <p:nvGrpSpPr>
          <p:cNvPr id="57365" name="Group 94"/>
          <p:cNvGrpSpPr>
            <a:grpSpLocks/>
          </p:cNvGrpSpPr>
          <p:nvPr/>
        </p:nvGrpSpPr>
        <p:grpSpPr bwMode="auto">
          <a:xfrm rot="8340000">
            <a:off x="3225800" y="2538413"/>
            <a:ext cx="193675" cy="141287"/>
            <a:chOff x="3637892" y="4440831"/>
            <a:chExt cx="193376" cy="141287"/>
          </a:xfrm>
        </p:grpSpPr>
        <p:sp>
          <p:nvSpPr>
            <p:cNvPr id="57375"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76"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8" name="Oval 53"/>
            <p:cNvSpPr>
              <a:spLocks noChangeArrowheads="1"/>
            </p:cNvSpPr>
            <p:nvPr/>
          </p:nvSpPr>
          <p:spPr bwMode="auto">
            <a:xfrm rot="16033627">
              <a:off x="3701877" y="4453426"/>
              <a:ext cx="141287" cy="156919"/>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57366" name="Group 98"/>
          <p:cNvGrpSpPr>
            <a:grpSpLocks/>
          </p:cNvGrpSpPr>
          <p:nvPr/>
        </p:nvGrpSpPr>
        <p:grpSpPr bwMode="auto">
          <a:xfrm rot="4980000">
            <a:off x="2196306" y="4509294"/>
            <a:ext cx="193675" cy="141288"/>
            <a:chOff x="3637892" y="4440831"/>
            <a:chExt cx="193376" cy="141287"/>
          </a:xfrm>
        </p:grpSpPr>
        <p:sp>
          <p:nvSpPr>
            <p:cNvPr id="57372"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73"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 name="Oval 53"/>
            <p:cNvSpPr>
              <a:spLocks noChangeArrowheads="1"/>
            </p:cNvSpPr>
            <p:nvPr/>
          </p:nvSpPr>
          <p:spPr bwMode="auto">
            <a:xfrm rot="16033627">
              <a:off x="3668091" y="4444721"/>
              <a:ext cx="141286" cy="156919"/>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57367" name="Group 102"/>
          <p:cNvGrpSpPr>
            <a:grpSpLocks/>
          </p:cNvGrpSpPr>
          <p:nvPr/>
        </p:nvGrpSpPr>
        <p:grpSpPr bwMode="auto">
          <a:xfrm>
            <a:off x="4095750" y="4897438"/>
            <a:ext cx="192088" cy="141287"/>
            <a:chOff x="3637892" y="4440831"/>
            <a:chExt cx="193376" cy="141287"/>
          </a:xfrm>
        </p:grpSpPr>
        <p:sp>
          <p:nvSpPr>
            <p:cNvPr id="57369"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7370"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6" name="Oval 53"/>
            <p:cNvSpPr>
              <a:spLocks noChangeArrowheads="1"/>
            </p:cNvSpPr>
            <p:nvPr/>
          </p:nvSpPr>
          <p:spPr bwMode="auto">
            <a:xfrm rot="16033627">
              <a:off x="3682315" y="4433165"/>
              <a:ext cx="141287" cy="156618"/>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107" name="TextBox 106"/>
          <p:cNvSpPr txBox="1"/>
          <p:nvPr/>
        </p:nvSpPr>
        <p:spPr bwMode="auto">
          <a:xfrm>
            <a:off x="2339975" y="3429000"/>
            <a:ext cx="863600" cy="246063"/>
          </a:xfrm>
          <a:prstGeom prst="rect">
            <a:avLst/>
          </a:prstGeom>
          <a:noFill/>
        </p:spPr>
        <p:txBody>
          <a:bodyPr>
            <a:spAutoFit/>
          </a:bodyPr>
          <a:lstStyle/>
          <a:p>
            <a:pPr>
              <a:defRPr/>
            </a:pPr>
            <a:r>
              <a:rPr lang="en-GB" sz="1000" b="1" dirty="0">
                <a:latin typeface="+mj-lt"/>
              </a:rPr>
              <a:t>Safe area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58"/>
          <p:cNvSpPr txBox="1">
            <a:spLocks noChangeArrowheads="1"/>
          </p:cNvSpPr>
          <p:nvPr/>
        </p:nvSpPr>
        <p:spPr bwMode="auto">
          <a:xfrm>
            <a:off x="5292725" y="836613"/>
            <a:ext cx="3527425" cy="6124575"/>
          </a:xfrm>
          <a:prstGeom prst="rect">
            <a:avLst/>
          </a:prstGeom>
          <a:noFill/>
          <a:ln w="9525">
            <a:noFill/>
            <a:miter lim="800000"/>
            <a:headEnd/>
            <a:tailEnd/>
          </a:ln>
        </p:spPr>
        <p:txBody>
          <a:bodyPr>
            <a:spAutoFit/>
          </a:bodyPr>
          <a:lstStyle/>
          <a:p>
            <a:r>
              <a:rPr lang="en-GB" sz="1400" b="1">
                <a:latin typeface="Calibri" pitchFamily="34" charset="0"/>
              </a:rPr>
              <a:t>Ready Aim Fire</a:t>
            </a:r>
          </a:p>
          <a:p>
            <a:endParaRPr lang="en-GB" sz="1200" b="1">
              <a:latin typeface="Calibri" pitchFamily="34" charset="0"/>
            </a:endParaRPr>
          </a:p>
          <a:p>
            <a:r>
              <a:rPr lang="en-GB" sz="1200" b="1">
                <a:latin typeface="Calibri" pitchFamily="34" charset="0"/>
              </a:rPr>
              <a:t>Basic Game: </a:t>
            </a:r>
            <a:endParaRPr lang="en-GB" sz="1200">
              <a:latin typeface="Calibri" pitchFamily="34" charset="0"/>
            </a:endParaRPr>
          </a:p>
          <a:p>
            <a:r>
              <a:rPr lang="en-GB" sz="1100">
                <a:latin typeface="Calibri" pitchFamily="34" charset="0"/>
              </a:rPr>
              <a:t>Attackers score points by choosing how many defenders they want opposing them.</a:t>
            </a:r>
          </a:p>
          <a:p>
            <a:r>
              <a:rPr lang="en-GB" sz="1100">
                <a:latin typeface="Calibri" pitchFamily="34" charset="0"/>
              </a:rPr>
              <a:t>1v1 5pts</a:t>
            </a:r>
          </a:p>
          <a:p>
            <a:r>
              <a:rPr lang="en-GB" sz="1100">
                <a:latin typeface="Calibri" pitchFamily="34" charset="0"/>
              </a:rPr>
              <a:t>2v1 3pts</a:t>
            </a:r>
          </a:p>
          <a:p>
            <a:r>
              <a:rPr lang="en-GB" sz="1100">
                <a:latin typeface="Calibri" pitchFamily="34" charset="0"/>
              </a:rPr>
              <a:t>3v2 2pts</a:t>
            </a:r>
          </a:p>
          <a:p>
            <a:r>
              <a:rPr lang="en-GB" sz="1100">
                <a:latin typeface="Calibri" pitchFamily="34" charset="0"/>
              </a:rPr>
              <a:t>Defenders have to run out, go through the gate before trying to win the ball</a:t>
            </a:r>
          </a:p>
          <a:p>
            <a:endParaRPr lang="en-GB" sz="1100">
              <a:latin typeface="Calibri" pitchFamily="34" charset="0"/>
            </a:endParaRPr>
          </a:p>
          <a:p>
            <a:r>
              <a:rPr lang="en-GB" sz="1200" b="1">
                <a:latin typeface="Calibri" pitchFamily="34" charset="0"/>
              </a:rPr>
              <a:t>Challenges:</a:t>
            </a:r>
          </a:p>
          <a:p>
            <a:r>
              <a:rPr lang="en-GB" sz="1100">
                <a:latin typeface="Calibri" pitchFamily="34" charset="0"/>
              </a:rPr>
              <a:t>Offside line can be added</a:t>
            </a:r>
          </a:p>
          <a:p>
            <a:r>
              <a:rPr lang="en-GB" sz="1100">
                <a:latin typeface="Calibri" pitchFamily="34" charset="0"/>
              </a:rPr>
              <a:t>Smaller ball</a:t>
            </a:r>
          </a:p>
          <a:p>
            <a:r>
              <a:rPr lang="en-GB" sz="1100">
                <a:latin typeface="Calibri" pitchFamily="34" charset="0"/>
              </a:rPr>
              <a:t>More points scoring with non dominant foot</a:t>
            </a:r>
          </a:p>
          <a:p>
            <a:r>
              <a:rPr lang="en-GB" sz="1200" b="1">
                <a:latin typeface="Calibri" pitchFamily="34" charset="0"/>
              </a:rPr>
              <a:t>Questioning:</a:t>
            </a:r>
          </a:p>
          <a:p>
            <a:r>
              <a:rPr lang="en-GB" sz="1100">
                <a:latin typeface="Calibri" pitchFamily="34" charset="0"/>
              </a:rPr>
              <a:t>How can defenders intervene quicker ?</a:t>
            </a:r>
          </a:p>
          <a:p>
            <a:r>
              <a:rPr lang="en-GB" sz="1100">
                <a:latin typeface="Calibri" pitchFamily="34" charset="0"/>
              </a:rPr>
              <a:t>Why do we think we are not getting enough shooting opportunities ?</a:t>
            </a:r>
          </a:p>
          <a:p>
            <a:endParaRPr lang="en-GB" sz="1200" b="1">
              <a:latin typeface="Calibri" pitchFamily="34" charset="0"/>
            </a:endParaRPr>
          </a:p>
          <a:p>
            <a:r>
              <a:rPr lang="en-GB" sz="1200" b="1">
                <a:latin typeface="Calibri" pitchFamily="34" charset="0"/>
              </a:rPr>
              <a:t>Progressions:</a:t>
            </a:r>
            <a:endParaRPr lang="en-GB" sz="1100">
              <a:latin typeface="Calibri" pitchFamily="34" charset="0"/>
            </a:endParaRPr>
          </a:p>
          <a:p>
            <a:r>
              <a:rPr lang="en-GB" sz="1100">
                <a:latin typeface="Calibri" pitchFamily="34" charset="0"/>
              </a:rPr>
              <a:t>Use starting gate for attackers and defenders</a:t>
            </a:r>
          </a:p>
          <a:p>
            <a:r>
              <a:rPr lang="en-GB" sz="1100">
                <a:latin typeface="Calibri" pitchFamily="34" charset="0"/>
              </a:rPr>
              <a:t>Vary position of gates</a:t>
            </a:r>
          </a:p>
          <a:p>
            <a:r>
              <a:rPr lang="en-GB" sz="1100">
                <a:latin typeface="Calibri" pitchFamily="34" charset="0"/>
              </a:rPr>
              <a:t>Box for defenders in different position</a:t>
            </a:r>
          </a:p>
          <a:p>
            <a:r>
              <a:rPr lang="en-GB" sz="1100">
                <a:latin typeface="Calibri" pitchFamily="34" charset="0"/>
              </a:rPr>
              <a:t>Extra defender after 5 seconds </a:t>
            </a:r>
          </a:p>
          <a:p>
            <a:endParaRPr lang="en-GB" sz="1100">
              <a:latin typeface="Calibri" pitchFamily="34" charset="0"/>
            </a:endParaRPr>
          </a:p>
          <a:p>
            <a:r>
              <a:rPr lang="en-GB" sz="1200" b="1">
                <a:latin typeface="Calibri" pitchFamily="34" charset="0"/>
              </a:rPr>
              <a:t>Interventions:</a:t>
            </a:r>
          </a:p>
          <a:p>
            <a:r>
              <a:rPr lang="en-GB" sz="1100">
                <a:latin typeface="Calibri" pitchFamily="34" charset="0"/>
              </a:rPr>
              <a:t>Allow teams to talk and agree new tactics which they feel might benefit them</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58371" name="Group 60"/>
          <p:cNvGrpSpPr>
            <a:grpSpLocks/>
          </p:cNvGrpSpPr>
          <p:nvPr/>
        </p:nvGrpSpPr>
        <p:grpSpPr bwMode="auto">
          <a:xfrm>
            <a:off x="250825" y="765175"/>
            <a:ext cx="4826000" cy="5616575"/>
            <a:chOff x="250825" y="765175"/>
            <a:chExt cx="4826000" cy="5616575"/>
          </a:xfrm>
        </p:grpSpPr>
        <p:sp>
          <p:nvSpPr>
            <p:cNvPr id="58372" name="Rectangle 4"/>
            <p:cNvSpPr>
              <a:spLocks noChangeArrowheads="1"/>
            </p:cNvSpPr>
            <p:nvPr/>
          </p:nvSpPr>
          <p:spPr bwMode="auto">
            <a:xfrm rot="-5400000">
              <a:off x="-144463" y="1160463"/>
              <a:ext cx="5616575" cy="482600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8373" name="Rectangle 5"/>
            <p:cNvSpPr>
              <a:spLocks noChangeArrowheads="1"/>
            </p:cNvSpPr>
            <p:nvPr/>
          </p:nvSpPr>
          <p:spPr bwMode="auto">
            <a:xfrm rot="-5400000">
              <a:off x="309563" y="1535112"/>
              <a:ext cx="4770438" cy="4043363"/>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58374" name="Group 14"/>
            <p:cNvGrpSpPr>
              <a:grpSpLocks/>
            </p:cNvGrpSpPr>
            <p:nvPr/>
          </p:nvGrpSpPr>
          <p:grpSpPr bwMode="auto">
            <a:xfrm rot="-5940000">
              <a:off x="1637507" y="1345406"/>
              <a:ext cx="158750" cy="173037"/>
              <a:chOff x="110957775" y="109476150"/>
              <a:chExt cx="162000" cy="198000"/>
            </a:xfrm>
          </p:grpSpPr>
          <p:sp>
            <p:nvSpPr>
              <p:cNvPr id="58427"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28"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29"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8375" name="Group 38"/>
            <p:cNvGrpSpPr>
              <a:grpSpLocks/>
            </p:cNvGrpSpPr>
            <p:nvPr/>
          </p:nvGrpSpPr>
          <p:grpSpPr bwMode="auto">
            <a:xfrm rot="180000">
              <a:off x="2579688" y="5637213"/>
              <a:ext cx="142875" cy="192087"/>
              <a:chOff x="111864975" y="109483350"/>
              <a:chExt cx="162000" cy="198000"/>
            </a:xfrm>
          </p:grpSpPr>
          <p:sp>
            <p:nvSpPr>
              <p:cNvPr id="58424"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25"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26"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8376" name="Group 46"/>
            <p:cNvGrpSpPr>
              <a:grpSpLocks/>
            </p:cNvGrpSpPr>
            <p:nvPr/>
          </p:nvGrpSpPr>
          <p:grpSpPr bwMode="auto">
            <a:xfrm rot="7233774">
              <a:off x="876300" y="1354138"/>
              <a:ext cx="141287" cy="192088"/>
              <a:chOff x="111414975" y="109933350"/>
              <a:chExt cx="162000" cy="198000"/>
            </a:xfrm>
          </p:grpSpPr>
          <p:sp>
            <p:nvSpPr>
              <p:cNvPr id="58421"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22"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23"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8377" name="Group 93"/>
            <p:cNvGrpSpPr>
              <a:grpSpLocks/>
            </p:cNvGrpSpPr>
            <p:nvPr/>
          </p:nvGrpSpPr>
          <p:grpSpPr bwMode="auto">
            <a:xfrm>
              <a:off x="4284663" y="1844675"/>
              <a:ext cx="192087" cy="141288"/>
              <a:chOff x="3637892" y="4440830"/>
              <a:chExt cx="193376" cy="141287"/>
            </a:xfrm>
          </p:grpSpPr>
          <p:sp>
            <p:nvSpPr>
              <p:cNvPr id="58418"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19"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8" name="Oval 53"/>
              <p:cNvSpPr>
                <a:spLocks noChangeArrowheads="1"/>
              </p:cNvSpPr>
              <p:nvPr/>
            </p:nvSpPr>
            <p:spPr bwMode="auto">
              <a:xfrm rot="16033627">
                <a:off x="3682316" y="4433164"/>
                <a:ext cx="141287" cy="156619"/>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58378" name="Oval 54" descr="Solid diamond"/>
            <p:cNvSpPr>
              <a:spLocks noChangeArrowheads="1"/>
            </p:cNvSpPr>
            <p:nvPr/>
          </p:nvSpPr>
          <p:spPr bwMode="auto">
            <a:xfrm rot="-5400000">
              <a:off x="1049338" y="1550988"/>
              <a:ext cx="92075"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58379" name="Group 50"/>
            <p:cNvGrpSpPr>
              <a:grpSpLocks/>
            </p:cNvGrpSpPr>
            <p:nvPr/>
          </p:nvGrpSpPr>
          <p:grpSpPr bwMode="auto">
            <a:xfrm rot="4500000">
              <a:off x="939800" y="1841500"/>
              <a:ext cx="141288" cy="192088"/>
              <a:chOff x="111529275" y="110047650"/>
              <a:chExt cx="162000" cy="198000"/>
            </a:xfrm>
          </p:grpSpPr>
          <p:sp>
            <p:nvSpPr>
              <p:cNvPr id="58415"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16"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17"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8380" name="Group 50"/>
            <p:cNvGrpSpPr>
              <a:grpSpLocks/>
            </p:cNvGrpSpPr>
            <p:nvPr/>
          </p:nvGrpSpPr>
          <p:grpSpPr bwMode="auto">
            <a:xfrm rot="120000">
              <a:off x="1766888" y="1847850"/>
              <a:ext cx="141287" cy="192088"/>
              <a:chOff x="111529275" y="110047650"/>
              <a:chExt cx="162000" cy="198000"/>
            </a:xfrm>
          </p:grpSpPr>
          <p:sp>
            <p:nvSpPr>
              <p:cNvPr id="58412"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13"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14"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8381" name="Rectangle 8" descr="Outlined diamond"/>
            <p:cNvSpPr>
              <a:spLocks noChangeArrowheads="1"/>
            </p:cNvSpPr>
            <p:nvPr/>
          </p:nvSpPr>
          <p:spPr bwMode="auto">
            <a:xfrm rot="10800000">
              <a:off x="2339975" y="5949950"/>
              <a:ext cx="720725" cy="19050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58382" name="Rectangle 8" descr="Outlined diamond"/>
            <p:cNvSpPr>
              <a:spLocks noChangeArrowheads="1"/>
            </p:cNvSpPr>
            <p:nvPr/>
          </p:nvSpPr>
          <p:spPr bwMode="auto">
            <a:xfrm rot="10800000">
              <a:off x="2339975" y="981075"/>
              <a:ext cx="720725" cy="19050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grpSp>
          <p:nvGrpSpPr>
            <p:cNvPr id="58383" name="Group 94"/>
            <p:cNvGrpSpPr>
              <a:grpSpLocks/>
            </p:cNvGrpSpPr>
            <p:nvPr/>
          </p:nvGrpSpPr>
          <p:grpSpPr bwMode="auto">
            <a:xfrm rot="8340000">
              <a:off x="3514725" y="1747838"/>
              <a:ext cx="195263" cy="141287"/>
              <a:chOff x="3637892" y="4443380"/>
              <a:chExt cx="194987" cy="141288"/>
            </a:xfrm>
          </p:grpSpPr>
          <p:sp>
            <p:nvSpPr>
              <p:cNvPr id="58409"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10"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 name="Oval 53"/>
              <p:cNvSpPr>
                <a:spLocks noChangeArrowheads="1"/>
              </p:cNvSpPr>
              <p:nvPr/>
            </p:nvSpPr>
            <p:spPr bwMode="auto">
              <a:xfrm rot="16033627">
                <a:off x="3683985" y="4437582"/>
                <a:ext cx="141289" cy="156941"/>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58384" name="Group 98"/>
            <p:cNvGrpSpPr>
              <a:grpSpLocks/>
            </p:cNvGrpSpPr>
            <p:nvPr/>
          </p:nvGrpSpPr>
          <p:grpSpPr bwMode="auto">
            <a:xfrm rot="4980000">
              <a:off x="3910013" y="1878013"/>
              <a:ext cx="192087" cy="141287"/>
              <a:chOff x="3637892" y="4441287"/>
              <a:chExt cx="191860" cy="141286"/>
            </a:xfrm>
          </p:grpSpPr>
          <p:sp>
            <p:nvSpPr>
              <p:cNvPr id="58406"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07"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 name="Oval 53"/>
              <p:cNvSpPr>
                <a:spLocks noChangeArrowheads="1"/>
              </p:cNvSpPr>
              <p:nvPr/>
            </p:nvSpPr>
            <p:spPr bwMode="auto">
              <a:xfrm rot="16033627">
                <a:off x="3668121" y="4445245"/>
                <a:ext cx="141287" cy="156977"/>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58385" name="Group 102"/>
            <p:cNvGrpSpPr>
              <a:grpSpLocks/>
            </p:cNvGrpSpPr>
            <p:nvPr/>
          </p:nvGrpSpPr>
          <p:grpSpPr bwMode="auto">
            <a:xfrm rot="-2280000">
              <a:off x="4284663" y="1341438"/>
              <a:ext cx="192087" cy="141287"/>
              <a:chOff x="3637892" y="4440830"/>
              <a:chExt cx="193376" cy="141287"/>
            </a:xfrm>
          </p:grpSpPr>
          <p:sp>
            <p:nvSpPr>
              <p:cNvPr id="58403"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04"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 name="Oval 53"/>
              <p:cNvSpPr>
                <a:spLocks noChangeArrowheads="1"/>
              </p:cNvSpPr>
              <p:nvPr/>
            </p:nvSpPr>
            <p:spPr bwMode="auto">
              <a:xfrm rot="16033627">
                <a:off x="3681529" y="4432715"/>
                <a:ext cx="141288" cy="156619"/>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58386" name="Rectangle 5"/>
            <p:cNvSpPr>
              <a:spLocks noChangeArrowheads="1"/>
            </p:cNvSpPr>
            <p:nvPr/>
          </p:nvSpPr>
          <p:spPr bwMode="auto">
            <a:xfrm rot="-5400000">
              <a:off x="864394" y="1016794"/>
              <a:ext cx="936625" cy="1296987"/>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sp>
          <p:nvSpPr>
            <p:cNvPr id="58387" name="Rectangle 5"/>
            <p:cNvSpPr>
              <a:spLocks noChangeArrowheads="1"/>
            </p:cNvSpPr>
            <p:nvPr/>
          </p:nvSpPr>
          <p:spPr bwMode="auto">
            <a:xfrm rot="-5400000">
              <a:off x="3600450" y="1016000"/>
              <a:ext cx="936625" cy="1298575"/>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58388" name="Group 50"/>
            <p:cNvGrpSpPr>
              <a:grpSpLocks/>
            </p:cNvGrpSpPr>
            <p:nvPr/>
          </p:nvGrpSpPr>
          <p:grpSpPr bwMode="auto">
            <a:xfrm rot="120000">
              <a:off x="1335088" y="1703388"/>
              <a:ext cx="141287" cy="192087"/>
              <a:chOff x="111529275" y="110047650"/>
              <a:chExt cx="162000" cy="198000"/>
            </a:xfrm>
          </p:grpSpPr>
          <p:sp>
            <p:nvSpPr>
              <p:cNvPr id="58400"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01"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402"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8389" name="Group 102"/>
            <p:cNvGrpSpPr>
              <a:grpSpLocks/>
            </p:cNvGrpSpPr>
            <p:nvPr/>
          </p:nvGrpSpPr>
          <p:grpSpPr bwMode="auto">
            <a:xfrm rot="-6600000">
              <a:off x="3659188" y="1384300"/>
              <a:ext cx="192088" cy="141287"/>
              <a:chOff x="3637892" y="4440830"/>
              <a:chExt cx="193376" cy="141287"/>
            </a:xfrm>
          </p:grpSpPr>
          <p:sp>
            <p:nvSpPr>
              <p:cNvPr id="58397"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8398"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 name="Oval 53"/>
              <p:cNvSpPr>
                <a:spLocks noChangeArrowheads="1"/>
              </p:cNvSpPr>
              <p:nvPr/>
            </p:nvSpPr>
            <p:spPr bwMode="auto">
              <a:xfrm rot="16033627">
                <a:off x="3681891" y="4432898"/>
                <a:ext cx="141287" cy="156618"/>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58390" name="Oval 54" descr="Solid diamond"/>
            <p:cNvSpPr>
              <a:spLocks noChangeArrowheads="1"/>
            </p:cNvSpPr>
            <p:nvPr/>
          </p:nvSpPr>
          <p:spPr bwMode="auto">
            <a:xfrm rot="-5400000">
              <a:off x="4217988" y="1550988"/>
              <a:ext cx="92075"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58391" name="Group 74"/>
            <p:cNvGrpSpPr>
              <a:grpSpLocks/>
            </p:cNvGrpSpPr>
            <p:nvPr/>
          </p:nvGrpSpPr>
          <p:grpSpPr bwMode="auto">
            <a:xfrm>
              <a:off x="611188" y="3573463"/>
              <a:ext cx="144462" cy="647700"/>
              <a:chOff x="2483768" y="3140968"/>
              <a:chExt cx="144016" cy="648072"/>
            </a:xfrm>
          </p:grpSpPr>
          <p:sp>
            <p:nvSpPr>
              <p:cNvPr id="73" name="Oval 72"/>
              <p:cNvSpPr/>
              <p:nvPr/>
            </p:nvSpPr>
            <p:spPr>
              <a:xfrm>
                <a:off x="2483768" y="3140968"/>
                <a:ext cx="144016" cy="144545"/>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4" name="Oval 73"/>
              <p:cNvSpPr/>
              <p:nvPr/>
            </p:nvSpPr>
            <p:spPr>
              <a:xfrm>
                <a:off x="2483768" y="3644494"/>
                <a:ext cx="144016" cy="144546"/>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nvGrpSpPr>
            <p:cNvPr id="58392" name="Group 75"/>
            <p:cNvGrpSpPr>
              <a:grpSpLocks/>
            </p:cNvGrpSpPr>
            <p:nvPr/>
          </p:nvGrpSpPr>
          <p:grpSpPr bwMode="auto">
            <a:xfrm>
              <a:off x="4643438" y="3644900"/>
              <a:ext cx="144462" cy="647700"/>
              <a:chOff x="2483768" y="3140968"/>
              <a:chExt cx="144016" cy="648072"/>
            </a:xfrm>
          </p:grpSpPr>
          <p:sp>
            <p:nvSpPr>
              <p:cNvPr id="77" name="Oval 76"/>
              <p:cNvSpPr/>
              <p:nvPr/>
            </p:nvSpPr>
            <p:spPr>
              <a:xfrm>
                <a:off x="2483768" y="3140968"/>
                <a:ext cx="144016" cy="144546"/>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8" name="Oval 77"/>
              <p:cNvSpPr/>
              <p:nvPr/>
            </p:nvSpPr>
            <p:spPr>
              <a:xfrm>
                <a:off x="2483768" y="3644495"/>
                <a:ext cx="144016" cy="144545"/>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58"/>
          <p:cNvSpPr txBox="1">
            <a:spLocks noChangeArrowheads="1"/>
          </p:cNvSpPr>
          <p:nvPr/>
        </p:nvSpPr>
        <p:spPr bwMode="auto">
          <a:xfrm>
            <a:off x="5003800" y="733425"/>
            <a:ext cx="3527425" cy="6032500"/>
          </a:xfrm>
          <a:prstGeom prst="rect">
            <a:avLst/>
          </a:prstGeom>
          <a:noFill/>
          <a:ln w="9525">
            <a:noFill/>
            <a:miter lim="800000"/>
            <a:headEnd/>
            <a:tailEnd/>
          </a:ln>
        </p:spPr>
        <p:txBody>
          <a:bodyPr>
            <a:spAutoFit/>
          </a:bodyPr>
          <a:lstStyle/>
          <a:p>
            <a:r>
              <a:rPr lang="en-GB" sz="1400" b="1">
                <a:latin typeface="Calibri" pitchFamily="34" charset="0"/>
              </a:rPr>
              <a:t>Box ‘M’ Up</a:t>
            </a:r>
          </a:p>
          <a:p>
            <a:endParaRPr lang="en-GB" sz="1200" b="1">
              <a:latin typeface="Calibri" pitchFamily="34" charset="0"/>
            </a:endParaRPr>
          </a:p>
          <a:p>
            <a:endParaRPr lang="en-GB" sz="1200" b="1">
              <a:latin typeface="Calibri" pitchFamily="34" charset="0"/>
            </a:endParaRPr>
          </a:p>
          <a:p>
            <a:r>
              <a:rPr lang="en-GB" sz="1200" b="1">
                <a:latin typeface="Calibri" pitchFamily="34" charset="0"/>
              </a:rPr>
              <a:t>Basic Game: </a:t>
            </a:r>
            <a:endParaRPr lang="en-GB" sz="1200">
              <a:latin typeface="Calibri" pitchFamily="34" charset="0"/>
            </a:endParaRPr>
          </a:p>
          <a:p>
            <a:r>
              <a:rPr lang="en-GB" sz="1100">
                <a:latin typeface="Calibri" pitchFamily="34" charset="0"/>
              </a:rPr>
              <a:t>30x30 area</a:t>
            </a:r>
          </a:p>
          <a:p>
            <a:r>
              <a:rPr lang="en-GB" sz="1100">
                <a:latin typeface="Calibri" pitchFamily="34" charset="0"/>
              </a:rPr>
              <a:t>5 Target areas</a:t>
            </a:r>
          </a:p>
          <a:p>
            <a:r>
              <a:rPr lang="en-GB" sz="1100">
                <a:latin typeface="Calibri" pitchFamily="34" charset="0"/>
              </a:rPr>
              <a:t>15 players 3 teams</a:t>
            </a:r>
          </a:p>
          <a:p>
            <a:endParaRPr lang="en-GB" sz="1200" b="1">
              <a:latin typeface="Calibri" pitchFamily="34" charset="0"/>
            </a:endParaRPr>
          </a:p>
          <a:p>
            <a:r>
              <a:rPr lang="en-GB" sz="1200" b="1">
                <a:latin typeface="Calibri" pitchFamily="34" charset="0"/>
              </a:rPr>
              <a:t>Challenges:</a:t>
            </a:r>
          </a:p>
          <a:p>
            <a:r>
              <a:rPr lang="en-GB" sz="1100">
                <a:latin typeface="Calibri" pitchFamily="34" charset="0"/>
              </a:rPr>
              <a:t>Start with ball in hands</a:t>
            </a:r>
          </a:p>
          <a:p>
            <a:r>
              <a:rPr lang="en-GB" sz="1100">
                <a:latin typeface="Calibri" pitchFamily="34" charset="0"/>
              </a:rPr>
              <a:t>90 second challenge  how many times can you get the ball in and out of a box (not the same box in a row)</a:t>
            </a:r>
          </a:p>
          <a:p>
            <a:r>
              <a:rPr lang="en-GB" sz="1100">
                <a:latin typeface="Calibri" pitchFamily="34" charset="0"/>
              </a:rPr>
              <a:t>Who can hit all 5 boxes the quickest</a:t>
            </a:r>
          </a:p>
          <a:p>
            <a:endParaRPr lang="en-GB" sz="1200" b="1">
              <a:latin typeface="Calibri" pitchFamily="34" charset="0"/>
            </a:endParaRPr>
          </a:p>
          <a:p>
            <a:r>
              <a:rPr lang="en-GB" sz="1200" b="1">
                <a:latin typeface="Calibri" pitchFamily="34" charset="0"/>
              </a:rPr>
              <a:t>Progressions:</a:t>
            </a:r>
            <a:endParaRPr lang="en-GB" sz="1100">
              <a:latin typeface="Calibri" pitchFamily="34" charset="0"/>
            </a:endParaRPr>
          </a:p>
          <a:p>
            <a:r>
              <a:rPr lang="en-GB" sz="1100">
                <a:latin typeface="Calibri" pitchFamily="34" charset="0"/>
              </a:rPr>
              <a:t>Players now use their feet</a:t>
            </a:r>
          </a:p>
          <a:p>
            <a:r>
              <a:rPr lang="en-GB" sz="1100">
                <a:latin typeface="Calibri" pitchFamily="34" charset="0"/>
              </a:rPr>
              <a:t>Pass to colours in sequence</a:t>
            </a:r>
          </a:p>
          <a:p>
            <a:r>
              <a:rPr lang="en-GB" sz="1100">
                <a:latin typeface="Calibri" pitchFamily="34" charset="0"/>
              </a:rPr>
              <a:t>Guards in boxes</a:t>
            </a:r>
          </a:p>
          <a:p>
            <a:endParaRPr lang="en-GB" sz="1100">
              <a:latin typeface="Calibri" pitchFamily="34" charset="0"/>
            </a:endParaRPr>
          </a:p>
          <a:p>
            <a:r>
              <a:rPr lang="en-GB" sz="1200" b="1">
                <a:latin typeface="Calibri" pitchFamily="34" charset="0"/>
              </a:rPr>
              <a:t>Interventions:</a:t>
            </a:r>
          </a:p>
          <a:p>
            <a:r>
              <a:rPr lang="en-GB" sz="1100">
                <a:latin typeface="Calibri" pitchFamily="34" charset="0"/>
              </a:rPr>
              <a:t>Individual coaching</a:t>
            </a:r>
          </a:p>
          <a:p>
            <a:r>
              <a:rPr lang="en-GB" sz="1100">
                <a:latin typeface="Calibri" pitchFamily="34" charset="0"/>
              </a:rPr>
              <a:t>Individual roles</a:t>
            </a:r>
          </a:p>
          <a:p>
            <a:r>
              <a:rPr lang="en-GB" sz="1100">
                <a:latin typeface="Calibri" pitchFamily="34" charset="0"/>
              </a:rPr>
              <a:t>Progressions / Session plan</a:t>
            </a:r>
          </a:p>
          <a:p>
            <a:endParaRPr lang="en-GB" sz="1100">
              <a:latin typeface="Calibri" pitchFamily="34" charset="0"/>
            </a:endParaRPr>
          </a:p>
          <a:p>
            <a:r>
              <a:rPr lang="en-GB" sz="1200" b="1">
                <a:latin typeface="Calibri" pitchFamily="34" charset="0"/>
              </a:rPr>
              <a:t>Questioning:</a:t>
            </a:r>
          </a:p>
          <a:p>
            <a:r>
              <a:rPr lang="en-GB" sz="1100">
                <a:latin typeface="Calibri" pitchFamily="34" charset="0"/>
              </a:rPr>
              <a:t>How would you like to progress the game</a:t>
            </a:r>
          </a:p>
          <a:p>
            <a:r>
              <a:rPr lang="en-GB" sz="1100">
                <a:latin typeface="Calibri" pitchFamily="34" charset="0"/>
              </a:rPr>
              <a:t>How do you think you can support your team mates better</a:t>
            </a:r>
          </a:p>
          <a:p>
            <a:r>
              <a:rPr lang="en-GB" sz="1100">
                <a:latin typeface="Calibri" pitchFamily="34" charset="0"/>
              </a:rPr>
              <a:t>Who wants to introduce points</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59395" name="Group 71"/>
          <p:cNvGrpSpPr>
            <a:grpSpLocks/>
          </p:cNvGrpSpPr>
          <p:nvPr/>
        </p:nvGrpSpPr>
        <p:grpSpPr bwMode="auto">
          <a:xfrm>
            <a:off x="250825" y="625475"/>
            <a:ext cx="4103688" cy="5821363"/>
            <a:chOff x="250825" y="625475"/>
            <a:chExt cx="4103688" cy="5821363"/>
          </a:xfrm>
        </p:grpSpPr>
        <p:sp>
          <p:nvSpPr>
            <p:cNvPr id="59396" name="Rectangle 4"/>
            <p:cNvSpPr>
              <a:spLocks noChangeArrowheads="1"/>
            </p:cNvSpPr>
            <p:nvPr/>
          </p:nvSpPr>
          <p:spPr bwMode="auto">
            <a:xfrm rot="-5400000">
              <a:off x="-608013" y="1484313"/>
              <a:ext cx="5821363" cy="4103688"/>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9397" name="Rectangle 7"/>
            <p:cNvSpPr>
              <a:spLocks noChangeArrowheads="1"/>
            </p:cNvSpPr>
            <p:nvPr/>
          </p:nvSpPr>
          <p:spPr bwMode="auto">
            <a:xfrm rot="-5400000">
              <a:off x="3167857" y="1232694"/>
              <a:ext cx="719137" cy="93662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9398" name="Rectangle 9"/>
            <p:cNvSpPr>
              <a:spLocks noChangeArrowheads="1"/>
            </p:cNvSpPr>
            <p:nvPr/>
          </p:nvSpPr>
          <p:spPr bwMode="auto">
            <a:xfrm rot="-5400000">
              <a:off x="3043238" y="5246688"/>
              <a:ext cx="647700" cy="9017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9399" name="Rectangle 10"/>
            <p:cNvSpPr>
              <a:spLocks noChangeArrowheads="1"/>
            </p:cNvSpPr>
            <p:nvPr/>
          </p:nvSpPr>
          <p:spPr bwMode="auto">
            <a:xfrm rot="-5400000">
              <a:off x="1907382" y="2996406"/>
              <a:ext cx="792162" cy="93662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9400" name="Rectangle 11"/>
            <p:cNvSpPr>
              <a:spLocks noChangeArrowheads="1"/>
            </p:cNvSpPr>
            <p:nvPr/>
          </p:nvSpPr>
          <p:spPr bwMode="auto">
            <a:xfrm rot="-5400000">
              <a:off x="775494" y="5282407"/>
              <a:ext cx="719137" cy="9017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59401" name="Rectangle 12"/>
            <p:cNvSpPr>
              <a:spLocks noChangeArrowheads="1"/>
            </p:cNvSpPr>
            <p:nvPr/>
          </p:nvSpPr>
          <p:spPr bwMode="auto">
            <a:xfrm rot="-5400000">
              <a:off x="755651" y="1270000"/>
              <a:ext cx="792162" cy="935037"/>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59402" name="Group 13"/>
            <p:cNvGrpSpPr>
              <a:grpSpLocks/>
            </p:cNvGrpSpPr>
            <p:nvPr/>
          </p:nvGrpSpPr>
          <p:grpSpPr bwMode="auto">
            <a:xfrm rot="-2869787">
              <a:off x="3320257" y="4610894"/>
              <a:ext cx="163512" cy="190500"/>
              <a:chOff x="111407775" y="109026150"/>
              <a:chExt cx="162000" cy="198000"/>
            </a:xfrm>
          </p:grpSpPr>
          <p:sp>
            <p:nvSpPr>
              <p:cNvPr id="59462"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63"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64"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03" name="Group 17"/>
            <p:cNvGrpSpPr>
              <a:grpSpLocks/>
            </p:cNvGrpSpPr>
            <p:nvPr/>
          </p:nvGrpSpPr>
          <p:grpSpPr bwMode="auto">
            <a:xfrm rot="-2226403">
              <a:off x="3321050" y="2519363"/>
              <a:ext cx="155575" cy="200025"/>
              <a:chOff x="108383775" y="108666150"/>
              <a:chExt cx="162000" cy="198000"/>
            </a:xfrm>
          </p:grpSpPr>
          <p:sp>
            <p:nvSpPr>
              <p:cNvPr id="59459" name="Oval 18"/>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60" name="Oval 19"/>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61" name="Oval 20"/>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04" name="Group 21"/>
            <p:cNvGrpSpPr>
              <a:grpSpLocks/>
            </p:cNvGrpSpPr>
            <p:nvPr/>
          </p:nvGrpSpPr>
          <p:grpSpPr bwMode="auto">
            <a:xfrm rot="7740000">
              <a:off x="581026" y="4678362"/>
              <a:ext cx="163512" cy="188913"/>
              <a:chOff x="111522075" y="109176450"/>
              <a:chExt cx="162000" cy="198000"/>
            </a:xfrm>
          </p:grpSpPr>
          <p:sp>
            <p:nvSpPr>
              <p:cNvPr id="59456" name="Oval 22"/>
              <p:cNvSpPr>
                <a:spLocks noChangeArrowheads="1"/>
              </p:cNvSpPr>
              <p:nvPr/>
            </p:nvSpPr>
            <p:spPr bwMode="auto">
              <a:xfrm>
                <a:off x="111540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57" name="Oval 23"/>
              <p:cNvSpPr>
                <a:spLocks noChangeArrowheads="1"/>
              </p:cNvSpPr>
              <p:nvPr/>
            </p:nvSpPr>
            <p:spPr bwMode="auto">
              <a:xfrm>
                <a:off x="111603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58" name="Oval 24"/>
              <p:cNvSpPr>
                <a:spLocks noChangeArrowheads="1"/>
              </p:cNvSpPr>
              <p:nvPr/>
            </p:nvSpPr>
            <p:spPr bwMode="auto">
              <a:xfrm>
                <a:off x="111522075" y="109212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05" name="Group 25"/>
            <p:cNvGrpSpPr>
              <a:grpSpLocks/>
            </p:cNvGrpSpPr>
            <p:nvPr/>
          </p:nvGrpSpPr>
          <p:grpSpPr bwMode="auto">
            <a:xfrm rot="-720000">
              <a:off x="1662113" y="5111750"/>
              <a:ext cx="155575" cy="200025"/>
              <a:chOff x="111636375" y="109290750"/>
              <a:chExt cx="162000" cy="198000"/>
            </a:xfrm>
          </p:grpSpPr>
          <p:sp>
            <p:nvSpPr>
              <p:cNvPr id="59453" name="Oval 26"/>
              <p:cNvSpPr>
                <a:spLocks noChangeArrowheads="1"/>
              </p:cNvSpPr>
              <p:nvPr/>
            </p:nvSpPr>
            <p:spPr bwMode="auto">
              <a:xfrm>
                <a:off x="111654375" y="10929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54" name="Oval 27"/>
              <p:cNvSpPr>
                <a:spLocks noChangeArrowheads="1"/>
              </p:cNvSpPr>
              <p:nvPr/>
            </p:nvSpPr>
            <p:spPr bwMode="auto">
              <a:xfrm>
                <a:off x="111717375" y="10929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55" name="Oval 28"/>
              <p:cNvSpPr>
                <a:spLocks noChangeArrowheads="1"/>
              </p:cNvSpPr>
              <p:nvPr/>
            </p:nvSpPr>
            <p:spPr bwMode="auto">
              <a:xfrm>
                <a:off x="111636375" y="109326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06" name="Group 29"/>
            <p:cNvGrpSpPr>
              <a:grpSpLocks/>
            </p:cNvGrpSpPr>
            <p:nvPr/>
          </p:nvGrpSpPr>
          <p:grpSpPr bwMode="auto">
            <a:xfrm rot="5520000">
              <a:off x="781844" y="3698081"/>
              <a:ext cx="153988" cy="200025"/>
              <a:chOff x="111750675" y="109405050"/>
              <a:chExt cx="162000" cy="198000"/>
            </a:xfrm>
          </p:grpSpPr>
          <p:sp>
            <p:nvSpPr>
              <p:cNvPr id="59450" name="Oval 30"/>
              <p:cNvSpPr>
                <a:spLocks noChangeArrowheads="1"/>
              </p:cNvSpPr>
              <p:nvPr/>
            </p:nvSpPr>
            <p:spPr bwMode="auto">
              <a:xfrm>
                <a:off x="111768675" y="10940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51" name="Oval 31"/>
              <p:cNvSpPr>
                <a:spLocks noChangeArrowheads="1"/>
              </p:cNvSpPr>
              <p:nvPr/>
            </p:nvSpPr>
            <p:spPr bwMode="auto">
              <a:xfrm>
                <a:off x="111831675" y="10940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52" name="Oval 32"/>
              <p:cNvSpPr>
                <a:spLocks noChangeArrowheads="1"/>
              </p:cNvSpPr>
              <p:nvPr/>
            </p:nvSpPr>
            <p:spPr bwMode="auto">
              <a:xfrm>
                <a:off x="111750675" y="109441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07" name="Group 33"/>
            <p:cNvGrpSpPr>
              <a:grpSpLocks/>
            </p:cNvGrpSpPr>
            <p:nvPr/>
          </p:nvGrpSpPr>
          <p:grpSpPr bwMode="auto">
            <a:xfrm rot="9120000">
              <a:off x="1997075" y="3492500"/>
              <a:ext cx="163513" cy="188913"/>
              <a:chOff x="111864975" y="109519350"/>
              <a:chExt cx="162000" cy="198000"/>
            </a:xfrm>
          </p:grpSpPr>
          <p:sp>
            <p:nvSpPr>
              <p:cNvPr id="59447" name="Oval 34"/>
              <p:cNvSpPr>
                <a:spLocks noChangeArrowheads="1"/>
              </p:cNvSpPr>
              <p:nvPr/>
            </p:nvSpPr>
            <p:spPr bwMode="auto">
              <a:xfrm>
                <a:off x="111882975" y="109519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48" name="Oval 35"/>
              <p:cNvSpPr>
                <a:spLocks noChangeArrowheads="1"/>
              </p:cNvSpPr>
              <p:nvPr/>
            </p:nvSpPr>
            <p:spPr bwMode="auto">
              <a:xfrm>
                <a:off x="111945975" y="109519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49" name="Oval 36"/>
              <p:cNvSpPr>
                <a:spLocks noChangeArrowheads="1"/>
              </p:cNvSpPr>
              <p:nvPr/>
            </p:nvSpPr>
            <p:spPr bwMode="auto">
              <a:xfrm>
                <a:off x="111864975" y="109555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08" name="Group 70"/>
            <p:cNvGrpSpPr>
              <a:grpSpLocks/>
            </p:cNvGrpSpPr>
            <p:nvPr/>
          </p:nvGrpSpPr>
          <p:grpSpPr bwMode="auto">
            <a:xfrm rot="-2280000">
              <a:off x="2219325" y="2651125"/>
              <a:ext cx="155575" cy="206375"/>
              <a:chOff x="2219549" y="2651852"/>
              <a:chExt cx="155574" cy="205727"/>
            </a:xfrm>
          </p:grpSpPr>
          <p:sp>
            <p:nvSpPr>
              <p:cNvPr id="59444"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45"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46"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09" name="Group 41"/>
            <p:cNvGrpSpPr>
              <a:grpSpLocks/>
            </p:cNvGrpSpPr>
            <p:nvPr/>
          </p:nvGrpSpPr>
          <p:grpSpPr bwMode="auto">
            <a:xfrm rot="4344307">
              <a:off x="2374107" y="1712119"/>
              <a:ext cx="163512" cy="190500"/>
              <a:chOff x="108498075" y="108780450"/>
              <a:chExt cx="162000" cy="198000"/>
            </a:xfrm>
          </p:grpSpPr>
          <p:sp>
            <p:nvSpPr>
              <p:cNvPr id="59441" name="Oval 42"/>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42" name="Oval 43"/>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43" name="Oval 44"/>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10" name="Group 45"/>
            <p:cNvGrpSpPr>
              <a:grpSpLocks/>
            </p:cNvGrpSpPr>
            <p:nvPr/>
          </p:nvGrpSpPr>
          <p:grpSpPr bwMode="auto">
            <a:xfrm rot="5400000">
              <a:off x="1993106" y="967582"/>
              <a:ext cx="163513" cy="190500"/>
              <a:chOff x="108612375" y="108894750"/>
              <a:chExt cx="162000" cy="198000"/>
            </a:xfrm>
          </p:grpSpPr>
          <p:sp>
            <p:nvSpPr>
              <p:cNvPr id="59438"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39"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40"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11" name="Group 53"/>
            <p:cNvGrpSpPr>
              <a:grpSpLocks/>
            </p:cNvGrpSpPr>
            <p:nvPr/>
          </p:nvGrpSpPr>
          <p:grpSpPr bwMode="auto">
            <a:xfrm rot="-5400000">
              <a:off x="3864769" y="2191544"/>
              <a:ext cx="163512" cy="190500"/>
              <a:chOff x="108840975" y="109123350"/>
              <a:chExt cx="162000" cy="198000"/>
            </a:xfrm>
          </p:grpSpPr>
          <p:sp>
            <p:nvSpPr>
              <p:cNvPr id="59435" name="Oval 54"/>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36" name="Oval 55"/>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37" name="Oval 56"/>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12" name="Group 57"/>
            <p:cNvGrpSpPr>
              <a:grpSpLocks/>
            </p:cNvGrpSpPr>
            <p:nvPr/>
          </p:nvGrpSpPr>
          <p:grpSpPr bwMode="auto">
            <a:xfrm rot="-9100264">
              <a:off x="3889375" y="933450"/>
              <a:ext cx="155575" cy="200025"/>
              <a:chOff x="108955275" y="109237650"/>
              <a:chExt cx="162000" cy="198000"/>
            </a:xfrm>
          </p:grpSpPr>
          <p:sp>
            <p:nvSpPr>
              <p:cNvPr id="59432" name="Oval 58"/>
              <p:cNvSpPr>
                <a:spLocks noChangeArrowheads="1"/>
              </p:cNvSpPr>
              <p:nvPr/>
            </p:nvSpPr>
            <p:spPr bwMode="auto">
              <a:xfrm>
                <a:off x="108973275" y="10923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33" name="Oval 59"/>
              <p:cNvSpPr>
                <a:spLocks noChangeArrowheads="1"/>
              </p:cNvSpPr>
              <p:nvPr/>
            </p:nvSpPr>
            <p:spPr bwMode="auto">
              <a:xfrm>
                <a:off x="109036275" y="10923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34" name="Oval 60"/>
              <p:cNvSpPr>
                <a:spLocks noChangeArrowheads="1"/>
              </p:cNvSpPr>
              <p:nvPr/>
            </p:nvSpPr>
            <p:spPr bwMode="auto">
              <a:xfrm>
                <a:off x="108955275" y="1092736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59413" name="Oval 61" descr="Solid diamond"/>
            <p:cNvSpPr>
              <a:spLocks noChangeArrowheads="1"/>
            </p:cNvSpPr>
            <p:nvPr/>
          </p:nvSpPr>
          <p:spPr bwMode="auto">
            <a:xfrm rot="-5400000">
              <a:off x="969169" y="3863181"/>
              <a:ext cx="107950" cy="10318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14" name="Oval 62" descr="Solid diamond"/>
            <p:cNvSpPr>
              <a:spLocks noChangeArrowheads="1"/>
            </p:cNvSpPr>
            <p:nvPr/>
          </p:nvSpPr>
          <p:spPr bwMode="auto">
            <a:xfrm rot="-5400000">
              <a:off x="2264569" y="4441032"/>
              <a:ext cx="109537"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15" name="Oval 65" descr="Solid diamond"/>
            <p:cNvSpPr>
              <a:spLocks noChangeArrowheads="1"/>
            </p:cNvSpPr>
            <p:nvPr/>
          </p:nvSpPr>
          <p:spPr bwMode="auto">
            <a:xfrm rot="-5400000">
              <a:off x="2265363" y="1055688"/>
              <a:ext cx="107950" cy="1016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59416" name="Group 71"/>
            <p:cNvGrpSpPr>
              <a:grpSpLocks/>
            </p:cNvGrpSpPr>
            <p:nvPr/>
          </p:nvGrpSpPr>
          <p:grpSpPr bwMode="auto">
            <a:xfrm rot="6780000">
              <a:off x="3563938" y="3860800"/>
              <a:ext cx="155575" cy="206375"/>
              <a:chOff x="2219549" y="2651852"/>
              <a:chExt cx="155574" cy="205727"/>
            </a:xfrm>
          </p:grpSpPr>
          <p:sp>
            <p:nvSpPr>
              <p:cNvPr id="59429"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30"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31"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17" name="Group 75"/>
            <p:cNvGrpSpPr>
              <a:grpSpLocks/>
            </p:cNvGrpSpPr>
            <p:nvPr/>
          </p:nvGrpSpPr>
          <p:grpSpPr bwMode="auto">
            <a:xfrm rot="7980000">
              <a:off x="2339975" y="4581525"/>
              <a:ext cx="155575" cy="206375"/>
              <a:chOff x="2219549" y="2651852"/>
              <a:chExt cx="155574" cy="205727"/>
            </a:xfrm>
          </p:grpSpPr>
          <p:sp>
            <p:nvSpPr>
              <p:cNvPr id="59426"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27"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28"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18" name="Group 79"/>
            <p:cNvGrpSpPr>
              <a:grpSpLocks/>
            </p:cNvGrpSpPr>
            <p:nvPr/>
          </p:nvGrpSpPr>
          <p:grpSpPr bwMode="auto">
            <a:xfrm>
              <a:off x="3492500" y="3141663"/>
              <a:ext cx="155575" cy="204787"/>
              <a:chOff x="2219549" y="2651852"/>
              <a:chExt cx="155574" cy="205727"/>
            </a:xfrm>
          </p:grpSpPr>
          <p:sp>
            <p:nvSpPr>
              <p:cNvPr id="59423"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24"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25"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59419" name="Group 83"/>
            <p:cNvGrpSpPr>
              <a:grpSpLocks/>
            </p:cNvGrpSpPr>
            <p:nvPr/>
          </p:nvGrpSpPr>
          <p:grpSpPr bwMode="auto">
            <a:xfrm rot="-2640000">
              <a:off x="1042988" y="2781300"/>
              <a:ext cx="155575" cy="204788"/>
              <a:chOff x="2219549" y="2651852"/>
              <a:chExt cx="155574" cy="205727"/>
            </a:xfrm>
          </p:grpSpPr>
          <p:sp>
            <p:nvSpPr>
              <p:cNvPr id="59420"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21"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9422"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58"/>
          <p:cNvSpPr txBox="1">
            <a:spLocks noChangeArrowheads="1"/>
          </p:cNvSpPr>
          <p:nvPr/>
        </p:nvSpPr>
        <p:spPr bwMode="auto">
          <a:xfrm>
            <a:off x="5003800" y="333375"/>
            <a:ext cx="3889375" cy="7354888"/>
          </a:xfrm>
          <a:prstGeom prst="rect">
            <a:avLst/>
          </a:prstGeom>
          <a:noFill/>
          <a:ln w="9525">
            <a:noFill/>
            <a:miter lim="800000"/>
            <a:headEnd/>
            <a:tailEnd/>
          </a:ln>
        </p:spPr>
        <p:txBody>
          <a:bodyPr>
            <a:spAutoFit/>
          </a:bodyPr>
          <a:lstStyle/>
          <a:p>
            <a:r>
              <a:rPr lang="en-GB" sz="1400" b="1">
                <a:latin typeface="Calibri" pitchFamily="34" charset="0"/>
              </a:rPr>
              <a:t>Polar Islands</a:t>
            </a:r>
          </a:p>
          <a:p>
            <a:endParaRPr lang="en-GB" sz="1000" b="1">
              <a:latin typeface="Calibri" pitchFamily="34" charset="0"/>
            </a:endParaRPr>
          </a:p>
          <a:p>
            <a:r>
              <a:rPr lang="en-GB" sz="1200" b="1">
                <a:latin typeface="Calibri" pitchFamily="34" charset="0"/>
              </a:rPr>
              <a:t>Set Up: </a:t>
            </a:r>
            <a:endParaRPr lang="en-GB" sz="1200">
              <a:latin typeface="Calibri" pitchFamily="34" charset="0"/>
            </a:endParaRPr>
          </a:p>
          <a:p>
            <a:r>
              <a:rPr lang="en-GB" sz="1100">
                <a:latin typeface="Calibri" pitchFamily="34" charset="0"/>
              </a:rPr>
              <a:t>16 Players ball each</a:t>
            </a:r>
          </a:p>
          <a:p>
            <a:r>
              <a:rPr lang="en-GB" sz="1100">
                <a:latin typeface="Calibri" pitchFamily="34" charset="0"/>
              </a:rPr>
              <a:t>4 Dribbling Zones</a:t>
            </a:r>
          </a:p>
          <a:p>
            <a:r>
              <a:rPr lang="en-GB" sz="1100">
                <a:latin typeface="Calibri" pitchFamily="34" charset="0"/>
              </a:rPr>
              <a:t>Markers around the area for some interference</a:t>
            </a:r>
          </a:p>
          <a:p>
            <a:r>
              <a:rPr lang="en-GB" sz="1100">
                <a:latin typeface="Calibri" pitchFamily="34" charset="0"/>
              </a:rPr>
              <a:t>Free Dribbling</a:t>
            </a:r>
          </a:p>
          <a:p>
            <a:endParaRPr lang="en-GB" sz="1000" b="1">
              <a:latin typeface="Calibri" pitchFamily="34" charset="0"/>
            </a:endParaRPr>
          </a:p>
          <a:p>
            <a:r>
              <a:rPr lang="en-GB" sz="1200" b="1">
                <a:latin typeface="Calibri" pitchFamily="34" charset="0"/>
              </a:rPr>
              <a:t>Challenges:</a:t>
            </a:r>
          </a:p>
          <a:p>
            <a:r>
              <a:rPr lang="en-GB" sz="1100">
                <a:latin typeface="Calibri" pitchFamily="34" charset="0"/>
              </a:rPr>
              <a:t>Smaller balls</a:t>
            </a:r>
          </a:p>
          <a:p>
            <a:r>
              <a:rPr lang="en-GB" sz="1100">
                <a:latin typeface="Calibri" pitchFamily="34" charset="0"/>
              </a:rPr>
              <a:t>Can players try to use both feet and different parts whilst moving around the area.</a:t>
            </a:r>
          </a:p>
          <a:p>
            <a:r>
              <a:rPr lang="en-GB" sz="1100">
                <a:latin typeface="Calibri" pitchFamily="34" charset="0"/>
              </a:rPr>
              <a:t>Can we work on some skills as we are moving around.</a:t>
            </a:r>
          </a:p>
          <a:p>
            <a:endParaRPr lang="en-GB" sz="1000" b="1">
              <a:latin typeface="Calibri" pitchFamily="34" charset="0"/>
            </a:endParaRPr>
          </a:p>
          <a:p>
            <a:r>
              <a:rPr lang="en-GB" sz="1200" b="1">
                <a:latin typeface="Calibri" pitchFamily="34" charset="0"/>
              </a:rPr>
              <a:t>Progressions:</a:t>
            </a:r>
            <a:endParaRPr lang="en-GB" sz="1100">
              <a:latin typeface="Calibri" pitchFamily="34" charset="0"/>
            </a:endParaRPr>
          </a:p>
          <a:p>
            <a:pPr>
              <a:buFont typeface="Arial" charset="0"/>
              <a:buChar char="•"/>
            </a:pPr>
            <a:r>
              <a:rPr lang="en-GB" sz="1100">
                <a:latin typeface="Calibri" pitchFamily="34" charset="0"/>
              </a:rPr>
              <a:t>  All players start in the central zone</a:t>
            </a:r>
          </a:p>
          <a:p>
            <a:r>
              <a:rPr lang="en-GB" sz="1100">
                <a:latin typeface="Calibri" pitchFamily="34" charset="0"/>
              </a:rPr>
              <a:t>   On coaches signal, players dribble to either a red or blue</a:t>
            </a:r>
          </a:p>
          <a:p>
            <a:r>
              <a:rPr lang="en-GB" sz="1100">
                <a:latin typeface="Calibri" pitchFamily="34" charset="0"/>
              </a:rPr>
              <a:t>   square.</a:t>
            </a:r>
          </a:p>
          <a:p>
            <a:r>
              <a:rPr lang="en-GB" sz="1100">
                <a:latin typeface="Calibri" pitchFamily="34" charset="0"/>
              </a:rPr>
              <a:t>   Players then dribble to opposite colour than the one called</a:t>
            </a:r>
          </a:p>
          <a:p>
            <a:pPr>
              <a:buFont typeface="Arial" charset="0"/>
              <a:buChar char="•"/>
            </a:pPr>
            <a:r>
              <a:rPr lang="en-GB" sz="1100">
                <a:latin typeface="Calibri" pitchFamily="34" charset="0"/>
              </a:rPr>
              <a:t>  Guards looking to protect a box whilst in possession of a</a:t>
            </a:r>
          </a:p>
          <a:p>
            <a:r>
              <a:rPr lang="en-GB" sz="1100">
                <a:latin typeface="Calibri" pitchFamily="34" charset="0"/>
              </a:rPr>
              <a:t>   ball.</a:t>
            </a:r>
          </a:p>
          <a:p>
            <a:pPr>
              <a:buFont typeface="Arial" charset="0"/>
              <a:buChar char="•"/>
            </a:pPr>
            <a:r>
              <a:rPr lang="en-GB" sz="1100">
                <a:latin typeface="Calibri" pitchFamily="34" charset="0"/>
              </a:rPr>
              <a:t>  Guards now do not have a ball. </a:t>
            </a:r>
          </a:p>
          <a:p>
            <a:pPr>
              <a:buFont typeface="Arial" charset="0"/>
              <a:buChar char="•"/>
            </a:pPr>
            <a:r>
              <a:rPr lang="en-GB" sz="1100">
                <a:latin typeface="Calibri" pitchFamily="34" charset="0"/>
              </a:rPr>
              <a:t>  Guards can now tag players anywhere in the area.</a:t>
            </a:r>
          </a:p>
          <a:p>
            <a:pPr>
              <a:buFont typeface="Arial" charset="0"/>
              <a:buChar char="•"/>
            </a:pPr>
            <a:r>
              <a:rPr lang="en-GB" sz="1100">
                <a:latin typeface="Calibri" pitchFamily="34" charset="0"/>
              </a:rPr>
              <a:t>   Adjust the size of the boxes.</a:t>
            </a:r>
          </a:p>
          <a:p>
            <a:endParaRPr lang="en-GB" sz="1000">
              <a:latin typeface="Calibri" pitchFamily="34" charset="0"/>
            </a:endParaRPr>
          </a:p>
          <a:p>
            <a:r>
              <a:rPr lang="en-GB" sz="1200" b="1">
                <a:latin typeface="Calibri" pitchFamily="34" charset="0"/>
              </a:rPr>
              <a:t>Questioning:</a:t>
            </a:r>
          </a:p>
          <a:p>
            <a:r>
              <a:rPr lang="en-GB" sz="1100">
                <a:latin typeface="Calibri" pitchFamily="34" charset="0"/>
              </a:rPr>
              <a:t>What different parts of the feet can we use ?</a:t>
            </a:r>
          </a:p>
          <a:p>
            <a:r>
              <a:rPr lang="en-GB" sz="1100">
                <a:latin typeface="Calibri" pitchFamily="34" charset="0"/>
              </a:rPr>
              <a:t>How many different turns can we do  ?</a:t>
            </a:r>
          </a:p>
          <a:p>
            <a:r>
              <a:rPr lang="en-GB" sz="1100">
                <a:latin typeface="Calibri" pitchFamily="34" charset="0"/>
              </a:rPr>
              <a:t>Why do we need to try and have our head up as we move around ?</a:t>
            </a:r>
          </a:p>
          <a:p>
            <a:endParaRPr lang="en-GB" sz="1000">
              <a:latin typeface="Calibri" pitchFamily="34" charset="0"/>
            </a:endParaRPr>
          </a:p>
          <a:p>
            <a:r>
              <a:rPr lang="en-GB" sz="1100" b="1">
                <a:latin typeface="Calibri" pitchFamily="34" charset="0"/>
              </a:rPr>
              <a:t>Easier / Harder</a:t>
            </a:r>
          </a:p>
          <a:p>
            <a:r>
              <a:rPr lang="en-GB" sz="1100">
                <a:latin typeface="Calibri" pitchFamily="34" charset="0"/>
              </a:rPr>
              <a:t>Less or more markers in the area</a:t>
            </a:r>
          </a:p>
          <a:p>
            <a:r>
              <a:rPr lang="en-GB" sz="1100">
                <a:latin typeface="Calibri" pitchFamily="34" charset="0"/>
              </a:rPr>
              <a:t>Less defenders</a:t>
            </a:r>
          </a:p>
          <a:p>
            <a:r>
              <a:rPr lang="en-GB" sz="1100">
                <a:latin typeface="Calibri" pitchFamily="34" charset="0"/>
              </a:rPr>
              <a:t>Talented player could be challenged by having defender with them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60419" name="Rectangle 4"/>
          <p:cNvSpPr>
            <a:spLocks noChangeArrowheads="1"/>
          </p:cNvSpPr>
          <p:nvPr/>
        </p:nvSpPr>
        <p:spPr bwMode="auto">
          <a:xfrm rot="-5400000">
            <a:off x="-612775" y="1268413"/>
            <a:ext cx="6264275" cy="4537075"/>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6" name="Rectangle 7"/>
          <p:cNvSpPr>
            <a:spLocks noChangeArrowheads="1"/>
          </p:cNvSpPr>
          <p:nvPr/>
        </p:nvSpPr>
        <p:spPr bwMode="auto">
          <a:xfrm rot="16200000">
            <a:off x="3362325" y="463550"/>
            <a:ext cx="1079500" cy="1250950"/>
          </a:xfrm>
          <a:prstGeom prst="rect">
            <a:avLst/>
          </a:prstGeom>
          <a:solidFill>
            <a:srgbClr val="CCF5CC"/>
          </a:solidFill>
          <a:ln w="25400" algn="in">
            <a:solidFill>
              <a:schemeClr val="tx2">
                <a:lumMod val="40000"/>
                <a:lumOff val="60000"/>
              </a:schemeClr>
            </a:solidFill>
            <a:miter lim="800000"/>
            <a:headEnd/>
            <a:tailEnd/>
          </a:ln>
        </p:spPr>
        <p:txBody>
          <a:bodyPr lIns="36576" tIns="36576" rIns="36576" bIns="36576"/>
          <a:lstStyle/>
          <a:p>
            <a:pPr>
              <a:defRPr/>
            </a:pPr>
            <a:endParaRPr lang="en-GB">
              <a:latin typeface="Calibri" pitchFamily="34" charset="0"/>
            </a:endParaRPr>
          </a:p>
        </p:txBody>
      </p:sp>
      <p:sp>
        <p:nvSpPr>
          <p:cNvPr id="60421" name="Rectangle 9"/>
          <p:cNvSpPr>
            <a:spLocks noChangeArrowheads="1"/>
          </p:cNvSpPr>
          <p:nvPr/>
        </p:nvSpPr>
        <p:spPr bwMode="auto">
          <a:xfrm rot="-5400000">
            <a:off x="3532981" y="5403057"/>
            <a:ext cx="985837" cy="1212850"/>
          </a:xfrm>
          <a:prstGeom prst="rect">
            <a:avLst/>
          </a:prstGeom>
          <a:solidFill>
            <a:srgbClr val="CCF5CC"/>
          </a:solidFill>
          <a:ln w="25400" algn="in">
            <a:solidFill>
              <a:srgbClr val="FF0000"/>
            </a:solidFill>
            <a:miter lim="800000"/>
            <a:headEnd/>
            <a:tailEnd/>
          </a:ln>
        </p:spPr>
        <p:txBody>
          <a:bodyPr lIns="36576" tIns="36576" rIns="36576" bIns="36576"/>
          <a:lstStyle/>
          <a:p>
            <a:endParaRPr lang="en-GB">
              <a:latin typeface="Calibri" pitchFamily="34" charset="0"/>
            </a:endParaRPr>
          </a:p>
        </p:txBody>
      </p:sp>
      <p:sp>
        <p:nvSpPr>
          <p:cNvPr id="9" name="Rectangle 11"/>
          <p:cNvSpPr>
            <a:spLocks noChangeArrowheads="1"/>
          </p:cNvSpPr>
          <p:nvPr/>
        </p:nvSpPr>
        <p:spPr bwMode="auto">
          <a:xfrm rot="16200000">
            <a:off x="584994" y="5399882"/>
            <a:ext cx="990600" cy="1223962"/>
          </a:xfrm>
          <a:prstGeom prst="rect">
            <a:avLst/>
          </a:prstGeom>
          <a:solidFill>
            <a:srgbClr val="CCF5CC"/>
          </a:solidFill>
          <a:ln w="25400" algn="in">
            <a:solidFill>
              <a:schemeClr val="tx2">
                <a:lumMod val="40000"/>
                <a:lumOff val="60000"/>
              </a:schemeClr>
            </a:solidFill>
            <a:miter lim="800000"/>
            <a:headEnd/>
            <a:tailEnd/>
          </a:ln>
        </p:spPr>
        <p:txBody>
          <a:bodyPr lIns="36576" tIns="36576" rIns="36576" bIns="36576"/>
          <a:lstStyle/>
          <a:p>
            <a:pPr>
              <a:defRPr/>
            </a:pPr>
            <a:endParaRPr lang="en-GB">
              <a:latin typeface="Calibri" pitchFamily="34" charset="0"/>
            </a:endParaRPr>
          </a:p>
        </p:txBody>
      </p:sp>
      <p:sp>
        <p:nvSpPr>
          <p:cNvPr id="60423" name="Rectangle 12"/>
          <p:cNvSpPr>
            <a:spLocks noChangeArrowheads="1"/>
          </p:cNvSpPr>
          <p:nvPr/>
        </p:nvSpPr>
        <p:spPr bwMode="auto">
          <a:xfrm rot="-5400000">
            <a:off x="611982" y="477043"/>
            <a:ext cx="1079500" cy="1223963"/>
          </a:xfrm>
          <a:prstGeom prst="rect">
            <a:avLst/>
          </a:prstGeom>
          <a:solidFill>
            <a:srgbClr val="CCF5CC"/>
          </a:solidFill>
          <a:ln w="25400" algn="in">
            <a:solidFill>
              <a:srgbClr val="FF0000"/>
            </a:solidFill>
            <a:miter lim="800000"/>
            <a:headEnd/>
            <a:tailEnd/>
          </a:ln>
        </p:spPr>
        <p:txBody>
          <a:bodyPr lIns="36576" tIns="36576" rIns="36576" bIns="36576"/>
          <a:lstStyle/>
          <a:p>
            <a:endParaRPr lang="en-GB">
              <a:latin typeface="Calibri" pitchFamily="34" charset="0"/>
            </a:endParaRPr>
          </a:p>
        </p:txBody>
      </p:sp>
      <p:grpSp>
        <p:nvGrpSpPr>
          <p:cNvPr id="60424" name="Group 13"/>
          <p:cNvGrpSpPr>
            <a:grpSpLocks/>
          </p:cNvGrpSpPr>
          <p:nvPr/>
        </p:nvGrpSpPr>
        <p:grpSpPr bwMode="auto">
          <a:xfrm rot="-2869787">
            <a:off x="3646487" y="4618038"/>
            <a:ext cx="176213" cy="211138"/>
            <a:chOff x="111407775" y="109026150"/>
            <a:chExt cx="162000" cy="198000"/>
          </a:xfrm>
        </p:grpSpPr>
        <p:sp>
          <p:nvSpPr>
            <p:cNvPr id="60594"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95"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96"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25" name="Group 17"/>
          <p:cNvGrpSpPr>
            <a:grpSpLocks/>
          </p:cNvGrpSpPr>
          <p:nvPr/>
        </p:nvGrpSpPr>
        <p:grpSpPr bwMode="auto">
          <a:xfrm rot="-2226403">
            <a:off x="1163638" y="6122988"/>
            <a:ext cx="171450" cy="215900"/>
            <a:chOff x="108383775" y="108666150"/>
            <a:chExt cx="162000" cy="198000"/>
          </a:xfrm>
        </p:grpSpPr>
        <p:sp>
          <p:nvSpPr>
            <p:cNvPr id="60591" name="Oval 18"/>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92" name="Oval 19"/>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93" name="Oval 20"/>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26" name="Group 21"/>
          <p:cNvGrpSpPr>
            <a:grpSpLocks/>
          </p:cNvGrpSpPr>
          <p:nvPr/>
        </p:nvGrpSpPr>
        <p:grpSpPr bwMode="auto">
          <a:xfrm rot="7740000">
            <a:off x="3684588" y="795338"/>
            <a:ext cx="176212" cy="207962"/>
            <a:chOff x="111522075" y="109176450"/>
            <a:chExt cx="162000" cy="198000"/>
          </a:xfrm>
        </p:grpSpPr>
        <p:sp>
          <p:nvSpPr>
            <p:cNvPr id="60588" name="Oval 22"/>
            <p:cNvSpPr>
              <a:spLocks noChangeArrowheads="1"/>
            </p:cNvSpPr>
            <p:nvPr/>
          </p:nvSpPr>
          <p:spPr bwMode="auto">
            <a:xfrm>
              <a:off x="111540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89" name="Oval 23"/>
            <p:cNvSpPr>
              <a:spLocks noChangeArrowheads="1"/>
            </p:cNvSpPr>
            <p:nvPr/>
          </p:nvSpPr>
          <p:spPr bwMode="auto">
            <a:xfrm>
              <a:off x="111603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90" name="Oval 24"/>
            <p:cNvSpPr>
              <a:spLocks noChangeArrowheads="1"/>
            </p:cNvSpPr>
            <p:nvPr/>
          </p:nvSpPr>
          <p:spPr bwMode="auto">
            <a:xfrm>
              <a:off x="111522075" y="109212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27" name="Group 25"/>
          <p:cNvGrpSpPr>
            <a:grpSpLocks/>
          </p:cNvGrpSpPr>
          <p:nvPr/>
        </p:nvGrpSpPr>
        <p:grpSpPr bwMode="auto">
          <a:xfrm rot="-720000">
            <a:off x="1811338" y="5160963"/>
            <a:ext cx="171450" cy="214312"/>
            <a:chOff x="111636375" y="109290750"/>
            <a:chExt cx="162000" cy="198000"/>
          </a:xfrm>
        </p:grpSpPr>
        <p:sp>
          <p:nvSpPr>
            <p:cNvPr id="60585" name="Oval 26"/>
            <p:cNvSpPr>
              <a:spLocks noChangeArrowheads="1"/>
            </p:cNvSpPr>
            <p:nvPr/>
          </p:nvSpPr>
          <p:spPr bwMode="auto">
            <a:xfrm>
              <a:off x="111654375" y="10929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86" name="Oval 27"/>
            <p:cNvSpPr>
              <a:spLocks noChangeArrowheads="1"/>
            </p:cNvSpPr>
            <p:nvPr/>
          </p:nvSpPr>
          <p:spPr bwMode="auto">
            <a:xfrm>
              <a:off x="111717375" y="109290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87" name="Oval 28"/>
            <p:cNvSpPr>
              <a:spLocks noChangeArrowheads="1"/>
            </p:cNvSpPr>
            <p:nvPr/>
          </p:nvSpPr>
          <p:spPr bwMode="auto">
            <a:xfrm>
              <a:off x="111636375" y="1093267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28" name="Group 29"/>
          <p:cNvGrpSpPr>
            <a:grpSpLocks/>
          </p:cNvGrpSpPr>
          <p:nvPr/>
        </p:nvGrpSpPr>
        <p:grpSpPr bwMode="auto">
          <a:xfrm rot="5520000">
            <a:off x="785813" y="2973387"/>
            <a:ext cx="166688" cy="220663"/>
            <a:chOff x="111750675" y="109405050"/>
            <a:chExt cx="162000" cy="198000"/>
          </a:xfrm>
        </p:grpSpPr>
        <p:sp>
          <p:nvSpPr>
            <p:cNvPr id="60582" name="Oval 30"/>
            <p:cNvSpPr>
              <a:spLocks noChangeArrowheads="1"/>
            </p:cNvSpPr>
            <p:nvPr/>
          </p:nvSpPr>
          <p:spPr bwMode="auto">
            <a:xfrm>
              <a:off x="111768675" y="10940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83" name="Oval 31"/>
            <p:cNvSpPr>
              <a:spLocks noChangeArrowheads="1"/>
            </p:cNvSpPr>
            <p:nvPr/>
          </p:nvSpPr>
          <p:spPr bwMode="auto">
            <a:xfrm>
              <a:off x="111831675" y="10940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84" name="Oval 32"/>
            <p:cNvSpPr>
              <a:spLocks noChangeArrowheads="1"/>
            </p:cNvSpPr>
            <p:nvPr/>
          </p:nvSpPr>
          <p:spPr bwMode="auto">
            <a:xfrm>
              <a:off x="111750675" y="109441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29" name="Group 70"/>
          <p:cNvGrpSpPr>
            <a:grpSpLocks/>
          </p:cNvGrpSpPr>
          <p:nvPr/>
        </p:nvGrpSpPr>
        <p:grpSpPr bwMode="auto">
          <a:xfrm rot="-2280000">
            <a:off x="949325" y="722313"/>
            <a:ext cx="173038" cy="222250"/>
            <a:chOff x="2219549" y="2651852"/>
            <a:chExt cx="155574" cy="205727"/>
          </a:xfrm>
        </p:grpSpPr>
        <p:sp>
          <p:nvSpPr>
            <p:cNvPr id="60579"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80"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81"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30" name="Group 41"/>
          <p:cNvGrpSpPr>
            <a:grpSpLocks/>
          </p:cNvGrpSpPr>
          <p:nvPr/>
        </p:nvGrpSpPr>
        <p:grpSpPr bwMode="auto">
          <a:xfrm rot="4344307">
            <a:off x="2954337" y="5599113"/>
            <a:ext cx="176213" cy="211138"/>
            <a:chOff x="108498075" y="108780450"/>
            <a:chExt cx="162000" cy="198000"/>
          </a:xfrm>
        </p:grpSpPr>
        <p:sp>
          <p:nvSpPr>
            <p:cNvPr id="60576" name="Oval 42"/>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77" name="Oval 43"/>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78" name="Oval 44"/>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31" name="Group 45"/>
          <p:cNvGrpSpPr>
            <a:grpSpLocks/>
          </p:cNvGrpSpPr>
          <p:nvPr/>
        </p:nvGrpSpPr>
        <p:grpSpPr bwMode="auto">
          <a:xfrm rot="5400000">
            <a:off x="2179637" y="696913"/>
            <a:ext cx="176213" cy="211138"/>
            <a:chOff x="108612375" y="108894750"/>
            <a:chExt cx="162000" cy="198000"/>
          </a:xfrm>
        </p:grpSpPr>
        <p:sp>
          <p:nvSpPr>
            <p:cNvPr id="60573"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74"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75"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32" name="Group 57"/>
          <p:cNvGrpSpPr>
            <a:grpSpLocks/>
          </p:cNvGrpSpPr>
          <p:nvPr/>
        </p:nvGrpSpPr>
        <p:grpSpPr bwMode="auto">
          <a:xfrm rot="-9100264">
            <a:off x="2884488" y="1944688"/>
            <a:ext cx="171450" cy="215900"/>
            <a:chOff x="108955275" y="109237650"/>
            <a:chExt cx="162000" cy="198000"/>
          </a:xfrm>
        </p:grpSpPr>
        <p:sp>
          <p:nvSpPr>
            <p:cNvPr id="60570" name="Oval 58"/>
            <p:cNvSpPr>
              <a:spLocks noChangeArrowheads="1"/>
            </p:cNvSpPr>
            <p:nvPr/>
          </p:nvSpPr>
          <p:spPr bwMode="auto">
            <a:xfrm>
              <a:off x="108973275" y="10923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71" name="Oval 59"/>
            <p:cNvSpPr>
              <a:spLocks noChangeArrowheads="1"/>
            </p:cNvSpPr>
            <p:nvPr/>
          </p:nvSpPr>
          <p:spPr bwMode="auto">
            <a:xfrm>
              <a:off x="109036275" y="10923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72" name="Oval 60"/>
            <p:cNvSpPr>
              <a:spLocks noChangeArrowheads="1"/>
            </p:cNvSpPr>
            <p:nvPr/>
          </p:nvSpPr>
          <p:spPr bwMode="auto">
            <a:xfrm>
              <a:off x="108955275" y="1092736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0433" name="Oval 61" descr="Solid diamond"/>
          <p:cNvSpPr>
            <a:spLocks noChangeArrowheads="1"/>
          </p:cNvSpPr>
          <p:nvPr/>
        </p:nvSpPr>
        <p:spPr bwMode="auto">
          <a:xfrm rot="-5400000">
            <a:off x="2770981" y="2205832"/>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34" name="Oval 65" descr="Solid diamond"/>
          <p:cNvSpPr>
            <a:spLocks noChangeArrowheads="1"/>
          </p:cNvSpPr>
          <p:nvPr/>
        </p:nvSpPr>
        <p:spPr bwMode="auto">
          <a:xfrm rot="-5400000">
            <a:off x="2479675" y="793751"/>
            <a:ext cx="115887" cy="11271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0435" name="Group 79"/>
          <p:cNvGrpSpPr>
            <a:grpSpLocks/>
          </p:cNvGrpSpPr>
          <p:nvPr/>
        </p:nvGrpSpPr>
        <p:grpSpPr bwMode="auto">
          <a:xfrm>
            <a:off x="3835400" y="3040063"/>
            <a:ext cx="171450" cy="220662"/>
            <a:chOff x="2219549" y="2651852"/>
            <a:chExt cx="155574" cy="205727"/>
          </a:xfrm>
        </p:grpSpPr>
        <p:sp>
          <p:nvSpPr>
            <p:cNvPr id="60567"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68"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69"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36" name="Group 83"/>
          <p:cNvGrpSpPr>
            <a:grpSpLocks/>
          </p:cNvGrpSpPr>
          <p:nvPr/>
        </p:nvGrpSpPr>
        <p:grpSpPr bwMode="auto">
          <a:xfrm rot="-2640000">
            <a:off x="1023938" y="4178300"/>
            <a:ext cx="171450" cy="220663"/>
            <a:chOff x="2219549" y="2651852"/>
            <a:chExt cx="155574" cy="205727"/>
          </a:xfrm>
        </p:grpSpPr>
        <p:sp>
          <p:nvSpPr>
            <p:cNvPr id="60564"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65"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66"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cxnSp>
        <p:nvCxnSpPr>
          <p:cNvPr id="75" name="Straight Connector 74"/>
          <p:cNvCxnSpPr>
            <a:stCxn id="60419" idx="0"/>
            <a:endCxn id="60419" idx="2"/>
          </p:cNvCxnSpPr>
          <p:nvPr/>
        </p:nvCxnSpPr>
        <p:spPr>
          <a:xfrm rot="10800000" flipH="1">
            <a:off x="250825" y="3536950"/>
            <a:ext cx="4537075" cy="0"/>
          </a:xfrm>
          <a:prstGeom prst="line">
            <a:avLst/>
          </a:prstGeom>
          <a:ln w="254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0419" idx="3"/>
            <a:endCxn id="60419" idx="1"/>
          </p:cNvCxnSpPr>
          <p:nvPr/>
        </p:nvCxnSpPr>
        <p:spPr>
          <a:xfrm rot="16200000" flipH="1">
            <a:off x="-612775" y="3536951"/>
            <a:ext cx="6264275" cy="0"/>
          </a:xfrm>
          <a:prstGeom prst="line">
            <a:avLst/>
          </a:prstGeom>
          <a:ln w="2540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0439" name="Rectangle 10"/>
          <p:cNvSpPr>
            <a:spLocks noChangeArrowheads="1"/>
          </p:cNvSpPr>
          <p:nvPr/>
        </p:nvSpPr>
        <p:spPr bwMode="auto">
          <a:xfrm rot="-5400000">
            <a:off x="1871663" y="2816225"/>
            <a:ext cx="1296988" cy="1512887"/>
          </a:xfrm>
          <a:prstGeom prst="rect">
            <a:avLst/>
          </a:prstGeom>
          <a:solidFill>
            <a:srgbClr val="CCF5CC"/>
          </a:solidFill>
          <a:ln w="25400" algn="in">
            <a:solidFill>
              <a:srgbClr val="00B050"/>
            </a:solidFill>
            <a:miter lim="800000"/>
            <a:headEnd/>
            <a:tailEnd/>
          </a:ln>
        </p:spPr>
        <p:txBody>
          <a:bodyPr lIns="36576" tIns="36576" rIns="36576" bIns="36576"/>
          <a:lstStyle/>
          <a:p>
            <a:endParaRPr lang="en-GB">
              <a:latin typeface="Calibri" pitchFamily="34" charset="0"/>
            </a:endParaRPr>
          </a:p>
        </p:txBody>
      </p:sp>
      <p:grpSp>
        <p:nvGrpSpPr>
          <p:cNvPr id="60440" name="Group 81"/>
          <p:cNvGrpSpPr>
            <a:grpSpLocks/>
          </p:cNvGrpSpPr>
          <p:nvPr/>
        </p:nvGrpSpPr>
        <p:grpSpPr bwMode="auto">
          <a:xfrm>
            <a:off x="4284663" y="4149725"/>
            <a:ext cx="171450" cy="227013"/>
            <a:chOff x="4271286" y="2074720"/>
            <a:chExt cx="171982" cy="227508"/>
          </a:xfrm>
        </p:grpSpPr>
        <p:sp>
          <p:nvSpPr>
            <p:cNvPr id="60561" name="Oval 18"/>
            <p:cNvSpPr>
              <a:spLocks noChangeArrowheads="1"/>
            </p:cNvSpPr>
            <p:nvPr/>
          </p:nvSpPr>
          <p:spPr bwMode="auto">
            <a:xfrm rot="-2226403">
              <a:off x="4273555" y="211507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62" name="Oval 19"/>
            <p:cNvSpPr>
              <a:spLocks noChangeArrowheads="1"/>
            </p:cNvSpPr>
            <p:nvPr/>
          </p:nvSpPr>
          <p:spPr bwMode="auto">
            <a:xfrm rot="-2226403">
              <a:off x="4326894" y="207472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63" name="Oval 20"/>
            <p:cNvSpPr>
              <a:spLocks noChangeArrowheads="1"/>
            </p:cNvSpPr>
            <p:nvPr/>
          </p:nvSpPr>
          <p:spPr bwMode="auto">
            <a:xfrm rot="-2226403">
              <a:off x="4271286" y="2126108"/>
              <a:ext cx="171982" cy="176120"/>
            </a:xfrm>
            <a:prstGeom prst="ellipse">
              <a:avLst/>
            </a:prstGeom>
            <a:solidFill>
              <a:srgbClr val="99FF66"/>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41" name="Group 82"/>
          <p:cNvGrpSpPr>
            <a:grpSpLocks/>
          </p:cNvGrpSpPr>
          <p:nvPr/>
        </p:nvGrpSpPr>
        <p:grpSpPr bwMode="auto">
          <a:xfrm>
            <a:off x="4356100" y="1916113"/>
            <a:ext cx="171450" cy="228600"/>
            <a:chOff x="4271286" y="2074720"/>
            <a:chExt cx="171982" cy="227508"/>
          </a:xfrm>
        </p:grpSpPr>
        <p:sp>
          <p:nvSpPr>
            <p:cNvPr id="60558" name="Oval 18"/>
            <p:cNvSpPr>
              <a:spLocks noChangeArrowheads="1"/>
            </p:cNvSpPr>
            <p:nvPr/>
          </p:nvSpPr>
          <p:spPr bwMode="auto">
            <a:xfrm rot="-2226403">
              <a:off x="4273555" y="211507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59" name="Oval 19"/>
            <p:cNvSpPr>
              <a:spLocks noChangeArrowheads="1"/>
            </p:cNvSpPr>
            <p:nvPr/>
          </p:nvSpPr>
          <p:spPr bwMode="auto">
            <a:xfrm rot="-2226403">
              <a:off x="4326894" y="207472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60" name="Oval 20"/>
            <p:cNvSpPr>
              <a:spLocks noChangeArrowheads="1"/>
            </p:cNvSpPr>
            <p:nvPr/>
          </p:nvSpPr>
          <p:spPr bwMode="auto">
            <a:xfrm rot="-2226403">
              <a:off x="4271286" y="2126108"/>
              <a:ext cx="171982" cy="176120"/>
            </a:xfrm>
            <a:prstGeom prst="ellipse">
              <a:avLst/>
            </a:prstGeom>
            <a:solidFill>
              <a:srgbClr val="99FF66"/>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42" name="Group 86"/>
          <p:cNvGrpSpPr>
            <a:grpSpLocks/>
          </p:cNvGrpSpPr>
          <p:nvPr/>
        </p:nvGrpSpPr>
        <p:grpSpPr bwMode="auto">
          <a:xfrm>
            <a:off x="4140200" y="6092825"/>
            <a:ext cx="171450" cy="228600"/>
            <a:chOff x="4271286" y="2074720"/>
            <a:chExt cx="171982" cy="227508"/>
          </a:xfrm>
        </p:grpSpPr>
        <p:sp>
          <p:nvSpPr>
            <p:cNvPr id="60555" name="Oval 18"/>
            <p:cNvSpPr>
              <a:spLocks noChangeArrowheads="1"/>
            </p:cNvSpPr>
            <p:nvPr/>
          </p:nvSpPr>
          <p:spPr bwMode="auto">
            <a:xfrm rot="-2226403">
              <a:off x="4273555" y="211507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56" name="Oval 19"/>
            <p:cNvSpPr>
              <a:spLocks noChangeArrowheads="1"/>
            </p:cNvSpPr>
            <p:nvPr/>
          </p:nvSpPr>
          <p:spPr bwMode="auto">
            <a:xfrm rot="-2226403">
              <a:off x="4326894" y="207472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57" name="Oval 20"/>
            <p:cNvSpPr>
              <a:spLocks noChangeArrowheads="1"/>
            </p:cNvSpPr>
            <p:nvPr/>
          </p:nvSpPr>
          <p:spPr bwMode="auto">
            <a:xfrm rot="-2226403">
              <a:off x="4271286" y="2126108"/>
              <a:ext cx="171982" cy="176120"/>
            </a:xfrm>
            <a:prstGeom prst="ellipse">
              <a:avLst/>
            </a:prstGeom>
            <a:solidFill>
              <a:srgbClr val="99FF66"/>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0443" name="Group 90"/>
          <p:cNvGrpSpPr>
            <a:grpSpLocks/>
          </p:cNvGrpSpPr>
          <p:nvPr/>
        </p:nvGrpSpPr>
        <p:grpSpPr bwMode="auto">
          <a:xfrm>
            <a:off x="1619250" y="1844675"/>
            <a:ext cx="173038" cy="227013"/>
            <a:chOff x="4271286" y="2074720"/>
            <a:chExt cx="171982" cy="227508"/>
          </a:xfrm>
        </p:grpSpPr>
        <p:sp>
          <p:nvSpPr>
            <p:cNvPr id="60552" name="Oval 18"/>
            <p:cNvSpPr>
              <a:spLocks noChangeArrowheads="1"/>
            </p:cNvSpPr>
            <p:nvPr/>
          </p:nvSpPr>
          <p:spPr bwMode="auto">
            <a:xfrm rot="-2226403">
              <a:off x="4273555" y="211507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53" name="Oval 19"/>
            <p:cNvSpPr>
              <a:spLocks noChangeArrowheads="1"/>
            </p:cNvSpPr>
            <p:nvPr/>
          </p:nvSpPr>
          <p:spPr bwMode="auto">
            <a:xfrm rot="-2226403">
              <a:off x="4326894" y="207472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54" name="Oval 20"/>
            <p:cNvSpPr>
              <a:spLocks noChangeArrowheads="1"/>
            </p:cNvSpPr>
            <p:nvPr/>
          </p:nvSpPr>
          <p:spPr bwMode="auto">
            <a:xfrm rot="-2226403">
              <a:off x="4271286" y="2126108"/>
              <a:ext cx="171982" cy="176120"/>
            </a:xfrm>
            <a:prstGeom prst="ellipse">
              <a:avLst/>
            </a:prstGeom>
            <a:solidFill>
              <a:srgbClr val="99FF66"/>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0444" name="Oval 61" descr="Solid diamond"/>
          <p:cNvSpPr>
            <a:spLocks noChangeArrowheads="1"/>
          </p:cNvSpPr>
          <p:nvPr/>
        </p:nvSpPr>
        <p:spPr bwMode="auto">
          <a:xfrm rot="-5400000">
            <a:off x="1834356" y="4942682"/>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45" name="Oval 61" descr="Solid diamond"/>
          <p:cNvSpPr>
            <a:spLocks noChangeArrowheads="1"/>
          </p:cNvSpPr>
          <p:nvPr/>
        </p:nvSpPr>
        <p:spPr bwMode="auto">
          <a:xfrm rot="-5400000">
            <a:off x="3130550" y="5518151"/>
            <a:ext cx="117475"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46" name="Oval 61" descr="Solid diamond"/>
          <p:cNvSpPr>
            <a:spLocks noChangeArrowheads="1"/>
          </p:cNvSpPr>
          <p:nvPr/>
        </p:nvSpPr>
        <p:spPr bwMode="auto">
          <a:xfrm rot="-5400000">
            <a:off x="1402556" y="1845469"/>
            <a:ext cx="115888"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47" name="Oval 61" descr="Solid diamond"/>
          <p:cNvSpPr>
            <a:spLocks noChangeArrowheads="1"/>
          </p:cNvSpPr>
          <p:nvPr/>
        </p:nvSpPr>
        <p:spPr bwMode="auto">
          <a:xfrm rot="-5400000">
            <a:off x="1186656" y="4437857"/>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48" name="Oval 61" descr="Solid diamond"/>
          <p:cNvSpPr>
            <a:spLocks noChangeArrowheads="1"/>
          </p:cNvSpPr>
          <p:nvPr/>
        </p:nvSpPr>
        <p:spPr bwMode="auto">
          <a:xfrm rot="-5400000">
            <a:off x="3418681" y="4582319"/>
            <a:ext cx="115888"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49" name="Oval 61" descr="Solid diamond"/>
          <p:cNvSpPr>
            <a:spLocks noChangeArrowheads="1"/>
          </p:cNvSpPr>
          <p:nvPr/>
        </p:nvSpPr>
        <p:spPr bwMode="auto">
          <a:xfrm rot="-5400000">
            <a:off x="3923506" y="981869"/>
            <a:ext cx="115888"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50" name="Oval 61" descr="Solid diamond"/>
          <p:cNvSpPr>
            <a:spLocks noChangeArrowheads="1"/>
          </p:cNvSpPr>
          <p:nvPr/>
        </p:nvSpPr>
        <p:spPr bwMode="auto">
          <a:xfrm rot="-5400000">
            <a:off x="3707606" y="3213894"/>
            <a:ext cx="115888"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51" name="Oval 61" descr="Solid diamond"/>
          <p:cNvSpPr>
            <a:spLocks noChangeArrowheads="1"/>
          </p:cNvSpPr>
          <p:nvPr/>
        </p:nvSpPr>
        <p:spPr bwMode="auto">
          <a:xfrm rot="-5400000">
            <a:off x="1115219" y="981869"/>
            <a:ext cx="115888"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52" name="Oval 61" descr="Solid diamond"/>
          <p:cNvSpPr>
            <a:spLocks noChangeArrowheads="1"/>
          </p:cNvSpPr>
          <p:nvPr/>
        </p:nvSpPr>
        <p:spPr bwMode="auto">
          <a:xfrm rot="-5400000">
            <a:off x="1042194" y="3069432"/>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53" name="Oval 61" descr="Solid diamond"/>
          <p:cNvSpPr>
            <a:spLocks noChangeArrowheads="1"/>
          </p:cNvSpPr>
          <p:nvPr/>
        </p:nvSpPr>
        <p:spPr bwMode="auto">
          <a:xfrm rot="-5400000">
            <a:off x="970756" y="6022182"/>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54" name="Oval 61" descr="Solid diamond"/>
          <p:cNvSpPr>
            <a:spLocks noChangeArrowheads="1"/>
          </p:cNvSpPr>
          <p:nvPr/>
        </p:nvSpPr>
        <p:spPr bwMode="auto">
          <a:xfrm rot="-5400000">
            <a:off x="4139406" y="4077494"/>
            <a:ext cx="115888"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55" name="Oval 61" descr="Solid diamond"/>
          <p:cNvSpPr>
            <a:spLocks noChangeArrowheads="1"/>
          </p:cNvSpPr>
          <p:nvPr/>
        </p:nvSpPr>
        <p:spPr bwMode="auto">
          <a:xfrm rot="-5400000">
            <a:off x="4210844" y="1774032"/>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456" name="Oval 61" descr="Solid diamond"/>
          <p:cNvSpPr>
            <a:spLocks noChangeArrowheads="1"/>
          </p:cNvSpPr>
          <p:nvPr/>
        </p:nvSpPr>
        <p:spPr bwMode="auto">
          <a:xfrm rot="-5400000">
            <a:off x="3923506" y="6022182"/>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0457" name="Group 75"/>
          <p:cNvGrpSpPr>
            <a:grpSpLocks/>
          </p:cNvGrpSpPr>
          <p:nvPr/>
        </p:nvGrpSpPr>
        <p:grpSpPr bwMode="auto">
          <a:xfrm rot="7980000">
            <a:off x="2755900" y="3525838"/>
            <a:ext cx="168275" cy="228600"/>
            <a:chOff x="2219549" y="2651852"/>
            <a:chExt cx="155574" cy="205727"/>
          </a:xfrm>
        </p:grpSpPr>
        <p:sp>
          <p:nvSpPr>
            <p:cNvPr id="60549"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50"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0551"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0458" name="Oval 62" descr="Solid diamond"/>
          <p:cNvSpPr>
            <a:spLocks noChangeArrowheads="1"/>
          </p:cNvSpPr>
          <p:nvPr/>
        </p:nvSpPr>
        <p:spPr bwMode="auto">
          <a:xfrm rot="-5400000">
            <a:off x="2624931" y="3431382"/>
            <a:ext cx="117475" cy="11271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0459" name="Group 1"/>
          <p:cNvGrpSpPr>
            <a:grpSpLocks/>
          </p:cNvGrpSpPr>
          <p:nvPr/>
        </p:nvGrpSpPr>
        <p:grpSpPr bwMode="auto">
          <a:xfrm>
            <a:off x="2843213" y="2781300"/>
            <a:ext cx="125412" cy="82550"/>
            <a:chOff x="110039775" y="111888150"/>
            <a:chExt cx="252000" cy="144000"/>
          </a:xfrm>
        </p:grpSpPr>
        <p:grpSp>
          <p:nvGrpSpPr>
            <p:cNvPr id="60545" name="Group 66"/>
            <p:cNvGrpSpPr>
              <a:grpSpLocks/>
            </p:cNvGrpSpPr>
            <p:nvPr/>
          </p:nvGrpSpPr>
          <p:grpSpPr bwMode="auto">
            <a:xfrm>
              <a:off x="110039775" y="111888150"/>
              <a:ext cx="252000" cy="144000"/>
              <a:chOff x="22570575" y="24094950"/>
              <a:chExt cx="432000" cy="180000"/>
            </a:xfrm>
          </p:grpSpPr>
          <p:sp>
            <p:nvSpPr>
              <p:cNvPr id="60547"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48"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46"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60" name="Group 1"/>
          <p:cNvGrpSpPr>
            <a:grpSpLocks/>
          </p:cNvGrpSpPr>
          <p:nvPr/>
        </p:nvGrpSpPr>
        <p:grpSpPr bwMode="auto">
          <a:xfrm>
            <a:off x="3492500" y="2636838"/>
            <a:ext cx="123825" cy="82550"/>
            <a:chOff x="110039775" y="111888150"/>
            <a:chExt cx="252000" cy="144000"/>
          </a:xfrm>
        </p:grpSpPr>
        <p:grpSp>
          <p:nvGrpSpPr>
            <p:cNvPr id="60541" name="Group 66"/>
            <p:cNvGrpSpPr>
              <a:grpSpLocks/>
            </p:cNvGrpSpPr>
            <p:nvPr/>
          </p:nvGrpSpPr>
          <p:grpSpPr bwMode="auto">
            <a:xfrm>
              <a:off x="110039775" y="111888150"/>
              <a:ext cx="252000" cy="144000"/>
              <a:chOff x="22570575" y="24094950"/>
              <a:chExt cx="432000" cy="180000"/>
            </a:xfrm>
          </p:grpSpPr>
          <p:sp>
            <p:nvSpPr>
              <p:cNvPr id="60543"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44"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42"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61" name="Group 1"/>
          <p:cNvGrpSpPr>
            <a:grpSpLocks/>
          </p:cNvGrpSpPr>
          <p:nvPr/>
        </p:nvGrpSpPr>
        <p:grpSpPr bwMode="auto">
          <a:xfrm>
            <a:off x="3563938" y="3860800"/>
            <a:ext cx="123825" cy="82550"/>
            <a:chOff x="110039775" y="111888150"/>
            <a:chExt cx="252000" cy="144000"/>
          </a:xfrm>
        </p:grpSpPr>
        <p:grpSp>
          <p:nvGrpSpPr>
            <p:cNvPr id="60537" name="Group 66"/>
            <p:cNvGrpSpPr>
              <a:grpSpLocks/>
            </p:cNvGrpSpPr>
            <p:nvPr/>
          </p:nvGrpSpPr>
          <p:grpSpPr bwMode="auto">
            <a:xfrm>
              <a:off x="110039775" y="111888150"/>
              <a:ext cx="252000" cy="144000"/>
              <a:chOff x="22570575" y="24094950"/>
              <a:chExt cx="432000" cy="180000"/>
            </a:xfrm>
          </p:grpSpPr>
          <p:sp>
            <p:nvSpPr>
              <p:cNvPr id="60539"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40"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38"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62" name="Group 1"/>
          <p:cNvGrpSpPr>
            <a:grpSpLocks/>
          </p:cNvGrpSpPr>
          <p:nvPr/>
        </p:nvGrpSpPr>
        <p:grpSpPr bwMode="auto">
          <a:xfrm>
            <a:off x="611188" y="1844675"/>
            <a:ext cx="125412" cy="82550"/>
            <a:chOff x="110039775" y="111888150"/>
            <a:chExt cx="252000" cy="144000"/>
          </a:xfrm>
        </p:grpSpPr>
        <p:grpSp>
          <p:nvGrpSpPr>
            <p:cNvPr id="60533" name="Group 66"/>
            <p:cNvGrpSpPr>
              <a:grpSpLocks/>
            </p:cNvGrpSpPr>
            <p:nvPr/>
          </p:nvGrpSpPr>
          <p:grpSpPr bwMode="auto">
            <a:xfrm>
              <a:off x="110039775" y="111888150"/>
              <a:ext cx="252000" cy="144000"/>
              <a:chOff x="22570575" y="24094950"/>
              <a:chExt cx="432000" cy="180000"/>
            </a:xfrm>
          </p:grpSpPr>
          <p:sp>
            <p:nvSpPr>
              <p:cNvPr id="60535"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36"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34"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63" name="Group 1"/>
          <p:cNvGrpSpPr>
            <a:grpSpLocks/>
          </p:cNvGrpSpPr>
          <p:nvPr/>
        </p:nvGrpSpPr>
        <p:grpSpPr bwMode="auto">
          <a:xfrm>
            <a:off x="971550" y="2276475"/>
            <a:ext cx="123825" cy="82550"/>
            <a:chOff x="110039775" y="111888150"/>
            <a:chExt cx="252000" cy="144000"/>
          </a:xfrm>
        </p:grpSpPr>
        <p:grpSp>
          <p:nvGrpSpPr>
            <p:cNvPr id="60529" name="Group 66"/>
            <p:cNvGrpSpPr>
              <a:grpSpLocks/>
            </p:cNvGrpSpPr>
            <p:nvPr/>
          </p:nvGrpSpPr>
          <p:grpSpPr bwMode="auto">
            <a:xfrm>
              <a:off x="110039775" y="111888150"/>
              <a:ext cx="252000" cy="144000"/>
              <a:chOff x="22570575" y="24094950"/>
              <a:chExt cx="432000" cy="180000"/>
            </a:xfrm>
          </p:grpSpPr>
          <p:sp>
            <p:nvSpPr>
              <p:cNvPr id="60531"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32"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30"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64" name="Group 1"/>
          <p:cNvGrpSpPr>
            <a:grpSpLocks/>
          </p:cNvGrpSpPr>
          <p:nvPr/>
        </p:nvGrpSpPr>
        <p:grpSpPr bwMode="auto">
          <a:xfrm>
            <a:off x="1476375" y="2565400"/>
            <a:ext cx="123825" cy="82550"/>
            <a:chOff x="110039775" y="111888150"/>
            <a:chExt cx="252000" cy="144000"/>
          </a:xfrm>
        </p:grpSpPr>
        <p:grpSp>
          <p:nvGrpSpPr>
            <p:cNvPr id="60525" name="Group 66"/>
            <p:cNvGrpSpPr>
              <a:grpSpLocks/>
            </p:cNvGrpSpPr>
            <p:nvPr/>
          </p:nvGrpSpPr>
          <p:grpSpPr bwMode="auto">
            <a:xfrm>
              <a:off x="110039775" y="111888150"/>
              <a:ext cx="252000" cy="144000"/>
              <a:chOff x="22570575" y="24094950"/>
              <a:chExt cx="432000" cy="180000"/>
            </a:xfrm>
          </p:grpSpPr>
          <p:sp>
            <p:nvSpPr>
              <p:cNvPr id="60527"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28"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26"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65" name="Group 1"/>
          <p:cNvGrpSpPr>
            <a:grpSpLocks/>
          </p:cNvGrpSpPr>
          <p:nvPr/>
        </p:nvGrpSpPr>
        <p:grpSpPr bwMode="auto">
          <a:xfrm>
            <a:off x="2124075" y="2276475"/>
            <a:ext cx="123825" cy="82550"/>
            <a:chOff x="110039775" y="111888150"/>
            <a:chExt cx="252000" cy="144000"/>
          </a:xfrm>
        </p:grpSpPr>
        <p:grpSp>
          <p:nvGrpSpPr>
            <p:cNvPr id="60521" name="Group 66"/>
            <p:cNvGrpSpPr>
              <a:grpSpLocks/>
            </p:cNvGrpSpPr>
            <p:nvPr/>
          </p:nvGrpSpPr>
          <p:grpSpPr bwMode="auto">
            <a:xfrm>
              <a:off x="110039775" y="111888150"/>
              <a:ext cx="252000" cy="144000"/>
              <a:chOff x="22570575" y="24094950"/>
              <a:chExt cx="432000" cy="180000"/>
            </a:xfrm>
          </p:grpSpPr>
          <p:sp>
            <p:nvSpPr>
              <p:cNvPr id="60523"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24"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22"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66" name="Group 1"/>
          <p:cNvGrpSpPr>
            <a:grpSpLocks/>
          </p:cNvGrpSpPr>
          <p:nvPr/>
        </p:nvGrpSpPr>
        <p:grpSpPr bwMode="auto">
          <a:xfrm>
            <a:off x="4356100" y="5013325"/>
            <a:ext cx="123825" cy="82550"/>
            <a:chOff x="110039775" y="111888150"/>
            <a:chExt cx="252000" cy="144000"/>
          </a:xfrm>
        </p:grpSpPr>
        <p:grpSp>
          <p:nvGrpSpPr>
            <p:cNvPr id="60517" name="Group 66"/>
            <p:cNvGrpSpPr>
              <a:grpSpLocks/>
            </p:cNvGrpSpPr>
            <p:nvPr/>
          </p:nvGrpSpPr>
          <p:grpSpPr bwMode="auto">
            <a:xfrm>
              <a:off x="110039775" y="111888150"/>
              <a:ext cx="252000" cy="144000"/>
              <a:chOff x="22570575" y="24094950"/>
              <a:chExt cx="432000" cy="180000"/>
            </a:xfrm>
          </p:grpSpPr>
          <p:sp>
            <p:nvSpPr>
              <p:cNvPr id="60519"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20"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18"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67" name="Group 1"/>
          <p:cNvGrpSpPr>
            <a:grpSpLocks/>
          </p:cNvGrpSpPr>
          <p:nvPr/>
        </p:nvGrpSpPr>
        <p:grpSpPr bwMode="auto">
          <a:xfrm>
            <a:off x="3132138" y="2133600"/>
            <a:ext cx="123825" cy="82550"/>
            <a:chOff x="110039775" y="111888150"/>
            <a:chExt cx="252000" cy="144000"/>
          </a:xfrm>
        </p:grpSpPr>
        <p:grpSp>
          <p:nvGrpSpPr>
            <p:cNvPr id="60513" name="Group 66"/>
            <p:cNvGrpSpPr>
              <a:grpSpLocks/>
            </p:cNvGrpSpPr>
            <p:nvPr/>
          </p:nvGrpSpPr>
          <p:grpSpPr bwMode="auto">
            <a:xfrm>
              <a:off x="110039775" y="111888150"/>
              <a:ext cx="252000" cy="144000"/>
              <a:chOff x="22570575" y="24094950"/>
              <a:chExt cx="432000" cy="180000"/>
            </a:xfrm>
          </p:grpSpPr>
          <p:sp>
            <p:nvSpPr>
              <p:cNvPr id="60515"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16"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14"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68" name="Group 1"/>
          <p:cNvGrpSpPr>
            <a:grpSpLocks/>
          </p:cNvGrpSpPr>
          <p:nvPr/>
        </p:nvGrpSpPr>
        <p:grpSpPr bwMode="auto">
          <a:xfrm>
            <a:off x="3779838" y="2133600"/>
            <a:ext cx="123825" cy="82550"/>
            <a:chOff x="110039775" y="111888150"/>
            <a:chExt cx="252000" cy="144000"/>
          </a:xfrm>
        </p:grpSpPr>
        <p:grpSp>
          <p:nvGrpSpPr>
            <p:cNvPr id="60509" name="Group 66"/>
            <p:cNvGrpSpPr>
              <a:grpSpLocks/>
            </p:cNvGrpSpPr>
            <p:nvPr/>
          </p:nvGrpSpPr>
          <p:grpSpPr bwMode="auto">
            <a:xfrm>
              <a:off x="110039775" y="111888150"/>
              <a:ext cx="252000" cy="144000"/>
              <a:chOff x="22570575" y="24094950"/>
              <a:chExt cx="432000" cy="180000"/>
            </a:xfrm>
          </p:grpSpPr>
          <p:sp>
            <p:nvSpPr>
              <p:cNvPr id="60511"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12"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10"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69" name="Group 1"/>
          <p:cNvGrpSpPr>
            <a:grpSpLocks/>
          </p:cNvGrpSpPr>
          <p:nvPr/>
        </p:nvGrpSpPr>
        <p:grpSpPr bwMode="auto">
          <a:xfrm>
            <a:off x="4067175" y="2636838"/>
            <a:ext cx="125413" cy="82550"/>
            <a:chOff x="110039775" y="111888150"/>
            <a:chExt cx="252000" cy="144000"/>
          </a:xfrm>
        </p:grpSpPr>
        <p:grpSp>
          <p:nvGrpSpPr>
            <p:cNvPr id="60505" name="Group 66"/>
            <p:cNvGrpSpPr>
              <a:grpSpLocks/>
            </p:cNvGrpSpPr>
            <p:nvPr/>
          </p:nvGrpSpPr>
          <p:grpSpPr bwMode="auto">
            <a:xfrm>
              <a:off x="110039775" y="111888150"/>
              <a:ext cx="252000" cy="144000"/>
              <a:chOff x="22570575" y="24094950"/>
              <a:chExt cx="432000" cy="180000"/>
            </a:xfrm>
          </p:grpSpPr>
          <p:sp>
            <p:nvSpPr>
              <p:cNvPr id="60507"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08"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06"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70" name="Group 1"/>
          <p:cNvGrpSpPr>
            <a:grpSpLocks/>
          </p:cNvGrpSpPr>
          <p:nvPr/>
        </p:nvGrpSpPr>
        <p:grpSpPr bwMode="auto">
          <a:xfrm>
            <a:off x="971550" y="3284538"/>
            <a:ext cx="123825" cy="82550"/>
            <a:chOff x="110039775" y="111888150"/>
            <a:chExt cx="252000" cy="144000"/>
          </a:xfrm>
        </p:grpSpPr>
        <p:grpSp>
          <p:nvGrpSpPr>
            <p:cNvPr id="60501" name="Group 66"/>
            <p:cNvGrpSpPr>
              <a:grpSpLocks/>
            </p:cNvGrpSpPr>
            <p:nvPr/>
          </p:nvGrpSpPr>
          <p:grpSpPr bwMode="auto">
            <a:xfrm>
              <a:off x="110039775" y="111888150"/>
              <a:ext cx="252000" cy="144000"/>
              <a:chOff x="22570575" y="24094950"/>
              <a:chExt cx="432000" cy="180000"/>
            </a:xfrm>
          </p:grpSpPr>
          <p:sp>
            <p:nvSpPr>
              <p:cNvPr id="60503"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04"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502"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71" name="Group 1"/>
          <p:cNvGrpSpPr>
            <a:grpSpLocks/>
          </p:cNvGrpSpPr>
          <p:nvPr/>
        </p:nvGrpSpPr>
        <p:grpSpPr bwMode="auto">
          <a:xfrm>
            <a:off x="1547813" y="4149725"/>
            <a:ext cx="123825" cy="82550"/>
            <a:chOff x="110039775" y="111888150"/>
            <a:chExt cx="252000" cy="144000"/>
          </a:xfrm>
        </p:grpSpPr>
        <p:grpSp>
          <p:nvGrpSpPr>
            <p:cNvPr id="60497" name="Group 66"/>
            <p:cNvGrpSpPr>
              <a:grpSpLocks/>
            </p:cNvGrpSpPr>
            <p:nvPr/>
          </p:nvGrpSpPr>
          <p:grpSpPr bwMode="auto">
            <a:xfrm>
              <a:off x="110039775" y="111888150"/>
              <a:ext cx="252000" cy="144000"/>
              <a:chOff x="22570575" y="24094950"/>
              <a:chExt cx="432000" cy="180000"/>
            </a:xfrm>
          </p:grpSpPr>
          <p:sp>
            <p:nvSpPr>
              <p:cNvPr id="60499"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500"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498"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72" name="Group 1"/>
          <p:cNvGrpSpPr>
            <a:grpSpLocks/>
          </p:cNvGrpSpPr>
          <p:nvPr/>
        </p:nvGrpSpPr>
        <p:grpSpPr bwMode="auto">
          <a:xfrm>
            <a:off x="1403350" y="4652963"/>
            <a:ext cx="123825" cy="82550"/>
            <a:chOff x="110039775" y="111888150"/>
            <a:chExt cx="252000" cy="144000"/>
          </a:xfrm>
        </p:grpSpPr>
        <p:grpSp>
          <p:nvGrpSpPr>
            <p:cNvPr id="60493" name="Group 66"/>
            <p:cNvGrpSpPr>
              <a:grpSpLocks/>
            </p:cNvGrpSpPr>
            <p:nvPr/>
          </p:nvGrpSpPr>
          <p:grpSpPr bwMode="auto">
            <a:xfrm>
              <a:off x="110039775" y="111888150"/>
              <a:ext cx="252000" cy="144000"/>
              <a:chOff x="22570575" y="24094950"/>
              <a:chExt cx="432000" cy="180000"/>
            </a:xfrm>
          </p:grpSpPr>
          <p:sp>
            <p:nvSpPr>
              <p:cNvPr id="60495"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496"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494"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73" name="Group 1"/>
          <p:cNvGrpSpPr>
            <a:grpSpLocks/>
          </p:cNvGrpSpPr>
          <p:nvPr/>
        </p:nvGrpSpPr>
        <p:grpSpPr bwMode="auto">
          <a:xfrm>
            <a:off x="2771775" y="4508500"/>
            <a:ext cx="123825" cy="84138"/>
            <a:chOff x="110039775" y="111888150"/>
            <a:chExt cx="252000" cy="144000"/>
          </a:xfrm>
        </p:grpSpPr>
        <p:grpSp>
          <p:nvGrpSpPr>
            <p:cNvPr id="60489" name="Group 66"/>
            <p:cNvGrpSpPr>
              <a:grpSpLocks/>
            </p:cNvGrpSpPr>
            <p:nvPr/>
          </p:nvGrpSpPr>
          <p:grpSpPr bwMode="auto">
            <a:xfrm>
              <a:off x="110039775" y="111888150"/>
              <a:ext cx="252000" cy="144000"/>
              <a:chOff x="22570575" y="24094950"/>
              <a:chExt cx="432000" cy="180000"/>
            </a:xfrm>
          </p:grpSpPr>
          <p:sp>
            <p:nvSpPr>
              <p:cNvPr id="60491"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492"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490"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74" name="Group 1"/>
          <p:cNvGrpSpPr>
            <a:grpSpLocks/>
          </p:cNvGrpSpPr>
          <p:nvPr/>
        </p:nvGrpSpPr>
        <p:grpSpPr bwMode="auto">
          <a:xfrm>
            <a:off x="3276600" y="4868863"/>
            <a:ext cx="123825" cy="82550"/>
            <a:chOff x="110039775" y="111888150"/>
            <a:chExt cx="252000" cy="144000"/>
          </a:xfrm>
        </p:grpSpPr>
        <p:grpSp>
          <p:nvGrpSpPr>
            <p:cNvPr id="60485" name="Group 66"/>
            <p:cNvGrpSpPr>
              <a:grpSpLocks/>
            </p:cNvGrpSpPr>
            <p:nvPr/>
          </p:nvGrpSpPr>
          <p:grpSpPr bwMode="auto">
            <a:xfrm>
              <a:off x="110039775" y="111888150"/>
              <a:ext cx="252000" cy="144000"/>
              <a:chOff x="22570575" y="24094950"/>
              <a:chExt cx="432000" cy="180000"/>
            </a:xfrm>
          </p:grpSpPr>
          <p:sp>
            <p:nvSpPr>
              <p:cNvPr id="60487"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488"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486"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75" name="Group 1"/>
          <p:cNvGrpSpPr>
            <a:grpSpLocks/>
          </p:cNvGrpSpPr>
          <p:nvPr/>
        </p:nvGrpSpPr>
        <p:grpSpPr bwMode="auto">
          <a:xfrm>
            <a:off x="684213" y="4797425"/>
            <a:ext cx="123825" cy="82550"/>
            <a:chOff x="110039775" y="111888150"/>
            <a:chExt cx="252000" cy="144000"/>
          </a:xfrm>
        </p:grpSpPr>
        <p:grpSp>
          <p:nvGrpSpPr>
            <p:cNvPr id="60481" name="Group 66"/>
            <p:cNvGrpSpPr>
              <a:grpSpLocks/>
            </p:cNvGrpSpPr>
            <p:nvPr/>
          </p:nvGrpSpPr>
          <p:grpSpPr bwMode="auto">
            <a:xfrm>
              <a:off x="110039775" y="111888150"/>
              <a:ext cx="252000" cy="144000"/>
              <a:chOff x="22570575" y="24094950"/>
              <a:chExt cx="432000" cy="180000"/>
            </a:xfrm>
          </p:grpSpPr>
          <p:sp>
            <p:nvSpPr>
              <p:cNvPr id="60483"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484"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482"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0476" name="Group 1"/>
          <p:cNvGrpSpPr>
            <a:grpSpLocks/>
          </p:cNvGrpSpPr>
          <p:nvPr/>
        </p:nvGrpSpPr>
        <p:grpSpPr bwMode="auto">
          <a:xfrm>
            <a:off x="611188" y="4005263"/>
            <a:ext cx="125412" cy="82550"/>
            <a:chOff x="110039775" y="111888150"/>
            <a:chExt cx="252000" cy="144000"/>
          </a:xfrm>
        </p:grpSpPr>
        <p:grpSp>
          <p:nvGrpSpPr>
            <p:cNvPr id="60477" name="Group 66"/>
            <p:cNvGrpSpPr>
              <a:grpSpLocks/>
            </p:cNvGrpSpPr>
            <p:nvPr/>
          </p:nvGrpSpPr>
          <p:grpSpPr bwMode="auto">
            <a:xfrm>
              <a:off x="110039775" y="111888150"/>
              <a:ext cx="252000" cy="144000"/>
              <a:chOff x="22570575" y="24094950"/>
              <a:chExt cx="432000" cy="180000"/>
            </a:xfrm>
          </p:grpSpPr>
          <p:sp>
            <p:nvSpPr>
              <p:cNvPr id="60479"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0480"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0478"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58"/>
          <p:cNvSpPr txBox="1">
            <a:spLocks noChangeArrowheads="1"/>
          </p:cNvSpPr>
          <p:nvPr/>
        </p:nvSpPr>
        <p:spPr bwMode="auto">
          <a:xfrm>
            <a:off x="5003800" y="549275"/>
            <a:ext cx="3889375" cy="6078538"/>
          </a:xfrm>
          <a:prstGeom prst="rect">
            <a:avLst/>
          </a:prstGeom>
          <a:noFill/>
          <a:ln w="9525">
            <a:noFill/>
            <a:miter lim="800000"/>
            <a:headEnd/>
            <a:tailEnd/>
          </a:ln>
        </p:spPr>
        <p:txBody>
          <a:bodyPr>
            <a:spAutoFit/>
          </a:bodyPr>
          <a:lstStyle/>
          <a:p>
            <a:r>
              <a:rPr lang="en-GB" sz="1400" b="1">
                <a:latin typeface="Calibri" pitchFamily="34" charset="0"/>
              </a:rPr>
              <a:t>3’s a Crowd</a:t>
            </a:r>
          </a:p>
          <a:p>
            <a:endParaRPr lang="en-GB" sz="1000" b="1">
              <a:latin typeface="Calibri" pitchFamily="34" charset="0"/>
            </a:endParaRPr>
          </a:p>
          <a:p>
            <a:r>
              <a:rPr lang="en-GB" sz="1200" b="1">
                <a:latin typeface="Calibri" pitchFamily="34" charset="0"/>
              </a:rPr>
              <a:t>Set Up: </a:t>
            </a:r>
            <a:endParaRPr lang="en-GB" sz="1200">
              <a:latin typeface="Calibri" pitchFamily="34" charset="0"/>
            </a:endParaRPr>
          </a:p>
          <a:p>
            <a:r>
              <a:rPr lang="en-GB" sz="1100">
                <a:latin typeface="Calibri" pitchFamily="34" charset="0"/>
              </a:rPr>
              <a:t>12 Players</a:t>
            </a:r>
          </a:p>
          <a:p>
            <a:r>
              <a:rPr lang="en-GB" sz="1100">
                <a:latin typeface="Calibri" pitchFamily="34" charset="0"/>
              </a:rPr>
              <a:t>4 Groups of 3</a:t>
            </a:r>
          </a:p>
          <a:p>
            <a:r>
              <a:rPr lang="en-GB" sz="1100">
                <a:latin typeface="Calibri" pitchFamily="34" charset="0"/>
              </a:rPr>
              <a:t>Area will be dependant on age and ability</a:t>
            </a:r>
          </a:p>
          <a:p>
            <a:endParaRPr lang="en-GB" sz="1000" b="1">
              <a:latin typeface="Calibri" pitchFamily="34" charset="0"/>
            </a:endParaRPr>
          </a:p>
          <a:p>
            <a:r>
              <a:rPr lang="en-GB" sz="1200" b="1">
                <a:latin typeface="Calibri" pitchFamily="34" charset="0"/>
              </a:rPr>
              <a:t>Start:</a:t>
            </a:r>
          </a:p>
          <a:p>
            <a:r>
              <a:rPr lang="en-GB" sz="1100">
                <a:latin typeface="Calibri" pitchFamily="34" charset="0"/>
              </a:rPr>
              <a:t>Players start by passing the ball amongst themselves in their teams.</a:t>
            </a:r>
          </a:p>
          <a:p>
            <a:r>
              <a:rPr lang="en-GB" sz="1100">
                <a:latin typeface="Calibri" pitchFamily="34" charset="0"/>
              </a:rPr>
              <a:t>Interference will be caused purely by the amount of people working  in the area.</a:t>
            </a:r>
          </a:p>
          <a:p>
            <a:r>
              <a:rPr lang="en-GB" sz="1100">
                <a:latin typeface="Calibri" pitchFamily="34" charset="0"/>
              </a:rPr>
              <a:t>Can the players look to pass  in between two different players ?</a:t>
            </a:r>
          </a:p>
          <a:p>
            <a:endParaRPr lang="en-GB" sz="1000" b="1">
              <a:latin typeface="Calibri" pitchFamily="34" charset="0"/>
            </a:endParaRPr>
          </a:p>
          <a:p>
            <a:r>
              <a:rPr lang="en-GB" sz="1200" b="1">
                <a:latin typeface="Calibri" pitchFamily="34" charset="0"/>
              </a:rPr>
              <a:t>Progressions:</a:t>
            </a:r>
            <a:endParaRPr lang="en-GB" sz="1100">
              <a:latin typeface="Calibri" pitchFamily="34" charset="0"/>
            </a:endParaRPr>
          </a:p>
          <a:p>
            <a:r>
              <a:rPr lang="en-GB" sz="1100">
                <a:latin typeface="Calibri" pitchFamily="34" charset="0"/>
              </a:rPr>
              <a:t>Players now pass to colour, other than their own, hopefully this will increase awareness within the practice.</a:t>
            </a:r>
          </a:p>
          <a:p>
            <a:endParaRPr lang="en-GB" sz="1100">
              <a:latin typeface="Calibri" pitchFamily="34" charset="0"/>
            </a:endParaRPr>
          </a:p>
          <a:p>
            <a:r>
              <a:rPr lang="en-GB" sz="1100">
                <a:latin typeface="Calibri" pitchFamily="34" charset="0"/>
              </a:rPr>
              <a:t>Have some players acting as blockers.</a:t>
            </a:r>
          </a:p>
          <a:p>
            <a:r>
              <a:rPr lang="en-GB" sz="1100">
                <a:latin typeface="Calibri" pitchFamily="34" charset="0"/>
              </a:rPr>
              <a:t>(Could be one of the teams to save swapping bibs around)</a:t>
            </a:r>
          </a:p>
          <a:p>
            <a:endParaRPr lang="en-GB" sz="1100">
              <a:latin typeface="Calibri" pitchFamily="34" charset="0"/>
            </a:endParaRPr>
          </a:p>
          <a:p>
            <a:r>
              <a:rPr lang="en-GB" sz="1100">
                <a:latin typeface="Calibri" pitchFamily="34" charset="0"/>
              </a:rPr>
              <a:t>Blockers initially have a ball to keep control of.</a:t>
            </a:r>
          </a:p>
          <a:p>
            <a:endParaRPr lang="en-GB" sz="1100">
              <a:latin typeface="Calibri" pitchFamily="34" charset="0"/>
            </a:endParaRPr>
          </a:p>
          <a:p>
            <a:r>
              <a:rPr lang="en-GB" sz="1100">
                <a:latin typeface="Calibri" pitchFamily="34" charset="0"/>
              </a:rPr>
              <a:t>Add another ball into the game.</a:t>
            </a:r>
          </a:p>
          <a:p>
            <a:endParaRPr lang="en-GB" sz="1100">
              <a:latin typeface="Calibri" pitchFamily="34" charset="0"/>
            </a:endParaRPr>
          </a:p>
          <a:p>
            <a:r>
              <a:rPr lang="en-GB" sz="1100">
                <a:latin typeface="Calibri" pitchFamily="34" charset="0"/>
              </a:rPr>
              <a:t>4 v 4 with 4 support players on the outside as support players.</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61443" name="Rectangle 4"/>
          <p:cNvSpPr>
            <a:spLocks noChangeArrowheads="1"/>
          </p:cNvSpPr>
          <p:nvPr/>
        </p:nvSpPr>
        <p:spPr bwMode="auto">
          <a:xfrm>
            <a:off x="395288" y="404813"/>
            <a:ext cx="3960812" cy="2952750"/>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61444" name="Group 13"/>
          <p:cNvGrpSpPr>
            <a:grpSpLocks/>
          </p:cNvGrpSpPr>
          <p:nvPr/>
        </p:nvGrpSpPr>
        <p:grpSpPr bwMode="auto">
          <a:xfrm rot="2530213">
            <a:off x="1524000" y="2603500"/>
            <a:ext cx="111125" cy="136525"/>
            <a:chOff x="111407775" y="109026150"/>
            <a:chExt cx="162000" cy="198000"/>
          </a:xfrm>
        </p:grpSpPr>
        <p:sp>
          <p:nvSpPr>
            <p:cNvPr id="61543"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44"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45"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45" name="Group 21"/>
          <p:cNvGrpSpPr>
            <a:grpSpLocks/>
          </p:cNvGrpSpPr>
          <p:nvPr/>
        </p:nvGrpSpPr>
        <p:grpSpPr bwMode="auto">
          <a:xfrm rot="-8460000">
            <a:off x="3725863" y="841375"/>
            <a:ext cx="111125" cy="134938"/>
            <a:chOff x="111522075" y="109176450"/>
            <a:chExt cx="162000" cy="198000"/>
          </a:xfrm>
        </p:grpSpPr>
        <p:sp>
          <p:nvSpPr>
            <p:cNvPr id="61540" name="Oval 22"/>
            <p:cNvSpPr>
              <a:spLocks noChangeArrowheads="1"/>
            </p:cNvSpPr>
            <p:nvPr/>
          </p:nvSpPr>
          <p:spPr bwMode="auto">
            <a:xfrm>
              <a:off x="111540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41" name="Oval 23"/>
            <p:cNvSpPr>
              <a:spLocks noChangeArrowheads="1"/>
            </p:cNvSpPr>
            <p:nvPr/>
          </p:nvSpPr>
          <p:spPr bwMode="auto">
            <a:xfrm>
              <a:off x="111603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42" name="Oval 24"/>
            <p:cNvSpPr>
              <a:spLocks noChangeArrowheads="1"/>
            </p:cNvSpPr>
            <p:nvPr/>
          </p:nvSpPr>
          <p:spPr bwMode="auto">
            <a:xfrm>
              <a:off x="111522075" y="109212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46" name="Group 29"/>
          <p:cNvGrpSpPr>
            <a:grpSpLocks/>
          </p:cNvGrpSpPr>
          <p:nvPr/>
        </p:nvGrpSpPr>
        <p:grpSpPr bwMode="auto">
          <a:xfrm rot="-10680000">
            <a:off x="2144713" y="769938"/>
            <a:ext cx="104775" cy="144462"/>
            <a:chOff x="111750675" y="109405050"/>
            <a:chExt cx="162000" cy="198000"/>
          </a:xfrm>
        </p:grpSpPr>
        <p:sp>
          <p:nvSpPr>
            <p:cNvPr id="61537" name="Oval 30"/>
            <p:cNvSpPr>
              <a:spLocks noChangeArrowheads="1"/>
            </p:cNvSpPr>
            <p:nvPr/>
          </p:nvSpPr>
          <p:spPr bwMode="auto">
            <a:xfrm>
              <a:off x="111768675" y="10940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38" name="Oval 31"/>
            <p:cNvSpPr>
              <a:spLocks noChangeArrowheads="1"/>
            </p:cNvSpPr>
            <p:nvPr/>
          </p:nvSpPr>
          <p:spPr bwMode="auto">
            <a:xfrm>
              <a:off x="111831675" y="10940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39" name="Oval 32"/>
            <p:cNvSpPr>
              <a:spLocks noChangeArrowheads="1"/>
            </p:cNvSpPr>
            <p:nvPr/>
          </p:nvSpPr>
          <p:spPr bwMode="auto">
            <a:xfrm>
              <a:off x="111750675" y="109441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47" name="Group 70"/>
          <p:cNvGrpSpPr>
            <a:grpSpLocks/>
          </p:cNvGrpSpPr>
          <p:nvPr/>
        </p:nvGrpSpPr>
        <p:grpSpPr bwMode="auto">
          <a:xfrm rot="3120000">
            <a:off x="2851151" y="1806575"/>
            <a:ext cx="112712" cy="141287"/>
            <a:chOff x="2219549" y="2651852"/>
            <a:chExt cx="155574" cy="205727"/>
          </a:xfrm>
        </p:grpSpPr>
        <p:sp>
          <p:nvSpPr>
            <p:cNvPr id="61534"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35"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36"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48" name="Group 41"/>
          <p:cNvGrpSpPr>
            <a:grpSpLocks/>
          </p:cNvGrpSpPr>
          <p:nvPr/>
        </p:nvGrpSpPr>
        <p:grpSpPr bwMode="auto">
          <a:xfrm rot="9744307">
            <a:off x="3149600" y="625475"/>
            <a:ext cx="111125" cy="138113"/>
            <a:chOff x="108498075" y="108780450"/>
            <a:chExt cx="162000" cy="198000"/>
          </a:xfrm>
        </p:grpSpPr>
        <p:sp>
          <p:nvSpPr>
            <p:cNvPr id="61531" name="Oval 42"/>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32" name="Oval 43"/>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33" name="Oval 44"/>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49" name="Group 45"/>
          <p:cNvGrpSpPr>
            <a:grpSpLocks/>
          </p:cNvGrpSpPr>
          <p:nvPr/>
        </p:nvGrpSpPr>
        <p:grpSpPr bwMode="auto">
          <a:xfrm rot="10800000">
            <a:off x="4002088" y="1647825"/>
            <a:ext cx="112712" cy="138113"/>
            <a:chOff x="108612375" y="108894750"/>
            <a:chExt cx="162000" cy="198000"/>
          </a:xfrm>
        </p:grpSpPr>
        <p:sp>
          <p:nvSpPr>
            <p:cNvPr id="61528"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29"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30"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50" name="Group 53"/>
          <p:cNvGrpSpPr>
            <a:grpSpLocks/>
          </p:cNvGrpSpPr>
          <p:nvPr/>
        </p:nvGrpSpPr>
        <p:grpSpPr bwMode="auto">
          <a:xfrm rot="3900000">
            <a:off x="910431" y="1962944"/>
            <a:ext cx="117475" cy="128588"/>
            <a:chOff x="108840975" y="109123350"/>
            <a:chExt cx="162000" cy="198000"/>
          </a:xfrm>
        </p:grpSpPr>
        <p:sp>
          <p:nvSpPr>
            <p:cNvPr id="61525" name="Oval 54"/>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26" name="Oval 55"/>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27" name="Oval 56"/>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1451" name="Oval 61" descr="Solid diamond"/>
          <p:cNvSpPr>
            <a:spLocks noChangeArrowheads="1"/>
          </p:cNvSpPr>
          <p:nvPr/>
        </p:nvSpPr>
        <p:spPr bwMode="auto">
          <a:xfrm>
            <a:off x="2081213" y="923925"/>
            <a:ext cx="73025" cy="730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52" name="Oval 62" descr="Solid diamond"/>
          <p:cNvSpPr>
            <a:spLocks noChangeArrowheads="1"/>
          </p:cNvSpPr>
          <p:nvPr/>
        </p:nvSpPr>
        <p:spPr bwMode="auto">
          <a:xfrm>
            <a:off x="1689100" y="1855788"/>
            <a:ext cx="73025" cy="730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53" name="Oval 65" descr="Solid diamond"/>
          <p:cNvSpPr>
            <a:spLocks noChangeArrowheads="1"/>
          </p:cNvSpPr>
          <p:nvPr/>
        </p:nvSpPr>
        <p:spPr bwMode="auto">
          <a:xfrm>
            <a:off x="3992563" y="1855788"/>
            <a:ext cx="73025" cy="730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1454" name="Group 71"/>
          <p:cNvGrpSpPr>
            <a:grpSpLocks/>
          </p:cNvGrpSpPr>
          <p:nvPr/>
        </p:nvGrpSpPr>
        <p:grpSpPr bwMode="auto">
          <a:xfrm rot="-9420000">
            <a:off x="895350" y="2803525"/>
            <a:ext cx="106363" cy="147638"/>
            <a:chOff x="2219549" y="2651852"/>
            <a:chExt cx="155574" cy="205727"/>
          </a:xfrm>
        </p:grpSpPr>
        <p:sp>
          <p:nvSpPr>
            <p:cNvPr id="61522"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23"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24"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55" name="Group 75"/>
          <p:cNvGrpSpPr>
            <a:grpSpLocks/>
          </p:cNvGrpSpPr>
          <p:nvPr/>
        </p:nvGrpSpPr>
        <p:grpSpPr bwMode="auto">
          <a:xfrm rot="-8220000">
            <a:off x="1541463" y="1889125"/>
            <a:ext cx="106362" cy="149225"/>
            <a:chOff x="2219549" y="2651852"/>
            <a:chExt cx="155574" cy="205727"/>
          </a:xfrm>
        </p:grpSpPr>
        <p:sp>
          <p:nvSpPr>
            <p:cNvPr id="61519"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20"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21"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56" name="Group 72"/>
          <p:cNvGrpSpPr>
            <a:grpSpLocks/>
          </p:cNvGrpSpPr>
          <p:nvPr/>
        </p:nvGrpSpPr>
        <p:grpSpPr bwMode="auto">
          <a:xfrm>
            <a:off x="3602038" y="2735263"/>
            <a:ext cx="117475" cy="163512"/>
            <a:chOff x="4271286" y="2074720"/>
            <a:chExt cx="171982" cy="227508"/>
          </a:xfrm>
        </p:grpSpPr>
        <p:sp>
          <p:nvSpPr>
            <p:cNvPr id="61516" name="Oval 18"/>
            <p:cNvSpPr>
              <a:spLocks noChangeArrowheads="1"/>
            </p:cNvSpPr>
            <p:nvPr/>
          </p:nvSpPr>
          <p:spPr bwMode="auto">
            <a:xfrm rot="-2226403">
              <a:off x="4273555" y="211507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17" name="Oval 19"/>
            <p:cNvSpPr>
              <a:spLocks noChangeArrowheads="1"/>
            </p:cNvSpPr>
            <p:nvPr/>
          </p:nvSpPr>
          <p:spPr bwMode="auto">
            <a:xfrm rot="-2226403">
              <a:off x="4326894" y="207472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18" name="Oval 20"/>
            <p:cNvSpPr>
              <a:spLocks noChangeArrowheads="1"/>
            </p:cNvSpPr>
            <p:nvPr/>
          </p:nvSpPr>
          <p:spPr bwMode="auto">
            <a:xfrm rot="-2226403">
              <a:off x="4271286" y="2126108"/>
              <a:ext cx="171982" cy="176120"/>
            </a:xfrm>
            <a:prstGeom prst="ellipse">
              <a:avLst/>
            </a:prstGeom>
            <a:solidFill>
              <a:srgbClr val="99FF66"/>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57" name="Group 76"/>
          <p:cNvGrpSpPr>
            <a:grpSpLocks/>
          </p:cNvGrpSpPr>
          <p:nvPr/>
        </p:nvGrpSpPr>
        <p:grpSpPr bwMode="auto">
          <a:xfrm rot="5400000">
            <a:off x="2208213" y="2563813"/>
            <a:ext cx="123825" cy="155575"/>
            <a:chOff x="4271286" y="2074720"/>
            <a:chExt cx="171982" cy="227508"/>
          </a:xfrm>
        </p:grpSpPr>
        <p:sp>
          <p:nvSpPr>
            <p:cNvPr id="61513" name="Oval 18"/>
            <p:cNvSpPr>
              <a:spLocks noChangeArrowheads="1"/>
            </p:cNvSpPr>
            <p:nvPr/>
          </p:nvSpPr>
          <p:spPr bwMode="auto">
            <a:xfrm rot="-2226403">
              <a:off x="4273555" y="211507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14" name="Oval 19"/>
            <p:cNvSpPr>
              <a:spLocks noChangeArrowheads="1"/>
            </p:cNvSpPr>
            <p:nvPr/>
          </p:nvSpPr>
          <p:spPr bwMode="auto">
            <a:xfrm rot="-2226403">
              <a:off x="4326894" y="207472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15" name="Oval 20"/>
            <p:cNvSpPr>
              <a:spLocks noChangeArrowheads="1"/>
            </p:cNvSpPr>
            <p:nvPr/>
          </p:nvSpPr>
          <p:spPr bwMode="auto">
            <a:xfrm rot="-2226403">
              <a:off x="4271286" y="2126108"/>
              <a:ext cx="171982" cy="176120"/>
            </a:xfrm>
            <a:prstGeom prst="ellipse">
              <a:avLst/>
            </a:prstGeom>
            <a:solidFill>
              <a:srgbClr val="99FF66"/>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58" name="Group 80"/>
          <p:cNvGrpSpPr>
            <a:grpSpLocks/>
          </p:cNvGrpSpPr>
          <p:nvPr/>
        </p:nvGrpSpPr>
        <p:grpSpPr bwMode="auto">
          <a:xfrm rot="10500000">
            <a:off x="1084263" y="903288"/>
            <a:ext cx="117475" cy="161925"/>
            <a:chOff x="4271286" y="2074720"/>
            <a:chExt cx="171982" cy="227508"/>
          </a:xfrm>
        </p:grpSpPr>
        <p:sp>
          <p:nvSpPr>
            <p:cNvPr id="61510" name="Oval 18"/>
            <p:cNvSpPr>
              <a:spLocks noChangeArrowheads="1"/>
            </p:cNvSpPr>
            <p:nvPr/>
          </p:nvSpPr>
          <p:spPr bwMode="auto">
            <a:xfrm rot="-2226403">
              <a:off x="4273555" y="211507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11" name="Oval 19"/>
            <p:cNvSpPr>
              <a:spLocks noChangeArrowheads="1"/>
            </p:cNvSpPr>
            <p:nvPr/>
          </p:nvSpPr>
          <p:spPr bwMode="auto">
            <a:xfrm rot="-2226403">
              <a:off x="4326894" y="207472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12" name="Oval 20"/>
            <p:cNvSpPr>
              <a:spLocks noChangeArrowheads="1"/>
            </p:cNvSpPr>
            <p:nvPr/>
          </p:nvSpPr>
          <p:spPr bwMode="auto">
            <a:xfrm rot="-2226403">
              <a:off x="4271286" y="2126108"/>
              <a:ext cx="171982" cy="176120"/>
            </a:xfrm>
            <a:prstGeom prst="ellipse">
              <a:avLst/>
            </a:prstGeom>
            <a:solidFill>
              <a:srgbClr val="99FF66"/>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1459" name="Oval 65" descr="Solid diamond"/>
          <p:cNvSpPr>
            <a:spLocks noChangeArrowheads="1"/>
          </p:cNvSpPr>
          <p:nvPr/>
        </p:nvSpPr>
        <p:spPr bwMode="auto">
          <a:xfrm>
            <a:off x="3548063" y="2632075"/>
            <a:ext cx="73025" cy="730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60" name="Rectangle 4"/>
          <p:cNvSpPr>
            <a:spLocks noChangeArrowheads="1"/>
          </p:cNvSpPr>
          <p:nvPr/>
        </p:nvSpPr>
        <p:spPr bwMode="auto">
          <a:xfrm>
            <a:off x="611188" y="3716338"/>
            <a:ext cx="3663950" cy="2771775"/>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61461" name="Group 13"/>
          <p:cNvGrpSpPr>
            <a:grpSpLocks/>
          </p:cNvGrpSpPr>
          <p:nvPr/>
        </p:nvGrpSpPr>
        <p:grpSpPr bwMode="auto">
          <a:xfrm rot="2530213">
            <a:off x="1655763" y="5853113"/>
            <a:ext cx="103187" cy="128587"/>
            <a:chOff x="111407775" y="109026150"/>
            <a:chExt cx="162000" cy="198000"/>
          </a:xfrm>
        </p:grpSpPr>
        <p:sp>
          <p:nvSpPr>
            <p:cNvPr id="61507"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08"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09"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62" name="Group 21"/>
          <p:cNvGrpSpPr>
            <a:grpSpLocks/>
          </p:cNvGrpSpPr>
          <p:nvPr/>
        </p:nvGrpSpPr>
        <p:grpSpPr bwMode="auto">
          <a:xfrm rot="-8460000">
            <a:off x="3692525" y="4198938"/>
            <a:ext cx="103188" cy="127000"/>
            <a:chOff x="111522075" y="109176450"/>
            <a:chExt cx="162000" cy="198000"/>
          </a:xfrm>
        </p:grpSpPr>
        <p:sp>
          <p:nvSpPr>
            <p:cNvPr id="61504" name="Oval 22"/>
            <p:cNvSpPr>
              <a:spLocks noChangeArrowheads="1"/>
            </p:cNvSpPr>
            <p:nvPr/>
          </p:nvSpPr>
          <p:spPr bwMode="auto">
            <a:xfrm>
              <a:off x="111540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05" name="Oval 23"/>
            <p:cNvSpPr>
              <a:spLocks noChangeArrowheads="1"/>
            </p:cNvSpPr>
            <p:nvPr/>
          </p:nvSpPr>
          <p:spPr bwMode="auto">
            <a:xfrm>
              <a:off x="111603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06" name="Oval 24"/>
            <p:cNvSpPr>
              <a:spLocks noChangeArrowheads="1"/>
            </p:cNvSpPr>
            <p:nvPr/>
          </p:nvSpPr>
          <p:spPr bwMode="auto">
            <a:xfrm>
              <a:off x="111522075" y="109212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63" name="Group 29"/>
          <p:cNvGrpSpPr>
            <a:grpSpLocks/>
          </p:cNvGrpSpPr>
          <p:nvPr/>
        </p:nvGrpSpPr>
        <p:grpSpPr bwMode="auto">
          <a:xfrm rot="-10680000">
            <a:off x="2230438" y="4132263"/>
            <a:ext cx="96837" cy="134937"/>
            <a:chOff x="111750675" y="109405050"/>
            <a:chExt cx="162000" cy="198000"/>
          </a:xfrm>
        </p:grpSpPr>
        <p:sp>
          <p:nvSpPr>
            <p:cNvPr id="61501" name="Oval 30"/>
            <p:cNvSpPr>
              <a:spLocks noChangeArrowheads="1"/>
            </p:cNvSpPr>
            <p:nvPr/>
          </p:nvSpPr>
          <p:spPr bwMode="auto">
            <a:xfrm>
              <a:off x="111768675" y="10940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02" name="Oval 31"/>
            <p:cNvSpPr>
              <a:spLocks noChangeArrowheads="1"/>
            </p:cNvSpPr>
            <p:nvPr/>
          </p:nvSpPr>
          <p:spPr bwMode="auto">
            <a:xfrm>
              <a:off x="111831675" y="109405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03" name="Oval 32"/>
            <p:cNvSpPr>
              <a:spLocks noChangeArrowheads="1"/>
            </p:cNvSpPr>
            <p:nvPr/>
          </p:nvSpPr>
          <p:spPr bwMode="auto">
            <a:xfrm>
              <a:off x="111750675" y="109441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64" name="Group 70"/>
          <p:cNvGrpSpPr>
            <a:grpSpLocks/>
          </p:cNvGrpSpPr>
          <p:nvPr/>
        </p:nvGrpSpPr>
        <p:grpSpPr bwMode="auto">
          <a:xfrm rot="7560000">
            <a:off x="3451225" y="5821363"/>
            <a:ext cx="104775" cy="130175"/>
            <a:chOff x="2219549" y="2651852"/>
            <a:chExt cx="155574" cy="205727"/>
          </a:xfrm>
        </p:grpSpPr>
        <p:sp>
          <p:nvSpPr>
            <p:cNvPr id="61498"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99"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500"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65" name="Group 41"/>
          <p:cNvGrpSpPr>
            <a:grpSpLocks/>
          </p:cNvGrpSpPr>
          <p:nvPr/>
        </p:nvGrpSpPr>
        <p:grpSpPr bwMode="auto">
          <a:xfrm rot="10800000">
            <a:off x="3581400" y="3513138"/>
            <a:ext cx="103188" cy="128587"/>
            <a:chOff x="108498075" y="108780450"/>
            <a:chExt cx="162000" cy="198000"/>
          </a:xfrm>
        </p:grpSpPr>
        <p:sp>
          <p:nvSpPr>
            <p:cNvPr id="61495" name="Oval 42"/>
            <p:cNvSpPr>
              <a:spLocks noChangeArrowheads="1"/>
            </p:cNvSpPr>
            <p:nvPr/>
          </p:nvSpPr>
          <p:spPr bwMode="auto">
            <a:xfrm>
              <a:off x="108516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96" name="Oval 43"/>
            <p:cNvSpPr>
              <a:spLocks noChangeArrowheads="1"/>
            </p:cNvSpPr>
            <p:nvPr/>
          </p:nvSpPr>
          <p:spPr bwMode="auto">
            <a:xfrm>
              <a:off x="108579075" y="10878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97" name="Oval 44"/>
            <p:cNvSpPr>
              <a:spLocks noChangeArrowheads="1"/>
            </p:cNvSpPr>
            <p:nvPr/>
          </p:nvSpPr>
          <p:spPr bwMode="auto">
            <a:xfrm>
              <a:off x="108498075" y="1088164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66" name="Group 45"/>
          <p:cNvGrpSpPr>
            <a:grpSpLocks/>
          </p:cNvGrpSpPr>
          <p:nvPr/>
        </p:nvGrpSpPr>
        <p:grpSpPr bwMode="auto">
          <a:xfrm rot="10800000">
            <a:off x="1187450" y="3500438"/>
            <a:ext cx="103188" cy="128587"/>
            <a:chOff x="108612375" y="108894750"/>
            <a:chExt cx="162000" cy="198000"/>
          </a:xfrm>
        </p:grpSpPr>
        <p:sp>
          <p:nvSpPr>
            <p:cNvPr id="61492"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93"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94"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67" name="Group 53"/>
          <p:cNvGrpSpPr>
            <a:grpSpLocks/>
          </p:cNvGrpSpPr>
          <p:nvPr/>
        </p:nvGrpSpPr>
        <p:grpSpPr bwMode="auto">
          <a:xfrm rot="-60000">
            <a:off x="1620838" y="6526213"/>
            <a:ext cx="109537" cy="120650"/>
            <a:chOff x="108840975" y="109123350"/>
            <a:chExt cx="162000" cy="198000"/>
          </a:xfrm>
        </p:grpSpPr>
        <p:sp>
          <p:nvSpPr>
            <p:cNvPr id="61489" name="Oval 54"/>
            <p:cNvSpPr>
              <a:spLocks noChangeArrowheads="1"/>
            </p:cNvSpPr>
            <p:nvPr/>
          </p:nvSpPr>
          <p:spPr bwMode="auto">
            <a:xfrm>
              <a:off x="108858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90" name="Oval 55"/>
            <p:cNvSpPr>
              <a:spLocks noChangeArrowheads="1"/>
            </p:cNvSpPr>
            <p:nvPr/>
          </p:nvSpPr>
          <p:spPr bwMode="auto">
            <a:xfrm>
              <a:off x="108921975" y="10912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91" name="Oval 56"/>
            <p:cNvSpPr>
              <a:spLocks noChangeArrowheads="1"/>
            </p:cNvSpPr>
            <p:nvPr/>
          </p:nvSpPr>
          <p:spPr bwMode="auto">
            <a:xfrm>
              <a:off x="108840975" y="1091593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1468" name="Oval 62" descr="Solid diamond"/>
          <p:cNvSpPr>
            <a:spLocks noChangeArrowheads="1"/>
          </p:cNvSpPr>
          <p:nvPr/>
        </p:nvSpPr>
        <p:spPr bwMode="auto">
          <a:xfrm>
            <a:off x="1808163" y="5151438"/>
            <a:ext cx="68262" cy="682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1469" name="Group 71"/>
          <p:cNvGrpSpPr>
            <a:grpSpLocks/>
          </p:cNvGrpSpPr>
          <p:nvPr/>
        </p:nvGrpSpPr>
        <p:grpSpPr bwMode="auto">
          <a:xfrm rot="-4980000">
            <a:off x="1139031" y="4450557"/>
            <a:ext cx="96837" cy="139700"/>
            <a:chOff x="2219549" y="2651852"/>
            <a:chExt cx="155574" cy="205727"/>
          </a:xfrm>
        </p:grpSpPr>
        <p:sp>
          <p:nvSpPr>
            <p:cNvPr id="61486"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87"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88"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70" name="Group 75"/>
          <p:cNvGrpSpPr>
            <a:grpSpLocks/>
          </p:cNvGrpSpPr>
          <p:nvPr/>
        </p:nvGrpSpPr>
        <p:grpSpPr bwMode="auto">
          <a:xfrm rot="-8220000">
            <a:off x="1671638" y="5183188"/>
            <a:ext cx="98425" cy="139700"/>
            <a:chOff x="2219549" y="2651852"/>
            <a:chExt cx="155574" cy="205727"/>
          </a:xfrm>
        </p:grpSpPr>
        <p:sp>
          <p:nvSpPr>
            <p:cNvPr id="61483"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84"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85"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71" name="Group 45"/>
          <p:cNvGrpSpPr>
            <a:grpSpLocks/>
          </p:cNvGrpSpPr>
          <p:nvPr/>
        </p:nvGrpSpPr>
        <p:grpSpPr bwMode="auto">
          <a:xfrm rot="-180000">
            <a:off x="3495675" y="6527800"/>
            <a:ext cx="103188" cy="128588"/>
            <a:chOff x="108612375" y="108894750"/>
            <a:chExt cx="162000" cy="198000"/>
          </a:xfrm>
        </p:grpSpPr>
        <p:sp>
          <p:nvSpPr>
            <p:cNvPr id="61480"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81"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82"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72" name="Group 21"/>
          <p:cNvGrpSpPr>
            <a:grpSpLocks/>
          </p:cNvGrpSpPr>
          <p:nvPr/>
        </p:nvGrpSpPr>
        <p:grpSpPr bwMode="auto">
          <a:xfrm rot="-8460000">
            <a:off x="2368550" y="4887913"/>
            <a:ext cx="103188" cy="127000"/>
            <a:chOff x="111522075" y="109176450"/>
            <a:chExt cx="162000" cy="198000"/>
          </a:xfrm>
        </p:grpSpPr>
        <p:sp>
          <p:nvSpPr>
            <p:cNvPr id="61477" name="Oval 22"/>
            <p:cNvSpPr>
              <a:spLocks noChangeArrowheads="1"/>
            </p:cNvSpPr>
            <p:nvPr/>
          </p:nvSpPr>
          <p:spPr bwMode="auto">
            <a:xfrm>
              <a:off x="111540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78" name="Oval 23"/>
            <p:cNvSpPr>
              <a:spLocks noChangeArrowheads="1"/>
            </p:cNvSpPr>
            <p:nvPr/>
          </p:nvSpPr>
          <p:spPr bwMode="auto">
            <a:xfrm>
              <a:off x="111603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79" name="Oval 24"/>
            <p:cNvSpPr>
              <a:spLocks noChangeArrowheads="1"/>
            </p:cNvSpPr>
            <p:nvPr/>
          </p:nvSpPr>
          <p:spPr bwMode="auto">
            <a:xfrm>
              <a:off x="111522075" y="109212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1473" name="Group 70"/>
          <p:cNvGrpSpPr>
            <a:grpSpLocks/>
          </p:cNvGrpSpPr>
          <p:nvPr/>
        </p:nvGrpSpPr>
        <p:grpSpPr bwMode="auto">
          <a:xfrm rot="960000">
            <a:off x="2874963" y="4381500"/>
            <a:ext cx="104775" cy="130175"/>
            <a:chOff x="2219549" y="2651852"/>
            <a:chExt cx="155574" cy="205727"/>
          </a:xfrm>
        </p:grpSpPr>
        <p:sp>
          <p:nvSpPr>
            <p:cNvPr id="61474"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75"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1476"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4213" y="188913"/>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Points Make Prizes</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grpSp>
        <p:nvGrpSpPr>
          <p:cNvPr id="7171" name="Group 2"/>
          <p:cNvGrpSpPr>
            <a:grpSpLocks/>
          </p:cNvGrpSpPr>
          <p:nvPr/>
        </p:nvGrpSpPr>
        <p:grpSpPr bwMode="auto">
          <a:xfrm>
            <a:off x="323850" y="692150"/>
            <a:ext cx="5327650" cy="5832475"/>
            <a:chOff x="107771775" y="105732150"/>
            <a:chExt cx="5184000" cy="5724000"/>
          </a:xfrm>
        </p:grpSpPr>
        <p:sp>
          <p:nvSpPr>
            <p:cNvPr id="7173" name="Text Box 3"/>
            <p:cNvSpPr txBox="1">
              <a:spLocks noChangeArrowheads="1"/>
            </p:cNvSpPr>
            <p:nvPr/>
          </p:nvSpPr>
          <p:spPr bwMode="auto">
            <a:xfrm rot="5400000">
              <a:off x="112559775" y="108432150"/>
              <a:ext cx="540000" cy="252000"/>
            </a:xfrm>
            <a:prstGeom prst="rect">
              <a:avLst/>
            </a:prstGeom>
            <a:noFill/>
            <a:ln w="9525" algn="in">
              <a:noFill/>
              <a:miter lim="800000"/>
              <a:headEnd/>
              <a:tailEnd/>
            </a:ln>
          </p:spPr>
          <p:txBody>
            <a:bodyPr lIns="36576" tIns="36576" rIns="36576" bIns="36576"/>
            <a:lstStyle/>
            <a:p>
              <a:r>
                <a:rPr lang="en-GB" sz="1100" b="1">
                  <a:solidFill>
                    <a:srgbClr val="000000"/>
                  </a:solidFill>
                  <a:latin typeface="Comic Sans MS" pitchFamily="66" charset="0"/>
                </a:rPr>
                <a:t>40yds</a:t>
              </a:r>
              <a:endParaRPr lang="en-US"/>
            </a:p>
          </p:txBody>
        </p:sp>
        <p:sp>
          <p:nvSpPr>
            <p:cNvPr id="7174" name="Rectangle 4"/>
            <p:cNvSpPr>
              <a:spLocks noChangeArrowheads="1"/>
            </p:cNvSpPr>
            <p:nvPr/>
          </p:nvSpPr>
          <p:spPr bwMode="auto">
            <a:xfrm>
              <a:off x="107771775" y="105732150"/>
              <a:ext cx="4747636" cy="5724000"/>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75" name="Rectangle 5" descr="Outlined diamond"/>
            <p:cNvSpPr>
              <a:spLocks noChangeArrowheads="1"/>
            </p:cNvSpPr>
            <p:nvPr/>
          </p:nvSpPr>
          <p:spPr bwMode="auto">
            <a:xfrm rot="5400000">
              <a:off x="111810797" y="108519968"/>
              <a:ext cx="1268866" cy="14836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76" name="Rectangle 6" descr="Outlined diamond"/>
            <p:cNvSpPr>
              <a:spLocks noChangeArrowheads="1"/>
            </p:cNvSpPr>
            <p:nvPr/>
          </p:nvSpPr>
          <p:spPr bwMode="auto">
            <a:xfrm rot="5400000">
              <a:off x="107211524" y="108519968"/>
              <a:ext cx="1268866" cy="148364"/>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77" name="Line 7"/>
            <p:cNvSpPr>
              <a:spLocks noChangeShapeType="1"/>
            </p:cNvSpPr>
            <p:nvPr/>
          </p:nvSpPr>
          <p:spPr bwMode="auto">
            <a:xfrm>
              <a:off x="107771775" y="106324288"/>
              <a:ext cx="4747636" cy="0"/>
            </a:xfrm>
            <a:prstGeom prst="line">
              <a:avLst/>
            </a:prstGeom>
            <a:noFill/>
            <a:ln w="9525">
              <a:solidFill>
                <a:srgbClr val="000000"/>
              </a:solidFill>
              <a:round/>
              <a:headEnd/>
              <a:tailEnd/>
            </a:ln>
          </p:spPr>
          <p:txBody>
            <a:bodyPr lIns="36576" tIns="36576" rIns="36576" bIns="36576"/>
            <a:lstStyle/>
            <a:p>
              <a:endParaRPr lang="en-US"/>
            </a:p>
          </p:txBody>
        </p:sp>
        <p:sp>
          <p:nvSpPr>
            <p:cNvPr id="7178" name="Line 8"/>
            <p:cNvSpPr>
              <a:spLocks noChangeShapeType="1"/>
            </p:cNvSpPr>
            <p:nvPr/>
          </p:nvSpPr>
          <p:spPr bwMode="auto">
            <a:xfrm>
              <a:off x="107771775" y="110864012"/>
              <a:ext cx="4747636" cy="0"/>
            </a:xfrm>
            <a:prstGeom prst="line">
              <a:avLst/>
            </a:prstGeom>
            <a:noFill/>
            <a:ln w="9525" algn="ctr">
              <a:solidFill>
                <a:srgbClr val="000000"/>
              </a:solidFill>
              <a:round/>
              <a:headEnd/>
              <a:tailEnd/>
            </a:ln>
          </p:spPr>
          <p:txBody>
            <a:bodyPr lIns="36576" tIns="36576" rIns="36576" bIns="36576"/>
            <a:lstStyle/>
            <a:p>
              <a:endParaRPr lang="en-US"/>
            </a:p>
          </p:txBody>
        </p:sp>
        <p:sp>
          <p:nvSpPr>
            <p:cNvPr id="7179" name="Rectangle 9"/>
            <p:cNvSpPr>
              <a:spLocks noChangeArrowheads="1"/>
            </p:cNvSpPr>
            <p:nvPr/>
          </p:nvSpPr>
          <p:spPr bwMode="auto">
            <a:xfrm>
              <a:off x="108810320" y="108692840"/>
              <a:ext cx="148364" cy="112788"/>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80" name="Rectangle 10"/>
            <p:cNvSpPr>
              <a:spLocks noChangeArrowheads="1"/>
            </p:cNvSpPr>
            <p:nvPr/>
          </p:nvSpPr>
          <p:spPr bwMode="auto">
            <a:xfrm>
              <a:off x="108157520" y="105929529"/>
              <a:ext cx="148364" cy="112788"/>
            </a:xfrm>
            <a:prstGeom prst="rect">
              <a:avLst/>
            </a:prstGeom>
            <a:solidFill>
              <a:srgbClr val="FF33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81" name="Rectangle 11"/>
            <p:cNvSpPr>
              <a:spLocks noChangeArrowheads="1"/>
            </p:cNvSpPr>
            <p:nvPr/>
          </p:nvSpPr>
          <p:spPr bwMode="auto">
            <a:xfrm>
              <a:off x="110650030" y="106098712"/>
              <a:ext cx="148363" cy="112788"/>
            </a:xfrm>
            <a:prstGeom prst="rect">
              <a:avLst/>
            </a:prstGeom>
            <a:solidFill>
              <a:srgbClr val="FF33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82" name="Rectangle 12"/>
            <p:cNvSpPr>
              <a:spLocks noChangeArrowheads="1"/>
            </p:cNvSpPr>
            <p:nvPr/>
          </p:nvSpPr>
          <p:spPr bwMode="auto">
            <a:xfrm>
              <a:off x="111955630" y="105985923"/>
              <a:ext cx="148363" cy="112789"/>
            </a:xfrm>
            <a:prstGeom prst="rect">
              <a:avLst/>
            </a:prstGeom>
            <a:solidFill>
              <a:srgbClr val="FF33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83" name="Rectangle 13"/>
            <p:cNvSpPr>
              <a:spLocks noChangeArrowheads="1"/>
            </p:cNvSpPr>
            <p:nvPr/>
          </p:nvSpPr>
          <p:spPr bwMode="auto">
            <a:xfrm>
              <a:off x="109522466" y="106042317"/>
              <a:ext cx="148364" cy="112789"/>
            </a:xfrm>
            <a:prstGeom prst="rect">
              <a:avLst/>
            </a:prstGeom>
            <a:solidFill>
              <a:srgbClr val="FF33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84" name="Rectangle 14"/>
            <p:cNvSpPr>
              <a:spLocks noChangeArrowheads="1"/>
            </p:cNvSpPr>
            <p:nvPr/>
          </p:nvSpPr>
          <p:spPr bwMode="auto">
            <a:xfrm>
              <a:off x="108429768" y="111207311"/>
              <a:ext cx="148363" cy="112788"/>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85" name="Rectangle 15"/>
            <p:cNvSpPr>
              <a:spLocks noChangeArrowheads="1"/>
            </p:cNvSpPr>
            <p:nvPr/>
          </p:nvSpPr>
          <p:spPr bwMode="auto">
            <a:xfrm>
              <a:off x="110828066" y="111117785"/>
              <a:ext cx="148364" cy="112789"/>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86" name="Rectangle 16"/>
            <p:cNvSpPr>
              <a:spLocks noChangeArrowheads="1"/>
            </p:cNvSpPr>
            <p:nvPr/>
          </p:nvSpPr>
          <p:spPr bwMode="auto">
            <a:xfrm>
              <a:off x="111925957" y="111117785"/>
              <a:ext cx="148363" cy="112789"/>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87" name="Rectangle 17"/>
            <p:cNvSpPr>
              <a:spLocks noChangeArrowheads="1"/>
            </p:cNvSpPr>
            <p:nvPr/>
          </p:nvSpPr>
          <p:spPr bwMode="auto">
            <a:xfrm>
              <a:off x="109492793" y="111145983"/>
              <a:ext cx="148364" cy="112788"/>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88" name="Rectangle 18"/>
            <p:cNvSpPr>
              <a:spLocks noChangeArrowheads="1"/>
            </p:cNvSpPr>
            <p:nvPr/>
          </p:nvSpPr>
          <p:spPr bwMode="auto">
            <a:xfrm>
              <a:off x="109522466" y="108354475"/>
              <a:ext cx="148364" cy="112788"/>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89" name="Rectangle 19"/>
            <p:cNvSpPr>
              <a:spLocks noChangeArrowheads="1"/>
            </p:cNvSpPr>
            <p:nvPr/>
          </p:nvSpPr>
          <p:spPr bwMode="auto">
            <a:xfrm>
              <a:off x="110234611" y="108749234"/>
              <a:ext cx="148364" cy="112788"/>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90" name="Rectangle 20"/>
            <p:cNvSpPr>
              <a:spLocks noChangeArrowheads="1"/>
            </p:cNvSpPr>
            <p:nvPr/>
          </p:nvSpPr>
          <p:spPr bwMode="auto">
            <a:xfrm>
              <a:off x="111302830" y="108410869"/>
              <a:ext cx="148363" cy="112788"/>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191" name="Line 21"/>
            <p:cNvSpPr>
              <a:spLocks noChangeShapeType="1"/>
            </p:cNvSpPr>
            <p:nvPr/>
          </p:nvSpPr>
          <p:spPr bwMode="auto">
            <a:xfrm>
              <a:off x="108038830" y="105732150"/>
              <a:ext cx="0" cy="592138"/>
            </a:xfrm>
            <a:prstGeom prst="line">
              <a:avLst/>
            </a:prstGeom>
            <a:noFill/>
            <a:ln w="9525">
              <a:solidFill>
                <a:srgbClr val="000000"/>
              </a:solidFill>
              <a:round/>
              <a:headEnd type="triangle" w="med" len="med"/>
              <a:tailEnd type="triangle" w="med" len="med"/>
            </a:ln>
          </p:spPr>
          <p:txBody>
            <a:bodyPr lIns="36576" tIns="36576" rIns="36576" bIns="36576"/>
            <a:lstStyle/>
            <a:p>
              <a:endParaRPr lang="en-US"/>
            </a:p>
          </p:txBody>
        </p:sp>
        <p:sp>
          <p:nvSpPr>
            <p:cNvPr id="7192" name="Line 22"/>
            <p:cNvSpPr>
              <a:spLocks noChangeShapeType="1"/>
            </p:cNvSpPr>
            <p:nvPr/>
          </p:nvSpPr>
          <p:spPr bwMode="auto">
            <a:xfrm>
              <a:off x="108009157" y="110864012"/>
              <a:ext cx="0" cy="592138"/>
            </a:xfrm>
            <a:prstGeom prst="line">
              <a:avLst/>
            </a:prstGeom>
            <a:noFill/>
            <a:ln w="9525" algn="ctr">
              <a:solidFill>
                <a:srgbClr val="000000"/>
              </a:solidFill>
              <a:round/>
              <a:headEnd type="triangle" w="med" len="med"/>
              <a:tailEnd type="triangle" w="med" len="med"/>
            </a:ln>
          </p:spPr>
          <p:txBody>
            <a:bodyPr lIns="36576" tIns="36576" rIns="36576" bIns="36576"/>
            <a:lstStyle/>
            <a:p>
              <a:endParaRPr lang="en-US"/>
            </a:p>
          </p:txBody>
        </p:sp>
        <p:sp>
          <p:nvSpPr>
            <p:cNvPr id="7193" name="Text Box 23"/>
            <p:cNvSpPr txBox="1">
              <a:spLocks noChangeArrowheads="1"/>
            </p:cNvSpPr>
            <p:nvPr/>
          </p:nvSpPr>
          <p:spPr bwMode="auto">
            <a:xfrm rot="5400000">
              <a:off x="107709415" y="111069571"/>
              <a:ext cx="421448" cy="207709"/>
            </a:xfrm>
            <a:prstGeom prst="rect">
              <a:avLst/>
            </a:prstGeom>
            <a:noFill/>
            <a:ln w="9525" algn="in">
              <a:noFill/>
              <a:miter lim="800000"/>
              <a:headEnd/>
              <a:tailEnd/>
            </a:ln>
          </p:spPr>
          <p:txBody>
            <a:bodyPr lIns="36576" tIns="36576" rIns="36576" bIns="36576"/>
            <a:lstStyle/>
            <a:p>
              <a:r>
                <a:rPr lang="en-GB" sz="1100" b="1">
                  <a:solidFill>
                    <a:srgbClr val="000000"/>
                  </a:solidFill>
                  <a:latin typeface="Calibri" pitchFamily="34" charset="0"/>
                </a:rPr>
                <a:t>5yds</a:t>
              </a:r>
              <a:endParaRPr lang="en-US">
                <a:latin typeface="Calibri" pitchFamily="34" charset="0"/>
              </a:endParaRPr>
            </a:p>
          </p:txBody>
        </p:sp>
        <p:sp>
          <p:nvSpPr>
            <p:cNvPr id="7194" name="Text Box 24"/>
            <p:cNvSpPr txBox="1">
              <a:spLocks noChangeArrowheads="1"/>
            </p:cNvSpPr>
            <p:nvPr/>
          </p:nvSpPr>
          <p:spPr bwMode="auto">
            <a:xfrm rot="5400000">
              <a:off x="107676122" y="105971803"/>
              <a:ext cx="471015" cy="207709"/>
            </a:xfrm>
            <a:prstGeom prst="rect">
              <a:avLst/>
            </a:prstGeom>
            <a:noFill/>
            <a:ln w="9525" algn="in">
              <a:noFill/>
              <a:miter lim="800000"/>
              <a:headEnd/>
              <a:tailEnd/>
            </a:ln>
          </p:spPr>
          <p:txBody>
            <a:bodyPr lIns="36576" tIns="36576" rIns="36576" bIns="36576"/>
            <a:lstStyle/>
            <a:p>
              <a:r>
                <a:rPr lang="en-GB" sz="1100" b="1">
                  <a:solidFill>
                    <a:srgbClr val="000000"/>
                  </a:solidFill>
                  <a:latin typeface="Calibri" pitchFamily="34" charset="0"/>
                </a:rPr>
                <a:t>5yds</a:t>
              </a:r>
              <a:endParaRPr lang="en-US">
                <a:latin typeface="Calibri" pitchFamily="34" charset="0"/>
              </a:endParaRPr>
            </a:p>
          </p:txBody>
        </p:sp>
        <p:sp>
          <p:nvSpPr>
            <p:cNvPr id="7195" name="Line 25"/>
            <p:cNvSpPr>
              <a:spLocks noChangeShapeType="1"/>
            </p:cNvSpPr>
            <p:nvPr/>
          </p:nvSpPr>
          <p:spPr bwMode="auto">
            <a:xfrm>
              <a:off x="112667775" y="105732150"/>
              <a:ext cx="0" cy="5724000"/>
            </a:xfrm>
            <a:prstGeom prst="line">
              <a:avLst/>
            </a:prstGeom>
            <a:noFill/>
            <a:ln w="9525">
              <a:solidFill>
                <a:srgbClr val="000000"/>
              </a:solidFill>
              <a:round/>
              <a:headEnd type="triangle" w="med" len="med"/>
              <a:tailEnd type="triangle" w="med" len="med"/>
            </a:ln>
          </p:spPr>
          <p:txBody>
            <a:bodyPr lIns="36576" tIns="36576" rIns="36576" bIns="36576"/>
            <a:lstStyle/>
            <a:p>
              <a:endParaRPr lang="en-US"/>
            </a:p>
          </p:txBody>
        </p:sp>
        <p:sp>
          <p:nvSpPr>
            <p:cNvPr id="7196" name="Oval 26"/>
            <p:cNvSpPr>
              <a:spLocks noChangeArrowheads="1"/>
            </p:cNvSpPr>
            <p:nvPr/>
          </p:nvSpPr>
          <p:spPr bwMode="auto">
            <a:xfrm>
              <a:off x="109537302" y="106169204"/>
              <a:ext cx="103855" cy="9869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97" name="Oval 27"/>
            <p:cNvSpPr>
              <a:spLocks noChangeArrowheads="1"/>
            </p:cNvSpPr>
            <p:nvPr/>
          </p:nvSpPr>
          <p:spPr bwMode="auto">
            <a:xfrm>
              <a:off x="108187193" y="106084613"/>
              <a:ext cx="103855" cy="9869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98" name="Oval 28"/>
            <p:cNvSpPr>
              <a:spLocks noChangeArrowheads="1"/>
            </p:cNvSpPr>
            <p:nvPr/>
          </p:nvSpPr>
          <p:spPr bwMode="auto">
            <a:xfrm>
              <a:off x="110828066" y="106183303"/>
              <a:ext cx="103854" cy="9868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99" name="Oval 29"/>
            <p:cNvSpPr>
              <a:spLocks noChangeArrowheads="1"/>
            </p:cNvSpPr>
            <p:nvPr/>
          </p:nvSpPr>
          <p:spPr bwMode="auto">
            <a:xfrm>
              <a:off x="111970466" y="106126909"/>
              <a:ext cx="103854" cy="9868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00" name="Oval 30"/>
            <p:cNvSpPr>
              <a:spLocks noChangeArrowheads="1"/>
            </p:cNvSpPr>
            <p:nvPr/>
          </p:nvSpPr>
          <p:spPr bwMode="auto">
            <a:xfrm>
              <a:off x="108454248" y="111061391"/>
              <a:ext cx="103854" cy="9869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01" name="Oval 31"/>
            <p:cNvSpPr>
              <a:spLocks noChangeArrowheads="1"/>
            </p:cNvSpPr>
            <p:nvPr/>
          </p:nvSpPr>
          <p:spPr bwMode="auto">
            <a:xfrm>
              <a:off x="111940793" y="110990899"/>
              <a:ext cx="103855" cy="9868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02" name="Oval 32"/>
            <p:cNvSpPr>
              <a:spLocks noChangeArrowheads="1"/>
            </p:cNvSpPr>
            <p:nvPr/>
          </p:nvSpPr>
          <p:spPr bwMode="auto">
            <a:xfrm>
              <a:off x="110828066" y="110976800"/>
              <a:ext cx="103854" cy="9869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03" name="Oval 33"/>
            <p:cNvSpPr>
              <a:spLocks noChangeArrowheads="1"/>
            </p:cNvSpPr>
            <p:nvPr/>
          </p:nvSpPr>
          <p:spPr bwMode="auto">
            <a:xfrm>
              <a:off x="109477957" y="110990899"/>
              <a:ext cx="103854" cy="98689"/>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04" name="Text Box 34"/>
            <p:cNvSpPr txBox="1">
              <a:spLocks noChangeArrowheads="1"/>
            </p:cNvSpPr>
            <p:nvPr/>
          </p:nvSpPr>
          <p:spPr bwMode="auto">
            <a:xfrm>
              <a:off x="109643775" y="105840150"/>
              <a:ext cx="927927" cy="214759"/>
            </a:xfrm>
            <a:prstGeom prst="rect">
              <a:avLst/>
            </a:prstGeom>
            <a:noFill/>
            <a:ln w="9525" algn="in">
              <a:noFill/>
              <a:miter lim="800000"/>
              <a:headEnd/>
              <a:tailEnd/>
            </a:ln>
          </p:spPr>
          <p:txBody>
            <a:bodyPr lIns="36576" tIns="36576" rIns="36576" bIns="36576"/>
            <a:lstStyle/>
            <a:p>
              <a:pPr algn="ctr"/>
              <a:r>
                <a:rPr lang="en-GB" sz="1100" b="1">
                  <a:solidFill>
                    <a:srgbClr val="000000"/>
                  </a:solidFill>
                  <a:latin typeface="Calibri" pitchFamily="34" charset="0"/>
                </a:rPr>
                <a:t>Safe Zone</a:t>
              </a:r>
              <a:endParaRPr lang="en-US">
                <a:latin typeface="Calibri" pitchFamily="34" charset="0"/>
              </a:endParaRPr>
            </a:p>
          </p:txBody>
        </p:sp>
        <p:sp>
          <p:nvSpPr>
            <p:cNvPr id="7205" name="Text Box 35"/>
            <p:cNvSpPr txBox="1">
              <a:spLocks noChangeArrowheads="1"/>
            </p:cNvSpPr>
            <p:nvPr/>
          </p:nvSpPr>
          <p:spPr bwMode="auto">
            <a:xfrm>
              <a:off x="109745011" y="111033194"/>
              <a:ext cx="870764" cy="278956"/>
            </a:xfrm>
            <a:prstGeom prst="rect">
              <a:avLst/>
            </a:prstGeom>
            <a:noFill/>
            <a:ln w="9525" algn="in">
              <a:noFill/>
              <a:miter lim="800000"/>
              <a:headEnd/>
              <a:tailEnd/>
            </a:ln>
          </p:spPr>
          <p:txBody>
            <a:bodyPr lIns="36576" tIns="36576" rIns="36576" bIns="36576"/>
            <a:lstStyle/>
            <a:p>
              <a:pPr algn="ctr"/>
              <a:r>
                <a:rPr lang="en-GB" sz="1100" b="1">
                  <a:solidFill>
                    <a:srgbClr val="000000"/>
                  </a:solidFill>
                  <a:latin typeface="Calibri" pitchFamily="34" charset="0"/>
                </a:rPr>
                <a:t>Safe Zone</a:t>
              </a:r>
              <a:endParaRPr lang="en-US">
                <a:latin typeface="Calibri" pitchFamily="34" charset="0"/>
              </a:endParaRPr>
            </a:p>
          </p:txBody>
        </p:sp>
        <p:sp>
          <p:nvSpPr>
            <p:cNvPr id="7206" name="Line 36"/>
            <p:cNvSpPr>
              <a:spLocks noChangeShapeType="1"/>
            </p:cNvSpPr>
            <p:nvPr/>
          </p:nvSpPr>
          <p:spPr bwMode="auto">
            <a:xfrm>
              <a:off x="107771775" y="106831835"/>
              <a:ext cx="4747636" cy="0"/>
            </a:xfrm>
            <a:prstGeom prst="line">
              <a:avLst/>
            </a:prstGeom>
            <a:noFill/>
            <a:ln w="9525">
              <a:solidFill>
                <a:srgbClr val="000000"/>
              </a:solidFill>
              <a:round/>
              <a:headEnd type="triangle" w="med" len="med"/>
              <a:tailEnd type="triangle" w="med" len="med"/>
            </a:ln>
          </p:spPr>
          <p:txBody>
            <a:bodyPr lIns="36576" tIns="36576" rIns="36576" bIns="36576"/>
            <a:lstStyle/>
            <a:p>
              <a:endParaRPr lang="en-US"/>
            </a:p>
          </p:txBody>
        </p:sp>
        <p:sp>
          <p:nvSpPr>
            <p:cNvPr id="7207" name="Text Box 37"/>
            <p:cNvSpPr txBox="1">
              <a:spLocks noChangeArrowheads="1"/>
            </p:cNvSpPr>
            <p:nvPr/>
          </p:nvSpPr>
          <p:spPr bwMode="auto">
            <a:xfrm>
              <a:off x="109967557" y="106860032"/>
              <a:ext cx="540218" cy="240118"/>
            </a:xfrm>
            <a:prstGeom prst="rect">
              <a:avLst/>
            </a:prstGeom>
            <a:noFill/>
            <a:ln w="9525" algn="in">
              <a:noFill/>
              <a:miter lim="800000"/>
              <a:headEnd/>
              <a:tailEnd/>
            </a:ln>
          </p:spPr>
          <p:txBody>
            <a:bodyPr lIns="36576" tIns="36576" rIns="36576" bIns="36576"/>
            <a:lstStyle/>
            <a:p>
              <a:r>
                <a:rPr lang="en-GB" sz="1100" b="1">
                  <a:solidFill>
                    <a:srgbClr val="000000"/>
                  </a:solidFill>
                  <a:latin typeface="Calibri" pitchFamily="34" charset="0"/>
                </a:rPr>
                <a:t>25yds</a:t>
              </a:r>
              <a:endParaRPr lang="en-US">
                <a:latin typeface="Calibri" pitchFamily="34" charset="0"/>
              </a:endParaRPr>
            </a:p>
          </p:txBody>
        </p:sp>
      </p:grpSp>
      <p:sp>
        <p:nvSpPr>
          <p:cNvPr id="7172" name="Text Box 38"/>
          <p:cNvSpPr txBox="1">
            <a:spLocks noChangeArrowheads="1"/>
          </p:cNvSpPr>
          <p:nvPr/>
        </p:nvSpPr>
        <p:spPr bwMode="auto">
          <a:xfrm>
            <a:off x="5724525" y="954088"/>
            <a:ext cx="3240088" cy="5903912"/>
          </a:xfrm>
          <a:prstGeom prst="rect">
            <a:avLst/>
          </a:prstGeom>
          <a:noFill/>
          <a:ln w="9525" algn="in">
            <a:noFill/>
            <a:miter lim="800000"/>
            <a:headEnd/>
            <a:tailEnd/>
          </a:ln>
        </p:spPr>
        <p:txBody>
          <a:bodyPr lIns="36576" tIns="36576" rIns="36576" bIns="36576"/>
          <a:lstStyle/>
          <a:p>
            <a:r>
              <a:rPr lang="en-GB" sz="1100" b="1">
                <a:solidFill>
                  <a:srgbClr val="000000"/>
                </a:solidFill>
                <a:latin typeface="Calibri" pitchFamily="34" charset="0"/>
              </a:rPr>
              <a:t>Equipment:</a:t>
            </a:r>
          </a:p>
          <a:p>
            <a:r>
              <a:rPr lang="en-GB" sz="1100">
                <a:solidFill>
                  <a:srgbClr val="000000"/>
                </a:solidFill>
                <a:latin typeface="Calibri" pitchFamily="34" charset="0"/>
              </a:rPr>
              <a:t>4 Balls in each end zone, markers, 3 Sets of bibs and 2 goals.</a:t>
            </a:r>
          </a:p>
          <a:p>
            <a:endParaRPr lang="en-GB" sz="1100" b="1">
              <a:solidFill>
                <a:srgbClr val="000000"/>
              </a:solidFill>
              <a:latin typeface="Calibri" pitchFamily="34" charset="0"/>
            </a:endParaRPr>
          </a:p>
          <a:p>
            <a:r>
              <a:rPr lang="en-GB" sz="1100" b="1">
                <a:solidFill>
                  <a:srgbClr val="000000"/>
                </a:solidFill>
                <a:latin typeface="Calibri" pitchFamily="34" charset="0"/>
              </a:rPr>
              <a:t>Start:</a:t>
            </a:r>
          </a:p>
          <a:p>
            <a:r>
              <a:rPr lang="en-GB" sz="1100">
                <a:solidFill>
                  <a:srgbClr val="000000"/>
                </a:solidFill>
                <a:latin typeface="Calibri" pitchFamily="34" charset="0"/>
              </a:rPr>
              <a:t>12 players - 3 teams of 4 players bibbed in different colours.</a:t>
            </a:r>
          </a:p>
          <a:p>
            <a:r>
              <a:rPr lang="en-GB" sz="1100">
                <a:solidFill>
                  <a:srgbClr val="000000"/>
                </a:solidFill>
                <a:latin typeface="Calibri" pitchFamily="34" charset="0"/>
              </a:rPr>
              <a:t>Yellows and Reds start as attackers, Blues are defenders. </a:t>
            </a:r>
          </a:p>
          <a:p>
            <a:endParaRPr lang="en-GB" sz="1100" b="1">
              <a:solidFill>
                <a:srgbClr val="000000"/>
              </a:solidFill>
              <a:latin typeface="Calibri" pitchFamily="34" charset="0"/>
            </a:endParaRPr>
          </a:p>
          <a:p>
            <a:r>
              <a:rPr lang="en-GB" sz="1100" b="1">
                <a:solidFill>
                  <a:srgbClr val="000000"/>
                </a:solidFill>
                <a:latin typeface="Calibri" pitchFamily="34" charset="0"/>
              </a:rPr>
              <a:t>Objectives:</a:t>
            </a:r>
          </a:p>
          <a:p>
            <a:r>
              <a:rPr lang="en-GB" sz="1100">
                <a:solidFill>
                  <a:srgbClr val="000000"/>
                </a:solidFill>
                <a:latin typeface="Calibri" pitchFamily="34" charset="0"/>
              </a:rPr>
              <a:t>Attackers are looking to transfer their balls to the opposite end zone, 1 or 2 balls can be worked at one time, once they have done this they can have a shot in either goal. 1pt for each goal. 2pts for defenders if they intercept and score.</a:t>
            </a:r>
          </a:p>
          <a:p>
            <a:r>
              <a:rPr lang="en-GB" sz="1100">
                <a:solidFill>
                  <a:srgbClr val="000000"/>
                </a:solidFill>
                <a:latin typeface="Calibri" pitchFamily="34" charset="0"/>
              </a:rPr>
              <a:t>Rotate the teams after the 4 balls are used by each team.</a:t>
            </a:r>
          </a:p>
          <a:p>
            <a:endParaRPr lang="en-GB" sz="1100" b="1">
              <a:solidFill>
                <a:srgbClr val="000000"/>
              </a:solidFill>
              <a:latin typeface="Calibri" pitchFamily="34" charset="0"/>
            </a:endParaRPr>
          </a:p>
          <a:p>
            <a:r>
              <a:rPr lang="en-GB" sz="1100" b="1">
                <a:solidFill>
                  <a:srgbClr val="000000"/>
                </a:solidFill>
                <a:latin typeface="Calibri" pitchFamily="34" charset="0"/>
              </a:rPr>
              <a:t>Progressions/Developments:</a:t>
            </a:r>
          </a:p>
          <a:p>
            <a:pPr>
              <a:buSzPts val="1000"/>
              <a:buFont typeface="Symbol" pitchFamily="18" charset="2"/>
              <a:buChar char="·"/>
            </a:pPr>
            <a:r>
              <a:rPr lang="en-GB" sz="1100">
                <a:solidFill>
                  <a:srgbClr val="000000"/>
                </a:solidFill>
                <a:latin typeface="Calibri" pitchFamily="34" charset="0"/>
              </a:rPr>
              <a:t>  Allow teams time to change their tactics.</a:t>
            </a:r>
          </a:p>
          <a:p>
            <a:pPr>
              <a:buSzPts val="1000"/>
              <a:buFont typeface="Symbol" pitchFamily="18" charset="2"/>
              <a:buChar char="·"/>
            </a:pPr>
            <a:r>
              <a:rPr lang="en-GB" sz="1100">
                <a:solidFill>
                  <a:srgbClr val="000000"/>
                </a:solidFill>
                <a:latin typeface="Calibri" pitchFamily="34" charset="0"/>
              </a:rPr>
              <a:t>  Add a Goalkeeper in one of the goals and have 8v3 in the middle.</a:t>
            </a:r>
          </a:p>
          <a:p>
            <a:pPr>
              <a:buSzPts val="1000"/>
              <a:buFont typeface="Symbol" pitchFamily="18" charset="2"/>
              <a:buChar char="·"/>
            </a:pPr>
            <a:r>
              <a:rPr lang="en-GB" sz="1100">
                <a:solidFill>
                  <a:srgbClr val="000000"/>
                </a:solidFill>
                <a:latin typeface="Calibri" pitchFamily="34" charset="0"/>
              </a:rPr>
              <a:t>  Score against GK for 2 points, score in empty goal for 1 point.</a:t>
            </a:r>
          </a:p>
          <a:p>
            <a:pPr>
              <a:buSzPts val="1000"/>
              <a:buFont typeface="Symbol" pitchFamily="18" charset="2"/>
              <a:buChar char="·"/>
            </a:pPr>
            <a:r>
              <a:rPr lang="en-GB" sz="1100">
                <a:solidFill>
                  <a:srgbClr val="000000"/>
                </a:solidFill>
                <a:latin typeface="Calibri" pitchFamily="34" charset="0"/>
              </a:rPr>
              <a:t>  Challenge the players to finish in different ways - 1 touch, 2 touch etc.</a:t>
            </a:r>
          </a:p>
          <a:p>
            <a:pPr>
              <a:buSzPts val="1000"/>
              <a:buFont typeface="Symbol" pitchFamily="18" charset="2"/>
              <a:buChar char="·"/>
            </a:pPr>
            <a:r>
              <a:rPr lang="en-GB" sz="1100">
                <a:solidFill>
                  <a:srgbClr val="000000"/>
                </a:solidFill>
                <a:latin typeface="Calibri" pitchFamily="34" charset="0"/>
              </a:rPr>
              <a:t>  Once team has scored with all 4 balls, can they steal balls from the other team to score.</a:t>
            </a:r>
          </a:p>
          <a:p>
            <a:endParaRPr lang="en-GB" sz="1100">
              <a:solidFill>
                <a:srgbClr val="000000"/>
              </a:solidFill>
              <a:latin typeface="Comic Sans MS" pitchFamily="66" charset="0"/>
            </a:endParaRPr>
          </a:p>
          <a:p>
            <a:endParaRPr lang="en-US"/>
          </a:p>
        </p:txBody>
      </p:sp>
    </p:spTree>
  </p:cSld>
  <p:clrMapOvr>
    <a:masterClrMapping/>
  </p:clrMapOvr>
  <p:transition advTm="10406"/>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Box 58"/>
          <p:cNvSpPr txBox="1">
            <a:spLocks noChangeArrowheads="1"/>
          </p:cNvSpPr>
          <p:nvPr/>
        </p:nvSpPr>
        <p:spPr bwMode="auto">
          <a:xfrm>
            <a:off x="5076825" y="765175"/>
            <a:ext cx="3889375" cy="7924800"/>
          </a:xfrm>
          <a:prstGeom prst="rect">
            <a:avLst/>
          </a:prstGeom>
          <a:noFill/>
          <a:ln w="9525">
            <a:noFill/>
            <a:miter lim="800000"/>
            <a:headEnd/>
            <a:tailEnd/>
          </a:ln>
        </p:spPr>
        <p:txBody>
          <a:bodyPr>
            <a:spAutoFit/>
          </a:bodyPr>
          <a:lstStyle/>
          <a:p>
            <a:r>
              <a:rPr lang="en-GB" sz="1400" b="1">
                <a:latin typeface="Calibri" pitchFamily="34" charset="0"/>
              </a:rPr>
              <a:t>Circle of Control</a:t>
            </a:r>
          </a:p>
          <a:p>
            <a:endParaRPr lang="en-GB" sz="1000" b="1">
              <a:latin typeface="Calibri" pitchFamily="34" charset="0"/>
            </a:endParaRPr>
          </a:p>
          <a:p>
            <a:r>
              <a:rPr lang="en-GB" sz="1200" b="1">
                <a:latin typeface="Calibri" pitchFamily="34" charset="0"/>
              </a:rPr>
              <a:t>Set Up: </a:t>
            </a:r>
            <a:endParaRPr lang="en-GB" sz="1200">
              <a:latin typeface="Calibri" pitchFamily="34" charset="0"/>
            </a:endParaRPr>
          </a:p>
          <a:p>
            <a:r>
              <a:rPr lang="en-GB" sz="1100">
                <a:latin typeface="Calibri" pitchFamily="34" charset="0"/>
              </a:rPr>
              <a:t>12 Players</a:t>
            </a:r>
          </a:p>
          <a:p>
            <a:r>
              <a:rPr lang="en-GB" sz="1100">
                <a:latin typeface="Calibri" pitchFamily="34" charset="0"/>
              </a:rPr>
              <a:t>3 Groups of 4</a:t>
            </a:r>
          </a:p>
          <a:p>
            <a:r>
              <a:rPr lang="en-GB" sz="1100">
                <a:latin typeface="Calibri" pitchFamily="34" charset="0"/>
              </a:rPr>
              <a:t>Area will be dependant on age and ability</a:t>
            </a:r>
          </a:p>
          <a:p>
            <a:r>
              <a:rPr lang="en-GB" sz="1100">
                <a:latin typeface="Calibri" pitchFamily="34" charset="0"/>
              </a:rPr>
              <a:t>Players in middle working and players on outside feeding in.</a:t>
            </a:r>
          </a:p>
          <a:p>
            <a:r>
              <a:rPr lang="en-GB" sz="1100">
                <a:latin typeface="Calibri" pitchFamily="34" charset="0"/>
              </a:rPr>
              <a:t>Ensure rotation of players regularly.</a:t>
            </a:r>
          </a:p>
          <a:p>
            <a:endParaRPr lang="en-GB" sz="1000" b="1">
              <a:latin typeface="Calibri" pitchFamily="34" charset="0"/>
            </a:endParaRPr>
          </a:p>
          <a:p>
            <a:r>
              <a:rPr lang="en-GB" sz="1200" b="1">
                <a:latin typeface="Calibri" pitchFamily="34" charset="0"/>
              </a:rPr>
              <a:t>Start:</a:t>
            </a:r>
          </a:p>
          <a:p>
            <a:r>
              <a:rPr lang="en-GB" sz="1100" b="1">
                <a:latin typeface="Calibri" pitchFamily="34" charset="0"/>
              </a:rPr>
              <a:t>1: </a:t>
            </a:r>
            <a:r>
              <a:rPr lang="en-GB" sz="1100">
                <a:latin typeface="Calibri" pitchFamily="34" charset="0"/>
              </a:rPr>
              <a:t>Control and pass ball back</a:t>
            </a:r>
          </a:p>
          <a:p>
            <a:endParaRPr lang="en-GB" sz="1000" b="1">
              <a:latin typeface="Calibri" pitchFamily="34" charset="0"/>
            </a:endParaRPr>
          </a:p>
          <a:p>
            <a:r>
              <a:rPr lang="en-GB" sz="1200" b="1">
                <a:latin typeface="Calibri" pitchFamily="34" charset="0"/>
              </a:rPr>
              <a:t>Progressions:</a:t>
            </a:r>
          </a:p>
          <a:p>
            <a:r>
              <a:rPr lang="en-GB" sz="1100" b="1">
                <a:latin typeface="Calibri" pitchFamily="34" charset="0"/>
              </a:rPr>
              <a:t>2: </a:t>
            </a:r>
            <a:r>
              <a:rPr lang="en-GB" sz="1100">
                <a:latin typeface="Calibri" pitchFamily="34" charset="0"/>
              </a:rPr>
              <a:t>Control, travel through central area and pass to another player on the outside</a:t>
            </a:r>
          </a:p>
          <a:p>
            <a:r>
              <a:rPr lang="en-GB" sz="1100" b="1">
                <a:latin typeface="Calibri" pitchFamily="34" charset="0"/>
              </a:rPr>
              <a:t>3:</a:t>
            </a:r>
            <a:r>
              <a:rPr lang="en-GB" sz="1100">
                <a:latin typeface="Calibri" pitchFamily="34" charset="0"/>
              </a:rPr>
              <a:t> Control with thigh pass back</a:t>
            </a:r>
          </a:p>
          <a:p>
            <a:r>
              <a:rPr lang="en-GB" sz="1100" b="1">
                <a:latin typeface="Calibri" pitchFamily="34" charset="0"/>
              </a:rPr>
              <a:t>4: </a:t>
            </a:r>
            <a:r>
              <a:rPr lang="en-GB" sz="1100">
                <a:latin typeface="Calibri" pitchFamily="34" charset="0"/>
              </a:rPr>
              <a:t>Control with chest pass back</a:t>
            </a:r>
          </a:p>
          <a:p>
            <a:r>
              <a:rPr lang="en-GB" sz="1100" b="1">
                <a:latin typeface="Calibri" pitchFamily="34" charset="0"/>
              </a:rPr>
              <a:t>5:</a:t>
            </a:r>
            <a:r>
              <a:rPr lang="en-GB" sz="1100">
                <a:latin typeface="Calibri" pitchFamily="34" charset="0"/>
              </a:rPr>
              <a:t> Defender with a ball inside the central area.</a:t>
            </a:r>
          </a:p>
          <a:p>
            <a:r>
              <a:rPr lang="en-GB" sz="1100">
                <a:latin typeface="Calibri" pitchFamily="34" charset="0"/>
              </a:rPr>
              <a:t>     Defender can score 2 points for intercepting a ball</a:t>
            </a:r>
          </a:p>
          <a:p>
            <a:r>
              <a:rPr lang="en-GB" sz="1100">
                <a:latin typeface="Calibri" pitchFamily="34" charset="0"/>
              </a:rPr>
              <a:t>     Attacker 1 point for successfully getting through</a:t>
            </a:r>
          </a:p>
          <a:p>
            <a:endParaRPr lang="en-GB" sz="1100">
              <a:latin typeface="Calibri" pitchFamily="34" charset="0"/>
            </a:endParaRPr>
          </a:p>
          <a:p>
            <a:r>
              <a:rPr lang="en-GB" sz="1200" b="1">
                <a:latin typeface="Calibri" pitchFamily="34" charset="0"/>
              </a:rPr>
              <a:t>Challenges:</a:t>
            </a:r>
          </a:p>
          <a:p>
            <a:r>
              <a:rPr lang="en-GB" sz="1100">
                <a:latin typeface="Calibri" pitchFamily="34" charset="0"/>
              </a:rPr>
              <a:t>Can we try to use both feet when working ?</a:t>
            </a:r>
          </a:p>
          <a:p>
            <a:r>
              <a:rPr lang="en-GB" sz="1100">
                <a:latin typeface="Calibri" pitchFamily="34" charset="0"/>
              </a:rPr>
              <a:t>Do players want to use a smaller ball ?</a:t>
            </a:r>
          </a:p>
          <a:p>
            <a:r>
              <a:rPr lang="en-GB" sz="1100">
                <a:latin typeface="Calibri" pitchFamily="34" charset="0"/>
              </a:rPr>
              <a:t>Do players want an individual marker ?</a:t>
            </a:r>
          </a:p>
          <a:p>
            <a:endParaRPr lang="en-GB" sz="1100">
              <a:latin typeface="Calibri" pitchFamily="34" charset="0"/>
            </a:endParaRPr>
          </a:p>
          <a:p>
            <a:r>
              <a:rPr lang="en-GB" sz="1200" b="1">
                <a:latin typeface="Calibri" pitchFamily="34" charset="0"/>
              </a:rPr>
              <a:t>Questioning:</a:t>
            </a:r>
          </a:p>
          <a:p>
            <a:r>
              <a:rPr lang="en-GB" sz="1100">
                <a:latin typeface="Calibri" pitchFamily="34" charset="0"/>
              </a:rPr>
              <a:t>Why is good control important ? </a:t>
            </a:r>
          </a:p>
          <a:p>
            <a:r>
              <a:rPr lang="en-GB" sz="1100">
                <a:latin typeface="Calibri" pitchFamily="34" charset="0"/>
              </a:rPr>
              <a:t>Where would you want your first touch to go ?</a:t>
            </a:r>
          </a:p>
          <a:p>
            <a:r>
              <a:rPr lang="en-GB" sz="1100">
                <a:latin typeface="Calibri" pitchFamily="34" charset="0"/>
              </a:rPr>
              <a:t>How would you use different types of control in a game ?</a:t>
            </a:r>
          </a:p>
          <a:p>
            <a:r>
              <a:rPr lang="en-GB" sz="1100">
                <a:latin typeface="Calibri" pitchFamily="34" charset="0"/>
              </a:rPr>
              <a:t>How might you need to position you body to receive the ball ?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62467" name="Group 57"/>
          <p:cNvGrpSpPr>
            <a:grpSpLocks/>
          </p:cNvGrpSpPr>
          <p:nvPr/>
        </p:nvGrpSpPr>
        <p:grpSpPr bwMode="auto">
          <a:xfrm>
            <a:off x="323850" y="1052513"/>
            <a:ext cx="4535488" cy="5040312"/>
            <a:chOff x="323850" y="1052513"/>
            <a:chExt cx="4535488" cy="5040312"/>
          </a:xfrm>
        </p:grpSpPr>
        <p:sp>
          <p:nvSpPr>
            <p:cNvPr id="62468" name="Rectangle 3"/>
            <p:cNvSpPr>
              <a:spLocks noChangeArrowheads="1"/>
            </p:cNvSpPr>
            <p:nvPr/>
          </p:nvSpPr>
          <p:spPr bwMode="auto">
            <a:xfrm>
              <a:off x="323850" y="1052513"/>
              <a:ext cx="4535488" cy="5040312"/>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62469" name="Oval 4"/>
            <p:cNvSpPr>
              <a:spLocks noChangeArrowheads="1"/>
            </p:cNvSpPr>
            <p:nvPr/>
          </p:nvSpPr>
          <p:spPr bwMode="auto">
            <a:xfrm rot="-5400000">
              <a:off x="620713" y="1751013"/>
              <a:ext cx="3949700" cy="3638550"/>
            </a:xfrm>
            <a:prstGeom prst="ellipse">
              <a:avLst/>
            </a:prstGeom>
            <a:noFill/>
            <a:ln w="28575" algn="in">
              <a:solidFill>
                <a:srgbClr val="FFFFFF"/>
              </a:solidFill>
              <a:round/>
              <a:headEnd/>
              <a:tailEnd/>
            </a:ln>
          </p:spPr>
          <p:txBody>
            <a:bodyPr lIns="36576" tIns="36576" rIns="36576" bIns="36576"/>
            <a:lstStyle/>
            <a:p>
              <a:endParaRPr lang="en-GB">
                <a:latin typeface="Calibri" pitchFamily="34" charset="0"/>
              </a:endParaRPr>
            </a:p>
          </p:txBody>
        </p:sp>
        <p:sp>
          <p:nvSpPr>
            <p:cNvPr id="62470" name="Oval 70" descr="Solid diamond"/>
            <p:cNvSpPr>
              <a:spLocks noChangeArrowheads="1"/>
            </p:cNvSpPr>
            <p:nvPr/>
          </p:nvSpPr>
          <p:spPr bwMode="auto">
            <a:xfrm rot="5400000">
              <a:off x="2124075" y="1700213"/>
              <a:ext cx="8572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471" name="Oval 70" descr="Solid diamond"/>
            <p:cNvSpPr>
              <a:spLocks noChangeArrowheads="1"/>
            </p:cNvSpPr>
            <p:nvPr/>
          </p:nvSpPr>
          <p:spPr bwMode="auto">
            <a:xfrm rot="5400000">
              <a:off x="1259682" y="4941094"/>
              <a:ext cx="84137"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2472" name="Group 61"/>
            <p:cNvGrpSpPr>
              <a:grpSpLocks/>
            </p:cNvGrpSpPr>
            <p:nvPr/>
          </p:nvGrpSpPr>
          <p:grpSpPr bwMode="auto">
            <a:xfrm rot="-2460000">
              <a:off x="2579688" y="2586038"/>
              <a:ext cx="107950" cy="114300"/>
              <a:chOff x="111522075" y="109140450"/>
              <a:chExt cx="162000" cy="198000"/>
            </a:xfrm>
          </p:grpSpPr>
          <p:sp>
            <p:nvSpPr>
              <p:cNvPr id="62520"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21"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22"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2473" name="Group 30"/>
            <p:cNvGrpSpPr>
              <a:grpSpLocks/>
            </p:cNvGrpSpPr>
            <p:nvPr/>
          </p:nvGrpSpPr>
          <p:grpSpPr bwMode="auto">
            <a:xfrm rot="-240000">
              <a:off x="2716213" y="5646738"/>
              <a:ext cx="90487" cy="122237"/>
              <a:chOff x="108600269" y="109058151"/>
              <a:chExt cx="162000" cy="198000"/>
            </a:xfrm>
          </p:grpSpPr>
          <p:sp>
            <p:nvSpPr>
              <p:cNvPr id="62517"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18"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19"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2474" name="Group 30"/>
            <p:cNvGrpSpPr>
              <a:grpSpLocks/>
            </p:cNvGrpSpPr>
            <p:nvPr/>
          </p:nvGrpSpPr>
          <p:grpSpPr bwMode="auto">
            <a:xfrm rot="5460000">
              <a:off x="555625" y="3486150"/>
              <a:ext cx="90488" cy="122238"/>
              <a:chOff x="108600269" y="109058151"/>
              <a:chExt cx="162000" cy="198000"/>
            </a:xfrm>
          </p:grpSpPr>
          <p:sp>
            <p:nvSpPr>
              <p:cNvPr id="62514"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15"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16"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2475" name="Group 30"/>
            <p:cNvGrpSpPr>
              <a:grpSpLocks/>
            </p:cNvGrpSpPr>
            <p:nvPr/>
          </p:nvGrpSpPr>
          <p:grpSpPr bwMode="auto">
            <a:xfrm rot="9180000">
              <a:off x="2066925" y="1470025"/>
              <a:ext cx="92075" cy="122238"/>
              <a:chOff x="108600269" y="109058151"/>
              <a:chExt cx="162000" cy="198000"/>
            </a:xfrm>
          </p:grpSpPr>
          <p:sp>
            <p:nvSpPr>
              <p:cNvPr id="62511"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12"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13"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2476" name="Group 30"/>
            <p:cNvGrpSpPr>
              <a:grpSpLocks/>
            </p:cNvGrpSpPr>
            <p:nvPr/>
          </p:nvGrpSpPr>
          <p:grpSpPr bwMode="auto">
            <a:xfrm rot="-6060000">
              <a:off x="4518819" y="3155157"/>
              <a:ext cx="96837" cy="114300"/>
              <a:chOff x="108600269" y="109058151"/>
              <a:chExt cx="162000" cy="198000"/>
            </a:xfrm>
          </p:grpSpPr>
          <p:sp>
            <p:nvSpPr>
              <p:cNvPr id="62508"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09"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10"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2477" name="Group 61"/>
            <p:cNvGrpSpPr>
              <a:grpSpLocks/>
            </p:cNvGrpSpPr>
            <p:nvPr/>
          </p:nvGrpSpPr>
          <p:grpSpPr bwMode="auto">
            <a:xfrm rot="-6750693">
              <a:off x="2423319" y="4407694"/>
              <a:ext cx="100013" cy="123825"/>
              <a:chOff x="111522075" y="109140450"/>
              <a:chExt cx="162000" cy="198000"/>
            </a:xfrm>
          </p:grpSpPr>
          <p:sp>
            <p:nvSpPr>
              <p:cNvPr id="62505"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06"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07"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2478" name="Group 61"/>
            <p:cNvGrpSpPr>
              <a:grpSpLocks/>
            </p:cNvGrpSpPr>
            <p:nvPr/>
          </p:nvGrpSpPr>
          <p:grpSpPr bwMode="auto">
            <a:xfrm rot="-6750693">
              <a:off x="3769519" y="3486944"/>
              <a:ext cx="98425" cy="125413"/>
              <a:chOff x="111522075" y="109140450"/>
              <a:chExt cx="162000" cy="198000"/>
            </a:xfrm>
          </p:grpSpPr>
          <p:sp>
            <p:nvSpPr>
              <p:cNvPr id="62502"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03"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04"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2479" name="Group 61"/>
            <p:cNvGrpSpPr>
              <a:grpSpLocks/>
            </p:cNvGrpSpPr>
            <p:nvPr/>
          </p:nvGrpSpPr>
          <p:grpSpPr bwMode="auto">
            <a:xfrm rot="10620000">
              <a:off x="1360488" y="3098800"/>
              <a:ext cx="106362" cy="114300"/>
              <a:chOff x="111522075" y="109140450"/>
              <a:chExt cx="162000" cy="198000"/>
            </a:xfrm>
          </p:grpSpPr>
          <p:sp>
            <p:nvSpPr>
              <p:cNvPr id="62499"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00"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501"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2480" name="Oval 70" descr="Solid diamond"/>
            <p:cNvSpPr>
              <a:spLocks noChangeArrowheads="1"/>
            </p:cNvSpPr>
            <p:nvPr/>
          </p:nvSpPr>
          <p:spPr bwMode="auto">
            <a:xfrm rot="5400000">
              <a:off x="3924300" y="4868863"/>
              <a:ext cx="8572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481" name="Oval 70" descr="Solid diamond"/>
            <p:cNvSpPr>
              <a:spLocks noChangeArrowheads="1"/>
            </p:cNvSpPr>
            <p:nvPr/>
          </p:nvSpPr>
          <p:spPr bwMode="auto">
            <a:xfrm rot="5400000">
              <a:off x="4356894" y="3212306"/>
              <a:ext cx="85725" cy="87313"/>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2482" name="Group 50"/>
            <p:cNvGrpSpPr>
              <a:grpSpLocks/>
            </p:cNvGrpSpPr>
            <p:nvPr/>
          </p:nvGrpSpPr>
          <p:grpSpPr bwMode="auto">
            <a:xfrm rot="3120000">
              <a:off x="1142206" y="5031582"/>
              <a:ext cx="98425" cy="115888"/>
              <a:chOff x="111529275" y="110047650"/>
              <a:chExt cx="162000" cy="198000"/>
            </a:xfrm>
          </p:grpSpPr>
          <p:sp>
            <p:nvSpPr>
              <p:cNvPr id="62496"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497"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498"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2483" name="Group 50"/>
            <p:cNvGrpSpPr>
              <a:grpSpLocks/>
            </p:cNvGrpSpPr>
            <p:nvPr/>
          </p:nvGrpSpPr>
          <p:grpSpPr bwMode="auto">
            <a:xfrm rot="-8400000">
              <a:off x="3883025" y="1930400"/>
              <a:ext cx="90488" cy="128588"/>
              <a:chOff x="111529275" y="110047650"/>
              <a:chExt cx="162000" cy="198000"/>
            </a:xfrm>
          </p:grpSpPr>
          <p:sp>
            <p:nvSpPr>
              <p:cNvPr id="62493"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494"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495"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2484" name="Group 50"/>
            <p:cNvGrpSpPr>
              <a:grpSpLocks/>
            </p:cNvGrpSpPr>
            <p:nvPr/>
          </p:nvGrpSpPr>
          <p:grpSpPr bwMode="auto">
            <a:xfrm rot="-3300000">
              <a:off x="4171950" y="4883151"/>
              <a:ext cx="90487" cy="125412"/>
              <a:chOff x="111529275" y="110047650"/>
              <a:chExt cx="162000" cy="198000"/>
            </a:xfrm>
          </p:grpSpPr>
          <p:sp>
            <p:nvSpPr>
              <p:cNvPr id="62490"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491"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492"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2485" name="Group 50"/>
            <p:cNvGrpSpPr>
              <a:grpSpLocks/>
            </p:cNvGrpSpPr>
            <p:nvPr/>
          </p:nvGrpSpPr>
          <p:grpSpPr bwMode="auto">
            <a:xfrm rot="8280000">
              <a:off x="1069975" y="2151063"/>
              <a:ext cx="98425" cy="115887"/>
              <a:chOff x="111529275" y="110047650"/>
              <a:chExt cx="162000" cy="198000"/>
            </a:xfrm>
          </p:grpSpPr>
          <p:sp>
            <p:nvSpPr>
              <p:cNvPr id="62487"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488"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2489"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83" name="Isosceles Triangle 82"/>
            <p:cNvSpPr/>
            <p:nvPr/>
          </p:nvSpPr>
          <p:spPr>
            <a:xfrm>
              <a:off x="2124075" y="2997200"/>
              <a:ext cx="1079500" cy="792163"/>
            </a:xfrm>
            <a:prstGeom prst="triangle">
              <a:avLst>
                <a:gd name="adj" fmla="val 50000"/>
              </a:avLst>
            </a:prstGeom>
            <a:noFill/>
            <a:ln w="34925">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58"/>
          <p:cNvSpPr txBox="1">
            <a:spLocks noChangeArrowheads="1"/>
          </p:cNvSpPr>
          <p:nvPr/>
        </p:nvSpPr>
        <p:spPr bwMode="auto">
          <a:xfrm>
            <a:off x="5076825" y="476250"/>
            <a:ext cx="3889375" cy="8618538"/>
          </a:xfrm>
          <a:prstGeom prst="rect">
            <a:avLst/>
          </a:prstGeom>
          <a:noFill/>
          <a:ln w="9525">
            <a:noFill/>
            <a:miter lim="800000"/>
            <a:headEnd/>
            <a:tailEnd/>
          </a:ln>
        </p:spPr>
        <p:txBody>
          <a:bodyPr>
            <a:spAutoFit/>
          </a:bodyPr>
          <a:lstStyle/>
          <a:p>
            <a:r>
              <a:rPr lang="en-GB" sz="1400" b="1">
                <a:latin typeface="Calibri" pitchFamily="34" charset="0"/>
              </a:rPr>
              <a:t>Run Forest Run</a:t>
            </a:r>
          </a:p>
          <a:p>
            <a:endParaRPr lang="en-GB" sz="1000" b="1">
              <a:latin typeface="Calibri" pitchFamily="34" charset="0"/>
            </a:endParaRPr>
          </a:p>
          <a:p>
            <a:r>
              <a:rPr lang="en-GB" sz="1200" b="1">
                <a:latin typeface="Calibri" pitchFamily="34" charset="0"/>
              </a:rPr>
              <a:t>Set Up: </a:t>
            </a:r>
            <a:endParaRPr lang="en-GB" sz="1200">
              <a:latin typeface="Calibri" pitchFamily="34" charset="0"/>
            </a:endParaRPr>
          </a:p>
          <a:p>
            <a:r>
              <a:rPr lang="en-GB" sz="1100">
                <a:latin typeface="Calibri" pitchFamily="34" charset="0"/>
              </a:rPr>
              <a:t>10 Players</a:t>
            </a:r>
          </a:p>
          <a:p>
            <a:r>
              <a:rPr lang="en-GB" sz="1100">
                <a:latin typeface="Calibri" pitchFamily="34" charset="0"/>
              </a:rPr>
              <a:t>2 Groups of 5</a:t>
            </a:r>
          </a:p>
          <a:p>
            <a:r>
              <a:rPr lang="en-GB" sz="1100">
                <a:latin typeface="Calibri" pitchFamily="34" charset="0"/>
              </a:rPr>
              <a:t>Area will be dependant on age and ability</a:t>
            </a:r>
          </a:p>
          <a:p>
            <a:endParaRPr lang="en-GB" sz="1000" b="1">
              <a:latin typeface="Calibri" pitchFamily="34" charset="0"/>
            </a:endParaRPr>
          </a:p>
          <a:p>
            <a:r>
              <a:rPr lang="en-GB" sz="1200" b="1">
                <a:latin typeface="Calibri" pitchFamily="34" charset="0"/>
              </a:rPr>
              <a:t>Start:</a:t>
            </a:r>
          </a:p>
          <a:p>
            <a:r>
              <a:rPr lang="en-GB" sz="1100" b="1">
                <a:latin typeface="Calibri" pitchFamily="34" charset="0"/>
              </a:rPr>
              <a:t>1: </a:t>
            </a:r>
            <a:r>
              <a:rPr lang="en-GB" sz="1100">
                <a:latin typeface="Calibri" pitchFamily="34" charset="0"/>
              </a:rPr>
              <a:t>Players run with the ball up to the other end zone, allow players to have a few go’s to get used to the area and surface</a:t>
            </a:r>
          </a:p>
          <a:p>
            <a:r>
              <a:rPr lang="en-GB" sz="1100">
                <a:latin typeface="Calibri" pitchFamily="34" charset="0"/>
              </a:rPr>
              <a:t>Ask players what parts of their feet are they using</a:t>
            </a:r>
          </a:p>
          <a:p>
            <a:endParaRPr lang="en-GB" sz="1000" b="1">
              <a:latin typeface="Calibri" pitchFamily="34" charset="0"/>
            </a:endParaRPr>
          </a:p>
          <a:p>
            <a:r>
              <a:rPr lang="en-GB" sz="1200" b="1">
                <a:latin typeface="Calibri" pitchFamily="34" charset="0"/>
              </a:rPr>
              <a:t>Progressions:</a:t>
            </a:r>
          </a:p>
          <a:p>
            <a:r>
              <a:rPr lang="en-GB" sz="1100" b="1">
                <a:latin typeface="Calibri" pitchFamily="34" charset="0"/>
              </a:rPr>
              <a:t>2: </a:t>
            </a:r>
            <a:r>
              <a:rPr lang="en-GB" sz="1100">
                <a:latin typeface="Calibri" pitchFamily="34" charset="0"/>
              </a:rPr>
              <a:t>One group each end, work to other end, there will be interference as they meet.</a:t>
            </a:r>
          </a:p>
          <a:p>
            <a:r>
              <a:rPr lang="en-GB" sz="1100" b="1">
                <a:latin typeface="Calibri" pitchFamily="34" charset="0"/>
              </a:rPr>
              <a:t>3:</a:t>
            </a:r>
            <a:r>
              <a:rPr lang="en-GB" sz="1100">
                <a:latin typeface="Calibri" pitchFamily="34" charset="0"/>
              </a:rPr>
              <a:t> Add a player in the middle to act as a blocker, give them an incentive for intercepting balls</a:t>
            </a:r>
          </a:p>
          <a:p>
            <a:r>
              <a:rPr lang="en-GB" sz="1100" b="1">
                <a:latin typeface="Calibri" pitchFamily="34" charset="0"/>
              </a:rPr>
              <a:t>4: </a:t>
            </a:r>
            <a:r>
              <a:rPr lang="en-GB" sz="1100">
                <a:latin typeface="Calibri" pitchFamily="34" charset="0"/>
              </a:rPr>
              <a:t>Add a second defender, if they are still being successful</a:t>
            </a:r>
          </a:p>
          <a:p>
            <a:r>
              <a:rPr lang="en-GB" sz="1100" b="1">
                <a:latin typeface="Calibri" pitchFamily="34" charset="0"/>
              </a:rPr>
              <a:t>5:</a:t>
            </a:r>
            <a:r>
              <a:rPr lang="en-GB" sz="1100">
                <a:latin typeface="Calibri" pitchFamily="34" charset="0"/>
              </a:rPr>
              <a:t> Split the area and have a 2 v 1 in each channel</a:t>
            </a:r>
          </a:p>
          <a:p>
            <a:r>
              <a:rPr lang="en-GB" sz="1100">
                <a:latin typeface="Calibri" pitchFamily="34" charset="0"/>
              </a:rPr>
              <a:t>6: Add gates on sides, if defender wins ball can the run the ball through a gate</a:t>
            </a:r>
          </a:p>
          <a:p>
            <a:endParaRPr lang="en-GB" sz="1000">
              <a:latin typeface="Calibri" pitchFamily="34" charset="0"/>
            </a:endParaRPr>
          </a:p>
          <a:p>
            <a:r>
              <a:rPr lang="en-GB" sz="1200" b="1">
                <a:latin typeface="Calibri" pitchFamily="34" charset="0"/>
              </a:rPr>
              <a:t>Challenges:</a:t>
            </a:r>
          </a:p>
          <a:p>
            <a:r>
              <a:rPr lang="en-GB" sz="1100">
                <a:latin typeface="Calibri" pitchFamily="34" charset="0"/>
              </a:rPr>
              <a:t>When working in a pair, when do we run with the ball, when do we pass ?</a:t>
            </a:r>
          </a:p>
          <a:p>
            <a:endParaRPr lang="en-GB" sz="1000">
              <a:latin typeface="Calibri" pitchFamily="34" charset="0"/>
            </a:endParaRPr>
          </a:p>
          <a:p>
            <a:r>
              <a:rPr lang="en-GB" sz="1100" b="1">
                <a:latin typeface="Calibri" pitchFamily="34" charset="0"/>
              </a:rPr>
              <a:t>Make Harder:</a:t>
            </a:r>
          </a:p>
          <a:p>
            <a:r>
              <a:rPr lang="en-GB" sz="1100">
                <a:latin typeface="Calibri" pitchFamily="34" charset="0"/>
              </a:rPr>
              <a:t>Add a defender</a:t>
            </a:r>
          </a:p>
          <a:p>
            <a:r>
              <a:rPr lang="en-GB" sz="1100">
                <a:latin typeface="Calibri" pitchFamily="34" charset="0"/>
              </a:rPr>
              <a:t>Smaller Ball</a:t>
            </a:r>
          </a:p>
          <a:p>
            <a:r>
              <a:rPr lang="en-GB" sz="1100">
                <a:latin typeface="Calibri" pitchFamily="34" charset="0"/>
              </a:rPr>
              <a:t>Time Limit</a:t>
            </a:r>
          </a:p>
          <a:p>
            <a:endParaRPr lang="en-GB" sz="1000">
              <a:latin typeface="Calibri" pitchFamily="34" charset="0"/>
            </a:endParaRPr>
          </a:p>
          <a:p>
            <a:r>
              <a:rPr lang="en-GB" sz="1100" b="1">
                <a:latin typeface="Calibri" pitchFamily="34" charset="0"/>
              </a:rPr>
              <a:t>Make Easier:</a:t>
            </a:r>
          </a:p>
          <a:p>
            <a:r>
              <a:rPr lang="en-GB" sz="1100">
                <a:latin typeface="Calibri" pitchFamily="34" charset="0"/>
              </a:rPr>
              <a:t>Increase Area</a:t>
            </a:r>
          </a:p>
          <a:p>
            <a:r>
              <a:rPr lang="en-GB" sz="1100">
                <a:latin typeface="Calibri" pitchFamily="34" charset="0"/>
              </a:rPr>
              <a:t>Remove the defender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63491" name="Group 77"/>
          <p:cNvGrpSpPr>
            <a:grpSpLocks/>
          </p:cNvGrpSpPr>
          <p:nvPr/>
        </p:nvGrpSpPr>
        <p:grpSpPr bwMode="auto">
          <a:xfrm>
            <a:off x="250825" y="1052513"/>
            <a:ext cx="4660900" cy="5040312"/>
            <a:chOff x="250825" y="1052513"/>
            <a:chExt cx="4660900" cy="5040312"/>
          </a:xfrm>
        </p:grpSpPr>
        <p:sp>
          <p:nvSpPr>
            <p:cNvPr id="63492" name="Rectangle 3"/>
            <p:cNvSpPr>
              <a:spLocks noChangeArrowheads="1"/>
            </p:cNvSpPr>
            <p:nvPr/>
          </p:nvSpPr>
          <p:spPr bwMode="auto">
            <a:xfrm>
              <a:off x="323850" y="1052513"/>
              <a:ext cx="4535488" cy="5040312"/>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cxnSp>
          <p:nvCxnSpPr>
            <p:cNvPr id="4" name="Straight Connector 3"/>
            <p:cNvCxnSpPr/>
            <p:nvPr/>
          </p:nvCxnSpPr>
          <p:spPr>
            <a:xfrm>
              <a:off x="323850" y="1700213"/>
              <a:ext cx="4535488"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23850" y="5445125"/>
              <a:ext cx="4535488"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63495" name="Group 45"/>
            <p:cNvGrpSpPr>
              <a:grpSpLocks/>
            </p:cNvGrpSpPr>
            <p:nvPr/>
          </p:nvGrpSpPr>
          <p:grpSpPr bwMode="auto">
            <a:xfrm rot="10800000">
              <a:off x="1476375" y="1412875"/>
              <a:ext cx="111125" cy="136525"/>
              <a:chOff x="108612375" y="108894750"/>
              <a:chExt cx="162000" cy="198000"/>
            </a:xfrm>
          </p:grpSpPr>
          <p:sp>
            <p:nvSpPr>
              <p:cNvPr id="63563"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64"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65"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3496" name="Group 45"/>
            <p:cNvGrpSpPr>
              <a:grpSpLocks/>
            </p:cNvGrpSpPr>
            <p:nvPr/>
          </p:nvGrpSpPr>
          <p:grpSpPr bwMode="auto">
            <a:xfrm rot="10800000">
              <a:off x="611188" y="1412875"/>
              <a:ext cx="111125" cy="136525"/>
              <a:chOff x="108612375" y="108894750"/>
              <a:chExt cx="162000" cy="198000"/>
            </a:xfrm>
          </p:grpSpPr>
          <p:sp>
            <p:nvSpPr>
              <p:cNvPr id="63560"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61"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62"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3497" name="Group 45"/>
            <p:cNvGrpSpPr>
              <a:grpSpLocks/>
            </p:cNvGrpSpPr>
            <p:nvPr/>
          </p:nvGrpSpPr>
          <p:grpSpPr bwMode="auto">
            <a:xfrm rot="10800000">
              <a:off x="2268538" y="1412875"/>
              <a:ext cx="111125" cy="136525"/>
              <a:chOff x="108612375" y="108894750"/>
              <a:chExt cx="162000" cy="198000"/>
            </a:xfrm>
          </p:grpSpPr>
          <p:sp>
            <p:nvSpPr>
              <p:cNvPr id="63557"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58"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59"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3498" name="Group 45"/>
            <p:cNvGrpSpPr>
              <a:grpSpLocks/>
            </p:cNvGrpSpPr>
            <p:nvPr/>
          </p:nvGrpSpPr>
          <p:grpSpPr bwMode="auto">
            <a:xfrm rot="10800000">
              <a:off x="3059113" y="1412875"/>
              <a:ext cx="112712" cy="136525"/>
              <a:chOff x="108612375" y="108894750"/>
              <a:chExt cx="162000" cy="198000"/>
            </a:xfrm>
          </p:grpSpPr>
          <p:sp>
            <p:nvSpPr>
              <p:cNvPr id="63554"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55"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56"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3499" name="Group 45"/>
            <p:cNvGrpSpPr>
              <a:grpSpLocks/>
            </p:cNvGrpSpPr>
            <p:nvPr/>
          </p:nvGrpSpPr>
          <p:grpSpPr bwMode="auto">
            <a:xfrm rot="10800000">
              <a:off x="4067175" y="1412875"/>
              <a:ext cx="112713" cy="136525"/>
              <a:chOff x="108612375" y="108894750"/>
              <a:chExt cx="162000" cy="198000"/>
            </a:xfrm>
          </p:grpSpPr>
          <p:sp>
            <p:nvSpPr>
              <p:cNvPr id="63551"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52"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53"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3500" name="Group 29"/>
            <p:cNvGrpSpPr>
              <a:grpSpLocks/>
            </p:cNvGrpSpPr>
            <p:nvPr/>
          </p:nvGrpSpPr>
          <p:grpSpPr bwMode="auto">
            <a:xfrm>
              <a:off x="971550" y="1196975"/>
              <a:ext cx="111125" cy="136525"/>
              <a:chOff x="1979712" y="2996952"/>
              <a:chExt cx="111242" cy="137052"/>
            </a:xfrm>
          </p:grpSpPr>
          <p:sp>
            <p:nvSpPr>
              <p:cNvPr id="63548"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49"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50"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3501" name="Group 30"/>
            <p:cNvGrpSpPr>
              <a:grpSpLocks/>
            </p:cNvGrpSpPr>
            <p:nvPr/>
          </p:nvGrpSpPr>
          <p:grpSpPr bwMode="auto">
            <a:xfrm>
              <a:off x="1763713" y="1196975"/>
              <a:ext cx="111125" cy="136525"/>
              <a:chOff x="1979712" y="2996952"/>
              <a:chExt cx="111242" cy="137052"/>
            </a:xfrm>
          </p:grpSpPr>
          <p:sp>
            <p:nvSpPr>
              <p:cNvPr id="63545"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46"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47"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3502" name="Group 34"/>
            <p:cNvGrpSpPr>
              <a:grpSpLocks/>
            </p:cNvGrpSpPr>
            <p:nvPr/>
          </p:nvGrpSpPr>
          <p:grpSpPr bwMode="auto">
            <a:xfrm>
              <a:off x="2627313" y="1196975"/>
              <a:ext cx="111125" cy="136525"/>
              <a:chOff x="1979712" y="2996952"/>
              <a:chExt cx="111242" cy="137052"/>
            </a:xfrm>
          </p:grpSpPr>
          <p:sp>
            <p:nvSpPr>
              <p:cNvPr id="63542"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43"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44"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3503" name="Group 38"/>
            <p:cNvGrpSpPr>
              <a:grpSpLocks/>
            </p:cNvGrpSpPr>
            <p:nvPr/>
          </p:nvGrpSpPr>
          <p:grpSpPr bwMode="auto">
            <a:xfrm>
              <a:off x="3563938" y="1196975"/>
              <a:ext cx="111125" cy="136525"/>
              <a:chOff x="1979712" y="2996952"/>
              <a:chExt cx="111242" cy="137052"/>
            </a:xfrm>
          </p:grpSpPr>
          <p:sp>
            <p:nvSpPr>
              <p:cNvPr id="63539"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40"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41"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3504" name="Group 42"/>
            <p:cNvGrpSpPr>
              <a:grpSpLocks/>
            </p:cNvGrpSpPr>
            <p:nvPr/>
          </p:nvGrpSpPr>
          <p:grpSpPr bwMode="auto">
            <a:xfrm>
              <a:off x="4500563" y="1268413"/>
              <a:ext cx="111125" cy="138112"/>
              <a:chOff x="1979712" y="2996952"/>
              <a:chExt cx="111242" cy="137052"/>
            </a:xfrm>
          </p:grpSpPr>
          <p:sp>
            <p:nvSpPr>
              <p:cNvPr id="63536"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37"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38"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3505" name="Oval 70" descr="Solid diamond"/>
            <p:cNvSpPr>
              <a:spLocks noChangeArrowheads="1"/>
            </p:cNvSpPr>
            <p:nvPr/>
          </p:nvSpPr>
          <p:spPr bwMode="auto">
            <a:xfrm rot="5400000">
              <a:off x="1763713" y="1412875"/>
              <a:ext cx="8572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06" name="Oval 70" descr="Solid diamond"/>
            <p:cNvSpPr>
              <a:spLocks noChangeArrowheads="1"/>
            </p:cNvSpPr>
            <p:nvPr/>
          </p:nvSpPr>
          <p:spPr bwMode="auto">
            <a:xfrm rot="5400000">
              <a:off x="2267744" y="1629569"/>
              <a:ext cx="85725" cy="841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07" name="Oval 70" descr="Solid diamond"/>
            <p:cNvSpPr>
              <a:spLocks noChangeArrowheads="1"/>
            </p:cNvSpPr>
            <p:nvPr/>
          </p:nvSpPr>
          <p:spPr bwMode="auto">
            <a:xfrm rot="5400000">
              <a:off x="1475581" y="1629569"/>
              <a:ext cx="85725" cy="8413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08" name="Oval 70" descr="Solid diamond"/>
            <p:cNvSpPr>
              <a:spLocks noChangeArrowheads="1"/>
            </p:cNvSpPr>
            <p:nvPr/>
          </p:nvSpPr>
          <p:spPr bwMode="auto">
            <a:xfrm rot="5400000">
              <a:off x="971550" y="1412875"/>
              <a:ext cx="8572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09" name="Oval 70" descr="Solid diamond"/>
            <p:cNvSpPr>
              <a:spLocks noChangeArrowheads="1"/>
            </p:cNvSpPr>
            <p:nvPr/>
          </p:nvSpPr>
          <p:spPr bwMode="auto">
            <a:xfrm rot="5400000">
              <a:off x="611188" y="1628775"/>
              <a:ext cx="8572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10" name="Oval 70" descr="Solid diamond"/>
            <p:cNvSpPr>
              <a:spLocks noChangeArrowheads="1"/>
            </p:cNvSpPr>
            <p:nvPr/>
          </p:nvSpPr>
          <p:spPr bwMode="auto">
            <a:xfrm rot="5400000">
              <a:off x="2627313" y="1412875"/>
              <a:ext cx="8572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11" name="Oval 70" descr="Solid diamond"/>
            <p:cNvSpPr>
              <a:spLocks noChangeArrowheads="1"/>
            </p:cNvSpPr>
            <p:nvPr/>
          </p:nvSpPr>
          <p:spPr bwMode="auto">
            <a:xfrm rot="5400000">
              <a:off x="3132138" y="1628775"/>
              <a:ext cx="8572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12" name="Oval 70" descr="Solid diamond"/>
            <p:cNvSpPr>
              <a:spLocks noChangeArrowheads="1"/>
            </p:cNvSpPr>
            <p:nvPr/>
          </p:nvSpPr>
          <p:spPr bwMode="auto">
            <a:xfrm rot="5400000">
              <a:off x="3563938" y="1412875"/>
              <a:ext cx="8572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13" name="Oval 70" descr="Solid diamond"/>
            <p:cNvSpPr>
              <a:spLocks noChangeArrowheads="1"/>
            </p:cNvSpPr>
            <p:nvPr/>
          </p:nvSpPr>
          <p:spPr bwMode="auto">
            <a:xfrm rot="5400000">
              <a:off x="4067969" y="1556544"/>
              <a:ext cx="84137"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3514" name="Oval 70" descr="Solid diamond"/>
            <p:cNvSpPr>
              <a:spLocks noChangeArrowheads="1"/>
            </p:cNvSpPr>
            <p:nvPr/>
          </p:nvSpPr>
          <p:spPr bwMode="auto">
            <a:xfrm rot="5400000">
              <a:off x="4499769" y="1485107"/>
              <a:ext cx="85725" cy="841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cxnSp>
          <p:nvCxnSpPr>
            <p:cNvPr id="59" name="Straight Connector 58"/>
            <p:cNvCxnSpPr>
              <a:stCxn id="63492" idx="0"/>
              <a:endCxn id="63492" idx="2"/>
            </p:cNvCxnSpPr>
            <p:nvPr/>
          </p:nvCxnSpPr>
          <p:spPr>
            <a:xfrm rot="16200000" flipH="1">
              <a:off x="72232" y="3572669"/>
              <a:ext cx="5040312" cy="0"/>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63516" name="Group 1"/>
            <p:cNvGrpSpPr>
              <a:grpSpLocks/>
            </p:cNvGrpSpPr>
            <p:nvPr/>
          </p:nvGrpSpPr>
          <p:grpSpPr bwMode="auto">
            <a:xfrm>
              <a:off x="250825" y="3141663"/>
              <a:ext cx="123825" cy="82550"/>
              <a:chOff x="110039775" y="111888150"/>
              <a:chExt cx="252000" cy="144000"/>
            </a:xfrm>
          </p:grpSpPr>
          <p:grpSp>
            <p:nvGrpSpPr>
              <p:cNvPr id="63532" name="Group 66"/>
              <p:cNvGrpSpPr>
                <a:grpSpLocks/>
              </p:cNvGrpSpPr>
              <p:nvPr/>
            </p:nvGrpSpPr>
            <p:grpSpPr bwMode="auto">
              <a:xfrm>
                <a:off x="110039775" y="111888150"/>
                <a:ext cx="252000" cy="144000"/>
                <a:chOff x="22570575" y="24094950"/>
                <a:chExt cx="432000" cy="180000"/>
              </a:xfrm>
            </p:grpSpPr>
            <p:sp>
              <p:nvSpPr>
                <p:cNvPr id="63534"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3535"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3533"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3517" name="Group 1"/>
            <p:cNvGrpSpPr>
              <a:grpSpLocks/>
            </p:cNvGrpSpPr>
            <p:nvPr/>
          </p:nvGrpSpPr>
          <p:grpSpPr bwMode="auto">
            <a:xfrm>
              <a:off x="250825" y="3789363"/>
              <a:ext cx="123825" cy="82550"/>
              <a:chOff x="110039775" y="111888150"/>
              <a:chExt cx="252000" cy="144000"/>
            </a:xfrm>
          </p:grpSpPr>
          <p:grpSp>
            <p:nvGrpSpPr>
              <p:cNvPr id="63528" name="Group 66"/>
              <p:cNvGrpSpPr>
                <a:grpSpLocks/>
              </p:cNvGrpSpPr>
              <p:nvPr/>
            </p:nvGrpSpPr>
            <p:grpSpPr bwMode="auto">
              <a:xfrm>
                <a:off x="110039775" y="111888150"/>
                <a:ext cx="252000" cy="144000"/>
                <a:chOff x="22570575" y="24094950"/>
                <a:chExt cx="432000" cy="180000"/>
              </a:xfrm>
            </p:grpSpPr>
            <p:sp>
              <p:nvSpPr>
                <p:cNvPr id="63530"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3531"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3529"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3518" name="Group 1"/>
            <p:cNvGrpSpPr>
              <a:grpSpLocks/>
            </p:cNvGrpSpPr>
            <p:nvPr/>
          </p:nvGrpSpPr>
          <p:grpSpPr bwMode="auto">
            <a:xfrm>
              <a:off x="4787900" y="3716338"/>
              <a:ext cx="123825" cy="82550"/>
              <a:chOff x="110039775" y="111888150"/>
              <a:chExt cx="252000" cy="144000"/>
            </a:xfrm>
          </p:grpSpPr>
          <p:grpSp>
            <p:nvGrpSpPr>
              <p:cNvPr id="63524" name="Group 66"/>
              <p:cNvGrpSpPr>
                <a:grpSpLocks/>
              </p:cNvGrpSpPr>
              <p:nvPr/>
            </p:nvGrpSpPr>
            <p:grpSpPr bwMode="auto">
              <a:xfrm>
                <a:off x="110039775" y="111888150"/>
                <a:ext cx="252000" cy="144000"/>
                <a:chOff x="22570575" y="24094950"/>
                <a:chExt cx="432000" cy="180000"/>
              </a:xfrm>
            </p:grpSpPr>
            <p:sp>
              <p:nvSpPr>
                <p:cNvPr id="63526"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3527"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3525"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3519" name="Group 1"/>
            <p:cNvGrpSpPr>
              <a:grpSpLocks/>
            </p:cNvGrpSpPr>
            <p:nvPr/>
          </p:nvGrpSpPr>
          <p:grpSpPr bwMode="auto">
            <a:xfrm>
              <a:off x="4787900" y="2997200"/>
              <a:ext cx="123825" cy="82550"/>
              <a:chOff x="110039775" y="111888150"/>
              <a:chExt cx="252000" cy="144000"/>
            </a:xfrm>
          </p:grpSpPr>
          <p:grpSp>
            <p:nvGrpSpPr>
              <p:cNvPr id="63520" name="Group 66"/>
              <p:cNvGrpSpPr>
                <a:grpSpLocks/>
              </p:cNvGrpSpPr>
              <p:nvPr/>
            </p:nvGrpSpPr>
            <p:grpSpPr bwMode="auto">
              <a:xfrm>
                <a:off x="110039775" y="111888150"/>
                <a:ext cx="252000" cy="144000"/>
                <a:chOff x="22570575" y="24094950"/>
                <a:chExt cx="432000" cy="180000"/>
              </a:xfrm>
            </p:grpSpPr>
            <p:sp>
              <p:nvSpPr>
                <p:cNvPr id="63522"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3523"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3521"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58"/>
          <p:cNvSpPr txBox="1">
            <a:spLocks noChangeArrowheads="1"/>
          </p:cNvSpPr>
          <p:nvPr/>
        </p:nvSpPr>
        <p:spPr bwMode="auto">
          <a:xfrm>
            <a:off x="5003800" y="260350"/>
            <a:ext cx="3889375" cy="8448675"/>
          </a:xfrm>
          <a:prstGeom prst="rect">
            <a:avLst/>
          </a:prstGeom>
          <a:noFill/>
          <a:ln w="9525">
            <a:noFill/>
            <a:miter lim="800000"/>
            <a:headEnd/>
            <a:tailEnd/>
          </a:ln>
        </p:spPr>
        <p:txBody>
          <a:bodyPr>
            <a:spAutoFit/>
          </a:bodyPr>
          <a:lstStyle/>
          <a:p>
            <a:r>
              <a:rPr lang="en-GB" sz="1400" b="1">
                <a:latin typeface="Calibri" pitchFamily="34" charset="0"/>
              </a:rPr>
              <a:t>Stuck in the Mud (Tag Game)</a:t>
            </a:r>
          </a:p>
          <a:p>
            <a:endParaRPr lang="en-GB" sz="1000" b="1">
              <a:latin typeface="Calibri" pitchFamily="34" charset="0"/>
            </a:endParaRPr>
          </a:p>
          <a:p>
            <a:r>
              <a:rPr lang="en-GB" sz="1200" b="1">
                <a:latin typeface="Calibri" pitchFamily="34" charset="0"/>
              </a:rPr>
              <a:t>Set Up: </a:t>
            </a:r>
            <a:endParaRPr lang="en-GB" sz="1200">
              <a:latin typeface="Calibri" pitchFamily="34" charset="0"/>
            </a:endParaRPr>
          </a:p>
          <a:p>
            <a:r>
              <a:rPr lang="en-GB" sz="1100">
                <a:latin typeface="Calibri" pitchFamily="34" charset="0"/>
              </a:rPr>
              <a:t>10 Players</a:t>
            </a:r>
          </a:p>
          <a:p>
            <a:r>
              <a:rPr lang="en-GB" sz="1100">
                <a:latin typeface="Calibri" pitchFamily="34" charset="0"/>
              </a:rPr>
              <a:t>Area will be dependant on age and ability</a:t>
            </a:r>
          </a:p>
          <a:p>
            <a:endParaRPr lang="en-GB" sz="800" b="1">
              <a:latin typeface="Calibri" pitchFamily="34" charset="0"/>
            </a:endParaRPr>
          </a:p>
          <a:p>
            <a:r>
              <a:rPr lang="en-GB" sz="1200" b="1">
                <a:latin typeface="Calibri" pitchFamily="34" charset="0"/>
              </a:rPr>
              <a:t>Start:</a:t>
            </a:r>
          </a:p>
          <a:p>
            <a:r>
              <a:rPr lang="en-GB" sz="1100">
                <a:latin typeface="Calibri" pitchFamily="34" charset="0"/>
              </a:rPr>
              <a:t>Players moving around the area trying to avoid the tagger, if tagged, they sand in a star position until released.</a:t>
            </a:r>
          </a:p>
          <a:p>
            <a:r>
              <a:rPr lang="en-GB" sz="1100">
                <a:latin typeface="Calibri" pitchFamily="34" charset="0"/>
              </a:rPr>
              <a:t>Players can be released in two ways. Firstly a player crawling through their legs or a player running under both arms.</a:t>
            </a:r>
          </a:p>
          <a:p>
            <a:endParaRPr lang="en-GB" sz="800" b="1">
              <a:latin typeface="Calibri" pitchFamily="34" charset="0"/>
            </a:endParaRPr>
          </a:p>
          <a:p>
            <a:r>
              <a:rPr lang="en-GB" sz="1200" b="1">
                <a:latin typeface="Calibri" pitchFamily="34" charset="0"/>
              </a:rPr>
              <a:t>Progressions:</a:t>
            </a:r>
          </a:p>
          <a:p>
            <a:pPr>
              <a:buFont typeface="Arial" charset="0"/>
              <a:buChar char="•"/>
            </a:pPr>
            <a:r>
              <a:rPr lang="en-GB" sz="1100">
                <a:latin typeface="Calibri" pitchFamily="34" charset="0"/>
              </a:rPr>
              <a:t> Players can now move in any way other than forwards, taggers can still move freely.</a:t>
            </a:r>
          </a:p>
          <a:p>
            <a:pPr>
              <a:buFont typeface="Arial" charset="0"/>
              <a:buChar char="•"/>
            </a:pPr>
            <a:r>
              <a:rPr lang="en-GB" sz="1100">
                <a:latin typeface="Calibri" pitchFamily="34" charset="0"/>
              </a:rPr>
              <a:t> 2 Taggers:- Players now have a ball to dribble and players who are tagged are released by someone passing the ball through their legs.</a:t>
            </a:r>
          </a:p>
          <a:p>
            <a:pPr>
              <a:buFont typeface="Arial" charset="0"/>
              <a:buChar char="•"/>
            </a:pPr>
            <a:r>
              <a:rPr lang="en-GB" sz="1100">
                <a:latin typeface="Calibri" pitchFamily="34" charset="0"/>
              </a:rPr>
              <a:t> 2 Taggers, 2 teams of four, each team has a ball . Teams look to keep ball and avoid getting tagged.</a:t>
            </a:r>
          </a:p>
          <a:p>
            <a:pPr>
              <a:buFont typeface="Arial" charset="0"/>
              <a:buChar char="•"/>
            </a:pPr>
            <a:r>
              <a:rPr lang="en-GB" sz="1100">
                <a:latin typeface="Calibri" pitchFamily="34" charset="0"/>
              </a:rPr>
              <a:t> Can only tag players without the ball (limit amount of time player on ball keeps possession)</a:t>
            </a:r>
          </a:p>
          <a:p>
            <a:pPr>
              <a:buFont typeface="Arial" charset="0"/>
              <a:buChar char="•"/>
            </a:pPr>
            <a:r>
              <a:rPr lang="en-GB" sz="1100">
                <a:latin typeface="Calibri" pitchFamily="34" charset="0"/>
              </a:rPr>
              <a:t> Can only tag players with the ball</a:t>
            </a:r>
          </a:p>
          <a:p>
            <a:pPr>
              <a:buFont typeface="Arial" charset="0"/>
              <a:buChar char="•"/>
            </a:pPr>
            <a:r>
              <a:rPr lang="en-GB" sz="1100">
                <a:latin typeface="Calibri" pitchFamily="34" charset="0"/>
              </a:rPr>
              <a:t> Play for 1 minute and at the see who has least amount of players tagged</a:t>
            </a:r>
          </a:p>
          <a:p>
            <a:endParaRPr lang="en-GB" sz="800">
              <a:latin typeface="Calibri" pitchFamily="34" charset="0"/>
            </a:endParaRPr>
          </a:p>
          <a:p>
            <a:r>
              <a:rPr lang="en-GB" sz="1100">
                <a:latin typeface="Calibri" pitchFamily="34" charset="0"/>
              </a:rPr>
              <a:t>If taggers dominate, once they tag someone they have to run through one of the gates on the edge of the area before tagging someone else</a:t>
            </a:r>
          </a:p>
          <a:p>
            <a:endParaRPr lang="en-GB" sz="800">
              <a:latin typeface="Calibri" pitchFamily="34" charset="0"/>
            </a:endParaRPr>
          </a:p>
          <a:p>
            <a:r>
              <a:rPr lang="en-GB" sz="1100" b="1">
                <a:latin typeface="Calibri" pitchFamily="34" charset="0"/>
              </a:rPr>
              <a:t>Challenge </a:t>
            </a:r>
            <a:r>
              <a:rPr lang="en-GB" sz="1100">
                <a:latin typeface="Calibri" pitchFamily="34" charset="0"/>
              </a:rPr>
              <a:t>the players to come up with different ways of releasing those who have been tagged</a:t>
            </a:r>
          </a:p>
          <a:p>
            <a:endParaRPr lang="en-GB" sz="1100">
              <a:latin typeface="Calibri" pitchFamily="34" charset="0"/>
            </a:endParaRPr>
          </a:p>
          <a:p>
            <a:r>
              <a:rPr lang="en-GB" sz="1100">
                <a:latin typeface="Calibri" pitchFamily="34" charset="0"/>
              </a:rPr>
              <a:t>Taggers could have either no ball, ball in hand or ball at feet depending on how successful they are being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64515" name="Rectangle 4"/>
          <p:cNvSpPr>
            <a:spLocks noChangeArrowheads="1"/>
          </p:cNvSpPr>
          <p:nvPr/>
        </p:nvSpPr>
        <p:spPr bwMode="auto">
          <a:xfrm rot="5400000">
            <a:off x="-71437" y="1016000"/>
            <a:ext cx="5183187" cy="3960813"/>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64516" name="Group 21"/>
          <p:cNvGrpSpPr>
            <a:grpSpLocks/>
          </p:cNvGrpSpPr>
          <p:nvPr/>
        </p:nvGrpSpPr>
        <p:grpSpPr bwMode="auto">
          <a:xfrm rot="-3060000">
            <a:off x="2671763" y="3019425"/>
            <a:ext cx="146050" cy="180975"/>
            <a:chOff x="111522075" y="109176450"/>
            <a:chExt cx="162000" cy="198000"/>
          </a:xfrm>
        </p:grpSpPr>
        <p:sp>
          <p:nvSpPr>
            <p:cNvPr id="64560" name="Oval 22"/>
            <p:cNvSpPr>
              <a:spLocks noChangeArrowheads="1"/>
            </p:cNvSpPr>
            <p:nvPr/>
          </p:nvSpPr>
          <p:spPr bwMode="auto">
            <a:xfrm>
              <a:off x="111540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61" name="Oval 23"/>
            <p:cNvSpPr>
              <a:spLocks noChangeArrowheads="1"/>
            </p:cNvSpPr>
            <p:nvPr/>
          </p:nvSpPr>
          <p:spPr bwMode="auto">
            <a:xfrm>
              <a:off x="111603075" y="109176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62" name="Oval 24"/>
            <p:cNvSpPr>
              <a:spLocks noChangeArrowheads="1"/>
            </p:cNvSpPr>
            <p:nvPr/>
          </p:nvSpPr>
          <p:spPr bwMode="auto">
            <a:xfrm>
              <a:off x="111522075" y="109212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4517" name="Group 70"/>
          <p:cNvGrpSpPr>
            <a:grpSpLocks/>
          </p:cNvGrpSpPr>
          <p:nvPr/>
        </p:nvGrpSpPr>
        <p:grpSpPr bwMode="auto">
          <a:xfrm rot="8520000">
            <a:off x="1804988" y="4822825"/>
            <a:ext cx="150812" cy="185738"/>
            <a:chOff x="2219549" y="2651852"/>
            <a:chExt cx="155574" cy="205727"/>
          </a:xfrm>
        </p:grpSpPr>
        <p:sp>
          <p:nvSpPr>
            <p:cNvPr id="64557"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58"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59"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4518" name="Group 71"/>
          <p:cNvGrpSpPr>
            <a:grpSpLocks/>
          </p:cNvGrpSpPr>
          <p:nvPr/>
        </p:nvGrpSpPr>
        <p:grpSpPr bwMode="auto">
          <a:xfrm rot="-4020000">
            <a:off x="1115218" y="1031082"/>
            <a:ext cx="138113" cy="196850"/>
            <a:chOff x="2219549" y="2651852"/>
            <a:chExt cx="155574" cy="205727"/>
          </a:xfrm>
        </p:grpSpPr>
        <p:sp>
          <p:nvSpPr>
            <p:cNvPr id="64554"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55"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56"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4519" name="Group 75"/>
          <p:cNvGrpSpPr>
            <a:grpSpLocks/>
          </p:cNvGrpSpPr>
          <p:nvPr/>
        </p:nvGrpSpPr>
        <p:grpSpPr bwMode="auto">
          <a:xfrm rot="-2820000">
            <a:off x="2339976" y="1874837"/>
            <a:ext cx="139700" cy="200025"/>
            <a:chOff x="2219549" y="2651852"/>
            <a:chExt cx="155574" cy="205727"/>
          </a:xfrm>
        </p:grpSpPr>
        <p:sp>
          <p:nvSpPr>
            <p:cNvPr id="64551"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52"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53"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 name="Group 55"/>
          <p:cNvGrpSpPr>
            <a:grpSpLocks/>
          </p:cNvGrpSpPr>
          <p:nvPr/>
        </p:nvGrpSpPr>
        <p:grpSpPr bwMode="auto">
          <a:xfrm rot="5400000">
            <a:off x="4239147" y="3905632"/>
            <a:ext cx="501053" cy="123378"/>
            <a:chOff x="109823662" y="107856150"/>
            <a:chExt cx="746213" cy="125405"/>
          </a:xfrm>
          <a:solidFill>
            <a:srgbClr val="FFFF00"/>
          </a:solidFill>
        </p:grpSpPr>
        <p:sp>
          <p:nvSpPr>
            <p:cNvPr id="57"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58"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64521" name="Group 75"/>
          <p:cNvGrpSpPr>
            <a:grpSpLocks/>
          </p:cNvGrpSpPr>
          <p:nvPr/>
        </p:nvGrpSpPr>
        <p:grpSpPr bwMode="auto">
          <a:xfrm rot="-6000000">
            <a:off x="1373188" y="2982912"/>
            <a:ext cx="139700" cy="200025"/>
            <a:chOff x="2219549" y="2651852"/>
            <a:chExt cx="155574" cy="205727"/>
          </a:xfrm>
        </p:grpSpPr>
        <p:sp>
          <p:nvSpPr>
            <p:cNvPr id="64548"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49"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50"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4522" name="Group 75"/>
          <p:cNvGrpSpPr>
            <a:grpSpLocks/>
          </p:cNvGrpSpPr>
          <p:nvPr/>
        </p:nvGrpSpPr>
        <p:grpSpPr bwMode="auto">
          <a:xfrm rot="-2820000">
            <a:off x="2822576" y="3663950"/>
            <a:ext cx="139700" cy="200025"/>
            <a:chOff x="2219549" y="2651852"/>
            <a:chExt cx="155574" cy="205727"/>
          </a:xfrm>
        </p:grpSpPr>
        <p:sp>
          <p:nvSpPr>
            <p:cNvPr id="64545"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46"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47"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4523" name="Group 75"/>
          <p:cNvGrpSpPr>
            <a:grpSpLocks/>
          </p:cNvGrpSpPr>
          <p:nvPr/>
        </p:nvGrpSpPr>
        <p:grpSpPr bwMode="auto">
          <a:xfrm rot="5280000">
            <a:off x="3830638" y="3087687"/>
            <a:ext cx="139700" cy="200025"/>
            <a:chOff x="2219549" y="2651852"/>
            <a:chExt cx="155574" cy="205727"/>
          </a:xfrm>
        </p:grpSpPr>
        <p:sp>
          <p:nvSpPr>
            <p:cNvPr id="64542"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43"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44"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4524" name="Group 75"/>
          <p:cNvGrpSpPr>
            <a:grpSpLocks/>
          </p:cNvGrpSpPr>
          <p:nvPr/>
        </p:nvGrpSpPr>
        <p:grpSpPr bwMode="auto">
          <a:xfrm rot="-2820000">
            <a:off x="1382713" y="3519487"/>
            <a:ext cx="139700" cy="200025"/>
            <a:chOff x="2219549" y="2651852"/>
            <a:chExt cx="155574" cy="205727"/>
          </a:xfrm>
        </p:grpSpPr>
        <p:sp>
          <p:nvSpPr>
            <p:cNvPr id="64539"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40"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41"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4525" name="Group 75"/>
          <p:cNvGrpSpPr>
            <a:grpSpLocks/>
          </p:cNvGrpSpPr>
          <p:nvPr/>
        </p:nvGrpSpPr>
        <p:grpSpPr bwMode="auto">
          <a:xfrm rot="7380000">
            <a:off x="3327401" y="4527550"/>
            <a:ext cx="139700" cy="200025"/>
            <a:chOff x="2219549" y="2651852"/>
            <a:chExt cx="155574" cy="205727"/>
          </a:xfrm>
        </p:grpSpPr>
        <p:sp>
          <p:nvSpPr>
            <p:cNvPr id="64536"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37"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38"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4526" name="Group 75"/>
          <p:cNvGrpSpPr>
            <a:grpSpLocks/>
          </p:cNvGrpSpPr>
          <p:nvPr/>
        </p:nvGrpSpPr>
        <p:grpSpPr bwMode="auto">
          <a:xfrm rot="-780000">
            <a:off x="3111500" y="784225"/>
            <a:ext cx="138113" cy="200025"/>
            <a:chOff x="2219549" y="2651852"/>
            <a:chExt cx="155574" cy="205727"/>
          </a:xfrm>
        </p:grpSpPr>
        <p:sp>
          <p:nvSpPr>
            <p:cNvPr id="64533" name="Oval 38"/>
            <p:cNvSpPr>
              <a:spLocks noChangeArrowheads="1"/>
            </p:cNvSpPr>
            <p:nvPr/>
          </p:nvSpPr>
          <p:spPr bwMode="auto">
            <a:xfrm rot="-10047428">
              <a:off x="2288716" y="2693922"/>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34" name="Oval 39"/>
            <p:cNvSpPr>
              <a:spLocks noChangeArrowheads="1"/>
            </p:cNvSpPr>
            <p:nvPr/>
          </p:nvSpPr>
          <p:spPr bwMode="auto">
            <a:xfrm rot="-10047428">
              <a:off x="2229659" y="2680783"/>
              <a:ext cx="60501" cy="163657"/>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4535" name="Oval 40"/>
            <p:cNvSpPr>
              <a:spLocks noChangeArrowheads="1"/>
            </p:cNvSpPr>
            <p:nvPr/>
          </p:nvSpPr>
          <p:spPr bwMode="auto">
            <a:xfrm rot="-10047428">
              <a:off x="2219549" y="2651852"/>
              <a:ext cx="155574" cy="163657"/>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3" name="Group 84"/>
          <p:cNvGrpSpPr>
            <a:grpSpLocks/>
          </p:cNvGrpSpPr>
          <p:nvPr/>
        </p:nvGrpSpPr>
        <p:grpSpPr bwMode="auto">
          <a:xfrm rot="5400000">
            <a:off x="4239147" y="1242089"/>
            <a:ext cx="501053" cy="123378"/>
            <a:chOff x="109823662" y="107856150"/>
            <a:chExt cx="746213" cy="125405"/>
          </a:xfrm>
          <a:solidFill>
            <a:srgbClr val="FFFF00"/>
          </a:solidFill>
        </p:grpSpPr>
        <p:sp>
          <p:nvSpPr>
            <p:cNvPr id="86"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87"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4" name="Group 87"/>
          <p:cNvGrpSpPr>
            <a:grpSpLocks/>
          </p:cNvGrpSpPr>
          <p:nvPr/>
        </p:nvGrpSpPr>
        <p:grpSpPr bwMode="auto">
          <a:xfrm rot="5400000">
            <a:off x="279475" y="1314076"/>
            <a:ext cx="501053" cy="123378"/>
            <a:chOff x="109823662" y="107856150"/>
            <a:chExt cx="746213" cy="125405"/>
          </a:xfrm>
          <a:solidFill>
            <a:srgbClr val="FFFF00"/>
          </a:solidFill>
        </p:grpSpPr>
        <p:sp>
          <p:nvSpPr>
            <p:cNvPr id="89"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90"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5" name="Group 90"/>
          <p:cNvGrpSpPr>
            <a:grpSpLocks/>
          </p:cNvGrpSpPr>
          <p:nvPr/>
        </p:nvGrpSpPr>
        <p:grpSpPr bwMode="auto">
          <a:xfrm rot="5400000">
            <a:off x="279475" y="4121595"/>
            <a:ext cx="501053" cy="123378"/>
            <a:chOff x="109823662" y="107856150"/>
            <a:chExt cx="746213" cy="125405"/>
          </a:xfrm>
          <a:solidFill>
            <a:srgbClr val="FFFF00"/>
          </a:solidFill>
        </p:grpSpPr>
        <p:sp>
          <p:nvSpPr>
            <p:cNvPr id="92"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93"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6" name="Group 93"/>
          <p:cNvGrpSpPr>
            <a:grpSpLocks/>
          </p:cNvGrpSpPr>
          <p:nvPr/>
        </p:nvGrpSpPr>
        <p:grpSpPr bwMode="auto">
          <a:xfrm rot="10800000">
            <a:off x="2268164" y="5516485"/>
            <a:ext cx="531164" cy="115965"/>
            <a:chOff x="109823662" y="107856150"/>
            <a:chExt cx="746213" cy="125405"/>
          </a:xfrm>
          <a:solidFill>
            <a:srgbClr val="FFFF00"/>
          </a:solidFill>
        </p:grpSpPr>
        <p:sp>
          <p:nvSpPr>
            <p:cNvPr id="95"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96"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7" name="Group 96"/>
          <p:cNvGrpSpPr>
            <a:grpSpLocks/>
          </p:cNvGrpSpPr>
          <p:nvPr/>
        </p:nvGrpSpPr>
        <p:grpSpPr bwMode="auto">
          <a:xfrm rot="10800000">
            <a:off x="2340158" y="333375"/>
            <a:ext cx="531164" cy="115965"/>
            <a:chOff x="109823662" y="107856150"/>
            <a:chExt cx="746213" cy="125405"/>
          </a:xfrm>
          <a:solidFill>
            <a:srgbClr val="FFFF00"/>
          </a:solidFill>
        </p:grpSpPr>
        <p:sp>
          <p:nvSpPr>
            <p:cNvPr id="98"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99"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101" name="TextBox 100"/>
          <p:cNvSpPr txBox="1"/>
          <p:nvPr/>
        </p:nvSpPr>
        <p:spPr>
          <a:xfrm>
            <a:off x="539750" y="5732463"/>
            <a:ext cx="3960813" cy="769937"/>
          </a:xfrm>
          <a:prstGeom prst="rect">
            <a:avLst/>
          </a:prstGeom>
          <a:noFill/>
        </p:spPr>
        <p:txBody>
          <a:bodyPr>
            <a:spAutoFit/>
          </a:bodyPr>
          <a:lstStyle/>
          <a:p>
            <a:pPr>
              <a:defRPr/>
            </a:pPr>
            <a:r>
              <a:rPr lang="en-GB" sz="1100" b="1" dirty="0">
                <a:latin typeface="+mj-lt"/>
              </a:rPr>
              <a:t>Technical:</a:t>
            </a:r>
            <a:r>
              <a:rPr lang="en-GB" sz="1100" dirty="0">
                <a:latin typeface="+mj-lt"/>
              </a:rPr>
              <a:t> Dribbling, Passing, Running with the ball</a:t>
            </a:r>
          </a:p>
          <a:p>
            <a:pPr>
              <a:defRPr/>
            </a:pPr>
            <a:r>
              <a:rPr lang="en-GB" sz="1100" b="1" dirty="0">
                <a:latin typeface="+mj-lt"/>
              </a:rPr>
              <a:t>Physical:</a:t>
            </a:r>
            <a:r>
              <a:rPr lang="en-GB" sz="1100" dirty="0">
                <a:latin typeface="+mj-lt"/>
              </a:rPr>
              <a:t> ABC’s</a:t>
            </a:r>
          </a:p>
          <a:p>
            <a:pPr>
              <a:defRPr/>
            </a:pPr>
            <a:r>
              <a:rPr lang="en-GB" sz="1100" b="1" dirty="0">
                <a:latin typeface="+mj-lt"/>
              </a:rPr>
              <a:t>Psychological:</a:t>
            </a:r>
            <a:r>
              <a:rPr lang="en-GB" sz="1100" dirty="0">
                <a:latin typeface="+mj-lt"/>
              </a:rPr>
              <a:t> Decision Making, Concentration </a:t>
            </a:r>
          </a:p>
          <a:p>
            <a:pPr>
              <a:defRPr/>
            </a:pPr>
            <a:r>
              <a:rPr lang="en-GB" sz="1100" b="1" dirty="0">
                <a:latin typeface="+mj-lt"/>
              </a:rPr>
              <a:t>Social:</a:t>
            </a:r>
            <a:r>
              <a:rPr lang="en-GB" sz="1100" dirty="0">
                <a:latin typeface="+mj-lt"/>
              </a:rPr>
              <a:t> Fun, Teamwork, Communication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58"/>
          <p:cNvSpPr txBox="1">
            <a:spLocks noChangeArrowheads="1"/>
          </p:cNvSpPr>
          <p:nvPr/>
        </p:nvSpPr>
        <p:spPr bwMode="auto">
          <a:xfrm>
            <a:off x="5292725" y="549275"/>
            <a:ext cx="3600450" cy="7232650"/>
          </a:xfrm>
          <a:prstGeom prst="rect">
            <a:avLst/>
          </a:prstGeom>
          <a:noFill/>
          <a:ln w="9525">
            <a:noFill/>
            <a:miter lim="800000"/>
            <a:headEnd/>
            <a:tailEnd/>
          </a:ln>
        </p:spPr>
        <p:txBody>
          <a:bodyPr>
            <a:spAutoFit/>
          </a:bodyPr>
          <a:lstStyle/>
          <a:p>
            <a:r>
              <a:rPr lang="en-GB" sz="1400" b="1">
                <a:latin typeface="Calibri" pitchFamily="34" charset="0"/>
              </a:rPr>
              <a:t>Glory Hunters</a:t>
            </a:r>
          </a:p>
          <a:p>
            <a:endParaRPr lang="en-GB" sz="1200" b="1">
              <a:latin typeface="Calibri" pitchFamily="34" charset="0"/>
            </a:endParaRPr>
          </a:p>
          <a:p>
            <a:r>
              <a:rPr lang="en-GB" sz="1200" b="1">
                <a:latin typeface="Calibri" pitchFamily="34" charset="0"/>
              </a:rPr>
              <a:t>Set Up: </a:t>
            </a:r>
            <a:endParaRPr lang="en-GB" sz="1200">
              <a:latin typeface="Calibri" pitchFamily="34" charset="0"/>
            </a:endParaRPr>
          </a:p>
          <a:p>
            <a:r>
              <a:rPr lang="en-GB" sz="1200">
                <a:latin typeface="Calibri" pitchFamily="34" charset="0"/>
              </a:rPr>
              <a:t>Two teams and a GK</a:t>
            </a:r>
          </a:p>
          <a:p>
            <a:r>
              <a:rPr lang="en-GB" sz="1200">
                <a:latin typeface="Calibri" pitchFamily="34" charset="0"/>
              </a:rPr>
              <a:t>Area will be dependant on age and ability</a:t>
            </a:r>
          </a:p>
          <a:p>
            <a:endParaRPr lang="en-GB" sz="1000" b="1">
              <a:latin typeface="Calibri" pitchFamily="34" charset="0"/>
            </a:endParaRPr>
          </a:p>
          <a:p>
            <a:r>
              <a:rPr lang="en-GB" sz="1200" b="1">
                <a:latin typeface="Calibri" pitchFamily="34" charset="0"/>
              </a:rPr>
              <a:t>Start:</a:t>
            </a:r>
          </a:p>
          <a:p>
            <a:r>
              <a:rPr lang="en-GB" sz="1200">
                <a:latin typeface="Calibri" pitchFamily="34" charset="0"/>
              </a:rPr>
              <a:t>One team attacks and the other defends, roles are swapped after attacking team has had 5 attacks</a:t>
            </a:r>
          </a:p>
          <a:p>
            <a:endParaRPr lang="en-GB" sz="1000" b="1">
              <a:latin typeface="Calibri" pitchFamily="34" charset="0"/>
            </a:endParaRPr>
          </a:p>
          <a:p>
            <a:r>
              <a:rPr lang="en-GB" sz="1200" b="1">
                <a:latin typeface="Calibri" pitchFamily="34" charset="0"/>
              </a:rPr>
              <a:t>Progressions:</a:t>
            </a:r>
          </a:p>
          <a:p>
            <a:r>
              <a:rPr lang="en-GB" sz="1200">
                <a:latin typeface="Calibri" pitchFamily="34" charset="0"/>
              </a:rPr>
              <a:t>Add a smaller target goal or two for attacking to have different options to score and have a different tariff for them</a:t>
            </a:r>
          </a:p>
          <a:p>
            <a:endParaRPr lang="en-GB" sz="1000">
              <a:latin typeface="Calibri" pitchFamily="34" charset="0"/>
            </a:endParaRPr>
          </a:p>
          <a:p>
            <a:r>
              <a:rPr lang="en-GB" sz="1200">
                <a:latin typeface="Calibri" pitchFamily="34" charset="0"/>
              </a:rPr>
              <a:t>Defenders: If a defender can intercept or break up play and is able to dribble and score in any goals at the other end, they get points the attackers would have scored</a:t>
            </a:r>
          </a:p>
          <a:p>
            <a:endParaRPr lang="en-GB" sz="1200">
              <a:latin typeface="Calibri" pitchFamily="34" charset="0"/>
            </a:endParaRPr>
          </a:p>
          <a:p>
            <a:r>
              <a:rPr lang="en-GB" sz="1200">
                <a:latin typeface="Calibri" pitchFamily="34" charset="0"/>
              </a:rPr>
              <a:t>After 5 seconds another defender can come out and join in</a:t>
            </a:r>
          </a:p>
          <a:p>
            <a:endParaRPr lang="en-GB" sz="1000">
              <a:latin typeface="Calibri" pitchFamily="34" charset="0"/>
            </a:endParaRPr>
          </a:p>
          <a:p>
            <a:r>
              <a:rPr lang="en-GB" sz="1200">
                <a:latin typeface="Calibri" pitchFamily="34" charset="0"/>
              </a:rPr>
              <a:t>Can the defender drive out with the ball and run it over the end line </a:t>
            </a:r>
          </a:p>
          <a:p>
            <a:endParaRPr lang="en-GB" sz="1000">
              <a:latin typeface="Calibri" pitchFamily="34" charset="0"/>
            </a:endParaRPr>
          </a:p>
          <a:p>
            <a:r>
              <a:rPr lang="en-GB" sz="1200">
                <a:latin typeface="Calibri" pitchFamily="34" charset="0"/>
              </a:rPr>
              <a:t>Options for scoring points when attacking</a:t>
            </a:r>
          </a:p>
          <a:p>
            <a:r>
              <a:rPr lang="en-GB" sz="1200">
                <a:latin typeface="Calibri" pitchFamily="34" charset="0"/>
              </a:rPr>
              <a:t>1v1  5pts</a:t>
            </a:r>
          </a:p>
          <a:p>
            <a:r>
              <a:rPr lang="en-GB" sz="1200">
                <a:latin typeface="Calibri" pitchFamily="34" charset="0"/>
              </a:rPr>
              <a:t>2v1  2pts</a:t>
            </a:r>
          </a:p>
          <a:p>
            <a:r>
              <a:rPr lang="en-GB" sz="1200">
                <a:latin typeface="Calibri" pitchFamily="34" charset="0"/>
              </a:rPr>
              <a:t>3v2 4pts</a:t>
            </a:r>
          </a:p>
          <a:p>
            <a:r>
              <a:rPr lang="en-GB" sz="1200">
                <a:latin typeface="Calibri" pitchFamily="34" charset="0"/>
              </a:rPr>
              <a:t>4v2 3pts</a:t>
            </a:r>
          </a:p>
          <a:p>
            <a:endParaRPr lang="en-GB" sz="1200">
              <a:latin typeface="Calibri" pitchFamily="34" charset="0"/>
            </a:endParaRPr>
          </a:p>
          <a:p>
            <a:endParaRPr lang="en-GB" sz="1200">
              <a:latin typeface="Calibri" pitchFamily="34" charset="0"/>
            </a:endParaRPr>
          </a:p>
          <a:p>
            <a:r>
              <a:rPr lang="en-GB" sz="1200">
                <a:latin typeface="Calibri" pitchFamily="34" charset="0"/>
              </a:rPr>
              <a:t>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65539" name="Group 78"/>
          <p:cNvGrpSpPr>
            <a:grpSpLocks/>
          </p:cNvGrpSpPr>
          <p:nvPr/>
        </p:nvGrpSpPr>
        <p:grpSpPr bwMode="auto">
          <a:xfrm>
            <a:off x="395288" y="836613"/>
            <a:ext cx="4608512" cy="5329237"/>
            <a:chOff x="251520" y="332655"/>
            <a:chExt cx="4608512" cy="5328592"/>
          </a:xfrm>
        </p:grpSpPr>
        <p:sp>
          <p:nvSpPr>
            <p:cNvPr id="65540" name="Rectangle 4"/>
            <p:cNvSpPr>
              <a:spLocks noChangeArrowheads="1"/>
            </p:cNvSpPr>
            <p:nvPr/>
          </p:nvSpPr>
          <p:spPr bwMode="auto">
            <a:xfrm rot="-5400000">
              <a:off x="-108520" y="692695"/>
              <a:ext cx="5328592" cy="4608512"/>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65541" name="Rectangle 5"/>
            <p:cNvSpPr>
              <a:spLocks noChangeArrowheads="1"/>
            </p:cNvSpPr>
            <p:nvPr/>
          </p:nvSpPr>
          <p:spPr bwMode="auto">
            <a:xfrm rot="-5400000">
              <a:off x="360034" y="956484"/>
              <a:ext cx="4158879" cy="3619823"/>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65542" name="Group 14"/>
            <p:cNvGrpSpPr>
              <a:grpSpLocks/>
            </p:cNvGrpSpPr>
            <p:nvPr/>
          </p:nvGrpSpPr>
          <p:grpSpPr bwMode="auto">
            <a:xfrm rot="10740000">
              <a:off x="1845275" y="469862"/>
              <a:ext cx="143404" cy="149505"/>
              <a:chOff x="110957775" y="109476150"/>
              <a:chExt cx="162000" cy="198000"/>
            </a:xfrm>
          </p:grpSpPr>
          <p:sp>
            <p:nvSpPr>
              <p:cNvPr id="65591"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92"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93"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5543" name="Group 46"/>
            <p:cNvGrpSpPr>
              <a:grpSpLocks/>
            </p:cNvGrpSpPr>
            <p:nvPr/>
          </p:nvGrpSpPr>
          <p:grpSpPr bwMode="auto">
            <a:xfrm rot="-10740000">
              <a:off x="1529087" y="476818"/>
              <a:ext cx="127629" cy="165965"/>
              <a:chOff x="111414975" y="109933350"/>
              <a:chExt cx="162000" cy="198000"/>
            </a:xfrm>
          </p:grpSpPr>
          <p:sp>
            <p:nvSpPr>
              <p:cNvPr id="65588"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89"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90"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5544" name="Group 93"/>
            <p:cNvGrpSpPr>
              <a:grpSpLocks/>
            </p:cNvGrpSpPr>
            <p:nvPr/>
          </p:nvGrpSpPr>
          <p:grpSpPr bwMode="auto">
            <a:xfrm>
              <a:off x="4366293" y="3905692"/>
              <a:ext cx="171966" cy="123174"/>
              <a:chOff x="3637892" y="4440830"/>
              <a:chExt cx="193377" cy="141287"/>
            </a:xfrm>
          </p:grpSpPr>
          <p:sp>
            <p:nvSpPr>
              <p:cNvPr id="65585"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86"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52" name="Oval 53"/>
              <p:cNvSpPr>
                <a:spLocks noChangeArrowheads="1"/>
              </p:cNvSpPr>
              <p:nvPr/>
            </p:nvSpPr>
            <p:spPr bwMode="auto">
              <a:xfrm rot="16033627">
                <a:off x="3682056" y="4434176"/>
                <a:ext cx="142016" cy="155309"/>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65545" name="Oval 54" descr="Solid diamond"/>
            <p:cNvSpPr>
              <a:spLocks noChangeArrowheads="1"/>
            </p:cNvSpPr>
            <p:nvPr/>
          </p:nvSpPr>
          <p:spPr bwMode="auto">
            <a:xfrm rot="-5400000">
              <a:off x="4235921" y="4097454"/>
              <a:ext cx="80271" cy="938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5546" name="Group 50"/>
            <p:cNvGrpSpPr>
              <a:grpSpLocks/>
            </p:cNvGrpSpPr>
            <p:nvPr/>
          </p:nvGrpSpPr>
          <p:grpSpPr bwMode="auto">
            <a:xfrm rot="10740000">
              <a:off x="3202132" y="465626"/>
              <a:ext cx="126487" cy="167463"/>
              <a:chOff x="111529275" y="110047650"/>
              <a:chExt cx="162000" cy="198000"/>
            </a:xfrm>
          </p:grpSpPr>
          <p:sp>
            <p:nvSpPr>
              <p:cNvPr id="65582"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83"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84"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5547" name="Rectangle 8" descr="Outlined diamond"/>
            <p:cNvSpPr>
              <a:spLocks noChangeArrowheads="1"/>
            </p:cNvSpPr>
            <p:nvPr/>
          </p:nvSpPr>
          <p:spPr bwMode="auto">
            <a:xfrm rot="10800000">
              <a:off x="2121833" y="520878"/>
              <a:ext cx="645230" cy="166078"/>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grpSp>
          <p:nvGrpSpPr>
            <p:cNvPr id="65548" name="Group 94"/>
            <p:cNvGrpSpPr>
              <a:grpSpLocks/>
            </p:cNvGrpSpPr>
            <p:nvPr/>
          </p:nvGrpSpPr>
          <p:grpSpPr bwMode="auto">
            <a:xfrm rot="-120000">
              <a:off x="4318127" y="3615113"/>
              <a:ext cx="175007" cy="123176"/>
              <a:chOff x="3637892" y="4445408"/>
              <a:chExt cx="195208" cy="141289"/>
            </a:xfrm>
          </p:grpSpPr>
          <p:sp>
            <p:nvSpPr>
              <p:cNvPr id="65579"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80"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3" name="Oval 53"/>
              <p:cNvSpPr>
                <a:spLocks noChangeArrowheads="1"/>
              </p:cNvSpPr>
              <p:nvPr/>
            </p:nvSpPr>
            <p:spPr bwMode="auto">
              <a:xfrm rot="16033627">
                <a:off x="3669405" y="4432576"/>
                <a:ext cx="151119" cy="155826"/>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65549" name="Group 98"/>
            <p:cNvGrpSpPr>
              <a:grpSpLocks/>
            </p:cNvGrpSpPr>
            <p:nvPr/>
          </p:nvGrpSpPr>
          <p:grpSpPr bwMode="auto">
            <a:xfrm rot="720000">
              <a:off x="4355508" y="4130861"/>
              <a:ext cx="167532" cy="122073"/>
              <a:chOff x="3637892" y="4444216"/>
              <a:chExt cx="185242" cy="141287"/>
            </a:xfrm>
          </p:grpSpPr>
          <p:sp>
            <p:nvSpPr>
              <p:cNvPr id="65576"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77"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0" name="Oval 53"/>
              <p:cNvSpPr>
                <a:spLocks noChangeArrowheads="1"/>
              </p:cNvSpPr>
              <p:nvPr/>
            </p:nvSpPr>
            <p:spPr bwMode="auto">
              <a:xfrm rot="16033627">
                <a:off x="3663361" y="4435424"/>
                <a:ext cx="141461" cy="157978"/>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65550" name="Group 102"/>
            <p:cNvGrpSpPr>
              <a:grpSpLocks/>
            </p:cNvGrpSpPr>
            <p:nvPr/>
          </p:nvGrpSpPr>
          <p:grpSpPr bwMode="auto">
            <a:xfrm rot="-180000">
              <a:off x="4387428" y="4340568"/>
              <a:ext cx="171265" cy="123175"/>
              <a:chOff x="3637892" y="4440381"/>
              <a:chExt cx="192590" cy="141288"/>
            </a:xfrm>
          </p:grpSpPr>
          <p:sp>
            <p:nvSpPr>
              <p:cNvPr id="65573"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74"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7" name="Oval 53"/>
              <p:cNvSpPr>
                <a:spLocks noChangeArrowheads="1"/>
              </p:cNvSpPr>
              <p:nvPr/>
            </p:nvSpPr>
            <p:spPr bwMode="auto">
              <a:xfrm rot="16033627">
                <a:off x="3665638" y="4426881"/>
                <a:ext cx="151120" cy="157095"/>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65551" name="Group 102"/>
            <p:cNvGrpSpPr>
              <a:grpSpLocks/>
            </p:cNvGrpSpPr>
            <p:nvPr/>
          </p:nvGrpSpPr>
          <p:grpSpPr bwMode="auto">
            <a:xfrm rot="300000">
              <a:off x="4368764" y="4605794"/>
              <a:ext cx="173137" cy="122073"/>
              <a:chOff x="3637892" y="4440563"/>
              <a:chExt cx="192952" cy="141287"/>
            </a:xfrm>
          </p:grpSpPr>
          <p:sp>
            <p:nvSpPr>
              <p:cNvPr id="65570"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71"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1" name="Oval 53"/>
              <p:cNvSpPr>
                <a:spLocks noChangeArrowheads="1"/>
              </p:cNvSpPr>
              <p:nvPr/>
            </p:nvSpPr>
            <p:spPr bwMode="auto">
              <a:xfrm rot="16033627">
                <a:off x="3680363" y="4422585"/>
                <a:ext cx="141461" cy="155688"/>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65552" name="Oval 54" descr="Solid diamond"/>
            <p:cNvSpPr>
              <a:spLocks noChangeArrowheads="1"/>
            </p:cNvSpPr>
            <p:nvPr/>
          </p:nvSpPr>
          <p:spPr bwMode="auto">
            <a:xfrm rot="-5400000">
              <a:off x="4235920" y="3898927"/>
              <a:ext cx="80271" cy="938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5553" name="Group 50"/>
            <p:cNvGrpSpPr>
              <a:grpSpLocks/>
            </p:cNvGrpSpPr>
            <p:nvPr/>
          </p:nvGrpSpPr>
          <p:grpSpPr bwMode="auto">
            <a:xfrm rot="10740000">
              <a:off x="3407839" y="465627"/>
              <a:ext cx="126487" cy="167463"/>
              <a:chOff x="111529275" y="110047650"/>
              <a:chExt cx="162000" cy="198000"/>
            </a:xfrm>
          </p:grpSpPr>
          <p:sp>
            <p:nvSpPr>
              <p:cNvPr id="65567"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68"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69"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5554" name="Group 50"/>
            <p:cNvGrpSpPr>
              <a:grpSpLocks/>
            </p:cNvGrpSpPr>
            <p:nvPr/>
          </p:nvGrpSpPr>
          <p:grpSpPr bwMode="auto">
            <a:xfrm rot="10740000">
              <a:off x="2996427" y="465626"/>
              <a:ext cx="126487" cy="167463"/>
              <a:chOff x="111529275" y="110047650"/>
              <a:chExt cx="162000" cy="198000"/>
            </a:xfrm>
          </p:grpSpPr>
          <p:sp>
            <p:nvSpPr>
              <p:cNvPr id="65564"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65"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66"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5555" name="AutoShape 2" descr="Outlined diamond"/>
            <p:cNvSpPr>
              <a:spLocks noChangeAspect="1" noChangeArrowheads="1"/>
            </p:cNvSpPr>
            <p:nvPr/>
          </p:nvSpPr>
          <p:spPr bwMode="auto">
            <a:xfrm rot="5400000">
              <a:off x="914868" y="461396"/>
              <a:ext cx="144019" cy="318587"/>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sp>
          <p:nvSpPr>
            <p:cNvPr id="65556" name="AutoShape 2" descr="Outlined diamond"/>
            <p:cNvSpPr>
              <a:spLocks noChangeAspect="1" noChangeArrowheads="1"/>
            </p:cNvSpPr>
            <p:nvPr/>
          </p:nvSpPr>
          <p:spPr bwMode="auto">
            <a:xfrm rot="5400000">
              <a:off x="3939204" y="461396"/>
              <a:ext cx="144019" cy="318587"/>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grpSp>
          <p:nvGrpSpPr>
            <p:cNvPr id="65557" name="Group 38"/>
            <p:cNvGrpSpPr>
              <a:grpSpLocks/>
            </p:cNvGrpSpPr>
            <p:nvPr/>
          </p:nvGrpSpPr>
          <p:grpSpPr bwMode="auto">
            <a:xfrm rot="10740000">
              <a:off x="2413211" y="621792"/>
              <a:ext cx="127910" cy="167462"/>
              <a:chOff x="111864975" y="109483350"/>
              <a:chExt cx="162000" cy="198000"/>
            </a:xfrm>
          </p:grpSpPr>
          <p:sp>
            <p:nvSpPr>
              <p:cNvPr id="65561"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62"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5563"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5558" name="AutoShape 2" descr="Outlined diamond"/>
            <p:cNvSpPr>
              <a:spLocks noChangeAspect="1" noChangeArrowheads="1"/>
            </p:cNvSpPr>
            <p:nvPr/>
          </p:nvSpPr>
          <p:spPr bwMode="auto">
            <a:xfrm rot="-5400000">
              <a:off x="918831" y="4719120"/>
              <a:ext cx="144019" cy="318587"/>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sp>
          <p:nvSpPr>
            <p:cNvPr id="65559" name="AutoShape 2" descr="Outlined diamond"/>
            <p:cNvSpPr>
              <a:spLocks noChangeAspect="1" noChangeArrowheads="1"/>
            </p:cNvSpPr>
            <p:nvPr/>
          </p:nvSpPr>
          <p:spPr bwMode="auto">
            <a:xfrm rot="-5400000">
              <a:off x="2283020" y="4709868"/>
              <a:ext cx="144019" cy="318587"/>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sp>
          <p:nvSpPr>
            <p:cNvPr id="65560" name="AutoShape 2" descr="Outlined diamond"/>
            <p:cNvSpPr>
              <a:spLocks noChangeAspect="1" noChangeArrowheads="1"/>
            </p:cNvSpPr>
            <p:nvPr/>
          </p:nvSpPr>
          <p:spPr bwMode="auto">
            <a:xfrm rot="-5400000">
              <a:off x="3795188" y="4709868"/>
              <a:ext cx="144019" cy="318587"/>
            </a:xfrm>
            <a:prstGeom prst="moon">
              <a:avLst>
                <a:gd name="adj" fmla="val 87500"/>
              </a:avLst>
            </a:prstGeom>
            <a:pattFill prst="openDmnd">
              <a:fgClr>
                <a:srgbClr val="000000"/>
              </a:fgClr>
              <a:bgClr>
                <a:srgbClr val="FFFFFF"/>
              </a:bgClr>
            </a:pattFill>
            <a:ln w="25400" algn="ctr">
              <a:solidFill>
                <a:srgbClr val="FFCC00"/>
              </a:solidFill>
              <a:miter lim="800000"/>
              <a:headEnd/>
              <a:tailEnd/>
            </a:ln>
          </p:spPr>
          <p:txBody>
            <a:bodyPr/>
            <a:lstStyle/>
            <a:p>
              <a:endParaRPr lang="en-GB"/>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58"/>
          <p:cNvSpPr txBox="1">
            <a:spLocks noChangeArrowheads="1"/>
          </p:cNvSpPr>
          <p:nvPr/>
        </p:nvSpPr>
        <p:spPr bwMode="auto">
          <a:xfrm>
            <a:off x="250825" y="4437063"/>
            <a:ext cx="8642350" cy="3740150"/>
          </a:xfrm>
          <a:prstGeom prst="rect">
            <a:avLst/>
          </a:prstGeom>
          <a:noFill/>
          <a:ln w="9525">
            <a:noFill/>
            <a:miter lim="800000"/>
            <a:headEnd/>
            <a:tailEnd/>
          </a:ln>
        </p:spPr>
        <p:txBody>
          <a:bodyPr>
            <a:spAutoFit/>
          </a:bodyPr>
          <a:lstStyle/>
          <a:p>
            <a:r>
              <a:rPr lang="en-GB" sz="1200" b="1">
                <a:latin typeface="Calibri" pitchFamily="34" charset="0"/>
              </a:rPr>
              <a:t>The Gauntlet</a:t>
            </a:r>
          </a:p>
          <a:p>
            <a:endParaRPr lang="en-GB" sz="800" b="1">
              <a:latin typeface="Calibri" pitchFamily="34" charset="0"/>
            </a:endParaRPr>
          </a:p>
          <a:p>
            <a:r>
              <a:rPr lang="en-GB" sz="1100" b="1">
                <a:latin typeface="Calibri" pitchFamily="34" charset="0"/>
              </a:rPr>
              <a:t>Start: </a:t>
            </a:r>
            <a:r>
              <a:rPr lang="en-GB" sz="1100">
                <a:latin typeface="Calibri" pitchFamily="34" charset="0"/>
              </a:rPr>
              <a:t>Ball each, initially players go in their groups and dribble through the area avoiding the markers with balls on. Players come back down the outside working on their techniques. Players could see how quick they can get to the end without disturbing any balls.</a:t>
            </a:r>
          </a:p>
          <a:p>
            <a:endParaRPr lang="en-GB" sz="800" b="1">
              <a:latin typeface="Calibri" pitchFamily="34" charset="0"/>
            </a:endParaRPr>
          </a:p>
          <a:p>
            <a:r>
              <a:rPr lang="en-GB" sz="1100" b="1">
                <a:latin typeface="Calibri" pitchFamily="34" charset="0"/>
              </a:rPr>
              <a:t>Progressions: </a:t>
            </a:r>
            <a:r>
              <a:rPr lang="en-GB" sz="1100">
                <a:latin typeface="Calibri" pitchFamily="34" charset="0"/>
              </a:rPr>
              <a:t>Two teams attacking with a ball each and one team defending the zones. Players can score getting a certain distance. One team at a time goes.</a:t>
            </a:r>
          </a:p>
          <a:p>
            <a:r>
              <a:rPr lang="en-GB" sz="1100">
                <a:latin typeface="Calibri" pitchFamily="34" charset="0"/>
              </a:rPr>
              <a:t>Defending team can score by intercepting the ball and running back to the start point.</a:t>
            </a:r>
          </a:p>
          <a:p>
            <a:r>
              <a:rPr lang="en-GB" sz="1100">
                <a:latin typeface="Calibri" pitchFamily="34" charset="0"/>
              </a:rPr>
              <a:t>Can look to make it more game related by having various match ups:- 3v1, 3v2, 2v2, 2v1, 1v1 or any others.</a:t>
            </a:r>
          </a:p>
          <a:p>
            <a:endParaRPr lang="en-GB" sz="800" b="1">
              <a:latin typeface="Calibri" pitchFamily="34" charset="0"/>
            </a:endParaRPr>
          </a:p>
          <a:p>
            <a:r>
              <a:rPr lang="en-GB" sz="1100" b="1">
                <a:latin typeface="Calibri" pitchFamily="34" charset="0"/>
              </a:rPr>
              <a:t>Technical: </a:t>
            </a:r>
            <a:r>
              <a:rPr lang="en-GB" sz="1100">
                <a:latin typeface="Calibri" pitchFamily="34" charset="0"/>
              </a:rPr>
              <a:t>Close control, Dribbling, Running with the ball</a:t>
            </a:r>
          </a:p>
          <a:p>
            <a:r>
              <a:rPr lang="en-GB" sz="1100" b="1">
                <a:latin typeface="Calibri" pitchFamily="34" charset="0"/>
              </a:rPr>
              <a:t>Physical: </a:t>
            </a:r>
            <a:r>
              <a:rPr lang="en-GB" sz="1100">
                <a:latin typeface="Calibri" pitchFamily="34" charset="0"/>
              </a:rPr>
              <a:t>ABC’s, Accelerating, Decelerating </a:t>
            </a:r>
          </a:p>
          <a:p>
            <a:r>
              <a:rPr lang="en-GB" sz="1100" b="1">
                <a:latin typeface="Calibri" pitchFamily="34" charset="0"/>
              </a:rPr>
              <a:t>Psychological: </a:t>
            </a:r>
            <a:r>
              <a:rPr lang="en-GB" sz="1100">
                <a:latin typeface="Calibri" pitchFamily="34" charset="0"/>
              </a:rPr>
              <a:t> Decision Making, Awareness</a:t>
            </a:r>
          </a:p>
          <a:p>
            <a:r>
              <a:rPr lang="en-GB" sz="1100" b="1">
                <a:latin typeface="Calibri" pitchFamily="34" charset="0"/>
              </a:rPr>
              <a:t>Social: </a:t>
            </a:r>
            <a:r>
              <a:rPr lang="en-GB" sz="1100">
                <a:latin typeface="Calibri" pitchFamily="34" charset="0"/>
              </a:rPr>
              <a:t>Team work, Player led, Communication</a:t>
            </a:r>
          </a:p>
          <a:p>
            <a:endParaRPr lang="en-GB" sz="1200" b="1">
              <a:latin typeface="Calibri" pitchFamily="34" charset="0"/>
            </a:endParaRPr>
          </a:p>
          <a:p>
            <a:endParaRPr lang="en-GB" sz="1200" b="1">
              <a:latin typeface="Calibri" pitchFamily="34" charset="0"/>
            </a:endParaRPr>
          </a:p>
          <a:p>
            <a:endParaRPr lang="en-GB" sz="1200" b="1">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66563" name="Rectangle 3"/>
          <p:cNvSpPr>
            <a:spLocks noChangeArrowheads="1"/>
          </p:cNvSpPr>
          <p:nvPr/>
        </p:nvSpPr>
        <p:spPr bwMode="auto">
          <a:xfrm>
            <a:off x="312738" y="260350"/>
            <a:ext cx="3783012" cy="403225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66564" name="Group 237"/>
          <p:cNvGrpSpPr>
            <a:grpSpLocks/>
          </p:cNvGrpSpPr>
          <p:nvPr/>
        </p:nvGrpSpPr>
        <p:grpSpPr bwMode="auto">
          <a:xfrm rot="10740000">
            <a:off x="757238" y="4005263"/>
            <a:ext cx="93662" cy="241300"/>
            <a:chOff x="852782" y="376223"/>
            <a:chExt cx="92707" cy="241312"/>
          </a:xfrm>
        </p:grpSpPr>
        <p:grpSp>
          <p:nvGrpSpPr>
            <p:cNvPr id="66747" name="Group 29"/>
            <p:cNvGrpSpPr>
              <a:grpSpLocks/>
            </p:cNvGrpSpPr>
            <p:nvPr/>
          </p:nvGrpSpPr>
          <p:grpSpPr bwMode="auto">
            <a:xfrm>
              <a:off x="852782" y="376223"/>
              <a:ext cx="92707" cy="109225"/>
              <a:chOff x="1979712" y="2996952"/>
              <a:chExt cx="111242" cy="137052"/>
            </a:xfrm>
          </p:grpSpPr>
          <p:sp>
            <p:nvSpPr>
              <p:cNvPr id="66749"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750"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751"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748" name="Oval 70" descr="Solid diamond"/>
            <p:cNvSpPr>
              <a:spLocks noChangeArrowheads="1"/>
            </p:cNvSpPr>
            <p:nvPr/>
          </p:nvSpPr>
          <p:spPr bwMode="auto">
            <a:xfrm rot="5400000">
              <a:off x="854264" y="547485"/>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65" name="Group 159"/>
          <p:cNvGrpSpPr>
            <a:grpSpLocks/>
          </p:cNvGrpSpPr>
          <p:nvPr/>
        </p:nvGrpSpPr>
        <p:grpSpPr bwMode="auto">
          <a:xfrm>
            <a:off x="2195513" y="2565400"/>
            <a:ext cx="125412" cy="153988"/>
            <a:chOff x="4499992" y="4797151"/>
            <a:chExt cx="125413" cy="154559"/>
          </a:xfrm>
        </p:grpSpPr>
        <p:grpSp>
          <p:nvGrpSpPr>
            <p:cNvPr id="66741" name="Group 1"/>
            <p:cNvGrpSpPr>
              <a:grpSpLocks/>
            </p:cNvGrpSpPr>
            <p:nvPr/>
          </p:nvGrpSpPr>
          <p:grpSpPr bwMode="auto">
            <a:xfrm>
              <a:off x="4499992" y="4869160"/>
              <a:ext cx="125413" cy="82550"/>
              <a:chOff x="110039775" y="111888150"/>
              <a:chExt cx="252000" cy="144000"/>
            </a:xfrm>
          </p:grpSpPr>
          <p:grpSp>
            <p:nvGrpSpPr>
              <p:cNvPr id="66743" name="Group 66"/>
              <p:cNvGrpSpPr>
                <a:grpSpLocks/>
              </p:cNvGrpSpPr>
              <p:nvPr/>
            </p:nvGrpSpPr>
            <p:grpSpPr bwMode="auto">
              <a:xfrm>
                <a:off x="110039775" y="111888150"/>
                <a:ext cx="252000" cy="144000"/>
                <a:chOff x="22570575" y="24094950"/>
                <a:chExt cx="432000" cy="180000"/>
              </a:xfrm>
            </p:grpSpPr>
            <p:sp>
              <p:nvSpPr>
                <p:cNvPr id="66745"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6746"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6744"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
          <p:nvSpPr>
            <p:cNvPr id="66742" name="Oval 61" descr="Solid diamond"/>
            <p:cNvSpPr>
              <a:spLocks noChangeArrowheads="1"/>
            </p:cNvSpPr>
            <p:nvPr/>
          </p:nvSpPr>
          <p:spPr bwMode="auto">
            <a:xfrm rot="-5400000">
              <a:off x="4499199" y="4797945"/>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66" name="Group 160"/>
          <p:cNvGrpSpPr>
            <a:grpSpLocks/>
          </p:cNvGrpSpPr>
          <p:nvPr/>
        </p:nvGrpSpPr>
        <p:grpSpPr bwMode="auto">
          <a:xfrm>
            <a:off x="611188" y="981075"/>
            <a:ext cx="125412" cy="153988"/>
            <a:chOff x="4499992" y="4797151"/>
            <a:chExt cx="125413" cy="154559"/>
          </a:xfrm>
        </p:grpSpPr>
        <p:grpSp>
          <p:nvGrpSpPr>
            <p:cNvPr id="66735" name="Group 1"/>
            <p:cNvGrpSpPr>
              <a:grpSpLocks/>
            </p:cNvGrpSpPr>
            <p:nvPr/>
          </p:nvGrpSpPr>
          <p:grpSpPr bwMode="auto">
            <a:xfrm>
              <a:off x="4500430" y="4869160"/>
              <a:ext cx="125414" cy="82550"/>
              <a:chOff x="110039775" y="111888150"/>
              <a:chExt cx="252000" cy="144000"/>
            </a:xfrm>
          </p:grpSpPr>
          <p:grpSp>
            <p:nvGrpSpPr>
              <p:cNvPr id="66737" name="Group 66"/>
              <p:cNvGrpSpPr>
                <a:grpSpLocks/>
              </p:cNvGrpSpPr>
              <p:nvPr/>
            </p:nvGrpSpPr>
            <p:grpSpPr bwMode="auto">
              <a:xfrm>
                <a:off x="110039775" y="111888150"/>
                <a:ext cx="252000" cy="144000"/>
                <a:chOff x="22570575" y="24094950"/>
                <a:chExt cx="432000" cy="180000"/>
              </a:xfrm>
            </p:grpSpPr>
            <p:sp>
              <p:nvSpPr>
                <p:cNvPr id="66739"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6740"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6738"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
          <p:nvSpPr>
            <p:cNvPr id="66736" name="Oval 61" descr="Solid diamond"/>
            <p:cNvSpPr>
              <a:spLocks noChangeArrowheads="1"/>
            </p:cNvSpPr>
            <p:nvPr/>
          </p:nvSpPr>
          <p:spPr bwMode="auto">
            <a:xfrm rot="-5400000">
              <a:off x="4499199" y="4797945"/>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67" name="Group 167"/>
          <p:cNvGrpSpPr>
            <a:grpSpLocks/>
          </p:cNvGrpSpPr>
          <p:nvPr/>
        </p:nvGrpSpPr>
        <p:grpSpPr bwMode="auto">
          <a:xfrm>
            <a:off x="1619250" y="981075"/>
            <a:ext cx="125413" cy="153988"/>
            <a:chOff x="4499992" y="4797151"/>
            <a:chExt cx="125413" cy="154559"/>
          </a:xfrm>
        </p:grpSpPr>
        <p:grpSp>
          <p:nvGrpSpPr>
            <p:cNvPr id="66729" name="Group 1"/>
            <p:cNvGrpSpPr>
              <a:grpSpLocks/>
            </p:cNvGrpSpPr>
            <p:nvPr/>
          </p:nvGrpSpPr>
          <p:grpSpPr bwMode="auto">
            <a:xfrm>
              <a:off x="4500430" y="4869160"/>
              <a:ext cx="125414" cy="82550"/>
              <a:chOff x="110039775" y="111888150"/>
              <a:chExt cx="252000" cy="144000"/>
            </a:xfrm>
          </p:grpSpPr>
          <p:grpSp>
            <p:nvGrpSpPr>
              <p:cNvPr id="66731" name="Group 66"/>
              <p:cNvGrpSpPr>
                <a:grpSpLocks/>
              </p:cNvGrpSpPr>
              <p:nvPr/>
            </p:nvGrpSpPr>
            <p:grpSpPr bwMode="auto">
              <a:xfrm>
                <a:off x="110039775" y="111888150"/>
                <a:ext cx="252000" cy="144000"/>
                <a:chOff x="22570575" y="24094950"/>
                <a:chExt cx="432000" cy="180000"/>
              </a:xfrm>
            </p:grpSpPr>
            <p:sp>
              <p:nvSpPr>
                <p:cNvPr id="66733"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6734"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6732"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
          <p:nvSpPr>
            <p:cNvPr id="66730" name="Oval 61" descr="Solid diamond"/>
            <p:cNvSpPr>
              <a:spLocks noChangeArrowheads="1"/>
            </p:cNvSpPr>
            <p:nvPr/>
          </p:nvSpPr>
          <p:spPr bwMode="auto">
            <a:xfrm rot="-5400000">
              <a:off x="4499199" y="4797945"/>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68" name="Group 174"/>
          <p:cNvGrpSpPr>
            <a:grpSpLocks/>
          </p:cNvGrpSpPr>
          <p:nvPr/>
        </p:nvGrpSpPr>
        <p:grpSpPr bwMode="auto">
          <a:xfrm>
            <a:off x="2700338" y="981075"/>
            <a:ext cx="125412" cy="153988"/>
            <a:chOff x="4499992" y="4797151"/>
            <a:chExt cx="125413" cy="154559"/>
          </a:xfrm>
        </p:grpSpPr>
        <p:grpSp>
          <p:nvGrpSpPr>
            <p:cNvPr id="66723" name="Group 1"/>
            <p:cNvGrpSpPr>
              <a:grpSpLocks/>
            </p:cNvGrpSpPr>
            <p:nvPr/>
          </p:nvGrpSpPr>
          <p:grpSpPr bwMode="auto">
            <a:xfrm>
              <a:off x="4500430" y="4869160"/>
              <a:ext cx="125414" cy="82550"/>
              <a:chOff x="110039775" y="111888150"/>
              <a:chExt cx="252000" cy="144000"/>
            </a:xfrm>
          </p:grpSpPr>
          <p:grpSp>
            <p:nvGrpSpPr>
              <p:cNvPr id="66725" name="Group 66"/>
              <p:cNvGrpSpPr>
                <a:grpSpLocks/>
              </p:cNvGrpSpPr>
              <p:nvPr/>
            </p:nvGrpSpPr>
            <p:grpSpPr bwMode="auto">
              <a:xfrm>
                <a:off x="110039775" y="111888150"/>
                <a:ext cx="252000" cy="144000"/>
                <a:chOff x="22570575" y="24094950"/>
                <a:chExt cx="432000" cy="180000"/>
              </a:xfrm>
            </p:grpSpPr>
            <p:sp>
              <p:nvSpPr>
                <p:cNvPr id="66727"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6728"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6726"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
          <p:nvSpPr>
            <p:cNvPr id="66724" name="Oval 61" descr="Solid diamond"/>
            <p:cNvSpPr>
              <a:spLocks noChangeArrowheads="1"/>
            </p:cNvSpPr>
            <p:nvPr/>
          </p:nvSpPr>
          <p:spPr bwMode="auto">
            <a:xfrm rot="-5400000">
              <a:off x="4499199" y="4797945"/>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69" name="Group 181"/>
          <p:cNvGrpSpPr>
            <a:grpSpLocks/>
          </p:cNvGrpSpPr>
          <p:nvPr/>
        </p:nvGrpSpPr>
        <p:grpSpPr bwMode="auto">
          <a:xfrm>
            <a:off x="3563938" y="981075"/>
            <a:ext cx="125412" cy="153988"/>
            <a:chOff x="4499992" y="4797151"/>
            <a:chExt cx="125413" cy="154559"/>
          </a:xfrm>
        </p:grpSpPr>
        <p:grpSp>
          <p:nvGrpSpPr>
            <p:cNvPr id="66717" name="Group 1"/>
            <p:cNvGrpSpPr>
              <a:grpSpLocks/>
            </p:cNvGrpSpPr>
            <p:nvPr/>
          </p:nvGrpSpPr>
          <p:grpSpPr bwMode="auto">
            <a:xfrm>
              <a:off x="4500430" y="4869160"/>
              <a:ext cx="125414" cy="82550"/>
              <a:chOff x="110039775" y="111888150"/>
              <a:chExt cx="252000" cy="144000"/>
            </a:xfrm>
          </p:grpSpPr>
          <p:grpSp>
            <p:nvGrpSpPr>
              <p:cNvPr id="66719" name="Group 66"/>
              <p:cNvGrpSpPr>
                <a:grpSpLocks/>
              </p:cNvGrpSpPr>
              <p:nvPr/>
            </p:nvGrpSpPr>
            <p:grpSpPr bwMode="auto">
              <a:xfrm>
                <a:off x="110039775" y="111888150"/>
                <a:ext cx="252000" cy="144000"/>
                <a:chOff x="22570575" y="24094950"/>
                <a:chExt cx="432000" cy="180000"/>
              </a:xfrm>
            </p:grpSpPr>
            <p:sp>
              <p:nvSpPr>
                <p:cNvPr id="66721"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6722"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6720"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
          <p:nvSpPr>
            <p:cNvPr id="66718" name="Oval 61" descr="Solid diamond"/>
            <p:cNvSpPr>
              <a:spLocks noChangeArrowheads="1"/>
            </p:cNvSpPr>
            <p:nvPr/>
          </p:nvSpPr>
          <p:spPr bwMode="auto">
            <a:xfrm rot="-5400000">
              <a:off x="4499199" y="4797945"/>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70" name="Group 188"/>
          <p:cNvGrpSpPr>
            <a:grpSpLocks/>
          </p:cNvGrpSpPr>
          <p:nvPr/>
        </p:nvGrpSpPr>
        <p:grpSpPr bwMode="auto">
          <a:xfrm>
            <a:off x="3203575" y="1628775"/>
            <a:ext cx="125413" cy="153988"/>
            <a:chOff x="4499992" y="4797151"/>
            <a:chExt cx="125413" cy="154559"/>
          </a:xfrm>
        </p:grpSpPr>
        <p:grpSp>
          <p:nvGrpSpPr>
            <p:cNvPr id="66711" name="Group 1"/>
            <p:cNvGrpSpPr>
              <a:grpSpLocks/>
            </p:cNvGrpSpPr>
            <p:nvPr/>
          </p:nvGrpSpPr>
          <p:grpSpPr bwMode="auto">
            <a:xfrm>
              <a:off x="4500430" y="4869160"/>
              <a:ext cx="125414" cy="82550"/>
              <a:chOff x="110039775" y="111888150"/>
              <a:chExt cx="252000" cy="144000"/>
            </a:xfrm>
          </p:grpSpPr>
          <p:grpSp>
            <p:nvGrpSpPr>
              <p:cNvPr id="66713" name="Group 66"/>
              <p:cNvGrpSpPr>
                <a:grpSpLocks/>
              </p:cNvGrpSpPr>
              <p:nvPr/>
            </p:nvGrpSpPr>
            <p:grpSpPr bwMode="auto">
              <a:xfrm>
                <a:off x="110039775" y="111888150"/>
                <a:ext cx="252000" cy="144000"/>
                <a:chOff x="22570575" y="24094950"/>
                <a:chExt cx="432000" cy="180000"/>
              </a:xfrm>
            </p:grpSpPr>
            <p:sp>
              <p:nvSpPr>
                <p:cNvPr id="66715"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6716"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6714"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
          <p:nvSpPr>
            <p:cNvPr id="66712" name="Oval 61" descr="Solid diamond"/>
            <p:cNvSpPr>
              <a:spLocks noChangeArrowheads="1"/>
            </p:cNvSpPr>
            <p:nvPr/>
          </p:nvSpPr>
          <p:spPr bwMode="auto">
            <a:xfrm rot="-5400000">
              <a:off x="4499199" y="4797945"/>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71" name="Group 195"/>
          <p:cNvGrpSpPr>
            <a:grpSpLocks/>
          </p:cNvGrpSpPr>
          <p:nvPr/>
        </p:nvGrpSpPr>
        <p:grpSpPr bwMode="auto">
          <a:xfrm>
            <a:off x="2124075" y="1628775"/>
            <a:ext cx="125413" cy="153988"/>
            <a:chOff x="4499992" y="4797151"/>
            <a:chExt cx="125413" cy="154559"/>
          </a:xfrm>
        </p:grpSpPr>
        <p:grpSp>
          <p:nvGrpSpPr>
            <p:cNvPr id="66705" name="Group 1"/>
            <p:cNvGrpSpPr>
              <a:grpSpLocks/>
            </p:cNvGrpSpPr>
            <p:nvPr/>
          </p:nvGrpSpPr>
          <p:grpSpPr bwMode="auto">
            <a:xfrm>
              <a:off x="4500430" y="4869160"/>
              <a:ext cx="125414" cy="82550"/>
              <a:chOff x="110039775" y="111888150"/>
              <a:chExt cx="252000" cy="144000"/>
            </a:xfrm>
          </p:grpSpPr>
          <p:grpSp>
            <p:nvGrpSpPr>
              <p:cNvPr id="66707" name="Group 66"/>
              <p:cNvGrpSpPr>
                <a:grpSpLocks/>
              </p:cNvGrpSpPr>
              <p:nvPr/>
            </p:nvGrpSpPr>
            <p:grpSpPr bwMode="auto">
              <a:xfrm>
                <a:off x="110039775" y="111888150"/>
                <a:ext cx="252000" cy="144000"/>
                <a:chOff x="22570575" y="24094950"/>
                <a:chExt cx="432000" cy="180000"/>
              </a:xfrm>
            </p:grpSpPr>
            <p:sp>
              <p:nvSpPr>
                <p:cNvPr id="66709"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6710"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6708"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
          <p:nvSpPr>
            <p:cNvPr id="66706" name="Oval 61" descr="Solid diamond"/>
            <p:cNvSpPr>
              <a:spLocks noChangeArrowheads="1"/>
            </p:cNvSpPr>
            <p:nvPr/>
          </p:nvSpPr>
          <p:spPr bwMode="auto">
            <a:xfrm rot="-5400000">
              <a:off x="4499199" y="4797945"/>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72" name="Group 202"/>
          <p:cNvGrpSpPr>
            <a:grpSpLocks/>
          </p:cNvGrpSpPr>
          <p:nvPr/>
        </p:nvGrpSpPr>
        <p:grpSpPr bwMode="auto">
          <a:xfrm>
            <a:off x="971550" y="1628775"/>
            <a:ext cx="125413" cy="153988"/>
            <a:chOff x="4499992" y="4797151"/>
            <a:chExt cx="125413" cy="154559"/>
          </a:xfrm>
        </p:grpSpPr>
        <p:grpSp>
          <p:nvGrpSpPr>
            <p:cNvPr id="66699" name="Group 1"/>
            <p:cNvGrpSpPr>
              <a:grpSpLocks/>
            </p:cNvGrpSpPr>
            <p:nvPr/>
          </p:nvGrpSpPr>
          <p:grpSpPr bwMode="auto">
            <a:xfrm>
              <a:off x="4500430" y="4869160"/>
              <a:ext cx="125414" cy="82550"/>
              <a:chOff x="110039775" y="111888150"/>
              <a:chExt cx="252000" cy="144000"/>
            </a:xfrm>
          </p:grpSpPr>
          <p:grpSp>
            <p:nvGrpSpPr>
              <p:cNvPr id="66701" name="Group 66"/>
              <p:cNvGrpSpPr>
                <a:grpSpLocks/>
              </p:cNvGrpSpPr>
              <p:nvPr/>
            </p:nvGrpSpPr>
            <p:grpSpPr bwMode="auto">
              <a:xfrm>
                <a:off x="110039775" y="111888150"/>
                <a:ext cx="252000" cy="144000"/>
                <a:chOff x="22570575" y="24094950"/>
                <a:chExt cx="432000" cy="180000"/>
              </a:xfrm>
            </p:grpSpPr>
            <p:sp>
              <p:nvSpPr>
                <p:cNvPr id="66703"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6704"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6702"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
          <p:nvSpPr>
            <p:cNvPr id="66700" name="Oval 61" descr="Solid diamond"/>
            <p:cNvSpPr>
              <a:spLocks noChangeArrowheads="1"/>
            </p:cNvSpPr>
            <p:nvPr/>
          </p:nvSpPr>
          <p:spPr bwMode="auto">
            <a:xfrm rot="-5400000">
              <a:off x="4499199" y="4797945"/>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73" name="Group 209"/>
          <p:cNvGrpSpPr>
            <a:grpSpLocks/>
          </p:cNvGrpSpPr>
          <p:nvPr/>
        </p:nvGrpSpPr>
        <p:grpSpPr bwMode="auto">
          <a:xfrm>
            <a:off x="2771775" y="2133600"/>
            <a:ext cx="125413" cy="153988"/>
            <a:chOff x="4499992" y="4797151"/>
            <a:chExt cx="125413" cy="154559"/>
          </a:xfrm>
        </p:grpSpPr>
        <p:grpSp>
          <p:nvGrpSpPr>
            <p:cNvPr id="66693" name="Group 1"/>
            <p:cNvGrpSpPr>
              <a:grpSpLocks/>
            </p:cNvGrpSpPr>
            <p:nvPr/>
          </p:nvGrpSpPr>
          <p:grpSpPr bwMode="auto">
            <a:xfrm>
              <a:off x="4500430" y="4869160"/>
              <a:ext cx="125414" cy="82550"/>
              <a:chOff x="110039775" y="111888150"/>
              <a:chExt cx="252000" cy="144000"/>
            </a:xfrm>
          </p:grpSpPr>
          <p:grpSp>
            <p:nvGrpSpPr>
              <p:cNvPr id="66695" name="Group 66"/>
              <p:cNvGrpSpPr>
                <a:grpSpLocks/>
              </p:cNvGrpSpPr>
              <p:nvPr/>
            </p:nvGrpSpPr>
            <p:grpSpPr bwMode="auto">
              <a:xfrm>
                <a:off x="110039775" y="111888150"/>
                <a:ext cx="252000" cy="144000"/>
                <a:chOff x="22570575" y="24094950"/>
                <a:chExt cx="432000" cy="180000"/>
              </a:xfrm>
            </p:grpSpPr>
            <p:sp>
              <p:nvSpPr>
                <p:cNvPr id="66697"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6698"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6696"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
          <p:nvSpPr>
            <p:cNvPr id="66694" name="Oval 61" descr="Solid diamond"/>
            <p:cNvSpPr>
              <a:spLocks noChangeArrowheads="1"/>
            </p:cNvSpPr>
            <p:nvPr/>
          </p:nvSpPr>
          <p:spPr bwMode="auto">
            <a:xfrm rot="-5400000">
              <a:off x="4499199" y="4797945"/>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74" name="Group 216"/>
          <p:cNvGrpSpPr>
            <a:grpSpLocks/>
          </p:cNvGrpSpPr>
          <p:nvPr/>
        </p:nvGrpSpPr>
        <p:grpSpPr bwMode="auto">
          <a:xfrm>
            <a:off x="1547813" y="2133600"/>
            <a:ext cx="125412" cy="153988"/>
            <a:chOff x="4499992" y="4797151"/>
            <a:chExt cx="125413" cy="154559"/>
          </a:xfrm>
        </p:grpSpPr>
        <p:grpSp>
          <p:nvGrpSpPr>
            <p:cNvPr id="66687" name="Group 1"/>
            <p:cNvGrpSpPr>
              <a:grpSpLocks/>
            </p:cNvGrpSpPr>
            <p:nvPr/>
          </p:nvGrpSpPr>
          <p:grpSpPr bwMode="auto">
            <a:xfrm>
              <a:off x="4500430" y="4869160"/>
              <a:ext cx="125414" cy="82550"/>
              <a:chOff x="110039775" y="111888150"/>
              <a:chExt cx="252000" cy="144000"/>
            </a:xfrm>
          </p:grpSpPr>
          <p:grpSp>
            <p:nvGrpSpPr>
              <p:cNvPr id="66689" name="Group 66"/>
              <p:cNvGrpSpPr>
                <a:grpSpLocks/>
              </p:cNvGrpSpPr>
              <p:nvPr/>
            </p:nvGrpSpPr>
            <p:grpSpPr bwMode="auto">
              <a:xfrm>
                <a:off x="110039775" y="111888150"/>
                <a:ext cx="252000" cy="144000"/>
                <a:chOff x="22570575" y="24094950"/>
                <a:chExt cx="432000" cy="180000"/>
              </a:xfrm>
            </p:grpSpPr>
            <p:sp>
              <p:nvSpPr>
                <p:cNvPr id="66691"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6692"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6690"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
          <p:nvSpPr>
            <p:cNvPr id="66688" name="Oval 61" descr="Solid diamond"/>
            <p:cNvSpPr>
              <a:spLocks noChangeArrowheads="1"/>
            </p:cNvSpPr>
            <p:nvPr/>
          </p:nvSpPr>
          <p:spPr bwMode="auto">
            <a:xfrm rot="-5400000">
              <a:off x="4499199" y="4797945"/>
              <a:ext cx="115887" cy="11430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cxnSp>
        <p:nvCxnSpPr>
          <p:cNvPr id="224" name="Straight Connector 223"/>
          <p:cNvCxnSpPr/>
          <p:nvPr/>
        </p:nvCxnSpPr>
        <p:spPr>
          <a:xfrm>
            <a:off x="323850" y="3860800"/>
            <a:ext cx="3783013"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66576" name="Group 224"/>
          <p:cNvGrpSpPr>
            <a:grpSpLocks/>
          </p:cNvGrpSpPr>
          <p:nvPr/>
        </p:nvGrpSpPr>
        <p:grpSpPr bwMode="auto">
          <a:xfrm rot="10740000">
            <a:off x="1262063" y="3789363"/>
            <a:ext cx="93662" cy="241300"/>
            <a:chOff x="552159" y="548952"/>
            <a:chExt cx="93267" cy="241311"/>
          </a:xfrm>
        </p:grpSpPr>
        <p:grpSp>
          <p:nvGrpSpPr>
            <p:cNvPr id="66682" name="Group 45"/>
            <p:cNvGrpSpPr>
              <a:grpSpLocks/>
            </p:cNvGrpSpPr>
            <p:nvPr/>
          </p:nvGrpSpPr>
          <p:grpSpPr bwMode="auto">
            <a:xfrm rot="10800000">
              <a:off x="552719" y="548952"/>
              <a:ext cx="92707" cy="109225"/>
              <a:chOff x="108612375" y="108894750"/>
              <a:chExt cx="162000" cy="198000"/>
            </a:xfrm>
          </p:grpSpPr>
          <p:sp>
            <p:nvSpPr>
              <p:cNvPr id="66684"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85"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86"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83" name="Oval 70" descr="Solid diamond"/>
            <p:cNvSpPr>
              <a:spLocks noChangeArrowheads="1"/>
            </p:cNvSpPr>
            <p:nvPr/>
          </p:nvSpPr>
          <p:spPr bwMode="auto">
            <a:xfrm rot="5400000">
              <a:off x="553626" y="720213"/>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77" name="Group 225"/>
          <p:cNvGrpSpPr>
            <a:grpSpLocks/>
          </p:cNvGrpSpPr>
          <p:nvPr/>
        </p:nvGrpSpPr>
        <p:grpSpPr bwMode="auto">
          <a:xfrm rot="10740000">
            <a:off x="2197100" y="3789363"/>
            <a:ext cx="93663" cy="241300"/>
            <a:chOff x="552159" y="548952"/>
            <a:chExt cx="93267" cy="241311"/>
          </a:xfrm>
        </p:grpSpPr>
        <p:grpSp>
          <p:nvGrpSpPr>
            <p:cNvPr id="66677" name="Group 45"/>
            <p:cNvGrpSpPr>
              <a:grpSpLocks/>
            </p:cNvGrpSpPr>
            <p:nvPr/>
          </p:nvGrpSpPr>
          <p:grpSpPr bwMode="auto">
            <a:xfrm rot="10800000">
              <a:off x="552047" y="548952"/>
              <a:ext cx="92708" cy="109225"/>
              <a:chOff x="108612375" y="108894750"/>
              <a:chExt cx="162000" cy="198000"/>
            </a:xfrm>
          </p:grpSpPr>
          <p:sp>
            <p:nvSpPr>
              <p:cNvPr id="66679"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80"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81"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78" name="Oval 70" descr="Solid diamond"/>
            <p:cNvSpPr>
              <a:spLocks noChangeArrowheads="1"/>
            </p:cNvSpPr>
            <p:nvPr/>
          </p:nvSpPr>
          <p:spPr bwMode="auto">
            <a:xfrm rot="5400000">
              <a:off x="553626" y="720213"/>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78" name="Group 231"/>
          <p:cNvGrpSpPr>
            <a:grpSpLocks/>
          </p:cNvGrpSpPr>
          <p:nvPr/>
        </p:nvGrpSpPr>
        <p:grpSpPr bwMode="auto">
          <a:xfrm rot="10740000">
            <a:off x="3062288" y="3789363"/>
            <a:ext cx="93662" cy="241300"/>
            <a:chOff x="552159" y="548952"/>
            <a:chExt cx="93267" cy="241311"/>
          </a:xfrm>
        </p:grpSpPr>
        <p:grpSp>
          <p:nvGrpSpPr>
            <p:cNvPr id="66672" name="Group 45"/>
            <p:cNvGrpSpPr>
              <a:grpSpLocks/>
            </p:cNvGrpSpPr>
            <p:nvPr/>
          </p:nvGrpSpPr>
          <p:grpSpPr bwMode="auto">
            <a:xfrm rot="10800000">
              <a:off x="552047" y="548952"/>
              <a:ext cx="92708" cy="109225"/>
              <a:chOff x="108612375" y="108894750"/>
              <a:chExt cx="162000" cy="198000"/>
            </a:xfrm>
          </p:grpSpPr>
          <p:sp>
            <p:nvSpPr>
              <p:cNvPr id="66674"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75"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76"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73" name="Oval 70" descr="Solid diamond"/>
            <p:cNvSpPr>
              <a:spLocks noChangeArrowheads="1"/>
            </p:cNvSpPr>
            <p:nvPr/>
          </p:nvSpPr>
          <p:spPr bwMode="auto">
            <a:xfrm rot="5400000">
              <a:off x="553626" y="720213"/>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79" name="Group 238"/>
          <p:cNvGrpSpPr>
            <a:grpSpLocks/>
          </p:cNvGrpSpPr>
          <p:nvPr/>
        </p:nvGrpSpPr>
        <p:grpSpPr bwMode="auto">
          <a:xfrm rot="10740000">
            <a:off x="1765300" y="3933825"/>
            <a:ext cx="93663" cy="241300"/>
            <a:chOff x="852782" y="376223"/>
            <a:chExt cx="92707" cy="241312"/>
          </a:xfrm>
        </p:grpSpPr>
        <p:grpSp>
          <p:nvGrpSpPr>
            <p:cNvPr id="66667" name="Group 29"/>
            <p:cNvGrpSpPr>
              <a:grpSpLocks/>
            </p:cNvGrpSpPr>
            <p:nvPr/>
          </p:nvGrpSpPr>
          <p:grpSpPr bwMode="auto">
            <a:xfrm>
              <a:off x="852782" y="376245"/>
              <a:ext cx="92707" cy="109226"/>
              <a:chOff x="1979712" y="2996952"/>
              <a:chExt cx="111242" cy="137052"/>
            </a:xfrm>
          </p:grpSpPr>
          <p:sp>
            <p:nvSpPr>
              <p:cNvPr id="66669"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70"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71"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68" name="Oval 70" descr="Solid diamond"/>
            <p:cNvSpPr>
              <a:spLocks noChangeArrowheads="1"/>
            </p:cNvSpPr>
            <p:nvPr/>
          </p:nvSpPr>
          <p:spPr bwMode="auto">
            <a:xfrm rot="5400000">
              <a:off x="854264" y="547485"/>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80" name="Group 244"/>
          <p:cNvGrpSpPr>
            <a:grpSpLocks/>
          </p:cNvGrpSpPr>
          <p:nvPr/>
        </p:nvGrpSpPr>
        <p:grpSpPr bwMode="auto">
          <a:xfrm rot="10740000">
            <a:off x="2773363" y="3933825"/>
            <a:ext cx="93662" cy="241300"/>
            <a:chOff x="852782" y="376223"/>
            <a:chExt cx="92707" cy="241312"/>
          </a:xfrm>
        </p:grpSpPr>
        <p:grpSp>
          <p:nvGrpSpPr>
            <p:cNvPr id="66662" name="Group 29"/>
            <p:cNvGrpSpPr>
              <a:grpSpLocks/>
            </p:cNvGrpSpPr>
            <p:nvPr/>
          </p:nvGrpSpPr>
          <p:grpSpPr bwMode="auto">
            <a:xfrm>
              <a:off x="852782" y="376245"/>
              <a:ext cx="92707" cy="109226"/>
              <a:chOff x="1979712" y="2996952"/>
              <a:chExt cx="111242" cy="137052"/>
            </a:xfrm>
          </p:grpSpPr>
          <p:sp>
            <p:nvSpPr>
              <p:cNvPr id="66664"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65"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66"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63" name="Oval 70" descr="Solid diamond"/>
            <p:cNvSpPr>
              <a:spLocks noChangeArrowheads="1"/>
            </p:cNvSpPr>
            <p:nvPr/>
          </p:nvSpPr>
          <p:spPr bwMode="auto">
            <a:xfrm rot="5400000">
              <a:off x="854264" y="547485"/>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81" name="Group 255"/>
          <p:cNvGrpSpPr>
            <a:grpSpLocks/>
          </p:cNvGrpSpPr>
          <p:nvPr/>
        </p:nvGrpSpPr>
        <p:grpSpPr bwMode="auto">
          <a:xfrm>
            <a:off x="1476375" y="4005263"/>
            <a:ext cx="111125" cy="228600"/>
            <a:chOff x="1579110" y="4581128"/>
            <a:chExt cx="112079" cy="228164"/>
          </a:xfrm>
        </p:grpSpPr>
        <p:sp>
          <p:nvSpPr>
            <p:cNvPr id="66657" name="Oval 70" descr="Solid diamond"/>
            <p:cNvSpPr>
              <a:spLocks noChangeArrowheads="1"/>
            </p:cNvSpPr>
            <p:nvPr/>
          </p:nvSpPr>
          <p:spPr bwMode="auto">
            <a:xfrm rot="-5400000">
              <a:off x="1621139" y="4579661"/>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6658" name="Group 13"/>
            <p:cNvGrpSpPr>
              <a:grpSpLocks/>
            </p:cNvGrpSpPr>
            <p:nvPr/>
          </p:nvGrpSpPr>
          <p:grpSpPr bwMode="auto">
            <a:xfrm>
              <a:off x="1579110" y="4672767"/>
              <a:ext cx="111125" cy="136525"/>
              <a:chOff x="111407775" y="109026150"/>
              <a:chExt cx="162000" cy="198000"/>
            </a:xfrm>
          </p:grpSpPr>
          <p:sp>
            <p:nvSpPr>
              <p:cNvPr id="66659"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60"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61"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grpSp>
        <p:nvGrpSpPr>
          <p:cNvPr id="66582" name="Group 256"/>
          <p:cNvGrpSpPr>
            <a:grpSpLocks/>
          </p:cNvGrpSpPr>
          <p:nvPr/>
        </p:nvGrpSpPr>
        <p:grpSpPr bwMode="auto">
          <a:xfrm>
            <a:off x="2411413" y="4005263"/>
            <a:ext cx="112712" cy="228600"/>
            <a:chOff x="1579110" y="4581128"/>
            <a:chExt cx="112079" cy="228164"/>
          </a:xfrm>
        </p:grpSpPr>
        <p:sp>
          <p:nvSpPr>
            <p:cNvPr id="66652" name="Oval 70" descr="Solid diamond"/>
            <p:cNvSpPr>
              <a:spLocks noChangeArrowheads="1"/>
            </p:cNvSpPr>
            <p:nvPr/>
          </p:nvSpPr>
          <p:spPr bwMode="auto">
            <a:xfrm rot="-5400000">
              <a:off x="1621139" y="4579661"/>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6653" name="Group 13"/>
            <p:cNvGrpSpPr>
              <a:grpSpLocks/>
            </p:cNvGrpSpPr>
            <p:nvPr/>
          </p:nvGrpSpPr>
          <p:grpSpPr bwMode="auto">
            <a:xfrm>
              <a:off x="1578422" y="4672767"/>
              <a:ext cx="111124" cy="136525"/>
              <a:chOff x="111407775" y="109026150"/>
              <a:chExt cx="162000" cy="198000"/>
            </a:xfrm>
          </p:grpSpPr>
          <p:sp>
            <p:nvSpPr>
              <p:cNvPr id="66654"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55"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56"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grpSp>
        <p:nvGrpSpPr>
          <p:cNvPr id="66583" name="Group 262"/>
          <p:cNvGrpSpPr>
            <a:grpSpLocks/>
          </p:cNvGrpSpPr>
          <p:nvPr/>
        </p:nvGrpSpPr>
        <p:grpSpPr bwMode="auto">
          <a:xfrm>
            <a:off x="3348038" y="4005263"/>
            <a:ext cx="111125" cy="228600"/>
            <a:chOff x="1579110" y="4581128"/>
            <a:chExt cx="112079" cy="228164"/>
          </a:xfrm>
        </p:grpSpPr>
        <p:sp>
          <p:nvSpPr>
            <p:cNvPr id="66647" name="Oval 70" descr="Solid diamond"/>
            <p:cNvSpPr>
              <a:spLocks noChangeArrowheads="1"/>
            </p:cNvSpPr>
            <p:nvPr/>
          </p:nvSpPr>
          <p:spPr bwMode="auto">
            <a:xfrm rot="-5400000">
              <a:off x="1621139" y="4579661"/>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6648" name="Group 13"/>
            <p:cNvGrpSpPr>
              <a:grpSpLocks/>
            </p:cNvGrpSpPr>
            <p:nvPr/>
          </p:nvGrpSpPr>
          <p:grpSpPr bwMode="auto">
            <a:xfrm>
              <a:off x="1578422" y="4672767"/>
              <a:ext cx="111124" cy="136525"/>
              <a:chOff x="111407775" y="109026150"/>
              <a:chExt cx="162000" cy="198000"/>
            </a:xfrm>
          </p:grpSpPr>
          <p:sp>
            <p:nvSpPr>
              <p:cNvPr id="66649"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50"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51"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sp>
        <p:nvSpPr>
          <p:cNvPr id="271" name="TextBox 270"/>
          <p:cNvSpPr txBox="1"/>
          <p:nvPr/>
        </p:nvSpPr>
        <p:spPr>
          <a:xfrm>
            <a:off x="8459788" y="0"/>
            <a:ext cx="684212" cy="4462463"/>
          </a:xfrm>
          <a:prstGeom prst="rect">
            <a:avLst/>
          </a:prstGeom>
          <a:noFill/>
        </p:spPr>
        <p:txBody>
          <a:bodyPr>
            <a:spAutoFit/>
          </a:bodyPr>
          <a:lstStyle/>
          <a:p>
            <a:pPr>
              <a:defRPr/>
            </a:pPr>
            <a:r>
              <a:rPr lang="en-GB" sz="1200" b="1" dirty="0">
                <a:latin typeface="+mj-lt"/>
              </a:rPr>
              <a:t>Pts</a:t>
            </a:r>
          </a:p>
          <a:p>
            <a:pPr>
              <a:defRPr/>
            </a:pPr>
            <a:r>
              <a:rPr lang="en-GB" sz="1200" b="1" dirty="0">
                <a:latin typeface="+mj-lt"/>
              </a:rPr>
              <a:t>5</a:t>
            </a:r>
          </a:p>
          <a:p>
            <a:pPr>
              <a:defRPr/>
            </a:pPr>
            <a:endParaRPr lang="en-GB" sz="1200" b="1" dirty="0">
              <a:latin typeface="+mj-lt"/>
            </a:endParaRPr>
          </a:p>
          <a:p>
            <a:pPr>
              <a:defRPr/>
            </a:pPr>
            <a:endParaRPr lang="en-GB" sz="1200" b="1" dirty="0">
              <a:latin typeface="+mj-lt"/>
            </a:endParaRPr>
          </a:p>
          <a:p>
            <a:pPr>
              <a:defRPr/>
            </a:pPr>
            <a:endParaRPr lang="en-GB" sz="1200" b="1" dirty="0">
              <a:latin typeface="+mj-lt"/>
            </a:endParaRPr>
          </a:p>
          <a:p>
            <a:pPr>
              <a:defRPr/>
            </a:pPr>
            <a:endParaRPr lang="en-GB" sz="1200" b="1" dirty="0">
              <a:latin typeface="+mj-lt"/>
            </a:endParaRPr>
          </a:p>
          <a:p>
            <a:pPr>
              <a:defRPr/>
            </a:pPr>
            <a:endParaRPr lang="en-GB" sz="1200" b="1" dirty="0">
              <a:latin typeface="+mj-lt"/>
            </a:endParaRPr>
          </a:p>
          <a:p>
            <a:pPr>
              <a:defRPr/>
            </a:pPr>
            <a:r>
              <a:rPr lang="en-GB" sz="1200" b="1" dirty="0">
                <a:latin typeface="+mj-lt"/>
              </a:rPr>
              <a:t>3</a:t>
            </a:r>
          </a:p>
          <a:p>
            <a:pPr>
              <a:defRPr/>
            </a:pPr>
            <a:endParaRPr lang="en-GB" sz="1200" b="1" dirty="0">
              <a:latin typeface="+mj-lt"/>
            </a:endParaRPr>
          </a:p>
          <a:p>
            <a:pPr>
              <a:defRPr/>
            </a:pPr>
            <a:endParaRPr lang="en-GB" sz="1200" b="1" dirty="0">
              <a:latin typeface="+mj-lt"/>
            </a:endParaRPr>
          </a:p>
          <a:p>
            <a:pPr>
              <a:defRPr/>
            </a:pPr>
            <a:endParaRPr lang="en-GB" sz="1200" b="1" dirty="0">
              <a:latin typeface="+mj-lt"/>
            </a:endParaRPr>
          </a:p>
          <a:p>
            <a:pPr>
              <a:defRPr/>
            </a:pPr>
            <a:endParaRPr lang="en-GB" sz="1200" b="1" dirty="0">
              <a:latin typeface="+mj-lt"/>
            </a:endParaRPr>
          </a:p>
          <a:p>
            <a:pPr>
              <a:defRPr/>
            </a:pPr>
            <a:endParaRPr lang="en-GB" sz="1200" b="1" dirty="0">
              <a:latin typeface="+mj-lt"/>
            </a:endParaRPr>
          </a:p>
          <a:p>
            <a:pPr>
              <a:defRPr/>
            </a:pPr>
            <a:endParaRPr lang="en-GB" sz="1200" b="1" dirty="0">
              <a:latin typeface="+mj-lt"/>
            </a:endParaRPr>
          </a:p>
          <a:p>
            <a:pPr>
              <a:defRPr/>
            </a:pPr>
            <a:r>
              <a:rPr lang="en-GB" sz="1200" b="1" dirty="0">
                <a:latin typeface="+mj-lt"/>
              </a:rPr>
              <a:t>2</a:t>
            </a:r>
          </a:p>
          <a:p>
            <a:pPr>
              <a:defRPr/>
            </a:pPr>
            <a:endParaRPr lang="en-GB" sz="1200" b="1" dirty="0">
              <a:latin typeface="+mj-lt"/>
            </a:endParaRPr>
          </a:p>
          <a:p>
            <a:pPr>
              <a:defRPr/>
            </a:pPr>
            <a:endParaRPr lang="en-GB" sz="1200" b="1" dirty="0">
              <a:latin typeface="+mj-lt"/>
            </a:endParaRPr>
          </a:p>
          <a:p>
            <a:pPr>
              <a:defRPr/>
            </a:pPr>
            <a:endParaRPr lang="en-GB" sz="1200" b="1" dirty="0">
              <a:latin typeface="+mj-lt"/>
            </a:endParaRPr>
          </a:p>
          <a:p>
            <a:pPr>
              <a:defRPr/>
            </a:pPr>
            <a:endParaRPr lang="en-GB" sz="1200" b="1" dirty="0">
              <a:latin typeface="+mj-lt"/>
            </a:endParaRPr>
          </a:p>
          <a:p>
            <a:pPr>
              <a:defRPr/>
            </a:pPr>
            <a:endParaRPr lang="en-GB" sz="1200" b="1" dirty="0">
              <a:latin typeface="+mj-lt"/>
            </a:endParaRPr>
          </a:p>
          <a:p>
            <a:pPr>
              <a:defRPr/>
            </a:pPr>
            <a:endParaRPr lang="en-GB" sz="800" b="1" dirty="0">
              <a:latin typeface="+mj-lt"/>
            </a:endParaRPr>
          </a:p>
          <a:p>
            <a:pPr>
              <a:defRPr/>
            </a:pPr>
            <a:r>
              <a:rPr lang="en-GB" sz="1200" b="1" dirty="0">
                <a:latin typeface="+mj-lt"/>
              </a:rPr>
              <a:t>1</a:t>
            </a:r>
          </a:p>
          <a:p>
            <a:pPr>
              <a:defRPr/>
            </a:pPr>
            <a:endParaRPr lang="en-GB" sz="800" b="1" dirty="0">
              <a:latin typeface="+mj-lt"/>
            </a:endParaRPr>
          </a:p>
          <a:p>
            <a:pPr>
              <a:defRPr/>
            </a:pPr>
            <a:r>
              <a:rPr lang="en-GB" sz="1200" b="1" dirty="0">
                <a:latin typeface="+mj-lt"/>
              </a:rPr>
              <a:t>0</a:t>
            </a:r>
          </a:p>
        </p:txBody>
      </p:sp>
      <p:grpSp>
        <p:nvGrpSpPr>
          <p:cNvPr id="66585" name="Group 271"/>
          <p:cNvGrpSpPr>
            <a:grpSpLocks/>
          </p:cNvGrpSpPr>
          <p:nvPr/>
        </p:nvGrpSpPr>
        <p:grpSpPr bwMode="auto">
          <a:xfrm>
            <a:off x="5364163" y="4365625"/>
            <a:ext cx="112712" cy="227013"/>
            <a:chOff x="1579110" y="4581128"/>
            <a:chExt cx="112079" cy="228164"/>
          </a:xfrm>
        </p:grpSpPr>
        <p:sp>
          <p:nvSpPr>
            <p:cNvPr id="66642" name="Oval 70" descr="Solid diamond"/>
            <p:cNvSpPr>
              <a:spLocks noChangeArrowheads="1"/>
            </p:cNvSpPr>
            <p:nvPr/>
          </p:nvSpPr>
          <p:spPr bwMode="auto">
            <a:xfrm rot="-5400000">
              <a:off x="1621139" y="4579661"/>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6643" name="Group 13"/>
            <p:cNvGrpSpPr>
              <a:grpSpLocks/>
            </p:cNvGrpSpPr>
            <p:nvPr/>
          </p:nvGrpSpPr>
          <p:grpSpPr bwMode="auto">
            <a:xfrm>
              <a:off x="1578422" y="4672767"/>
              <a:ext cx="111124" cy="136525"/>
              <a:chOff x="111407775" y="109026150"/>
              <a:chExt cx="162000" cy="198000"/>
            </a:xfrm>
          </p:grpSpPr>
          <p:sp>
            <p:nvSpPr>
              <p:cNvPr id="66644"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45"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46"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grpSp>
        <p:nvGrpSpPr>
          <p:cNvPr id="66586" name="Group 277"/>
          <p:cNvGrpSpPr>
            <a:grpSpLocks/>
          </p:cNvGrpSpPr>
          <p:nvPr/>
        </p:nvGrpSpPr>
        <p:grpSpPr bwMode="auto">
          <a:xfrm rot="10740000">
            <a:off x="5797550" y="4365625"/>
            <a:ext cx="93663" cy="241300"/>
            <a:chOff x="852782" y="376223"/>
            <a:chExt cx="92707" cy="241312"/>
          </a:xfrm>
        </p:grpSpPr>
        <p:grpSp>
          <p:nvGrpSpPr>
            <p:cNvPr id="66637" name="Group 29"/>
            <p:cNvGrpSpPr>
              <a:grpSpLocks/>
            </p:cNvGrpSpPr>
            <p:nvPr/>
          </p:nvGrpSpPr>
          <p:grpSpPr bwMode="auto">
            <a:xfrm>
              <a:off x="852782" y="376245"/>
              <a:ext cx="92707" cy="109226"/>
              <a:chOff x="1979712" y="2996952"/>
              <a:chExt cx="111242" cy="137052"/>
            </a:xfrm>
          </p:grpSpPr>
          <p:sp>
            <p:nvSpPr>
              <p:cNvPr id="66639"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40"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41"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38" name="Oval 70" descr="Solid diamond"/>
            <p:cNvSpPr>
              <a:spLocks noChangeArrowheads="1"/>
            </p:cNvSpPr>
            <p:nvPr/>
          </p:nvSpPr>
          <p:spPr bwMode="auto">
            <a:xfrm rot="5400000">
              <a:off x="854264" y="547485"/>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87" name="Group 283"/>
          <p:cNvGrpSpPr>
            <a:grpSpLocks/>
          </p:cNvGrpSpPr>
          <p:nvPr/>
        </p:nvGrpSpPr>
        <p:grpSpPr bwMode="auto">
          <a:xfrm rot="10740000">
            <a:off x="6446838" y="4365625"/>
            <a:ext cx="92075" cy="241300"/>
            <a:chOff x="852782" y="376223"/>
            <a:chExt cx="92707" cy="241312"/>
          </a:xfrm>
        </p:grpSpPr>
        <p:grpSp>
          <p:nvGrpSpPr>
            <p:cNvPr id="66632" name="Group 29"/>
            <p:cNvGrpSpPr>
              <a:grpSpLocks/>
            </p:cNvGrpSpPr>
            <p:nvPr/>
          </p:nvGrpSpPr>
          <p:grpSpPr bwMode="auto">
            <a:xfrm>
              <a:off x="852782" y="376245"/>
              <a:ext cx="92707" cy="109226"/>
              <a:chOff x="1979712" y="2996952"/>
              <a:chExt cx="111242" cy="137052"/>
            </a:xfrm>
          </p:grpSpPr>
          <p:sp>
            <p:nvSpPr>
              <p:cNvPr id="66634"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35"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36"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33" name="Oval 70" descr="Solid diamond"/>
            <p:cNvSpPr>
              <a:spLocks noChangeArrowheads="1"/>
            </p:cNvSpPr>
            <p:nvPr/>
          </p:nvSpPr>
          <p:spPr bwMode="auto">
            <a:xfrm rot="5400000">
              <a:off x="854264" y="547485"/>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88" name="Group 289"/>
          <p:cNvGrpSpPr>
            <a:grpSpLocks/>
          </p:cNvGrpSpPr>
          <p:nvPr/>
        </p:nvGrpSpPr>
        <p:grpSpPr bwMode="auto">
          <a:xfrm rot="10740000">
            <a:off x="7670800" y="4365625"/>
            <a:ext cx="92075" cy="241300"/>
            <a:chOff x="852782" y="376223"/>
            <a:chExt cx="92707" cy="241312"/>
          </a:xfrm>
        </p:grpSpPr>
        <p:grpSp>
          <p:nvGrpSpPr>
            <p:cNvPr id="66627" name="Group 29"/>
            <p:cNvGrpSpPr>
              <a:grpSpLocks/>
            </p:cNvGrpSpPr>
            <p:nvPr/>
          </p:nvGrpSpPr>
          <p:grpSpPr bwMode="auto">
            <a:xfrm>
              <a:off x="852782" y="376245"/>
              <a:ext cx="92707" cy="109226"/>
              <a:chOff x="1979712" y="2996952"/>
              <a:chExt cx="111242" cy="137052"/>
            </a:xfrm>
          </p:grpSpPr>
          <p:sp>
            <p:nvSpPr>
              <p:cNvPr id="66629" name="Oval 46"/>
              <p:cNvSpPr>
                <a:spLocks noChangeArrowheads="1"/>
              </p:cNvSpPr>
              <p:nvPr/>
            </p:nvSpPr>
            <p:spPr bwMode="auto">
              <a:xfrm rot="10800000">
                <a:off x="2035333"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30" name="Oval 47"/>
              <p:cNvSpPr>
                <a:spLocks noChangeArrowheads="1"/>
              </p:cNvSpPr>
              <p:nvPr/>
            </p:nvSpPr>
            <p:spPr bwMode="auto">
              <a:xfrm rot="10800000">
                <a:off x="1992072" y="3021871"/>
                <a:ext cx="43261" cy="11213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31" name="Oval 48"/>
              <p:cNvSpPr>
                <a:spLocks noChangeArrowheads="1"/>
              </p:cNvSpPr>
              <p:nvPr/>
            </p:nvSpPr>
            <p:spPr bwMode="auto">
              <a:xfrm rot="10800000">
                <a:off x="1979712" y="2996952"/>
                <a:ext cx="111242" cy="112133"/>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28" name="Oval 70" descr="Solid diamond"/>
            <p:cNvSpPr>
              <a:spLocks noChangeArrowheads="1"/>
            </p:cNvSpPr>
            <p:nvPr/>
          </p:nvSpPr>
          <p:spPr bwMode="auto">
            <a:xfrm rot="5400000">
              <a:off x="854264" y="547485"/>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89" name="Group 295"/>
          <p:cNvGrpSpPr>
            <a:grpSpLocks/>
          </p:cNvGrpSpPr>
          <p:nvPr/>
        </p:nvGrpSpPr>
        <p:grpSpPr bwMode="auto">
          <a:xfrm>
            <a:off x="6084888" y="4365625"/>
            <a:ext cx="111125" cy="227013"/>
            <a:chOff x="1579110" y="4581128"/>
            <a:chExt cx="112079" cy="228164"/>
          </a:xfrm>
        </p:grpSpPr>
        <p:sp>
          <p:nvSpPr>
            <p:cNvPr id="66622" name="Oval 70" descr="Solid diamond"/>
            <p:cNvSpPr>
              <a:spLocks noChangeArrowheads="1"/>
            </p:cNvSpPr>
            <p:nvPr/>
          </p:nvSpPr>
          <p:spPr bwMode="auto">
            <a:xfrm rot="-5400000">
              <a:off x="1621139" y="4579661"/>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6623" name="Group 13"/>
            <p:cNvGrpSpPr>
              <a:grpSpLocks/>
            </p:cNvGrpSpPr>
            <p:nvPr/>
          </p:nvGrpSpPr>
          <p:grpSpPr bwMode="auto">
            <a:xfrm>
              <a:off x="1578422" y="4672767"/>
              <a:ext cx="111124" cy="136525"/>
              <a:chOff x="111407775" y="109026150"/>
              <a:chExt cx="162000" cy="198000"/>
            </a:xfrm>
          </p:grpSpPr>
          <p:sp>
            <p:nvSpPr>
              <p:cNvPr id="66624"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25"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26"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grpSp>
        <p:nvGrpSpPr>
          <p:cNvPr id="66590" name="Group 301"/>
          <p:cNvGrpSpPr>
            <a:grpSpLocks/>
          </p:cNvGrpSpPr>
          <p:nvPr/>
        </p:nvGrpSpPr>
        <p:grpSpPr bwMode="auto">
          <a:xfrm>
            <a:off x="7164388" y="4365625"/>
            <a:ext cx="112712" cy="227013"/>
            <a:chOff x="1579110" y="4581128"/>
            <a:chExt cx="112079" cy="228164"/>
          </a:xfrm>
        </p:grpSpPr>
        <p:sp>
          <p:nvSpPr>
            <p:cNvPr id="66617" name="Oval 70" descr="Solid diamond"/>
            <p:cNvSpPr>
              <a:spLocks noChangeArrowheads="1"/>
            </p:cNvSpPr>
            <p:nvPr/>
          </p:nvSpPr>
          <p:spPr bwMode="auto">
            <a:xfrm rot="-5400000">
              <a:off x="1621139" y="4579661"/>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6618" name="Group 13"/>
            <p:cNvGrpSpPr>
              <a:grpSpLocks/>
            </p:cNvGrpSpPr>
            <p:nvPr/>
          </p:nvGrpSpPr>
          <p:grpSpPr bwMode="auto">
            <a:xfrm>
              <a:off x="1578422" y="4672767"/>
              <a:ext cx="111124" cy="136525"/>
              <a:chOff x="111407775" y="109026150"/>
              <a:chExt cx="162000" cy="198000"/>
            </a:xfrm>
          </p:grpSpPr>
          <p:sp>
            <p:nvSpPr>
              <p:cNvPr id="66619" name="Oval 14"/>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20" name="Oval 15"/>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21" name="Oval 16"/>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sp>
        <p:nvSpPr>
          <p:cNvPr id="66591" name="TextBox 326"/>
          <p:cNvSpPr txBox="1">
            <a:spLocks noChangeArrowheads="1"/>
          </p:cNvSpPr>
          <p:nvPr/>
        </p:nvSpPr>
        <p:spPr bwMode="auto">
          <a:xfrm>
            <a:off x="468313" y="404813"/>
            <a:ext cx="358775" cy="276225"/>
          </a:xfrm>
          <a:prstGeom prst="rect">
            <a:avLst/>
          </a:prstGeom>
          <a:noFill/>
          <a:ln w="9525">
            <a:noFill/>
            <a:miter lim="800000"/>
            <a:headEnd/>
            <a:tailEnd/>
          </a:ln>
        </p:spPr>
        <p:txBody>
          <a:bodyPr>
            <a:spAutoFit/>
          </a:bodyPr>
          <a:lstStyle/>
          <a:p>
            <a:r>
              <a:rPr lang="en-GB" sz="1200" b="1"/>
              <a:t>1</a:t>
            </a:r>
          </a:p>
        </p:txBody>
      </p:sp>
      <p:grpSp>
        <p:nvGrpSpPr>
          <p:cNvPr id="66592" name="Group 190"/>
          <p:cNvGrpSpPr>
            <a:grpSpLocks/>
          </p:cNvGrpSpPr>
          <p:nvPr/>
        </p:nvGrpSpPr>
        <p:grpSpPr bwMode="auto">
          <a:xfrm>
            <a:off x="4560888" y="260350"/>
            <a:ext cx="3794125" cy="4032250"/>
            <a:chOff x="4560888" y="260350"/>
            <a:chExt cx="3794125" cy="4032250"/>
          </a:xfrm>
        </p:grpSpPr>
        <p:sp>
          <p:nvSpPr>
            <p:cNvPr id="66593" name="Rectangle 3"/>
            <p:cNvSpPr>
              <a:spLocks noChangeArrowheads="1"/>
            </p:cNvSpPr>
            <p:nvPr/>
          </p:nvSpPr>
          <p:spPr bwMode="auto">
            <a:xfrm>
              <a:off x="4560888" y="260350"/>
              <a:ext cx="3784600" cy="403225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cxnSp>
          <p:nvCxnSpPr>
            <p:cNvPr id="87" name="Straight Connector 86"/>
            <p:cNvCxnSpPr/>
            <p:nvPr/>
          </p:nvCxnSpPr>
          <p:spPr>
            <a:xfrm>
              <a:off x="4572000" y="1412875"/>
              <a:ext cx="3783013" cy="0"/>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572000" y="2708275"/>
              <a:ext cx="3783013" cy="0"/>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66593" idx="0"/>
              <a:endCxn id="66593" idx="2"/>
            </p:cNvCxnSpPr>
            <p:nvPr/>
          </p:nvCxnSpPr>
          <p:spPr>
            <a:xfrm rot="16200000" flipH="1">
              <a:off x="4437063" y="2276475"/>
              <a:ext cx="4032250" cy="0"/>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4572000" y="3933825"/>
              <a:ext cx="3783013" cy="0"/>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66598" name="Group 308"/>
            <p:cNvGrpSpPr>
              <a:grpSpLocks/>
            </p:cNvGrpSpPr>
            <p:nvPr/>
          </p:nvGrpSpPr>
          <p:grpSpPr bwMode="auto">
            <a:xfrm rot="-60000">
              <a:off x="6446838" y="2133600"/>
              <a:ext cx="92075" cy="241300"/>
              <a:chOff x="552159" y="548952"/>
              <a:chExt cx="93267" cy="241311"/>
            </a:xfrm>
          </p:grpSpPr>
          <p:grpSp>
            <p:nvGrpSpPr>
              <p:cNvPr id="66612" name="Group 45"/>
              <p:cNvGrpSpPr>
                <a:grpSpLocks/>
              </p:cNvGrpSpPr>
              <p:nvPr/>
            </p:nvGrpSpPr>
            <p:grpSpPr bwMode="auto">
              <a:xfrm rot="10800000">
                <a:off x="552047" y="548952"/>
                <a:ext cx="92708" cy="109225"/>
                <a:chOff x="108612375" y="108894750"/>
                <a:chExt cx="162000" cy="198000"/>
              </a:xfrm>
            </p:grpSpPr>
            <p:sp>
              <p:nvSpPr>
                <p:cNvPr id="66614"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15"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16"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13" name="Oval 70" descr="Solid diamond"/>
              <p:cNvSpPr>
                <a:spLocks noChangeArrowheads="1"/>
              </p:cNvSpPr>
              <p:nvPr/>
            </p:nvSpPr>
            <p:spPr bwMode="auto">
              <a:xfrm rot="5400000">
                <a:off x="553626" y="720213"/>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599" name="Group 314"/>
            <p:cNvGrpSpPr>
              <a:grpSpLocks/>
            </p:cNvGrpSpPr>
            <p:nvPr/>
          </p:nvGrpSpPr>
          <p:grpSpPr bwMode="auto">
            <a:xfrm rot="-60000">
              <a:off x="7094538" y="981075"/>
              <a:ext cx="93662" cy="241300"/>
              <a:chOff x="552159" y="548952"/>
              <a:chExt cx="93267" cy="241311"/>
            </a:xfrm>
          </p:grpSpPr>
          <p:grpSp>
            <p:nvGrpSpPr>
              <p:cNvPr id="66607" name="Group 45"/>
              <p:cNvGrpSpPr>
                <a:grpSpLocks/>
              </p:cNvGrpSpPr>
              <p:nvPr/>
            </p:nvGrpSpPr>
            <p:grpSpPr bwMode="auto">
              <a:xfrm rot="10800000">
                <a:off x="552047" y="548952"/>
                <a:ext cx="92708" cy="109225"/>
                <a:chOff x="108612375" y="108894750"/>
                <a:chExt cx="162000" cy="198000"/>
              </a:xfrm>
            </p:grpSpPr>
            <p:sp>
              <p:nvSpPr>
                <p:cNvPr id="66609"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10"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11"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08" name="Oval 70" descr="Solid diamond"/>
              <p:cNvSpPr>
                <a:spLocks noChangeArrowheads="1"/>
              </p:cNvSpPr>
              <p:nvPr/>
            </p:nvSpPr>
            <p:spPr bwMode="auto">
              <a:xfrm rot="5400000">
                <a:off x="553626" y="720213"/>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6600" name="Group 320"/>
            <p:cNvGrpSpPr>
              <a:grpSpLocks/>
            </p:cNvGrpSpPr>
            <p:nvPr/>
          </p:nvGrpSpPr>
          <p:grpSpPr bwMode="auto">
            <a:xfrm rot="-60000">
              <a:off x="5510213" y="981075"/>
              <a:ext cx="93662" cy="241300"/>
              <a:chOff x="552159" y="548952"/>
              <a:chExt cx="93267" cy="241311"/>
            </a:xfrm>
          </p:grpSpPr>
          <p:grpSp>
            <p:nvGrpSpPr>
              <p:cNvPr id="66602" name="Group 45"/>
              <p:cNvGrpSpPr>
                <a:grpSpLocks/>
              </p:cNvGrpSpPr>
              <p:nvPr/>
            </p:nvGrpSpPr>
            <p:grpSpPr bwMode="auto">
              <a:xfrm rot="10800000">
                <a:off x="552047" y="548952"/>
                <a:ext cx="92708" cy="109225"/>
                <a:chOff x="108612375" y="108894750"/>
                <a:chExt cx="162000" cy="198000"/>
              </a:xfrm>
            </p:grpSpPr>
            <p:sp>
              <p:nvSpPr>
                <p:cNvPr id="66604"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05"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6606"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603" name="Oval 70" descr="Solid diamond"/>
              <p:cNvSpPr>
                <a:spLocks noChangeArrowheads="1"/>
              </p:cNvSpPr>
              <p:nvPr/>
            </p:nvSpPr>
            <p:spPr bwMode="auto">
              <a:xfrm rot="5400000">
                <a:off x="553626" y="720213"/>
                <a:ext cx="68583" cy="7151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66601" name="TextBox 327"/>
            <p:cNvSpPr txBox="1">
              <a:spLocks noChangeArrowheads="1"/>
            </p:cNvSpPr>
            <p:nvPr/>
          </p:nvSpPr>
          <p:spPr bwMode="auto">
            <a:xfrm>
              <a:off x="4716463" y="404813"/>
              <a:ext cx="360362" cy="276225"/>
            </a:xfrm>
            <a:prstGeom prst="rect">
              <a:avLst/>
            </a:prstGeom>
            <a:noFill/>
            <a:ln w="9525">
              <a:noFill/>
              <a:miter lim="800000"/>
              <a:headEnd/>
              <a:tailEnd/>
            </a:ln>
          </p:spPr>
          <p:txBody>
            <a:bodyPr>
              <a:spAutoFit/>
            </a:bodyPr>
            <a:lstStyle/>
            <a:p>
              <a:r>
                <a:rPr lang="en-GB" sz="1200" b="1"/>
                <a:t>2</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rot="-5400000">
            <a:off x="-396874" y="1268412"/>
            <a:ext cx="5689600" cy="4105275"/>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67587" name="Rectangle 5"/>
          <p:cNvSpPr>
            <a:spLocks noChangeArrowheads="1"/>
          </p:cNvSpPr>
          <p:nvPr/>
        </p:nvSpPr>
        <p:spPr bwMode="auto">
          <a:xfrm rot="-5400000">
            <a:off x="49212" y="1543051"/>
            <a:ext cx="4830763" cy="3522662"/>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67588" name="Group 6"/>
          <p:cNvGrpSpPr>
            <a:grpSpLocks/>
          </p:cNvGrpSpPr>
          <p:nvPr/>
        </p:nvGrpSpPr>
        <p:grpSpPr bwMode="auto">
          <a:xfrm rot="-2648236">
            <a:off x="1973263" y="4068763"/>
            <a:ext cx="138112" cy="174625"/>
            <a:chOff x="111407775" y="109026150"/>
            <a:chExt cx="162000" cy="198000"/>
          </a:xfrm>
        </p:grpSpPr>
        <p:sp>
          <p:nvSpPr>
            <p:cNvPr id="67633" name="Oval 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34" name="Oval 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35" name="Oval 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7589" name="Group 10"/>
          <p:cNvGrpSpPr>
            <a:grpSpLocks/>
          </p:cNvGrpSpPr>
          <p:nvPr/>
        </p:nvGrpSpPr>
        <p:grpSpPr bwMode="auto">
          <a:xfrm rot="-2507223">
            <a:off x="2540000" y="4148138"/>
            <a:ext cx="138113" cy="174625"/>
            <a:chOff x="108383775" y="108666150"/>
            <a:chExt cx="162000" cy="198000"/>
          </a:xfrm>
        </p:grpSpPr>
        <p:sp>
          <p:nvSpPr>
            <p:cNvPr id="67630"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31"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32"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7590" name="Group 14"/>
          <p:cNvGrpSpPr>
            <a:grpSpLocks/>
          </p:cNvGrpSpPr>
          <p:nvPr/>
        </p:nvGrpSpPr>
        <p:grpSpPr bwMode="auto">
          <a:xfrm rot="-5400000">
            <a:off x="3656013" y="4040188"/>
            <a:ext cx="142875" cy="168275"/>
            <a:chOff x="111750675" y="109369050"/>
            <a:chExt cx="162000" cy="198000"/>
          </a:xfrm>
        </p:grpSpPr>
        <p:sp>
          <p:nvSpPr>
            <p:cNvPr id="67627" name="Oval 15"/>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28" name="Oval 16"/>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29" name="Oval 17"/>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7591" name="Group 22"/>
          <p:cNvGrpSpPr>
            <a:grpSpLocks/>
          </p:cNvGrpSpPr>
          <p:nvPr/>
        </p:nvGrpSpPr>
        <p:grpSpPr bwMode="auto">
          <a:xfrm rot="-9400952">
            <a:off x="2662238" y="2112963"/>
            <a:ext cx="138112" cy="174625"/>
            <a:chOff x="108600269" y="109058151"/>
            <a:chExt cx="162000" cy="198000"/>
          </a:xfrm>
        </p:grpSpPr>
        <p:sp>
          <p:nvSpPr>
            <p:cNvPr id="67624" name="Oval 23"/>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25" name="Oval 24"/>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26" name="Oval 25"/>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7592" name="Group 26"/>
          <p:cNvGrpSpPr>
            <a:grpSpLocks/>
          </p:cNvGrpSpPr>
          <p:nvPr/>
        </p:nvGrpSpPr>
        <p:grpSpPr bwMode="auto">
          <a:xfrm rot="2422104">
            <a:off x="1192213" y="4116388"/>
            <a:ext cx="138112" cy="174625"/>
            <a:chOff x="108461002" y="109140210"/>
            <a:chExt cx="162000" cy="198001"/>
          </a:xfrm>
        </p:grpSpPr>
        <p:sp>
          <p:nvSpPr>
            <p:cNvPr id="67621" name="Oval 27"/>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22" name="Oval 28"/>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23" name="Oval 29"/>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7593" name="Group 30"/>
          <p:cNvGrpSpPr>
            <a:grpSpLocks/>
          </p:cNvGrpSpPr>
          <p:nvPr/>
        </p:nvGrpSpPr>
        <p:grpSpPr bwMode="auto">
          <a:xfrm rot="-5400000">
            <a:off x="3103563" y="2641600"/>
            <a:ext cx="142875" cy="168275"/>
            <a:chOff x="111864975" y="109483350"/>
            <a:chExt cx="162000" cy="198000"/>
          </a:xfrm>
        </p:grpSpPr>
        <p:sp>
          <p:nvSpPr>
            <p:cNvPr id="67618" name="Oval 31"/>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19" name="Oval 32"/>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20" name="Oval 33"/>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7594" name="Group 34"/>
          <p:cNvGrpSpPr>
            <a:grpSpLocks/>
          </p:cNvGrpSpPr>
          <p:nvPr/>
        </p:nvGrpSpPr>
        <p:grpSpPr bwMode="auto">
          <a:xfrm rot="7041549">
            <a:off x="1817688" y="2736850"/>
            <a:ext cx="142875" cy="168275"/>
            <a:chOff x="111979275" y="109597650"/>
            <a:chExt cx="162000" cy="198000"/>
          </a:xfrm>
        </p:grpSpPr>
        <p:sp>
          <p:nvSpPr>
            <p:cNvPr id="67615" name="Oval 35"/>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16" name="Oval 36"/>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17" name="Oval 37"/>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7595" name="Oval 38" descr="Solid diamond"/>
          <p:cNvSpPr>
            <a:spLocks noChangeArrowheads="1"/>
          </p:cNvSpPr>
          <p:nvPr/>
        </p:nvSpPr>
        <p:spPr bwMode="auto">
          <a:xfrm rot="-5400000">
            <a:off x="1986757" y="2894806"/>
            <a:ext cx="95250" cy="9048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596" name="Rectangle 43"/>
          <p:cNvSpPr>
            <a:spLocks noChangeArrowheads="1"/>
          </p:cNvSpPr>
          <p:nvPr/>
        </p:nvSpPr>
        <p:spPr bwMode="auto">
          <a:xfrm rot="-5400000">
            <a:off x="1955007" y="4737894"/>
            <a:ext cx="1017587" cy="949325"/>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sp>
        <p:nvSpPr>
          <p:cNvPr id="67597" name="Rectangle 44"/>
          <p:cNvSpPr>
            <a:spLocks noChangeArrowheads="1"/>
          </p:cNvSpPr>
          <p:nvPr/>
        </p:nvSpPr>
        <p:spPr bwMode="auto">
          <a:xfrm rot="-5400000">
            <a:off x="2001044" y="907256"/>
            <a:ext cx="955675" cy="919163"/>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sp>
        <p:nvSpPr>
          <p:cNvPr id="67598" name="Line 45"/>
          <p:cNvSpPr>
            <a:spLocks noChangeShapeType="1"/>
          </p:cNvSpPr>
          <p:nvPr/>
        </p:nvSpPr>
        <p:spPr bwMode="auto">
          <a:xfrm rot="16200000" flipH="1">
            <a:off x="2451101" y="77787"/>
            <a:ext cx="0" cy="3533775"/>
          </a:xfrm>
          <a:prstGeom prst="line">
            <a:avLst/>
          </a:prstGeom>
          <a:noFill/>
          <a:ln w="28575">
            <a:solidFill>
              <a:srgbClr val="FFFFFF"/>
            </a:solidFill>
            <a:round/>
            <a:headEnd/>
            <a:tailEnd/>
          </a:ln>
        </p:spPr>
        <p:txBody>
          <a:bodyPr lIns="36576" tIns="36576" rIns="36576" bIns="36576"/>
          <a:lstStyle/>
          <a:p>
            <a:endParaRPr lang="en-US"/>
          </a:p>
        </p:txBody>
      </p:sp>
      <p:sp>
        <p:nvSpPr>
          <p:cNvPr id="67599" name="Line 46"/>
          <p:cNvSpPr>
            <a:spLocks noChangeShapeType="1"/>
          </p:cNvSpPr>
          <p:nvPr/>
        </p:nvSpPr>
        <p:spPr bwMode="auto">
          <a:xfrm rot="-5400000">
            <a:off x="2486819" y="2993231"/>
            <a:ext cx="0" cy="3462338"/>
          </a:xfrm>
          <a:prstGeom prst="line">
            <a:avLst/>
          </a:prstGeom>
          <a:noFill/>
          <a:ln w="28575" algn="ctr">
            <a:solidFill>
              <a:srgbClr val="FFFFFF"/>
            </a:solidFill>
            <a:round/>
            <a:headEnd/>
            <a:tailEnd/>
          </a:ln>
        </p:spPr>
        <p:txBody>
          <a:bodyPr lIns="36576" tIns="36576" rIns="36576" bIns="36576"/>
          <a:lstStyle/>
          <a:p>
            <a:endParaRPr lang="en-US"/>
          </a:p>
        </p:txBody>
      </p:sp>
      <p:grpSp>
        <p:nvGrpSpPr>
          <p:cNvPr id="67600" name="Group 47"/>
          <p:cNvGrpSpPr>
            <a:grpSpLocks/>
          </p:cNvGrpSpPr>
          <p:nvPr/>
        </p:nvGrpSpPr>
        <p:grpSpPr bwMode="auto">
          <a:xfrm rot="-1759899">
            <a:off x="3106738" y="3019425"/>
            <a:ext cx="138112" cy="174625"/>
            <a:chOff x="108447122" y="109028035"/>
            <a:chExt cx="162000" cy="198001"/>
          </a:xfrm>
        </p:grpSpPr>
        <p:sp>
          <p:nvSpPr>
            <p:cNvPr id="67612" name="Oval 48"/>
            <p:cNvSpPr>
              <a:spLocks noChangeArrowheads="1"/>
            </p:cNvSpPr>
            <p:nvPr/>
          </p:nvSpPr>
          <p:spPr bwMode="auto">
            <a:xfrm>
              <a:off x="108465122" y="1090280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13" name="Oval 49"/>
            <p:cNvSpPr>
              <a:spLocks noChangeArrowheads="1"/>
            </p:cNvSpPr>
            <p:nvPr/>
          </p:nvSpPr>
          <p:spPr bwMode="auto">
            <a:xfrm>
              <a:off x="108528123" y="109028035"/>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14" name="Oval 50"/>
            <p:cNvSpPr>
              <a:spLocks noChangeArrowheads="1"/>
            </p:cNvSpPr>
            <p:nvPr/>
          </p:nvSpPr>
          <p:spPr bwMode="auto">
            <a:xfrm>
              <a:off x="108447122" y="109064036"/>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7601" name="Group 51"/>
          <p:cNvGrpSpPr>
            <a:grpSpLocks/>
          </p:cNvGrpSpPr>
          <p:nvPr/>
        </p:nvGrpSpPr>
        <p:grpSpPr bwMode="auto">
          <a:xfrm rot="6092076">
            <a:off x="1082675" y="2927350"/>
            <a:ext cx="142875" cy="168275"/>
            <a:chOff x="108414452" y="108869726"/>
            <a:chExt cx="162000" cy="198002"/>
          </a:xfrm>
        </p:grpSpPr>
        <p:sp>
          <p:nvSpPr>
            <p:cNvPr id="67609" name="Oval 52"/>
            <p:cNvSpPr>
              <a:spLocks noChangeArrowheads="1"/>
            </p:cNvSpPr>
            <p:nvPr/>
          </p:nvSpPr>
          <p:spPr bwMode="auto">
            <a:xfrm>
              <a:off x="108432452" y="10886972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10" name="Oval 53"/>
            <p:cNvSpPr>
              <a:spLocks noChangeArrowheads="1"/>
            </p:cNvSpPr>
            <p:nvPr/>
          </p:nvSpPr>
          <p:spPr bwMode="auto">
            <a:xfrm>
              <a:off x="108495453" y="108869726"/>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11" name="Oval 54"/>
            <p:cNvSpPr>
              <a:spLocks noChangeArrowheads="1"/>
            </p:cNvSpPr>
            <p:nvPr/>
          </p:nvSpPr>
          <p:spPr bwMode="auto">
            <a:xfrm>
              <a:off x="108414452" y="108905728"/>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7602" name="Group 55"/>
          <p:cNvGrpSpPr>
            <a:grpSpLocks/>
          </p:cNvGrpSpPr>
          <p:nvPr/>
        </p:nvGrpSpPr>
        <p:grpSpPr bwMode="auto">
          <a:xfrm rot="4896728">
            <a:off x="1235075" y="3467100"/>
            <a:ext cx="142875" cy="168275"/>
            <a:chOff x="111864975" y="109483350"/>
            <a:chExt cx="162000" cy="198000"/>
          </a:xfrm>
        </p:grpSpPr>
        <p:sp>
          <p:nvSpPr>
            <p:cNvPr id="67606" name="Oval 56"/>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07" name="Oval 57"/>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7608" name="Oval 58"/>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7603" name="TextBox 58"/>
          <p:cNvSpPr txBox="1">
            <a:spLocks noChangeArrowheads="1"/>
          </p:cNvSpPr>
          <p:nvPr/>
        </p:nvSpPr>
        <p:spPr bwMode="auto">
          <a:xfrm>
            <a:off x="4859338" y="333375"/>
            <a:ext cx="4033837" cy="7970838"/>
          </a:xfrm>
          <a:prstGeom prst="rect">
            <a:avLst/>
          </a:prstGeom>
          <a:noFill/>
          <a:ln w="9525">
            <a:noFill/>
            <a:miter lim="800000"/>
            <a:headEnd/>
            <a:tailEnd/>
          </a:ln>
        </p:spPr>
        <p:txBody>
          <a:bodyPr>
            <a:spAutoFit/>
          </a:bodyPr>
          <a:lstStyle/>
          <a:p>
            <a:r>
              <a:rPr lang="en-GB" sz="1400" b="1">
                <a:latin typeface="Calibri" pitchFamily="34" charset="0"/>
              </a:rPr>
              <a:t>The Hive</a:t>
            </a:r>
          </a:p>
          <a:p>
            <a:endParaRPr lang="en-GB" sz="1200" b="1">
              <a:latin typeface="Calibri" pitchFamily="34" charset="0"/>
            </a:endParaRPr>
          </a:p>
          <a:p>
            <a:r>
              <a:rPr lang="en-GB" sz="1200" b="1">
                <a:latin typeface="Calibri" pitchFamily="34" charset="0"/>
              </a:rPr>
              <a:t>Set Up: </a:t>
            </a:r>
            <a:endParaRPr lang="en-GB" sz="1200">
              <a:latin typeface="Calibri" pitchFamily="34" charset="0"/>
            </a:endParaRPr>
          </a:p>
          <a:p>
            <a:r>
              <a:rPr lang="en-GB" sz="1200">
                <a:latin typeface="Calibri" pitchFamily="34" charset="0"/>
              </a:rPr>
              <a:t>Two teams of 5 in 2 different coloured bibs. Each team pass to their own colour around the area, two ball per team.</a:t>
            </a:r>
          </a:p>
          <a:p>
            <a:endParaRPr lang="en-GB" sz="1000">
              <a:latin typeface="Calibri" pitchFamily="34" charset="0"/>
            </a:endParaRPr>
          </a:p>
          <a:p>
            <a:r>
              <a:rPr lang="en-GB" sz="1200">
                <a:latin typeface="Calibri" pitchFamily="34" charset="0"/>
              </a:rPr>
              <a:t>Change to passing to the other colour not your own.</a:t>
            </a:r>
          </a:p>
          <a:p>
            <a:r>
              <a:rPr lang="en-GB" sz="1200">
                <a:latin typeface="Calibri" pitchFamily="34" charset="0"/>
              </a:rPr>
              <a:t>Add two passive blockers, revert back to passing to your own team.</a:t>
            </a:r>
          </a:p>
          <a:p>
            <a:endParaRPr lang="en-GB" sz="1000" b="1">
              <a:latin typeface="Calibri" pitchFamily="34" charset="0"/>
            </a:endParaRPr>
          </a:p>
          <a:p>
            <a:r>
              <a:rPr lang="en-GB" sz="1200" b="1">
                <a:latin typeface="Calibri" pitchFamily="34" charset="0"/>
              </a:rPr>
              <a:t>Progressions:</a:t>
            </a:r>
          </a:p>
          <a:p>
            <a:r>
              <a:rPr lang="en-GB" sz="1200">
                <a:latin typeface="Calibri" pitchFamily="34" charset="0"/>
              </a:rPr>
              <a:t>Add four corners into the area, 6 players attack and four defend</a:t>
            </a:r>
          </a:p>
          <a:p>
            <a:r>
              <a:rPr lang="en-GB" sz="1200">
                <a:latin typeface="Calibri" pitchFamily="34" charset="0"/>
              </a:rPr>
              <a:t>Attackers score by playing the ball into a corner to a team mate and the defender can score if they intercept the ball and dribble through one of the yellow gates</a:t>
            </a:r>
          </a:p>
          <a:p>
            <a:r>
              <a:rPr lang="en-GB" sz="1200">
                <a:latin typeface="Calibri" pitchFamily="34" charset="0"/>
              </a:rPr>
              <a:t>Rotate the players on a regular basis</a:t>
            </a:r>
          </a:p>
          <a:p>
            <a:endParaRPr lang="en-GB" sz="1000">
              <a:latin typeface="Calibri" pitchFamily="34" charset="0"/>
            </a:endParaRPr>
          </a:p>
          <a:p>
            <a:r>
              <a:rPr lang="en-GB" sz="1200">
                <a:latin typeface="Calibri" pitchFamily="34" charset="0"/>
              </a:rPr>
              <a:t>Introduce end zones, score by passing the ball from one end to the other</a:t>
            </a:r>
          </a:p>
          <a:p>
            <a:endParaRPr lang="en-GB" sz="1000">
              <a:latin typeface="Calibri" pitchFamily="34" charset="0"/>
            </a:endParaRPr>
          </a:p>
          <a:p>
            <a:r>
              <a:rPr lang="en-GB" sz="1200" b="1">
                <a:latin typeface="Calibri" pitchFamily="34" charset="0"/>
              </a:rPr>
              <a:t>Challenges:</a:t>
            </a:r>
          </a:p>
          <a:p>
            <a:r>
              <a:rPr lang="en-GB" sz="1200">
                <a:latin typeface="Calibri" pitchFamily="34" charset="0"/>
              </a:rPr>
              <a:t>Number of touches</a:t>
            </a:r>
          </a:p>
          <a:p>
            <a:r>
              <a:rPr lang="en-GB" sz="1200">
                <a:latin typeface="Calibri" pitchFamily="34" charset="0"/>
              </a:rPr>
              <a:t>Number of attackers or defenders</a:t>
            </a:r>
          </a:p>
          <a:p>
            <a:endParaRPr lang="en-GB" sz="1000">
              <a:latin typeface="Calibri" pitchFamily="34" charset="0"/>
            </a:endParaRPr>
          </a:p>
          <a:p>
            <a:r>
              <a:rPr lang="en-GB" sz="1200" b="1">
                <a:latin typeface="Calibri" pitchFamily="34" charset="0"/>
              </a:rPr>
              <a:t>Questioning:</a:t>
            </a:r>
          </a:p>
          <a:p>
            <a:r>
              <a:rPr lang="en-GB" sz="1200">
                <a:latin typeface="Calibri" pitchFamily="34" charset="0"/>
              </a:rPr>
              <a:t>How and why might we force play in one direction?</a:t>
            </a:r>
          </a:p>
          <a:p>
            <a:r>
              <a:rPr lang="en-GB" sz="1200">
                <a:latin typeface="Calibri" pitchFamily="34" charset="0"/>
              </a:rPr>
              <a:t>What can the players come up with for a challenge or progression?</a:t>
            </a:r>
          </a:p>
          <a:p>
            <a:endParaRPr lang="en-GB" sz="1000">
              <a:latin typeface="Calibri" pitchFamily="34" charset="0"/>
            </a:endParaRPr>
          </a:p>
          <a:p>
            <a:r>
              <a:rPr lang="en-GB" sz="1200" b="1">
                <a:latin typeface="Calibri" pitchFamily="34" charset="0"/>
              </a:rPr>
              <a:t>Differentiation:</a:t>
            </a:r>
          </a:p>
          <a:p>
            <a:r>
              <a:rPr lang="en-GB" sz="1200">
                <a:latin typeface="Calibri" pitchFamily="34" charset="0"/>
              </a:rPr>
              <a:t>Limit the touches for some players</a:t>
            </a:r>
          </a:p>
          <a:p>
            <a:r>
              <a:rPr lang="en-GB" sz="1200">
                <a:latin typeface="Calibri" pitchFamily="34" charset="0"/>
              </a:rPr>
              <a:t>Man to man blocker</a:t>
            </a:r>
          </a:p>
          <a:p>
            <a:r>
              <a:rPr lang="en-GB" sz="1200">
                <a:latin typeface="Calibri" pitchFamily="34" charset="0"/>
              </a:rPr>
              <a:t>Defender overload</a:t>
            </a: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r>
              <a:rPr lang="en-GB" sz="1200">
                <a:latin typeface="Calibri" pitchFamily="34" charset="0"/>
              </a:rPr>
              <a:t>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12" name="Group 55"/>
          <p:cNvGrpSpPr>
            <a:grpSpLocks/>
          </p:cNvGrpSpPr>
          <p:nvPr/>
        </p:nvGrpSpPr>
        <p:grpSpPr bwMode="auto">
          <a:xfrm rot="5400000">
            <a:off x="3951114" y="3185790"/>
            <a:ext cx="501053" cy="123378"/>
            <a:chOff x="109823662" y="107856150"/>
            <a:chExt cx="746213" cy="125405"/>
          </a:xfrm>
          <a:solidFill>
            <a:srgbClr val="FFFF00"/>
          </a:solidFill>
        </p:grpSpPr>
        <p:sp>
          <p:nvSpPr>
            <p:cNvPr id="70"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71"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3" name="Group 55"/>
          <p:cNvGrpSpPr>
            <a:grpSpLocks/>
          </p:cNvGrpSpPr>
          <p:nvPr/>
        </p:nvGrpSpPr>
        <p:grpSpPr bwMode="auto">
          <a:xfrm rot="5400000">
            <a:off x="494730" y="3185789"/>
            <a:ext cx="501053" cy="123378"/>
            <a:chOff x="109823662" y="107856150"/>
            <a:chExt cx="746213" cy="125405"/>
          </a:xfrm>
          <a:solidFill>
            <a:srgbClr val="FFFF00"/>
          </a:solidFill>
        </p:grpSpPr>
        <p:sp>
          <p:nvSpPr>
            <p:cNvPr id="73"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74"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ChangeArrowheads="1"/>
          </p:cNvSpPr>
          <p:nvPr/>
        </p:nvSpPr>
        <p:spPr bwMode="auto">
          <a:xfrm rot="-5400000">
            <a:off x="-144463" y="1160463"/>
            <a:ext cx="5616575" cy="482600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68611" name="Rectangle 5"/>
          <p:cNvSpPr>
            <a:spLocks noChangeArrowheads="1"/>
          </p:cNvSpPr>
          <p:nvPr/>
        </p:nvSpPr>
        <p:spPr bwMode="auto">
          <a:xfrm rot="-5400000">
            <a:off x="1678781" y="319882"/>
            <a:ext cx="2041525" cy="3744912"/>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68612" name="Group 14"/>
          <p:cNvGrpSpPr>
            <a:grpSpLocks/>
          </p:cNvGrpSpPr>
          <p:nvPr/>
        </p:nvGrpSpPr>
        <p:grpSpPr bwMode="auto">
          <a:xfrm rot="10620000">
            <a:off x="3509963" y="914400"/>
            <a:ext cx="158750" cy="173038"/>
            <a:chOff x="110957775" y="109476150"/>
            <a:chExt cx="162000" cy="198000"/>
          </a:xfrm>
        </p:grpSpPr>
        <p:sp>
          <p:nvSpPr>
            <p:cNvPr id="68693" name="Oval 15"/>
            <p:cNvSpPr>
              <a:spLocks noChangeArrowheads="1"/>
            </p:cNvSpPr>
            <p:nvPr/>
          </p:nvSpPr>
          <p:spPr bwMode="auto">
            <a:xfrm>
              <a:off x="110975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94" name="Oval 16"/>
            <p:cNvSpPr>
              <a:spLocks noChangeArrowheads="1"/>
            </p:cNvSpPr>
            <p:nvPr/>
          </p:nvSpPr>
          <p:spPr bwMode="auto">
            <a:xfrm>
              <a:off x="111038775" y="10947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95" name="Oval 17"/>
            <p:cNvSpPr>
              <a:spLocks noChangeArrowheads="1"/>
            </p:cNvSpPr>
            <p:nvPr/>
          </p:nvSpPr>
          <p:spPr bwMode="auto">
            <a:xfrm>
              <a:off x="110957775" y="1095121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8613" name="Group 38"/>
          <p:cNvGrpSpPr>
            <a:grpSpLocks/>
          </p:cNvGrpSpPr>
          <p:nvPr/>
        </p:nvGrpSpPr>
        <p:grpSpPr bwMode="auto">
          <a:xfrm rot="-5400000">
            <a:off x="4883944" y="3259932"/>
            <a:ext cx="142875" cy="192087"/>
            <a:chOff x="111864975" y="109483350"/>
            <a:chExt cx="162000" cy="198000"/>
          </a:xfrm>
        </p:grpSpPr>
        <p:sp>
          <p:nvSpPr>
            <p:cNvPr id="68690" name="Oval 39"/>
            <p:cNvSpPr>
              <a:spLocks noChangeArrowheads="1"/>
            </p:cNvSpPr>
            <p:nvPr/>
          </p:nvSpPr>
          <p:spPr bwMode="auto">
            <a:xfrm>
              <a:off x="111882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91" name="Oval 40"/>
            <p:cNvSpPr>
              <a:spLocks noChangeArrowheads="1"/>
            </p:cNvSpPr>
            <p:nvPr/>
          </p:nvSpPr>
          <p:spPr bwMode="auto">
            <a:xfrm>
              <a:off x="111945975" y="10948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92" name="Oval 41"/>
            <p:cNvSpPr>
              <a:spLocks noChangeArrowheads="1"/>
            </p:cNvSpPr>
            <p:nvPr/>
          </p:nvSpPr>
          <p:spPr bwMode="auto">
            <a:xfrm>
              <a:off x="111864975" y="1095193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8614" name="Group 42"/>
          <p:cNvGrpSpPr>
            <a:grpSpLocks/>
          </p:cNvGrpSpPr>
          <p:nvPr/>
        </p:nvGrpSpPr>
        <p:grpSpPr bwMode="auto">
          <a:xfrm rot="7320000">
            <a:off x="430213" y="3378200"/>
            <a:ext cx="142875" cy="193675"/>
            <a:chOff x="111979275" y="109597650"/>
            <a:chExt cx="162000" cy="198000"/>
          </a:xfrm>
        </p:grpSpPr>
        <p:sp>
          <p:nvSpPr>
            <p:cNvPr id="68687" name="Oval 43"/>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88" name="Oval 44"/>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89" name="Oval 45"/>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8615" name="Group 46"/>
          <p:cNvGrpSpPr>
            <a:grpSpLocks/>
          </p:cNvGrpSpPr>
          <p:nvPr/>
        </p:nvGrpSpPr>
        <p:grpSpPr bwMode="auto">
          <a:xfrm rot="10440000">
            <a:off x="3971925" y="922338"/>
            <a:ext cx="141288" cy="192087"/>
            <a:chOff x="111414975" y="109933350"/>
            <a:chExt cx="162000" cy="198000"/>
          </a:xfrm>
        </p:grpSpPr>
        <p:sp>
          <p:nvSpPr>
            <p:cNvPr id="68684"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85"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86"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8616" name="Group 93"/>
          <p:cNvGrpSpPr>
            <a:grpSpLocks/>
          </p:cNvGrpSpPr>
          <p:nvPr/>
        </p:nvGrpSpPr>
        <p:grpSpPr bwMode="auto">
          <a:xfrm rot="-5520000">
            <a:off x="1692275" y="908050"/>
            <a:ext cx="192088" cy="141288"/>
            <a:chOff x="3637892" y="4440831"/>
            <a:chExt cx="193376" cy="141287"/>
          </a:xfrm>
        </p:grpSpPr>
        <p:sp>
          <p:nvSpPr>
            <p:cNvPr id="68681"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82"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48" name="Oval 53"/>
            <p:cNvSpPr>
              <a:spLocks noChangeArrowheads="1"/>
            </p:cNvSpPr>
            <p:nvPr/>
          </p:nvSpPr>
          <p:spPr bwMode="auto">
            <a:xfrm rot="16033627">
              <a:off x="3679221" y="4430519"/>
              <a:ext cx="141287" cy="156618"/>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68617" name="Oval 55" descr="Solid diamond"/>
          <p:cNvSpPr>
            <a:spLocks noChangeArrowheads="1"/>
          </p:cNvSpPr>
          <p:nvPr/>
        </p:nvSpPr>
        <p:spPr bwMode="auto">
          <a:xfrm rot="-5400000">
            <a:off x="4648201" y="3424237"/>
            <a:ext cx="95250"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18" name="Oval 54" descr="Solid diamond"/>
          <p:cNvSpPr>
            <a:spLocks noChangeArrowheads="1"/>
          </p:cNvSpPr>
          <p:nvPr/>
        </p:nvSpPr>
        <p:spPr bwMode="auto">
          <a:xfrm rot="-5400000">
            <a:off x="4217195" y="5295106"/>
            <a:ext cx="93662"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19" name="Oval 54" descr="Solid diamond"/>
          <p:cNvSpPr>
            <a:spLocks noChangeArrowheads="1"/>
          </p:cNvSpPr>
          <p:nvPr/>
        </p:nvSpPr>
        <p:spPr bwMode="auto">
          <a:xfrm rot="-5400000">
            <a:off x="617538" y="3567113"/>
            <a:ext cx="92075" cy="1047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20" name="Oval 54" descr="Solid diamond"/>
          <p:cNvSpPr>
            <a:spLocks noChangeArrowheads="1"/>
          </p:cNvSpPr>
          <p:nvPr/>
        </p:nvSpPr>
        <p:spPr bwMode="auto">
          <a:xfrm rot="-5400000">
            <a:off x="905669" y="5223669"/>
            <a:ext cx="95250" cy="1063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4" name="Rectangle 13"/>
          <p:cNvSpPr/>
          <p:nvPr/>
        </p:nvSpPr>
        <p:spPr bwMode="auto">
          <a:xfrm>
            <a:off x="1908175" y="1196975"/>
            <a:ext cx="1655763" cy="431800"/>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68622" name="Group 50"/>
          <p:cNvGrpSpPr>
            <a:grpSpLocks/>
          </p:cNvGrpSpPr>
          <p:nvPr/>
        </p:nvGrpSpPr>
        <p:grpSpPr bwMode="auto">
          <a:xfrm rot="10140000">
            <a:off x="3748088" y="906463"/>
            <a:ext cx="141287" cy="192087"/>
            <a:chOff x="111529275" y="110047650"/>
            <a:chExt cx="162000" cy="198000"/>
          </a:xfrm>
        </p:grpSpPr>
        <p:sp>
          <p:nvSpPr>
            <p:cNvPr id="68678"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79"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80"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8623" name="Group 50"/>
          <p:cNvGrpSpPr>
            <a:grpSpLocks/>
          </p:cNvGrpSpPr>
          <p:nvPr/>
        </p:nvGrpSpPr>
        <p:grpSpPr bwMode="auto">
          <a:xfrm rot="10680000">
            <a:off x="2774950" y="3863975"/>
            <a:ext cx="141288" cy="192088"/>
            <a:chOff x="111529275" y="110047650"/>
            <a:chExt cx="162000" cy="198000"/>
          </a:xfrm>
        </p:grpSpPr>
        <p:sp>
          <p:nvSpPr>
            <p:cNvPr id="68675"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76"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77"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8624" name="Group 42"/>
          <p:cNvGrpSpPr>
            <a:grpSpLocks/>
          </p:cNvGrpSpPr>
          <p:nvPr/>
        </p:nvGrpSpPr>
        <p:grpSpPr bwMode="auto">
          <a:xfrm rot="-2520000">
            <a:off x="4475163" y="5322888"/>
            <a:ext cx="141287" cy="193675"/>
            <a:chOff x="111979275" y="109597650"/>
            <a:chExt cx="162000" cy="198000"/>
          </a:xfrm>
        </p:grpSpPr>
        <p:sp>
          <p:nvSpPr>
            <p:cNvPr id="68672" name="Oval 92"/>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73" name="Oval 93"/>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74" name="Oval 94"/>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8625" name="Group 42"/>
          <p:cNvGrpSpPr>
            <a:grpSpLocks/>
          </p:cNvGrpSpPr>
          <p:nvPr/>
        </p:nvGrpSpPr>
        <p:grpSpPr bwMode="auto">
          <a:xfrm rot="2580000">
            <a:off x="782638" y="5348288"/>
            <a:ext cx="141287" cy="193675"/>
            <a:chOff x="111979275" y="109597650"/>
            <a:chExt cx="162000" cy="198000"/>
          </a:xfrm>
        </p:grpSpPr>
        <p:sp>
          <p:nvSpPr>
            <p:cNvPr id="68669" name="Oval 104"/>
            <p:cNvSpPr>
              <a:spLocks noChangeArrowheads="1"/>
            </p:cNvSpPr>
            <p:nvPr/>
          </p:nvSpPr>
          <p:spPr bwMode="auto">
            <a:xfrm>
              <a:off x="111997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70" name="Oval 105"/>
            <p:cNvSpPr>
              <a:spLocks noChangeArrowheads="1"/>
            </p:cNvSpPr>
            <p:nvPr/>
          </p:nvSpPr>
          <p:spPr bwMode="auto">
            <a:xfrm>
              <a:off x="112060275" y="10959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71" name="Oval 106"/>
            <p:cNvSpPr>
              <a:spLocks noChangeArrowheads="1"/>
            </p:cNvSpPr>
            <p:nvPr/>
          </p:nvSpPr>
          <p:spPr bwMode="auto">
            <a:xfrm>
              <a:off x="111979275" y="1096336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8626" name="Rectangle 8" descr="Outlined diamond"/>
          <p:cNvSpPr>
            <a:spLocks noChangeArrowheads="1"/>
          </p:cNvSpPr>
          <p:nvPr/>
        </p:nvSpPr>
        <p:spPr bwMode="auto">
          <a:xfrm rot="10800000">
            <a:off x="2195513" y="981075"/>
            <a:ext cx="1081087" cy="215900"/>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grpSp>
        <p:nvGrpSpPr>
          <p:cNvPr id="68627" name="Group 94"/>
          <p:cNvGrpSpPr>
            <a:grpSpLocks/>
          </p:cNvGrpSpPr>
          <p:nvPr/>
        </p:nvGrpSpPr>
        <p:grpSpPr bwMode="auto">
          <a:xfrm rot="-5820000">
            <a:off x="1929606" y="954882"/>
            <a:ext cx="193675" cy="141288"/>
            <a:chOff x="3637892" y="4440831"/>
            <a:chExt cx="193376" cy="141287"/>
          </a:xfrm>
        </p:grpSpPr>
        <p:sp>
          <p:nvSpPr>
            <p:cNvPr id="68666"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67"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3" name="Oval 53"/>
            <p:cNvSpPr>
              <a:spLocks noChangeArrowheads="1"/>
            </p:cNvSpPr>
            <p:nvPr/>
          </p:nvSpPr>
          <p:spPr bwMode="auto">
            <a:xfrm rot="16033627">
              <a:off x="3704276" y="4449171"/>
              <a:ext cx="141286" cy="156920"/>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68628" name="Group 98"/>
          <p:cNvGrpSpPr>
            <a:grpSpLocks/>
          </p:cNvGrpSpPr>
          <p:nvPr/>
        </p:nvGrpSpPr>
        <p:grpSpPr bwMode="auto">
          <a:xfrm rot="4980000">
            <a:off x="2196306" y="4509294"/>
            <a:ext cx="193675" cy="141288"/>
            <a:chOff x="3637892" y="4440831"/>
            <a:chExt cx="193376" cy="141287"/>
          </a:xfrm>
        </p:grpSpPr>
        <p:sp>
          <p:nvSpPr>
            <p:cNvPr id="68663"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64"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30" name="Oval 53"/>
            <p:cNvSpPr>
              <a:spLocks noChangeArrowheads="1"/>
            </p:cNvSpPr>
            <p:nvPr/>
          </p:nvSpPr>
          <p:spPr bwMode="auto">
            <a:xfrm rot="16033627">
              <a:off x="3668091" y="4444721"/>
              <a:ext cx="141286" cy="156919"/>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68629" name="Group 102"/>
          <p:cNvGrpSpPr>
            <a:grpSpLocks/>
          </p:cNvGrpSpPr>
          <p:nvPr/>
        </p:nvGrpSpPr>
        <p:grpSpPr bwMode="auto">
          <a:xfrm rot="3660000">
            <a:off x="3059113" y="4508500"/>
            <a:ext cx="192088" cy="141287"/>
            <a:chOff x="3637892" y="4440831"/>
            <a:chExt cx="193376" cy="141287"/>
          </a:xfrm>
        </p:grpSpPr>
        <p:sp>
          <p:nvSpPr>
            <p:cNvPr id="68660" name="Oval 51"/>
            <p:cNvSpPr>
              <a:spLocks noChangeArrowheads="1"/>
            </p:cNvSpPr>
            <p:nvPr/>
          </p:nvSpPr>
          <p:spPr bwMode="auto">
            <a:xfrm rot="-5566373">
              <a:off x="3691659" y="4462023"/>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61" name="Oval 52"/>
            <p:cNvSpPr>
              <a:spLocks noChangeArrowheads="1"/>
            </p:cNvSpPr>
            <p:nvPr/>
          </p:nvSpPr>
          <p:spPr bwMode="auto">
            <a:xfrm rot="-5566373">
              <a:off x="3689001" y="4407142"/>
              <a:ext cx="54945" cy="15716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27" name="Oval 53"/>
            <p:cNvSpPr>
              <a:spLocks noChangeArrowheads="1"/>
            </p:cNvSpPr>
            <p:nvPr/>
          </p:nvSpPr>
          <p:spPr bwMode="auto">
            <a:xfrm rot="16033627">
              <a:off x="3678917" y="4434154"/>
              <a:ext cx="141287" cy="156618"/>
            </a:xfrm>
            <a:prstGeom prst="ellipse">
              <a:avLst/>
            </a:prstGeom>
            <a:solidFill>
              <a:schemeClr val="tx2">
                <a:lumMod val="40000"/>
                <a:lumOff val="60000"/>
              </a:schemeClr>
            </a:solidFill>
            <a:ln w="12700" algn="in">
              <a:solidFill>
                <a:srgbClr val="000000"/>
              </a:solidFill>
              <a:round/>
              <a:headEnd/>
              <a:tailEnd/>
            </a:ln>
          </p:spPr>
          <p:txBody>
            <a:bodyPr lIns="36576" tIns="36576" rIns="36576" bIns="36576"/>
            <a:lstStyle/>
            <a:p>
              <a:pPr>
                <a:defRPr/>
              </a:pPr>
              <a:endParaRPr lang="en-GB">
                <a:latin typeface="Calibri" pitchFamily="34" charset="0"/>
              </a:endParaRPr>
            </a:p>
          </p:txBody>
        </p:sp>
      </p:grpSp>
      <p:sp>
        <p:nvSpPr>
          <p:cNvPr id="68630" name="TextBox 58"/>
          <p:cNvSpPr txBox="1">
            <a:spLocks noChangeArrowheads="1"/>
          </p:cNvSpPr>
          <p:nvPr/>
        </p:nvSpPr>
        <p:spPr bwMode="auto">
          <a:xfrm>
            <a:off x="5219700" y="188913"/>
            <a:ext cx="3673475" cy="8216900"/>
          </a:xfrm>
          <a:prstGeom prst="rect">
            <a:avLst/>
          </a:prstGeom>
          <a:noFill/>
          <a:ln w="9525">
            <a:noFill/>
            <a:miter lim="800000"/>
            <a:headEnd/>
            <a:tailEnd/>
          </a:ln>
        </p:spPr>
        <p:txBody>
          <a:bodyPr>
            <a:spAutoFit/>
          </a:bodyPr>
          <a:lstStyle/>
          <a:p>
            <a:r>
              <a:rPr lang="en-GB" sz="1400" b="1">
                <a:latin typeface="Calibri" pitchFamily="34" charset="0"/>
              </a:rPr>
              <a:t>Feed me Baby - Yeah!</a:t>
            </a:r>
          </a:p>
          <a:p>
            <a:endParaRPr lang="en-GB" sz="1200" b="1">
              <a:latin typeface="Calibri" pitchFamily="34" charset="0"/>
            </a:endParaRPr>
          </a:p>
          <a:p>
            <a:r>
              <a:rPr lang="en-GB" sz="1200" b="1">
                <a:latin typeface="Calibri" pitchFamily="34" charset="0"/>
              </a:rPr>
              <a:t>Set Up: </a:t>
            </a:r>
            <a:endParaRPr lang="en-GB" sz="1200">
              <a:latin typeface="Calibri" pitchFamily="34" charset="0"/>
            </a:endParaRPr>
          </a:p>
          <a:p>
            <a:r>
              <a:rPr lang="en-GB" sz="1200">
                <a:latin typeface="Calibri" pitchFamily="34" charset="0"/>
              </a:rPr>
              <a:t>3 teams of 4 plus a GK</a:t>
            </a:r>
          </a:p>
          <a:p>
            <a:r>
              <a:rPr lang="en-GB" sz="1200">
                <a:latin typeface="Calibri" pitchFamily="34" charset="0"/>
              </a:rPr>
              <a:t>Start with a 2 v 1 within the square</a:t>
            </a:r>
          </a:p>
          <a:p>
            <a:r>
              <a:rPr lang="en-GB" sz="1200">
                <a:latin typeface="Calibri" pitchFamily="34" charset="0"/>
              </a:rPr>
              <a:t>Rotate the teams on a regular basis</a:t>
            </a:r>
          </a:p>
          <a:p>
            <a:r>
              <a:rPr lang="en-GB" sz="1200" b="1">
                <a:latin typeface="Calibri" pitchFamily="34" charset="0"/>
              </a:rPr>
              <a:t>Start:</a:t>
            </a:r>
          </a:p>
          <a:p>
            <a:r>
              <a:rPr lang="en-GB" sz="1200">
                <a:latin typeface="Calibri" pitchFamily="34" charset="0"/>
              </a:rPr>
              <a:t>Attackers choose ball A,B,C or D.</a:t>
            </a:r>
          </a:p>
          <a:p>
            <a:r>
              <a:rPr lang="en-GB" sz="1200">
                <a:latin typeface="Calibri" pitchFamily="34" charset="0"/>
              </a:rPr>
              <a:t>Once ball is received, can they combine and get a shot on target.</a:t>
            </a:r>
          </a:p>
          <a:p>
            <a:r>
              <a:rPr lang="en-GB" sz="1200">
                <a:latin typeface="Calibri" pitchFamily="34" charset="0"/>
              </a:rPr>
              <a:t>1st pass is free and the defender must remain in the box until attacker has first touch.</a:t>
            </a:r>
          </a:p>
          <a:p>
            <a:r>
              <a:rPr lang="en-GB" sz="1200">
                <a:latin typeface="Calibri" pitchFamily="34" charset="0"/>
              </a:rPr>
              <a:t>If the two attackers score, they get  another ball, if they don’t score two new attackers and a defender come in.</a:t>
            </a:r>
          </a:p>
          <a:p>
            <a:endParaRPr lang="en-GB" sz="1000">
              <a:latin typeface="Calibri" pitchFamily="34" charset="0"/>
            </a:endParaRPr>
          </a:p>
          <a:p>
            <a:r>
              <a:rPr lang="en-GB" sz="1200">
                <a:latin typeface="Calibri" pitchFamily="34" charset="0"/>
              </a:rPr>
              <a:t>If the defender manages to win the ball, can they pass it out to one of the other servers?</a:t>
            </a:r>
          </a:p>
          <a:p>
            <a:r>
              <a:rPr lang="en-GB" sz="1200">
                <a:latin typeface="Calibri" pitchFamily="34" charset="0"/>
              </a:rPr>
              <a:t> </a:t>
            </a:r>
          </a:p>
          <a:p>
            <a:r>
              <a:rPr lang="en-GB" sz="1200" b="1">
                <a:latin typeface="Calibri" pitchFamily="34" charset="0"/>
              </a:rPr>
              <a:t>Progressions:</a:t>
            </a:r>
          </a:p>
          <a:p>
            <a:r>
              <a:rPr lang="en-GB" sz="1200">
                <a:latin typeface="Calibri" pitchFamily="34" charset="0"/>
              </a:rPr>
              <a:t>3 v 2, 4 v 2</a:t>
            </a:r>
          </a:p>
          <a:p>
            <a:r>
              <a:rPr lang="en-GB" sz="1200">
                <a:latin typeface="Calibri" pitchFamily="34" charset="0"/>
              </a:rPr>
              <a:t>Servers can change positions whenever they want or be doing some sort skills challenge, whilst waiting to pass</a:t>
            </a:r>
          </a:p>
          <a:p>
            <a:endParaRPr lang="en-GB" sz="1000" b="1">
              <a:latin typeface="Calibri" pitchFamily="34" charset="0"/>
            </a:endParaRPr>
          </a:p>
          <a:p>
            <a:r>
              <a:rPr lang="en-GB" sz="1200" b="1">
                <a:latin typeface="Calibri" pitchFamily="34" charset="0"/>
              </a:rPr>
              <a:t>Challenges:</a:t>
            </a:r>
          </a:p>
          <a:p>
            <a:r>
              <a:rPr lang="en-GB" sz="1200">
                <a:latin typeface="Calibri" pitchFamily="34" charset="0"/>
              </a:rPr>
              <a:t>Can attackers receive the ball on the half turn?</a:t>
            </a:r>
          </a:p>
          <a:p>
            <a:endParaRPr lang="en-GB" sz="1000">
              <a:latin typeface="Calibri" pitchFamily="34" charset="0"/>
            </a:endParaRPr>
          </a:p>
          <a:p>
            <a:r>
              <a:rPr lang="en-GB" sz="1200" b="1">
                <a:latin typeface="Calibri" pitchFamily="34" charset="0"/>
              </a:rPr>
              <a:t>Questioning:</a:t>
            </a:r>
          </a:p>
          <a:p>
            <a:r>
              <a:rPr lang="en-GB" sz="1200">
                <a:latin typeface="Calibri" pitchFamily="34" charset="0"/>
              </a:rPr>
              <a:t>Why might it be beneficial to receive on the half turn?</a:t>
            </a:r>
          </a:p>
          <a:p>
            <a:r>
              <a:rPr lang="en-GB" sz="1200">
                <a:latin typeface="Calibri" pitchFamily="34" charset="0"/>
              </a:rPr>
              <a:t>What should we think about when shooting?</a:t>
            </a:r>
          </a:p>
          <a:p>
            <a:r>
              <a:rPr lang="en-GB" sz="1200">
                <a:latin typeface="Calibri" pitchFamily="34" charset="0"/>
              </a:rPr>
              <a:t>When is better to pass rather than shoot?</a:t>
            </a:r>
          </a:p>
          <a:p>
            <a:endParaRPr lang="en-GB" sz="1000">
              <a:latin typeface="Calibri" pitchFamily="34" charset="0"/>
            </a:endParaRPr>
          </a:p>
          <a:p>
            <a:r>
              <a:rPr lang="en-GB" sz="1200" b="1">
                <a:latin typeface="Calibri" pitchFamily="34" charset="0"/>
              </a:rPr>
              <a:t>Differentiation:</a:t>
            </a:r>
          </a:p>
          <a:p>
            <a:r>
              <a:rPr lang="en-GB" sz="1200">
                <a:latin typeface="Calibri" pitchFamily="34" charset="0"/>
              </a:rPr>
              <a:t>Ball sizes</a:t>
            </a:r>
          </a:p>
          <a:p>
            <a:r>
              <a:rPr lang="en-GB" sz="1200">
                <a:latin typeface="Calibri" pitchFamily="34" charset="0"/>
              </a:rPr>
              <a:t>Remove restrictions on defenders</a:t>
            </a: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r>
              <a:rPr lang="en-GB" sz="1200">
                <a:latin typeface="Calibri" pitchFamily="34" charset="0"/>
              </a:rPr>
              <a:t>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68631" name="Group 82"/>
          <p:cNvGrpSpPr>
            <a:grpSpLocks/>
          </p:cNvGrpSpPr>
          <p:nvPr/>
        </p:nvGrpSpPr>
        <p:grpSpPr bwMode="auto">
          <a:xfrm rot="-8400000">
            <a:off x="2605088" y="1154113"/>
            <a:ext cx="171450" cy="217487"/>
            <a:chOff x="4271286" y="2074720"/>
            <a:chExt cx="171982" cy="227508"/>
          </a:xfrm>
        </p:grpSpPr>
        <p:sp>
          <p:nvSpPr>
            <p:cNvPr id="68657" name="Oval 18"/>
            <p:cNvSpPr>
              <a:spLocks noChangeArrowheads="1"/>
            </p:cNvSpPr>
            <p:nvPr/>
          </p:nvSpPr>
          <p:spPr bwMode="auto">
            <a:xfrm rot="-2226403">
              <a:off x="4273555" y="211507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58" name="Oval 19"/>
            <p:cNvSpPr>
              <a:spLocks noChangeArrowheads="1"/>
            </p:cNvSpPr>
            <p:nvPr/>
          </p:nvSpPr>
          <p:spPr bwMode="auto">
            <a:xfrm rot="-2226403">
              <a:off x="4326894" y="2074720"/>
              <a:ext cx="66882" cy="17612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8659" name="Oval 20"/>
            <p:cNvSpPr>
              <a:spLocks noChangeArrowheads="1"/>
            </p:cNvSpPr>
            <p:nvPr/>
          </p:nvSpPr>
          <p:spPr bwMode="auto">
            <a:xfrm rot="-2226403">
              <a:off x="4271286" y="2126108"/>
              <a:ext cx="171982" cy="176120"/>
            </a:xfrm>
            <a:prstGeom prst="ellipse">
              <a:avLst/>
            </a:prstGeom>
            <a:solidFill>
              <a:srgbClr val="99FF66"/>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6" name="Rectangle 65"/>
          <p:cNvSpPr/>
          <p:nvPr/>
        </p:nvSpPr>
        <p:spPr bwMode="auto">
          <a:xfrm>
            <a:off x="1979613" y="3716338"/>
            <a:ext cx="1439862" cy="1177925"/>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8633" name="TextBox 70"/>
          <p:cNvSpPr txBox="1">
            <a:spLocks noChangeArrowheads="1"/>
          </p:cNvSpPr>
          <p:nvPr/>
        </p:nvSpPr>
        <p:spPr bwMode="auto">
          <a:xfrm>
            <a:off x="323850" y="3068638"/>
            <a:ext cx="360363" cy="307975"/>
          </a:xfrm>
          <a:prstGeom prst="rect">
            <a:avLst/>
          </a:prstGeom>
          <a:noFill/>
          <a:ln w="9525">
            <a:noFill/>
            <a:miter lim="800000"/>
            <a:headEnd/>
            <a:tailEnd/>
          </a:ln>
        </p:spPr>
        <p:txBody>
          <a:bodyPr>
            <a:spAutoFit/>
          </a:bodyPr>
          <a:lstStyle/>
          <a:p>
            <a:r>
              <a:rPr lang="en-GB" sz="1400" b="1">
                <a:latin typeface="Calibri" pitchFamily="34" charset="0"/>
              </a:rPr>
              <a:t>D</a:t>
            </a:r>
          </a:p>
        </p:txBody>
      </p:sp>
      <p:sp>
        <p:nvSpPr>
          <p:cNvPr id="68634" name="TextBox 71"/>
          <p:cNvSpPr txBox="1">
            <a:spLocks noChangeArrowheads="1"/>
          </p:cNvSpPr>
          <p:nvPr/>
        </p:nvSpPr>
        <p:spPr bwMode="auto">
          <a:xfrm>
            <a:off x="323850" y="5300663"/>
            <a:ext cx="360363" cy="307975"/>
          </a:xfrm>
          <a:prstGeom prst="rect">
            <a:avLst/>
          </a:prstGeom>
          <a:noFill/>
          <a:ln w="9525">
            <a:noFill/>
            <a:miter lim="800000"/>
            <a:headEnd/>
            <a:tailEnd/>
          </a:ln>
        </p:spPr>
        <p:txBody>
          <a:bodyPr>
            <a:spAutoFit/>
          </a:bodyPr>
          <a:lstStyle/>
          <a:p>
            <a:r>
              <a:rPr lang="en-GB" sz="1400" b="1">
                <a:latin typeface="Calibri" pitchFamily="34" charset="0"/>
              </a:rPr>
              <a:t>C</a:t>
            </a:r>
          </a:p>
        </p:txBody>
      </p:sp>
      <p:sp>
        <p:nvSpPr>
          <p:cNvPr id="68635" name="TextBox 72"/>
          <p:cNvSpPr txBox="1">
            <a:spLocks noChangeArrowheads="1"/>
          </p:cNvSpPr>
          <p:nvPr/>
        </p:nvSpPr>
        <p:spPr bwMode="auto">
          <a:xfrm>
            <a:off x="4643438" y="5300663"/>
            <a:ext cx="360362" cy="307975"/>
          </a:xfrm>
          <a:prstGeom prst="rect">
            <a:avLst/>
          </a:prstGeom>
          <a:noFill/>
          <a:ln w="9525">
            <a:noFill/>
            <a:miter lim="800000"/>
            <a:headEnd/>
            <a:tailEnd/>
          </a:ln>
        </p:spPr>
        <p:txBody>
          <a:bodyPr>
            <a:spAutoFit/>
          </a:bodyPr>
          <a:lstStyle/>
          <a:p>
            <a:r>
              <a:rPr lang="en-GB" sz="1400" b="1">
                <a:latin typeface="Calibri" pitchFamily="34" charset="0"/>
              </a:rPr>
              <a:t>B</a:t>
            </a:r>
          </a:p>
        </p:txBody>
      </p:sp>
      <p:sp>
        <p:nvSpPr>
          <p:cNvPr id="68636" name="TextBox 73"/>
          <p:cNvSpPr txBox="1">
            <a:spLocks noChangeArrowheads="1"/>
          </p:cNvSpPr>
          <p:nvPr/>
        </p:nvSpPr>
        <p:spPr bwMode="auto">
          <a:xfrm>
            <a:off x="4787900" y="2997200"/>
            <a:ext cx="360363" cy="307975"/>
          </a:xfrm>
          <a:prstGeom prst="rect">
            <a:avLst/>
          </a:prstGeom>
          <a:noFill/>
          <a:ln w="9525">
            <a:noFill/>
            <a:miter lim="800000"/>
            <a:headEnd/>
            <a:tailEnd/>
          </a:ln>
        </p:spPr>
        <p:txBody>
          <a:bodyPr>
            <a:spAutoFit/>
          </a:bodyPr>
          <a:lstStyle/>
          <a:p>
            <a:r>
              <a:rPr lang="en-GB" sz="1400" b="1">
                <a:latin typeface="Calibri" pitchFamily="34" charset="0"/>
              </a:rPr>
              <a:t>A</a:t>
            </a:r>
          </a:p>
        </p:txBody>
      </p:sp>
      <p:grpSp>
        <p:nvGrpSpPr>
          <p:cNvPr id="68637" name="Group 1"/>
          <p:cNvGrpSpPr>
            <a:grpSpLocks/>
          </p:cNvGrpSpPr>
          <p:nvPr/>
        </p:nvGrpSpPr>
        <p:grpSpPr bwMode="auto">
          <a:xfrm>
            <a:off x="3348038" y="3644900"/>
            <a:ext cx="125412" cy="82550"/>
            <a:chOff x="110039775" y="111888150"/>
            <a:chExt cx="252000" cy="144000"/>
          </a:xfrm>
        </p:grpSpPr>
        <p:grpSp>
          <p:nvGrpSpPr>
            <p:cNvPr id="68653" name="Group 66"/>
            <p:cNvGrpSpPr>
              <a:grpSpLocks/>
            </p:cNvGrpSpPr>
            <p:nvPr/>
          </p:nvGrpSpPr>
          <p:grpSpPr bwMode="auto">
            <a:xfrm>
              <a:off x="110039775" y="111888150"/>
              <a:ext cx="252000" cy="144000"/>
              <a:chOff x="22570575" y="24094950"/>
              <a:chExt cx="432000" cy="180000"/>
            </a:xfrm>
          </p:grpSpPr>
          <p:sp>
            <p:nvSpPr>
              <p:cNvPr id="68655"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8656"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8654"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8638" name="Group 1"/>
          <p:cNvGrpSpPr>
            <a:grpSpLocks/>
          </p:cNvGrpSpPr>
          <p:nvPr/>
        </p:nvGrpSpPr>
        <p:grpSpPr bwMode="auto">
          <a:xfrm>
            <a:off x="1908175" y="3644900"/>
            <a:ext cx="125413" cy="82550"/>
            <a:chOff x="110039775" y="111888150"/>
            <a:chExt cx="252000" cy="144000"/>
          </a:xfrm>
        </p:grpSpPr>
        <p:grpSp>
          <p:nvGrpSpPr>
            <p:cNvPr id="68649" name="Group 66"/>
            <p:cNvGrpSpPr>
              <a:grpSpLocks/>
            </p:cNvGrpSpPr>
            <p:nvPr/>
          </p:nvGrpSpPr>
          <p:grpSpPr bwMode="auto">
            <a:xfrm>
              <a:off x="110039775" y="111888150"/>
              <a:ext cx="252000" cy="144000"/>
              <a:chOff x="22570575" y="24094950"/>
              <a:chExt cx="432000" cy="180000"/>
            </a:xfrm>
          </p:grpSpPr>
          <p:sp>
            <p:nvSpPr>
              <p:cNvPr id="68651"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8652"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8650"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8639" name="Group 1"/>
          <p:cNvGrpSpPr>
            <a:grpSpLocks/>
          </p:cNvGrpSpPr>
          <p:nvPr/>
        </p:nvGrpSpPr>
        <p:grpSpPr bwMode="auto">
          <a:xfrm>
            <a:off x="1908175" y="4868863"/>
            <a:ext cx="125413" cy="82550"/>
            <a:chOff x="110039775" y="111888150"/>
            <a:chExt cx="252000" cy="144000"/>
          </a:xfrm>
        </p:grpSpPr>
        <p:grpSp>
          <p:nvGrpSpPr>
            <p:cNvPr id="68645" name="Group 66"/>
            <p:cNvGrpSpPr>
              <a:grpSpLocks/>
            </p:cNvGrpSpPr>
            <p:nvPr/>
          </p:nvGrpSpPr>
          <p:grpSpPr bwMode="auto">
            <a:xfrm>
              <a:off x="110039775" y="111888150"/>
              <a:ext cx="252000" cy="144000"/>
              <a:chOff x="22570575" y="24094950"/>
              <a:chExt cx="432000" cy="180000"/>
            </a:xfrm>
          </p:grpSpPr>
          <p:sp>
            <p:nvSpPr>
              <p:cNvPr id="68647"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8648"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8646"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grpSp>
        <p:nvGrpSpPr>
          <p:cNvPr id="68640" name="Group 1"/>
          <p:cNvGrpSpPr>
            <a:grpSpLocks/>
          </p:cNvGrpSpPr>
          <p:nvPr/>
        </p:nvGrpSpPr>
        <p:grpSpPr bwMode="auto">
          <a:xfrm>
            <a:off x="3348038" y="4868863"/>
            <a:ext cx="125412" cy="82550"/>
            <a:chOff x="110039775" y="111888150"/>
            <a:chExt cx="252000" cy="144000"/>
          </a:xfrm>
        </p:grpSpPr>
        <p:grpSp>
          <p:nvGrpSpPr>
            <p:cNvPr id="68641" name="Group 66"/>
            <p:cNvGrpSpPr>
              <a:grpSpLocks/>
            </p:cNvGrpSpPr>
            <p:nvPr/>
          </p:nvGrpSpPr>
          <p:grpSpPr bwMode="auto">
            <a:xfrm>
              <a:off x="110039775" y="111888150"/>
              <a:ext cx="252000" cy="144000"/>
              <a:chOff x="22570575" y="24094950"/>
              <a:chExt cx="432000" cy="180000"/>
            </a:xfrm>
          </p:grpSpPr>
          <p:sp>
            <p:nvSpPr>
              <p:cNvPr id="68643" name="Oval 3"/>
              <p:cNvSpPr>
                <a:spLocks noChangeArrowheads="1"/>
              </p:cNvSpPr>
              <p:nvPr/>
            </p:nvSpPr>
            <p:spPr bwMode="auto">
              <a:xfrm>
                <a:off x="22678575" y="24094950"/>
                <a:ext cx="216000" cy="72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sp>
            <p:nvSpPr>
              <p:cNvPr id="68644" name="Oval 4"/>
              <p:cNvSpPr>
                <a:spLocks noChangeArrowheads="1"/>
              </p:cNvSpPr>
              <p:nvPr/>
            </p:nvSpPr>
            <p:spPr bwMode="auto">
              <a:xfrm>
                <a:off x="22570575" y="24094950"/>
                <a:ext cx="432000" cy="180000"/>
              </a:xfrm>
              <a:prstGeom prst="ellipse">
                <a:avLst/>
              </a:prstGeom>
              <a:solidFill>
                <a:srgbClr val="FFCC00"/>
              </a:solidFill>
              <a:ln w="9525" algn="in">
                <a:solidFill>
                  <a:srgbClr val="000000"/>
                </a:solidFill>
                <a:round/>
                <a:headEnd/>
                <a:tailEnd/>
              </a:ln>
            </p:spPr>
            <p:txBody>
              <a:bodyPr lIns="36576" tIns="36576" rIns="36576" bIns="36576"/>
              <a:lstStyle/>
              <a:p>
                <a:endParaRPr lang="en-GB"/>
              </a:p>
            </p:txBody>
          </p:sp>
        </p:grpSp>
        <p:sp>
          <p:nvSpPr>
            <p:cNvPr id="68642" name="Oval 5"/>
            <p:cNvSpPr>
              <a:spLocks noChangeArrowheads="1"/>
            </p:cNvSpPr>
            <p:nvPr/>
          </p:nvSpPr>
          <p:spPr bwMode="auto">
            <a:xfrm>
              <a:off x="110111775" y="111888150"/>
              <a:ext cx="108000" cy="54000"/>
            </a:xfrm>
            <a:prstGeom prst="ellipse">
              <a:avLst/>
            </a:prstGeom>
            <a:noFill/>
            <a:ln w="9525" algn="in">
              <a:solidFill>
                <a:srgbClr val="000000"/>
              </a:solidFill>
              <a:round/>
              <a:headEnd/>
              <a:tailEnd/>
            </a:ln>
          </p:spPr>
          <p:txBody>
            <a:bodyPr lIns="36576" tIns="36576" rIns="36576" bIns="36576"/>
            <a:lstStyle/>
            <a:p>
              <a:endParaRPr lang="en-GB"/>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ChangeArrowheads="1"/>
          </p:cNvSpPr>
          <p:nvPr/>
        </p:nvSpPr>
        <p:spPr bwMode="auto">
          <a:xfrm>
            <a:off x="250825" y="692150"/>
            <a:ext cx="4895850" cy="5400675"/>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69635" name="Oval 4"/>
          <p:cNvSpPr>
            <a:spLocks noChangeArrowheads="1"/>
          </p:cNvSpPr>
          <p:nvPr/>
        </p:nvSpPr>
        <p:spPr bwMode="auto">
          <a:xfrm rot="-5400000">
            <a:off x="659606" y="1426370"/>
            <a:ext cx="4232275" cy="3929062"/>
          </a:xfrm>
          <a:prstGeom prst="ellipse">
            <a:avLst/>
          </a:prstGeom>
          <a:noFill/>
          <a:ln w="28575" algn="in">
            <a:solidFill>
              <a:srgbClr val="FFFFFF"/>
            </a:solidFill>
            <a:round/>
            <a:headEnd/>
            <a:tailEnd/>
          </a:ln>
        </p:spPr>
        <p:txBody>
          <a:bodyPr lIns="36576" tIns="36576" rIns="36576" bIns="36576"/>
          <a:lstStyle/>
          <a:p>
            <a:endParaRPr lang="en-GB">
              <a:latin typeface="Calibri" pitchFamily="34" charset="0"/>
            </a:endParaRPr>
          </a:p>
        </p:txBody>
      </p:sp>
      <p:sp>
        <p:nvSpPr>
          <p:cNvPr id="69636" name="Oval 70" descr="Solid diamond"/>
          <p:cNvSpPr>
            <a:spLocks noChangeArrowheads="1"/>
          </p:cNvSpPr>
          <p:nvPr/>
        </p:nvSpPr>
        <p:spPr bwMode="auto">
          <a:xfrm rot="5400000">
            <a:off x="2267744" y="1340644"/>
            <a:ext cx="90487" cy="920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37" name="Oval 70" descr="Solid diamond"/>
          <p:cNvSpPr>
            <a:spLocks noChangeArrowheads="1"/>
          </p:cNvSpPr>
          <p:nvPr/>
        </p:nvSpPr>
        <p:spPr bwMode="auto">
          <a:xfrm rot="5400000">
            <a:off x="1335088" y="4859337"/>
            <a:ext cx="88900" cy="920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9638" name="Group 30"/>
          <p:cNvGrpSpPr>
            <a:grpSpLocks/>
          </p:cNvGrpSpPr>
          <p:nvPr/>
        </p:nvGrpSpPr>
        <p:grpSpPr bwMode="auto">
          <a:xfrm rot="-240000">
            <a:off x="2847975" y="4945063"/>
            <a:ext cx="96838" cy="131762"/>
            <a:chOff x="108600269" y="109058151"/>
            <a:chExt cx="162000" cy="198000"/>
          </a:xfrm>
        </p:grpSpPr>
        <p:sp>
          <p:nvSpPr>
            <p:cNvPr id="69694"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95"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96"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9639" name="Group 30"/>
          <p:cNvGrpSpPr>
            <a:grpSpLocks/>
          </p:cNvGrpSpPr>
          <p:nvPr/>
        </p:nvGrpSpPr>
        <p:grpSpPr bwMode="auto">
          <a:xfrm rot="5460000">
            <a:off x="1782763" y="3773487"/>
            <a:ext cx="96838" cy="131763"/>
            <a:chOff x="108600269" y="109058151"/>
            <a:chExt cx="162000" cy="198000"/>
          </a:xfrm>
        </p:grpSpPr>
        <p:sp>
          <p:nvSpPr>
            <p:cNvPr id="69691"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92"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93"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9640" name="Group 30"/>
          <p:cNvGrpSpPr>
            <a:grpSpLocks/>
          </p:cNvGrpSpPr>
          <p:nvPr/>
        </p:nvGrpSpPr>
        <p:grpSpPr bwMode="auto">
          <a:xfrm rot="9180000">
            <a:off x="2652713" y="2005013"/>
            <a:ext cx="100012" cy="131762"/>
            <a:chOff x="108600269" y="109058151"/>
            <a:chExt cx="162000" cy="198000"/>
          </a:xfrm>
        </p:grpSpPr>
        <p:sp>
          <p:nvSpPr>
            <p:cNvPr id="69688"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89"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90"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9641" name="Group 30"/>
          <p:cNvGrpSpPr>
            <a:grpSpLocks/>
          </p:cNvGrpSpPr>
          <p:nvPr/>
        </p:nvGrpSpPr>
        <p:grpSpPr bwMode="auto">
          <a:xfrm rot="1320000">
            <a:off x="3652838" y="2638425"/>
            <a:ext cx="104775" cy="122238"/>
            <a:chOff x="108600269" y="109058151"/>
            <a:chExt cx="162000" cy="198000"/>
          </a:xfrm>
        </p:grpSpPr>
        <p:sp>
          <p:nvSpPr>
            <p:cNvPr id="69685"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86"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87"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9642" name="Oval 70" descr="Solid diamond"/>
          <p:cNvSpPr>
            <a:spLocks noChangeArrowheads="1"/>
          </p:cNvSpPr>
          <p:nvPr/>
        </p:nvSpPr>
        <p:spPr bwMode="auto">
          <a:xfrm rot="5400000">
            <a:off x="3708400" y="5229225"/>
            <a:ext cx="92075" cy="920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43" name="Oval 70" descr="Solid diamond"/>
          <p:cNvSpPr>
            <a:spLocks noChangeArrowheads="1"/>
          </p:cNvSpPr>
          <p:nvPr/>
        </p:nvSpPr>
        <p:spPr bwMode="auto">
          <a:xfrm rot="5400000">
            <a:off x="4644231" y="3644107"/>
            <a:ext cx="92075" cy="9366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69644" name="Group 50"/>
          <p:cNvGrpSpPr>
            <a:grpSpLocks/>
          </p:cNvGrpSpPr>
          <p:nvPr/>
        </p:nvGrpSpPr>
        <p:grpSpPr bwMode="auto">
          <a:xfrm rot="3120000">
            <a:off x="1207294" y="4955381"/>
            <a:ext cx="104775" cy="125413"/>
            <a:chOff x="111529275" y="110047650"/>
            <a:chExt cx="162000" cy="198000"/>
          </a:xfrm>
        </p:grpSpPr>
        <p:sp>
          <p:nvSpPr>
            <p:cNvPr id="69682"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83"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84"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9645" name="Group 50"/>
          <p:cNvGrpSpPr>
            <a:grpSpLocks/>
          </p:cNvGrpSpPr>
          <p:nvPr/>
        </p:nvGrpSpPr>
        <p:grpSpPr bwMode="auto">
          <a:xfrm rot="10500000">
            <a:off x="2273300" y="1128713"/>
            <a:ext cx="98425" cy="138112"/>
            <a:chOff x="111529275" y="110047650"/>
            <a:chExt cx="162000" cy="198000"/>
          </a:xfrm>
        </p:grpSpPr>
        <p:sp>
          <p:nvSpPr>
            <p:cNvPr id="69679"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80"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81"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9646" name="Group 50"/>
          <p:cNvGrpSpPr>
            <a:grpSpLocks/>
          </p:cNvGrpSpPr>
          <p:nvPr/>
        </p:nvGrpSpPr>
        <p:grpSpPr bwMode="auto">
          <a:xfrm rot="-3300000">
            <a:off x="3814763" y="5311775"/>
            <a:ext cx="96838" cy="134937"/>
            <a:chOff x="111529275" y="110047650"/>
            <a:chExt cx="162000" cy="198000"/>
          </a:xfrm>
        </p:grpSpPr>
        <p:sp>
          <p:nvSpPr>
            <p:cNvPr id="69676"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77"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78"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9647" name="Group 50"/>
          <p:cNvGrpSpPr>
            <a:grpSpLocks/>
          </p:cNvGrpSpPr>
          <p:nvPr/>
        </p:nvGrpSpPr>
        <p:grpSpPr bwMode="auto">
          <a:xfrm rot="8280000">
            <a:off x="639763" y="2584450"/>
            <a:ext cx="106362" cy="123825"/>
            <a:chOff x="111529275" y="110047650"/>
            <a:chExt cx="162000" cy="198000"/>
          </a:xfrm>
        </p:grpSpPr>
        <p:sp>
          <p:nvSpPr>
            <p:cNvPr id="69673"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74"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75"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69648" name="TextBox 58"/>
          <p:cNvSpPr txBox="1">
            <a:spLocks noChangeArrowheads="1"/>
          </p:cNvSpPr>
          <p:nvPr/>
        </p:nvSpPr>
        <p:spPr bwMode="auto">
          <a:xfrm>
            <a:off x="5292725" y="188913"/>
            <a:ext cx="3743325" cy="8464550"/>
          </a:xfrm>
          <a:prstGeom prst="rect">
            <a:avLst/>
          </a:prstGeom>
          <a:noFill/>
          <a:ln w="9525">
            <a:noFill/>
            <a:miter lim="800000"/>
            <a:headEnd/>
            <a:tailEnd/>
          </a:ln>
        </p:spPr>
        <p:txBody>
          <a:bodyPr>
            <a:spAutoFit/>
          </a:bodyPr>
          <a:lstStyle/>
          <a:p>
            <a:r>
              <a:rPr lang="en-GB" sz="1400" b="1">
                <a:latin typeface="Calibri" pitchFamily="34" charset="0"/>
              </a:rPr>
              <a:t>Hotbox</a:t>
            </a:r>
          </a:p>
          <a:p>
            <a:endParaRPr lang="en-GB" sz="1200" b="1">
              <a:latin typeface="Calibri" pitchFamily="34" charset="0"/>
            </a:endParaRPr>
          </a:p>
          <a:p>
            <a:r>
              <a:rPr lang="en-GB" sz="1200" b="1">
                <a:latin typeface="Calibri" pitchFamily="34" charset="0"/>
              </a:rPr>
              <a:t>Set Up: </a:t>
            </a:r>
          </a:p>
          <a:p>
            <a:endParaRPr lang="en-GB" sz="1000">
              <a:latin typeface="Calibri" pitchFamily="34" charset="0"/>
            </a:endParaRPr>
          </a:p>
          <a:p>
            <a:r>
              <a:rPr lang="en-GB" sz="1200">
                <a:latin typeface="Calibri" pitchFamily="34" charset="0"/>
              </a:rPr>
              <a:t>12 Players, 6 inside and 6 outside the circle.</a:t>
            </a:r>
          </a:p>
          <a:p>
            <a:r>
              <a:rPr lang="en-GB" sz="1200">
                <a:latin typeface="Calibri" pitchFamily="34" charset="0"/>
              </a:rPr>
              <a:t>6 Boxes inside the circle.</a:t>
            </a:r>
          </a:p>
          <a:p>
            <a:endParaRPr lang="en-GB" sz="1000" b="1">
              <a:latin typeface="Calibri" pitchFamily="34" charset="0"/>
            </a:endParaRPr>
          </a:p>
          <a:p>
            <a:r>
              <a:rPr lang="en-GB" sz="1200" b="1">
                <a:latin typeface="Calibri" pitchFamily="34" charset="0"/>
              </a:rPr>
              <a:t>Start:</a:t>
            </a:r>
          </a:p>
          <a:p>
            <a:r>
              <a:rPr lang="en-GB" sz="1200">
                <a:latin typeface="Calibri" pitchFamily="34" charset="0"/>
              </a:rPr>
              <a:t>Players on the outside have a ball</a:t>
            </a:r>
          </a:p>
          <a:p>
            <a:r>
              <a:rPr lang="en-GB" sz="1200">
                <a:latin typeface="Calibri" pitchFamily="34" charset="0"/>
              </a:rPr>
              <a:t>Players in the middle receive a ball from any player on the outside, control it and get the ball into one of the squares.</a:t>
            </a:r>
          </a:p>
          <a:p>
            <a:r>
              <a:rPr lang="en-GB" sz="1200">
                <a:latin typeface="Calibri" pitchFamily="34" charset="0"/>
              </a:rPr>
              <a:t>Rotate players on a regular basis.</a:t>
            </a:r>
          </a:p>
          <a:p>
            <a:endParaRPr lang="en-GB" sz="1000" b="1">
              <a:latin typeface="Calibri" pitchFamily="34" charset="0"/>
            </a:endParaRPr>
          </a:p>
          <a:p>
            <a:r>
              <a:rPr lang="en-GB" sz="1200" b="1">
                <a:latin typeface="Calibri" pitchFamily="34" charset="0"/>
              </a:rPr>
              <a:t>Progressions:</a:t>
            </a:r>
          </a:p>
          <a:p>
            <a:r>
              <a:rPr lang="en-GB" sz="1200">
                <a:latin typeface="Calibri" pitchFamily="34" charset="0"/>
              </a:rPr>
              <a:t>Players in the middle receive the ball again, served in differently e.g. to Thigh, Chest etc then travel into a square.</a:t>
            </a:r>
          </a:p>
          <a:p>
            <a:endParaRPr lang="en-GB" sz="1000">
              <a:latin typeface="Calibri" pitchFamily="34" charset="0"/>
            </a:endParaRPr>
          </a:p>
          <a:p>
            <a:r>
              <a:rPr lang="en-GB" sz="1200">
                <a:latin typeface="Calibri" pitchFamily="34" charset="0"/>
              </a:rPr>
              <a:t>Let the players experiment with control using different surfaces</a:t>
            </a:r>
          </a:p>
          <a:p>
            <a:endParaRPr lang="en-GB" sz="1000">
              <a:latin typeface="Calibri" pitchFamily="34" charset="0"/>
            </a:endParaRPr>
          </a:p>
          <a:p>
            <a:r>
              <a:rPr lang="en-GB" sz="1200">
                <a:latin typeface="Calibri" pitchFamily="34" charset="0"/>
              </a:rPr>
              <a:t>Add 2 blockers to try and affect the player trying to get into a box. (Rotate the blockers)</a:t>
            </a:r>
          </a:p>
          <a:p>
            <a:endParaRPr lang="en-GB" sz="1000">
              <a:latin typeface="Calibri" pitchFamily="34" charset="0"/>
            </a:endParaRPr>
          </a:p>
          <a:p>
            <a:r>
              <a:rPr lang="en-GB" sz="1200" b="1">
                <a:latin typeface="Calibri" pitchFamily="34" charset="0"/>
              </a:rPr>
              <a:t>Challenges:</a:t>
            </a:r>
            <a:endParaRPr lang="en-GB" sz="1200">
              <a:latin typeface="Calibri" pitchFamily="34" charset="0"/>
            </a:endParaRPr>
          </a:p>
          <a:p>
            <a:r>
              <a:rPr lang="en-GB" sz="1200">
                <a:latin typeface="Calibri" pitchFamily="34" charset="0"/>
              </a:rPr>
              <a:t>How many boxes can players visit in a certain amount of time?</a:t>
            </a:r>
          </a:p>
          <a:p>
            <a:r>
              <a:rPr lang="en-GB" sz="1200">
                <a:latin typeface="Calibri" pitchFamily="34" charset="0"/>
              </a:rPr>
              <a:t>Do the players want to change the size squares?</a:t>
            </a:r>
          </a:p>
          <a:p>
            <a:endParaRPr lang="en-GB" sz="1000">
              <a:latin typeface="Calibri" pitchFamily="34" charset="0"/>
            </a:endParaRPr>
          </a:p>
          <a:p>
            <a:r>
              <a:rPr lang="en-GB" sz="1200" b="1">
                <a:latin typeface="Calibri" pitchFamily="34" charset="0"/>
              </a:rPr>
              <a:t>Questioning:</a:t>
            </a:r>
          </a:p>
          <a:p>
            <a:r>
              <a:rPr lang="en-GB" sz="1200">
                <a:latin typeface="Calibri" pitchFamily="34" charset="0"/>
              </a:rPr>
              <a:t>What might help us get to the boxes quicker?</a:t>
            </a:r>
          </a:p>
          <a:p>
            <a:endParaRPr lang="en-GB" sz="1000">
              <a:latin typeface="Calibri" pitchFamily="34" charset="0"/>
            </a:endParaRPr>
          </a:p>
          <a:p>
            <a:r>
              <a:rPr lang="en-GB" sz="1200" b="1">
                <a:latin typeface="Calibri" pitchFamily="34" charset="0"/>
              </a:rPr>
              <a:t>Differentiation:</a:t>
            </a:r>
          </a:p>
          <a:p>
            <a:r>
              <a:rPr lang="en-GB" sz="1200">
                <a:latin typeface="Calibri" pitchFamily="34" charset="0"/>
              </a:rPr>
              <a:t>Ball sizes</a:t>
            </a:r>
          </a:p>
          <a:p>
            <a:r>
              <a:rPr lang="en-GB" sz="1200">
                <a:latin typeface="Calibri" pitchFamily="34" charset="0"/>
              </a:rPr>
              <a:t>Different sized squares</a:t>
            </a: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r>
              <a:rPr lang="en-GB" sz="1200">
                <a:latin typeface="Calibri" pitchFamily="34" charset="0"/>
              </a:rPr>
              <a:t>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69649" name="Group 30"/>
          <p:cNvGrpSpPr>
            <a:grpSpLocks/>
          </p:cNvGrpSpPr>
          <p:nvPr/>
        </p:nvGrpSpPr>
        <p:grpSpPr bwMode="auto">
          <a:xfrm rot="9180000">
            <a:off x="3444875" y="3732213"/>
            <a:ext cx="100013" cy="131762"/>
            <a:chOff x="108600269" y="109058151"/>
            <a:chExt cx="162000" cy="198000"/>
          </a:xfrm>
        </p:grpSpPr>
        <p:sp>
          <p:nvSpPr>
            <p:cNvPr id="69670"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71"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72"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9650" name="Group 30"/>
          <p:cNvGrpSpPr>
            <a:grpSpLocks/>
          </p:cNvGrpSpPr>
          <p:nvPr/>
        </p:nvGrpSpPr>
        <p:grpSpPr bwMode="auto">
          <a:xfrm rot="-2340000">
            <a:off x="2147888" y="2940050"/>
            <a:ext cx="100012" cy="131763"/>
            <a:chOff x="108600269" y="109058151"/>
            <a:chExt cx="162000" cy="198000"/>
          </a:xfrm>
        </p:grpSpPr>
        <p:sp>
          <p:nvSpPr>
            <p:cNvPr id="69667"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68"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69"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9651" name="Group 50"/>
          <p:cNvGrpSpPr>
            <a:grpSpLocks/>
          </p:cNvGrpSpPr>
          <p:nvPr/>
        </p:nvGrpSpPr>
        <p:grpSpPr bwMode="auto">
          <a:xfrm rot="-8400000">
            <a:off x="4318000" y="1785938"/>
            <a:ext cx="98425" cy="138112"/>
            <a:chOff x="111529275" y="110047650"/>
            <a:chExt cx="162000" cy="198000"/>
          </a:xfrm>
        </p:grpSpPr>
        <p:sp>
          <p:nvSpPr>
            <p:cNvPr id="69664"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65"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66"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69652" name="Group 50"/>
          <p:cNvGrpSpPr>
            <a:grpSpLocks/>
          </p:cNvGrpSpPr>
          <p:nvPr/>
        </p:nvGrpSpPr>
        <p:grpSpPr bwMode="auto">
          <a:xfrm rot="-5460000">
            <a:off x="4880769" y="3626644"/>
            <a:ext cx="98425" cy="138113"/>
            <a:chOff x="111529275" y="110047650"/>
            <a:chExt cx="162000" cy="198000"/>
          </a:xfrm>
        </p:grpSpPr>
        <p:sp>
          <p:nvSpPr>
            <p:cNvPr id="69661"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62"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63"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73" name="Rectangle 72"/>
          <p:cNvSpPr/>
          <p:nvPr/>
        </p:nvSpPr>
        <p:spPr>
          <a:xfrm>
            <a:off x="1835150" y="1844675"/>
            <a:ext cx="433388" cy="360363"/>
          </a:xfrm>
          <a:prstGeom prst="rect">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4" name="Rectangle 73"/>
          <p:cNvSpPr/>
          <p:nvPr/>
        </p:nvSpPr>
        <p:spPr>
          <a:xfrm>
            <a:off x="1908175" y="2852738"/>
            <a:ext cx="431800" cy="360362"/>
          </a:xfrm>
          <a:prstGeom prst="rect">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5" name="Rectangle 74"/>
          <p:cNvSpPr/>
          <p:nvPr/>
        </p:nvSpPr>
        <p:spPr>
          <a:xfrm>
            <a:off x="3132138" y="2060575"/>
            <a:ext cx="431800" cy="360363"/>
          </a:xfrm>
          <a:prstGeom prst="rect">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6" name="Rectangle 75"/>
          <p:cNvSpPr/>
          <p:nvPr/>
        </p:nvSpPr>
        <p:spPr>
          <a:xfrm>
            <a:off x="3419475" y="3068638"/>
            <a:ext cx="431800" cy="360362"/>
          </a:xfrm>
          <a:prstGeom prst="rect">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7" name="Rectangle 76"/>
          <p:cNvSpPr/>
          <p:nvPr/>
        </p:nvSpPr>
        <p:spPr>
          <a:xfrm>
            <a:off x="1908175" y="4005263"/>
            <a:ext cx="431800" cy="360362"/>
          </a:xfrm>
          <a:prstGeom prst="rect">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8" name="Rectangle 77"/>
          <p:cNvSpPr/>
          <p:nvPr/>
        </p:nvSpPr>
        <p:spPr>
          <a:xfrm>
            <a:off x="3203575" y="4076700"/>
            <a:ext cx="431800" cy="360363"/>
          </a:xfrm>
          <a:prstGeom prst="rect">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9659" name="Oval 70" descr="Solid diamond"/>
          <p:cNvSpPr>
            <a:spLocks noChangeArrowheads="1"/>
          </p:cNvSpPr>
          <p:nvPr/>
        </p:nvSpPr>
        <p:spPr bwMode="auto">
          <a:xfrm rot="5400000">
            <a:off x="756444" y="2707481"/>
            <a:ext cx="90488" cy="920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69660" name="Oval 70" descr="Solid diamond"/>
          <p:cNvSpPr>
            <a:spLocks noChangeArrowheads="1"/>
          </p:cNvSpPr>
          <p:nvPr/>
        </p:nvSpPr>
        <p:spPr bwMode="auto">
          <a:xfrm rot="5400000">
            <a:off x="4140994" y="1915319"/>
            <a:ext cx="90487" cy="9207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58"/>
          <p:cNvSpPr txBox="1">
            <a:spLocks noChangeArrowheads="1"/>
          </p:cNvSpPr>
          <p:nvPr/>
        </p:nvSpPr>
        <p:spPr bwMode="auto">
          <a:xfrm>
            <a:off x="4572000" y="333375"/>
            <a:ext cx="4321175" cy="8124825"/>
          </a:xfrm>
          <a:prstGeom prst="rect">
            <a:avLst/>
          </a:prstGeom>
          <a:noFill/>
          <a:ln w="9525">
            <a:noFill/>
            <a:miter lim="800000"/>
            <a:headEnd/>
            <a:tailEnd/>
          </a:ln>
        </p:spPr>
        <p:txBody>
          <a:bodyPr>
            <a:spAutoFit/>
          </a:bodyPr>
          <a:lstStyle/>
          <a:p>
            <a:r>
              <a:rPr lang="en-GB" sz="1400" b="1">
                <a:latin typeface="Calibri" pitchFamily="34" charset="0"/>
              </a:rPr>
              <a:t>Run for the Money</a:t>
            </a:r>
            <a:endParaRPr lang="en-GB" sz="1000" b="1">
              <a:latin typeface="Calibri" pitchFamily="34" charset="0"/>
            </a:endParaRPr>
          </a:p>
          <a:p>
            <a:endParaRPr lang="en-GB" sz="1200" b="1">
              <a:latin typeface="Calibri" pitchFamily="34" charset="0"/>
            </a:endParaRPr>
          </a:p>
          <a:p>
            <a:r>
              <a:rPr lang="en-GB" sz="1200" b="1">
                <a:latin typeface="Calibri" pitchFamily="34" charset="0"/>
              </a:rPr>
              <a:t>Set Up: </a:t>
            </a:r>
          </a:p>
          <a:p>
            <a:r>
              <a:rPr lang="en-GB" sz="1200">
                <a:latin typeface="Calibri" pitchFamily="34" charset="0"/>
              </a:rPr>
              <a:t>Each player involved in the practice has a ball.</a:t>
            </a:r>
            <a:endParaRPr lang="en-GB" sz="1000" b="1">
              <a:latin typeface="Calibri" pitchFamily="34" charset="0"/>
            </a:endParaRPr>
          </a:p>
          <a:p>
            <a:endParaRPr lang="en-GB" sz="1000" b="1">
              <a:latin typeface="Calibri" pitchFamily="34" charset="0"/>
            </a:endParaRPr>
          </a:p>
          <a:p>
            <a:r>
              <a:rPr lang="en-GB" sz="1200" b="1">
                <a:latin typeface="Calibri" pitchFamily="34" charset="0"/>
              </a:rPr>
              <a:t>Start:</a:t>
            </a:r>
          </a:p>
          <a:p>
            <a:r>
              <a:rPr lang="en-GB" sz="1200">
                <a:latin typeface="Calibri" pitchFamily="34" charset="0"/>
              </a:rPr>
              <a:t>Players on the outside look to run with ball through the central zone and score by getting through one of goals at the opposite end, in control of the ball.</a:t>
            </a:r>
          </a:p>
          <a:p>
            <a:r>
              <a:rPr lang="en-GB" sz="1200">
                <a:latin typeface="Calibri" pitchFamily="34" charset="0"/>
              </a:rPr>
              <a:t>Players in central zone try to block the runs. Rotate the players regularly.</a:t>
            </a:r>
          </a:p>
          <a:p>
            <a:endParaRPr lang="en-GB" sz="1000" b="1">
              <a:latin typeface="Calibri" pitchFamily="34" charset="0"/>
            </a:endParaRPr>
          </a:p>
          <a:p>
            <a:r>
              <a:rPr lang="en-GB" sz="1200" b="1">
                <a:latin typeface="Calibri" pitchFamily="34" charset="0"/>
              </a:rPr>
              <a:t>Scoring: </a:t>
            </a:r>
          </a:p>
          <a:p>
            <a:r>
              <a:rPr lang="en-GB" sz="1200">
                <a:latin typeface="Calibri" pitchFamily="34" charset="0"/>
              </a:rPr>
              <a:t>Straight run = 5pts </a:t>
            </a:r>
          </a:p>
          <a:p>
            <a:r>
              <a:rPr lang="en-GB" sz="1200">
                <a:latin typeface="Calibri" pitchFamily="34" charset="0"/>
              </a:rPr>
              <a:t>Diagonal run = 10pts</a:t>
            </a:r>
            <a:endParaRPr lang="en-GB" sz="1000">
              <a:latin typeface="Calibri" pitchFamily="34" charset="0"/>
            </a:endParaRPr>
          </a:p>
          <a:p>
            <a:endParaRPr lang="en-GB" sz="1000" b="1">
              <a:latin typeface="Calibri" pitchFamily="34" charset="0"/>
            </a:endParaRPr>
          </a:p>
          <a:p>
            <a:r>
              <a:rPr lang="en-GB" sz="1200" b="1">
                <a:latin typeface="Calibri" pitchFamily="34" charset="0"/>
              </a:rPr>
              <a:t>Progressions:</a:t>
            </a:r>
          </a:p>
          <a:p>
            <a:r>
              <a:rPr lang="en-GB" sz="1200">
                <a:latin typeface="Calibri" pitchFamily="34" charset="0"/>
              </a:rPr>
              <a:t>Take the ball off of 1 or more of the guards and allow them to run with more freedom.</a:t>
            </a:r>
          </a:p>
          <a:p>
            <a:r>
              <a:rPr lang="en-GB" sz="1200">
                <a:latin typeface="Calibri" pitchFamily="34" charset="0"/>
              </a:rPr>
              <a:t>2 guards join a team to create a greater overload</a:t>
            </a:r>
          </a:p>
          <a:p>
            <a:endParaRPr lang="en-GB" sz="1000" b="1">
              <a:latin typeface="Calibri" pitchFamily="34" charset="0"/>
            </a:endParaRPr>
          </a:p>
          <a:p>
            <a:r>
              <a:rPr lang="en-GB" sz="1200" b="1">
                <a:latin typeface="Calibri" pitchFamily="34" charset="0"/>
              </a:rPr>
              <a:t>6 v 6 Game</a:t>
            </a:r>
          </a:p>
          <a:p>
            <a:r>
              <a:rPr lang="en-GB" sz="1200">
                <a:latin typeface="Calibri" pitchFamily="34" charset="0"/>
              </a:rPr>
              <a:t>Run through gate to score. </a:t>
            </a:r>
          </a:p>
          <a:p>
            <a:r>
              <a:rPr lang="en-GB" sz="1200">
                <a:latin typeface="Calibri" pitchFamily="34" charset="0"/>
              </a:rPr>
              <a:t>Could be a higher tariff on either the central or wide gates depending on the focus.</a:t>
            </a:r>
          </a:p>
          <a:p>
            <a:endParaRPr lang="en-GB" sz="1000" b="1">
              <a:latin typeface="Calibri" pitchFamily="34" charset="0"/>
            </a:endParaRPr>
          </a:p>
          <a:p>
            <a:r>
              <a:rPr lang="en-GB" sz="1200" b="1">
                <a:latin typeface="Calibri" pitchFamily="34" charset="0"/>
              </a:rPr>
              <a:t>Questioning:</a:t>
            </a:r>
          </a:p>
          <a:p>
            <a:r>
              <a:rPr lang="en-GB" sz="1200">
                <a:latin typeface="Calibri" pitchFamily="34" charset="0"/>
              </a:rPr>
              <a:t>How might we help ourselves be more successful in getting to the opposite end</a:t>
            </a:r>
          </a:p>
          <a:p>
            <a:r>
              <a:rPr lang="en-GB" sz="1200">
                <a:latin typeface="Calibri" pitchFamily="34" charset="0"/>
              </a:rPr>
              <a:t>How could we be more deceptive when running with the ball.</a:t>
            </a:r>
            <a:endParaRPr lang="en-GB" sz="1000">
              <a:latin typeface="Calibri" pitchFamily="34" charset="0"/>
            </a:endParaRPr>
          </a:p>
          <a:p>
            <a:endParaRPr lang="en-GB" sz="1000" b="1">
              <a:latin typeface="Calibri" pitchFamily="34" charset="0"/>
            </a:endParaRPr>
          </a:p>
          <a:p>
            <a:r>
              <a:rPr lang="en-GB" sz="1200" b="1">
                <a:latin typeface="Calibri" pitchFamily="34" charset="0"/>
              </a:rPr>
              <a:t>Differentiation:</a:t>
            </a:r>
          </a:p>
          <a:p>
            <a:r>
              <a:rPr lang="en-GB" sz="1200">
                <a:latin typeface="Calibri" pitchFamily="34" charset="0"/>
              </a:rPr>
              <a:t>Ball sizes</a:t>
            </a:r>
          </a:p>
          <a:p>
            <a:r>
              <a:rPr lang="en-GB" sz="1200">
                <a:latin typeface="Calibri" pitchFamily="34" charset="0"/>
              </a:rPr>
              <a:t>Smaller goals to run through</a:t>
            </a: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r>
              <a:rPr lang="en-GB" sz="1200">
                <a:latin typeface="Calibri" pitchFamily="34" charset="0"/>
              </a:rPr>
              <a:t>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70659" name="Rectangle 4"/>
          <p:cNvSpPr>
            <a:spLocks noChangeArrowheads="1"/>
          </p:cNvSpPr>
          <p:nvPr/>
        </p:nvSpPr>
        <p:spPr bwMode="auto">
          <a:xfrm rot="5400000">
            <a:off x="-432593" y="1448594"/>
            <a:ext cx="5688012" cy="4032250"/>
          </a:xfrm>
          <a:prstGeom prst="rect">
            <a:avLst/>
          </a:prstGeom>
          <a:solidFill>
            <a:srgbClr val="C2F0C2"/>
          </a:solidFill>
          <a:ln w="317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0660" name="Rectangle 5"/>
          <p:cNvSpPr>
            <a:spLocks noChangeArrowheads="1"/>
          </p:cNvSpPr>
          <p:nvPr/>
        </p:nvSpPr>
        <p:spPr bwMode="auto">
          <a:xfrm rot="5400000">
            <a:off x="-62706" y="1762919"/>
            <a:ext cx="4935538" cy="3403600"/>
          </a:xfrm>
          <a:prstGeom prst="rect">
            <a:avLst/>
          </a:prstGeom>
          <a:noFill/>
          <a:ln w="38100" algn="in">
            <a:solidFill>
              <a:srgbClr val="FFFFFF"/>
            </a:solidFill>
            <a:miter lim="800000"/>
            <a:headEnd/>
            <a:tailEnd/>
          </a:ln>
        </p:spPr>
        <p:txBody>
          <a:bodyPr lIns="36576" tIns="36576" rIns="36576" bIns="36576"/>
          <a:lstStyle/>
          <a:p>
            <a:endParaRPr lang="en-GB">
              <a:latin typeface="Calibri" pitchFamily="34" charset="0"/>
            </a:endParaRPr>
          </a:p>
        </p:txBody>
      </p:sp>
      <p:grpSp>
        <p:nvGrpSpPr>
          <p:cNvPr id="70661" name="Group 10"/>
          <p:cNvGrpSpPr>
            <a:grpSpLocks/>
          </p:cNvGrpSpPr>
          <p:nvPr/>
        </p:nvGrpSpPr>
        <p:grpSpPr bwMode="auto">
          <a:xfrm rot="8292777">
            <a:off x="1008063" y="1304925"/>
            <a:ext cx="127000" cy="169863"/>
            <a:chOff x="108383775" y="108666150"/>
            <a:chExt cx="162000" cy="198000"/>
          </a:xfrm>
        </p:grpSpPr>
        <p:sp>
          <p:nvSpPr>
            <p:cNvPr id="70730" name="Oval 11"/>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31" name="Oval 12"/>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32" name="Oval 13"/>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0662" name="Group 26"/>
          <p:cNvGrpSpPr>
            <a:grpSpLocks/>
          </p:cNvGrpSpPr>
          <p:nvPr/>
        </p:nvGrpSpPr>
        <p:grpSpPr bwMode="auto">
          <a:xfrm rot="-660000">
            <a:off x="2435225" y="5362575"/>
            <a:ext cx="123825" cy="173038"/>
            <a:chOff x="111300675" y="109819050"/>
            <a:chExt cx="162000" cy="198000"/>
          </a:xfrm>
        </p:grpSpPr>
        <p:sp>
          <p:nvSpPr>
            <p:cNvPr id="70727" name="Oval 27"/>
            <p:cNvSpPr>
              <a:spLocks noChangeArrowheads="1"/>
            </p:cNvSpPr>
            <p:nvPr/>
          </p:nvSpPr>
          <p:spPr bwMode="auto">
            <a:xfrm>
              <a:off x="111318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28" name="Oval 28"/>
            <p:cNvSpPr>
              <a:spLocks noChangeArrowheads="1"/>
            </p:cNvSpPr>
            <p:nvPr/>
          </p:nvSpPr>
          <p:spPr bwMode="auto">
            <a:xfrm>
              <a:off x="111381675" y="10981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29" name="Oval 29"/>
            <p:cNvSpPr>
              <a:spLocks noChangeArrowheads="1"/>
            </p:cNvSpPr>
            <p:nvPr/>
          </p:nvSpPr>
          <p:spPr bwMode="auto">
            <a:xfrm>
              <a:off x="111300675" y="1098550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0663" name="Group 30"/>
          <p:cNvGrpSpPr>
            <a:grpSpLocks/>
          </p:cNvGrpSpPr>
          <p:nvPr/>
        </p:nvGrpSpPr>
        <p:grpSpPr bwMode="auto">
          <a:xfrm rot="5460000">
            <a:off x="1166019" y="3852069"/>
            <a:ext cx="138113" cy="155575"/>
            <a:chOff x="108600269" y="109058151"/>
            <a:chExt cx="162000" cy="198000"/>
          </a:xfrm>
        </p:grpSpPr>
        <p:sp>
          <p:nvSpPr>
            <p:cNvPr id="70724"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25"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26"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0664" name="Group 34"/>
          <p:cNvGrpSpPr>
            <a:grpSpLocks/>
          </p:cNvGrpSpPr>
          <p:nvPr/>
        </p:nvGrpSpPr>
        <p:grpSpPr bwMode="auto">
          <a:xfrm rot="4320000">
            <a:off x="1172369" y="5041106"/>
            <a:ext cx="141288" cy="155575"/>
            <a:chOff x="108461002" y="109140210"/>
            <a:chExt cx="162000" cy="198001"/>
          </a:xfrm>
        </p:grpSpPr>
        <p:sp>
          <p:nvSpPr>
            <p:cNvPr id="70721" name="Oval 36"/>
            <p:cNvSpPr>
              <a:spLocks noChangeArrowheads="1"/>
            </p:cNvSpPr>
            <p:nvPr/>
          </p:nvSpPr>
          <p:spPr bwMode="auto">
            <a:xfrm>
              <a:off x="108479002"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22" name="Oval 37"/>
            <p:cNvSpPr>
              <a:spLocks noChangeArrowheads="1"/>
            </p:cNvSpPr>
            <p:nvPr/>
          </p:nvSpPr>
          <p:spPr bwMode="auto">
            <a:xfrm>
              <a:off x="108542003" y="10914021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23" name="Oval 38"/>
            <p:cNvSpPr>
              <a:spLocks noChangeArrowheads="1"/>
            </p:cNvSpPr>
            <p:nvPr/>
          </p:nvSpPr>
          <p:spPr bwMode="auto">
            <a:xfrm>
              <a:off x="108461002" y="10917621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0665" name="Group 46"/>
          <p:cNvGrpSpPr>
            <a:grpSpLocks/>
          </p:cNvGrpSpPr>
          <p:nvPr/>
        </p:nvGrpSpPr>
        <p:grpSpPr bwMode="auto">
          <a:xfrm rot="-5340000">
            <a:off x="2351088" y="3930650"/>
            <a:ext cx="139700" cy="155575"/>
            <a:chOff x="111414975" y="109933350"/>
            <a:chExt cx="162000" cy="198000"/>
          </a:xfrm>
        </p:grpSpPr>
        <p:sp>
          <p:nvSpPr>
            <p:cNvPr id="70718" name="Oval 47"/>
            <p:cNvSpPr>
              <a:spLocks noChangeArrowheads="1"/>
            </p:cNvSpPr>
            <p:nvPr/>
          </p:nvSpPr>
          <p:spPr bwMode="auto">
            <a:xfrm>
              <a:off x="111432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19" name="Oval 48"/>
            <p:cNvSpPr>
              <a:spLocks noChangeArrowheads="1"/>
            </p:cNvSpPr>
            <p:nvPr/>
          </p:nvSpPr>
          <p:spPr bwMode="auto">
            <a:xfrm>
              <a:off x="111495975" y="1099333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20" name="Oval 49"/>
            <p:cNvSpPr>
              <a:spLocks noChangeArrowheads="1"/>
            </p:cNvSpPr>
            <p:nvPr/>
          </p:nvSpPr>
          <p:spPr bwMode="auto">
            <a:xfrm>
              <a:off x="111414975" y="1099693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0666" name="Group 50"/>
          <p:cNvGrpSpPr>
            <a:grpSpLocks/>
          </p:cNvGrpSpPr>
          <p:nvPr/>
        </p:nvGrpSpPr>
        <p:grpSpPr bwMode="auto">
          <a:xfrm rot="8280000">
            <a:off x="2236788" y="1412875"/>
            <a:ext cx="147637" cy="177800"/>
            <a:chOff x="111529275" y="110047650"/>
            <a:chExt cx="162000" cy="198000"/>
          </a:xfrm>
        </p:grpSpPr>
        <p:sp>
          <p:nvSpPr>
            <p:cNvPr id="70715"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16"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17"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cxnSp>
        <p:nvCxnSpPr>
          <p:cNvPr id="11" name="Straight Connector 10"/>
          <p:cNvCxnSpPr/>
          <p:nvPr/>
        </p:nvCxnSpPr>
        <p:spPr bwMode="auto">
          <a:xfrm rot="16200000">
            <a:off x="-307975" y="3482975"/>
            <a:ext cx="488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rot="16200000">
            <a:off x="317500" y="3482975"/>
            <a:ext cx="488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0669" name="Group 61"/>
          <p:cNvGrpSpPr>
            <a:grpSpLocks/>
          </p:cNvGrpSpPr>
          <p:nvPr/>
        </p:nvGrpSpPr>
        <p:grpSpPr bwMode="auto">
          <a:xfrm rot="10640592">
            <a:off x="3432175" y="1308100"/>
            <a:ext cx="134938" cy="177800"/>
            <a:chOff x="111522075" y="109140450"/>
            <a:chExt cx="162000" cy="198000"/>
          </a:xfrm>
        </p:grpSpPr>
        <p:sp>
          <p:nvSpPr>
            <p:cNvPr id="70712"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13"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14"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0670" name="Group 61"/>
          <p:cNvGrpSpPr>
            <a:grpSpLocks/>
          </p:cNvGrpSpPr>
          <p:nvPr/>
        </p:nvGrpSpPr>
        <p:grpSpPr bwMode="auto">
          <a:xfrm rot="-6750693">
            <a:off x="3339306" y="4050507"/>
            <a:ext cx="150813" cy="158750"/>
            <a:chOff x="111522075" y="109140450"/>
            <a:chExt cx="162000" cy="198000"/>
          </a:xfrm>
        </p:grpSpPr>
        <p:sp>
          <p:nvSpPr>
            <p:cNvPr id="70709"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10"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11"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0671" name="Group 61"/>
          <p:cNvGrpSpPr>
            <a:grpSpLocks/>
          </p:cNvGrpSpPr>
          <p:nvPr/>
        </p:nvGrpSpPr>
        <p:grpSpPr bwMode="auto">
          <a:xfrm rot="-3238929">
            <a:off x="3494881" y="5441157"/>
            <a:ext cx="150813" cy="158750"/>
            <a:chOff x="111522075" y="109140450"/>
            <a:chExt cx="162000" cy="198000"/>
          </a:xfrm>
        </p:grpSpPr>
        <p:sp>
          <p:nvSpPr>
            <p:cNvPr id="70706"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07"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08"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70672" name="Oval 57" descr="Solid diamond"/>
          <p:cNvSpPr>
            <a:spLocks noChangeArrowheads="1"/>
          </p:cNvSpPr>
          <p:nvPr/>
        </p:nvSpPr>
        <p:spPr bwMode="auto">
          <a:xfrm rot="5400000">
            <a:off x="1381125" y="5065713"/>
            <a:ext cx="9207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5" name="Group 96"/>
          <p:cNvGrpSpPr>
            <a:grpSpLocks/>
          </p:cNvGrpSpPr>
          <p:nvPr/>
        </p:nvGrpSpPr>
        <p:grpSpPr bwMode="auto">
          <a:xfrm rot="5400000">
            <a:off x="446092" y="5277950"/>
            <a:ext cx="567054" cy="111966"/>
            <a:chOff x="109823662" y="107856150"/>
            <a:chExt cx="746213" cy="125405"/>
          </a:xfrm>
          <a:solidFill>
            <a:srgbClr val="FFFF00"/>
          </a:solidFill>
        </p:grpSpPr>
        <p:sp>
          <p:nvSpPr>
            <p:cNvPr id="56"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57"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7" name="Group 96"/>
          <p:cNvGrpSpPr>
            <a:grpSpLocks/>
          </p:cNvGrpSpPr>
          <p:nvPr/>
        </p:nvGrpSpPr>
        <p:grpSpPr bwMode="auto">
          <a:xfrm rot="5400000">
            <a:off x="446092" y="3432987"/>
            <a:ext cx="567054" cy="111966"/>
            <a:chOff x="109823662" y="107856150"/>
            <a:chExt cx="746213" cy="125405"/>
          </a:xfrm>
          <a:solidFill>
            <a:srgbClr val="FFFF00"/>
          </a:solidFill>
        </p:grpSpPr>
        <p:sp>
          <p:nvSpPr>
            <p:cNvPr id="59"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60"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8" name="Group 96"/>
          <p:cNvGrpSpPr>
            <a:grpSpLocks/>
          </p:cNvGrpSpPr>
          <p:nvPr/>
        </p:nvGrpSpPr>
        <p:grpSpPr bwMode="auto">
          <a:xfrm rot="5400000">
            <a:off x="446092" y="1511153"/>
            <a:ext cx="567054" cy="111966"/>
            <a:chOff x="109823662" y="107856150"/>
            <a:chExt cx="746213" cy="125405"/>
          </a:xfrm>
          <a:solidFill>
            <a:srgbClr val="FFFF00"/>
          </a:solidFill>
        </p:grpSpPr>
        <p:sp>
          <p:nvSpPr>
            <p:cNvPr id="62"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63"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19" name="Group 96"/>
          <p:cNvGrpSpPr>
            <a:grpSpLocks/>
          </p:cNvGrpSpPr>
          <p:nvPr/>
        </p:nvGrpSpPr>
        <p:grpSpPr bwMode="auto">
          <a:xfrm rot="5400000">
            <a:off x="3783291" y="1511153"/>
            <a:ext cx="567054" cy="111966"/>
            <a:chOff x="109823662" y="107856150"/>
            <a:chExt cx="746213" cy="125405"/>
          </a:xfrm>
          <a:solidFill>
            <a:srgbClr val="FFFF00"/>
          </a:solidFill>
        </p:grpSpPr>
        <p:sp>
          <p:nvSpPr>
            <p:cNvPr id="65"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66"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20" name="Group 96"/>
          <p:cNvGrpSpPr>
            <a:grpSpLocks/>
          </p:cNvGrpSpPr>
          <p:nvPr/>
        </p:nvGrpSpPr>
        <p:grpSpPr bwMode="auto">
          <a:xfrm rot="5400000">
            <a:off x="3783291" y="3356114"/>
            <a:ext cx="567054" cy="111966"/>
            <a:chOff x="109823662" y="107856150"/>
            <a:chExt cx="746213" cy="125405"/>
          </a:xfrm>
          <a:solidFill>
            <a:srgbClr val="FFFF00"/>
          </a:solidFill>
        </p:grpSpPr>
        <p:sp>
          <p:nvSpPr>
            <p:cNvPr id="68"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69"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21" name="Group 96"/>
          <p:cNvGrpSpPr>
            <a:grpSpLocks/>
          </p:cNvGrpSpPr>
          <p:nvPr/>
        </p:nvGrpSpPr>
        <p:grpSpPr bwMode="auto">
          <a:xfrm rot="5400000">
            <a:off x="3783291" y="5277950"/>
            <a:ext cx="567054" cy="111966"/>
            <a:chOff x="109823662" y="107856150"/>
            <a:chExt cx="746213" cy="125405"/>
          </a:xfrm>
          <a:solidFill>
            <a:srgbClr val="FFFF00"/>
          </a:solidFill>
        </p:grpSpPr>
        <p:sp>
          <p:nvSpPr>
            <p:cNvPr id="71" name="Oval 14"/>
            <p:cNvSpPr>
              <a:spLocks noChangeArrowheads="1"/>
            </p:cNvSpPr>
            <p:nvPr/>
          </p:nvSpPr>
          <p:spPr bwMode="auto">
            <a:xfrm>
              <a:off x="109823662"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sp>
          <p:nvSpPr>
            <p:cNvPr id="72" name="Oval 15"/>
            <p:cNvSpPr>
              <a:spLocks noChangeArrowheads="1"/>
            </p:cNvSpPr>
            <p:nvPr/>
          </p:nvSpPr>
          <p:spPr bwMode="auto">
            <a:xfrm>
              <a:off x="110435775" y="107856150"/>
              <a:ext cx="134100" cy="125405"/>
            </a:xfrm>
            <a:prstGeom prst="ellipse">
              <a:avLst/>
            </a:prstGeom>
            <a:grpFill/>
            <a:ln w="9525" algn="in">
              <a:solidFill>
                <a:srgbClr val="000000"/>
              </a:solidFill>
              <a:round/>
              <a:headEnd/>
              <a:tailEnd/>
            </a:ln>
          </p:spPr>
          <p:txBody>
            <a:bodyPr lIns="36576" tIns="36576" rIns="36576" bIns="36576"/>
            <a:lstStyle/>
            <a:p>
              <a:pPr>
                <a:defRPr/>
              </a:pPr>
              <a:endParaRPr lang="en-GB">
                <a:latin typeface="Calibri" pitchFamily="34" charset="0"/>
              </a:endParaRPr>
            </a:p>
          </p:txBody>
        </p:sp>
      </p:grpSp>
      <p:grpSp>
        <p:nvGrpSpPr>
          <p:cNvPr id="70679" name="Group 30"/>
          <p:cNvGrpSpPr>
            <a:grpSpLocks/>
          </p:cNvGrpSpPr>
          <p:nvPr/>
        </p:nvGrpSpPr>
        <p:grpSpPr bwMode="auto">
          <a:xfrm rot="5460000">
            <a:off x="1191420" y="3078956"/>
            <a:ext cx="138112" cy="155575"/>
            <a:chOff x="108600269" y="109058151"/>
            <a:chExt cx="162000" cy="198000"/>
          </a:xfrm>
        </p:grpSpPr>
        <p:sp>
          <p:nvSpPr>
            <p:cNvPr id="70703" name="Oval 31"/>
            <p:cNvSpPr>
              <a:spLocks noChangeArrowheads="1"/>
            </p:cNvSpPr>
            <p:nvPr/>
          </p:nvSpPr>
          <p:spPr bwMode="auto">
            <a:xfrm>
              <a:off x="108618269" y="109058151"/>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04" name="Oval 32"/>
            <p:cNvSpPr>
              <a:spLocks noChangeArrowheads="1"/>
            </p:cNvSpPr>
            <p:nvPr/>
          </p:nvSpPr>
          <p:spPr bwMode="auto">
            <a:xfrm>
              <a:off x="108681269" y="109058152"/>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05" name="Oval 33"/>
            <p:cNvSpPr>
              <a:spLocks noChangeArrowheads="1"/>
            </p:cNvSpPr>
            <p:nvPr/>
          </p:nvSpPr>
          <p:spPr bwMode="auto">
            <a:xfrm>
              <a:off x="108600269" y="109094151"/>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0680" name="Group 50"/>
          <p:cNvGrpSpPr>
            <a:grpSpLocks/>
          </p:cNvGrpSpPr>
          <p:nvPr/>
        </p:nvGrpSpPr>
        <p:grpSpPr bwMode="auto">
          <a:xfrm rot="8280000">
            <a:off x="2311400" y="2416175"/>
            <a:ext cx="123825" cy="180975"/>
            <a:chOff x="111529275" y="110047650"/>
            <a:chExt cx="162000" cy="198000"/>
          </a:xfrm>
        </p:grpSpPr>
        <p:sp>
          <p:nvSpPr>
            <p:cNvPr id="70700" name="Oval 51"/>
            <p:cNvSpPr>
              <a:spLocks noChangeArrowheads="1"/>
            </p:cNvSpPr>
            <p:nvPr/>
          </p:nvSpPr>
          <p:spPr bwMode="auto">
            <a:xfrm>
              <a:off x="111547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01" name="Oval 52"/>
            <p:cNvSpPr>
              <a:spLocks noChangeArrowheads="1"/>
            </p:cNvSpPr>
            <p:nvPr/>
          </p:nvSpPr>
          <p:spPr bwMode="auto">
            <a:xfrm>
              <a:off x="111610275" y="1100476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702" name="Oval 53"/>
            <p:cNvSpPr>
              <a:spLocks noChangeArrowheads="1"/>
            </p:cNvSpPr>
            <p:nvPr/>
          </p:nvSpPr>
          <p:spPr bwMode="auto">
            <a:xfrm>
              <a:off x="111529275" y="110083650"/>
              <a:ext cx="162000" cy="162000"/>
            </a:xfrm>
            <a:prstGeom prst="ellipse">
              <a:avLst/>
            </a:prstGeom>
            <a:solidFill>
              <a:srgbClr val="FF0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0681" name="Group 61"/>
          <p:cNvGrpSpPr>
            <a:grpSpLocks/>
          </p:cNvGrpSpPr>
          <p:nvPr/>
        </p:nvGrpSpPr>
        <p:grpSpPr bwMode="auto">
          <a:xfrm rot="-6750693">
            <a:off x="3269457" y="2667793"/>
            <a:ext cx="152400" cy="157163"/>
            <a:chOff x="111522075" y="109140450"/>
            <a:chExt cx="162000" cy="198000"/>
          </a:xfrm>
        </p:grpSpPr>
        <p:sp>
          <p:nvSpPr>
            <p:cNvPr id="70697" name="Oval 62"/>
            <p:cNvSpPr>
              <a:spLocks noChangeArrowheads="1"/>
            </p:cNvSpPr>
            <p:nvPr/>
          </p:nvSpPr>
          <p:spPr bwMode="auto">
            <a:xfrm>
              <a:off x="111540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98" name="Oval 63"/>
            <p:cNvSpPr>
              <a:spLocks noChangeArrowheads="1"/>
            </p:cNvSpPr>
            <p:nvPr/>
          </p:nvSpPr>
          <p:spPr bwMode="auto">
            <a:xfrm>
              <a:off x="111603075" y="109140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99" name="Oval 64"/>
            <p:cNvSpPr>
              <a:spLocks noChangeArrowheads="1"/>
            </p:cNvSpPr>
            <p:nvPr/>
          </p:nvSpPr>
          <p:spPr bwMode="auto">
            <a:xfrm>
              <a:off x="111522075" y="1091764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cxnSp>
        <p:nvCxnSpPr>
          <p:cNvPr id="88" name="Straight Connector 87"/>
          <p:cNvCxnSpPr/>
          <p:nvPr/>
        </p:nvCxnSpPr>
        <p:spPr>
          <a:xfrm rot="16200000">
            <a:off x="2446338" y="4229100"/>
            <a:ext cx="0" cy="6254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6200000">
            <a:off x="2446338" y="1922462"/>
            <a:ext cx="0" cy="6254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0684" name="Oval 57" descr="Solid diamond"/>
          <p:cNvSpPr>
            <a:spLocks noChangeArrowheads="1"/>
          </p:cNvSpPr>
          <p:nvPr/>
        </p:nvSpPr>
        <p:spPr bwMode="auto">
          <a:xfrm rot="5400000">
            <a:off x="1381125" y="3829050"/>
            <a:ext cx="9207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85" name="Oval 57" descr="Solid diamond"/>
          <p:cNvSpPr>
            <a:spLocks noChangeArrowheads="1"/>
          </p:cNvSpPr>
          <p:nvPr/>
        </p:nvSpPr>
        <p:spPr bwMode="auto">
          <a:xfrm rot="5400000">
            <a:off x="1456531" y="3088482"/>
            <a:ext cx="92075" cy="8413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86" name="Oval 57" descr="Solid diamond"/>
          <p:cNvSpPr>
            <a:spLocks noChangeArrowheads="1"/>
          </p:cNvSpPr>
          <p:nvPr/>
        </p:nvSpPr>
        <p:spPr bwMode="auto">
          <a:xfrm rot="5400000">
            <a:off x="1304925" y="1438275"/>
            <a:ext cx="9207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87" name="Oval 57" descr="Solid diamond"/>
          <p:cNvSpPr>
            <a:spLocks noChangeArrowheads="1"/>
          </p:cNvSpPr>
          <p:nvPr/>
        </p:nvSpPr>
        <p:spPr bwMode="auto">
          <a:xfrm rot="5400000">
            <a:off x="2446338" y="5230813"/>
            <a:ext cx="9207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88" name="Oval 57" descr="Solid diamond"/>
          <p:cNvSpPr>
            <a:spLocks noChangeArrowheads="1"/>
          </p:cNvSpPr>
          <p:nvPr/>
        </p:nvSpPr>
        <p:spPr bwMode="auto">
          <a:xfrm rot="5400000">
            <a:off x="2217738" y="3829050"/>
            <a:ext cx="9207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89" name="Oval 57" descr="Solid diamond"/>
          <p:cNvSpPr>
            <a:spLocks noChangeArrowheads="1"/>
          </p:cNvSpPr>
          <p:nvPr/>
        </p:nvSpPr>
        <p:spPr bwMode="auto">
          <a:xfrm rot="5400000">
            <a:off x="2370138" y="2674938"/>
            <a:ext cx="9207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90" name="Oval 57" descr="Solid diamond"/>
          <p:cNvSpPr>
            <a:spLocks noChangeArrowheads="1"/>
          </p:cNvSpPr>
          <p:nvPr/>
        </p:nvSpPr>
        <p:spPr bwMode="auto">
          <a:xfrm rot="5400000">
            <a:off x="2370138" y="1603375"/>
            <a:ext cx="9207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91" name="Oval 57" descr="Solid diamond"/>
          <p:cNvSpPr>
            <a:spLocks noChangeArrowheads="1"/>
          </p:cNvSpPr>
          <p:nvPr/>
        </p:nvSpPr>
        <p:spPr bwMode="auto">
          <a:xfrm rot="5400000">
            <a:off x="3359150" y="1603375"/>
            <a:ext cx="9207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92" name="Oval 57" descr="Solid diamond"/>
          <p:cNvSpPr>
            <a:spLocks noChangeArrowheads="1"/>
          </p:cNvSpPr>
          <p:nvPr/>
        </p:nvSpPr>
        <p:spPr bwMode="auto">
          <a:xfrm rot="5400000">
            <a:off x="3435350" y="5313363"/>
            <a:ext cx="9207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93" name="Oval 57" descr="Solid diamond"/>
          <p:cNvSpPr>
            <a:spLocks noChangeArrowheads="1"/>
          </p:cNvSpPr>
          <p:nvPr/>
        </p:nvSpPr>
        <p:spPr bwMode="auto">
          <a:xfrm rot="5400000">
            <a:off x="3206750" y="4159250"/>
            <a:ext cx="92075" cy="85725"/>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0694" name="Oval 57" descr="Solid diamond"/>
          <p:cNvSpPr>
            <a:spLocks noChangeArrowheads="1"/>
          </p:cNvSpPr>
          <p:nvPr/>
        </p:nvSpPr>
        <p:spPr bwMode="auto">
          <a:xfrm rot="5400000">
            <a:off x="3131344" y="2840832"/>
            <a:ext cx="92075" cy="84137"/>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cxnSp>
        <p:nvCxnSpPr>
          <p:cNvPr id="104" name="Straight Arrow Connector 103"/>
          <p:cNvCxnSpPr/>
          <p:nvPr/>
        </p:nvCxnSpPr>
        <p:spPr>
          <a:xfrm>
            <a:off x="684213" y="836613"/>
            <a:ext cx="3382962" cy="0"/>
          </a:xfrm>
          <a:prstGeom prst="straightConnector1">
            <a:avLst/>
          </a:prstGeom>
          <a:ln w="1905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55650" y="6092825"/>
            <a:ext cx="3384550" cy="0"/>
          </a:xfrm>
          <a:prstGeom prst="straightConnector1">
            <a:avLst/>
          </a:prstGeom>
          <a:ln w="1905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ChangeArrowheads="1"/>
          </p:cNvSpPr>
          <p:nvPr/>
        </p:nvSpPr>
        <p:spPr bwMode="auto">
          <a:xfrm>
            <a:off x="690563" y="620713"/>
            <a:ext cx="3937000" cy="5688012"/>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cxnSp>
        <p:nvCxnSpPr>
          <p:cNvPr id="4" name="Straight Connector 3"/>
          <p:cNvCxnSpPr/>
          <p:nvPr/>
        </p:nvCxnSpPr>
        <p:spPr>
          <a:xfrm>
            <a:off x="690563" y="2489200"/>
            <a:ext cx="3935412" cy="0"/>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90563" y="4440238"/>
            <a:ext cx="3997325" cy="0"/>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71682" idx="0"/>
            <a:endCxn id="71682" idx="2"/>
          </p:cNvCxnSpPr>
          <p:nvPr/>
        </p:nvCxnSpPr>
        <p:spPr>
          <a:xfrm rot="16200000" flipH="1">
            <a:off x="-184943" y="3464719"/>
            <a:ext cx="5688012" cy="0"/>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71686" name="Group 49"/>
          <p:cNvGrpSpPr>
            <a:grpSpLocks/>
          </p:cNvGrpSpPr>
          <p:nvPr/>
        </p:nvGrpSpPr>
        <p:grpSpPr bwMode="auto">
          <a:xfrm rot="10740000">
            <a:off x="1630363" y="1676400"/>
            <a:ext cx="131762" cy="169863"/>
            <a:chOff x="1456811" y="1449653"/>
            <a:chExt cx="111317" cy="136906"/>
          </a:xfrm>
        </p:grpSpPr>
        <p:sp>
          <p:nvSpPr>
            <p:cNvPr id="71743" name="Oval 46"/>
            <p:cNvSpPr>
              <a:spLocks noChangeArrowheads="1"/>
            </p:cNvSpPr>
            <p:nvPr/>
          </p:nvSpPr>
          <p:spPr bwMode="auto">
            <a:xfrm rot="10740000">
              <a:off x="1512900" y="1474095"/>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44" name="Oval 47"/>
            <p:cNvSpPr>
              <a:spLocks noChangeArrowheads="1"/>
            </p:cNvSpPr>
            <p:nvPr/>
          </p:nvSpPr>
          <p:spPr bwMode="auto">
            <a:xfrm rot="10740000">
              <a:off x="1469616" y="1474851"/>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45" name="Oval 48"/>
            <p:cNvSpPr>
              <a:spLocks noChangeArrowheads="1"/>
            </p:cNvSpPr>
            <p:nvPr/>
          </p:nvSpPr>
          <p:spPr bwMode="auto">
            <a:xfrm rot="10740000">
              <a:off x="1456811" y="1449653"/>
              <a:ext cx="111317" cy="111708"/>
            </a:xfrm>
            <a:prstGeom prst="ellipse">
              <a:avLst/>
            </a:prstGeom>
            <a:solidFill>
              <a:srgbClr val="FFC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1687" name="Group 53"/>
          <p:cNvGrpSpPr>
            <a:grpSpLocks/>
          </p:cNvGrpSpPr>
          <p:nvPr/>
        </p:nvGrpSpPr>
        <p:grpSpPr bwMode="auto">
          <a:xfrm rot="-10620000">
            <a:off x="3635375" y="1677988"/>
            <a:ext cx="149225" cy="163512"/>
            <a:chOff x="1456811" y="1449653"/>
            <a:chExt cx="111317" cy="136906"/>
          </a:xfrm>
        </p:grpSpPr>
        <p:sp>
          <p:nvSpPr>
            <p:cNvPr id="71740" name="Oval 46"/>
            <p:cNvSpPr>
              <a:spLocks noChangeArrowheads="1"/>
            </p:cNvSpPr>
            <p:nvPr/>
          </p:nvSpPr>
          <p:spPr bwMode="auto">
            <a:xfrm rot="10740000">
              <a:off x="1512900" y="1474095"/>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41" name="Oval 47"/>
            <p:cNvSpPr>
              <a:spLocks noChangeArrowheads="1"/>
            </p:cNvSpPr>
            <p:nvPr/>
          </p:nvSpPr>
          <p:spPr bwMode="auto">
            <a:xfrm rot="10740000">
              <a:off x="1469616" y="1474851"/>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42" name="Oval 48"/>
            <p:cNvSpPr>
              <a:spLocks noChangeArrowheads="1"/>
            </p:cNvSpPr>
            <p:nvPr/>
          </p:nvSpPr>
          <p:spPr bwMode="auto">
            <a:xfrm rot="10740000">
              <a:off x="1456811" y="1449653"/>
              <a:ext cx="111317" cy="111708"/>
            </a:xfrm>
            <a:prstGeom prst="ellipse">
              <a:avLst/>
            </a:prstGeom>
            <a:solidFill>
              <a:srgbClr val="FFC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1688" name="Group 57"/>
          <p:cNvGrpSpPr>
            <a:grpSpLocks noChangeAspect="1"/>
          </p:cNvGrpSpPr>
          <p:nvPr/>
        </p:nvGrpSpPr>
        <p:grpSpPr bwMode="auto">
          <a:xfrm rot="10620000">
            <a:off x="1684338" y="3352800"/>
            <a:ext cx="147637" cy="152400"/>
            <a:chOff x="1456811" y="1449653"/>
            <a:chExt cx="111317" cy="136906"/>
          </a:xfrm>
        </p:grpSpPr>
        <p:sp>
          <p:nvSpPr>
            <p:cNvPr id="71737" name="Oval 46"/>
            <p:cNvSpPr>
              <a:spLocks noChangeArrowheads="1"/>
            </p:cNvSpPr>
            <p:nvPr/>
          </p:nvSpPr>
          <p:spPr bwMode="auto">
            <a:xfrm rot="10740000">
              <a:off x="1512900" y="1474095"/>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38" name="Oval 47"/>
            <p:cNvSpPr>
              <a:spLocks noChangeArrowheads="1"/>
            </p:cNvSpPr>
            <p:nvPr/>
          </p:nvSpPr>
          <p:spPr bwMode="auto">
            <a:xfrm rot="10740000">
              <a:off x="1469616" y="1474851"/>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39" name="Oval 48"/>
            <p:cNvSpPr>
              <a:spLocks noChangeArrowheads="1"/>
            </p:cNvSpPr>
            <p:nvPr/>
          </p:nvSpPr>
          <p:spPr bwMode="auto">
            <a:xfrm rot="10740000">
              <a:off x="1456811" y="1449653"/>
              <a:ext cx="111317" cy="111708"/>
            </a:xfrm>
            <a:prstGeom prst="ellipse">
              <a:avLst/>
            </a:prstGeom>
            <a:solidFill>
              <a:srgbClr val="FFC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77" name="Rectangle 76"/>
          <p:cNvSpPr/>
          <p:nvPr/>
        </p:nvSpPr>
        <p:spPr>
          <a:xfrm>
            <a:off x="4637088" y="620713"/>
            <a:ext cx="439737" cy="568801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9" name="Rectangle 78"/>
          <p:cNvSpPr/>
          <p:nvPr/>
        </p:nvSpPr>
        <p:spPr>
          <a:xfrm>
            <a:off x="250825" y="620713"/>
            <a:ext cx="439738" cy="568801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71691" name="Group 80"/>
          <p:cNvGrpSpPr>
            <a:grpSpLocks/>
          </p:cNvGrpSpPr>
          <p:nvPr/>
        </p:nvGrpSpPr>
        <p:grpSpPr bwMode="auto">
          <a:xfrm>
            <a:off x="1116013" y="549275"/>
            <a:ext cx="3135312" cy="301625"/>
            <a:chOff x="1764431" y="261593"/>
            <a:chExt cx="3136093" cy="301551"/>
          </a:xfrm>
        </p:grpSpPr>
        <p:grpSp>
          <p:nvGrpSpPr>
            <p:cNvPr id="71707" name="Group 45"/>
            <p:cNvGrpSpPr>
              <a:grpSpLocks/>
            </p:cNvGrpSpPr>
            <p:nvPr/>
          </p:nvGrpSpPr>
          <p:grpSpPr bwMode="auto">
            <a:xfrm rot="10740000">
              <a:off x="1764871" y="261593"/>
              <a:ext cx="109431" cy="136532"/>
              <a:chOff x="108612375" y="108894750"/>
              <a:chExt cx="162000" cy="198000"/>
            </a:xfrm>
          </p:grpSpPr>
          <p:sp>
            <p:nvSpPr>
              <p:cNvPr id="71734"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35"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36"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71708" name="Oval 70" descr="Solid diamond"/>
            <p:cNvSpPr>
              <a:spLocks noChangeArrowheads="1"/>
            </p:cNvSpPr>
            <p:nvPr/>
          </p:nvSpPr>
          <p:spPr bwMode="auto">
            <a:xfrm rot="5340000">
              <a:off x="2483854" y="478057"/>
              <a:ext cx="85729" cy="8441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71709" name="Group 45"/>
            <p:cNvGrpSpPr>
              <a:grpSpLocks/>
            </p:cNvGrpSpPr>
            <p:nvPr/>
          </p:nvGrpSpPr>
          <p:grpSpPr bwMode="auto">
            <a:xfrm rot="10740000">
              <a:off x="3637079" y="261610"/>
              <a:ext cx="111317" cy="136532"/>
              <a:chOff x="108612375" y="108894750"/>
              <a:chExt cx="162000" cy="198000"/>
            </a:xfrm>
          </p:grpSpPr>
          <p:sp>
            <p:nvSpPr>
              <p:cNvPr id="71731"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32"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33"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71710" name="Oval 70" descr="Solid diamond"/>
            <p:cNvSpPr>
              <a:spLocks noChangeArrowheads="1"/>
            </p:cNvSpPr>
            <p:nvPr/>
          </p:nvSpPr>
          <p:spPr bwMode="auto">
            <a:xfrm rot="5340000">
              <a:off x="2052533" y="477343"/>
              <a:ext cx="85729" cy="8587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11" name="Oval 70" descr="Solid diamond"/>
            <p:cNvSpPr>
              <a:spLocks noChangeArrowheads="1"/>
            </p:cNvSpPr>
            <p:nvPr/>
          </p:nvSpPr>
          <p:spPr bwMode="auto">
            <a:xfrm rot="5340000">
              <a:off x="1764502" y="477344"/>
              <a:ext cx="85729" cy="85872"/>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71712" name="Group 45"/>
            <p:cNvGrpSpPr>
              <a:grpSpLocks/>
            </p:cNvGrpSpPr>
            <p:nvPr/>
          </p:nvGrpSpPr>
          <p:grpSpPr bwMode="auto">
            <a:xfrm rot="10740000">
              <a:off x="4141135" y="261609"/>
              <a:ext cx="111317" cy="136532"/>
              <a:chOff x="108612375" y="108894750"/>
              <a:chExt cx="162000" cy="198000"/>
            </a:xfrm>
          </p:grpSpPr>
          <p:sp>
            <p:nvSpPr>
              <p:cNvPr id="71728"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29"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30"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1713" name="Group 45"/>
            <p:cNvGrpSpPr>
              <a:grpSpLocks/>
            </p:cNvGrpSpPr>
            <p:nvPr/>
          </p:nvGrpSpPr>
          <p:grpSpPr bwMode="auto">
            <a:xfrm rot="10740000">
              <a:off x="4789207" y="261608"/>
              <a:ext cx="111317" cy="136532"/>
              <a:chOff x="108612375" y="108894750"/>
              <a:chExt cx="162000" cy="198000"/>
            </a:xfrm>
          </p:grpSpPr>
          <p:sp>
            <p:nvSpPr>
              <p:cNvPr id="71725"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26"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27"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1714" name="Group 45"/>
            <p:cNvGrpSpPr>
              <a:grpSpLocks/>
            </p:cNvGrpSpPr>
            <p:nvPr/>
          </p:nvGrpSpPr>
          <p:grpSpPr bwMode="auto">
            <a:xfrm rot="10740000">
              <a:off x="2484952" y="261608"/>
              <a:ext cx="111317" cy="136532"/>
              <a:chOff x="108612375" y="108894750"/>
              <a:chExt cx="162000" cy="198000"/>
            </a:xfrm>
          </p:grpSpPr>
          <p:sp>
            <p:nvSpPr>
              <p:cNvPr id="71722"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23"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24"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1715" name="Group 45"/>
            <p:cNvGrpSpPr>
              <a:grpSpLocks/>
            </p:cNvGrpSpPr>
            <p:nvPr/>
          </p:nvGrpSpPr>
          <p:grpSpPr bwMode="auto">
            <a:xfrm rot="10740000">
              <a:off x="2052903" y="261608"/>
              <a:ext cx="111317" cy="136532"/>
              <a:chOff x="108612375" y="108894750"/>
              <a:chExt cx="162000" cy="198000"/>
            </a:xfrm>
          </p:grpSpPr>
          <p:sp>
            <p:nvSpPr>
              <p:cNvPr id="71719" name="Oval 46"/>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20" name="Oval 47"/>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21" name="Oval 48"/>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71716" name="Oval 70" descr="Solid diamond"/>
            <p:cNvSpPr>
              <a:spLocks noChangeArrowheads="1"/>
            </p:cNvSpPr>
            <p:nvPr/>
          </p:nvSpPr>
          <p:spPr bwMode="auto">
            <a:xfrm rot="5340000">
              <a:off x="4788111" y="478057"/>
              <a:ext cx="85729" cy="8441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17" name="Oval 70" descr="Solid diamond"/>
            <p:cNvSpPr>
              <a:spLocks noChangeArrowheads="1"/>
            </p:cNvSpPr>
            <p:nvPr/>
          </p:nvSpPr>
          <p:spPr bwMode="auto">
            <a:xfrm rot="5340000">
              <a:off x="3635983" y="478058"/>
              <a:ext cx="85729" cy="8441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18" name="Oval 70" descr="Solid diamond"/>
            <p:cNvSpPr>
              <a:spLocks noChangeArrowheads="1"/>
            </p:cNvSpPr>
            <p:nvPr/>
          </p:nvSpPr>
          <p:spPr bwMode="auto">
            <a:xfrm rot="5340000">
              <a:off x="4140037" y="478057"/>
              <a:ext cx="85729" cy="84418"/>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1692" name="Group 82"/>
          <p:cNvGrpSpPr>
            <a:grpSpLocks noChangeAspect="1"/>
          </p:cNvGrpSpPr>
          <p:nvPr/>
        </p:nvGrpSpPr>
        <p:grpSpPr bwMode="auto">
          <a:xfrm rot="10620000">
            <a:off x="3640138" y="3360738"/>
            <a:ext cx="147637" cy="152400"/>
            <a:chOff x="1456811" y="1449653"/>
            <a:chExt cx="111317" cy="136906"/>
          </a:xfrm>
        </p:grpSpPr>
        <p:sp>
          <p:nvSpPr>
            <p:cNvPr id="71704" name="Oval 46"/>
            <p:cNvSpPr>
              <a:spLocks noChangeArrowheads="1"/>
            </p:cNvSpPr>
            <p:nvPr/>
          </p:nvSpPr>
          <p:spPr bwMode="auto">
            <a:xfrm rot="10740000">
              <a:off x="1512900" y="1474095"/>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05" name="Oval 47"/>
            <p:cNvSpPr>
              <a:spLocks noChangeArrowheads="1"/>
            </p:cNvSpPr>
            <p:nvPr/>
          </p:nvSpPr>
          <p:spPr bwMode="auto">
            <a:xfrm rot="10740000">
              <a:off x="1469616" y="1474851"/>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06" name="Oval 48"/>
            <p:cNvSpPr>
              <a:spLocks noChangeArrowheads="1"/>
            </p:cNvSpPr>
            <p:nvPr/>
          </p:nvSpPr>
          <p:spPr bwMode="auto">
            <a:xfrm rot="10740000">
              <a:off x="1456811" y="1449653"/>
              <a:ext cx="111317" cy="111708"/>
            </a:xfrm>
            <a:prstGeom prst="ellipse">
              <a:avLst/>
            </a:prstGeom>
            <a:solidFill>
              <a:srgbClr val="FFC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1693" name="Group 86"/>
          <p:cNvGrpSpPr>
            <a:grpSpLocks noChangeAspect="1"/>
          </p:cNvGrpSpPr>
          <p:nvPr/>
        </p:nvGrpSpPr>
        <p:grpSpPr bwMode="auto">
          <a:xfrm rot="10620000">
            <a:off x="1624013" y="5232400"/>
            <a:ext cx="147637" cy="153988"/>
            <a:chOff x="1456811" y="1449653"/>
            <a:chExt cx="111317" cy="136906"/>
          </a:xfrm>
        </p:grpSpPr>
        <p:sp>
          <p:nvSpPr>
            <p:cNvPr id="71701" name="Oval 46"/>
            <p:cNvSpPr>
              <a:spLocks noChangeArrowheads="1"/>
            </p:cNvSpPr>
            <p:nvPr/>
          </p:nvSpPr>
          <p:spPr bwMode="auto">
            <a:xfrm rot="10740000">
              <a:off x="1512900" y="1474095"/>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02" name="Oval 47"/>
            <p:cNvSpPr>
              <a:spLocks noChangeArrowheads="1"/>
            </p:cNvSpPr>
            <p:nvPr/>
          </p:nvSpPr>
          <p:spPr bwMode="auto">
            <a:xfrm rot="10740000">
              <a:off x="1469616" y="1474851"/>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03" name="Oval 48"/>
            <p:cNvSpPr>
              <a:spLocks noChangeArrowheads="1"/>
            </p:cNvSpPr>
            <p:nvPr/>
          </p:nvSpPr>
          <p:spPr bwMode="auto">
            <a:xfrm rot="10740000">
              <a:off x="1456811" y="1449653"/>
              <a:ext cx="111317" cy="111708"/>
            </a:xfrm>
            <a:prstGeom prst="ellipse">
              <a:avLst/>
            </a:prstGeom>
            <a:solidFill>
              <a:srgbClr val="FFC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1694" name="Group 90"/>
          <p:cNvGrpSpPr>
            <a:grpSpLocks noChangeAspect="1"/>
          </p:cNvGrpSpPr>
          <p:nvPr/>
        </p:nvGrpSpPr>
        <p:grpSpPr bwMode="auto">
          <a:xfrm rot="10620000">
            <a:off x="3640138" y="5232400"/>
            <a:ext cx="147637" cy="153988"/>
            <a:chOff x="1456811" y="1449653"/>
            <a:chExt cx="111317" cy="136906"/>
          </a:xfrm>
        </p:grpSpPr>
        <p:sp>
          <p:nvSpPr>
            <p:cNvPr id="71698" name="Oval 46"/>
            <p:cNvSpPr>
              <a:spLocks noChangeArrowheads="1"/>
            </p:cNvSpPr>
            <p:nvPr/>
          </p:nvSpPr>
          <p:spPr bwMode="auto">
            <a:xfrm rot="10740000">
              <a:off x="1512900" y="1474095"/>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699" name="Oval 47"/>
            <p:cNvSpPr>
              <a:spLocks noChangeArrowheads="1"/>
            </p:cNvSpPr>
            <p:nvPr/>
          </p:nvSpPr>
          <p:spPr bwMode="auto">
            <a:xfrm rot="10740000">
              <a:off x="1469616" y="1474851"/>
              <a:ext cx="43290" cy="111708"/>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1700" name="Oval 48"/>
            <p:cNvSpPr>
              <a:spLocks noChangeArrowheads="1"/>
            </p:cNvSpPr>
            <p:nvPr/>
          </p:nvSpPr>
          <p:spPr bwMode="auto">
            <a:xfrm rot="10740000">
              <a:off x="1456811" y="1449653"/>
              <a:ext cx="111317" cy="111708"/>
            </a:xfrm>
            <a:prstGeom prst="ellipse">
              <a:avLst/>
            </a:prstGeom>
            <a:solidFill>
              <a:srgbClr val="FFC0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71695" name="TextBox 58"/>
          <p:cNvSpPr txBox="1">
            <a:spLocks noChangeArrowheads="1"/>
          </p:cNvSpPr>
          <p:nvPr/>
        </p:nvSpPr>
        <p:spPr bwMode="auto">
          <a:xfrm>
            <a:off x="5219700" y="333375"/>
            <a:ext cx="3673475" cy="7878763"/>
          </a:xfrm>
          <a:prstGeom prst="rect">
            <a:avLst/>
          </a:prstGeom>
          <a:noFill/>
          <a:ln w="9525">
            <a:noFill/>
            <a:miter lim="800000"/>
            <a:headEnd/>
            <a:tailEnd/>
          </a:ln>
        </p:spPr>
        <p:txBody>
          <a:bodyPr>
            <a:spAutoFit/>
          </a:bodyPr>
          <a:lstStyle/>
          <a:p>
            <a:r>
              <a:rPr lang="en-GB" sz="1400" b="1">
                <a:latin typeface="Calibri" pitchFamily="34" charset="0"/>
              </a:rPr>
              <a:t>Gladiator</a:t>
            </a:r>
            <a:endParaRPr lang="en-GB" sz="1000" b="1">
              <a:latin typeface="Calibri" pitchFamily="34" charset="0"/>
            </a:endParaRPr>
          </a:p>
          <a:p>
            <a:endParaRPr lang="en-GB" sz="1200" b="1">
              <a:latin typeface="Calibri" pitchFamily="34" charset="0"/>
            </a:endParaRPr>
          </a:p>
          <a:p>
            <a:r>
              <a:rPr lang="en-GB" sz="1200" b="1">
                <a:latin typeface="Calibri" pitchFamily="34" charset="0"/>
              </a:rPr>
              <a:t>Aim: </a:t>
            </a:r>
            <a:r>
              <a:rPr lang="en-GB" sz="1200">
                <a:latin typeface="Calibri" pitchFamily="34" charset="0"/>
              </a:rPr>
              <a:t>Improve dribbling and confidence in attack</a:t>
            </a:r>
            <a:r>
              <a:rPr lang="en-GB" sz="1200" b="1">
                <a:latin typeface="Calibri" pitchFamily="34" charset="0"/>
              </a:rPr>
              <a:t> </a:t>
            </a:r>
          </a:p>
          <a:p>
            <a:endParaRPr lang="en-GB" sz="1200" b="1">
              <a:latin typeface="Calibri" pitchFamily="34" charset="0"/>
            </a:endParaRPr>
          </a:p>
          <a:p>
            <a:r>
              <a:rPr lang="en-GB" sz="1200" b="1">
                <a:latin typeface="Calibri" pitchFamily="34" charset="0"/>
              </a:rPr>
              <a:t>Start:</a:t>
            </a:r>
          </a:p>
          <a:p>
            <a:r>
              <a:rPr lang="en-GB" sz="1200">
                <a:latin typeface="Calibri" pitchFamily="34" charset="0"/>
              </a:rPr>
              <a:t>When attacking travel through a channel, taking on defenders 1 v 1</a:t>
            </a:r>
          </a:p>
          <a:p>
            <a:r>
              <a:rPr lang="en-GB" sz="1200">
                <a:latin typeface="Calibri" pitchFamily="34" charset="0"/>
              </a:rPr>
              <a:t>Down each side of the area there is a skill zone, which players travel down on the way back</a:t>
            </a:r>
          </a:p>
          <a:p>
            <a:r>
              <a:rPr lang="en-GB" sz="1200">
                <a:latin typeface="Calibri" pitchFamily="34" charset="0"/>
              </a:rPr>
              <a:t>Continue the cycle for repetition</a:t>
            </a:r>
          </a:p>
          <a:p>
            <a:endParaRPr lang="en-GB" sz="1000" b="1">
              <a:latin typeface="Calibri" pitchFamily="34" charset="0"/>
            </a:endParaRPr>
          </a:p>
          <a:p>
            <a:r>
              <a:rPr lang="en-GB" sz="1200" b="1">
                <a:latin typeface="Calibri" pitchFamily="34" charset="0"/>
              </a:rPr>
              <a:t>Scoring: </a:t>
            </a:r>
          </a:p>
          <a:p>
            <a:r>
              <a:rPr lang="en-GB" sz="1200">
                <a:latin typeface="Calibri" pitchFamily="34" charset="0"/>
              </a:rPr>
              <a:t>You could add a scoring system:-</a:t>
            </a:r>
          </a:p>
          <a:p>
            <a:r>
              <a:rPr lang="en-GB" sz="1200">
                <a:latin typeface="Calibri" pitchFamily="34" charset="0"/>
              </a:rPr>
              <a:t>Beat the first defender 1pt</a:t>
            </a:r>
          </a:p>
          <a:p>
            <a:r>
              <a:rPr lang="en-GB" sz="1200">
                <a:latin typeface="Calibri" pitchFamily="34" charset="0"/>
              </a:rPr>
              <a:t>Beat the second defender 2pts</a:t>
            </a:r>
          </a:p>
          <a:p>
            <a:r>
              <a:rPr lang="en-GB" sz="1200">
                <a:latin typeface="Calibri" pitchFamily="34" charset="0"/>
              </a:rPr>
              <a:t>Beat the third defender 3pts</a:t>
            </a:r>
          </a:p>
          <a:p>
            <a:endParaRPr lang="en-GB" sz="1000" b="1">
              <a:latin typeface="Calibri" pitchFamily="34" charset="0"/>
            </a:endParaRPr>
          </a:p>
          <a:p>
            <a:r>
              <a:rPr lang="en-GB" sz="1200" b="1">
                <a:latin typeface="Calibri" pitchFamily="34" charset="0"/>
              </a:rPr>
              <a:t>Progressions:</a:t>
            </a:r>
          </a:p>
          <a:p>
            <a:r>
              <a:rPr lang="en-GB" sz="1200">
                <a:latin typeface="Calibri" pitchFamily="34" charset="0"/>
              </a:rPr>
              <a:t>Some defenders have a ball and some do not</a:t>
            </a:r>
          </a:p>
          <a:p>
            <a:r>
              <a:rPr lang="en-GB" sz="1200">
                <a:latin typeface="Calibri" pitchFamily="34" charset="0"/>
              </a:rPr>
              <a:t>Defenders can move or rotate boxes</a:t>
            </a:r>
          </a:p>
          <a:p>
            <a:r>
              <a:rPr lang="en-GB" sz="1200">
                <a:latin typeface="Calibri" pitchFamily="34" charset="0"/>
              </a:rPr>
              <a:t>Could have a couple of attackers on the side for team mates to combine with in various ways</a:t>
            </a:r>
          </a:p>
          <a:p>
            <a:endParaRPr lang="en-GB" sz="1200">
              <a:latin typeface="Calibri" pitchFamily="34" charset="0"/>
            </a:endParaRPr>
          </a:p>
          <a:p>
            <a:r>
              <a:rPr lang="en-GB" sz="1200">
                <a:latin typeface="Calibri" pitchFamily="34" charset="0"/>
              </a:rPr>
              <a:t>Could have different amounts of players in opposition, for example; 1 v 1, 2 v 2, 3 v 3, up to 6 v 6 </a:t>
            </a:r>
            <a:endParaRPr lang="en-GB" sz="1000">
              <a:latin typeface="Calibri" pitchFamily="34" charset="0"/>
            </a:endParaRPr>
          </a:p>
          <a:p>
            <a:endParaRPr lang="en-GB" sz="1000" b="1">
              <a:latin typeface="Calibri" pitchFamily="34" charset="0"/>
            </a:endParaRPr>
          </a:p>
          <a:p>
            <a:r>
              <a:rPr lang="en-GB" sz="1200" b="1">
                <a:latin typeface="Calibri" pitchFamily="34" charset="0"/>
              </a:rPr>
              <a:t>Differentiation:</a:t>
            </a:r>
          </a:p>
          <a:p>
            <a:r>
              <a:rPr lang="en-GB" sz="1200">
                <a:latin typeface="Calibri" pitchFamily="34" charset="0"/>
              </a:rPr>
              <a:t>Different size footballs</a:t>
            </a:r>
          </a:p>
          <a:p>
            <a:r>
              <a:rPr lang="en-GB" sz="1200">
                <a:latin typeface="Calibri" pitchFamily="34" charset="0"/>
              </a:rPr>
              <a:t>Make the areas smaller if players can cope</a:t>
            </a:r>
          </a:p>
          <a:p>
            <a:r>
              <a:rPr lang="en-GB" sz="1200">
                <a:latin typeface="Calibri" pitchFamily="34" charset="0"/>
              </a:rPr>
              <a:t>Allow  defenders to have more than one in a square against a more achieved player</a:t>
            </a: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r>
              <a:rPr lang="en-GB" sz="1200">
                <a:latin typeface="Calibri" pitchFamily="34" charset="0"/>
              </a:rPr>
              <a:t>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71696" name="TextBox 96"/>
          <p:cNvSpPr txBox="1">
            <a:spLocks noChangeArrowheads="1"/>
          </p:cNvSpPr>
          <p:nvPr/>
        </p:nvSpPr>
        <p:spPr bwMode="auto">
          <a:xfrm>
            <a:off x="323850" y="1773238"/>
            <a:ext cx="215900" cy="2554287"/>
          </a:xfrm>
          <a:prstGeom prst="rect">
            <a:avLst/>
          </a:prstGeom>
          <a:noFill/>
          <a:ln w="9525">
            <a:noFill/>
            <a:miter lim="800000"/>
            <a:headEnd/>
            <a:tailEnd/>
          </a:ln>
        </p:spPr>
        <p:txBody>
          <a:bodyPr>
            <a:spAutoFit/>
          </a:bodyPr>
          <a:lstStyle/>
          <a:p>
            <a:r>
              <a:rPr lang="en-GB" sz="1600" b="1">
                <a:latin typeface="Calibri" pitchFamily="34" charset="0"/>
              </a:rPr>
              <a:t>Skill </a:t>
            </a:r>
          </a:p>
          <a:p>
            <a:r>
              <a:rPr lang="en-GB" sz="1600" b="1">
                <a:latin typeface="Calibri" pitchFamily="34" charset="0"/>
              </a:rPr>
              <a:t>Zone</a:t>
            </a:r>
          </a:p>
        </p:txBody>
      </p:sp>
      <p:sp>
        <p:nvSpPr>
          <p:cNvPr id="71697" name="TextBox 97"/>
          <p:cNvSpPr txBox="1">
            <a:spLocks noChangeArrowheads="1"/>
          </p:cNvSpPr>
          <p:nvPr/>
        </p:nvSpPr>
        <p:spPr bwMode="auto">
          <a:xfrm>
            <a:off x="4716463" y="1989138"/>
            <a:ext cx="215900" cy="2554287"/>
          </a:xfrm>
          <a:prstGeom prst="rect">
            <a:avLst/>
          </a:prstGeom>
          <a:noFill/>
          <a:ln w="9525">
            <a:noFill/>
            <a:miter lim="800000"/>
            <a:headEnd/>
            <a:tailEnd/>
          </a:ln>
        </p:spPr>
        <p:txBody>
          <a:bodyPr>
            <a:spAutoFit/>
          </a:bodyPr>
          <a:lstStyle/>
          <a:p>
            <a:r>
              <a:rPr lang="en-GB" sz="1600" b="1">
                <a:latin typeface="Calibri" pitchFamily="34" charset="0"/>
              </a:rPr>
              <a:t>Skill </a:t>
            </a:r>
          </a:p>
          <a:p>
            <a:r>
              <a:rPr lang="en-GB" sz="1600" b="1">
                <a:latin typeface="Calibri" pitchFamily="34" charset="0"/>
              </a:rPr>
              <a:t>Zone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4213" y="188913"/>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Islands of Adventure</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grpSp>
        <p:nvGrpSpPr>
          <p:cNvPr id="8195" name="Group 2"/>
          <p:cNvGrpSpPr>
            <a:grpSpLocks/>
          </p:cNvGrpSpPr>
          <p:nvPr/>
        </p:nvGrpSpPr>
        <p:grpSpPr bwMode="auto">
          <a:xfrm rot="-5400000">
            <a:off x="-562768" y="1507331"/>
            <a:ext cx="6057900" cy="4284663"/>
            <a:chOff x="107155412" y="105732150"/>
            <a:chExt cx="6056726" cy="4284000"/>
          </a:xfrm>
        </p:grpSpPr>
        <p:sp>
          <p:nvSpPr>
            <p:cNvPr id="8197" name="Rectangle 3"/>
            <p:cNvSpPr>
              <a:spLocks noChangeArrowheads="1"/>
            </p:cNvSpPr>
            <p:nvPr/>
          </p:nvSpPr>
          <p:spPr bwMode="auto">
            <a:xfrm>
              <a:off x="107303775" y="105732150"/>
              <a:ext cx="5760000" cy="4284000"/>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8198" name="Rectangle 4" descr="Outlined diamond"/>
            <p:cNvSpPr>
              <a:spLocks noChangeArrowheads="1"/>
            </p:cNvSpPr>
            <p:nvPr/>
          </p:nvSpPr>
          <p:spPr bwMode="auto">
            <a:xfrm rot="5400000">
              <a:off x="106595161" y="107768401"/>
              <a:ext cx="1268866" cy="14836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8199" name="Rectangle 5" descr="Outlined diamond"/>
            <p:cNvSpPr>
              <a:spLocks noChangeArrowheads="1"/>
            </p:cNvSpPr>
            <p:nvPr/>
          </p:nvSpPr>
          <p:spPr bwMode="auto">
            <a:xfrm rot="5400000">
              <a:off x="112503524" y="107768401"/>
              <a:ext cx="1268866" cy="14836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8200" name="Rectangle 6"/>
            <p:cNvSpPr>
              <a:spLocks noChangeArrowheads="1"/>
            </p:cNvSpPr>
            <p:nvPr/>
          </p:nvSpPr>
          <p:spPr bwMode="auto">
            <a:xfrm>
              <a:off x="107411775" y="105840150"/>
              <a:ext cx="1080000" cy="792000"/>
            </a:xfrm>
            <a:prstGeom prst="rect">
              <a:avLst/>
            </a:prstGeom>
            <a:solidFill>
              <a:srgbClr val="FFD7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8201" name="Rectangle 7"/>
            <p:cNvSpPr>
              <a:spLocks noChangeArrowheads="1"/>
            </p:cNvSpPr>
            <p:nvPr/>
          </p:nvSpPr>
          <p:spPr bwMode="auto">
            <a:xfrm>
              <a:off x="111875775" y="105840150"/>
              <a:ext cx="1080000" cy="792000"/>
            </a:xfrm>
            <a:prstGeom prst="rect">
              <a:avLst/>
            </a:prstGeom>
            <a:solidFill>
              <a:srgbClr val="FFE67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8202" name="Rectangle 8"/>
            <p:cNvSpPr>
              <a:spLocks noChangeArrowheads="1"/>
            </p:cNvSpPr>
            <p:nvPr/>
          </p:nvSpPr>
          <p:spPr bwMode="auto">
            <a:xfrm>
              <a:off x="111875775" y="109080150"/>
              <a:ext cx="1080000" cy="7920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8203" name="Rectangle 9"/>
            <p:cNvSpPr>
              <a:spLocks noChangeArrowheads="1"/>
            </p:cNvSpPr>
            <p:nvPr/>
          </p:nvSpPr>
          <p:spPr bwMode="auto">
            <a:xfrm>
              <a:off x="107411775" y="109080150"/>
              <a:ext cx="1080000" cy="792000"/>
            </a:xfrm>
            <a:prstGeom prst="rect">
              <a:avLst/>
            </a:prstGeom>
            <a:solidFill>
              <a:srgbClr val="CCE1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8204" name="Rectangle 10"/>
            <p:cNvSpPr>
              <a:spLocks noChangeArrowheads="1"/>
            </p:cNvSpPr>
            <p:nvPr/>
          </p:nvSpPr>
          <p:spPr bwMode="auto">
            <a:xfrm>
              <a:off x="109643775" y="107424150"/>
              <a:ext cx="1080000" cy="792000"/>
            </a:xfrm>
            <a:prstGeom prst="rect">
              <a:avLst/>
            </a:prstGeom>
            <a:solidFill>
              <a:srgbClr val="FF00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sp>
        <p:nvSpPr>
          <p:cNvPr id="8196" name="Text Box 11"/>
          <p:cNvSpPr txBox="1">
            <a:spLocks noChangeArrowheads="1"/>
          </p:cNvSpPr>
          <p:nvPr/>
        </p:nvSpPr>
        <p:spPr bwMode="auto">
          <a:xfrm>
            <a:off x="4787900" y="836613"/>
            <a:ext cx="4105275" cy="5761037"/>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FUNdamentals warm up with and without a ball</a:t>
            </a:r>
          </a:p>
          <a:p>
            <a:pPr algn="ctr"/>
            <a:r>
              <a:rPr lang="en-GB" sz="1200" b="1">
                <a:solidFill>
                  <a:srgbClr val="000000"/>
                </a:solidFill>
                <a:latin typeface="Calibri" pitchFamily="34" charset="0"/>
              </a:rPr>
              <a:t>Grid marked out with 5 - 10 yard boxes</a:t>
            </a:r>
          </a:p>
          <a:p>
            <a:pPr algn="ctr"/>
            <a:endParaRPr lang="en-GB" sz="1200" b="1">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Players begin moving to each box (island) performing football specific movements decided by them. Ask players to be adventurous with their movements.</a:t>
            </a:r>
          </a:p>
          <a:p>
            <a:pPr>
              <a:buSzPts val="1000"/>
              <a:buFont typeface="Symbol" pitchFamily="18" charset="2"/>
              <a:buChar char="·"/>
            </a:pPr>
            <a:r>
              <a:rPr lang="en-GB" sz="1200">
                <a:solidFill>
                  <a:srgbClr val="000000"/>
                </a:solidFill>
                <a:latin typeface="Calibri" pitchFamily="34" charset="0"/>
              </a:rPr>
              <a:t> Introduce ball - players to travel in and around the area.</a:t>
            </a:r>
          </a:p>
          <a:p>
            <a:pPr>
              <a:buSzPts val="1000"/>
              <a:buFont typeface="Symbol" pitchFamily="18" charset="2"/>
              <a:buChar char="·"/>
            </a:pPr>
            <a:r>
              <a:rPr lang="en-GB" sz="1200">
                <a:solidFill>
                  <a:srgbClr val="000000"/>
                </a:solidFill>
                <a:latin typeface="Calibri" pitchFamily="34" charset="0"/>
              </a:rPr>
              <a:t> Ask players to use different parts of the foot manoeuvre the ball around the area and encourage them to use both feet.</a:t>
            </a:r>
          </a:p>
          <a:p>
            <a:pPr>
              <a:buSzPts val="1000"/>
              <a:buFont typeface="Symbol" pitchFamily="18" charset="2"/>
              <a:buChar char="·"/>
            </a:pPr>
            <a:r>
              <a:rPr lang="en-GB" sz="1200">
                <a:solidFill>
                  <a:srgbClr val="000000"/>
                </a:solidFill>
                <a:latin typeface="Calibri" pitchFamily="34" charset="0"/>
              </a:rPr>
              <a:t> Introduce the opportunity for players island to island performing a different skill every time. The middle island (5 star island) is the opportunity for players to perform their favourite move.</a:t>
            </a:r>
          </a:p>
          <a:p>
            <a:pPr>
              <a:buSzPts val="1000"/>
              <a:buFont typeface="Symbol" pitchFamily="18" charset="2"/>
              <a:buChar char="·"/>
            </a:pPr>
            <a:r>
              <a:rPr lang="en-GB" sz="1200">
                <a:solidFill>
                  <a:srgbClr val="000000"/>
                </a:solidFill>
                <a:latin typeface="Calibri" pitchFamily="34" charset="0"/>
              </a:rPr>
              <a:t> Ask players if they can travel from box to box without the ball touching the floor.</a:t>
            </a:r>
          </a:p>
          <a:p>
            <a:endParaRPr lang="en-GB" sz="800">
              <a:solidFill>
                <a:srgbClr val="000000"/>
              </a:solidFill>
              <a:latin typeface="Calibri" pitchFamily="34" charset="0"/>
            </a:endParaRPr>
          </a:p>
          <a:p>
            <a:r>
              <a:rPr lang="en-GB" sz="1200" b="1">
                <a:solidFill>
                  <a:srgbClr val="000000"/>
                </a:solidFill>
                <a:latin typeface="Calibri" pitchFamily="34" charset="0"/>
              </a:rPr>
              <a:t>Progression Treasure Chest ( Page 2 ) -  Players divided into 4 teams and in the 4 outer boxes</a:t>
            </a:r>
          </a:p>
          <a:p>
            <a:endParaRPr lang="en-GB" sz="8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1 at a time a player from each group perform dynamic movement towards middle box to collect a ball, players travel back performing a movement with the ball in hands.</a:t>
            </a:r>
          </a:p>
          <a:p>
            <a:pPr>
              <a:buSzPts val="1000"/>
              <a:buFont typeface="Symbol" pitchFamily="18" charset="2"/>
              <a:buChar char="·"/>
            </a:pPr>
            <a:r>
              <a:rPr lang="en-GB" sz="1200">
                <a:solidFill>
                  <a:srgbClr val="000000"/>
                </a:solidFill>
                <a:latin typeface="Calibri" pitchFamily="34" charset="0"/>
              </a:rPr>
              <a:t> As above but players return with the ball at their feet performing different moves, using various parts of the foot.</a:t>
            </a:r>
          </a:p>
          <a:p>
            <a:pPr>
              <a:buSzPts val="1000"/>
              <a:buFont typeface="Symbol" pitchFamily="18" charset="2"/>
              <a:buChar char="·"/>
            </a:pPr>
            <a:r>
              <a:rPr lang="en-GB" sz="1200">
                <a:solidFill>
                  <a:srgbClr val="000000"/>
                </a:solidFill>
                <a:latin typeface="Calibri" pitchFamily="34" charset="0"/>
              </a:rPr>
              <a:t> As above but players return with the ball not touching the ground.</a:t>
            </a:r>
          </a:p>
          <a:p>
            <a:endParaRPr lang="en-GB" sz="800" b="1">
              <a:solidFill>
                <a:srgbClr val="000000"/>
              </a:solidFill>
              <a:latin typeface="Calibri" pitchFamily="34" charset="0"/>
            </a:endParaRPr>
          </a:p>
          <a:p>
            <a:r>
              <a:rPr lang="en-GB" sz="1200" b="1">
                <a:solidFill>
                  <a:srgbClr val="000000"/>
                </a:solidFill>
                <a:latin typeface="Calibri" pitchFamily="34" charset="0"/>
              </a:rPr>
              <a:t>Progression</a:t>
            </a:r>
          </a:p>
          <a:p>
            <a:endParaRPr lang="en-GB" sz="800" b="1">
              <a:solidFill>
                <a:srgbClr val="000000"/>
              </a:solidFill>
              <a:latin typeface="Calibri" pitchFamily="34" charset="0"/>
            </a:endParaRPr>
          </a:p>
          <a:p>
            <a:r>
              <a:rPr lang="en-GB" sz="1200">
                <a:solidFill>
                  <a:srgbClr val="000000"/>
                </a:solidFill>
                <a:latin typeface="Calibri" pitchFamily="34" charset="0"/>
              </a:rPr>
              <a:t>Once all of the balls have gone out of the centre, teams can steal a ball from any other team, 1 at a time.</a:t>
            </a:r>
            <a:endParaRPr lang="en-US" sz="1200">
              <a:latin typeface="Calibri" pitchFamily="34" charset="0"/>
            </a:endParaRPr>
          </a:p>
        </p:txBody>
      </p:sp>
    </p:spTree>
  </p:cSld>
  <p:clrMapOvr>
    <a:masterClrMapping/>
  </p:clrMapOvr>
  <p:transition advTm="1039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58"/>
          <p:cNvSpPr txBox="1">
            <a:spLocks noChangeArrowheads="1"/>
          </p:cNvSpPr>
          <p:nvPr/>
        </p:nvSpPr>
        <p:spPr bwMode="auto">
          <a:xfrm>
            <a:off x="5508625" y="260350"/>
            <a:ext cx="3490913" cy="7632700"/>
          </a:xfrm>
          <a:prstGeom prst="rect">
            <a:avLst/>
          </a:prstGeom>
          <a:noFill/>
          <a:ln w="9525">
            <a:noFill/>
            <a:miter lim="800000"/>
            <a:headEnd/>
            <a:tailEnd/>
          </a:ln>
        </p:spPr>
        <p:txBody>
          <a:bodyPr>
            <a:spAutoFit/>
          </a:bodyPr>
          <a:lstStyle/>
          <a:p>
            <a:endParaRPr lang="en-GB" sz="1400" b="1">
              <a:latin typeface="Calibri" pitchFamily="34" charset="0"/>
            </a:endParaRPr>
          </a:p>
          <a:p>
            <a:r>
              <a:rPr lang="en-GB" sz="1400" b="1">
                <a:latin typeface="Calibri" pitchFamily="34" charset="0"/>
              </a:rPr>
              <a:t>Organised Chaos - </a:t>
            </a:r>
            <a:r>
              <a:rPr lang="en-GB" sz="1200" b="1">
                <a:latin typeface="Calibri" pitchFamily="34" charset="0"/>
              </a:rPr>
              <a:t>Decision Making/Positive Play</a:t>
            </a:r>
          </a:p>
          <a:p>
            <a:endParaRPr lang="en-GB" sz="1200" b="1">
              <a:latin typeface="Calibri" pitchFamily="34" charset="0"/>
            </a:endParaRPr>
          </a:p>
          <a:p>
            <a:r>
              <a:rPr lang="en-GB" sz="1200" b="1">
                <a:latin typeface="Calibri" pitchFamily="34" charset="0"/>
              </a:rPr>
              <a:t>Progressions:</a:t>
            </a:r>
          </a:p>
          <a:p>
            <a:r>
              <a:rPr lang="en-GB" sz="1200" b="1">
                <a:latin typeface="Calibri" pitchFamily="34" charset="0"/>
              </a:rPr>
              <a:t>Central Zone:</a:t>
            </a:r>
          </a:p>
          <a:p>
            <a:endParaRPr lang="en-GB" sz="1200" b="1">
              <a:latin typeface="Calibri" pitchFamily="34" charset="0"/>
            </a:endParaRPr>
          </a:p>
          <a:p>
            <a:r>
              <a:rPr lang="en-GB" sz="1200">
                <a:latin typeface="Calibri" pitchFamily="34" charset="0"/>
              </a:rPr>
              <a:t>Ball at feet, opposed with defenders having to have a ball each and they must tag to prevent a scoring opportunity</a:t>
            </a:r>
          </a:p>
          <a:p>
            <a:endParaRPr lang="en-GB" sz="1200">
              <a:latin typeface="Calibri" pitchFamily="34" charset="0"/>
            </a:endParaRPr>
          </a:p>
          <a:p>
            <a:r>
              <a:rPr lang="en-GB" sz="1200">
                <a:latin typeface="Calibri" pitchFamily="34" charset="0"/>
              </a:rPr>
              <a:t>After completing 3 passes can the attacking team use an available target player before shooting at goal</a:t>
            </a:r>
          </a:p>
          <a:p>
            <a:endParaRPr lang="en-GB" sz="1200">
              <a:latin typeface="Calibri" pitchFamily="34" charset="0"/>
            </a:endParaRPr>
          </a:p>
          <a:p>
            <a:r>
              <a:rPr lang="en-GB" sz="1200">
                <a:latin typeface="Calibri" pitchFamily="34" charset="0"/>
              </a:rPr>
              <a:t>Defenders no longer have a ball each and now have to win the ball to become the attackers</a:t>
            </a:r>
          </a:p>
          <a:p>
            <a:endParaRPr lang="en-GB" sz="1200">
              <a:latin typeface="Calibri" pitchFamily="34" charset="0"/>
            </a:endParaRPr>
          </a:p>
          <a:p>
            <a:r>
              <a:rPr lang="en-GB" sz="1200">
                <a:latin typeface="Calibri" pitchFamily="34" charset="0"/>
              </a:rPr>
              <a:t>Target players can move freely between their zones</a:t>
            </a:r>
          </a:p>
          <a:p>
            <a:endParaRPr lang="en-GB" sz="1200">
              <a:latin typeface="Calibri" pitchFamily="34" charset="0"/>
            </a:endParaRPr>
          </a:p>
          <a:p>
            <a:r>
              <a:rPr lang="en-GB" sz="1200">
                <a:latin typeface="Calibri" pitchFamily="34" charset="0"/>
              </a:rPr>
              <a:t>Introduce interference between all 3 teams </a:t>
            </a:r>
          </a:p>
          <a:p>
            <a:endParaRPr lang="en-GB" sz="1200">
              <a:latin typeface="Calibri" pitchFamily="34" charset="0"/>
            </a:endParaRPr>
          </a:p>
          <a:p>
            <a:r>
              <a:rPr lang="en-GB" sz="1200">
                <a:latin typeface="Calibri" pitchFamily="34" charset="0"/>
              </a:rPr>
              <a:t>Could have different amounts of players in opposition, for example; 1 v 1, 2 v 2, 3 v 3, up to 6 v 6 </a:t>
            </a:r>
            <a:endParaRPr lang="en-GB" sz="1000">
              <a:latin typeface="Calibri" pitchFamily="34" charset="0"/>
            </a:endParaRPr>
          </a:p>
          <a:p>
            <a:endParaRPr lang="en-GB" sz="1200" b="1">
              <a:latin typeface="Calibri" pitchFamily="34" charset="0"/>
            </a:endParaRPr>
          </a:p>
          <a:p>
            <a:r>
              <a:rPr lang="en-GB" sz="1200" b="1">
                <a:latin typeface="Calibri" pitchFamily="34" charset="0"/>
              </a:rPr>
              <a:t>Differentiation:</a:t>
            </a:r>
          </a:p>
          <a:p>
            <a:r>
              <a:rPr lang="en-GB" sz="1200">
                <a:latin typeface="Calibri" pitchFamily="34" charset="0"/>
              </a:rPr>
              <a:t>Alter the size of working area</a:t>
            </a:r>
          </a:p>
          <a:p>
            <a:r>
              <a:rPr lang="en-GB" sz="1200">
                <a:latin typeface="Calibri" pitchFamily="34" charset="0"/>
              </a:rPr>
              <a:t>Size of balls</a:t>
            </a:r>
          </a:p>
          <a:p>
            <a:r>
              <a:rPr lang="en-GB" sz="1200">
                <a:latin typeface="Calibri" pitchFamily="34" charset="0"/>
              </a:rPr>
              <a:t>No bibs / all same colour</a:t>
            </a:r>
          </a:p>
          <a:p>
            <a:r>
              <a:rPr lang="en-GB" sz="1200">
                <a:latin typeface="Calibri" pitchFamily="34" charset="0"/>
              </a:rPr>
              <a:t>Increase / Decrease interference</a:t>
            </a: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endParaRPr lang="en-GB" sz="1200">
              <a:latin typeface="Calibri" pitchFamily="34" charset="0"/>
            </a:endParaRPr>
          </a:p>
          <a:p>
            <a:r>
              <a:rPr lang="en-GB" sz="1200">
                <a:latin typeface="Calibri" pitchFamily="34" charset="0"/>
              </a:rPr>
              <a:t>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sp>
        <p:nvSpPr>
          <p:cNvPr id="72707" name="TextBox 58"/>
          <p:cNvSpPr txBox="1">
            <a:spLocks noChangeArrowheads="1"/>
          </p:cNvSpPr>
          <p:nvPr/>
        </p:nvSpPr>
        <p:spPr bwMode="auto">
          <a:xfrm>
            <a:off x="250825" y="4652963"/>
            <a:ext cx="4897438" cy="3970337"/>
          </a:xfrm>
          <a:prstGeom prst="rect">
            <a:avLst/>
          </a:prstGeom>
          <a:noFill/>
          <a:ln w="9525">
            <a:noFill/>
            <a:miter lim="800000"/>
            <a:headEnd/>
            <a:tailEnd/>
          </a:ln>
        </p:spPr>
        <p:txBody>
          <a:bodyPr>
            <a:spAutoFit/>
          </a:bodyPr>
          <a:lstStyle/>
          <a:p>
            <a:r>
              <a:rPr lang="en-GB" sz="1200" b="1">
                <a:latin typeface="Calibri" pitchFamily="34" charset="0"/>
              </a:rPr>
              <a:t>Set Up</a:t>
            </a:r>
          </a:p>
          <a:p>
            <a:r>
              <a:rPr lang="en-GB" sz="1200" b="1">
                <a:latin typeface="Calibri" pitchFamily="34" charset="0"/>
              </a:rPr>
              <a:t>Central zone:- </a:t>
            </a:r>
          </a:p>
          <a:p>
            <a:r>
              <a:rPr lang="en-GB" sz="1200">
                <a:latin typeface="Calibri" pitchFamily="34" charset="0"/>
              </a:rPr>
              <a:t>Throwing, catching, opposed. Attacking team 3 passes and the can they shoot at goal</a:t>
            </a:r>
          </a:p>
          <a:p>
            <a:endParaRPr lang="en-GB" sz="800">
              <a:latin typeface="Calibri" pitchFamily="34" charset="0"/>
            </a:endParaRPr>
          </a:p>
          <a:p>
            <a:r>
              <a:rPr lang="en-GB" sz="1200" b="1">
                <a:latin typeface="Calibri" pitchFamily="34" charset="0"/>
              </a:rPr>
              <a:t>Target Players:- </a:t>
            </a:r>
          </a:p>
          <a:p>
            <a:r>
              <a:rPr lang="en-GB" sz="1200">
                <a:latin typeface="Calibri" pitchFamily="34" charset="0"/>
              </a:rPr>
              <a:t>Passing the ball between them and the goalkeepers</a:t>
            </a:r>
          </a:p>
          <a:p>
            <a:endParaRPr lang="en-GB" sz="800">
              <a:latin typeface="Calibri" pitchFamily="34" charset="0"/>
            </a:endParaRPr>
          </a:p>
          <a:p>
            <a:r>
              <a:rPr lang="en-GB" sz="1200" b="1">
                <a:latin typeface="Calibri" pitchFamily="34" charset="0"/>
              </a:rPr>
              <a:t>Challenge:-</a:t>
            </a:r>
          </a:p>
          <a:p>
            <a:r>
              <a:rPr lang="en-GB" sz="1200">
                <a:latin typeface="Calibri" pitchFamily="34" charset="0"/>
              </a:rPr>
              <a:t>How many successful sequences can be achieved in succession?</a:t>
            </a:r>
          </a:p>
          <a:p>
            <a:r>
              <a:rPr lang="en-GB" sz="1200">
                <a:latin typeface="Calibri" pitchFamily="34" charset="0"/>
              </a:rPr>
              <a:t>Can you look to receive the ball on the half turn?</a:t>
            </a:r>
          </a:p>
          <a:p>
            <a:endParaRPr lang="en-GB" sz="1000">
              <a:latin typeface="Calibri" pitchFamily="34" charset="0"/>
            </a:endParaRPr>
          </a:p>
          <a:p>
            <a:endParaRPr lang="en-GB" sz="1200" b="1">
              <a:latin typeface="Calibri" pitchFamily="34" charset="0"/>
            </a:endParaRPr>
          </a:p>
          <a:p>
            <a:endParaRPr lang="en-GB" sz="1200">
              <a:latin typeface="Calibri" pitchFamily="34" charset="0"/>
            </a:endParaRPr>
          </a:p>
          <a:p>
            <a:endParaRPr lang="en-GB" sz="1200">
              <a:latin typeface="Calibri" pitchFamily="34" charset="0"/>
            </a:endParaRPr>
          </a:p>
          <a:p>
            <a:r>
              <a:rPr lang="en-GB" sz="1200">
                <a:latin typeface="Calibri" pitchFamily="34" charset="0"/>
              </a:rPr>
              <a:t> </a:t>
            </a: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a:p>
            <a:endParaRPr lang="en-GB" sz="1100">
              <a:latin typeface="Calibri" pitchFamily="34" charset="0"/>
            </a:endParaRPr>
          </a:p>
        </p:txBody>
      </p:sp>
      <p:grpSp>
        <p:nvGrpSpPr>
          <p:cNvPr id="72708" name="Group 104"/>
          <p:cNvGrpSpPr>
            <a:grpSpLocks/>
          </p:cNvGrpSpPr>
          <p:nvPr/>
        </p:nvGrpSpPr>
        <p:grpSpPr bwMode="auto">
          <a:xfrm>
            <a:off x="250825" y="188913"/>
            <a:ext cx="5184775" cy="4392612"/>
            <a:chOff x="251520" y="332656"/>
            <a:chExt cx="4968551" cy="4176466"/>
          </a:xfrm>
        </p:grpSpPr>
        <p:sp>
          <p:nvSpPr>
            <p:cNvPr id="72709" name="Rectangle 5"/>
            <p:cNvSpPr>
              <a:spLocks noChangeArrowheads="1"/>
            </p:cNvSpPr>
            <p:nvPr/>
          </p:nvSpPr>
          <p:spPr bwMode="auto">
            <a:xfrm rot="-5400000">
              <a:off x="647563" y="-63387"/>
              <a:ext cx="4176466" cy="4968551"/>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72710" name="Rectangle 6"/>
            <p:cNvSpPr>
              <a:spLocks noChangeArrowheads="1"/>
            </p:cNvSpPr>
            <p:nvPr/>
          </p:nvSpPr>
          <p:spPr bwMode="auto">
            <a:xfrm rot="-5400000">
              <a:off x="1020297" y="316818"/>
              <a:ext cx="3394482" cy="4122796"/>
            </a:xfrm>
            <a:prstGeom prst="rect">
              <a:avLst/>
            </a:prstGeom>
            <a:solidFill>
              <a:srgbClr val="B2F0B2"/>
            </a:solidFill>
            <a:ln w="19050" algn="in">
              <a:solidFill>
                <a:srgbClr val="FFFFFF"/>
              </a:solidFill>
              <a:miter lim="800000"/>
              <a:headEnd/>
              <a:tailEnd/>
            </a:ln>
          </p:spPr>
          <p:txBody>
            <a:bodyPr lIns="36576" tIns="36576" rIns="36576" bIns="36576"/>
            <a:lstStyle/>
            <a:p>
              <a:endParaRPr lang="en-GB">
                <a:latin typeface="Calibri" pitchFamily="34" charset="0"/>
              </a:endParaRPr>
            </a:p>
          </p:txBody>
        </p:sp>
        <p:sp>
          <p:nvSpPr>
            <p:cNvPr id="72711" name="Rectangle 7" descr="Outlined diamond"/>
            <p:cNvSpPr>
              <a:spLocks noChangeArrowheads="1"/>
            </p:cNvSpPr>
            <p:nvPr/>
          </p:nvSpPr>
          <p:spPr bwMode="auto">
            <a:xfrm rot="-5400000">
              <a:off x="4620913" y="2260945"/>
              <a:ext cx="480860" cy="162826"/>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72712" name="Rectangle 8" descr="Outlined diamond"/>
            <p:cNvSpPr>
              <a:spLocks noChangeArrowheads="1"/>
            </p:cNvSpPr>
            <p:nvPr/>
          </p:nvSpPr>
          <p:spPr bwMode="auto">
            <a:xfrm rot="-5400000">
              <a:off x="345591" y="2292116"/>
              <a:ext cx="480860" cy="160593"/>
            </a:xfrm>
            <a:prstGeom prst="rect">
              <a:avLst/>
            </a:prstGeom>
            <a:pattFill prst="openDmnd">
              <a:fgClr>
                <a:srgbClr val="000000"/>
              </a:fgClr>
              <a:bgClr>
                <a:srgbClr val="FFFFFF"/>
              </a:bgClr>
            </a:pattFill>
            <a:ln w="12700" algn="in">
              <a:noFill/>
              <a:miter lim="800000"/>
              <a:headEnd/>
              <a:tailEnd/>
            </a:ln>
          </p:spPr>
          <p:txBody>
            <a:bodyPr lIns="36576" tIns="36576" rIns="36576" bIns="36576"/>
            <a:lstStyle/>
            <a:p>
              <a:endParaRPr lang="en-GB">
                <a:latin typeface="Calibri" pitchFamily="34" charset="0"/>
              </a:endParaRPr>
            </a:p>
          </p:txBody>
        </p:sp>
        <p:sp>
          <p:nvSpPr>
            <p:cNvPr id="72713" name="Rectangle 9"/>
            <p:cNvSpPr>
              <a:spLocks noChangeArrowheads="1"/>
            </p:cNvSpPr>
            <p:nvPr/>
          </p:nvSpPr>
          <p:spPr bwMode="auto">
            <a:xfrm rot="-5400000">
              <a:off x="3867183" y="2135797"/>
              <a:ext cx="1386479" cy="437028"/>
            </a:xfrm>
            <a:prstGeom prst="rect">
              <a:avLst/>
            </a:prstGeom>
            <a:noFill/>
            <a:ln w="19050" algn="in">
              <a:noFill/>
              <a:miter lim="800000"/>
              <a:headEnd/>
              <a:tailEnd/>
            </a:ln>
          </p:spPr>
          <p:txBody>
            <a:bodyPr lIns="36576" tIns="36576" rIns="36576" bIns="36576"/>
            <a:lstStyle/>
            <a:p>
              <a:endParaRPr lang="en-GB">
                <a:latin typeface="Calibri" pitchFamily="34" charset="0"/>
              </a:endParaRPr>
            </a:p>
          </p:txBody>
        </p:sp>
        <p:sp>
          <p:nvSpPr>
            <p:cNvPr id="72714" name="Line 10"/>
            <p:cNvSpPr>
              <a:spLocks noChangeShapeType="1"/>
            </p:cNvSpPr>
            <p:nvPr/>
          </p:nvSpPr>
          <p:spPr bwMode="auto">
            <a:xfrm rot="-5400000">
              <a:off x="1010860" y="2382430"/>
              <a:ext cx="3386054" cy="0"/>
            </a:xfrm>
            <a:prstGeom prst="line">
              <a:avLst/>
            </a:prstGeom>
            <a:noFill/>
            <a:ln w="19050" algn="ctr">
              <a:solidFill>
                <a:srgbClr val="FFFFFF"/>
              </a:solidFill>
              <a:round/>
              <a:headEnd/>
              <a:tailEnd/>
            </a:ln>
          </p:spPr>
          <p:txBody>
            <a:bodyPr lIns="36576" tIns="36576" rIns="36576" bIns="36576"/>
            <a:lstStyle/>
            <a:p>
              <a:endParaRPr lang="en-US"/>
            </a:p>
          </p:txBody>
        </p:sp>
        <p:sp>
          <p:nvSpPr>
            <p:cNvPr id="72715" name="Rectangle 11"/>
            <p:cNvSpPr>
              <a:spLocks noChangeArrowheads="1"/>
            </p:cNvSpPr>
            <p:nvPr/>
          </p:nvSpPr>
          <p:spPr bwMode="auto">
            <a:xfrm rot="5400000">
              <a:off x="148103" y="2217653"/>
              <a:ext cx="1386479" cy="345583"/>
            </a:xfrm>
            <a:prstGeom prst="rect">
              <a:avLst/>
            </a:prstGeom>
            <a:solidFill>
              <a:srgbClr val="B2F0B2"/>
            </a:solidFill>
            <a:ln w="19050" algn="in">
              <a:noFill/>
              <a:miter lim="800000"/>
              <a:headEnd/>
              <a:tailEnd/>
            </a:ln>
          </p:spPr>
          <p:txBody>
            <a:bodyPr lIns="36576" tIns="36576" rIns="36576" bIns="36576"/>
            <a:lstStyle/>
            <a:p>
              <a:endParaRPr lang="en-GB">
                <a:latin typeface="Calibri" pitchFamily="34" charset="0"/>
              </a:endParaRPr>
            </a:p>
          </p:txBody>
        </p:sp>
        <p:grpSp>
          <p:nvGrpSpPr>
            <p:cNvPr id="72716" name="Group 12"/>
            <p:cNvGrpSpPr>
              <a:grpSpLocks/>
            </p:cNvGrpSpPr>
            <p:nvPr/>
          </p:nvGrpSpPr>
          <p:grpSpPr bwMode="auto">
            <a:xfrm rot="5400000">
              <a:off x="794317" y="2315578"/>
              <a:ext cx="103616" cy="127103"/>
              <a:chOff x="110957775" y="109008150"/>
              <a:chExt cx="162000" cy="198000"/>
            </a:xfrm>
          </p:grpSpPr>
          <p:sp>
            <p:nvSpPr>
              <p:cNvPr id="72771" name="Oval 13"/>
              <p:cNvSpPr>
                <a:spLocks noChangeArrowheads="1"/>
              </p:cNvSpPr>
              <p:nvPr/>
            </p:nvSpPr>
            <p:spPr bwMode="auto">
              <a:xfrm>
                <a:off x="110975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72" name="Oval 14"/>
              <p:cNvSpPr>
                <a:spLocks noChangeArrowheads="1"/>
              </p:cNvSpPr>
              <p:nvPr/>
            </p:nvSpPr>
            <p:spPr bwMode="auto">
              <a:xfrm>
                <a:off x="111038775" y="109008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73" name="Oval 15"/>
              <p:cNvSpPr>
                <a:spLocks noChangeArrowheads="1"/>
              </p:cNvSpPr>
              <p:nvPr/>
            </p:nvSpPr>
            <p:spPr bwMode="auto">
              <a:xfrm>
                <a:off x="110957775" y="1090441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2717" name="Group 16"/>
            <p:cNvGrpSpPr>
              <a:grpSpLocks/>
            </p:cNvGrpSpPr>
            <p:nvPr/>
          </p:nvGrpSpPr>
          <p:grpSpPr bwMode="auto">
            <a:xfrm rot="-60000">
              <a:off x="3564969" y="4294006"/>
              <a:ext cx="105398" cy="124954"/>
              <a:chOff x="108383775" y="108666150"/>
              <a:chExt cx="162000" cy="198000"/>
            </a:xfrm>
          </p:grpSpPr>
          <p:sp>
            <p:nvSpPr>
              <p:cNvPr id="72768" name="Oval 17"/>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69" name="Oval 18"/>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70" name="Oval 19"/>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2718" name="Group 24"/>
            <p:cNvGrpSpPr>
              <a:grpSpLocks/>
            </p:cNvGrpSpPr>
            <p:nvPr/>
          </p:nvGrpSpPr>
          <p:grpSpPr bwMode="auto">
            <a:xfrm rot="10740000">
              <a:off x="2711534" y="464929"/>
              <a:ext cx="103616" cy="127103"/>
              <a:chOff x="108612375" y="108894750"/>
              <a:chExt cx="162000" cy="198000"/>
            </a:xfrm>
          </p:grpSpPr>
          <p:sp>
            <p:nvSpPr>
              <p:cNvPr id="72765" name="Oval 25"/>
              <p:cNvSpPr>
                <a:spLocks noChangeArrowheads="1"/>
              </p:cNvSpPr>
              <p:nvPr/>
            </p:nvSpPr>
            <p:spPr bwMode="auto">
              <a:xfrm>
                <a:off x="108630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66" name="Oval 26"/>
              <p:cNvSpPr>
                <a:spLocks noChangeArrowheads="1"/>
              </p:cNvSpPr>
              <p:nvPr/>
            </p:nvSpPr>
            <p:spPr bwMode="auto">
              <a:xfrm>
                <a:off x="108693375" y="1088947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67" name="Oval 27"/>
              <p:cNvSpPr>
                <a:spLocks noChangeArrowheads="1"/>
              </p:cNvSpPr>
              <p:nvPr/>
            </p:nvSpPr>
            <p:spPr bwMode="auto">
              <a:xfrm>
                <a:off x="108612375" y="1089307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2719" name="Group 36"/>
            <p:cNvGrpSpPr>
              <a:grpSpLocks/>
            </p:cNvGrpSpPr>
            <p:nvPr/>
          </p:nvGrpSpPr>
          <p:grpSpPr bwMode="auto">
            <a:xfrm rot="-3060000">
              <a:off x="3708986" y="2781838"/>
              <a:ext cx="105398" cy="124954"/>
              <a:chOff x="111407775" y="109026150"/>
              <a:chExt cx="162000" cy="198000"/>
            </a:xfrm>
          </p:grpSpPr>
          <p:sp>
            <p:nvSpPr>
              <p:cNvPr id="72762" name="Oval 37"/>
              <p:cNvSpPr>
                <a:spLocks noChangeArrowheads="1"/>
              </p:cNvSpPr>
              <p:nvPr/>
            </p:nvSpPr>
            <p:spPr bwMode="auto">
              <a:xfrm>
                <a:off x="111425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63" name="Oval 38"/>
              <p:cNvSpPr>
                <a:spLocks noChangeArrowheads="1"/>
              </p:cNvSpPr>
              <p:nvPr/>
            </p:nvSpPr>
            <p:spPr bwMode="auto">
              <a:xfrm>
                <a:off x="111488775" y="10902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64" name="Oval 39"/>
              <p:cNvSpPr>
                <a:spLocks noChangeArrowheads="1"/>
              </p:cNvSpPr>
              <p:nvPr/>
            </p:nvSpPr>
            <p:spPr bwMode="auto">
              <a:xfrm>
                <a:off x="111407775" y="1090621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2720" name="Group 40"/>
            <p:cNvGrpSpPr>
              <a:grpSpLocks/>
            </p:cNvGrpSpPr>
            <p:nvPr/>
          </p:nvGrpSpPr>
          <p:grpSpPr bwMode="auto">
            <a:xfrm rot="-5400000">
              <a:off x="4608320" y="2315578"/>
              <a:ext cx="103616" cy="127103"/>
              <a:chOff x="111072075" y="109122450"/>
              <a:chExt cx="162000" cy="198000"/>
            </a:xfrm>
          </p:grpSpPr>
          <p:sp>
            <p:nvSpPr>
              <p:cNvPr id="72759" name="Oval 41"/>
              <p:cNvSpPr>
                <a:spLocks noChangeArrowheads="1"/>
              </p:cNvSpPr>
              <p:nvPr/>
            </p:nvSpPr>
            <p:spPr bwMode="auto">
              <a:xfrm>
                <a:off x="111090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60" name="Oval 42"/>
              <p:cNvSpPr>
                <a:spLocks noChangeArrowheads="1"/>
              </p:cNvSpPr>
              <p:nvPr/>
            </p:nvSpPr>
            <p:spPr bwMode="auto">
              <a:xfrm>
                <a:off x="111153075" y="1091224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61" name="Oval 43"/>
              <p:cNvSpPr>
                <a:spLocks noChangeArrowheads="1"/>
              </p:cNvSpPr>
              <p:nvPr/>
            </p:nvSpPr>
            <p:spPr bwMode="auto">
              <a:xfrm>
                <a:off x="111072075" y="109158450"/>
                <a:ext cx="162000" cy="162000"/>
              </a:xfrm>
              <a:prstGeom prst="ellipse">
                <a:avLst/>
              </a:prstGeom>
              <a:solidFill>
                <a:srgbClr val="66FF33"/>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2721" name="Group 52"/>
            <p:cNvGrpSpPr>
              <a:grpSpLocks/>
            </p:cNvGrpSpPr>
            <p:nvPr/>
          </p:nvGrpSpPr>
          <p:grpSpPr bwMode="auto">
            <a:xfrm rot="3660000">
              <a:off x="1935197" y="2650816"/>
              <a:ext cx="105398" cy="124954"/>
              <a:chOff x="111750675" y="109369050"/>
              <a:chExt cx="162000" cy="198000"/>
            </a:xfrm>
          </p:grpSpPr>
          <p:sp>
            <p:nvSpPr>
              <p:cNvPr id="72756"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57"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58"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72722" name="Oval 64" descr="Solid diamond"/>
            <p:cNvSpPr>
              <a:spLocks noChangeArrowheads="1"/>
            </p:cNvSpPr>
            <p:nvPr/>
          </p:nvSpPr>
          <p:spPr bwMode="auto">
            <a:xfrm rot="-5400000">
              <a:off x="468215" y="1844152"/>
              <a:ext cx="72447" cy="7379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23" name="Oval 65" descr="Solid diamond"/>
            <p:cNvSpPr>
              <a:spLocks noChangeArrowheads="1"/>
            </p:cNvSpPr>
            <p:nvPr/>
          </p:nvSpPr>
          <p:spPr bwMode="auto">
            <a:xfrm rot="-5400000">
              <a:off x="468215" y="1988168"/>
              <a:ext cx="72447" cy="7379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24" name="Oval 66" descr="Solid diamond"/>
            <p:cNvSpPr>
              <a:spLocks noChangeArrowheads="1"/>
            </p:cNvSpPr>
            <p:nvPr/>
          </p:nvSpPr>
          <p:spPr bwMode="auto">
            <a:xfrm rot="-5400000">
              <a:off x="468215" y="2708248"/>
              <a:ext cx="72447" cy="7379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25" name="Oval 67" descr="Solid diamond"/>
            <p:cNvSpPr>
              <a:spLocks noChangeArrowheads="1"/>
            </p:cNvSpPr>
            <p:nvPr/>
          </p:nvSpPr>
          <p:spPr bwMode="auto">
            <a:xfrm rot="-5400000">
              <a:off x="2628455" y="1844152"/>
              <a:ext cx="72447" cy="7379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26" name="Oval 68" descr="Solid diamond"/>
            <p:cNvSpPr>
              <a:spLocks noChangeArrowheads="1"/>
            </p:cNvSpPr>
            <p:nvPr/>
          </p:nvSpPr>
          <p:spPr bwMode="auto">
            <a:xfrm rot="-5400000">
              <a:off x="4860703" y="2636240"/>
              <a:ext cx="72447" cy="7379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72727" name="Group 85"/>
            <p:cNvGrpSpPr>
              <a:grpSpLocks/>
            </p:cNvGrpSpPr>
            <p:nvPr/>
          </p:nvGrpSpPr>
          <p:grpSpPr bwMode="auto">
            <a:xfrm>
              <a:off x="2483767" y="1844824"/>
              <a:ext cx="127103" cy="103616"/>
              <a:chOff x="5364088" y="1628800"/>
              <a:chExt cx="127103" cy="103616"/>
            </a:xfrm>
          </p:grpSpPr>
          <p:sp>
            <p:nvSpPr>
              <p:cNvPr id="72753" name="Oval 21"/>
              <p:cNvSpPr>
                <a:spLocks noChangeArrowheads="1"/>
              </p:cNvSpPr>
              <p:nvPr/>
            </p:nvSpPr>
            <p:spPr bwMode="auto">
              <a:xfrm rot="5400000">
                <a:off x="5419047" y="1608463"/>
                <a:ext cx="40295" cy="10399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54" name="Oval 22"/>
              <p:cNvSpPr>
                <a:spLocks noChangeArrowheads="1"/>
              </p:cNvSpPr>
              <p:nvPr/>
            </p:nvSpPr>
            <p:spPr bwMode="auto">
              <a:xfrm rot="5400000">
                <a:off x="5419047" y="1648758"/>
                <a:ext cx="40295" cy="10399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55" name="Oval 23"/>
              <p:cNvSpPr>
                <a:spLocks noChangeArrowheads="1"/>
              </p:cNvSpPr>
              <p:nvPr/>
            </p:nvSpPr>
            <p:spPr bwMode="auto">
              <a:xfrm rot="5400000">
                <a:off x="5364277" y="1628611"/>
                <a:ext cx="103616" cy="103993"/>
              </a:xfrm>
              <a:prstGeom prst="ellipse">
                <a:avLst/>
              </a:prstGeom>
              <a:solidFill>
                <a:srgbClr val="FF33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72728" name="Oval 69" descr="Solid diamond"/>
            <p:cNvSpPr>
              <a:spLocks noChangeArrowheads="1"/>
            </p:cNvSpPr>
            <p:nvPr/>
          </p:nvSpPr>
          <p:spPr bwMode="auto">
            <a:xfrm rot="-5400000">
              <a:off x="4860704" y="1988168"/>
              <a:ext cx="72447" cy="7379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29" name="Oval 70" descr="Solid diamond"/>
            <p:cNvSpPr>
              <a:spLocks noChangeArrowheads="1"/>
            </p:cNvSpPr>
            <p:nvPr/>
          </p:nvSpPr>
          <p:spPr bwMode="auto">
            <a:xfrm rot="-5400000">
              <a:off x="3564559" y="4148408"/>
              <a:ext cx="72447" cy="73790"/>
            </a:xfrm>
            <a:prstGeom prst="ellipse">
              <a:avLst/>
            </a:prstGeom>
            <a:pattFill prst="solidDmnd">
              <a:fgClr>
                <a:srgbClr val="FFFFFF"/>
              </a:fgClr>
              <a:bgClr>
                <a:srgbClr val="000000"/>
              </a:bgClr>
            </a:patt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72730" name="Group 28"/>
            <p:cNvGrpSpPr>
              <a:grpSpLocks/>
            </p:cNvGrpSpPr>
            <p:nvPr/>
          </p:nvGrpSpPr>
          <p:grpSpPr bwMode="auto">
            <a:xfrm rot="-120000">
              <a:off x="1909785" y="4222890"/>
              <a:ext cx="105398" cy="121205"/>
              <a:chOff x="108726675" y="109009050"/>
              <a:chExt cx="162000" cy="198000"/>
            </a:xfrm>
          </p:grpSpPr>
          <p:sp>
            <p:nvSpPr>
              <p:cNvPr id="72750" name="Oval 29"/>
              <p:cNvSpPr>
                <a:spLocks noChangeArrowheads="1"/>
              </p:cNvSpPr>
              <p:nvPr/>
            </p:nvSpPr>
            <p:spPr bwMode="auto">
              <a:xfrm>
                <a:off x="108744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51" name="Oval 30"/>
              <p:cNvSpPr>
                <a:spLocks noChangeArrowheads="1"/>
              </p:cNvSpPr>
              <p:nvPr/>
            </p:nvSpPr>
            <p:spPr bwMode="auto">
              <a:xfrm>
                <a:off x="108807675" y="10900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52" name="Oval 31"/>
              <p:cNvSpPr>
                <a:spLocks noChangeArrowheads="1"/>
              </p:cNvSpPr>
              <p:nvPr/>
            </p:nvSpPr>
            <p:spPr bwMode="auto">
              <a:xfrm>
                <a:off x="108726675" y="1090450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cxnSp>
          <p:nvCxnSpPr>
            <p:cNvPr id="31" name="Straight Arrow Connector 30"/>
            <p:cNvCxnSpPr>
              <a:stCxn id="80" idx="0"/>
            </p:cNvCxnSpPr>
            <p:nvPr/>
          </p:nvCxnSpPr>
          <p:spPr bwMode="auto">
            <a:xfrm flipH="1" flipV="1">
              <a:off x="2915309" y="909241"/>
              <a:ext cx="684583" cy="3239139"/>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556283" y="405106"/>
              <a:ext cx="359026" cy="288292"/>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9" name="Rectangle 78"/>
            <p:cNvSpPr/>
            <p:nvPr/>
          </p:nvSpPr>
          <p:spPr>
            <a:xfrm>
              <a:off x="1763688" y="4148380"/>
              <a:ext cx="360548" cy="288292"/>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0" name="Rectangle 79"/>
            <p:cNvSpPr/>
            <p:nvPr/>
          </p:nvSpPr>
          <p:spPr>
            <a:xfrm>
              <a:off x="3420379" y="4148380"/>
              <a:ext cx="359026" cy="288292"/>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72735" name="Group 52"/>
            <p:cNvGrpSpPr>
              <a:grpSpLocks/>
            </p:cNvGrpSpPr>
            <p:nvPr/>
          </p:nvGrpSpPr>
          <p:grpSpPr bwMode="auto">
            <a:xfrm rot="7800000">
              <a:off x="2296777" y="1286813"/>
              <a:ext cx="105398" cy="124954"/>
              <a:chOff x="111750675" y="109369050"/>
              <a:chExt cx="162000" cy="198000"/>
            </a:xfrm>
          </p:grpSpPr>
          <p:sp>
            <p:nvSpPr>
              <p:cNvPr id="72747" name="Oval 53"/>
              <p:cNvSpPr>
                <a:spLocks noChangeArrowheads="1"/>
              </p:cNvSpPr>
              <p:nvPr/>
            </p:nvSpPr>
            <p:spPr bwMode="auto">
              <a:xfrm>
                <a:off x="111768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48" name="Oval 54"/>
              <p:cNvSpPr>
                <a:spLocks noChangeArrowheads="1"/>
              </p:cNvSpPr>
              <p:nvPr/>
            </p:nvSpPr>
            <p:spPr bwMode="auto">
              <a:xfrm>
                <a:off x="111831675" y="1093690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49" name="Oval 55"/>
              <p:cNvSpPr>
                <a:spLocks noChangeArrowheads="1"/>
              </p:cNvSpPr>
              <p:nvPr/>
            </p:nvSpPr>
            <p:spPr bwMode="auto">
              <a:xfrm>
                <a:off x="111750675" y="109405050"/>
                <a:ext cx="162000" cy="162000"/>
              </a:xfrm>
              <a:prstGeom prst="ellipse">
                <a:avLst/>
              </a:prstGeom>
              <a:solidFill>
                <a:srgbClr val="FFCC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2736" name="Group 86"/>
            <p:cNvGrpSpPr>
              <a:grpSpLocks/>
            </p:cNvGrpSpPr>
            <p:nvPr/>
          </p:nvGrpSpPr>
          <p:grpSpPr bwMode="auto">
            <a:xfrm rot="-5700000">
              <a:off x="2843807" y="2564904"/>
              <a:ext cx="127103" cy="103616"/>
              <a:chOff x="5364088" y="1628800"/>
              <a:chExt cx="127103" cy="103616"/>
            </a:xfrm>
          </p:grpSpPr>
          <p:sp>
            <p:nvSpPr>
              <p:cNvPr id="72744" name="Oval 21"/>
              <p:cNvSpPr>
                <a:spLocks noChangeArrowheads="1"/>
              </p:cNvSpPr>
              <p:nvPr/>
            </p:nvSpPr>
            <p:spPr bwMode="auto">
              <a:xfrm rot="5400000">
                <a:off x="5419047" y="1608463"/>
                <a:ext cx="40295" cy="10399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45" name="Oval 22"/>
              <p:cNvSpPr>
                <a:spLocks noChangeArrowheads="1"/>
              </p:cNvSpPr>
              <p:nvPr/>
            </p:nvSpPr>
            <p:spPr bwMode="auto">
              <a:xfrm rot="5400000">
                <a:off x="5419047" y="1648758"/>
                <a:ext cx="40295" cy="10399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46" name="Oval 23"/>
              <p:cNvSpPr>
                <a:spLocks noChangeArrowheads="1"/>
              </p:cNvSpPr>
              <p:nvPr/>
            </p:nvSpPr>
            <p:spPr bwMode="auto">
              <a:xfrm rot="5400000">
                <a:off x="5364277" y="1628611"/>
                <a:ext cx="103616" cy="103993"/>
              </a:xfrm>
              <a:prstGeom prst="ellipse">
                <a:avLst/>
              </a:prstGeom>
              <a:solidFill>
                <a:srgbClr val="FF3300"/>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72737" name="Group 90"/>
            <p:cNvGrpSpPr>
              <a:grpSpLocks/>
            </p:cNvGrpSpPr>
            <p:nvPr/>
          </p:nvGrpSpPr>
          <p:grpSpPr bwMode="auto">
            <a:xfrm rot="9120000">
              <a:off x="3491879" y="1268760"/>
              <a:ext cx="127103" cy="103616"/>
              <a:chOff x="5364088" y="1628800"/>
              <a:chExt cx="127103" cy="103616"/>
            </a:xfrm>
          </p:grpSpPr>
          <p:sp>
            <p:nvSpPr>
              <p:cNvPr id="72741" name="Oval 21"/>
              <p:cNvSpPr>
                <a:spLocks noChangeArrowheads="1"/>
              </p:cNvSpPr>
              <p:nvPr/>
            </p:nvSpPr>
            <p:spPr bwMode="auto">
              <a:xfrm rot="5400000">
                <a:off x="5419047" y="1608463"/>
                <a:ext cx="40295" cy="10399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42" name="Oval 22"/>
              <p:cNvSpPr>
                <a:spLocks noChangeArrowheads="1"/>
              </p:cNvSpPr>
              <p:nvPr/>
            </p:nvSpPr>
            <p:spPr bwMode="auto">
              <a:xfrm rot="5400000">
                <a:off x="5419047" y="1648758"/>
                <a:ext cx="40295" cy="103993"/>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72743" name="Oval 23"/>
              <p:cNvSpPr>
                <a:spLocks noChangeArrowheads="1"/>
              </p:cNvSpPr>
              <p:nvPr/>
            </p:nvSpPr>
            <p:spPr bwMode="auto">
              <a:xfrm rot="5400000">
                <a:off x="5364277" y="1628611"/>
                <a:ext cx="103616" cy="103993"/>
              </a:xfrm>
              <a:prstGeom prst="ellipse">
                <a:avLst/>
              </a:prstGeom>
              <a:solidFill>
                <a:srgbClr val="FF3300"/>
              </a:solidFill>
              <a:ln w="12700" algn="in">
                <a:solidFill>
                  <a:srgbClr val="000000"/>
                </a:solidFill>
                <a:round/>
                <a:headEnd/>
                <a:tailEnd/>
              </a:ln>
            </p:spPr>
            <p:txBody>
              <a:bodyPr lIns="36576" tIns="36576" rIns="36576" bIns="36576"/>
              <a:lstStyle/>
              <a:p>
                <a:endParaRPr lang="en-GB">
                  <a:latin typeface="Calibri" pitchFamily="34" charset="0"/>
                </a:endParaRPr>
              </a:p>
            </p:txBody>
          </p:sp>
        </p:grpSp>
        <p:sp>
          <p:nvSpPr>
            <p:cNvPr id="72738" name="TextBox 99"/>
            <p:cNvSpPr txBox="1">
              <a:spLocks noChangeArrowheads="1"/>
            </p:cNvSpPr>
            <p:nvPr/>
          </p:nvSpPr>
          <p:spPr bwMode="auto">
            <a:xfrm>
              <a:off x="2987824" y="404664"/>
              <a:ext cx="1080120" cy="246221"/>
            </a:xfrm>
            <a:prstGeom prst="rect">
              <a:avLst/>
            </a:prstGeom>
            <a:noFill/>
            <a:ln w="9525">
              <a:noFill/>
              <a:miter lim="800000"/>
              <a:headEnd/>
              <a:tailEnd/>
            </a:ln>
          </p:spPr>
          <p:txBody>
            <a:bodyPr>
              <a:spAutoFit/>
            </a:bodyPr>
            <a:lstStyle/>
            <a:p>
              <a:r>
                <a:rPr lang="en-GB" sz="1000" b="1">
                  <a:latin typeface="Calibri" pitchFamily="34" charset="0"/>
                </a:rPr>
                <a:t>Target Man</a:t>
              </a:r>
            </a:p>
          </p:txBody>
        </p:sp>
        <p:sp>
          <p:nvSpPr>
            <p:cNvPr id="72739" name="TextBox 100"/>
            <p:cNvSpPr txBox="1">
              <a:spLocks noChangeArrowheads="1"/>
            </p:cNvSpPr>
            <p:nvPr/>
          </p:nvSpPr>
          <p:spPr bwMode="auto">
            <a:xfrm>
              <a:off x="971600" y="4149080"/>
              <a:ext cx="792088" cy="246221"/>
            </a:xfrm>
            <a:prstGeom prst="rect">
              <a:avLst/>
            </a:prstGeom>
            <a:noFill/>
            <a:ln w="9525">
              <a:noFill/>
              <a:miter lim="800000"/>
              <a:headEnd/>
              <a:tailEnd/>
            </a:ln>
          </p:spPr>
          <p:txBody>
            <a:bodyPr>
              <a:spAutoFit/>
            </a:bodyPr>
            <a:lstStyle/>
            <a:p>
              <a:r>
                <a:rPr lang="en-GB" sz="1000" b="1">
                  <a:latin typeface="Calibri" pitchFamily="34" charset="0"/>
                </a:rPr>
                <a:t>Target Man</a:t>
              </a:r>
            </a:p>
          </p:txBody>
        </p:sp>
        <p:sp>
          <p:nvSpPr>
            <p:cNvPr id="72740" name="TextBox 101"/>
            <p:cNvSpPr txBox="1">
              <a:spLocks noChangeArrowheads="1"/>
            </p:cNvSpPr>
            <p:nvPr/>
          </p:nvSpPr>
          <p:spPr bwMode="auto">
            <a:xfrm>
              <a:off x="3779912" y="4149080"/>
              <a:ext cx="1080120" cy="246221"/>
            </a:xfrm>
            <a:prstGeom prst="rect">
              <a:avLst/>
            </a:prstGeom>
            <a:noFill/>
            <a:ln w="9525">
              <a:noFill/>
              <a:miter lim="800000"/>
              <a:headEnd/>
              <a:tailEnd/>
            </a:ln>
          </p:spPr>
          <p:txBody>
            <a:bodyPr>
              <a:spAutoFit/>
            </a:bodyPr>
            <a:lstStyle/>
            <a:p>
              <a:r>
                <a:rPr lang="en-GB" sz="1000" b="1">
                  <a:latin typeface="Calibri" pitchFamily="34" charset="0"/>
                </a:rPr>
                <a:t>Target Man</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4213" y="188913"/>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Islands of Adventure - continued</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grpSp>
        <p:nvGrpSpPr>
          <p:cNvPr id="9219" name="Group 2"/>
          <p:cNvGrpSpPr>
            <a:grpSpLocks/>
          </p:cNvGrpSpPr>
          <p:nvPr/>
        </p:nvGrpSpPr>
        <p:grpSpPr bwMode="auto">
          <a:xfrm rot="-5400000">
            <a:off x="-252412" y="1628775"/>
            <a:ext cx="4465638" cy="3024187"/>
            <a:chOff x="107155412" y="105732150"/>
            <a:chExt cx="6056726" cy="4284000"/>
          </a:xfrm>
        </p:grpSpPr>
        <p:sp>
          <p:nvSpPr>
            <p:cNvPr id="9252" name="Rectangle 3"/>
            <p:cNvSpPr>
              <a:spLocks noChangeArrowheads="1"/>
            </p:cNvSpPr>
            <p:nvPr/>
          </p:nvSpPr>
          <p:spPr bwMode="auto">
            <a:xfrm>
              <a:off x="107303775" y="105732150"/>
              <a:ext cx="5760000" cy="4284000"/>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53" name="Rectangle 4" descr="Outlined diamond"/>
            <p:cNvSpPr>
              <a:spLocks noChangeArrowheads="1"/>
            </p:cNvSpPr>
            <p:nvPr/>
          </p:nvSpPr>
          <p:spPr bwMode="auto">
            <a:xfrm rot="5400000">
              <a:off x="106595161" y="107768401"/>
              <a:ext cx="1268866" cy="14836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54" name="Rectangle 5" descr="Outlined diamond"/>
            <p:cNvSpPr>
              <a:spLocks noChangeArrowheads="1"/>
            </p:cNvSpPr>
            <p:nvPr/>
          </p:nvSpPr>
          <p:spPr bwMode="auto">
            <a:xfrm rot="5400000">
              <a:off x="112503524" y="107768401"/>
              <a:ext cx="1268866" cy="14836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55" name="Rectangle 6"/>
            <p:cNvSpPr>
              <a:spLocks noChangeArrowheads="1"/>
            </p:cNvSpPr>
            <p:nvPr/>
          </p:nvSpPr>
          <p:spPr bwMode="auto">
            <a:xfrm>
              <a:off x="107411775" y="105840150"/>
              <a:ext cx="1080000" cy="792000"/>
            </a:xfrm>
            <a:prstGeom prst="rect">
              <a:avLst/>
            </a:prstGeom>
            <a:solidFill>
              <a:srgbClr val="FFD7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56" name="Rectangle 7"/>
            <p:cNvSpPr>
              <a:spLocks noChangeArrowheads="1"/>
            </p:cNvSpPr>
            <p:nvPr/>
          </p:nvSpPr>
          <p:spPr bwMode="auto">
            <a:xfrm>
              <a:off x="111875775" y="105840150"/>
              <a:ext cx="1080000" cy="792000"/>
            </a:xfrm>
            <a:prstGeom prst="rect">
              <a:avLst/>
            </a:prstGeom>
            <a:solidFill>
              <a:srgbClr val="FFE67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57" name="Rectangle 8"/>
            <p:cNvSpPr>
              <a:spLocks noChangeArrowheads="1"/>
            </p:cNvSpPr>
            <p:nvPr/>
          </p:nvSpPr>
          <p:spPr bwMode="auto">
            <a:xfrm>
              <a:off x="111875775" y="109080150"/>
              <a:ext cx="1080000" cy="7920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58" name="Rectangle 9"/>
            <p:cNvSpPr>
              <a:spLocks noChangeArrowheads="1"/>
            </p:cNvSpPr>
            <p:nvPr/>
          </p:nvSpPr>
          <p:spPr bwMode="auto">
            <a:xfrm>
              <a:off x="107411775" y="109080150"/>
              <a:ext cx="1080000" cy="792000"/>
            </a:xfrm>
            <a:prstGeom prst="rect">
              <a:avLst/>
            </a:prstGeom>
            <a:solidFill>
              <a:srgbClr val="CCE1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59" name="Rectangle 10"/>
            <p:cNvSpPr>
              <a:spLocks noChangeArrowheads="1"/>
            </p:cNvSpPr>
            <p:nvPr/>
          </p:nvSpPr>
          <p:spPr bwMode="auto">
            <a:xfrm>
              <a:off x="109643775" y="107424150"/>
              <a:ext cx="1080000" cy="792000"/>
            </a:xfrm>
            <a:prstGeom prst="rect">
              <a:avLst/>
            </a:prstGeom>
            <a:solidFill>
              <a:srgbClr val="FF00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nvGrpSpPr>
            <p:cNvPr id="9260" name="Group 11"/>
            <p:cNvGrpSpPr>
              <a:grpSpLocks/>
            </p:cNvGrpSpPr>
            <p:nvPr/>
          </p:nvGrpSpPr>
          <p:grpSpPr bwMode="auto">
            <a:xfrm>
              <a:off x="107663775" y="105948150"/>
              <a:ext cx="576000" cy="576000"/>
              <a:chOff x="106511775" y="106038150"/>
              <a:chExt cx="576000" cy="576000"/>
            </a:xfrm>
          </p:grpSpPr>
          <p:sp>
            <p:nvSpPr>
              <p:cNvPr id="9292" name="Rectangle 12"/>
              <p:cNvSpPr>
                <a:spLocks noChangeArrowheads="1"/>
              </p:cNvSpPr>
              <p:nvPr/>
            </p:nvSpPr>
            <p:spPr bwMode="auto">
              <a:xfrm>
                <a:off x="106943775" y="106488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93" name="Rectangle 13"/>
              <p:cNvSpPr>
                <a:spLocks noChangeArrowheads="1"/>
              </p:cNvSpPr>
              <p:nvPr/>
            </p:nvSpPr>
            <p:spPr bwMode="auto">
              <a:xfrm>
                <a:off x="106817775" y="106344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94" name="Rectangle 14"/>
              <p:cNvSpPr>
                <a:spLocks noChangeArrowheads="1"/>
              </p:cNvSpPr>
              <p:nvPr/>
            </p:nvSpPr>
            <p:spPr bwMode="auto">
              <a:xfrm>
                <a:off x="106655775" y="106182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95" name="Rectangle 15"/>
              <p:cNvSpPr>
                <a:spLocks noChangeArrowheads="1"/>
              </p:cNvSpPr>
              <p:nvPr/>
            </p:nvSpPr>
            <p:spPr bwMode="auto">
              <a:xfrm>
                <a:off x="106511775" y="106038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grpSp>
          <p:nvGrpSpPr>
            <p:cNvPr id="9261" name="Group 16"/>
            <p:cNvGrpSpPr>
              <a:grpSpLocks/>
            </p:cNvGrpSpPr>
            <p:nvPr/>
          </p:nvGrpSpPr>
          <p:grpSpPr bwMode="auto">
            <a:xfrm rot="5400000">
              <a:off x="112163775" y="105948150"/>
              <a:ext cx="576000" cy="576000"/>
              <a:chOff x="106511775" y="106038150"/>
              <a:chExt cx="576000" cy="576000"/>
            </a:xfrm>
          </p:grpSpPr>
          <p:sp>
            <p:nvSpPr>
              <p:cNvPr id="9288" name="Rectangle 17"/>
              <p:cNvSpPr>
                <a:spLocks noChangeArrowheads="1"/>
              </p:cNvSpPr>
              <p:nvPr/>
            </p:nvSpPr>
            <p:spPr bwMode="auto">
              <a:xfrm>
                <a:off x="106943775" y="106488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89" name="Rectangle 18"/>
              <p:cNvSpPr>
                <a:spLocks noChangeArrowheads="1"/>
              </p:cNvSpPr>
              <p:nvPr/>
            </p:nvSpPr>
            <p:spPr bwMode="auto">
              <a:xfrm>
                <a:off x="106817775" y="106344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90" name="Rectangle 19"/>
              <p:cNvSpPr>
                <a:spLocks noChangeArrowheads="1"/>
              </p:cNvSpPr>
              <p:nvPr/>
            </p:nvSpPr>
            <p:spPr bwMode="auto">
              <a:xfrm>
                <a:off x="106655775" y="106182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91" name="Rectangle 20"/>
              <p:cNvSpPr>
                <a:spLocks noChangeArrowheads="1"/>
              </p:cNvSpPr>
              <p:nvPr/>
            </p:nvSpPr>
            <p:spPr bwMode="auto">
              <a:xfrm>
                <a:off x="106511775" y="106038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grpSp>
          <p:nvGrpSpPr>
            <p:cNvPr id="9262" name="Group 21"/>
            <p:cNvGrpSpPr>
              <a:grpSpLocks/>
            </p:cNvGrpSpPr>
            <p:nvPr/>
          </p:nvGrpSpPr>
          <p:grpSpPr bwMode="auto">
            <a:xfrm rot="-5400000">
              <a:off x="107663775" y="109152150"/>
              <a:ext cx="576000" cy="576000"/>
              <a:chOff x="106511775" y="106038150"/>
              <a:chExt cx="576000" cy="576000"/>
            </a:xfrm>
          </p:grpSpPr>
          <p:sp>
            <p:nvSpPr>
              <p:cNvPr id="9284" name="Rectangle 22"/>
              <p:cNvSpPr>
                <a:spLocks noChangeArrowheads="1"/>
              </p:cNvSpPr>
              <p:nvPr/>
            </p:nvSpPr>
            <p:spPr bwMode="auto">
              <a:xfrm>
                <a:off x="106943775" y="106488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85" name="Rectangle 23"/>
              <p:cNvSpPr>
                <a:spLocks noChangeArrowheads="1"/>
              </p:cNvSpPr>
              <p:nvPr/>
            </p:nvSpPr>
            <p:spPr bwMode="auto">
              <a:xfrm>
                <a:off x="106817775" y="106344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86" name="Rectangle 24"/>
              <p:cNvSpPr>
                <a:spLocks noChangeArrowheads="1"/>
              </p:cNvSpPr>
              <p:nvPr/>
            </p:nvSpPr>
            <p:spPr bwMode="auto">
              <a:xfrm>
                <a:off x="106655775" y="106182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87" name="Rectangle 25"/>
              <p:cNvSpPr>
                <a:spLocks noChangeArrowheads="1"/>
              </p:cNvSpPr>
              <p:nvPr/>
            </p:nvSpPr>
            <p:spPr bwMode="auto">
              <a:xfrm>
                <a:off x="106511775" y="106038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grpSp>
          <p:nvGrpSpPr>
            <p:cNvPr id="9263" name="Group 26"/>
            <p:cNvGrpSpPr>
              <a:grpSpLocks/>
            </p:cNvGrpSpPr>
            <p:nvPr/>
          </p:nvGrpSpPr>
          <p:grpSpPr bwMode="auto">
            <a:xfrm>
              <a:off x="112091775" y="109188150"/>
              <a:ext cx="576000" cy="576000"/>
              <a:chOff x="106511775" y="106038150"/>
              <a:chExt cx="576000" cy="576000"/>
            </a:xfrm>
          </p:grpSpPr>
          <p:sp>
            <p:nvSpPr>
              <p:cNvPr id="9280" name="Rectangle 27"/>
              <p:cNvSpPr>
                <a:spLocks noChangeArrowheads="1"/>
              </p:cNvSpPr>
              <p:nvPr/>
            </p:nvSpPr>
            <p:spPr bwMode="auto">
              <a:xfrm>
                <a:off x="106943775" y="106488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81" name="Rectangle 28"/>
              <p:cNvSpPr>
                <a:spLocks noChangeArrowheads="1"/>
              </p:cNvSpPr>
              <p:nvPr/>
            </p:nvSpPr>
            <p:spPr bwMode="auto">
              <a:xfrm>
                <a:off x="106817775" y="106344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82" name="Rectangle 29"/>
              <p:cNvSpPr>
                <a:spLocks noChangeArrowheads="1"/>
              </p:cNvSpPr>
              <p:nvPr/>
            </p:nvSpPr>
            <p:spPr bwMode="auto">
              <a:xfrm>
                <a:off x="106655775" y="106182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83" name="Rectangle 30"/>
              <p:cNvSpPr>
                <a:spLocks noChangeArrowheads="1"/>
              </p:cNvSpPr>
              <p:nvPr/>
            </p:nvSpPr>
            <p:spPr bwMode="auto">
              <a:xfrm>
                <a:off x="106511775" y="106038150"/>
                <a:ext cx="144000" cy="126000"/>
              </a:xfrm>
              <a:prstGeom prst="rect">
                <a:avLst/>
              </a:prstGeom>
              <a:solidFill>
                <a:srgbClr val="CCCC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sp>
          <p:nvSpPr>
            <p:cNvPr id="9264" name="Oval 31"/>
            <p:cNvSpPr>
              <a:spLocks noChangeArrowheads="1"/>
            </p:cNvSpPr>
            <p:nvPr/>
          </p:nvSpPr>
          <p:spPr bwMode="auto">
            <a:xfrm>
              <a:off x="109679775" y="107496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65" name="Oval 32"/>
            <p:cNvSpPr>
              <a:spLocks noChangeArrowheads="1"/>
            </p:cNvSpPr>
            <p:nvPr/>
          </p:nvSpPr>
          <p:spPr bwMode="auto">
            <a:xfrm>
              <a:off x="109859775" y="107604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66" name="Oval 33"/>
            <p:cNvSpPr>
              <a:spLocks noChangeArrowheads="1"/>
            </p:cNvSpPr>
            <p:nvPr/>
          </p:nvSpPr>
          <p:spPr bwMode="auto">
            <a:xfrm>
              <a:off x="109751775" y="108036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67" name="Oval 34"/>
            <p:cNvSpPr>
              <a:spLocks noChangeArrowheads="1"/>
            </p:cNvSpPr>
            <p:nvPr/>
          </p:nvSpPr>
          <p:spPr bwMode="auto">
            <a:xfrm>
              <a:off x="109733775" y="107838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68" name="Oval 35"/>
            <p:cNvSpPr>
              <a:spLocks noChangeArrowheads="1"/>
            </p:cNvSpPr>
            <p:nvPr/>
          </p:nvSpPr>
          <p:spPr bwMode="auto">
            <a:xfrm>
              <a:off x="109985775" y="108054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69" name="Oval 36"/>
            <p:cNvSpPr>
              <a:spLocks noChangeArrowheads="1"/>
            </p:cNvSpPr>
            <p:nvPr/>
          </p:nvSpPr>
          <p:spPr bwMode="auto">
            <a:xfrm>
              <a:off x="110255775" y="108000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70" name="Oval 37"/>
            <p:cNvSpPr>
              <a:spLocks noChangeArrowheads="1"/>
            </p:cNvSpPr>
            <p:nvPr/>
          </p:nvSpPr>
          <p:spPr bwMode="auto">
            <a:xfrm>
              <a:off x="110003775" y="107478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71" name="Oval 38"/>
            <p:cNvSpPr>
              <a:spLocks noChangeArrowheads="1"/>
            </p:cNvSpPr>
            <p:nvPr/>
          </p:nvSpPr>
          <p:spPr bwMode="auto">
            <a:xfrm>
              <a:off x="110525775" y="107496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72" name="Oval 39"/>
            <p:cNvSpPr>
              <a:spLocks noChangeArrowheads="1"/>
            </p:cNvSpPr>
            <p:nvPr/>
          </p:nvSpPr>
          <p:spPr bwMode="auto">
            <a:xfrm>
              <a:off x="109967775" y="107766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73" name="Oval 40"/>
            <p:cNvSpPr>
              <a:spLocks noChangeArrowheads="1"/>
            </p:cNvSpPr>
            <p:nvPr/>
          </p:nvSpPr>
          <p:spPr bwMode="auto">
            <a:xfrm>
              <a:off x="110111775" y="107892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74" name="Oval 41"/>
            <p:cNvSpPr>
              <a:spLocks noChangeArrowheads="1"/>
            </p:cNvSpPr>
            <p:nvPr/>
          </p:nvSpPr>
          <p:spPr bwMode="auto">
            <a:xfrm>
              <a:off x="110309775" y="107820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75" name="Oval 42"/>
            <p:cNvSpPr>
              <a:spLocks noChangeArrowheads="1"/>
            </p:cNvSpPr>
            <p:nvPr/>
          </p:nvSpPr>
          <p:spPr bwMode="auto">
            <a:xfrm>
              <a:off x="110467275" y="1080316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76" name="Oval 43"/>
            <p:cNvSpPr>
              <a:spLocks noChangeArrowheads="1"/>
            </p:cNvSpPr>
            <p:nvPr/>
          </p:nvSpPr>
          <p:spPr bwMode="auto">
            <a:xfrm>
              <a:off x="110237775" y="107478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77" name="Oval 44"/>
            <p:cNvSpPr>
              <a:spLocks noChangeArrowheads="1"/>
            </p:cNvSpPr>
            <p:nvPr/>
          </p:nvSpPr>
          <p:spPr bwMode="auto">
            <a:xfrm>
              <a:off x="110147775" y="107640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78" name="Oval 45"/>
            <p:cNvSpPr>
              <a:spLocks noChangeArrowheads="1"/>
            </p:cNvSpPr>
            <p:nvPr/>
          </p:nvSpPr>
          <p:spPr bwMode="auto">
            <a:xfrm>
              <a:off x="110417775" y="1076581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9279" name="Oval 46"/>
            <p:cNvSpPr>
              <a:spLocks noChangeArrowheads="1"/>
            </p:cNvSpPr>
            <p:nvPr/>
          </p:nvSpPr>
          <p:spPr bwMode="auto">
            <a:xfrm>
              <a:off x="110580675" y="107821050"/>
              <a:ext cx="108000" cy="108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9220" name="Group 56"/>
          <p:cNvGrpSpPr>
            <a:grpSpLocks/>
          </p:cNvGrpSpPr>
          <p:nvPr/>
        </p:nvGrpSpPr>
        <p:grpSpPr bwMode="auto">
          <a:xfrm>
            <a:off x="4284663" y="1052513"/>
            <a:ext cx="4464050" cy="3024187"/>
            <a:chOff x="107699775" y="111168150"/>
            <a:chExt cx="4932000" cy="3744000"/>
          </a:xfrm>
        </p:grpSpPr>
        <p:grpSp>
          <p:nvGrpSpPr>
            <p:cNvPr id="9225" name="Group 57"/>
            <p:cNvGrpSpPr>
              <a:grpSpLocks/>
            </p:cNvGrpSpPr>
            <p:nvPr/>
          </p:nvGrpSpPr>
          <p:grpSpPr bwMode="auto">
            <a:xfrm>
              <a:off x="107699775" y="111168150"/>
              <a:ext cx="4932000" cy="3744000"/>
              <a:chOff x="107155412" y="105732150"/>
              <a:chExt cx="6056726" cy="4284000"/>
            </a:xfrm>
          </p:grpSpPr>
          <p:sp>
            <p:nvSpPr>
              <p:cNvPr id="9244" name="Rectangle 58"/>
              <p:cNvSpPr>
                <a:spLocks noChangeArrowheads="1"/>
              </p:cNvSpPr>
              <p:nvPr/>
            </p:nvSpPr>
            <p:spPr bwMode="auto">
              <a:xfrm>
                <a:off x="107303775" y="105732150"/>
                <a:ext cx="5760000" cy="4284000"/>
              </a:xfrm>
              <a:prstGeom prst="rect">
                <a:avLst/>
              </a:prstGeom>
              <a:solidFill>
                <a:srgbClr val="B2F0B2"/>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45" name="Rectangle 59" descr="Outlined diamond"/>
              <p:cNvSpPr>
                <a:spLocks noChangeArrowheads="1"/>
              </p:cNvSpPr>
              <p:nvPr/>
            </p:nvSpPr>
            <p:spPr bwMode="auto">
              <a:xfrm rot="5400000">
                <a:off x="106595161" y="107768401"/>
                <a:ext cx="1268866" cy="14836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46" name="Rectangle 60" descr="Outlined diamond"/>
              <p:cNvSpPr>
                <a:spLocks noChangeArrowheads="1"/>
              </p:cNvSpPr>
              <p:nvPr/>
            </p:nvSpPr>
            <p:spPr bwMode="auto">
              <a:xfrm rot="5400000">
                <a:off x="112503524" y="107768401"/>
                <a:ext cx="1268866" cy="148363"/>
              </a:xfrm>
              <a:prstGeom prst="rect">
                <a:avLst/>
              </a:prstGeom>
              <a:pattFill prst="openDmnd">
                <a:fgClr>
                  <a:srgbClr val="000000"/>
                </a:fgClr>
                <a:bgClr>
                  <a:srgbClr val="FFFFFF"/>
                </a:bgClr>
              </a:pattFill>
              <a:ln w="12700"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47" name="Rectangle 61"/>
              <p:cNvSpPr>
                <a:spLocks noChangeArrowheads="1"/>
              </p:cNvSpPr>
              <p:nvPr/>
            </p:nvSpPr>
            <p:spPr bwMode="auto">
              <a:xfrm>
                <a:off x="107411775" y="105840150"/>
                <a:ext cx="1080000" cy="792000"/>
              </a:xfrm>
              <a:prstGeom prst="rect">
                <a:avLst/>
              </a:prstGeom>
              <a:solidFill>
                <a:srgbClr val="FFD7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48" name="Rectangle 62"/>
              <p:cNvSpPr>
                <a:spLocks noChangeArrowheads="1"/>
              </p:cNvSpPr>
              <p:nvPr/>
            </p:nvSpPr>
            <p:spPr bwMode="auto">
              <a:xfrm>
                <a:off x="111875775" y="105840150"/>
                <a:ext cx="1080000" cy="792000"/>
              </a:xfrm>
              <a:prstGeom prst="rect">
                <a:avLst/>
              </a:prstGeom>
              <a:solidFill>
                <a:srgbClr val="FFE67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49" name="Rectangle 63"/>
              <p:cNvSpPr>
                <a:spLocks noChangeArrowheads="1"/>
              </p:cNvSpPr>
              <p:nvPr/>
            </p:nvSpPr>
            <p:spPr bwMode="auto">
              <a:xfrm>
                <a:off x="111875775" y="109080150"/>
                <a:ext cx="1080000" cy="792000"/>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50" name="Rectangle 64"/>
              <p:cNvSpPr>
                <a:spLocks noChangeArrowheads="1"/>
              </p:cNvSpPr>
              <p:nvPr/>
            </p:nvSpPr>
            <p:spPr bwMode="auto">
              <a:xfrm>
                <a:off x="107411775" y="109080150"/>
                <a:ext cx="1080000" cy="792000"/>
              </a:xfrm>
              <a:prstGeom prst="rect">
                <a:avLst/>
              </a:prstGeom>
              <a:solidFill>
                <a:srgbClr val="CCE1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51" name="Rectangle 65"/>
              <p:cNvSpPr>
                <a:spLocks noChangeArrowheads="1"/>
              </p:cNvSpPr>
              <p:nvPr/>
            </p:nvSpPr>
            <p:spPr bwMode="auto">
              <a:xfrm>
                <a:off x="109643775" y="107424150"/>
                <a:ext cx="1080000" cy="792000"/>
              </a:xfrm>
              <a:prstGeom prst="rect">
                <a:avLst/>
              </a:prstGeom>
              <a:solidFill>
                <a:srgbClr val="FF00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grpSp>
        <p:sp>
          <p:nvSpPr>
            <p:cNvPr id="9226" name="Text Box 66"/>
            <p:cNvSpPr txBox="1">
              <a:spLocks noChangeArrowheads="1"/>
            </p:cNvSpPr>
            <p:nvPr/>
          </p:nvSpPr>
          <p:spPr bwMode="auto">
            <a:xfrm>
              <a:off x="109787775" y="112752150"/>
              <a:ext cx="792000" cy="504000"/>
            </a:xfrm>
            <a:prstGeom prst="rect">
              <a:avLst/>
            </a:prstGeom>
            <a:noFill/>
            <a:ln w="9525" algn="in">
              <a:noFill/>
              <a:miter lim="800000"/>
              <a:headEnd/>
              <a:tailEnd/>
            </a:ln>
          </p:spPr>
          <p:txBody>
            <a:bodyPr lIns="36576" tIns="36576" rIns="36576" bIns="36576"/>
            <a:lstStyle/>
            <a:p>
              <a:pPr algn="ctr"/>
              <a:r>
                <a:rPr lang="en-GB" sz="1000" b="1">
                  <a:solidFill>
                    <a:srgbClr val="000000"/>
                  </a:solidFill>
                  <a:latin typeface="Comic Sans MS" pitchFamily="66" charset="0"/>
                </a:rPr>
                <a:t>Safe</a:t>
              </a:r>
            </a:p>
            <a:p>
              <a:pPr algn="ctr"/>
              <a:r>
                <a:rPr lang="en-GB" sz="1000" b="1">
                  <a:solidFill>
                    <a:srgbClr val="000000"/>
                  </a:solidFill>
                  <a:latin typeface="Comic Sans MS" pitchFamily="66" charset="0"/>
                </a:rPr>
                <a:t>Zone</a:t>
              </a:r>
              <a:endParaRPr lang="en-US"/>
            </a:p>
          </p:txBody>
        </p:sp>
        <p:sp>
          <p:nvSpPr>
            <p:cNvPr id="9227" name="Rectangle 67"/>
            <p:cNvSpPr>
              <a:spLocks noChangeArrowheads="1"/>
            </p:cNvSpPr>
            <p:nvPr/>
          </p:nvSpPr>
          <p:spPr bwMode="auto">
            <a:xfrm>
              <a:off x="107843775" y="112896150"/>
              <a:ext cx="144000" cy="144000"/>
            </a:xfrm>
            <a:prstGeom prst="rect">
              <a:avLst/>
            </a:prstGeom>
            <a:solidFill>
              <a:srgbClr val="00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28" name="Rectangle 68"/>
            <p:cNvSpPr>
              <a:spLocks noChangeArrowheads="1"/>
            </p:cNvSpPr>
            <p:nvPr/>
          </p:nvSpPr>
          <p:spPr bwMode="auto">
            <a:xfrm>
              <a:off x="112307775" y="112896150"/>
              <a:ext cx="144000" cy="144000"/>
            </a:xfrm>
            <a:prstGeom prst="rect">
              <a:avLst/>
            </a:prstGeom>
            <a:solidFill>
              <a:srgbClr val="00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29" name="Rectangle 69"/>
            <p:cNvSpPr>
              <a:spLocks noChangeArrowheads="1"/>
            </p:cNvSpPr>
            <p:nvPr/>
          </p:nvSpPr>
          <p:spPr bwMode="auto">
            <a:xfrm>
              <a:off x="108959775" y="112140150"/>
              <a:ext cx="144000" cy="144000"/>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30" name="Rectangle 70"/>
            <p:cNvSpPr>
              <a:spLocks noChangeArrowheads="1"/>
            </p:cNvSpPr>
            <p:nvPr/>
          </p:nvSpPr>
          <p:spPr bwMode="auto">
            <a:xfrm>
              <a:off x="109247775" y="111492150"/>
              <a:ext cx="144000" cy="144000"/>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31" name="Rectangle 71"/>
            <p:cNvSpPr>
              <a:spLocks noChangeArrowheads="1"/>
            </p:cNvSpPr>
            <p:nvPr/>
          </p:nvSpPr>
          <p:spPr bwMode="auto">
            <a:xfrm>
              <a:off x="109247775" y="113256150"/>
              <a:ext cx="144000" cy="144000"/>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32" name="Rectangle 72"/>
            <p:cNvSpPr>
              <a:spLocks noChangeArrowheads="1"/>
            </p:cNvSpPr>
            <p:nvPr/>
          </p:nvSpPr>
          <p:spPr bwMode="auto">
            <a:xfrm>
              <a:off x="110687775" y="114048150"/>
              <a:ext cx="144000" cy="144000"/>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33" name="Rectangle 73"/>
            <p:cNvSpPr>
              <a:spLocks noChangeArrowheads="1"/>
            </p:cNvSpPr>
            <p:nvPr/>
          </p:nvSpPr>
          <p:spPr bwMode="auto">
            <a:xfrm>
              <a:off x="110687775" y="111996150"/>
              <a:ext cx="144000" cy="144000"/>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34" name="Rectangle 74"/>
            <p:cNvSpPr>
              <a:spLocks noChangeArrowheads="1"/>
            </p:cNvSpPr>
            <p:nvPr/>
          </p:nvSpPr>
          <p:spPr bwMode="auto">
            <a:xfrm>
              <a:off x="111083775" y="112644150"/>
              <a:ext cx="144000" cy="144000"/>
            </a:xfrm>
            <a:prstGeom prst="rect">
              <a:avLst/>
            </a:prstGeom>
            <a:solidFill>
              <a:srgbClr val="FFCC00"/>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35" name="Rectangle 75"/>
            <p:cNvSpPr>
              <a:spLocks noChangeArrowheads="1"/>
            </p:cNvSpPr>
            <p:nvPr/>
          </p:nvSpPr>
          <p:spPr bwMode="auto">
            <a:xfrm>
              <a:off x="109463775" y="111852150"/>
              <a:ext cx="144000" cy="144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36" name="Rectangle 76"/>
            <p:cNvSpPr>
              <a:spLocks noChangeArrowheads="1"/>
            </p:cNvSpPr>
            <p:nvPr/>
          </p:nvSpPr>
          <p:spPr bwMode="auto">
            <a:xfrm>
              <a:off x="111479775" y="112968150"/>
              <a:ext cx="144000" cy="144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37" name="Rectangle 77"/>
            <p:cNvSpPr>
              <a:spLocks noChangeArrowheads="1"/>
            </p:cNvSpPr>
            <p:nvPr/>
          </p:nvSpPr>
          <p:spPr bwMode="auto">
            <a:xfrm>
              <a:off x="109584375" y="113736750"/>
              <a:ext cx="144000" cy="144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38" name="Rectangle 78"/>
            <p:cNvSpPr>
              <a:spLocks noChangeArrowheads="1"/>
            </p:cNvSpPr>
            <p:nvPr/>
          </p:nvSpPr>
          <p:spPr bwMode="auto">
            <a:xfrm>
              <a:off x="108923775" y="112932150"/>
              <a:ext cx="144000" cy="144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39" name="Rectangle 79"/>
            <p:cNvSpPr>
              <a:spLocks noChangeArrowheads="1"/>
            </p:cNvSpPr>
            <p:nvPr/>
          </p:nvSpPr>
          <p:spPr bwMode="auto">
            <a:xfrm>
              <a:off x="110399775" y="113652150"/>
              <a:ext cx="144000" cy="144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40" name="Rectangle 80"/>
            <p:cNvSpPr>
              <a:spLocks noChangeArrowheads="1"/>
            </p:cNvSpPr>
            <p:nvPr/>
          </p:nvSpPr>
          <p:spPr bwMode="auto">
            <a:xfrm>
              <a:off x="109895775" y="114480150"/>
              <a:ext cx="144000" cy="144000"/>
            </a:xfrm>
            <a:prstGeom prst="rect">
              <a:avLst/>
            </a:prstGeom>
            <a:solidFill>
              <a:srgbClr val="99CCFF"/>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9241" name="Line 81"/>
            <p:cNvSpPr>
              <a:spLocks noChangeShapeType="1"/>
            </p:cNvSpPr>
            <p:nvPr/>
          </p:nvSpPr>
          <p:spPr bwMode="auto">
            <a:xfrm flipH="1">
              <a:off x="108455775" y="113868150"/>
              <a:ext cx="1008000" cy="576000"/>
            </a:xfrm>
            <a:prstGeom prst="line">
              <a:avLst/>
            </a:prstGeom>
            <a:noFill/>
            <a:ln w="9525">
              <a:solidFill>
                <a:srgbClr val="000000"/>
              </a:solidFill>
              <a:round/>
              <a:headEnd/>
              <a:tailEnd type="triangle" w="med" len="med"/>
            </a:ln>
          </p:spPr>
          <p:txBody>
            <a:bodyPr lIns="36576" tIns="36576" rIns="36576" bIns="36576"/>
            <a:lstStyle/>
            <a:p>
              <a:endParaRPr lang="en-US"/>
            </a:p>
          </p:txBody>
        </p:sp>
        <p:sp>
          <p:nvSpPr>
            <p:cNvPr id="9242" name="Line 82"/>
            <p:cNvSpPr>
              <a:spLocks noChangeShapeType="1"/>
            </p:cNvSpPr>
            <p:nvPr/>
          </p:nvSpPr>
          <p:spPr bwMode="auto">
            <a:xfrm flipH="1">
              <a:off x="108527775" y="114516150"/>
              <a:ext cx="1260000" cy="0"/>
            </a:xfrm>
            <a:prstGeom prst="line">
              <a:avLst/>
            </a:prstGeom>
            <a:noFill/>
            <a:ln w="9525">
              <a:solidFill>
                <a:srgbClr val="000000"/>
              </a:solidFill>
              <a:prstDash val="lgDash"/>
              <a:round/>
              <a:headEnd/>
              <a:tailEnd type="triangle" w="med" len="med"/>
            </a:ln>
          </p:spPr>
          <p:txBody>
            <a:bodyPr lIns="36576" tIns="36576" rIns="36576" bIns="36576"/>
            <a:lstStyle/>
            <a:p>
              <a:endParaRPr lang="en-US"/>
            </a:p>
          </p:txBody>
        </p:sp>
        <p:sp>
          <p:nvSpPr>
            <p:cNvPr id="9243" name="Line 83"/>
            <p:cNvSpPr>
              <a:spLocks noChangeShapeType="1"/>
            </p:cNvSpPr>
            <p:nvPr/>
          </p:nvSpPr>
          <p:spPr bwMode="auto">
            <a:xfrm flipV="1">
              <a:off x="108383775" y="113112150"/>
              <a:ext cx="252000" cy="1260000"/>
            </a:xfrm>
            <a:prstGeom prst="line">
              <a:avLst/>
            </a:prstGeom>
            <a:noFill/>
            <a:ln w="9525">
              <a:solidFill>
                <a:srgbClr val="000000"/>
              </a:solidFill>
              <a:round/>
              <a:headEnd/>
              <a:tailEnd type="triangle" w="med" len="med"/>
            </a:ln>
          </p:spPr>
          <p:txBody>
            <a:bodyPr lIns="36576" tIns="36576" rIns="36576" bIns="36576"/>
            <a:lstStyle/>
            <a:p>
              <a:endParaRPr lang="en-US"/>
            </a:p>
          </p:txBody>
        </p:sp>
      </p:grpSp>
      <p:grpSp>
        <p:nvGrpSpPr>
          <p:cNvPr id="9221" name="Group 84"/>
          <p:cNvGrpSpPr>
            <a:grpSpLocks/>
          </p:cNvGrpSpPr>
          <p:nvPr/>
        </p:nvGrpSpPr>
        <p:grpSpPr bwMode="auto">
          <a:xfrm>
            <a:off x="4284663" y="4365625"/>
            <a:ext cx="4679950" cy="1620838"/>
            <a:chOff x="107555775" y="109512150"/>
            <a:chExt cx="5256000" cy="1620000"/>
          </a:xfrm>
        </p:grpSpPr>
        <p:sp>
          <p:nvSpPr>
            <p:cNvPr id="9223" name="Text Box 85"/>
            <p:cNvSpPr txBox="1">
              <a:spLocks noChangeArrowheads="1"/>
            </p:cNvSpPr>
            <p:nvPr/>
          </p:nvSpPr>
          <p:spPr bwMode="auto">
            <a:xfrm>
              <a:off x="107555775" y="109800150"/>
              <a:ext cx="5256000" cy="1332000"/>
            </a:xfrm>
            <a:prstGeom prst="rect">
              <a:avLst/>
            </a:prstGeom>
            <a:noFill/>
            <a:ln w="9525" algn="in">
              <a:noFill/>
              <a:miter lim="800000"/>
              <a:headEnd/>
              <a:tailEnd/>
            </a:ln>
          </p:spPr>
          <p:txBody>
            <a:bodyPr lIns="36576" tIns="36576" rIns="36576" bIns="36576"/>
            <a:lstStyle/>
            <a:p>
              <a:r>
                <a:rPr lang="en-GB" sz="1200">
                  <a:solidFill>
                    <a:srgbClr val="000000"/>
                  </a:solidFill>
                  <a:latin typeface="Calibri" pitchFamily="34" charset="0"/>
                </a:rPr>
                <a:t>If you play into one of the boxes in the corners and another player receives it you score a point, If a cross is delivered and ends in a goal you get a bonus point.</a:t>
              </a:r>
            </a:p>
            <a:p>
              <a:r>
                <a:rPr lang="en-GB" sz="1200" b="1">
                  <a:solidFill>
                    <a:srgbClr val="000000"/>
                  </a:solidFill>
                  <a:latin typeface="Calibri" pitchFamily="34" charset="0"/>
                </a:rPr>
                <a:t>Safe Zone:</a:t>
              </a:r>
            </a:p>
            <a:p>
              <a:r>
                <a:rPr lang="en-GB" sz="1200">
                  <a:solidFill>
                    <a:srgbClr val="000000"/>
                  </a:solidFill>
                  <a:latin typeface="Calibri" pitchFamily="34" charset="0"/>
                </a:rPr>
                <a:t>No one can tackle a player if they are in the safe zone (target player).</a:t>
              </a:r>
            </a:p>
            <a:p>
              <a:r>
                <a:rPr lang="en-GB" sz="1200">
                  <a:solidFill>
                    <a:srgbClr val="000000"/>
                  </a:solidFill>
                  <a:latin typeface="Calibri" pitchFamily="34" charset="0"/>
                </a:rPr>
                <a:t>Play from the keeper to restart the game.</a:t>
              </a:r>
            </a:p>
            <a:p>
              <a:r>
                <a:rPr lang="en-GB" sz="1200">
                  <a:solidFill>
                    <a:srgbClr val="000000"/>
                  </a:solidFill>
                  <a:latin typeface="Calibri" pitchFamily="34" charset="0"/>
                </a:rPr>
                <a:t>If you have extra players they could be used as either target players or they could be </a:t>
              </a:r>
            </a:p>
            <a:p>
              <a:r>
                <a:rPr lang="en-GB" sz="1200">
                  <a:solidFill>
                    <a:srgbClr val="000000"/>
                  </a:solidFill>
                  <a:latin typeface="Calibri" pitchFamily="34" charset="0"/>
                </a:rPr>
                <a:t>incorporated on the outside of the practice for creating an overload.</a:t>
              </a:r>
            </a:p>
            <a:p>
              <a:endParaRPr lang="en-US"/>
            </a:p>
          </p:txBody>
        </p:sp>
        <p:sp>
          <p:nvSpPr>
            <p:cNvPr id="9224" name="Text Box 86"/>
            <p:cNvSpPr txBox="1">
              <a:spLocks noChangeArrowheads="1"/>
            </p:cNvSpPr>
            <p:nvPr/>
          </p:nvSpPr>
          <p:spPr bwMode="auto">
            <a:xfrm>
              <a:off x="108383775" y="109512150"/>
              <a:ext cx="3456000" cy="288000"/>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6v6 Game</a:t>
              </a:r>
              <a:endParaRPr lang="en-US">
                <a:latin typeface="Calibri" pitchFamily="34" charset="0"/>
              </a:endParaRPr>
            </a:p>
          </p:txBody>
        </p:sp>
      </p:grpSp>
      <p:sp>
        <p:nvSpPr>
          <p:cNvPr id="9222" name="Text Box 86"/>
          <p:cNvSpPr txBox="1">
            <a:spLocks noChangeArrowheads="1"/>
          </p:cNvSpPr>
          <p:nvPr/>
        </p:nvSpPr>
        <p:spPr bwMode="auto">
          <a:xfrm>
            <a:off x="395288" y="5589588"/>
            <a:ext cx="3078162" cy="287337"/>
          </a:xfrm>
          <a:prstGeom prst="rect">
            <a:avLst/>
          </a:prstGeom>
          <a:noFill/>
          <a:ln w="9525" algn="in">
            <a:noFill/>
            <a:miter lim="800000"/>
            <a:headEnd/>
            <a:tailEnd/>
          </a:ln>
        </p:spPr>
        <p:txBody>
          <a:bodyPr lIns="36576" tIns="36576" rIns="36576" bIns="36576"/>
          <a:lstStyle/>
          <a:p>
            <a:pPr algn="ctr"/>
            <a:r>
              <a:rPr lang="en-GB" sz="1200" b="1">
                <a:solidFill>
                  <a:srgbClr val="000000"/>
                </a:solidFill>
                <a:latin typeface="Calibri" pitchFamily="34" charset="0"/>
              </a:rPr>
              <a:t>From previous page</a:t>
            </a:r>
            <a:endParaRPr lang="en-US">
              <a:latin typeface="Calibri" pitchFamily="34" charset="0"/>
            </a:endParaRPr>
          </a:p>
        </p:txBody>
      </p:sp>
    </p:spTree>
  </p:cSld>
  <p:clrMapOvr>
    <a:masterClrMapping/>
  </p:clrMapOvr>
  <p:transition advTm="10016"/>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4213" y="188913"/>
            <a:ext cx="7772400" cy="434975"/>
          </a:xfrm>
          <a:prstGeom prst="rect">
            <a:avLst/>
          </a:prstGeom>
        </p:spPr>
        <p:txBody>
          <a:bodyPr/>
          <a:lstStyle/>
          <a:p>
            <a:pPr algn="ctr" fontAlgn="auto">
              <a:spcAft>
                <a:spcPts val="0"/>
              </a:spcAft>
              <a:defRPr/>
            </a:pPr>
            <a:r>
              <a:rPr lang="en-GB" sz="1400" b="1" dirty="0">
                <a:solidFill>
                  <a:srgbClr val="000000"/>
                </a:solidFill>
                <a:latin typeface="Calibri" pitchFamily="34" charset="0"/>
                <a:ea typeface="+mj-ea"/>
                <a:cs typeface="+mj-cs"/>
              </a:rPr>
              <a:t>Call of Duty</a:t>
            </a:r>
            <a:br>
              <a:rPr lang="en-GB" sz="1400" b="1" dirty="0">
                <a:solidFill>
                  <a:srgbClr val="000000"/>
                </a:solidFill>
                <a:latin typeface="Calibri" pitchFamily="34" charset="0"/>
                <a:ea typeface="+mj-ea"/>
                <a:cs typeface="+mj-cs"/>
              </a:rPr>
            </a:br>
            <a:endParaRPr lang="en-GB" sz="1400" dirty="0">
              <a:latin typeface="Calibri" pitchFamily="34" charset="0"/>
              <a:ea typeface="+mj-ea"/>
              <a:cs typeface="+mj-cs"/>
            </a:endParaRPr>
          </a:p>
        </p:txBody>
      </p:sp>
      <p:sp>
        <p:nvSpPr>
          <p:cNvPr id="10243" name="Text Box 39"/>
          <p:cNvSpPr txBox="1">
            <a:spLocks noChangeArrowheads="1"/>
          </p:cNvSpPr>
          <p:nvPr/>
        </p:nvSpPr>
        <p:spPr bwMode="auto">
          <a:xfrm>
            <a:off x="4787900" y="1341438"/>
            <a:ext cx="4032250" cy="4824412"/>
          </a:xfrm>
          <a:prstGeom prst="rect">
            <a:avLst/>
          </a:prstGeom>
          <a:noFill/>
          <a:ln w="9525" algn="in">
            <a:noFill/>
            <a:miter lim="800000"/>
            <a:headEnd/>
            <a:tailEnd/>
          </a:ln>
        </p:spPr>
        <p:txBody>
          <a:bodyPr lIns="36576" tIns="36576" rIns="36576" bIns="36576"/>
          <a:lstStyle/>
          <a:p>
            <a:endParaRPr lang="en-GB" sz="1000">
              <a:solidFill>
                <a:srgbClr val="000000"/>
              </a:solidFill>
              <a:latin typeface="Times New Roman" pitchFamily="18" charset="0"/>
            </a:endParaRPr>
          </a:p>
          <a:p>
            <a:endParaRPr lang="en-GB" sz="1000">
              <a:solidFill>
                <a:srgbClr val="000000"/>
              </a:solidFill>
              <a:latin typeface="Times New Roman" pitchFamily="18" charset="0"/>
            </a:endParaRPr>
          </a:p>
          <a:p>
            <a:endParaRPr lang="en-GB" sz="1000">
              <a:solidFill>
                <a:srgbClr val="000000"/>
              </a:solidFill>
              <a:latin typeface="Times New Roman" pitchFamily="18" charset="0"/>
            </a:endParaRPr>
          </a:p>
          <a:p>
            <a:endParaRPr lang="en-GB" sz="1000">
              <a:solidFill>
                <a:srgbClr val="000000"/>
              </a:solidFill>
              <a:latin typeface="Times New Roman" pitchFamily="18" charset="0"/>
            </a:endParaRPr>
          </a:p>
          <a:p>
            <a:r>
              <a:rPr lang="en-GB" sz="1200">
                <a:solidFill>
                  <a:srgbClr val="000000"/>
                </a:solidFill>
                <a:latin typeface="Calibri" pitchFamily="34" charset="0"/>
              </a:rPr>
              <a:t>The safe zone is for players who need to rest or escape defenders.</a:t>
            </a:r>
          </a:p>
          <a:p>
            <a:r>
              <a:rPr lang="en-GB" sz="1200">
                <a:solidFill>
                  <a:srgbClr val="000000"/>
                </a:solidFill>
                <a:latin typeface="Calibri" pitchFamily="34" charset="0"/>
              </a:rPr>
              <a:t>The safe zone can also be used by players who are not sure what they need to do and can learn from other players.</a:t>
            </a:r>
          </a:p>
          <a:p>
            <a:r>
              <a:rPr lang="en-GB" sz="1200">
                <a:solidFill>
                  <a:srgbClr val="000000"/>
                </a:solidFill>
                <a:latin typeface="Calibri" pitchFamily="34" charset="0"/>
              </a:rPr>
              <a:t>Give players a ball and ask them to come with ideas of moving around the zone.</a:t>
            </a:r>
          </a:p>
          <a:p>
            <a:endParaRPr lang="en-GB" sz="1200" b="1">
              <a:solidFill>
                <a:srgbClr val="000000"/>
              </a:solidFill>
              <a:latin typeface="Calibri" pitchFamily="34" charset="0"/>
            </a:endParaRPr>
          </a:p>
          <a:p>
            <a:r>
              <a:rPr lang="en-GB" sz="1200" b="1">
                <a:solidFill>
                  <a:srgbClr val="000000"/>
                </a:solidFill>
                <a:latin typeface="Calibri" pitchFamily="34" charset="0"/>
              </a:rPr>
              <a:t>Progressions:</a:t>
            </a:r>
          </a:p>
          <a:p>
            <a:r>
              <a:rPr lang="en-GB" sz="1200">
                <a:solidFill>
                  <a:srgbClr val="000000"/>
                </a:solidFill>
                <a:latin typeface="Calibri" pitchFamily="34" charset="0"/>
              </a:rPr>
              <a:t>You can give players the choice of calling out their moves if they wish to do so.</a:t>
            </a:r>
          </a:p>
          <a:p>
            <a:endParaRPr lang="en-GB" sz="1200">
              <a:solidFill>
                <a:srgbClr val="000000"/>
              </a:solidFill>
              <a:latin typeface="Calibri" pitchFamily="34" charset="0"/>
            </a:endParaRPr>
          </a:p>
          <a:p>
            <a:pPr>
              <a:buSzPts val="1000"/>
              <a:buFont typeface="Symbol" pitchFamily="18" charset="2"/>
              <a:buChar char="·"/>
            </a:pPr>
            <a:r>
              <a:rPr lang="en-GB" sz="1200">
                <a:solidFill>
                  <a:srgbClr val="000000"/>
                </a:solidFill>
                <a:latin typeface="Calibri" pitchFamily="34" charset="0"/>
              </a:rPr>
              <a:t> Ask players to dribble through the goals for 1 goal or through the golden goal for 3 goals, players can keep score.</a:t>
            </a:r>
          </a:p>
          <a:p>
            <a:pPr>
              <a:buSzPts val="1000"/>
              <a:buFont typeface="Symbol" pitchFamily="18" charset="2"/>
              <a:buChar char="·"/>
            </a:pPr>
            <a:r>
              <a:rPr lang="en-GB" sz="1200">
                <a:solidFill>
                  <a:srgbClr val="000000"/>
                </a:solidFill>
                <a:latin typeface="Calibri" pitchFamily="34" charset="0"/>
              </a:rPr>
              <a:t> Ask the players to show any turn of their choice to score 1 goal.</a:t>
            </a:r>
          </a:p>
          <a:p>
            <a:pPr>
              <a:buSzPts val="1000"/>
              <a:buFont typeface="Symbol" pitchFamily="18" charset="2"/>
              <a:buChar char="·"/>
            </a:pPr>
            <a:r>
              <a:rPr lang="en-GB" sz="1200">
                <a:solidFill>
                  <a:srgbClr val="000000"/>
                </a:solidFill>
                <a:latin typeface="Calibri" pitchFamily="34" charset="0"/>
              </a:rPr>
              <a:t> Ask players to look for a space and change pace with the ball for 1 goal.</a:t>
            </a:r>
          </a:p>
          <a:p>
            <a:pPr>
              <a:buSzPts val="1000"/>
              <a:buFont typeface="Symbol" pitchFamily="18" charset="2"/>
              <a:buChar char="·"/>
            </a:pPr>
            <a:r>
              <a:rPr lang="en-GB" sz="1200">
                <a:solidFill>
                  <a:srgbClr val="000000"/>
                </a:solidFill>
                <a:latin typeface="Calibri" pitchFamily="34" charset="0"/>
              </a:rPr>
              <a:t> Add Defenders or Blockers without a ball - Rotate at regular intervals.</a:t>
            </a:r>
          </a:p>
          <a:p>
            <a:pPr>
              <a:buSzPts val="1000"/>
              <a:buFont typeface="Symbol" pitchFamily="18" charset="2"/>
              <a:buChar char="·"/>
            </a:pPr>
            <a:r>
              <a:rPr lang="en-GB" sz="1200">
                <a:solidFill>
                  <a:srgbClr val="000000"/>
                </a:solidFill>
                <a:latin typeface="Calibri" pitchFamily="34" charset="0"/>
              </a:rPr>
              <a:t> Be creative.</a:t>
            </a:r>
          </a:p>
          <a:p>
            <a:endParaRPr lang="en-GB" sz="1200">
              <a:solidFill>
                <a:srgbClr val="000000"/>
              </a:solidFill>
              <a:latin typeface="Comic Sans MS" pitchFamily="66" charset="0"/>
            </a:endParaRPr>
          </a:p>
          <a:p>
            <a:endParaRPr lang="en-US"/>
          </a:p>
        </p:txBody>
      </p:sp>
      <p:grpSp>
        <p:nvGrpSpPr>
          <p:cNvPr id="10244" name="Group 40"/>
          <p:cNvGrpSpPr>
            <a:grpSpLocks/>
          </p:cNvGrpSpPr>
          <p:nvPr/>
        </p:nvGrpSpPr>
        <p:grpSpPr bwMode="auto">
          <a:xfrm>
            <a:off x="4932363" y="1341438"/>
            <a:ext cx="3917950" cy="287337"/>
            <a:chOff x="107236725" y="110736150"/>
            <a:chExt cx="3919050" cy="288000"/>
          </a:xfrm>
        </p:grpSpPr>
        <p:sp>
          <p:nvSpPr>
            <p:cNvPr id="10303" name="Oval 42"/>
            <p:cNvSpPr>
              <a:spLocks noChangeArrowheads="1"/>
            </p:cNvSpPr>
            <p:nvPr/>
          </p:nvSpPr>
          <p:spPr bwMode="auto">
            <a:xfrm rot="2373431">
              <a:off x="107236725" y="110808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304" name="Oval 43"/>
            <p:cNvSpPr>
              <a:spLocks noChangeArrowheads="1"/>
            </p:cNvSpPr>
            <p:nvPr/>
          </p:nvSpPr>
          <p:spPr bwMode="auto">
            <a:xfrm>
              <a:off x="108311775" y="110808150"/>
              <a:ext cx="134100" cy="125405"/>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305" name="Text Box 44"/>
            <p:cNvSpPr txBox="1">
              <a:spLocks noChangeArrowheads="1"/>
            </p:cNvSpPr>
            <p:nvPr/>
          </p:nvSpPr>
          <p:spPr bwMode="auto">
            <a:xfrm>
              <a:off x="107483775" y="110736150"/>
              <a:ext cx="540000" cy="288000"/>
            </a:xfrm>
            <a:prstGeom prst="rect">
              <a:avLst/>
            </a:prstGeom>
            <a:noFill/>
            <a:ln w="9525" algn="in">
              <a:noFill/>
              <a:miter lim="800000"/>
              <a:headEnd/>
              <a:tailEnd/>
            </a:ln>
          </p:spPr>
          <p:txBody>
            <a:bodyPr lIns="36576" tIns="36576" rIns="36576" bIns="36576"/>
            <a:lstStyle/>
            <a:p>
              <a:r>
                <a:rPr lang="en-GB" sz="1200">
                  <a:solidFill>
                    <a:srgbClr val="000000"/>
                  </a:solidFill>
                  <a:latin typeface="Calibri" pitchFamily="34" charset="0"/>
                </a:rPr>
                <a:t>Goals</a:t>
              </a:r>
              <a:endParaRPr lang="en-US"/>
            </a:p>
          </p:txBody>
        </p:sp>
        <p:sp>
          <p:nvSpPr>
            <p:cNvPr id="10306" name="Text Box 45"/>
            <p:cNvSpPr txBox="1">
              <a:spLocks noChangeArrowheads="1"/>
            </p:cNvSpPr>
            <p:nvPr/>
          </p:nvSpPr>
          <p:spPr bwMode="auto">
            <a:xfrm>
              <a:off x="108563775" y="110736150"/>
              <a:ext cx="1008000" cy="288000"/>
            </a:xfrm>
            <a:prstGeom prst="rect">
              <a:avLst/>
            </a:prstGeom>
            <a:noFill/>
            <a:ln w="9525" algn="in">
              <a:noFill/>
              <a:miter lim="800000"/>
              <a:headEnd/>
              <a:tailEnd/>
            </a:ln>
          </p:spPr>
          <p:txBody>
            <a:bodyPr lIns="36576" tIns="36576" rIns="36576" bIns="36576"/>
            <a:lstStyle/>
            <a:p>
              <a:r>
                <a:rPr lang="en-GB" sz="1200">
                  <a:solidFill>
                    <a:srgbClr val="000000"/>
                  </a:solidFill>
                  <a:latin typeface="Comic Sans MS" pitchFamily="66" charset="0"/>
                </a:rPr>
                <a:t> </a:t>
              </a:r>
              <a:r>
                <a:rPr lang="en-GB" sz="1200">
                  <a:solidFill>
                    <a:srgbClr val="000000"/>
                  </a:solidFill>
                  <a:latin typeface="Calibri" pitchFamily="34" charset="0"/>
                </a:rPr>
                <a:t>Golden Goal</a:t>
              </a:r>
              <a:endParaRPr lang="en-US"/>
            </a:p>
          </p:txBody>
        </p:sp>
        <p:sp>
          <p:nvSpPr>
            <p:cNvPr id="10307" name="Text Box 47"/>
            <p:cNvSpPr txBox="1">
              <a:spLocks noChangeArrowheads="1"/>
            </p:cNvSpPr>
            <p:nvPr/>
          </p:nvSpPr>
          <p:spPr bwMode="auto">
            <a:xfrm>
              <a:off x="110147775" y="110736150"/>
              <a:ext cx="1008000" cy="288000"/>
            </a:xfrm>
            <a:prstGeom prst="rect">
              <a:avLst/>
            </a:prstGeom>
            <a:noFill/>
            <a:ln w="9525" algn="in">
              <a:noFill/>
              <a:miter lim="800000"/>
              <a:headEnd/>
              <a:tailEnd/>
            </a:ln>
          </p:spPr>
          <p:txBody>
            <a:bodyPr lIns="36576" tIns="36576" rIns="36576" bIns="36576"/>
            <a:lstStyle/>
            <a:p>
              <a:r>
                <a:rPr lang="en-GB" sz="1200">
                  <a:solidFill>
                    <a:srgbClr val="000000"/>
                  </a:solidFill>
                  <a:latin typeface="Comic Sans MS" pitchFamily="66" charset="0"/>
                </a:rPr>
                <a:t> </a:t>
              </a:r>
              <a:r>
                <a:rPr lang="en-GB" sz="1200">
                  <a:solidFill>
                    <a:srgbClr val="000000"/>
                  </a:solidFill>
                  <a:latin typeface="Calibri" pitchFamily="34" charset="0"/>
                </a:rPr>
                <a:t>Players</a:t>
              </a:r>
              <a:endParaRPr lang="en-US"/>
            </a:p>
          </p:txBody>
        </p:sp>
      </p:grpSp>
      <p:grpSp>
        <p:nvGrpSpPr>
          <p:cNvPr id="10245" name="Group 81"/>
          <p:cNvGrpSpPr>
            <a:grpSpLocks/>
          </p:cNvGrpSpPr>
          <p:nvPr/>
        </p:nvGrpSpPr>
        <p:grpSpPr bwMode="auto">
          <a:xfrm>
            <a:off x="323850" y="908050"/>
            <a:ext cx="4103688" cy="5473700"/>
            <a:chOff x="323529" y="908718"/>
            <a:chExt cx="4104457" cy="5472611"/>
          </a:xfrm>
        </p:grpSpPr>
        <p:sp>
          <p:nvSpPr>
            <p:cNvPr id="10250" name="Rectangle 3"/>
            <p:cNvSpPr>
              <a:spLocks noChangeArrowheads="1"/>
            </p:cNvSpPr>
            <p:nvPr/>
          </p:nvSpPr>
          <p:spPr bwMode="auto">
            <a:xfrm rot="-5400000">
              <a:off x="-360548" y="1592795"/>
              <a:ext cx="5472611" cy="4104457"/>
            </a:xfrm>
            <a:prstGeom prst="rect">
              <a:avLst/>
            </a:prstGeom>
            <a:solidFill>
              <a:srgbClr val="99EB99"/>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0251" name="Rectangle 4"/>
            <p:cNvSpPr>
              <a:spLocks noChangeArrowheads="1"/>
            </p:cNvSpPr>
            <p:nvPr/>
          </p:nvSpPr>
          <p:spPr bwMode="auto">
            <a:xfrm rot="-5400000">
              <a:off x="-18667" y="1898987"/>
              <a:ext cx="4754331" cy="3493877"/>
            </a:xfrm>
            <a:prstGeom prst="rect">
              <a:avLst/>
            </a:prstGeom>
            <a:solidFill>
              <a:srgbClr val="CCF5CC"/>
            </a:solidFill>
            <a:ln w="9525" algn="in">
              <a:solidFill>
                <a:srgbClr val="000000"/>
              </a:solidFill>
              <a:miter lim="800000"/>
              <a:headEnd/>
              <a:tailEnd/>
            </a:ln>
          </p:spPr>
          <p:txBody>
            <a:bodyPr lIns="36576" tIns="36576" rIns="36576" bIns="36576"/>
            <a:lstStyle/>
            <a:p>
              <a:endParaRPr lang="en-GB">
                <a:latin typeface="Calibri" pitchFamily="34" charset="0"/>
              </a:endParaRPr>
            </a:p>
          </p:txBody>
        </p:sp>
        <p:sp>
          <p:nvSpPr>
            <p:cNvPr id="10252" name="Oval 5"/>
            <p:cNvSpPr>
              <a:spLocks noChangeArrowheads="1"/>
            </p:cNvSpPr>
            <p:nvPr/>
          </p:nvSpPr>
          <p:spPr bwMode="auto">
            <a:xfrm rot="-5400000">
              <a:off x="2185614" y="3818431"/>
              <a:ext cx="111396" cy="109983"/>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53" name="Oval 6"/>
            <p:cNvSpPr>
              <a:spLocks noChangeArrowheads="1"/>
            </p:cNvSpPr>
            <p:nvPr/>
          </p:nvSpPr>
          <p:spPr bwMode="auto">
            <a:xfrm rot="-5400000">
              <a:off x="2185614" y="3310047"/>
              <a:ext cx="111396" cy="109983"/>
            </a:xfrm>
            <a:prstGeom prst="ellipse">
              <a:avLst/>
            </a:prstGeom>
            <a:solidFill>
              <a:srgbClr val="FFCC00"/>
            </a:solidFill>
            <a:ln w="9525" algn="in">
              <a:solidFill>
                <a:srgbClr val="000000"/>
              </a:solidFill>
              <a:round/>
              <a:headEnd/>
              <a:tailEnd/>
            </a:ln>
          </p:spPr>
          <p:txBody>
            <a:bodyPr lIns="36576" tIns="36576" rIns="36576" bIns="36576"/>
            <a:lstStyle/>
            <a:p>
              <a:endParaRPr lang="en-GB">
                <a:latin typeface="Calibri" pitchFamily="34" charset="0"/>
              </a:endParaRPr>
            </a:p>
          </p:txBody>
        </p:sp>
        <p:grpSp>
          <p:nvGrpSpPr>
            <p:cNvPr id="10254" name="Group 7"/>
            <p:cNvGrpSpPr>
              <a:grpSpLocks/>
            </p:cNvGrpSpPr>
            <p:nvPr/>
          </p:nvGrpSpPr>
          <p:grpSpPr bwMode="auto">
            <a:xfrm rot="-7870289">
              <a:off x="3257477" y="1889560"/>
              <a:ext cx="619781" cy="109983"/>
              <a:chOff x="109823775" y="107856150"/>
              <a:chExt cx="746100" cy="125405"/>
            </a:xfrm>
          </p:grpSpPr>
          <p:sp>
            <p:nvSpPr>
              <p:cNvPr id="10301" name="Oval 8"/>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302" name="Oval 9"/>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0255" name="Group 10"/>
            <p:cNvGrpSpPr>
              <a:grpSpLocks/>
            </p:cNvGrpSpPr>
            <p:nvPr/>
          </p:nvGrpSpPr>
          <p:grpSpPr bwMode="auto">
            <a:xfrm rot="-5400000">
              <a:off x="2026140" y="1829750"/>
              <a:ext cx="619781" cy="109983"/>
              <a:chOff x="109823775" y="107856150"/>
              <a:chExt cx="746100" cy="125405"/>
            </a:xfrm>
          </p:grpSpPr>
          <p:sp>
            <p:nvSpPr>
              <p:cNvPr id="10299" name="Oval 11"/>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300" name="Oval 12"/>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0256" name="Group 13"/>
            <p:cNvGrpSpPr>
              <a:grpSpLocks/>
            </p:cNvGrpSpPr>
            <p:nvPr/>
          </p:nvGrpSpPr>
          <p:grpSpPr bwMode="auto">
            <a:xfrm rot="10800000">
              <a:off x="986556" y="5290291"/>
              <a:ext cx="654345" cy="104173"/>
              <a:chOff x="109823775" y="107856150"/>
              <a:chExt cx="746100" cy="125405"/>
            </a:xfrm>
          </p:grpSpPr>
          <p:sp>
            <p:nvSpPr>
              <p:cNvPr id="10297" name="Oval 14"/>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98" name="Oval 15"/>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0257" name="Group 16"/>
            <p:cNvGrpSpPr>
              <a:grpSpLocks/>
            </p:cNvGrpSpPr>
            <p:nvPr/>
          </p:nvGrpSpPr>
          <p:grpSpPr bwMode="auto">
            <a:xfrm rot="-5400000">
              <a:off x="731658" y="2667090"/>
              <a:ext cx="619781" cy="109983"/>
              <a:chOff x="109823775" y="107856150"/>
              <a:chExt cx="746100" cy="125405"/>
            </a:xfrm>
          </p:grpSpPr>
          <p:sp>
            <p:nvSpPr>
              <p:cNvPr id="10295" name="Oval 17"/>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96" name="Oval 18"/>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0258" name="Group 19"/>
            <p:cNvGrpSpPr>
              <a:grpSpLocks/>
            </p:cNvGrpSpPr>
            <p:nvPr/>
          </p:nvGrpSpPr>
          <p:grpSpPr bwMode="auto">
            <a:xfrm>
              <a:off x="3133503" y="3525897"/>
              <a:ext cx="654345" cy="104173"/>
              <a:chOff x="109823775" y="107856150"/>
              <a:chExt cx="746100" cy="125405"/>
            </a:xfrm>
          </p:grpSpPr>
          <p:sp>
            <p:nvSpPr>
              <p:cNvPr id="10293" name="Oval 20"/>
              <p:cNvSpPr>
                <a:spLocks noChangeArrowheads="1"/>
              </p:cNvSpPr>
              <p:nvPr/>
            </p:nvSpPr>
            <p:spPr bwMode="auto">
              <a:xfrm>
                <a:off x="109823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94" name="Oval 21"/>
              <p:cNvSpPr>
                <a:spLocks noChangeArrowheads="1"/>
              </p:cNvSpPr>
              <p:nvPr/>
            </p:nvSpPr>
            <p:spPr bwMode="auto">
              <a:xfrm>
                <a:off x="110435775" y="107856150"/>
                <a:ext cx="134100" cy="125405"/>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grpSp>
        <p:sp>
          <p:nvSpPr>
            <p:cNvPr id="10259" name="Oval 22"/>
            <p:cNvSpPr>
              <a:spLocks noChangeArrowheads="1"/>
            </p:cNvSpPr>
            <p:nvPr/>
          </p:nvSpPr>
          <p:spPr bwMode="auto">
            <a:xfrm rot="-3026569">
              <a:off x="3340759" y="5554518"/>
              <a:ext cx="111396" cy="109983"/>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60" name="Oval 23"/>
            <p:cNvSpPr>
              <a:spLocks noChangeArrowheads="1"/>
            </p:cNvSpPr>
            <p:nvPr/>
          </p:nvSpPr>
          <p:spPr bwMode="auto">
            <a:xfrm rot="-3026569">
              <a:off x="3682579" y="5162559"/>
              <a:ext cx="111396" cy="109983"/>
            </a:xfrm>
            <a:prstGeom prst="ellipse">
              <a:avLst/>
            </a:prstGeom>
            <a:solidFill>
              <a:srgbClr val="FF33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61" name="Text Box 34"/>
            <p:cNvSpPr txBox="1">
              <a:spLocks noChangeArrowheads="1"/>
            </p:cNvSpPr>
            <p:nvPr/>
          </p:nvSpPr>
          <p:spPr bwMode="auto">
            <a:xfrm rot="-5400000">
              <a:off x="-145778" y="3534519"/>
              <a:ext cx="1285914" cy="221009"/>
            </a:xfrm>
            <a:prstGeom prst="rect">
              <a:avLst/>
            </a:prstGeom>
            <a:noFill/>
            <a:ln w="9525" algn="in">
              <a:noFill/>
              <a:miter lim="800000"/>
              <a:headEnd/>
              <a:tailEnd/>
            </a:ln>
          </p:spPr>
          <p:txBody>
            <a:bodyPr lIns="36576" tIns="36576" rIns="36576" bIns="36576"/>
            <a:lstStyle/>
            <a:p>
              <a:pPr algn="ctr"/>
              <a:r>
                <a:rPr lang="en-GB" sz="1000" b="1">
                  <a:solidFill>
                    <a:srgbClr val="000000"/>
                  </a:solidFill>
                  <a:latin typeface="Calibri" pitchFamily="34" charset="0"/>
                </a:rPr>
                <a:t>Safe Zone</a:t>
              </a:r>
              <a:endParaRPr lang="en-US"/>
            </a:p>
          </p:txBody>
        </p:sp>
        <p:sp>
          <p:nvSpPr>
            <p:cNvPr id="10262" name="Text Box 35"/>
            <p:cNvSpPr txBox="1">
              <a:spLocks noChangeArrowheads="1"/>
            </p:cNvSpPr>
            <p:nvPr/>
          </p:nvSpPr>
          <p:spPr bwMode="auto">
            <a:xfrm rot="10800000">
              <a:off x="1649584" y="6082279"/>
              <a:ext cx="1357628" cy="209335"/>
            </a:xfrm>
            <a:prstGeom prst="rect">
              <a:avLst/>
            </a:prstGeom>
            <a:noFill/>
            <a:ln w="9525" algn="in">
              <a:noFill/>
              <a:miter lim="800000"/>
              <a:headEnd/>
              <a:tailEnd/>
            </a:ln>
          </p:spPr>
          <p:txBody>
            <a:bodyPr lIns="36576" tIns="36576" rIns="36576" bIns="36576"/>
            <a:lstStyle/>
            <a:p>
              <a:pPr algn="ctr"/>
              <a:r>
                <a:rPr lang="en-GB" sz="1000" b="1">
                  <a:solidFill>
                    <a:srgbClr val="000000"/>
                  </a:solidFill>
                  <a:latin typeface="Calibri" pitchFamily="34" charset="0"/>
                </a:rPr>
                <a:t>Safe Zone</a:t>
              </a:r>
              <a:endParaRPr lang="en-US"/>
            </a:p>
          </p:txBody>
        </p:sp>
        <p:sp>
          <p:nvSpPr>
            <p:cNvPr id="10263" name="Text Box 36"/>
            <p:cNvSpPr txBox="1">
              <a:spLocks noChangeArrowheads="1"/>
            </p:cNvSpPr>
            <p:nvPr/>
          </p:nvSpPr>
          <p:spPr bwMode="auto">
            <a:xfrm>
              <a:off x="1807448" y="1028338"/>
              <a:ext cx="1357628" cy="209335"/>
            </a:xfrm>
            <a:prstGeom prst="rect">
              <a:avLst/>
            </a:prstGeom>
            <a:noFill/>
            <a:ln w="9525" algn="in">
              <a:noFill/>
              <a:miter lim="800000"/>
              <a:headEnd/>
              <a:tailEnd/>
            </a:ln>
          </p:spPr>
          <p:txBody>
            <a:bodyPr lIns="36576" tIns="36576" rIns="36576" bIns="36576"/>
            <a:lstStyle/>
            <a:p>
              <a:pPr algn="ctr"/>
              <a:r>
                <a:rPr lang="en-GB" sz="1000" b="1">
                  <a:solidFill>
                    <a:srgbClr val="000000"/>
                  </a:solidFill>
                  <a:latin typeface="Calibri" pitchFamily="34" charset="0"/>
                </a:rPr>
                <a:t>Safe Zone</a:t>
              </a:r>
              <a:endParaRPr lang="en-US"/>
            </a:p>
          </p:txBody>
        </p:sp>
        <p:sp>
          <p:nvSpPr>
            <p:cNvPr id="10264" name="Text Box 37"/>
            <p:cNvSpPr txBox="1">
              <a:spLocks noChangeArrowheads="1"/>
            </p:cNvSpPr>
            <p:nvPr/>
          </p:nvSpPr>
          <p:spPr bwMode="auto">
            <a:xfrm rot="-5400000">
              <a:off x="3611379" y="3564424"/>
              <a:ext cx="1285914" cy="221009"/>
            </a:xfrm>
            <a:prstGeom prst="rect">
              <a:avLst/>
            </a:prstGeom>
            <a:noFill/>
            <a:ln w="9525" algn="in">
              <a:noFill/>
              <a:miter lim="800000"/>
              <a:headEnd/>
              <a:tailEnd/>
            </a:ln>
          </p:spPr>
          <p:txBody>
            <a:bodyPr lIns="36576" tIns="36576" rIns="36576" bIns="36576"/>
            <a:lstStyle/>
            <a:p>
              <a:pPr algn="ctr"/>
              <a:r>
                <a:rPr lang="en-GB" sz="1000" b="1">
                  <a:solidFill>
                    <a:srgbClr val="000000"/>
                  </a:solidFill>
                  <a:latin typeface="Calibri" pitchFamily="34" charset="0"/>
                </a:rPr>
                <a:t>Safe Zone</a:t>
              </a:r>
              <a:endParaRPr lang="en-US"/>
            </a:p>
          </p:txBody>
        </p:sp>
        <p:grpSp>
          <p:nvGrpSpPr>
            <p:cNvPr id="10265" name="Group 48"/>
            <p:cNvGrpSpPr>
              <a:grpSpLocks/>
            </p:cNvGrpSpPr>
            <p:nvPr/>
          </p:nvGrpSpPr>
          <p:grpSpPr bwMode="auto">
            <a:xfrm rot="-3440287">
              <a:off x="3851920" y="5445224"/>
              <a:ext cx="161925" cy="198437"/>
              <a:chOff x="108383775" y="108666150"/>
              <a:chExt cx="162000" cy="198000"/>
            </a:xfrm>
          </p:grpSpPr>
          <p:sp>
            <p:nvSpPr>
              <p:cNvPr id="10290"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91"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92"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0266" name="Group 48"/>
            <p:cNvGrpSpPr>
              <a:grpSpLocks/>
            </p:cNvGrpSpPr>
            <p:nvPr/>
          </p:nvGrpSpPr>
          <p:grpSpPr bwMode="auto">
            <a:xfrm>
              <a:off x="1233884" y="5539719"/>
              <a:ext cx="161925" cy="198437"/>
              <a:chOff x="108383775" y="108666150"/>
              <a:chExt cx="162000" cy="198000"/>
            </a:xfrm>
          </p:grpSpPr>
          <p:sp>
            <p:nvSpPr>
              <p:cNvPr id="10287"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88"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89"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0267" name="Group 48"/>
            <p:cNvGrpSpPr>
              <a:grpSpLocks/>
            </p:cNvGrpSpPr>
            <p:nvPr/>
          </p:nvGrpSpPr>
          <p:grpSpPr bwMode="auto">
            <a:xfrm rot="-7193262">
              <a:off x="3682156" y="3163456"/>
              <a:ext cx="161925" cy="198437"/>
              <a:chOff x="108383775" y="108666150"/>
              <a:chExt cx="162000" cy="198000"/>
            </a:xfrm>
          </p:grpSpPr>
          <p:sp>
            <p:nvSpPr>
              <p:cNvPr id="10284"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85"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86"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0268" name="Group 48"/>
            <p:cNvGrpSpPr>
              <a:grpSpLocks/>
            </p:cNvGrpSpPr>
            <p:nvPr/>
          </p:nvGrpSpPr>
          <p:grpSpPr bwMode="auto">
            <a:xfrm rot="4293565">
              <a:off x="1449908" y="3667513"/>
              <a:ext cx="161925" cy="198437"/>
              <a:chOff x="108383775" y="108666150"/>
              <a:chExt cx="162000" cy="198000"/>
            </a:xfrm>
          </p:grpSpPr>
          <p:sp>
            <p:nvSpPr>
              <p:cNvPr id="10281"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82"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83"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0269" name="Group 48"/>
            <p:cNvGrpSpPr>
              <a:grpSpLocks/>
            </p:cNvGrpSpPr>
            <p:nvPr/>
          </p:nvGrpSpPr>
          <p:grpSpPr bwMode="auto">
            <a:xfrm rot="8336027">
              <a:off x="1953108" y="1577209"/>
              <a:ext cx="161925" cy="198437"/>
              <a:chOff x="108383775" y="108666150"/>
              <a:chExt cx="162000" cy="198000"/>
            </a:xfrm>
          </p:grpSpPr>
          <p:sp>
            <p:nvSpPr>
              <p:cNvPr id="10278"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79"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80"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0270" name="Group 48"/>
            <p:cNvGrpSpPr>
              <a:grpSpLocks/>
            </p:cNvGrpSpPr>
            <p:nvPr/>
          </p:nvGrpSpPr>
          <p:grpSpPr bwMode="auto">
            <a:xfrm rot="-7193262">
              <a:off x="3681301" y="1721226"/>
              <a:ext cx="161925" cy="198437"/>
              <a:chOff x="108383775" y="108666150"/>
              <a:chExt cx="162000" cy="198000"/>
            </a:xfrm>
          </p:grpSpPr>
          <p:sp>
            <p:nvSpPr>
              <p:cNvPr id="10275"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76"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77"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nvGrpSpPr>
            <p:cNvPr id="10271" name="Group 48"/>
            <p:cNvGrpSpPr>
              <a:grpSpLocks/>
            </p:cNvGrpSpPr>
            <p:nvPr/>
          </p:nvGrpSpPr>
          <p:grpSpPr bwMode="auto">
            <a:xfrm rot="5400000">
              <a:off x="773832" y="2618656"/>
              <a:ext cx="161925" cy="198437"/>
              <a:chOff x="108383775" y="108666150"/>
              <a:chExt cx="162000" cy="198000"/>
            </a:xfrm>
          </p:grpSpPr>
          <p:sp>
            <p:nvSpPr>
              <p:cNvPr id="10272"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73"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74"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grpSp>
      <p:grpSp>
        <p:nvGrpSpPr>
          <p:cNvPr id="10246" name="Group 48"/>
          <p:cNvGrpSpPr>
            <a:grpSpLocks/>
          </p:cNvGrpSpPr>
          <p:nvPr/>
        </p:nvGrpSpPr>
        <p:grpSpPr bwMode="auto">
          <a:xfrm rot="-3440287">
            <a:off x="7569994" y="1362869"/>
            <a:ext cx="161925" cy="198437"/>
            <a:chOff x="108383775" y="108666150"/>
            <a:chExt cx="162000" cy="198000"/>
          </a:xfrm>
        </p:grpSpPr>
        <p:sp>
          <p:nvSpPr>
            <p:cNvPr id="10247" name="Oval 49"/>
            <p:cNvSpPr>
              <a:spLocks noChangeArrowheads="1"/>
            </p:cNvSpPr>
            <p:nvPr/>
          </p:nvSpPr>
          <p:spPr bwMode="auto">
            <a:xfrm>
              <a:off x="108401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48" name="Oval 50"/>
            <p:cNvSpPr>
              <a:spLocks noChangeArrowheads="1"/>
            </p:cNvSpPr>
            <p:nvPr/>
          </p:nvSpPr>
          <p:spPr bwMode="auto">
            <a:xfrm>
              <a:off x="108464775" y="108666150"/>
              <a:ext cx="63000" cy="162000"/>
            </a:xfrm>
            <a:prstGeom prst="ellipse">
              <a:avLst/>
            </a:prstGeom>
            <a:solidFill>
              <a:srgbClr val="000000"/>
            </a:solidFill>
            <a:ln w="9525" algn="in">
              <a:solidFill>
                <a:srgbClr val="000000"/>
              </a:solidFill>
              <a:round/>
              <a:headEnd/>
              <a:tailEnd/>
            </a:ln>
          </p:spPr>
          <p:txBody>
            <a:bodyPr lIns="36576" tIns="36576" rIns="36576" bIns="36576"/>
            <a:lstStyle/>
            <a:p>
              <a:endParaRPr lang="en-GB">
                <a:latin typeface="Calibri" pitchFamily="34" charset="0"/>
              </a:endParaRPr>
            </a:p>
          </p:txBody>
        </p:sp>
        <p:sp>
          <p:nvSpPr>
            <p:cNvPr id="10249" name="Oval 51"/>
            <p:cNvSpPr>
              <a:spLocks noChangeArrowheads="1"/>
            </p:cNvSpPr>
            <p:nvPr/>
          </p:nvSpPr>
          <p:spPr bwMode="auto">
            <a:xfrm>
              <a:off x="108383775" y="108702150"/>
              <a:ext cx="162000" cy="162000"/>
            </a:xfrm>
            <a:prstGeom prst="ellipse">
              <a:avLst/>
            </a:prstGeom>
            <a:solidFill>
              <a:srgbClr val="33CCFF"/>
            </a:solidFill>
            <a:ln w="12700" algn="in">
              <a:solidFill>
                <a:srgbClr val="000000"/>
              </a:solidFill>
              <a:round/>
              <a:headEnd/>
              <a:tailEnd/>
            </a:ln>
          </p:spPr>
          <p:txBody>
            <a:bodyPr lIns="36576" tIns="36576" rIns="36576" bIns="36576"/>
            <a:lstStyle/>
            <a:p>
              <a:endParaRPr lang="en-GB">
                <a:latin typeface="Calibri" pitchFamily="34" charset="0"/>
              </a:endParaRPr>
            </a:p>
          </p:txBody>
        </p:sp>
      </p:grpSp>
    </p:spTree>
  </p:cSld>
  <p:clrMapOvr>
    <a:masterClrMapping/>
  </p:clrMapOvr>
  <p:transition advTm="10563"/>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6788</TotalTime>
  <Words>13830</Words>
  <Application>Microsoft Office PowerPoint</Application>
  <PresentationFormat>On-screen Show (4:3)</PresentationFormat>
  <Paragraphs>1988</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Comic Sans MS</vt:lpstr>
      <vt:lpstr>Symbol</vt:lpstr>
      <vt:lpstr>Times New Roman</vt:lpstr>
      <vt:lpstr>Office Theme</vt:lpstr>
      <vt:lpstr>Possession Progression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Company>The FA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Possession Progression </dc:title>
  <dc:creator>gary piggott</dc:creator>
  <cp:lastModifiedBy>MATRIXBK</cp:lastModifiedBy>
  <cp:revision>666</cp:revision>
  <dcterms:created xsi:type="dcterms:W3CDTF">2012-04-19T11:39:05Z</dcterms:created>
  <dcterms:modified xsi:type="dcterms:W3CDTF">2015-05-20T15:25:43Z</dcterms:modified>
</cp:coreProperties>
</file>