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01" r:id="rId4"/>
    <p:sldId id="260" r:id="rId5"/>
    <p:sldId id="261" r:id="rId6"/>
    <p:sldId id="302" r:id="rId7"/>
    <p:sldId id="262" r:id="rId8"/>
    <p:sldId id="263" r:id="rId9"/>
    <p:sldId id="264" r:id="rId10"/>
    <p:sldId id="265" r:id="rId11"/>
    <p:sldId id="287" r:id="rId12"/>
    <p:sldId id="269" r:id="rId13"/>
    <p:sldId id="270" r:id="rId14"/>
    <p:sldId id="268" r:id="rId15"/>
    <p:sldId id="275" r:id="rId16"/>
    <p:sldId id="278" r:id="rId17"/>
    <p:sldId id="279" r:id="rId18"/>
    <p:sldId id="280" r:id="rId19"/>
    <p:sldId id="276" r:id="rId20"/>
    <p:sldId id="281" r:id="rId21"/>
    <p:sldId id="282" r:id="rId22"/>
    <p:sldId id="283" r:id="rId23"/>
    <p:sldId id="288" r:id="rId24"/>
    <p:sldId id="289" r:id="rId25"/>
    <p:sldId id="290" r:id="rId26"/>
    <p:sldId id="291" r:id="rId27"/>
    <p:sldId id="292" r:id="rId28"/>
    <p:sldId id="293" r:id="rId29"/>
    <p:sldId id="294" r:id="rId30"/>
    <p:sldId id="295" r:id="rId31"/>
    <p:sldId id="300" r:id="rId32"/>
    <p:sldId id="296" r:id="rId33"/>
    <p:sldId id="299" r:id="rId34"/>
    <p:sldId id="297" r:id="rId35"/>
    <p:sldId id="298" r:id="rId36"/>
    <p:sldId id="305" r:id="rId37"/>
    <p:sldId id="30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9BDA"/>
    <a:srgbClr val="74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9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E91514-5CEC-43AD-AF11-8958794CB972}" type="doc">
      <dgm:prSet loTypeId="urn:microsoft.com/office/officeart/2005/8/layout/pyramid2" loCatId="pyramid" qsTypeId="urn:microsoft.com/office/officeart/2005/8/quickstyle/simple1" qsCatId="simple" csTypeId="urn:microsoft.com/office/officeart/2005/8/colors/colorful2" csCatId="colorful" phldr="1"/>
      <dgm:spPr/>
    </dgm:pt>
    <dgm:pt modelId="{ECEBFDF4-7494-43EC-8B68-080A1FBAD516}">
      <dgm:prSet phldrT="[Text]"/>
      <dgm:spPr/>
      <dgm:t>
        <a:bodyPr/>
        <a:lstStyle/>
        <a:p>
          <a:r>
            <a:rPr lang="en-US" dirty="0" err="1" smtClean="0"/>
            <a:t>SaaS</a:t>
          </a:r>
          <a:endParaRPr lang="en-US" dirty="0"/>
        </a:p>
      </dgm:t>
    </dgm:pt>
    <dgm:pt modelId="{57558CAD-FC4A-470D-B428-A4046491F921}" type="parTrans" cxnId="{7CF43DBA-B5A6-43A5-9C2C-FF7473D7ED49}">
      <dgm:prSet/>
      <dgm:spPr/>
      <dgm:t>
        <a:bodyPr/>
        <a:lstStyle/>
        <a:p>
          <a:endParaRPr lang="en-US"/>
        </a:p>
      </dgm:t>
    </dgm:pt>
    <dgm:pt modelId="{971CD79F-CBF3-456C-A131-6B173EBCF007}" type="sibTrans" cxnId="{7CF43DBA-B5A6-43A5-9C2C-FF7473D7ED49}">
      <dgm:prSet/>
      <dgm:spPr/>
      <dgm:t>
        <a:bodyPr/>
        <a:lstStyle/>
        <a:p>
          <a:endParaRPr lang="en-US"/>
        </a:p>
      </dgm:t>
    </dgm:pt>
    <dgm:pt modelId="{3E1AF4EB-89A9-4A07-A1AE-22CC8FEBA7C8}">
      <dgm:prSet phldrT="[Text]"/>
      <dgm:spPr/>
      <dgm:t>
        <a:bodyPr/>
        <a:lstStyle/>
        <a:p>
          <a:r>
            <a:rPr lang="en-US" dirty="0" err="1" smtClean="0"/>
            <a:t>PaaS</a:t>
          </a:r>
          <a:endParaRPr lang="en-US" dirty="0"/>
        </a:p>
      </dgm:t>
    </dgm:pt>
    <dgm:pt modelId="{ACDD636B-4FB7-4505-B777-0456F67715E7}" type="parTrans" cxnId="{330B6C2E-753A-4438-8339-6832B3E47440}">
      <dgm:prSet/>
      <dgm:spPr/>
      <dgm:t>
        <a:bodyPr/>
        <a:lstStyle/>
        <a:p>
          <a:endParaRPr lang="en-US"/>
        </a:p>
      </dgm:t>
    </dgm:pt>
    <dgm:pt modelId="{A7A06913-BBD6-4A59-BF5E-6A92DC7BBF7B}" type="sibTrans" cxnId="{330B6C2E-753A-4438-8339-6832B3E47440}">
      <dgm:prSet/>
      <dgm:spPr/>
      <dgm:t>
        <a:bodyPr/>
        <a:lstStyle/>
        <a:p>
          <a:endParaRPr lang="en-US"/>
        </a:p>
      </dgm:t>
    </dgm:pt>
    <dgm:pt modelId="{E44F0238-E603-4FDC-BB7E-BBCF077B2AA0}">
      <dgm:prSet phldrT="[Text]"/>
      <dgm:spPr/>
      <dgm:t>
        <a:bodyPr/>
        <a:lstStyle/>
        <a:p>
          <a:r>
            <a:rPr lang="en-US" dirty="0" err="1" smtClean="0"/>
            <a:t>IaaS</a:t>
          </a:r>
          <a:endParaRPr lang="en-US" dirty="0"/>
        </a:p>
      </dgm:t>
    </dgm:pt>
    <dgm:pt modelId="{20F36752-308E-415A-923B-ACA39EC52ED2}" type="parTrans" cxnId="{58190ECC-49E3-4D74-AC29-C35BF045C89E}">
      <dgm:prSet/>
      <dgm:spPr/>
      <dgm:t>
        <a:bodyPr/>
        <a:lstStyle/>
        <a:p>
          <a:endParaRPr lang="en-US"/>
        </a:p>
      </dgm:t>
    </dgm:pt>
    <dgm:pt modelId="{21389BE2-9457-44A6-A955-2FD574BF8253}" type="sibTrans" cxnId="{58190ECC-49E3-4D74-AC29-C35BF045C89E}">
      <dgm:prSet/>
      <dgm:spPr/>
      <dgm:t>
        <a:bodyPr/>
        <a:lstStyle/>
        <a:p>
          <a:endParaRPr lang="en-US"/>
        </a:p>
      </dgm:t>
    </dgm:pt>
    <dgm:pt modelId="{0E84CEA9-C5F5-469B-AAF7-89B812068430}" type="pres">
      <dgm:prSet presAssocID="{3BE91514-5CEC-43AD-AF11-8958794CB972}" presName="compositeShape" presStyleCnt="0">
        <dgm:presLayoutVars>
          <dgm:dir/>
          <dgm:resizeHandles/>
        </dgm:presLayoutVars>
      </dgm:prSet>
      <dgm:spPr/>
    </dgm:pt>
    <dgm:pt modelId="{1930F4D9-404B-48FC-86F2-1907324B3575}" type="pres">
      <dgm:prSet presAssocID="{3BE91514-5CEC-43AD-AF11-8958794CB972}" presName="pyramid" presStyleLbl="node1" presStyleIdx="0" presStyleCnt="1" custLinFactNeighborX="-3320" custLinFactNeighborY="4687"/>
      <dgm:spPr/>
    </dgm:pt>
    <dgm:pt modelId="{6539F51D-445E-44B1-B170-FB3D8E1CCC2B}" type="pres">
      <dgm:prSet presAssocID="{3BE91514-5CEC-43AD-AF11-8958794CB972}" presName="theList" presStyleCnt="0"/>
      <dgm:spPr/>
    </dgm:pt>
    <dgm:pt modelId="{FB320EA5-AB87-4072-9DC9-207D63FA5703}" type="pres">
      <dgm:prSet presAssocID="{ECEBFDF4-7494-43EC-8B68-080A1FBAD516}" presName="aNode" presStyleLbl="fgAcc1" presStyleIdx="0" presStyleCnt="3" custLinFactNeighborX="-17054" custLinFactNeighborY="-6262">
        <dgm:presLayoutVars>
          <dgm:bulletEnabled val="1"/>
        </dgm:presLayoutVars>
      </dgm:prSet>
      <dgm:spPr/>
      <dgm:t>
        <a:bodyPr/>
        <a:lstStyle/>
        <a:p>
          <a:endParaRPr lang="en-US"/>
        </a:p>
      </dgm:t>
    </dgm:pt>
    <dgm:pt modelId="{E7D7DA60-08EA-4A38-BE27-1D748C9256E3}" type="pres">
      <dgm:prSet presAssocID="{ECEBFDF4-7494-43EC-8B68-080A1FBAD516}" presName="aSpace" presStyleCnt="0"/>
      <dgm:spPr/>
    </dgm:pt>
    <dgm:pt modelId="{08196417-5314-4BD2-9715-74B5B8617DCF}" type="pres">
      <dgm:prSet presAssocID="{3E1AF4EB-89A9-4A07-A1AE-22CC8FEBA7C8}" presName="aNode" presStyleLbl="fgAcc1" presStyleIdx="1" presStyleCnt="3" custLinFactNeighborX="-15637" custLinFactNeighborY="27559">
        <dgm:presLayoutVars>
          <dgm:bulletEnabled val="1"/>
        </dgm:presLayoutVars>
      </dgm:prSet>
      <dgm:spPr/>
      <dgm:t>
        <a:bodyPr/>
        <a:lstStyle/>
        <a:p>
          <a:endParaRPr lang="en-US"/>
        </a:p>
      </dgm:t>
    </dgm:pt>
    <dgm:pt modelId="{6822C8A0-8A22-4EA6-A28B-B72803CA8079}" type="pres">
      <dgm:prSet presAssocID="{3E1AF4EB-89A9-4A07-A1AE-22CC8FEBA7C8}" presName="aSpace" presStyleCnt="0"/>
      <dgm:spPr/>
    </dgm:pt>
    <dgm:pt modelId="{36BF00CE-3F3E-4605-B2F5-E6EF9BE1C362}" type="pres">
      <dgm:prSet presAssocID="{E44F0238-E603-4FDC-BB7E-BBCF077B2AA0}" presName="aNode" presStyleLbl="fgAcc1" presStyleIdx="2" presStyleCnt="3" custLinFactNeighborX="-12601" custLinFactNeighborY="61378">
        <dgm:presLayoutVars>
          <dgm:bulletEnabled val="1"/>
        </dgm:presLayoutVars>
      </dgm:prSet>
      <dgm:spPr/>
      <dgm:t>
        <a:bodyPr/>
        <a:lstStyle/>
        <a:p>
          <a:endParaRPr lang="en-US"/>
        </a:p>
      </dgm:t>
    </dgm:pt>
    <dgm:pt modelId="{3F2DC22C-6FE2-4DAD-BC25-E304611B0F76}" type="pres">
      <dgm:prSet presAssocID="{E44F0238-E603-4FDC-BB7E-BBCF077B2AA0}" presName="aSpace" presStyleCnt="0"/>
      <dgm:spPr/>
    </dgm:pt>
  </dgm:ptLst>
  <dgm:cxnLst>
    <dgm:cxn modelId="{A8B2D8CC-07BA-41E5-BBA8-A057F5158BBC}" type="presOf" srcId="{3BE91514-5CEC-43AD-AF11-8958794CB972}" destId="{0E84CEA9-C5F5-469B-AAF7-89B812068430}" srcOrd="0" destOrd="0" presId="urn:microsoft.com/office/officeart/2005/8/layout/pyramid2"/>
    <dgm:cxn modelId="{CE89882C-B4CC-444F-B8DD-6FCD3E9EB6A5}" type="presOf" srcId="{E44F0238-E603-4FDC-BB7E-BBCF077B2AA0}" destId="{36BF00CE-3F3E-4605-B2F5-E6EF9BE1C362}" srcOrd="0" destOrd="0" presId="urn:microsoft.com/office/officeart/2005/8/layout/pyramid2"/>
    <dgm:cxn modelId="{6C9B826B-6DA2-42AA-A7C1-77723CB573AA}" type="presOf" srcId="{ECEBFDF4-7494-43EC-8B68-080A1FBAD516}" destId="{FB320EA5-AB87-4072-9DC9-207D63FA5703}" srcOrd="0" destOrd="0" presId="urn:microsoft.com/office/officeart/2005/8/layout/pyramid2"/>
    <dgm:cxn modelId="{D8BBC854-F61A-4890-B18B-D14286F0B02A}" type="presOf" srcId="{3E1AF4EB-89A9-4A07-A1AE-22CC8FEBA7C8}" destId="{08196417-5314-4BD2-9715-74B5B8617DCF}" srcOrd="0" destOrd="0" presId="urn:microsoft.com/office/officeart/2005/8/layout/pyramid2"/>
    <dgm:cxn modelId="{330B6C2E-753A-4438-8339-6832B3E47440}" srcId="{3BE91514-5CEC-43AD-AF11-8958794CB972}" destId="{3E1AF4EB-89A9-4A07-A1AE-22CC8FEBA7C8}" srcOrd="1" destOrd="0" parTransId="{ACDD636B-4FB7-4505-B777-0456F67715E7}" sibTransId="{A7A06913-BBD6-4A59-BF5E-6A92DC7BBF7B}"/>
    <dgm:cxn modelId="{7CF43DBA-B5A6-43A5-9C2C-FF7473D7ED49}" srcId="{3BE91514-5CEC-43AD-AF11-8958794CB972}" destId="{ECEBFDF4-7494-43EC-8B68-080A1FBAD516}" srcOrd="0" destOrd="0" parTransId="{57558CAD-FC4A-470D-B428-A4046491F921}" sibTransId="{971CD79F-CBF3-456C-A131-6B173EBCF007}"/>
    <dgm:cxn modelId="{58190ECC-49E3-4D74-AC29-C35BF045C89E}" srcId="{3BE91514-5CEC-43AD-AF11-8958794CB972}" destId="{E44F0238-E603-4FDC-BB7E-BBCF077B2AA0}" srcOrd="2" destOrd="0" parTransId="{20F36752-308E-415A-923B-ACA39EC52ED2}" sibTransId="{21389BE2-9457-44A6-A955-2FD574BF8253}"/>
    <dgm:cxn modelId="{6598D6E1-2DD0-4FCE-A109-3F88352A7622}" type="presParOf" srcId="{0E84CEA9-C5F5-469B-AAF7-89B812068430}" destId="{1930F4D9-404B-48FC-86F2-1907324B3575}" srcOrd="0" destOrd="0" presId="urn:microsoft.com/office/officeart/2005/8/layout/pyramid2"/>
    <dgm:cxn modelId="{12707B5A-F7FD-4F51-93C4-6210BA4FF48F}" type="presParOf" srcId="{0E84CEA9-C5F5-469B-AAF7-89B812068430}" destId="{6539F51D-445E-44B1-B170-FB3D8E1CCC2B}" srcOrd="1" destOrd="0" presId="urn:microsoft.com/office/officeart/2005/8/layout/pyramid2"/>
    <dgm:cxn modelId="{DFD931A5-6B66-42E5-8D08-8EFDD6241ADB}" type="presParOf" srcId="{6539F51D-445E-44B1-B170-FB3D8E1CCC2B}" destId="{FB320EA5-AB87-4072-9DC9-207D63FA5703}" srcOrd="0" destOrd="0" presId="urn:microsoft.com/office/officeart/2005/8/layout/pyramid2"/>
    <dgm:cxn modelId="{A4039472-D260-455B-A0C2-1A144D5BEE6D}" type="presParOf" srcId="{6539F51D-445E-44B1-B170-FB3D8E1CCC2B}" destId="{E7D7DA60-08EA-4A38-BE27-1D748C9256E3}" srcOrd="1" destOrd="0" presId="urn:microsoft.com/office/officeart/2005/8/layout/pyramid2"/>
    <dgm:cxn modelId="{B19A7574-7C26-4E3D-B42A-7872768864B4}" type="presParOf" srcId="{6539F51D-445E-44B1-B170-FB3D8E1CCC2B}" destId="{08196417-5314-4BD2-9715-74B5B8617DCF}" srcOrd="2" destOrd="0" presId="urn:microsoft.com/office/officeart/2005/8/layout/pyramid2"/>
    <dgm:cxn modelId="{93FA9936-D921-46DD-A682-6A9809DADF10}" type="presParOf" srcId="{6539F51D-445E-44B1-B170-FB3D8E1CCC2B}" destId="{6822C8A0-8A22-4EA6-A28B-B72803CA8079}" srcOrd="3" destOrd="0" presId="urn:microsoft.com/office/officeart/2005/8/layout/pyramid2"/>
    <dgm:cxn modelId="{F17589E8-DAFB-4563-94D9-09968E2FEBBB}" type="presParOf" srcId="{6539F51D-445E-44B1-B170-FB3D8E1CCC2B}" destId="{36BF00CE-3F3E-4605-B2F5-E6EF9BE1C362}" srcOrd="4" destOrd="0" presId="urn:microsoft.com/office/officeart/2005/8/layout/pyramid2"/>
    <dgm:cxn modelId="{13D51A07-DBC6-47E9-AA41-E6ECB5EAF48A}" type="presParOf" srcId="{6539F51D-445E-44B1-B170-FB3D8E1CCC2B}" destId="{3F2DC22C-6FE2-4DAD-BC25-E304611B0F7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7A470-D469-48AA-A0E7-F3F1F8C856D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FA46A30-1019-43E5-9436-7EA6EAE59A6D}">
      <dgm:prSet phldrT="[Text]"/>
      <dgm:spPr/>
      <dgm:t>
        <a:bodyPr/>
        <a:lstStyle/>
        <a:p>
          <a:r>
            <a:rPr lang="en-US" dirty="0" smtClean="0"/>
            <a:t>Client</a:t>
          </a:r>
          <a:endParaRPr lang="en-US" dirty="0"/>
        </a:p>
      </dgm:t>
    </dgm:pt>
    <dgm:pt modelId="{C753A4DC-C78C-4915-AB9A-746B6F579A69}" type="parTrans" cxnId="{24ACA6D2-6F5C-4106-B1D4-07EDD31CD30D}">
      <dgm:prSet/>
      <dgm:spPr/>
      <dgm:t>
        <a:bodyPr/>
        <a:lstStyle/>
        <a:p>
          <a:endParaRPr lang="en-US"/>
        </a:p>
      </dgm:t>
    </dgm:pt>
    <dgm:pt modelId="{88528DC5-4431-4A9C-92EB-FDA049AAFD41}" type="sibTrans" cxnId="{24ACA6D2-6F5C-4106-B1D4-07EDD31CD30D}">
      <dgm:prSet/>
      <dgm:spPr/>
      <dgm:t>
        <a:bodyPr/>
        <a:lstStyle/>
        <a:p>
          <a:endParaRPr lang="en-US"/>
        </a:p>
      </dgm:t>
    </dgm:pt>
    <dgm:pt modelId="{D84030FB-2558-4F25-8C2E-EBA0340E4485}">
      <dgm:prSet phldrT="[Text]"/>
      <dgm:spPr/>
      <dgm:t>
        <a:bodyPr/>
        <a:lstStyle/>
        <a:p>
          <a:r>
            <a:rPr lang="en-US" dirty="0" smtClean="0"/>
            <a:t> 	</a:t>
          </a:r>
          <a:endParaRPr lang="en-US" dirty="0"/>
        </a:p>
      </dgm:t>
    </dgm:pt>
    <dgm:pt modelId="{95049AB2-C2FC-4B39-9CB0-8F1C81CF75BA}" type="parTrans" cxnId="{11BDE17F-7599-4AA6-9276-F0CE70901E5C}">
      <dgm:prSet/>
      <dgm:spPr/>
      <dgm:t>
        <a:bodyPr/>
        <a:lstStyle/>
        <a:p>
          <a:endParaRPr lang="en-US"/>
        </a:p>
      </dgm:t>
    </dgm:pt>
    <dgm:pt modelId="{28D09E5C-3573-4FE7-B1A8-B65A0CC49792}" type="sibTrans" cxnId="{11BDE17F-7599-4AA6-9276-F0CE70901E5C}">
      <dgm:prSet/>
      <dgm:spPr/>
      <dgm:t>
        <a:bodyPr/>
        <a:lstStyle/>
        <a:p>
          <a:endParaRPr lang="en-US"/>
        </a:p>
      </dgm:t>
    </dgm:pt>
    <dgm:pt modelId="{BCD4E68B-D4C3-4088-9EF7-D1AFF44C1712}">
      <dgm:prSet phldrT="[Text]"/>
      <dgm:spPr/>
      <dgm:t>
        <a:bodyPr/>
        <a:lstStyle/>
        <a:p>
          <a:r>
            <a:rPr lang="en-US" dirty="0" smtClean="0"/>
            <a:t> </a:t>
          </a:r>
          <a:endParaRPr lang="en-US" dirty="0"/>
        </a:p>
      </dgm:t>
    </dgm:pt>
    <dgm:pt modelId="{AADBD922-3350-447A-AE5C-FE5599DD1CD0}" type="parTrans" cxnId="{3A9D6D43-ABCC-48B2-A692-7AEB00C846B0}">
      <dgm:prSet/>
      <dgm:spPr/>
      <dgm:t>
        <a:bodyPr/>
        <a:lstStyle/>
        <a:p>
          <a:endParaRPr lang="en-US"/>
        </a:p>
      </dgm:t>
    </dgm:pt>
    <dgm:pt modelId="{80FCE1A9-4C32-4CC6-94DD-F67F77139A80}" type="sibTrans" cxnId="{3A9D6D43-ABCC-48B2-A692-7AEB00C846B0}">
      <dgm:prSet/>
      <dgm:spPr/>
      <dgm:t>
        <a:bodyPr/>
        <a:lstStyle/>
        <a:p>
          <a:endParaRPr lang="en-US"/>
        </a:p>
      </dgm:t>
    </dgm:pt>
    <dgm:pt modelId="{61EF61D4-0411-497F-BDFB-52F6BCEE7982}">
      <dgm:prSet phldrT="[Text]"/>
      <dgm:spPr/>
      <dgm:t>
        <a:bodyPr/>
        <a:lstStyle/>
        <a:p>
          <a:r>
            <a:rPr lang="en-US" dirty="0" smtClean="0"/>
            <a:t> </a:t>
          </a:r>
          <a:endParaRPr lang="en-US" dirty="0"/>
        </a:p>
      </dgm:t>
    </dgm:pt>
    <dgm:pt modelId="{B630461A-EAD1-4AB0-8B1D-C30426F1DF8A}" type="sibTrans" cxnId="{952C85EE-F0A7-4263-AE47-99EAE9FC8AD2}">
      <dgm:prSet/>
      <dgm:spPr/>
      <dgm:t>
        <a:bodyPr/>
        <a:lstStyle/>
        <a:p>
          <a:endParaRPr lang="en-US"/>
        </a:p>
      </dgm:t>
    </dgm:pt>
    <dgm:pt modelId="{7A55F86B-2204-4E3E-80F0-E5F4C8C5010F}" type="parTrans" cxnId="{952C85EE-F0A7-4263-AE47-99EAE9FC8AD2}">
      <dgm:prSet/>
      <dgm:spPr/>
      <dgm:t>
        <a:bodyPr/>
        <a:lstStyle/>
        <a:p>
          <a:endParaRPr lang="en-US"/>
        </a:p>
      </dgm:t>
    </dgm:pt>
    <dgm:pt modelId="{B5D9A5D3-ED9A-4F8C-8F2D-D67090D0DC96}" type="pres">
      <dgm:prSet presAssocID="{D0A7A470-D469-48AA-A0E7-F3F1F8C856D8}" presName="hierChild1" presStyleCnt="0">
        <dgm:presLayoutVars>
          <dgm:orgChart val="1"/>
          <dgm:chPref val="1"/>
          <dgm:dir/>
          <dgm:animOne val="branch"/>
          <dgm:animLvl val="lvl"/>
          <dgm:resizeHandles/>
        </dgm:presLayoutVars>
      </dgm:prSet>
      <dgm:spPr/>
      <dgm:t>
        <a:bodyPr/>
        <a:lstStyle/>
        <a:p>
          <a:endParaRPr lang="en-US"/>
        </a:p>
      </dgm:t>
    </dgm:pt>
    <dgm:pt modelId="{E1C800D1-FD63-4D2C-894F-BADA93A9C4A0}" type="pres">
      <dgm:prSet presAssocID="{5FA46A30-1019-43E5-9436-7EA6EAE59A6D}" presName="hierRoot1" presStyleCnt="0">
        <dgm:presLayoutVars>
          <dgm:hierBranch val="init"/>
        </dgm:presLayoutVars>
      </dgm:prSet>
      <dgm:spPr/>
    </dgm:pt>
    <dgm:pt modelId="{517CE220-F22D-4B6F-8827-2F7C66267F72}" type="pres">
      <dgm:prSet presAssocID="{5FA46A30-1019-43E5-9436-7EA6EAE59A6D}" presName="rootComposite1" presStyleCnt="0"/>
      <dgm:spPr/>
    </dgm:pt>
    <dgm:pt modelId="{F74F8C78-CE8A-4FA7-A6ED-5263B215A56A}" type="pres">
      <dgm:prSet presAssocID="{5FA46A30-1019-43E5-9436-7EA6EAE59A6D}" presName="rootText1" presStyleLbl="node0" presStyleIdx="0" presStyleCnt="1" custLinFactNeighborX="-11080" custLinFactNeighborY="-69619">
        <dgm:presLayoutVars>
          <dgm:chPref val="3"/>
        </dgm:presLayoutVars>
      </dgm:prSet>
      <dgm:spPr/>
      <dgm:t>
        <a:bodyPr/>
        <a:lstStyle/>
        <a:p>
          <a:endParaRPr lang="en-US"/>
        </a:p>
      </dgm:t>
    </dgm:pt>
    <dgm:pt modelId="{5AD6ACE5-2018-4328-A9A6-D114181036A5}" type="pres">
      <dgm:prSet presAssocID="{5FA46A30-1019-43E5-9436-7EA6EAE59A6D}" presName="rootConnector1" presStyleLbl="node1" presStyleIdx="0" presStyleCnt="0"/>
      <dgm:spPr/>
      <dgm:t>
        <a:bodyPr/>
        <a:lstStyle/>
        <a:p>
          <a:endParaRPr lang="en-US"/>
        </a:p>
      </dgm:t>
    </dgm:pt>
    <dgm:pt modelId="{84B2BDB8-FB2A-4968-8264-7826C556C7ED}" type="pres">
      <dgm:prSet presAssocID="{5FA46A30-1019-43E5-9436-7EA6EAE59A6D}" presName="hierChild2" presStyleCnt="0"/>
      <dgm:spPr/>
    </dgm:pt>
    <dgm:pt modelId="{40EDE69B-403C-44B3-AD2B-0D64B90D56A3}" type="pres">
      <dgm:prSet presAssocID="{95049AB2-C2FC-4B39-9CB0-8F1C81CF75BA}" presName="Name37" presStyleLbl="parChTrans1D2" presStyleIdx="0" presStyleCnt="3"/>
      <dgm:spPr/>
      <dgm:t>
        <a:bodyPr/>
        <a:lstStyle/>
        <a:p>
          <a:endParaRPr lang="en-US"/>
        </a:p>
      </dgm:t>
    </dgm:pt>
    <dgm:pt modelId="{5882575E-F1B8-4B31-B53C-A8C2841F51A2}" type="pres">
      <dgm:prSet presAssocID="{D84030FB-2558-4F25-8C2E-EBA0340E4485}" presName="hierRoot2" presStyleCnt="0">
        <dgm:presLayoutVars>
          <dgm:hierBranch val="init"/>
        </dgm:presLayoutVars>
      </dgm:prSet>
      <dgm:spPr/>
    </dgm:pt>
    <dgm:pt modelId="{FA23AF33-ED6B-431A-A673-2472C99D8CEA}" type="pres">
      <dgm:prSet presAssocID="{D84030FB-2558-4F25-8C2E-EBA0340E4485}" presName="rootComposite" presStyleCnt="0"/>
      <dgm:spPr/>
    </dgm:pt>
    <dgm:pt modelId="{A5619955-BBFB-4EE4-8315-A6DCC724E59C}" type="pres">
      <dgm:prSet presAssocID="{D84030FB-2558-4F25-8C2E-EBA0340E4485}" presName="rootText" presStyleLbl="node2" presStyleIdx="0" presStyleCnt="3" custScaleY="209717" custLinFactNeighborX="-23" custLinFactNeighborY="51221">
        <dgm:presLayoutVars>
          <dgm:chPref val="3"/>
        </dgm:presLayoutVars>
      </dgm:prSet>
      <dgm:spPr/>
      <dgm:t>
        <a:bodyPr/>
        <a:lstStyle/>
        <a:p>
          <a:endParaRPr lang="en-US"/>
        </a:p>
      </dgm:t>
    </dgm:pt>
    <dgm:pt modelId="{FCBC80E5-1EF2-4C73-9139-D445F265D270}" type="pres">
      <dgm:prSet presAssocID="{D84030FB-2558-4F25-8C2E-EBA0340E4485}" presName="rootConnector" presStyleLbl="node2" presStyleIdx="0" presStyleCnt="3"/>
      <dgm:spPr/>
      <dgm:t>
        <a:bodyPr/>
        <a:lstStyle/>
        <a:p>
          <a:endParaRPr lang="en-US"/>
        </a:p>
      </dgm:t>
    </dgm:pt>
    <dgm:pt modelId="{8D86BF55-EAEE-44C5-BAED-85BA142CB042}" type="pres">
      <dgm:prSet presAssocID="{D84030FB-2558-4F25-8C2E-EBA0340E4485}" presName="hierChild4" presStyleCnt="0"/>
      <dgm:spPr/>
    </dgm:pt>
    <dgm:pt modelId="{AA8D9B9E-EB1C-44D5-8291-90BE28402C09}" type="pres">
      <dgm:prSet presAssocID="{D84030FB-2558-4F25-8C2E-EBA0340E4485}" presName="hierChild5" presStyleCnt="0"/>
      <dgm:spPr/>
    </dgm:pt>
    <dgm:pt modelId="{227E8930-E94C-43ED-A9F2-06371C1D903A}" type="pres">
      <dgm:prSet presAssocID="{7A55F86B-2204-4E3E-80F0-E5F4C8C5010F}" presName="Name37" presStyleLbl="parChTrans1D2" presStyleIdx="1" presStyleCnt="3"/>
      <dgm:spPr/>
      <dgm:t>
        <a:bodyPr/>
        <a:lstStyle/>
        <a:p>
          <a:endParaRPr lang="en-US"/>
        </a:p>
      </dgm:t>
    </dgm:pt>
    <dgm:pt modelId="{B652CBA0-DFE0-4F4F-8342-21F3225CE030}" type="pres">
      <dgm:prSet presAssocID="{61EF61D4-0411-497F-BDFB-52F6BCEE7982}" presName="hierRoot2" presStyleCnt="0">
        <dgm:presLayoutVars>
          <dgm:hierBranch val="init"/>
        </dgm:presLayoutVars>
      </dgm:prSet>
      <dgm:spPr/>
    </dgm:pt>
    <dgm:pt modelId="{B1CE43DC-522D-4F9E-9350-8843A56B19C6}" type="pres">
      <dgm:prSet presAssocID="{61EF61D4-0411-497F-BDFB-52F6BCEE7982}" presName="rootComposite" presStyleCnt="0"/>
      <dgm:spPr/>
    </dgm:pt>
    <dgm:pt modelId="{8F7E0CDF-C84D-46C6-8733-5AA1C62EDACD}" type="pres">
      <dgm:prSet presAssocID="{61EF61D4-0411-497F-BDFB-52F6BCEE7982}" presName="rootText" presStyleLbl="node2" presStyleIdx="1" presStyleCnt="3" custScaleY="205419" custLinFactNeighborX="1136" custLinFactNeighborY="26789">
        <dgm:presLayoutVars>
          <dgm:chPref val="3"/>
        </dgm:presLayoutVars>
      </dgm:prSet>
      <dgm:spPr/>
      <dgm:t>
        <a:bodyPr/>
        <a:lstStyle/>
        <a:p>
          <a:endParaRPr lang="en-US"/>
        </a:p>
      </dgm:t>
    </dgm:pt>
    <dgm:pt modelId="{6B8AA494-E210-4C46-BE9F-7ACCBB2F5D7D}" type="pres">
      <dgm:prSet presAssocID="{61EF61D4-0411-497F-BDFB-52F6BCEE7982}" presName="rootConnector" presStyleLbl="node2" presStyleIdx="1" presStyleCnt="3"/>
      <dgm:spPr/>
      <dgm:t>
        <a:bodyPr/>
        <a:lstStyle/>
        <a:p>
          <a:endParaRPr lang="en-US"/>
        </a:p>
      </dgm:t>
    </dgm:pt>
    <dgm:pt modelId="{14D87562-4061-4DE3-9F8B-E7652B06BC36}" type="pres">
      <dgm:prSet presAssocID="{61EF61D4-0411-497F-BDFB-52F6BCEE7982}" presName="hierChild4" presStyleCnt="0"/>
      <dgm:spPr/>
    </dgm:pt>
    <dgm:pt modelId="{76D95792-8566-4E64-9F15-C5798AC11848}" type="pres">
      <dgm:prSet presAssocID="{61EF61D4-0411-497F-BDFB-52F6BCEE7982}" presName="hierChild5" presStyleCnt="0"/>
      <dgm:spPr/>
    </dgm:pt>
    <dgm:pt modelId="{A7769694-7752-49A6-86B6-F97CF86E4654}" type="pres">
      <dgm:prSet presAssocID="{AADBD922-3350-447A-AE5C-FE5599DD1CD0}" presName="Name37" presStyleLbl="parChTrans1D2" presStyleIdx="2" presStyleCnt="3"/>
      <dgm:spPr/>
      <dgm:t>
        <a:bodyPr/>
        <a:lstStyle/>
        <a:p>
          <a:endParaRPr lang="en-US"/>
        </a:p>
      </dgm:t>
    </dgm:pt>
    <dgm:pt modelId="{53276917-9372-4F63-83F8-4FDF28617164}" type="pres">
      <dgm:prSet presAssocID="{BCD4E68B-D4C3-4088-9EF7-D1AFF44C1712}" presName="hierRoot2" presStyleCnt="0">
        <dgm:presLayoutVars>
          <dgm:hierBranch val="init"/>
        </dgm:presLayoutVars>
      </dgm:prSet>
      <dgm:spPr/>
    </dgm:pt>
    <dgm:pt modelId="{4F0E5561-107A-47A4-BDAA-6B896D1C8A11}" type="pres">
      <dgm:prSet presAssocID="{BCD4E68B-D4C3-4088-9EF7-D1AFF44C1712}" presName="rootComposite" presStyleCnt="0"/>
      <dgm:spPr/>
    </dgm:pt>
    <dgm:pt modelId="{24A0F867-72B3-471B-8341-23EB48B38A69}" type="pres">
      <dgm:prSet presAssocID="{BCD4E68B-D4C3-4088-9EF7-D1AFF44C1712}" presName="rootText" presStyleLbl="node2" presStyleIdx="2" presStyleCnt="3" custScaleY="221707" custLinFactNeighborX="-1776" custLinFactNeighborY="34933">
        <dgm:presLayoutVars>
          <dgm:chPref val="3"/>
        </dgm:presLayoutVars>
      </dgm:prSet>
      <dgm:spPr/>
      <dgm:t>
        <a:bodyPr/>
        <a:lstStyle/>
        <a:p>
          <a:endParaRPr lang="en-US"/>
        </a:p>
      </dgm:t>
    </dgm:pt>
    <dgm:pt modelId="{0F9A01E0-5206-4FE5-93EC-E2E823A857A6}" type="pres">
      <dgm:prSet presAssocID="{BCD4E68B-D4C3-4088-9EF7-D1AFF44C1712}" presName="rootConnector" presStyleLbl="node2" presStyleIdx="2" presStyleCnt="3"/>
      <dgm:spPr/>
      <dgm:t>
        <a:bodyPr/>
        <a:lstStyle/>
        <a:p>
          <a:endParaRPr lang="en-US"/>
        </a:p>
      </dgm:t>
    </dgm:pt>
    <dgm:pt modelId="{43082F36-1D71-408E-B42D-6ACC1F14D643}" type="pres">
      <dgm:prSet presAssocID="{BCD4E68B-D4C3-4088-9EF7-D1AFF44C1712}" presName="hierChild4" presStyleCnt="0"/>
      <dgm:spPr/>
    </dgm:pt>
    <dgm:pt modelId="{A8A4AC4B-CE99-4936-B88B-0D75EB029444}" type="pres">
      <dgm:prSet presAssocID="{BCD4E68B-D4C3-4088-9EF7-D1AFF44C1712}" presName="hierChild5" presStyleCnt="0"/>
      <dgm:spPr/>
    </dgm:pt>
    <dgm:pt modelId="{A1005449-23C2-4821-BC07-2C2477928CD9}" type="pres">
      <dgm:prSet presAssocID="{5FA46A30-1019-43E5-9436-7EA6EAE59A6D}" presName="hierChild3" presStyleCnt="0"/>
      <dgm:spPr/>
    </dgm:pt>
  </dgm:ptLst>
  <dgm:cxnLst>
    <dgm:cxn modelId="{39665980-7BFB-4E06-A897-63A2E83850D1}" type="presOf" srcId="{BCD4E68B-D4C3-4088-9EF7-D1AFF44C1712}" destId="{0F9A01E0-5206-4FE5-93EC-E2E823A857A6}" srcOrd="1" destOrd="0" presId="urn:microsoft.com/office/officeart/2005/8/layout/orgChart1"/>
    <dgm:cxn modelId="{11BDE17F-7599-4AA6-9276-F0CE70901E5C}" srcId="{5FA46A30-1019-43E5-9436-7EA6EAE59A6D}" destId="{D84030FB-2558-4F25-8C2E-EBA0340E4485}" srcOrd="0" destOrd="0" parTransId="{95049AB2-C2FC-4B39-9CB0-8F1C81CF75BA}" sibTransId="{28D09E5C-3573-4FE7-B1A8-B65A0CC49792}"/>
    <dgm:cxn modelId="{1696D34B-2A09-45EF-8CDE-267FDA12AF04}" type="presOf" srcId="{AADBD922-3350-447A-AE5C-FE5599DD1CD0}" destId="{A7769694-7752-49A6-86B6-F97CF86E4654}" srcOrd="0" destOrd="0" presId="urn:microsoft.com/office/officeart/2005/8/layout/orgChart1"/>
    <dgm:cxn modelId="{0E914389-0660-464E-8799-C24385A385BC}" type="presOf" srcId="{7A55F86B-2204-4E3E-80F0-E5F4C8C5010F}" destId="{227E8930-E94C-43ED-A9F2-06371C1D903A}" srcOrd="0" destOrd="0" presId="urn:microsoft.com/office/officeart/2005/8/layout/orgChart1"/>
    <dgm:cxn modelId="{09AC809B-2748-4751-8757-616C9076AE70}" type="presOf" srcId="{61EF61D4-0411-497F-BDFB-52F6BCEE7982}" destId="{8F7E0CDF-C84D-46C6-8733-5AA1C62EDACD}" srcOrd="0" destOrd="0" presId="urn:microsoft.com/office/officeart/2005/8/layout/orgChart1"/>
    <dgm:cxn modelId="{1FF86F20-9FDC-43A8-8914-15222AD19BF0}" type="presOf" srcId="{61EF61D4-0411-497F-BDFB-52F6BCEE7982}" destId="{6B8AA494-E210-4C46-BE9F-7ACCBB2F5D7D}" srcOrd="1" destOrd="0" presId="urn:microsoft.com/office/officeart/2005/8/layout/orgChart1"/>
    <dgm:cxn modelId="{4F90285D-0DE1-4152-9DB8-F621E4DCD0C8}" type="presOf" srcId="{5FA46A30-1019-43E5-9436-7EA6EAE59A6D}" destId="{5AD6ACE5-2018-4328-A9A6-D114181036A5}" srcOrd="1" destOrd="0" presId="urn:microsoft.com/office/officeart/2005/8/layout/orgChart1"/>
    <dgm:cxn modelId="{F27BAE24-E672-40F1-8ED3-1BFBBC904427}" type="presOf" srcId="{D84030FB-2558-4F25-8C2E-EBA0340E4485}" destId="{A5619955-BBFB-4EE4-8315-A6DCC724E59C}" srcOrd="0" destOrd="0" presId="urn:microsoft.com/office/officeart/2005/8/layout/orgChart1"/>
    <dgm:cxn modelId="{24ACA6D2-6F5C-4106-B1D4-07EDD31CD30D}" srcId="{D0A7A470-D469-48AA-A0E7-F3F1F8C856D8}" destId="{5FA46A30-1019-43E5-9436-7EA6EAE59A6D}" srcOrd="0" destOrd="0" parTransId="{C753A4DC-C78C-4915-AB9A-746B6F579A69}" sibTransId="{88528DC5-4431-4A9C-92EB-FDA049AAFD41}"/>
    <dgm:cxn modelId="{F6E2F96D-C0B2-4355-B3C8-8FC86255E08D}" type="presOf" srcId="{D0A7A470-D469-48AA-A0E7-F3F1F8C856D8}" destId="{B5D9A5D3-ED9A-4F8C-8F2D-D67090D0DC96}" srcOrd="0" destOrd="0" presId="urn:microsoft.com/office/officeart/2005/8/layout/orgChart1"/>
    <dgm:cxn modelId="{598A550D-EB25-493F-8A4C-3E2A9BF5C946}" type="presOf" srcId="{BCD4E68B-D4C3-4088-9EF7-D1AFF44C1712}" destId="{24A0F867-72B3-471B-8341-23EB48B38A69}" srcOrd="0" destOrd="0" presId="urn:microsoft.com/office/officeart/2005/8/layout/orgChart1"/>
    <dgm:cxn modelId="{8185E0C4-BE2C-41A8-A5CE-B84B68F4B18C}" type="presOf" srcId="{95049AB2-C2FC-4B39-9CB0-8F1C81CF75BA}" destId="{40EDE69B-403C-44B3-AD2B-0D64B90D56A3}" srcOrd="0" destOrd="0" presId="urn:microsoft.com/office/officeart/2005/8/layout/orgChart1"/>
    <dgm:cxn modelId="{952C85EE-F0A7-4263-AE47-99EAE9FC8AD2}" srcId="{5FA46A30-1019-43E5-9436-7EA6EAE59A6D}" destId="{61EF61D4-0411-497F-BDFB-52F6BCEE7982}" srcOrd="1" destOrd="0" parTransId="{7A55F86B-2204-4E3E-80F0-E5F4C8C5010F}" sibTransId="{B630461A-EAD1-4AB0-8B1D-C30426F1DF8A}"/>
    <dgm:cxn modelId="{4B2A148C-668B-4513-ABEB-60AF3879F2F7}" type="presOf" srcId="{5FA46A30-1019-43E5-9436-7EA6EAE59A6D}" destId="{F74F8C78-CE8A-4FA7-A6ED-5263B215A56A}" srcOrd="0" destOrd="0" presId="urn:microsoft.com/office/officeart/2005/8/layout/orgChart1"/>
    <dgm:cxn modelId="{B47A7D83-8FD0-455B-816A-6DDA4E19BACA}" type="presOf" srcId="{D84030FB-2558-4F25-8C2E-EBA0340E4485}" destId="{FCBC80E5-1EF2-4C73-9139-D445F265D270}" srcOrd="1" destOrd="0" presId="urn:microsoft.com/office/officeart/2005/8/layout/orgChart1"/>
    <dgm:cxn modelId="{3A9D6D43-ABCC-48B2-A692-7AEB00C846B0}" srcId="{5FA46A30-1019-43E5-9436-7EA6EAE59A6D}" destId="{BCD4E68B-D4C3-4088-9EF7-D1AFF44C1712}" srcOrd="2" destOrd="0" parTransId="{AADBD922-3350-447A-AE5C-FE5599DD1CD0}" sibTransId="{80FCE1A9-4C32-4CC6-94DD-F67F77139A80}"/>
    <dgm:cxn modelId="{99160C28-6C20-41F2-A058-4F66CC6D12AA}" type="presParOf" srcId="{B5D9A5D3-ED9A-4F8C-8F2D-D67090D0DC96}" destId="{E1C800D1-FD63-4D2C-894F-BADA93A9C4A0}" srcOrd="0" destOrd="0" presId="urn:microsoft.com/office/officeart/2005/8/layout/orgChart1"/>
    <dgm:cxn modelId="{D8DF2C04-8395-419D-9B6E-BAC46DE88174}" type="presParOf" srcId="{E1C800D1-FD63-4D2C-894F-BADA93A9C4A0}" destId="{517CE220-F22D-4B6F-8827-2F7C66267F72}" srcOrd="0" destOrd="0" presId="urn:microsoft.com/office/officeart/2005/8/layout/orgChart1"/>
    <dgm:cxn modelId="{0BE9718F-C6CF-4C4B-9D4E-86745B5AD5F3}" type="presParOf" srcId="{517CE220-F22D-4B6F-8827-2F7C66267F72}" destId="{F74F8C78-CE8A-4FA7-A6ED-5263B215A56A}" srcOrd="0" destOrd="0" presId="urn:microsoft.com/office/officeart/2005/8/layout/orgChart1"/>
    <dgm:cxn modelId="{793DDED9-95F2-4064-A3C9-0DB3A5F5897C}" type="presParOf" srcId="{517CE220-F22D-4B6F-8827-2F7C66267F72}" destId="{5AD6ACE5-2018-4328-A9A6-D114181036A5}" srcOrd="1" destOrd="0" presId="urn:microsoft.com/office/officeart/2005/8/layout/orgChart1"/>
    <dgm:cxn modelId="{8A36F603-FA65-4C8E-816E-1147BA873490}" type="presParOf" srcId="{E1C800D1-FD63-4D2C-894F-BADA93A9C4A0}" destId="{84B2BDB8-FB2A-4968-8264-7826C556C7ED}" srcOrd="1" destOrd="0" presId="urn:microsoft.com/office/officeart/2005/8/layout/orgChart1"/>
    <dgm:cxn modelId="{7FD138D2-F776-4B31-BFAD-B9853846EFDF}" type="presParOf" srcId="{84B2BDB8-FB2A-4968-8264-7826C556C7ED}" destId="{40EDE69B-403C-44B3-AD2B-0D64B90D56A3}" srcOrd="0" destOrd="0" presId="urn:microsoft.com/office/officeart/2005/8/layout/orgChart1"/>
    <dgm:cxn modelId="{27DE1943-3BDA-4C2B-BC00-79A53C504855}" type="presParOf" srcId="{84B2BDB8-FB2A-4968-8264-7826C556C7ED}" destId="{5882575E-F1B8-4B31-B53C-A8C2841F51A2}" srcOrd="1" destOrd="0" presId="urn:microsoft.com/office/officeart/2005/8/layout/orgChart1"/>
    <dgm:cxn modelId="{27F20764-0816-408E-A954-A9C275180BF3}" type="presParOf" srcId="{5882575E-F1B8-4B31-B53C-A8C2841F51A2}" destId="{FA23AF33-ED6B-431A-A673-2472C99D8CEA}" srcOrd="0" destOrd="0" presId="urn:microsoft.com/office/officeart/2005/8/layout/orgChart1"/>
    <dgm:cxn modelId="{6B63724C-58EC-45FB-8BE0-090DE58E1403}" type="presParOf" srcId="{FA23AF33-ED6B-431A-A673-2472C99D8CEA}" destId="{A5619955-BBFB-4EE4-8315-A6DCC724E59C}" srcOrd="0" destOrd="0" presId="urn:microsoft.com/office/officeart/2005/8/layout/orgChart1"/>
    <dgm:cxn modelId="{305DF41A-5F21-40C2-991E-8B89E41E2D8B}" type="presParOf" srcId="{FA23AF33-ED6B-431A-A673-2472C99D8CEA}" destId="{FCBC80E5-1EF2-4C73-9139-D445F265D270}" srcOrd="1" destOrd="0" presId="urn:microsoft.com/office/officeart/2005/8/layout/orgChart1"/>
    <dgm:cxn modelId="{CB948282-D9F6-4820-96E2-130B371D6E62}" type="presParOf" srcId="{5882575E-F1B8-4B31-B53C-A8C2841F51A2}" destId="{8D86BF55-EAEE-44C5-BAED-85BA142CB042}" srcOrd="1" destOrd="0" presId="urn:microsoft.com/office/officeart/2005/8/layout/orgChart1"/>
    <dgm:cxn modelId="{F20DF7E1-8913-41B5-9AF1-3CAB96CDAB1F}" type="presParOf" srcId="{5882575E-F1B8-4B31-B53C-A8C2841F51A2}" destId="{AA8D9B9E-EB1C-44D5-8291-90BE28402C09}" srcOrd="2" destOrd="0" presId="urn:microsoft.com/office/officeart/2005/8/layout/orgChart1"/>
    <dgm:cxn modelId="{17B678F3-9B66-4EF7-A145-F363997A9ACD}" type="presParOf" srcId="{84B2BDB8-FB2A-4968-8264-7826C556C7ED}" destId="{227E8930-E94C-43ED-A9F2-06371C1D903A}" srcOrd="2" destOrd="0" presId="urn:microsoft.com/office/officeart/2005/8/layout/orgChart1"/>
    <dgm:cxn modelId="{3BEEA7CC-C5F0-48B6-B11A-61CC9EA72651}" type="presParOf" srcId="{84B2BDB8-FB2A-4968-8264-7826C556C7ED}" destId="{B652CBA0-DFE0-4F4F-8342-21F3225CE030}" srcOrd="3" destOrd="0" presId="urn:microsoft.com/office/officeart/2005/8/layout/orgChart1"/>
    <dgm:cxn modelId="{B0D2DB61-70EE-4CF9-A417-248A8DA8659B}" type="presParOf" srcId="{B652CBA0-DFE0-4F4F-8342-21F3225CE030}" destId="{B1CE43DC-522D-4F9E-9350-8843A56B19C6}" srcOrd="0" destOrd="0" presId="urn:microsoft.com/office/officeart/2005/8/layout/orgChart1"/>
    <dgm:cxn modelId="{DAD8F5C2-B893-4CCD-9D47-AFD9711C92C2}" type="presParOf" srcId="{B1CE43DC-522D-4F9E-9350-8843A56B19C6}" destId="{8F7E0CDF-C84D-46C6-8733-5AA1C62EDACD}" srcOrd="0" destOrd="0" presId="urn:microsoft.com/office/officeart/2005/8/layout/orgChart1"/>
    <dgm:cxn modelId="{9B346922-0E0B-450A-BFEA-89164C9471A9}" type="presParOf" srcId="{B1CE43DC-522D-4F9E-9350-8843A56B19C6}" destId="{6B8AA494-E210-4C46-BE9F-7ACCBB2F5D7D}" srcOrd="1" destOrd="0" presId="urn:microsoft.com/office/officeart/2005/8/layout/orgChart1"/>
    <dgm:cxn modelId="{ECC5E491-4C70-46BD-9C38-632531F9A057}" type="presParOf" srcId="{B652CBA0-DFE0-4F4F-8342-21F3225CE030}" destId="{14D87562-4061-4DE3-9F8B-E7652B06BC36}" srcOrd="1" destOrd="0" presId="urn:microsoft.com/office/officeart/2005/8/layout/orgChart1"/>
    <dgm:cxn modelId="{CED3E2FA-B739-4BF6-8D46-7171F889DF14}" type="presParOf" srcId="{B652CBA0-DFE0-4F4F-8342-21F3225CE030}" destId="{76D95792-8566-4E64-9F15-C5798AC11848}" srcOrd="2" destOrd="0" presId="urn:microsoft.com/office/officeart/2005/8/layout/orgChart1"/>
    <dgm:cxn modelId="{A02055D5-AB69-43B1-946F-2F39971F1DCC}" type="presParOf" srcId="{84B2BDB8-FB2A-4968-8264-7826C556C7ED}" destId="{A7769694-7752-49A6-86B6-F97CF86E4654}" srcOrd="4" destOrd="0" presId="urn:microsoft.com/office/officeart/2005/8/layout/orgChart1"/>
    <dgm:cxn modelId="{A11F9606-3FA9-4AFA-8AED-EFB282E6A703}" type="presParOf" srcId="{84B2BDB8-FB2A-4968-8264-7826C556C7ED}" destId="{53276917-9372-4F63-83F8-4FDF28617164}" srcOrd="5" destOrd="0" presId="urn:microsoft.com/office/officeart/2005/8/layout/orgChart1"/>
    <dgm:cxn modelId="{A20CF535-02C3-4EB1-BECE-1995474F8FCE}" type="presParOf" srcId="{53276917-9372-4F63-83F8-4FDF28617164}" destId="{4F0E5561-107A-47A4-BDAA-6B896D1C8A11}" srcOrd="0" destOrd="0" presId="urn:microsoft.com/office/officeart/2005/8/layout/orgChart1"/>
    <dgm:cxn modelId="{A657B2E0-7F3D-430C-A570-D36A9FA115EB}" type="presParOf" srcId="{4F0E5561-107A-47A4-BDAA-6B896D1C8A11}" destId="{24A0F867-72B3-471B-8341-23EB48B38A69}" srcOrd="0" destOrd="0" presId="urn:microsoft.com/office/officeart/2005/8/layout/orgChart1"/>
    <dgm:cxn modelId="{8A9E9CFB-5B72-4358-B7E3-747B03A81D7D}" type="presParOf" srcId="{4F0E5561-107A-47A4-BDAA-6B896D1C8A11}" destId="{0F9A01E0-5206-4FE5-93EC-E2E823A857A6}" srcOrd="1" destOrd="0" presId="urn:microsoft.com/office/officeart/2005/8/layout/orgChart1"/>
    <dgm:cxn modelId="{49983D85-0230-40B7-9E40-2143573DC6C3}" type="presParOf" srcId="{53276917-9372-4F63-83F8-4FDF28617164}" destId="{43082F36-1D71-408E-B42D-6ACC1F14D643}" srcOrd="1" destOrd="0" presId="urn:microsoft.com/office/officeart/2005/8/layout/orgChart1"/>
    <dgm:cxn modelId="{DAD1F7F9-DD93-4DC7-A073-C459E955338D}" type="presParOf" srcId="{53276917-9372-4F63-83F8-4FDF28617164}" destId="{A8A4AC4B-CE99-4936-B88B-0D75EB029444}" srcOrd="2" destOrd="0" presId="urn:microsoft.com/office/officeart/2005/8/layout/orgChart1"/>
    <dgm:cxn modelId="{A30D5AE7-07C5-4520-BA16-64A6D1BB85E3}" type="presParOf" srcId="{E1C800D1-FD63-4D2C-894F-BADA93A9C4A0}" destId="{A1005449-23C2-4821-BC07-2C2477928CD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0F4D9-404B-48FC-86F2-1907324B3575}">
      <dsp:nvSpPr>
        <dsp:cNvPr id="0" name=""/>
        <dsp:cNvSpPr/>
      </dsp:nvSpPr>
      <dsp:spPr>
        <a:xfrm>
          <a:off x="242661" y="0"/>
          <a:ext cx="3860800" cy="3860800"/>
        </a:xfrm>
        <a:prstGeom prst="triangl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20EA5-AB87-4072-9DC9-207D63FA5703}">
      <dsp:nvSpPr>
        <dsp:cNvPr id="0" name=""/>
        <dsp:cNvSpPr/>
      </dsp:nvSpPr>
      <dsp:spPr>
        <a:xfrm>
          <a:off x="1873266" y="380999"/>
          <a:ext cx="2509520" cy="913923"/>
        </a:xfrm>
        <a:prstGeom prst="round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err="1" smtClean="0"/>
            <a:t>SaaS</a:t>
          </a:r>
          <a:endParaRPr lang="en-US" sz="3900" kern="1200" dirty="0"/>
        </a:p>
      </dsp:txBody>
      <dsp:txXfrm>
        <a:off x="1917880" y="425613"/>
        <a:ext cx="2420292" cy="824695"/>
      </dsp:txXfrm>
    </dsp:sp>
    <dsp:sp modelId="{08196417-5314-4BD2-9715-74B5B8617DCF}">
      <dsp:nvSpPr>
        <dsp:cNvPr id="0" name=""/>
        <dsp:cNvSpPr/>
      </dsp:nvSpPr>
      <dsp:spPr>
        <a:xfrm>
          <a:off x="1908826" y="1447801"/>
          <a:ext cx="2509520" cy="913923"/>
        </a:xfrm>
        <a:prstGeom prst="roundRect">
          <a:avLst/>
        </a:prstGeom>
        <a:solidFill>
          <a:schemeClr val="lt1">
            <a:alpha val="90000"/>
            <a:hueOff val="0"/>
            <a:satOff val="0"/>
            <a:lumOff val="0"/>
            <a:alphaOff val="0"/>
          </a:schemeClr>
        </a:solidFill>
        <a:ln w="15875" cap="flat" cmpd="sng" algn="ctr">
          <a:solidFill>
            <a:schemeClr val="accent2">
              <a:hueOff val="-3277702"/>
              <a:satOff val="-3888"/>
              <a:lumOff val="-20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err="1" smtClean="0"/>
            <a:t>PaaS</a:t>
          </a:r>
          <a:endParaRPr lang="en-US" sz="3900" kern="1200" dirty="0"/>
        </a:p>
      </dsp:txBody>
      <dsp:txXfrm>
        <a:off x="1953440" y="1492415"/>
        <a:ext cx="2420292" cy="824695"/>
      </dsp:txXfrm>
    </dsp:sp>
    <dsp:sp modelId="{36BF00CE-3F3E-4605-B2F5-E6EF9BE1C362}">
      <dsp:nvSpPr>
        <dsp:cNvPr id="0" name=""/>
        <dsp:cNvSpPr/>
      </dsp:nvSpPr>
      <dsp:spPr>
        <a:xfrm>
          <a:off x="1985015" y="2514600"/>
          <a:ext cx="2509520" cy="913923"/>
        </a:xfrm>
        <a:prstGeom prst="roundRect">
          <a:avLst/>
        </a:prstGeom>
        <a:solidFill>
          <a:schemeClr val="lt1">
            <a:alpha val="90000"/>
            <a:hueOff val="0"/>
            <a:satOff val="0"/>
            <a:lumOff val="0"/>
            <a:alphaOff val="0"/>
          </a:schemeClr>
        </a:solidFill>
        <a:ln w="15875" cap="flat" cmpd="sng" algn="ctr">
          <a:solidFill>
            <a:schemeClr val="accent2">
              <a:hueOff val="-6555403"/>
              <a:satOff val="-7776"/>
              <a:lumOff val="-41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err="1" smtClean="0"/>
            <a:t>IaaS</a:t>
          </a:r>
          <a:endParaRPr lang="en-US" sz="3900" kern="1200" dirty="0"/>
        </a:p>
      </dsp:txBody>
      <dsp:txXfrm>
        <a:off x="2029629" y="2559214"/>
        <a:ext cx="2420292" cy="824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69694-7752-49A6-86B6-F97CF86E4654}">
      <dsp:nvSpPr>
        <dsp:cNvPr id="0" name=""/>
        <dsp:cNvSpPr/>
      </dsp:nvSpPr>
      <dsp:spPr>
        <a:xfrm>
          <a:off x="2993056" y="935663"/>
          <a:ext cx="2438414" cy="739578"/>
        </a:xfrm>
        <a:custGeom>
          <a:avLst/>
          <a:gdLst/>
          <a:ahLst/>
          <a:cxnLst/>
          <a:rect l="0" t="0" r="0" b="0"/>
          <a:pathLst>
            <a:path>
              <a:moveTo>
                <a:pt x="0" y="0"/>
              </a:moveTo>
              <a:lnTo>
                <a:pt x="0" y="543089"/>
              </a:lnTo>
              <a:lnTo>
                <a:pt x="2438414" y="543089"/>
              </a:lnTo>
              <a:lnTo>
                <a:pt x="2438414" y="73957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E8930-E94C-43ED-A9F2-06371C1D903A}">
      <dsp:nvSpPr>
        <dsp:cNvPr id="0" name=""/>
        <dsp:cNvSpPr/>
      </dsp:nvSpPr>
      <dsp:spPr>
        <a:xfrm>
          <a:off x="2993056" y="935663"/>
          <a:ext cx="228601" cy="816933"/>
        </a:xfrm>
        <a:custGeom>
          <a:avLst/>
          <a:gdLst/>
          <a:ahLst/>
          <a:cxnLst/>
          <a:rect l="0" t="0" r="0" b="0"/>
          <a:pathLst>
            <a:path>
              <a:moveTo>
                <a:pt x="0" y="0"/>
              </a:moveTo>
              <a:lnTo>
                <a:pt x="0" y="620444"/>
              </a:lnTo>
              <a:lnTo>
                <a:pt x="228601" y="620444"/>
              </a:lnTo>
              <a:lnTo>
                <a:pt x="228601" y="81693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DE69B-403C-44B3-AD2B-0D64B90D56A3}">
      <dsp:nvSpPr>
        <dsp:cNvPr id="0" name=""/>
        <dsp:cNvSpPr/>
      </dsp:nvSpPr>
      <dsp:spPr>
        <a:xfrm>
          <a:off x="935663" y="935663"/>
          <a:ext cx="2057393" cy="851765"/>
        </a:xfrm>
        <a:custGeom>
          <a:avLst/>
          <a:gdLst/>
          <a:ahLst/>
          <a:cxnLst/>
          <a:rect l="0" t="0" r="0" b="0"/>
          <a:pathLst>
            <a:path>
              <a:moveTo>
                <a:pt x="2057393" y="0"/>
              </a:moveTo>
              <a:lnTo>
                <a:pt x="2057393" y="655275"/>
              </a:lnTo>
              <a:lnTo>
                <a:pt x="0" y="655275"/>
              </a:lnTo>
              <a:lnTo>
                <a:pt x="0" y="85176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F8C78-CE8A-4FA7-A6ED-5263B215A56A}">
      <dsp:nvSpPr>
        <dsp:cNvPr id="0" name=""/>
        <dsp:cNvSpPr/>
      </dsp:nvSpPr>
      <dsp:spPr>
        <a:xfrm>
          <a:off x="2057393" y="0"/>
          <a:ext cx="1871327" cy="93566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Client</a:t>
          </a:r>
          <a:endParaRPr lang="en-US" sz="4000" kern="1200" dirty="0"/>
        </a:p>
      </dsp:txBody>
      <dsp:txXfrm>
        <a:off x="2057393" y="0"/>
        <a:ext cx="1871327" cy="935663"/>
      </dsp:txXfrm>
    </dsp:sp>
    <dsp:sp modelId="{A5619955-BBFB-4EE4-8315-A6DCC724E59C}">
      <dsp:nvSpPr>
        <dsp:cNvPr id="0" name=""/>
        <dsp:cNvSpPr/>
      </dsp:nvSpPr>
      <dsp:spPr>
        <a:xfrm>
          <a:off x="0" y="1787428"/>
          <a:ext cx="1871327" cy="19622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 	</a:t>
          </a:r>
          <a:endParaRPr lang="en-US" sz="4000" kern="1200" dirty="0"/>
        </a:p>
      </dsp:txBody>
      <dsp:txXfrm>
        <a:off x="0" y="1787428"/>
        <a:ext cx="1871327" cy="1962246"/>
      </dsp:txXfrm>
    </dsp:sp>
    <dsp:sp modelId="{8F7E0CDF-C84D-46C6-8733-5AA1C62EDACD}">
      <dsp:nvSpPr>
        <dsp:cNvPr id="0" name=""/>
        <dsp:cNvSpPr/>
      </dsp:nvSpPr>
      <dsp:spPr>
        <a:xfrm>
          <a:off x="2285994" y="1752597"/>
          <a:ext cx="1871327" cy="1922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 </a:t>
          </a:r>
          <a:endParaRPr lang="en-US" sz="4000" kern="1200" dirty="0"/>
        </a:p>
      </dsp:txBody>
      <dsp:txXfrm>
        <a:off x="2285994" y="1752597"/>
        <a:ext cx="1871327" cy="1922031"/>
      </dsp:txXfrm>
    </dsp:sp>
    <dsp:sp modelId="{24A0F867-72B3-471B-8341-23EB48B38A69}">
      <dsp:nvSpPr>
        <dsp:cNvPr id="0" name=""/>
        <dsp:cNvSpPr/>
      </dsp:nvSpPr>
      <dsp:spPr>
        <a:xfrm>
          <a:off x="4495807" y="1675242"/>
          <a:ext cx="1871327" cy="207443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 </a:t>
          </a:r>
          <a:endParaRPr lang="en-US" sz="4000" kern="1200" dirty="0"/>
        </a:p>
      </dsp:txBody>
      <dsp:txXfrm>
        <a:off x="4495807" y="1675242"/>
        <a:ext cx="1871327" cy="207443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84DF87-4ECD-4B01-B012-230A46831330}" type="datetimeFigureOut">
              <a:rPr lang="en-US" smtClean="0"/>
              <a:t>4/17/2013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62CD1F-D7C5-4B06-9F3B-D3E25747151E}" type="slidenum">
              <a:rPr lang="en-US" smtClean="0"/>
              <a:t>‹#›</a:t>
            </a:fld>
            <a:endParaRPr lang="en-US"/>
          </a:p>
        </p:txBody>
      </p:sp>
    </p:spTree>
    <p:extLst>
      <p:ext uri="{BB962C8B-B14F-4D97-AF65-F5344CB8AC3E}">
        <p14:creationId xmlns:p14="http://schemas.microsoft.com/office/powerpoint/2010/main" val="341719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62CD1F-D7C5-4B06-9F3B-D3E25747151E}" type="slidenum">
              <a:rPr lang="en-US" smtClean="0"/>
              <a:t>11</a:t>
            </a:fld>
            <a:endParaRPr lang="en-US"/>
          </a:p>
        </p:txBody>
      </p:sp>
    </p:spTree>
    <p:extLst>
      <p:ext uri="{BB962C8B-B14F-4D97-AF65-F5344CB8AC3E}">
        <p14:creationId xmlns:p14="http://schemas.microsoft.com/office/powerpoint/2010/main" val="125517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4/17/2013</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www.youtube.com/watch?v=TTNgV0O_oTg&amp;feature=related" TargetMode="External"/><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Cloud_computing"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M.A.Doman</a:t>
            </a:r>
            <a:r>
              <a:rPr lang="en-US" dirty="0"/>
              <a:t> </a:t>
            </a:r>
            <a:r>
              <a:rPr lang="en-US" dirty="0" smtClean="0"/>
              <a:t>2011</a:t>
            </a:r>
            <a:endParaRPr lang="en-US" dirty="0"/>
          </a:p>
        </p:txBody>
      </p:sp>
      <p:sp>
        <p:nvSpPr>
          <p:cNvPr id="2" name="Title 1"/>
          <p:cNvSpPr>
            <a:spLocks noGrp="1"/>
          </p:cNvSpPr>
          <p:nvPr>
            <p:ph type="ctrTitle"/>
          </p:nvPr>
        </p:nvSpPr>
        <p:spPr/>
        <p:txBody>
          <a:bodyPr/>
          <a:lstStyle/>
          <a:p>
            <a:pPr marL="182880" indent="0">
              <a:buNone/>
            </a:pPr>
            <a:r>
              <a:rPr lang="en-US" dirty="0" smtClean="0"/>
              <a:t>Cloud Computing</a:t>
            </a:r>
            <a:endParaRPr lang="en-US" dirty="0"/>
          </a:p>
        </p:txBody>
      </p:sp>
      <p:pic>
        <p:nvPicPr>
          <p:cNvPr id="2050" name="Picture 2" descr="C:\Users\doman\AppData\Local\Microsoft\Windows\Temporary Internet Files\Content.IE5\2VHZBC67\MM900284068[1].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838200"/>
            <a:ext cx="155448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07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838200"/>
            <a:ext cx="8458200" cy="1524000"/>
          </a:xfrm>
        </p:spPr>
        <p:txBody>
          <a:bodyPr/>
          <a:lstStyle/>
          <a:p>
            <a:pPr marL="45720" indent="0">
              <a:buNone/>
            </a:pPr>
            <a:r>
              <a:rPr lang="en-US" dirty="0" smtClean="0"/>
              <a:t>VIM</a:t>
            </a:r>
            <a:r>
              <a:rPr lang="en-US" dirty="0"/>
              <a:t>: Virtualization Infrastructure Management</a:t>
            </a:r>
          </a:p>
          <a:p>
            <a:pPr>
              <a:buFont typeface="Arial" pitchFamily="34" charset="0"/>
              <a:buChar char="•"/>
            </a:pPr>
            <a:r>
              <a:rPr lang="en-US" dirty="0" smtClean="0"/>
              <a:t>Manage </a:t>
            </a:r>
            <a:r>
              <a:rPr lang="en-US" dirty="0"/>
              <a:t>the physical and virtual resources in a holistic fashion. </a:t>
            </a:r>
          </a:p>
          <a:p>
            <a:pPr>
              <a:buFont typeface="Arial" pitchFamily="34" charset="0"/>
              <a:buChar char="•"/>
            </a:pPr>
            <a:r>
              <a:rPr lang="en-US" dirty="0"/>
              <a:t>Rapidly and dynamically provision resources to </a:t>
            </a:r>
            <a:r>
              <a:rPr lang="en-US" dirty="0" smtClean="0"/>
              <a:t>applications	</a:t>
            </a:r>
            <a:endParaRPr lang="en-US" dirty="0"/>
          </a:p>
          <a:p>
            <a:pPr marL="45720" indent="0">
              <a:buNone/>
            </a:pPr>
            <a:endParaRPr lang="en-US" dirty="0"/>
          </a:p>
        </p:txBody>
      </p:sp>
      <p:sp>
        <p:nvSpPr>
          <p:cNvPr id="6" name="Title 1"/>
          <p:cNvSpPr>
            <a:spLocks noGrp="1"/>
          </p:cNvSpPr>
          <p:nvPr>
            <p:ph type="title"/>
          </p:nvPr>
        </p:nvSpPr>
        <p:spPr>
          <a:xfrm>
            <a:off x="419100" y="5867400"/>
            <a:ext cx="8534400" cy="1143000"/>
          </a:xfrm>
        </p:spPr>
        <p:txBody>
          <a:bodyPr/>
          <a:lstStyle/>
          <a:p>
            <a:pPr marL="0" indent="0">
              <a:buNone/>
            </a:pPr>
            <a:r>
              <a:rPr lang="en-US" sz="4000" dirty="0" err="1" smtClean="0"/>
              <a:t>IaaS</a:t>
            </a:r>
            <a:endParaRPr lang="en-US" sz="4000" dirty="0"/>
          </a:p>
        </p:txBody>
      </p:sp>
      <p:sp>
        <p:nvSpPr>
          <p:cNvPr id="7" name="Title 1"/>
          <p:cNvSpPr txBox="1">
            <a:spLocks/>
          </p:cNvSpPr>
          <p:nvPr/>
        </p:nvSpPr>
        <p:spPr>
          <a:xfrm>
            <a:off x="27709" y="-1"/>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Virtualization </a:t>
            </a:r>
            <a:endParaRPr lang="en-US" sz="4000" dirty="0"/>
          </a:p>
        </p:txBody>
      </p:sp>
      <p:sp>
        <p:nvSpPr>
          <p:cNvPr id="8" name="Rounded Rectangle 7"/>
          <p:cNvSpPr/>
          <p:nvPr/>
        </p:nvSpPr>
        <p:spPr>
          <a:xfrm>
            <a:off x="561109" y="2195945"/>
            <a:ext cx="8286750" cy="36576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9" name="Rounded Rectangle 8"/>
          <p:cNvSpPr/>
          <p:nvPr/>
        </p:nvSpPr>
        <p:spPr>
          <a:xfrm>
            <a:off x="1219200" y="2514600"/>
            <a:ext cx="2133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10000" y="2514600"/>
            <a:ext cx="2133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172200" y="2514600"/>
            <a:ext cx="2133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47800" y="2743200"/>
            <a:ext cx="1600200" cy="1066800"/>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p>
          <a:p>
            <a:pPr algn="ctr"/>
            <a:r>
              <a:rPr lang="en-US" dirty="0" smtClean="0"/>
              <a:t>DB</a:t>
            </a:r>
          </a:p>
          <a:p>
            <a:pPr algn="ctr"/>
            <a:r>
              <a:rPr lang="en-US" dirty="0" smtClean="0"/>
              <a:t>Email Server</a:t>
            </a:r>
            <a:endParaRPr lang="en-US" dirty="0"/>
          </a:p>
        </p:txBody>
      </p:sp>
      <p:sp>
        <p:nvSpPr>
          <p:cNvPr id="14" name="Rounded Rectangle 13"/>
          <p:cNvSpPr/>
          <p:nvPr/>
        </p:nvSpPr>
        <p:spPr>
          <a:xfrm>
            <a:off x="1447800" y="4052455"/>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Window</a:t>
            </a:r>
            <a:endParaRPr lang="en-US" b="1" dirty="0"/>
          </a:p>
        </p:txBody>
      </p:sp>
      <p:sp>
        <p:nvSpPr>
          <p:cNvPr id="15" name="Rounded Rectangle 14"/>
          <p:cNvSpPr/>
          <p:nvPr/>
        </p:nvSpPr>
        <p:spPr>
          <a:xfrm>
            <a:off x="4076700" y="4052455"/>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Linux</a:t>
            </a:r>
            <a:endParaRPr lang="en-US" b="1" dirty="0"/>
          </a:p>
        </p:txBody>
      </p:sp>
      <p:sp>
        <p:nvSpPr>
          <p:cNvPr id="16" name="Rounded Rectangle 15"/>
          <p:cNvSpPr/>
          <p:nvPr/>
        </p:nvSpPr>
        <p:spPr>
          <a:xfrm>
            <a:off x="3962400" y="2743200"/>
            <a:ext cx="1714500" cy="1066800"/>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Facebook app</a:t>
            </a:r>
          </a:p>
          <a:p>
            <a:pPr algn="ctr"/>
            <a:r>
              <a:rPr lang="en-US" dirty="0" smtClean="0"/>
              <a:t>DB</a:t>
            </a:r>
          </a:p>
          <a:p>
            <a:pPr algn="ctr"/>
            <a:r>
              <a:rPr lang="en-US" dirty="0" smtClean="0"/>
              <a:t>Java</a:t>
            </a:r>
            <a:endParaRPr lang="en-US" dirty="0"/>
          </a:p>
        </p:txBody>
      </p:sp>
      <p:sp>
        <p:nvSpPr>
          <p:cNvPr id="17" name="Rounded Rectangle 16"/>
          <p:cNvSpPr/>
          <p:nvPr/>
        </p:nvSpPr>
        <p:spPr>
          <a:xfrm>
            <a:off x="6438900" y="4052455"/>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Guest OS</a:t>
            </a:r>
            <a:endParaRPr lang="en-US" b="1" dirty="0"/>
          </a:p>
        </p:txBody>
      </p:sp>
      <p:sp>
        <p:nvSpPr>
          <p:cNvPr id="18" name="Rounded Rectangle 17"/>
          <p:cNvSpPr/>
          <p:nvPr/>
        </p:nvSpPr>
        <p:spPr>
          <a:xfrm>
            <a:off x="6381750" y="2743200"/>
            <a:ext cx="1714500" cy="1066800"/>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A</a:t>
            </a:r>
          </a:p>
          <a:p>
            <a:pPr algn="ctr"/>
            <a:r>
              <a:rPr lang="en-US" dirty="0" smtClean="0"/>
              <a:t>App B</a:t>
            </a:r>
          </a:p>
          <a:p>
            <a:pPr algn="ctr"/>
            <a:r>
              <a:rPr lang="en-US" dirty="0" smtClean="0"/>
              <a:t>App C</a:t>
            </a:r>
            <a:endParaRPr lang="en-US" dirty="0"/>
          </a:p>
        </p:txBody>
      </p:sp>
      <p:sp>
        <p:nvSpPr>
          <p:cNvPr id="19" name="TextBox 18"/>
          <p:cNvSpPr txBox="1"/>
          <p:nvPr/>
        </p:nvSpPr>
        <p:spPr>
          <a:xfrm>
            <a:off x="990600" y="2230582"/>
            <a:ext cx="736099" cy="369332"/>
          </a:xfrm>
          <a:prstGeom prst="rect">
            <a:avLst/>
          </a:prstGeom>
          <a:noFill/>
        </p:spPr>
        <p:txBody>
          <a:bodyPr wrap="none" rtlCol="0">
            <a:spAutoFit/>
          </a:bodyPr>
          <a:lstStyle/>
          <a:p>
            <a:r>
              <a:rPr lang="en-US" dirty="0" smtClean="0"/>
              <a:t>HOST</a:t>
            </a:r>
            <a:endParaRPr lang="en-US" dirty="0"/>
          </a:p>
        </p:txBody>
      </p:sp>
      <p:sp>
        <p:nvSpPr>
          <p:cNvPr id="20" name="Rounded Rectangle 19"/>
          <p:cNvSpPr/>
          <p:nvPr/>
        </p:nvSpPr>
        <p:spPr>
          <a:xfrm>
            <a:off x="1371600" y="4786746"/>
            <a:ext cx="6648450" cy="394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Machine Monitor (Hypervisor)</a:t>
            </a:r>
            <a:endParaRPr lang="en-US" dirty="0"/>
          </a:p>
        </p:txBody>
      </p:sp>
      <p:sp>
        <p:nvSpPr>
          <p:cNvPr id="21" name="Rounded Rectangle 20"/>
          <p:cNvSpPr/>
          <p:nvPr/>
        </p:nvSpPr>
        <p:spPr>
          <a:xfrm>
            <a:off x="1380259" y="5271654"/>
            <a:ext cx="6648450" cy="443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Tree>
    <p:extLst>
      <p:ext uri="{BB962C8B-B14F-4D97-AF65-F5344CB8AC3E}">
        <p14:creationId xmlns:p14="http://schemas.microsoft.com/office/powerpoint/2010/main" val="2732459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1143000" y="457200"/>
          <a:ext cx="6400800" cy="3749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1219200" y="2590800"/>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VM1</a:t>
            </a:r>
            <a:endParaRPr lang="en-US" b="1" dirty="0"/>
          </a:p>
        </p:txBody>
      </p:sp>
      <p:sp>
        <p:nvSpPr>
          <p:cNvPr id="6" name="Rounded Rectangle 5"/>
          <p:cNvSpPr/>
          <p:nvPr/>
        </p:nvSpPr>
        <p:spPr>
          <a:xfrm>
            <a:off x="1295400" y="3124200"/>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VM 2</a:t>
            </a:r>
            <a:endParaRPr lang="en-US" b="1" dirty="0"/>
          </a:p>
        </p:txBody>
      </p:sp>
      <p:sp>
        <p:nvSpPr>
          <p:cNvPr id="7" name="Rounded Rectangle 6"/>
          <p:cNvSpPr/>
          <p:nvPr/>
        </p:nvSpPr>
        <p:spPr>
          <a:xfrm>
            <a:off x="1295400" y="3581400"/>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VM3</a:t>
            </a:r>
            <a:endParaRPr lang="en-US" b="1" dirty="0"/>
          </a:p>
        </p:txBody>
      </p:sp>
      <p:sp>
        <p:nvSpPr>
          <p:cNvPr id="8" name="Rounded Rectangle 7"/>
          <p:cNvSpPr/>
          <p:nvPr/>
        </p:nvSpPr>
        <p:spPr>
          <a:xfrm>
            <a:off x="5867400" y="2971800"/>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VM7</a:t>
            </a:r>
            <a:endParaRPr lang="en-US" b="1" dirty="0"/>
          </a:p>
        </p:txBody>
      </p:sp>
      <p:sp>
        <p:nvSpPr>
          <p:cNvPr id="9" name="Rounded Rectangle 8"/>
          <p:cNvSpPr/>
          <p:nvPr/>
        </p:nvSpPr>
        <p:spPr>
          <a:xfrm>
            <a:off x="3657600" y="3048000"/>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VM5</a:t>
            </a:r>
            <a:endParaRPr lang="en-US" b="1" dirty="0"/>
          </a:p>
        </p:txBody>
      </p:sp>
      <p:sp>
        <p:nvSpPr>
          <p:cNvPr id="10" name="Rounded Rectangle 9"/>
          <p:cNvSpPr/>
          <p:nvPr/>
        </p:nvSpPr>
        <p:spPr>
          <a:xfrm>
            <a:off x="5791200" y="2438400"/>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VM6</a:t>
            </a:r>
            <a:endParaRPr lang="en-US" b="1" dirty="0"/>
          </a:p>
        </p:txBody>
      </p:sp>
      <p:sp>
        <p:nvSpPr>
          <p:cNvPr id="11" name="Rounded Rectangle 10"/>
          <p:cNvSpPr/>
          <p:nvPr/>
        </p:nvSpPr>
        <p:spPr>
          <a:xfrm>
            <a:off x="3657600" y="2590800"/>
            <a:ext cx="1600200" cy="367145"/>
          </a:xfrm>
          <a:prstGeom prst="roundRect">
            <a:avLst/>
          </a:prstGeom>
          <a:solidFill>
            <a:srgbClr val="8A9B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VM 4</a:t>
            </a:r>
            <a:endParaRPr lang="en-US" b="1" dirty="0"/>
          </a:p>
        </p:txBody>
      </p:sp>
      <p:sp>
        <p:nvSpPr>
          <p:cNvPr id="12" name="Rectangle 11"/>
          <p:cNvSpPr/>
          <p:nvPr/>
        </p:nvSpPr>
        <p:spPr>
          <a:xfrm>
            <a:off x="1143000" y="1752600"/>
            <a:ext cx="7315200" cy="304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Interface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48901E-6 L 0.5125 0.13995 " pathEditMode="relative" rAng="0" ptsTypes="AA">
                                      <p:cBhvr>
                                        <p:cTn id="6" dur="2000" fill="hold"/>
                                        <p:tgtEl>
                                          <p:spTgt spid="5"/>
                                        </p:tgtEl>
                                        <p:attrNameLst>
                                          <p:attrName>ppt_x</p:attrName>
                                          <p:attrName>ppt_y</p:attrName>
                                        </p:attrNameLst>
                                      </p:cBhvr>
                                      <p:rCtr x="25625" y="698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33333E-6 -2.41499E-6 L -0.25 0.15545 " pathEditMode="relative" rAng="0" ptsTypes="AA">
                                      <p:cBhvr>
                                        <p:cTn id="10" dur="2000" fill="hold"/>
                                        <p:tgtEl>
                                          <p:spTgt spid="10"/>
                                        </p:tgtEl>
                                        <p:attrNameLst>
                                          <p:attrName>ppt_x</p:attrName>
                                          <p:attrName>ppt_y</p:attrName>
                                        </p:attrNameLst>
                                      </p:cBhvr>
                                      <p:rCtr x="-12500" y="77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2998"/>
            <a:ext cx="7391399" cy="4038601"/>
          </a:xfrm>
        </p:spPr>
        <p:txBody>
          <a:bodyPr>
            <a:normAutofit lnSpcReduction="10000"/>
          </a:bodyPr>
          <a:lstStyle/>
          <a:p>
            <a:pPr marL="45720" indent="0">
              <a:buNone/>
            </a:pPr>
            <a:r>
              <a:rPr lang="en-US" dirty="0" smtClean="0"/>
              <a:t>Migration services is the process of moving a virtual machine from one host server or storage location to another.</a:t>
            </a:r>
          </a:p>
          <a:p>
            <a:pPr marL="45720" indent="0">
              <a:buNone/>
            </a:pPr>
            <a:endParaRPr lang="en-US" dirty="0"/>
          </a:p>
          <a:p>
            <a:pPr marL="45720" indent="0">
              <a:buNone/>
            </a:pPr>
            <a:endParaRPr lang="en-US" dirty="0" smtClean="0"/>
          </a:p>
          <a:p>
            <a:pPr marL="45720" indent="0">
              <a:buNone/>
            </a:pPr>
            <a:r>
              <a:rPr lang="en-US" dirty="0"/>
              <a:t>Used to:</a:t>
            </a:r>
          </a:p>
          <a:p>
            <a:r>
              <a:rPr lang="en-US" dirty="0"/>
              <a:t>Make adjustments to resource priorities to match demand conditions</a:t>
            </a:r>
          </a:p>
          <a:p>
            <a:r>
              <a:rPr lang="en-US" dirty="0"/>
              <a:t>Service upgraded</a:t>
            </a:r>
          </a:p>
          <a:p>
            <a:r>
              <a:rPr lang="en-US" dirty="0"/>
              <a:t>?????</a:t>
            </a:r>
          </a:p>
          <a:p>
            <a:pPr marL="45720" indent="0">
              <a:buNone/>
            </a:pPr>
            <a:endParaRPr lang="en-US" dirty="0"/>
          </a:p>
        </p:txBody>
      </p:sp>
      <p:sp>
        <p:nvSpPr>
          <p:cNvPr id="4" name="Title 1"/>
          <p:cNvSpPr txBox="1">
            <a:spLocks/>
          </p:cNvSpPr>
          <p:nvPr/>
        </p:nvSpPr>
        <p:spPr>
          <a:xfrm>
            <a:off x="27709" y="-1"/>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Migration Services</a:t>
            </a:r>
            <a:endParaRPr lang="en-US" sz="4000" dirty="0"/>
          </a:p>
        </p:txBody>
      </p:sp>
      <p:sp>
        <p:nvSpPr>
          <p:cNvPr id="5" name="Title 1"/>
          <p:cNvSpPr txBox="1">
            <a:spLocks/>
          </p:cNvSpPr>
          <p:nvPr/>
        </p:nvSpPr>
        <p:spPr>
          <a:xfrm>
            <a:off x="419100" y="586740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US" sz="4000" smtClean="0"/>
              <a:t>IaaS</a:t>
            </a:r>
            <a:endParaRPr lang="en-US" sz="4000" dirty="0"/>
          </a:p>
        </p:txBody>
      </p:sp>
    </p:spTree>
    <p:extLst>
      <p:ext uri="{BB962C8B-B14F-4D97-AF65-F5344CB8AC3E}">
        <p14:creationId xmlns:p14="http://schemas.microsoft.com/office/powerpoint/2010/main" val="240674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2998"/>
            <a:ext cx="7876309" cy="4724401"/>
          </a:xfrm>
        </p:spPr>
        <p:txBody>
          <a:bodyPr>
            <a:normAutofit lnSpcReduction="10000"/>
          </a:bodyPr>
          <a:lstStyle/>
          <a:p>
            <a:pPr marL="45720" indent="0">
              <a:buNone/>
            </a:pPr>
            <a:endParaRPr lang="en-US" dirty="0" smtClean="0"/>
          </a:p>
          <a:p>
            <a:pPr marL="45720" indent="0">
              <a:buNone/>
            </a:pPr>
            <a:r>
              <a:rPr lang="en-US" dirty="0" smtClean="0"/>
              <a:t>All </a:t>
            </a:r>
            <a:r>
              <a:rPr lang="en-US" dirty="0"/>
              <a:t>key machine’s components, CPU, storage disks, networking and memory are completely virtualized. This facilitates the entire state of the virtual machine that must be captured and moved.</a:t>
            </a:r>
          </a:p>
          <a:p>
            <a:pPr marL="45720" indent="0">
              <a:buNone/>
            </a:pPr>
            <a:endParaRPr lang="en-US" dirty="0" smtClean="0"/>
          </a:p>
          <a:p>
            <a:pPr marL="45720" indent="0">
              <a:buNone/>
            </a:pPr>
            <a:endParaRPr lang="en-US" dirty="0" smtClean="0"/>
          </a:p>
          <a:p>
            <a:pPr marL="45720" indent="0">
              <a:buNone/>
            </a:pPr>
            <a:r>
              <a:rPr lang="en-US" dirty="0" smtClean="0"/>
              <a:t>Various techniques:</a:t>
            </a:r>
          </a:p>
          <a:p>
            <a:r>
              <a:rPr lang="en-US" dirty="0" smtClean="0"/>
              <a:t>Live (hot or real time) migration : VM is powered on</a:t>
            </a:r>
          </a:p>
          <a:p>
            <a:r>
              <a:rPr lang="en-US" dirty="0" smtClean="0"/>
              <a:t>Regular (cold) migration: VM is powered off</a:t>
            </a:r>
          </a:p>
          <a:p>
            <a:r>
              <a:rPr lang="en-US" dirty="0" smtClean="0"/>
              <a:t>Live Storage migration</a:t>
            </a:r>
          </a:p>
          <a:p>
            <a:pPr marL="45720" indent="0">
              <a:buNone/>
            </a:pPr>
            <a:r>
              <a:rPr lang="en-US" dirty="0"/>
              <a:t>	</a:t>
            </a:r>
            <a:r>
              <a:rPr lang="en-US" dirty="0" smtClean="0"/>
              <a:t> </a:t>
            </a:r>
            <a:endParaRPr lang="en-US" dirty="0"/>
          </a:p>
        </p:txBody>
      </p:sp>
      <p:sp>
        <p:nvSpPr>
          <p:cNvPr id="4" name="Title 1"/>
          <p:cNvSpPr txBox="1">
            <a:spLocks/>
          </p:cNvSpPr>
          <p:nvPr/>
        </p:nvSpPr>
        <p:spPr>
          <a:xfrm>
            <a:off x="27709" y="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Migration Services</a:t>
            </a:r>
            <a:endParaRPr lang="en-US" sz="4000" dirty="0"/>
          </a:p>
        </p:txBody>
      </p:sp>
      <p:sp>
        <p:nvSpPr>
          <p:cNvPr id="5" name="Title 1"/>
          <p:cNvSpPr txBox="1">
            <a:spLocks/>
          </p:cNvSpPr>
          <p:nvPr/>
        </p:nvSpPr>
        <p:spPr>
          <a:xfrm>
            <a:off x="419100" y="586740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US" sz="4000" smtClean="0"/>
              <a:t>IaaS</a:t>
            </a:r>
            <a:endParaRPr lang="en-US" sz="4000" dirty="0"/>
          </a:p>
        </p:txBody>
      </p:sp>
    </p:spTree>
    <p:extLst>
      <p:ext uri="{BB962C8B-B14F-4D97-AF65-F5344CB8AC3E}">
        <p14:creationId xmlns:p14="http://schemas.microsoft.com/office/powerpoint/2010/main" val="707687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5410200"/>
            <a:ext cx="88392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US" sz="4000" dirty="0" err="1" smtClean="0"/>
              <a:t>IaaS</a:t>
            </a:r>
            <a:endParaRPr lang="en-US" sz="4000" dirty="0"/>
          </a:p>
        </p:txBody>
      </p:sp>
      <p:sp>
        <p:nvSpPr>
          <p:cNvPr id="5" name="Title 1"/>
          <p:cNvSpPr txBox="1">
            <a:spLocks/>
          </p:cNvSpPr>
          <p:nvPr/>
        </p:nvSpPr>
        <p:spPr>
          <a:xfrm>
            <a:off x="48491" y="-20784"/>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Networking</a:t>
            </a:r>
            <a:endParaRPr lang="en-US" sz="4000" dirty="0"/>
          </a:p>
        </p:txBody>
      </p:sp>
      <p:sp>
        <p:nvSpPr>
          <p:cNvPr id="7" name="Rectangle 6"/>
          <p:cNvSpPr/>
          <p:nvPr/>
        </p:nvSpPr>
        <p:spPr>
          <a:xfrm>
            <a:off x="914400" y="2057400"/>
            <a:ext cx="3048000" cy="2895600"/>
          </a:xfrm>
          <a:prstGeom prst="rect">
            <a:avLst/>
          </a:prstGeom>
          <a:gradFill>
            <a:gsLst>
              <a:gs pos="0">
                <a:srgbClr val="FFF200"/>
              </a:gs>
              <a:gs pos="45000">
                <a:srgbClr val="FF7A00"/>
              </a:gs>
              <a:gs pos="92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588327" y="1219195"/>
            <a:ext cx="1638302" cy="304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45FF3"/>
                </a:solidFill>
              </a:rPr>
              <a:t>Switch</a:t>
            </a:r>
            <a:endParaRPr lang="en-US" dirty="0">
              <a:solidFill>
                <a:srgbClr val="745FF3"/>
              </a:solidFill>
            </a:endParaRPr>
          </a:p>
        </p:txBody>
      </p:sp>
      <p:sp>
        <p:nvSpPr>
          <p:cNvPr id="8" name="Rectangle 7"/>
          <p:cNvSpPr/>
          <p:nvPr/>
        </p:nvSpPr>
        <p:spPr>
          <a:xfrm>
            <a:off x="4294909" y="2008909"/>
            <a:ext cx="3706091" cy="28956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p:cNvCxnSpPr>
            <a:endCxn id="9" idx="2"/>
          </p:cNvCxnSpPr>
          <p:nvPr/>
        </p:nvCxnSpPr>
        <p:spPr>
          <a:xfrm rot="5400000" flipH="1" flipV="1">
            <a:off x="1438762" y="2682207"/>
            <a:ext cx="1039095" cy="60689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V="1">
            <a:off x="2258290" y="2542309"/>
            <a:ext cx="1198422" cy="838198"/>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flipV="1">
            <a:off x="4845627" y="2362199"/>
            <a:ext cx="1302329" cy="1143001"/>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0" idx="2"/>
          </p:cNvCxnSpPr>
          <p:nvPr/>
        </p:nvCxnSpPr>
        <p:spPr>
          <a:xfrm rot="5400000" flipH="1" flipV="1">
            <a:off x="5692485" y="2717222"/>
            <a:ext cx="1198422" cy="488372"/>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V="1">
            <a:off x="6573982" y="2819401"/>
            <a:ext cx="1295402" cy="380998"/>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5" idx="0"/>
          </p:cNvCxnSpPr>
          <p:nvPr/>
        </p:nvCxnSpPr>
        <p:spPr>
          <a:xfrm rot="5400000" flipH="1" flipV="1">
            <a:off x="2415137" y="3638547"/>
            <a:ext cx="949030" cy="876302"/>
          </a:xfrm>
          <a:prstGeom prst="bentConnector3">
            <a:avLst/>
          </a:prstGeom>
          <a:ln w="25400"/>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575201" y="4551213"/>
            <a:ext cx="1752600" cy="304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45FF3"/>
                </a:solidFill>
              </a:rPr>
              <a:t>Bridge</a:t>
            </a:r>
          </a:p>
        </p:txBody>
      </p:sp>
      <p:cxnSp>
        <p:nvCxnSpPr>
          <p:cNvPr id="46" name="Elbow Connector 45"/>
          <p:cNvCxnSpPr>
            <a:stCxn id="8" idx="0"/>
          </p:cNvCxnSpPr>
          <p:nvPr/>
        </p:nvCxnSpPr>
        <p:spPr>
          <a:xfrm rot="16200000" flipV="1">
            <a:off x="5368637" y="1229591"/>
            <a:ext cx="637310" cy="921326"/>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6" idx="1"/>
          </p:cNvCxnSpPr>
          <p:nvPr/>
        </p:nvCxnSpPr>
        <p:spPr>
          <a:xfrm rot="5400000" flipH="1" flipV="1">
            <a:off x="2828060" y="1401037"/>
            <a:ext cx="789708" cy="730826"/>
          </a:xfrm>
          <a:prstGeom prst="bentConnector2">
            <a:avLst/>
          </a:prstGeom>
          <a:ln w="25400"/>
          <a:effectLst>
            <a:innerShdw blurRad="63500" dist="50800" dir="27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19200" y="1371599"/>
            <a:ext cx="1349087" cy="369332"/>
          </a:xfrm>
          <a:prstGeom prst="rect">
            <a:avLst/>
          </a:prstGeom>
          <a:noFill/>
        </p:spPr>
        <p:txBody>
          <a:bodyPr wrap="none" rtlCol="0">
            <a:spAutoFit/>
          </a:bodyPr>
          <a:lstStyle/>
          <a:p>
            <a:r>
              <a:rPr lang="en-US" dirty="0" smtClean="0"/>
              <a:t>Virtual LAN</a:t>
            </a:r>
            <a:endParaRPr lang="en-US" dirty="0"/>
          </a:p>
        </p:txBody>
      </p:sp>
      <p:sp>
        <p:nvSpPr>
          <p:cNvPr id="52" name="TextBox 51"/>
          <p:cNvSpPr txBox="1"/>
          <p:nvPr/>
        </p:nvSpPr>
        <p:spPr>
          <a:xfrm>
            <a:off x="6291696" y="1424823"/>
            <a:ext cx="1349087" cy="369332"/>
          </a:xfrm>
          <a:prstGeom prst="rect">
            <a:avLst/>
          </a:prstGeom>
          <a:noFill/>
        </p:spPr>
        <p:txBody>
          <a:bodyPr wrap="none" rtlCol="0">
            <a:spAutoFit/>
          </a:bodyPr>
          <a:lstStyle/>
          <a:p>
            <a:r>
              <a:rPr lang="en-US" dirty="0" smtClean="0"/>
              <a:t>Virtual LAN</a:t>
            </a:r>
            <a:endParaRPr lang="en-US" dirty="0"/>
          </a:p>
        </p:txBody>
      </p:sp>
      <p:sp>
        <p:nvSpPr>
          <p:cNvPr id="53" name="Cloud 52"/>
          <p:cNvSpPr/>
          <p:nvPr/>
        </p:nvSpPr>
        <p:spPr>
          <a:xfrm>
            <a:off x="3327801" y="5257800"/>
            <a:ext cx="1994077" cy="1295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54" name="Elbow Connector 53"/>
          <p:cNvCxnSpPr>
            <a:stCxn id="7" idx="2"/>
          </p:cNvCxnSpPr>
          <p:nvPr/>
        </p:nvCxnSpPr>
        <p:spPr>
          <a:xfrm rot="16200000" flipH="1">
            <a:off x="2667000" y="4724400"/>
            <a:ext cx="762000" cy="1219200"/>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385455" y="2161304"/>
            <a:ext cx="1752600" cy="304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45FF3"/>
                </a:solidFill>
              </a:rPr>
              <a:t>Bridge</a:t>
            </a:r>
          </a:p>
        </p:txBody>
      </p:sp>
      <p:sp>
        <p:nvSpPr>
          <p:cNvPr id="10" name="Rounded Rectangle 9"/>
          <p:cNvSpPr/>
          <p:nvPr/>
        </p:nvSpPr>
        <p:spPr>
          <a:xfrm>
            <a:off x="5659582" y="2057396"/>
            <a:ext cx="1752600" cy="3048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45FF3"/>
                </a:solidFill>
              </a:rPr>
              <a:t>Bridge</a:t>
            </a:r>
          </a:p>
        </p:txBody>
      </p:sp>
      <p:sp>
        <p:nvSpPr>
          <p:cNvPr id="62" name="TextBox 61"/>
          <p:cNvSpPr txBox="1"/>
          <p:nvPr/>
        </p:nvSpPr>
        <p:spPr>
          <a:xfrm>
            <a:off x="360218" y="2639080"/>
            <a:ext cx="1717964" cy="523220"/>
          </a:xfrm>
          <a:prstGeom prst="rect">
            <a:avLst/>
          </a:prstGeom>
          <a:solidFill>
            <a:schemeClr val="bg1"/>
          </a:solidFill>
        </p:spPr>
        <p:txBody>
          <a:bodyPr wrap="square" rtlCol="0">
            <a:spAutoFit/>
          </a:bodyPr>
          <a:lstStyle/>
          <a:p>
            <a:r>
              <a:rPr lang="en-US" sz="1400" dirty="0" smtClean="0"/>
              <a:t>02:01</a:t>
            </a:r>
            <a:r>
              <a:rPr lang="en-US" sz="1400" dirty="0" smtClean="0">
                <a:sym typeface="Wingdings" pitchFamily="2" charset="2"/>
              </a:rPr>
              <a:t>:0A:00:01:01</a:t>
            </a:r>
          </a:p>
          <a:p>
            <a:r>
              <a:rPr lang="en-US" sz="1400" dirty="0" smtClean="0">
                <a:sym typeface="Wingdings" pitchFamily="2" charset="2"/>
              </a:rPr>
              <a:t>10.0.1.1/24</a:t>
            </a:r>
            <a:endParaRPr lang="en-US" sz="1400" dirty="0"/>
          </a:p>
        </p:txBody>
      </p:sp>
      <p:sp>
        <p:nvSpPr>
          <p:cNvPr id="64" name="TextBox 63"/>
          <p:cNvSpPr txBox="1"/>
          <p:nvPr/>
        </p:nvSpPr>
        <p:spPr>
          <a:xfrm>
            <a:off x="2591667" y="2583662"/>
            <a:ext cx="1845251" cy="523220"/>
          </a:xfrm>
          <a:prstGeom prst="rect">
            <a:avLst/>
          </a:prstGeom>
          <a:solidFill>
            <a:schemeClr val="bg1"/>
          </a:solidFill>
        </p:spPr>
        <p:txBody>
          <a:bodyPr wrap="square" rtlCol="0">
            <a:spAutoFit/>
          </a:bodyPr>
          <a:lstStyle/>
          <a:p>
            <a:r>
              <a:rPr lang="en-US" sz="1400" dirty="0" smtClean="0"/>
              <a:t>02:01</a:t>
            </a:r>
            <a:r>
              <a:rPr lang="en-US" sz="1400" dirty="0" smtClean="0">
                <a:sym typeface="Wingdings" pitchFamily="2" charset="2"/>
              </a:rPr>
              <a:t>:0A:00:02:01</a:t>
            </a:r>
          </a:p>
          <a:p>
            <a:r>
              <a:rPr lang="en-US" sz="1400" dirty="0" smtClean="0">
                <a:sym typeface="Wingdings" pitchFamily="2" charset="2"/>
              </a:rPr>
              <a:t>10.0. 2.1/24</a:t>
            </a:r>
            <a:endParaRPr lang="en-US" sz="1400" dirty="0"/>
          </a:p>
        </p:txBody>
      </p:sp>
      <p:sp>
        <p:nvSpPr>
          <p:cNvPr id="65" name="TextBox 64"/>
          <p:cNvSpPr txBox="1"/>
          <p:nvPr/>
        </p:nvSpPr>
        <p:spPr>
          <a:xfrm>
            <a:off x="3039774" y="3941619"/>
            <a:ext cx="1845251" cy="523220"/>
          </a:xfrm>
          <a:prstGeom prst="rect">
            <a:avLst/>
          </a:prstGeom>
          <a:solidFill>
            <a:schemeClr val="bg1"/>
          </a:solidFill>
        </p:spPr>
        <p:txBody>
          <a:bodyPr wrap="square" rtlCol="0">
            <a:spAutoFit/>
          </a:bodyPr>
          <a:lstStyle/>
          <a:p>
            <a:r>
              <a:rPr lang="en-US" sz="1400" dirty="0" smtClean="0"/>
              <a:t>02:01</a:t>
            </a:r>
            <a:r>
              <a:rPr lang="en-US" sz="1400" dirty="0" smtClean="0">
                <a:sym typeface="Wingdings" pitchFamily="2" charset="2"/>
              </a:rPr>
              <a:t>:93:60:51:f1</a:t>
            </a:r>
          </a:p>
          <a:p>
            <a:r>
              <a:rPr lang="en-US" sz="1400" dirty="0" smtClean="0">
                <a:sym typeface="Wingdings" pitchFamily="2" charset="2"/>
              </a:rPr>
              <a:t>157.96,81,241/24</a:t>
            </a:r>
            <a:endParaRPr lang="en-US" sz="1400" dirty="0"/>
          </a:p>
        </p:txBody>
      </p:sp>
      <p:sp>
        <p:nvSpPr>
          <p:cNvPr id="66" name="TextBox 65"/>
          <p:cNvSpPr txBox="1"/>
          <p:nvPr/>
        </p:nvSpPr>
        <p:spPr>
          <a:xfrm>
            <a:off x="3962400" y="6488668"/>
            <a:ext cx="5249322" cy="369332"/>
          </a:xfrm>
          <a:prstGeom prst="rect">
            <a:avLst/>
          </a:prstGeom>
          <a:noFill/>
        </p:spPr>
        <p:txBody>
          <a:bodyPr wrap="none" rtlCol="0">
            <a:spAutoFit/>
          </a:bodyPr>
          <a:lstStyle/>
          <a:p>
            <a:r>
              <a:rPr lang="en-US" dirty="0" smtClean="0"/>
              <a:t>From Cloud Computing: Principles and Paradigms</a:t>
            </a:r>
            <a:endParaRPr lang="en-US" dirty="0"/>
          </a:p>
        </p:txBody>
      </p:sp>
      <p:sp>
        <p:nvSpPr>
          <p:cNvPr id="67" name="TextBox 66"/>
          <p:cNvSpPr txBox="1"/>
          <p:nvPr/>
        </p:nvSpPr>
        <p:spPr>
          <a:xfrm>
            <a:off x="6966239" y="2636910"/>
            <a:ext cx="1845251" cy="523220"/>
          </a:xfrm>
          <a:prstGeom prst="rect">
            <a:avLst/>
          </a:prstGeom>
          <a:solidFill>
            <a:schemeClr val="bg1"/>
          </a:solidFill>
        </p:spPr>
        <p:txBody>
          <a:bodyPr wrap="square" rtlCol="0">
            <a:spAutoFit/>
          </a:bodyPr>
          <a:lstStyle/>
          <a:p>
            <a:r>
              <a:rPr lang="en-US" sz="1400" dirty="0" smtClean="0"/>
              <a:t>02:01</a:t>
            </a:r>
            <a:r>
              <a:rPr lang="en-US" sz="1400" dirty="0" smtClean="0">
                <a:sym typeface="Wingdings" pitchFamily="2" charset="2"/>
              </a:rPr>
              <a:t>:0A:00:02:02</a:t>
            </a:r>
          </a:p>
          <a:p>
            <a:r>
              <a:rPr lang="en-US" sz="1400" dirty="0" smtClean="0">
                <a:sym typeface="Wingdings" pitchFamily="2" charset="2"/>
              </a:rPr>
              <a:t>10.0.2.2/24</a:t>
            </a:r>
            <a:endParaRPr lang="en-US" sz="1400" dirty="0"/>
          </a:p>
        </p:txBody>
      </p:sp>
      <p:sp>
        <p:nvSpPr>
          <p:cNvPr id="68" name="TextBox 67"/>
          <p:cNvSpPr txBox="1"/>
          <p:nvPr/>
        </p:nvSpPr>
        <p:spPr>
          <a:xfrm>
            <a:off x="4845627" y="2585476"/>
            <a:ext cx="1845251" cy="523220"/>
          </a:xfrm>
          <a:prstGeom prst="rect">
            <a:avLst/>
          </a:prstGeom>
          <a:solidFill>
            <a:schemeClr val="bg1"/>
          </a:solidFill>
        </p:spPr>
        <p:txBody>
          <a:bodyPr wrap="square" rtlCol="0">
            <a:spAutoFit/>
          </a:bodyPr>
          <a:lstStyle/>
          <a:p>
            <a:r>
              <a:rPr lang="en-US" sz="1400" dirty="0" smtClean="0"/>
              <a:t>02:01</a:t>
            </a:r>
            <a:r>
              <a:rPr lang="en-US" sz="1400" dirty="0" smtClean="0">
                <a:sym typeface="Wingdings" pitchFamily="2" charset="2"/>
              </a:rPr>
              <a:t>:0A:00:01:03</a:t>
            </a:r>
          </a:p>
          <a:p>
            <a:r>
              <a:rPr lang="en-US" sz="1400" dirty="0" smtClean="0">
                <a:sym typeface="Wingdings" pitchFamily="2" charset="2"/>
              </a:rPr>
              <a:t>10.0.1.3/24</a:t>
            </a:r>
            <a:endParaRPr lang="en-US" sz="1400" dirty="0"/>
          </a:p>
        </p:txBody>
      </p:sp>
      <p:sp>
        <p:nvSpPr>
          <p:cNvPr id="69" name="TextBox 68"/>
          <p:cNvSpPr txBox="1"/>
          <p:nvPr/>
        </p:nvSpPr>
        <p:spPr>
          <a:xfrm>
            <a:off x="360218" y="5257800"/>
            <a:ext cx="2497283" cy="923330"/>
          </a:xfrm>
          <a:prstGeom prst="rect">
            <a:avLst/>
          </a:prstGeom>
          <a:noFill/>
        </p:spPr>
        <p:txBody>
          <a:bodyPr wrap="square" rtlCol="0">
            <a:spAutoFit/>
          </a:bodyPr>
          <a:lstStyle/>
          <a:p>
            <a:r>
              <a:rPr lang="en-US" dirty="0" smtClean="0"/>
              <a:t>Virtual LAN</a:t>
            </a:r>
          </a:p>
          <a:p>
            <a:endParaRPr lang="en-US" dirty="0" smtClean="0"/>
          </a:p>
          <a:p>
            <a:r>
              <a:rPr lang="en-US" b="1" dirty="0" smtClean="0"/>
              <a:t>PUBLIC ACCESS</a:t>
            </a:r>
            <a:endParaRPr lang="en-US" b="1" dirty="0"/>
          </a:p>
        </p:txBody>
      </p:sp>
      <p:sp>
        <p:nvSpPr>
          <p:cNvPr id="14" name="Oval 13"/>
          <p:cNvSpPr/>
          <p:nvPr/>
        </p:nvSpPr>
        <p:spPr>
          <a:xfrm>
            <a:off x="4464627" y="319001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vm</a:t>
            </a:r>
            <a:endParaRPr lang="en-US" dirty="0"/>
          </a:p>
        </p:txBody>
      </p:sp>
      <p:sp>
        <p:nvSpPr>
          <p:cNvPr id="70" name="TextBox 69"/>
          <p:cNvSpPr txBox="1"/>
          <p:nvPr/>
        </p:nvSpPr>
        <p:spPr>
          <a:xfrm>
            <a:off x="819313" y="1778117"/>
            <a:ext cx="835550" cy="369332"/>
          </a:xfrm>
          <a:prstGeom prst="rect">
            <a:avLst/>
          </a:prstGeom>
          <a:noFill/>
        </p:spPr>
        <p:txBody>
          <a:bodyPr wrap="none" rtlCol="0">
            <a:spAutoFit/>
          </a:bodyPr>
          <a:lstStyle/>
          <a:p>
            <a:r>
              <a:rPr lang="en-US" dirty="0" smtClean="0"/>
              <a:t>Host A</a:t>
            </a:r>
            <a:endParaRPr lang="en-US" dirty="0"/>
          </a:p>
        </p:txBody>
      </p:sp>
      <p:sp>
        <p:nvSpPr>
          <p:cNvPr id="71" name="TextBox 70"/>
          <p:cNvSpPr txBox="1"/>
          <p:nvPr/>
        </p:nvSpPr>
        <p:spPr>
          <a:xfrm>
            <a:off x="4294909" y="1688064"/>
            <a:ext cx="857927" cy="369332"/>
          </a:xfrm>
          <a:prstGeom prst="rect">
            <a:avLst/>
          </a:prstGeom>
          <a:noFill/>
        </p:spPr>
        <p:txBody>
          <a:bodyPr wrap="none" rtlCol="0">
            <a:spAutoFit/>
          </a:bodyPr>
          <a:lstStyle/>
          <a:p>
            <a:r>
              <a:rPr lang="en-US" dirty="0" smtClean="0"/>
              <a:t>Host B</a:t>
            </a:r>
            <a:endParaRPr lang="en-US" dirty="0"/>
          </a:p>
        </p:txBody>
      </p:sp>
      <p:sp>
        <p:nvSpPr>
          <p:cNvPr id="11" name="Oval 10"/>
          <p:cNvSpPr/>
          <p:nvPr/>
        </p:nvSpPr>
        <p:spPr>
          <a:xfrm>
            <a:off x="1004455" y="310688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vm</a:t>
            </a:r>
            <a:endParaRPr lang="en-US" dirty="0"/>
          </a:p>
        </p:txBody>
      </p:sp>
      <p:sp>
        <p:nvSpPr>
          <p:cNvPr id="12" name="Oval 11"/>
          <p:cNvSpPr/>
          <p:nvPr/>
        </p:nvSpPr>
        <p:spPr>
          <a:xfrm>
            <a:off x="7031182" y="3259282"/>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vm</a:t>
            </a:r>
            <a:endParaRPr lang="en-US" dirty="0"/>
          </a:p>
        </p:txBody>
      </p:sp>
      <p:sp>
        <p:nvSpPr>
          <p:cNvPr id="13" name="Oval 12"/>
          <p:cNvSpPr/>
          <p:nvPr/>
        </p:nvSpPr>
        <p:spPr>
          <a:xfrm>
            <a:off x="2895600" y="316230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vm</a:t>
            </a:r>
            <a:endParaRPr lang="en-US" dirty="0"/>
          </a:p>
        </p:txBody>
      </p:sp>
      <p:sp>
        <p:nvSpPr>
          <p:cNvPr id="15" name="Oval 14"/>
          <p:cNvSpPr/>
          <p:nvPr/>
        </p:nvSpPr>
        <p:spPr>
          <a:xfrm>
            <a:off x="5666510" y="321771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vm</a:t>
            </a:r>
            <a:endParaRPr lang="en-US" dirty="0"/>
          </a:p>
        </p:txBody>
      </p:sp>
    </p:spTree>
    <p:extLst>
      <p:ext uri="{BB962C8B-B14F-4D97-AF65-F5344CB8AC3E}">
        <p14:creationId xmlns:p14="http://schemas.microsoft.com/office/powerpoint/2010/main" val="3999059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1" grpId="0"/>
      <p:bldP spid="52" grpId="0"/>
      <p:bldP spid="10" grpId="0" animBg="1"/>
      <p:bldP spid="62" grpId="0" animBg="1"/>
      <p:bldP spid="64" grpId="0" animBg="1"/>
      <p:bldP spid="65" grpId="0" animBg="1"/>
      <p:bldP spid="67" grpId="0" animBg="1"/>
      <p:bldP spid="68" grpId="0" animBg="1"/>
      <p:bldP spid="69" grpId="0"/>
      <p:bldP spid="14" grpId="0" animBg="1"/>
      <p:bldP spid="71" grpId="0"/>
      <p:bldP spid="12"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43600"/>
            <a:ext cx="8534400" cy="1143000"/>
          </a:xfrm>
        </p:spPr>
        <p:txBody>
          <a:bodyPr/>
          <a:lstStyle/>
          <a:p>
            <a:pPr marL="0" indent="0">
              <a:buNone/>
            </a:pPr>
            <a:r>
              <a:rPr lang="en-US" sz="4000" dirty="0" err="1"/>
              <a:t>P</a:t>
            </a:r>
            <a:r>
              <a:rPr lang="en-US" sz="4000" dirty="0" err="1" smtClean="0"/>
              <a:t>aaS</a:t>
            </a:r>
            <a:endParaRPr lang="en-US" sz="4000" dirty="0"/>
          </a:p>
        </p:txBody>
      </p:sp>
      <p:sp>
        <p:nvSpPr>
          <p:cNvPr id="3" name="Content Placeholder 2"/>
          <p:cNvSpPr>
            <a:spLocks noGrp="1"/>
          </p:cNvSpPr>
          <p:nvPr>
            <p:ph sz="quarter" idx="13"/>
          </p:nvPr>
        </p:nvSpPr>
        <p:spPr>
          <a:xfrm>
            <a:off x="381000" y="838199"/>
            <a:ext cx="8001000" cy="5105401"/>
          </a:xfrm>
        </p:spPr>
        <p:txBody>
          <a:bodyPr>
            <a:normAutofit fontScale="92500" lnSpcReduction="20000"/>
          </a:bodyPr>
          <a:lstStyle/>
          <a:p>
            <a:pPr marL="45720" indent="0">
              <a:buNone/>
            </a:pPr>
            <a:r>
              <a:rPr lang="en-US" sz="2000" dirty="0" smtClean="0"/>
              <a:t>There isn’t one approach to </a:t>
            </a:r>
            <a:r>
              <a:rPr lang="en-US" sz="2000" dirty="0" err="1" smtClean="0"/>
              <a:t>PaaS</a:t>
            </a:r>
            <a:r>
              <a:rPr lang="en-US" sz="2000" dirty="0" smtClean="0"/>
              <a:t>.</a:t>
            </a:r>
          </a:p>
          <a:p>
            <a:pPr marL="45720" indent="0">
              <a:buNone/>
            </a:pPr>
            <a:r>
              <a:rPr lang="en-US" sz="2000" dirty="0" smtClean="0"/>
              <a:t>The line between </a:t>
            </a:r>
            <a:r>
              <a:rPr lang="en-US" sz="2000" dirty="0" err="1" smtClean="0"/>
              <a:t>Iaas</a:t>
            </a:r>
            <a:r>
              <a:rPr lang="en-US" sz="2000" dirty="0" smtClean="0"/>
              <a:t> and </a:t>
            </a:r>
            <a:r>
              <a:rPr lang="en-US" sz="2000" dirty="0" err="1" smtClean="0"/>
              <a:t>Paas</a:t>
            </a:r>
            <a:r>
              <a:rPr lang="en-US" sz="2000" dirty="0" smtClean="0"/>
              <a:t> is blurred</a:t>
            </a:r>
          </a:p>
          <a:p>
            <a:pPr marL="45720" indent="0">
              <a:buNone/>
            </a:pPr>
            <a:r>
              <a:rPr lang="en-US" dirty="0" smtClean="0"/>
              <a:t> </a:t>
            </a:r>
          </a:p>
          <a:p>
            <a:pPr marL="45720" indent="0">
              <a:buNone/>
            </a:pPr>
            <a:r>
              <a:rPr lang="en-US" dirty="0" smtClean="0"/>
              <a:t>Common </a:t>
            </a:r>
            <a:r>
              <a:rPr lang="en-US" dirty="0" err="1" smtClean="0"/>
              <a:t>PaaS</a:t>
            </a:r>
            <a:r>
              <a:rPr lang="en-US" dirty="0" smtClean="0"/>
              <a:t> Characteristics:</a:t>
            </a:r>
          </a:p>
          <a:p>
            <a:r>
              <a:rPr lang="en-US" dirty="0" smtClean="0"/>
              <a:t>Offers development environment </a:t>
            </a:r>
          </a:p>
          <a:p>
            <a:pPr marL="365760" lvl="1" indent="0">
              <a:buNone/>
            </a:pPr>
            <a:r>
              <a:rPr lang="en-US" b="1" dirty="0" smtClean="0"/>
              <a:t>	</a:t>
            </a:r>
            <a:r>
              <a:rPr lang="en-US" dirty="0" smtClean="0"/>
              <a:t>Development lifecycle, language</a:t>
            </a:r>
          </a:p>
          <a:p>
            <a:pPr marL="365760" lvl="1" indent="0">
              <a:buNone/>
            </a:pPr>
            <a:r>
              <a:rPr lang="en-US" dirty="0"/>
              <a:t>	</a:t>
            </a:r>
            <a:r>
              <a:rPr lang="en-US" dirty="0" smtClean="0"/>
              <a:t>Ability to develop, test and deploy applications</a:t>
            </a:r>
          </a:p>
          <a:p>
            <a:pPr marL="365760" lvl="1" indent="0">
              <a:buNone/>
            </a:pPr>
            <a:r>
              <a:rPr lang="en-US" dirty="0"/>
              <a:t>	</a:t>
            </a:r>
            <a:r>
              <a:rPr lang="en-US" b="1" dirty="0"/>
              <a:t>Customer</a:t>
            </a:r>
            <a:r>
              <a:rPr lang="en-US" dirty="0"/>
              <a:t> uses this to add value </a:t>
            </a:r>
            <a:endParaRPr lang="en-US" dirty="0" smtClean="0"/>
          </a:p>
          <a:p>
            <a:pPr marL="365760" lvl="1" indent="0">
              <a:buNone/>
            </a:pPr>
            <a:endParaRPr lang="en-US" dirty="0" smtClean="0"/>
          </a:p>
          <a:p>
            <a:r>
              <a:rPr lang="en-US" dirty="0" smtClean="0"/>
              <a:t>Support well-defined interfaces for:</a:t>
            </a:r>
          </a:p>
          <a:p>
            <a:pPr lvl="1"/>
            <a:r>
              <a:rPr lang="en-US" dirty="0" smtClean="0"/>
              <a:t>Composite applications</a:t>
            </a:r>
          </a:p>
          <a:p>
            <a:pPr lvl="1"/>
            <a:r>
              <a:rPr lang="en-US" dirty="0" smtClean="0"/>
              <a:t>Portals</a:t>
            </a:r>
          </a:p>
          <a:p>
            <a:pPr lvl="1"/>
            <a:r>
              <a:rPr lang="en-US" dirty="0" err="1" smtClean="0"/>
              <a:t>Mashups</a:t>
            </a:r>
            <a:r>
              <a:rPr lang="en-US" dirty="0" smtClean="0"/>
              <a:t> (brings together 2 or more business apps)</a:t>
            </a:r>
          </a:p>
          <a:p>
            <a:pPr lvl="1"/>
            <a:endParaRPr lang="en-US" dirty="0" smtClean="0"/>
          </a:p>
          <a:p>
            <a:r>
              <a:rPr lang="en-US" dirty="0" smtClean="0"/>
              <a:t>Based </a:t>
            </a:r>
            <a:r>
              <a:rPr lang="en-US" dirty="0"/>
              <a:t>on </a:t>
            </a:r>
            <a:r>
              <a:rPr lang="en-US" i="1" dirty="0"/>
              <a:t>multi-tenancy architecture</a:t>
            </a:r>
          </a:p>
          <a:p>
            <a:pPr lvl="1"/>
            <a:endParaRPr lang="en-US" dirty="0"/>
          </a:p>
          <a:p>
            <a:pPr marL="365760" lvl="1" indent="0">
              <a:buNone/>
            </a:pP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err="1" smtClean="0"/>
              <a:t>PaaS</a:t>
            </a:r>
            <a:r>
              <a:rPr lang="en-US" sz="4000" dirty="0" smtClean="0"/>
              <a:t>: Platform as a Service</a:t>
            </a:r>
            <a:endParaRPr lang="en-US" sz="4000" dirty="0"/>
          </a:p>
        </p:txBody>
      </p:sp>
    </p:spTree>
    <p:extLst>
      <p:ext uri="{BB962C8B-B14F-4D97-AF65-F5344CB8AC3E}">
        <p14:creationId xmlns:p14="http://schemas.microsoft.com/office/powerpoint/2010/main" val="383656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a:t>P</a:t>
            </a:r>
            <a:r>
              <a:rPr lang="en-US" sz="4000" dirty="0" err="1" smtClean="0"/>
              <a:t>aaS</a:t>
            </a:r>
            <a:endParaRPr lang="en-US" sz="4000" dirty="0"/>
          </a:p>
        </p:txBody>
      </p:sp>
      <p:sp>
        <p:nvSpPr>
          <p:cNvPr id="3" name="Content Placeholder 2"/>
          <p:cNvSpPr>
            <a:spLocks noGrp="1"/>
          </p:cNvSpPr>
          <p:nvPr>
            <p:ph sz="quarter" idx="13"/>
          </p:nvPr>
        </p:nvSpPr>
        <p:spPr>
          <a:xfrm>
            <a:off x="1143000" y="1115291"/>
            <a:ext cx="7239000" cy="4221480"/>
          </a:xfrm>
        </p:spPr>
        <p:txBody>
          <a:bodyPr>
            <a:normAutofit fontScale="92500" lnSpcReduction="10000"/>
          </a:bodyPr>
          <a:lstStyle/>
          <a:p>
            <a:pPr marL="45720" indent="0">
              <a:buNone/>
            </a:pPr>
            <a:r>
              <a:rPr lang="en-US" dirty="0" smtClean="0"/>
              <a:t>Provides customer a full environment for creating an application without buying individual tools.</a:t>
            </a:r>
          </a:p>
          <a:p>
            <a:pPr marL="45720" indent="0">
              <a:buNone/>
            </a:pPr>
            <a:endParaRPr lang="en-US" dirty="0"/>
          </a:p>
          <a:p>
            <a:pPr marL="45720" indent="0">
              <a:buNone/>
            </a:pPr>
            <a:r>
              <a:rPr lang="en-US" dirty="0" smtClean="0"/>
              <a:t>Often includes</a:t>
            </a:r>
          </a:p>
          <a:p>
            <a:r>
              <a:rPr lang="en-US" dirty="0" smtClean="0"/>
              <a:t>Workflow engine</a:t>
            </a:r>
          </a:p>
          <a:p>
            <a:r>
              <a:rPr lang="en-US" dirty="0" smtClean="0"/>
              <a:t>Development tools</a:t>
            </a:r>
          </a:p>
          <a:p>
            <a:r>
              <a:rPr lang="en-US" dirty="0" smtClean="0"/>
              <a:t>Testing environment</a:t>
            </a:r>
          </a:p>
          <a:p>
            <a:r>
              <a:rPr lang="en-US" dirty="0" smtClean="0"/>
              <a:t>Database integration</a:t>
            </a:r>
          </a:p>
          <a:p>
            <a:r>
              <a:rPr lang="en-US" dirty="0" smtClean="0"/>
              <a:t>Third party tools and services</a:t>
            </a:r>
          </a:p>
          <a:p>
            <a:endParaRPr lang="en-US" dirty="0"/>
          </a:p>
          <a:p>
            <a:pPr marL="45720" indent="0">
              <a:buNone/>
            </a:pPr>
            <a:r>
              <a:rPr lang="en-US" dirty="0" smtClean="0"/>
              <a:t>Examples: Google App Engine, Microsoft </a:t>
            </a:r>
            <a:r>
              <a:rPr lang="en-US" dirty="0" err="1" smtClean="0"/>
              <a:t>Asure</a:t>
            </a: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Integrated Lifecycle Platforms</a:t>
            </a:r>
            <a:endParaRPr lang="en-US" sz="4000" dirty="0"/>
          </a:p>
        </p:txBody>
      </p:sp>
    </p:spTree>
    <p:extLst>
      <p:ext uri="{BB962C8B-B14F-4D97-AF65-F5344CB8AC3E}">
        <p14:creationId xmlns:p14="http://schemas.microsoft.com/office/powerpoint/2010/main" val="140778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a:t>P</a:t>
            </a:r>
            <a:r>
              <a:rPr lang="en-US" sz="4000" dirty="0" err="1" smtClean="0"/>
              <a:t>aaS</a:t>
            </a:r>
            <a:endParaRPr lang="en-US" sz="4000" dirty="0"/>
          </a:p>
        </p:txBody>
      </p:sp>
      <p:sp>
        <p:nvSpPr>
          <p:cNvPr id="3" name="Content Placeholder 2"/>
          <p:cNvSpPr>
            <a:spLocks noGrp="1"/>
          </p:cNvSpPr>
          <p:nvPr>
            <p:ph sz="quarter" idx="13"/>
          </p:nvPr>
        </p:nvSpPr>
        <p:spPr>
          <a:xfrm>
            <a:off x="1143000" y="1115291"/>
            <a:ext cx="7239000" cy="4221480"/>
          </a:xfrm>
        </p:spPr>
        <p:txBody>
          <a:bodyPr/>
          <a:lstStyle/>
          <a:p>
            <a:pPr marL="45720" indent="0">
              <a:buNone/>
            </a:pPr>
            <a:endParaRPr lang="en-US" dirty="0" smtClean="0"/>
          </a:p>
          <a:p>
            <a:pPr marL="45720" indent="0">
              <a:buNone/>
            </a:pPr>
            <a:r>
              <a:rPr lang="en-US" dirty="0" smtClean="0"/>
              <a:t>Contain most of the same characteristics as integrated lifecycle platform  </a:t>
            </a:r>
          </a:p>
          <a:p>
            <a:pPr marL="45720" indent="0">
              <a:buNone/>
            </a:pPr>
            <a:r>
              <a:rPr lang="en-US" dirty="0"/>
              <a:t>	</a:t>
            </a:r>
            <a:r>
              <a:rPr lang="en-US" dirty="0" smtClean="0"/>
              <a:t>	AND</a:t>
            </a:r>
          </a:p>
          <a:p>
            <a:pPr marL="45720" indent="0">
              <a:buNone/>
            </a:pPr>
            <a:r>
              <a:rPr lang="en-US" dirty="0" smtClean="0"/>
              <a:t>Include a packaged business solution at the core.</a:t>
            </a:r>
          </a:p>
          <a:p>
            <a:pPr marL="45720" indent="0">
              <a:buNone/>
            </a:pP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Anchored Lifecycle Platforms</a:t>
            </a:r>
            <a:endParaRPr lang="en-US" sz="4000" dirty="0"/>
          </a:p>
        </p:txBody>
      </p:sp>
    </p:spTree>
    <p:extLst>
      <p:ext uri="{BB962C8B-B14F-4D97-AF65-F5344CB8AC3E}">
        <p14:creationId xmlns:p14="http://schemas.microsoft.com/office/powerpoint/2010/main" val="1913712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a:t>P</a:t>
            </a:r>
            <a:r>
              <a:rPr lang="en-US" sz="4000" dirty="0" err="1" smtClean="0"/>
              <a:t>aaS</a:t>
            </a:r>
            <a:endParaRPr lang="en-US" sz="4000" dirty="0"/>
          </a:p>
        </p:txBody>
      </p:sp>
      <p:sp>
        <p:nvSpPr>
          <p:cNvPr id="3" name="Content Placeholder 2"/>
          <p:cNvSpPr>
            <a:spLocks noGrp="1"/>
          </p:cNvSpPr>
          <p:nvPr>
            <p:ph sz="quarter" idx="13"/>
          </p:nvPr>
        </p:nvSpPr>
        <p:spPr>
          <a:xfrm>
            <a:off x="838200" y="2133599"/>
            <a:ext cx="7543800" cy="3203171"/>
          </a:xfrm>
        </p:spPr>
        <p:txBody>
          <a:bodyPr/>
          <a:lstStyle/>
          <a:p>
            <a:pPr marL="45720" indent="0">
              <a:buNone/>
            </a:pPr>
            <a:r>
              <a:rPr lang="en-US" dirty="0" smtClean="0"/>
              <a:t>Provides a specialized capability, such as a tool or tool set</a:t>
            </a:r>
          </a:p>
          <a:p>
            <a:pPr marL="45720" indent="0">
              <a:buNone/>
            </a:pPr>
            <a:endParaRPr lang="en-US" dirty="0"/>
          </a:p>
          <a:p>
            <a:pPr marL="45720" indent="0">
              <a:buNone/>
            </a:pPr>
            <a:r>
              <a:rPr lang="en-US" dirty="0" smtClean="0"/>
              <a:t>Ex. Amazon’s  Simple DB and Simple Query Service</a:t>
            </a: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Enabling Technologies </a:t>
            </a:r>
            <a:endParaRPr lang="en-US" sz="4000" dirty="0"/>
          </a:p>
        </p:txBody>
      </p:sp>
    </p:spTree>
    <p:extLst>
      <p:ext uri="{BB962C8B-B14F-4D97-AF65-F5344CB8AC3E}">
        <p14:creationId xmlns:p14="http://schemas.microsoft.com/office/powerpoint/2010/main" val="191371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smtClean="0"/>
              <a:t>SaaS</a:t>
            </a:r>
            <a:endParaRPr lang="en-US" sz="4000" dirty="0"/>
          </a:p>
        </p:txBody>
      </p:sp>
      <p:sp>
        <p:nvSpPr>
          <p:cNvPr id="3" name="Content Placeholder 2"/>
          <p:cNvSpPr>
            <a:spLocks noGrp="1"/>
          </p:cNvSpPr>
          <p:nvPr>
            <p:ph sz="quarter" idx="13"/>
          </p:nvPr>
        </p:nvSpPr>
        <p:spPr>
          <a:xfrm>
            <a:off x="1143000" y="1115291"/>
            <a:ext cx="7239000" cy="4221480"/>
          </a:xfrm>
        </p:spPr>
        <p:txBody>
          <a:bodyPr/>
          <a:lstStyle/>
          <a:p>
            <a:pPr marL="45720" indent="0">
              <a:buNone/>
            </a:pPr>
            <a:r>
              <a:rPr lang="en-US" dirty="0" smtClean="0"/>
              <a:t>30 years ago…… Time-sharing systems ….. </a:t>
            </a:r>
          </a:p>
          <a:p>
            <a:pPr marL="45720" indent="0">
              <a:buNone/>
            </a:pPr>
            <a:endParaRPr lang="en-US" dirty="0" smtClean="0"/>
          </a:p>
          <a:p>
            <a:pPr marL="45720" indent="0">
              <a:buNone/>
            </a:pPr>
            <a:r>
              <a:rPr lang="en-US" dirty="0" err="1" smtClean="0"/>
              <a:t>SaaS</a:t>
            </a:r>
            <a:r>
              <a:rPr lang="en-US" dirty="0" smtClean="0"/>
              <a:t> model today motivated by</a:t>
            </a:r>
          </a:p>
          <a:p>
            <a:pPr marL="45720" indent="0">
              <a:buNone/>
            </a:pPr>
            <a:r>
              <a:rPr lang="en-US" dirty="0" smtClean="0"/>
              <a:t>	Faster, ubiquitous networked communications</a:t>
            </a:r>
          </a:p>
          <a:p>
            <a:pPr marL="45720" indent="0">
              <a:buNone/>
            </a:pPr>
            <a:r>
              <a:rPr lang="en-US" dirty="0" smtClean="0"/>
              <a:t>	Software costs and complexities</a:t>
            </a:r>
          </a:p>
          <a:p>
            <a:pPr marL="45720" indent="0">
              <a:buNone/>
            </a:pPr>
            <a:r>
              <a:rPr lang="en-US" dirty="0" smtClean="0"/>
              <a:t>	 IT costs</a:t>
            </a:r>
          </a:p>
          <a:p>
            <a:pPr marL="45720" indent="0">
              <a:buNone/>
            </a:pPr>
            <a:r>
              <a:rPr lang="en-US" dirty="0" smtClean="0"/>
              <a:t>	</a:t>
            </a: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err="1" smtClean="0"/>
              <a:t>SaaS</a:t>
            </a:r>
            <a:r>
              <a:rPr lang="en-US" sz="4000" dirty="0" smtClean="0"/>
              <a:t>: Software as a Service</a:t>
            </a:r>
            <a:endParaRPr lang="en-US" sz="4000" dirty="0"/>
          </a:p>
        </p:txBody>
      </p:sp>
    </p:spTree>
    <p:extLst>
      <p:ext uri="{BB962C8B-B14F-4D97-AF65-F5344CB8AC3E}">
        <p14:creationId xmlns:p14="http://schemas.microsoft.com/office/powerpoint/2010/main" val="3541608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C:\Users\doman\AppData\Local\Microsoft\Windows\Temporary Internet Files\Content.IE5\AI3I57GC\MC90031111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9420" y="1504812"/>
            <a:ext cx="4877559" cy="32097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oman\AppData\Local\Microsoft\Windows\Temporary Internet Files\Content.IE5\ZOZE22CA\MC90043157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913" y="4465948"/>
            <a:ext cx="1904762" cy="191746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doman\AppData\Local\Microsoft\Windows\Temporary Internet Files\Content.IE5\AI3I57GC\MC90043486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6231" y="4564706"/>
            <a:ext cx="1523857" cy="15238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doman\AppData\Local\Microsoft\Windows\Temporary Internet Files\Content.IE5\LG0H04RY\MC90043983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4200" y="2667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doman\AppData\Local\Microsoft\Windows\Temporary Internet Files\Content.IE5\ZOZE22CA\MC900311306[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3825" y="673100"/>
            <a:ext cx="1846263"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C:\Users\doman\AppData\Local\Microsoft\Windows\Temporary Internet Files\Content.IE5\ZOZE22CA\MC900311306[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33800" y="5029200"/>
            <a:ext cx="1846263"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C:\Users\doman\AppData\Local\Microsoft\Windows\Temporary Internet Files\Content.IE5\ZOZE22CA\MC900311306[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0399" y="1371600"/>
            <a:ext cx="1846263"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1" descr="C:\Users\doman\AppData\Local\Microsoft\Windows\Temporary Internet Files\Content.IE5\ZOZE22CA\MC900311306[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157" y="1484086"/>
            <a:ext cx="1846263" cy="162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3157" y="6341906"/>
            <a:ext cx="2203843" cy="369332"/>
          </a:xfrm>
          <a:prstGeom prst="rect">
            <a:avLst/>
          </a:prstGeom>
          <a:noFill/>
        </p:spPr>
        <p:txBody>
          <a:bodyPr wrap="square" rtlCol="0">
            <a:spAutoFit/>
          </a:bodyPr>
          <a:lstStyle/>
          <a:p>
            <a:r>
              <a:rPr lang="en-US" dirty="0" smtClean="0">
                <a:hlinkClick r:id="rId7"/>
              </a:rPr>
              <a:t>Short video intro</a:t>
            </a:r>
            <a:endParaRPr lang="en-US" dirty="0"/>
          </a:p>
        </p:txBody>
      </p:sp>
    </p:spTree>
    <p:extLst>
      <p:ext uri="{BB962C8B-B14F-4D97-AF65-F5344CB8AC3E}">
        <p14:creationId xmlns:p14="http://schemas.microsoft.com/office/powerpoint/2010/main" val="41495332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smtClean="0"/>
              <a:t>SaaS</a:t>
            </a:r>
            <a:endParaRPr lang="en-US" sz="4000" dirty="0"/>
          </a:p>
        </p:txBody>
      </p:sp>
      <p:sp>
        <p:nvSpPr>
          <p:cNvPr id="3" name="Content Placeholder 2"/>
          <p:cNvSpPr>
            <a:spLocks noGrp="1"/>
          </p:cNvSpPr>
          <p:nvPr>
            <p:ph sz="quarter" idx="13"/>
          </p:nvPr>
        </p:nvSpPr>
        <p:spPr>
          <a:xfrm>
            <a:off x="1143000" y="1115291"/>
            <a:ext cx="7239000" cy="4221480"/>
          </a:xfrm>
        </p:spPr>
        <p:txBody>
          <a:bodyPr/>
          <a:lstStyle/>
          <a:p>
            <a:pPr marL="45720" indent="0">
              <a:buNone/>
            </a:pPr>
            <a:r>
              <a:rPr lang="en-US" dirty="0" smtClean="0"/>
              <a:t>Focus on a specific process, such as performance reviews, financial management…</a:t>
            </a:r>
          </a:p>
          <a:p>
            <a:pPr marL="45720" indent="0">
              <a:buNone/>
            </a:pPr>
            <a:r>
              <a:rPr lang="en-US" dirty="0" smtClean="0"/>
              <a:t>Moved to the cloud because customers are finding the platforms hard to manage</a:t>
            </a:r>
          </a:p>
          <a:p>
            <a:pPr marL="45720" indent="0">
              <a:buNone/>
            </a:pPr>
            <a:endParaRPr lang="en-US" dirty="0" smtClean="0"/>
          </a:p>
          <a:p>
            <a:pPr marL="45720" indent="0">
              <a:buNone/>
            </a:pPr>
            <a:r>
              <a:rPr lang="en-US" dirty="0" smtClean="0"/>
              <a:t>Characteristics</a:t>
            </a:r>
          </a:p>
          <a:p>
            <a:pPr marL="365760" lvl="1" indent="0"/>
            <a:r>
              <a:rPr lang="en-US" dirty="0" smtClean="0"/>
              <a:t>Designed with a specific business processes build in</a:t>
            </a:r>
          </a:p>
          <a:p>
            <a:pPr marL="365760" lvl="1" indent="0"/>
            <a:r>
              <a:rPr lang="en-US" dirty="0" smtClean="0"/>
              <a:t>Modifiable by customers</a:t>
            </a:r>
          </a:p>
          <a:p>
            <a:pPr marL="365760" lvl="1" indent="0">
              <a:buNone/>
            </a:pPr>
            <a:endParaRPr lang="en-US" dirty="0" smtClean="0"/>
          </a:p>
          <a:p>
            <a:pPr marL="45720" indent="0">
              <a:buNone/>
            </a:pPr>
            <a:r>
              <a:rPr lang="en-US" dirty="0" smtClean="0"/>
              <a:t>Examples: Intuit, SAP, Oracle On Demand</a:t>
            </a:r>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Packaged Software</a:t>
            </a:r>
            <a:endParaRPr lang="en-US" sz="4000" dirty="0"/>
          </a:p>
        </p:txBody>
      </p:sp>
    </p:spTree>
    <p:extLst>
      <p:ext uri="{BB962C8B-B14F-4D97-AF65-F5344CB8AC3E}">
        <p14:creationId xmlns:p14="http://schemas.microsoft.com/office/powerpoint/2010/main" val="4107936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smtClean="0"/>
              <a:t>SaaS</a:t>
            </a:r>
            <a:endParaRPr lang="en-US" sz="4000" dirty="0"/>
          </a:p>
        </p:txBody>
      </p:sp>
      <p:sp>
        <p:nvSpPr>
          <p:cNvPr id="3" name="Content Placeholder 2"/>
          <p:cNvSpPr>
            <a:spLocks noGrp="1"/>
          </p:cNvSpPr>
          <p:nvPr>
            <p:ph sz="quarter" idx="13"/>
          </p:nvPr>
        </p:nvSpPr>
        <p:spPr>
          <a:xfrm>
            <a:off x="1143000" y="1115291"/>
            <a:ext cx="7239000" cy="4221480"/>
          </a:xfrm>
        </p:spPr>
        <p:txBody>
          <a:bodyPr/>
          <a:lstStyle/>
          <a:p>
            <a:pPr marL="45720" indent="0">
              <a:buNone/>
            </a:pPr>
            <a:r>
              <a:rPr lang="en-US" dirty="0" smtClean="0"/>
              <a:t>Driven by </a:t>
            </a:r>
          </a:p>
          <a:p>
            <a:pPr marL="822960" lvl="1" indent="-457200">
              <a:buFont typeface="+mj-lt"/>
              <a:buAutoNum type="arabicPeriod"/>
            </a:pPr>
            <a:r>
              <a:rPr lang="en-US" dirty="0" smtClean="0"/>
              <a:t>Ubiquitous availability of networking </a:t>
            </a:r>
          </a:p>
          <a:p>
            <a:pPr marL="822960" lvl="1" indent="-457200">
              <a:buFont typeface="+mj-lt"/>
              <a:buAutoNum type="arabicPeriod"/>
            </a:pPr>
            <a:r>
              <a:rPr lang="en-US" dirty="0" smtClean="0"/>
              <a:t>Distributed teams</a:t>
            </a:r>
          </a:p>
          <a:p>
            <a:pPr marL="822960" lvl="1" indent="-457200">
              <a:buFont typeface="+mj-lt"/>
              <a:buAutoNum type="arabicPeriod"/>
            </a:pPr>
            <a:endParaRPr lang="en-US" dirty="0" smtClean="0"/>
          </a:p>
          <a:p>
            <a:pPr marL="502920" indent="-457200">
              <a:buNone/>
            </a:pPr>
            <a:r>
              <a:rPr lang="en-US" dirty="0" smtClean="0"/>
              <a:t>Provide collaborative services include project planning, Web conferencing, instant messaging</a:t>
            </a:r>
          </a:p>
          <a:p>
            <a:pPr marL="45720" indent="0">
              <a:buNone/>
            </a:pP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Collaborative Software</a:t>
            </a:r>
            <a:endParaRPr lang="en-US" sz="4000" dirty="0"/>
          </a:p>
        </p:txBody>
      </p:sp>
    </p:spTree>
    <p:extLst>
      <p:ext uri="{BB962C8B-B14F-4D97-AF65-F5344CB8AC3E}">
        <p14:creationId xmlns:p14="http://schemas.microsoft.com/office/powerpoint/2010/main" val="2160343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smtClean="0"/>
              <a:t>SaaS</a:t>
            </a:r>
            <a:endParaRPr lang="en-US" sz="4000" dirty="0"/>
          </a:p>
        </p:txBody>
      </p:sp>
      <p:sp>
        <p:nvSpPr>
          <p:cNvPr id="3" name="Content Placeholder 2"/>
          <p:cNvSpPr>
            <a:spLocks noGrp="1"/>
          </p:cNvSpPr>
          <p:nvPr>
            <p:ph sz="quarter" idx="13"/>
          </p:nvPr>
        </p:nvSpPr>
        <p:spPr>
          <a:xfrm>
            <a:off x="1143000" y="1115291"/>
            <a:ext cx="7239000" cy="4221480"/>
          </a:xfrm>
        </p:spPr>
        <p:txBody>
          <a:bodyPr/>
          <a:lstStyle/>
          <a:p>
            <a:pPr marL="45720" indent="0">
              <a:buNone/>
            </a:pPr>
            <a:r>
              <a:rPr lang="en-US" dirty="0" smtClean="0"/>
              <a:t>Support the development and deployment of </a:t>
            </a:r>
            <a:r>
              <a:rPr lang="en-US" dirty="0" err="1" smtClean="0"/>
              <a:t>SaaS</a:t>
            </a:r>
            <a:endParaRPr lang="en-US" dirty="0" smtClean="0"/>
          </a:p>
          <a:p>
            <a:pPr marL="45720" indent="0">
              <a:buNone/>
            </a:pPr>
            <a:r>
              <a:rPr lang="en-US" dirty="0" smtClean="0"/>
              <a:t>Includes</a:t>
            </a:r>
          </a:p>
          <a:p>
            <a:pPr marL="365760" lvl="1" indent="0"/>
            <a:r>
              <a:rPr lang="en-US" dirty="0" smtClean="0"/>
              <a:t> Testing as a service</a:t>
            </a:r>
          </a:p>
          <a:p>
            <a:pPr marL="365760" lvl="1" indent="0"/>
            <a:r>
              <a:rPr lang="en-US" dirty="0" smtClean="0"/>
              <a:t> Monitoring and management as a service</a:t>
            </a:r>
          </a:p>
          <a:p>
            <a:pPr marL="365760" lvl="1" indent="0"/>
            <a:r>
              <a:rPr lang="en-US" dirty="0" smtClean="0"/>
              <a:t> Development as a service</a:t>
            </a:r>
          </a:p>
          <a:p>
            <a:pPr marL="365760" lvl="1" indent="0"/>
            <a:r>
              <a:rPr lang="en-US" dirty="0" smtClean="0"/>
              <a:t> Security as a service</a:t>
            </a:r>
          </a:p>
          <a:p>
            <a:pPr marL="365760" lvl="1" indent="0"/>
            <a:r>
              <a:rPr lang="en-US" dirty="0" smtClean="0"/>
              <a:t> Compliance and governance as a service</a:t>
            </a: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Enabling and Management Tools </a:t>
            </a:r>
            <a:endParaRPr lang="en-US" sz="4000" dirty="0"/>
          </a:p>
        </p:txBody>
      </p:sp>
    </p:spTree>
    <p:extLst>
      <p:ext uri="{BB962C8B-B14F-4D97-AF65-F5344CB8AC3E}">
        <p14:creationId xmlns:p14="http://schemas.microsoft.com/office/powerpoint/2010/main" val="39784516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Considerations for Cloud Computing</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en-US" dirty="0"/>
          </a:p>
        </p:txBody>
      </p:sp>
      <p:sp>
        <p:nvSpPr>
          <p:cNvPr id="5" name="Content Placeholder 4"/>
          <p:cNvSpPr>
            <a:spLocks noGrp="1"/>
          </p:cNvSpPr>
          <p:nvPr>
            <p:ph sz="quarter" idx="13"/>
          </p:nvPr>
        </p:nvSpPr>
        <p:spPr/>
        <p:txBody>
          <a:bodyPr>
            <a:normAutofit fontScale="92500"/>
          </a:bodyPr>
          <a:lstStyle/>
          <a:p>
            <a:pPr>
              <a:buNone/>
            </a:pPr>
            <a:r>
              <a:rPr lang="en-US" dirty="0" smtClean="0"/>
              <a:t>A central challenge of cloud computing is providing scalable, secure, self-managing, and fault-tolerant data storage for long-running services. </a:t>
            </a:r>
          </a:p>
          <a:p>
            <a:r>
              <a:rPr lang="en-US" dirty="0" smtClean="0"/>
              <a:t>What data models are supported by existing cloud-based storage systems? </a:t>
            </a:r>
          </a:p>
          <a:p>
            <a:r>
              <a:rPr lang="en-US" dirty="0" smtClean="0"/>
              <a:t>How do application developers choose a particular storage system? </a:t>
            </a:r>
          </a:p>
          <a:p>
            <a:r>
              <a:rPr lang="en-US" dirty="0" smtClean="0"/>
              <a:t>How does one design cloud-based storage systems to ensure that a user's data survives for 100 years, even as companies come and go?</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Consistency and Replication</a:t>
            </a:r>
            <a:endParaRPr lang="en-US" dirty="0"/>
          </a:p>
        </p:txBody>
      </p:sp>
      <p:sp>
        <p:nvSpPr>
          <p:cNvPr id="3" name="Content Placeholder 2"/>
          <p:cNvSpPr>
            <a:spLocks noGrp="1"/>
          </p:cNvSpPr>
          <p:nvPr>
            <p:ph sz="quarter" idx="13"/>
          </p:nvPr>
        </p:nvSpPr>
        <p:spPr>
          <a:xfrm>
            <a:off x="1143000" y="609600"/>
            <a:ext cx="6400800" cy="3596640"/>
          </a:xfrm>
        </p:spPr>
        <p:txBody>
          <a:bodyPr>
            <a:normAutofit fontScale="92500"/>
          </a:bodyPr>
          <a:lstStyle/>
          <a:p>
            <a:pPr>
              <a:buNone/>
            </a:pPr>
            <a:r>
              <a:rPr lang="en-US" dirty="0" smtClean="0"/>
              <a:t>Most current cloud-resident storage systems replicate data but have chosen to relax consistency in favor of increased performance (and availability). </a:t>
            </a:r>
          </a:p>
          <a:p>
            <a:endParaRPr lang="en-US" dirty="0" smtClean="0"/>
          </a:p>
          <a:p>
            <a:r>
              <a:rPr lang="en-US" dirty="0" smtClean="0"/>
              <a:t>What consistency guarantees that lie somewhere between strong </a:t>
            </a:r>
            <a:r>
              <a:rPr lang="en-US" dirty="0" err="1" smtClean="0"/>
              <a:t>serializability</a:t>
            </a:r>
            <a:r>
              <a:rPr lang="en-US" dirty="0" smtClean="0"/>
              <a:t> and weak eventual consistency might appeal to cloud applications? </a:t>
            </a:r>
          </a:p>
          <a:p>
            <a:endParaRPr lang="en-US" dirty="0" smtClean="0"/>
          </a:p>
          <a:p>
            <a:r>
              <a:rPr lang="en-US" dirty="0" smtClean="0"/>
              <a:t>How can they be provided for cloud-based services that serve a globally distributed user population?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Models</a:t>
            </a:r>
            <a:endParaRPr lang="en-US" dirty="0"/>
          </a:p>
        </p:txBody>
      </p:sp>
      <p:sp>
        <p:nvSpPr>
          <p:cNvPr id="3" name="Content Placeholder 2"/>
          <p:cNvSpPr>
            <a:spLocks noGrp="1"/>
          </p:cNvSpPr>
          <p:nvPr>
            <p:ph sz="quarter" idx="13"/>
          </p:nvPr>
        </p:nvSpPr>
        <p:spPr/>
        <p:txBody>
          <a:bodyPr>
            <a:normAutofit/>
          </a:bodyPr>
          <a:lstStyle/>
          <a:p>
            <a:pPr>
              <a:buNone/>
            </a:pPr>
            <a:r>
              <a:rPr lang="en-US" dirty="0" smtClean="0"/>
              <a:t>Cloud computing platforms offer computing on demand but differ in the flexibility and functionality that they provide to programmers. </a:t>
            </a:r>
          </a:p>
          <a:p>
            <a:endParaRPr lang="en-US" dirty="0" smtClean="0"/>
          </a:p>
          <a:p>
            <a:r>
              <a:rPr lang="en-US" dirty="0" smtClean="0"/>
              <a:t>How should computational resources in the cloud be presented to application developers, as virtualized hardware or application-specific platforms or something in between?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sz="quarter" idx="13"/>
          </p:nvPr>
        </p:nvSpPr>
        <p:spPr/>
        <p:txBody>
          <a:bodyPr/>
          <a:lstStyle/>
          <a:p>
            <a:pPr>
              <a:buNone/>
            </a:pPr>
            <a:r>
              <a:rPr lang="en-US" dirty="0" smtClean="0"/>
              <a:t>Cloud computing currently relies heavily on virtualized CPU and storage resources to meet elastic demands. </a:t>
            </a:r>
          </a:p>
          <a:p>
            <a:endParaRPr lang="en-US" dirty="0" smtClean="0"/>
          </a:p>
          <a:p>
            <a:r>
              <a:rPr lang="en-US" dirty="0" smtClean="0"/>
              <a:t>What is the role of virtualization in cloud-based services? Are current virtualization technologies sufficient?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and Monitoring</a:t>
            </a:r>
            <a:endParaRPr lang="en-US" dirty="0"/>
          </a:p>
        </p:txBody>
      </p:sp>
      <p:sp>
        <p:nvSpPr>
          <p:cNvPr id="3" name="Content Placeholder 2"/>
          <p:cNvSpPr>
            <a:spLocks noGrp="1"/>
          </p:cNvSpPr>
          <p:nvPr>
            <p:ph sz="quarter" idx="13"/>
          </p:nvPr>
        </p:nvSpPr>
        <p:spPr/>
        <p:txBody>
          <a:bodyPr>
            <a:normAutofit lnSpcReduction="10000"/>
          </a:bodyPr>
          <a:lstStyle/>
          <a:p>
            <a:pPr>
              <a:buNone/>
            </a:pPr>
            <a:r>
              <a:rPr lang="en-US" dirty="0" smtClean="0"/>
              <a:t>Cloud datacenters consist of thousands of machines and disks that must be allocated (and later reallocated) to particular applications, with machines failing regularly and demand constantly changing. </a:t>
            </a:r>
          </a:p>
          <a:p>
            <a:r>
              <a:rPr lang="en-US" dirty="0" smtClean="0"/>
              <a:t>How do cloud providers monitor and provision services? </a:t>
            </a:r>
          </a:p>
          <a:p>
            <a:r>
              <a:rPr lang="en-US" dirty="0" smtClean="0"/>
              <a:t>How is machine learning being used to automatically detect and repair anomalies in cloud services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a:t>
            </a:r>
            <a:endParaRPr lang="en-US" dirty="0"/>
          </a:p>
        </p:txBody>
      </p:sp>
      <p:sp>
        <p:nvSpPr>
          <p:cNvPr id="3" name="Content Placeholder 2"/>
          <p:cNvSpPr>
            <a:spLocks noGrp="1"/>
          </p:cNvSpPr>
          <p:nvPr>
            <p:ph sz="quarter" idx="13"/>
          </p:nvPr>
        </p:nvSpPr>
        <p:spPr/>
        <p:txBody>
          <a:bodyPr>
            <a:normAutofit/>
          </a:bodyPr>
          <a:lstStyle/>
          <a:p>
            <a:pPr>
              <a:buNone/>
            </a:pPr>
            <a:r>
              <a:rPr lang="en-US" dirty="0" smtClean="0"/>
              <a:t>High-speed, scalable, reliable networking is required for transferring data within the cloud and between the cloud and external clients. </a:t>
            </a:r>
          </a:p>
          <a:p>
            <a:endParaRPr lang="en-US" dirty="0" smtClean="0"/>
          </a:p>
          <a:p>
            <a:r>
              <a:rPr lang="en-US" dirty="0" smtClean="0"/>
              <a:t>What networking protocols are suitable? </a:t>
            </a:r>
          </a:p>
          <a:p>
            <a:endParaRPr lang="en-US" dirty="0" smtClean="0"/>
          </a:p>
          <a:p>
            <a:r>
              <a:rPr lang="en-US" dirty="0" smtClean="0"/>
              <a:t>Are our current protocol sufficient for the work done between extensive virtual machines.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Defining the Cloud</a:t>
            </a:r>
            <a:endParaRPr lang="en-US" dirty="0"/>
          </a:p>
        </p:txBody>
      </p:sp>
      <p:sp>
        <p:nvSpPr>
          <p:cNvPr id="4" name="Content Placeholder 3"/>
          <p:cNvSpPr>
            <a:spLocks noGrp="1"/>
          </p:cNvSpPr>
          <p:nvPr>
            <p:ph sz="quarter" idx="13"/>
          </p:nvPr>
        </p:nvSpPr>
        <p:spPr>
          <a:xfrm>
            <a:off x="1143000" y="731520"/>
            <a:ext cx="6858000" cy="3474720"/>
          </a:xfrm>
        </p:spPr>
        <p:txBody>
          <a:bodyPr>
            <a:noAutofit/>
          </a:bodyPr>
          <a:lstStyle/>
          <a:p>
            <a:pPr marL="365760" lvl="1" indent="0" algn="ctr">
              <a:buNone/>
            </a:pPr>
            <a:endParaRPr lang="en-US" sz="4800" dirty="0" smtClean="0"/>
          </a:p>
          <a:p>
            <a:pPr marL="365760" lvl="1" indent="0" algn="ctr">
              <a:buNone/>
            </a:pPr>
            <a:r>
              <a:rPr lang="en-US" sz="4800" dirty="0" smtClean="0"/>
              <a:t>Model for enabling the delivery of computing as a SERVICE.</a:t>
            </a:r>
            <a:endParaRPr lang="en-US" sz="4800" dirty="0"/>
          </a:p>
        </p:txBody>
      </p:sp>
    </p:spTree>
    <p:extLst>
      <p:ext uri="{BB962C8B-B14F-4D97-AF65-F5344CB8AC3E}">
        <p14:creationId xmlns:p14="http://schemas.microsoft.com/office/powerpoint/2010/main" val="199472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953000"/>
            <a:ext cx="6512511" cy="1143000"/>
          </a:xfrm>
        </p:spPr>
        <p:txBody>
          <a:bodyPr/>
          <a:lstStyle/>
          <a:p>
            <a:r>
              <a:rPr lang="en-US" dirty="0" smtClean="0"/>
              <a:t>Privacy and Trust</a:t>
            </a:r>
            <a:endParaRPr lang="en-US" dirty="0"/>
          </a:p>
        </p:txBody>
      </p:sp>
      <p:sp>
        <p:nvSpPr>
          <p:cNvPr id="3" name="Content Placeholder 2"/>
          <p:cNvSpPr>
            <a:spLocks noGrp="1"/>
          </p:cNvSpPr>
          <p:nvPr>
            <p:ph sz="quarter" idx="13"/>
          </p:nvPr>
        </p:nvSpPr>
        <p:spPr>
          <a:xfrm>
            <a:off x="1143000" y="381000"/>
            <a:ext cx="7086600" cy="3505200"/>
          </a:xfrm>
        </p:spPr>
        <p:txBody>
          <a:bodyPr>
            <a:noAutofit/>
          </a:bodyPr>
          <a:lstStyle/>
          <a:p>
            <a:pPr>
              <a:buNone/>
            </a:pPr>
            <a:r>
              <a:rPr lang="en-US" sz="1800" dirty="0" smtClean="0"/>
              <a:t>Cloud computing is viewed as risky for various reasons, especially as cloud storage systems are increasingly used to store valuable business data and intensely private data, and even mix data from different individuals on the same servers. </a:t>
            </a:r>
          </a:p>
          <a:p>
            <a:endParaRPr lang="en-US" sz="1800" dirty="0" smtClean="0"/>
          </a:p>
          <a:p>
            <a:r>
              <a:rPr lang="en-US" sz="1800" dirty="0" smtClean="0"/>
              <a:t>When all of a person's (or business') data is stored in the cloud, what steps can be taken to ensure the privacy of that data and to reassure users that their data will not be inadvertently released to others? </a:t>
            </a:r>
          </a:p>
          <a:p>
            <a:endParaRPr lang="en-US" sz="1800" dirty="0" smtClean="0"/>
          </a:p>
          <a:p>
            <a:r>
              <a:rPr lang="en-US" sz="1800" dirty="0" smtClean="0"/>
              <a:t>What explicit steps can cloud providers take to overcome fears of data leakage, outages, lack of long-term service viability, and an inability to get data out of the cloud once placed there?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2998"/>
            <a:ext cx="7876309" cy="4724401"/>
          </a:xfrm>
        </p:spPr>
        <p:txBody>
          <a:bodyPr>
            <a:normAutofit/>
          </a:bodyPr>
          <a:lstStyle/>
          <a:p>
            <a:pPr marL="45720" indent="0">
              <a:buNone/>
            </a:pPr>
            <a:endParaRPr lang="en-US" dirty="0" smtClean="0"/>
          </a:p>
          <a:p>
            <a:pPr marL="45720" indent="0">
              <a:buNone/>
            </a:pPr>
            <a:r>
              <a:rPr lang="en-US" dirty="0"/>
              <a:t>	</a:t>
            </a:r>
            <a:r>
              <a:rPr lang="en-US" dirty="0" smtClean="0"/>
              <a:t> </a:t>
            </a:r>
            <a:endParaRPr lang="en-US" dirty="0"/>
          </a:p>
        </p:txBody>
      </p:sp>
      <p:sp>
        <p:nvSpPr>
          <p:cNvPr id="4" name="Title 1"/>
          <p:cNvSpPr txBox="1">
            <a:spLocks/>
          </p:cNvSpPr>
          <p:nvPr/>
        </p:nvSpPr>
        <p:spPr>
          <a:xfrm>
            <a:off x="27709" y="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Security</a:t>
            </a:r>
            <a:endParaRPr lang="en-US" sz="4000" dirty="0"/>
          </a:p>
        </p:txBody>
      </p:sp>
      <p:sp>
        <p:nvSpPr>
          <p:cNvPr id="5" name="Title 1"/>
          <p:cNvSpPr txBox="1">
            <a:spLocks/>
          </p:cNvSpPr>
          <p:nvPr/>
        </p:nvSpPr>
        <p:spPr>
          <a:xfrm>
            <a:off x="419100" y="586740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US" sz="4000" dirty="0" smtClean="0"/>
              <a:t>Privacy </a:t>
            </a:r>
            <a:r>
              <a:rPr lang="en-US" sz="4000" smtClean="0"/>
              <a:t>and Trust</a:t>
            </a:r>
            <a:endParaRPr lang="en-US" sz="4000" dirty="0"/>
          </a:p>
        </p:txBody>
      </p:sp>
      <p:sp>
        <p:nvSpPr>
          <p:cNvPr id="6" name="Content Placeholder 2"/>
          <p:cNvSpPr txBox="1">
            <a:spLocks/>
          </p:cNvSpPr>
          <p:nvPr/>
        </p:nvSpPr>
        <p:spPr>
          <a:xfrm>
            <a:off x="609600" y="1115291"/>
            <a:ext cx="7772400" cy="4221480"/>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Font typeface="Georgia" pitchFamily="18" charset="0"/>
              <a:buNone/>
            </a:pPr>
            <a:endParaRPr lang="en-US" dirty="0" smtClean="0"/>
          </a:p>
          <a:p>
            <a:pPr marL="45720" indent="0">
              <a:buFont typeface="Georgia" pitchFamily="18" charset="0"/>
              <a:buNone/>
            </a:pPr>
            <a:r>
              <a:rPr lang="en-US" dirty="0" smtClean="0"/>
              <a:t>Clouds have the same security issues as server technologies.</a:t>
            </a:r>
          </a:p>
          <a:p>
            <a:pPr marL="45720" indent="0">
              <a:buFont typeface="Georgia" pitchFamily="18" charset="0"/>
              <a:buNone/>
            </a:pPr>
            <a:endParaRPr lang="en-US" dirty="0"/>
          </a:p>
          <a:p>
            <a:pPr marL="45720" indent="0">
              <a:buFont typeface="Georgia" pitchFamily="18" charset="0"/>
              <a:buNone/>
            </a:pPr>
            <a:r>
              <a:rPr lang="en-US" dirty="0" smtClean="0"/>
              <a:t>Some other issues:</a:t>
            </a:r>
          </a:p>
          <a:p>
            <a:pPr marL="45720" indent="0">
              <a:buFont typeface="Georgia" pitchFamily="18" charset="0"/>
              <a:buNone/>
            </a:pPr>
            <a:r>
              <a:rPr lang="en-US" dirty="0"/>
              <a:t>	</a:t>
            </a:r>
            <a:endParaRPr lang="en-US" dirty="0" smtClean="0"/>
          </a:p>
          <a:p>
            <a:pPr marL="45720" indent="0">
              <a:buFont typeface="Georgia" pitchFamily="18" charset="0"/>
              <a:buNone/>
            </a:pPr>
            <a:r>
              <a:rPr lang="en-US" dirty="0"/>
              <a:t>	</a:t>
            </a:r>
            <a:r>
              <a:rPr lang="en-US" dirty="0" smtClean="0"/>
              <a:t>Browser Security</a:t>
            </a:r>
          </a:p>
          <a:p>
            <a:pPr marL="45720" indent="0">
              <a:buFont typeface="Georgia" pitchFamily="18" charset="0"/>
              <a:buNone/>
            </a:pPr>
            <a:r>
              <a:rPr lang="en-US" dirty="0"/>
              <a:t>	</a:t>
            </a:r>
            <a:r>
              <a:rPr lang="en-US" dirty="0" smtClean="0"/>
              <a:t>Flooding</a:t>
            </a:r>
          </a:p>
          <a:p>
            <a:pPr marL="45720" indent="0">
              <a:buFont typeface="Georgia" pitchFamily="18" charset="0"/>
              <a:buNone/>
            </a:pPr>
            <a:r>
              <a:rPr lang="en-US" dirty="0"/>
              <a:t>	</a:t>
            </a:r>
            <a:r>
              <a:rPr lang="en-US" dirty="0" smtClean="0"/>
              <a:t>Reputation Fate Sharing</a:t>
            </a:r>
          </a:p>
          <a:p>
            <a:pPr marL="45720" indent="0">
              <a:buFont typeface="Georgia" pitchFamily="18" charset="0"/>
              <a:buNone/>
            </a:pPr>
            <a:r>
              <a:rPr lang="en-US" dirty="0"/>
              <a:t>	</a:t>
            </a:r>
            <a:r>
              <a:rPr lang="en-US" dirty="0" smtClean="0"/>
              <a:t>Loosing control over data</a:t>
            </a:r>
          </a:p>
          <a:p>
            <a:pPr marL="45720" indent="0">
              <a:buFont typeface="Georgia" pitchFamily="18" charset="0"/>
              <a:buNone/>
            </a:pPr>
            <a:r>
              <a:rPr lang="en-US" dirty="0"/>
              <a:t>	</a:t>
            </a:r>
            <a:r>
              <a:rPr lang="en-US" dirty="0" smtClean="0"/>
              <a:t>Dependence on the internet</a:t>
            </a:r>
          </a:p>
          <a:p>
            <a:pPr marL="45720" indent="0">
              <a:buFont typeface="Georgia" pitchFamily="18" charset="0"/>
              <a:buNone/>
            </a:pPr>
            <a:endParaRPr lang="en-US" dirty="0"/>
          </a:p>
          <a:p>
            <a:pPr marL="45720" indent="0">
              <a:buFont typeface="Georgia" pitchFamily="18" charset="0"/>
              <a:buNone/>
            </a:pPr>
            <a:r>
              <a:rPr lang="en-US" dirty="0" smtClean="0"/>
              <a:t>See paper: “Who can you trust in the cloud?” Roberts, Al-</a:t>
            </a:r>
            <a:r>
              <a:rPr lang="en-US" dirty="0" err="1" smtClean="0"/>
              <a:t>Hamdani</a:t>
            </a:r>
            <a:endParaRPr lang="en-US" dirty="0"/>
          </a:p>
        </p:txBody>
      </p:sp>
    </p:spTree>
    <p:extLst>
      <p:ext uri="{BB962C8B-B14F-4D97-AF65-F5344CB8AC3E}">
        <p14:creationId xmlns:p14="http://schemas.microsoft.com/office/powerpoint/2010/main" val="1076877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a:t>
            </a:r>
            <a:endParaRPr lang="en-US" dirty="0"/>
          </a:p>
        </p:txBody>
      </p:sp>
      <p:sp>
        <p:nvSpPr>
          <p:cNvPr id="3" name="Content Placeholder 2"/>
          <p:cNvSpPr>
            <a:spLocks noGrp="1"/>
          </p:cNvSpPr>
          <p:nvPr>
            <p:ph sz="quarter" idx="13"/>
          </p:nvPr>
        </p:nvSpPr>
        <p:spPr/>
        <p:txBody>
          <a:bodyPr>
            <a:normAutofit fontScale="92500" lnSpcReduction="10000"/>
          </a:bodyPr>
          <a:lstStyle/>
          <a:p>
            <a:pPr>
              <a:buNone/>
            </a:pPr>
            <a:r>
              <a:rPr lang="en-US" dirty="0" smtClean="0"/>
              <a:t>The service level guarantees from cloud services are imprecisely specified, often only in the minds of the users. </a:t>
            </a:r>
          </a:p>
          <a:p>
            <a:pPr>
              <a:buNone/>
            </a:pPr>
            <a:endParaRPr lang="en-US" dirty="0" smtClean="0"/>
          </a:p>
          <a:p>
            <a:r>
              <a:rPr lang="en-US" dirty="0" smtClean="0"/>
              <a:t>Are best effort guarantees good enough? </a:t>
            </a:r>
          </a:p>
          <a:p>
            <a:endParaRPr lang="en-US" dirty="0" smtClean="0"/>
          </a:p>
          <a:p>
            <a:r>
              <a:rPr lang="en-US" dirty="0" smtClean="0"/>
              <a:t>As cloud-based services mature, how should they provide more specific service level agreements and what sorts of guarantees will be desired by their clients?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2998"/>
            <a:ext cx="7876309" cy="4724401"/>
          </a:xfrm>
        </p:spPr>
        <p:txBody>
          <a:bodyPr>
            <a:normAutofit/>
          </a:bodyPr>
          <a:lstStyle/>
          <a:p>
            <a:pPr marL="45720" indent="0">
              <a:buNone/>
            </a:pPr>
            <a:endParaRPr lang="en-US" dirty="0" smtClean="0"/>
          </a:p>
          <a:p>
            <a:pPr marL="45720" indent="0">
              <a:buNone/>
            </a:pPr>
            <a:r>
              <a:rPr lang="en-US" dirty="0"/>
              <a:t>	</a:t>
            </a:r>
            <a:r>
              <a:rPr lang="en-US" dirty="0" smtClean="0"/>
              <a:t> </a:t>
            </a:r>
            <a:endParaRPr lang="en-US" dirty="0"/>
          </a:p>
        </p:txBody>
      </p:sp>
      <p:sp>
        <p:nvSpPr>
          <p:cNvPr id="4" name="Title 1"/>
          <p:cNvSpPr txBox="1">
            <a:spLocks/>
          </p:cNvSpPr>
          <p:nvPr/>
        </p:nvSpPr>
        <p:spPr>
          <a:xfrm>
            <a:off x="27709" y="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Service Level Agreements</a:t>
            </a:r>
            <a:endParaRPr lang="en-US" sz="4000" dirty="0"/>
          </a:p>
        </p:txBody>
      </p:sp>
      <p:sp>
        <p:nvSpPr>
          <p:cNvPr id="5" name="Title 1"/>
          <p:cNvSpPr txBox="1">
            <a:spLocks/>
          </p:cNvSpPr>
          <p:nvPr/>
        </p:nvSpPr>
        <p:spPr>
          <a:xfrm>
            <a:off x="419100" y="586740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US" sz="4000" smtClean="0"/>
              <a:t>IaaS</a:t>
            </a:r>
            <a:endParaRPr lang="en-US" sz="4000" dirty="0"/>
          </a:p>
        </p:txBody>
      </p:sp>
      <p:sp>
        <p:nvSpPr>
          <p:cNvPr id="6" name="Content Placeholder 2"/>
          <p:cNvSpPr txBox="1">
            <a:spLocks/>
          </p:cNvSpPr>
          <p:nvPr/>
        </p:nvSpPr>
        <p:spPr>
          <a:xfrm>
            <a:off x="838200" y="1295398"/>
            <a:ext cx="7876309" cy="4724401"/>
          </a:xfrm>
          <a:prstGeom prst="rect">
            <a:avLst/>
          </a:prstGeom>
        </p:spPr>
        <p:txBody>
          <a:bodyPr vert="horz" lIns="91440" tIns="45720" rIns="91440" bIns="45720" rtlCol="0">
            <a:normAutofit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dirty="0" smtClean="0"/>
              <a:t>Document of understanding between the cloud provider and user/client/customer</a:t>
            </a:r>
          </a:p>
          <a:p>
            <a:r>
              <a:rPr lang="en-US" dirty="0" smtClean="0"/>
              <a:t>Contract that stipulates the type of service required and penalties that would result from unexpected business interruption</a:t>
            </a:r>
          </a:p>
          <a:p>
            <a:pPr marL="45720" indent="0">
              <a:buFont typeface="Georgia" pitchFamily="18" charset="0"/>
              <a:buNone/>
            </a:pPr>
            <a:endParaRPr lang="en-US" dirty="0" smtClean="0"/>
          </a:p>
          <a:p>
            <a:r>
              <a:rPr lang="en-US" dirty="0" smtClean="0"/>
              <a:t>Typically include</a:t>
            </a:r>
          </a:p>
          <a:p>
            <a:pPr lvl="1"/>
            <a:r>
              <a:rPr lang="en-US" dirty="0" smtClean="0"/>
              <a:t>Response times </a:t>
            </a:r>
          </a:p>
          <a:p>
            <a:pPr lvl="1"/>
            <a:r>
              <a:rPr lang="en-US" dirty="0" smtClean="0"/>
              <a:t>Availability on any given day</a:t>
            </a:r>
          </a:p>
          <a:p>
            <a:pPr lvl="1"/>
            <a:r>
              <a:rPr lang="en-US" dirty="0" smtClean="0"/>
              <a:t>Overall uptime target</a:t>
            </a:r>
          </a:p>
          <a:p>
            <a:pPr lvl="1"/>
            <a:r>
              <a:rPr lang="en-US" dirty="0" smtClean="0"/>
              <a:t>Agreed-on response times and procedures in the event a service goes down</a:t>
            </a:r>
          </a:p>
          <a:p>
            <a:pPr lvl="1"/>
            <a:r>
              <a:rPr lang="en-US" dirty="0" smtClean="0"/>
              <a:t>SECURITY understanding</a:t>
            </a:r>
          </a:p>
        </p:txBody>
      </p:sp>
    </p:spTree>
    <p:extLst>
      <p:ext uri="{BB962C8B-B14F-4D97-AF65-F5344CB8AC3E}">
        <p14:creationId xmlns:p14="http://schemas.microsoft.com/office/powerpoint/2010/main" val="282871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Management</a:t>
            </a:r>
            <a:endParaRPr lang="en-US" dirty="0"/>
          </a:p>
        </p:txBody>
      </p:sp>
      <p:sp>
        <p:nvSpPr>
          <p:cNvPr id="3" name="Content Placeholder 2"/>
          <p:cNvSpPr>
            <a:spLocks noGrp="1"/>
          </p:cNvSpPr>
          <p:nvPr>
            <p:ph sz="quarter" idx="13"/>
          </p:nvPr>
        </p:nvSpPr>
        <p:spPr/>
        <p:txBody>
          <a:bodyPr/>
          <a:lstStyle/>
          <a:p>
            <a:pPr>
              <a:buNone/>
            </a:pPr>
            <a:r>
              <a:rPr lang="en-US" dirty="0" smtClean="0"/>
              <a:t>A sizeable percentage of power consumed in the U.S. goes into datacenters. </a:t>
            </a:r>
          </a:p>
          <a:p>
            <a:endParaRPr lang="en-US" dirty="0" smtClean="0"/>
          </a:p>
          <a:p>
            <a:r>
              <a:rPr lang="en-US" dirty="0" smtClean="0"/>
              <a:t>How can datacenters intelligently manage resources to save power? </a:t>
            </a:r>
          </a:p>
          <a:p>
            <a:endParaRPr lang="en-US" dirty="0" smtClean="0"/>
          </a:p>
          <a:p>
            <a:r>
              <a:rPr lang="en-US" dirty="0" smtClean="0"/>
              <a:t>What can be done to reduce the energy demands of cloud-based services?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Clients</a:t>
            </a:r>
            <a:endParaRPr lang="en-US" dirty="0"/>
          </a:p>
        </p:txBody>
      </p:sp>
      <p:sp>
        <p:nvSpPr>
          <p:cNvPr id="3" name="Content Placeholder 2"/>
          <p:cNvSpPr>
            <a:spLocks noGrp="1"/>
          </p:cNvSpPr>
          <p:nvPr>
            <p:ph sz="quarter" idx="13"/>
          </p:nvPr>
        </p:nvSpPr>
        <p:spPr/>
        <p:txBody>
          <a:bodyPr>
            <a:normAutofit fontScale="92500" lnSpcReduction="10000"/>
          </a:bodyPr>
          <a:lstStyle/>
          <a:p>
            <a:pPr>
              <a:buNone/>
            </a:pPr>
            <a:r>
              <a:rPr lang="en-US" dirty="0" smtClean="0"/>
              <a:t>Increasingly, the clients of cloud-based services are not desktop PCs but rather mobile devices, such as cell phones and portable media players. </a:t>
            </a:r>
          </a:p>
          <a:p>
            <a:pPr>
              <a:buNone/>
            </a:pPr>
            <a:endParaRPr lang="en-US" dirty="0" smtClean="0"/>
          </a:p>
          <a:p>
            <a:r>
              <a:rPr lang="en-US" dirty="0" smtClean="0"/>
              <a:t>How do mobile devices at the edge of the network interact with cloud-based services to effectively manage data and computation on behalf of users? </a:t>
            </a:r>
          </a:p>
          <a:p>
            <a:pPr>
              <a:buNone/>
            </a:pPr>
            <a:endParaRPr lang="en-US" dirty="0" smtClean="0"/>
          </a:p>
          <a:p>
            <a:r>
              <a:rPr lang="en-US" dirty="0" smtClean="0"/>
              <a:t>How does a user's location factor into the design of cloud-based services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2998"/>
            <a:ext cx="7876309" cy="4724401"/>
          </a:xfrm>
        </p:spPr>
        <p:txBody>
          <a:bodyPr>
            <a:normAutofit lnSpcReduction="10000"/>
          </a:bodyPr>
          <a:lstStyle/>
          <a:p>
            <a:r>
              <a:rPr lang="en-US" dirty="0" smtClean="0"/>
              <a:t>Defines the server’s configuration based on the organization requirements,  such as hardware and software components</a:t>
            </a:r>
          </a:p>
          <a:p>
            <a:pPr marL="45720" indent="0">
              <a:buNone/>
            </a:pPr>
            <a:endParaRPr lang="en-US" dirty="0"/>
          </a:p>
          <a:p>
            <a:r>
              <a:rPr lang="en-US" dirty="0" smtClean="0"/>
              <a:t>Provisioning software lets you manually adjust the virtualized environment.</a:t>
            </a:r>
          </a:p>
          <a:p>
            <a:pPr marL="45720" indent="0">
              <a:buNone/>
            </a:pPr>
            <a:r>
              <a:rPr lang="en-US" dirty="0"/>
              <a:t> </a:t>
            </a:r>
            <a:r>
              <a:rPr lang="en-US" dirty="0" smtClean="0"/>
              <a:t>Create new VMs </a:t>
            </a:r>
          </a:p>
          <a:p>
            <a:pPr marL="45720" indent="0">
              <a:buNone/>
            </a:pPr>
            <a:r>
              <a:rPr lang="en-US" dirty="0"/>
              <a:t> </a:t>
            </a:r>
            <a:r>
              <a:rPr lang="en-US" dirty="0" smtClean="0"/>
              <a:t>Modify existing VM to add or reduce resources</a:t>
            </a:r>
          </a:p>
          <a:p>
            <a:pPr marL="45720" indent="0">
              <a:buNone/>
            </a:pPr>
            <a:endParaRPr lang="en-US" dirty="0"/>
          </a:p>
          <a:p>
            <a:r>
              <a:rPr lang="en-US" dirty="0" smtClean="0"/>
              <a:t>Essential to managing workloads and to moving applications and services from one physical environment to another</a:t>
            </a:r>
          </a:p>
        </p:txBody>
      </p:sp>
      <p:sp>
        <p:nvSpPr>
          <p:cNvPr id="4" name="Title 1"/>
          <p:cNvSpPr txBox="1">
            <a:spLocks/>
          </p:cNvSpPr>
          <p:nvPr/>
        </p:nvSpPr>
        <p:spPr>
          <a:xfrm>
            <a:off x="27709" y="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smtClean="0"/>
              <a:t>VM Provisioning/Availability </a:t>
            </a:r>
            <a:endParaRPr lang="en-US" sz="4000" dirty="0"/>
          </a:p>
        </p:txBody>
      </p:sp>
      <p:sp>
        <p:nvSpPr>
          <p:cNvPr id="5" name="Title 1"/>
          <p:cNvSpPr txBox="1">
            <a:spLocks/>
          </p:cNvSpPr>
          <p:nvPr/>
        </p:nvSpPr>
        <p:spPr>
          <a:xfrm>
            <a:off x="419100" y="586740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US" sz="4000" smtClean="0"/>
              <a:t>IaaS</a:t>
            </a:r>
            <a:endParaRPr lang="en-US" sz="4000" dirty="0"/>
          </a:p>
        </p:txBody>
      </p:sp>
    </p:spTree>
    <p:extLst>
      <p:ext uri="{BB962C8B-B14F-4D97-AF65-F5344CB8AC3E}">
        <p14:creationId xmlns:p14="http://schemas.microsoft.com/office/powerpoint/2010/main" val="3322688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2998"/>
            <a:ext cx="7876309" cy="4724401"/>
          </a:xfrm>
        </p:spPr>
        <p:txBody>
          <a:bodyPr>
            <a:normAutofit lnSpcReduction="10000"/>
          </a:bodyPr>
          <a:lstStyle/>
          <a:p>
            <a:pPr marL="45720" indent="0">
              <a:buNone/>
            </a:pPr>
            <a:r>
              <a:rPr lang="en-US" dirty="0" smtClean="0"/>
              <a:t>Steps to Provision VM</a:t>
            </a:r>
          </a:p>
          <a:p>
            <a:pPr marL="45720" indent="0">
              <a:buNone/>
            </a:pPr>
            <a:r>
              <a:rPr lang="en-US" dirty="0" smtClean="0"/>
              <a:t>Common and normal steps of provisioning a virtual server</a:t>
            </a:r>
          </a:p>
          <a:p>
            <a:pPr marL="45720" indent="0">
              <a:buNone/>
            </a:pPr>
            <a:endParaRPr lang="en-US" dirty="0"/>
          </a:p>
          <a:p>
            <a:r>
              <a:rPr lang="en-US" dirty="0" smtClean="0"/>
              <a:t> Select a server from a pool of available servers (physical servers with enough capacity) along with the appropriate OS template you need to provision the virtual machine</a:t>
            </a:r>
          </a:p>
          <a:p>
            <a:endParaRPr lang="en-US" dirty="0" smtClean="0"/>
          </a:p>
          <a:p>
            <a:r>
              <a:rPr lang="en-US" dirty="0" smtClean="0"/>
              <a:t>Load the appropriate  software (OS, device drivers, middle ware, etc.)</a:t>
            </a:r>
          </a:p>
          <a:p>
            <a:endParaRPr lang="en-US" dirty="0" smtClean="0"/>
          </a:p>
          <a:p>
            <a:r>
              <a:rPr lang="en-US" dirty="0" smtClean="0"/>
              <a:t>Customize and configure the machine (e.g. IP address) to configure an associate network and storage resources</a:t>
            </a:r>
          </a:p>
          <a:p>
            <a:pPr marL="45720" indent="0">
              <a:buNone/>
            </a:pPr>
            <a:endParaRPr lang="en-US" dirty="0" smtClean="0"/>
          </a:p>
        </p:txBody>
      </p:sp>
      <p:sp>
        <p:nvSpPr>
          <p:cNvPr id="4" name="Title 1"/>
          <p:cNvSpPr txBox="1">
            <a:spLocks/>
          </p:cNvSpPr>
          <p:nvPr/>
        </p:nvSpPr>
        <p:spPr>
          <a:xfrm>
            <a:off x="27709" y="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Clr>
                <a:srgbClr val="F14124">
                  <a:lumMod val="75000"/>
                </a:srgbClr>
              </a:buClr>
              <a:buFont typeface="Georgia" pitchFamily="18" charset="0"/>
              <a:buNone/>
            </a:pPr>
            <a:r>
              <a:rPr lang="en-US" sz="4000" dirty="0" smtClean="0">
                <a:gradFill>
                  <a:gsLst>
                    <a:gs pos="0">
                      <a:prstClr val="black"/>
                    </a:gs>
                    <a:gs pos="40000">
                      <a:prstClr val="black">
                        <a:lumMod val="75000"/>
                        <a:lumOff val="25000"/>
                      </a:prstClr>
                    </a:gs>
                    <a:gs pos="100000">
                      <a:srgbClr val="212745">
                        <a:alpha val="65000"/>
                      </a:srgbClr>
                    </a:gs>
                  </a:gsLst>
                  <a:lin ang="5400000" scaled="0"/>
                </a:gradFill>
              </a:rPr>
              <a:t>VM Provisioning/Availability </a:t>
            </a:r>
            <a:endParaRPr lang="en-US" sz="4000" dirty="0">
              <a:gradFill>
                <a:gsLst>
                  <a:gs pos="0">
                    <a:prstClr val="black"/>
                  </a:gs>
                  <a:gs pos="40000">
                    <a:prstClr val="black">
                      <a:lumMod val="75000"/>
                      <a:lumOff val="25000"/>
                    </a:prstClr>
                  </a:gs>
                  <a:gs pos="100000">
                    <a:srgbClr val="212745">
                      <a:alpha val="65000"/>
                    </a:srgbClr>
                  </a:gs>
                </a:gsLst>
                <a:lin ang="5400000" scaled="0"/>
              </a:gradFill>
            </a:endParaRPr>
          </a:p>
        </p:txBody>
      </p:sp>
      <p:sp>
        <p:nvSpPr>
          <p:cNvPr id="5" name="Title 1"/>
          <p:cNvSpPr txBox="1">
            <a:spLocks/>
          </p:cNvSpPr>
          <p:nvPr/>
        </p:nvSpPr>
        <p:spPr>
          <a:xfrm>
            <a:off x="419100" y="5867400"/>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Clr>
                <a:srgbClr val="F14124">
                  <a:lumMod val="75000"/>
                </a:srgbClr>
              </a:buClr>
              <a:buFont typeface="Georgia" pitchFamily="18" charset="0"/>
              <a:buNone/>
            </a:pPr>
            <a:r>
              <a:rPr lang="en-US" sz="4000" smtClean="0">
                <a:gradFill>
                  <a:gsLst>
                    <a:gs pos="0">
                      <a:prstClr val="black"/>
                    </a:gs>
                    <a:gs pos="40000">
                      <a:prstClr val="black">
                        <a:lumMod val="75000"/>
                        <a:lumOff val="25000"/>
                      </a:prstClr>
                    </a:gs>
                    <a:gs pos="100000">
                      <a:srgbClr val="212745">
                        <a:alpha val="65000"/>
                      </a:srgbClr>
                    </a:gs>
                  </a:gsLst>
                  <a:lin ang="5400000" scaled="0"/>
                </a:gradFill>
              </a:rPr>
              <a:t>IaaS</a:t>
            </a:r>
            <a:endParaRPr lang="en-US" sz="4000" dirty="0">
              <a:gradFill>
                <a:gsLst>
                  <a:gs pos="0">
                    <a:prstClr val="black"/>
                  </a:gs>
                  <a:gs pos="40000">
                    <a:prstClr val="black">
                      <a:lumMod val="75000"/>
                      <a:lumOff val="25000"/>
                    </a:prstClr>
                  </a:gs>
                  <a:gs pos="100000">
                    <a:srgbClr val="212745">
                      <a:alpha val="65000"/>
                    </a:srgbClr>
                  </a:gs>
                </a:gsLst>
                <a:lin ang="5400000" scaled="0"/>
              </a:gradFill>
            </a:endParaRPr>
          </a:p>
        </p:txBody>
      </p:sp>
    </p:spTree>
    <p:extLst>
      <p:ext uri="{BB962C8B-B14F-4D97-AF65-F5344CB8AC3E}">
        <p14:creationId xmlns:p14="http://schemas.microsoft.com/office/powerpoint/2010/main" val="1156209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953000"/>
            <a:ext cx="7391399" cy="1143000"/>
          </a:xfrm>
        </p:spPr>
        <p:txBody>
          <a:bodyPr/>
          <a:lstStyle/>
          <a:p>
            <a:r>
              <a:rPr lang="en-US" dirty="0" smtClean="0"/>
              <a:t>Essential Characteristics</a:t>
            </a:r>
            <a:br>
              <a:rPr lang="en-US" dirty="0" smtClean="0"/>
            </a:br>
            <a:r>
              <a:rPr lang="en-US" dirty="0" smtClean="0"/>
              <a:t/>
            </a:r>
            <a:br>
              <a:rPr lang="en-US" dirty="0" smtClean="0"/>
            </a:br>
            <a:r>
              <a:rPr lang="en-US" sz="1800" dirty="0" smtClean="0"/>
              <a:t>NIST Definition</a:t>
            </a:r>
            <a:endParaRPr lang="en-US" sz="1800" dirty="0"/>
          </a:p>
        </p:txBody>
      </p:sp>
      <p:sp>
        <p:nvSpPr>
          <p:cNvPr id="3" name="Content Placeholder 2"/>
          <p:cNvSpPr>
            <a:spLocks noGrp="1"/>
          </p:cNvSpPr>
          <p:nvPr>
            <p:ph sz="quarter" idx="13"/>
          </p:nvPr>
        </p:nvSpPr>
        <p:spPr>
          <a:xfrm>
            <a:off x="990600" y="685800"/>
            <a:ext cx="6858000" cy="3962400"/>
          </a:xfrm>
        </p:spPr>
        <p:txBody>
          <a:bodyPr>
            <a:normAutofit/>
          </a:bodyPr>
          <a:lstStyle/>
          <a:p>
            <a:pPr marL="502920" indent="-457200">
              <a:buFont typeface="+mj-lt"/>
              <a:buAutoNum type="arabicPeriod"/>
            </a:pPr>
            <a:r>
              <a:rPr lang="en-US" dirty="0" smtClean="0"/>
              <a:t>On-demand self-service</a:t>
            </a:r>
          </a:p>
          <a:p>
            <a:pPr marL="502920" indent="-457200">
              <a:buFont typeface="+mj-lt"/>
              <a:buAutoNum type="arabicPeriod"/>
            </a:pPr>
            <a:endParaRPr lang="en-US" dirty="0"/>
          </a:p>
          <a:p>
            <a:pPr marL="502920" indent="-457200">
              <a:buFont typeface="+mj-lt"/>
              <a:buAutoNum type="arabicPeriod"/>
            </a:pPr>
            <a:r>
              <a:rPr lang="en-US" dirty="0" smtClean="0"/>
              <a:t>Broad network access</a:t>
            </a:r>
          </a:p>
          <a:p>
            <a:pPr marL="502920" indent="-457200">
              <a:buFont typeface="+mj-lt"/>
              <a:buAutoNum type="arabicPeriod"/>
            </a:pPr>
            <a:endParaRPr lang="en-US" dirty="0" smtClean="0"/>
          </a:p>
          <a:p>
            <a:pPr marL="502920" indent="-457200">
              <a:buFont typeface="+mj-lt"/>
              <a:buAutoNum type="arabicPeriod"/>
            </a:pPr>
            <a:r>
              <a:rPr lang="en-US" dirty="0" smtClean="0"/>
              <a:t>Resource pooling</a:t>
            </a:r>
          </a:p>
          <a:p>
            <a:pPr marL="502920" indent="-457200">
              <a:buFont typeface="+mj-lt"/>
              <a:buAutoNum type="arabicPeriod"/>
            </a:pPr>
            <a:endParaRPr lang="en-US" dirty="0" smtClean="0"/>
          </a:p>
          <a:p>
            <a:pPr marL="502920" indent="-457200">
              <a:buFont typeface="+mj-lt"/>
              <a:buAutoNum type="arabicPeriod"/>
            </a:pPr>
            <a:r>
              <a:rPr lang="en-US" dirty="0" smtClean="0"/>
              <a:t>Rapid elasticity</a:t>
            </a:r>
          </a:p>
          <a:p>
            <a:pPr marL="502920" indent="-457200">
              <a:buFont typeface="+mj-lt"/>
              <a:buAutoNum type="arabicPeriod"/>
            </a:pPr>
            <a:endParaRPr lang="en-US" dirty="0" smtClean="0"/>
          </a:p>
          <a:p>
            <a:pPr marL="502920" indent="-457200">
              <a:buFont typeface="+mj-lt"/>
              <a:buAutoNum type="arabicPeriod"/>
            </a:pPr>
            <a:r>
              <a:rPr lang="en-US" dirty="0" smtClean="0"/>
              <a:t>Measured service</a:t>
            </a:r>
            <a:endParaRPr lang="en-US" dirty="0"/>
          </a:p>
        </p:txBody>
      </p:sp>
    </p:spTree>
    <p:extLst>
      <p:ext uri="{BB962C8B-B14F-4D97-AF65-F5344CB8AC3E}">
        <p14:creationId xmlns:p14="http://schemas.microsoft.com/office/powerpoint/2010/main" val="2851061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US" dirty="0"/>
          </a:p>
        </p:txBody>
      </p:sp>
      <p:sp>
        <p:nvSpPr>
          <p:cNvPr id="6" name="Content Placeholder 5"/>
          <p:cNvSpPr>
            <a:spLocks noGrp="1"/>
          </p:cNvSpPr>
          <p:nvPr>
            <p:ph sz="quarter" idx="14"/>
          </p:nvPr>
        </p:nvSpPr>
        <p:spPr/>
        <p:txBody>
          <a:bodyPr/>
          <a:lstStyle/>
          <a:p>
            <a:pPr marL="45720" indent="0">
              <a:buNone/>
            </a:pPr>
            <a:r>
              <a:rPr lang="en-US" dirty="0" smtClean="0"/>
              <a:t> </a:t>
            </a:r>
            <a:endParaRPr lang="en-US" dirty="0"/>
          </a:p>
        </p:txBody>
      </p:sp>
      <p:sp>
        <p:nvSpPr>
          <p:cNvPr id="4" name="Rectangle 3"/>
          <p:cNvSpPr/>
          <p:nvPr/>
        </p:nvSpPr>
        <p:spPr>
          <a:xfrm>
            <a:off x="7086600" y="6248400"/>
            <a:ext cx="1724190" cy="369332"/>
          </a:xfrm>
          <a:prstGeom prst="rect">
            <a:avLst/>
          </a:prstGeom>
        </p:spPr>
        <p:txBody>
          <a:bodyPr wrap="none">
            <a:spAutoFit/>
          </a:bodyPr>
          <a:lstStyle/>
          <a:p>
            <a:r>
              <a:rPr lang="en-US" dirty="0"/>
              <a:t>NIST Definition</a:t>
            </a:r>
          </a:p>
        </p:txBody>
      </p:sp>
      <p:graphicFrame>
        <p:nvGraphicFramePr>
          <p:cNvPr id="5" name="Diagram 4"/>
          <p:cNvGraphicFramePr/>
          <p:nvPr>
            <p:extLst>
              <p:ext uri="{D42A27DB-BD31-4B8C-83A1-F6EECF244321}">
                <p14:modId xmlns:p14="http://schemas.microsoft.com/office/powerpoint/2010/main" val="3178014963"/>
              </p:ext>
            </p:extLst>
          </p:nvPr>
        </p:nvGraphicFramePr>
        <p:xfrm>
          <a:off x="3958586" y="228600"/>
          <a:ext cx="5181600" cy="386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3"/>
          </p:nvPr>
        </p:nvSpPr>
        <p:spPr>
          <a:xfrm>
            <a:off x="609600" y="304800"/>
            <a:ext cx="4648200" cy="3474720"/>
          </a:xfrm>
        </p:spPr>
        <p:txBody>
          <a:bodyPr>
            <a:normAutofit/>
          </a:bodyPr>
          <a:lstStyle/>
          <a:p>
            <a:endParaRPr lang="en-US" sz="2800" dirty="0" smtClean="0"/>
          </a:p>
          <a:p>
            <a:pPr marL="45720" indent="0">
              <a:buNone/>
            </a:pPr>
            <a:r>
              <a:rPr lang="en-US" sz="2800" dirty="0" smtClean="0"/>
              <a:t>Software as a Service</a:t>
            </a:r>
          </a:p>
          <a:p>
            <a:pPr marL="45720" indent="0">
              <a:buNone/>
            </a:pPr>
            <a:endParaRPr lang="en-US" sz="2800" dirty="0" smtClean="0"/>
          </a:p>
          <a:p>
            <a:pPr marL="45720" indent="0">
              <a:buNone/>
            </a:pPr>
            <a:r>
              <a:rPr lang="en-US" sz="2800" dirty="0" smtClean="0"/>
              <a:t>Platform as a Service</a:t>
            </a:r>
          </a:p>
          <a:p>
            <a:pPr marL="45720" indent="0">
              <a:buNone/>
            </a:pPr>
            <a:endParaRPr lang="en-US" sz="2800" dirty="0"/>
          </a:p>
          <a:p>
            <a:pPr marL="45720" indent="0">
              <a:buNone/>
            </a:pPr>
            <a:r>
              <a:rPr lang="en-US" sz="2800" dirty="0" smtClean="0"/>
              <a:t>Infrastructure as a Service</a:t>
            </a:r>
            <a:endParaRPr lang="en-US" sz="2800" dirty="0"/>
          </a:p>
        </p:txBody>
      </p:sp>
    </p:spTree>
    <p:extLst>
      <p:ext uri="{BB962C8B-B14F-4D97-AF65-F5344CB8AC3E}">
        <p14:creationId xmlns:p14="http://schemas.microsoft.com/office/powerpoint/2010/main" val="2059868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368" y="4736432"/>
            <a:ext cx="7467600" cy="1143000"/>
          </a:xfrm>
        </p:spPr>
        <p:txBody>
          <a:bodyPr/>
          <a:lstStyle/>
          <a:p>
            <a:r>
              <a:rPr lang="en-US" dirty="0" smtClean="0"/>
              <a:t>Cloud computing layers</a:t>
            </a:r>
            <a:endParaRPr lang="en-US"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09800" y="304800"/>
            <a:ext cx="4610100" cy="4265667"/>
          </a:xfrm>
        </p:spPr>
      </p:pic>
      <p:sp>
        <p:nvSpPr>
          <p:cNvPr id="6" name="Rectangle 5"/>
          <p:cNvSpPr/>
          <p:nvPr/>
        </p:nvSpPr>
        <p:spPr>
          <a:xfrm>
            <a:off x="2318886" y="5867400"/>
            <a:ext cx="4572000" cy="646331"/>
          </a:xfrm>
          <a:prstGeom prst="rect">
            <a:avLst/>
          </a:prstGeom>
        </p:spPr>
        <p:txBody>
          <a:bodyPr>
            <a:spAutoFit/>
          </a:bodyPr>
          <a:lstStyle/>
          <a:p>
            <a:r>
              <a:rPr lang="en-US" dirty="0">
                <a:hlinkClick r:id="rId3"/>
              </a:rPr>
              <a:t>http://en.wikipedia.org/wiki/Cloud_computing</a:t>
            </a:r>
            <a:endParaRPr lang="en-US" dirty="0"/>
          </a:p>
        </p:txBody>
      </p:sp>
    </p:spTree>
    <p:extLst>
      <p:ext uri="{BB962C8B-B14F-4D97-AF65-F5344CB8AC3E}">
        <p14:creationId xmlns:p14="http://schemas.microsoft.com/office/powerpoint/2010/main" val="303736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Models</a:t>
            </a:r>
            <a:endParaRPr lang="en-US" dirty="0"/>
          </a:p>
        </p:txBody>
      </p:sp>
      <p:sp>
        <p:nvSpPr>
          <p:cNvPr id="3" name="Rectangle 2"/>
          <p:cNvSpPr/>
          <p:nvPr/>
        </p:nvSpPr>
        <p:spPr>
          <a:xfrm>
            <a:off x="7162800" y="6096000"/>
            <a:ext cx="1724190" cy="369332"/>
          </a:xfrm>
          <a:prstGeom prst="rect">
            <a:avLst/>
          </a:prstGeom>
        </p:spPr>
        <p:txBody>
          <a:bodyPr wrap="none">
            <a:spAutoFit/>
          </a:bodyPr>
          <a:lstStyle/>
          <a:p>
            <a:r>
              <a:rPr lang="en-US" dirty="0"/>
              <a:t>NIST Definition</a:t>
            </a:r>
          </a:p>
        </p:txBody>
      </p:sp>
      <p:sp>
        <p:nvSpPr>
          <p:cNvPr id="4" name="Content Placeholder 2"/>
          <p:cNvSpPr txBox="1">
            <a:spLocks/>
          </p:cNvSpPr>
          <p:nvPr/>
        </p:nvSpPr>
        <p:spPr>
          <a:xfrm>
            <a:off x="1143000" y="731520"/>
            <a:ext cx="6400800" cy="3474720"/>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dirty="0"/>
              <a:t>Public Cloud </a:t>
            </a:r>
          </a:p>
          <a:p>
            <a:endParaRPr lang="en-US" dirty="0" smtClean="0"/>
          </a:p>
          <a:p>
            <a:r>
              <a:rPr lang="en-US" dirty="0" smtClean="0"/>
              <a:t>Private Cloud </a:t>
            </a:r>
          </a:p>
          <a:p>
            <a:endParaRPr lang="en-US" dirty="0"/>
          </a:p>
          <a:p>
            <a:r>
              <a:rPr lang="en-US" dirty="0" smtClean="0"/>
              <a:t>Hybrid Cloud</a:t>
            </a:r>
          </a:p>
          <a:p>
            <a:endParaRPr lang="en-US" dirty="0"/>
          </a:p>
          <a:p>
            <a:r>
              <a:rPr lang="en-US" dirty="0" smtClean="0"/>
              <a:t>Community Cloud </a:t>
            </a:r>
            <a:endParaRPr lang="en-US" dirty="0"/>
          </a:p>
        </p:txBody>
      </p:sp>
    </p:spTree>
    <p:extLst>
      <p:ext uri="{BB962C8B-B14F-4D97-AF65-F5344CB8AC3E}">
        <p14:creationId xmlns:p14="http://schemas.microsoft.com/office/powerpoint/2010/main" val="1744216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662px-Cloud_computing_sv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914" y="-10886"/>
            <a:ext cx="7315200" cy="661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733004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534400" cy="1143000"/>
          </a:xfrm>
        </p:spPr>
        <p:txBody>
          <a:bodyPr/>
          <a:lstStyle/>
          <a:p>
            <a:pPr marL="0" indent="0">
              <a:buNone/>
            </a:pPr>
            <a:r>
              <a:rPr lang="en-US" sz="4000" dirty="0" err="1" smtClean="0"/>
              <a:t>IaaS</a:t>
            </a:r>
            <a:endParaRPr lang="en-US" sz="4000" dirty="0"/>
          </a:p>
        </p:txBody>
      </p:sp>
      <p:sp>
        <p:nvSpPr>
          <p:cNvPr id="3" name="Content Placeholder 2"/>
          <p:cNvSpPr>
            <a:spLocks noGrp="1"/>
          </p:cNvSpPr>
          <p:nvPr>
            <p:ph sz="quarter" idx="13"/>
          </p:nvPr>
        </p:nvSpPr>
        <p:spPr>
          <a:xfrm>
            <a:off x="1143000" y="1115291"/>
            <a:ext cx="7239000" cy="4221480"/>
          </a:xfrm>
        </p:spPr>
        <p:txBody>
          <a:bodyPr/>
          <a:lstStyle/>
          <a:p>
            <a:pPr marL="45720" indent="0">
              <a:buNone/>
            </a:pPr>
            <a:r>
              <a:rPr lang="en-US" dirty="0" err="1" smtClean="0"/>
              <a:t>IaaS</a:t>
            </a:r>
            <a:r>
              <a:rPr lang="en-US" dirty="0" smtClean="0"/>
              <a:t> is the delivery of computer hardware as a service</a:t>
            </a:r>
            <a:endParaRPr lang="en-US" dirty="0"/>
          </a:p>
          <a:p>
            <a:pPr lvl="1">
              <a:buFont typeface="Arial" pitchFamily="34" charset="0"/>
              <a:buChar char="•"/>
            </a:pPr>
            <a:r>
              <a:rPr lang="en-US" dirty="0" smtClean="0"/>
              <a:t>Servers</a:t>
            </a:r>
          </a:p>
          <a:p>
            <a:pPr lvl="1">
              <a:buFont typeface="Arial" pitchFamily="34" charset="0"/>
              <a:buChar char="•"/>
            </a:pPr>
            <a:r>
              <a:rPr lang="en-US" dirty="0" smtClean="0"/>
              <a:t>Networks</a:t>
            </a:r>
          </a:p>
          <a:p>
            <a:pPr lvl="1">
              <a:buFont typeface="Arial" pitchFamily="34" charset="0"/>
              <a:buChar char="•"/>
            </a:pPr>
            <a:r>
              <a:rPr lang="en-US" dirty="0" smtClean="0"/>
              <a:t>Storage</a:t>
            </a:r>
          </a:p>
          <a:p>
            <a:pPr lvl="1"/>
            <a:endParaRPr lang="en-US" dirty="0"/>
          </a:p>
          <a:p>
            <a:pPr marL="365760" lvl="1" indent="0">
              <a:buNone/>
            </a:pPr>
            <a:r>
              <a:rPr lang="en-US" dirty="0" smtClean="0"/>
              <a:t>Think of </a:t>
            </a:r>
            <a:r>
              <a:rPr lang="en-US" dirty="0" err="1" smtClean="0"/>
              <a:t>IaaS</a:t>
            </a:r>
            <a:r>
              <a:rPr lang="en-US" dirty="0" smtClean="0"/>
              <a:t> as the maturation of ISP model. </a:t>
            </a:r>
            <a:endParaRPr lang="en-US" dirty="0"/>
          </a:p>
          <a:p>
            <a:pPr marL="365760" lvl="1" indent="0">
              <a:buNone/>
            </a:pPr>
            <a:r>
              <a:rPr lang="en-US" dirty="0" smtClean="0"/>
              <a:t>Including:</a:t>
            </a:r>
          </a:p>
          <a:p>
            <a:pPr marL="365760" lvl="1" indent="0">
              <a:buNone/>
            </a:pPr>
            <a:r>
              <a:rPr lang="en-US" dirty="0"/>
              <a:t>	</a:t>
            </a:r>
            <a:r>
              <a:rPr lang="en-US" dirty="0" smtClean="0"/>
              <a:t>Virtualization</a:t>
            </a:r>
          </a:p>
          <a:p>
            <a:pPr marL="365760" lvl="1" indent="0">
              <a:buNone/>
            </a:pPr>
            <a:r>
              <a:rPr lang="en-US" dirty="0"/>
              <a:t>	</a:t>
            </a:r>
            <a:r>
              <a:rPr lang="en-US" dirty="0" smtClean="0"/>
              <a:t>Migration</a:t>
            </a:r>
          </a:p>
          <a:p>
            <a:pPr marL="365760" lvl="1" indent="0">
              <a:buNone/>
            </a:pPr>
            <a:r>
              <a:rPr lang="en-US" dirty="0"/>
              <a:t>	</a:t>
            </a:r>
            <a:r>
              <a:rPr lang="en-US" dirty="0" smtClean="0"/>
              <a:t>Well-defined self-service management</a:t>
            </a:r>
            <a:endParaRPr lang="en-US" dirty="0"/>
          </a:p>
        </p:txBody>
      </p:sp>
      <p:sp>
        <p:nvSpPr>
          <p:cNvPr id="4" name="Title 1"/>
          <p:cNvSpPr txBox="1">
            <a:spLocks/>
          </p:cNvSpPr>
          <p:nvPr/>
        </p:nvSpPr>
        <p:spPr>
          <a:xfrm>
            <a:off x="27709" y="6927"/>
            <a:ext cx="85344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 indent="0" algn="l">
              <a:buNone/>
            </a:pPr>
            <a:r>
              <a:rPr lang="en-US" sz="4000" dirty="0"/>
              <a:t>Infrastructure Management </a:t>
            </a:r>
          </a:p>
        </p:txBody>
      </p:sp>
    </p:spTree>
    <p:extLst>
      <p:ext uri="{BB962C8B-B14F-4D97-AF65-F5344CB8AC3E}">
        <p14:creationId xmlns:p14="http://schemas.microsoft.com/office/powerpoint/2010/main" val="3423752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2577</TotalTime>
  <Words>1366</Words>
  <Application>Microsoft Office PowerPoint</Application>
  <PresentationFormat>On-screen Show (4:3)</PresentationFormat>
  <Paragraphs>312</Paragraphs>
  <Slides>37</Slides>
  <Notes>1</Notes>
  <HiddenSlides>5</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Slipstream</vt:lpstr>
      <vt:lpstr>Cloud Computing</vt:lpstr>
      <vt:lpstr>PowerPoint Presentation</vt:lpstr>
      <vt:lpstr>Defining the Cloud</vt:lpstr>
      <vt:lpstr>Essential Characteristics  NIST Definition</vt:lpstr>
      <vt:lpstr>Service Models</vt:lpstr>
      <vt:lpstr>Cloud computing layers</vt:lpstr>
      <vt:lpstr>Deployment Models</vt:lpstr>
      <vt:lpstr>PowerPoint Presentation</vt:lpstr>
      <vt:lpstr>IaaS</vt:lpstr>
      <vt:lpstr>IaaS</vt:lpstr>
      <vt:lpstr>PowerPoint Presentation</vt:lpstr>
      <vt:lpstr>PowerPoint Presentation</vt:lpstr>
      <vt:lpstr>PowerPoint Presentation</vt:lpstr>
      <vt:lpstr>PowerPoint Presentation</vt:lpstr>
      <vt:lpstr>PaaS</vt:lpstr>
      <vt:lpstr>PaaS</vt:lpstr>
      <vt:lpstr>PaaS</vt:lpstr>
      <vt:lpstr>PaaS</vt:lpstr>
      <vt:lpstr>SaaS</vt:lpstr>
      <vt:lpstr>SaaS</vt:lpstr>
      <vt:lpstr>SaaS</vt:lpstr>
      <vt:lpstr>SaaS</vt:lpstr>
      <vt:lpstr>Considerations for Cloud Computing</vt:lpstr>
      <vt:lpstr>STORAGE</vt:lpstr>
      <vt:lpstr>Data Consistency and Replication</vt:lpstr>
      <vt:lpstr>Programming Models</vt:lpstr>
      <vt:lpstr>Virtualization</vt:lpstr>
      <vt:lpstr>Provisioning and Monitoring</vt:lpstr>
      <vt:lpstr>Communications</vt:lpstr>
      <vt:lpstr>Privacy and Trust</vt:lpstr>
      <vt:lpstr>PowerPoint Presentation</vt:lpstr>
      <vt:lpstr>Service Level Agreements</vt:lpstr>
      <vt:lpstr>PowerPoint Presentation</vt:lpstr>
      <vt:lpstr>Power Management</vt:lpstr>
      <vt:lpstr>Mobile Clients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doman</dc:creator>
  <cp:lastModifiedBy>Marguerite Doman</cp:lastModifiedBy>
  <cp:revision>44</cp:revision>
  <dcterms:created xsi:type="dcterms:W3CDTF">2006-08-16T00:00:00Z</dcterms:created>
  <dcterms:modified xsi:type="dcterms:W3CDTF">2013-04-17T17:09:15Z</dcterms:modified>
</cp:coreProperties>
</file>