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84" r:id="rId2"/>
    <p:sldId id="257" r:id="rId3"/>
    <p:sldId id="329" r:id="rId4"/>
    <p:sldId id="330" r:id="rId5"/>
    <p:sldId id="331" r:id="rId6"/>
    <p:sldId id="332" r:id="rId7"/>
    <p:sldId id="333" r:id="rId8"/>
    <p:sldId id="334" r:id="rId9"/>
    <p:sldId id="259" r:id="rId10"/>
    <p:sldId id="264" r:id="rId11"/>
    <p:sldId id="293" r:id="rId12"/>
    <p:sldId id="260" r:id="rId13"/>
    <p:sldId id="285" r:id="rId14"/>
    <p:sldId id="286" r:id="rId15"/>
    <p:sldId id="287" r:id="rId16"/>
    <p:sldId id="288" r:id="rId17"/>
    <p:sldId id="289" r:id="rId18"/>
    <p:sldId id="290" r:id="rId19"/>
    <p:sldId id="291" r:id="rId20"/>
    <p:sldId id="292" r:id="rId21"/>
    <p:sldId id="335" r:id="rId22"/>
    <p:sldId id="336" r:id="rId23"/>
    <p:sldId id="337" r:id="rId24"/>
    <p:sldId id="338" r:id="rId25"/>
    <p:sldId id="339" r:id="rId26"/>
    <p:sldId id="340" r:id="rId27"/>
    <p:sldId id="341" r:id="rId28"/>
    <p:sldId id="278" r:id="rId29"/>
    <p:sldId id="277" r:id="rId30"/>
    <p:sldId id="342" r:id="rId31"/>
    <p:sldId id="261" r:id="rId32"/>
    <p:sldId id="262" r:id="rId33"/>
    <p:sldId id="298" r:id="rId34"/>
    <p:sldId id="263" r:id="rId35"/>
    <p:sldId id="258" r:id="rId36"/>
    <p:sldId id="279" r:id="rId37"/>
    <p:sldId id="280" r:id="rId38"/>
    <p:sldId id="296" r:id="rId39"/>
    <p:sldId id="281" r:id="rId40"/>
    <p:sldId id="297" r:id="rId41"/>
    <p:sldId id="282" r:id="rId42"/>
    <p:sldId id="28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C8994C-30F6-45E0-8851-6DADC8833683}" type="datetimeFigureOut">
              <a:rPr lang="en-US" smtClean="0"/>
              <a:t>3/11/2014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FB4269-71B0-43BD-9338-DA17CEB71F17}" type="slidenum">
              <a:rPr lang="en-US" smtClean="0"/>
              <a:t>‹#›</a:t>
            </a:fld>
            <a:endParaRPr lang="en-US"/>
          </a:p>
        </p:txBody>
      </p:sp>
    </p:spTree>
    <p:extLst>
      <p:ext uri="{BB962C8B-B14F-4D97-AF65-F5344CB8AC3E}">
        <p14:creationId xmlns:p14="http://schemas.microsoft.com/office/powerpoint/2010/main" val="2429591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F054C7-729A-49FC-8810-AED4189DAE19}" type="slidenum">
              <a:rPr lang="en-US">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6415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3535E7-E49D-4ABE-AEAB-933CC7D943F7}" type="datetime1">
              <a:rPr lang="en-US" smtClean="0">
                <a:solidFill>
                  <a:srgbClr val="073E87"/>
                </a:solidFill>
              </a:rPr>
              <a:pPr/>
              <a:t>3/11/2014</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3730EF85-1453-41CB-BB1F-81F282292F0A}"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2678833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4B3521-8736-41D5-9BD8-DF9CBDF7FFAC}" type="datetime1">
              <a:rPr lang="en-US" smtClean="0">
                <a:solidFill>
                  <a:srgbClr val="073E87"/>
                </a:solidFill>
              </a:rPr>
              <a:pPr/>
              <a:t>3/11/2014</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3730EF85-1453-41CB-BB1F-81F282292F0A}"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74729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EA28627C-C21E-459D-B420-613253BC780F}" type="datetime1">
              <a:rPr lang="en-US" smtClean="0">
                <a:solidFill>
                  <a:srgbClr val="073E87"/>
                </a:solidFill>
              </a:rPr>
              <a:pPr/>
              <a:t>3/11/2014</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3730EF85-1453-41CB-BB1F-81F282292F0A}" type="slidenum">
              <a:rPr lang="en-US" smtClean="0">
                <a:solidFill>
                  <a:srgbClr val="073E87"/>
                </a:solidFill>
              </a:rPr>
              <a:pPr/>
              <a:t>‹#›</a:t>
            </a:fld>
            <a:endParaRPr lang="en-US">
              <a:solidFill>
                <a:srgbClr val="073E87"/>
              </a:solidFill>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846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502683-C193-475B-A81B-414CFEC1FFE1}" type="datetime1">
              <a:rPr lang="en-US" smtClean="0">
                <a:solidFill>
                  <a:srgbClr val="073E87"/>
                </a:solidFill>
              </a:rPr>
              <a:pPr/>
              <a:t>3/11/2014</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3730EF85-1453-41CB-BB1F-81F282292F0A}" type="slidenum">
              <a:rPr lang="en-US" smtClean="0">
                <a:solidFill>
                  <a:srgbClr val="073E87"/>
                </a:solidFill>
              </a:rPr>
              <a:pPr/>
              <a:t>‹#›</a:t>
            </a:fld>
            <a:endParaRPr lang="en-US">
              <a:solidFill>
                <a:srgbClr val="073E87"/>
              </a:solidFill>
            </a:endParaRPr>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7133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6651E1-73A3-4318-B985-25B23D9F0E89}" type="datetime1">
              <a:rPr lang="en-US" smtClean="0">
                <a:solidFill>
                  <a:srgbClr val="073E87"/>
                </a:solidFill>
              </a:rPr>
              <a:pPr/>
              <a:t>3/11/2014</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3730EF85-1453-41CB-BB1F-81F282292F0A}"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349154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2768BB4-49CE-4891-8CB4-4A294EBEE637}" type="datetime1">
              <a:rPr lang="en-US" smtClean="0">
                <a:solidFill>
                  <a:srgbClr val="073E87"/>
                </a:solidFill>
              </a:rPr>
              <a:pPr/>
              <a:t>3/11/2014</a:t>
            </a:fld>
            <a:endParaRPr lang="en-US">
              <a:solidFill>
                <a:srgbClr val="073E87"/>
              </a:solidFill>
            </a:endParaRPr>
          </a:p>
        </p:txBody>
      </p:sp>
      <p:sp>
        <p:nvSpPr>
          <p:cNvPr id="6" name="Footer Placeholder 5"/>
          <p:cNvSpPr>
            <a:spLocks noGrp="1"/>
          </p:cNvSpPr>
          <p:nvPr>
            <p:ph type="ftr" sz="quarter" idx="11"/>
          </p:nvPr>
        </p:nvSpPr>
        <p:spPr/>
        <p:txBody>
          <a:bodyPr/>
          <a:lstStyle/>
          <a:p>
            <a:endParaRPr lang="en-US">
              <a:solidFill>
                <a:srgbClr val="073E87"/>
              </a:solidFill>
            </a:endParaRPr>
          </a:p>
        </p:txBody>
      </p:sp>
      <p:sp>
        <p:nvSpPr>
          <p:cNvPr id="7" name="Slide Number Placeholder 6"/>
          <p:cNvSpPr>
            <a:spLocks noGrp="1"/>
          </p:cNvSpPr>
          <p:nvPr>
            <p:ph type="sldNum" sz="quarter" idx="12"/>
          </p:nvPr>
        </p:nvSpPr>
        <p:spPr/>
        <p:txBody>
          <a:bodyPr/>
          <a:lstStyle/>
          <a:p>
            <a:fld id="{3730EF85-1453-41CB-BB1F-81F282292F0A}" type="slidenum">
              <a:rPr lang="en-US" smtClean="0">
                <a:solidFill>
                  <a:srgbClr val="073E87"/>
                </a:solidFill>
              </a:rPr>
              <a:pPr/>
              <a:t>‹#›</a:t>
            </a:fld>
            <a:endParaRPr lang="en-US">
              <a:solidFill>
                <a:srgbClr val="073E87"/>
              </a:solidFill>
            </a:endParaRPr>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987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C9AAB5-66B8-4560-96CE-63F5D727A4FE}" type="datetime1">
              <a:rPr lang="en-US" smtClean="0">
                <a:solidFill>
                  <a:srgbClr val="073E87"/>
                </a:solidFill>
              </a:rPr>
              <a:pPr/>
              <a:t>3/11/2014</a:t>
            </a:fld>
            <a:endParaRPr lang="en-US">
              <a:solidFill>
                <a:srgbClr val="073E87"/>
              </a:solidFill>
            </a:endParaRPr>
          </a:p>
        </p:txBody>
      </p:sp>
      <p:sp>
        <p:nvSpPr>
          <p:cNvPr id="8" name="Footer Placeholder 7"/>
          <p:cNvSpPr>
            <a:spLocks noGrp="1"/>
          </p:cNvSpPr>
          <p:nvPr>
            <p:ph type="ftr" sz="quarter" idx="11"/>
          </p:nvPr>
        </p:nvSpPr>
        <p:spPr/>
        <p:txBody>
          <a:bodyPr/>
          <a:lstStyle/>
          <a:p>
            <a:endParaRPr lang="en-US">
              <a:solidFill>
                <a:srgbClr val="073E87"/>
              </a:solidFill>
            </a:endParaRPr>
          </a:p>
        </p:txBody>
      </p:sp>
      <p:sp>
        <p:nvSpPr>
          <p:cNvPr id="9" name="Slide Number Placeholder 8"/>
          <p:cNvSpPr>
            <a:spLocks noGrp="1"/>
          </p:cNvSpPr>
          <p:nvPr>
            <p:ph type="sldNum" sz="quarter" idx="12"/>
          </p:nvPr>
        </p:nvSpPr>
        <p:spPr/>
        <p:txBody>
          <a:bodyPr/>
          <a:lstStyle/>
          <a:p>
            <a:fld id="{3730EF85-1453-41CB-BB1F-81F282292F0A}"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3079346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366BFE-78C1-4982-BFCA-60E7F93A214B}" type="datetime1">
              <a:rPr lang="en-US" smtClean="0">
                <a:solidFill>
                  <a:srgbClr val="073E87"/>
                </a:solidFill>
              </a:rPr>
              <a:pPr/>
              <a:t>3/11/2014</a:t>
            </a:fld>
            <a:endParaRPr lang="en-US">
              <a:solidFill>
                <a:srgbClr val="073E87"/>
              </a:solidFill>
            </a:endParaRPr>
          </a:p>
        </p:txBody>
      </p:sp>
      <p:sp>
        <p:nvSpPr>
          <p:cNvPr id="4" name="Footer Placeholder 3"/>
          <p:cNvSpPr>
            <a:spLocks noGrp="1"/>
          </p:cNvSpPr>
          <p:nvPr>
            <p:ph type="ftr" sz="quarter" idx="11"/>
          </p:nvPr>
        </p:nvSpPr>
        <p:spPr/>
        <p:txBody>
          <a:bodyPr/>
          <a:lstStyle/>
          <a:p>
            <a:endParaRPr lang="en-US">
              <a:solidFill>
                <a:srgbClr val="073E87"/>
              </a:solidFill>
            </a:endParaRPr>
          </a:p>
        </p:txBody>
      </p:sp>
      <p:sp>
        <p:nvSpPr>
          <p:cNvPr id="5" name="Slide Number Placeholder 4"/>
          <p:cNvSpPr>
            <a:spLocks noGrp="1"/>
          </p:cNvSpPr>
          <p:nvPr>
            <p:ph type="sldNum" sz="quarter" idx="12"/>
          </p:nvPr>
        </p:nvSpPr>
        <p:spPr/>
        <p:txBody>
          <a:bodyPr/>
          <a:lstStyle/>
          <a:p>
            <a:fld id="{3730EF85-1453-41CB-BB1F-81F282292F0A}"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3257761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Date Placeholder 1"/>
          <p:cNvSpPr>
            <a:spLocks noGrp="1"/>
          </p:cNvSpPr>
          <p:nvPr>
            <p:ph type="dt" sz="half" idx="10"/>
          </p:nvPr>
        </p:nvSpPr>
        <p:spPr/>
        <p:txBody>
          <a:bodyPr/>
          <a:lstStyle/>
          <a:p>
            <a:fld id="{114D7F9D-F7F7-4F4C-B759-9CC52A9D4C01}" type="datetime1">
              <a:rPr lang="en-US" smtClean="0">
                <a:solidFill>
                  <a:srgbClr val="073E87"/>
                </a:solidFill>
              </a:rPr>
              <a:pPr/>
              <a:t>3/11/2014</a:t>
            </a:fld>
            <a:endParaRPr lang="en-US">
              <a:solidFill>
                <a:srgbClr val="073E87"/>
              </a:solidFill>
            </a:endParaRPr>
          </a:p>
        </p:txBody>
      </p:sp>
      <p:sp>
        <p:nvSpPr>
          <p:cNvPr id="3" name="Footer Placeholder 2"/>
          <p:cNvSpPr>
            <a:spLocks noGrp="1"/>
          </p:cNvSpPr>
          <p:nvPr>
            <p:ph type="ftr" sz="quarter" idx="11"/>
          </p:nvPr>
        </p:nvSpPr>
        <p:spPr/>
        <p:txBody>
          <a:bodyPr/>
          <a:lstStyle/>
          <a:p>
            <a:endParaRPr lang="en-US">
              <a:solidFill>
                <a:srgbClr val="073E87"/>
              </a:solidFill>
            </a:endParaRPr>
          </a:p>
        </p:txBody>
      </p:sp>
      <p:sp>
        <p:nvSpPr>
          <p:cNvPr id="4" name="Slide Number Placeholder 3"/>
          <p:cNvSpPr>
            <a:spLocks noGrp="1"/>
          </p:cNvSpPr>
          <p:nvPr>
            <p:ph type="sldNum" sz="quarter" idx="12"/>
          </p:nvPr>
        </p:nvSpPr>
        <p:spPr/>
        <p:txBody>
          <a:bodyPr/>
          <a:lstStyle/>
          <a:p>
            <a:fld id="{3730EF85-1453-41CB-BB1F-81F282292F0A}"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258739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fld id="{A13D6447-500C-4956-84E3-DF71E6A9A805}" type="datetime1">
              <a:rPr lang="en-US" smtClean="0">
                <a:solidFill>
                  <a:srgbClr val="073E87"/>
                </a:solidFill>
              </a:rPr>
              <a:pPr/>
              <a:t>3/11/2014</a:t>
            </a:fld>
            <a:endParaRPr lang="en-US">
              <a:solidFill>
                <a:srgbClr val="073E87"/>
              </a:solidFill>
            </a:endParaRPr>
          </a:p>
        </p:txBody>
      </p:sp>
      <p:sp>
        <p:nvSpPr>
          <p:cNvPr id="6" name="Footer Placeholder 5"/>
          <p:cNvSpPr>
            <a:spLocks noGrp="1"/>
          </p:cNvSpPr>
          <p:nvPr>
            <p:ph type="ftr" sz="quarter" idx="11"/>
          </p:nvPr>
        </p:nvSpPr>
        <p:spPr/>
        <p:txBody>
          <a:bodyPr/>
          <a:lstStyle/>
          <a:p>
            <a:endParaRPr lang="en-US">
              <a:solidFill>
                <a:srgbClr val="073E87"/>
              </a:solidFill>
            </a:endParaRPr>
          </a:p>
        </p:txBody>
      </p:sp>
      <p:sp>
        <p:nvSpPr>
          <p:cNvPr id="7" name="Slide Number Placeholder 6"/>
          <p:cNvSpPr>
            <a:spLocks noGrp="1"/>
          </p:cNvSpPr>
          <p:nvPr>
            <p:ph type="sldNum" sz="quarter" idx="12"/>
          </p:nvPr>
        </p:nvSpPr>
        <p:spPr/>
        <p:txBody>
          <a:bodyPr/>
          <a:lstStyle/>
          <a:p>
            <a:fld id="{3730EF85-1453-41CB-BB1F-81F282292F0A}" type="slidenum">
              <a:rPr lang="en-US" smtClean="0">
                <a:solidFill>
                  <a:srgbClr val="073E87"/>
                </a:solidFill>
              </a:rPr>
              <a:pPr/>
              <a:t>‹#›</a:t>
            </a:fld>
            <a:endParaRPr lang="en-US">
              <a:solidFill>
                <a:srgbClr val="073E87"/>
              </a:solidFill>
            </a:endParaRP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6631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9C681D-9285-4C2E-A850-56CF0B4E5163}" type="datetime1">
              <a:rPr lang="en-US" smtClean="0">
                <a:solidFill>
                  <a:srgbClr val="073E87"/>
                </a:solidFill>
              </a:rPr>
              <a:pPr/>
              <a:t>3/11/2014</a:t>
            </a:fld>
            <a:endParaRPr lang="en-US">
              <a:solidFill>
                <a:srgbClr val="073E87"/>
              </a:solidFill>
            </a:endParaRPr>
          </a:p>
        </p:txBody>
      </p:sp>
      <p:sp>
        <p:nvSpPr>
          <p:cNvPr id="6" name="Footer Placeholder 5"/>
          <p:cNvSpPr>
            <a:spLocks noGrp="1"/>
          </p:cNvSpPr>
          <p:nvPr>
            <p:ph type="ftr" sz="quarter" idx="11"/>
          </p:nvPr>
        </p:nvSpPr>
        <p:spPr/>
        <p:txBody>
          <a:bodyPr/>
          <a:lstStyle/>
          <a:p>
            <a:endParaRPr lang="en-US">
              <a:solidFill>
                <a:srgbClr val="073E87"/>
              </a:solidFill>
            </a:endParaRPr>
          </a:p>
        </p:txBody>
      </p:sp>
      <p:sp>
        <p:nvSpPr>
          <p:cNvPr id="7" name="Slide Number Placeholder 6"/>
          <p:cNvSpPr>
            <a:spLocks noGrp="1"/>
          </p:cNvSpPr>
          <p:nvPr>
            <p:ph type="sldNum" sz="quarter" idx="12"/>
          </p:nvPr>
        </p:nvSpPr>
        <p:spPr/>
        <p:txBody>
          <a:bodyPr/>
          <a:lstStyle/>
          <a:p>
            <a:fld id="{3730EF85-1453-41CB-BB1F-81F282292F0A}" type="slidenum">
              <a:rPr lang="en-US" smtClean="0">
                <a:solidFill>
                  <a:srgbClr val="073E87"/>
                </a:solidFill>
              </a:rPr>
              <a:pPr/>
              <a:t>‹#›</a:t>
            </a:fld>
            <a:endParaRPr lang="en-US">
              <a:solidFill>
                <a:srgbClr val="073E87"/>
              </a:solidFill>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23811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A653FF82-DE38-4D68-A6BF-3A676F5B3A3D}" type="datetime1">
              <a:rPr lang="en-US" smtClean="0">
                <a:solidFill>
                  <a:srgbClr val="073E87"/>
                </a:solidFill>
              </a:rPr>
              <a:pPr/>
              <a:t>3/11/2014</a:t>
            </a:fld>
            <a:endParaRPr lang="en-US">
              <a:solidFill>
                <a:srgbClr val="073E87"/>
              </a:solidFill>
            </a:endParaRP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solidFill>
                <a:srgbClr val="073E87"/>
              </a:solidFill>
            </a:endParaRP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3730EF85-1453-41CB-BB1F-81F282292F0A}" type="slidenum">
              <a:rPr lang="en-US" smtClean="0">
                <a:solidFill>
                  <a:srgbClr val="073E87"/>
                </a:solidFill>
              </a:rPr>
              <a:pPr/>
              <a:t>‹#›</a:t>
            </a:fld>
            <a:endParaRPr lang="en-US">
              <a:solidFill>
                <a:srgbClr val="073E87"/>
              </a:solidFill>
            </a:endParaRP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6870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n.wikipedia.org/wiki/Hexadecima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cisco1900router.com/wp-content/uploads/2013/09/bridge-vs-router.jp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 </a:t>
            </a:r>
            <a:r>
              <a:rPr lang="en-US" dirty="0" smtClean="0"/>
              <a:t>Service </a:t>
            </a:r>
            <a:r>
              <a:rPr lang="en-US" dirty="0"/>
              <a:t>Delivery and Support</a:t>
            </a:r>
            <a:br>
              <a:rPr lang="en-US" dirty="0"/>
            </a:br>
            <a:r>
              <a:rPr lang="en-US" dirty="0" smtClean="0"/>
              <a:t>Week Six</a:t>
            </a:r>
            <a:endParaRPr lang="en-US" dirty="0"/>
          </a:p>
        </p:txBody>
      </p:sp>
      <p:sp>
        <p:nvSpPr>
          <p:cNvPr id="3" name="Subtitle 2"/>
          <p:cNvSpPr>
            <a:spLocks noGrp="1"/>
          </p:cNvSpPr>
          <p:nvPr>
            <p:ph type="subTitle" idx="1"/>
          </p:nvPr>
        </p:nvSpPr>
        <p:spPr>
          <a:xfrm>
            <a:off x="1371600" y="3886200"/>
            <a:ext cx="6400800" cy="1447800"/>
          </a:xfrm>
        </p:spPr>
        <p:txBody>
          <a:bodyPr>
            <a:normAutofit/>
          </a:bodyPr>
          <a:lstStyle/>
          <a:p>
            <a:r>
              <a:rPr lang="en-US" dirty="0" smtClean="0"/>
              <a:t>IT Auditing and Cyber Security</a:t>
            </a:r>
          </a:p>
          <a:p>
            <a:r>
              <a:rPr lang="en-US" dirty="0" smtClean="0"/>
              <a:t>Spring 2014</a:t>
            </a:r>
          </a:p>
          <a:p>
            <a:r>
              <a:rPr lang="en-US" dirty="0" smtClean="0"/>
              <a:t>	Instructor: Liang Yao (MBA MS CIA CISA CISSP)</a:t>
            </a:r>
            <a:endParaRPr lang="en-US" dirty="0"/>
          </a:p>
        </p:txBody>
      </p:sp>
      <p:sp>
        <p:nvSpPr>
          <p:cNvPr id="4" name="Slide Number Placeholder 3"/>
          <p:cNvSpPr>
            <a:spLocks noGrp="1"/>
          </p:cNvSpPr>
          <p:nvPr>
            <p:ph type="sldNum" sz="quarter" idx="12"/>
          </p:nvPr>
        </p:nvSpPr>
        <p:spPr/>
        <p:txBody>
          <a:bodyPr/>
          <a:lstStyle/>
          <a:p>
            <a:fld id="{3730EF85-1453-41CB-BB1F-81F282292F0A}" type="slidenum">
              <a:rPr lang="en-US" smtClean="0">
                <a:solidFill>
                  <a:srgbClr val="073E87"/>
                </a:solidFill>
              </a:rPr>
              <a:pPr/>
              <a:t>1</a:t>
            </a:fld>
            <a:endParaRPr lang="en-US">
              <a:solidFill>
                <a:srgbClr val="073E87"/>
              </a:solidFill>
            </a:endParaRPr>
          </a:p>
        </p:txBody>
      </p:sp>
    </p:spTree>
    <p:extLst>
      <p:ext uri="{BB962C8B-B14F-4D97-AF65-F5344CB8AC3E}">
        <p14:creationId xmlns:p14="http://schemas.microsoft.com/office/powerpoint/2010/main" val="1191261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D84D705-B3ED-46D9-AB38-5C08651A439E}" type="slidenum">
              <a:rPr lang="en-US">
                <a:solidFill>
                  <a:srgbClr val="073E87"/>
                </a:solidFill>
              </a:rPr>
              <a:pPr/>
              <a:t>10</a:t>
            </a:fld>
            <a:endParaRPr lang="en-US">
              <a:solidFill>
                <a:srgbClr val="073E87"/>
              </a:solidFill>
            </a:endParaRPr>
          </a:p>
        </p:txBody>
      </p:sp>
      <p:sp>
        <p:nvSpPr>
          <p:cNvPr id="102402" name="Rectangle 2"/>
          <p:cNvSpPr>
            <a:spLocks noGrp="1" noChangeArrowheads="1"/>
          </p:cNvSpPr>
          <p:nvPr>
            <p:ph type="title"/>
          </p:nvPr>
        </p:nvSpPr>
        <p:spPr/>
        <p:txBody>
          <a:bodyPr/>
          <a:lstStyle/>
          <a:p>
            <a:r>
              <a:rPr lang="en-US"/>
              <a:t>Wide Area Network (WAN)</a:t>
            </a:r>
          </a:p>
        </p:txBody>
      </p:sp>
      <p:sp>
        <p:nvSpPr>
          <p:cNvPr id="102403" name="Rectangle 3"/>
          <p:cNvSpPr>
            <a:spLocks noGrp="1" noChangeArrowheads="1"/>
          </p:cNvSpPr>
          <p:nvPr>
            <p:ph type="body" idx="1"/>
          </p:nvPr>
        </p:nvSpPr>
        <p:spPr>
          <a:xfrm>
            <a:off x="914400" y="2362200"/>
            <a:ext cx="7408333" cy="3450696"/>
          </a:xfrm>
        </p:spPr>
        <p:txBody>
          <a:bodyPr/>
          <a:lstStyle/>
          <a:p>
            <a:pPr>
              <a:buFontTx/>
              <a:buNone/>
            </a:pPr>
            <a:r>
              <a:rPr lang="en-US" dirty="0" smtClean="0"/>
              <a:t>    A </a:t>
            </a:r>
            <a:r>
              <a:rPr lang="en-US" dirty="0"/>
              <a:t>wide area network provides connectivity between local area networks. This is accomplished by using services such as dedicated leased phone lines, dial-up phone lines, satellite links and data packet carrier services. WANs can be as simple as two LANs connected or a very complex global corporate network connecting offices in many different countries.</a:t>
            </a:r>
          </a:p>
        </p:txBody>
      </p:sp>
    </p:spTree>
    <p:extLst>
      <p:ext uri="{BB962C8B-B14F-4D97-AF65-F5344CB8AC3E}">
        <p14:creationId xmlns:p14="http://schemas.microsoft.com/office/powerpoint/2010/main" val="1295337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B29B30A-C3CB-413F-9F52-CCDF9D0D418C}" type="slidenum">
              <a:rPr lang="en-US">
                <a:solidFill>
                  <a:srgbClr val="073E87"/>
                </a:solidFill>
              </a:rPr>
              <a:pPr/>
              <a:t>11</a:t>
            </a:fld>
            <a:endParaRPr lang="en-US">
              <a:solidFill>
                <a:srgbClr val="073E87"/>
              </a:solidFill>
            </a:endParaRPr>
          </a:p>
        </p:txBody>
      </p:sp>
      <p:sp>
        <p:nvSpPr>
          <p:cNvPr id="100354" name="Rectangle 2"/>
          <p:cNvSpPr>
            <a:spLocks noGrp="1" noChangeArrowheads="1"/>
          </p:cNvSpPr>
          <p:nvPr>
            <p:ph type="title"/>
          </p:nvPr>
        </p:nvSpPr>
        <p:spPr/>
        <p:txBody>
          <a:bodyPr>
            <a:normAutofit/>
          </a:bodyPr>
          <a:lstStyle/>
          <a:p>
            <a:r>
              <a:rPr lang="en-US" dirty="0" smtClean="0"/>
              <a:t>Wireless LANs</a:t>
            </a:r>
            <a:endParaRPr lang="en-US" dirty="0"/>
          </a:p>
        </p:txBody>
      </p:sp>
      <p:sp>
        <p:nvSpPr>
          <p:cNvPr id="100355" name="Rectangle 3"/>
          <p:cNvSpPr>
            <a:spLocks noGrp="1" noChangeArrowheads="1"/>
          </p:cNvSpPr>
          <p:nvPr>
            <p:ph type="body" idx="1"/>
          </p:nvPr>
        </p:nvSpPr>
        <p:spPr>
          <a:xfrm>
            <a:off x="838200" y="1819834"/>
            <a:ext cx="7408333" cy="4028515"/>
          </a:xfrm>
        </p:spPr>
        <p:txBody>
          <a:bodyPr/>
          <a:lstStyle/>
          <a:p>
            <a:r>
              <a:rPr lang="en-US" dirty="0" smtClean="0"/>
              <a:t>No wiring – easy to install</a:t>
            </a:r>
          </a:p>
          <a:p>
            <a:r>
              <a:rPr lang="en-US" dirty="0" smtClean="0"/>
              <a:t>Security concerns:</a:t>
            </a:r>
          </a:p>
          <a:p>
            <a:pPr lvl="1"/>
            <a:r>
              <a:rPr lang="en-US" dirty="0" smtClean="0"/>
              <a:t>Interception of wireless communication (war-drive)</a:t>
            </a:r>
          </a:p>
          <a:p>
            <a:pPr lvl="1"/>
            <a:r>
              <a:rPr lang="en-US" dirty="0" smtClean="0"/>
              <a:t>Unauthorized wireless access points (back door)</a:t>
            </a:r>
          </a:p>
          <a:p>
            <a:pPr lvl="1"/>
            <a:r>
              <a:rPr lang="en-US" dirty="0" smtClean="0"/>
              <a:t>Security of mobile, handheld devices (loss/misuse/distraction/health concerns)</a:t>
            </a:r>
          </a:p>
          <a:p>
            <a:pPr lvl="1"/>
            <a:r>
              <a:rPr lang="en-US" dirty="0" smtClean="0"/>
              <a:t>Wi-Fi access point – broadcast outside of the org. ‘s perimeter</a:t>
            </a:r>
          </a:p>
          <a:p>
            <a:pPr lvl="1"/>
            <a:endParaRPr lang="en-US" dirty="0" smtClean="0"/>
          </a:p>
          <a:p>
            <a:endParaRPr lang="en-US" dirty="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814046"/>
            <a:ext cx="3352800" cy="1129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14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4A10977-C947-4BD5-8FFB-278F30741888}" type="slidenum">
              <a:rPr lang="en-US">
                <a:solidFill>
                  <a:srgbClr val="073E87"/>
                </a:solidFill>
              </a:rPr>
              <a:pPr/>
              <a:t>12</a:t>
            </a:fld>
            <a:endParaRPr lang="en-US">
              <a:solidFill>
                <a:srgbClr val="073E87"/>
              </a:solidFill>
            </a:endParaRPr>
          </a:p>
        </p:txBody>
      </p:sp>
      <p:sp>
        <p:nvSpPr>
          <p:cNvPr id="99330" name="Rectangle 2"/>
          <p:cNvSpPr>
            <a:spLocks noGrp="1" noChangeArrowheads="1"/>
          </p:cNvSpPr>
          <p:nvPr>
            <p:ph type="title"/>
          </p:nvPr>
        </p:nvSpPr>
        <p:spPr/>
        <p:txBody>
          <a:bodyPr/>
          <a:lstStyle/>
          <a:p>
            <a:r>
              <a:rPr lang="en-US"/>
              <a:t>Cabling</a:t>
            </a:r>
          </a:p>
        </p:txBody>
      </p:sp>
      <p:sp>
        <p:nvSpPr>
          <p:cNvPr id="99331" name="Rectangle 3"/>
          <p:cNvSpPr>
            <a:spLocks noGrp="1" noChangeArrowheads="1"/>
          </p:cNvSpPr>
          <p:nvPr>
            <p:ph type="body" idx="1"/>
          </p:nvPr>
        </p:nvSpPr>
        <p:spPr/>
        <p:txBody>
          <a:bodyPr/>
          <a:lstStyle/>
          <a:p>
            <a:pPr>
              <a:buFontTx/>
              <a:buNone/>
            </a:pPr>
            <a:r>
              <a:rPr lang="en-US" dirty="0" smtClean="0"/>
              <a:t>    A </a:t>
            </a:r>
            <a:r>
              <a:rPr lang="en-US" dirty="0"/>
              <a:t>local area network can be implemented with several choices of connection technology. Characteristics of each technology are listed below:</a:t>
            </a:r>
          </a:p>
          <a:p>
            <a:pPr lvl="1">
              <a:buFont typeface="Wingdings" pitchFamily="2" charset="2"/>
              <a:buChar char="§"/>
            </a:pPr>
            <a:r>
              <a:rPr lang="en-US" dirty="0"/>
              <a:t>Coaxial Cable</a:t>
            </a:r>
          </a:p>
          <a:p>
            <a:pPr lvl="1">
              <a:buFont typeface="Wingdings" pitchFamily="2" charset="2"/>
              <a:buChar char="§"/>
            </a:pPr>
            <a:r>
              <a:rPr lang="en-US" dirty="0"/>
              <a:t>Twisted </a:t>
            </a:r>
            <a:r>
              <a:rPr lang="en-US" dirty="0" smtClean="0"/>
              <a:t>Pair </a:t>
            </a:r>
            <a:endParaRPr lang="en-US" dirty="0"/>
          </a:p>
          <a:p>
            <a:pPr lvl="1">
              <a:buFont typeface="Wingdings" pitchFamily="2" charset="2"/>
              <a:buChar char="§"/>
            </a:pPr>
            <a:r>
              <a:rPr lang="en-US" dirty="0"/>
              <a:t>Fiber-Optic Cable</a:t>
            </a:r>
          </a:p>
          <a:p>
            <a:pPr lvl="1">
              <a:buFont typeface="Wingdings" pitchFamily="2" charset="2"/>
              <a:buChar char="§"/>
            </a:pPr>
            <a:r>
              <a:rPr lang="en-US" dirty="0"/>
              <a:t>Wireless LANs</a:t>
            </a:r>
          </a:p>
        </p:txBody>
      </p:sp>
    </p:spTree>
    <p:extLst>
      <p:ext uri="{BB962C8B-B14F-4D97-AF65-F5344CB8AC3E}">
        <p14:creationId xmlns:p14="http://schemas.microsoft.com/office/powerpoint/2010/main" val="70944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4A10977-C947-4BD5-8FFB-278F30741888}" type="slidenum">
              <a:rPr lang="en-US">
                <a:solidFill>
                  <a:srgbClr val="073E87"/>
                </a:solidFill>
              </a:rPr>
              <a:pPr/>
              <a:t>13</a:t>
            </a:fld>
            <a:endParaRPr lang="en-US">
              <a:solidFill>
                <a:srgbClr val="073E87"/>
              </a:solidFill>
            </a:endParaRPr>
          </a:p>
        </p:txBody>
      </p:sp>
      <p:sp>
        <p:nvSpPr>
          <p:cNvPr id="99330" name="Rectangle 2"/>
          <p:cNvSpPr>
            <a:spLocks noGrp="1" noChangeArrowheads="1"/>
          </p:cNvSpPr>
          <p:nvPr>
            <p:ph type="title"/>
          </p:nvPr>
        </p:nvSpPr>
        <p:spPr/>
        <p:txBody>
          <a:bodyPr/>
          <a:lstStyle/>
          <a:p>
            <a:r>
              <a:rPr lang="en-US" dirty="0" smtClean="0"/>
              <a:t>Coaxial Cable</a:t>
            </a:r>
            <a:endParaRPr lang="en-US" dirty="0"/>
          </a:p>
        </p:txBody>
      </p:sp>
      <p:sp>
        <p:nvSpPr>
          <p:cNvPr id="99331" name="Rectangle 3"/>
          <p:cNvSpPr>
            <a:spLocks noGrp="1" noChangeArrowheads="1"/>
          </p:cNvSpPr>
          <p:nvPr>
            <p:ph type="body" idx="1"/>
          </p:nvPr>
        </p:nvSpPr>
        <p:spPr>
          <a:xfrm>
            <a:off x="872067" y="1828800"/>
            <a:ext cx="7408333" cy="4297363"/>
          </a:xfrm>
        </p:spPr>
        <p:txBody>
          <a:bodyPr/>
          <a:lstStyle/>
          <a:p>
            <a:pPr lvl="1"/>
            <a:r>
              <a:rPr lang="en-US" dirty="0" smtClean="0"/>
              <a:t>Use cable similar to cable television cable</a:t>
            </a:r>
          </a:p>
          <a:p>
            <a:pPr lvl="1"/>
            <a:r>
              <a:rPr lang="en-US" dirty="0" smtClean="0"/>
              <a:t>Relatively immune to interference. The bulkiest and heaviest of the three types of cable</a:t>
            </a:r>
          </a:p>
          <a:p>
            <a:pPr lvl="1"/>
            <a:r>
              <a:rPr lang="en-US" dirty="0" smtClean="0"/>
              <a:t>Carry  data for long distance (thousands of feet) without </a:t>
            </a:r>
            <a:r>
              <a:rPr lang="en-US" dirty="0" smtClean="0"/>
              <a:t>re-amplification</a:t>
            </a:r>
          </a:p>
          <a:p>
            <a:pPr lvl="1"/>
            <a:r>
              <a:rPr lang="en-US" dirty="0" smtClean="0"/>
              <a:t>An </a:t>
            </a:r>
            <a:r>
              <a:rPr lang="en-US" dirty="0" smtClean="0"/>
              <a:t>older technology and not typically used for new network  installations (prior to 1992)</a:t>
            </a:r>
          </a:p>
          <a:p>
            <a:pPr lvl="1"/>
            <a:endParaRPr lang="en-US" dirty="0"/>
          </a:p>
          <a:p>
            <a:pPr marL="301943" lvl="1" indent="0">
              <a:buNone/>
            </a:pPr>
            <a:endParaRPr lang="en-US" dirty="0" smtClean="0"/>
          </a:p>
          <a:p>
            <a:pPr lvl="1"/>
            <a:endParaRPr lang="en-US" dirty="0" smtClean="0"/>
          </a:p>
          <a:p>
            <a:pPr marL="301943" lvl="1" indent="0">
              <a:buNone/>
            </a:pPr>
            <a:endParaRPr lang="en-US" dirty="0" smtClean="0"/>
          </a:p>
          <a:p>
            <a:pPr marL="301943" lvl="1"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044888"/>
            <a:ext cx="81915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799" y="4876800"/>
            <a:ext cx="9810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010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4A10977-C947-4BD5-8FFB-278F30741888}" type="slidenum">
              <a:rPr lang="en-US">
                <a:solidFill>
                  <a:srgbClr val="073E87"/>
                </a:solidFill>
              </a:rPr>
              <a:pPr/>
              <a:t>14</a:t>
            </a:fld>
            <a:endParaRPr lang="en-US">
              <a:solidFill>
                <a:srgbClr val="073E87"/>
              </a:solidFill>
            </a:endParaRPr>
          </a:p>
        </p:txBody>
      </p:sp>
      <p:sp>
        <p:nvSpPr>
          <p:cNvPr id="99330" name="Rectangle 2"/>
          <p:cNvSpPr>
            <a:spLocks noGrp="1" noChangeArrowheads="1"/>
          </p:cNvSpPr>
          <p:nvPr>
            <p:ph type="title"/>
          </p:nvPr>
        </p:nvSpPr>
        <p:spPr/>
        <p:txBody>
          <a:bodyPr/>
          <a:lstStyle/>
          <a:p>
            <a:r>
              <a:rPr lang="en-US" dirty="0" smtClean="0"/>
              <a:t>Twisted Pair	</a:t>
            </a:r>
            <a:endParaRPr lang="en-US" dirty="0"/>
          </a:p>
        </p:txBody>
      </p:sp>
      <p:sp>
        <p:nvSpPr>
          <p:cNvPr id="99331" name="Rectangle 3"/>
          <p:cNvSpPr>
            <a:spLocks noGrp="1" noChangeArrowheads="1"/>
          </p:cNvSpPr>
          <p:nvPr>
            <p:ph type="body" idx="1"/>
          </p:nvPr>
        </p:nvSpPr>
        <p:spPr>
          <a:xfrm>
            <a:off x="838200" y="1600200"/>
            <a:ext cx="7408333" cy="4297363"/>
          </a:xfrm>
        </p:spPr>
        <p:txBody>
          <a:bodyPr/>
          <a:lstStyle/>
          <a:p>
            <a:pPr lvl="1"/>
            <a:r>
              <a:rPr lang="en-US" dirty="0" smtClean="0"/>
              <a:t>Telephone-like wire. Modern LANs require a high quality cable designed specifically for data </a:t>
            </a:r>
            <a:r>
              <a:rPr lang="en-US" dirty="0" smtClean="0"/>
              <a:t>communication  </a:t>
            </a:r>
            <a:r>
              <a:rPr lang="en-US" dirty="0" smtClean="0"/>
              <a:t>(CAT-5 &amp; </a:t>
            </a:r>
            <a:r>
              <a:rPr lang="en-US" dirty="0" smtClean="0"/>
              <a:t>CAT-6 with RJ-45 Connector)</a:t>
            </a:r>
            <a:endParaRPr lang="en-US" dirty="0" smtClean="0"/>
          </a:p>
          <a:p>
            <a:pPr lvl="1"/>
            <a:r>
              <a:rPr lang="en-US" dirty="0" smtClean="0"/>
              <a:t>Not immune to interference. Susceptible to wiretaps due to its simple construction</a:t>
            </a:r>
          </a:p>
          <a:p>
            <a:pPr lvl="1"/>
            <a:r>
              <a:rPr lang="en-US" dirty="0" smtClean="0"/>
              <a:t>Carry data only short distances (tens of hundreds of feet)</a:t>
            </a:r>
          </a:p>
          <a:p>
            <a:pPr lvl="1"/>
            <a:r>
              <a:rPr lang="en-US" dirty="0" smtClean="0"/>
              <a:t>Inexpensive</a:t>
            </a:r>
          </a:p>
          <a:p>
            <a:pPr lvl="1"/>
            <a:r>
              <a:rPr lang="en-US" dirty="0" smtClean="0"/>
              <a:t>The most common cabling for LAN installation</a:t>
            </a:r>
          </a:p>
          <a:p>
            <a:pPr lvl="1"/>
            <a:endParaRPr lang="en-US" dirty="0" smtClean="0"/>
          </a:p>
          <a:p>
            <a:pPr marL="301943" lvl="1" indent="0">
              <a:buNone/>
            </a:pPr>
            <a:endParaRPr lang="en-US" dirty="0" smtClean="0"/>
          </a:p>
          <a:p>
            <a:pPr lvl="1"/>
            <a:endParaRPr lang="en-US" dirty="0" smtClean="0"/>
          </a:p>
          <a:p>
            <a:pPr marL="301943" lvl="1" indent="0">
              <a:buNone/>
            </a:pPr>
            <a:endParaRPr lang="en-US" dirty="0" smtClean="0"/>
          </a:p>
          <a:p>
            <a:pPr marL="301943" lvl="1"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062" y="5056094"/>
            <a:ext cx="11715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5056094"/>
            <a:ext cx="12096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9889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4A10977-C947-4BD5-8FFB-278F30741888}" type="slidenum">
              <a:rPr lang="en-US">
                <a:solidFill>
                  <a:srgbClr val="073E87"/>
                </a:solidFill>
              </a:rPr>
              <a:pPr/>
              <a:t>15</a:t>
            </a:fld>
            <a:endParaRPr lang="en-US">
              <a:solidFill>
                <a:srgbClr val="073E87"/>
              </a:solidFill>
            </a:endParaRPr>
          </a:p>
        </p:txBody>
      </p:sp>
      <p:sp>
        <p:nvSpPr>
          <p:cNvPr id="99330" name="Rectangle 2"/>
          <p:cNvSpPr>
            <a:spLocks noGrp="1" noChangeArrowheads="1"/>
          </p:cNvSpPr>
          <p:nvPr>
            <p:ph type="title"/>
          </p:nvPr>
        </p:nvSpPr>
        <p:spPr/>
        <p:txBody>
          <a:bodyPr/>
          <a:lstStyle/>
          <a:p>
            <a:r>
              <a:rPr lang="en-US" dirty="0" smtClean="0"/>
              <a:t>Fiber-Optic Cable	</a:t>
            </a:r>
            <a:endParaRPr lang="en-US" dirty="0"/>
          </a:p>
        </p:txBody>
      </p:sp>
      <p:sp>
        <p:nvSpPr>
          <p:cNvPr id="99331" name="Rectangle 3"/>
          <p:cNvSpPr>
            <a:spLocks noGrp="1" noChangeArrowheads="1"/>
          </p:cNvSpPr>
          <p:nvPr>
            <p:ph type="body" idx="1"/>
          </p:nvPr>
        </p:nvSpPr>
        <p:spPr>
          <a:xfrm>
            <a:off x="854386" y="1828800"/>
            <a:ext cx="7408333" cy="4297363"/>
          </a:xfrm>
        </p:spPr>
        <p:txBody>
          <a:bodyPr/>
          <a:lstStyle/>
          <a:p>
            <a:pPr lvl="1"/>
            <a:r>
              <a:rPr lang="en-US" dirty="0" smtClean="0"/>
              <a:t>Made from glass or plastic</a:t>
            </a:r>
          </a:p>
          <a:p>
            <a:pPr lvl="1"/>
            <a:r>
              <a:rPr lang="en-US" dirty="0" smtClean="0"/>
              <a:t>Most resistant to interface </a:t>
            </a:r>
          </a:p>
          <a:p>
            <a:pPr lvl="1"/>
            <a:r>
              <a:rPr lang="en-US" dirty="0" smtClean="0"/>
              <a:t>Sensitive to damage from extreme heat</a:t>
            </a:r>
          </a:p>
          <a:p>
            <a:pPr lvl="1"/>
            <a:r>
              <a:rPr lang="en-US" dirty="0" smtClean="0"/>
              <a:t>Very difficult to tap – NOT impossible</a:t>
            </a:r>
          </a:p>
          <a:p>
            <a:pPr lvl="1"/>
            <a:r>
              <a:rPr lang="en-US" dirty="0" smtClean="0"/>
              <a:t>Carry data the longest distances without re-amplification</a:t>
            </a:r>
          </a:p>
          <a:p>
            <a:pPr lvl="1"/>
            <a:r>
              <a:rPr lang="en-US" dirty="0" smtClean="0"/>
              <a:t>Extremely high transmission speeds (GHz) -  FIOS</a:t>
            </a:r>
          </a:p>
          <a:p>
            <a:pPr lvl="1"/>
            <a:endParaRPr lang="en-US" dirty="0" smtClean="0"/>
          </a:p>
          <a:p>
            <a:pPr marL="301943" lvl="1" indent="0">
              <a:buNone/>
            </a:pPr>
            <a:endParaRPr lang="en-US" dirty="0" smtClean="0"/>
          </a:p>
          <a:p>
            <a:pPr marL="301943" lvl="1"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3653" y="4648200"/>
            <a:ext cx="11049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7098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B29B30A-C3CB-413F-9F52-CCDF9D0D418C}" type="slidenum">
              <a:rPr lang="en-US">
                <a:solidFill>
                  <a:srgbClr val="073E87"/>
                </a:solidFill>
              </a:rPr>
              <a:pPr/>
              <a:t>16</a:t>
            </a:fld>
            <a:endParaRPr lang="en-US">
              <a:solidFill>
                <a:srgbClr val="073E87"/>
              </a:solidFill>
            </a:endParaRPr>
          </a:p>
        </p:txBody>
      </p:sp>
      <p:sp>
        <p:nvSpPr>
          <p:cNvPr id="100354" name="Rectangle 2"/>
          <p:cNvSpPr>
            <a:spLocks noGrp="1" noChangeArrowheads="1"/>
          </p:cNvSpPr>
          <p:nvPr>
            <p:ph type="title"/>
          </p:nvPr>
        </p:nvSpPr>
        <p:spPr/>
        <p:txBody>
          <a:bodyPr/>
          <a:lstStyle/>
          <a:p>
            <a:r>
              <a:rPr lang="en-US" dirty="0"/>
              <a:t>LAN </a:t>
            </a:r>
            <a:r>
              <a:rPr lang="en-US" dirty="0" smtClean="0"/>
              <a:t>Topology</a:t>
            </a:r>
            <a:endParaRPr lang="en-US" dirty="0"/>
          </a:p>
        </p:txBody>
      </p:sp>
      <p:sp>
        <p:nvSpPr>
          <p:cNvPr id="100355" name="Rectangle 3"/>
          <p:cNvSpPr>
            <a:spLocks noGrp="1" noChangeArrowheads="1"/>
          </p:cNvSpPr>
          <p:nvPr>
            <p:ph type="body" idx="1"/>
          </p:nvPr>
        </p:nvSpPr>
        <p:spPr>
          <a:xfrm>
            <a:off x="872067" y="2286001"/>
            <a:ext cx="7408333" cy="3276600"/>
          </a:xfrm>
        </p:spPr>
        <p:txBody>
          <a:bodyPr/>
          <a:lstStyle/>
          <a:p>
            <a:pPr>
              <a:buFontTx/>
              <a:buNone/>
            </a:pPr>
            <a:r>
              <a:rPr lang="en-US" dirty="0" smtClean="0"/>
              <a:t>Topology – How the network is wired</a:t>
            </a:r>
          </a:p>
          <a:p>
            <a:pPr>
              <a:buFontTx/>
              <a:buNone/>
            </a:pPr>
            <a:r>
              <a:rPr lang="en-US" dirty="0" smtClean="0"/>
              <a:t>Common LAN Topology</a:t>
            </a:r>
          </a:p>
          <a:p>
            <a:r>
              <a:rPr lang="en-US" dirty="0" smtClean="0"/>
              <a:t>Ethernet</a:t>
            </a:r>
            <a:endParaRPr lang="en-US" dirty="0"/>
          </a:p>
          <a:p>
            <a:r>
              <a:rPr lang="en-US" dirty="0"/>
              <a:t>Token Ring</a:t>
            </a:r>
          </a:p>
          <a:p>
            <a:r>
              <a:rPr lang="en-US" dirty="0"/>
              <a:t>AppleTalk</a:t>
            </a:r>
          </a:p>
          <a:p>
            <a:r>
              <a:rPr lang="en-US" dirty="0"/>
              <a:t>Fiber Distributed Data Interchange (FDDI) </a:t>
            </a:r>
          </a:p>
        </p:txBody>
      </p:sp>
    </p:spTree>
    <p:extLst>
      <p:ext uri="{BB962C8B-B14F-4D97-AF65-F5344CB8AC3E}">
        <p14:creationId xmlns:p14="http://schemas.microsoft.com/office/powerpoint/2010/main" val="2147264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B29B30A-C3CB-413F-9F52-CCDF9D0D418C}" type="slidenum">
              <a:rPr lang="en-US">
                <a:solidFill>
                  <a:srgbClr val="073E87"/>
                </a:solidFill>
              </a:rPr>
              <a:pPr/>
              <a:t>17</a:t>
            </a:fld>
            <a:endParaRPr lang="en-US">
              <a:solidFill>
                <a:srgbClr val="073E87"/>
              </a:solidFill>
            </a:endParaRPr>
          </a:p>
        </p:txBody>
      </p:sp>
      <p:sp>
        <p:nvSpPr>
          <p:cNvPr id="100354" name="Rectangle 2"/>
          <p:cNvSpPr>
            <a:spLocks noGrp="1" noChangeArrowheads="1"/>
          </p:cNvSpPr>
          <p:nvPr>
            <p:ph type="title"/>
          </p:nvPr>
        </p:nvSpPr>
        <p:spPr/>
        <p:txBody>
          <a:bodyPr/>
          <a:lstStyle/>
          <a:p>
            <a:r>
              <a:rPr lang="en-US" dirty="0" smtClean="0"/>
              <a:t>Ethernet</a:t>
            </a:r>
            <a:endParaRPr lang="en-US" dirty="0"/>
          </a:p>
        </p:txBody>
      </p:sp>
      <p:sp>
        <p:nvSpPr>
          <p:cNvPr id="100355" name="Rectangle 3"/>
          <p:cNvSpPr>
            <a:spLocks noGrp="1" noChangeArrowheads="1"/>
          </p:cNvSpPr>
          <p:nvPr>
            <p:ph type="body" idx="1"/>
          </p:nvPr>
        </p:nvSpPr>
        <p:spPr>
          <a:xfrm>
            <a:off x="872067" y="2286001"/>
            <a:ext cx="7408333" cy="3276600"/>
          </a:xfrm>
        </p:spPr>
        <p:txBody>
          <a:bodyPr/>
          <a:lstStyle/>
          <a:p>
            <a:r>
              <a:rPr lang="en-US" dirty="0" smtClean="0"/>
              <a:t>Most widespread LAN topology</a:t>
            </a:r>
          </a:p>
          <a:p>
            <a:r>
              <a:rPr lang="en-US" dirty="0" smtClean="0"/>
              <a:t>Low cost</a:t>
            </a:r>
          </a:p>
          <a:p>
            <a:r>
              <a:rPr lang="en-US" dirty="0" smtClean="0"/>
              <a:t>Faster than token ring</a:t>
            </a:r>
          </a:p>
          <a:p>
            <a:r>
              <a:rPr lang="en-US" dirty="0" smtClean="0"/>
              <a:t>First come first serve protocol</a:t>
            </a:r>
          </a:p>
          <a:p>
            <a:r>
              <a:rPr lang="en-US" dirty="0" smtClean="0"/>
              <a:t>Good balance between speed, cost and ease of installation</a:t>
            </a:r>
          </a:p>
          <a:p>
            <a:endParaRPr lang="en-US" dirty="0"/>
          </a:p>
        </p:txBody>
      </p:sp>
    </p:spTree>
    <p:extLst>
      <p:ext uri="{BB962C8B-B14F-4D97-AF65-F5344CB8AC3E}">
        <p14:creationId xmlns:p14="http://schemas.microsoft.com/office/powerpoint/2010/main" val="3080765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B29B30A-C3CB-413F-9F52-CCDF9D0D418C}" type="slidenum">
              <a:rPr lang="en-US">
                <a:solidFill>
                  <a:srgbClr val="073E87"/>
                </a:solidFill>
              </a:rPr>
              <a:pPr/>
              <a:t>18</a:t>
            </a:fld>
            <a:endParaRPr lang="en-US">
              <a:solidFill>
                <a:srgbClr val="073E87"/>
              </a:solidFill>
            </a:endParaRPr>
          </a:p>
        </p:txBody>
      </p:sp>
      <p:sp>
        <p:nvSpPr>
          <p:cNvPr id="100354" name="Rectangle 2"/>
          <p:cNvSpPr>
            <a:spLocks noGrp="1" noChangeArrowheads="1"/>
          </p:cNvSpPr>
          <p:nvPr>
            <p:ph type="title"/>
          </p:nvPr>
        </p:nvSpPr>
        <p:spPr/>
        <p:txBody>
          <a:bodyPr/>
          <a:lstStyle/>
          <a:p>
            <a:r>
              <a:rPr lang="en-US" dirty="0" smtClean="0"/>
              <a:t>Ethernet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0"/>
            <a:ext cx="54102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5440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B29B30A-C3CB-413F-9F52-CCDF9D0D418C}" type="slidenum">
              <a:rPr lang="en-US">
                <a:solidFill>
                  <a:srgbClr val="073E87"/>
                </a:solidFill>
              </a:rPr>
              <a:pPr/>
              <a:t>19</a:t>
            </a:fld>
            <a:endParaRPr lang="en-US">
              <a:solidFill>
                <a:srgbClr val="073E87"/>
              </a:solidFill>
            </a:endParaRPr>
          </a:p>
        </p:txBody>
      </p:sp>
      <p:sp>
        <p:nvSpPr>
          <p:cNvPr id="100354" name="Rectangle 2"/>
          <p:cNvSpPr>
            <a:spLocks noGrp="1" noChangeArrowheads="1"/>
          </p:cNvSpPr>
          <p:nvPr>
            <p:ph type="title"/>
          </p:nvPr>
        </p:nvSpPr>
        <p:spPr/>
        <p:txBody>
          <a:bodyPr/>
          <a:lstStyle/>
          <a:p>
            <a:r>
              <a:rPr lang="en-US" dirty="0" smtClean="0"/>
              <a:t>Token Ring		</a:t>
            </a:r>
            <a:endParaRPr lang="en-US" dirty="0"/>
          </a:p>
        </p:txBody>
      </p:sp>
      <p:sp>
        <p:nvSpPr>
          <p:cNvPr id="100355" name="Rectangle 3"/>
          <p:cNvSpPr>
            <a:spLocks noGrp="1" noChangeArrowheads="1"/>
          </p:cNvSpPr>
          <p:nvPr>
            <p:ph type="body" idx="1"/>
          </p:nvPr>
        </p:nvSpPr>
        <p:spPr>
          <a:xfrm>
            <a:off x="872067" y="2286001"/>
            <a:ext cx="7408333" cy="3276600"/>
          </a:xfrm>
        </p:spPr>
        <p:txBody>
          <a:bodyPr/>
          <a:lstStyle/>
          <a:p>
            <a:r>
              <a:rPr lang="en-US" dirty="0" smtClean="0"/>
              <a:t>Controlled protocol using tokens</a:t>
            </a:r>
          </a:p>
          <a:p>
            <a:r>
              <a:rPr lang="en-US" dirty="0" smtClean="0"/>
              <a:t>Passing token along the ring and viewed by each device</a:t>
            </a:r>
          </a:p>
          <a:p>
            <a:r>
              <a:rPr lang="en-US" dirty="0" smtClean="0"/>
              <a:t>More expensive</a:t>
            </a:r>
          </a:p>
          <a:p>
            <a:r>
              <a:rPr lang="en-US" dirty="0" smtClean="0"/>
              <a:t>Slower than Ethernet</a:t>
            </a:r>
          </a:p>
          <a:p>
            <a:r>
              <a:rPr lang="en-US" dirty="0" smtClean="0"/>
              <a:t>Small installed base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276600"/>
            <a:ext cx="2590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9141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8B4DA47-CF7C-48E2-AA54-A51A0A114F3A}" type="slidenum">
              <a:rPr lang="en-US">
                <a:solidFill>
                  <a:srgbClr val="073E87"/>
                </a:solidFill>
              </a:rPr>
              <a:pPr/>
              <a:t>2</a:t>
            </a:fld>
            <a:endParaRPr lang="en-US">
              <a:solidFill>
                <a:srgbClr val="073E87"/>
              </a:solidFill>
            </a:endParaRPr>
          </a:p>
        </p:txBody>
      </p:sp>
      <p:sp>
        <p:nvSpPr>
          <p:cNvPr id="96258" name="Rectangle 2"/>
          <p:cNvSpPr>
            <a:spLocks noGrp="1" noChangeArrowheads="1"/>
          </p:cNvSpPr>
          <p:nvPr>
            <p:ph type="title"/>
          </p:nvPr>
        </p:nvSpPr>
        <p:spPr/>
        <p:txBody>
          <a:bodyPr/>
          <a:lstStyle/>
          <a:p>
            <a:r>
              <a:rPr lang="en-US" dirty="0" smtClean="0"/>
              <a:t>Network </a:t>
            </a:r>
            <a:r>
              <a:rPr lang="en-US" dirty="0" smtClean="0"/>
              <a:t>Topics</a:t>
            </a:r>
            <a:endParaRPr lang="en-US" dirty="0"/>
          </a:p>
        </p:txBody>
      </p:sp>
      <p:sp>
        <p:nvSpPr>
          <p:cNvPr id="96259" name="Rectangle 3"/>
          <p:cNvSpPr>
            <a:spLocks noGrp="1" noChangeArrowheads="1"/>
          </p:cNvSpPr>
          <p:nvPr>
            <p:ph type="body" idx="1"/>
          </p:nvPr>
        </p:nvSpPr>
        <p:spPr>
          <a:xfrm>
            <a:off x="872067" y="2209800"/>
            <a:ext cx="7408333" cy="3916363"/>
          </a:xfrm>
        </p:spPr>
        <p:txBody>
          <a:bodyPr>
            <a:normAutofit/>
          </a:bodyPr>
          <a:lstStyle/>
          <a:p>
            <a:pPr>
              <a:lnSpc>
                <a:spcPct val="90000"/>
              </a:lnSpc>
              <a:buFontTx/>
              <a:buNone/>
            </a:pPr>
            <a:endParaRPr lang="en-US" sz="2400" dirty="0"/>
          </a:p>
          <a:p>
            <a:pPr lvl="1">
              <a:lnSpc>
                <a:spcPct val="90000"/>
              </a:lnSpc>
            </a:pPr>
            <a:r>
              <a:rPr lang="en-US" sz="2000" dirty="0" smtClean="0"/>
              <a:t>Network Types</a:t>
            </a:r>
          </a:p>
          <a:p>
            <a:pPr lvl="1">
              <a:lnSpc>
                <a:spcPct val="90000"/>
              </a:lnSpc>
            </a:pPr>
            <a:r>
              <a:rPr lang="en-US" sz="2000" dirty="0" smtClean="0"/>
              <a:t>Topology</a:t>
            </a:r>
          </a:p>
          <a:p>
            <a:pPr lvl="1">
              <a:lnSpc>
                <a:spcPct val="90000"/>
              </a:lnSpc>
            </a:pPr>
            <a:r>
              <a:rPr lang="en-US" sz="2000" dirty="0" smtClean="0"/>
              <a:t>Network </a:t>
            </a:r>
            <a:r>
              <a:rPr lang="en-US" sz="2000" dirty="0" smtClean="0"/>
              <a:t>Devices </a:t>
            </a:r>
            <a:r>
              <a:rPr lang="en-US" sz="2000" dirty="0" smtClean="0"/>
              <a:t>101</a:t>
            </a:r>
          </a:p>
          <a:p>
            <a:pPr lvl="1">
              <a:lnSpc>
                <a:spcPct val="90000"/>
              </a:lnSpc>
            </a:pPr>
            <a:r>
              <a:rPr lang="en-US" sz="2000" dirty="0"/>
              <a:t>Protocols</a:t>
            </a:r>
          </a:p>
          <a:p>
            <a:pPr lvl="1">
              <a:lnSpc>
                <a:spcPct val="90000"/>
              </a:lnSpc>
            </a:pPr>
            <a:r>
              <a:rPr lang="en-US" sz="2000" dirty="0" smtClean="0"/>
              <a:t>Risks </a:t>
            </a:r>
            <a:r>
              <a:rPr lang="en-US" sz="2000" dirty="0" smtClean="0"/>
              <a:t>and Controls  Associated with Network Environment</a:t>
            </a:r>
          </a:p>
          <a:p>
            <a:pPr lvl="1">
              <a:lnSpc>
                <a:spcPct val="90000"/>
              </a:lnSpc>
            </a:pPr>
            <a:r>
              <a:rPr lang="en-US" sz="2000" dirty="0" smtClean="0"/>
              <a:t>Audit Network</a:t>
            </a:r>
          </a:p>
          <a:p>
            <a:pPr lvl="1">
              <a:lnSpc>
                <a:spcPct val="90000"/>
              </a:lnSpc>
            </a:pPr>
            <a:endParaRPr lang="en-US" sz="2000" dirty="0" smtClean="0"/>
          </a:p>
          <a:p>
            <a:pPr lvl="1">
              <a:lnSpc>
                <a:spcPct val="90000"/>
              </a:lnSpc>
            </a:pPr>
            <a:endParaRPr lang="en-US" sz="2000" dirty="0"/>
          </a:p>
        </p:txBody>
      </p:sp>
    </p:spTree>
    <p:extLst>
      <p:ext uri="{BB962C8B-B14F-4D97-AF65-F5344CB8AC3E}">
        <p14:creationId xmlns:p14="http://schemas.microsoft.com/office/powerpoint/2010/main" val="1992886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B29B30A-C3CB-413F-9F52-CCDF9D0D418C}" type="slidenum">
              <a:rPr lang="en-US">
                <a:solidFill>
                  <a:srgbClr val="073E87"/>
                </a:solidFill>
              </a:rPr>
              <a:pPr/>
              <a:t>20</a:t>
            </a:fld>
            <a:endParaRPr lang="en-US">
              <a:solidFill>
                <a:srgbClr val="073E87"/>
              </a:solidFill>
            </a:endParaRPr>
          </a:p>
        </p:txBody>
      </p:sp>
      <p:sp>
        <p:nvSpPr>
          <p:cNvPr id="100354" name="Rectangle 2"/>
          <p:cNvSpPr>
            <a:spLocks noGrp="1" noChangeArrowheads="1"/>
          </p:cNvSpPr>
          <p:nvPr>
            <p:ph type="title"/>
          </p:nvPr>
        </p:nvSpPr>
        <p:spPr/>
        <p:txBody>
          <a:bodyPr>
            <a:normAutofit fontScale="90000"/>
          </a:bodyPr>
          <a:lstStyle/>
          <a:p>
            <a:r>
              <a:rPr lang="en-US" dirty="0" smtClean="0"/>
              <a:t>Fiber Distribute Data Interchange (FDDI)</a:t>
            </a:r>
            <a:endParaRPr lang="en-US" dirty="0"/>
          </a:p>
        </p:txBody>
      </p:sp>
      <p:sp>
        <p:nvSpPr>
          <p:cNvPr id="100355" name="Rectangle 3"/>
          <p:cNvSpPr>
            <a:spLocks noGrp="1" noChangeArrowheads="1"/>
          </p:cNvSpPr>
          <p:nvPr>
            <p:ph type="body" idx="1"/>
          </p:nvPr>
        </p:nvSpPr>
        <p:spPr>
          <a:xfrm>
            <a:off x="872067" y="2286001"/>
            <a:ext cx="7408333" cy="3276600"/>
          </a:xfrm>
        </p:spPr>
        <p:txBody>
          <a:bodyPr/>
          <a:lstStyle/>
          <a:p>
            <a:r>
              <a:rPr lang="en-US" dirty="0" smtClean="0"/>
              <a:t>A Token Ring like protocol</a:t>
            </a:r>
          </a:p>
          <a:p>
            <a:r>
              <a:rPr lang="en-US" dirty="0" smtClean="0"/>
              <a:t>Reliable fiber optic systems</a:t>
            </a:r>
          </a:p>
          <a:p>
            <a:r>
              <a:rPr lang="en-US" dirty="0" smtClean="0"/>
              <a:t>Building wide and campus wide backbone network</a:t>
            </a:r>
          </a:p>
          <a:p>
            <a:endParaRPr lang="en-US" dirty="0"/>
          </a:p>
          <a:p>
            <a:endParaRPr lang="en-US" dirty="0" smtClean="0"/>
          </a:p>
          <a:p>
            <a:endParaRPr lang="en-US" dirty="0"/>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899647"/>
            <a:ext cx="3810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7809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0A6C521-08C5-4698-9183-7DF07F85A2EC}" type="slidenum">
              <a:rPr lang="en-US">
                <a:solidFill>
                  <a:srgbClr val="073E87"/>
                </a:solidFill>
              </a:rPr>
              <a:pPr/>
              <a:t>21</a:t>
            </a:fld>
            <a:endParaRPr lang="en-US">
              <a:solidFill>
                <a:srgbClr val="073E87"/>
              </a:solidFill>
            </a:endParaRPr>
          </a:p>
        </p:txBody>
      </p:sp>
      <p:sp>
        <p:nvSpPr>
          <p:cNvPr id="108546" name="Rectangle 2"/>
          <p:cNvSpPr>
            <a:spLocks noGrp="1" noChangeArrowheads="1"/>
          </p:cNvSpPr>
          <p:nvPr>
            <p:ph type="title"/>
          </p:nvPr>
        </p:nvSpPr>
        <p:spPr/>
        <p:txBody>
          <a:bodyPr>
            <a:normAutofit/>
          </a:bodyPr>
          <a:lstStyle/>
          <a:p>
            <a:r>
              <a:rPr lang="en-US" dirty="0"/>
              <a:t>Connectivity</a:t>
            </a:r>
          </a:p>
        </p:txBody>
      </p:sp>
      <p:sp>
        <p:nvSpPr>
          <p:cNvPr id="108547" name="Rectangle 3"/>
          <p:cNvSpPr>
            <a:spLocks noGrp="1" noChangeArrowheads="1"/>
          </p:cNvSpPr>
          <p:nvPr>
            <p:ph type="body" idx="1"/>
          </p:nvPr>
        </p:nvSpPr>
        <p:spPr>
          <a:xfrm>
            <a:off x="872067" y="2057400"/>
            <a:ext cx="7408333" cy="4068763"/>
          </a:xfrm>
        </p:spPr>
        <p:txBody>
          <a:bodyPr>
            <a:normAutofit/>
          </a:bodyPr>
          <a:lstStyle/>
          <a:p>
            <a:pPr>
              <a:buFontTx/>
              <a:buNone/>
            </a:pPr>
            <a:r>
              <a:rPr lang="en-US" dirty="0" smtClean="0"/>
              <a:t> </a:t>
            </a:r>
            <a:r>
              <a:rPr lang="en-US" dirty="0"/>
              <a:t>Several </a:t>
            </a:r>
            <a:r>
              <a:rPr lang="en-US" dirty="0"/>
              <a:t>types of devices provide LAN and WAN connectivity. </a:t>
            </a:r>
            <a:endParaRPr lang="en-US" dirty="0"/>
          </a:p>
          <a:p>
            <a:r>
              <a:rPr lang="en-US" dirty="0" smtClean="0"/>
              <a:t>Repeater</a:t>
            </a:r>
            <a:endParaRPr lang="en-US" dirty="0"/>
          </a:p>
          <a:p>
            <a:r>
              <a:rPr lang="en-US" dirty="0"/>
              <a:t>Hub</a:t>
            </a:r>
          </a:p>
          <a:p>
            <a:r>
              <a:rPr lang="en-US" dirty="0"/>
              <a:t>Bridge</a:t>
            </a:r>
          </a:p>
          <a:p>
            <a:r>
              <a:rPr lang="en-US" dirty="0"/>
              <a:t>Switch</a:t>
            </a:r>
          </a:p>
          <a:p>
            <a:r>
              <a:rPr lang="en-US" dirty="0"/>
              <a:t>Router</a:t>
            </a:r>
          </a:p>
          <a:p>
            <a:r>
              <a:rPr lang="en-US" dirty="0" smtClean="0"/>
              <a:t>Gateway</a:t>
            </a:r>
            <a:endParaRPr lang="en-US" dirty="0"/>
          </a:p>
        </p:txBody>
      </p:sp>
    </p:spTree>
    <p:extLst>
      <p:ext uri="{BB962C8B-B14F-4D97-AF65-F5344CB8AC3E}">
        <p14:creationId xmlns:p14="http://schemas.microsoft.com/office/powerpoint/2010/main" val="80196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D53935-879A-44CF-AC57-9F5382AF6413}" type="slidenum">
              <a:rPr lang="en-US">
                <a:solidFill>
                  <a:srgbClr val="073E87"/>
                </a:solidFill>
              </a:rPr>
              <a:pPr/>
              <a:t>22</a:t>
            </a:fld>
            <a:endParaRPr lang="en-US">
              <a:solidFill>
                <a:srgbClr val="073E87"/>
              </a:solidFill>
            </a:endParaRPr>
          </a:p>
        </p:txBody>
      </p:sp>
      <p:sp>
        <p:nvSpPr>
          <p:cNvPr id="109570" name="Rectangle 2"/>
          <p:cNvSpPr>
            <a:spLocks noGrp="1" noChangeArrowheads="1"/>
          </p:cNvSpPr>
          <p:nvPr>
            <p:ph type="title"/>
          </p:nvPr>
        </p:nvSpPr>
        <p:spPr/>
        <p:txBody>
          <a:bodyPr/>
          <a:lstStyle/>
          <a:p>
            <a:r>
              <a:rPr lang="en-US"/>
              <a:t>Connectivity</a:t>
            </a:r>
          </a:p>
        </p:txBody>
      </p:sp>
      <p:sp>
        <p:nvSpPr>
          <p:cNvPr id="109571" name="Rectangle 3"/>
          <p:cNvSpPr>
            <a:spLocks noGrp="1" noChangeArrowheads="1"/>
          </p:cNvSpPr>
          <p:nvPr>
            <p:ph type="body" idx="1"/>
          </p:nvPr>
        </p:nvSpPr>
        <p:spPr>
          <a:xfrm>
            <a:off x="838200" y="1981200"/>
            <a:ext cx="7408333" cy="3450696"/>
          </a:xfrm>
        </p:spPr>
        <p:txBody>
          <a:bodyPr>
            <a:normAutofit/>
          </a:bodyPr>
          <a:lstStyle/>
          <a:p>
            <a:r>
              <a:rPr lang="en-US" u="sng" dirty="0"/>
              <a:t>Repeater</a:t>
            </a:r>
            <a:r>
              <a:rPr lang="en-US" dirty="0"/>
              <a:t> A repeater is an electrical amplifier used to boost the signal on a LAN. Often a terminal is too far from the hub or switch to reliably send or receive data.</a:t>
            </a:r>
          </a:p>
          <a:p>
            <a:r>
              <a:rPr lang="en-US" u="sng" dirty="0"/>
              <a:t>Hub</a:t>
            </a:r>
            <a:r>
              <a:rPr lang="en-US" dirty="0"/>
              <a:t> A hub is a concentration point for a LAN. The hub has four or more outlets (called ports). Each terminal, server, printer, etc. connects to one of the hub's outlet. The device pictured below has eight ports.</a:t>
            </a:r>
          </a:p>
          <a:p>
            <a:endParaRPr lang="en-US"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5306206"/>
            <a:ext cx="1447800" cy="88582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5306206"/>
            <a:ext cx="1209675" cy="985837"/>
          </a:xfrm>
          <a:prstGeom prst="rect">
            <a:avLst/>
          </a:prstGeom>
        </p:spPr>
      </p:pic>
    </p:spTree>
    <p:extLst>
      <p:ext uri="{BB962C8B-B14F-4D97-AF65-F5344CB8AC3E}">
        <p14:creationId xmlns:p14="http://schemas.microsoft.com/office/powerpoint/2010/main" val="143474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E677F77-BE8D-4139-B527-52CC0A5DD31A}" type="slidenum">
              <a:rPr lang="en-US">
                <a:solidFill>
                  <a:srgbClr val="073E87"/>
                </a:solidFill>
              </a:rPr>
              <a:pPr/>
              <a:t>23</a:t>
            </a:fld>
            <a:endParaRPr lang="en-US">
              <a:solidFill>
                <a:srgbClr val="073E87"/>
              </a:solidFill>
            </a:endParaRPr>
          </a:p>
        </p:txBody>
      </p:sp>
      <p:sp>
        <p:nvSpPr>
          <p:cNvPr id="110594" name="Rectangle 2"/>
          <p:cNvSpPr>
            <a:spLocks noGrp="1" noChangeArrowheads="1"/>
          </p:cNvSpPr>
          <p:nvPr>
            <p:ph type="title"/>
          </p:nvPr>
        </p:nvSpPr>
        <p:spPr/>
        <p:txBody>
          <a:bodyPr/>
          <a:lstStyle/>
          <a:p>
            <a:r>
              <a:rPr lang="en-US"/>
              <a:t>Bridge</a:t>
            </a:r>
          </a:p>
        </p:txBody>
      </p:sp>
      <p:sp>
        <p:nvSpPr>
          <p:cNvPr id="110595" name="Rectangle 3"/>
          <p:cNvSpPr>
            <a:spLocks noGrp="1" noChangeArrowheads="1"/>
          </p:cNvSpPr>
          <p:nvPr>
            <p:ph type="body" idx="1"/>
          </p:nvPr>
        </p:nvSpPr>
        <p:spPr>
          <a:xfrm>
            <a:off x="872067" y="2057400"/>
            <a:ext cx="7408333" cy="4068763"/>
          </a:xfrm>
        </p:spPr>
        <p:txBody>
          <a:bodyPr>
            <a:normAutofit fontScale="92500" lnSpcReduction="20000"/>
          </a:bodyPr>
          <a:lstStyle/>
          <a:p>
            <a:pPr>
              <a:lnSpc>
                <a:spcPct val="90000"/>
              </a:lnSpc>
            </a:pPr>
            <a:r>
              <a:rPr lang="en-US" dirty="0" smtClean="0"/>
              <a:t>A </a:t>
            </a:r>
            <a:r>
              <a:rPr lang="en-US" u="sng" dirty="0"/>
              <a:t>bridge</a:t>
            </a:r>
            <a:r>
              <a:rPr lang="en-US" dirty="0"/>
              <a:t> provides connection between two LANs. The bridge looks at every packet on both LANs and only </a:t>
            </a:r>
            <a:r>
              <a:rPr lang="en-US" dirty="0" smtClean="0"/>
              <a:t> </a:t>
            </a:r>
            <a:r>
              <a:rPr lang="en-US" dirty="0"/>
              <a:t>pass the packets that need to travel from one LAN to the other LAN. </a:t>
            </a:r>
          </a:p>
          <a:p>
            <a:pPr>
              <a:lnSpc>
                <a:spcPct val="90000"/>
              </a:lnSpc>
            </a:pPr>
            <a:r>
              <a:rPr lang="en-US" dirty="0"/>
              <a:t>Both LAN segments must be the same type (either Token Ring or Ethernet).</a:t>
            </a:r>
          </a:p>
          <a:p>
            <a:pPr>
              <a:lnSpc>
                <a:spcPct val="90000"/>
              </a:lnSpc>
            </a:pPr>
            <a:r>
              <a:rPr lang="en-US" dirty="0"/>
              <a:t>Bridges use the NIC address (also called the media access control or MAC address) to decide which packets pass through the bridge. The MAC address identifies the machine that is sending the data, not the user associated with the machine or the type of data that is being sent. </a:t>
            </a:r>
            <a:r>
              <a:rPr lang="en-US" dirty="0"/>
              <a:t>As a result bridges cannot be used as firewalls. </a:t>
            </a:r>
            <a:endParaRPr lang="en-US" dirty="0" smtClean="0"/>
          </a:p>
          <a:p>
            <a:pPr>
              <a:lnSpc>
                <a:spcPct val="90000"/>
              </a:lnSpc>
            </a:pPr>
            <a:r>
              <a:rPr lang="en-US" dirty="0" smtClean="0"/>
              <a:t>MAC address is six </a:t>
            </a:r>
            <a:r>
              <a:rPr lang="en-US" dirty="0"/>
              <a:t>groups of two </a:t>
            </a:r>
            <a:r>
              <a:rPr lang="en-US" dirty="0">
                <a:hlinkClick r:id="rId2" action="ppaction://hlinkfile" tooltip="Hexadecimal"/>
              </a:rPr>
              <a:t>hexadecimal</a:t>
            </a:r>
            <a:r>
              <a:rPr lang="en-US" dirty="0"/>
              <a:t> digits, separated by hyphens (-) or colons (:), </a:t>
            </a:r>
            <a:r>
              <a:rPr lang="en-US" dirty="0" smtClean="0"/>
              <a:t>e.g.01-23-45-67-89-ab</a:t>
            </a:r>
            <a:endParaRPr lang="en-US" dirty="0"/>
          </a:p>
        </p:txBody>
      </p:sp>
    </p:spTree>
    <p:extLst>
      <p:ext uri="{BB962C8B-B14F-4D97-AF65-F5344CB8AC3E}">
        <p14:creationId xmlns:p14="http://schemas.microsoft.com/office/powerpoint/2010/main" val="3595116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9F7E309-568D-46FA-B3F5-06D163146796}" type="slidenum">
              <a:rPr lang="en-US">
                <a:solidFill>
                  <a:srgbClr val="073E87"/>
                </a:solidFill>
              </a:rPr>
              <a:pPr/>
              <a:t>24</a:t>
            </a:fld>
            <a:endParaRPr lang="en-US">
              <a:solidFill>
                <a:srgbClr val="073E87"/>
              </a:solidFill>
            </a:endParaRPr>
          </a:p>
        </p:txBody>
      </p:sp>
      <p:sp>
        <p:nvSpPr>
          <p:cNvPr id="111618" name="Rectangle 2"/>
          <p:cNvSpPr>
            <a:spLocks noGrp="1" noChangeArrowheads="1"/>
          </p:cNvSpPr>
          <p:nvPr>
            <p:ph type="title"/>
          </p:nvPr>
        </p:nvSpPr>
        <p:spPr/>
        <p:txBody>
          <a:bodyPr/>
          <a:lstStyle/>
          <a:p>
            <a:r>
              <a:rPr lang="en-US" dirty="0" smtClean="0"/>
              <a:t>Switch</a:t>
            </a:r>
            <a:endParaRPr lang="en-US" dirty="0"/>
          </a:p>
        </p:txBody>
      </p:sp>
      <p:sp>
        <p:nvSpPr>
          <p:cNvPr id="111619" name="Rectangle 3"/>
          <p:cNvSpPr>
            <a:spLocks noGrp="1" noChangeArrowheads="1"/>
          </p:cNvSpPr>
          <p:nvPr>
            <p:ph type="body" idx="1"/>
          </p:nvPr>
        </p:nvSpPr>
        <p:spPr/>
        <p:txBody>
          <a:bodyPr>
            <a:normAutofit fontScale="92500" lnSpcReduction="10000"/>
          </a:bodyPr>
          <a:lstStyle/>
          <a:p>
            <a:r>
              <a:rPr lang="en-US" dirty="0" smtClean="0"/>
              <a:t> A </a:t>
            </a:r>
            <a:r>
              <a:rPr lang="en-US" dirty="0"/>
              <a:t>switch is similar in functionality to a bridge but has numerous switch ports versus two (2) ports for a bridge</a:t>
            </a:r>
            <a:r>
              <a:rPr lang="en-US" dirty="0" smtClean="0"/>
              <a:t>. </a:t>
            </a:r>
          </a:p>
          <a:p>
            <a:r>
              <a:rPr lang="en-US" dirty="0" smtClean="0"/>
              <a:t>Switches </a:t>
            </a:r>
            <a:r>
              <a:rPr lang="en-US" dirty="0"/>
              <a:t>are widely used because they are fast and inexpensive. They are quickly replacing bridges due to the cost and speed factors</a:t>
            </a:r>
            <a:r>
              <a:rPr lang="en-US" dirty="0" smtClean="0"/>
              <a:t>.</a:t>
            </a:r>
          </a:p>
          <a:p>
            <a:r>
              <a:rPr lang="en-US" dirty="0" smtClean="0"/>
              <a:t>Switches can </a:t>
            </a:r>
            <a:r>
              <a:rPr lang="en-US" dirty="0"/>
              <a:t>support both </a:t>
            </a:r>
            <a:r>
              <a:rPr lang="en-US" dirty="0" smtClean="0"/>
              <a:t>MAC Address </a:t>
            </a:r>
            <a:r>
              <a:rPr lang="en-US" dirty="0"/>
              <a:t>and </a:t>
            </a:r>
            <a:r>
              <a:rPr lang="en-US" dirty="0" smtClean="0"/>
              <a:t>IP address, </a:t>
            </a:r>
            <a:r>
              <a:rPr lang="en-US" dirty="0"/>
              <a:t>depending on the type of switch. Usually large networks use switches instead of hubs to connect computers within the same subnet.</a:t>
            </a:r>
            <a:r>
              <a:rPr lang="en-US" dirty="0">
                <a:hlinkClick r:id="rId2"/>
              </a:rPr>
              <a:t/>
            </a:r>
            <a:br>
              <a:rPr lang="en-US" dirty="0">
                <a:hlinkClick r:id="rId2"/>
              </a:rPr>
            </a:br>
            <a:endParaRPr lang="en-US" dirty="0"/>
          </a:p>
          <a:p>
            <a:endParaRPr lang="en-US" dirty="0"/>
          </a:p>
        </p:txBody>
      </p:sp>
    </p:spTree>
    <p:extLst>
      <p:ext uri="{BB962C8B-B14F-4D97-AF65-F5344CB8AC3E}">
        <p14:creationId xmlns:p14="http://schemas.microsoft.com/office/powerpoint/2010/main" val="1013366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3F86F69-31B8-4228-B7D8-06DC379E118D}" type="slidenum">
              <a:rPr lang="en-US">
                <a:solidFill>
                  <a:srgbClr val="073E87"/>
                </a:solidFill>
              </a:rPr>
              <a:pPr/>
              <a:t>25</a:t>
            </a:fld>
            <a:endParaRPr lang="en-US">
              <a:solidFill>
                <a:srgbClr val="073E87"/>
              </a:solidFill>
            </a:endParaRPr>
          </a:p>
        </p:txBody>
      </p:sp>
      <p:sp>
        <p:nvSpPr>
          <p:cNvPr id="112642" name="Rectangle 2"/>
          <p:cNvSpPr>
            <a:spLocks noGrp="1" noChangeArrowheads="1"/>
          </p:cNvSpPr>
          <p:nvPr>
            <p:ph type="title"/>
          </p:nvPr>
        </p:nvSpPr>
        <p:spPr/>
        <p:txBody>
          <a:bodyPr/>
          <a:lstStyle/>
          <a:p>
            <a:r>
              <a:rPr lang="en-US"/>
              <a:t>Router</a:t>
            </a:r>
          </a:p>
        </p:txBody>
      </p:sp>
      <p:sp>
        <p:nvSpPr>
          <p:cNvPr id="112643" name="Rectangle 3"/>
          <p:cNvSpPr>
            <a:spLocks noGrp="1" noChangeArrowheads="1"/>
          </p:cNvSpPr>
          <p:nvPr>
            <p:ph type="body" idx="1"/>
          </p:nvPr>
        </p:nvSpPr>
        <p:spPr>
          <a:xfrm>
            <a:off x="838200" y="2057400"/>
            <a:ext cx="7408333" cy="3450696"/>
          </a:xfrm>
        </p:spPr>
        <p:txBody>
          <a:bodyPr>
            <a:normAutofit/>
          </a:bodyPr>
          <a:lstStyle/>
          <a:p>
            <a:pPr>
              <a:lnSpc>
                <a:spcPct val="90000"/>
              </a:lnSpc>
            </a:pPr>
            <a:r>
              <a:rPr lang="en-US" sz="2400" dirty="0" smtClean="0"/>
              <a:t>A </a:t>
            </a:r>
            <a:r>
              <a:rPr lang="en-US" sz="2400" dirty="0"/>
              <a:t>router is a more sophisticated bridge</a:t>
            </a:r>
            <a:r>
              <a:rPr lang="en-US" sz="2400" dirty="0" smtClean="0"/>
              <a:t>. </a:t>
            </a:r>
          </a:p>
          <a:p>
            <a:pPr>
              <a:lnSpc>
                <a:spcPct val="90000"/>
              </a:lnSpc>
            </a:pPr>
            <a:r>
              <a:rPr lang="en-US" sz="2400" dirty="0" smtClean="0"/>
              <a:t>Routers </a:t>
            </a:r>
            <a:r>
              <a:rPr lang="en-US" sz="2400" dirty="0"/>
              <a:t>can be used to connect two or more LAN segments. One of the segments can be the Internet or a connection to another organization's network (extranet</a:t>
            </a:r>
            <a:r>
              <a:rPr lang="en-US" sz="2400" dirty="0" smtClean="0"/>
              <a:t>).</a:t>
            </a:r>
          </a:p>
          <a:p>
            <a:pPr>
              <a:lnSpc>
                <a:spcPct val="90000"/>
              </a:lnSpc>
            </a:pPr>
            <a:r>
              <a:rPr lang="en-US" sz="2400" dirty="0" smtClean="0"/>
              <a:t>A </a:t>
            </a:r>
            <a:r>
              <a:rPr lang="en-US" sz="2400" dirty="0"/>
              <a:t>router can move messages between Token Ring and Ethernet LANs</a:t>
            </a:r>
            <a:r>
              <a:rPr lang="en-US" sz="2400" dirty="0" smtClean="0"/>
              <a:t>. </a:t>
            </a:r>
            <a:r>
              <a:rPr lang="en-US" sz="2400" dirty="0" smtClean="0"/>
              <a:t>(different protocols)</a:t>
            </a:r>
            <a:endParaRPr lang="en-US" sz="2400" dirty="0" smtClean="0"/>
          </a:p>
          <a:p>
            <a:pPr>
              <a:lnSpc>
                <a:spcPct val="90000"/>
              </a:lnSpc>
            </a:pPr>
            <a:r>
              <a:rPr lang="en-US" dirty="0"/>
              <a:t> </a:t>
            </a:r>
            <a:r>
              <a:rPr lang="en-US" dirty="0"/>
              <a:t>Routers support different WAN technologies but switches do not.</a:t>
            </a:r>
            <a:endParaRPr lang="en-US" sz="2200" dirty="0"/>
          </a:p>
        </p:txBody>
      </p:sp>
    </p:spTree>
    <p:extLst>
      <p:ext uri="{BB962C8B-B14F-4D97-AF65-F5344CB8AC3E}">
        <p14:creationId xmlns:p14="http://schemas.microsoft.com/office/powerpoint/2010/main" val="40679636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5249301-D1A8-4BC1-ABB1-7EAC7AE5EB15}" type="slidenum">
              <a:rPr lang="en-US">
                <a:solidFill>
                  <a:srgbClr val="073E87"/>
                </a:solidFill>
              </a:rPr>
              <a:pPr/>
              <a:t>26</a:t>
            </a:fld>
            <a:endParaRPr lang="en-US">
              <a:solidFill>
                <a:srgbClr val="073E87"/>
              </a:solidFill>
            </a:endParaRPr>
          </a:p>
        </p:txBody>
      </p:sp>
      <p:sp>
        <p:nvSpPr>
          <p:cNvPr id="113666" name="Rectangle 2"/>
          <p:cNvSpPr>
            <a:spLocks noGrp="1" noChangeArrowheads="1"/>
          </p:cNvSpPr>
          <p:nvPr>
            <p:ph type="title"/>
          </p:nvPr>
        </p:nvSpPr>
        <p:spPr/>
        <p:txBody>
          <a:bodyPr/>
          <a:lstStyle/>
          <a:p>
            <a:r>
              <a:rPr lang="en-US"/>
              <a:t>Gateway</a:t>
            </a:r>
          </a:p>
        </p:txBody>
      </p:sp>
      <p:sp>
        <p:nvSpPr>
          <p:cNvPr id="113667" name="Rectangle 3"/>
          <p:cNvSpPr>
            <a:spLocks noGrp="1" noChangeArrowheads="1"/>
          </p:cNvSpPr>
          <p:nvPr>
            <p:ph type="body" idx="1"/>
          </p:nvPr>
        </p:nvSpPr>
        <p:spPr/>
        <p:txBody>
          <a:bodyPr/>
          <a:lstStyle/>
          <a:p>
            <a:r>
              <a:rPr lang="en-US" dirty="0" smtClean="0"/>
              <a:t>A </a:t>
            </a:r>
            <a:r>
              <a:rPr lang="en-US" dirty="0"/>
              <a:t>gateway moves messages between two networks that use different network protocols such as SNA/SDLC, TCP/IP, or IPX/SPX</a:t>
            </a:r>
            <a:r>
              <a:rPr lang="en-US" dirty="0" smtClean="0"/>
              <a:t>.</a:t>
            </a:r>
          </a:p>
          <a:p>
            <a:r>
              <a:rPr lang="en-US" dirty="0" smtClean="0"/>
              <a:t>A </a:t>
            </a:r>
            <a:r>
              <a:rPr lang="en-US" dirty="0"/>
              <a:t>gateway often provides software translation and repackaging of messages as they move between the systems on each network. </a:t>
            </a:r>
          </a:p>
          <a:p>
            <a:endParaRPr lang="en-US" dirty="0"/>
          </a:p>
        </p:txBody>
      </p:sp>
    </p:spTree>
    <p:extLst>
      <p:ext uri="{BB962C8B-B14F-4D97-AF65-F5344CB8AC3E}">
        <p14:creationId xmlns:p14="http://schemas.microsoft.com/office/powerpoint/2010/main" val="2572794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FC4E24A-162E-40AA-93E7-AF354BE173BE}" type="slidenum">
              <a:rPr lang="en-US">
                <a:solidFill>
                  <a:srgbClr val="073E87"/>
                </a:solidFill>
              </a:rPr>
              <a:pPr/>
              <a:t>27</a:t>
            </a:fld>
            <a:endParaRPr lang="en-US">
              <a:solidFill>
                <a:srgbClr val="073E87"/>
              </a:solidFill>
            </a:endParaRPr>
          </a:p>
        </p:txBody>
      </p:sp>
      <p:sp>
        <p:nvSpPr>
          <p:cNvPr id="103426" name="Rectangle 2"/>
          <p:cNvSpPr>
            <a:spLocks noGrp="1" noChangeArrowheads="1"/>
          </p:cNvSpPr>
          <p:nvPr>
            <p:ph type="title"/>
          </p:nvPr>
        </p:nvSpPr>
        <p:spPr/>
        <p:txBody>
          <a:bodyPr/>
          <a:lstStyle/>
          <a:p>
            <a:r>
              <a:rPr lang="en-US"/>
              <a:t>Dial-Up</a:t>
            </a:r>
          </a:p>
        </p:txBody>
      </p:sp>
      <p:sp>
        <p:nvSpPr>
          <p:cNvPr id="103427" name="Rectangle 3"/>
          <p:cNvSpPr>
            <a:spLocks noGrp="1" noChangeArrowheads="1"/>
          </p:cNvSpPr>
          <p:nvPr>
            <p:ph type="body" idx="1"/>
          </p:nvPr>
        </p:nvSpPr>
        <p:spPr/>
        <p:txBody>
          <a:bodyPr/>
          <a:lstStyle/>
          <a:p>
            <a:pPr>
              <a:buFontTx/>
              <a:buNone/>
            </a:pPr>
            <a:r>
              <a:rPr lang="en-US" dirty="0" smtClean="0"/>
              <a:t>    Dial-up </a:t>
            </a:r>
            <a:r>
              <a:rPr lang="en-US" dirty="0"/>
              <a:t>circuits are analog or digital. Analog use standard voice circuits; connectivity is provided by a modem at each end. Digital dial-up circuits are available via a telephone company service called Integrated Services Digital Network (ISDN). </a:t>
            </a:r>
          </a:p>
          <a:p>
            <a:pPr>
              <a:buFontTx/>
              <a:buNone/>
            </a:pPr>
            <a:endParaRPr lang="en-US" dirty="0"/>
          </a:p>
        </p:txBody>
      </p:sp>
    </p:spTree>
    <p:extLst>
      <p:ext uri="{BB962C8B-B14F-4D97-AF65-F5344CB8AC3E}">
        <p14:creationId xmlns:p14="http://schemas.microsoft.com/office/powerpoint/2010/main" val="17192556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D2F1B22-0239-4EE2-A620-C8EF25AAD02C}" type="slidenum">
              <a:rPr lang="en-US">
                <a:solidFill>
                  <a:srgbClr val="073E87"/>
                </a:solidFill>
              </a:rPr>
              <a:pPr/>
              <a:t>28</a:t>
            </a:fld>
            <a:endParaRPr lang="en-US">
              <a:solidFill>
                <a:srgbClr val="073E87"/>
              </a:solidFill>
            </a:endParaRPr>
          </a:p>
        </p:txBody>
      </p:sp>
      <p:sp>
        <p:nvSpPr>
          <p:cNvPr id="115714" name="Rectangle 2"/>
          <p:cNvSpPr>
            <a:spLocks noGrp="1" noChangeArrowheads="1"/>
          </p:cNvSpPr>
          <p:nvPr>
            <p:ph type="title"/>
          </p:nvPr>
        </p:nvSpPr>
        <p:spPr/>
        <p:txBody>
          <a:bodyPr/>
          <a:lstStyle/>
          <a:p>
            <a:r>
              <a:rPr lang="en-US"/>
              <a:t>Virtual Private Networks (VPNs)</a:t>
            </a:r>
          </a:p>
        </p:txBody>
      </p:sp>
      <p:sp>
        <p:nvSpPr>
          <p:cNvPr id="115715" name="Rectangle 3"/>
          <p:cNvSpPr>
            <a:spLocks noGrp="1" noChangeArrowheads="1"/>
          </p:cNvSpPr>
          <p:nvPr>
            <p:ph type="body" idx="1"/>
          </p:nvPr>
        </p:nvSpPr>
        <p:spPr/>
        <p:txBody>
          <a:bodyPr/>
          <a:lstStyle/>
          <a:p>
            <a:pPr>
              <a:buFontTx/>
              <a:buNone/>
            </a:pPr>
            <a:r>
              <a:rPr lang="en-US" dirty="0" smtClean="0"/>
              <a:t>    Virtual </a:t>
            </a:r>
            <a:r>
              <a:rPr lang="en-US" dirty="0"/>
              <a:t>Private Networks (VPNs) VPNs extend the corporate network out to employee homes, business partners and remote offices. VPNs look like a "private network" but are instead using service provider networks or the Internet to "tunnel" packets of information between two locations.</a:t>
            </a:r>
          </a:p>
        </p:txBody>
      </p:sp>
    </p:spTree>
    <p:extLst>
      <p:ext uri="{BB962C8B-B14F-4D97-AF65-F5344CB8AC3E}">
        <p14:creationId xmlns:p14="http://schemas.microsoft.com/office/powerpoint/2010/main" val="1052273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C65E927-A06D-4A81-9383-51F64E049691}" type="slidenum">
              <a:rPr lang="en-US">
                <a:solidFill>
                  <a:srgbClr val="073E87"/>
                </a:solidFill>
              </a:rPr>
              <a:pPr/>
              <a:t>29</a:t>
            </a:fld>
            <a:endParaRPr lang="en-US">
              <a:solidFill>
                <a:srgbClr val="073E87"/>
              </a:solidFill>
            </a:endParaRPr>
          </a:p>
        </p:txBody>
      </p:sp>
      <p:sp>
        <p:nvSpPr>
          <p:cNvPr id="114690" name="Rectangle 2"/>
          <p:cNvSpPr>
            <a:spLocks noGrp="1" noChangeArrowheads="1"/>
          </p:cNvSpPr>
          <p:nvPr>
            <p:ph type="title"/>
          </p:nvPr>
        </p:nvSpPr>
        <p:spPr/>
        <p:txBody>
          <a:bodyPr/>
          <a:lstStyle/>
          <a:p>
            <a:r>
              <a:rPr lang="en-US" dirty="0" smtClean="0"/>
              <a:t>Firewalls</a:t>
            </a:r>
            <a:endParaRPr lang="en-US" dirty="0"/>
          </a:p>
        </p:txBody>
      </p:sp>
      <p:sp>
        <p:nvSpPr>
          <p:cNvPr id="114691" name="Rectangle 3"/>
          <p:cNvSpPr>
            <a:spLocks noGrp="1" noChangeArrowheads="1"/>
          </p:cNvSpPr>
          <p:nvPr>
            <p:ph type="body" idx="1"/>
          </p:nvPr>
        </p:nvSpPr>
        <p:spPr>
          <a:xfrm>
            <a:off x="914400" y="2133600"/>
            <a:ext cx="7408333" cy="4114800"/>
          </a:xfrm>
        </p:spPr>
        <p:txBody>
          <a:bodyPr>
            <a:noAutofit/>
          </a:bodyPr>
          <a:lstStyle/>
          <a:p>
            <a:pPr marL="301943" lvl="1" indent="0">
              <a:lnSpc>
                <a:spcPct val="80000"/>
              </a:lnSpc>
              <a:buNone/>
            </a:pPr>
            <a:r>
              <a:rPr lang="en-US" sz="1600" dirty="0"/>
              <a:t>A </a:t>
            </a:r>
            <a:r>
              <a:rPr lang="en-US" sz="1600" dirty="0"/>
              <a:t>firewall is hardware or software that is used to isolate one network from another such as between your organization and the Internet. Firewalls should also be used to isolate extranets. For sensitive areas, organizations can isolate divisions and departments within their own networks with firewalls. </a:t>
            </a:r>
          </a:p>
          <a:p>
            <a:pPr marL="301943" lvl="1" indent="0">
              <a:lnSpc>
                <a:spcPct val="80000"/>
              </a:lnSpc>
              <a:buNone/>
            </a:pPr>
            <a:r>
              <a:rPr lang="en-US" sz="1600" dirty="0"/>
              <a:t>    </a:t>
            </a:r>
            <a:endParaRPr lang="en-US" sz="1600" dirty="0"/>
          </a:p>
          <a:p>
            <a:pPr marL="301943" lvl="1" indent="0">
              <a:lnSpc>
                <a:spcPct val="80000"/>
              </a:lnSpc>
              <a:buNone/>
            </a:pPr>
            <a:r>
              <a:rPr lang="en-US" sz="1600" dirty="0"/>
              <a:t>The </a:t>
            </a:r>
            <a:r>
              <a:rPr lang="en-US" sz="1600" dirty="0"/>
              <a:t>logic used by firewalls for blocking messages is based on configuration rules. Firewalls can isolate messages based on: </a:t>
            </a:r>
          </a:p>
          <a:p>
            <a:pPr marL="301943" lvl="1" indent="0">
              <a:lnSpc>
                <a:spcPct val="80000"/>
              </a:lnSpc>
              <a:buNone/>
            </a:pPr>
            <a:r>
              <a:rPr lang="en-US" sz="1600" dirty="0"/>
              <a:t>		Network (IP, IPX, Frame Relay) address 	</a:t>
            </a:r>
            <a:r>
              <a:rPr lang="en-US" sz="1600" dirty="0"/>
              <a:t>	</a:t>
            </a:r>
            <a:endParaRPr lang="en-US" sz="1600" dirty="0" smtClean="0"/>
          </a:p>
          <a:p>
            <a:pPr marL="301943" lvl="1" indent="0">
              <a:lnSpc>
                <a:spcPct val="80000"/>
              </a:lnSpc>
              <a:buNone/>
            </a:pPr>
            <a:r>
              <a:rPr lang="en-US" sz="1600" dirty="0"/>
              <a:t>	</a:t>
            </a:r>
            <a:r>
              <a:rPr lang="en-US" sz="1600" dirty="0" smtClean="0"/>
              <a:t>	Message </a:t>
            </a:r>
            <a:r>
              <a:rPr lang="en-US" sz="1600" dirty="0"/>
              <a:t>type (port number) </a:t>
            </a:r>
          </a:p>
          <a:p>
            <a:pPr marL="301943" lvl="1" indent="0">
              <a:lnSpc>
                <a:spcPct val="80000"/>
              </a:lnSpc>
              <a:buNone/>
            </a:pPr>
            <a:r>
              <a:rPr lang="en-US" sz="1600" dirty="0"/>
              <a:t>	</a:t>
            </a:r>
            <a:r>
              <a:rPr lang="en-US" sz="1600" dirty="0"/>
              <a:t>	Message content</a:t>
            </a:r>
          </a:p>
          <a:p>
            <a:pPr marL="301943" lvl="1" indent="0">
              <a:lnSpc>
                <a:spcPct val="80000"/>
              </a:lnSpc>
              <a:buNone/>
            </a:pPr>
            <a:r>
              <a:rPr lang="en-US" sz="1600" dirty="0"/>
              <a:t>Firewall Types:</a:t>
            </a:r>
          </a:p>
          <a:p>
            <a:pPr marL="301943" lvl="1" indent="0">
              <a:lnSpc>
                <a:spcPct val="80000"/>
              </a:lnSpc>
              <a:buNone/>
            </a:pPr>
            <a:r>
              <a:rPr lang="en-US" sz="1600" dirty="0"/>
              <a:t>	</a:t>
            </a:r>
            <a:r>
              <a:rPr lang="en-US" sz="1600" dirty="0"/>
              <a:t>	Packet Filtering – inspect head of the packet</a:t>
            </a:r>
          </a:p>
          <a:p>
            <a:pPr marL="301943" lvl="1" indent="0">
              <a:lnSpc>
                <a:spcPct val="80000"/>
              </a:lnSpc>
              <a:buNone/>
            </a:pPr>
            <a:r>
              <a:rPr lang="en-US" sz="1600" dirty="0"/>
              <a:t>	</a:t>
            </a:r>
            <a:r>
              <a:rPr lang="en-US" sz="1600" dirty="0"/>
              <a:t>	</a:t>
            </a:r>
            <a:r>
              <a:rPr lang="en-US" sz="1600" dirty="0" err="1"/>
              <a:t>Stateful</a:t>
            </a:r>
            <a:r>
              <a:rPr lang="en-US" sz="1600" dirty="0"/>
              <a:t> Packet Inspection – head and content</a:t>
            </a:r>
          </a:p>
          <a:p>
            <a:pPr marL="301943" lvl="1" indent="0">
              <a:lnSpc>
                <a:spcPct val="80000"/>
              </a:lnSpc>
              <a:buNone/>
            </a:pPr>
            <a:r>
              <a:rPr lang="en-US" sz="1600" dirty="0"/>
              <a:t>		Application Layer </a:t>
            </a:r>
            <a:r>
              <a:rPr lang="en-US" sz="1600" dirty="0"/>
              <a:t> Proxy – more stricter </a:t>
            </a:r>
            <a:r>
              <a:rPr lang="en-US" sz="1600" dirty="0"/>
              <a:t>rules: they </a:t>
            </a:r>
            <a:r>
              <a:rPr lang="en-US" sz="1600" dirty="0"/>
              <a:t>		</a:t>
            </a:r>
            <a:r>
              <a:rPr lang="en-US" sz="1600" dirty="0" smtClean="0"/>
              <a:t>	not </a:t>
            </a:r>
            <a:r>
              <a:rPr lang="en-US" sz="1600" dirty="0"/>
              <a:t>only want to know who the guest is, but what </a:t>
            </a:r>
            <a:r>
              <a:rPr lang="en-US" sz="1600" dirty="0"/>
              <a:t>		</a:t>
            </a:r>
            <a:r>
              <a:rPr lang="en-US" sz="1600" dirty="0" smtClean="0"/>
              <a:t>	he </a:t>
            </a:r>
            <a:r>
              <a:rPr lang="en-US" sz="1600" dirty="0"/>
              <a:t>or she will be doing once they are inside the </a:t>
            </a:r>
            <a:r>
              <a:rPr lang="en-US" sz="1600" dirty="0"/>
              <a:t>		</a:t>
            </a:r>
            <a:r>
              <a:rPr lang="en-US" sz="1600" dirty="0" smtClean="0"/>
              <a:t>	club</a:t>
            </a:r>
            <a:endParaRPr lang="en-US" sz="1600" dirty="0"/>
          </a:p>
        </p:txBody>
      </p:sp>
    </p:spTree>
    <p:extLst>
      <p:ext uri="{BB962C8B-B14F-4D97-AF65-F5344CB8AC3E}">
        <p14:creationId xmlns:p14="http://schemas.microsoft.com/office/powerpoint/2010/main" val="1622220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B692687-7D71-4342-972F-924AB2ACC9FD}" type="slidenum">
              <a:rPr lang="en-US">
                <a:solidFill>
                  <a:srgbClr val="073E87"/>
                </a:solidFill>
              </a:rPr>
              <a:pPr/>
              <a:t>3</a:t>
            </a:fld>
            <a:endParaRPr lang="en-US">
              <a:solidFill>
                <a:srgbClr val="073E87"/>
              </a:solidFill>
            </a:endParaRPr>
          </a:p>
        </p:txBody>
      </p:sp>
      <p:sp>
        <p:nvSpPr>
          <p:cNvPr id="106498" name="Rectangle 2"/>
          <p:cNvSpPr>
            <a:spLocks noGrp="1" noChangeArrowheads="1"/>
          </p:cNvSpPr>
          <p:nvPr>
            <p:ph type="title"/>
          </p:nvPr>
        </p:nvSpPr>
        <p:spPr/>
        <p:txBody>
          <a:bodyPr>
            <a:normAutofit/>
          </a:bodyPr>
          <a:lstStyle/>
          <a:p>
            <a:r>
              <a:rPr lang="en-US" dirty="0" smtClean="0"/>
              <a:t>Network Type</a:t>
            </a:r>
            <a:endParaRPr lang="en-US" dirty="0"/>
          </a:p>
        </p:txBody>
      </p:sp>
      <p:sp>
        <p:nvSpPr>
          <p:cNvPr id="106499" name="Rectangle 3"/>
          <p:cNvSpPr>
            <a:spLocks noGrp="1" noChangeArrowheads="1"/>
          </p:cNvSpPr>
          <p:nvPr>
            <p:ph type="body" idx="1"/>
          </p:nvPr>
        </p:nvSpPr>
        <p:spPr>
          <a:xfrm>
            <a:off x="990600" y="2514600"/>
            <a:ext cx="7408333" cy="2438400"/>
          </a:xfrm>
        </p:spPr>
        <p:txBody>
          <a:bodyPr>
            <a:normAutofit/>
          </a:bodyPr>
          <a:lstStyle/>
          <a:p>
            <a:pPr lvl="1">
              <a:lnSpc>
                <a:spcPct val="90000"/>
              </a:lnSpc>
            </a:pPr>
            <a:r>
              <a:rPr lang="en-US" sz="2000" dirty="0"/>
              <a:t>Delicate Line / Dial-up</a:t>
            </a:r>
          </a:p>
          <a:p>
            <a:pPr lvl="1">
              <a:lnSpc>
                <a:spcPct val="90000"/>
              </a:lnSpc>
            </a:pPr>
            <a:r>
              <a:rPr lang="en-US" sz="2000" dirty="0"/>
              <a:t>Frame Relay Network	</a:t>
            </a:r>
          </a:p>
          <a:p>
            <a:pPr lvl="1">
              <a:lnSpc>
                <a:spcPct val="90000"/>
              </a:lnSpc>
            </a:pPr>
            <a:r>
              <a:rPr lang="en-US" sz="2000" dirty="0"/>
              <a:t>Satellite Network</a:t>
            </a:r>
          </a:p>
          <a:p>
            <a:pPr>
              <a:lnSpc>
                <a:spcPct val="90000"/>
              </a:lnSpc>
            </a:pPr>
            <a:endParaRPr lang="en-US" sz="2800" dirty="0" smtClean="0"/>
          </a:p>
          <a:p>
            <a:pPr>
              <a:lnSpc>
                <a:spcPct val="90000"/>
              </a:lnSpc>
            </a:pPr>
            <a:endParaRPr lang="en-US" sz="2800" dirty="0" smtClean="0"/>
          </a:p>
          <a:p>
            <a:pPr>
              <a:lnSpc>
                <a:spcPct val="90000"/>
              </a:lnSpc>
            </a:pPr>
            <a:endParaRPr lang="en-US" sz="2800" dirty="0"/>
          </a:p>
        </p:txBody>
      </p:sp>
    </p:spTree>
    <p:extLst>
      <p:ext uri="{BB962C8B-B14F-4D97-AF65-F5344CB8AC3E}">
        <p14:creationId xmlns:p14="http://schemas.microsoft.com/office/powerpoint/2010/main" val="23899618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53839F6-FAB6-467F-95DA-6CBEA8AB775E}" type="slidenum">
              <a:rPr lang="en-US">
                <a:solidFill>
                  <a:srgbClr val="073E87"/>
                </a:solidFill>
              </a:rPr>
              <a:pPr/>
              <a:t>30</a:t>
            </a:fld>
            <a:endParaRPr lang="en-US">
              <a:solidFill>
                <a:srgbClr val="073E87"/>
              </a:solidFill>
            </a:endParaRPr>
          </a:p>
        </p:txBody>
      </p:sp>
      <p:sp>
        <p:nvSpPr>
          <p:cNvPr id="104450" name="Rectangle 2"/>
          <p:cNvSpPr>
            <a:spLocks noGrp="1" noChangeArrowheads="1"/>
          </p:cNvSpPr>
          <p:nvPr>
            <p:ph type="title"/>
          </p:nvPr>
        </p:nvSpPr>
        <p:spPr/>
        <p:txBody>
          <a:bodyPr/>
          <a:lstStyle/>
          <a:p>
            <a:r>
              <a:rPr lang="en-US"/>
              <a:t>Characteristics of dial-up</a:t>
            </a:r>
          </a:p>
        </p:txBody>
      </p:sp>
      <p:sp>
        <p:nvSpPr>
          <p:cNvPr id="104451" name="Rectangle 3"/>
          <p:cNvSpPr>
            <a:spLocks noGrp="1" noChangeArrowheads="1"/>
          </p:cNvSpPr>
          <p:nvPr>
            <p:ph type="body" idx="1"/>
          </p:nvPr>
        </p:nvSpPr>
        <p:spPr>
          <a:xfrm>
            <a:off x="838200" y="2209800"/>
            <a:ext cx="7408333" cy="3450696"/>
          </a:xfrm>
        </p:spPr>
        <p:txBody>
          <a:bodyPr>
            <a:normAutofit fontScale="92500" lnSpcReduction="20000"/>
          </a:bodyPr>
          <a:lstStyle/>
          <a:p>
            <a:pPr>
              <a:lnSpc>
                <a:spcPct val="90000"/>
              </a:lnSpc>
              <a:buFontTx/>
              <a:buNone/>
            </a:pPr>
            <a:r>
              <a:rPr lang="en-US" sz="2800" dirty="0"/>
              <a:t>Characteristics of dial-up are: </a:t>
            </a:r>
          </a:p>
          <a:p>
            <a:pPr lvl="1">
              <a:lnSpc>
                <a:spcPct val="90000"/>
              </a:lnSpc>
              <a:buFont typeface="Wingdings" pitchFamily="2" charset="2"/>
              <a:buChar char="§"/>
            </a:pPr>
            <a:r>
              <a:rPr lang="en-US" sz="2400" dirty="0"/>
              <a:t>	Dynamic and on demand - can establish a 	connection almost anytime it is required.</a:t>
            </a:r>
          </a:p>
          <a:p>
            <a:pPr lvl="1">
              <a:lnSpc>
                <a:spcPct val="90000"/>
              </a:lnSpc>
              <a:buFont typeface="Wingdings" pitchFamily="2" charset="2"/>
              <a:buChar char="§"/>
            </a:pPr>
            <a:r>
              <a:rPr lang="en-US" sz="2400" dirty="0"/>
              <a:t>	Easy to use - most programs are equipped with 	dialing software.</a:t>
            </a:r>
          </a:p>
          <a:p>
            <a:pPr lvl="1">
              <a:lnSpc>
                <a:spcPct val="90000"/>
              </a:lnSpc>
              <a:buFont typeface="Wingdings" pitchFamily="2" charset="2"/>
              <a:buChar char="§"/>
            </a:pPr>
            <a:r>
              <a:rPr lang="en-US" sz="2400" dirty="0"/>
              <a:t>	Inexpensive back up solution.</a:t>
            </a:r>
          </a:p>
          <a:p>
            <a:pPr lvl="1">
              <a:lnSpc>
                <a:spcPct val="90000"/>
              </a:lnSpc>
              <a:buFont typeface="Wingdings" pitchFamily="2" charset="2"/>
              <a:buChar char="§"/>
            </a:pPr>
            <a:r>
              <a:rPr lang="en-US" sz="2400" dirty="0"/>
              <a:t>	Usage costs - usually are based on a combination of 	time of day, distance between the two locations, and 	duration of the call.</a:t>
            </a:r>
          </a:p>
          <a:p>
            <a:pPr>
              <a:lnSpc>
                <a:spcPct val="90000"/>
              </a:lnSpc>
              <a:buFontTx/>
              <a:buNone/>
            </a:pPr>
            <a:r>
              <a:rPr lang="en-US" sz="2800" dirty="0"/>
              <a:t>	Typical speeds - up to 52,000 bps between the sender and receiver.</a:t>
            </a:r>
          </a:p>
        </p:txBody>
      </p:sp>
    </p:spTree>
    <p:extLst>
      <p:ext uri="{BB962C8B-B14F-4D97-AF65-F5344CB8AC3E}">
        <p14:creationId xmlns:p14="http://schemas.microsoft.com/office/powerpoint/2010/main" val="30007660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B29B30A-C3CB-413F-9F52-CCDF9D0D418C}" type="slidenum">
              <a:rPr lang="en-US">
                <a:solidFill>
                  <a:srgbClr val="073E87"/>
                </a:solidFill>
              </a:rPr>
              <a:pPr/>
              <a:t>31</a:t>
            </a:fld>
            <a:endParaRPr lang="en-US">
              <a:solidFill>
                <a:srgbClr val="073E87"/>
              </a:solidFill>
            </a:endParaRPr>
          </a:p>
        </p:txBody>
      </p:sp>
      <p:sp>
        <p:nvSpPr>
          <p:cNvPr id="100354" name="Rectangle 2"/>
          <p:cNvSpPr>
            <a:spLocks noGrp="1" noChangeArrowheads="1"/>
          </p:cNvSpPr>
          <p:nvPr>
            <p:ph type="title"/>
          </p:nvPr>
        </p:nvSpPr>
        <p:spPr/>
        <p:txBody>
          <a:bodyPr/>
          <a:lstStyle/>
          <a:p>
            <a:r>
              <a:rPr lang="en-US" dirty="0"/>
              <a:t>LAN </a:t>
            </a:r>
            <a:r>
              <a:rPr lang="en-US" dirty="0" smtClean="0"/>
              <a:t>Protocols</a:t>
            </a:r>
            <a:endParaRPr lang="en-US" dirty="0"/>
          </a:p>
        </p:txBody>
      </p:sp>
      <p:sp>
        <p:nvSpPr>
          <p:cNvPr id="100355" name="Rectangle 3"/>
          <p:cNvSpPr>
            <a:spLocks noGrp="1" noChangeArrowheads="1"/>
          </p:cNvSpPr>
          <p:nvPr>
            <p:ph type="body" idx="1"/>
          </p:nvPr>
        </p:nvSpPr>
        <p:spPr>
          <a:xfrm>
            <a:off x="872067" y="2209800"/>
            <a:ext cx="7408333" cy="3916363"/>
          </a:xfrm>
        </p:spPr>
        <p:txBody>
          <a:bodyPr>
            <a:normAutofit/>
          </a:bodyPr>
          <a:lstStyle/>
          <a:p>
            <a:r>
              <a:rPr lang="en-US" dirty="0" smtClean="0"/>
              <a:t>Protocol – To ensure data uses consistent format and messaging rules between computers and application programs.</a:t>
            </a:r>
          </a:p>
          <a:p>
            <a:r>
              <a:rPr lang="en-US" dirty="0" smtClean="0"/>
              <a:t>Protocol example: </a:t>
            </a:r>
          </a:p>
          <a:p>
            <a:pPr lvl="1"/>
            <a:r>
              <a:rPr lang="en-US" dirty="0" smtClean="0"/>
              <a:t>TCP/IP; </a:t>
            </a:r>
          </a:p>
          <a:p>
            <a:pPr lvl="1"/>
            <a:r>
              <a:rPr lang="en-US" dirty="0" smtClean="0"/>
              <a:t>IPX/SPX; </a:t>
            </a:r>
          </a:p>
          <a:p>
            <a:pPr lvl="1"/>
            <a:r>
              <a:rPr lang="en-US" dirty="0" smtClean="0"/>
              <a:t>Apple Talk</a:t>
            </a:r>
          </a:p>
        </p:txBody>
      </p:sp>
    </p:spTree>
    <p:extLst>
      <p:ext uri="{BB962C8B-B14F-4D97-AF65-F5344CB8AC3E}">
        <p14:creationId xmlns:p14="http://schemas.microsoft.com/office/powerpoint/2010/main" val="3838953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109D072-69D7-4690-B1AE-6B26A24C7210}" type="slidenum">
              <a:rPr lang="en-US">
                <a:solidFill>
                  <a:srgbClr val="073E87"/>
                </a:solidFill>
              </a:rPr>
              <a:pPr/>
              <a:t>32</a:t>
            </a:fld>
            <a:endParaRPr lang="en-US">
              <a:solidFill>
                <a:srgbClr val="073E87"/>
              </a:solidFill>
            </a:endParaRPr>
          </a:p>
        </p:txBody>
      </p:sp>
      <p:sp>
        <p:nvSpPr>
          <p:cNvPr id="101378" name="Rectangle 2"/>
          <p:cNvSpPr>
            <a:spLocks noGrp="1" noChangeArrowheads="1"/>
          </p:cNvSpPr>
          <p:nvPr>
            <p:ph type="title"/>
          </p:nvPr>
        </p:nvSpPr>
        <p:spPr/>
        <p:txBody>
          <a:bodyPr/>
          <a:lstStyle/>
          <a:p>
            <a:r>
              <a:rPr lang="en-US" sz="4000" dirty="0"/>
              <a:t>LAN Environment Audit Concerns</a:t>
            </a:r>
          </a:p>
        </p:txBody>
      </p:sp>
      <p:sp>
        <p:nvSpPr>
          <p:cNvPr id="101379" name="Rectangle 3"/>
          <p:cNvSpPr>
            <a:spLocks noGrp="1" noChangeArrowheads="1"/>
          </p:cNvSpPr>
          <p:nvPr>
            <p:ph type="body" idx="1"/>
          </p:nvPr>
        </p:nvSpPr>
        <p:spPr>
          <a:xfrm>
            <a:off x="914400" y="1752600"/>
            <a:ext cx="7408333" cy="3916363"/>
          </a:xfrm>
        </p:spPr>
        <p:txBody>
          <a:bodyPr>
            <a:normAutofit lnSpcReduction="10000"/>
          </a:bodyPr>
          <a:lstStyle/>
          <a:p>
            <a:pPr>
              <a:lnSpc>
                <a:spcPct val="80000"/>
              </a:lnSpc>
              <a:buFontTx/>
              <a:buNone/>
            </a:pPr>
            <a:r>
              <a:rPr lang="en-US" sz="2400" dirty="0" smtClean="0"/>
              <a:t>    </a:t>
            </a:r>
          </a:p>
          <a:p>
            <a:pPr>
              <a:lnSpc>
                <a:spcPct val="80000"/>
              </a:lnSpc>
              <a:buFontTx/>
              <a:buNone/>
            </a:pPr>
            <a:r>
              <a:rPr lang="en-US" sz="2400" dirty="0" smtClean="0"/>
              <a:t>    An </a:t>
            </a:r>
            <a:r>
              <a:rPr lang="en-US" sz="2400" dirty="0"/>
              <a:t>IT audit should review the following, at the minimum, in a LAN-based environment: </a:t>
            </a:r>
            <a:endParaRPr lang="en-US" sz="2400" dirty="0" smtClean="0"/>
          </a:p>
          <a:p>
            <a:pPr>
              <a:lnSpc>
                <a:spcPct val="80000"/>
              </a:lnSpc>
              <a:buFontTx/>
              <a:buNone/>
            </a:pPr>
            <a:endParaRPr lang="en-US" sz="2400" dirty="0"/>
          </a:p>
          <a:p>
            <a:pPr lvl="1">
              <a:lnSpc>
                <a:spcPct val="80000"/>
              </a:lnSpc>
              <a:buFont typeface="Wingdings" pitchFamily="2" charset="2"/>
              <a:buChar char="§"/>
            </a:pPr>
            <a:r>
              <a:rPr lang="en-US" sz="2400" dirty="0"/>
              <a:t>Reliability of the </a:t>
            </a:r>
            <a:r>
              <a:rPr lang="en-US" sz="2400" dirty="0" smtClean="0"/>
              <a:t>LAN</a:t>
            </a:r>
            <a:endParaRPr lang="en-US" sz="2400" dirty="0"/>
          </a:p>
          <a:p>
            <a:pPr lvl="1">
              <a:lnSpc>
                <a:spcPct val="80000"/>
              </a:lnSpc>
              <a:buFont typeface="Wingdings" pitchFamily="2" charset="2"/>
              <a:buChar char="§"/>
            </a:pPr>
            <a:r>
              <a:rPr lang="en-US" sz="2400" dirty="0"/>
              <a:t>Traffic capacity of the LAN, including room for growth. </a:t>
            </a:r>
          </a:p>
          <a:p>
            <a:pPr lvl="1">
              <a:lnSpc>
                <a:spcPct val="80000"/>
              </a:lnSpc>
              <a:buFont typeface="Wingdings" pitchFamily="2" charset="2"/>
              <a:buChar char="§"/>
            </a:pPr>
            <a:r>
              <a:rPr lang="en-US" sz="2400" dirty="0"/>
              <a:t>Ability to diagnose and repair problems. </a:t>
            </a:r>
          </a:p>
          <a:p>
            <a:pPr lvl="1">
              <a:lnSpc>
                <a:spcPct val="80000"/>
              </a:lnSpc>
              <a:buFont typeface="Wingdings" pitchFamily="2" charset="2"/>
              <a:buChar char="§"/>
            </a:pPr>
            <a:r>
              <a:rPr lang="en-US" sz="2400" dirty="0"/>
              <a:t>Unauthorized use and access to the </a:t>
            </a:r>
            <a:r>
              <a:rPr lang="en-US" sz="2400" dirty="0" smtClean="0"/>
              <a:t>LAN</a:t>
            </a:r>
            <a:endParaRPr lang="en-US" sz="2400" dirty="0"/>
          </a:p>
          <a:p>
            <a:pPr lvl="1">
              <a:lnSpc>
                <a:spcPct val="80000"/>
              </a:lnSpc>
              <a:buFont typeface="Wingdings" pitchFamily="2" charset="2"/>
              <a:buChar char="§"/>
            </a:pPr>
            <a:r>
              <a:rPr lang="en-US" sz="2400" dirty="0"/>
              <a:t>Data backup procedures to ensure that important data will still be available should file servers encounter problems.</a:t>
            </a:r>
          </a:p>
          <a:p>
            <a:pPr marL="301943" lvl="1" indent="0">
              <a:lnSpc>
                <a:spcPct val="80000"/>
              </a:lnSpc>
              <a:buNone/>
            </a:pPr>
            <a:endParaRPr lang="en-US" sz="2400" dirty="0"/>
          </a:p>
        </p:txBody>
      </p:sp>
    </p:spTree>
    <p:extLst>
      <p:ext uri="{BB962C8B-B14F-4D97-AF65-F5344CB8AC3E}">
        <p14:creationId xmlns:p14="http://schemas.microsoft.com/office/powerpoint/2010/main" val="42673212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109D072-69D7-4690-B1AE-6B26A24C7210}" type="slidenum">
              <a:rPr lang="en-US">
                <a:solidFill>
                  <a:srgbClr val="073E87"/>
                </a:solidFill>
              </a:rPr>
              <a:pPr/>
              <a:t>33</a:t>
            </a:fld>
            <a:endParaRPr lang="en-US">
              <a:solidFill>
                <a:srgbClr val="073E87"/>
              </a:solidFill>
            </a:endParaRPr>
          </a:p>
        </p:txBody>
      </p:sp>
      <p:sp>
        <p:nvSpPr>
          <p:cNvPr id="101378" name="Rectangle 2"/>
          <p:cNvSpPr>
            <a:spLocks noGrp="1" noChangeArrowheads="1"/>
          </p:cNvSpPr>
          <p:nvPr>
            <p:ph type="title"/>
          </p:nvPr>
        </p:nvSpPr>
        <p:spPr/>
        <p:txBody>
          <a:bodyPr/>
          <a:lstStyle/>
          <a:p>
            <a:r>
              <a:rPr lang="en-US" sz="4000" dirty="0"/>
              <a:t>LAN Environment Audit Concerns</a:t>
            </a:r>
          </a:p>
        </p:txBody>
      </p:sp>
      <p:sp>
        <p:nvSpPr>
          <p:cNvPr id="101379" name="Rectangle 3"/>
          <p:cNvSpPr>
            <a:spLocks noGrp="1" noChangeArrowheads="1"/>
          </p:cNvSpPr>
          <p:nvPr>
            <p:ph type="body" idx="1"/>
          </p:nvPr>
        </p:nvSpPr>
        <p:spPr>
          <a:xfrm>
            <a:off x="838200" y="2819400"/>
            <a:ext cx="7408333" cy="2667000"/>
          </a:xfrm>
        </p:spPr>
        <p:txBody>
          <a:bodyPr>
            <a:normAutofit/>
          </a:bodyPr>
          <a:lstStyle/>
          <a:p>
            <a:pPr marL="301943" lvl="1" indent="0">
              <a:lnSpc>
                <a:spcPct val="80000"/>
              </a:lnSpc>
              <a:buNone/>
            </a:pPr>
            <a:r>
              <a:rPr lang="en-US" dirty="0"/>
              <a:t>Security </a:t>
            </a:r>
            <a:r>
              <a:rPr lang="en-US" dirty="0"/>
              <a:t>Administration is especially important to review. LAN growth resulted in LAN administrators with centralized administration responsibilities regarding access, storage, and control over user programs and data files. Security administration is often combined with other administrative tasks, which may mean a relative lack of attention to security since the LAN administrators usually have a great deal of other work</a:t>
            </a:r>
            <a:r>
              <a:rPr lang="en-US" sz="2400" dirty="0"/>
              <a:t>.</a:t>
            </a:r>
          </a:p>
        </p:txBody>
      </p:sp>
    </p:spTree>
    <p:extLst>
      <p:ext uri="{BB962C8B-B14F-4D97-AF65-F5344CB8AC3E}">
        <p14:creationId xmlns:p14="http://schemas.microsoft.com/office/powerpoint/2010/main" val="17608837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109D072-69D7-4690-B1AE-6B26A24C7210}" type="slidenum">
              <a:rPr lang="en-US">
                <a:solidFill>
                  <a:srgbClr val="073E87"/>
                </a:solidFill>
              </a:rPr>
              <a:pPr/>
              <a:t>34</a:t>
            </a:fld>
            <a:endParaRPr lang="en-US">
              <a:solidFill>
                <a:srgbClr val="073E87"/>
              </a:solidFill>
            </a:endParaRPr>
          </a:p>
        </p:txBody>
      </p:sp>
      <p:sp>
        <p:nvSpPr>
          <p:cNvPr id="101378" name="Rectangle 2"/>
          <p:cNvSpPr>
            <a:spLocks noGrp="1" noChangeArrowheads="1"/>
          </p:cNvSpPr>
          <p:nvPr>
            <p:ph type="title"/>
          </p:nvPr>
        </p:nvSpPr>
        <p:spPr/>
        <p:txBody>
          <a:bodyPr/>
          <a:lstStyle/>
          <a:p>
            <a:r>
              <a:rPr lang="en-US" sz="4000" dirty="0"/>
              <a:t>LAN </a:t>
            </a:r>
            <a:r>
              <a:rPr lang="en-US" sz="4000" dirty="0" smtClean="0"/>
              <a:t>Selection Criteria</a:t>
            </a:r>
            <a:endParaRPr lang="en-US" sz="4000" dirty="0"/>
          </a:p>
        </p:txBody>
      </p:sp>
      <p:sp>
        <p:nvSpPr>
          <p:cNvPr id="101379" name="Rectangle 3"/>
          <p:cNvSpPr>
            <a:spLocks noGrp="1" noChangeArrowheads="1"/>
          </p:cNvSpPr>
          <p:nvPr>
            <p:ph type="body" idx="1"/>
          </p:nvPr>
        </p:nvSpPr>
        <p:spPr>
          <a:xfrm>
            <a:off x="914400" y="2743200"/>
            <a:ext cx="7408333" cy="2895600"/>
          </a:xfrm>
        </p:spPr>
        <p:txBody>
          <a:bodyPr>
            <a:normAutofit/>
          </a:bodyPr>
          <a:lstStyle/>
          <a:p>
            <a:pPr lvl="1">
              <a:lnSpc>
                <a:spcPct val="70000"/>
              </a:lnSpc>
              <a:buFont typeface="Wingdings" pitchFamily="2" charset="2"/>
              <a:buChar char="§"/>
            </a:pPr>
            <a:r>
              <a:rPr lang="en-US" dirty="0"/>
              <a:t>Application (web/external/internal)</a:t>
            </a:r>
          </a:p>
          <a:p>
            <a:pPr lvl="1">
              <a:lnSpc>
                <a:spcPct val="70000"/>
              </a:lnSpc>
              <a:buFont typeface="Wingdings" pitchFamily="2" charset="2"/>
              <a:buChar char="§"/>
            </a:pPr>
            <a:r>
              <a:rPr lang="en-US" dirty="0"/>
              <a:t>Bandwidth needs</a:t>
            </a:r>
          </a:p>
          <a:p>
            <a:pPr lvl="1">
              <a:lnSpc>
                <a:spcPct val="70000"/>
              </a:lnSpc>
              <a:buFont typeface="Wingdings" pitchFamily="2" charset="2"/>
              <a:buChar char="§"/>
            </a:pPr>
            <a:r>
              <a:rPr lang="en-US" dirty="0"/>
              <a:t>Area</a:t>
            </a:r>
          </a:p>
          <a:p>
            <a:pPr lvl="1">
              <a:lnSpc>
                <a:spcPct val="70000"/>
              </a:lnSpc>
              <a:buFont typeface="Wingdings" pitchFamily="2" charset="2"/>
              <a:buChar char="§"/>
            </a:pPr>
            <a:r>
              <a:rPr lang="en-US" dirty="0"/>
              <a:t>Budget</a:t>
            </a:r>
          </a:p>
          <a:p>
            <a:pPr lvl="1">
              <a:lnSpc>
                <a:spcPct val="70000"/>
              </a:lnSpc>
              <a:buFont typeface="Wingdings" pitchFamily="2" charset="2"/>
              <a:buChar char="§"/>
            </a:pPr>
            <a:r>
              <a:rPr lang="en-US" dirty="0"/>
              <a:t>Remote Access Needs</a:t>
            </a:r>
          </a:p>
          <a:p>
            <a:pPr lvl="1">
              <a:lnSpc>
                <a:spcPct val="70000"/>
              </a:lnSpc>
              <a:buFont typeface="Wingdings" pitchFamily="2" charset="2"/>
              <a:buChar char="§"/>
            </a:pPr>
            <a:r>
              <a:rPr lang="en-US" dirty="0"/>
              <a:t>Redundancy &amp; Resilience</a:t>
            </a:r>
            <a:endParaRPr lang="en-US" dirty="0"/>
          </a:p>
        </p:txBody>
      </p:sp>
    </p:spTree>
    <p:extLst>
      <p:ext uri="{BB962C8B-B14F-4D97-AF65-F5344CB8AC3E}">
        <p14:creationId xmlns:p14="http://schemas.microsoft.com/office/powerpoint/2010/main" val="30714480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5973DF6-40A4-4988-BF44-634186B264B6}" type="slidenum">
              <a:rPr lang="en-US">
                <a:solidFill>
                  <a:srgbClr val="073E87"/>
                </a:solidFill>
              </a:rPr>
              <a:pPr/>
              <a:t>35</a:t>
            </a:fld>
            <a:endParaRPr lang="en-US">
              <a:solidFill>
                <a:srgbClr val="073E87"/>
              </a:solidFill>
            </a:endParaRPr>
          </a:p>
        </p:txBody>
      </p:sp>
      <p:sp>
        <p:nvSpPr>
          <p:cNvPr id="97282" name="Rectangle 2"/>
          <p:cNvSpPr>
            <a:spLocks noGrp="1" noChangeArrowheads="1"/>
          </p:cNvSpPr>
          <p:nvPr>
            <p:ph type="title"/>
          </p:nvPr>
        </p:nvSpPr>
        <p:spPr/>
        <p:txBody>
          <a:bodyPr/>
          <a:lstStyle/>
          <a:p>
            <a:r>
              <a:rPr lang="en-US" dirty="0"/>
              <a:t>Auditing Networks</a:t>
            </a:r>
          </a:p>
        </p:txBody>
      </p:sp>
      <p:sp>
        <p:nvSpPr>
          <p:cNvPr id="97283" name="Rectangle 3"/>
          <p:cNvSpPr>
            <a:spLocks noGrp="1" noChangeArrowheads="1"/>
          </p:cNvSpPr>
          <p:nvPr>
            <p:ph type="body" idx="1"/>
          </p:nvPr>
        </p:nvSpPr>
        <p:spPr>
          <a:xfrm>
            <a:off x="838200" y="2590800"/>
            <a:ext cx="7408333" cy="3450696"/>
          </a:xfrm>
        </p:spPr>
        <p:txBody>
          <a:bodyPr>
            <a:normAutofit fontScale="92500"/>
          </a:bodyPr>
          <a:lstStyle/>
          <a:p>
            <a:pPr lvl="1">
              <a:lnSpc>
                <a:spcPct val="110000"/>
              </a:lnSpc>
            </a:pPr>
            <a:r>
              <a:rPr lang="en-US" dirty="0" smtClean="0"/>
              <a:t>Networks </a:t>
            </a:r>
            <a:r>
              <a:rPr lang="en-US" dirty="0"/>
              <a:t>are a critical risk area for most companies and need to be frequently audited. It is important for auditors to first understand how networks function and then assess the overall risk to the organization. </a:t>
            </a:r>
            <a:endParaRPr lang="en-US" dirty="0" smtClean="0"/>
          </a:p>
          <a:p>
            <a:pPr lvl="1">
              <a:lnSpc>
                <a:spcPct val="110000"/>
              </a:lnSpc>
            </a:pPr>
            <a:r>
              <a:rPr lang="en-US" dirty="0" smtClean="0"/>
              <a:t>Network </a:t>
            </a:r>
            <a:r>
              <a:rPr lang="en-US" dirty="0"/>
              <a:t>audits should be carefully planned with a focused scope to efficiently/effectively review the high risk factors. </a:t>
            </a:r>
            <a:r>
              <a:rPr lang="en-US" dirty="0"/>
              <a:t>Networks can be implemented with many choices of hardware and software technology. The choices are a matter of organization goals, cost/benefit analysis, and availability.</a:t>
            </a:r>
          </a:p>
        </p:txBody>
      </p:sp>
    </p:spTree>
    <p:extLst>
      <p:ext uri="{BB962C8B-B14F-4D97-AF65-F5344CB8AC3E}">
        <p14:creationId xmlns:p14="http://schemas.microsoft.com/office/powerpoint/2010/main" val="7538215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95155C9-8410-4992-B995-BCA06012EF68}" type="slidenum">
              <a:rPr lang="en-US">
                <a:solidFill>
                  <a:srgbClr val="073E87"/>
                </a:solidFill>
              </a:rPr>
              <a:pPr/>
              <a:t>36</a:t>
            </a:fld>
            <a:endParaRPr lang="en-US">
              <a:solidFill>
                <a:srgbClr val="073E87"/>
              </a:solidFill>
            </a:endParaRPr>
          </a:p>
        </p:txBody>
      </p:sp>
      <p:sp>
        <p:nvSpPr>
          <p:cNvPr id="119810" name="Rectangle 2"/>
          <p:cNvSpPr>
            <a:spLocks noGrp="1" noChangeArrowheads="1"/>
          </p:cNvSpPr>
          <p:nvPr>
            <p:ph type="title"/>
          </p:nvPr>
        </p:nvSpPr>
        <p:spPr/>
        <p:txBody>
          <a:bodyPr/>
          <a:lstStyle/>
          <a:p>
            <a:r>
              <a:rPr lang="en-US" dirty="0"/>
              <a:t>Networking Risks</a:t>
            </a:r>
          </a:p>
        </p:txBody>
      </p:sp>
      <p:sp>
        <p:nvSpPr>
          <p:cNvPr id="119811" name="Rectangle 3"/>
          <p:cNvSpPr>
            <a:spLocks noGrp="1" noChangeArrowheads="1"/>
          </p:cNvSpPr>
          <p:nvPr>
            <p:ph type="body" idx="1"/>
          </p:nvPr>
        </p:nvSpPr>
        <p:spPr/>
        <p:txBody>
          <a:bodyPr/>
          <a:lstStyle/>
          <a:p>
            <a:pPr marL="0" indent="0">
              <a:buNone/>
            </a:pPr>
            <a:r>
              <a:rPr lang="en-US" dirty="0" smtClean="0"/>
              <a:t>Organizations </a:t>
            </a:r>
            <a:r>
              <a:rPr lang="en-US" dirty="0"/>
              <a:t>have built systems and applications that rely on networking almost all of the computers in </a:t>
            </a:r>
            <a:r>
              <a:rPr lang="en-US" dirty="0" smtClean="0"/>
              <a:t>the </a:t>
            </a:r>
            <a:r>
              <a:rPr lang="en-US" dirty="0"/>
              <a:t>organization. </a:t>
            </a:r>
            <a:r>
              <a:rPr lang="en-US" dirty="0" smtClean="0"/>
              <a:t>Companies have </a:t>
            </a:r>
            <a:r>
              <a:rPr lang="en-US" dirty="0"/>
              <a:t>also increased </a:t>
            </a:r>
            <a:r>
              <a:rPr lang="en-US" dirty="0" smtClean="0"/>
              <a:t>the </a:t>
            </a:r>
            <a:r>
              <a:rPr lang="en-US" dirty="0"/>
              <a:t>reliance on telecommunications and networking for daily business communications. Extensive use of telecommunications and the Internet have introduced additional security and control risks. </a:t>
            </a:r>
          </a:p>
        </p:txBody>
      </p:sp>
    </p:spTree>
    <p:extLst>
      <p:ext uri="{BB962C8B-B14F-4D97-AF65-F5344CB8AC3E}">
        <p14:creationId xmlns:p14="http://schemas.microsoft.com/office/powerpoint/2010/main" val="20318352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5D7C06-EFDE-4A9B-9BBD-DF716D847501}" type="slidenum">
              <a:rPr lang="en-US">
                <a:solidFill>
                  <a:srgbClr val="073E87"/>
                </a:solidFill>
              </a:rPr>
              <a:pPr/>
              <a:t>37</a:t>
            </a:fld>
            <a:endParaRPr lang="en-US">
              <a:solidFill>
                <a:srgbClr val="073E87"/>
              </a:solidFill>
            </a:endParaRPr>
          </a:p>
        </p:txBody>
      </p:sp>
      <p:sp>
        <p:nvSpPr>
          <p:cNvPr id="120834" name="Rectangle 2"/>
          <p:cNvSpPr>
            <a:spLocks noGrp="1" noChangeArrowheads="1"/>
          </p:cNvSpPr>
          <p:nvPr>
            <p:ph type="title"/>
          </p:nvPr>
        </p:nvSpPr>
        <p:spPr/>
        <p:txBody>
          <a:bodyPr>
            <a:noAutofit/>
          </a:bodyPr>
          <a:lstStyle/>
          <a:p>
            <a:r>
              <a:rPr lang="en-US" sz="3600" dirty="0"/>
              <a:t>Unauthorized Access to Applications and Data</a:t>
            </a:r>
          </a:p>
        </p:txBody>
      </p:sp>
      <p:sp>
        <p:nvSpPr>
          <p:cNvPr id="120835" name="Rectangle 3"/>
          <p:cNvSpPr>
            <a:spLocks noGrp="1" noChangeArrowheads="1"/>
          </p:cNvSpPr>
          <p:nvPr>
            <p:ph type="body" idx="1"/>
          </p:nvPr>
        </p:nvSpPr>
        <p:spPr>
          <a:xfrm>
            <a:off x="872067" y="2209800"/>
            <a:ext cx="7408333" cy="3916363"/>
          </a:xfrm>
        </p:spPr>
        <p:txBody>
          <a:bodyPr>
            <a:normAutofit/>
          </a:bodyPr>
          <a:lstStyle/>
          <a:p>
            <a:pPr>
              <a:lnSpc>
                <a:spcPct val="80000"/>
              </a:lnSpc>
            </a:pPr>
            <a:r>
              <a:rPr lang="en-US" sz="2000" dirty="0" smtClean="0"/>
              <a:t>     </a:t>
            </a:r>
            <a:r>
              <a:rPr lang="en-US" dirty="0" smtClean="0"/>
              <a:t>Through </a:t>
            </a:r>
            <a:r>
              <a:rPr lang="en-US" dirty="0"/>
              <a:t>various weaknesses in </a:t>
            </a:r>
            <a:r>
              <a:rPr lang="en-US" dirty="0" smtClean="0"/>
              <a:t>the network</a:t>
            </a:r>
            <a:r>
              <a:rPr lang="en-US" dirty="0"/>
              <a:t>, networked computers, applications and user policies, our organizations are susceptible to: </a:t>
            </a:r>
            <a:endParaRPr lang="en-US" dirty="0" smtClean="0"/>
          </a:p>
          <a:p>
            <a:pPr lvl="2">
              <a:lnSpc>
                <a:spcPct val="80000"/>
              </a:lnSpc>
            </a:pPr>
            <a:r>
              <a:rPr lang="en-US" dirty="0" smtClean="0"/>
              <a:t>Trojan </a:t>
            </a:r>
            <a:r>
              <a:rPr lang="en-US" dirty="0"/>
              <a:t>Horses - programs that do more than you think they do. </a:t>
            </a:r>
            <a:endParaRPr lang="en-US" dirty="0" smtClean="0"/>
          </a:p>
          <a:p>
            <a:pPr lvl="2">
              <a:lnSpc>
                <a:spcPct val="80000"/>
              </a:lnSpc>
            </a:pPr>
            <a:r>
              <a:rPr lang="en-US" dirty="0" smtClean="0"/>
              <a:t>Viruses </a:t>
            </a:r>
            <a:r>
              <a:rPr lang="en-US" dirty="0"/>
              <a:t>- programs that place nefarious code on your computer and are carried to other computers. </a:t>
            </a:r>
          </a:p>
          <a:p>
            <a:pPr lvl="2">
              <a:lnSpc>
                <a:spcPct val="80000"/>
              </a:lnSpc>
            </a:pPr>
            <a:r>
              <a:rPr lang="en-US" dirty="0" smtClean="0"/>
              <a:t>Macro </a:t>
            </a:r>
            <a:r>
              <a:rPr lang="en-US" dirty="0"/>
              <a:t>- prewritten application program commands that get activated without your knowledge or consent when you start a program. </a:t>
            </a:r>
            <a:endParaRPr lang="en-US" dirty="0" smtClean="0"/>
          </a:p>
          <a:p>
            <a:pPr lvl="2">
              <a:lnSpc>
                <a:spcPct val="80000"/>
              </a:lnSpc>
            </a:pPr>
            <a:r>
              <a:rPr lang="en-US" dirty="0" smtClean="0"/>
              <a:t>Attachments </a:t>
            </a:r>
            <a:r>
              <a:rPr lang="en-US" dirty="0"/>
              <a:t>and downloads - programs that you intentionally download that misbehave. These programs might be Trojan horses or infected viruses. </a:t>
            </a:r>
          </a:p>
          <a:p>
            <a:pPr marL="0" indent="0">
              <a:lnSpc>
                <a:spcPct val="80000"/>
              </a:lnSpc>
              <a:buNone/>
            </a:pPr>
            <a:endParaRPr lang="en-US" sz="2000" dirty="0"/>
          </a:p>
        </p:txBody>
      </p:sp>
    </p:spTree>
    <p:extLst>
      <p:ext uri="{BB962C8B-B14F-4D97-AF65-F5344CB8AC3E}">
        <p14:creationId xmlns:p14="http://schemas.microsoft.com/office/powerpoint/2010/main" val="9710482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5D7C06-EFDE-4A9B-9BBD-DF716D847501}" type="slidenum">
              <a:rPr lang="en-US">
                <a:solidFill>
                  <a:srgbClr val="073E87"/>
                </a:solidFill>
              </a:rPr>
              <a:pPr/>
              <a:t>38</a:t>
            </a:fld>
            <a:endParaRPr lang="en-US">
              <a:solidFill>
                <a:srgbClr val="073E87"/>
              </a:solidFill>
            </a:endParaRPr>
          </a:p>
        </p:txBody>
      </p:sp>
      <p:sp>
        <p:nvSpPr>
          <p:cNvPr id="120834" name="Rectangle 2"/>
          <p:cNvSpPr>
            <a:spLocks noGrp="1" noChangeArrowheads="1"/>
          </p:cNvSpPr>
          <p:nvPr>
            <p:ph type="title"/>
          </p:nvPr>
        </p:nvSpPr>
        <p:spPr/>
        <p:txBody>
          <a:bodyPr>
            <a:noAutofit/>
          </a:bodyPr>
          <a:lstStyle/>
          <a:p>
            <a:r>
              <a:rPr lang="en-US" sz="3600" dirty="0"/>
              <a:t>Unauthorized Access to Applications and Data</a:t>
            </a:r>
          </a:p>
        </p:txBody>
      </p:sp>
      <p:sp>
        <p:nvSpPr>
          <p:cNvPr id="120835" name="Rectangle 3"/>
          <p:cNvSpPr>
            <a:spLocks noGrp="1" noChangeArrowheads="1"/>
          </p:cNvSpPr>
          <p:nvPr>
            <p:ph type="body" idx="1"/>
          </p:nvPr>
        </p:nvSpPr>
        <p:spPr>
          <a:xfrm>
            <a:off x="872067" y="2209800"/>
            <a:ext cx="7408333" cy="3916363"/>
          </a:xfrm>
        </p:spPr>
        <p:txBody>
          <a:bodyPr>
            <a:normAutofit/>
          </a:bodyPr>
          <a:lstStyle/>
          <a:p>
            <a:pPr>
              <a:lnSpc>
                <a:spcPct val="80000"/>
              </a:lnSpc>
            </a:pPr>
            <a:endParaRPr lang="en-US" dirty="0" smtClean="0"/>
          </a:p>
          <a:p>
            <a:pPr>
              <a:lnSpc>
                <a:spcPct val="80000"/>
              </a:lnSpc>
            </a:pPr>
            <a:r>
              <a:rPr lang="en-US" dirty="0" smtClean="0"/>
              <a:t>Social </a:t>
            </a:r>
            <a:r>
              <a:rPr lang="en-US" dirty="0"/>
              <a:t>engineering - convincing a human you are not who you really are convincing a human to perform a task for you on your behalf such as divulge a lost password. </a:t>
            </a:r>
          </a:p>
          <a:p>
            <a:pPr>
              <a:lnSpc>
                <a:spcPct val="80000"/>
              </a:lnSpc>
            </a:pPr>
            <a:r>
              <a:rPr lang="en-US" dirty="0" smtClean="0"/>
              <a:t>Uploading </a:t>
            </a:r>
            <a:r>
              <a:rPr lang="en-US" dirty="0"/>
              <a:t>and unauthorized distribution - employees sharing data or programs with non-employees or other employees.</a:t>
            </a:r>
          </a:p>
          <a:p>
            <a:pPr>
              <a:lnSpc>
                <a:spcPct val="80000"/>
              </a:lnSpc>
            </a:pPr>
            <a:endParaRPr lang="en-US" sz="2000" dirty="0"/>
          </a:p>
        </p:txBody>
      </p:sp>
    </p:spTree>
    <p:extLst>
      <p:ext uri="{BB962C8B-B14F-4D97-AF65-F5344CB8AC3E}">
        <p14:creationId xmlns:p14="http://schemas.microsoft.com/office/powerpoint/2010/main" val="12052139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AAFB964-C827-4846-8BB1-5AEAEE53F764}" type="slidenum">
              <a:rPr lang="en-US">
                <a:solidFill>
                  <a:srgbClr val="073E87"/>
                </a:solidFill>
              </a:rPr>
              <a:pPr/>
              <a:t>39</a:t>
            </a:fld>
            <a:endParaRPr lang="en-US">
              <a:solidFill>
                <a:srgbClr val="073E87"/>
              </a:solidFill>
            </a:endParaRPr>
          </a:p>
        </p:txBody>
      </p:sp>
      <p:sp>
        <p:nvSpPr>
          <p:cNvPr id="121858" name="Rectangle 2"/>
          <p:cNvSpPr>
            <a:spLocks noGrp="1" noChangeArrowheads="1"/>
          </p:cNvSpPr>
          <p:nvPr>
            <p:ph type="title"/>
          </p:nvPr>
        </p:nvSpPr>
        <p:spPr/>
        <p:txBody>
          <a:bodyPr/>
          <a:lstStyle/>
          <a:p>
            <a:r>
              <a:rPr lang="en-US"/>
              <a:t>Denial Of Service Attacks</a:t>
            </a:r>
          </a:p>
        </p:txBody>
      </p:sp>
      <p:sp>
        <p:nvSpPr>
          <p:cNvPr id="121859" name="Rectangle 3"/>
          <p:cNvSpPr>
            <a:spLocks noGrp="1" noChangeArrowheads="1"/>
          </p:cNvSpPr>
          <p:nvPr>
            <p:ph type="body" idx="1"/>
          </p:nvPr>
        </p:nvSpPr>
        <p:spPr>
          <a:xfrm>
            <a:off x="872067" y="2057400"/>
            <a:ext cx="7408333" cy="4068763"/>
          </a:xfrm>
        </p:spPr>
        <p:txBody>
          <a:bodyPr>
            <a:normAutofit/>
          </a:bodyPr>
          <a:lstStyle/>
          <a:p>
            <a:pPr>
              <a:lnSpc>
                <a:spcPct val="80000"/>
              </a:lnSpc>
            </a:pPr>
            <a:r>
              <a:rPr lang="en-US" dirty="0" smtClean="0"/>
              <a:t>Denial </a:t>
            </a:r>
            <a:r>
              <a:rPr lang="en-US" dirty="0"/>
              <a:t>of service (</a:t>
            </a:r>
            <a:r>
              <a:rPr lang="en-US" dirty="0" err="1"/>
              <a:t>DoS</a:t>
            </a:r>
            <a:r>
              <a:rPr lang="en-US" dirty="0"/>
              <a:t>) attacks will flood a network or application with more transaction requests than the network or application can handle. The sheer volume of transaction requests will cause one or more of the following things to happen: </a:t>
            </a:r>
            <a:endParaRPr lang="en-US" dirty="0" smtClean="0"/>
          </a:p>
          <a:p>
            <a:pPr lvl="1">
              <a:lnSpc>
                <a:spcPct val="80000"/>
              </a:lnSpc>
            </a:pPr>
            <a:r>
              <a:rPr lang="en-US" sz="2400" dirty="0" smtClean="0"/>
              <a:t>The </a:t>
            </a:r>
            <a:r>
              <a:rPr lang="en-US" sz="2400" dirty="0"/>
              <a:t>server will crash or be so overloaded that legitimate transaction response time slows to a crawl. </a:t>
            </a:r>
            <a:endParaRPr lang="en-US" sz="2400" dirty="0" smtClean="0"/>
          </a:p>
          <a:p>
            <a:pPr lvl="1">
              <a:lnSpc>
                <a:spcPct val="80000"/>
              </a:lnSpc>
            </a:pPr>
            <a:r>
              <a:rPr lang="en-US" sz="2400" dirty="0" smtClean="0"/>
              <a:t>The </a:t>
            </a:r>
            <a:r>
              <a:rPr lang="en-US" sz="2400" dirty="0"/>
              <a:t>networking software (firewalls, routers) might crash because of the overload in traffic. </a:t>
            </a:r>
            <a:endParaRPr lang="en-US" sz="2400" dirty="0" smtClean="0"/>
          </a:p>
        </p:txBody>
      </p:sp>
    </p:spTree>
    <p:extLst>
      <p:ext uri="{BB962C8B-B14F-4D97-AF65-F5344CB8AC3E}">
        <p14:creationId xmlns:p14="http://schemas.microsoft.com/office/powerpoint/2010/main" val="4021625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3579F4B-8A47-479B-A1B6-C22D96C1BF96}" type="slidenum">
              <a:rPr lang="en-US">
                <a:solidFill>
                  <a:srgbClr val="073E87"/>
                </a:solidFill>
              </a:rPr>
              <a:pPr/>
              <a:t>4</a:t>
            </a:fld>
            <a:endParaRPr lang="en-US">
              <a:solidFill>
                <a:srgbClr val="073E87"/>
              </a:solidFill>
            </a:endParaRPr>
          </a:p>
        </p:txBody>
      </p:sp>
      <p:sp>
        <p:nvSpPr>
          <p:cNvPr id="105474" name="Rectangle 2"/>
          <p:cNvSpPr>
            <a:spLocks noGrp="1" noChangeArrowheads="1"/>
          </p:cNvSpPr>
          <p:nvPr>
            <p:ph type="title"/>
          </p:nvPr>
        </p:nvSpPr>
        <p:spPr/>
        <p:txBody>
          <a:bodyPr>
            <a:normAutofit/>
          </a:bodyPr>
          <a:lstStyle/>
          <a:p>
            <a:r>
              <a:rPr lang="en-US" dirty="0"/>
              <a:t>Dedicated or Leased lines</a:t>
            </a:r>
          </a:p>
        </p:txBody>
      </p:sp>
      <p:sp>
        <p:nvSpPr>
          <p:cNvPr id="105475" name="Rectangle 3"/>
          <p:cNvSpPr>
            <a:spLocks noGrp="1" noChangeArrowheads="1"/>
          </p:cNvSpPr>
          <p:nvPr>
            <p:ph type="body" idx="1"/>
          </p:nvPr>
        </p:nvSpPr>
        <p:spPr>
          <a:xfrm>
            <a:off x="838200" y="2209800"/>
            <a:ext cx="7408333" cy="4114800"/>
          </a:xfrm>
        </p:spPr>
        <p:txBody>
          <a:bodyPr>
            <a:noAutofit/>
          </a:bodyPr>
          <a:lstStyle/>
          <a:p>
            <a:pPr marL="301943" lvl="1" indent="0">
              <a:lnSpc>
                <a:spcPct val="90000"/>
              </a:lnSpc>
              <a:buNone/>
            </a:pPr>
            <a:r>
              <a:rPr lang="en-US" sz="2000" dirty="0"/>
              <a:t>Dedicated services are leased from a </a:t>
            </a:r>
            <a:r>
              <a:rPr lang="en-US" sz="2000" dirty="0"/>
              <a:t>telecommunications </a:t>
            </a:r>
            <a:r>
              <a:rPr lang="en-US" sz="2000" dirty="0"/>
              <a:t>carrier</a:t>
            </a:r>
            <a:r>
              <a:rPr lang="en-US" sz="2000" dirty="0"/>
              <a:t>.</a:t>
            </a:r>
            <a:r>
              <a:rPr lang="en-US" sz="2000" dirty="0"/>
              <a:t>	</a:t>
            </a:r>
            <a:endParaRPr lang="en-US" sz="2000" dirty="0"/>
          </a:p>
          <a:p>
            <a:pPr lvl="1">
              <a:lnSpc>
                <a:spcPct val="90000"/>
              </a:lnSpc>
            </a:pPr>
            <a:r>
              <a:rPr lang="en-US" sz="2000" dirty="0"/>
              <a:t>Leases </a:t>
            </a:r>
            <a:r>
              <a:rPr lang="en-US" sz="2000" dirty="0"/>
              <a:t>can be month-to-month or yearly. Usually long-term leases are discounted</a:t>
            </a:r>
            <a:r>
              <a:rPr lang="en-US" sz="2000" dirty="0"/>
              <a:t>.</a:t>
            </a:r>
          </a:p>
          <a:p>
            <a:pPr lvl="1">
              <a:lnSpc>
                <a:spcPct val="90000"/>
              </a:lnSpc>
            </a:pPr>
            <a:r>
              <a:rPr lang="en-US" sz="2000" dirty="0"/>
              <a:t>Monthly </a:t>
            </a:r>
            <a:r>
              <a:rPr lang="en-US" sz="2000" dirty="0"/>
              <a:t>charges are the same whether the circuit is used or not used</a:t>
            </a:r>
            <a:r>
              <a:rPr lang="en-US" sz="2000" dirty="0"/>
              <a:t>.</a:t>
            </a:r>
            <a:r>
              <a:rPr lang="en-US" sz="2000" dirty="0"/>
              <a:t>	</a:t>
            </a:r>
            <a:endParaRPr lang="en-US" sz="2000" dirty="0"/>
          </a:p>
          <a:p>
            <a:pPr lvl="1">
              <a:lnSpc>
                <a:spcPct val="90000"/>
              </a:lnSpc>
            </a:pPr>
            <a:r>
              <a:rPr lang="en-US" sz="2000" dirty="0"/>
              <a:t>Some </a:t>
            </a:r>
            <a:r>
              <a:rPr lang="en-US" sz="2000" dirty="0"/>
              <a:t>organizations use dial-up circuits as back up for dedicated circuits. </a:t>
            </a:r>
            <a:endParaRPr lang="en-US" sz="2000" dirty="0"/>
          </a:p>
          <a:p>
            <a:pPr marL="0" indent="0">
              <a:lnSpc>
                <a:spcPct val="90000"/>
              </a:lnSpc>
              <a:buNone/>
            </a:pPr>
            <a:endParaRPr lang="en-US" sz="2000" dirty="0"/>
          </a:p>
        </p:txBody>
      </p:sp>
    </p:spTree>
    <p:extLst>
      <p:ext uri="{BB962C8B-B14F-4D97-AF65-F5344CB8AC3E}">
        <p14:creationId xmlns:p14="http://schemas.microsoft.com/office/powerpoint/2010/main" val="17748738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AAFB964-C827-4846-8BB1-5AEAEE53F764}" type="slidenum">
              <a:rPr lang="en-US">
                <a:solidFill>
                  <a:srgbClr val="073E87"/>
                </a:solidFill>
              </a:rPr>
              <a:pPr/>
              <a:t>40</a:t>
            </a:fld>
            <a:endParaRPr lang="en-US">
              <a:solidFill>
                <a:srgbClr val="073E87"/>
              </a:solidFill>
            </a:endParaRPr>
          </a:p>
        </p:txBody>
      </p:sp>
      <p:sp>
        <p:nvSpPr>
          <p:cNvPr id="121858" name="Rectangle 2"/>
          <p:cNvSpPr>
            <a:spLocks noGrp="1" noChangeArrowheads="1"/>
          </p:cNvSpPr>
          <p:nvPr>
            <p:ph type="title"/>
          </p:nvPr>
        </p:nvSpPr>
        <p:spPr/>
        <p:txBody>
          <a:bodyPr/>
          <a:lstStyle/>
          <a:p>
            <a:r>
              <a:rPr lang="en-US"/>
              <a:t>Denial Of Service Attacks</a:t>
            </a:r>
          </a:p>
        </p:txBody>
      </p:sp>
      <p:sp>
        <p:nvSpPr>
          <p:cNvPr id="121859" name="Rectangle 3"/>
          <p:cNvSpPr>
            <a:spLocks noGrp="1" noChangeArrowheads="1"/>
          </p:cNvSpPr>
          <p:nvPr>
            <p:ph type="body" idx="1"/>
          </p:nvPr>
        </p:nvSpPr>
        <p:spPr>
          <a:xfrm>
            <a:off x="872067" y="2057400"/>
            <a:ext cx="7408333" cy="4068763"/>
          </a:xfrm>
        </p:spPr>
        <p:txBody>
          <a:bodyPr>
            <a:noAutofit/>
          </a:bodyPr>
          <a:lstStyle/>
          <a:p>
            <a:pPr algn="just">
              <a:lnSpc>
                <a:spcPct val="80000"/>
              </a:lnSpc>
            </a:pPr>
            <a:r>
              <a:rPr lang="en-US" dirty="0"/>
              <a:t>The </a:t>
            </a:r>
            <a:r>
              <a:rPr lang="en-US" dirty="0"/>
              <a:t>result of a </a:t>
            </a:r>
            <a:r>
              <a:rPr lang="en-US" dirty="0" err="1"/>
              <a:t>DoS</a:t>
            </a:r>
            <a:r>
              <a:rPr lang="en-US" dirty="0"/>
              <a:t> attack is that legitimate users are unlikely to be able to receive service. </a:t>
            </a:r>
            <a:endParaRPr lang="en-US" dirty="0"/>
          </a:p>
          <a:p>
            <a:pPr algn="just">
              <a:lnSpc>
                <a:spcPct val="80000"/>
              </a:lnSpc>
            </a:pPr>
            <a:r>
              <a:rPr lang="en-US" dirty="0" err="1"/>
              <a:t>DoS</a:t>
            </a:r>
            <a:r>
              <a:rPr lang="en-US" dirty="0"/>
              <a:t> </a:t>
            </a:r>
            <a:r>
              <a:rPr lang="en-US" dirty="0"/>
              <a:t>is a distributed denial of service attack. The difference between the two is that a </a:t>
            </a:r>
            <a:r>
              <a:rPr lang="en-US" dirty="0" err="1"/>
              <a:t>DoS</a:t>
            </a:r>
            <a:r>
              <a:rPr lang="en-US" dirty="0"/>
              <a:t> originates from a single network location, and a </a:t>
            </a:r>
            <a:r>
              <a:rPr lang="en-US" dirty="0" err="1"/>
              <a:t>DoS</a:t>
            </a:r>
            <a:r>
              <a:rPr lang="en-US" dirty="0"/>
              <a:t> originates from many network locations. </a:t>
            </a:r>
            <a:endParaRPr lang="en-US" dirty="0"/>
          </a:p>
          <a:p>
            <a:pPr algn="just">
              <a:lnSpc>
                <a:spcPct val="80000"/>
              </a:lnSpc>
            </a:pPr>
            <a:r>
              <a:rPr lang="en-US" dirty="0"/>
              <a:t>To </a:t>
            </a:r>
            <a:r>
              <a:rPr lang="en-US" dirty="0"/>
              <a:t>bring about a </a:t>
            </a:r>
            <a:r>
              <a:rPr lang="en-US" dirty="0" err="1"/>
              <a:t>DoS</a:t>
            </a:r>
            <a:r>
              <a:rPr lang="en-US" dirty="0"/>
              <a:t>, a hacker will attempt to place a zombie program on hundreds or thousands of machines. The zombie program is designed to awaken itself at a specific time (on all of the machines) and begin to generate the </a:t>
            </a:r>
            <a:r>
              <a:rPr lang="en-US" dirty="0" err="1"/>
              <a:t>DoS</a:t>
            </a:r>
            <a:r>
              <a:rPr lang="en-US" dirty="0"/>
              <a:t> attack on the target web site.</a:t>
            </a:r>
          </a:p>
        </p:txBody>
      </p:sp>
    </p:spTree>
    <p:extLst>
      <p:ext uri="{BB962C8B-B14F-4D97-AF65-F5344CB8AC3E}">
        <p14:creationId xmlns:p14="http://schemas.microsoft.com/office/powerpoint/2010/main" val="23424206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C917E5-0C90-4632-91F5-0124B4A81087}" type="slidenum">
              <a:rPr lang="en-US">
                <a:solidFill>
                  <a:srgbClr val="073E87"/>
                </a:solidFill>
              </a:rPr>
              <a:pPr/>
              <a:t>41</a:t>
            </a:fld>
            <a:endParaRPr lang="en-US">
              <a:solidFill>
                <a:srgbClr val="073E87"/>
              </a:solidFill>
            </a:endParaRPr>
          </a:p>
        </p:txBody>
      </p:sp>
      <p:sp>
        <p:nvSpPr>
          <p:cNvPr id="122882" name="Rectangle 2"/>
          <p:cNvSpPr>
            <a:spLocks noGrp="1" noChangeArrowheads="1"/>
          </p:cNvSpPr>
          <p:nvPr>
            <p:ph type="title"/>
          </p:nvPr>
        </p:nvSpPr>
        <p:spPr/>
        <p:txBody>
          <a:bodyPr/>
          <a:lstStyle/>
          <a:p>
            <a:r>
              <a:rPr lang="en-US" dirty="0"/>
              <a:t>Control Objectives</a:t>
            </a:r>
          </a:p>
        </p:txBody>
      </p:sp>
      <p:sp>
        <p:nvSpPr>
          <p:cNvPr id="122883" name="Rectangle 3"/>
          <p:cNvSpPr>
            <a:spLocks noGrp="1" noChangeArrowheads="1"/>
          </p:cNvSpPr>
          <p:nvPr>
            <p:ph type="body" idx="1"/>
          </p:nvPr>
        </p:nvSpPr>
        <p:spPr>
          <a:xfrm>
            <a:off x="872067" y="2133600"/>
            <a:ext cx="7408333" cy="3992563"/>
          </a:xfrm>
        </p:spPr>
        <p:txBody>
          <a:bodyPr>
            <a:normAutofit fontScale="92500"/>
          </a:bodyPr>
          <a:lstStyle/>
          <a:p>
            <a:pPr>
              <a:lnSpc>
                <a:spcPct val="90000"/>
              </a:lnSpc>
              <a:buFont typeface="Wingdings" pitchFamily="2" charset="2"/>
              <a:buChar char="§"/>
            </a:pPr>
            <a:r>
              <a:rPr lang="en-US" sz="2800" dirty="0"/>
              <a:t>Protect your electronic domain. </a:t>
            </a:r>
          </a:p>
          <a:p>
            <a:pPr>
              <a:lnSpc>
                <a:spcPct val="90000"/>
              </a:lnSpc>
              <a:buFont typeface="Wingdings" pitchFamily="2" charset="2"/>
              <a:buChar char="§"/>
            </a:pPr>
            <a:r>
              <a:rPr lang="en-US" sz="2800" dirty="0"/>
              <a:t>Do not allow a person on the Internet to learn about or have access to any resources on your machine. </a:t>
            </a:r>
          </a:p>
          <a:p>
            <a:pPr>
              <a:lnSpc>
                <a:spcPct val="90000"/>
              </a:lnSpc>
              <a:buFont typeface="Wingdings" pitchFamily="2" charset="2"/>
              <a:buChar char="§"/>
            </a:pPr>
            <a:r>
              <a:rPr lang="en-US" sz="2800" dirty="0"/>
              <a:t>Protect access from outside your domain. </a:t>
            </a:r>
          </a:p>
          <a:p>
            <a:pPr>
              <a:lnSpc>
                <a:spcPct val="90000"/>
              </a:lnSpc>
              <a:buFont typeface="Wingdings" pitchFamily="2" charset="2"/>
              <a:buChar char="§"/>
            </a:pPr>
            <a:r>
              <a:rPr lang="en-US" sz="2800" dirty="0"/>
              <a:t>Do not allow anyone to pass through, or learn about or access any resources on the network to which you are connected. </a:t>
            </a:r>
          </a:p>
          <a:p>
            <a:pPr>
              <a:lnSpc>
                <a:spcPct val="90000"/>
              </a:lnSpc>
              <a:buFont typeface="Wingdings" pitchFamily="2" charset="2"/>
              <a:buChar char="§"/>
            </a:pPr>
            <a:r>
              <a:rPr lang="en-US" sz="2800" dirty="0"/>
              <a:t>Understand where all of the network access points are installed, and how they are controlled. </a:t>
            </a:r>
          </a:p>
        </p:txBody>
      </p:sp>
    </p:spTree>
    <p:extLst>
      <p:ext uri="{BB962C8B-B14F-4D97-AF65-F5344CB8AC3E}">
        <p14:creationId xmlns:p14="http://schemas.microsoft.com/office/powerpoint/2010/main" val="29773486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8B9DAFD-91E2-4CD4-BCC6-CB72446F1D55}" type="slidenum">
              <a:rPr lang="en-US">
                <a:solidFill>
                  <a:srgbClr val="073E87"/>
                </a:solidFill>
              </a:rPr>
              <a:pPr/>
              <a:t>42</a:t>
            </a:fld>
            <a:endParaRPr lang="en-US">
              <a:solidFill>
                <a:srgbClr val="073E87"/>
              </a:solidFill>
            </a:endParaRPr>
          </a:p>
        </p:txBody>
      </p:sp>
      <p:sp>
        <p:nvSpPr>
          <p:cNvPr id="123906" name="Rectangle 2"/>
          <p:cNvSpPr>
            <a:spLocks noGrp="1" noChangeArrowheads="1"/>
          </p:cNvSpPr>
          <p:nvPr>
            <p:ph type="title"/>
          </p:nvPr>
        </p:nvSpPr>
        <p:spPr/>
        <p:txBody>
          <a:bodyPr>
            <a:normAutofit/>
          </a:bodyPr>
          <a:lstStyle/>
          <a:p>
            <a:r>
              <a:rPr lang="en-US" dirty="0"/>
              <a:t>Control Objectives</a:t>
            </a:r>
          </a:p>
        </p:txBody>
      </p:sp>
      <p:sp>
        <p:nvSpPr>
          <p:cNvPr id="123907" name="Rectangle 3"/>
          <p:cNvSpPr>
            <a:spLocks noGrp="1" noChangeArrowheads="1"/>
          </p:cNvSpPr>
          <p:nvPr>
            <p:ph type="body" idx="1"/>
          </p:nvPr>
        </p:nvSpPr>
        <p:spPr>
          <a:xfrm>
            <a:off x="872067" y="1981200"/>
            <a:ext cx="7408333" cy="4144963"/>
          </a:xfrm>
        </p:spPr>
        <p:txBody>
          <a:bodyPr>
            <a:normAutofit lnSpcReduction="10000"/>
          </a:bodyPr>
          <a:lstStyle/>
          <a:p>
            <a:pPr>
              <a:lnSpc>
                <a:spcPct val="80000"/>
              </a:lnSpc>
              <a:buFont typeface="Wingdings" pitchFamily="2" charset="2"/>
              <a:buChar char="§"/>
            </a:pPr>
            <a:r>
              <a:rPr lang="en-US" sz="2400" dirty="0"/>
              <a:t>Ensure that adequate monitoring of network traffic is taking place - a surprising number of organizations are not doing so - or you won't know whether people are breaking in. </a:t>
            </a:r>
          </a:p>
          <a:p>
            <a:pPr>
              <a:lnSpc>
                <a:spcPct val="80000"/>
              </a:lnSpc>
              <a:buFont typeface="Wingdings" pitchFamily="2" charset="2"/>
              <a:buChar char="§"/>
            </a:pPr>
            <a:r>
              <a:rPr lang="en-US" sz="2400" dirty="0"/>
              <a:t>Have a clearly stated banner at all gateways to your internal network and applications so trespassers can't claim they thought it was part of the web site. Ensure an adequate firewall is placed between your company's network and the Internet. </a:t>
            </a:r>
          </a:p>
          <a:p>
            <a:pPr>
              <a:lnSpc>
                <a:spcPct val="80000"/>
              </a:lnSpc>
              <a:buFont typeface="Wingdings" pitchFamily="2" charset="2"/>
              <a:buChar char="§"/>
            </a:pPr>
            <a:r>
              <a:rPr lang="en-US" sz="2400" dirty="0"/>
              <a:t>Ensure an adequate firewall is placed between your organization's network and its extranets.</a:t>
            </a:r>
          </a:p>
          <a:p>
            <a:pPr>
              <a:lnSpc>
                <a:spcPct val="80000"/>
              </a:lnSpc>
              <a:buFont typeface="Wingdings" pitchFamily="2" charset="2"/>
              <a:buChar char="§"/>
            </a:pPr>
            <a:r>
              <a:rPr lang="en-US" sz="2400" dirty="0"/>
              <a:t>Ensure employees have awareness and acknowledgement of network security policies and procedures.</a:t>
            </a:r>
          </a:p>
          <a:p>
            <a:pPr>
              <a:lnSpc>
                <a:spcPct val="80000"/>
              </a:lnSpc>
              <a:buFont typeface="Wingdings" pitchFamily="2" charset="2"/>
              <a:buChar char="§"/>
            </a:pPr>
            <a:endParaRPr lang="en-US" sz="2400" dirty="0"/>
          </a:p>
        </p:txBody>
      </p:sp>
    </p:spTree>
    <p:extLst>
      <p:ext uri="{BB962C8B-B14F-4D97-AF65-F5344CB8AC3E}">
        <p14:creationId xmlns:p14="http://schemas.microsoft.com/office/powerpoint/2010/main" val="4276251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3579F4B-8A47-479B-A1B6-C22D96C1BF96}" type="slidenum">
              <a:rPr lang="en-US">
                <a:solidFill>
                  <a:srgbClr val="073E87"/>
                </a:solidFill>
              </a:rPr>
              <a:pPr/>
              <a:t>5</a:t>
            </a:fld>
            <a:endParaRPr lang="en-US">
              <a:solidFill>
                <a:srgbClr val="073E87"/>
              </a:solidFill>
            </a:endParaRPr>
          </a:p>
        </p:txBody>
      </p:sp>
      <p:sp>
        <p:nvSpPr>
          <p:cNvPr id="105474" name="Rectangle 2"/>
          <p:cNvSpPr>
            <a:spLocks noGrp="1" noChangeArrowheads="1"/>
          </p:cNvSpPr>
          <p:nvPr>
            <p:ph type="title"/>
          </p:nvPr>
        </p:nvSpPr>
        <p:spPr/>
        <p:txBody>
          <a:bodyPr>
            <a:normAutofit/>
          </a:bodyPr>
          <a:lstStyle/>
          <a:p>
            <a:r>
              <a:rPr lang="en-US" dirty="0"/>
              <a:t>Dedicated or Leased lines</a:t>
            </a:r>
          </a:p>
        </p:txBody>
      </p:sp>
      <p:sp>
        <p:nvSpPr>
          <p:cNvPr id="105475" name="Rectangle 3"/>
          <p:cNvSpPr>
            <a:spLocks noGrp="1" noChangeArrowheads="1"/>
          </p:cNvSpPr>
          <p:nvPr>
            <p:ph type="body" idx="1"/>
          </p:nvPr>
        </p:nvSpPr>
        <p:spPr>
          <a:xfrm>
            <a:off x="838200" y="2286000"/>
            <a:ext cx="7408333" cy="3886200"/>
          </a:xfrm>
        </p:spPr>
        <p:txBody>
          <a:bodyPr>
            <a:noAutofit/>
          </a:bodyPr>
          <a:lstStyle/>
          <a:p>
            <a:pPr marL="0" indent="0">
              <a:lnSpc>
                <a:spcPct val="90000"/>
              </a:lnSpc>
              <a:buNone/>
            </a:pPr>
            <a:r>
              <a:rPr lang="en-US" sz="2000" dirty="0"/>
              <a:t>Most </a:t>
            </a:r>
            <a:r>
              <a:rPr lang="en-US" sz="2000" dirty="0"/>
              <a:t>dedicated services are digital circuits: </a:t>
            </a:r>
            <a:endParaRPr lang="en-US" sz="2000" dirty="0"/>
          </a:p>
          <a:p>
            <a:pPr>
              <a:lnSpc>
                <a:spcPct val="90000"/>
              </a:lnSpc>
            </a:pPr>
            <a:r>
              <a:rPr lang="en-US" sz="2000" dirty="0"/>
              <a:t>T-1 </a:t>
            </a:r>
            <a:r>
              <a:rPr lang="en-US" sz="2000" dirty="0"/>
              <a:t>- approximately 1.5Mb/sec capacity. Often divided into 24 channels of 64Kb/sec</a:t>
            </a:r>
            <a:r>
              <a:rPr lang="en-US" sz="2000" dirty="0"/>
              <a:t>.</a:t>
            </a:r>
          </a:p>
          <a:p>
            <a:pPr>
              <a:lnSpc>
                <a:spcPct val="90000"/>
              </a:lnSpc>
            </a:pPr>
            <a:r>
              <a:rPr lang="en-US" sz="2000" dirty="0"/>
              <a:t>T-3 </a:t>
            </a:r>
            <a:r>
              <a:rPr lang="en-US" sz="2000" dirty="0"/>
              <a:t>- approximately 43 Mb/sec capacity. A T3 circuit comprises 28 T-1 circuits</a:t>
            </a:r>
            <a:r>
              <a:rPr lang="en-US" sz="2000" dirty="0"/>
              <a:t>.</a:t>
            </a:r>
          </a:p>
          <a:p>
            <a:pPr>
              <a:lnSpc>
                <a:spcPct val="90000"/>
              </a:lnSpc>
            </a:pPr>
            <a:r>
              <a:rPr lang="en-US" sz="2000" dirty="0"/>
              <a:t>F-T1 </a:t>
            </a:r>
            <a:r>
              <a:rPr lang="en-US" sz="2000" dirty="0"/>
              <a:t>- fractional T-1. One or more of the 24 channels of a T-1 circuit.-	</a:t>
            </a:r>
            <a:endParaRPr lang="en-US" sz="2000" dirty="0"/>
          </a:p>
          <a:p>
            <a:pPr lvl="1">
              <a:lnSpc>
                <a:spcPct val="90000"/>
              </a:lnSpc>
            </a:pPr>
            <a:r>
              <a:rPr lang="en-US" sz="2000" dirty="0"/>
              <a:t>Mb/sec </a:t>
            </a:r>
            <a:r>
              <a:rPr lang="en-US" sz="2000" dirty="0"/>
              <a:t>means millions of bits per second</a:t>
            </a:r>
            <a:r>
              <a:rPr lang="en-US" sz="2000" dirty="0"/>
              <a:t>.</a:t>
            </a:r>
          </a:p>
          <a:p>
            <a:pPr lvl="1">
              <a:lnSpc>
                <a:spcPct val="90000"/>
              </a:lnSpc>
            </a:pPr>
            <a:r>
              <a:rPr lang="en-US" sz="2000" dirty="0"/>
              <a:t>Kb/s </a:t>
            </a:r>
            <a:r>
              <a:rPr lang="en-US" sz="2000" dirty="0"/>
              <a:t>means thousands of bits per second.</a:t>
            </a:r>
          </a:p>
        </p:txBody>
      </p:sp>
    </p:spTree>
    <p:extLst>
      <p:ext uri="{BB962C8B-B14F-4D97-AF65-F5344CB8AC3E}">
        <p14:creationId xmlns:p14="http://schemas.microsoft.com/office/powerpoint/2010/main" val="4163567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B692687-7D71-4342-972F-924AB2ACC9FD}" type="slidenum">
              <a:rPr lang="en-US">
                <a:solidFill>
                  <a:srgbClr val="073E87"/>
                </a:solidFill>
              </a:rPr>
              <a:pPr/>
              <a:t>6</a:t>
            </a:fld>
            <a:endParaRPr lang="en-US">
              <a:solidFill>
                <a:srgbClr val="073E87"/>
              </a:solidFill>
            </a:endParaRPr>
          </a:p>
        </p:txBody>
      </p:sp>
      <p:sp>
        <p:nvSpPr>
          <p:cNvPr id="106498" name="Rectangle 2"/>
          <p:cNvSpPr>
            <a:spLocks noGrp="1" noChangeArrowheads="1"/>
          </p:cNvSpPr>
          <p:nvPr>
            <p:ph type="title"/>
          </p:nvPr>
        </p:nvSpPr>
        <p:spPr/>
        <p:txBody>
          <a:bodyPr>
            <a:normAutofit/>
          </a:bodyPr>
          <a:lstStyle/>
          <a:p>
            <a:r>
              <a:rPr lang="en-US" dirty="0"/>
              <a:t>Frame relay networks</a:t>
            </a:r>
          </a:p>
        </p:txBody>
      </p:sp>
      <p:sp>
        <p:nvSpPr>
          <p:cNvPr id="106499" name="Rectangle 3"/>
          <p:cNvSpPr>
            <a:spLocks noGrp="1" noChangeArrowheads="1"/>
          </p:cNvSpPr>
          <p:nvPr>
            <p:ph type="body" idx="1"/>
          </p:nvPr>
        </p:nvSpPr>
        <p:spPr>
          <a:xfrm>
            <a:off x="872067" y="2362200"/>
            <a:ext cx="7408333" cy="3763963"/>
          </a:xfrm>
        </p:spPr>
        <p:txBody>
          <a:bodyPr>
            <a:normAutofit/>
          </a:bodyPr>
          <a:lstStyle/>
          <a:p>
            <a:pPr>
              <a:lnSpc>
                <a:spcPct val="90000"/>
              </a:lnSpc>
            </a:pPr>
            <a:r>
              <a:rPr lang="en-US" sz="2000" dirty="0"/>
              <a:t>Packet </a:t>
            </a:r>
            <a:r>
              <a:rPr lang="en-US" sz="2000" dirty="0"/>
              <a:t>switched networks are usually private data networks provided by a telecommunication company. Each telecommunication company owns its own packet network. </a:t>
            </a:r>
            <a:endParaRPr lang="en-US" sz="2000" dirty="0"/>
          </a:p>
          <a:p>
            <a:pPr marL="0" indent="0">
              <a:lnSpc>
                <a:spcPct val="90000"/>
              </a:lnSpc>
              <a:buNone/>
            </a:pPr>
            <a:endParaRPr lang="en-US" sz="2000" dirty="0"/>
          </a:p>
          <a:p>
            <a:pPr>
              <a:lnSpc>
                <a:spcPct val="90000"/>
              </a:lnSpc>
            </a:pPr>
            <a:r>
              <a:rPr lang="en-US" sz="2000" dirty="0"/>
              <a:t>Some </a:t>
            </a:r>
            <a:r>
              <a:rPr lang="en-US" sz="2000" dirty="0"/>
              <a:t>characteristics of Frame Relay packet networks: </a:t>
            </a:r>
            <a:endParaRPr lang="en-US" sz="2000" dirty="0"/>
          </a:p>
          <a:p>
            <a:pPr lvl="1">
              <a:lnSpc>
                <a:spcPct val="90000"/>
              </a:lnSpc>
            </a:pPr>
            <a:r>
              <a:rPr lang="en-US" sz="2000" dirty="0"/>
              <a:t>Messages </a:t>
            </a:r>
            <a:r>
              <a:rPr lang="en-US" sz="2000" dirty="0"/>
              <a:t>are sent as packets of characters. Long files broken into multiple packets by software or hardware at the sender, reassembled by software or hardware at the receiver. </a:t>
            </a:r>
            <a:endParaRPr lang="en-US" sz="2000" dirty="0"/>
          </a:p>
          <a:p>
            <a:pPr lvl="1">
              <a:lnSpc>
                <a:spcPct val="90000"/>
              </a:lnSpc>
            </a:pPr>
            <a:r>
              <a:rPr lang="en-US" sz="2000" dirty="0"/>
              <a:t>Each </a:t>
            </a:r>
            <a:r>
              <a:rPr lang="en-US" sz="2000" dirty="0"/>
              <a:t>packet is given the address of sender and receiver, and a sequence number. </a:t>
            </a:r>
          </a:p>
        </p:txBody>
      </p:sp>
    </p:spTree>
    <p:extLst>
      <p:ext uri="{BB962C8B-B14F-4D97-AF65-F5344CB8AC3E}">
        <p14:creationId xmlns:p14="http://schemas.microsoft.com/office/powerpoint/2010/main" val="1657120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C57EF85-39C0-4011-87A5-857585BD2F29}" type="slidenum">
              <a:rPr lang="en-US">
                <a:solidFill>
                  <a:srgbClr val="073E87"/>
                </a:solidFill>
              </a:rPr>
              <a:pPr/>
              <a:t>7</a:t>
            </a:fld>
            <a:endParaRPr lang="en-US">
              <a:solidFill>
                <a:srgbClr val="073E87"/>
              </a:solidFill>
            </a:endParaRPr>
          </a:p>
        </p:txBody>
      </p:sp>
      <p:sp>
        <p:nvSpPr>
          <p:cNvPr id="386050" name="Rectangle 2"/>
          <p:cNvSpPr>
            <a:spLocks noGrp="1" noChangeArrowheads="1"/>
          </p:cNvSpPr>
          <p:nvPr>
            <p:ph type="title"/>
          </p:nvPr>
        </p:nvSpPr>
        <p:spPr/>
        <p:txBody>
          <a:bodyPr>
            <a:normAutofit/>
          </a:bodyPr>
          <a:lstStyle/>
          <a:p>
            <a:r>
              <a:rPr lang="en-US" dirty="0"/>
              <a:t>Frame </a:t>
            </a:r>
            <a:r>
              <a:rPr lang="en-US" dirty="0" smtClean="0"/>
              <a:t>Relay </a:t>
            </a:r>
            <a:r>
              <a:rPr lang="en-US" dirty="0"/>
              <a:t>N</a:t>
            </a:r>
            <a:r>
              <a:rPr lang="en-US" dirty="0" smtClean="0"/>
              <a:t>etworks</a:t>
            </a:r>
            <a:endParaRPr lang="en-US" dirty="0"/>
          </a:p>
        </p:txBody>
      </p:sp>
      <p:sp>
        <p:nvSpPr>
          <p:cNvPr id="386051" name="Rectangle 3"/>
          <p:cNvSpPr>
            <a:spLocks noGrp="1" noChangeArrowheads="1"/>
          </p:cNvSpPr>
          <p:nvPr>
            <p:ph type="body" idx="1"/>
          </p:nvPr>
        </p:nvSpPr>
        <p:spPr>
          <a:xfrm>
            <a:off x="872067" y="2133600"/>
            <a:ext cx="7408333" cy="3992563"/>
          </a:xfrm>
        </p:spPr>
        <p:txBody>
          <a:bodyPr>
            <a:normAutofit/>
          </a:bodyPr>
          <a:lstStyle/>
          <a:p>
            <a:pPr>
              <a:lnSpc>
                <a:spcPct val="90000"/>
              </a:lnSpc>
            </a:pPr>
            <a:r>
              <a:rPr lang="en-US" sz="2000" dirty="0"/>
              <a:t>Each packet can take a different route through the vendor's network based on the efficiency of each route at the moment the packet travels through the network. </a:t>
            </a:r>
          </a:p>
          <a:p>
            <a:pPr>
              <a:lnSpc>
                <a:spcPct val="90000"/>
              </a:lnSpc>
            </a:pPr>
            <a:r>
              <a:rPr lang="en-US" sz="2000" dirty="0"/>
              <a:t>If a portion of the vendor's network fails, the packets are rerouted around the failure. </a:t>
            </a:r>
          </a:p>
          <a:p>
            <a:pPr>
              <a:lnSpc>
                <a:spcPct val="90000"/>
              </a:lnSpc>
            </a:pPr>
            <a:r>
              <a:rPr lang="en-US" sz="2000" dirty="0"/>
              <a:t>Some packet networks guarantee delivery of every packet, even during some types of network failure. </a:t>
            </a:r>
          </a:p>
          <a:p>
            <a:pPr>
              <a:lnSpc>
                <a:spcPct val="90000"/>
              </a:lnSpc>
            </a:pPr>
            <a:r>
              <a:rPr lang="en-US" sz="2000" dirty="0"/>
              <a:t>Many organizations share the same packet network. The network equipment prevents Organization A from sending packets to Organization B and snooping on Organization B's packets. </a:t>
            </a:r>
          </a:p>
          <a:p>
            <a:pPr>
              <a:lnSpc>
                <a:spcPct val="90000"/>
              </a:lnSpc>
            </a:pPr>
            <a:r>
              <a:rPr lang="en-US" sz="2000" dirty="0"/>
              <a:t>Some companies refer to their packet network as a virtual private network or VPN.</a:t>
            </a:r>
          </a:p>
          <a:p>
            <a:pPr>
              <a:lnSpc>
                <a:spcPct val="90000"/>
              </a:lnSpc>
            </a:pPr>
            <a:endParaRPr lang="en-US" sz="2400" dirty="0"/>
          </a:p>
        </p:txBody>
      </p:sp>
    </p:spTree>
    <p:extLst>
      <p:ext uri="{BB962C8B-B14F-4D97-AF65-F5344CB8AC3E}">
        <p14:creationId xmlns:p14="http://schemas.microsoft.com/office/powerpoint/2010/main" val="2211569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E5F7BF3-2A93-4982-99D0-629FD17B42AA}" type="slidenum">
              <a:rPr lang="en-US">
                <a:solidFill>
                  <a:srgbClr val="073E87"/>
                </a:solidFill>
              </a:rPr>
              <a:pPr/>
              <a:t>8</a:t>
            </a:fld>
            <a:endParaRPr lang="en-US">
              <a:solidFill>
                <a:srgbClr val="073E87"/>
              </a:solidFill>
            </a:endParaRPr>
          </a:p>
        </p:txBody>
      </p:sp>
      <p:sp>
        <p:nvSpPr>
          <p:cNvPr id="107522" name="Rectangle 2"/>
          <p:cNvSpPr>
            <a:spLocks noGrp="1" noChangeArrowheads="1"/>
          </p:cNvSpPr>
          <p:nvPr>
            <p:ph type="title"/>
          </p:nvPr>
        </p:nvSpPr>
        <p:spPr/>
        <p:txBody>
          <a:bodyPr>
            <a:normAutofit/>
          </a:bodyPr>
          <a:lstStyle/>
          <a:p>
            <a:r>
              <a:rPr lang="en-US" dirty="0"/>
              <a:t>Satellite Networks</a:t>
            </a:r>
          </a:p>
        </p:txBody>
      </p:sp>
      <p:sp>
        <p:nvSpPr>
          <p:cNvPr id="107523" name="Rectangle 3"/>
          <p:cNvSpPr>
            <a:spLocks noGrp="1" noChangeArrowheads="1"/>
          </p:cNvSpPr>
          <p:nvPr>
            <p:ph type="body" idx="1"/>
          </p:nvPr>
        </p:nvSpPr>
        <p:spPr>
          <a:xfrm>
            <a:off x="838200" y="2286000"/>
            <a:ext cx="7408333" cy="4221163"/>
          </a:xfrm>
        </p:spPr>
        <p:txBody>
          <a:bodyPr>
            <a:normAutofit/>
          </a:bodyPr>
          <a:lstStyle/>
          <a:p>
            <a:pPr>
              <a:lnSpc>
                <a:spcPct val="90000"/>
              </a:lnSpc>
            </a:pPr>
            <a:r>
              <a:rPr lang="en-US" sz="2000" dirty="0"/>
              <a:t>When </a:t>
            </a:r>
            <a:r>
              <a:rPr lang="en-US" sz="2000" dirty="0"/>
              <a:t>traditional telecommunication circuits are expensive or impossible to deploy. </a:t>
            </a:r>
            <a:endParaRPr lang="en-US" sz="2000" dirty="0"/>
          </a:p>
          <a:p>
            <a:pPr>
              <a:lnSpc>
                <a:spcPct val="90000"/>
              </a:lnSpc>
            </a:pPr>
            <a:r>
              <a:rPr lang="en-US" sz="2000" dirty="0"/>
              <a:t>By </a:t>
            </a:r>
            <a:r>
              <a:rPr lang="en-US" sz="2000" dirty="0"/>
              <a:t>companies with a very large number of locations that have relatively small data transmission requirements. Many nationwide stores, gas companies, utility companies, and auto companies utilize satellite communication. </a:t>
            </a:r>
            <a:endParaRPr lang="en-US" sz="2000" dirty="0"/>
          </a:p>
          <a:p>
            <a:pPr>
              <a:lnSpc>
                <a:spcPct val="90000"/>
              </a:lnSpc>
            </a:pPr>
            <a:r>
              <a:rPr lang="en-US" sz="2000" dirty="0"/>
              <a:t>A </a:t>
            </a:r>
            <a:r>
              <a:rPr lang="en-US" sz="2000" dirty="0"/>
              <a:t>primary security issue with satellite communication is that the signals can be intercepted as they pass through the airwaves. Thus, for sensitive information encryption is especially important to reduce the risk of unauthorized access to your important information.</a:t>
            </a:r>
          </a:p>
        </p:txBody>
      </p:sp>
    </p:spTree>
    <p:extLst>
      <p:ext uri="{BB962C8B-B14F-4D97-AF65-F5344CB8AC3E}">
        <p14:creationId xmlns:p14="http://schemas.microsoft.com/office/powerpoint/2010/main" val="2675402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9E3DE9-37FD-4BA3-B48D-AFB93F379F7C}" type="slidenum">
              <a:rPr lang="en-US">
                <a:solidFill>
                  <a:srgbClr val="073E87"/>
                </a:solidFill>
              </a:rPr>
              <a:pPr/>
              <a:t>9</a:t>
            </a:fld>
            <a:endParaRPr lang="en-US">
              <a:solidFill>
                <a:srgbClr val="073E87"/>
              </a:solidFill>
            </a:endParaRPr>
          </a:p>
        </p:txBody>
      </p:sp>
      <p:sp>
        <p:nvSpPr>
          <p:cNvPr id="98306" name="Rectangle 2"/>
          <p:cNvSpPr>
            <a:spLocks noGrp="1" noChangeArrowheads="1"/>
          </p:cNvSpPr>
          <p:nvPr>
            <p:ph type="title"/>
          </p:nvPr>
        </p:nvSpPr>
        <p:spPr/>
        <p:txBody>
          <a:bodyPr/>
          <a:lstStyle/>
          <a:p>
            <a:r>
              <a:rPr lang="en-US" dirty="0"/>
              <a:t>Local Area Network (LAN)</a:t>
            </a:r>
          </a:p>
        </p:txBody>
      </p:sp>
      <p:sp>
        <p:nvSpPr>
          <p:cNvPr id="98307" name="Rectangle 3"/>
          <p:cNvSpPr>
            <a:spLocks noGrp="1" noChangeArrowheads="1"/>
          </p:cNvSpPr>
          <p:nvPr>
            <p:ph type="body" idx="1"/>
          </p:nvPr>
        </p:nvSpPr>
        <p:spPr>
          <a:xfrm>
            <a:off x="838200" y="2633139"/>
            <a:ext cx="7408333" cy="2853262"/>
          </a:xfrm>
        </p:spPr>
        <p:txBody>
          <a:bodyPr>
            <a:normAutofit/>
          </a:bodyPr>
          <a:lstStyle/>
          <a:p>
            <a:pPr marL="0" indent="0">
              <a:buNone/>
            </a:pPr>
            <a:r>
              <a:rPr lang="en-US" dirty="0" smtClean="0"/>
              <a:t>A </a:t>
            </a:r>
            <a:r>
              <a:rPr lang="en-US" dirty="0"/>
              <a:t>local area network connects two or more computers or peripherals. Each computer and peripheral must be equipped with a network interface card (NIC) to connect to the wiring system. Software in the operating system (called drivers) operates the network interface cards</a:t>
            </a:r>
            <a:r>
              <a:rPr lang="en-US" dirty="0" smtClean="0"/>
              <a:t>.   </a:t>
            </a:r>
            <a:endParaRPr lang="en-US" dirty="0" smtClean="0"/>
          </a:p>
          <a:p>
            <a:pPr marL="0" indent="0">
              <a:buNone/>
            </a:pPr>
            <a:endParaRPr lang="en-US" dirty="0"/>
          </a:p>
        </p:txBody>
      </p:sp>
    </p:spTree>
    <p:extLst>
      <p:ext uri="{BB962C8B-B14F-4D97-AF65-F5344CB8AC3E}">
        <p14:creationId xmlns:p14="http://schemas.microsoft.com/office/powerpoint/2010/main" val="37500934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826</TotalTime>
  <Words>2328</Words>
  <Application>Microsoft Office PowerPoint</Application>
  <PresentationFormat>On-screen Show (4:3)</PresentationFormat>
  <Paragraphs>265</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Waveform</vt:lpstr>
      <vt:lpstr>IT Service Delivery and Support Week Six</vt:lpstr>
      <vt:lpstr>Network Topics</vt:lpstr>
      <vt:lpstr>Network Type</vt:lpstr>
      <vt:lpstr>Dedicated or Leased lines</vt:lpstr>
      <vt:lpstr>Dedicated or Leased lines</vt:lpstr>
      <vt:lpstr>Frame relay networks</vt:lpstr>
      <vt:lpstr>Frame Relay Networks</vt:lpstr>
      <vt:lpstr>Satellite Networks</vt:lpstr>
      <vt:lpstr>Local Area Network (LAN)</vt:lpstr>
      <vt:lpstr>Wide Area Network (WAN)</vt:lpstr>
      <vt:lpstr>Wireless LANs</vt:lpstr>
      <vt:lpstr>Cabling</vt:lpstr>
      <vt:lpstr>Coaxial Cable</vt:lpstr>
      <vt:lpstr>Twisted Pair </vt:lpstr>
      <vt:lpstr>Fiber-Optic Cable </vt:lpstr>
      <vt:lpstr>LAN Topology</vt:lpstr>
      <vt:lpstr>Ethernet</vt:lpstr>
      <vt:lpstr>Ethernet </vt:lpstr>
      <vt:lpstr>Token Ring  </vt:lpstr>
      <vt:lpstr>Fiber Distribute Data Interchange (FDDI)</vt:lpstr>
      <vt:lpstr>Connectivity</vt:lpstr>
      <vt:lpstr>Connectivity</vt:lpstr>
      <vt:lpstr>Bridge</vt:lpstr>
      <vt:lpstr>Switch</vt:lpstr>
      <vt:lpstr>Router</vt:lpstr>
      <vt:lpstr>Gateway</vt:lpstr>
      <vt:lpstr>Dial-Up</vt:lpstr>
      <vt:lpstr>Virtual Private Networks (VPNs)</vt:lpstr>
      <vt:lpstr>Firewalls</vt:lpstr>
      <vt:lpstr>Characteristics of dial-up</vt:lpstr>
      <vt:lpstr>LAN Protocols</vt:lpstr>
      <vt:lpstr>LAN Environment Audit Concerns</vt:lpstr>
      <vt:lpstr>LAN Environment Audit Concerns</vt:lpstr>
      <vt:lpstr>LAN Selection Criteria</vt:lpstr>
      <vt:lpstr>Auditing Networks</vt:lpstr>
      <vt:lpstr>Networking Risks</vt:lpstr>
      <vt:lpstr>Unauthorized Access to Applications and Data</vt:lpstr>
      <vt:lpstr>Unauthorized Access to Applications and Data</vt:lpstr>
      <vt:lpstr>Denial Of Service Attacks</vt:lpstr>
      <vt:lpstr>Denial Of Service Attacks</vt:lpstr>
      <vt:lpstr>Control Objectives</vt:lpstr>
      <vt:lpstr>Control Objectives</vt:lpstr>
    </vt:vector>
  </TitlesOfParts>
  <Company>Federal Reserve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Delivery and Support Week Four</dc:title>
  <dc:creator>Yao, Liang</dc:creator>
  <cp:lastModifiedBy>Yao, Liang</cp:lastModifiedBy>
  <cp:revision>53</cp:revision>
  <dcterms:created xsi:type="dcterms:W3CDTF">2013-01-05T03:53:21Z</dcterms:created>
  <dcterms:modified xsi:type="dcterms:W3CDTF">2014-03-11T17:48:31Z</dcterms:modified>
</cp:coreProperties>
</file>