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9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0DBC7-84E7-4AF9-8E4F-5A8A6DA3614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51DA66-E288-4D8A-B1E9-F8343496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8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/index.php?title=Triunghiul_B%C3%A9zier&amp;action=edit&amp;redlink=1" TargetMode="External"/><Relationship Id="rId3" Type="http://schemas.openxmlformats.org/officeDocument/2006/relationships/hyperlink" Target="https://ro.wikipedia.org/w/index.php?title=Analiza_numeric%C4%83&amp;action=edit&amp;redlink=1" TargetMode="External"/><Relationship Id="rId7" Type="http://schemas.openxmlformats.org/officeDocument/2006/relationships/hyperlink" Target="https://ro.wikipedia.org/w/index.php?title=Suprafa%C8%9B%C4%83_B%C3%A9zier&amp;action=edit&amp;redlink=1" TargetMode="External"/><Relationship Id="rId2" Type="http://schemas.openxmlformats.org/officeDocument/2006/relationships/hyperlink" Target="https://ro.wikipedia.org/wiki/Matematic%C4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Dimensiune" TargetMode="External"/><Relationship Id="rId5" Type="http://schemas.openxmlformats.org/officeDocument/2006/relationships/hyperlink" Target="https://ro.wikipedia.org/w/index.php?title=Grafica_pe_calculator&amp;action=edit&amp;redlink=1" TargetMode="External"/><Relationship Id="rId4" Type="http://schemas.openxmlformats.org/officeDocument/2006/relationships/hyperlink" Target="https://ro.wikipedia.org/w/index.php?title=Curb%C4%83_parametric%C4%83&amp;action=edit&amp;redlink=1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Game_Maker" TargetMode="External"/><Relationship Id="rId3" Type="http://schemas.openxmlformats.org/officeDocument/2006/relationships/hyperlink" Target="https://ro.wikipedia.org/w/index.php?title=Transla%C8%9Bie_(geometrie)&amp;action=edit&amp;redlink=1" TargetMode="External"/><Relationship Id="rId7" Type="http://schemas.openxmlformats.org/officeDocument/2006/relationships/hyperlink" Target="https://ro.wikipedia.org/w/index.php?title=Adobe_Shockwave&amp;action=edit&amp;redlink=1" TargetMode="External"/><Relationship Id="rId2" Type="http://schemas.openxmlformats.org/officeDocument/2006/relationships/hyperlink" Target="https://ro.wikipedia.org/w/index.php?title=Convex_hull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Adobe_Flash" TargetMode="External"/><Relationship Id="rId5" Type="http://schemas.openxmlformats.org/officeDocument/2006/relationships/hyperlink" Target="https://ro.wikipedia.org/wiki/Rota%C8%9Bie" TargetMode="External"/><Relationship Id="rId4" Type="http://schemas.openxmlformats.org/officeDocument/2006/relationships/hyperlink" Target="https://ro.wikipedia.org/w/index.php?title=Scalare_(geometrie)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o.wikipedia.org/w/index.php?title=Parabol%C4%83_(matematic%C4%83)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o.wikipedia.org/wiki/Ecua%C8%9Bie_parametric%C4%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.wikipedia.org/w/index.php?title=Polinom_Bernstein&amp;action=edit&amp;redlink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/index.php?title=Polinom_Bernstein&amp;action=edit&amp;redlink=1" TargetMode="External"/><Relationship Id="rId2" Type="http://schemas.openxmlformats.org/officeDocument/2006/relationships/hyperlink" Target="https://ro.wikipedia.org/wiki/Polin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Curbe</a:t>
            </a:r>
            <a:r>
              <a:rPr lang="en-US" b="1" dirty="0" smtClean="0"/>
              <a:t> Bezier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Tuduce</a:t>
            </a:r>
            <a:r>
              <a:rPr lang="en-US" dirty="0" smtClean="0"/>
              <a:t> Andrei &amp; Mark </a:t>
            </a:r>
            <a:r>
              <a:rPr lang="en-US" dirty="0" err="1" smtClean="0"/>
              <a:t>Banya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ini pentru va multum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836612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8672" y="5126335"/>
            <a:ext cx="4190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multumim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sz="6000" b="1" u="sng" dirty="0"/>
              <a:t>Curbă Bézier</a:t>
            </a:r>
            <a:r>
              <a:rPr lang="ro-RO" dirty="0"/>
              <a:t/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238499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În</a:t>
            </a:r>
            <a:r>
              <a:rPr lang="en-US" b="1" dirty="0"/>
              <a:t> </a:t>
            </a:r>
            <a:r>
              <a:rPr lang="en-US" b="1" dirty="0" err="1">
                <a:hlinkClick r:id="rId2" tooltip="Matematică"/>
              </a:rPr>
              <a:t>matematică</a:t>
            </a:r>
            <a:r>
              <a:rPr lang="en-US" b="1" dirty="0"/>
              <a:t>,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anume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 </a:t>
            </a:r>
            <a:r>
              <a:rPr lang="en-US" b="1" dirty="0" err="1">
                <a:hlinkClick r:id="rId3" tooltip="Analiza numerică — pagină inexistentă"/>
              </a:rPr>
              <a:t>analiza</a:t>
            </a:r>
            <a:r>
              <a:rPr lang="en-US" b="1" dirty="0">
                <a:hlinkClick r:id="rId3" tooltip="Analiza numerică — pagină inexistentă"/>
              </a:rPr>
              <a:t> </a:t>
            </a:r>
            <a:r>
              <a:rPr lang="en-US" b="1" dirty="0" err="1">
                <a:hlinkClick r:id="rId3" tooltip="Analiza numerică — pagină inexistentă"/>
              </a:rPr>
              <a:t>numerică</a:t>
            </a:r>
            <a:r>
              <a:rPr lang="en-US" b="1" dirty="0"/>
              <a:t>, o 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 </a:t>
            </a:r>
            <a:r>
              <a:rPr lang="en-US" b="1" dirty="0" err="1"/>
              <a:t>este</a:t>
            </a:r>
            <a:r>
              <a:rPr lang="en-US" b="1" dirty="0"/>
              <a:t> o </a:t>
            </a:r>
            <a:r>
              <a:rPr lang="en-US" b="1" dirty="0" err="1">
                <a:hlinkClick r:id="rId4" tooltip="Curbă parametrică — pagină inexistentă"/>
              </a:rPr>
              <a:t>curbă</a:t>
            </a:r>
            <a:r>
              <a:rPr lang="en-US" b="1" dirty="0">
                <a:hlinkClick r:id="rId4" tooltip="Curbă parametrică — pagină inexistentă"/>
              </a:rPr>
              <a:t> </a:t>
            </a:r>
            <a:r>
              <a:rPr lang="en-US" b="1" dirty="0" err="1">
                <a:hlinkClick r:id="rId4" tooltip="Curbă parametrică — pagină inexistentă"/>
              </a:rPr>
              <a:t>parametrică</a:t>
            </a:r>
            <a:r>
              <a:rPr lang="en-US" b="1" dirty="0"/>
              <a:t> cu </a:t>
            </a:r>
            <a:r>
              <a:rPr lang="en-US" b="1" dirty="0" err="1"/>
              <a:t>importante</a:t>
            </a:r>
            <a:r>
              <a:rPr lang="en-US" b="1" dirty="0"/>
              <a:t> </a:t>
            </a:r>
            <a:r>
              <a:rPr lang="en-US" b="1" dirty="0" err="1"/>
              <a:t>aplicații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 </a:t>
            </a:r>
            <a:r>
              <a:rPr lang="en-US" b="1" dirty="0" err="1">
                <a:hlinkClick r:id="rId5" tooltip="Grafica pe calculator — pagină inexistentă"/>
              </a:rPr>
              <a:t>grafica</a:t>
            </a:r>
            <a:r>
              <a:rPr lang="en-US" b="1" dirty="0">
                <a:hlinkClick r:id="rId5" tooltip="Grafica pe calculator — pagină inexistentă"/>
              </a:rPr>
              <a:t> </a:t>
            </a:r>
            <a:r>
              <a:rPr lang="en-US" b="1" dirty="0" err="1">
                <a:hlinkClick r:id="rId5" tooltip="Grafica pe calculator — pagină inexistentă"/>
              </a:rPr>
              <a:t>pe</a:t>
            </a:r>
            <a:r>
              <a:rPr lang="en-US" b="1" dirty="0">
                <a:hlinkClick r:id="rId5" tooltip="Grafica pe calculator — pagină inexistentă"/>
              </a:rPr>
              <a:t> calculator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domeniile</a:t>
            </a:r>
            <a:r>
              <a:rPr lang="en-US" b="1" dirty="0"/>
              <a:t> </a:t>
            </a:r>
            <a:r>
              <a:rPr lang="en-US" b="1" dirty="0" err="1"/>
              <a:t>asociate</a:t>
            </a:r>
            <a:r>
              <a:rPr lang="en-US" b="1" dirty="0"/>
              <a:t> </a:t>
            </a:r>
            <a:r>
              <a:rPr lang="en-US" b="1" dirty="0" err="1"/>
              <a:t>acesteia</a:t>
            </a:r>
            <a:r>
              <a:rPr lang="en-US" b="1" dirty="0"/>
              <a:t>. </a:t>
            </a:r>
            <a:r>
              <a:rPr lang="en-US" b="1" dirty="0" err="1"/>
              <a:t>Generalizările</a:t>
            </a:r>
            <a:r>
              <a:rPr lang="en-US" b="1" dirty="0"/>
              <a:t> </a:t>
            </a:r>
            <a:r>
              <a:rPr lang="en-US" b="1" dirty="0" err="1"/>
              <a:t>curbelor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la </a:t>
            </a:r>
            <a:r>
              <a:rPr lang="en-US" b="1" dirty="0" err="1">
                <a:hlinkClick r:id="rId6" tooltip="Dimensiune"/>
              </a:rPr>
              <a:t>dimensiuni</a:t>
            </a:r>
            <a:r>
              <a:rPr lang="en-US" b="1" dirty="0"/>
              <a:t> </a:t>
            </a:r>
            <a:r>
              <a:rPr lang="en-US" b="1" dirty="0" err="1"/>
              <a:t>superioare</a:t>
            </a:r>
            <a:r>
              <a:rPr lang="en-US" b="1" dirty="0"/>
              <a:t> se </a:t>
            </a:r>
            <a:r>
              <a:rPr lang="en-US" b="1" dirty="0" err="1"/>
              <a:t>numesc</a:t>
            </a:r>
            <a:r>
              <a:rPr lang="en-US" b="1" dirty="0"/>
              <a:t> </a:t>
            </a:r>
            <a:r>
              <a:rPr lang="en-US" b="1" dirty="0" err="1">
                <a:hlinkClick r:id="rId7" tooltip="Suprafață Bézier — pagină inexistentă"/>
              </a:rPr>
              <a:t>suprafețe</a:t>
            </a:r>
            <a:r>
              <a:rPr lang="en-US" b="1" dirty="0">
                <a:hlinkClick r:id="rId7" tooltip="Suprafață Bézier — pagină inexistentă"/>
              </a:rPr>
              <a:t> </a:t>
            </a:r>
            <a:r>
              <a:rPr lang="en-US" b="1" dirty="0" err="1">
                <a:hlinkClick r:id="rId7" tooltip="Suprafață Bézier — pagină inexistentă"/>
              </a:rPr>
              <a:t>Bézier</a:t>
            </a:r>
            <a:r>
              <a:rPr lang="en-US" b="1" dirty="0"/>
              <a:t>, </a:t>
            </a:r>
            <a:r>
              <a:rPr lang="en-US" b="1" dirty="0" err="1">
                <a:hlinkClick r:id="rId8" tooltip="Triunghiul Bézier — pagină inexistentă"/>
              </a:rPr>
              <a:t>triunghiul</a:t>
            </a:r>
            <a:r>
              <a:rPr lang="en-US" b="1" dirty="0">
                <a:hlinkClick r:id="rId8" tooltip="Triunghiul Bézier — pagină inexistentă"/>
              </a:rPr>
              <a:t> </a:t>
            </a:r>
            <a:r>
              <a:rPr lang="en-US" b="1" dirty="0" err="1">
                <a:hlinkClick r:id="rId8" tooltip="Triunghiul Bézier — pagină inexistentă"/>
              </a:rPr>
              <a:t>Bézier</a:t>
            </a:r>
            <a:r>
              <a:rPr lang="en-US" b="1" dirty="0"/>
              <a:t> </a:t>
            </a:r>
            <a:r>
              <a:rPr lang="en-US" b="1" dirty="0" err="1"/>
              <a:t>fiind</a:t>
            </a:r>
            <a:r>
              <a:rPr lang="en-US" b="1" dirty="0"/>
              <a:t> un </a:t>
            </a:r>
            <a:r>
              <a:rPr lang="en-US" b="1" dirty="0" err="1"/>
              <a:t>caz</a:t>
            </a:r>
            <a:r>
              <a:rPr lang="en-US" b="1" dirty="0"/>
              <a:t> particular al </a:t>
            </a:r>
            <a:r>
              <a:rPr lang="en-US" b="1" dirty="0" err="1"/>
              <a:t>acestora</a:t>
            </a:r>
            <a:r>
              <a:rPr lang="en-US" b="1" dirty="0"/>
              <a:t>.</a:t>
            </a:r>
          </a:p>
        </p:txBody>
      </p:sp>
      <p:pic>
        <p:nvPicPr>
          <p:cNvPr id="1026" name="Picture 2" descr="https://upload.wikimedia.org/wikipedia/commons/thumb/d/d0/Bezier_curve.svg/800px-Bezier_curve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585383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159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Aplicații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30799" cy="42968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</a:t>
            </a:r>
            <a:r>
              <a:rPr lang="en-US" b="1" dirty="0" err="1" smtClean="0"/>
              <a:t>Grafica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calculator</a:t>
            </a:r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Curbele</a:t>
            </a:r>
            <a:r>
              <a:rPr lang="en-US" b="1" dirty="0" smtClean="0"/>
              <a:t> </a:t>
            </a:r>
            <a:r>
              <a:rPr lang="en-US" b="1" dirty="0" err="1" smtClean="0"/>
              <a:t>Bézier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folosite</a:t>
            </a:r>
            <a:r>
              <a:rPr lang="en-US" b="1" dirty="0" smtClean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 smtClean="0"/>
              <a:t>modelarea</a:t>
            </a:r>
            <a:r>
              <a:rPr lang="en-US" b="1" dirty="0" smtClean="0"/>
              <a:t> </a:t>
            </a:r>
            <a:r>
              <a:rPr lang="en-US" b="1" dirty="0" err="1" smtClean="0"/>
              <a:t>curbelor</a:t>
            </a:r>
            <a:r>
              <a:rPr lang="en-US" b="1" dirty="0" smtClean="0"/>
              <a:t> continue </a:t>
            </a:r>
            <a:r>
              <a:rPr lang="en-US" b="1" dirty="0" err="1" smtClean="0"/>
              <a:t>și</a:t>
            </a:r>
            <a:r>
              <a:rPr lang="en-US" b="1" dirty="0" smtClean="0"/>
              <a:t> </a:t>
            </a:r>
            <a:r>
              <a:rPr lang="en-US" b="1" dirty="0" err="1" smtClean="0"/>
              <a:t>derivabile</a:t>
            </a:r>
            <a:r>
              <a:rPr lang="en-US" b="1" dirty="0" smtClean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 smtClean="0"/>
              <a:t>grafica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calculator. </a:t>
            </a:r>
            <a:r>
              <a:rPr lang="en-US" b="1" dirty="0" err="1" smtClean="0"/>
              <a:t>Întrucât</a:t>
            </a:r>
            <a:r>
              <a:rPr lang="en-US" b="1" dirty="0" smtClean="0"/>
              <a:t> </a:t>
            </a:r>
            <a:r>
              <a:rPr lang="en-US" b="1" dirty="0" err="1" smtClean="0"/>
              <a:t>curba</a:t>
            </a:r>
            <a:r>
              <a:rPr lang="en-US" b="1" dirty="0" smtClean="0"/>
              <a:t> are </a:t>
            </a:r>
            <a:r>
              <a:rPr lang="en-US" b="1" dirty="0" err="1" smtClean="0"/>
              <a:t>proprietatea</a:t>
            </a:r>
            <a:r>
              <a:rPr lang="en-US" b="1" dirty="0" smtClean="0"/>
              <a:t> de </a:t>
            </a:r>
            <a:r>
              <a:rPr lang="en-US" b="1" i="1" dirty="0" smtClean="0">
                <a:hlinkClick r:id="rId2" tooltip="Convex hull — pagină inexistentă"/>
              </a:rPr>
              <a:t>convex hull</a:t>
            </a:r>
            <a:r>
              <a:rPr lang="en-US" b="1" dirty="0" smtClean="0"/>
              <a:t> (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conținută</a:t>
            </a:r>
            <a:r>
              <a:rPr lang="en-US" b="1" dirty="0" smtClean="0"/>
              <a:t> </a:t>
            </a: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 err="1" smtClean="0"/>
              <a:t>poligonul</a:t>
            </a:r>
            <a:r>
              <a:rPr lang="en-US" b="1" dirty="0" smtClean="0"/>
              <a:t> convex </a:t>
            </a:r>
            <a:r>
              <a:rPr lang="en-US" b="1" dirty="0" err="1" smtClean="0"/>
              <a:t>definit</a:t>
            </a:r>
            <a:r>
              <a:rPr lang="en-US" b="1" dirty="0" smtClean="0"/>
              <a:t> de </a:t>
            </a:r>
            <a:r>
              <a:rPr lang="en-US" b="1" dirty="0" err="1" smtClean="0"/>
              <a:t>punctele</a:t>
            </a:r>
            <a:r>
              <a:rPr lang="en-US" b="1" dirty="0" smtClean="0"/>
              <a:t> sale de control), </a:t>
            </a:r>
            <a:r>
              <a:rPr lang="en-US" b="1" dirty="0" err="1" smtClean="0"/>
              <a:t>punctele</a:t>
            </a:r>
            <a:r>
              <a:rPr lang="en-US" b="1" dirty="0" smtClean="0"/>
              <a:t> pot fi </a:t>
            </a:r>
            <a:r>
              <a:rPr lang="en-US" b="1" dirty="0" err="1" smtClean="0"/>
              <a:t>afișate</a:t>
            </a:r>
            <a:r>
              <a:rPr lang="en-US" b="1" dirty="0" smtClean="0"/>
              <a:t> </a:t>
            </a:r>
            <a:r>
              <a:rPr lang="en-US" b="1" dirty="0" err="1" smtClean="0"/>
              <a:t>grafic</a:t>
            </a:r>
            <a:r>
              <a:rPr lang="en-US" b="1" dirty="0" smtClean="0"/>
              <a:t> </a:t>
            </a:r>
            <a:r>
              <a:rPr lang="en-US" b="1" dirty="0" err="1" smtClean="0"/>
              <a:t>și</a:t>
            </a:r>
            <a:r>
              <a:rPr lang="en-US" b="1" dirty="0" smtClean="0"/>
              <a:t> </a:t>
            </a:r>
            <a:r>
              <a:rPr lang="en-US" b="1" dirty="0" err="1" smtClean="0"/>
              <a:t>utilizate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manevrarea</a:t>
            </a:r>
            <a:r>
              <a:rPr lang="en-US" b="1" dirty="0" smtClean="0"/>
              <a:t> </a:t>
            </a:r>
            <a:r>
              <a:rPr lang="en-US" b="1" dirty="0" err="1" smtClean="0"/>
              <a:t>intuitivă</a:t>
            </a:r>
            <a:r>
              <a:rPr lang="en-US" b="1" dirty="0" smtClean="0"/>
              <a:t> a </a:t>
            </a:r>
            <a:r>
              <a:rPr lang="en-US" b="1" dirty="0" err="1" smtClean="0"/>
              <a:t>curbei</a:t>
            </a:r>
            <a:r>
              <a:rPr lang="en-US" b="1" dirty="0" smtClean="0"/>
              <a:t>. </a:t>
            </a:r>
            <a:r>
              <a:rPr lang="en-US" b="1" dirty="0" err="1" smtClean="0"/>
              <a:t>Transformările</a:t>
            </a:r>
            <a:r>
              <a:rPr lang="en-US" b="1" dirty="0" smtClean="0"/>
              <a:t> </a:t>
            </a:r>
            <a:r>
              <a:rPr lang="en-US" b="1" dirty="0" err="1" smtClean="0"/>
              <a:t>afine</a:t>
            </a:r>
            <a:r>
              <a:rPr lang="en-US" b="1" dirty="0" smtClean="0"/>
              <a:t>, cum </a:t>
            </a:r>
            <a:r>
              <a:rPr lang="en-US" b="1" dirty="0" err="1" smtClean="0"/>
              <a:t>ar</a:t>
            </a:r>
            <a:r>
              <a:rPr lang="en-US" b="1" dirty="0" smtClean="0"/>
              <a:t> fi </a:t>
            </a:r>
            <a:r>
              <a:rPr lang="en-US" b="1" dirty="0" err="1" smtClean="0">
                <a:hlinkClick r:id="rId3" tooltip="Translație (geometrie) — pagină inexistentă"/>
              </a:rPr>
              <a:t>translația</a:t>
            </a:r>
            <a:r>
              <a:rPr lang="en-US" b="1" dirty="0" smtClean="0"/>
              <a:t>, </a:t>
            </a:r>
            <a:r>
              <a:rPr lang="en-US" b="1" dirty="0" err="1" smtClean="0">
                <a:hlinkClick r:id="rId4" tooltip="Scalare (geometrie) — pagină inexistentă"/>
              </a:rPr>
              <a:t>scalarea</a:t>
            </a:r>
            <a:r>
              <a:rPr lang="en-US" b="1" dirty="0" smtClean="0"/>
              <a:t> </a:t>
            </a:r>
            <a:r>
              <a:rPr lang="en-US" b="1" dirty="0" err="1" smtClean="0"/>
              <a:t>și</a:t>
            </a:r>
            <a:r>
              <a:rPr lang="en-US" b="1" dirty="0" smtClean="0"/>
              <a:t> </a:t>
            </a:r>
            <a:r>
              <a:rPr lang="en-US" b="1" dirty="0" err="1" smtClean="0">
                <a:hlinkClick r:id="rId5" tooltip="Rotație"/>
              </a:rPr>
              <a:t>rotația</a:t>
            </a:r>
            <a:r>
              <a:rPr lang="en-US" b="1" dirty="0" smtClean="0"/>
              <a:t> se pot </a:t>
            </a:r>
            <a:r>
              <a:rPr lang="en-US" b="1" dirty="0" err="1" smtClean="0"/>
              <a:t>aplica</a:t>
            </a:r>
            <a:r>
              <a:rPr lang="en-US" b="1" dirty="0" smtClean="0"/>
              <a:t> </a:t>
            </a:r>
            <a:r>
              <a:rPr lang="en-US" b="1" dirty="0" err="1" smtClean="0"/>
              <a:t>respectivei</a:t>
            </a:r>
            <a:r>
              <a:rPr lang="en-US" b="1" dirty="0" smtClean="0"/>
              <a:t> </a:t>
            </a:r>
            <a:r>
              <a:rPr lang="en-US" b="1" dirty="0" err="1" smtClean="0"/>
              <a:t>curbe</a:t>
            </a:r>
            <a:r>
              <a:rPr lang="en-US" b="1" dirty="0" smtClean="0"/>
              <a:t> </a:t>
            </a:r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aplicarea</a:t>
            </a:r>
            <a:r>
              <a:rPr lang="en-US" b="1" dirty="0" smtClean="0"/>
              <a:t> </a:t>
            </a:r>
            <a:r>
              <a:rPr lang="en-US" b="1" dirty="0" err="1" smtClean="0"/>
              <a:t>transformării</a:t>
            </a:r>
            <a:r>
              <a:rPr lang="en-US" b="1" dirty="0" smtClean="0"/>
              <a:t> </a:t>
            </a:r>
            <a:r>
              <a:rPr lang="en-US" b="1" dirty="0" err="1" smtClean="0"/>
              <a:t>similare</a:t>
            </a:r>
            <a:r>
              <a:rPr lang="en-US" b="1" dirty="0" smtClean="0"/>
              <a:t> </a:t>
            </a:r>
            <a:r>
              <a:rPr lang="en-US" b="1" dirty="0" err="1" smtClean="0"/>
              <a:t>asupra</a:t>
            </a:r>
            <a:r>
              <a:rPr lang="en-US" b="1" dirty="0" smtClean="0"/>
              <a:t> </a:t>
            </a:r>
            <a:r>
              <a:rPr lang="en-US" b="1" dirty="0" err="1" smtClean="0"/>
              <a:t>punctelor</a:t>
            </a:r>
            <a:r>
              <a:rPr lang="en-US" b="1" dirty="0" smtClean="0"/>
              <a:t> </a:t>
            </a:r>
            <a:r>
              <a:rPr lang="en-US" b="1" dirty="0" err="1" smtClean="0"/>
              <a:t>ei</a:t>
            </a:r>
            <a:r>
              <a:rPr lang="en-US" b="1" dirty="0" smtClean="0"/>
              <a:t> de control.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396067"/>
            <a:ext cx="407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Animație</a:t>
            </a:r>
            <a:endParaRPr lang="en-US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În</a:t>
            </a:r>
            <a:r>
              <a:rPr lang="en-US" b="1" dirty="0" smtClean="0"/>
              <a:t> </a:t>
            </a:r>
            <a:r>
              <a:rPr lang="en-US" b="1" dirty="0"/>
              <a:t>software-</a:t>
            </a:r>
            <a:r>
              <a:rPr lang="en-US" b="1" dirty="0" err="1"/>
              <a:t>ul</a:t>
            </a:r>
            <a:r>
              <a:rPr lang="en-US" b="1" dirty="0"/>
              <a:t> de </a:t>
            </a:r>
            <a:r>
              <a:rPr lang="en-US" b="1" dirty="0" err="1"/>
              <a:t>animații</a:t>
            </a:r>
            <a:r>
              <a:rPr lang="en-US" b="1" dirty="0"/>
              <a:t>, cum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r>
              <a:rPr lang="en-US" b="1" dirty="0" err="1"/>
              <a:t>cazul</a:t>
            </a:r>
            <a:r>
              <a:rPr lang="en-US" b="1" dirty="0"/>
              <a:t> </a:t>
            </a:r>
            <a:r>
              <a:rPr lang="en-US" b="1" dirty="0">
                <a:hlinkClick r:id="rId6" tooltip="Adobe Flash"/>
              </a:rPr>
              <a:t>Adobe Flash</a:t>
            </a:r>
            <a:r>
              <a:rPr lang="en-US" b="1" dirty="0"/>
              <a:t> </a:t>
            </a:r>
            <a:r>
              <a:rPr lang="en-US" b="1" dirty="0" err="1"/>
              <a:t>sau</a:t>
            </a:r>
            <a:r>
              <a:rPr lang="en-US" b="1" dirty="0"/>
              <a:t> </a:t>
            </a:r>
            <a:r>
              <a:rPr lang="en-US" b="1" dirty="0">
                <a:hlinkClick r:id="rId7" tooltip="Adobe Shockwave — pagină inexistentă"/>
              </a:rPr>
              <a:t>Adobe Shockwave</a:t>
            </a:r>
            <a:r>
              <a:rPr lang="en-US" b="1" dirty="0"/>
              <a:t>,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aplicații</a:t>
            </a:r>
            <a:r>
              <a:rPr lang="en-US" b="1" dirty="0"/>
              <a:t> ca </a:t>
            </a:r>
            <a:r>
              <a:rPr lang="en-US" b="1" dirty="0">
                <a:hlinkClick r:id="rId8" tooltip="Game Maker"/>
              </a:rPr>
              <a:t>Game Maker</a:t>
            </a:r>
            <a:r>
              <a:rPr lang="en-US" b="1" dirty="0"/>
              <a:t>, </a:t>
            </a:r>
            <a:r>
              <a:rPr lang="en-US" b="1" dirty="0" err="1"/>
              <a:t>curbele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trasa</a:t>
            </a:r>
            <a:r>
              <a:rPr lang="en-US" b="1" dirty="0"/>
              <a:t> </a:t>
            </a:r>
            <a:r>
              <a:rPr lang="en-US" b="1" dirty="0" err="1"/>
              <a:t>mișcarea</a:t>
            </a:r>
            <a:r>
              <a:rPr lang="en-US" b="1" dirty="0"/>
              <a:t>. </a:t>
            </a:r>
            <a:r>
              <a:rPr lang="en-US" b="1" dirty="0" err="1"/>
              <a:t>Utilizatorii</a:t>
            </a:r>
            <a:r>
              <a:rPr lang="en-US" b="1" dirty="0"/>
              <a:t> </a:t>
            </a:r>
            <a:r>
              <a:rPr lang="en-US" b="1" dirty="0" err="1"/>
              <a:t>subliniază</a:t>
            </a:r>
            <a:r>
              <a:rPr lang="en-US" b="1" dirty="0"/>
              <a:t> </a:t>
            </a:r>
            <a:r>
              <a:rPr lang="en-US" b="1" dirty="0" err="1"/>
              <a:t>calea</a:t>
            </a:r>
            <a:r>
              <a:rPr lang="en-US" b="1" dirty="0"/>
              <a:t> </a:t>
            </a:r>
            <a:r>
              <a:rPr lang="en-US" b="1" dirty="0" err="1"/>
              <a:t>dorită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,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aplicația</a:t>
            </a:r>
            <a:r>
              <a:rPr lang="en-US" b="1" dirty="0"/>
              <a:t> </a:t>
            </a:r>
            <a:r>
              <a:rPr lang="en-US" b="1" dirty="0" err="1"/>
              <a:t>creează</a:t>
            </a:r>
            <a:r>
              <a:rPr lang="en-US" b="1" dirty="0"/>
              <a:t> </a:t>
            </a:r>
            <a:r>
              <a:rPr lang="en-US" b="1" dirty="0" err="1"/>
              <a:t>cadrele</a:t>
            </a:r>
            <a:r>
              <a:rPr lang="en-US" b="1" dirty="0"/>
              <a:t> </a:t>
            </a:r>
            <a:r>
              <a:rPr lang="en-US" b="1" dirty="0" err="1"/>
              <a:t>necesare</a:t>
            </a:r>
            <a:r>
              <a:rPr lang="en-US" b="1" dirty="0"/>
              <a:t> </a:t>
            </a:r>
            <a:r>
              <a:rPr lang="en-US" b="1" dirty="0" err="1"/>
              <a:t>redării</a:t>
            </a:r>
            <a:r>
              <a:rPr lang="en-US" b="1" dirty="0"/>
              <a:t> </a:t>
            </a:r>
            <a:r>
              <a:rPr lang="en-US" b="1" dirty="0" err="1"/>
              <a:t>mișcării</a:t>
            </a:r>
            <a:r>
              <a:rPr lang="en-US" b="1" dirty="0"/>
              <a:t> </a:t>
            </a:r>
            <a:r>
              <a:rPr lang="en-US" b="1" dirty="0" err="1"/>
              <a:t>obiectului</a:t>
            </a:r>
            <a:r>
              <a:rPr lang="en-US" b="1" dirty="0"/>
              <a:t> de-a </a:t>
            </a:r>
            <a:r>
              <a:rPr lang="en-US" b="1" dirty="0" err="1"/>
              <a:t>lungul</a:t>
            </a:r>
            <a:r>
              <a:rPr lang="en-US" b="1" dirty="0"/>
              <a:t> </a:t>
            </a:r>
            <a:r>
              <a:rPr lang="en-US" b="1" dirty="0" err="1"/>
              <a:t>acelei</a:t>
            </a:r>
            <a:r>
              <a:rPr lang="en-US" b="1" dirty="0"/>
              <a:t> </a:t>
            </a:r>
            <a:r>
              <a:rPr lang="en-US" b="1" dirty="0" err="1"/>
              <a:t>căi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Construcția</a:t>
            </a:r>
            <a:r>
              <a:rPr lang="en-US" b="1" u="sng" dirty="0"/>
              <a:t> </a:t>
            </a:r>
            <a:r>
              <a:rPr lang="en-US" b="1" u="sng" dirty="0" err="1"/>
              <a:t>și</a:t>
            </a:r>
            <a:r>
              <a:rPr lang="en-US" b="1" u="sng" dirty="0"/>
              <a:t> </a:t>
            </a:r>
            <a:r>
              <a:rPr lang="en-US" b="1" u="sng" dirty="0" err="1"/>
              <a:t>definiția</a:t>
            </a:r>
            <a:r>
              <a:rPr lang="en-US" b="1" u="sng" dirty="0"/>
              <a:t> </a:t>
            </a:r>
            <a:r>
              <a:rPr lang="en-US" b="1" u="sng" dirty="0" err="1"/>
              <a:t>unor</a:t>
            </a:r>
            <a:r>
              <a:rPr lang="en-US" b="1" u="sng" dirty="0"/>
              <a:t> </a:t>
            </a:r>
            <a:r>
              <a:rPr lang="en-US" b="1" u="sng" dirty="0" err="1"/>
              <a:t>curbe</a:t>
            </a:r>
            <a:r>
              <a:rPr lang="en-US" b="1" u="sng" dirty="0"/>
              <a:t> </a:t>
            </a:r>
            <a:r>
              <a:rPr lang="en-US" b="1" u="sng" dirty="0" err="1"/>
              <a:t>Bézier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32466"/>
            <a:ext cx="4368799" cy="50334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Curbele</a:t>
            </a:r>
            <a:r>
              <a:rPr lang="en-US" b="1" dirty="0"/>
              <a:t> </a:t>
            </a:r>
            <a:r>
              <a:rPr lang="en-US" b="1" dirty="0" err="1"/>
              <a:t>liniare</a:t>
            </a:r>
            <a:endParaRPr lang="en-US" b="1" dirty="0"/>
          </a:p>
          <a:p>
            <a:r>
              <a:rPr lang="en-US" b="1" dirty="0" err="1"/>
              <a:t>Curbele</a:t>
            </a:r>
            <a:r>
              <a:rPr lang="en-US" b="1" dirty="0"/>
              <a:t> </a:t>
            </a:r>
            <a:r>
              <a:rPr lang="en-US" b="1" dirty="0" err="1"/>
              <a:t>liniare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cazul</a:t>
            </a:r>
            <a:r>
              <a:rPr lang="en-US" b="1" dirty="0"/>
              <a:t> </a:t>
            </a:r>
            <a:r>
              <a:rPr lang="en-US" b="1" dirty="0" err="1"/>
              <a:t>cel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simplu</a:t>
            </a:r>
            <a:r>
              <a:rPr lang="en-US" b="1" dirty="0"/>
              <a:t> de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. Date </a:t>
            </a:r>
            <a:r>
              <a:rPr lang="en-US" b="1" dirty="0" err="1"/>
              <a:t>fiind</a:t>
            </a:r>
            <a:r>
              <a:rPr lang="en-US" b="1" dirty="0"/>
              <a:t> </a:t>
            </a:r>
            <a:r>
              <a:rPr lang="en-US" b="1" dirty="0" err="1"/>
              <a:t>punctele</a:t>
            </a:r>
            <a:r>
              <a:rPr lang="en-US" b="1" dirty="0"/>
              <a:t> P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P</a:t>
            </a:r>
            <a:r>
              <a:rPr lang="en-US" b="1" baseline="-25000" dirty="0"/>
              <a:t>1</a:t>
            </a:r>
            <a:r>
              <a:rPr lang="en-US" b="1" dirty="0"/>
              <a:t>,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linie</a:t>
            </a:r>
            <a:r>
              <a:rPr lang="en-US" b="1" dirty="0"/>
              <a:t> </a:t>
            </a:r>
            <a:r>
              <a:rPr lang="en-US" b="1" dirty="0" err="1"/>
              <a:t>dreaptă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leagă</a:t>
            </a:r>
            <a:r>
              <a:rPr lang="en-US" b="1" dirty="0"/>
              <a:t> </a:t>
            </a:r>
            <a:r>
              <a:rPr lang="en-US" b="1" dirty="0" err="1"/>
              <a:t>cele</a:t>
            </a:r>
            <a:r>
              <a:rPr lang="en-US" b="1" dirty="0"/>
              <a:t> </a:t>
            </a:r>
            <a:r>
              <a:rPr lang="en-US" b="1" dirty="0" err="1"/>
              <a:t>două</a:t>
            </a:r>
            <a:r>
              <a:rPr lang="en-US" b="1" dirty="0"/>
              <a:t> </a:t>
            </a:r>
            <a:r>
              <a:rPr lang="en-US" b="1" dirty="0" err="1"/>
              <a:t>puncte</a:t>
            </a:r>
            <a:r>
              <a:rPr lang="en-US" b="1" dirty="0"/>
              <a:t>. </a:t>
            </a:r>
            <a:r>
              <a:rPr lang="en-US" b="1" dirty="0" err="1" smtClean="0"/>
              <a:t>Expresia</a:t>
            </a:r>
            <a:r>
              <a:rPr lang="en-US" b="1" dirty="0" smtClean="0"/>
              <a:t> </a:t>
            </a:r>
            <a:r>
              <a:rPr lang="en-US" b="1" dirty="0" err="1"/>
              <a:t>curbei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dată</a:t>
            </a:r>
            <a:r>
              <a:rPr lang="en-US" b="1" dirty="0"/>
              <a:t> </a:t>
            </a:r>
            <a:r>
              <a:rPr lang="en-US" b="1" dirty="0" smtClean="0"/>
              <a:t>de:</a:t>
            </a:r>
          </a:p>
          <a:p>
            <a:endParaRPr lang="en-US" b="1" dirty="0"/>
          </a:p>
          <a:p>
            <a:endParaRPr lang="en-US" sz="1900" b="1" dirty="0" smtClean="0"/>
          </a:p>
          <a:p>
            <a:r>
              <a:rPr lang="en-US" sz="1900" b="1" dirty="0" err="1" smtClean="0"/>
              <a:t>Parametrul</a:t>
            </a:r>
            <a:r>
              <a:rPr lang="en-US" sz="1900" b="1" dirty="0"/>
              <a:t> </a:t>
            </a:r>
            <a:r>
              <a:rPr lang="en-US" sz="1900" b="1" i="1" dirty="0"/>
              <a:t>t</a:t>
            </a:r>
            <a:r>
              <a:rPr lang="en-US" sz="1900" b="1" dirty="0"/>
              <a:t> din </a:t>
            </a:r>
            <a:r>
              <a:rPr lang="en-US" sz="1900" b="1" dirty="0" err="1"/>
              <a:t>expresia</a:t>
            </a:r>
            <a:r>
              <a:rPr lang="en-US" sz="1900" b="1" dirty="0"/>
              <a:t> </a:t>
            </a:r>
            <a:r>
              <a:rPr lang="en-US" sz="1900" b="1" dirty="0" err="1"/>
              <a:t>unei</a:t>
            </a:r>
            <a:r>
              <a:rPr lang="en-US" sz="1900" b="1" dirty="0"/>
              <a:t> </a:t>
            </a:r>
            <a:r>
              <a:rPr lang="en-US" sz="1900" b="1" dirty="0" err="1"/>
              <a:t>curbe</a:t>
            </a:r>
            <a:r>
              <a:rPr lang="en-US" sz="1900" b="1" dirty="0"/>
              <a:t> </a:t>
            </a:r>
            <a:r>
              <a:rPr lang="en-US" sz="1900" b="1" dirty="0" err="1"/>
              <a:t>Bézier</a:t>
            </a:r>
            <a:r>
              <a:rPr lang="en-US" sz="1900" b="1" dirty="0"/>
              <a:t> </a:t>
            </a:r>
            <a:r>
              <a:rPr lang="en-US" sz="1900" b="1" dirty="0" err="1"/>
              <a:t>liniare</a:t>
            </a:r>
            <a:r>
              <a:rPr lang="en-US" sz="1900" b="1" dirty="0"/>
              <a:t> </a:t>
            </a:r>
            <a:r>
              <a:rPr lang="en-US" sz="1900" b="1" dirty="0" err="1"/>
              <a:t>poate</a:t>
            </a:r>
            <a:r>
              <a:rPr lang="en-US" sz="1900" b="1" dirty="0"/>
              <a:t> fi </a:t>
            </a:r>
            <a:r>
              <a:rPr lang="en-US" sz="1900" b="1" dirty="0" err="1"/>
              <a:t>considerat</a:t>
            </a:r>
            <a:r>
              <a:rPr lang="en-US" sz="1900" b="1" dirty="0"/>
              <a:t> a fi </a:t>
            </a:r>
            <a:r>
              <a:rPr lang="en-US" sz="1900" b="1" dirty="0" err="1"/>
              <a:t>cât</a:t>
            </a:r>
            <a:r>
              <a:rPr lang="en-US" sz="1900" b="1" dirty="0"/>
              <a:t> de </a:t>
            </a:r>
            <a:r>
              <a:rPr lang="en-US" sz="1900" b="1" dirty="0" err="1"/>
              <a:t>departe</a:t>
            </a:r>
            <a:r>
              <a:rPr lang="en-US" sz="1900" b="1" dirty="0"/>
              <a:t> </a:t>
            </a:r>
            <a:r>
              <a:rPr lang="en-US" sz="1900" b="1" dirty="0" err="1"/>
              <a:t>este</a:t>
            </a:r>
            <a:r>
              <a:rPr lang="en-US" sz="1900" b="1" dirty="0"/>
              <a:t> B(</a:t>
            </a:r>
            <a:r>
              <a:rPr lang="en-US" sz="1900" b="1" i="1" dirty="0"/>
              <a:t>t</a:t>
            </a:r>
            <a:r>
              <a:rPr lang="en-US" sz="1900" b="1" dirty="0"/>
              <a:t>) de P</a:t>
            </a:r>
            <a:r>
              <a:rPr lang="en-US" sz="1900" b="1" baseline="-25000" dirty="0"/>
              <a:t>0</a:t>
            </a:r>
            <a:r>
              <a:rPr lang="en-US" sz="1900" b="1" dirty="0"/>
              <a:t> </a:t>
            </a:r>
            <a:r>
              <a:rPr lang="en-US" sz="1900" b="1" dirty="0" err="1"/>
              <a:t>și</a:t>
            </a:r>
            <a:r>
              <a:rPr lang="en-US" sz="1900" b="1" dirty="0"/>
              <a:t> P</a:t>
            </a:r>
            <a:r>
              <a:rPr lang="en-US" sz="1900" b="1" baseline="-25000" dirty="0"/>
              <a:t>1</a:t>
            </a:r>
            <a:r>
              <a:rPr lang="en-US" sz="1900" b="1" dirty="0"/>
              <a:t>. De </a:t>
            </a:r>
            <a:r>
              <a:rPr lang="en-US" sz="1900" b="1" dirty="0" err="1"/>
              <a:t>exemplu</a:t>
            </a:r>
            <a:r>
              <a:rPr lang="en-US" sz="1900" b="1" dirty="0"/>
              <a:t>, </a:t>
            </a:r>
            <a:r>
              <a:rPr lang="en-US" sz="1900" b="1" dirty="0" err="1"/>
              <a:t>când</a:t>
            </a:r>
            <a:r>
              <a:rPr lang="en-US" sz="1900" b="1" dirty="0"/>
              <a:t> </a:t>
            </a:r>
            <a:r>
              <a:rPr lang="en-US" sz="1900" b="1" i="1" dirty="0"/>
              <a:t>t=0,25</a:t>
            </a:r>
            <a:r>
              <a:rPr lang="en-US" sz="1900" b="1" dirty="0"/>
              <a:t>, B(</a:t>
            </a:r>
            <a:r>
              <a:rPr lang="en-US" sz="1900" b="1" i="1" dirty="0"/>
              <a:t>t</a:t>
            </a:r>
            <a:r>
              <a:rPr lang="en-US" sz="1900" b="1" dirty="0"/>
              <a:t>) a </a:t>
            </a:r>
            <a:r>
              <a:rPr lang="en-US" sz="1900" b="1" dirty="0" err="1"/>
              <a:t>parcurs</a:t>
            </a:r>
            <a:r>
              <a:rPr lang="en-US" sz="1900" b="1" dirty="0"/>
              <a:t> un </a:t>
            </a:r>
            <a:r>
              <a:rPr lang="en-US" sz="1900" b="1" dirty="0" err="1"/>
              <a:t>sfert</a:t>
            </a:r>
            <a:r>
              <a:rPr lang="en-US" sz="1900" b="1" dirty="0"/>
              <a:t> din </a:t>
            </a:r>
            <a:r>
              <a:rPr lang="en-US" sz="1900" b="1" dirty="0" err="1"/>
              <a:t>distanța</a:t>
            </a:r>
            <a:r>
              <a:rPr lang="en-US" sz="1900" b="1" dirty="0"/>
              <a:t> de la </a:t>
            </a:r>
            <a:r>
              <a:rPr lang="en-US" sz="1900" b="1" dirty="0" err="1"/>
              <a:t>punctul</a:t>
            </a:r>
            <a:r>
              <a:rPr lang="en-US" sz="1900" b="1" dirty="0"/>
              <a:t> P</a:t>
            </a:r>
            <a:r>
              <a:rPr lang="en-US" sz="1900" b="1" baseline="-25000" dirty="0"/>
              <a:t>0</a:t>
            </a:r>
            <a:r>
              <a:rPr lang="en-US" sz="1900" b="1" dirty="0"/>
              <a:t> la P</a:t>
            </a:r>
            <a:r>
              <a:rPr lang="en-US" sz="1900" b="1" baseline="-25000" dirty="0"/>
              <a:t>1</a:t>
            </a:r>
            <a:r>
              <a:rPr lang="en-US" sz="1900" b="1" dirty="0"/>
              <a:t>. </a:t>
            </a:r>
            <a:r>
              <a:rPr lang="en-US" sz="1900" b="1" dirty="0" err="1"/>
              <a:t>Pe</a:t>
            </a:r>
            <a:r>
              <a:rPr lang="en-US" sz="1900" b="1" dirty="0"/>
              <a:t> </a:t>
            </a:r>
            <a:r>
              <a:rPr lang="en-US" sz="1900" b="1" dirty="0" err="1"/>
              <a:t>măsură</a:t>
            </a:r>
            <a:r>
              <a:rPr lang="en-US" sz="1900" b="1" dirty="0"/>
              <a:t> </a:t>
            </a:r>
            <a:r>
              <a:rPr lang="en-US" sz="1900" b="1" dirty="0" err="1"/>
              <a:t>ce</a:t>
            </a:r>
            <a:r>
              <a:rPr lang="en-US" sz="1900" b="1" dirty="0"/>
              <a:t> </a:t>
            </a:r>
            <a:r>
              <a:rPr lang="en-US" sz="1900" b="1" i="1" dirty="0"/>
              <a:t>t</a:t>
            </a:r>
            <a:r>
              <a:rPr lang="en-US" sz="1900" b="1" dirty="0"/>
              <a:t> </a:t>
            </a:r>
            <a:r>
              <a:rPr lang="en-US" sz="1900" b="1" dirty="0" err="1"/>
              <a:t>variază</a:t>
            </a:r>
            <a:r>
              <a:rPr lang="en-US" sz="1900" b="1" dirty="0"/>
              <a:t> de la 0 la 1, B(</a:t>
            </a:r>
            <a:r>
              <a:rPr lang="en-US" sz="1900" b="1" i="1" dirty="0"/>
              <a:t>t</a:t>
            </a:r>
            <a:r>
              <a:rPr lang="en-US" sz="1900" b="1" dirty="0"/>
              <a:t>) </a:t>
            </a:r>
            <a:r>
              <a:rPr lang="en-US" sz="1900" b="1" dirty="0" err="1"/>
              <a:t>descrie</a:t>
            </a:r>
            <a:r>
              <a:rPr lang="en-US" sz="1900" b="1" dirty="0"/>
              <a:t> o </a:t>
            </a:r>
            <a:r>
              <a:rPr lang="en-US" sz="1900" b="1" dirty="0" err="1"/>
              <a:t>linie</a:t>
            </a:r>
            <a:r>
              <a:rPr lang="en-US" sz="1900" b="1" dirty="0"/>
              <a:t> </a:t>
            </a:r>
            <a:r>
              <a:rPr lang="en-US" sz="1900" b="1" dirty="0" err="1"/>
              <a:t>între</a:t>
            </a:r>
            <a:r>
              <a:rPr lang="en-US" sz="1900" b="1" dirty="0"/>
              <a:t> P</a:t>
            </a:r>
            <a:r>
              <a:rPr lang="en-US" sz="1900" b="1" baseline="-25000" dirty="0"/>
              <a:t>0</a:t>
            </a:r>
            <a:r>
              <a:rPr lang="en-US" sz="1900" b="1" dirty="0"/>
              <a:t> </a:t>
            </a:r>
            <a:r>
              <a:rPr lang="en-US" sz="1900" b="1" dirty="0" err="1"/>
              <a:t>și</a:t>
            </a:r>
            <a:r>
              <a:rPr lang="en-US" sz="1900" b="1" dirty="0"/>
              <a:t> P</a:t>
            </a:r>
            <a:r>
              <a:rPr lang="en-US" sz="1900" b="1" baseline="-25000" dirty="0"/>
              <a:t>1</a:t>
            </a:r>
            <a:r>
              <a:rPr lang="en-US" sz="1900" b="1" dirty="0"/>
              <a:t>.</a:t>
            </a:r>
          </a:p>
        </p:txBody>
      </p:sp>
      <p:sp>
        <p:nvSpPr>
          <p:cNvPr id="11" name="AutoShape 12" descr="{\displaystyle \mathbf {B} (t)=\mathbf {P} _{0}+t(\mathbf {P} _{1}-\mathbf {P} _{0})=(1-t)\mathbf {P} _{0}+t\mathbf {P} _{1}{\mbox{ , }}t\in [0,1]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764895"/>
            <a:ext cx="6263640" cy="2403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50153"/>
            <a:ext cx="4700297" cy="3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1" y="495300"/>
            <a:ext cx="6057899" cy="6134099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/>
              <a:t>Curbele Bézier C</a:t>
            </a:r>
            <a:r>
              <a:rPr lang="it-IT" b="1" dirty="0" smtClean="0"/>
              <a:t>uadratice</a:t>
            </a:r>
          </a:p>
          <a:p>
            <a:r>
              <a:rPr lang="en-US" b="1" dirty="0"/>
              <a:t>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cuadratică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calea</a:t>
            </a:r>
            <a:r>
              <a:rPr lang="en-US" b="1" dirty="0"/>
              <a:t> </a:t>
            </a:r>
            <a:r>
              <a:rPr lang="en-US" b="1" dirty="0" err="1"/>
              <a:t>parcursă</a:t>
            </a:r>
            <a:r>
              <a:rPr lang="en-US" b="1" dirty="0"/>
              <a:t> de </a:t>
            </a:r>
            <a:r>
              <a:rPr lang="en-US" b="1" dirty="0" err="1"/>
              <a:t>funcția</a:t>
            </a:r>
            <a:r>
              <a:rPr lang="en-US" b="1" dirty="0"/>
              <a:t> B(</a:t>
            </a:r>
            <a:r>
              <a:rPr lang="en-US" b="1" i="1" dirty="0"/>
              <a:t>t</a:t>
            </a:r>
            <a:r>
              <a:rPr lang="en-US" b="1" dirty="0"/>
              <a:t>), </a:t>
            </a:r>
            <a:r>
              <a:rPr lang="en-US" b="1" dirty="0" err="1"/>
              <a:t>dacă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date </a:t>
            </a:r>
            <a:r>
              <a:rPr lang="en-US" b="1" dirty="0" err="1"/>
              <a:t>punctele</a:t>
            </a:r>
            <a:r>
              <a:rPr lang="en-US" b="1" dirty="0"/>
              <a:t> P</a:t>
            </a:r>
            <a:r>
              <a:rPr lang="en-US" b="1" baseline="-25000" dirty="0"/>
              <a:t>0</a:t>
            </a:r>
            <a:r>
              <a:rPr lang="en-US" b="1" dirty="0"/>
              <a:t>, P</a:t>
            </a:r>
            <a:r>
              <a:rPr lang="en-US" b="1" baseline="-25000" dirty="0"/>
              <a:t>1</a:t>
            </a:r>
            <a:r>
              <a:rPr lang="en-US" b="1" dirty="0"/>
              <a:t>, </a:t>
            </a:r>
            <a:r>
              <a:rPr lang="en-US" b="1" dirty="0" err="1"/>
              <a:t>și</a:t>
            </a:r>
            <a:r>
              <a:rPr lang="en-US" b="1" dirty="0"/>
              <a:t> P</a:t>
            </a:r>
            <a:r>
              <a:rPr lang="en-US" b="1" baseline="-25000" dirty="0"/>
              <a:t>2</a:t>
            </a:r>
            <a:r>
              <a:rPr lang="en-US" dirty="0" smtClean="0"/>
              <a:t>,</a:t>
            </a:r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B(t</a:t>
            </a:r>
            <a:r>
              <a:rPr lang="en-US" b="1" dirty="0"/>
              <a:t>)=P0 + t(P1 – P0) = (1-t)P0 + tP1 , t e [0,1]</a:t>
            </a:r>
          </a:p>
          <a:p>
            <a:endParaRPr lang="en-US" dirty="0"/>
          </a:p>
          <a:p>
            <a:r>
              <a:rPr lang="en-US" b="1" dirty="0"/>
              <a:t>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cuadratică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un segment de </a:t>
            </a:r>
            <a:r>
              <a:rPr lang="en-US" b="1" dirty="0" err="1">
                <a:hlinkClick r:id="rId2" tooltip="Parabolă (matematică) — pagină inexistentă"/>
              </a:rPr>
              <a:t>parabolă</a:t>
            </a:r>
            <a:r>
              <a:rPr lang="en-US" b="1" dirty="0"/>
              <a:t>.</a:t>
            </a:r>
          </a:p>
          <a:p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curbele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cuadratice</a:t>
            </a:r>
            <a:r>
              <a:rPr lang="en-US" b="1" dirty="0"/>
              <a:t>, se pot </a:t>
            </a:r>
            <a:r>
              <a:rPr lang="en-US" b="1" dirty="0" err="1"/>
              <a:t>construi</a:t>
            </a:r>
            <a:r>
              <a:rPr lang="en-US" b="1" dirty="0"/>
              <a:t> </a:t>
            </a:r>
            <a:r>
              <a:rPr lang="en-US" b="1" dirty="0" err="1"/>
              <a:t>puncte</a:t>
            </a:r>
            <a:r>
              <a:rPr lang="en-US" b="1" dirty="0"/>
              <a:t> </a:t>
            </a:r>
            <a:r>
              <a:rPr lang="en-US" b="1" dirty="0" err="1"/>
              <a:t>intermediare</a:t>
            </a:r>
            <a:r>
              <a:rPr lang="en-US" b="1" dirty="0"/>
              <a:t> Q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Q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astfel</a:t>
            </a:r>
            <a:r>
              <a:rPr lang="en-US" b="1" dirty="0"/>
              <a:t> </a:t>
            </a:r>
            <a:r>
              <a:rPr lang="en-US" b="1" dirty="0" err="1"/>
              <a:t>încât</a:t>
            </a:r>
            <a:r>
              <a:rPr lang="en-US" b="1" dirty="0"/>
              <a:t> </a:t>
            </a:r>
            <a:r>
              <a:rPr lang="en-US" b="1" i="1" dirty="0"/>
              <a:t>t</a:t>
            </a:r>
            <a:r>
              <a:rPr lang="en-US" b="1" dirty="0"/>
              <a:t> </a:t>
            </a:r>
            <a:r>
              <a:rPr lang="en-US" b="1" dirty="0" err="1"/>
              <a:t>variază</a:t>
            </a:r>
            <a:r>
              <a:rPr lang="en-US" b="1" dirty="0"/>
              <a:t> de la 0 la 1:</a:t>
            </a:r>
          </a:p>
          <a:p>
            <a:r>
              <a:rPr lang="en-US" b="1" dirty="0" err="1"/>
              <a:t>Punctul</a:t>
            </a:r>
            <a:r>
              <a:rPr lang="en-US" b="1" dirty="0"/>
              <a:t> Q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b="1" dirty="0" err="1"/>
              <a:t>variază</a:t>
            </a:r>
            <a:r>
              <a:rPr lang="en-US" b="1" dirty="0"/>
              <a:t> de la P</a:t>
            </a:r>
            <a:r>
              <a:rPr lang="en-US" b="1" baseline="-25000" dirty="0"/>
              <a:t>0</a:t>
            </a:r>
            <a:r>
              <a:rPr lang="en-US" b="1" dirty="0"/>
              <a:t> la P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descrie</a:t>
            </a:r>
            <a:r>
              <a:rPr lang="en-US" b="1" dirty="0"/>
              <a:t>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.</a:t>
            </a:r>
          </a:p>
          <a:p>
            <a:r>
              <a:rPr lang="en-US" b="1" dirty="0" err="1"/>
              <a:t>Punctul</a:t>
            </a:r>
            <a:r>
              <a:rPr lang="en-US" b="1" dirty="0"/>
              <a:t> Q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variază</a:t>
            </a:r>
            <a:r>
              <a:rPr lang="en-US" b="1" dirty="0"/>
              <a:t> de la P</a:t>
            </a:r>
            <a:r>
              <a:rPr lang="en-US" b="1" baseline="-25000" dirty="0"/>
              <a:t>1</a:t>
            </a:r>
            <a:r>
              <a:rPr lang="en-US" b="1" dirty="0"/>
              <a:t> la P</a:t>
            </a:r>
            <a:r>
              <a:rPr lang="en-US" b="1" baseline="-25000" dirty="0"/>
              <a:t>2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descrie</a:t>
            </a:r>
            <a:r>
              <a:rPr lang="en-US" b="1" dirty="0"/>
              <a:t>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.</a:t>
            </a:r>
          </a:p>
          <a:p>
            <a:r>
              <a:rPr lang="en-US" b="1" dirty="0" err="1"/>
              <a:t>Punctul</a:t>
            </a:r>
            <a:r>
              <a:rPr lang="en-US" b="1" dirty="0"/>
              <a:t> B(</a:t>
            </a:r>
            <a:r>
              <a:rPr lang="en-US" b="1" i="1" dirty="0"/>
              <a:t>t</a:t>
            </a:r>
            <a:r>
              <a:rPr lang="en-US" b="1" dirty="0"/>
              <a:t>) </a:t>
            </a:r>
            <a:r>
              <a:rPr lang="en-US" b="1" dirty="0" err="1"/>
              <a:t>variază</a:t>
            </a:r>
            <a:r>
              <a:rPr lang="en-US" b="1" dirty="0"/>
              <a:t> de la Q</a:t>
            </a:r>
            <a:r>
              <a:rPr lang="en-US" b="1" baseline="-25000" dirty="0"/>
              <a:t>0</a:t>
            </a:r>
            <a:r>
              <a:rPr lang="en-US" b="1" dirty="0"/>
              <a:t> la Q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descrie</a:t>
            </a:r>
            <a:r>
              <a:rPr lang="en-US" b="1" dirty="0"/>
              <a:t>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cuadratică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02" y="2235184"/>
            <a:ext cx="4261098" cy="27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58" y="1803400"/>
            <a:ext cx="5406242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96900"/>
            <a:ext cx="6349999" cy="612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 smtClean="0"/>
              <a:t>Cubice</a:t>
            </a:r>
            <a:endParaRPr lang="en-US" b="1" dirty="0" smtClean="0"/>
          </a:p>
          <a:p>
            <a:r>
              <a:rPr lang="en-US" b="1" dirty="0" err="1"/>
              <a:t>Patru</a:t>
            </a:r>
            <a:r>
              <a:rPr lang="en-US" b="1" dirty="0"/>
              <a:t> </a:t>
            </a:r>
            <a:r>
              <a:rPr lang="en-US" b="1" dirty="0" err="1"/>
              <a:t>puncte</a:t>
            </a:r>
            <a:r>
              <a:rPr lang="en-US" b="1" dirty="0"/>
              <a:t> de control P</a:t>
            </a:r>
            <a:r>
              <a:rPr lang="en-US" b="1" baseline="-25000" dirty="0"/>
              <a:t>0</a:t>
            </a:r>
            <a:r>
              <a:rPr lang="en-US" b="1" dirty="0"/>
              <a:t>, P</a:t>
            </a:r>
            <a:r>
              <a:rPr lang="en-US" b="1" baseline="-25000" dirty="0"/>
              <a:t>1</a:t>
            </a:r>
            <a:r>
              <a:rPr lang="en-US" b="1" dirty="0"/>
              <a:t>, P</a:t>
            </a:r>
            <a:r>
              <a:rPr lang="en-US" b="1" baseline="-25000" dirty="0"/>
              <a:t>2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P</a:t>
            </a:r>
            <a:r>
              <a:rPr lang="en-US" b="1" baseline="-25000" dirty="0"/>
              <a:t>3</a:t>
            </a:r>
            <a:r>
              <a:rPr lang="en-US" b="1" dirty="0"/>
              <a:t> din plan </a:t>
            </a:r>
            <a:r>
              <a:rPr lang="en-US" b="1" dirty="0" err="1"/>
              <a:t>sau</a:t>
            </a:r>
            <a:r>
              <a:rPr lang="en-US" b="1" dirty="0"/>
              <a:t> din </a:t>
            </a:r>
            <a:r>
              <a:rPr lang="en-US" b="1" dirty="0" err="1"/>
              <a:t>spațiul</a:t>
            </a:r>
            <a:r>
              <a:rPr lang="en-US" b="1" dirty="0"/>
              <a:t> tridimensional </a:t>
            </a:r>
            <a:r>
              <a:rPr lang="en-US" b="1" dirty="0" err="1"/>
              <a:t>definesc</a:t>
            </a:r>
            <a:r>
              <a:rPr lang="en-US" b="1" dirty="0"/>
              <a:t>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cubică</a:t>
            </a:r>
            <a:r>
              <a:rPr lang="en-US" b="1" dirty="0"/>
              <a:t>. </a:t>
            </a:r>
            <a:r>
              <a:rPr lang="en-US" b="1" dirty="0" err="1"/>
              <a:t>Curba</a:t>
            </a:r>
            <a:r>
              <a:rPr lang="en-US" b="1" dirty="0"/>
              <a:t> </a:t>
            </a:r>
            <a:r>
              <a:rPr lang="en-US" b="1" dirty="0" err="1"/>
              <a:t>începe</a:t>
            </a:r>
            <a:r>
              <a:rPr lang="en-US" b="1" dirty="0"/>
              <a:t> la P</a:t>
            </a:r>
            <a:r>
              <a:rPr lang="en-US" b="1" baseline="-25000" dirty="0"/>
              <a:t>0</a:t>
            </a:r>
            <a:r>
              <a:rPr lang="en-US" b="1" dirty="0"/>
              <a:t>, merge </a:t>
            </a:r>
            <a:r>
              <a:rPr lang="en-US" b="1" dirty="0" err="1"/>
              <a:t>înspre</a:t>
            </a:r>
            <a:r>
              <a:rPr lang="en-US" b="1" dirty="0"/>
              <a:t> P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ajunge</a:t>
            </a:r>
            <a:r>
              <a:rPr lang="en-US" b="1" dirty="0"/>
              <a:t> la P</a:t>
            </a:r>
            <a:r>
              <a:rPr lang="en-US" b="1" baseline="-25000" dirty="0"/>
              <a:t>3</a:t>
            </a:r>
            <a:r>
              <a:rPr lang="en-US" b="1" dirty="0"/>
              <a:t> din </a:t>
            </a:r>
            <a:r>
              <a:rPr lang="en-US" b="1" dirty="0" err="1"/>
              <a:t>direcția</a:t>
            </a:r>
            <a:r>
              <a:rPr lang="en-US" b="1" dirty="0"/>
              <a:t> </a:t>
            </a:r>
            <a:r>
              <a:rPr lang="en-US" b="1" dirty="0" err="1"/>
              <a:t>lui</a:t>
            </a:r>
            <a:r>
              <a:rPr lang="en-US" b="1" dirty="0"/>
              <a:t> P</a:t>
            </a:r>
            <a:r>
              <a:rPr lang="en-US" b="1" baseline="-25000" dirty="0"/>
              <a:t>2</a:t>
            </a:r>
            <a:r>
              <a:rPr lang="en-US" b="1" dirty="0"/>
              <a:t>. De </a:t>
            </a:r>
            <a:r>
              <a:rPr lang="en-US" b="1" dirty="0" err="1"/>
              <a:t>regulă</a:t>
            </a:r>
            <a:r>
              <a:rPr lang="en-US" b="1" dirty="0"/>
              <a:t>, </a:t>
            </a:r>
            <a:r>
              <a:rPr lang="en-US" b="1" dirty="0" err="1"/>
              <a:t>ea</a:t>
            </a:r>
            <a:r>
              <a:rPr lang="en-US" b="1" dirty="0"/>
              <a:t> nu </a:t>
            </a:r>
            <a:r>
              <a:rPr lang="en-US" b="1" dirty="0" err="1"/>
              <a:t>trece</a:t>
            </a:r>
            <a:r>
              <a:rPr lang="en-US" b="1" dirty="0"/>
              <a:t> </a:t>
            </a:r>
            <a:r>
              <a:rPr lang="en-US" b="1" dirty="0" err="1"/>
              <a:t>nici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 P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nici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 P</a:t>
            </a:r>
            <a:r>
              <a:rPr lang="en-US" b="1" baseline="-25000" dirty="0"/>
              <a:t>2</a:t>
            </a:r>
            <a:r>
              <a:rPr lang="en-US" b="1" dirty="0"/>
              <a:t>; </a:t>
            </a:r>
            <a:r>
              <a:rPr lang="en-US" b="1" dirty="0" err="1"/>
              <a:t>aceste</a:t>
            </a:r>
            <a:r>
              <a:rPr lang="en-US" b="1" dirty="0"/>
              <a:t> </a:t>
            </a:r>
            <a:r>
              <a:rPr lang="en-US" b="1" dirty="0" err="1"/>
              <a:t>puncte</a:t>
            </a:r>
            <a:r>
              <a:rPr lang="en-US" b="1" dirty="0"/>
              <a:t> </a:t>
            </a:r>
            <a:r>
              <a:rPr lang="en-US" b="1" dirty="0" err="1"/>
              <a:t>există</a:t>
            </a:r>
            <a:r>
              <a:rPr lang="en-US" b="1" dirty="0"/>
              <a:t> </a:t>
            </a:r>
            <a:r>
              <a:rPr lang="en-US" b="1" dirty="0" err="1"/>
              <a:t>doar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furniza</a:t>
            </a:r>
            <a:r>
              <a:rPr lang="en-US" b="1" dirty="0"/>
              <a:t> </a:t>
            </a:r>
            <a:r>
              <a:rPr lang="en-US" b="1" dirty="0" err="1"/>
              <a:t>informația</a:t>
            </a:r>
            <a:r>
              <a:rPr lang="en-US" b="1" dirty="0"/>
              <a:t> </a:t>
            </a:r>
            <a:r>
              <a:rPr lang="en-US" b="1" dirty="0" err="1"/>
              <a:t>legată</a:t>
            </a:r>
            <a:r>
              <a:rPr lang="en-US" b="1" dirty="0"/>
              <a:t> de </a:t>
            </a:r>
            <a:r>
              <a:rPr lang="en-US" b="1" dirty="0" err="1"/>
              <a:t>direcție</a:t>
            </a:r>
            <a:r>
              <a:rPr lang="en-US" b="1" dirty="0"/>
              <a:t>. </a:t>
            </a:r>
            <a:r>
              <a:rPr lang="en-US" b="1" dirty="0" err="1"/>
              <a:t>Distanța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 P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P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determină</a:t>
            </a:r>
            <a:r>
              <a:rPr lang="en-US" b="1" dirty="0"/>
              <a:t> „</a:t>
            </a:r>
            <a:r>
              <a:rPr lang="en-US" b="1" dirty="0" err="1"/>
              <a:t>cât</a:t>
            </a:r>
            <a:r>
              <a:rPr lang="en-US" b="1" dirty="0"/>
              <a:t> de </a:t>
            </a:r>
            <a:r>
              <a:rPr lang="en-US" b="1" dirty="0" err="1"/>
              <a:t>mult</a:t>
            </a:r>
            <a:r>
              <a:rPr lang="en-US" b="1" dirty="0"/>
              <a:t> </a:t>
            </a:r>
            <a:r>
              <a:rPr lang="en-US" b="1" dirty="0" err="1"/>
              <a:t>timp</a:t>
            </a:r>
            <a:r>
              <a:rPr lang="en-US" b="1" dirty="0"/>
              <a:t>” se </a:t>
            </a:r>
            <a:r>
              <a:rPr lang="en-US" b="1" dirty="0" err="1"/>
              <a:t>mișcă</a:t>
            </a:r>
            <a:r>
              <a:rPr lang="en-US" b="1" dirty="0"/>
              <a:t> </a:t>
            </a:r>
            <a:r>
              <a:rPr lang="en-US" b="1" dirty="0" err="1"/>
              <a:t>curba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direcția</a:t>
            </a:r>
            <a:r>
              <a:rPr lang="en-US" b="1" dirty="0"/>
              <a:t> </a:t>
            </a:r>
            <a:r>
              <a:rPr lang="en-US" b="1" dirty="0" err="1"/>
              <a:t>lui</a:t>
            </a:r>
            <a:r>
              <a:rPr lang="en-US" b="1" dirty="0"/>
              <a:t> P</a:t>
            </a:r>
            <a:r>
              <a:rPr lang="en-US" b="1" baseline="-25000" dirty="0"/>
              <a:t>2</a:t>
            </a:r>
            <a:r>
              <a:rPr lang="en-US" b="1" dirty="0"/>
              <a:t> </a:t>
            </a:r>
            <a:r>
              <a:rPr lang="en-US" b="1" dirty="0" err="1"/>
              <a:t>înainte</a:t>
            </a:r>
            <a:r>
              <a:rPr lang="en-US" b="1" dirty="0"/>
              <a:t> de a se </a:t>
            </a:r>
            <a:r>
              <a:rPr lang="en-US" b="1" dirty="0" err="1"/>
              <a:t>îndrepta</a:t>
            </a:r>
            <a:r>
              <a:rPr lang="en-US" b="1" dirty="0"/>
              <a:t> </a:t>
            </a:r>
            <a:r>
              <a:rPr lang="en-US" b="1" dirty="0" err="1"/>
              <a:t>spre</a:t>
            </a:r>
            <a:r>
              <a:rPr lang="en-US" b="1" dirty="0"/>
              <a:t> P</a:t>
            </a:r>
            <a:r>
              <a:rPr lang="en-US" b="1" baseline="-25000" dirty="0"/>
              <a:t>3</a:t>
            </a:r>
            <a:r>
              <a:rPr lang="en-US" b="1" dirty="0"/>
              <a:t>.</a:t>
            </a:r>
          </a:p>
          <a:p>
            <a:r>
              <a:rPr lang="en-US" b="1" dirty="0"/>
              <a:t>Forma </a:t>
            </a:r>
            <a:r>
              <a:rPr lang="en-US" b="1" dirty="0" err="1">
                <a:hlinkClick r:id="rId2" tooltip="Ecuație parametrică"/>
              </a:rPr>
              <a:t>parametrică</a:t>
            </a:r>
            <a:r>
              <a:rPr lang="en-US" b="1" dirty="0"/>
              <a:t> a </a:t>
            </a:r>
            <a:r>
              <a:rPr lang="en-US" b="1" dirty="0" err="1"/>
              <a:t>curbei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 smtClean="0"/>
              <a:t>: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/>
              <a:t>curbele</a:t>
            </a:r>
            <a:r>
              <a:rPr lang="en-US" b="1" dirty="0"/>
              <a:t> de grad superior,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necesare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puncte</a:t>
            </a:r>
            <a:r>
              <a:rPr lang="en-US" b="1" dirty="0"/>
              <a:t> de control.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curbele</a:t>
            </a:r>
            <a:r>
              <a:rPr lang="en-US" b="1" dirty="0"/>
              <a:t> </a:t>
            </a:r>
            <a:r>
              <a:rPr lang="en-US" b="1" dirty="0" err="1"/>
              <a:t>cubice</a:t>
            </a:r>
            <a:r>
              <a:rPr lang="en-US" b="1" dirty="0"/>
              <a:t>, se </a:t>
            </a:r>
            <a:r>
              <a:rPr lang="en-US" b="1" dirty="0" err="1"/>
              <a:t>construiesc</a:t>
            </a:r>
            <a:r>
              <a:rPr lang="en-US" b="1" dirty="0"/>
              <a:t> </a:t>
            </a:r>
            <a:r>
              <a:rPr lang="en-US" b="1" dirty="0" err="1"/>
              <a:t>punctele</a:t>
            </a:r>
            <a:r>
              <a:rPr lang="en-US" b="1" dirty="0"/>
              <a:t> Q</a:t>
            </a:r>
            <a:r>
              <a:rPr lang="en-US" b="1" baseline="-25000" dirty="0"/>
              <a:t>0</a:t>
            </a:r>
            <a:r>
              <a:rPr lang="en-US" b="1" dirty="0"/>
              <a:t>, Q</a:t>
            </a:r>
            <a:r>
              <a:rPr lang="en-US" b="1" baseline="-25000" dirty="0"/>
              <a:t>1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Q</a:t>
            </a:r>
            <a:r>
              <a:rPr lang="en-US" b="1" baseline="-25000" dirty="0"/>
              <a:t>2</a:t>
            </a:r>
            <a:r>
              <a:rPr lang="en-US" b="1" dirty="0"/>
              <a:t> care </a:t>
            </a:r>
            <a:r>
              <a:rPr lang="en-US" b="1" dirty="0" err="1"/>
              <a:t>descriu</a:t>
            </a:r>
            <a:r>
              <a:rPr lang="en-US" b="1" dirty="0"/>
              <a:t> </a:t>
            </a: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liniare</a:t>
            </a:r>
            <a:r>
              <a:rPr lang="en-US" b="1" dirty="0"/>
              <a:t>,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apoi</a:t>
            </a:r>
            <a:r>
              <a:rPr lang="en-US" b="1" dirty="0"/>
              <a:t> </a:t>
            </a:r>
            <a:r>
              <a:rPr lang="en-US" b="1" dirty="0" err="1"/>
              <a:t>punctele</a:t>
            </a:r>
            <a:r>
              <a:rPr lang="en-US" b="1" dirty="0"/>
              <a:t> R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 R</a:t>
            </a:r>
            <a:r>
              <a:rPr lang="en-US" b="1" baseline="-25000" dirty="0"/>
              <a:t>1</a:t>
            </a:r>
            <a:r>
              <a:rPr lang="en-US" b="1" dirty="0"/>
              <a:t> care </a:t>
            </a:r>
            <a:r>
              <a:rPr lang="en-US" b="1" dirty="0" err="1"/>
              <a:t>descriu</a:t>
            </a:r>
            <a:r>
              <a:rPr lang="en-US" b="1" dirty="0"/>
              <a:t> </a:t>
            </a: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</a:t>
            </a:r>
            <a:r>
              <a:rPr lang="en-US" b="1" dirty="0" err="1"/>
              <a:t>cuadratice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22" y="4330678"/>
            <a:ext cx="6053467" cy="39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49524"/>
            <a:ext cx="4518660" cy="1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Definiție</a:t>
            </a:r>
            <a:r>
              <a:rPr lang="en-US" b="1" u="sng" dirty="0"/>
              <a:t> </a:t>
            </a:r>
            <a:r>
              <a:rPr lang="en-US" b="1" u="sng" dirty="0" err="1"/>
              <a:t>generală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-2" y="609600"/>
            <a:ext cx="12077702" cy="5251510"/>
          </a:xfrm>
        </p:spPr>
        <p:txBody>
          <a:bodyPr/>
          <a:lstStyle/>
          <a:p>
            <a:r>
              <a:rPr lang="en-US" b="1" dirty="0" smtClean="0"/>
              <a:t>In general, o </a:t>
            </a:r>
            <a:r>
              <a:rPr lang="en-US" b="1" dirty="0" err="1" smtClean="0"/>
              <a:t>curba</a:t>
            </a:r>
            <a:r>
              <a:rPr lang="en-US" b="1" dirty="0" smtClean="0"/>
              <a:t> Bezier de </a:t>
            </a:r>
            <a:r>
              <a:rPr lang="en-US" b="1" dirty="0" err="1" smtClean="0"/>
              <a:t>gradul</a:t>
            </a:r>
            <a:r>
              <a:rPr lang="en-US" b="1" dirty="0" smtClean="0"/>
              <a:t> n se </a:t>
            </a:r>
            <a:r>
              <a:rPr lang="en-US" b="1" dirty="0" err="1" smtClean="0"/>
              <a:t>poate</a:t>
            </a:r>
            <a:r>
              <a:rPr lang="en-US" b="1" dirty="0" smtClean="0"/>
              <a:t> define </a:t>
            </a:r>
            <a:r>
              <a:rPr lang="en-US" b="1" dirty="0" err="1" smtClean="0"/>
              <a:t>astfel</a:t>
            </a:r>
            <a:r>
              <a:rPr lang="en-US" b="1" dirty="0" smtClean="0"/>
              <a:t>. Date </a:t>
            </a:r>
            <a:r>
              <a:rPr lang="en-US" b="1" dirty="0" err="1" smtClean="0"/>
              <a:t>fiind</a:t>
            </a:r>
            <a:r>
              <a:rPr lang="en-US" b="1" dirty="0" smtClean="0"/>
              <a:t> </a:t>
            </a:r>
            <a:r>
              <a:rPr lang="en-US" b="1" dirty="0" err="1" smtClean="0"/>
              <a:t>punctele</a:t>
            </a:r>
            <a:r>
              <a:rPr lang="en-US" b="1" dirty="0" smtClean="0"/>
              <a:t> de control P, </a:t>
            </a:r>
            <a:r>
              <a:rPr lang="en-US" b="1" dirty="0" err="1" smtClean="0"/>
              <a:t>curba</a:t>
            </a:r>
            <a:r>
              <a:rPr lang="en-US" b="1" dirty="0" smtClean="0"/>
              <a:t> are </a:t>
            </a:r>
            <a:r>
              <a:rPr lang="en-US" b="1" dirty="0" err="1" smtClean="0"/>
              <a:t>expresia</a:t>
            </a:r>
            <a:r>
              <a:rPr lang="en-US" b="1" dirty="0" smtClean="0"/>
              <a:t> 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De </a:t>
            </a:r>
            <a:r>
              <a:rPr lang="en-US" b="1" dirty="0" err="1"/>
              <a:t>exemplu</a:t>
            </a:r>
            <a:r>
              <a:rPr lang="en-US" b="1" dirty="0"/>
              <a:t>, </a:t>
            </a:r>
            <a:r>
              <a:rPr lang="en-US" b="1" dirty="0" err="1" smtClean="0"/>
              <a:t>pentru</a:t>
            </a:r>
            <a:r>
              <a:rPr lang="en-US" b="1" dirty="0" smtClean="0"/>
              <a:t> n=5: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Această</a:t>
            </a:r>
            <a:r>
              <a:rPr lang="en-US" b="1" dirty="0"/>
              <a:t> </a:t>
            </a:r>
            <a:r>
              <a:rPr lang="en-US" b="1" dirty="0" err="1"/>
              <a:t>formulă</a:t>
            </a:r>
            <a:r>
              <a:rPr lang="en-US" b="1" dirty="0"/>
              <a:t> se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/>
              <a:t>exprima</a:t>
            </a:r>
            <a:r>
              <a:rPr lang="en-US" b="1" dirty="0"/>
              <a:t> </a:t>
            </a:r>
            <a:r>
              <a:rPr lang="en-US" b="1" dirty="0" err="1"/>
              <a:t>recursiv</a:t>
            </a:r>
            <a:r>
              <a:rPr lang="en-US" b="1" dirty="0"/>
              <a:t> </a:t>
            </a:r>
            <a:r>
              <a:rPr lang="en-US" b="1" dirty="0" err="1"/>
              <a:t>astfel</a:t>
            </a:r>
            <a:r>
              <a:rPr lang="en-US" b="1" dirty="0"/>
              <a:t>: </a:t>
            </a:r>
            <a:r>
              <a:rPr lang="en-US" b="1" dirty="0" smtClean="0"/>
              <a:t>Fie </a:t>
            </a:r>
            <a:r>
              <a:rPr lang="en-US" b="1" dirty="0" err="1" smtClean="0"/>
              <a:t>Bp</a:t>
            </a:r>
            <a:r>
              <a:rPr lang="en-US" b="1" dirty="0" smtClean="0"/>
              <a:t> </a:t>
            </a:r>
            <a:r>
              <a:rPr lang="pt-BR" dirty="0"/>
              <a:t> </a:t>
            </a:r>
            <a:r>
              <a:rPr lang="pt-BR" b="1" dirty="0"/>
              <a:t>curba Bézier determinată de punctele P</a:t>
            </a:r>
            <a:r>
              <a:rPr lang="pt-BR" b="1" baseline="-25000" dirty="0"/>
              <a:t>0</a:t>
            </a:r>
            <a:r>
              <a:rPr lang="pt-BR" b="1" dirty="0"/>
              <a:t>, P</a:t>
            </a:r>
            <a:r>
              <a:rPr lang="pt-BR" b="1" baseline="-25000" dirty="0"/>
              <a:t>1</a:t>
            </a:r>
            <a:r>
              <a:rPr lang="pt-BR" b="1" dirty="0"/>
              <a:t>,..., P</a:t>
            </a:r>
            <a:r>
              <a:rPr lang="pt-BR" b="1" baseline="-25000" dirty="0"/>
              <a:t>n</a:t>
            </a:r>
            <a:r>
              <a:rPr lang="pt-BR" b="1" dirty="0"/>
              <a:t>. </a:t>
            </a:r>
            <a:r>
              <a:rPr lang="pt-BR" b="1" dirty="0" smtClean="0"/>
              <a:t>Atunci: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9" y="2503789"/>
            <a:ext cx="6268325" cy="543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9" y="3925239"/>
            <a:ext cx="6897063" cy="352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08" y="4984688"/>
            <a:ext cx="43440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82601"/>
            <a:ext cx="11302999" cy="5308600"/>
          </a:xfrm>
        </p:spPr>
        <p:txBody>
          <a:bodyPr/>
          <a:lstStyle/>
          <a:p>
            <a:r>
              <a:rPr lang="en-US" b="1" dirty="0"/>
              <a:t>Cu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cuvinte</a:t>
            </a:r>
            <a:r>
              <a:rPr lang="en-US" b="1" dirty="0"/>
              <a:t>, </a:t>
            </a:r>
            <a:r>
              <a:rPr lang="en-US" b="1" dirty="0" err="1"/>
              <a:t>curba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de </a:t>
            </a:r>
            <a:r>
              <a:rPr lang="en-US" b="1" dirty="0" err="1" smtClean="0"/>
              <a:t>gradul</a:t>
            </a:r>
            <a:r>
              <a:rPr lang="en-US" b="1" dirty="0" smtClean="0"/>
              <a:t> N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interpolare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două</a:t>
            </a:r>
            <a:r>
              <a:rPr lang="en-US" b="1" dirty="0"/>
              <a:t> </a:t>
            </a: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de </a:t>
            </a:r>
            <a:r>
              <a:rPr lang="en-US" b="1" dirty="0" err="1" smtClean="0"/>
              <a:t>gradul</a:t>
            </a:r>
            <a:r>
              <a:rPr lang="en-US" b="1" dirty="0" smtClean="0"/>
              <a:t> N-1</a:t>
            </a:r>
          </a:p>
          <a:p>
            <a:r>
              <a:rPr lang="en-US" b="1" dirty="0" err="1"/>
              <a:t>Expresia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curbe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se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 smtClean="0"/>
              <a:t>scrie</a:t>
            </a:r>
            <a:r>
              <a:rPr lang="en-US" b="1" dirty="0" smtClean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funcție</a:t>
            </a:r>
            <a:r>
              <a:rPr lang="en-US" b="1" dirty="0"/>
              <a:t> de </a:t>
            </a:r>
            <a:r>
              <a:rPr lang="en-US" b="1" dirty="0" err="1">
                <a:hlinkClick r:id="rId2" tooltip="Polinom Bernstein — pagină inexistentă"/>
              </a:rPr>
              <a:t>polinoamele</a:t>
            </a:r>
            <a:r>
              <a:rPr lang="en-US" b="1" dirty="0">
                <a:hlinkClick r:id="rId2" tooltip="Polinom Bernstein — pagină inexistentă"/>
              </a:rPr>
              <a:t> Bernstein</a:t>
            </a:r>
            <a:r>
              <a:rPr lang="en-US" b="1" dirty="0"/>
              <a:t> de </a:t>
            </a:r>
            <a:r>
              <a:rPr lang="en-US" b="1" dirty="0" err="1"/>
              <a:t>bază</a:t>
            </a:r>
            <a:r>
              <a:rPr lang="en-US" b="1" dirty="0"/>
              <a:t>, </a:t>
            </a:r>
            <a:r>
              <a:rPr lang="en-US" b="1" dirty="0" err="1"/>
              <a:t>astfel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/>
              <a:t>polinoamele</a:t>
            </a:r>
            <a:r>
              <a:rPr lang="en-US" b="1" dirty="0"/>
              <a:t> Bernstein de </a:t>
            </a:r>
            <a:r>
              <a:rPr lang="en-US" b="1" dirty="0" err="1"/>
              <a:t>gradul</a:t>
            </a:r>
            <a:r>
              <a:rPr lang="en-US" b="1" dirty="0"/>
              <a:t> 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dirty="0" err="1"/>
              <a:t>în</a:t>
            </a:r>
            <a:r>
              <a:rPr lang="en-US" b="1" dirty="0"/>
              <a:t> care t</a:t>
            </a:r>
            <a:r>
              <a:rPr lang="en-US" b="1" baseline="30000" dirty="0"/>
              <a:t>0</a:t>
            </a:r>
            <a:r>
              <a:rPr lang="en-US" b="1" dirty="0"/>
              <a:t> = 1 </a:t>
            </a:r>
            <a:r>
              <a:rPr lang="en-US" b="1" dirty="0" err="1"/>
              <a:t>și</a:t>
            </a:r>
            <a:r>
              <a:rPr lang="en-US" b="1" dirty="0"/>
              <a:t> (1 - t)</a:t>
            </a:r>
            <a:r>
              <a:rPr lang="en-US" b="1" baseline="30000" dirty="0"/>
              <a:t>0</a:t>
            </a:r>
            <a:r>
              <a:rPr lang="en-US" b="1" dirty="0"/>
              <a:t> = 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646273"/>
            <a:ext cx="315321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 </a:t>
            </a:r>
            <a:r>
              <a:rPr lang="en-US" b="1" dirty="0" err="1"/>
              <a:t>polinomială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Uneori</a:t>
            </a:r>
            <a:r>
              <a:rPr lang="en-US" b="1" dirty="0"/>
              <a:t>, </a:t>
            </a:r>
            <a:r>
              <a:rPr lang="en-US" b="1" dirty="0" err="1"/>
              <a:t>este</a:t>
            </a:r>
            <a:r>
              <a:rPr lang="en-US" b="1" dirty="0"/>
              <a:t> de </a:t>
            </a:r>
            <a:r>
              <a:rPr lang="en-US" b="1" dirty="0" err="1"/>
              <a:t>dorit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se </a:t>
            </a:r>
            <a:r>
              <a:rPr lang="en-US" b="1" dirty="0" err="1"/>
              <a:t>exprime</a:t>
            </a:r>
            <a:r>
              <a:rPr lang="en-US" b="1" dirty="0"/>
              <a:t> o </a:t>
            </a:r>
            <a:r>
              <a:rPr lang="en-US" b="1" dirty="0" err="1"/>
              <a:t>curbă</a:t>
            </a:r>
            <a:r>
              <a:rPr lang="en-US" b="1" dirty="0"/>
              <a:t> </a:t>
            </a:r>
            <a:r>
              <a:rPr lang="en-US" b="1" dirty="0" err="1"/>
              <a:t>Bézier</a:t>
            </a:r>
            <a:r>
              <a:rPr lang="en-US" b="1" dirty="0"/>
              <a:t> sub </a:t>
            </a:r>
            <a:r>
              <a:rPr lang="en-US" b="1" dirty="0" err="1"/>
              <a:t>formă</a:t>
            </a:r>
            <a:r>
              <a:rPr lang="en-US" b="1" dirty="0"/>
              <a:t> de </a:t>
            </a:r>
            <a:r>
              <a:rPr lang="en-US" b="1" dirty="0" err="1">
                <a:hlinkClick r:id="rId2" tooltip="Polinom"/>
              </a:rPr>
              <a:t>polinom</a:t>
            </a:r>
            <a:r>
              <a:rPr lang="en-US" b="1" dirty="0"/>
              <a:t> </a:t>
            </a:r>
            <a:r>
              <a:rPr lang="en-US" b="1" dirty="0" err="1"/>
              <a:t>și</a:t>
            </a:r>
            <a:r>
              <a:rPr lang="en-US" b="1" dirty="0"/>
              <a:t> nu de </a:t>
            </a:r>
            <a:r>
              <a:rPr lang="en-US" b="1" dirty="0" err="1"/>
              <a:t>sumă</a:t>
            </a:r>
            <a:r>
              <a:rPr lang="en-US" b="1" dirty="0"/>
              <a:t> de </a:t>
            </a:r>
            <a:r>
              <a:rPr lang="en-US" b="1" dirty="0" err="1">
                <a:hlinkClick r:id="rId3" tooltip="Polinom Bernstein — pagină inexistentă"/>
              </a:rPr>
              <a:t>polinoame</a:t>
            </a:r>
            <a:r>
              <a:rPr lang="en-US" b="1" dirty="0">
                <a:hlinkClick r:id="rId3" tooltip="Polinom Bernstein — pagină inexistentă"/>
              </a:rPr>
              <a:t> Bernstein</a:t>
            </a:r>
            <a:r>
              <a:rPr lang="en-US" b="1" dirty="0"/>
              <a:t>. </a:t>
            </a:r>
            <a:r>
              <a:rPr lang="en-US" b="1" dirty="0" err="1"/>
              <a:t>Aplicarea</a:t>
            </a:r>
            <a:r>
              <a:rPr lang="en-US" b="1" dirty="0"/>
              <a:t> </a:t>
            </a:r>
            <a:r>
              <a:rPr lang="en-US" b="1" dirty="0" err="1"/>
              <a:t>teoremei</a:t>
            </a:r>
            <a:r>
              <a:rPr lang="en-US" b="1" dirty="0"/>
              <a:t> </a:t>
            </a:r>
            <a:r>
              <a:rPr lang="en-US" b="1" dirty="0" err="1"/>
              <a:t>binomiale</a:t>
            </a:r>
            <a:r>
              <a:rPr lang="en-US" b="1" dirty="0"/>
              <a:t> la </a:t>
            </a:r>
            <a:r>
              <a:rPr lang="en-US" b="1" dirty="0" err="1"/>
              <a:t>definiția</a:t>
            </a:r>
            <a:r>
              <a:rPr lang="en-US" b="1" dirty="0"/>
              <a:t> </a:t>
            </a:r>
            <a:r>
              <a:rPr lang="en-US" b="1" dirty="0" err="1"/>
              <a:t>curbei</a:t>
            </a:r>
            <a:r>
              <a:rPr lang="en-US" b="1" dirty="0"/>
              <a:t>, </a:t>
            </a:r>
            <a:r>
              <a:rPr lang="en-US" b="1" dirty="0" err="1"/>
              <a:t>urmată</a:t>
            </a:r>
            <a:r>
              <a:rPr lang="en-US" b="1" dirty="0"/>
              <a:t> de o </a:t>
            </a:r>
            <a:r>
              <a:rPr lang="en-US" b="1" dirty="0" err="1"/>
              <a:t>rearanjare</a:t>
            </a:r>
            <a:r>
              <a:rPr lang="en-US" b="1" dirty="0"/>
              <a:t> a </a:t>
            </a:r>
            <a:r>
              <a:rPr lang="en-US" b="1" dirty="0" err="1"/>
              <a:t>termenilor</a:t>
            </a:r>
            <a:r>
              <a:rPr lang="en-US" b="1" dirty="0"/>
              <a:t>, </a:t>
            </a:r>
            <a:r>
              <a:rPr lang="en-US" b="1" dirty="0" err="1"/>
              <a:t>dă</a:t>
            </a:r>
            <a:r>
              <a:rPr lang="en-US" b="1" dirty="0"/>
              <a:t> </a:t>
            </a:r>
            <a:r>
              <a:rPr lang="en-US" b="1" dirty="0" err="1"/>
              <a:t>rezultatul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51" y="3544762"/>
            <a:ext cx="536332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</TotalTime>
  <Words>179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Curbe Bezier</vt:lpstr>
      <vt:lpstr>Curbă Bézier </vt:lpstr>
      <vt:lpstr>Aplicații </vt:lpstr>
      <vt:lpstr>Construcția și definiția unor curbe Bézier </vt:lpstr>
      <vt:lpstr>PowerPoint Presentation</vt:lpstr>
      <vt:lpstr>PowerPoint Presentation</vt:lpstr>
      <vt:lpstr>Definiție generală </vt:lpstr>
      <vt:lpstr>PowerPoint Presentation</vt:lpstr>
      <vt:lpstr>Forma polinomială 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Curbe Bezier</dc:title>
  <dc:creator>RePack by Diakov</dc:creator>
  <cp:lastModifiedBy>RePack by Diakov</cp:lastModifiedBy>
  <cp:revision>7</cp:revision>
  <dcterms:created xsi:type="dcterms:W3CDTF">2017-06-06T13:26:23Z</dcterms:created>
  <dcterms:modified xsi:type="dcterms:W3CDTF">2017-06-06T16:15:30Z</dcterms:modified>
</cp:coreProperties>
</file>