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sng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sng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sng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 u="sng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9642" y="480060"/>
            <a:ext cx="724471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 u="sng">
                <a:solidFill>
                  <a:srgbClr val="FF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6575" y="1616455"/>
            <a:ext cx="7723505" cy="3741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kaggle.com/datasets/maheshmani13/nifty-50-nsei-index-price-data-2015-2023" TargetMode="External"/><Relationship Id="rId3" Type="http://schemas.openxmlformats.org/officeDocument/2006/relationships/hyperlink" Target="mailto:ramanaboinasriram@gmail.com" TargetMode="External"/><Relationship Id="rId4" Type="http://schemas.openxmlformats.org/officeDocument/2006/relationships/hyperlink" Target="http://www.linkedin.com/in/ramanaboina-sriram-b949b8227" TargetMode="External"/><Relationship Id="rId5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285" y="2166238"/>
            <a:ext cx="6878320" cy="1368425"/>
          </a:xfrm>
          <a:prstGeom prst="rect"/>
        </p:spPr>
        <p:txBody>
          <a:bodyPr wrap="square" lIns="0" tIns="32384" rIns="0" bIns="0" rtlCol="0" vert="horz">
            <a:spAutoFit/>
          </a:bodyPr>
          <a:lstStyle/>
          <a:p>
            <a:pPr marL="1994535" marR="5080" indent="-1982470">
              <a:lnSpc>
                <a:spcPts val="5260"/>
              </a:lnSpc>
              <a:spcBef>
                <a:spcPts val="254"/>
              </a:spcBef>
            </a:pPr>
            <a:r>
              <a:rPr dirty="0" u="none" b="1">
                <a:solidFill>
                  <a:srgbClr val="1F487C"/>
                </a:solidFill>
                <a:latin typeface="Times New Roman"/>
                <a:cs typeface="Times New Roman"/>
              </a:rPr>
              <a:t>NSEI</a:t>
            </a:r>
            <a:r>
              <a:rPr dirty="0" u="none" spc="-75" b="1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u="none" b="1">
                <a:solidFill>
                  <a:srgbClr val="1F487C"/>
                </a:solidFill>
                <a:latin typeface="Times New Roman"/>
                <a:cs typeface="Times New Roman"/>
              </a:rPr>
              <a:t>Stock</a:t>
            </a:r>
            <a:r>
              <a:rPr dirty="0" u="none" spc="-20" b="1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u="none" spc="-25" b="1">
                <a:solidFill>
                  <a:srgbClr val="1F487C"/>
                </a:solidFill>
                <a:latin typeface="Times New Roman"/>
                <a:cs typeface="Times New Roman"/>
              </a:rPr>
              <a:t>Market</a:t>
            </a:r>
            <a:r>
              <a:rPr dirty="0" u="none" spc="-250" b="1">
                <a:solidFill>
                  <a:srgbClr val="1F487C"/>
                </a:solidFill>
                <a:latin typeface="Times New Roman"/>
                <a:cs typeface="Times New Roman"/>
              </a:rPr>
              <a:t> </a:t>
            </a:r>
            <a:r>
              <a:rPr dirty="0" u="none" spc="-10" b="1">
                <a:solidFill>
                  <a:srgbClr val="1F487C"/>
                </a:solidFill>
                <a:latin typeface="Times New Roman"/>
                <a:cs typeface="Times New Roman"/>
              </a:rPr>
              <a:t>Analysis (2015–2023)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75615" y="4716462"/>
            <a:ext cx="7957820" cy="11303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dirty="0" sz="1800">
                <a:latin typeface="Calibri"/>
                <a:cs typeface="Calibri"/>
              </a:rPr>
              <a:t>Source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https://www.kaggle.com/datasets/maheshmani13/nifty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50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nsei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index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price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sz="18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data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2015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2023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Email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ramanaboinasriram@gmail.com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800">
                <a:latin typeface="Calibri"/>
                <a:cs typeface="Calibri"/>
              </a:rPr>
              <a:t>Linkedin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www.linkedin.com/in/ramanaboina</a:t>
            </a:r>
            <a:r>
              <a:rPr dirty="0" u="heavy" sz="18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-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sriram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-</a:t>
            </a:r>
            <a:r>
              <a:rPr dirty="0" u="heavy" sz="18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b949b8227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47653" y="4152042"/>
            <a:ext cx="8253730" cy="111125"/>
            <a:chOff x="447653" y="4152042"/>
            <a:chExt cx="8253730" cy="111125"/>
          </a:xfrm>
        </p:grpSpPr>
        <p:pic>
          <p:nvPicPr>
            <p:cNvPr id="5" name="object 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53" y="4152042"/>
              <a:ext cx="8253508" cy="111125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81012" y="4176648"/>
              <a:ext cx="8188325" cy="25400"/>
            </a:xfrm>
            <a:custGeom>
              <a:avLst/>
              <a:gdLst/>
              <a:ahLst/>
              <a:cxnLst/>
              <a:rect l="l" t="t" r="r" b="b"/>
              <a:pathLst>
                <a:path w="8188325" h="25400">
                  <a:moveTo>
                    <a:pt x="8187880" y="25145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414145">
              <a:lnSpc>
                <a:spcPct val="100000"/>
              </a:lnSpc>
              <a:spcBef>
                <a:spcPts val="130"/>
              </a:spcBef>
            </a:pPr>
            <a:r>
              <a:rPr dirty="0"/>
              <a:t>Dataset</a:t>
            </a:r>
            <a:r>
              <a:rPr dirty="0" spc="-60"/>
              <a:t> </a:t>
            </a:r>
            <a:r>
              <a:rPr dirty="0" spc="-10"/>
              <a:t>Description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517649"/>
            <a:ext cx="8060690" cy="3545204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457200" algn="l"/>
              </a:tabLst>
            </a:pPr>
            <a:r>
              <a:rPr dirty="0" sz="3200">
                <a:latin typeface="Times New Roman"/>
                <a:cs typeface="Times New Roman"/>
              </a:rPr>
              <a:t>Historical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daily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NSEI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index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data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(2015–2023)</a:t>
            </a:r>
            <a:endParaRPr sz="32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457200" algn="l"/>
              </a:tabLst>
            </a:pPr>
            <a:r>
              <a:rPr dirty="0" sz="3200">
                <a:latin typeface="Times New Roman"/>
                <a:cs typeface="Times New Roman"/>
              </a:rPr>
              <a:t>Fields: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Date,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Open,</a:t>
            </a:r>
            <a:r>
              <a:rPr dirty="0" sz="3200" spc="-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High,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Low,</a:t>
            </a:r>
            <a:r>
              <a:rPr dirty="0" sz="3200" spc="-10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Close,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Volume</a:t>
            </a:r>
            <a:endParaRPr sz="32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457200" algn="l"/>
              </a:tabLst>
            </a:pPr>
            <a:r>
              <a:rPr dirty="0" sz="3200">
                <a:latin typeface="Times New Roman"/>
                <a:cs typeface="Times New Roman"/>
              </a:rPr>
              <a:t>Preprocessed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for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feature </a:t>
            </a:r>
            <a:r>
              <a:rPr dirty="0" sz="3200" spc="-10">
                <a:latin typeface="Times New Roman"/>
                <a:cs typeface="Times New Roman"/>
              </a:rPr>
              <a:t>engineering:</a:t>
            </a:r>
            <a:endParaRPr sz="32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457200" algn="l"/>
              </a:tabLst>
            </a:pPr>
            <a:r>
              <a:rPr dirty="0" sz="3200">
                <a:latin typeface="Times New Roman"/>
                <a:cs typeface="Times New Roman"/>
              </a:rPr>
              <a:t>Daily</a:t>
            </a:r>
            <a:r>
              <a:rPr dirty="0" sz="3200" spc="-1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Returns</a:t>
            </a:r>
            <a:endParaRPr sz="32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740"/>
              </a:spcBef>
              <a:buFont typeface="Wingdings"/>
              <a:buChar char=""/>
              <a:tabLst>
                <a:tab pos="457200" algn="l"/>
              </a:tabLst>
            </a:pPr>
            <a:r>
              <a:rPr dirty="0" sz="3200" spc="-10">
                <a:latin typeface="Times New Roman"/>
                <a:cs typeface="Times New Roman"/>
              </a:rPr>
              <a:t>Moving</a:t>
            </a:r>
            <a:r>
              <a:rPr dirty="0" sz="3200" spc="-23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Averages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(20,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50,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200)</a:t>
            </a:r>
            <a:endParaRPr sz="320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449580" algn="l"/>
              </a:tabLst>
            </a:pPr>
            <a:r>
              <a:rPr dirty="0" sz="3200" spc="-35">
                <a:latin typeface="Times New Roman"/>
                <a:cs typeface="Times New Roman"/>
              </a:rPr>
              <a:t>Volatility</a:t>
            </a:r>
            <a:r>
              <a:rPr dirty="0" sz="3200" spc="-12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measures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149985">
              <a:lnSpc>
                <a:spcPct val="100000"/>
              </a:lnSpc>
              <a:spcBef>
                <a:spcPts val="130"/>
              </a:spcBef>
            </a:pPr>
            <a:r>
              <a:rPr dirty="0"/>
              <a:t>Operations</a:t>
            </a:r>
            <a:r>
              <a:rPr dirty="0" spc="-160"/>
              <a:t> </a:t>
            </a:r>
            <a:r>
              <a:rPr dirty="0" spc="-10"/>
              <a:t>Performed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517649"/>
            <a:ext cx="8047355" cy="3935729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Data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Cleaning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&amp;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Preprocessing</a:t>
            </a:r>
            <a:endParaRPr sz="3200">
              <a:latin typeface="Times New Roman"/>
              <a:cs typeface="Times New Roman"/>
            </a:endParaRPr>
          </a:p>
          <a:p>
            <a:pPr marL="355600" marR="974725" indent="-3435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355600" algn="l"/>
                <a:tab pos="457200" algn="l"/>
              </a:tabLst>
            </a:pPr>
            <a:r>
              <a:rPr dirty="0" sz="3200">
                <a:latin typeface="Times New Roman"/>
                <a:cs typeface="Times New Roman"/>
              </a:rPr>
              <a:t>	Feature</a:t>
            </a:r>
            <a:r>
              <a:rPr dirty="0" sz="3200" spc="-5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Engineering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(Returns,</a:t>
            </a:r>
            <a:r>
              <a:rPr dirty="0" sz="3200" spc="-19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Averages, Volatility)</a:t>
            </a:r>
            <a:endParaRPr sz="32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735"/>
              </a:spcBef>
              <a:buFont typeface="Wingdings"/>
              <a:buChar char=""/>
              <a:tabLst>
                <a:tab pos="457200" algn="l"/>
              </a:tabLst>
            </a:pPr>
            <a:r>
              <a:rPr dirty="0" sz="3200" spc="-10">
                <a:latin typeface="Times New Roman"/>
                <a:cs typeface="Times New Roman"/>
              </a:rPr>
              <a:t>Descriptive</a:t>
            </a:r>
            <a:r>
              <a:rPr dirty="0" sz="3200" spc="-13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Analytics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ts val="3829"/>
              </a:lnSpc>
              <a:spcBef>
                <a:spcPts val="950"/>
              </a:spcBef>
              <a:buFont typeface="Wingdings"/>
              <a:buChar char=""/>
              <a:tabLst>
                <a:tab pos="355600" algn="l"/>
                <a:tab pos="449580" algn="l"/>
              </a:tabLst>
            </a:pP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Visualizations:</a:t>
            </a:r>
            <a:r>
              <a:rPr dirty="0" sz="3200" spc="-14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Line,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Candlestick,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Bar,</a:t>
            </a:r>
            <a:r>
              <a:rPr dirty="0" sz="3200" spc="-12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Scatter, </a:t>
            </a:r>
            <a:r>
              <a:rPr dirty="0" sz="3200" spc="-25">
                <a:latin typeface="Times New Roman"/>
                <a:cs typeface="Times New Roman"/>
              </a:rPr>
              <a:t>Pie</a:t>
            </a:r>
            <a:endParaRPr sz="320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615"/>
              </a:spcBef>
              <a:buFont typeface="Wingdings"/>
              <a:buChar char=""/>
              <a:tabLst>
                <a:tab pos="449580" algn="l"/>
              </a:tabLst>
            </a:pPr>
            <a:r>
              <a:rPr dirty="0" sz="3200">
                <a:latin typeface="Times New Roman"/>
                <a:cs typeface="Times New Roman"/>
              </a:rPr>
              <a:t>Trend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&amp;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Risk</a:t>
            </a:r>
            <a:r>
              <a:rPr dirty="0" sz="3200" spc="-24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351915">
              <a:lnSpc>
                <a:spcPct val="100000"/>
              </a:lnSpc>
              <a:spcBef>
                <a:spcPts val="130"/>
              </a:spcBef>
            </a:pPr>
            <a:r>
              <a:rPr dirty="0"/>
              <a:t>Analyses</a:t>
            </a:r>
            <a:r>
              <a:rPr dirty="0" spc="-110"/>
              <a:t> </a:t>
            </a:r>
            <a:r>
              <a:rPr dirty="0" spc="-10"/>
              <a:t>Performed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517649"/>
            <a:ext cx="6926580" cy="3545204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3200" spc="-45">
                <a:latin typeface="Times New Roman"/>
                <a:cs typeface="Times New Roman"/>
              </a:rPr>
              <a:t>Top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Gain/Loss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Days</a:t>
            </a:r>
            <a:endParaRPr sz="3200">
              <a:latin typeface="Times New Roman"/>
              <a:cs typeface="Times New Roman"/>
            </a:endParaRPr>
          </a:p>
          <a:p>
            <a:pPr marL="441959" indent="-429259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441959" algn="l"/>
              </a:tabLst>
            </a:pPr>
            <a:r>
              <a:rPr dirty="0" sz="3200" spc="-30">
                <a:latin typeface="Times New Roman"/>
                <a:cs typeface="Times New Roman"/>
              </a:rPr>
              <a:t>Yearly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&amp;</a:t>
            </a:r>
            <a:r>
              <a:rPr dirty="0" sz="3200" spc="-13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Monthly</a:t>
            </a:r>
            <a:r>
              <a:rPr dirty="0" sz="3200" spc="-13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Trends</a:t>
            </a:r>
            <a:endParaRPr sz="32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457200" algn="l"/>
              </a:tabLst>
            </a:pPr>
            <a:r>
              <a:rPr dirty="0" sz="3200" spc="-10">
                <a:latin typeface="Times New Roman"/>
                <a:cs typeface="Times New Roman"/>
              </a:rPr>
              <a:t>Moving</a:t>
            </a:r>
            <a:r>
              <a:rPr dirty="0" sz="3200" spc="-235">
                <a:latin typeface="Times New Roman"/>
                <a:cs typeface="Times New Roman"/>
              </a:rPr>
              <a:t> </a:t>
            </a:r>
            <a:r>
              <a:rPr dirty="0" sz="3200" spc="-25">
                <a:latin typeface="Times New Roman"/>
                <a:cs typeface="Times New Roman"/>
              </a:rPr>
              <a:t>Averages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(20,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50,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200</a:t>
            </a:r>
            <a:r>
              <a:rPr dirty="0" sz="3200" spc="-3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days)</a:t>
            </a:r>
            <a:endParaRPr sz="3200">
              <a:latin typeface="Times New Roman"/>
              <a:cs typeface="Times New Roman"/>
            </a:endParaRPr>
          </a:p>
          <a:p>
            <a:pPr marL="449580" indent="-436880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449580" algn="l"/>
              </a:tabLst>
            </a:pPr>
            <a:r>
              <a:rPr dirty="0" sz="3200" spc="-55">
                <a:latin typeface="Times New Roman"/>
                <a:cs typeface="Times New Roman"/>
              </a:rPr>
              <a:t>Volatility</a:t>
            </a:r>
            <a:r>
              <a:rPr dirty="0" sz="3200" spc="-14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Analysis</a:t>
            </a:r>
            <a:endParaRPr sz="32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740"/>
              </a:spcBef>
              <a:buFont typeface="Wingdings"/>
              <a:buChar char=""/>
              <a:tabLst>
                <a:tab pos="457200" algn="l"/>
              </a:tabLst>
            </a:pPr>
            <a:r>
              <a:rPr dirty="0" sz="3200">
                <a:latin typeface="Times New Roman"/>
                <a:cs typeface="Times New Roman"/>
              </a:rPr>
              <a:t>Correlation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between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Returns</a:t>
            </a:r>
            <a:r>
              <a:rPr dirty="0" sz="3200" spc="-2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&amp;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Volume</a:t>
            </a:r>
            <a:endParaRPr sz="32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745"/>
              </a:spcBef>
              <a:buFont typeface="Wingdings"/>
              <a:buChar char=""/>
              <a:tabLst>
                <a:tab pos="457200" algn="l"/>
              </a:tabLst>
            </a:pPr>
            <a:r>
              <a:rPr dirty="0" sz="3200">
                <a:latin typeface="Times New Roman"/>
                <a:cs typeface="Times New Roman"/>
              </a:rPr>
              <a:t>Candlestick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Visualization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87020">
              <a:lnSpc>
                <a:spcPct val="100000"/>
              </a:lnSpc>
              <a:spcBef>
                <a:spcPts val="130"/>
              </a:spcBef>
            </a:pPr>
            <a:r>
              <a:rPr dirty="0"/>
              <a:t>Key</a:t>
            </a:r>
            <a:r>
              <a:rPr dirty="0" spc="-85"/>
              <a:t> </a:t>
            </a:r>
            <a:r>
              <a:rPr dirty="0"/>
              <a:t>Insights</a:t>
            </a:r>
            <a:r>
              <a:rPr dirty="0" spc="-40"/>
              <a:t> </a:t>
            </a:r>
            <a:r>
              <a:rPr dirty="0"/>
              <a:t>–</a:t>
            </a:r>
            <a:r>
              <a:rPr dirty="0" spc="-75"/>
              <a:t> </a:t>
            </a:r>
            <a:r>
              <a:rPr dirty="0"/>
              <a:t>Market</a:t>
            </a:r>
            <a:r>
              <a:rPr dirty="0" spc="-140"/>
              <a:t> </a:t>
            </a:r>
            <a:r>
              <a:rPr dirty="0" spc="-10"/>
              <a:t>Trends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517649"/>
            <a:ext cx="7402195" cy="2953385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NSEI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exhibited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bullish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bearish</a:t>
            </a:r>
            <a:r>
              <a:rPr dirty="0" sz="3200" spc="-10">
                <a:latin typeface="Calibri"/>
                <a:cs typeface="Calibri"/>
              </a:rPr>
              <a:t> cycles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740"/>
              </a:spcBef>
              <a:buFont typeface="Wingdings"/>
              <a:buChar char=""/>
              <a:tabLst>
                <a:tab pos="447675" algn="l"/>
              </a:tabLst>
            </a:pPr>
            <a:r>
              <a:rPr dirty="0" sz="3200" spc="-10">
                <a:latin typeface="Calibri"/>
                <a:cs typeface="Calibri"/>
              </a:rPr>
              <a:t>Strongest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growth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2017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20">
                <a:latin typeface="Calibri"/>
                <a:cs typeface="Calibri"/>
              </a:rPr>
              <a:t>2021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447675" algn="l"/>
              </a:tabLst>
            </a:pPr>
            <a:r>
              <a:rPr dirty="0" sz="3200">
                <a:latin typeface="Calibri"/>
                <a:cs typeface="Calibri"/>
              </a:rPr>
              <a:t>Market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downturn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during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2020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(COVID-</a:t>
            </a:r>
            <a:r>
              <a:rPr dirty="0" sz="3200" spc="-25">
                <a:latin typeface="Calibri"/>
                <a:cs typeface="Calibri"/>
              </a:rPr>
              <a:t>19)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740"/>
              </a:spcBef>
              <a:buFont typeface="Wingdings"/>
              <a:buChar char=""/>
              <a:tabLst>
                <a:tab pos="447675" algn="l"/>
              </a:tabLst>
            </a:pPr>
            <a:r>
              <a:rPr dirty="0" sz="3200">
                <a:latin typeface="Calibri"/>
                <a:cs typeface="Calibri"/>
              </a:rPr>
              <a:t>Seasonal</a:t>
            </a:r>
            <a:r>
              <a:rPr dirty="0" sz="3200" spc="-1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patterns: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Q4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often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stronger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447675" algn="l"/>
              </a:tabLst>
            </a:pPr>
            <a:r>
              <a:rPr dirty="0" sz="3200" spc="-20">
                <a:latin typeface="Calibri"/>
                <a:cs typeface="Calibri"/>
              </a:rPr>
              <a:t>200-</a:t>
            </a:r>
            <a:r>
              <a:rPr dirty="0" sz="3200">
                <a:latin typeface="Calibri"/>
                <a:cs typeface="Calibri"/>
              </a:rPr>
              <a:t>day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highlights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long-</a:t>
            </a:r>
            <a:r>
              <a:rPr dirty="0" sz="3200">
                <a:latin typeface="Calibri"/>
                <a:cs typeface="Calibri"/>
              </a:rPr>
              <a:t>term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uptrend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3495">
              <a:lnSpc>
                <a:spcPct val="100000"/>
              </a:lnSpc>
              <a:spcBef>
                <a:spcPts val="130"/>
              </a:spcBef>
            </a:pPr>
            <a:r>
              <a:rPr dirty="0"/>
              <a:t>Key</a:t>
            </a:r>
            <a:r>
              <a:rPr dirty="0" spc="-75"/>
              <a:t> </a:t>
            </a:r>
            <a:r>
              <a:rPr dirty="0"/>
              <a:t>Insights</a:t>
            </a:r>
            <a:r>
              <a:rPr dirty="0" spc="-20"/>
              <a:t> </a:t>
            </a:r>
            <a:r>
              <a:rPr dirty="0"/>
              <a:t>–</a:t>
            </a:r>
            <a:r>
              <a:rPr dirty="0" spc="-60"/>
              <a:t> </a:t>
            </a:r>
            <a:r>
              <a:rPr dirty="0"/>
              <a:t>Risk</a:t>
            </a:r>
            <a:r>
              <a:rPr dirty="0" spc="-60"/>
              <a:t> </a:t>
            </a:r>
            <a:r>
              <a:rPr dirty="0"/>
              <a:t>&amp;</a:t>
            </a:r>
            <a:r>
              <a:rPr dirty="0" spc="-85"/>
              <a:t> </a:t>
            </a:r>
            <a:r>
              <a:rPr dirty="0" spc="-610"/>
              <a:t>V</a:t>
            </a:r>
            <a:r>
              <a:rPr dirty="0" spc="70"/>
              <a:t>o</a:t>
            </a:r>
            <a:r>
              <a:rPr dirty="0" spc="5"/>
              <a:t>l</a:t>
            </a:r>
            <a:r>
              <a:rPr dirty="0" spc="25"/>
              <a:t>a</a:t>
            </a:r>
            <a:r>
              <a:rPr dirty="0" spc="5"/>
              <a:t>t</a:t>
            </a:r>
            <a:r>
              <a:rPr dirty="0" spc="80"/>
              <a:t>i</a:t>
            </a:r>
            <a:r>
              <a:rPr dirty="0" spc="5"/>
              <a:t>li</a:t>
            </a:r>
            <a:r>
              <a:rPr dirty="0" spc="80"/>
              <a:t>t</a:t>
            </a:r>
            <a:r>
              <a:rPr dirty="0" spc="40"/>
              <a:t>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606930"/>
            <a:ext cx="7199630" cy="422846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85090" indent="-343535">
              <a:lnSpc>
                <a:spcPts val="3829"/>
              </a:lnSpc>
              <a:spcBef>
                <a:spcPts val="26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High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volatility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during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global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shocks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(2020 pandemic)</a:t>
            </a:r>
            <a:endParaRPr sz="3200">
              <a:latin typeface="Calibri"/>
              <a:cs typeface="Calibri"/>
            </a:endParaRPr>
          </a:p>
          <a:p>
            <a:pPr marL="355600" marR="541655" indent="-343535">
              <a:lnSpc>
                <a:spcPts val="3829"/>
              </a:lnSpc>
              <a:spcBef>
                <a:spcPts val="825"/>
              </a:spcBef>
              <a:buFont typeface="Wingdings"/>
              <a:buChar char=""/>
              <a:tabLst>
                <a:tab pos="355600" algn="l"/>
                <a:tab pos="447675" algn="l"/>
              </a:tabLst>
            </a:pP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Calibri"/>
                <a:cs typeface="Calibri"/>
              </a:rPr>
              <a:t>Stable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periods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(2016,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2018)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show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low </a:t>
            </a:r>
            <a:r>
              <a:rPr dirty="0" sz="3200" spc="-10">
                <a:latin typeface="Calibri"/>
                <a:cs typeface="Calibri"/>
              </a:rPr>
              <a:t>volatility</a:t>
            </a:r>
            <a:endParaRPr sz="3200">
              <a:latin typeface="Calibri"/>
              <a:cs typeface="Calibri"/>
            </a:endParaRPr>
          </a:p>
          <a:p>
            <a:pPr marL="355600" marR="634365" indent="-343535">
              <a:lnSpc>
                <a:spcPct val="100000"/>
              </a:lnSpc>
              <a:spcBef>
                <a:spcPts val="615"/>
              </a:spcBef>
              <a:buFont typeface="Wingdings"/>
              <a:buChar char=""/>
              <a:tabLst>
                <a:tab pos="355600" algn="l"/>
                <a:tab pos="447675" algn="l"/>
              </a:tabLst>
            </a:pP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10">
                <a:latin typeface="Calibri"/>
                <a:cs typeface="Calibri"/>
              </a:rPr>
              <a:t>Volatility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clustering: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high-</a:t>
            </a:r>
            <a:r>
              <a:rPr dirty="0" sz="3200">
                <a:latin typeface="Calibri"/>
                <a:cs typeface="Calibri"/>
              </a:rPr>
              <a:t>risk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periods followed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by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calm</a:t>
            </a:r>
            <a:endParaRPr sz="3200">
              <a:latin typeface="Calibri"/>
              <a:cs typeface="Calibri"/>
            </a:endParaRPr>
          </a:p>
          <a:p>
            <a:pPr marL="355600" marR="5080" indent="-343535">
              <a:lnSpc>
                <a:spcPts val="3829"/>
              </a:lnSpc>
              <a:spcBef>
                <a:spcPts val="925"/>
              </a:spcBef>
              <a:buFont typeface="Wingdings"/>
              <a:buChar char=""/>
              <a:tabLst>
                <a:tab pos="355600" algn="l"/>
                <a:tab pos="447675" algn="l"/>
              </a:tabLst>
            </a:pP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>
                <a:latin typeface="Calibri"/>
                <a:cs typeface="Calibri"/>
              </a:rPr>
              <a:t>Risk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management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needed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for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short-term </a:t>
            </a:r>
            <a:r>
              <a:rPr dirty="0" sz="3200" spc="-10">
                <a:latin typeface="Calibri"/>
                <a:cs typeface="Calibri"/>
              </a:rPr>
              <a:t>traders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755139">
              <a:lnSpc>
                <a:spcPct val="100000"/>
              </a:lnSpc>
              <a:spcBef>
                <a:spcPts val="130"/>
              </a:spcBef>
            </a:pPr>
            <a:r>
              <a:rPr dirty="0"/>
              <a:t>Investor</a:t>
            </a:r>
            <a:r>
              <a:rPr dirty="0" spc="-105"/>
              <a:t> </a:t>
            </a:r>
            <a:r>
              <a:rPr dirty="0" spc="-10"/>
              <a:t>Insights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517649"/>
            <a:ext cx="7678420" cy="335407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0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3200">
                <a:latin typeface="Times New Roman"/>
                <a:cs typeface="Times New Roman"/>
              </a:rPr>
              <a:t>Moving</a:t>
            </a:r>
            <a:r>
              <a:rPr dirty="0" sz="3200" spc="-5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averages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useful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for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entry/exit</a:t>
            </a:r>
            <a:r>
              <a:rPr dirty="0" sz="3200" spc="-10">
                <a:latin typeface="Times New Roman"/>
                <a:cs typeface="Times New Roman"/>
              </a:rPr>
              <a:t> timing</a:t>
            </a:r>
            <a:endParaRPr sz="3200">
              <a:latin typeface="Times New Roman"/>
              <a:cs typeface="Times New Roman"/>
            </a:endParaRPr>
          </a:p>
          <a:p>
            <a:pPr marL="355600" marR="705485" indent="-343535">
              <a:lnSpc>
                <a:spcPct val="100000"/>
              </a:lnSpc>
              <a:spcBef>
                <a:spcPts val="815"/>
              </a:spcBef>
              <a:buFont typeface="Wingdings"/>
              <a:buChar char=""/>
              <a:tabLst>
                <a:tab pos="355600" algn="l"/>
                <a:tab pos="457200" algn="l"/>
              </a:tabLst>
            </a:pP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0">
                <a:latin typeface="Times New Roman"/>
                <a:cs typeface="Times New Roman"/>
              </a:rPr>
              <a:t>Long-</a:t>
            </a:r>
            <a:r>
              <a:rPr dirty="0" sz="3200">
                <a:latin typeface="Times New Roman"/>
                <a:cs typeface="Times New Roman"/>
              </a:rPr>
              <a:t>term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investors</a:t>
            </a:r>
            <a:r>
              <a:rPr dirty="0" sz="3200" spc="1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benefit from</a:t>
            </a:r>
            <a:r>
              <a:rPr dirty="0" sz="3200" spc="-11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trend- following</a:t>
            </a:r>
            <a:endParaRPr sz="3200">
              <a:latin typeface="Times New Roman"/>
              <a:cs typeface="Times New Roman"/>
            </a:endParaRPr>
          </a:p>
          <a:p>
            <a:pPr marL="355600" marR="709930" indent="-343535">
              <a:lnSpc>
                <a:spcPct val="100000"/>
              </a:lnSpc>
              <a:spcBef>
                <a:spcPts val="735"/>
              </a:spcBef>
              <a:buFont typeface="Wingdings"/>
              <a:buChar char=""/>
              <a:tabLst>
                <a:tab pos="355600" algn="l"/>
                <a:tab pos="449580" algn="l"/>
              </a:tabLst>
            </a:pP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50">
                <a:latin typeface="Times New Roman"/>
                <a:cs typeface="Times New Roman"/>
              </a:rPr>
              <a:t>Volume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spikes</a:t>
            </a:r>
            <a:r>
              <a:rPr dirty="0" sz="3200" spc="-114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often</a:t>
            </a:r>
            <a:r>
              <a:rPr dirty="0" sz="3200" spc="-10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precede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large</a:t>
            </a:r>
            <a:r>
              <a:rPr dirty="0" sz="3200" spc="-130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price moves</a:t>
            </a:r>
            <a:endParaRPr sz="3200">
              <a:latin typeface="Times New Roman"/>
              <a:cs typeface="Times New Roman"/>
            </a:endParaRPr>
          </a:p>
          <a:p>
            <a:pPr marL="457200" indent="-444500">
              <a:lnSpc>
                <a:spcPct val="100000"/>
              </a:lnSpc>
              <a:spcBef>
                <a:spcPts val="805"/>
              </a:spcBef>
              <a:buFont typeface="Wingdings"/>
              <a:buChar char=""/>
              <a:tabLst>
                <a:tab pos="457200" algn="l"/>
              </a:tabLst>
            </a:pPr>
            <a:r>
              <a:rPr dirty="0" sz="3200">
                <a:latin typeface="Times New Roman"/>
                <a:cs typeface="Times New Roman"/>
              </a:rPr>
              <a:t>Diversification</a:t>
            </a:r>
            <a:r>
              <a:rPr dirty="0" sz="3200" spc="-8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reduces</a:t>
            </a:r>
            <a:r>
              <a:rPr dirty="0" sz="3200" spc="-8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portfolio</a:t>
            </a:r>
            <a:r>
              <a:rPr dirty="0" sz="3200" spc="-70">
                <a:latin typeface="Times New Roman"/>
                <a:cs typeface="Times New Roman"/>
              </a:rPr>
              <a:t> </a:t>
            </a:r>
            <a:r>
              <a:rPr dirty="0" sz="3200" spc="-20">
                <a:latin typeface="Times New Roman"/>
                <a:cs typeface="Times New Roman"/>
              </a:rPr>
              <a:t>risk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54495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Recommendations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575" y="1517649"/>
            <a:ext cx="7391400" cy="284861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Monitor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crossovers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for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trading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signals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740"/>
              </a:spcBef>
              <a:buFont typeface="Wingdings"/>
              <a:buChar char=""/>
              <a:tabLst>
                <a:tab pos="447675" algn="l"/>
              </a:tabLst>
            </a:pPr>
            <a:r>
              <a:rPr dirty="0" sz="3200">
                <a:latin typeface="Calibri"/>
                <a:cs typeface="Calibri"/>
              </a:rPr>
              <a:t>Use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volatility-</a:t>
            </a:r>
            <a:r>
              <a:rPr dirty="0" sz="3200">
                <a:latin typeface="Calibri"/>
                <a:cs typeface="Calibri"/>
              </a:rPr>
              <a:t>adjusted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stop-</a:t>
            </a:r>
            <a:r>
              <a:rPr dirty="0" sz="3200">
                <a:latin typeface="Calibri"/>
                <a:cs typeface="Calibri"/>
              </a:rPr>
              <a:t>loss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strategies</a:t>
            </a:r>
            <a:endParaRPr sz="3200">
              <a:latin typeface="Calibri"/>
              <a:cs typeface="Calibri"/>
            </a:endParaRPr>
          </a:p>
          <a:p>
            <a:pPr marL="447675" indent="-434975">
              <a:lnSpc>
                <a:spcPct val="100000"/>
              </a:lnSpc>
              <a:spcBef>
                <a:spcPts val="819"/>
              </a:spcBef>
              <a:buFont typeface="Wingdings"/>
              <a:buChar char=""/>
              <a:tabLst>
                <a:tab pos="447675" algn="l"/>
              </a:tabLst>
            </a:pPr>
            <a:r>
              <a:rPr dirty="0" sz="3200">
                <a:latin typeface="Calibri"/>
                <a:cs typeface="Calibri"/>
              </a:rPr>
              <a:t>Diversify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across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sectors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to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mitigate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shocks</a:t>
            </a:r>
            <a:endParaRPr sz="3200">
              <a:latin typeface="Calibri"/>
              <a:cs typeface="Calibri"/>
            </a:endParaRPr>
          </a:p>
          <a:p>
            <a:pPr marL="355600" marR="74295" indent="-343535">
              <a:lnSpc>
                <a:spcPct val="100000"/>
              </a:lnSpc>
              <a:spcBef>
                <a:spcPts val="740"/>
              </a:spcBef>
              <a:buFont typeface="Wingdings"/>
              <a:buChar char=""/>
              <a:tabLst>
                <a:tab pos="355600" algn="l"/>
                <a:tab pos="447675" algn="l"/>
              </a:tabLst>
            </a:pPr>
            <a:r>
              <a:rPr dirty="0" sz="3200">
                <a:latin typeface="Times New Roman"/>
                <a:cs typeface="Times New Roman"/>
              </a:rPr>
              <a:t>	</a:t>
            </a:r>
            <a:r>
              <a:rPr dirty="0" sz="3200" spc="-25">
                <a:latin typeface="Calibri"/>
                <a:cs typeface="Calibri"/>
              </a:rPr>
              <a:t>Track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global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events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as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they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strongly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affect </a:t>
            </a:r>
            <a:r>
              <a:rPr dirty="0" sz="3200" spc="-20">
                <a:latin typeface="Calibri"/>
                <a:cs typeface="Calibri"/>
              </a:rPr>
              <a:t>NSEI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35204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3535">
              <a:lnSpc>
                <a:spcPts val="3829"/>
              </a:lnSpc>
              <a:spcBef>
                <a:spcPts val="265"/>
              </a:spcBef>
              <a:buFont typeface="Wingdings"/>
              <a:buChar char=""/>
              <a:tabLst>
                <a:tab pos="355600" algn="l"/>
              </a:tabLst>
            </a:pPr>
            <a:r>
              <a:rPr dirty="0"/>
              <a:t>NSEI</a:t>
            </a:r>
            <a:r>
              <a:rPr dirty="0" spc="-105"/>
              <a:t> </a:t>
            </a:r>
            <a:r>
              <a:rPr dirty="0"/>
              <a:t>shows</a:t>
            </a:r>
            <a:r>
              <a:rPr dirty="0" spc="-65"/>
              <a:t> </a:t>
            </a:r>
            <a:r>
              <a:rPr dirty="0"/>
              <a:t>strong</a:t>
            </a:r>
            <a:r>
              <a:rPr dirty="0" spc="-45"/>
              <a:t> </a:t>
            </a:r>
            <a:r>
              <a:rPr dirty="0"/>
              <a:t>long-term</a:t>
            </a:r>
            <a:r>
              <a:rPr dirty="0" spc="-40"/>
              <a:t> </a:t>
            </a:r>
            <a:r>
              <a:rPr dirty="0"/>
              <a:t>growth</a:t>
            </a:r>
            <a:r>
              <a:rPr dirty="0" spc="-35"/>
              <a:t> </a:t>
            </a:r>
            <a:r>
              <a:rPr dirty="0" spc="-10"/>
              <a:t>despite volatility</a:t>
            </a:r>
          </a:p>
          <a:p>
            <a:pPr marL="355600" marR="751205" indent="-343535">
              <a:lnSpc>
                <a:spcPts val="3829"/>
              </a:lnSpc>
              <a:spcBef>
                <a:spcPts val="825"/>
              </a:spcBef>
              <a:buFont typeface="Wingdings"/>
              <a:buChar char=""/>
              <a:tabLst>
                <a:tab pos="355600" algn="l"/>
                <a:tab pos="457200" algn="l"/>
              </a:tabLst>
            </a:pPr>
            <a:r>
              <a:rPr dirty="0"/>
              <a:t>	</a:t>
            </a:r>
            <a:r>
              <a:rPr dirty="0" spc="-10"/>
              <a:t>Data-</a:t>
            </a:r>
            <a:r>
              <a:rPr dirty="0"/>
              <a:t>driven</a:t>
            </a:r>
            <a:r>
              <a:rPr dirty="0" spc="-85"/>
              <a:t> </a:t>
            </a:r>
            <a:r>
              <a:rPr dirty="0"/>
              <a:t>strategies</a:t>
            </a:r>
            <a:r>
              <a:rPr dirty="0" spc="-35"/>
              <a:t> </a:t>
            </a:r>
            <a:r>
              <a:rPr dirty="0"/>
              <a:t>improve</a:t>
            </a:r>
            <a:r>
              <a:rPr dirty="0" spc="-50"/>
              <a:t> </a:t>
            </a:r>
            <a:r>
              <a:rPr dirty="0" spc="-10"/>
              <a:t>decision making</a:t>
            </a:r>
          </a:p>
          <a:p>
            <a:pPr marL="355600" marR="1494790" indent="-343535">
              <a:lnSpc>
                <a:spcPct val="101699"/>
              </a:lnSpc>
              <a:spcBef>
                <a:spcPts val="550"/>
              </a:spcBef>
              <a:buFont typeface="Wingdings"/>
              <a:buChar char=""/>
              <a:tabLst>
                <a:tab pos="355600" algn="l"/>
                <a:tab pos="449580" algn="l"/>
              </a:tabLst>
            </a:pPr>
            <a:r>
              <a:rPr dirty="0"/>
              <a:t>	</a:t>
            </a:r>
            <a:r>
              <a:rPr dirty="0" spc="-35"/>
              <a:t>Volatility</a:t>
            </a:r>
            <a:r>
              <a:rPr dirty="0" spc="-55"/>
              <a:t> </a:t>
            </a:r>
            <a:r>
              <a:rPr dirty="0"/>
              <a:t>risk</a:t>
            </a:r>
            <a:r>
              <a:rPr dirty="0" spc="-60"/>
              <a:t> </a:t>
            </a:r>
            <a:r>
              <a:rPr dirty="0"/>
              <a:t>can</a:t>
            </a:r>
            <a:r>
              <a:rPr dirty="0" spc="-60"/>
              <a:t> </a:t>
            </a:r>
            <a:r>
              <a:rPr dirty="0"/>
              <a:t>be</a:t>
            </a:r>
            <a:r>
              <a:rPr dirty="0" spc="-100"/>
              <a:t> </a:t>
            </a:r>
            <a:r>
              <a:rPr dirty="0"/>
              <a:t>managed</a:t>
            </a:r>
            <a:r>
              <a:rPr dirty="0" spc="-65"/>
              <a:t> </a:t>
            </a:r>
            <a:r>
              <a:rPr dirty="0" spc="-20"/>
              <a:t>with </a:t>
            </a:r>
            <a:r>
              <a:rPr dirty="0" spc="-10"/>
              <a:t>diversification</a:t>
            </a:r>
          </a:p>
          <a:p>
            <a:pPr marL="457200" indent="-444500">
              <a:lnSpc>
                <a:spcPct val="100000"/>
              </a:lnSpc>
              <a:spcBef>
                <a:spcPts val="740"/>
              </a:spcBef>
              <a:buFont typeface="Wingdings"/>
              <a:buChar char=""/>
              <a:tabLst>
                <a:tab pos="457200" algn="l"/>
              </a:tabLst>
            </a:pPr>
            <a:r>
              <a:rPr dirty="0" spc="-20"/>
              <a:t>Long-</a:t>
            </a:r>
            <a:r>
              <a:rPr dirty="0"/>
              <a:t>term</a:t>
            </a:r>
            <a:r>
              <a:rPr dirty="0" spc="-55"/>
              <a:t> </a:t>
            </a:r>
            <a:r>
              <a:rPr dirty="0"/>
              <a:t>outlook</a:t>
            </a:r>
            <a:r>
              <a:rPr dirty="0" spc="-55"/>
              <a:t> </a:t>
            </a:r>
            <a:r>
              <a:rPr dirty="0"/>
              <a:t>remains </a:t>
            </a:r>
            <a:r>
              <a:rPr dirty="0" spc="-10"/>
              <a:t>positive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2025-10-04T12:35:58Z</dcterms:created>
  <dcterms:modified xsi:type="dcterms:W3CDTF">2025-10-04T12:35:58Z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2025-10-04T00:00:00Z</vt:filetime>
  </property>
  <property fmtid="{D5CDD505-2E9C-101B-9397-08002B2CF9AE}" pid="3" name="LastSaved">
    <vt:filetime>2025-10-04T00:00:00Z</vt:filetime>
  </property>
</Properties>
</file>