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69799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35D4CDD-52A0-7F49-8ABD-65A556DC6EE9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6A4"/>
    <a:srgbClr val="6D7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80" d="100"/>
          <a:sy n="80" d="100"/>
        </p:scale>
        <p:origin x="5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93F2F-42E7-464B-970D-D18E121D4F6F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3875" y="1143000"/>
            <a:ext cx="5810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D333A-49B0-1541-B039-7BB120C1BF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696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1pPr>
    <a:lvl2pPr marL="541096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2pPr>
    <a:lvl3pPr marL="1082192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3pPr>
    <a:lvl4pPr marL="1623289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4pPr>
    <a:lvl5pPr marL="2164385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5pPr>
    <a:lvl6pPr marL="2705481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6pPr>
    <a:lvl7pPr marL="3246577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7pPr>
    <a:lvl8pPr marL="3787673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8pPr>
    <a:lvl9pPr marL="4328770" algn="l" defTabSz="1082192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D333A-49B0-1541-B039-7BB120C1BF5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908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D333A-49B0-1541-B039-7BB120C1BF55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515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2488" y="1475959"/>
            <a:ext cx="12734925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4736847"/>
            <a:ext cx="12734925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605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2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1" y="480157"/>
            <a:ext cx="3661291" cy="76428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8" y="480157"/>
            <a:ext cx="10771624" cy="764283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176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73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4" y="2248386"/>
            <a:ext cx="14645164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4" y="6035358"/>
            <a:ext cx="14645164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559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2400782"/>
            <a:ext cx="7216458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2400782"/>
            <a:ext cx="7216458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90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480157"/>
            <a:ext cx="14645164" cy="1743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0" y="2210808"/>
            <a:ext cx="7183293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0" y="3294290"/>
            <a:ext cx="7183293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4" y="2210808"/>
            <a:ext cx="7218669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4" y="3294290"/>
            <a:ext cx="7218669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29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05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834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1" y="601239"/>
            <a:ext cx="5476459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298510"/>
            <a:ext cx="8596074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1" y="2705576"/>
            <a:ext cx="5476459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025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1" y="601239"/>
            <a:ext cx="5476459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298510"/>
            <a:ext cx="8596074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1" y="2705576"/>
            <a:ext cx="5476459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07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480157"/>
            <a:ext cx="14645164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2400782"/>
            <a:ext cx="14645164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8358896"/>
            <a:ext cx="382047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C03C-2882-824E-B1BB-030A4AF57786}" type="datetimeFigureOut">
              <a:rPr lang="en-DE" smtClean="0"/>
              <a:t>12.04.23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8358896"/>
            <a:ext cx="5730716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8358896"/>
            <a:ext cx="382047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65E2-D2ED-B648-81DE-55183E1858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49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Oval 1033">
            <a:extLst>
              <a:ext uri="{FF2B5EF4-FFF2-40B4-BE49-F238E27FC236}">
                <a16:creationId xmlns:a16="http://schemas.microsoft.com/office/drawing/2014/main" id="{5B503C47-6212-7AD9-4719-F6886F3A1652}"/>
              </a:ext>
            </a:extLst>
          </p:cNvPr>
          <p:cNvSpPr/>
          <p:nvPr/>
        </p:nvSpPr>
        <p:spPr>
          <a:xfrm>
            <a:off x="273113" y="1455063"/>
            <a:ext cx="16330084" cy="724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D950575C-3AF8-E94C-01CF-87A44331D47C}"/>
              </a:ext>
            </a:extLst>
          </p:cNvPr>
          <p:cNvSpPr/>
          <p:nvPr/>
        </p:nvSpPr>
        <p:spPr>
          <a:xfrm>
            <a:off x="3287381" y="2985053"/>
            <a:ext cx="10077166" cy="3649361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CB46E639-60E5-B013-584C-55C6D7F45CCF}"/>
              </a:ext>
            </a:extLst>
          </p:cNvPr>
          <p:cNvGrpSpPr/>
          <p:nvPr/>
        </p:nvGrpSpPr>
        <p:grpSpPr>
          <a:xfrm>
            <a:off x="273113" y="1938386"/>
            <a:ext cx="1788735" cy="796100"/>
            <a:chOff x="2320030" y="1793887"/>
            <a:chExt cx="1788735" cy="7961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43D1746-DC3A-4C84-D1D3-694AD6432DB5}"/>
                </a:ext>
              </a:extLst>
            </p:cNvPr>
            <p:cNvSpPr/>
            <p:nvPr/>
          </p:nvSpPr>
          <p:spPr>
            <a:xfrm>
              <a:off x="2320030" y="1831529"/>
              <a:ext cx="1757178" cy="71148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9" name="Graphic 8" descr="User outline">
              <a:extLst>
                <a:ext uri="{FF2B5EF4-FFF2-40B4-BE49-F238E27FC236}">
                  <a16:creationId xmlns:a16="http://schemas.microsoft.com/office/drawing/2014/main" id="{A1345672-6CB5-0B94-807C-93748A4FB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98236" y="2126107"/>
              <a:ext cx="463880" cy="46388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91C0DD-0061-F654-7F97-CBF68E02D346}"/>
                </a:ext>
              </a:extLst>
            </p:cNvPr>
            <p:cNvSpPr txBox="1"/>
            <p:nvPr/>
          </p:nvSpPr>
          <p:spPr>
            <a:xfrm>
              <a:off x="2351587" y="1793887"/>
              <a:ext cx="1757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</a:rPr>
                <a:t>GEUS Supervisor</a:t>
              </a: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559A9814-99CF-E804-2185-9B1FD7DB9320}"/>
              </a:ext>
            </a:extLst>
          </p:cNvPr>
          <p:cNvGrpSpPr/>
          <p:nvPr/>
        </p:nvGrpSpPr>
        <p:grpSpPr>
          <a:xfrm>
            <a:off x="14628313" y="1912586"/>
            <a:ext cx="1861087" cy="773070"/>
            <a:chOff x="12636088" y="1728627"/>
            <a:chExt cx="1861087" cy="77307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0E85832-CE59-CD3C-C487-86CB3E674F13}"/>
                </a:ext>
              </a:extLst>
            </p:cNvPr>
            <p:cNvSpPr/>
            <p:nvPr/>
          </p:nvSpPr>
          <p:spPr>
            <a:xfrm>
              <a:off x="12636088" y="1754427"/>
              <a:ext cx="1846356" cy="74727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2" name="Graphic 11" descr="User outline">
              <a:extLst>
                <a:ext uri="{FF2B5EF4-FFF2-40B4-BE49-F238E27FC236}">
                  <a16:creationId xmlns:a16="http://schemas.microsoft.com/office/drawing/2014/main" id="{B674B571-59AB-2CAD-C98B-6FDD5337C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17401" y="2037817"/>
              <a:ext cx="463880" cy="4638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B10FAF-4288-D7D1-1D04-0875D4618F71}"/>
                </a:ext>
              </a:extLst>
            </p:cNvPr>
            <p:cNvSpPr txBox="1"/>
            <p:nvPr/>
          </p:nvSpPr>
          <p:spPr>
            <a:xfrm>
              <a:off x="12836485" y="1728627"/>
              <a:ext cx="1660690" cy="7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</a:rPr>
                <a:t>CBS Supervisor</a:t>
              </a: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9F802B75-8400-023F-C0C1-3CC9F6D8020E}"/>
              </a:ext>
            </a:extLst>
          </p:cNvPr>
          <p:cNvGrpSpPr/>
          <p:nvPr/>
        </p:nvGrpSpPr>
        <p:grpSpPr>
          <a:xfrm>
            <a:off x="9052940" y="324272"/>
            <a:ext cx="5540021" cy="834216"/>
            <a:chOff x="8315715" y="1063242"/>
            <a:chExt cx="5540021" cy="834216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1BE3C9B-5116-A8BA-04C2-3D31FC76DE0C}"/>
                </a:ext>
              </a:extLst>
            </p:cNvPr>
            <p:cNvSpPr/>
            <p:nvPr/>
          </p:nvSpPr>
          <p:spPr>
            <a:xfrm>
              <a:off x="8315715" y="1063242"/>
              <a:ext cx="5467923" cy="5475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7482B4-C113-2963-2274-AD0860EAAD65}"/>
                </a:ext>
              </a:extLst>
            </p:cNvPr>
            <p:cNvSpPr txBox="1"/>
            <p:nvPr/>
          </p:nvSpPr>
          <p:spPr>
            <a:xfrm>
              <a:off x="8420650" y="1149561"/>
              <a:ext cx="5435086" cy="7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</a:rPr>
                <a:t>Definition of research Question and focus of the study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F3614-E754-FAD0-3280-C804630A9441}"/>
              </a:ext>
            </a:extLst>
          </p:cNvPr>
          <p:cNvCxnSpPr>
            <a:cxnSpLocks/>
          </p:cNvCxnSpPr>
          <p:nvPr/>
        </p:nvCxnSpPr>
        <p:spPr>
          <a:xfrm>
            <a:off x="10208941" y="992917"/>
            <a:ext cx="0" cy="115698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53C354BD-B590-EECB-F10B-CD45CBA9448E}"/>
              </a:ext>
            </a:extLst>
          </p:cNvPr>
          <p:cNvGrpSpPr/>
          <p:nvPr/>
        </p:nvGrpSpPr>
        <p:grpSpPr>
          <a:xfrm>
            <a:off x="14044338" y="4212373"/>
            <a:ext cx="2208817" cy="396231"/>
            <a:chOff x="5472503" y="1785091"/>
            <a:chExt cx="2208817" cy="39623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F6727A1-973B-4C0B-C1C7-9E7471ACD44E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44AE5D-CF48-8547-D896-0139EA6A3D08}"/>
                </a:ext>
              </a:extLst>
            </p:cNvPr>
            <p:cNvSpPr txBox="1"/>
            <p:nvPr/>
          </p:nvSpPr>
          <p:spPr>
            <a:xfrm>
              <a:off x="6043756" y="1827188"/>
              <a:ext cx="1407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Data Exploration</a:t>
              </a:r>
            </a:p>
          </p:txBody>
        </p:sp>
        <p:pic>
          <p:nvPicPr>
            <p:cNvPr id="58" name="Picture 6" descr="Python (programming language) - Wikipedia">
              <a:extLst>
                <a:ext uri="{FF2B5EF4-FFF2-40B4-BE49-F238E27FC236}">
                  <a16:creationId xmlns:a16="http://schemas.microsoft.com/office/drawing/2014/main" id="{9E503337-D09B-8B39-7002-4E7BE3217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0BE603FA-7E8C-4940-F198-E7940423080D}"/>
              </a:ext>
            </a:extLst>
          </p:cNvPr>
          <p:cNvGrpSpPr/>
          <p:nvPr/>
        </p:nvGrpSpPr>
        <p:grpSpPr>
          <a:xfrm>
            <a:off x="2351587" y="314925"/>
            <a:ext cx="5636583" cy="835962"/>
            <a:chOff x="2753290" y="1086162"/>
            <a:chExt cx="5636583" cy="835962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95000D6-ED9E-C16A-2D5F-A99F8A94C142}"/>
                </a:ext>
              </a:extLst>
            </p:cNvPr>
            <p:cNvSpPr/>
            <p:nvPr/>
          </p:nvSpPr>
          <p:spPr>
            <a:xfrm>
              <a:off x="2753290" y="1086162"/>
              <a:ext cx="5467923" cy="53961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B156D3-ADE9-2AD3-0CAF-3F0DD6AD99E0}"/>
                </a:ext>
              </a:extLst>
            </p:cNvPr>
            <p:cNvSpPr txBox="1"/>
            <p:nvPr/>
          </p:nvSpPr>
          <p:spPr>
            <a:xfrm>
              <a:off x="3067881" y="1174227"/>
              <a:ext cx="5321992" cy="7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>
                  <a:solidFill>
                    <a:schemeClr val="bg1"/>
                  </a:solidFill>
                </a:rPr>
                <a:t>Contextualization &amp; interpretation of final results</a:t>
              </a:r>
            </a:p>
          </p:txBody>
        </p:sp>
      </p:grp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FAE708FF-4DB5-91DA-4819-0223A58035D9}"/>
              </a:ext>
            </a:extLst>
          </p:cNvPr>
          <p:cNvCxnSpPr>
            <a:cxnSpLocks/>
          </p:cNvCxnSpPr>
          <p:nvPr/>
        </p:nvCxnSpPr>
        <p:spPr>
          <a:xfrm flipV="1">
            <a:off x="6367493" y="905386"/>
            <a:ext cx="0" cy="100074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853BBF2-40FA-192D-C3D0-358047BD11C6}"/>
              </a:ext>
            </a:extLst>
          </p:cNvPr>
          <p:cNvGrpSpPr/>
          <p:nvPr/>
        </p:nvGrpSpPr>
        <p:grpSpPr>
          <a:xfrm>
            <a:off x="9183892" y="2332612"/>
            <a:ext cx="2208818" cy="444826"/>
            <a:chOff x="5472504" y="1324750"/>
            <a:chExt cx="2208818" cy="44482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F0A7EF1-1459-09A7-B938-9DEBAB9ED583}"/>
                </a:ext>
              </a:extLst>
            </p:cNvPr>
            <p:cNvSpPr/>
            <p:nvPr/>
          </p:nvSpPr>
          <p:spPr>
            <a:xfrm>
              <a:off x="5472504" y="1324750"/>
              <a:ext cx="2208818" cy="444826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1DD006-F0D7-B477-25AF-DC4FF810A273}"/>
                </a:ext>
              </a:extLst>
            </p:cNvPr>
            <p:cNvSpPr txBox="1"/>
            <p:nvPr/>
          </p:nvSpPr>
          <p:spPr>
            <a:xfrm>
              <a:off x="6014521" y="1386333"/>
              <a:ext cx="16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Data Fetch </a:t>
              </a:r>
            </a:p>
          </p:txBody>
        </p:sp>
        <p:pic>
          <p:nvPicPr>
            <p:cNvPr id="1028" name="Picture 4" descr="GitHub Logos and Usage · GitHub">
              <a:extLst>
                <a:ext uri="{FF2B5EF4-FFF2-40B4-BE49-F238E27FC236}">
                  <a16:creationId xmlns:a16="http://schemas.microsoft.com/office/drawing/2014/main" id="{E5D0A618-208D-020D-1517-1DB8B73AA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387" y="1334279"/>
              <a:ext cx="411886" cy="4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89475ECA-4F05-4B2C-BAF1-1382140F7B79}"/>
              </a:ext>
            </a:extLst>
          </p:cNvPr>
          <p:cNvGrpSpPr/>
          <p:nvPr/>
        </p:nvGrpSpPr>
        <p:grpSpPr>
          <a:xfrm>
            <a:off x="9381279" y="3694735"/>
            <a:ext cx="1850110" cy="302396"/>
            <a:chOff x="5472504" y="1785092"/>
            <a:chExt cx="1850110" cy="302396"/>
          </a:xfrm>
        </p:grpSpPr>
        <p:sp>
          <p:nvSpPr>
            <p:cNvPr id="1043" name="Rounded Rectangle 1042">
              <a:extLst>
                <a:ext uri="{FF2B5EF4-FFF2-40B4-BE49-F238E27FC236}">
                  <a16:creationId xmlns:a16="http://schemas.microsoft.com/office/drawing/2014/main" id="{7DC13074-747D-4894-9D58-9D859E881111}"/>
                </a:ext>
              </a:extLst>
            </p:cNvPr>
            <p:cNvSpPr/>
            <p:nvPr/>
          </p:nvSpPr>
          <p:spPr>
            <a:xfrm>
              <a:off x="5472504" y="1785092"/>
              <a:ext cx="1850110" cy="3023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D8A0DB6B-4AF2-460A-A979-392722C07AA7}"/>
                </a:ext>
              </a:extLst>
            </p:cNvPr>
            <p:cNvSpPr txBox="1"/>
            <p:nvPr/>
          </p:nvSpPr>
          <p:spPr>
            <a:xfrm>
              <a:off x="5915124" y="1810488"/>
              <a:ext cx="1407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</a:rPr>
                <a:t>Data Exploration</a:t>
              </a:r>
            </a:p>
          </p:txBody>
        </p:sp>
        <p:pic>
          <p:nvPicPr>
            <p:cNvPr id="1045" name="Picture 6" descr="Python (programming language) - Wikipedia">
              <a:extLst>
                <a:ext uri="{FF2B5EF4-FFF2-40B4-BE49-F238E27FC236}">
                  <a16:creationId xmlns:a16="http://schemas.microsoft.com/office/drawing/2014/main" id="{755B8A87-C50E-7CCC-AF6F-792F697162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800" y="1792528"/>
              <a:ext cx="252246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65C6E839-CECC-358E-1C34-4059A0D963EC}"/>
              </a:ext>
            </a:extLst>
          </p:cNvPr>
          <p:cNvSpPr txBox="1"/>
          <p:nvPr/>
        </p:nvSpPr>
        <p:spPr>
          <a:xfrm rot="21092434">
            <a:off x="4836138" y="3312008"/>
            <a:ext cx="199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F0502020204030204" pitchFamily="34" charset="0"/>
                <a:cs typeface="Abadi" panose="020F0502020204030204" pitchFamily="34" charset="0"/>
              </a:defRPr>
            </a:lvl1pPr>
          </a:lstStyle>
          <a:p>
            <a:r>
              <a:rPr lang="en-DE" dirty="0"/>
              <a:t>Subset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63BB922-A10A-E041-AD63-64037EA95127}"/>
              </a:ext>
            </a:extLst>
          </p:cNvPr>
          <p:cNvSpPr txBox="1"/>
          <p:nvPr/>
        </p:nvSpPr>
        <p:spPr>
          <a:xfrm rot="21092434">
            <a:off x="3912687" y="1874502"/>
            <a:ext cx="1991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Abadi" panose="020F0502020204030204" pitchFamily="34" charset="0"/>
                <a:cs typeface="Abadi" panose="020F0502020204030204" pitchFamily="34" charset="0"/>
              </a:defRPr>
            </a:lvl1pPr>
          </a:lstStyle>
          <a:p>
            <a:r>
              <a:rPr lang="en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Dataset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4A696AC8-4F83-0032-0F19-4FD058D6E757}"/>
              </a:ext>
            </a:extLst>
          </p:cNvPr>
          <p:cNvCxnSpPr>
            <a:cxnSpLocks/>
          </p:cNvCxnSpPr>
          <p:nvPr/>
        </p:nvCxnSpPr>
        <p:spPr>
          <a:xfrm>
            <a:off x="10271523" y="2795360"/>
            <a:ext cx="0" cy="761847"/>
          </a:xfrm>
          <a:prstGeom prst="straightConnector1">
            <a:avLst/>
          </a:prstGeom>
          <a:ln w="38100">
            <a:solidFill>
              <a:srgbClr val="6D7D9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C8041893-3A83-803A-1672-2EF628521EBB}"/>
              </a:ext>
            </a:extLst>
          </p:cNvPr>
          <p:cNvGrpSpPr/>
          <p:nvPr/>
        </p:nvGrpSpPr>
        <p:grpSpPr>
          <a:xfrm>
            <a:off x="10859153" y="4940870"/>
            <a:ext cx="2013043" cy="302396"/>
            <a:chOff x="5472504" y="1785092"/>
            <a:chExt cx="2013043" cy="302396"/>
          </a:xfrm>
        </p:grpSpPr>
        <p:sp>
          <p:nvSpPr>
            <p:cNvPr id="1066" name="Rounded Rectangle 1065">
              <a:extLst>
                <a:ext uri="{FF2B5EF4-FFF2-40B4-BE49-F238E27FC236}">
                  <a16:creationId xmlns:a16="http://schemas.microsoft.com/office/drawing/2014/main" id="{A0704C79-6226-A174-CEEC-35EA7DF54E6C}"/>
                </a:ext>
              </a:extLst>
            </p:cNvPr>
            <p:cNvSpPr/>
            <p:nvPr/>
          </p:nvSpPr>
          <p:spPr>
            <a:xfrm>
              <a:off x="5472504" y="1785092"/>
              <a:ext cx="1850110" cy="3023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B6387132-93BE-DE22-B70D-0F766A49708E}"/>
                </a:ext>
              </a:extLst>
            </p:cNvPr>
            <p:cNvSpPr txBox="1"/>
            <p:nvPr/>
          </p:nvSpPr>
          <p:spPr>
            <a:xfrm>
              <a:off x="5820135" y="1794908"/>
              <a:ext cx="166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</a:rPr>
                <a:t>Data Pre-Processing</a:t>
              </a:r>
            </a:p>
          </p:txBody>
        </p:sp>
        <p:pic>
          <p:nvPicPr>
            <p:cNvPr id="1068" name="Picture 6" descr="Python (programming language) - Wikipedia">
              <a:extLst>
                <a:ext uri="{FF2B5EF4-FFF2-40B4-BE49-F238E27FC236}">
                  <a16:creationId xmlns:a16="http://schemas.microsoft.com/office/drawing/2014/main" id="{B89490D0-506D-0A54-14F8-EE11C9B7A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800" y="1792528"/>
              <a:ext cx="252246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87C49347-010E-5F81-3D8A-CCBF6DFDCC3F}"/>
              </a:ext>
            </a:extLst>
          </p:cNvPr>
          <p:cNvGrpSpPr/>
          <p:nvPr/>
        </p:nvGrpSpPr>
        <p:grpSpPr>
          <a:xfrm>
            <a:off x="7796268" y="5612620"/>
            <a:ext cx="2141815" cy="302396"/>
            <a:chOff x="5472504" y="1785092"/>
            <a:chExt cx="2141815" cy="302396"/>
          </a:xfrm>
        </p:grpSpPr>
        <p:sp>
          <p:nvSpPr>
            <p:cNvPr id="1070" name="Rounded Rectangle 1069">
              <a:extLst>
                <a:ext uri="{FF2B5EF4-FFF2-40B4-BE49-F238E27FC236}">
                  <a16:creationId xmlns:a16="http://schemas.microsoft.com/office/drawing/2014/main" id="{42104A6D-7DE6-8C64-FF65-C3454B1CD853}"/>
                </a:ext>
              </a:extLst>
            </p:cNvPr>
            <p:cNvSpPr/>
            <p:nvPr/>
          </p:nvSpPr>
          <p:spPr>
            <a:xfrm>
              <a:off x="5472504" y="1785092"/>
              <a:ext cx="1850110" cy="3023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409E3057-97B5-8504-3013-6AC1D6FE960B}"/>
                </a:ext>
              </a:extLst>
            </p:cNvPr>
            <p:cNvSpPr txBox="1"/>
            <p:nvPr/>
          </p:nvSpPr>
          <p:spPr>
            <a:xfrm>
              <a:off x="5948907" y="1792528"/>
              <a:ext cx="166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</a:rPr>
                <a:t>Modelling</a:t>
              </a:r>
            </a:p>
          </p:txBody>
        </p:sp>
        <p:pic>
          <p:nvPicPr>
            <p:cNvPr id="1072" name="Picture 6" descr="Python (programming language) - Wikipedia">
              <a:extLst>
                <a:ext uri="{FF2B5EF4-FFF2-40B4-BE49-F238E27FC236}">
                  <a16:creationId xmlns:a16="http://schemas.microsoft.com/office/drawing/2014/main" id="{E64F3218-FC84-C962-82C8-9C39B0B62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800" y="1792528"/>
              <a:ext cx="252246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F187920C-3BA8-16E1-F310-B4BDB4701E2B}"/>
              </a:ext>
            </a:extLst>
          </p:cNvPr>
          <p:cNvGrpSpPr/>
          <p:nvPr/>
        </p:nvGrpSpPr>
        <p:grpSpPr>
          <a:xfrm>
            <a:off x="5951462" y="3692607"/>
            <a:ext cx="2141815" cy="302396"/>
            <a:chOff x="5472504" y="1785092"/>
            <a:chExt cx="2141815" cy="302396"/>
          </a:xfrm>
        </p:grpSpPr>
        <p:sp>
          <p:nvSpPr>
            <p:cNvPr id="1074" name="Rounded Rectangle 1073">
              <a:extLst>
                <a:ext uri="{FF2B5EF4-FFF2-40B4-BE49-F238E27FC236}">
                  <a16:creationId xmlns:a16="http://schemas.microsoft.com/office/drawing/2014/main" id="{50003FD8-72AD-092A-2147-477C97939BD3}"/>
                </a:ext>
              </a:extLst>
            </p:cNvPr>
            <p:cNvSpPr/>
            <p:nvPr/>
          </p:nvSpPr>
          <p:spPr>
            <a:xfrm>
              <a:off x="5472504" y="1785092"/>
              <a:ext cx="1850110" cy="3023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4CAE5438-996F-326C-CDC1-0713DC515D9E}"/>
                </a:ext>
              </a:extLst>
            </p:cNvPr>
            <p:cNvSpPr txBox="1"/>
            <p:nvPr/>
          </p:nvSpPr>
          <p:spPr>
            <a:xfrm>
              <a:off x="5948907" y="1792528"/>
              <a:ext cx="166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</a:rPr>
                <a:t>Evaluation</a:t>
              </a:r>
            </a:p>
          </p:txBody>
        </p:sp>
        <p:pic>
          <p:nvPicPr>
            <p:cNvPr id="1076" name="Picture 6" descr="Python (programming language) - Wikipedia">
              <a:extLst>
                <a:ext uri="{FF2B5EF4-FFF2-40B4-BE49-F238E27FC236}">
                  <a16:creationId xmlns:a16="http://schemas.microsoft.com/office/drawing/2014/main" id="{82264C4E-457F-341E-636E-E5274DC3A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800" y="1792528"/>
              <a:ext cx="252246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B7380EF0-7F60-AB6D-3362-3623E0E4C64C}"/>
              </a:ext>
            </a:extLst>
          </p:cNvPr>
          <p:cNvGrpSpPr/>
          <p:nvPr/>
        </p:nvGrpSpPr>
        <p:grpSpPr>
          <a:xfrm>
            <a:off x="4237143" y="5062773"/>
            <a:ext cx="2141816" cy="307777"/>
            <a:chOff x="5472503" y="1785092"/>
            <a:chExt cx="2141816" cy="307777"/>
          </a:xfrm>
        </p:grpSpPr>
        <p:sp>
          <p:nvSpPr>
            <p:cNvPr id="1078" name="Rounded Rectangle 1077">
              <a:extLst>
                <a:ext uri="{FF2B5EF4-FFF2-40B4-BE49-F238E27FC236}">
                  <a16:creationId xmlns:a16="http://schemas.microsoft.com/office/drawing/2014/main" id="{F1AA7A9A-4D75-F80C-DE5C-7E81482EAA5B}"/>
                </a:ext>
              </a:extLst>
            </p:cNvPr>
            <p:cNvSpPr/>
            <p:nvPr/>
          </p:nvSpPr>
          <p:spPr>
            <a:xfrm>
              <a:off x="5472503" y="1785092"/>
              <a:ext cx="1982455" cy="3077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EE09F0DA-3594-447A-BB39-6D0AA1EA42D0}"/>
                </a:ext>
              </a:extLst>
            </p:cNvPr>
            <p:cNvSpPr txBox="1"/>
            <p:nvPr/>
          </p:nvSpPr>
          <p:spPr>
            <a:xfrm>
              <a:off x="5948907" y="1792528"/>
              <a:ext cx="1665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>
                  <a:solidFill>
                    <a:schemeClr val="bg1"/>
                  </a:solidFill>
                </a:rPr>
                <a:t>Model Optimization</a:t>
              </a:r>
            </a:p>
          </p:txBody>
        </p:sp>
        <p:pic>
          <p:nvPicPr>
            <p:cNvPr id="1080" name="Picture 6" descr="Python (programming language) - Wikipedia">
              <a:extLst>
                <a:ext uri="{FF2B5EF4-FFF2-40B4-BE49-F238E27FC236}">
                  <a16:creationId xmlns:a16="http://schemas.microsoft.com/office/drawing/2014/main" id="{7008F9FB-1565-0508-514E-BB5543090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800" y="1792528"/>
              <a:ext cx="252246" cy="276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30B5DA66-A893-F0D4-025E-C9AEE9BB485D}"/>
              </a:ext>
            </a:extLst>
          </p:cNvPr>
          <p:cNvCxnSpPr>
            <a:cxnSpLocks/>
          </p:cNvCxnSpPr>
          <p:nvPr/>
        </p:nvCxnSpPr>
        <p:spPr>
          <a:xfrm>
            <a:off x="11975955" y="2750356"/>
            <a:ext cx="2311496" cy="1118466"/>
          </a:xfrm>
          <a:prstGeom prst="straightConnector1">
            <a:avLst/>
          </a:prstGeom>
          <a:ln w="57150">
            <a:solidFill>
              <a:srgbClr val="6D7D95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7" name="Graphic 1146" descr="Badge 1 with solid fill">
            <a:extLst>
              <a:ext uri="{FF2B5EF4-FFF2-40B4-BE49-F238E27FC236}">
                <a16:creationId xmlns:a16="http://schemas.microsoft.com/office/drawing/2014/main" id="{2E4C3F73-F00D-9B58-66FE-30C701E24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25131" y="333251"/>
            <a:ext cx="547527" cy="547527"/>
          </a:xfrm>
          <a:prstGeom prst="rect">
            <a:avLst/>
          </a:prstGeom>
        </p:spPr>
      </p:pic>
      <p:pic>
        <p:nvPicPr>
          <p:cNvPr id="1149" name="Graphic 1148" descr="Badge with solid fill">
            <a:extLst>
              <a:ext uri="{FF2B5EF4-FFF2-40B4-BE49-F238E27FC236}">
                <a16:creationId xmlns:a16="http://schemas.microsoft.com/office/drawing/2014/main" id="{103F201A-F8B6-A1F7-A1DF-C2C4FE1C5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5119" y="3074013"/>
            <a:ext cx="526432" cy="526432"/>
          </a:xfrm>
          <a:prstGeom prst="rect">
            <a:avLst/>
          </a:prstGeom>
        </p:spPr>
      </p:pic>
      <p:pic>
        <p:nvPicPr>
          <p:cNvPr id="1151" name="Graphic 1150" descr="Badge 3 with solid fill">
            <a:extLst>
              <a:ext uri="{FF2B5EF4-FFF2-40B4-BE49-F238E27FC236}">
                <a16:creationId xmlns:a16="http://schemas.microsoft.com/office/drawing/2014/main" id="{4727431D-C41D-7A0C-CB1A-5F37928AEC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06761" y="2336073"/>
            <a:ext cx="596104" cy="596104"/>
          </a:xfrm>
          <a:prstGeom prst="rect">
            <a:avLst/>
          </a:prstGeom>
        </p:spPr>
      </p:pic>
      <p:pic>
        <p:nvPicPr>
          <p:cNvPr id="1154" name="Graphic 1153" descr="Badge 4 with solid fill">
            <a:extLst>
              <a:ext uri="{FF2B5EF4-FFF2-40B4-BE49-F238E27FC236}">
                <a16:creationId xmlns:a16="http://schemas.microsoft.com/office/drawing/2014/main" id="{89FDACF1-232E-7537-67D3-90683897B4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69543" y="314925"/>
            <a:ext cx="593031" cy="593031"/>
          </a:xfrm>
          <a:prstGeom prst="rect">
            <a:avLst/>
          </a:prstGeom>
        </p:spPr>
      </p:pic>
      <p:cxnSp>
        <p:nvCxnSpPr>
          <p:cNvPr id="1155" name="Straight Arrow Connector 1154">
            <a:extLst>
              <a:ext uri="{FF2B5EF4-FFF2-40B4-BE49-F238E27FC236}">
                <a16:creationId xmlns:a16="http://schemas.microsoft.com/office/drawing/2014/main" id="{99860B80-7101-FF24-972C-2A766AD5DE97}"/>
              </a:ext>
            </a:extLst>
          </p:cNvPr>
          <p:cNvCxnSpPr>
            <a:cxnSpLocks/>
          </p:cNvCxnSpPr>
          <p:nvPr/>
        </p:nvCxnSpPr>
        <p:spPr>
          <a:xfrm>
            <a:off x="1819921" y="2773028"/>
            <a:ext cx="544809" cy="533561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434087C7-C350-6266-2BE9-FADCB3C052B1}"/>
              </a:ext>
            </a:extLst>
          </p:cNvPr>
          <p:cNvCxnSpPr>
            <a:cxnSpLocks/>
          </p:cNvCxnSpPr>
          <p:nvPr/>
        </p:nvCxnSpPr>
        <p:spPr>
          <a:xfrm flipH="1" flipV="1">
            <a:off x="1328731" y="2887518"/>
            <a:ext cx="561812" cy="656049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Arrow Connector 1161">
            <a:extLst>
              <a:ext uri="{FF2B5EF4-FFF2-40B4-BE49-F238E27FC236}">
                <a16:creationId xmlns:a16="http://schemas.microsoft.com/office/drawing/2014/main" id="{6C2D731A-682F-41F7-F1C6-6E86AECFA2C8}"/>
              </a:ext>
            </a:extLst>
          </p:cNvPr>
          <p:cNvCxnSpPr>
            <a:cxnSpLocks/>
          </p:cNvCxnSpPr>
          <p:nvPr/>
        </p:nvCxnSpPr>
        <p:spPr>
          <a:xfrm flipH="1">
            <a:off x="15169377" y="2831560"/>
            <a:ext cx="358927" cy="85109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Straight Arrow Connector 1162">
            <a:extLst>
              <a:ext uri="{FF2B5EF4-FFF2-40B4-BE49-F238E27FC236}">
                <a16:creationId xmlns:a16="http://schemas.microsoft.com/office/drawing/2014/main" id="{7551DC1E-4C6F-17A7-1B72-14006A02CF55}"/>
              </a:ext>
            </a:extLst>
          </p:cNvPr>
          <p:cNvCxnSpPr>
            <a:cxnSpLocks/>
          </p:cNvCxnSpPr>
          <p:nvPr/>
        </p:nvCxnSpPr>
        <p:spPr>
          <a:xfrm flipV="1">
            <a:off x="14856645" y="2716640"/>
            <a:ext cx="372227" cy="825044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6FC5FAE6-56B7-2511-0AAB-0A5856DCEE36}"/>
              </a:ext>
            </a:extLst>
          </p:cNvPr>
          <p:cNvCxnSpPr>
            <a:cxnSpLocks/>
          </p:cNvCxnSpPr>
          <p:nvPr/>
        </p:nvCxnSpPr>
        <p:spPr>
          <a:xfrm flipV="1">
            <a:off x="7045405" y="2616475"/>
            <a:ext cx="2046535" cy="94073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9" name="Group 1178">
            <a:extLst>
              <a:ext uri="{FF2B5EF4-FFF2-40B4-BE49-F238E27FC236}">
                <a16:creationId xmlns:a16="http://schemas.microsoft.com/office/drawing/2014/main" id="{7EF6BAAC-05CE-6C21-63E6-E71245E78C7F}"/>
              </a:ext>
            </a:extLst>
          </p:cNvPr>
          <p:cNvGrpSpPr/>
          <p:nvPr/>
        </p:nvGrpSpPr>
        <p:grpSpPr>
          <a:xfrm rot="18448814">
            <a:off x="12710093" y="4883911"/>
            <a:ext cx="2789474" cy="2022412"/>
            <a:chOff x="14836276" y="515737"/>
            <a:chExt cx="1201980" cy="1112876"/>
          </a:xfrm>
          <a:solidFill>
            <a:srgbClr val="6D7D95"/>
          </a:solidFill>
        </p:grpSpPr>
        <p:pic>
          <p:nvPicPr>
            <p:cNvPr id="1177" name="Graphic 1176" descr="Acquisition with solid fill">
              <a:extLst>
                <a:ext uri="{FF2B5EF4-FFF2-40B4-BE49-F238E27FC236}">
                  <a16:creationId xmlns:a16="http://schemas.microsoft.com/office/drawing/2014/main" id="{3AC5B877-E7C5-810E-2658-1E00C7D70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78" name="Graphic 1177" descr="Acquisition with solid fill">
              <a:extLst>
                <a:ext uri="{FF2B5EF4-FFF2-40B4-BE49-F238E27FC236}">
                  <a16:creationId xmlns:a16="http://schemas.microsoft.com/office/drawing/2014/main" id="{20D35D1A-971C-1DB3-8D98-2CF499DD6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9B4D4D11-D3D3-3832-1D6D-D8F14888B6F1}"/>
              </a:ext>
            </a:extLst>
          </p:cNvPr>
          <p:cNvGrpSpPr/>
          <p:nvPr/>
        </p:nvGrpSpPr>
        <p:grpSpPr>
          <a:xfrm>
            <a:off x="6672902" y="6462123"/>
            <a:ext cx="3540292" cy="2022412"/>
            <a:chOff x="14836276" y="515737"/>
            <a:chExt cx="1201980" cy="1112876"/>
          </a:xfrm>
          <a:solidFill>
            <a:srgbClr val="6D7D95"/>
          </a:solidFill>
        </p:grpSpPr>
        <p:pic>
          <p:nvPicPr>
            <p:cNvPr id="1181" name="Graphic 1180" descr="Acquisition with solid fill">
              <a:extLst>
                <a:ext uri="{FF2B5EF4-FFF2-40B4-BE49-F238E27FC236}">
                  <a16:creationId xmlns:a16="http://schemas.microsoft.com/office/drawing/2014/main" id="{545C30AC-F1D1-973E-6B7D-D75D240D4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82" name="Graphic 1181" descr="Acquisition with solid fill">
              <a:extLst>
                <a:ext uri="{FF2B5EF4-FFF2-40B4-BE49-F238E27FC236}">
                  <a16:creationId xmlns:a16="http://schemas.microsoft.com/office/drawing/2014/main" id="{CD25C5D8-63F0-213C-2DE8-44FD52A6C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5FA13B9E-C363-0D51-0F4D-D32B4ABE40EA}"/>
              </a:ext>
            </a:extLst>
          </p:cNvPr>
          <p:cNvGrpSpPr/>
          <p:nvPr/>
        </p:nvGrpSpPr>
        <p:grpSpPr>
          <a:xfrm rot="3197080">
            <a:off x="794035" y="4837199"/>
            <a:ext cx="3108513" cy="2301240"/>
            <a:chOff x="14836276" y="515737"/>
            <a:chExt cx="1201980" cy="1112876"/>
          </a:xfrm>
          <a:solidFill>
            <a:srgbClr val="6D7D95"/>
          </a:solidFill>
        </p:grpSpPr>
        <p:pic>
          <p:nvPicPr>
            <p:cNvPr id="1184" name="Graphic 1183" descr="Acquisition with solid fill">
              <a:extLst>
                <a:ext uri="{FF2B5EF4-FFF2-40B4-BE49-F238E27FC236}">
                  <a16:creationId xmlns:a16="http://schemas.microsoft.com/office/drawing/2014/main" id="{01DA6988-A003-3934-BC47-8D1993F73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85" name="Graphic 1184" descr="Acquisition with solid fill">
              <a:extLst>
                <a:ext uri="{FF2B5EF4-FFF2-40B4-BE49-F238E27FC236}">
                  <a16:creationId xmlns:a16="http://schemas.microsoft.com/office/drawing/2014/main" id="{7DC964AF-EDC8-48E4-5B42-099C98142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86" name="Group 1185">
            <a:extLst>
              <a:ext uri="{FF2B5EF4-FFF2-40B4-BE49-F238E27FC236}">
                <a16:creationId xmlns:a16="http://schemas.microsoft.com/office/drawing/2014/main" id="{8DA9D6CA-4997-9AAA-76BB-2855322B5772}"/>
              </a:ext>
            </a:extLst>
          </p:cNvPr>
          <p:cNvGrpSpPr/>
          <p:nvPr/>
        </p:nvGrpSpPr>
        <p:grpSpPr>
          <a:xfrm rot="9773026">
            <a:off x="2404860" y="2201097"/>
            <a:ext cx="2969601" cy="1791313"/>
            <a:chOff x="14836276" y="515737"/>
            <a:chExt cx="1201980" cy="1112876"/>
          </a:xfrm>
          <a:solidFill>
            <a:srgbClr val="6D7D95"/>
          </a:solidFill>
        </p:grpSpPr>
        <p:pic>
          <p:nvPicPr>
            <p:cNvPr id="1187" name="Graphic 1186" descr="Acquisition with solid fill">
              <a:extLst>
                <a:ext uri="{FF2B5EF4-FFF2-40B4-BE49-F238E27FC236}">
                  <a16:creationId xmlns:a16="http://schemas.microsoft.com/office/drawing/2014/main" id="{FB9956CF-A466-D661-5096-0E434C3FB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88" name="Graphic 1187" descr="Acquisition with solid fill">
              <a:extLst>
                <a:ext uri="{FF2B5EF4-FFF2-40B4-BE49-F238E27FC236}">
                  <a16:creationId xmlns:a16="http://schemas.microsoft.com/office/drawing/2014/main" id="{2A548D51-97D6-5016-3D75-7981C3B3F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48D21962-1AA2-44E3-B4B2-330D6F699F86}"/>
              </a:ext>
            </a:extLst>
          </p:cNvPr>
          <p:cNvGrpSpPr/>
          <p:nvPr/>
        </p:nvGrpSpPr>
        <p:grpSpPr>
          <a:xfrm rot="9669411">
            <a:off x="9532282" y="5090407"/>
            <a:ext cx="1478482" cy="837505"/>
            <a:chOff x="14836276" y="515737"/>
            <a:chExt cx="1201980" cy="1112876"/>
          </a:xfrm>
          <a:solidFill>
            <a:schemeClr val="accent6">
              <a:lumMod val="75000"/>
            </a:schemeClr>
          </a:solidFill>
        </p:grpSpPr>
        <p:pic>
          <p:nvPicPr>
            <p:cNvPr id="1190" name="Graphic 1189" descr="Acquisition with solid fill">
              <a:extLst>
                <a:ext uri="{FF2B5EF4-FFF2-40B4-BE49-F238E27FC236}">
                  <a16:creationId xmlns:a16="http://schemas.microsoft.com/office/drawing/2014/main" id="{FC60A10E-8018-5D3E-F5EA-024F8E74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91" name="Graphic 1190" descr="Acquisition with solid fill">
              <a:extLst>
                <a:ext uri="{FF2B5EF4-FFF2-40B4-BE49-F238E27FC236}">
                  <a16:creationId xmlns:a16="http://schemas.microsoft.com/office/drawing/2014/main" id="{9D69F368-5AE6-C26A-FB0B-8C8182D27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92" name="Group 1191">
            <a:extLst>
              <a:ext uri="{FF2B5EF4-FFF2-40B4-BE49-F238E27FC236}">
                <a16:creationId xmlns:a16="http://schemas.microsoft.com/office/drawing/2014/main" id="{44C3262D-1E65-EFCE-1BD2-47B6CCD9C8A7}"/>
              </a:ext>
            </a:extLst>
          </p:cNvPr>
          <p:cNvGrpSpPr/>
          <p:nvPr/>
        </p:nvGrpSpPr>
        <p:grpSpPr>
          <a:xfrm rot="3812696">
            <a:off x="10627506" y="4033668"/>
            <a:ext cx="1147362" cy="794175"/>
            <a:chOff x="14836276" y="515737"/>
            <a:chExt cx="1201980" cy="1112876"/>
          </a:xfrm>
          <a:solidFill>
            <a:schemeClr val="accent6">
              <a:lumMod val="75000"/>
            </a:schemeClr>
          </a:solidFill>
        </p:grpSpPr>
        <p:pic>
          <p:nvPicPr>
            <p:cNvPr id="1193" name="Graphic 1192" descr="Acquisition with solid fill">
              <a:extLst>
                <a:ext uri="{FF2B5EF4-FFF2-40B4-BE49-F238E27FC236}">
                  <a16:creationId xmlns:a16="http://schemas.microsoft.com/office/drawing/2014/main" id="{AF5BDC16-D12A-8A6E-5814-9B4A9FFD4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94" name="Graphic 1193" descr="Acquisition with solid fill">
              <a:extLst>
                <a:ext uri="{FF2B5EF4-FFF2-40B4-BE49-F238E27FC236}">
                  <a16:creationId xmlns:a16="http://schemas.microsoft.com/office/drawing/2014/main" id="{7D4DD9EB-F398-2449-38BA-2FF75D719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95" name="Group 1194">
            <a:extLst>
              <a:ext uri="{FF2B5EF4-FFF2-40B4-BE49-F238E27FC236}">
                <a16:creationId xmlns:a16="http://schemas.microsoft.com/office/drawing/2014/main" id="{529C05C9-03DF-2BFA-36DD-D339E08C18D9}"/>
              </a:ext>
            </a:extLst>
          </p:cNvPr>
          <p:cNvGrpSpPr/>
          <p:nvPr/>
        </p:nvGrpSpPr>
        <p:grpSpPr>
          <a:xfrm rot="11382755">
            <a:off x="5999201" y="5118639"/>
            <a:ext cx="1822511" cy="880309"/>
            <a:chOff x="14836276" y="515737"/>
            <a:chExt cx="1201980" cy="1112876"/>
          </a:xfrm>
          <a:solidFill>
            <a:schemeClr val="accent6">
              <a:lumMod val="75000"/>
            </a:schemeClr>
          </a:solidFill>
        </p:grpSpPr>
        <p:pic>
          <p:nvPicPr>
            <p:cNvPr id="1196" name="Graphic 1195" descr="Acquisition with solid fill">
              <a:extLst>
                <a:ext uri="{FF2B5EF4-FFF2-40B4-BE49-F238E27FC236}">
                  <a16:creationId xmlns:a16="http://schemas.microsoft.com/office/drawing/2014/main" id="{3AC68D1A-DD61-CBC5-A2E9-44C39B2D3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197" name="Graphic 1196" descr="Acquisition with solid fill">
              <a:extLst>
                <a:ext uri="{FF2B5EF4-FFF2-40B4-BE49-F238E27FC236}">
                  <a16:creationId xmlns:a16="http://schemas.microsoft.com/office/drawing/2014/main" id="{5200A040-0F16-9818-5419-926E92EF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198" name="Group 1197">
            <a:extLst>
              <a:ext uri="{FF2B5EF4-FFF2-40B4-BE49-F238E27FC236}">
                <a16:creationId xmlns:a16="http://schemas.microsoft.com/office/drawing/2014/main" id="{3E82339B-C3B7-A926-88BB-BC6343A57E89}"/>
              </a:ext>
            </a:extLst>
          </p:cNvPr>
          <p:cNvGrpSpPr/>
          <p:nvPr/>
        </p:nvGrpSpPr>
        <p:grpSpPr>
          <a:xfrm rot="18825742">
            <a:off x="4960125" y="3952012"/>
            <a:ext cx="1168917" cy="759644"/>
            <a:chOff x="14836276" y="515737"/>
            <a:chExt cx="1201980" cy="1112876"/>
          </a:xfrm>
          <a:solidFill>
            <a:schemeClr val="accent6">
              <a:lumMod val="75000"/>
            </a:schemeClr>
          </a:solidFill>
        </p:grpSpPr>
        <p:pic>
          <p:nvPicPr>
            <p:cNvPr id="1199" name="Graphic 1198" descr="Acquisition with solid fill">
              <a:extLst>
                <a:ext uri="{FF2B5EF4-FFF2-40B4-BE49-F238E27FC236}">
                  <a16:creationId xmlns:a16="http://schemas.microsoft.com/office/drawing/2014/main" id="{9DA96ECB-ADD3-76F8-F11D-FF27566E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123856" y="515737"/>
              <a:ext cx="914400" cy="914400"/>
            </a:xfrm>
            <a:prstGeom prst="rect">
              <a:avLst/>
            </a:prstGeom>
          </p:spPr>
        </p:pic>
        <p:pic>
          <p:nvPicPr>
            <p:cNvPr id="1200" name="Graphic 1199" descr="Acquisition with solid fill">
              <a:extLst>
                <a:ext uri="{FF2B5EF4-FFF2-40B4-BE49-F238E27FC236}">
                  <a16:creationId xmlns:a16="http://schemas.microsoft.com/office/drawing/2014/main" id="{A2824B7D-FCE6-5473-3C12-62803730A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14836276" y="714213"/>
              <a:ext cx="914400" cy="914400"/>
            </a:xfrm>
            <a:prstGeom prst="rect">
              <a:avLst/>
            </a:prstGeom>
          </p:spPr>
        </p:pic>
      </p:grp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B91CEED4-2DB5-D029-1868-E61018D2DEED}"/>
              </a:ext>
            </a:extLst>
          </p:cNvPr>
          <p:cNvGrpSpPr/>
          <p:nvPr/>
        </p:nvGrpSpPr>
        <p:grpSpPr>
          <a:xfrm>
            <a:off x="3813578" y="7434821"/>
            <a:ext cx="2748764" cy="437701"/>
            <a:chOff x="204587" y="7987015"/>
            <a:chExt cx="2502817" cy="516841"/>
          </a:xfrm>
        </p:grpSpPr>
        <p:grpSp>
          <p:nvGrpSpPr>
            <p:cNvPr id="1211" name="Group 1210">
              <a:extLst>
                <a:ext uri="{FF2B5EF4-FFF2-40B4-BE49-F238E27FC236}">
                  <a16:creationId xmlns:a16="http://schemas.microsoft.com/office/drawing/2014/main" id="{E434559F-5ACF-B7BB-315C-8A39DF7D3FCD}"/>
                </a:ext>
              </a:extLst>
            </p:cNvPr>
            <p:cNvGrpSpPr/>
            <p:nvPr/>
          </p:nvGrpSpPr>
          <p:grpSpPr>
            <a:xfrm>
              <a:off x="264501" y="8099039"/>
              <a:ext cx="2442903" cy="320970"/>
              <a:chOff x="149067" y="8023091"/>
              <a:chExt cx="2442903" cy="320970"/>
            </a:xfrm>
          </p:grpSpPr>
          <p:grpSp>
            <p:nvGrpSpPr>
              <p:cNvPr id="1204" name="Group 1203">
                <a:extLst>
                  <a:ext uri="{FF2B5EF4-FFF2-40B4-BE49-F238E27FC236}">
                    <a16:creationId xmlns:a16="http://schemas.microsoft.com/office/drawing/2014/main" id="{A94C5399-9F08-70EF-0326-4AE7589B1ABE}"/>
                  </a:ext>
                </a:extLst>
              </p:cNvPr>
              <p:cNvGrpSpPr/>
              <p:nvPr/>
            </p:nvGrpSpPr>
            <p:grpSpPr>
              <a:xfrm>
                <a:off x="149067" y="8025251"/>
                <a:ext cx="1812411" cy="318810"/>
                <a:chOff x="5472504" y="1785092"/>
                <a:chExt cx="1812411" cy="318810"/>
              </a:xfrm>
            </p:grpSpPr>
            <p:sp>
              <p:nvSpPr>
                <p:cNvPr id="1205" name="Rounded Rectangle 1204">
                  <a:extLst>
                    <a:ext uri="{FF2B5EF4-FFF2-40B4-BE49-F238E27FC236}">
                      <a16:creationId xmlns:a16="http://schemas.microsoft.com/office/drawing/2014/main" id="{70B596E6-01F8-ACCF-B5E8-16CC35553E1A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rgbClr val="6D7D95"/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206" name="TextBox 1205">
                  <a:extLst>
                    <a:ext uri="{FF2B5EF4-FFF2-40B4-BE49-F238E27FC236}">
                      <a16:creationId xmlns:a16="http://schemas.microsoft.com/office/drawing/2014/main" id="{2C08E3DA-96E8-7312-04B4-4A72A9D7855D}"/>
                    </a:ext>
                  </a:extLst>
                </p:cNvPr>
                <p:cNvSpPr txBox="1"/>
                <p:nvPr/>
              </p:nvSpPr>
              <p:spPr>
                <a:xfrm>
                  <a:off x="5530055" y="1791635"/>
                  <a:ext cx="17548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200" dirty="0">
                      <a:solidFill>
                        <a:schemeClr val="bg1"/>
                      </a:solidFill>
                    </a:rPr>
                    <a:t>IHP</a:t>
                  </a:r>
                </a:p>
              </p:txBody>
            </p:sp>
          </p:grpSp>
          <p:grpSp>
            <p:nvGrpSpPr>
              <p:cNvPr id="1208" name="Group 1207">
                <a:extLst>
                  <a:ext uri="{FF2B5EF4-FFF2-40B4-BE49-F238E27FC236}">
                    <a16:creationId xmlns:a16="http://schemas.microsoft.com/office/drawing/2014/main" id="{D3D79F88-4FF3-4B84-4BA4-31273A94D230}"/>
                  </a:ext>
                </a:extLst>
              </p:cNvPr>
              <p:cNvGrpSpPr/>
              <p:nvPr/>
            </p:nvGrpSpPr>
            <p:grpSpPr>
              <a:xfrm>
                <a:off x="779559" y="8023091"/>
                <a:ext cx="1812411" cy="318810"/>
                <a:chOff x="5472504" y="1785092"/>
                <a:chExt cx="1812411" cy="318810"/>
              </a:xfrm>
            </p:grpSpPr>
            <p:sp>
              <p:nvSpPr>
                <p:cNvPr id="1209" name="Rounded Rectangle 1208">
                  <a:extLst>
                    <a:ext uri="{FF2B5EF4-FFF2-40B4-BE49-F238E27FC236}">
                      <a16:creationId xmlns:a16="http://schemas.microsoft.com/office/drawing/2014/main" id="{A35D2C1A-4DB9-9317-D96F-A6DF93D85902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rgbClr val="6D7D95"/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210" name="TextBox 1209">
                  <a:extLst>
                    <a:ext uri="{FF2B5EF4-FFF2-40B4-BE49-F238E27FC236}">
                      <a16:creationId xmlns:a16="http://schemas.microsoft.com/office/drawing/2014/main" id="{B985EF55-C021-28B1-863E-350F6EE7D686}"/>
                    </a:ext>
                  </a:extLst>
                </p:cNvPr>
                <p:cNvSpPr txBox="1"/>
                <p:nvPr/>
              </p:nvSpPr>
              <p:spPr>
                <a:xfrm>
                  <a:off x="5530055" y="1791635"/>
                  <a:ext cx="17548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200" dirty="0">
                      <a:solidFill>
                        <a:schemeClr val="bg1"/>
                      </a:solidFill>
                    </a:rPr>
                    <a:t>TTE</a:t>
                  </a:r>
                </a:p>
              </p:txBody>
            </p:sp>
          </p:grpSp>
        </p:grpSp>
        <p:grpSp>
          <p:nvGrpSpPr>
            <p:cNvPr id="1229" name="Group 1228">
              <a:extLst>
                <a:ext uri="{FF2B5EF4-FFF2-40B4-BE49-F238E27FC236}">
                  <a16:creationId xmlns:a16="http://schemas.microsoft.com/office/drawing/2014/main" id="{D865A3DE-66EE-77DC-C457-D02D1608ABA3}"/>
                </a:ext>
              </a:extLst>
            </p:cNvPr>
            <p:cNvGrpSpPr/>
            <p:nvPr/>
          </p:nvGrpSpPr>
          <p:grpSpPr>
            <a:xfrm>
              <a:off x="204587" y="7987015"/>
              <a:ext cx="1449257" cy="516841"/>
              <a:chOff x="204587" y="7987015"/>
              <a:chExt cx="1449257" cy="516841"/>
            </a:xfrm>
          </p:grpSpPr>
          <p:cxnSp>
            <p:nvCxnSpPr>
              <p:cNvPr id="1213" name="Straight Connector 1212">
                <a:extLst>
                  <a:ext uri="{FF2B5EF4-FFF2-40B4-BE49-F238E27FC236}">
                    <a16:creationId xmlns:a16="http://schemas.microsoft.com/office/drawing/2014/main" id="{E67D0B78-C2AF-670A-780B-DCA9AD5EAD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757" y="8032353"/>
                <a:ext cx="0" cy="385496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2DC5DAC2-E35E-5067-3C24-84F2F75E0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87" y="8032353"/>
                <a:ext cx="1405050" cy="0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D4CD8ED5-D0BA-554E-9CA3-4C4271537A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9637" y="8012639"/>
                <a:ext cx="0" cy="491217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5" name="Straight Connector 1224">
                <a:extLst>
                  <a:ext uri="{FF2B5EF4-FFF2-40B4-BE49-F238E27FC236}">
                    <a16:creationId xmlns:a16="http://schemas.microsoft.com/office/drawing/2014/main" id="{28120552-7CB2-CB65-78C7-9AC1EE447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587" y="7987015"/>
                <a:ext cx="0" cy="516841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6" name="Straight Connector 1225">
                <a:extLst>
                  <a:ext uri="{FF2B5EF4-FFF2-40B4-BE49-F238E27FC236}">
                    <a16:creationId xmlns:a16="http://schemas.microsoft.com/office/drawing/2014/main" id="{917686AD-8421-B595-7C4A-43F4DE9A22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94" y="8503856"/>
                <a:ext cx="1405050" cy="0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01" name="Straight Arrow Connector 1200">
            <a:extLst>
              <a:ext uri="{FF2B5EF4-FFF2-40B4-BE49-F238E27FC236}">
                <a16:creationId xmlns:a16="http://schemas.microsoft.com/office/drawing/2014/main" id="{539BC9BA-088A-473A-5DDF-685CA681D52D}"/>
              </a:ext>
            </a:extLst>
          </p:cNvPr>
          <p:cNvCxnSpPr>
            <a:cxnSpLocks/>
          </p:cNvCxnSpPr>
          <p:nvPr/>
        </p:nvCxnSpPr>
        <p:spPr>
          <a:xfrm>
            <a:off x="8091209" y="3814274"/>
            <a:ext cx="1210360" cy="239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EAC76B26-E12D-C810-9166-EE1BF539FED9}"/>
              </a:ext>
            </a:extLst>
          </p:cNvPr>
          <p:cNvGrpSpPr/>
          <p:nvPr/>
        </p:nvGrpSpPr>
        <p:grpSpPr>
          <a:xfrm>
            <a:off x="-1454442" y="7590948"/>
            <a:ext cx="1275569" cy="372948"/>
            <a:chOff x="204587" y="7987015"/>
            <a:chExt cx="1449257" cy="516841"/>
          </a:xfrm>
        </p:grpSpPr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457F00EC-95C8-B6EA-EE6A-8F8D85BC7C8E}"/>
                </a:ext>
              </a:extLst>
            </p:cNvPr>
            <p:cNvGrpSpPr/>
            <p:nvPr/>
          </p:nvGrpSpPr>
          <p:grpSpPr>
            <a:xfrm>
              <a:off x="264501" y="8099039"/>
              <a:ext cx="1230772" cy="349922"/>
              <a:chOff x="149067" y="8023091"/>
              <a:chExt cx="1230772" cy="349922"/>
            </a:xfrm>
          </p:grpSpPr>
          <p:grpSp>
            <p:nvGrpSpPr>
              <p:cNvPr id="1239" name="Group 1238">
                <a:extLst>
                  <a:ext uri="{FF2B5EF4-FFF2-40B4-BE49-F238E27FC236}">
                    <a16:creationId xmlns:a16="http://schemas.microsoft.com/office/drawing/2014/main" id="{7B3204D8-444F-29C3-FD0C-74DD19C8CD7C}"/>
                  </a:ext>
                </a:extLst>
              </p:cNvPr>
              <p:cNvGrpSpPr/>
              <p:nvPr/>
            </p:nvGrpSpPr>
            <p:grpSpPr>
              <a:xfrm>
                <a:off x="149067" y="8025251"/>
                <a:ext cx="600280" cy="347762"/>
                <a:chOff x="5472504" y="1785092"/>
                <a:chExt cx="600280" cy="347762"/>
              </a:xfrm>
            </p:grpSpPr>
            <p:sp>
              <p:nvSpPr>
                <p:cNvPr id="1243" name="Rounded Rectangle 1242">
                  <a:extLst>
                    <a:ext uri="{FF2B5EF4-FFF2-40B4-BE49-F238E27FC236}">
                      <a16:creationId xmlns:a16="http://schemas.microsoft.com/office/drawing/2014/main" id="{39841AD2-2FC2-70E4-990B-CEFA49456BFD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244" name="TextBox 1243">
                  <a:extLst>
                    <a:ext uri="{FF2B5EF4-FFF2-40B4-BE49-F238E27FC236}">
                      <a16:creationId xmlns:a16="http://schemas.microsoft.com/office/drawing/2014/main" id="{B429488D-F876-3A53-11BD-5705ACEBF01E}"/>
                    </a:ext>
                  </a:extLst>
                </p:cNvPr>
                <p:cNvSpPr txBox="1"/>
                <p:nvPr/>
              </p:nvSpPr>
              <p:spPr>
                <a:xfrm>
                  <a:off x="5530055" y="1791634"/>
                  <a:ext cx="483269" cy="341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000" dirty="0">
                      <a:solidFill>
                        <a:schemeClr val="bg1"/>
                      </a:solidFill>
                    </a:rPr>
                    <a:t>IHP</a:t>
                  </a:r>
                </a:p>
              </p:txBody>
            </p:sp>
          </p:grpSp>
          <p:grpSp>
            <p:nvGrpSpPr>
              <p:cNvPr id="1240" name="Group 1239">
                <a:extLst>
                  <a:ext uri="{FF2B5EF4-FFF2-40B4-BE49-F238E27FC236}">
                    <a16:creationId xmlns:a16="http://schemas.microsoft.com/office/drawing/2014/main" id="{005C2E25-BF36-D85B-1525-EB2DB287F29F}"/>
                  </a:ext>
                </a:extLst>
              </p:cNvPr>
              <p:cNvGrpSpPr/>
              <p:nvPr/>
            </p:nvGrpSpPr>
            <p:grpSpPr>
              <a:xfrm>
                <a:off x="779559" y="8023091"/>
                <a:ext cx="600280" cy="347761"/>
                <a:chOff x="5472504" y="1785092"/>
                <a:chExt cx="600280" cy="347761"/>
              </a:xfrm>
            </p:grpSpPr>
            <p:sp>
              <p:nvSpPr>
                <p:cNvPr id="1241" name="Rounded Rectangle 1240">
                  <a:extLst>
                    <a:ext uri="{FF2B5EF4-FFF2-40B4-BE49-F238E27FC236}">
                      <a16:creationId xmlns:a16="http://schemas.microsoft.com/office/drawing/2014/main" id="{94E32E1F-7B1B-634F-4161-A20DF9911D94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242" name="TextBox 1241">
                  <a:extLst>
                    <a:ext uri="{FF2B5EF4-FFF2-40B4-BE49-F238E27FC236}">
                      <a16:creationId xmlns:a16="http://schemas.microsoft.com/office/drawing/2014/main" id="{B7063778-5CF3-3104-6DA2-D94AF6B9DDB8}"/>
                    </a:ext>
                  </a:extLst>
                </p:cNvPr>
                <p:cNvSpPr txBox="1"/>
                <p:nvPr/>
              </p:nvSpPr>
              <p:spPr>
                <a:xfrm>
                  <a:off x="5530055" y="1791634"/>
                  <a:ext cx="527612" cy="341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000" dirty="0">
                      <a:solidFill>
                        <a:schemeClr val="bg1"/>
                      </a:solidFill>
                    </a:rPr>
                    <a:t>TTE</a:t>
                  </a:r>
                </a:p>
              </p:txBody>
            </p:sp>
          </p:grp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CE986876-46AE-4303-C276-C5AA21366BAB}"/>
                </a:ext>
              </a:extLst>
            </p:cNvPr>
            <p:cNvGrpSpPr/>
            <p:nvPr/>
          </p:nvGrpSpPr>
          <p:grpSpPr>
            <a:xfrm>
              <a:off x="204587" y="7987015"/>
              <a:ext cx="1449257" cy="516841"/>
              <a:chOff x="204587" y="7987015"/>
              <a:chExt cx="1449257" cy="516841"/>
            </a:xfrm>
          </p:grpSpPr>
          <p:cxnSp>
            <p:nvCxnSpPr>
              <p:cNvPr id="1234" name="Straight Connector 1233">
                <a:extLst>
                  <a:ext uri="{FF2B5EF4-FFF2-40B4-BE49-F238E27FC236}">
                    <a16:creationId xmlns:a16="http://schemas.microsoft.com/office/drawing/2014/main" id="{A6CC267E-4F9E-2567-0442-982CA58775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757" y="8032353"/>
                <a:ext cx="0" cy="38549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5" name="Straight Connector 1234">
                <a:extLst>
                  <a:ext uri="{FF2B5EF4-FFF2-40B4-BE49-F238E27FC236}">
                    <a16:creationId xmlns:a16="http://schemas.microsoft.com/office/drawing/2014/main" id="{3309E3E9-D5A9-DE1E-7284-915FC476A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87" y="8032353"/>
                <a:ext cx="140505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6" name="Straight Connector 1235">
                <a:extLst>
                  <a:ext uri="{FF2B5EF4-FFF2-40B4-BE49-F238E27FC236}">
                    <a16:creationId xmlns:a16="http://schemas.microsoft.com/office/drawing/2014/main" id="{1D558F99-40E6-E54B-DB4C-5D2F5FB3CC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9637" y="8012639"/>
                <a:ext cx="0" cy="491217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7" name="Straight Connector 1236">
                <a:extLst>
                  <a:ext uri="{FF2B5EF4-FFF2-40B4-BE49-F238E27FC236}">
                    <a16:creationId xmlns:a16="http://schemas.microsoft.com/office/drawing/2014/main" id="{EDE9F87A-CC88-0EFD-A4DC-E616C5975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587" y="7987015"/>
                <a:ext cx="0" cy="516841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8" name="Straight Connector 1237">
                <a:extLst>
                  <a:ext uri="{FF2B5EF4-FFF2-40B4-BE49-F238E27FC236}">
                    <a16:creationId xmlns:a16="http://schemas.microsoft.com/office/drawing/2014/main" id="{D4BFF4E1-D2F8-5D01-F174-F741E934F9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94" y="8503856"/>
                <a:ext cx="140505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445A98D9-FE40-B447-0542-117892598EFA}"/>
              </a:ext>
            </a:extLst>
          </p:cNvPr>
          <p:cNvGrpSpPr/>
          <p:nvPr/>
        </p:nvGrpSpPr>
        <p:grpSpPr>
          <a:xfrm>
            <a:off x="3481477" y="7129504"/>
            <a:ext cx="2326113" cy="396231"/>
            <a:chOff x="5472503" y="1785091"/>
            <a:chExt cx="2326113" cy="396231"/>
          </a:xfrm>
        </p:grpSpPr>
        <p:sp>
          <p:nvSpPr>
            <p:cNvPr id="1108" name="Rounded Rectangle 1107">
              <a:extLst>
                <a:ext uri="{FF2B5EF4-FFF2-40B4-BE49-F238E27FC236}">
                  <a16:creationId xmlns:a16="http://schemas.microsoft.com/office/drawing/2014/main" id="{63D0DB70-A8EB-02F8-756F-0237E5245F2B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09" name="TextBox 1108">
              <a:extLst>
                <a:ext uri="{FF2B5EF4-FFF2-40B4-BE49-F238E27FC236}">
                  <a16:creationId xmlns:a16="http://schemas.microsoft.com/office/drawing/2014/main" id="{AD673861-CDF9-11CF-C847-44A3164D68A4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Modelling</a:t>
              </a:r>
            </a:p>
          </p:txBody>
        </p:sp>
        <p:pic>
          <p:nvPicPr>
            <p:cNvPr id="1110" name="Picture 6" descr="Python (programming language) - Wikipedia">
              <a:extLst>
                <a:ext uri="{FF2B5EF4-FFF2-40B4-BE49-F238E27FC236}">
                  <a16:creationId xmlns:a16="http://schemas.microsoft.com/office/drawing/2014/main" id="{099E0BCF-3AD3-C2C6-41F3-7E3D209DB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5" name="Group 1244">
            <a:extLst>
              <a:ext uri="{FF2B5EF4-FFF2-40B4-BE49-F238E27FC236}">
                <a16:creationId xmlns:a16="http://schemas.microsoft.com/office/drawing/2014/main" id="{1DEAD981-8EC8-F3F3-3824-9EB2E9AF14F8}"/>
              </a:ext>
            </a:extLst>
          </p:cNvPr>
          <p:cNvGrpSpPr/>
          <p:nvPr/>
        </p:nvGrpSpPr>
        <p:grpSpPr>
          <a:xfrm>
            <a:off x="11520244" y="7442426"/>
            <a:ext cx="2748764" cy="437701"/>
            <a:chOff x="204587" y="7987015"/>
            <a:chExt cx="2502817" cy="516841"/>
          </a:xfrm>
        </p:grpSpPr>
        <p:grpSp>
          <p:nvGrpSpPr>
            <p:cNvPr id="1246" name="Group 1245">
              <a:extLst>
                <a:ext uri="{FF2B5EF4-FFF2-40B4-BE49-F238E27FC236}">
                  <a16:creationId xmlns:a16="http://schemas.microsoft.com/office/drawing/2014/main" id="{025468E9-BEC7-2347-49DD-9962CFCA4C01}"/>
                </a:ext>
              </a:extLst>
            </p:cNvPr>
            <p:cNvGrpSpPr/>
            <p:nvPr/>
          </p:nvGrpSpPr>
          <p:grpSpPr>
            <a:xfrm>
              <a:off x="264501" y="8099039"/>
              <a:ext cx="2442903" cy="320970"/>
              <a:chOff x="149067" y="8023091"/>
              <a:chExt cx="2442903" cy="320970"/>
            </a:xfrm>
          </p:grpSpPr>
          <p:grpSp>
            <p:nvGrpSpPr>
              <p:cNvPr id="1253" name="Group 1252">
                <a:extLst>
                  <a:ext uri="{FF2B5EF4-FFF2-40B4-BE49-F238E27FC236}">
                    <a16:creationId xmlns:a16="http://schemas.microsoft.com/office/drawing/2014/main" id="{F3F64282-A2D4-4FE2-8EF2-A32707018BFE}"/>
                  </a:ext>
                </a:extLst>
              </p:cNvPr>
              <p:cNvGrpSpPr/>
              <p:nvPr/>
            </p:nvGrpSpPr>
            <p:grpSpPr>
              <a:xfrm>
                <a:off x="149067" y="8025251"/>
                <a:ext cx="1812411" cy="318810"/>
                <a:chOff x="5472504" y="1785092"/>
                <a:chExt cx="1812411" cy="318810"/>
              </a:xfrm>
            </p:grpSpPr>
            <p:sp>
              <p:nvSpPr>
                <p:cNvPr id="1257" name="Rounded Rectangle 1256">
                  <a:extLst>
                    <a:ext uri="{FF2B5EF4-FFF2-40B4-BE49-F238E27FC236}">
                      <a16:creationId xmlns:a16="http://schemas.microsoft.com/office/drawing/2014/main" id="{F1C3AB0D-EB8E-AC95-B458-F6D89578C18A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rgbClr val="6D7D95"/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258" name="TextBox 1257">
                  <a:extLst>
                    <a:ext uri="{FF2B5EF4-FFF2-40B4-BE49-F238E27FC236}">
                      <a16:creationId xmlns:a16="http://schemas.microsoft.com/office/drawing/2014/main" id="{6EB0A602-8418-E24E-F725-1E01D0C34FD6}"/>
                    </a:ext>
                  </a:extLst>
                </p:cNvPr>
                <p:cNvSpPr txBox="1"/>
                <p:nvPr/>
              </p:nvSpPr>
              <p:spPr>
                <a:xfrm>
                  <a:off x="5530055" y="1791635"/>
                  <a:ext cx="17548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200" dirty="0">
                      <a:solidFill>
                        <a:schemeClr val="bg1"/>
                      </a:solidFill>
                    </a:rPr>
                    <a:t>IHP</a:t>
                  </a:r>
                </a:p>
              </p:txBody>
            </p:sp>
          </p:grpSp>
          <p:grpSp>
            <p:nvGrpSpPr>
              <p:cNvPr id="1254" name="Group 1253">
                <a:extLst>
                  <a:ext uri="{FF2B5EF4-FFF2-40B4-BE49-F238E27FC236}">
                    <a16:creationId xmlns:a16="http://schemas.microsoft.com/office/drawing/2014/main" id="{CF919038-1CF9-F04A-034B-D3B7D21825E9}"/>
                  </a:ext>
                </a:extLst>
              </p:cNvPr>
              <p:cNvGrpSpPr/>
              <p:nvPr/>
            </p:nvGrpSpPr>
            <p:grpSpPr>
              <a:xfrm>
                <a:off x="779559" y="8023091"/>
                <a:ext cx="1812411" cy="318810"/>
                <a:chOff x="5472504" y="1785092"/>
                <a:chExt cx="1812411" cy="318810"/>
              </a:xfrm>
            </p:grpSpPr>
            <p:sp>
              <p:nvSpPr>
                <p:cNvPr id="1255" name="Rounded Rectangle 1254">
                  <a:extLst>
                    <a:ext uri="{FF2B5EF4-FFF2-40B4-BE49-F238E27FC236}">
                      <a16:creationId xmlns:a16="http://schemas.microsoft.com/office/drawing/2014/main" id="{6B5F9759-467D-5F1B-C4DD-9CCE0EE3146C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rgbClr val="6D7D95"/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256" name="TextBox 1255">
                  <a:extLst>
                    <a:ext uri="{FF2B5EF4-FFF2-40B4-BE49-F238E27FC236}">
                      <a16:creationId xmlns:a16="http://schemas.microsoft.com/office/drawing/2014/main" id="{EC7588AA-3D5C-18C0-A750-10EAED2362D5}"/>
                    </a:ext>
                  </a:extLst>
                </p:cNvPr>
                <p:cNvSpPr txBox="1"/>
                <p:nvPr/>
              </p:nvSpPr>
              <p:spPr>
                <a:xfrm>
                  <a:off x="5530055" y="1791635"/>
                  <a:ext cx="17548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200" dirty="0">
                      <a:solidFill>
                        <a:schemeClr val="bg1"/>
                      </a:solidFill>
                    </a:rPr>
                    <a:t>TTE</a:t>
                  </a:r>
                </a:p>
              </p:txBody>
            </p:sp>
          </p:grpSp>
        </p:grpSp>
        <p:grpSp>
          <p:nvGrpSpPr>
            <p:cNvPr id="1247" name="Group 1246">
              <a:extLst>
                <a:ext uri="{FF2B5EF4-FFF2-40B4-BE49-F238E27FC236}">
                  <a16:creationId xmlns:a16="http://schemas.microsoft.com/office/drawing/2014/main" id="{4FD10268-7F8F-4D94-4A60-60991591B8A7}"/>
                </a:ext>
              </a:extLst>
            </p:cNvPr>
            <p:cNvGrpSpPr/>
            <p:nvPr/>
          </p:nvGrpSpPr>
          <p:grpSpPr>
            <a:xfrm>
              <a:off x="204587" y="7987015"/>
              <a:ext cx="1449257" cy="516841"/>
              <a:chOff x="204587" y="7987015"/>
              <a:chExt cx="1449257" cy="516841"/>
            </a:xfrm>
          </p:grpSpPr>
          <p:cxnSp>
            <p:nvCxnSpPr>
              <p:cNvPr id="1248" name="Straight Connector 1247">
                <a:extLst>
                  <a:ext uri="{FF2B5EF4-FFF2-40B4-BE49-F238E27FC236}">
                    <a16:creationId xmlns:a16="http://schemas.microsoft.com/office/drawing/2014/main" id="{74360936-1726-258A-6A68-6192F2C969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757" y="8032353"/>
                <a:ext cx="0" cy="385496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9" name="Straight Connector 1248">
                <a:extLst>
                  <a:ext uri="{FF2B5EF4-FFF2-40B4-BE49-F238E27FC236}">
                    <a16:creationId xmlns:a16="http://schemas.microsoft.com/office/drawing/2014/main" id="{72F9125D-16EF-7259-D4EC-C1CDD5C045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87" y="8032353"/>
                <a:ext cx="1405050" cy="0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0" name="Straight Connector 1249">
                <a:extLst>
                  <a:ext uri="{FF2B5EF4-FFF2-40B4-BE49-F238E27FC236}">
                    <a16:creationId xmlns:a16="http://schemas.microsoft.com/office/drawing/2014/main" id="{6FEEC447-FE51-E29C-5961-26386045A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9637" y="8012639"/>
                <a:ext cx="0" cy="491217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>
                <a:extLst>
                  <a:ext uri="{FF2B5EF4-FFF2-40B4-BE49-F238E27FC236}">
                    <a16:creationId xmlns:a16="http://schemas.microsoft.com/office/drawing/2014/main" id="{0133B0AB-01BF-2262-8B70-4F6D6EAF26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587" y="7987015"/>
                <a:ext cx="0" cy="516841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>
                <a:extLst>
                  <a:ext uri="{FF2B5EF4-FFF2-40B4-BE49-F238E27FC236}">
                    <a16:creationId xmlns:a16="http://schemas.microsoft.com/office/drawing/2014/main" id="{FA1E5E97-FBD4-32AE-1BD0-7824AEFAAB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94" y="8503856"/>
                <a:ext cx="1405050" cy="0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BCF61A98-DCC7-C7D4-24DB-ACFA4B1B5368}"/>
              </a:ext>
            </a:extLst>
          </p:cNvPr>
          <p:cNvGrpSpPr/>
          <p:nvPr/>
        </p:nvGrpSpPr>
        <p:grpSpPr>
          <a:xfrm>
            <a:off x="11102572" y="7131966"/>
            <a:ext cx="2326113" cy="396231"/>
            <a:chOff x="5472503" y="1785091"/>
            <a:chExt cx="2326113" cy="396231"/>
          </a:xfrm>
        </p:grpSpPr>
        <p:sp>
          <p:nvSpPr>
            <p:cNvPr id="1101" name="Rounded Rectangle 1100">
              <a:extLst>
                <a:ext uri="{FF2B5EF4-FFF2-40B4-BE49-F238E27FC236}">
                  <a16:creationId xmlns:a16="http://schemas.microsoft.com/office/drawing/2014/main" id="{EE450089-D406-849C-05A5-9A50A431BD63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399478E7-85EE-7245-A24C-0358CAA8E6A0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Data Pre-Processing</a:t>
              </a:r>
            </a:p>
          </p:txBody>
        </p:sp>
        <p:pic>
          <p:nvPicPr>
            <p:cNvPr id="1103" name="Picture 6" descr="Python (programming language) - Wikipedia">
              <a:extLst>
                <a:ext uri="{FF2B5EF4-FFF2-40B4-BE49-F238E27FC236}">
                  <a16:creationId xmlns:a16="http://schemas.microsoft.com/office/drawing/2014/main" id="{24EF4699-51A9-9708-EA67-E78A749820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9A491AD7-AB54-62FD-9DA0-2569CEFD97D2}"/>
              </a:ext>
            </a:extLst>
          </p:cNvPr>
          <p:cNvGrpSpPr/>
          <p:nvPr/>
        </p:nvGrpSpPr>
        <p:grpSpPr>
          <a:xfrm>
            <a:off x="1112779" y="4555609"/>
            <a:ext cx="2748764" cy="437701"/>
            <a:chOff x="204587" y="7987015"/>
            <a:chExt cx="2502817" cy="516841"/>
          </a:xfrm>
        </p:grpSpPr>
        <p:grpSp>
          <p:nvGrpSpPr>
            <p:cNvPr id="1260" name="Group 1259">
              <a:extLst>
                <a:ext uri="{FF2B5EF4-FFF2-40B4-BE49-F238E27FC236}">
                  <a16:creationId xmlns:a16="http://schemas.microsoft.com/office/drawing/2014/main" id="{BEB91F27-539C-DA6C-A644-AD40662EDCA9}"/>
                </a:ext>
              </a:extLst>
            </p:cNvPr>
            <p:cNvGrpSpPr/>
            <p:nvPr/>
          </p:nvGrpSpPr>
          <p:grpSpPr>
            <a:xfrm>
              <a:off x="264501" y="8099039"/>
              <a:ext cx="2442903" cy="320970"/>
              <a:chOff x="149067" y="8023091"/>
              <a:chExt cx="2442903" cy="320970"/>
            </a:xfrm>
          </p:grpSpPr>
          <p:grpSp>
            <p:nvGrpSpPr>
              <p:cNvPr id="1267" name="Group 1266">
                <a:extLst>
                  <a:ext uri="{FF2B5EF4-FFF2-40B4-BE49-F238E27FC236}">
                    <a16:creationId xmlns:a16="http://schemas.microsoft.com/office/drawing/2014/main" id="{A994E1E6-D198-6328-903B-868856AEE6A5}"/>
                  </a:ext>
                </a:extLst>
              </p:cNvPr>
              <p:cNvGrpSpPr/>
              <p:nvPr/>
            </p:nvGrpSpPr>
            <p:grpSpPr>
              <a:xfrm>
                <a:off x="149067" y="8025251"/>
                <a:ext cx="1812411" cy="318810"/>
                <a:chOff x="5472504" y="1785092"/>
                <a:chExt cx="1812411" cy="318810"/>
              </a:xfrm>
            </p:grpSpPr>
            <p:sp>
              <p:nvSpPr>
                <p:cNvPr id="1271" name="Rounded Rectangle 1270">
                  <a:extLst>
                    <a:ext uri="{FF2B5EF4-FFF2-40B4-BE49-F238E27FC236}">
                      <a16:creationId xmlns:a16="http://schemas.microsoft.com/office/drawing/2014/main" id="{C59E7182-FEEB-E3EF-5FA8-5EEDFB2DE939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rgbClr val="6D7D95"/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272" name="TextBox 1271">
                  <a:extLst>
                    <a:ext uri="{FF2B5EF4-FFF2-40B4-BE49-F238E27FC236}">
                      <a16:creationId xmlns:a16="http://schemas.microsoft.com/office/drawing/2014/main" id="{ED8F6D79-8383-5EC4-B179-1A8B737AE8F8}"/>
                    </a:ext>
                  </a:extLst>
                </p:cNvPr>
                <p:cNvSpPr txBox="1"/>
                <p:nvPr/>
              </p:nvSpPr>
              <p:spPr>
                <a:xfrm>
                  <a:off x="5530055" y="1791635"/>
                  <a:ext cx="17548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200" dirty="0">
                      <a:solidFill>
                        <a:schemeClr val="bg1"/>
                      </a:solidFill>
                    </a:rPr>
                    <a:t>IHP</a:t>
                  </a:r>
                </a:p>
              </p:txBody>
            </p:sp>
          </p:grpSp>
          <p:grpSp>
            <p:nvGrpSpPr>
              <p:cNvPr id="1268" name="Group 1267">
                <a:extLst>
                  <a:ext uri="{FF2B5EF4-FFF2-40B4-BE49-F238E27FC236}">
                    <a16:creationId xmlns:a16="http://schemas.microsoft.com/office/drawing/2014/main" id="{E0C7F986-3041-4627-73C9-C70BC9F6D3D4}"/>
                  </a:ext>
                </a:extLst>
              </p:cNvPr>
              <p:cNvGrpSpPr/>
              <p:nvPr/>
            </p:nvGrpSpPr>
            <p:grpSpPr>
              <a:xfrm>
                <a:off x="779559" y="8023091"/>
                <a:ext cx="1812411" cy="318810"/>
                <a:chOff x="5472504" y="1785092"/>
                <a:chExt cx="1812411" cy="318810"/>
              </a:xfrm>
            </p:grpSpPr>
            <p:sp>
              <p:nvSpPr>
                <p:cNvPr id="1269" name="Rounded Rectangle 1268">
                  <a:extLst>
                    <a:ext uri="{FF2B5EF4-FFF2-40B4-BE49-F238E27FC236}">
                      <a16:creationId xmlns:a16="http://schemas.microsoft.com/office/drawing/2014/main" id="{DD383E57-4880-82FD-DED0-07B59581BE56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rgbClr val="6D7D95"/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270" name="TextBox 1269">
                  <a:extLst>
                    <a:ext uri="{FF2B5EF4-FFF2-40B4-BE49-F238E27FC236}">
                      <a16:creationId xmlns:a16="http://schemas.microsoft.com/office/drawing/2014/main" id="{309138D0-717F-30A4-3C43-4A36A9910C24}"/>
                    </a:ext>
                  </a:extLst>
                </p:cNvPr>
                <p:cNvSpPr txBox="1"/>
                <p:nvPr/>
              </p:nvSpPr>
              <p:spPr>
                <a:xfrm>
                  <a:off x="5530055" y="1791635"/>
                  <a:ext cx="17548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200" dirty="0">
                      <a:solidFill>
                        <a:schemeClr val="bg1"/>
                      </a:solidFill>
                    </a:rPr>
                    <a:t>TTE</a:t>
                  </a:r>
                </a:p>
              </p:txBody>
            </p:sp>
          </p:grpSp>
        </p:grpSp>
        <p:grpSp>
          <p:nvGrpSpPr>
            <p:cNvPr id="1261" name="Group 1260">
              <a:extLst>
                <a:ext uri="{FF2B5EF4-FFF2-40B4-BE49-F238E27FC236}">
                  <a16:creationId xmlns:a16="http://schemas.microsoft.com/office/drawing/2014/main" id="{CF86DCB5-B248-49AE-60BA-F06ED896E746}"/>
                </a:ext>
              </a:extLst>
            </p:cNvPr>
            <p:cNvGrpSpPr/>
            <p:nvPr/>
          </p:nvGrpSpPr>
          <p:grpSpPr>
            <a:xfrm>
              <a:off x="204587" y="7987015"/>
              <a:ext cx="1449257" cy="516841"/>
              <a:chOff x="204587" y="7987015"/>
              <a:chExt cx="1449257" cy="516841"/>
            </a:xfrm>
          </p:grpSpPr>
          <p:cxnSp>
            <p:nvCxnSpPr>
              <p:cNvPr id="1262" name="Straight Connector 1261">
                <a:extLst>
                  <a:ext uri="{FF2B5EF4-FFF2-40B4-BE49-F238E27FC236}">
                    <a16:creationId xmlns:a16="http://schemas.microsoft.com/office/drawing/2014/main" id="{18BE120E-C627-8F0F-44B8-05819BF42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757" y="8032353"/>
                <a:ext cx="0" cy="385496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3" name="Straight Connector 1262">
                <a:extLst>
                  <a:ext uri="{FF2B5EF4-FFF2-40B4-BE49-F238E27FC236}">
                    <a16:creationId xmlns:a16="http://schemas.microsoft.com/office/drawing/2014/main" id="{F68F2E5E-B8E6-9F47-9E37-66A04468F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87" y="8032353"/>
                <a:ext cx="1405050" cy="0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>
                <a:extLst>
                  <a:ext uri="{FF2B5EF4-FFF2-40B4-BE49-F238E27FC236}">
                    <a16:creationId xmlns:a16="http://schemas.microsoft.com/office/drawing/2014/main" id="{5342BB1F-D35A-6F23-C746-1225C99D3D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9637" y="8012639"/>
                <a:ext cx="0" cy="491217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" name="Straight Connector 1264">
                <a:extLst>
                  <a:ext uri="{FF2B5EF4-FFF2-40B4-BE49-F238E27FC236}">
                    <a16:creationId xmlns:a16="http://schemas.microsoft.com/office/drawing/2014/main" id="{C377B428-A43E-CC76-9359-404CD4CBD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587" y="7987015"/>
                <a:ext cx="0" cy="516841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6" name="Straight Connector 1265">
                <a:extLst>
                  <a:ext uri="{FF2B5EF4-FFF2-40B4-BE49-F238E27FC236}">
                    <a16:creationId xmlns:a16="http://schemas.microsoft.com/office/drawing/2014/main" id="{D2A72D6A-F56A-74F6-FC7E-A62D074D7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94" y="8503856"/>
                <a:ext cx="1405050" cy="0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BEC079E0-8127-C286-0FCF-1E00BEAA6F96}"/>
              </a:ext>
            </a:extLst>
          </p:cNvPr>
          <p:cNvGrpSpPr/>
          <p:nvPr/>
        </p:nvGrpSpPr>
        <p:grpSpPr>
          <a:xfrm>
            <a:off x="765954" y="4228323"/>
            <a:ext cx="2326113" cy="396231"/>
            <a:chOff x="5472503" y="1785091"/>
            <a:chExt cx="2326113" cy="396231"/>
          </a:xfrm>
        </p:grpSpPr>
        <p:sp>
          <p:nvSpPr>
            <p:cNvPr id="1116" name="Rounded Rectangle 1115">
              <a:extLst>
                <a:ext uri="{FF2B5EF4-FFF2-40B4-BE49-F238E27FC236}">
                  <a16:creationId xmlns:a16="http://schemas.microsoft.com/office/drawing/2014/main" id="{3F5EFC4A-FCB0-5DA7-0208-4BB86D1A13BE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E940AEEB-618C-6F55-6393-CFBD413AC89A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 Optimization</a:t>
              </a:r>
            </a:p>
          </p:txBody>
        </p:sp>
        <p:pic>
          <p:nvPicPr>
            <p:cNvPr id="1118" name="Picture 6" descr="Python (programming language) - Wikipedia">
              <a:extLst>
                <a:ext uri="{FF2B5EF4-FFF2-40B4-BE49-F238E27FC236}">
                  <a16:creationId xmlns:a16="http://schemas.microsoft.com/office/drawing/2014/main" id="{327968ED-F00B-0865-3CAB-CA0CE408A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3" name="Group 1272">
            <a:extLst>
              <a:ext uri="{FF2B5EF4-FFF2-40B4-BE49-F238E27FC236}">
                <a16:creationId xmlns:a16="http://schemas.microsoft.com/office/drawing/2014/main" id="{2FA277E7-9792-4359-210D-FD5BA1D9AF73}"/>
              </a:ext>
            </a:extLst>
          </p:cNvPr>
          <p:cNvGrpSpPr/>
          <p:nvPr/>
        </p:nvGrpSpPr>
        <p:grpSpPr>
          <a:xfrm>
            <a:off x="5626745" y="2438547"/>
            <a:ext cx="2748764" cy="437701"/>
            <a:chOff x="204587" y="7987015"/>
            <a:chExt cx="2502817" cy="516841"/>
          </a:xfrm>
        </p:grpSpPr>
        <p:grpSp>
          <p:nvGrpSpPr>
            <p:cNvPr id="1274" name="Group 1273">
              <a:extLst>
                <a:ext uri="{FF2B5EF4-FFF2-40B4-BE49-F238E27FC236}">
                  <a16:creationId xmlns:a16="http://schemas.microsoft.com/office/drawing/2014/main" id="{89A68BA0-7E06-EC37-0A3F-43E5F62F533B}"/>
                </a:ext>
              </a:extLst>
            </p:cNvPr>
            <p:cNvGrpSpPr/>
            <p:nvPr/>
          </p:nvGrpSpPr>
          <p:grpSpPr>
            <a:xfrm>
              <a:off x="264501" y="8099039"/>
              <a:ext cx="2442903" cy="320970"/>
              <a:chOff x="149067" y="8023091"/>
              <a:chExt cx="2442903" cy="320970"/>
            </a:xfrm>
          </p:grpSpPr>
          <p:grpSp>
            <p:nvGrpSpPr>
              <p:cNvPr id="1281" name="Group 1280">
                <a:extLst>
                  <a:ext uri="{FF2B5EF4-FFF2-40B4-BE49-F238E27FC236}">
                    <a16:creationId xmlns:a16="http://schemas.microsoft.com/office/drawing/2014/main" id="{BBEC9479-80FB-E026-76BE-34FDE24EBCBC}"/>
                  </a:ext>
                </a:extLst>
              </p:cNvPr>
              <p:cNvGrpSpPr/>
              <p:nvPr/>
            </p:nvGrpSpPr>
            <p:grpSpPr>
              <a:xfrm>
                <a:off x="149067" y="8025251"/>
                <a:ext cx="1812411" cy="318810"/>
                <a:chOff x="5472504" y="1785092"/>
                <a:chExt cx="1812411" cy="318810"/>
              </a:xfrm>
            </p:grpSpPr>
            <p:sp>
              <p:nvSpPr>
                <p:cNvPr id="1285" name="Rounded Rectangle 1284">
                  <a:extLst>
                    <a:ext uri="{FF2B5EF4-FFF2-40B4-BE49-F238E27FC236}">
                      <a16:creationId xmlns:a16="http://schemas.microsoft.com/office/drawing/2014/main" id="{99C00E79-2372-E29C-B7A9-5CCF0F624A0B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rgbClr val="6D7D95"/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286" name="TextBox 1285">
                  <a:extLst>
                    <a:ext uri="{FF2B5EF4-FFF2-40B4-BE49-F238E27FC236}">
                      <a16:creationId xmlns:a16="http://schemas.microsoft.com/office/drawing/2014/main" id="{0DBB6735-4CD5-13B5-B149-642679E9A412}"/>
                    </a:ext>
                  </a:extLst>
                </p:cNvPr>
                <p:cNvSpPr txBox="1"/>
                <p:nvPr/>
              </p:nvSpPr>
              <p:spPr>
                <a:xfrm>
                  <a:off x="5530055" y="1791635"/>
                  <a:ext cx="17548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200" dirty="0">
                      <a:solidFill>
                        <a:schemeClr val="bg1"/>
                      </a:solidFill>
                    </a:rPr>
                    <a:t>IHP</a:t>
                  </a:r>
                </a:p>
              </p:txBody>
            </p:sp>
          </p:grpSp>
          <p:grpSp>
            <p:nvGrpSpPr>
              <p:cNvPr id="1282" name="Group 1281">
                <a:extLst>
                  <a:ext uri="{FF2B5EF4-FFF2-40B4-BE49-F238E27FC236}">
                    <a16:creationId xmlns:a16="http://schemas.microsoft.com/office/drawing/2014/main" id="{638F19D5-970C-B7A2-5E2C-D3B8A01C194E}"/>
                  </a:ext>
                </a:extLst>
              </p:cNvPr>
              <p:cNvGrpSpPr/>
              <p:nvPr/>
            </p:nvGrpSpPr>
            <p:grpSpPr>
              <a:xfrm>
                <a:off x="779559" y="8023091"/>
                <a:ext cx="1812411" cy="318810"/>
                <a:chOff x="5472504" y="1785092"/>
                <a:chExt cx="1812411" cy="318810"/>
              </a:xfrm>
            </p:grpSpPr>
            <p:sp>
              <p:nvSpPr>
                <p:cNvPr id="1283" name="Rounded Rectangle 1282">
                  <a:extLst>
                    <a:ext uri="{FF2B5EF4-FFF2-40B4-BE49-F238E27FC236}">
                      <a16:creationId xmlns:a16="http://schemas.microsoft.com/office/drawing/2014/main" id="{43AB8EFC-A27D-C6E4-9BF2-06A79B940FAB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rgbClr val="6D7D95"/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284" name="TextBox 1283">
                  <a:extLst>
                    <a:ext uri="{FF2B5EF4-FFF2-40B4-BE49-F238E27FC236}">
                      <a16:creationId xmlns:a16="http://schemas.microsoft.com/office/drawing/2014/main" id="{D1DE6789-FB44-DE0E-2F57-BEBAF6F36BEA}"/>
                    </a:ext>
                  </a:extLst>
                </p:cNvPr>
                <p:cNvSpPr txBox="1"/>
                <p:nvPr/>
              </p:nvSpPr>
              <p:spPr>
                <a:xfrm>
                  <a:off x="5530055" y="1791635"/>
                  <a:ext cx="17548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200" dirty="0">
                      <a:solidFill>
                        <a:schemeClr val="bg1"/>
                      </a:solidFill>
                    </a:rPr>
                    <a:t>TTE</a:t>
                  </a:r>
                </a:p>
              </p:txBody>
            </p:sp>
          </p:grpSp>
        </p:grpSp>
        <p:grpSp>
          <p:nvGrpSpPr>
            <p:cNvPr id="1275" name="Group 1274">
              <a:extLst>
                <a:ext uri="{FF2B5EF4-FFF2-40B4-BE49-F238E27FC236}">
                  <a16:creationId xmlns:a16="http://schemas.microsoft.com/office/drawing/2014/main" id="{8BDCB588-351A-C5E7-88C2-979F20D87819}"/>
                </a:ext>
              </a:extLst>
            </p:cNvPr>
            <p:cNvGrpSpPr/>
            <p:nvPr/>
          </p:nvGrpSpPr>
          <p:grpSpPr>
            <a:xfrm>
              <a:off x="204587" y="7987015"/>
              <a:ext cx="1449257" cy="516841"/>
              <a:chOff x="204587" y="7987015"/>
              <a:chExt cx="1449257" cy="516841"/>
            </a:xfrm>
          </p:grpSpPr>
          <p:cxnSp>
            <p:nvCxnSpPr>
              <p:cNvPr id="1276" name="Straight Connector 1275">
                <a:extLst>
                  <a:ext uri="{FF2B5EF4-FFF2-40B4-BE49-F238E27FC236}">
                    <a16:creationId xmlns:a16="http://schemas.microsoft.com/office/drawing/2014/main" id="{D7F3BF2D-3228-1006-6EC2-2EA93AF6DB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757" y="8032353"/>
                <a:ext cx="0" cy="385496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Straight Connector 1276">
                <a:extLst>
                  <a:ext uri="{FF2B5EF4-FFF2-40B4-BE49-F238E27FC236}">
                    <a16:creationId xmlns:a16="http://schemas.microsoft.com/office/drawing/2014/main" id="{F5BD3517-0F96-4B12-89C9-4A334268D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87" y="8032353"/>
                <a:ext cx="1405050" cy="0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8" name="Straight Connector 1277">
                <a:extLst>
                  <a:ext uri="{FF2B5EF4-FFF2-40B4-BE49-F238E27FC236}">
                    <a16:creationId xmlns:a16="http://schemas.microsoft.com/office/drawing/2014/main" id="{106CA923-04FD-AF26-5C58-63EE1052A8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9637" y="8012639"/>
                <a:ext cx="0" cy="491217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9" name="Straight Connector 1278">
                <a:extLst>
                  <a:ext uri="{FF2B5EF4-FFF2-40B4-BE49-F238E27FC236}">
                    <a16:creationId xmlns:a16="http://schemas.microsoft.com/office/drawing/2014/main" id="{D7562302-5F4B-A749-DCCF-389FA8CEA2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587" y="7987015"/>
                <a:ext cx="0" cy="516841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0" name="Straight Connector 1279">
                <a:extLst>
                  <a:ext uri="{FF2B5EF4-FFF2-40B4-BE49-F238E27FC236}">
                    <a16:creationId xmlns:a16="http://schemas.microsoft.com/office/drawing/2014/main" id="{30DCEFA3-82B7-56CD-FD7B-5B6CB47E0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94" y="8503856"/>
                <a:ext cx="1405050" cy="0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91234662-E5A4-BB4E-C95B-54546ABB2814}"/>
              </a:ext>
            </a:extLst>
          </p:cNvPr>
          <p:cNvGrpSpPr/>
          <p:nvPr/>
        </p:nvGrpSpPr>
        <p:grpSpPr>
          <a:xfrm>
            <a:off x="5341890" y="2130474"/>
            <a:ext cx="2326113" cy="396231"/>
            <a:chOff x="5472503" y="1785091"/>
            <a:chExt cx="2326113" cy="396231"/>
          </a:xfrm>
        </p:grpSpPr>
        <p:sp>
          <p:nvSpPr>
            <p:cNvPr id="1112" name="Rounded Rectangle 1111">
              <a:extLst>
                <a:ext uri="{FF2B5EF4-FFF2-40B4-BE49-F238E27FC236}">
                  <a16:creationId xmlns:a16="http://schemas.microsoft.com/office/drawing/2014/main" id="{91DF935C-BBF0-17B2-7A7F-A7CE76D8650F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E5BF1538-B525-F6B9-3FBA-79DAC6B9F723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Evaluation</a:t>
              </a:r>
            </a:p>
          </p:txBody>
        </p:sp>
        <p:pic>
          <p:nvPicPr>
            <p:cNvPr id="1114" name="Picture 6" descr="Python (programming language) - Wikipedia">
              <a:extLst>
                <a:ext uri="{FF2B5EF4-FFF2-40B4-BE49-F238E27FC236}">
                  <a16:creationId xmlns:a16="http://schemas.microsoft.com/office/drawing/2014/main" id="{7BC54A66-6071-5615-B4A9-CC50B7C23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8" name="Group 1287">
            <a:extLst>
              <a:ext uri="{FF2B5EF4-FFF2-40B4-BE49-F238E27FC236}">
                <a16:creationId xmlns:a16="http://schemas.microsoft.com/office/drawing/2014/main" id="{915BDCBB-0328-BCBE-875E-49547D1E26C3}"/>
              </a:ext>
            </a:extLst>
          </p:cNvPr>
          <p:cNvGrpSpPr/>
          <p:nvPr/>
        </p:nvGrpSpPr>
        <p:grpSpPr>
          <a:xfrm>
            <a:off x="-1733366" y="8501747"/>
            <a:ext cx="1872325" cy="516841"/>
            <a:chOff x="204587" y="7987015"/>
            <a:chExt cx="1872325" cy="516841"/>
          </a:xfrm>
        </p:grpSpPr>
        <p:grpSp>
          <p:nvGrpSpPr>
            <p:cNvPr id="1289" name="Group 1288">
              <a:extLst>
                <a:ext uri="{FF2B5EF4-FFF2-40B4-BE49-F238E27FC236}">
                  <a16:creationId xmlns:a16="http://schemas.microsoft.com/office/drawing/2014/main" id="{D471B209-2332-6132-0526-0AE539D54E3A}"/>
                </a:ext>
              </a:extLst>
            </p:cNvPr>
            <p:cNvGrpSpPr/>
            <p:nvPr/>
          </p:nvGrpSpPr>
          <p:grpSpPr>
            <a:xfrm>
              <a:off x="264501" y="8099039"/>
              <a:ext cx="1812411" cy="320970"/>
              <a:chOff x="149067" y="8023091"/>
              <a:chExt cx="1812411" cy="320970"/>
            </a:xfrm>
          </p:grpSpPr>
          <p:grpSp>
            <p:nvGrpSpPr>
              <p:cNvPr id="1296" name="Group 1295">
                <a:extLst>
                  <a:ext uri="{FF2B5EF4-FFF2-40B4-BE49-F238E27FC236}">
                    <a16:creationId xmlns:a16="http://schemas.microsoft.com/office/drawing/2014/main" id="{15908A63-EB77-0BB7-3EEB-C7436F4F2114}"/>
                  </a:ext>
                </a:extLst>
              </p:cNvPr>
              <p:cNvGrpSpPr/>
              <p:nvPr/>
            </p:nvGrpSpPr>
            <p:grpSpPr>
              <a:xfrm>
                <a:off x="149067" y="8025251"/>
                <a:ext cx="1812411" cy="318810"/>
                <a:chOff x="5472504" y="1785092"/>
                <a:chExt cx="1812411" cy="318810"/>
              </a:xfrm>
            </p:grpSpPr>
            <p:sp>
              <p:nvSpPr>
                <p:cNvPr id="1300" name="Rounded Rectangle 1299">
                  <a:extLst>
                    <a:ext uri="{FF2B5EF4-FFF2-40B4-BE49-F238E27FC236}">
                      <a16:creationId xmlns:a16="http://schemas.microsoft.com/office/drawing/2014/main" id="{276814D3-7C9E-869F-3935-BD8E95C17EF1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rgbClr val="6D7D95"/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301" name="TextBox 1300">
                  <a:extLst>
                    <a:ext uri="{FF2B5EF4-FFF2-40B4-BE49-F238E27FC236}">
                      <a16:creationId xmlns:a16="http://schemas.microsoft.com/office/drawing/2014/main" id="{B79FE8FD-C609-EBAD-7292-4CDA6F677FEF}"/>
                    </a:ext>
                  </a:extLst>
                </p:cNvPr>
                <p:cNvSpPr txBox="1"/>
                <p:nvPr/>
              </p:nvSpPr>
              <p:spPr>
                <a:xfrm>
                  <a:off x="5530055" y="1791635"/>
                  <a:ext cx="17548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200" dirty="0">
                      <a:solidFill>
                        <a:schemeClr val="bg1"/>
                      </a:solidFill>
                    </a:rPr>
                    <a:t>IHP</a:t>
                  </a:r>
                </a:p>
              </p:txBody>
            </p:sp>
          </p:grpSp>
          <p:grpSp>
            <p:nvGrpSpPr>
              <p:cNvPr id="1297" name="Group 1296">
                <a:extLst>
                  <a:ext uri="{FF2B5EF4-FFF2-40B4-BE49-F238E27FC236}">
                    <a16:creationId xmlns:a16="http://schemas.microsoft.com/office/drawing/2014/main" id="{3BFDA70D-FA89-E29E-875F-F4C4EF97A082}"/>
                  </a:ext>
                </a:extLst>
              </p:cNvPr>
              <p:cNvGrpSpPr/>
              <p:nvPr/>
            </p:nvGrpSpPr>
            <p:grpSpPr>
              <a:xfrm>
                <a:off x="779559" y="8023091"/>
                <a:ext cx="758851" cy="318810"/>
                <a:chOff x="5472504" y="1785092"/>
                <a:chExt cx="758851" cy="318810"/>
              </a:xfrm>
            </p:grpSpPr>
            <p:sp>
              <p:nvSpPr>
                <p:cNvPr id="1298" name="Rounded Rectangle 1297">
                  <a:extLst>
                    <a:ext uri="{FF2B5EF4-FFF2-40B4-BE49-F238E27FC236}">
                      <a16:creationId xmlns:a16="http://schemas.microsoft.com/office/drawing/2014/main" id="{74DF1C4C-7C98-00FC-772B-707F459E87C4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rgbClr val="6D7D95"/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299" name="TextBox 1298">
                  <a:extLst>
                    <a:ext uri="{FF2B5EF4-FFF2-40B4-BE49-F238E27FC236}">
                      <a16:creationId xmlns:a16="http://schemas.microsoft.com/office/drawing/2014/main" id="{EC4EECFE-4470-A4EF-A75C-7E4C565D65FE}"/>
                    </a:ext>
                  </a:extLst>
                </p:cNvPr>
                <p:cNvSpPr txBox="1"/>
                <p:nvPr/>
              </p:nvSpPr>
              <p:spPr>
                <a:xfrm>
                  <a:off x="5530055" y="1791635"/>
                  <a:ext cx="7013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200" dirty="0">
                      <a:solidFill>
                        <a:schemeClr val="bg1"/>
                      </a:solidFill>
                    </a:rPr>
                    <a:t>TTE</a:t>
                  </a:r>
                </a:p>
              </p:txBody>
            </p:sp>
          </p:grpSp>
        </p:grpSp>
        <p:grpSp>
          <p:nvGrpSpPr>
            <p:cNvPr id="1290" name="Group 1289">
              <a:extLst>
                <a:ext uri="{FF2B5EF4-FFF2-40B4-BE49-F238E27FC236}">
                  <a16:creationId xmlns:a16="http://schemas.microsoft.com/office/drawing/2014/main" id="{05AFF72C-B7BB-9125-7590-7E29C1FF9AFE}"/>
                </a:ext>
              </a:extLst>
            </p:cNvPr>
            <p:cNvGrpSpPr/>
            <p:nvPr/>
          </p:nvGrpSpPr>
          <p:grpSpPr>
            <a:xfrm>
              <a:off x="204587" y="7987015"/>
              <a:ext cx="1449257" cy="516841"/>
              <a:chOff x="204587" y="7987015"/>
              <a:chExt cx="1449257" cy="516841"/>
            </a:xfrm>
          </p:grpSpPr>
          <p:cxnSp>
            <p:nvCxnSpPr>
              <p:cNvPr id="1291" name="Straight Connector 1290">
                <a:extLst>
                  <a:ext uri="{FF2B5EF4-FFF2-40B4-BE49-F238E27FC236}">
                    <a16:creationId xmlns:a16="http://schemas.microsoft.com/office/drawing/2014/main" id="{0CF67D0A-4CC5-CBAD-D441-7FB3BF5A87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757" y="8032353"/>
                <a:ext cx="0" cy="385496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2" name="Straight Connector 1291">
                <a:extLst>
                  <a:ext uri="{FF2B5EF4-FFF2-40B4-BE49-F238E27FC236}">
                    <a16:creationId xmlns:a16="http://schemas.microsoft.com/office/drawing/2014/main" id="{8D26B1FB-A278-9E9A-AD2C-EE2F5E934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87" y="8032353"/>
                <a:ext cx="1405050" cy="0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3" name="Straight Connector 1292">
                <a:extLst>
                  <a:ext uri="{FF2B5EF4-FFF2-40B4-BE49-F238E27FC236}">
                    <a16:creationId xmlns:a16="http://schemas.microsoft.com/office/drawing/2014/main" id="{55158B1B-B9F1-FE0D-1049-89F377D16C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9637" y="8012639"/>
                <a:ext cx="0" cy="491217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4" name="Straight Connector 1293">
                <a:extLst>
                  <a:ext uri="{FF2B5EF4-FFF2-40B4-BE49-F238E27FC236}">
                    <a16:creationId xmlns:a16="http://schemas.microsoft.com/office/drawing/2014/main" id="{8808F14E-C1D1-A318-C376-207AA425A5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587" y="7987015"/>
                <a:ext cx="0" cy="516841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Straight Connector 1294">
                <a:extLst>
                  <a:ext uri="{FF2B5EF4-FFF2-40B4-BE49-F238E27FC236}">
                    <a16:creationId xmlns:a16="http://schemas.microsoft.com/office/drawing/2014/main" id="{593E0064-443B-79D6-7426-BE1520D860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94" y="8503856"/>
                <a:ext cx="1405050" cy="0"/>
              </a:xfrm>
              <a:prstGeom prst="line">
                <a:avLst/>
              </a:prstGeom>
              <a:ln w="28575">
                <a:solidFill>
                  <a:srgbClr val="7686A4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2" name="Group 1301">
            <a:extLst>
              <a:ext uri="{FF2B5EF4-FFF2-40B4-BE49-F238E27FC236}">
                <a16:creationId xmlns:a16="http://schemas.microsoft.com/office/drawing/2014/main" id="{0D7FB0B7-DB02-75DC-ADB5-2CE93490E13C}"/>
              </a:ext>
            </a:extLst>
          </p:cNvPr>
          <p:cNvGrpSpPr/>
          <p:nvPr/>
        </p:nvGrpSpPr>
        <p:grpSpPr>
          <a:xfrm>
            <a:off x="4643787" y="5320825"/>
            <a:ext cx="1275569" cy="372948"/>
            <a:chOff x="204587" y="7987015"/>
            <a:chExt cx="1449257" cy="516841"/>
          </a:xfrm>
        </p:grpSpPr>
        <p:grpSp>
          <p:nvGrpSpPr>
            <p:cNvPr id="1303" name="Group 1302">
              <a:extLst>
                <a:ext uri="{FF2B5EF4-FFF2-40B4-BE49-F238E27FC236}">
                  <a16:creationId xmlns:a16="http://schemas.microsoft.com/office/drawing/2014/main" id="{6EABCD2B-A55E-915F-E4DC-A0B705A0655B}"/>
                </a:ext>
              </a:extLst>
            </p:cNvPr>
            <p:cNvGrpSpPr/>
            <p:nvPr/>
          </p:nvGrpSpPr>
          <p:grpSpPr>
            <a:xfrm>
              <a:off x="264501" y="8099039"/>
              <a:ext cx="1230772" cy="349922"/>
              <a:chOff x="149067" y="8023091"/>
              <a:chExt cx="1230772" cy="349922"/>
            </a:xfrm>
          </p:grpSpPr>
          <p:grpSp>
            <p:nvGrpSpPr>
              <p:cNvPr id="1310" name="Group 1309">
                <a:extLst>
                  <a:ext uri="{FF2B5EF4-FFF2-40B4-BE49-F238E27FC236}">
                    <a16:creationId xmlns:a16="http://schemas.microsoft.com/office/drawing/2014/main" id="{8998F14D-F820-38AB-79BA-ABC9E1C19065}"/>
                  </a:ext>
                </a:extLst>
              </p:cNvPr>
              <p:cNvGrpSpPr/>
              <p:nvPr/>
            </p:nvGrpSpPr>
            <p:grpSpPr>
              <a:xfrm>
                <a:off x="149067" y="8025251"/>
                <a:ext cx="600280" cy="347762"/>
                <a:chOff x="5472504" y="1785092"/>
                <a:chExt cx="600280" cy="347762"/>
              </a:xfrm>
            </p:grpSpPr>
            <p:sp>
              <p:nvSpPr>
                <p:cNvPr id="1314" name="Rounded Rectangle 1313">
                  <a:extLst>
                    <a:ext uri="{FF2B5EF4-FFF2-40B4-BE49-F238E27FC236}">
                      <a16:creationId xmlns:a16="http://schemas.microsoft.com/office/drawing/2014/main" id="{41FEBCEB-9394-2B32-D8BF-B4EFD9FAE70E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315" name="TextBox 1314">
                  <a:extLst>
                    <a:ext uri="{FF2B5EF4-FFF2-40B4-BE49-F238E27FC236}">
                      <a16:creationId xmlns:a16="http://schemas.microsoft.com/office/drawing/2014/main" id="{9BC0AE51-DFA2-B4E6-A784-E169C2069071}"/>
                    </a:ext>
                  </a:extLst>
                </p:cNvPr>
                <p:cNvSpPr txBox="1"/>
                <p:nvPr/>
              </p:nvSpPr>
              <p:spPr>
                <a:xfrm>
                  <a:off x="5530055" y="1791634"/>
                  <a:ext cx="483269" cy="341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000" dirty="0">
                      <a:solidFill>
                        <a:schemeClr val="bg1"/>
                      </a:solidFill>
                    </a:rPr>
                    <a:t>IHP</a:t>
                  </a:r>
                </a:p>
              </p:txBody>
            </p:sp>
          </p:grpSp>
          <p:grpSp>
            <p:nvGrpSpPr>
              <p:cNvPr id="1311" name="Group 1310">
                <a:extLst>
                  <a:ext uri="{FF2B5EF4-FFF2-40B4-BE49-F238E27FC236}">
                    <a16:creationId xmlns:a16="http://schemas.microsoft.com/office/drawing/2014/main" id="{CA14E5A1-637B-5A19-A5EA-5727728F77BF}"/>
                  </a:ext>
                </a:extLst>
              </p:cNvPr>
              <p:cNvGrpSpPr/>
              <p:nvPr/>
            </p:nvGrpSpPr>
            <p:grpSpPr>
              <a:xfrm>
                <a:off x="779559" y="8023091"/>
                <a:ext cx="600280" cy="347761"/>
                <a:chOff x="5472504" y="1785092"/>
                <a:chExt cx="600280" cy="347761"/>
              </a:xfrm>
            </p:grpSpPr>
            <p:sp>
              <p:nvSpPr>
                <p:cNvPr id="1312" name="Rounded Rectangle 1311">
                  <a:extLst>
                    <a:ext uri="{FF2B5EF4-FFF2-40B4-BE49-F238E27FC236}">
                      <a16:creationId xmlns:a16="http://schemas.microsoft.com/office/drawing/2014/main" id="{04F34858-D0AC-F905-7763-16038CC07EB5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313" name="TextBox 1312">
                  <a:extLst>
                    <a:ext uri="{FF2B5EF4-FFF2-40B4-BE49-F238E27FC236}">
                      <a16:creationId xmlns:a16="http://schemas.microsoft.com/office/drawing/2014/main" id="{C29ECE55-3430-36CA-F908-B43785C94282}"/>
                    </a:ext>
                  </a:extLst>
                </p:cNvPr>
                <p:cNvSpPr txBox="1"/>
                <p:nvPr/>
              </p:nvSpPr>
              <p:spPr>
                <a:xfrm>
                  <a:off x="5530055" y="1791634"/>
                  <a:ext cx="527612" cy="341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000" dirty="0">
                      <a:solidFill>
                        <a:schemeClr val="bg1"/>
                      </a:solidFill>
                    </a:rPr>
                    <a:t>TTE</a:t>
                  </a:r>
                </a:p>
              </p:txBody>
            </p:sp>
          </p:grpSp>
        </p:grpSp>
        <p:grpSp>
          <p:nvGrpSpPr>
            <p:cNvPr id="1304" name="Group 1303">
              <a:extLst>
                <a:ext uri="{FF2B5EF4-FFF2-40B4-BE49-F238E27FC236}">
                  <a16:creationId xmlns:a16="http://schemas.microsoft.com/office/drawing/2014/main" id="{67BB299D-6923-E2E9-16CB-1E0E16ED78EF}"/>
                </a:ext>
              </a:extLst>
            </p:cNvPr>
            <p:cNvGrpSpPr/>
            <p:nvPr/>
          </p:nvGrpSpPr>
          <p:grpSpPr>
            <a:xfrm>
              <a:off x="204587" y="7987015"/>
              <a:ext cx="1449257" cy="516841"/>
              <a:chOff x="204587" y="7987015"/>
              <a:chExt cx="1449257" cy="516841"/>
            </a:xfrm>
          </p:grpSpPr>
          <p:cxnSp>
            <p:nvCxnSpPr>
              <p:cNvPr id="1305" name="Straight Connector 1304">
                <a:extLst>
                  <a:ext uri="{FF2B5EF4-FFF2-40B4-BE49-F238E27FC236}">
                    <a16:creationId xmlns:a16="http://schemas.microsoft.com/office/drawing/2014/main" id="{A967D4D2-C541-59BD-75E5-A7D299C45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757" y="8032353"/>
                <a:ext cx="0" cy="38549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6" name="Straight Connector 1305">
                <a:extLst>
                  <a:ext uri="{FF2B5EF4-FFF2-40B4-BE49-F238E27FC236}">
                    <a16:creationId xmlns:a16="http://schemas.microsoft.com/office/drawing/2014/main" id="{D0099F4B-7AF9-D66D-A384-98460C0DA9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87" y="8032353"/>
                <a:ext cx="140505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7" name="Straight Connector 1306">
                <a:extLst>
                  <a:ext uri="{FF2B5EF4-FFF2-40B4-BE49-F238E27FC236}">
                    <a16:creationId xmlns:a16="http://schemas.microsoft.com/office/drawing/2014/main" id="{58CEBC34-3F2C-900D-8711-F541E8AE4C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9637" y="8012639"/>
                <a:ext cx="0" cy="491217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8" name="Straight Connector 1307">
                <a:extLst>
                  <a:ext uri="{FF2B5EF4-FFF2-40B4-BE49-F238E27FC236}">
                    <a16:creationId xmlns:a16="http://schemas.microsoft.com/office/drawing/2014/main" id="{CAD240AA-AB9F-69DF-0662-0A1E77901D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587" y="7987015"/>
                <a:ext cx="0" cy="516841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9" name="Straight Connector 1308">
                <a:extLst>
                  <a:ext uri="{FF2B5EF4-FFF2-40B4-BE49-F238E27FC236}">
                    <a16:creationId xmlns:a16="http://schemas.microsoft.com/office/drawing/2014/main" id="{F1B9AC81-8DA7-B947-2921-E34E7099E6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94" y="8503856"/>
                <a:ext cx="140505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6" name="Group 1315">
            <a:extLst>
              <a:ext uri="{FF2B5EF4-FFF2-40B4-BE49-F238E27FC236}">
                <a16:creationId xmlns:a16="http://schemas.microsoft.com/office/drawing/2014/main" id="{E283DF20-DCAF-DA4C-909E-20B05B2A31B4}"/>
              </a:ext>
            </a:extLst>
          </p:cNvPr>
          <p:cNvGrpSpPr/>
          <p:nvPr/>
        </p:nvGrpSpPr>
        <p:grpSpPr>
          <a:xfrm>
            <a:off x="6283422" y="3943449"/>
            <a:ext cx="1275569" cy="372948"/>
            <a:chOff x="204587" y="7987015"/>
            <a:chExt cx="1449257" cy="516841"/>
          </a:xfrm>
        </p:grpSpPr>
        <p:grpSp>
          <p:nvGrpSpPr>
            <p:cNvPr id="1317" name="Group 1316">
              <a:extLst>
                <a:ext uri="{FF2B5EF4-FFF2-40B4-BE49-F238E27FC236}">
                  <a16:creationId xmlns:a16="http://schemas.microsoft.com/office/drawing/2014/main" id="{BD825932-2E13-D8B0-1C14-89C865F65D36}"/>
                </a:ext>
              </a:extLst>
            </p:cNvPr>
            <p:cNvGrpSpPr/>
            <p:nvPr/>
          </p:nvGrpSpPr>
          <p:grpSpPr>
            <a:xfrm>
              <a:off x="264501" y="8099039"/>
              <a:ext cx="1230772" cy="349922"/>
              <a:chOff x="149067" y="8023091"/>
              <a:chExt cx="1230772" cy="349922"/>
            </a:xfrm>
          </p:grpSpPr>
          <p:grpSp>
            <p:nvGrpSpPr>
              <p:cNvPr id="1324" name="Group 1323">
                <a:extLst>
                  <a:ext uri="{FF2B5EF4-FFF2-40B4-BE49-F238E27FC236}">
                    <a16:creationId xmlns:a16="http://schemas.microsoft.com/office/drawing/2014/main" id="{B0A5CD76-82B3-BC76-15BC-087D564A00D4}"/>
                  </a:ext>
                </a:extLst>
              </p:cNvPr>
              <p:cNvGrpSpPr/>
              <p:nvPr/>
            </p:nvGrpSpPr>
            <p:grpSpPr>
              <a:xfrm>
                <a:off x="149067" y="8025251"/>
                <a:ext cx="600280" cy="347762"/>
                <a:chOff x="5472504" y="1785092"/>
                <a:chExt cx="600280" cy="347762"/>
              </a:xfrm>
            </p:grpSpPr>
            <p:sp>
              <p:nvSpPr>
                <p:cNvPr id="1328" name="Rounded Rectangle 1327">
                  <a:extLst>
                    <a:ext uri="{FF2B5EF4-FFF2-40B4-BE49-F238E27FC236}">
                      <a16:creationId xmlns:a16="http://schemas.microsoft.com/office/drawing/2014/main" id="{2862E5F8-3CA0-EBB8-673C-CB3B01B0DB54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329" name="TextBox 1328">
                  <a:extLst>
                    <a:ext uri="{FF2B5EF4-FFF2-40B4-BE49-F238E27FC236}">
                      <a16:creationId xmlns:a16="http://schemas.microsoft.com/office/drawing/2014/main" id="{2E367AB2-DCB7-A601-BE5C-A41F3EAEB505}"/>
                    </a:ext>
                  </a:extLst>
                </p:cNvPr>
                <p:cNvSpPr txBox="1"/>
                <p:nvPr/>
              </p:nvSpPr>
              <p:spPr>
                <a:xfrm>
                  <a:off x="5530055" y="1791634"/>
                  <a:ext cx="483269" cy="341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000" dirty="0">
                      <a:solidFill>
                        <a:schemeClr val="bg1"/>
                      </a:solidFill>
                    </a:rPr>
                    <a:t>IHP</a:t>
                  </a:r>
                </a:p>
              </p:txBody>
            </p:sp>
          </p:grpSp>
          <p:grpSp>
            <p:nvGrpSpPr>
              <p:cNvPr id="1325" name="Group 1324">
                <a:extLst>
                  <a:ext uri="{FF2B5EF4-FFF2-40B4-BE49-F238E27FC236}">
                    <a16:creationId xmlns:a16="http://schemas.microsoft.com/office/drawing/2014/main" id="{23CBD5E1-AA65-546E-8A39-A223AE0F4FBE}"/>
                  </a:ext>
                </a:extLst>
              </p:cNvPr>
              <p:cNvGrpSpPr/>
              <p:nvPr/>
            </p:nvGrpSpPr>
            <p:grpSpPr>
              <a:xfrm>
                <a:off x="779559" y="8023091"/>
                <a:ext cx="600280" cy="347761"/>
                <a:chOff x="5472504" y="1785092"/>
                <a:chExt cx="600280" cy="347761"/>
              </a:xfrm>
            </p:grpSpPr>
            <p:sp>
              <p:nvSpPr>
                <p:cNvPr id="1326" name="Rounded Rectangle 1325">
                  <a:extLst>
                    <a:ext uri="{FF2B5EF4-FFF2-40B4-BE49-F238E27FC236}">
                      <a16:creationId xmlns:a16="http://schemas.microsoft.com/office/drawing/2014/main" id="{77DFB674-4B7C-8B71-FA62-DC8CFB652801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327" name="TextBox 1326">
                  <a:extLst>
                    <a:ext uri="{FF2B5EF4-FFF2-40B4-BE49-F238E27FC236}">
                      <a16:creationId xmlns:a16="http://schemas.microsoft.com/office/drawing/2014/main" id="{65A43F38-80BB-B70D-9527-E98266599A86}"/>
                    </a:ext>
                  </a:extLst>
                </p:cNvPr>
                <p:cNvSpPr txBox="1"/>
                <p:nvPr/>
              </p:nvSpPr>
              <p:spPr>
                <a:xfrm>
                  <a:off x="5530055" y="1791634"/>
                  <a:ext cx="527612" cy="341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000" dirty="0">
                      <a:solidFill>
                        <a:schemeClr val="bg1"/>
                      </a:solidFill>
                    </a:rPr>
                    <a:t>TTE</a:t>
                  </a:r>
                </a:p>
              </p:txBody>
            </p:sp>
          </p:grp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7976CF27-8E97-7CB7-0E59-0AA9D9558E39}"/>
                </a:ext>
              </a:extLst>
            </p:cNvPr>
            <p:cNvGrpSpPr/>
            <p:nvPr/>
          </p:nvGrpSpPr>
          <p:grpSpPr>
            <a:xfrm>
              <a:off x="204587" y="7987015"/>
              <a:ext cx="1449257" cy="516841"/>
              <a:chOff x="204587" y="7987015"/>
              <a:chExt cx="1449257" cy="516841"/>
            </a:xfrm>
          </p:grpSpPr>
          <p:cxnSp>
            <p:nvCxnSpPr>
              <p:cNvPr id="1319" name="Straight Connector 1318">
                <a:extLst>
                  <a:ext uri="{FF2B5EF4-FFF2-40B4-BE49-F238E27FC236}">
                    <a16:creationId xmlns:a16="http://schemas.microsoft.com/office/drawing/2014/main" id="{5353FA3F-D56D-0EDE-F455-B2400EA7A7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757" y="8032353"/>
                <a:ext cx="0" cy="38549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0" name="Straight Connector 1319">
                <a:extLst>
                  <a:ext uri="{FF2B5EF4-FFF2-40B4-BE49-F238E27FC236}">
                    <a16:creationId xmlns:a16="http://schemas.microsoft.com/office/drawing/2014/main" id="{CBC28494-1EB4-5B90-1EC6-2C8559BCA8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87" y="8032353"/>
                <a:ext cx="140505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1" name="Straight Connector 1320">
                <a:extLst>
                  <a:ext uri="{FF2B5EF4-FFF2-40B4-BE49-F238E27FC236}">
                    <a16:creationId xmlns:a16="http://schemas.microsoft.com/office/drawing/2014/main" id="{D12186A6-0984-5C90-1C33-1E4BCB2402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9637" y="8012639"/>
                <a:ext cx="0" cy="491217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2" name="Straight Connector 1321">
                <a:extLst>
                  <a:ext uri="{FF2B5EF4-FFF2-40B4-BE49-F238E27FC236}">
                    <a16:creationId xmlns:a16="http://schemas.microsoft.com/office/drawing/2014/main" id="{0EA2E87B-1B83-0C5E-C622-322A8B3C97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587" y="7987015"/>
                <a:ext cx="0" cy="516841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Straight Connector 1322">
                <a:extLst>
                  <a:ext uri="{FF2B5EF4-FFF2-40B4-BE49-F238E27FC236}">
                    <a16:creationId xmlns:a16="http://schemas.microsoft.com/office/drawing/2014/main" id="{2EA1645A-35D5-293B-D18A-81C26118EC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94" y="8503856"/>
                <a:ext cx="140505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0" name="Group 1329">
            <a:extLst>
              <a:ext uri="{FF2B5EF4-FFF2-40B4-BE49-F238E27FC236}">
                <a16:creationId xmlns:a16="http://schemas.microsoft.com/office/drawing/2014/main" id="{4F8CE7FF-1789-CF46-1B08-12ACD4D3FE8F}"/>
              </a:ext>
            </a:extLst>
          </p:cNvPr>
          <p:cNvGrpSpPr/>
          <p:nvPr/>
        </p:nvGrpSpPr>
        <p:grpSpPr>
          <a:xfrm>
            <a:off x="8120318" y="5870047"/>
            <a:ext cx="1275569" cy="372948"/>
            <a:chOff x="204587" y="7987015"/>
            <a:chExt cx="1449257" cy="516841"/>
          </a:xfrm>
        </p:grpSpPr>
        <p:grpSp>
          <p:nvGrpSpPr>
            <p:cNvPr id="1331" name="Group 1330">
              <a:extLst>
                <a:ext uri="{FF2B5EF4-FFF2-40B4-BE49-F238E27FC236}">
                  <a16:creationId xmlns:a16="http://schemas.microsoft.com/office/drawing/2014/main" id="{4980EC78-E511-CE83-4D63-5862B6854FED}"/>
                </a:ext>
              </a:extLst>
            </p:cNvPr>
            <p:cNvGrpSpPr/>
            <p:nvPr/>
          </p:nvGrpSpPr>
          <p:grpSpPr>
            <a:xfrm>
              <a:off x="264501" y="8099039"/>
              <a:ext cx="1230772" cy="349922"/>
              <a:chOff x="149067" y="8023091"/>
              <a:chExt cx="1230772" cy="349922"/>
            </a:xfrm>
          </p:grpSpPr>
          <p:grpSp>
            <p:nvGrpSpPr>
              <p:cNvPr id="1338" name="Group 1337">
                <a:extLst>
                  <a:ext uri="{FF2B5EF4-FFF2-40B4-BE49-F238E27FC236}">
                    <a16:creationId xmlns:a16="http://schemas.microsoft.com/office/drawing/2014/main" id="{357905EC-C9C4-2111-F76B-81B496B69D44}"/>
                  </a:ext>
                </a:extLst>
              </p:cNvPr>
              <p:cNvGrpSpPr/>
              <p:nvPr/>
            </p:nvGrpSpPr>
            <p:grpSpPr>
              <a:xfrm>
                <a:off x="149067" y="8025251"/>
                <a:ext cx="600280" cy="347762"/>
                <a:chOff x="5472504" y="1785092"/>
                <a:chExt cx="600280" cy="347762"/>
              </a:xfrm>
            </p:grpSpPr>
            <p:sp>
              <p:nvSpPr>
                <p:cNvPr id="1342" name="Rounded Rectangle 1341">
                  <a:extLst>
                    <a:ext uri="{FF2B5EF4-FFF2-40B4-BE49-F238E27FC236}">
                      <a16:creationId xmlns:a16="http://schemas.microsoft.com/office/drawing/2014/main" id="{5FDC1E40-BFBC-93C2-BB54-E41B314B6626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343" name="TextBox 1342">
                  <a:extLst>
                    <a:ext uri="{FF2B5EF4-FFF2-40B4-BE49-F238E27FC236}">
                      <a16:creationId xmlns:a16="http://schemas.microsoft.com/office/drawing/2014/main" id="{C898CFA5-8443-8BAD-6551-CAF15627C3DB}"/>
                    </a:ext>
                  </a:extLst>
                </p:cNvPr>
                <p:cNvSpPr txBox="1"/>
                <p:nvPr/>
              </p:nvSpPr>
              <p:spPr>
                <a:xfrm>
                  <a:off x="5530055" y="1791634"/>
                  <a:ext cx="483269" cy="341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000" dirty="0">
                      <a:solidFill>
                        <a:schemeClr val="bg1"/>
                      </a:solidFill>
                    </a:rPr>
                    <a:t>IHP</a:t>
                  </a:r>
                </a:p>
              </p:txBody>
            </p:sp>
          </p:grpSp>
          <p:grpSp>
            <p:nvGrpSpPr>
              <p:cNvPr id="1339" name="Group 1338">
                <a:extLst>
                  <a:ext uri="{FF2B5EF4-FFF2-40B4-BE49-F238E27FC236}">
                    <a16:creationId xmlns:a16="http://schemas.microsoft.com/office/drawing/2014/main" id="{2583ABC1-234C-41BD-9407-483274A3793F}"/>
                  </a:ext>
                </a:extLst>
              </p:cNvPr>
              <p:cNvGrpSpPr/>
              <p:nvPr/>
            </p:nvGrpSpPr>
            <p:grpSpPr>
              <a:xfrm>
                <a:off x="779559" y="8023091"/>
                <a:ext cx="600280" cy="347761"/>
                <a:chOff x="5472504" y="1785092"/>
                <a:chExt cx="600280" cy="347761"/>
              </a:xfrm>
            </p:grpSpPr>
            <p:sp>
              <p:nvSpPr>
                <p:cNvPr id="1340" name="Rounded Rectangle 1339">
                  <a:extLst>
                    <a:ext uri="{FF2B5EF4-FFF2-40B4-BE49-F238E27FC236}">
                      <a16:creationId xmlns:a16="http://schemas.microsoft.com/office/drawing/2014/main" id="{DDFD6804-FD3B-ECE6-F5C4-40289D43283C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341" name="TextBox 1340">
                  <a:extLst>
                    <a:ext uri="{FF2B5EF4-FFF2-40B4-BE49-F238E27FC236}">
                      <a16:creationId xmlns:a16="http://schemas.microsoft.com/office/drawing/2014/main" id="{A093D09B-0B13-E967-6D4D-D7F1596D7F68}"/>
                    </a:ext>
                  </a:extLst>
                </p:cNvPr>
                <p:cNvSpPr txBox="1"/>
                <p:nvPr/>
              </p:nvSpPr>
              <p:spPr>
                <a:xfrm>
                  <a:off x="5530055" y="1791634"/>
                  <a:ext cx="527612" cy="341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000" dirty="0">
                      <a:solidFill>
                        <a:schemeClr val="bg1"/>
                      </a:solidFill>
                    </a:rPr>
                    <a:t>TTE</a:t>
                  </a:r>
                </a:p>
              </p:txBody>
            </p:sp>
          </p:grpSp>
        </p:grpSp>
        <p:grpSp>
          <p:nvGrpSpPr>
            <p:cNvPr id="1332" name="Group 1331">
              <a:extLst>
                <a:ext uri="{FF2B5EF4-FFF2-40B4-BE49-F238E27FC236}">
                  <a16:creationId xmlns:a16="http://schemas.microsoft.com/office/drawing/2014/main" id="{6421FCAB-F0CD-5C65-D6BC-4CB3B6301DFB}"/>
                </a:ext>
              </a:extLst>
            </p:cNvPr>
            <p:cNvGrpSpPr/>
            <p:nvPr/>
          </p:nvGrpSpPr>
          <p:grpSpPr>
            <a:xfrm>
              <a:off x="204587" y="7987015"/>
              <a:ext cx="1449257" cy="516841"/>
              <a:chOff x="204587" y="7987015"/>
              <a:chExt cx="1449257" cy="516841"/>
            </a:xfrm>
          </p:grpSpPr>
          <p:cxnSp>
            <p:nvCxnSpPr>
              <p:cNvPr id="1333" name="Straight Connector 1332">
                <a:extLst>
                  <a:ext uri="{FF2B5EF4-FFF2-40B4-BE49-F238E27FC236}">
                    <a16:creationId xmlns:a16="http://schemas.microsoft.com/office/drawing/2014/main" id="{C6D6FDC6-9EB9-D4CE-0FD4-7671C1789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757" y="8032353"/>
                <a:ext cx="0" cy="38549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>
                <a:extLst>
                  <a:ext uri="{FF2B5EF4-FFF2-40B4-BE49-F238E27FC236}">
                    <a16:creationId xmlns:a16="http://schemas.microsoft.com/office/drawing/2014/main" id="{D3CFCC7B-3A25-A8C2-3BB9-959885614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87" y="8032353"/>
                <a:ext cx="140505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>
                <a:extLst>
                  <a:ext uri="{FF2B5EF4-FFF2-40B4-BE49-F238E27FC236}">
                    <a16:creationId xmlns:a16="http://schemas.microsoft.com/office/drawing/2014/main" id="{4DECB084-0ECF-9C83-417B-C7BEA2BB15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9637" y="8012639"/>
                <a:ext cx="0" cy="491217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6" name="Straight Connector 1335">
                <a:extLst>
                  <a:ext uri="{FF2B5EF4-FFF2-40B4-BE49-F238E27FC236}">
                    <a16:creationId xmlns:a16="http://schemas.microsoft.com/office/drawing/2014/main" id="{BD524C8F-19E7-66E9-93A7-514C8C390B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587" y="7987015"/>
                <a:ext cx="0" cy="516841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7" name="Straight Connector 1336">
                <a:extLst>
                  <a:ext uri="{FF2B5EF4-FFF2-40B4-BE49-F238E27FC236}">
                    <a16:creationId xmlns:a16="http://schemas.microsoft.com/office/drawing/2014/main" id="{65A60F6F-AB6A-FC9B-303D-3FAE030D7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94" y="8503856"/>
                <a:ext cx="140505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4" name="Group 1343">
            <a:extLst>
              <a:ext uri="{FF2B5EF4-FFF2-40B4-BE49-F238E27FC236}">
                <a16:creationId xmlns:a16="http://schemas.microsoft.com/office/drawing/2014/main" id="{4BF4ADD0-8B71-8724-A655-7B4E4AB34C26}"/>
              </a:ext>
            </a:extLst>
          </p:cNvPr>
          <p:cNvGrpSpPr/>
          <p:nvPr/>
        </p:nvGrpSpPr>
        <p:grpSpPr>
          <a:xfrm>
            <a:off x="11181361" y="5203593"/>
            <a:ext cx="1275569" cy="372948"/>
            <a:chOff x="204587" y="7987015"/>
            <a:chExt cx="1449257" cy="516841"/>
          </a:xfrm>
        </p:grpSpPr>
        <p:grpSp>
          <p:nvGrpSpPr>
            <p:cNvPr id="1345" name="Group 1344">
              <a:extLst>
                <a:ext uri="{FF2B5EF4-FFF2-40B4-BE49-F238E27FC236}">
                  <a16:creationId xmlns:a16="http://schemas.microsoft.com/office/drawing/2014/main" id="{182E07B5-6A9D-F3FF-CA59-307E22CB69A9}"/>
                </a:ext>
              </a:extLst>
            </p:cNvPr>
            <p:cNvGrpSpPr/>
            <p:nvPr/>
          </p:nvGrpSpPr>
          <p:grpSpPr>
            <a:xfrm>
              <a:off x="264501" y="8099039"/>
              <a:ext cx="1230772" cy="349922"/>
              <a:chOff x="149067" y="8023091"/>
              <a:chExt cx="1230772" cy="349922"/>
            </a:xfrm>
          </p:grpSpPr>
          <p:grpSp>
            <p:nvGrpSpPr>
              <p:cNvPr id="1352" name="Group 1351">
                <a:extLst>
                  <a:ext uri="{FF2B5EF4-FFF2-40B4-BE49-F238E27FC236}">
                    <a16:creationId xmlns:a16="http://schemas.microsoft.com/office/drawing/2014/main" id="{B5F2F1C9-AC17-FF56-82D6-F409665A8639}"/>
                  </a:ext>
                </a:extLst>
              </p:cNvPr>
              <p:cNvGrpSpPr/>
              <p:nvPr/>
            </p:nvGrpSpPr>
            <p:grpSpPr>
              <a:xfrm>
                <a:off x="149067" y="8025251"/>
                <a:ext cx="600280" cy="347762"/>
                <a:chOff x="5472504" y="1785092"/>
                <a:chExt cx="600280" cy="347762"/>
              </a:xfrm>
            </p:grpSpPr>
            <p:sp>
              <p:nvSpPr>
                <p:cNvPr id="1356" name="Rounded Rectangle 1355">
                  <a:extLst>
                    <a:ext uri="{FF2B5EF4-FFF2-40B4-BE49-F238E27FC236}">
                      <a16:creationId xmlns:a16="http://schemas.microsoft.com/office/drawing/2014/main" id="{D12B7F31-65D3-F583-E4B4-7B42E4682C84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357" name="TextBox 1356">
                  <a:extLst>
                    <a:ext uri="{FF2B5EF4-FFF2-40B4-BE49-F238E27FC236}">
                      <a16:creationId xmlns:a16="http://schemas.microsoft.com/office/drawing/2014/main" id="{424CC128-D500-B7F3-5D2F-50B1A8E5CA0C}"/>
                    </a:ext>
                  </a:extLst>
                </p:cNvPr>
                <p:cNvSpPr txBox="1"/>
                <p:nvPr/>
              </p:nvSpPr>
              <p:spPr>
                <a:xfrm>
                  <a:off x="5530055" y="1791634"/>
                  <a:ext cx="483269" cy="341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000" dirty="0">
                      <a:solidFill>
                        <a:schemeClr val="bg1"/>
                      </a:solidFill>
                    </a:rPr>
                    <a:t>IHP</a:t>
                  </a:r>
                </a:p>
              </p:txBody>
            </p: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459A0E0C-1000-1000-8BE3-52F59CE19C36}"/>
                  </a:ext>
                </a:extLst>
              </p:cNvPr>
              <p:cNvGrpSpPr/>
              <p:nvPr/>
            </p:nvGrpSpPr>
            <p:grpSpPr>
              <a:xfrm>
                <a:off x="779559" y="8023091"/>
                <a:ext cx="600280" cy="347761"/>
                <a:chOff x="5472504" y="1785092"/>
                <a:chExt cx="600280" cy="347761"/>
              </a:xfrm>
            </p:grpSpPr>
            <p:sp>
              <p:nvSpPr>
                <p:cNvPr id="1354" name="Rounded Rectangle 1353">
                  <a:extLst>
                    <a:ext uri="{FF2B5EF4-FFF2-40B4-BE49-F238E27FC236}">
                      <a16:creationId xmlns:a16="http://schemas.microsoft.com/office/drawing/2014/main" id="{18207E7C-DB94-32AF-87A6-F6F88DD8D5BB}"/>
                    </a:ext>
                  </a:extLst>
                </p:cNvPr>
                <p:cNvSpPr/>
                <p:nvPr/>
              </p:nvSpPr>
              <p:spPr>
                <a:xfrm>
                  <a:off x="5472504" y="1785092"/>
                  <a:ext cx="600280" cy="318810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355" name="TextBox 1354">
                  <a:extLst>
                    <a:ext uri="{FF2B5EF4-FFF2-40B4-BE49-F238E27FC236}">
                      <a16:creationId xmlns:a16="http://schemas.microsoft.com/office/drawing/2014/main" id="{D9E368CD-0B5B-348C-79A4-1DE7DAFA862C}"/>
                    </a:ext>
                  </a:extLst>
                </p:cNvPr>
                <p:cNvSpPr txBox="1"/>
                <p:nvPr/>
              </p:nvSpPr>
              <p:spPr>
                <a:xfrm>
                  <a:off x="5530055" y="1791634"/>
                  <a:ext cx="527612" cy="341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000" dirty="0">
                      <a:solidFill>
                        <a:schemeClr val="bg1"/>
                      </a:solidFill>
                    </a:rPr>
                    <a:t>TTE</a:t>
                  </a:r>
                </a:p>
              </p:txBody>
            </p:sp>
          </p:grpSp>
        </p:grpSp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81620756-249B-23A1-AB00-0346C8FA6E2E}"/>
                </a:ext>
              </a:extLst>
            </p:cNvPr>
            <p:cNvGrpSpPr/>
            <p:nvPr/>
          </p:nvGrpSpPr>
          <p:grpSpPr>
            <a:xfrm>
              <a:off x="204587" y="7987015"/>
              <a:ext cx="1449257" cy="516841"/>
              <a:chOff x="204587" y="7987015"/>
              <a:chExt cx="1449257" cy="516841"/>
            </a:xfrm>
          </p:grpSpPr>
          <p:cxnSp>
            <p:nvCxnSpPr>
              <p:cNvPr id="1347" name="Straight Connector 1346">
                <a:extLst>
                  <a:ext uri="{FF2B5EF4-FFF2-40B4-BE49-F238E27FC236}">
                    <a16:creationId xmlns:a16="http://schemas.microsoft.com/office/drawing/2014/main" id="{0801C7CB-65FF-3B80-E219-29F3281D50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757" y="8032353"/>
                <a:ext cx="0" cy="38549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8" name="Straight Connector 1347">
                <a:extLst>
                  <a:ext uri="{FF2B5EF4-FFF2-40B4-BE49-F238E27FC236}">
                    <a16:creationId xmlns:a16="http://schemas.microsoft.com/office/drawing/2014/main" id="{748E4EFF-B4FF-4E1F-F5C7-2DA3FDA74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587" y="8032353"/>
                <a:ext cx="140505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9" name="Straight Connector 1348">
                <a:extLst>
                  <a:ext uri="{FF2B5EF4-FFF2-40B4-BE49-F238E27FC236}">
                    <a16:creationId xmlns:a16="http://schemas.microsoft.com/office/drawing/2014/main" id="{D280E76A-8CF5-1002-B52C-E7FD74E761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09637" y="8012639"/>
                <a:ext cx="0" cy="491217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0" name="Straight Connector 1349">
                <a:extLst>
                  <a:ext uri="{FF2B5EF4-FFF2-40B4-BE49-F238E27FC236}">
                    <a16:creationId xmlns:a16="http://schemas.microsoft.com/office/drawing/2014/main" id="{57D65979-8029-5781-03F5-B1243070C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587" y="7987015"/>
                <a:ext cx="0" cy="516841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" name="Straight Connector 1350">
                <a:extLst>
                  <a:ext uri="{FF2B5EF4-FFF2-40B4-BE49-F238E27FC236}">
                    <a16:creationId xmlns:a16="http://schemas.microsoft.com/office/drawing/2014/main" id="{339575D7-9BE1-946C-E7F9-56C2D55047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794" y="8503856"/>
                <a:ext cx="1405050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077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53C354BD-B590-EECB-F10B-CD45CBA9448E}"/>
              </a:ext>
            </a:extLst>
          </p:cNvPr>
          <p:cNvGrpSpPr/>
          <p:nvPr/>
        </p:nvGrpSpPr>
        <p:grpSpPr>
          <a:xfrm>
            <a:off x="3173513" y="245196"/>
            <a:ext cx="3221105" cy="760341"/>
            <a:chOff x="5472503" y="1785091"/>
            <a:chExt cx="2208817" cy="39623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F6727A1-973B-4C0B-C1C7-9E7471ACD44E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44AE5D-CF48-8547-D896-0139EA6A3D08}"/>
                </a:ext>
              </a:extLst>
            </p:cNvPr>
            <p:cNvSpPr txBox="1"/>
            <p:nvPr/>
          </p:nvSpPr>
          <p:spPr>
            <a:xfrm>
              <a:off x="6043756" y="1827188"/>
              <a:ext cx="1407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Data Exploration</a:t>
              </a:r>
            </a:p>
          </p:txBody>
        </p:sp>
        <p:pic>
          <p:nvPicPr>
            <p:cNvPr id="58" name="Picture 6" descr="Python (programming language) - Wikipedia">
              <a:extLst>
                <a:ext uri="{FF2B5EF4-FFF2-40B4-BE49-F238E27FC236}">
                  <a16:creationId xmlns:a16="http://schemas.microsoft.com/office/drawing/2014/main" id="{9E503337-D09B-8B39-7002-4E7BE3217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853BBF2-40FA-192D-C3D0-358047BD11C6}"/>
              </a:ext>
            </a:extLst>
          </p:cNvPr>
          <p:cNvGrpSpPr/>
          <p:nvPr/>
        </p:nvGrpSpPr>
        <p:grpSpPr>
          <a:xfrm>
            <a:off x="-54490" y="262350"/>
            <a:ext cx="3228005" cy="743187"/>
            <a:chOff x="5472504" y="1324750"/>
            <a:chExt cx="2208818" cy="44482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F0A7EF1-1459-09A7-B938-9DEBAB9ED583}"/>
                </a:ext>
              </a:extLst>
            </p:cNvPr>
            <p:cNvSpPr/>
            <p:nvPr/>
          </p:nvSpPr>
          <p:spPr>
            <a:xfrm>
              <a:off x="5472504" y="1324750"/>
              <a:ext cx="2208818" cy="444826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1DD006-F0D7-B477-25AF-DC4FF810A273}"/>
                </a:ext>
              </a:extLst>
            </p:cNvPr>
            <p:cNvSpPr txBox="1"/>
            <p:nvPr/>
          </p:nvSpPr>
          <p:spPr>
            <a:xfrm>
              <a:off x="6014521" y="1386333"/>
              <a:ext cx="16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Data Fetch </a:t>
              </a:r>
            </a:p>
          </p:txBody>
        </p:sp>
        <p:pic>
          <p:nvPicPr>
            <p:cNvPr id="1028" name="Picture 4" descr="GitHub Logos and Usage · GitHub">
              <a:extLst>
                <a:ext uri="{FF2B5EF4-FFF2-40B4-BE49-F238E27FC236}">
                  <a16:creationId xmlns:a16="http://schemas.microsoft.com/office/drawing/2014/main" id="{E5D0A618-208D-020D-1517-1DB8B73AA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387" y="1334279"/>
              <a:ext cx="411886" cy="4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BCF61A98-DCC7-C7D4-24DB-ACFA4B1B5368}"/>
              </a:ext>
            </a:extLst>
          </p:cNvPr>
          <p:cNvGrpSpPr/>
          <p:nvPr/>
        </p:nvGrpSpPr>
        <p:grpSpPr>
          <a:xfrm>
            <a:off x="-118847" y="3808581"/>
            <a:ext cx="3506314" cy="700713"/>
            <a:chOff x="5472503" y="1785091"/>
            <a:chExt cx="2326113" cy="396231"/>
          </a:xfrm>
        </p:grpSpPr>
        <p:sp>
          <p:nvSpPr>
            <p:cNvPr id="1101" name="Rounded Rectangle 1100">
              <a:extLst>
                <a:ext uri="{FF2B5EF4-FFF2-40B4-BE49-F238E27FC236}">
                  <a16:creationId xmlns:a16="http://schemas.microsoft.com/office/drawing/2014/main" id="{EE450089-D406-849C-05A5-9A50A431BD63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399478E7-85EE-7245-A24C-0358CAA8E6A0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Data Pre-Processing</a:t>
              </a:r>
            </a:p>
          </p:txBody>
        </p:sp>
        <p:pic>
          <p:nvPicPr>
            <p:cNvPr id="1103" name="Picture 6" descr="Python (programming language) - Wikipedia">
              <a:extLst>
                <a:ext uri="{FF2B5EF4-FFF2-40B4-BE49-F238E27FC236}">
                  <a16:creationId xmlns:a16="http://schemas.microsoft.com/office/drawing/2014/main" id="{24EF4699-51A9-9708-EA67-E78A749820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445A98D9-FE40-B447-0542-117892598EFA}"/>
              </a:ext>
            </a:extLst>
          </p:cNvPr>
          <p:cNvGrpSpPr/>
          <p:nvPr/>
        </p:nvGrpSpPr>
        <p:grpSpPr>
          <a:xfrm>
            <a:off x="3306898" y="3786254"/>
            <a:ext cx="3451872" cy="696917"/>
            <a:chOff x="5472503" y="1785091"/>
            <a:chExt cx="2326113" cy="396231"/>
          </a:xfrm>
        </p:grpSpPr>
        <p:sp>
          <p:nvSpPr>
            <p:cNvPr id="1108" name="Rounded Rectangle 1107">
              <a:extLst>
                <a:ext uri="{FF2B5EF4-FFF2-40B4-BE49-F238E27FC236}">
                  <a16:creationId xmlns:a16="http://schemas.microsoft.com/office/drawing/2014/main" id="{63D0DB70-A8EB-02F8-756F-0237E5245F2B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09" name="TextBox 1108">
              <a:extLst>
                <a:ext uri="{FF2B5EF4-FFF2-40B4-BE49-F238E27FC236}">
                  <a16:creationId xmlns:a16="http://schemas.microsoft.com/office/drawing/2014/main" id="{AD673861-CDF9-11CF-C847-44A3164D68A4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Modelling</a:t>
              </a:r>
            </a:p>
          </p:txBody>
        </p:sp>
        <p:pic>
          <p:nvPicPr>
            <p:cNvPr id="1110" name="Picture 6" descr="Python (programming language) - Wikipedia">
              <a:extLst>
                <a:ext uri="{FF2B5EF4-FFF2-40B4-BE49-F238E27FC236}">
                  <a16:creationId xmlns:a16="http://schemas.microsoft.com/office/drawing/2014/main" id="{099E0BCF-3AD3-C2C6-41F3-7E3D209DB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91234662-E5A4-BB4E-C95B-54546ABB2814}"/>
              </a:ext>
            </a:extLst>
          </p:cNvPr>
          <p:cNvGrpSpPr/>
          <p:nvPr/>
        </p:nvGrpSpPr>
        <p:grpSpPr>
          <a:xfrm>
            <a:off x="9622621" y="250891"/>
            <a:ext cx="3452642" cy="711860"/>
            <a:chOff x="5472503" y="1785091"/>
            <a:chExt cx="2326113" cy="396231"/>
          </a:xfrm>
        </p:grpSpPr>
        <p:sp>
          <p:nvSpPr>
            <p:cNvPr id="1112" name="Rounded Rectangle 1111">
              <a:extLst>
                <a:ext uri="{FF2B5EF4-FFF2-40B4-BE49-F238E27FC236}">
                  <a16:creationId xmlns:a16="http://schemas.microsoft.com/office/drawing/2014/main" id="{91DF935C-BBF0-17B2-7A7F-A7CE76D8650F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E5BF1538-B525-F6B9-3FBA-79DAC6B9F723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Evaluation</a:t>
              </a:r>
            </a:p>
          </p:txBody>
        </p:sp>
        <p:pic>
          <p:nvPicPr>
            <p:cNvPr id="1114" name="Picture 6" descr="Python (programming language) - Wikipedia">
              <a:extLst>
                <a:ext uri="{FF2B5EF4-FFF2-40B4-BE49-F238E27FC236}">
                  <a16:creationId xmlns:a16="http://schemas.microsoft.com/office/drawing/2014/main" id="{7BC54A66-6071-5615-B4A9-CC50B7C23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BEC079E0-8127-C286-0FCF-1E00BEAA6F96}"/>
              </a:ext>
            </a:extLst>
          </p:cNvPr>
          <p:cNvGrpSpPr/>
          <p:nvPr/>
        </p:nvGrpSpPr>
        <p:grpSpPr>
          <a:xfrm>
            <a:off x="12901161" y="162049"/>
            <a:ext cx="3479035" cy="779685"/>
            <a:chOff x="5472503" y="1785091"/>
            <a:chExt cx="2326113" cy="396231"/>
          </a:xfrm>
        </p:grpSpPr>
        <p:sp>
          <p:nvSpPr>
            <p:cNvPr id="1116" name="Rounded Rectangle 1115">
              <a:extLst>
                <a:ext uri="{FF2B5EF4-FFF2-40B4-BE49-F238E27FC236}">
                  <a16:creationId xmlns:a16="http://schemas.microsoft.com/office/drawing/2014/main" id="{3F5EFC4A-FCB0-5DA7-0208-4BB86D1A13BE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E940AEEB-618C-6F55-6393-CFBD413AC89A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 Optimization</a:t>
              </a:r>
            </a:p>
          </p:txBody>
        </p:sp>
        <p:pic>
          <p:nvPicPr>
            <p:cNvPr id="1118" name="Picture 6" descr="Python (programming language) - Wikipedia">
              <a:extLst>
                <a:ext uri="{FF2B5EF4-FFF2-40B4-BE49-F238E27FC236}">
                  <a16:creationId xmlns:a16="http://schemas.microsoft.com/office/drawing/2014/main" id="{327968ED-F00B-0865-3CAB-CA0CE408A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697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0809A-3EFF-F031-63B1-A023ED39A181}"/>
              </a:ext>
            </a:extLst>
          </p:cNvPr>
          <p:cNvGrpSpPr/>
          <p:nvPr/>
        </p:nvGrpSpPr>
        <p:grpSpPr>
          <a:xfrm>
            <a:off x="2775285" y="245196"/>
            <a:ext cx="3619334" cy="711861"/>
            <a:chOff x="5472503" y="1785091"/>
            <a:chExt cx="2208817" cy="39623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774B56F-3983-D7FF-D477-7763DA029D0E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72B74C-D1FA-E5D6-0660-17E8A147081E}"/>
                </a:ext>
              </a:extLst>
            </p:cNvPr>
            <p:cNvSpPr txBox="1"/>
            <p:nvPr/>
          </p:nvSpPr>
          <p:spPr>
            <a:xfrm>
              <a:off x="6043756" y="1827188"/>
              <a:ext cx="1407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Data Exploration</a:t>
              </a:r>
            </a:p>
          </p:txBody>
        </p:sp>
        <p:pic>
          <p:nvPicPr>
            <p:cNvPr id="7" name="Picture 6" descr="Python (programming language) - Wikipedia">
              <a:extLst>
                <a:ext uri="{FF2B5EF4-FFF2-40B4-BE49-F238E27FC236}">
                  <a16:creationId xmlns:a16="http://schemas.microsoft.com/office/drawing/2014/main" id="{201EA192-E4DB-0639-E2DB-A2EBE3553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7788A4-FC8B-D7C9-5064-C07D4A8FC86F}"/>
              </a:ext>
            </a:extLst>
          </p:cNvPr>
          <p:cNvSpPr txBox="1"/>
          <p:nvPr/>
        </p:nvSpPr>
        <p:spPr>
          <a:xfrm>
            <a:off x="2866953" y="973026"/>
            <a:ext cx="389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/>
              <a:t>Correlation Analysis</a:t>
            </a:r>
          </a:p>
          <a:p>
            <a:pPr marL="285750" indent="-285750">
              <a:buFontTx/>
              <a:buChar char="-"/>
            </a:pPr>
            <a:r>
              <a:rPr lang="en-DE" dirty="0"/>
              <a:t>PCA</a:t>
            </a:r>
          </a:p>
          <a:p>
            <a:r>
              <a:rPr lang="en-DE" dirty="0"/>
              <a:t>     Extreme Weather Event Detection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6BE060-AC21-74D3-0749-22DE77AF5842}"/>
              </a:ext>
            </a:extLst>
          </p:cNvPr>
          <p:cNvCxnSpPr>
            <a:cxnSpLocks/>
          </p:cNvCxnSpPr>
          <p:nvPr/>
        </p:nvCxnSpPr>
        <p:spPr>
          <a:xfrm>
            <a:off x="4640744" y="1928867"/>
            <a:ext cx="0" cy="601645"/>
          </a:xfrm>
          <a:prstGeom prst="straightConnector1">
            <a:avLst/>
          </a:prstGeom>
          <a:ln w="38100">
            <a:solidFill>
              <a:srgbClr val="6D7D9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E19587-5AD7-EDE1-CEC9-5772FB47996C}"/>
              </a:ext>
            </a:extLst>
          </p:cNvPr>
          <p:cNvGrpSpPr/>
          <p:nvPr/>
        </p:nvGrpSpPr>
        <p:grpSpPr>
          <a:xfrm>
            <a:off x="2888304" y="2609702"/>
            <a:ext cx="3506314" cy="700713"/>
            <a:chOff x="5472503" y="1785091"/>
            <a:chExt cx="2326113" cy="39623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E0EC5E8-E757-1ED8-3EF5-62377EFA81D5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50A7A1-11AD-D9B4-ED49-B886CB0A9B93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Data Pre-Processing</a:t>
              </a:r>
            </a:p>
          </p:txBody>
        </p:sp>
        <p:pic>
          <p:nvPicPr>
            <p:cNvPr id="13" name="Picture 6" descr="Python (programming language) - Wikipedia">
              <a:extLst>
                <a:ext uri="{FF2B5EF4-FFF2-40B4-BE49-F238E27FC236}">
                  <a16:creationId xmlns:a16="http://schemas.microsoft.com/office/drawing/2014/main" id="{EF60EE4F-6981-D29B-E2BE-E4A56F8A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E9D0BF-988A-F682-FFD4-AFB6DC77B0BC}"/>
              </a:ext>
            </a:extLst>
          </p:cNvPr>
          <p:cNvSpPr txBox="1"/>
          <p:nvPr/>
        </p:nvSpPr>
        <p:spPr>
          <a:xfrm>
            <a:off x="1850901" y="3596998"/>
            <a:ext cx="3221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/>
              <a:t>…</a:t>
            </a:r>
          </a:p>
          <a:p>
            <a:pPr marL="285750" indent="-285750">
              <a:buFontTx/>
              <a:buChar char="-"/>
            </a:pPr>
            <a:r>
              <a:rPr lang="en-DE" dirty="0"/>
              <a:t>Time Series Decomposition</a:t>
            </a:r>
          </a:p>
          <a:p>
            <a:pPr marL="285750" indent="-285750">
              <a:buFontTx/>
              <a:buChar char="-"/>
            </a:pPr>
            <a:r>
              <a:rPr lang="en-DE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357E6-6E8A-8BFB-B90B-E38B8AEDFD51}"/>
              </a:ext>
            </a:extLst>
          </p:cNvPr>
          <p:cNvSpPr txBox="1"/>
          <p:nvPr/>
        </p:nvSpPr>
        <p:spPr>
          <a:xfrm>
            <a:off x="1562960" y="3306414"/>
            <a:ext cx="322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Ice Height Prediction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E9D77-282E-7533-2E28-35AB077667B2}"/>
              </a:ext>
            </a:extLst>
          </p:cNvPr>
          <p:cNvSpPr txBox="1"/>
          <p:nvPr/>
        </p:nvSpPr>
        <p:spPr>
          <a:xfrm>
            <a:off x="4816947" y="6189538"/>
            <a:ext cx="522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Time to-event Prediction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028D8-EB52-73F8-4110-049EF56E7AD2}"/>
              </a:ext>
            </a:extLst>
          </p:cNvPr>
          <p:cNvSpPr txBox="1"/>
          <p:nvPr/>
        </p:nvSpPr>
        <p:spPr>
          <a:xfrm>
            <a:off x="6217809" y="3676688"/>
            <a:ext cx="322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/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A429AC-5BF9-79CE-1843-687AF7A8A2AC}"/>
              </a:ext>
            </a:extLst>
          </p:cNvPr>
          <p:cNvGrpSpPr/>
          <p:nvPr/>
        </p:nvGrpSpPr>
        <p:grpSpPr>
          <a:xfrm>
            <a:off x="3065113" y="5525779"/>
            <a:ext cx="3451872" cy="696917"/>
            <a:chOff x="5472503" y="1785091"/>
            <a:chExt cx="2326113" cy="39623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3FDF5B-7941-7F8D-109D-797404DE4C46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6ECCDC-4460-CA75-AED3-25E8AE2B6049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Modelling</a:t>
              </a:r>
            </a:p>
          </p:txBody>
        </p:sp>
        <p:pic>
          <p:nvPicPr>
            <p:cNvPr id="21" name="Picture 6" descr="Python (programming language) - Wikipedia">
              <a:extLst>
                <a:ext uri="{FF2B5EF4-FFF2-40B4-BE49-F238E27FC236}">
                  <a16:creationId xmlns:a16="http://schemas.microsoft.com/office/drawing/2014/main" id="{004C0221-4F52-1BDA-3881-97A8B3C35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051BAA-6B48-EC68-D796-515361DF56B4}"/>
              </a:ext>
            </a:extLst>
          </p:cNvPr>
          <p:cNvCxnSpPr>
            <a:cxnSpLocks/>
          </p:cNvCxnSpPr>
          <p:nvPr/>
        </p:nvCxnSpPr>
        <p:spPr>
          <a:xfrm>
            <a:off x="4784065" y="4509294"/>
            <a:ext cx="0" cy="761847"/>
          </a:xfrm>
          <a:prstGeom prst="straightConnector1">
            <a:avLst/>
          </a:prstGeom>
          <a:ln w="38100">
            <a:solidFill>
              <a:srgbClr val="6D7D9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8C7EC4-01E0-BB30-4167-9F5AD54773D1}"/>
              </a:ext>
            </a:extLst>
          </p:cNvPr>
          <p:cNvSpPr txBox="1"/>
          <p:nvPr/>
        </p:nvSpPr>
        <p:spPr>
          <a:xfrm>
            <a:off x="1972188" y="6581816"/>
            <a:ext cx="322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/>
              <a:t>Multinomial Regression</a:t>
            </a:r>
          </a:p>
          <a:p>
            <a:pPr marL="285750" indent="-285750">
              <a:buFontTx/>
              <a:buChar char="-"/>
            </a:pPr>
            <a:r>
              <a:rPr lang="en-DE" dirty="0"/>
              <a:t>XGB Regression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EA8EF-4640-F7CF-61C9-87B15406FBC6}"/>
              </a:ext>
            </a:extLst>
          </p:cNvPr>
          <p:cNvSpPr txBox="1"/>
          <p:nvPr/>
        </p:nvSpPr>
        <p:spPr>
          <a:xfrm>
            <a:off x="5455115" y="6477334"/>
            <a:ext cx="3221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/>
              <a:t>Multinomial Regression</a:t>
            </a:r>
          </a:p>
          <a:p>
            <a:pPr marL="285750" indent="-285750">
              <a:buFontTx/>
              <a:buChar char="-"/>
            </a:pPr>
            <a:r>
              <a:rPr lang="en-DE" dirty="0"/>
              <a:t>XGB Regression</a:t>
            </a:r>
          </a:p>
          <a:p>
            <a:pPr marL="285750" indent="-285750">
              <a:buFontTx/>
              <a:buChar char="-"/>
            </a:pPr>
            <a:r>
              <a:rPr lang="en-DE" dirty="0"/>
              <a:t>(COX PH Analysis)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E9027B-CD30-A016-2BF2-FE095BC41DAA}"/>
              </a:ext>
            </a:extLst>
          </p:cNvPr>
          <p:cNvGrpSpPr/>
          <p:nvPr/>
        </p:nvGrpSpPr>
        <p:grpSpPr>
          <a:xfrm>
            <a:off x="11086590" y="195151"/>
            <a:ext cx="3452642" cy="711860"/>
            <a:chOff x="5472503" y="1785091"/>
            <a:chExt cx="2326113" cy="39623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58B3E20-0F14-D5F3-6735-3397C8630F7D}"/>
                </a:ext>
              </a:extLst>
            </p:cNvPr>
            <p:cNvSpPr/>
            <p:nvPr/>
          </p:nvSpPr>
          <p:spPr>
            <a:xfrm>
              <a:off x="5472503" y="1785091"/>
              <a:ext cx="2208817" cy="396231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64B231-BB9E-EEB6-02F1-08D076CF0525}"/>
                </a:ext>
              </a:extLst>
            </p:cNvPr>
            <p:cNvSpPr txBox="1"/>
            <p:nvPr/>
          </p:nvSpPr>
          <p:spPr>
            <a:xfrm>
              <a:off x="6043756" y="1827188"/>
              <a:ext cx="1754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bg1"/>
                  </a:solidFill>
                </a:rPr>
                <a:t>Evaluation</a:t>
              </a:r>
            </a:p>
          </p:txBody>
        </p:sp>
        <p:pic>
          <p:nvPicPr>
            <p:cNvPr id="28" name="Picture 6" descr="Python (programming language) - Wikipedia">
              <a:extLst>
                <a:ext uri="{FF2B5EF4-FFF2-40B4-BE49-F238E27FC236}">
                  <a16:creationId xmlns:a16="http://schemas.microsoft.com/office/drawing/2014/main" id="{5F33B4A6-D75E-0DC7-B36E-ADEE41966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799" y="1792528"/>
              <a:ext cx="343398" cy="37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6317E-4424-B770-6766-2A8F271ECD95}"/>
              </a:ext>
            </a:extLst>
          </p:cNvPr>
          <p:cNvSpPr txBox="1"/>
          <p:nvPr/>
        </p:nvSpPr>
        <p:spPr>
          <a:xfrm>
            <a:off x="1562959" y="6241222"/>
            <a:ext cx="322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Ice Height Prediction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75E0FC-992B-6D3C-49C7-7837368A221B}"/>
              </a:ext>
            </a:extLst>
          </p:cNvPr>
          <p:cNvSpPr txBox="1"/>
          <p:nvPr/>
        </p:nvSpPr>
        <p:spPr>
          <a:xfrm>
            <a:off x="13079911" y="996692"/>
            <a:ext cx="389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Event Prediction (Survival Analysis)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86149E-8BB7-1757-09DD-9D8FE87741AE}"/>
              </a:ext>
            </a:extLst>
          </p:cNvPr>
          <p:cNvSpPr txBox="1"/>
          <p:nvPr/>
        </p:nvSpPr>
        <p:spPr>
          <a:xfrm>
            <a:off x="10323946" y="982642"/>
            <a:ext cx="322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Ice Height Prediction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6E2C84-208A-3F35-C552-C5516BA4F423}"/>
              </a:ext>
            </a:extLst>
          </p:cNvPr>
          <p:cNvSpPr txBox="1"/>
          <p:nvPr/>
        </p:nvSpPr>
        <p:spPr>
          <a:xfrm>
            <a:off x="5032834" y="3330352"/>
            <a:ext cx="522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Time to-event Prediction </a:t>
            </a:r>
          </a:p>
        </p:txBody>
      </p:sp>
      <p:pic>
        <p:nvPicPr>
          <p:cNvPr id="38" name="Graphic 37" descr="Star outline">
            <a:extLst>
              <a:ext uri="{FF2B5EF4-FFF2-40B4-BE49-F238E27FC236}">
                <a16:creationId xmlns:a16="http://schemas.microsoft.com/office/drawing/2014/main" id="{FCD20127-EE9E-6711-7929-B4B012F5D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9431" y="1520003"/>
            <a:ext cx="308103" cy="3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112445-2A4A-D351-261A-AA2766FB2F2B}"/>
              </a:ext>
            </a:extLst>
          </p:cNvPr>
          <p:cNvGrpSpPr/>
          <p:nvPr/>
        </p:nvGrpSpPr>
        <p:grpSpPr>
          <a:xfrm>
            <a:off x="240632" y="251876"/>
            <a:ext cx="3619334" cy="3197176"/>
            <a:chOff x="5472503" y="1785091"/>
            <a:chExt cx="2208817" cy="177958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B67D7E2-6DB8-D7AA-9209-2182E20F6BAF}"/>
                </a:ext>
              </a:extLst>
            </p:cNvPr>
            <p:cNvSpPr/>
            <p:nvPr/>
          </p:nvSpPr>
          <p:spPr>
            <a:xfrm>
              <a:off x="5472503" y="1785091"/>
              <a:ext cx="2208817" cy="1779589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15209-763D-03A2-18A2-603D9E505366}"/>
                </a:ext>
              </a:extLst>
            </p:cNvPr>
            <p:cNvSpPr txBox="1"/>
            <p:nvPr/>
          </p:nvSpPr>
          <p:spPr>
            <a:xfrm>
              <a:off x="5991775" y="1877165"/>
              <a:ext cx="1407489" cy="256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2400" dirty="0">
                  <a:solidFill>
                    <a:schemeClr val="bg1"/>
                  </a:solidFill>
                </a:rPr>
                <a:t>Data Exploration</a:t>
              </a:r>
            </a:p>
          </p:txBody>
        </p:sp>
        <p:pic>
          <p:nvPicPr>
            <p:cNvPr id="7" name="Picture 6" descr="Python (programming language) - Wikipedia">
              <a:extLst>
                <a:ext uri="{FF2B5EF4-FFF2-40B4-BE49-F238E27FC236}">
                  <a16:creationId xmlns:a16="http://schemas.microsoft.com/office/drawing/2014/main" id="{4C0B081A-1F24-634E-9F1E-F0732FDCB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462" y="1887183"/>
              <a:ext cx="256880" cy="282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D5A9BA-FB65-4080-FF3A-552B99B7DE66}"/>
              </a:ext>
            </a:extLst>
          </p:cNvPr>
          <p:cNvSpPr txBox="1"/>
          <p:nvPr/>
        </p:nvSpPr>
        <p:spPr>
          <a:xfrm>
            <a:off x="429312" y="1125500"/>
            <a:ext cx="3260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Correlation Analysis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PCA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Missing Values</a:t>
            </a:r>
          </a:p>
          <a:p>
            <a:r>
              <a:rPr lang="en-DE" sz="2000" dirty="0">
                <a:solidFill>
                  <a:schemeClr val="bg1"/>
                </a:solidFill>
              </a:rPr>
              <a:t>     Extreme Weather Event         Detection</a:t>
            </a:r>
          </a:p>
        </p:txBody>
      </p:sp>
      <p:pic>
        <p:nvPicPr>
          <p:cNvPr id="9" name="Graphic 8" descr="Star outline">
            <a:extLst>
              <a:ext uri="{FF2B5EF4-FFF2-40B4-BE49-F238E27FC236}">
                <a16:creationId xmlns:a16="http://schemas.microsoft.com/office/drawing/2014/main" id="{2D0F86F0-B8FB-729D-01A8-372187644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312" y="1988808"/>
            <a:ext cx="308626" cy="40547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3AD1872-3B92-D6B4-8246-7BA42E21A42F}"/>
              </a:ext>
            </a:extLst>
          </p:cNvPr>
          <p:cNvGrpSpPr/>
          <p:nvPr/>
        </p:nvGrpSpPr>
        <p:grpSpPr>
          <a:xfrm>
            <a:off x="3906555" y="273285"/>
            <a:ext cx="8700107" cy="5598126"/>
            <a:chOff x="5472502" y="1785091"/>
            <a:chExt cx="5309525" cy="311598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51A39D4-320F-1EF6-A2AE-74AD42ED7FDE}"/>
                </a:ext>
              </a:extLst>
            </p:cNvPr>
            <p:cNvSpPr/>
            <p:nvPr/>
          </p:nvSpPr>
          <p:spPr>
            <a:xfrm>
              <a:off x="5472502" y="1785091"/>
              <a:ext cx="5309525" cy="3115989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F42457-5127-CB66-57EC-96E0A67FF389}"/>
                </a:ext>
              </a:extLst>
            </p:cNvPr>
            <p:cNvSpPr txBox="1"/>
            <p:nvPr/>
          </p:nvSpPr>
          <p:spPr>
            <a:xfrm>
              <a:off x="7340067" y="1891102"/>
              <a:ext cx="1689545" cy="256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2400" dirty="0">
                  <a:solidFill>
                    <a:schemeClr val="bg1"/>
                  </a:solidFill>
                </a:rPr>
                <a:t>Data Pre-processing</a:t>
              </a:r>
            </a:p>
          </p:txBody>
        </p:sp>
        <p:pic>
          <p:nvPicPr>
            <p:cNvPr id="13" name="Picture 12" descr="Python (programming language) - Wikipedia">
              <a:extLst>
                <a:ext uri="{FF2B5EF4-FFF2-40B4-BE49-F238E27FC236}">
                  <a16:creationId xmlns:a16="http://schemas.microsoft.com/office/drawing/2014/main" id="{0B088259-3B56-14EA-13A8-3DEE8576D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2576" y="1859885"/>
              <a:ext cx="290861" cy="319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D644279-FB98-AC15-3734-CD9B527BED32}"/>
              </a:ext>
            </a:extLst>
          </p:cNvPr>
          <p:cNvSpPr txBox="1"/>
          <p:nvPr/>
        </p:nvSpPr>
        <p:spPr>
          <a:xfrm>
            <a:off x="4687528" y="1150538"/>
            <a:ext cx="326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1"/>
                </a:solidFill>
              </a:rPr>
              <a:t>Ice Height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074C1-7F9A-A72B-6ADF-AF979E3054BB}"/>
              </a:ext>
            </a:extLst>
          </p:cNvPr>
          <p:cNvSpPr txBox="1"/>
          <p:nvPr/>
        </p:nvSpPr>
        <p:spPr>
          <a:xfrm>
            <a:off x="9061204" y="1151412"/>
            <a:ext cx="326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1"/>
                </a:solidFill>
              </a:rPr>
              <a:t>Tim-to-event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47D5C-7E51-129A-3879-FE9CE11AD4CF}"/>
              </a:ext>
            </a:extLst>
          </p:cNvPr>
          <p:cNvCxnSpPr>
            <a:cxnSpLocks/>
          </p:cNvCxnSpPr>
          <p:nvPr/>
        </p:nvCxnSpPr>
        <p:spPr>
          <a:xfrm>
            <a:off x="8117305" y="1150538"/>
            <a:ext cx="0" cy="358188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6CC640-6424-7275-14F3-ABA014A0561C}"/>
              </a:ext>
            </a:extLst>
          </p:cNvPr>
          <p:cNvCxnSpPr>
            <a:cxnSpLocks/>
          </p:cNvCxnSpPr>
          <p:nvPr/>
        </p:nvCxnSpPr>
        <p:spPr>
          <a:xfrm>
            <a:off x="4045556" y="1711069"/>
            <a:ext cx="8422106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4C50C0-7F16-2693-55BC-F96152ADC6D9}"/>
              </a:ext>
            </a:extLst>
          </p:cNvPr>
          <p:cNvSpPr txBox="1"/>
          <p:nvPr/>
        </p:nvSpPr>
        <p:spPr>
          <a:xfrm>
            <a:off x="4373676" y="1925383"/>
            <a:ext cx="37436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Time Series Decomposition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Target variable: Seasonal + resiudal Ice Height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Conversion of variables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Filtering of relevant periods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Scaling of input variables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Train / Test split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CC9AD-5E8B-B78C-E972-772AF98E809F}"/>
              </a:ext>
            </a:extLst>
          </p:cNvPr>
          <p:cNvSpPr txBox="1"/>
          <p:nvPr/>
        </p:nvSpPr>
        <p:spPr>
          <a:xfrm>
            <a:off x="8494565" y="1885079"/>
            <a:ext cx="3743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Target variable identification: Melt Onset Day/ Melt End day 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Conversion of variables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Filtering of relevant periods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Scaling of input variables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Train / Test split</a:t>
            </a:r>
          </a:p>
        </p:txBody>
      </p:sp>
    </p:spTree>
    <p:extLst>
      <p:ext uri="{BB962C8B-B14F-4D97-AF65-F5344CB8AC3E}">
        <p14:creationId xmlns:p14="http://schemas.microsoft.com/office/powerpoint/2010/main" val="391774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D5A9BA-FB65-4080-FF3A-552B99B7DE66}"/>
              </a:ext>
            </a:extLst>
          </p:cNvPr>
          <p:cNvSpPr txBox="1"/>
          <p:nvPr/>
        </p:nvSpPr>
        <p:spPr>
          <a:xfrm>
            <a:off x="429312" y="1125500"/>
            <a:ext cx="3260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Correlation Analysis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PCA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Missing Values</a:t>
            </a:r>
          </a:p>
          <a:p>
            <a:r>
              <a:rPr lang="en-DE" sz="2000" dirty="0">
                <a:solidFill>
                  <a:schemeClr val="bg1"/>
                </a:solidFill>
              </a:rPr>
              <a:t>     Extreme Weather Event         Detection</a:t>
            </a:r>
          </a:p>
        </p:txBody>
      </p:sp>
      <p:pic>
        <p:nvPicPr>
          <p:cNvPr id="9" name="Graphic 8" descr="Star outline">
            <a:extLst>
              <a:ext uri="{FF2B5EF4-FFF2-40B4-BE49-F238E27FC236}">
                <a16:creationId xmlns:a16="http://schemas.microsoft.com/office/drawing/2014/main" id="{2D0F86F0-B8FB-729D-01A8-372187644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312" y="2073114"/>
            <a:ext cx="244456" cy="32116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3AD1872-3B92-D6B4-8246-7BA42E21A42F}"/>
              </a:ext>
            </a:extLst>
          </p:cNvPr>
          <p:cNvGrpSpPr/>
          <p:nvPr/>
        </p:nvGrpSpPr>
        <p:grpSpPr>
          <a:xfrm>
            <a:off x="3906555" y="273285"/>
            <a:ext cx="8700107" cy="4956440"/>
            <a:chOff x="5472502" y="1785091"/>
            <a:chExt cx="5309525" cy="275881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51A39D4-320F-1EF6-A2AE-74AD42ED7FDE}"/>
                </a:ext>
              </a:extLst>
            </p:cNvPr>
            <p:cNvSpPr/>
            <p:nvPr/>
          </p:nvSpPr>
          <p:spPr>
            <a:xfrm>
              <a:off x="5472502" y="1785091"/>
              <a:ext cx="5309525" cy="2758818"/>
            </a:xfrm>
            <a:prstGeom prst="roundRect">
              <a:avLst/>
            </a:prstGeom>
            <a:solidFill>
              <a:srgbClr val="6D7D95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F42457-5127-CB66-57EC-96E0A67FF389}"/>
                </a:ext>
              </a:extLst>
            </p:cNvPr>
            <p:cNvSpPr txBox="1"/>
            <p:nvPr/>
          </p:nvSpPr>
          <p:spPr>
            <a:xfrm>
              <a:off x="7643564" y="1859885"/>
              <a:ext cx="1689545" cy="256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2400" dirty="0">
                  <a:solidFill>
                    <a:schemeClr val="bg1"/>
                  </a:solidFill>
                </a:rPr>
                <a:t>Modelling</a:t>
              </a:r>
            </a:p>
          </p:txBody>
        </p:sp>
        <p:pic>
          <p:nvPicPr>
            <p:cNvPr id="13" name="Picture 12" descr="Python (programming language) - Wikipedia">
              <a:extLst>
                <a:ext uri="{FF2B5EF4-FFF2-40B4-BE49-F238E27FC236}">
                  <a16:creationId xmlns:a16="http://schemas.microsoft.com/office/drawing/2014/main" id="{0B088259-3B56-14EA-13A8-3DEE8576D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2703" y="1859885"/>
              <a:ext cx="290861" cy="319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D644279-FB98-AC15-3734-CD9B527BED32}"/>
              </a:ext>
            </a:extLst>
          </p:cNvPr>
          <p:cNvSpPr txBox="1"/>
          <p:nvPr/>
        </p:nvSpPr>
        <p:spPr>
          <a:xfrm>
            <a:off x="4687528" y="1150538"/>
            <a:ext cx="326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1"/>
                </a:solidFill>
              </a:rPr>
              <a:t>Ice Height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074C1-7F9A-A72B-6ADF-AF979E3054BB}"/>
              </a:ext>
            </a:extLst>
          </p:cNvPr>
          <p:cNvSpPr txBox="1"/>
          <p:nvPr/>
        </p:nvSpPr>
        <p:spPr>
          <a:xfrm>
            <a:off x="9061204" y="1151412"/>
            <a:ext cx="326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1"/>
                </a:solidFill>
              </a:rPr>
              <a:t>Tim-to-event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47D5C-7E51-129A-3879-FE9CE11AD4CF}"/>
              </a:ext>
            </a:extLst>
          </p:cNvPr>
          <p:cNvCxnSpPr>
            <a:cxnSpLocks/>
          </p:cNvCxnSpPr>
          <p:nvPr/>
        </p:nvCxnSpPr>
        <p:spPr>
          <a:xfrm>
            <a:off x="8117305" y="1150538"/>
            <a:ext cx="0" cy="220226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6CC640-6424-7275-14F3-ABA014A0561C}"/>
              </a:ext>
            </a:extLst>
          </p:cNvPr>
          <p:cNvCxnSpPr>
            <a:cxnSpLocks/>
          </p:cNvCxnSpPr>
          <p:nvPr/>
        </p:nvCxnSpPr>
        <p:spPr>
          <a:xfrm>
            <a:off x="4045556" y="1711069"/>
            <a:ext cx="8422106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4C50C0-7F16-2693-55BC-F96152ADC6D9}"/>
              </a:ext>
            </a:extLst>
          </p:cNvPr>
          <p:cNvSpPr txBox="1"/>
          <p:nvPr/>
        </p:nvSpPr>
        <p:spPr>
          <a:xfrm>
            <a:off x="4373676" y="1925383"/>
            <a:ext cx="374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Multinomial Regression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XGB Regression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histXGB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8B660-54E8-43C9-7C8B-88FA51F4A646}"/>
              </a:ext>
            </a:extLst>
          </p:cNvPr>
          <p:cNvSpPr/>
          <p:nvPr/>
        </p:nvSpPr>
        <p:spPr>
          <a:xfrm>
            <a:off x="5383665" y="3512347"/>
            <a:ext cx="6336631" cy="1251284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371A7-7EC7-5EAD-9733-26194A11EEC1}"/>
              </a:ext>
            </a:extLst>
          </p:cNvPr>
          <p:cNvSpPr txBox="1"/>
          <p:nvPr/>
        </p:nvSpPr>
        <p:spPr>
          <a:xfrm>
            <a:off x="5768675" y="3783025"/>
            <a:ext cx="5845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1"/>
                </a:solidFill>
              </a:rPr>
              <a:t>* Note that we apply 5 fold cross validation with a shuffled dataset and grid search on each model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AE22A-05BB-3041-F794-4CCB679DDA68}"/>
              </a:ext>
            </a:extLst>
          </p:cNvPr>
          <p:cNvSpPr txBox="1"/>
          <p:nvPr/>
        </p:nvSpPr>
        <p:spPr>
          <a:xfrm>
            <a:off x="8420665" y="1885435"/>
            <a:ext cx="374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Multinomial Regression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XGB Regression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(Cox PH Survival Analysis)</a:t>
            </a:r>
          </a:p>
        </p:txBody>
      </p:sp>
    </p:spTree>
    <p:extLst>
      <p:ext uri="{BB962C8B-B14F-4D97-AF65-F5344CB8AC3E}">
        <p14:creationId xmlns:p14="http://schemas.microsoft.com/office/powerpoint/2010/main" val="249623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D5A9BA-FB65-4080-FF3A-552B99B7DE66}"/>
              </a:ext>
            </a:extLst>
          </p:cNvPr>
          <p:cNvSpPr txBox="1"/>
          <p:nvPr/>
        </p:nvSpPr>
        <p:spPr>
          <a:xfrm>
            <a:off x="429312" y="1125500"/>
            <a:ext cx="3260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Correlation Analysis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PCA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Missing Values</a:t>
            </a:r>
          </a:p>
          <a:p>
            <a:r>
              <a:rPr lang="en-DE" sz="2000" dirty="0">
                <a:solidFill>
                  <a:schemeClr val="bg1"/>
                </a:solidFill>
              </a:rPr>
              <a:t>     Extreme Weather Event         Detection</a:t>
            </a:r>
          </a:p>
        </p:txBody>
      </p:sp>
      <p:pic>
        <p:nvPicPr>
          <p:cNvPr id="9" name="Graphic 8" descr="Star outline">
            <a:extLst>
              <a:ext uri="{FF2B5EF4-FFF2-40B4-BE49-F238E27FC236}">
                <a16:creationId xmlns:a16="http://schemas.microsoft.com/office/drawing/2014/main" id="{2D0F86F0-B8FB-729D-01A8-372187644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312" y="2073114"/>
            <a:ext cx="244456" cy="32116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51A39D4-320F-1EF6-A2AE-74AD42ED7FDE}"/>
              </a:ext>
            </a:extLst>
          </p:cNvPr>
          <p:cNvSpPr/>
          <p:nvPr/>
        </p:nvSpPr>
        <p:spPr>
          <a:xfrm>
            <a:off x="3906555" y="278496"/>
            <a:ext cx="8700107" cy="4956440"/>
          </a:xfrm>
          <a:prstGeom prst="roundRect">
            <a:avLst/>
          </a:prstGeom>
          <a:solidFill>
            <a:srgbClr val="6D7D95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44279-FB98-AC15-3734-CD9B527BED32}"/>
              </a:ext>
            </a:extLst>
          </p:cNvPr>
          <p:cNvSpPr txBox="1"/>
          <p:nvPr/>
        </p:nvSpPr>
        <p:spPr>
          <a:xfrm>
            <a:off x="6194356" y="381294"/>
            <a:ext cx="326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1"/>
                </a:solidFill>
              </a:rPr>
              <a:t>Ice Height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074C1-7F9A-A72B-6ADF-AF979E3054BB}"/>
              </a:ext>
            </a:extLst>
          </p:cNvPr>
          <p:cNvSpPr txBox="1"/>
          <p:nvPr/>
        </p:nvSpPr>
        <p:spPr>
          <a:xfrm>
            <a:off x="9563163" y="381294"/>
            <a:ext cx="326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1"/>
                </a:solidFill>
              </a:rPr>
              <a:t>Tim-To-Event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47D5C-7E51-129A-3879-FE9CE11AD4CF}"/>
              </a:ext>
            </a:extLst>
          </p:cNvPr>
          <p:cNvCxnSpPr>
            <a:cxnSpLocks/>
          </p:cNvCxnSpPr>
          <p:nvPr/>
        </p:nvCxnSpPr>
        <p:spPr>
          <a:xfrm>
            <a:off x="8887326" y="410321"/>
            <a:ext cx="0" cy="220226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6CC640-6424-7275-14F3-ABA014A0561C}"/>
              </a:ext>
            </a:extLst>
          </p:cNvPr>
          <p:cNvCxnSpPr>
            <a:cxnSpLocks/>
          </p:cNvCxnSpPr>
          <p:nvPr/>
        </p:nvCxnSpPr>
        <p:spPr>
          <a:xfrm>
            <a:off x="4045556" y="1711069"/>
            <a:ext cx="8422106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4C50C0-7F16-2693-55BC-F96152ADC6D9}"/>
              </a:ext>
            </a:extLst>
          </p:cNvPr>
          <p:cNvSpPr txBox="1"/>
          <p:nvPr/>
        </p:nvSpPr>
        <p:spPr>
          <a:xfrm>
            <a:off x="6076751" y="1850278"/>
            <a:ext cx="268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>
                <a:solidFill>
                  <a:schemeClr val="bg1"/>
                </a:solidFill>
              </a:rPr>
              <a:t>To build a Machine Learning model that succesfully predicts Ice Height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AE22A-05BB-3041-F794-4CCB679DDA68}"/>
              </a:ext>
            </a:extLst>
          </p:cNvPr>
          <p:cNvSpPr txBox="1"/>
          <p:nvPr/>
        </p:nvSpPr>
        <p:spPr>
          <a:xfrm>
            <a:off x="8420665" y="1885435"/>
            <a:ext cx="374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Multinomial Regression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XGB Regression</a:t>
            </a:r>
          </a:p>
          <a:p>
            <a:pPr marL="285750" indent="-285750">
              <a:buFontTx/>
              <a:buChar char="-"/>
            </a:pPr>
            <a:r>
              <a:rPr lang="en-DE" sz="2000" dirty="0">
                <a:solidFill>
                  <a:schemeClr val="bg1"/>
                </a:solidFill>
              </a:rPr>
              <a:t>(Cox PH Survival Analysis)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DD042B-2A5A-353C-9139-3C848EBD226E}"/>
              </a:ext>
            </a:extLst>
          </p:cNvPr>
          <p:cNvCxnSpPr>
            <a:cxnSpLocks/>
          </p:cNvCxnSpPr>
          <p:nvPr/>
        </p:nvCxnSpPr>
        <p:spPr>
          <a:xfrm>
            <a:off x="5927558" y="381294"/>
            <a:ext cx="0" cy="220226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0C2227-BF45-AFD2-9DCB-48CB43845FAF}"/>
              </a:ext>
            </a:extLst>
          </p:cNvPr>
          <p:cNvSpPr txBox="1"/>
          <p:nvPr/>
        </p:nvSpPr>
        <p:spPr>
          <a:xfrm>
            <a:off x="4055747" y="1922447"/>
            <a:ext cx="145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bg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57685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0E465E7-843A-E417-4C0E-CC9A9B01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28" y="565817"/>
            <a:ext cx="6880642" cy="688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91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9854</TotalTime>
  <Words>285</Words>
  <Application>Microsoft Macintosh PowerPoint</Application>
  <PresentationFormat>Custom</PresentationFormat>
  <Paragraphs>111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 Fulde</dc:creator>
  <cp:lastModifiedBy>Nils Fulde</cp:lastModifiedBy>
  <cp:revision>5</cp:revision>
  <dcterms:created xsi:type="dcterms:W3CDTF">2023-04-12T10:57:31Z</dcterms:created>
  <dcterms:modified xsi:type="dcterms:W3CDTF">2023-04-19T07:12:30Z</dcterms:modified>
</cp:coreProperties>
</file>