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8" r:id="rId8"/>
    <p:sldId id="265" r:id="rId9"/>
    <p:sldId id="263" r:id="rId10"/>
    <p:sldId id="264" r:id="rId11"/>
    <p:sldId id="266" r:id="rId12"/>
    <p:sldId id="272" r:id="rId13"/>
    <p:sldId id="273" r:id="rId14"/>
    <p:sldId id="274" r:id="rId15"/>
    <p:sldId id="269"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4B86B-FF95-4C68-88FC-DB87156F4D84}" v="106" dt="2020-01-23T03:44:44.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5546" autoAdjust="0"/>
  </p:normalViewPr>
  <p:slideViewPr>
    <p:cSldViewPr snapToGrid="0">
      <p:cViewPr varScale="1">
        <p:scale>
          <a:sx n="120" d="100"/>
          <a:sy n="120" d="100"/>
        </p:scale>
        <p:origin x="6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Projectile</a:t>
            </a:r>
            <a:r>
              <a:rPr lang="en-US" baseline="0"/>
              <a:t> </a:t>
            </a:r>
            <a:r>
              <a:rPr lang="el-GR" baseline="0">
                <a:latin typeface="Times New Roman" panose="02020603050405020304" pitchFamily="18" charset="0"/>
                <a:cs typeface="Times New Roman" panose="02020603050405020304" pitchFamily="18" charset="0"/>
              </a:rPr>
              <a:t>θ</a:t>
            </a:r>
            <a:r>
              <a:rPr lang="en-US" baseline="0">
                <a:latin typeface="Times New Roman" panose="02020603050405020304" pitchFamily="18" charset="0"/>
                <a:cs typeface="Times New Roman" panose="02020603050405020304" pitchFamily="18" charset="0"/>
              </a:rPr>
              <a:t>=45, v0=30m/s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Sheet1!$C$4</c:f>
              <c:strCache>
                <c:ptCount val="1"/>
                <c:pt idx="0">
                  <c:v>y</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Sheet1!$B$5:$B$86</c:f>
              <c:numCache>
                <c:formatCode>General</c:formatCode>
                <c:ptCount val="82"/>
                <c:pt idx="0">
                  <c:v>0</c:v>
                </c:pt>
                <c:pt idx="1">
                  <c:v>2.0408163265306118</c:v>
                </c:pt>
                <c:pt idx="2">
                  <c:v>4.0816326530612237</c:v>
                </c:pt>
                <c:pt idx="3">
                  <c:v>6.1224489795918373</c:v>
                </c:pt>
                <c:pt idx="4">
                  <c:v>8.1632653061224474</c:v>
                </c:pt>
                <c:pt idx="5">
                  <c:v>10.204081632653059</c:v>
                </c:pt>
                <c:pt idx="6">
                  <c:v>12.244897959183675</c:v>
                </c:pt>
                <c:pt idx="7">
                  <c:v>14.285714285714286</c:v>
                </c:pt>
                <c:pt idx="8">
                  <c:v>16.326530612244895</c:v>
                </c:pt>
                <c:pt idx="9">
                  <c:v>18.367346938775508</c:v>
                </c:pt>
                <c:pt idx="10">
                  <c:v>20.408163265306118</c:v>
                </c:pt>
                <c:pt idx="11">
                  <c:v>22.448979591836732</c:v>
                </c:pt>
                <c:pt idx="12">
                  <c:v>24.489795918367349</c:v>
                </c:pt>
                <c:pt idx="13">
                  <c:v>26.530612244897963</c:v>
                </c:pt>
                <c:pt idx="14">
                  <c:v>28.571428571428573</c:v>
                </c:pt>
                <c:pt idx="15">
                  <c:v>30.612244897959187</c:v>
                </c:pt>
                <c:pt idx="16">
                  <c:v>32.653061224489804</c:v>
                </c:pt>
                <c:pt idx="17">
                  <c:v>34.693877551020414</c:v>
                </c:pt>
                <c:pt idx="18">
                  <c:v>36.734693877551031</c:v>
                </c:pt>
                <c:pt idx="19">
                  <c:v>38.775510204081641</c:v>
                </c:pt>
                <c:pt idx="20">
                  <c:v>40.816326530612258</c:v>
                </c:pt>
                <c:pt idx="21">
                  <c:v>42.857142857142875</c:v>
                </c:pt>
                <c:pt idx="22">
                  <c:v>44.897959183673478</c:v>
                </c:pt>
                <c:pt idx="23">
                  <c:v>46.938775510204088</c:v>
                </c:pt>
                <c:pt idx="24">
                  <c:v>48.979591836734706</c:v>
                </c:pt>
                <c:pt idx="25">
                  <c:v>51.020408163265301</c:v>
                </c:pt>
                <c:pt idx="26">
                  <c:v>53.061224489795926</c:v>
                </c:pt>
                <c:pt idx="27">
                  <c:v>55.102040816326522</c:v>
                </c:pt>
                <c:pt idx="28">
                  <c:v>57.142857142857146</c:v>
                </c:pt>
                <c:pt idx="29">
                  <c:v>59.183673469387742</c:v>
                </c:pt>
                <c:pt idx="30">
                  <c:v>61.224489795918359</c:v>
                </c:pt>
                <c:pt idx="31">
                  <c:v>63.265306122448962</c:v>
                </c:pt>
                <c:pt idx="32">
                  <c:v>65.306122448979579</c:v>
                </c:pt>
                <c:pt idx="33">
                  <c:v>67.346938775510182</c:v>
                </c:pt>
                <c:pt idx="34">
                  <c:v>69.387755102040799</c:v>
                </c:pt>
                <c:pt idx="35">
                  <c:v>71.428571428571402</c:v>
                </c:pt>
                <c:pt idx="36">
                  <c:v>73.469387755102019</c:v>
                </c:pt>
                <c:pt idx="37">
                  <c:v>75.510204081632622</c:v>
                </c:pt>
                <c:pt idx="38">
                  <c:v>77.551020408163239</c:v>
                </c:pt>
                <c:pt idx="39">
                  <c:v>79.591836734693842</c:v>
                </c:pt>
                <c:pt idx="40">
                  <c:v>81.63265306122446</c:v>
                </c:pt>
                <c:pt idx="41">
                  <c:v>83.673469387755048</c:v>
                </c:pt>
                <c:pt idx="42">
                  <c:v>85.71428571428568</c:v>
                </c:pt>
                <c:pt idx="43">
                  <c:v>87.755102040816269</c:v>
                </c:pt>
                <c:pt idx="44">
                  <c:v>89.7959183673469</c:v>
                </c:pt>
                <c:pt idx="45">
                  <c:v>91.836734693877489</c:v>
                </c:pt>
              </c:numCache>
            </c:numRef>
          </c:xVal>
          <c:yVal>
            <c:numRef>
              <c:f>Sheet1!$C$5:$C$86</c:f>
              <c:numCache>
                <c:formatCode>General</c:formatCode>
                <c:ptCount val="82"/>
                <c:pt idx="0">
                  <c:v>0</c:v>
                </c:pt>
                <c:pt idx="1">
                  <c:v>1.995464852607709</c:v>
                </c:pt>
                <c:pt idx="2">
                  <c:v>3.9002267573696128</c:v>
                </c:pt>
                <c:pt idx="3">
                  <c:v>5.7142857142857135</c:v>
                </c:pt>
                <c:pt idx="4">
                  <c:v>7.4376417233560055</c:v>
                </c:pt>
                <c:pt idx="5">
                  <c:v>9.0702947845804953</c:v>
                </c:pt>
                <c:pt idx="6">
                  <c:v>10.612244897959181</c:v>
                </c:pt>
                <c:pt idx="7">
                  <c:v>12.063492063492061</c:v>
                </c:pt>
                <c:pt idx="8">
                  <c:v>13.424036281179133</c:v>
                </c:pt>
                <c:pt idx="9">
                  <c:v>14.693877551020403</c:v>
                </c:pt>
                <c:pt idx="10">
                  <c:v>15.873015873015866</c:v>
                </c:pt>
                <c:pt idx="11">
                  <c:v>16.961451247165527</c:v>
                </c:pt>
                <c:pt idx="12">
                  <c:v>17.959183673469383</c:v>
                </c:pt>
                <c:pt idx="13">
                  <c:v>18.86621315192744</c:v>
                </c:pt>
                <c:pt idx="14">
                  <c:v>19.682539682539677</c:v>
                </c:pt>
                <c:pt idx="15">
                  <c:v>20.408163265306115</c:v>
                </c:pt>
                <c:pt idx="16">
                  <c:v>21.043083900226755</c:v>
                </c:pt>
                <c:pt idx="17">
                  <c:v>21.587301587301582</c:v>
                </c:pt>
                <c:pt idx="18">
                  <c:v>22.04081632653061</c:v>
                </c:pt>
                <c:pt idx="19">
                  <c:v>22.403628117913833</c:v>
                </c:pt>
                <c:pt idx="20">
                  <c:v>22.675736961451243</c:v>
                </c:pt>
                <c:pt idx="21">
                  <c:v>22.857142857142854</c:v>
                </c:pt>
                <c:pt idx="22">
                  <c:v>22.947845804988653</c:v>
                </c:pt>
                <c:pt idx="23">
                  <c:v>22.947845804988653</c:v>
                </c:pt>
                <c:pt idx="24">
                  <c:v>22.857142857142858</c:v>
                </c:pt>
                <c:pt idx="25">
                  <c:v>22.675736961451232</c:v>
                </c:pt>
                <c:pt idx="26">
                  <c:v>22.403628117913833</c:v>
                </c:pt>
                <c:pt idx="27">
                  <c:v>22.040816326530603</c:v>
                </c:pt>
                <c:pt idx="28">
                  <c:v>21.587301587301582</c:v>
                </c:pt>
                <c:pt idx="29">
                  <c:v>21.043083900226748</c:v>
                </c:pt>
                <c:pt idx="30">
                  <c:v>20.408163265306129</c:v>
                </c:pt>
                <c:pt idx="31">
                  <c:v>19.682539682539677</c:v>
                </c:pt>
                <c:pt idx="32">
                  <c:v>18.86621315192744</c:v>
                </c:pt>
                <c:pt idx="33">
                  <c:v>17.959183673469376</c:v>
                </c:pt>
                <c:pt idx="34">
                  <c:v>16.961451247165535</c:v>
                </c:pt>
                <c:pt idx="35">
                  <c:v>15.873015873015873</c:v>
                </c:pt>
                <c:pt idx="36">
                  <c:v>14.693877551020421</c:v>
                </c:pt>
                <c:pt idx="37">
                  <c:v>13.424036281179148</c:v>
                </c:pt>
                <c:pt idx="38">
                  <c:v>12.063492063492092</c:v>
                </c:pt>
                <c:pt idx="39">
                  <c:v>10.612244897959201</c:v>
                </c:pt>
                <c:pt idx="40">
                  <c:v>9.0702947845805255</c:v>
                </c:pt>
                <c:pt idx="41">
                  <c:v>7.4376417233560375</c:v>
                </c:pt>
                <c:pt idx="42">
                  <c:v>5.714285714285765</c:v>
                </c:pt>
                <c:pt idx="43">
                  <c:v>3.9002267573696372</c:v>
                </c:pt>
                <c:pt idx="44">
                  <c:v>1.9954648526077534</c:v>
                </c:pt>
                <c:pt idx="45">
                  <c:v>0</c:v>
                </c:pt>
              </c:numCache>
            </c:numRef>
          </c:yVal>
          <c:smooth val="1"/>
          <c:extLst>
            <c:ext xmlns:c16="http://schemas.microsoft.com/office/drawing/2014/chart" uri="{C3380CC4-5D6E-409C-BE32-E72D297353CC}">
              <c16:uniqueId val="{00000000-7B71-49B8-94F5-2147CB7FB9BE}"/>
            </c:ext>
          </c:extLst>
        </c:ser>
        <c:dLbls>
          <c:showLegendKey val="0"/>
          <c:showVal val="0"/>
          <c:showCatName val="0"/>
          <c:showSerName val="0"/>
          <c:showPercent val="0"/>
          <c:showBubbleSize val="0"/>
        </c:dLbls>
        <c:axId val="1850591279"/>
        <c:axId val="1409271023"/>
      </c:scatterChart>
      <c:valAx>
        <c:axId val="1850591279"/>
        <c:scaling>
          <c:orientation val="minMax"/>
          <c:max val="91.83673469"/>
          <c:min val="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09271023"/>
        <c:crosses val="autoZero"/>
        <c:crossBetween val="midCat"/>
        <c:majorUnit val="22.959183669999998"/>
      </c:valAx>
      <c:valAx>
        <c:axId val="1409271023"/>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505912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2/15/2025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10</a:t>
            </a:fld>
            <a:endParaRPr lang="en-US"/>
          </a:p>
        </p:txBody>
      </p:sp>
    </p:spTree>
    <p:extLst>
      <p:ext uri="{BB962C8B-B14F-4D97-AF65-F5344CB8AC3E}">
        <p14:creationId xmlns:p14="http://schemas.microsoft.com/office/powerpoint/2010/main" val="35933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11</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Kalman Filter assumes linearity</a:t>
            </a:r>
          </a:p>
          <a:p>
            <a:r>
              <a:rPr lang="en-US" dirty="0"/>
              <a:t>Measurement is a linear function of state</a:t>
            </a:r>
          </a:p>
          <a:p>
            <a:r>
              <a:rPr lang="en-US" dirty="0"/>
              <a:t>Next state is a linear function of previous state</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Ballistic Trajectory is also called Projectile Motion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high school physic refresher in projectile motion</a:t>
            </a:r>
          </a:p>
          <a:p>
            <a:endParaRPr lang="en-US" dirty="0"/>
          </a:p>
          <a:p>
            <a:r>
              <a:rPr lang="en-US" dirty="0"/>
              <a:t>Projectile motion can be simply decomposed into independent motions in the x and y direction</a:t>
            </a:r>
          </a:p>
          <a:p>
            <a:r>
              <a:rPr lang="en-US" dirty="0"/>
              <a:t>Note that g here is defined as a negative so the terms due to acceleration are added</a:t>
            </a:r>
          </a:p>
          <a:p>
            <a:endParaRPr lang="en-US" dirty="0"/>
          </a:p>
          <a:p>
            <a:r>
              <a:rPr lang="en-US" dirty="0"/>
              <a:t>Galileo determined that the curved path is parabolic</a:t>
            </a:r>
          </a:p>
          <a:p>
            <a:endParaRPr lang="en-US" dirty="0"/>
          </a:p>
          <a:p>
            <a:r>
              <a:rPr lang="en-US" dirty="0"/>
              <a:t>The continuous line is calculated using these equations. The dots are calculated using a discretized state space model which I will introduce.</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32824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407801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2/15/2025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2/15/2025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2/15/2025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2/15/2025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Shooting down uncertainty:</a:t>
            </a:r>
            <a:br>
              <a:rPr lang="en-US" sz="4000" dirty="0"/>
            </a:br>
            <a:r>
              <a:rPr lang="en-US" sz="4000" dirty="0"/>
              <a:t>KALMAN FILTERS and Ballistic missile defense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Very 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lstStyle/>
          <a:p>
            <a:r>
              <a:rPr lang="en-US" dirty="0"/>
              <a:t>Kalman Filter outputs</a:t>
            </a:r>
          </a:p>
        </p:txBody>
      </p:sp>
      <p:pic>
        <p:nvPicPr>
          <p:cNvPr id="4" name="Picture 3" descr="A graph with a red line&#10;&#10;AI-generated content may be incorrect.">
            <a:extLst>
              <a:ext uri="{FF2B5EF4-FFF2-40B4-BE49-F238E27FC236}">
                <a16:creationId xmlns:a16="http://schemas.microsoft.com/office/drawing/2014/main" id="{30C95F4A-C7B2-5437-5A0D-4F9D8D41E33D}"/>
              </a:ext>
            </a:extLst>
          </p:cNvPr>
          <p:cNvPicPr>
            <a:picLocks noChangeAspect="1"/>
          </p:cNvPicPr>
          <p:nvPr/>
        </p:nvPicPr>
        <p:blipFill>
          <a:blip r:embed="rId3"/>
          <a:stretch>
            <a:fillRect/>
          </a:stretch>
        </p:blipFill>
        <p:spPr>
          <a:xfrm>
            <a:off x="0" y="2200309"/>
            <a:ext cx="12192000" cy="4064000"/>
          </a:xfrm>
          <a:prstGeom prst="rect">
            <a:avLst/>
          </a:prstGeom>
        </p:spPr>
      </p:pic>
    </p:spTree>
    <p:extLst>
      <p:ext uri="{BB962C8B-B14F-4D97-AF65-F5344CB8AC3E}">
        <p14:creationId xmlns:p14="http://schemas.microsoft.com/office/powerpoint/2010/main" val="360997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idx="1"/>
          </p:nvPr>
        </p:nvSpPr>
        <p:spPr/>
        <p:txBody>
          <a:bodyPr>
            <a:normAutofit/>
          </a:bodyPr>
          <a:lstStyle/>
          <a:p>
            <a:r>
              <a:rPr lang="en-US" dirty="0"/>
              <a:t>Extended Kalman Filter (EKF)</a:t>
            </a:r>
          </a:p>
          <a:p>
            <a:pPr lvl="1"/>
            <a:r>
              <a:rPr lang="en-US" dirty="0"/>
              <a:t>Standard KF applied to first order Taylor’s approximation on non-linear state-space model</a:t>
            </a:r>
          </a:p>
          <a:p>
            <a:r>
              <a:rPr lang="en-US" dirty="0"/>
              <a:t>Unscented Kalman Filter (UKF)</a:t>
            </a:r>
          </a:p>
          <a:p>
            <a:pPr lvl="1"/>
            <a:r>
              <a:rPr lang="en-US" dirty="0"/>
              <a:t>Uses </a:t>
            </a:r>
            <a:r>
              <a:rPr lang="en-US" b="1" dirty="0"/>
              <a:t>Sigma Points</a:t>
            </a:r>
            <a:r>
              <a:rPr lang="en-US" dirty="0"/>
              <a:t> to take additional weighted points on source Gaussian and map them to target Gaussian through a non-linear function</a:t>
            </a:r>
          </a:p>
          <a:p>
            <a:r>
              <a:rPr lang="en-US" dirty="0"/>
              <a:t>Central Kalman Filter (CKF)</a:t>
            </a:r>
          </a:p>
          <a:p>
            <a:pPr lvl="1"/>
            <a:r>
              <a:rPr lang="en-US" dirty="0"/>
              <a:t>Very computational expensive</a:t>
            </a:r>
          </a:p>
          <a:p>
            <a:r>
              <a:rPr lang="en-US" dirty="0"/>
              <a:t>Distributed Kalman Filter (DKF)</a:t>
            </a:r>
          </a:p>
          <a:p>
            <a:pPr lvl="1"/>
            <a:r>
              <a:rPr lang="en-US" dirty="0"/>
              <a:t>Uses distributed microfilters and a consensus filter</a:t>
            </a:r>
          </a:p>
          <a:p>
            <a:r>
              <a:rPr lang="en-US" dirty="0"/>
              <a:t>Ensemble Kalman Filter (</a:t>
            </a:r>
            <a:r>
              <a:rPr lang="en-US" dirty="0" err="1"/>
              <a:t>EnKF</a:t>
            </a:r>
            <a:r>
              <a:rPr lang="en-US" dirty="0"/>
              <a:t>)</a:t>
            </a:r>
          </a:p>
        </p:txBody>
      </p:sp>
    </p:spTree>
    <p:extLst>
      <p:ext uri="{BB962C8B-B14F-4D97-AF65-F5344CB8AC3E}">
        <p14:creationId xmlns:p14="http://schemas.microsoft.com/office/powerpoint/2010/main" val="134618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dirty="0"/>
              <a:t>Given a linear dynamical system, a Kalman Filter finds an optimal estimate of the state vector</a:t>
            </a:r>
          </a:p>
          <a:p>
            <a:pPr lvl="1"/>
            <a:r>
              <a:rPr lang="en-US" dirty="0"/>
              <a:t>Optimal in a least squares sense</a:t>
            </a:r>
          </a:p>
          <a:p>
            <a:r>
              <a:rPr lang="en-US" dirty="0"/>
              <a:t>Memory efficient</a:t>
            </a:r>
          </a:p>
          <a:p>
            <a:r>
              <a:rPr lang="en-US" dirty="0"/>
              <a:t>Extremely Fast</a:t>
            </a:r>
          </a:p>
          <a:p>
            <a:r>
              <a:rPr lang="en-US" dirty="0"/>
              <a:t>In addition to state, provides estimation quality information</a:t>
            </a:r>
          </a:p>
          <a:p>
            <a:r>
              <a:rPr lang="en-US" dirty="0"/>
              <a:t>Robust</a:t>
            </a:r>
          </a:p>
          <a:p>
            <a:r>
              <a:rPr lang="en-US" dirty="0"/>
              <a:t>Easy to implement in q/KDB+</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The KALMAN FILTER</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lstStyle/>
          <a:p>
            <a:r>
              <a:rPr lang="en-US" dirty="0"/>
              <a:t>A statistical algorithm that produces accurate estimates of unknown state variables in the presence of noise and other inaccuracies</a:t>
            </a:r>
          </a:p>
          <a:p>
            <a:r>
              <a:rPr lang="en-US" dirty="0"/>
              <a:t>Recursive and can be used in real-time</a:t>
            </a:r>
          </a:p>
          <a:p>
            <a:r>
              <a:rPr lang="en-US" dirty="0"/>
              <a:t>Uses a 2 Step Process</a:t>
            </a:r>
          </a:p>
          <a:p>
            <a:pPr lvl="1"/>
            <a:r>
              <a:rPr lang="en-US" b="1" dirty="0"/>
              <a:t>Predict</a:t>
            </a:r>
            <a:r>
              <a:rPr lang="en-US" dirty="0"/>
              <a:t> – estimate current </a:t>
            </a:r>
            <a:r>
              <a:rPr lang="en-US" b="1" dirty="0"/>
              <a:t>state variables</a:t>
            </a:r>
          </a:p>
          <a:p>
            <a:pPr lvl="1"/>
            <a:r>
              <a:rPr lang="en-US" b="1" dirty="0"/>
              <a:t>Update</a:t>
            </a:r>
            <a:r>
              <a:rPr lang="en-US" dirty="0"/>
              <a:t> – use next measurement to update estimate using a </a:t>
            </a:r>
            <a:r>
              <a:rPr lang="en-US" b="1" dirty="0"/>
              <a:t>weighted average</a:t>
            </a:r>
          </a:p>
          <a:p>
            <a:r>
              <a:rPr lang="en-US" dirty="0"/>
              <a:t>Noise Smoothing</a:t>
            </a:r>
          </a:p>
          <a:p>
            <a:r>
              <a:rPr lang="en-US" dirty="0"/>
              <a:t>State Estimation</a:t>
            </a:r>
          </a:p>
          <a:p>
            <a:r>
              <a:rPr lang="en-US" dirty="0"/>
              <a:t>Quick Convergence</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APPLICATIONS 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Target tracking</a:t>
            </a:r>
          </a:p>
          <a:p>
            <a:pPr lvl="1"/>
            <a:r>
              <a:rPr lang="en-US" dirty="0"/>
              <a:t>Satellites, Missiles, Aircraft, Spacecraft, UAVs</a:t>
            </a:r>
          </a:p>
          <a:p>
            <a:r>
              <a:rPr lang="en-US" dirty="0"/>
              <a:t>Guidance/Navigation</a:t>
            </a:r>
          </a:p>
          <a:p>
            <a:pPr lvl="1"/>
            <a:r>
              <a:rPr lang="en-US" dirty="0"/>
              <a:t>ex. GPS</a:t>
            </a:r>
          </a:p>
          <a:p>
            <a:r>
              <a:rPr lang="en-US" dirty="0"/>
              <a:t>Sensor fusion</a:t>
            </a:r>
          </a:p>
          <a:p>
            <a:pPr lvl="1"/>
            <a:r>
              <a:rPr lang="en-US" dirty="0"/>
              <a:t>ex. RADAR, LIDAR, LASER</a:t>
            </a:r>
          </a:p>
          <a:p>
            <a:r>
              <a:rPr lang="en-US" dirty="0"/>
              <a:t>Economics</a:t>
            </a:r>
          </a:p>
          <a:p>
            <a:r>
              <a:rPr lang="en-US" dirty="0"/>
              <a:t>Finance</a:t>
            </a:r>
          </a:p>
          <a:p>
            <a:r>
              <a:rPr lang="en-US" dirty="0"/>
              <a:t>Many more</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lstStyle/>
          <a:p>
            <a:endParaRPr lang="en-US"/>
          </a:p>
        </p:txBody>
      </p:sp>
      <p:pic>
        <p:nvPicPr>
          <p:cNvPr id="5" name="Picture 4" descr="A large body of water&#10;&#10;Description automatically generated">
            <a:extLst>
              <a:ext uri="{FF2B5EF4-FFF2-40B4-BE49-F238E27FC236}">
                <a16:creationId xmlns:a16="http://schemas.microsoft.com/office/drawing/2014/main" id="{AF25373F-B44E-43E9-A9FD-A177A37BF22D}"/>
              </a:ext>
            </a:extLst>
          </p:cNvPr>
          <p:cNvPicPr>
            <a:picLocks noChangeAspect="1"/>
          </p:cNvPicPr>
          <p:nvPr/>
        </p:nvPicPr>
        <p:blipFill>
          <a:blip r:embed="rId3"/>
          <a:stretch>
            <a:fillRect/>
          </a:stretch>
        </p:blipFill>
        <p:spPr>
          <a:xfrm>
            <a:off x="5654039" y="1844039"/>
            <a:ext cx="4114800" cy="2942082"/>
          </a:xfrm>
          <a:prstGeom prst="rect">
            <a:avLst/>
          </a:prstGeom>
        </p:spPr>
      </p:pic>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4"/>
          <a:stretch>
            <a:fillRect/>
          </a:stretch>
        </p:blipFill>
        <p:spPr>
          <a:xfrm>
            <a:off x="7915778" y="39015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p:txBody>
          <a:bodyPr>
            <a:normAutofit/>
          </a:bodyPr>
          <a:lstStyle/>
          <a:p>
            <a:r>
              <a:rPr lang="en-US" dirty="0"/>
              <a:t>Realistic Ballistic Trajectory</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p:txBody>
          <a:bodyPr>
            <a:noAutofit/>
          </a:bodyPr>
          <a:lstStyle/>
          <a:p>
            <a:pPr lvl="0"/>
            <a:r>
              <a:rPr lang="en-US" sz="3200" dirty="0"/>
              <a:t>Aerodynamic Drag</a:t>
            </a:r>
          </a:p>
          <a:p>
            <a:pPr marL="0" lvl="0" indent="0">
              <a:buNone/>
            </a:pPr>
            <a:endParaRPr lang="en-US" sz="3200" dirty="0"/>
          </a:p>
          <a:p>
            <a:pPr marL="0" lvl="0" indent="0">
              <a:buNone/>
            </a:pPr>
            <a:endParaRPr lang="en-US" sz="3200" dirty="0"/>
          </a:p>
          <a:p>
            <a:pPr lvl="0"/>
            <a:r>
              <a:rPr lang="en-US" sz="3200" dirty="0"/>
              <a:t>Altitude Effects</a:t>
            </a:r>
          </a:p>
          <a:p>
            <a:pPr lvl="1"/>
            <a:r>
              <a:rPr lang="en-US" sz="3200" dirty="0"/>
              <a:t>Changes in Air Density</a:t>
            </a:r>
          </a:p>
          <a:p>
            <a:pPr lvl="1"/>
            <a:r>
              <a:rPr lang="en-US" sz="3200" dirty="0"/>
              <a:t>Decrease in Gravity</a:t>
            </a:r>
          </a:p>
        </p:txBody>
      </p:sp>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p:txBody>
          <a:bodyPr>
            <a:normAutofit/>
          </a:bodyPr>
          <a:lstStyle/>
          <a:p>
            <a:r>
              <a:rPr lang="en-US" sz="3200" dirty="0"/>
              <a:t>Winds/Weather</a:t>
            </a:r>
          </a:p>
          <a:p>
            <a:pPr lvl="0"/>
            <a:r>
              <a:rPr lang="en-US" sz="3200" dirty="0"/>
              <a:t>Coriolis Effect</a:t>
            </a:r>
          </a:p>
          <a:p>
            <a:pPr lvl="0"/>
            <a:r>
              <a:rPr lang="en-US" sz="3200" dirty="0"/>
              <a:t>Earth Curvature</a:t>
            </a:r>
          </a:p>
          <a:p>
            <a:pPr lvl="0"/>
            <a:r>
              <a:rPr lang="en-US" sz="3200" dirty="0"/>
              <a:t>Target Motion</a:t>
            </a:r>
          </a:p>
          <a:p>
            <a:pPr lvl="0"/>
            <a:r>
              <a:rPr lang="en-US" sz="3200" dirty="0"/>
              <a:t>Internal Propulsion</a:t>
            </a:r>
          </a:p>
        </p:txBody>
      </p:sp>
      <p:pic>
        <p:nvPicPr>
          <p:cNvPr id="13" name="Picture 12" descr="A picture containing fireworks&#10;&#10;Description automatically generated">
            <a:extLst>
              <a:ext uri="{FF2B5EF4-FFF2-40B4-BE49-F238E27FC236}">
                <a16:creationId xmlns:a16="http://schemas.microsoft.com/office/drawing/2014/main" id="{05C30B0C-4A3A-4AD2-8FDF-5D6D2CFEEC60}"/>
              </a:ext>
            </a:extLst>
          </p:cNvPr>
          <p:cNvPicPr>
            <a:picLocks noChangeAspect="1"/>
          </p:cNvPicPr>
          <p:nvPr/>
        </p:nvPicPr>
        <p:blipFill rotWithShape="1">
          <a:blip r:embed="rId3"/>
          <a:srcRect t="30196" b="33302"/>
          <a:stretch/>
        </p:blipFill>
        <p:spPr>
          <a:xfrm>
            <a:off x="1162792" y="2753028"/>
            <a:ext cx="4114800" cy="938151"/>
          </a:xfrm>
          <a:prstGeom prst="rect">
            <a:avLst/>
          </a:prstGeom>
        </p:spPr>
      </p:pic>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p:txBody>
          <a:bodyPr>
            <a:normAutofit/>
          </a:bodyPr>
          <a:lstStyle/>
          <a:p>
            <a:r>
              <a:rPr lang="en-US" dirty="0"/>
              <a:t>Simple Projectile Motion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rmAutofit/>
              </a:bodyPr>
              <a:lstStyle/>
              <a:p>
                <a:pPr lvl="0"/>
                <a:r>
                  <a:rPr lang="en-US" sz="2400" dirty="0"/>
                  <a:t>Instantaneous Launch</a:t>
                </a:r>
              </a:p>
              <a:p>
                <a:pPr lvl="0"/>
                <a:r>
                  <a:rPr lang="en-US" sz="2400" dirty="0"/>
                  <a:t>No Aerodynamic Drag, Winds</a:t>
                </a:r>
              </a:p>
              <a:p>
                <a:pPr lvl="0"/>
                <a:r>
                  <a:rPr lang="en-US" sz="2400" dirty="0"/>
                  <a:t>Only Acceleration due to Gravity</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=−9.8</m:t>
                      </m:r>
                      <m:f>
                        <m:fPr>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2</m:t>
                              </m:r>
                            </m:sup>
                          </m:sSup>
                        </m:den>
                      </m:f>
                    </m:oMath>
                  </m:oMathPara>
                </a14:m>
                <a:endParaRPr lang="en-US" dirty="0"/>
              </a:p>
            </p:txBody>
          </p:sp>
        </mc:Choice>
        <mc:Fallback xmlns="">
          <p:sp>
            <p:nvSpPr>
              <p:cNvPr id="8" name="Content Placeholder 7">
                <a:extLst>
                  <a:ext uri="{FF2B5EF4-FFF2-40B4-BE49-F238E27FC236}">
                    <a16:creationId xmlns:a16="http://schemas.microsoft.com/office/drawing/2014/main" id="{08056208-9B31-4CA5-BC18-572CE88BAED3}"/>
                  </a:ext>
                </a:extLst>
              </p:cNvPr>
              <p:cNvSpPr>
                <a:spLocks noGrp="1" noRot="1" noChangeAspect="1" noMove="1" noResize="1" noEditPoints="1" noAdjustHandles="1" noChangeArrowheads="1" noChangeShapeType="1" noTextEdit="1"/>
              </p:cNvSpPr>
              <p:nvPr>
                <p:ph sz="half" idx="1"/>
              </p:nvPr>
            </p:nvSpPr>
            <p:spPr>
              <a:xfrm>
                <a:off x="685800" y="2194559"/>
                <a:ext cx="5334000" cy="4024125"/>
              </a:xfrm>
              <a:blipFill>
                <a:blip r:embed="rId3"/>
                <a:stretch>
                  <a:fillRect l="-1600" t="-2121" r="-1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p:txBody>
              <a:bodyPr>
                <a:noAutofit/>
              </a:bodyPr>
              <a:lstStyle/>
              <a:p>
                <a:pPr marL="0" lvl="0" indent="0">
                  <a:buNone/>
                </a:pPr>
                <a:r>
                  <a:rPr lang="en-US" sz="2400" dirty="0"/>
                  <a:t>Equations</a:t>
                </a:r>
              </a:p>
              <a:p>
                <a:r>
                  <a:rPr lang="en-US" sz="2400" dirty="0"/>
                  <a:t>Position</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𝑡</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𝑡</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𝜃</m:t>
                          </m:r>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oMath>
                  </m:oMathPara>
                </a14:m>
                <a:endParaRPr lang="en-US" sz="2400" dirty="0"/>
              </a:p>
              <a:p>
                <a:pPr lvl="0"/>
                <a:r>
                  <a:rPr lang="en-US" sz="2400" dirty="0"/>
                  <a:t>Velocity</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𝑦</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𝜃</m:t>
                          </m:r>
                        </m:e>
                      </m:func>
                      <m:r>
                        <a:rPr lang="en-US" sz="2400" i="1">
                          <a:latin typeface="Cambria Math" panose="02040503050406030204" pitchFamily="18" charset="0"/>
                        </a:rPr>
                        <m:t>+</m:t>
                      </m:r>
                      <m:r>
                        <a:rPr lang="en-US" sz="2400" i="1">
                          <a:latin typeface="Cambria Math" panose="02040503050406030204" pitchFamily="18" charset="0"/>
                        </a:rPr>
                        <m:t>𝑔𝑡</m:t>
                      </m:r>
                    </m:oMath>
                  </m:oMathPara>
                </a14:m>
                <a:endParaRPr lang="en-US" sz="2400" dirty="0"/>
              </a:p>
              <a:p>
                <a:pPr lvl="0"/>
                <a:r>
                  <a:rPr lang="en-US" sz="2400" dirty="0"/>
                  <a:t>Acceleration</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𝑥</m:t>
                          </m:r>
                        </m:sub>
                      </m:sSub>
                      <m:r>
                        <a:rPr lang="en-US" sz="2400" i="1">
                          <a:latin typeface="Cambria Math" panose="02040503050406030204" pitchFamily="18" charset="0"/>
                        </a:rPr>
                        <m:t>=0</m:t>
                      </m:r>
                    </m:oMath>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𝑔</m:t>
                      </m:r>
                    </m:oMath>
                  </m:oMathPara>
                </a14:m>
                <a:endParaRPr lang="en-US" sz="2400" dirty="0"/>
              </a:p>
              <a:p>
                <a:pPr marL="0" indent="0">
                  <a:buNone/>
                </a:pPr>
                <a:endParaRPr lang="en-US" sz="2400" dirty="0"/>
              </a:p>
            </p:txBody>
          </p:sp>
        </mc:Choice>
        <mc:Fallback xmlns="">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blipFill>
                <a:blip r:embed="rId4"/>
                <a:stretch>
                  <a:fillRect l="-1829" t="-2121" b="-3030"/>
                </a:stretch>
              </a:blipFill>
            </p:spPr>
            <p:txBody>
              <a:bodyPr/>
              <a:lstStyle/>
              <a:p>
                <a:r>
                  <a:rPr lang="en-US">
                    <a:noFill/>
                  </a:rPr>
                  <a:t> </a:t>
                </a:r>
              </a:p>
            </p:txBody>
          </p:sp>
        </mc:Fallback>
      </mc:AlternateContent>
      <p:graphicFrame>
        <p:nvGraphicFramePr>
          <p:cNvPr id="5" name="Chart 4">
            <a:extLst>
              <a:ext uri="{FF2B5EF4-FFF2-40B4-BE49-F238E27FC236}">
                <a16:creationId xmlns:a16="http://schemas.microsoft.com/office/drawing/2014/main" id="{C778FF82-BB78-4B51-9E40-D00DE36FA314}"/>
              </a:ext>
            </a:extLst>
          </p:cNvPr>
          <p:cNvGraphicFramePr>
            <a:graphicFrameLocks/>
          </p:cNvGraphicFramePr>
          <p:nvPr>
            <p:extLst>
              <p:ext uri="{D42A27DB-BD31-4B8C-83A1-F6EECF244321}">
                <p14:modId xmlns:p14="http://schemas.microsoft.com/office/powerpoint/2010/main" val="2850243354"/>
              </p:ext>
            </p:extLst>
          </p:nvPr>
        </p:nvGraphicFramePr>
        <p:xfrm>
          <a:off x="1056936" y="3996050"/>
          <a:ext cx="4591729"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5307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3187</Words>
  <Application>Microsoft Office PowerPoint</Application>
  <PresentationFormat>Widescreen</PresentationFormat>
  <Paragraphs>378</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Century Gothic</vt:lpstr>
      <vt:lpstr>Courier New</vt:lpstr>
      <vt:lpstr>Times New Roman</vt:lpstr>
      <vt:lpstr>Vapor Trail</vt:lpstr>
      <vt:lpstr>Shooting down uncertainty: KALMAN FILTERS and Ballistic missile defense</vt:lpstr>
      <vt:lpstr>The KALMAN FILTER</vt:lpstr>
      <vt:lpstr>APPLICATIONS of KALMAN FILTERs</vt:lpstr>
      <vt:lpstr>Realistic Ballistic Trajectory</vt:lpstr>
      <vt:lpstr>Simple Projectile Motion</vt:lpstr>
      <vt:lpstr>Measurement Problem</vt:lpstr>
      <vt:lpstr>State-Space Model</vt:lpstr>
      <vt:lpstr>A Kalman Filter</vt:lpstr>
      <vt:lpstr>DISCRETE Kalman Filter</vt:lpstr>
      <vt:lpstr>Kalman Gain</vt:lpstr>
      <vt:lpstr>q/KDB+ Code</vt:lpstr>
      <vt:lpstr>q/KDB+ Code</vt:lpstr>
      <vt:lpstr>q/KDB+ Code</vt:lpstr>
      <vt:lpstr>q/KDB+ Code</vt:lpstr>
      <vt:lpstr>Kalman Filter outputs</vt:lpstr>
      <vt:lpstr>EXTENSIONS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36</cp:revision>
  <dcterms:created xsi:type="dcterms:W3CDTF">2020-01-01T22:00:20Z</dcterms:created>
  <dcterms:modified xsi:type="dcterms:W3CDTF">2025-02-15T07:16:44Z</dcterms:modified>
</cp:coreProperties>
</file>