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62" r:id="rId6"/>
    <p:sldId id="268" r:id="rId7"/>
    <p:sldId id="265" r:id="rId8"/>
    <p:sldId id="263" r:id="rId9"/>
    <p:sldId id="264" r:id="rId10"/>
    <p:sldId id="276" r:id="rId11"/>
    <p:sldId id="277" r:id="rId12"/>
    <p:sldId id="269" r:id="rId13"/>
    <p:sldId id="275" r:id="rId14"/>
    <p:sldId id="266" r:id="rId15"/>
    <p:sldId id="272" r:id="rId16"/>
    <p:sldId id="273"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194" dt="2025-03-03T03:02:34.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6" autoAdjust="0"/>
    <p:restoredTop sz="85589" autoAdjust="0"/>
  </p:normalViewPr>
  <p:slideViewPr>
    <p:cSldViewPr snapToGrid="0">
      <p:cViewPr varScale="1">
        <p:scale>
          <a:sx n="122" d="100"/>
          <a:sy n="122" d="100"/>
        </p:scale>
        <p:origin x="1752" y="50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sldOrd">
      <pc:chgData name="Mark Lefevre" userId="cf24bf3785f31a4f" providerId="LiveId" clId="{439518E1-CD2B-481F-9288-2AB5CAFC77EA}" dt="2025-03-03T03:33:19.747" v="3181" actId="22"/>
      <pc:docMkLst>
        <pc:docMk/>
      </pc:docMkLst>
      <pc:sldChg chg="modSp mod">
        <pc:chgData name="Mark Lefevre" userId="cf24bf3785f31a4f" providerId="LiveId" clId="{439518E1-CD2B-481F-9288-2AB5CAFC77EA}" dt="2025-03-03T03:03:26.116" v="3172" actId="20577"/>
        <pc:sldMkLst>
          <pc:docMk/>
          <pc:sldMk cId="827606535" sldId="256"/>
        </pc:sldMkLst>
        <pc:spChg chg="mod">
          <ac:chgData name="Mark Lefevre" userId="cf24bf3785f31a4f" providerId="LiveId" clId="{439518E1-CD2B-481F-9288-2AB5CAFC77EA}" dt="2025-03-01T04:37:12.185" v="2595" actId="20577"/>
          <ac:spMkLst>
            <pc:docMk/>
            <pc:sldMk cId="827606535" sldId="256"/>
            <ac:spMk id="2" creationId="{6674A2F1-351C-4789-BE02-1D436C08FB42}"/>
          </ac:spMkLst>
        </pc:spChg>
        <pc:spChg chg="mod">
          <ac:chgData name="Mark Lefevre" userId="cf24bf3785f31a4f" providerId="LiveId" clId="{439518E1-CD2B-481F-9288-2AB5CAFC77EA}" dt="2025-03-03T03:03:26.116" v="3172" actId="20577"/>
          <ac:spMkLst>
            <pc:docMk/>
            <pc:sldMk cId="827606535" sldId="256"/>
            <ac:spMk id="3" creationId="{1D8FD1AA-B5EB-4926-83F3-8FA53F952FB5}"/>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3-03T02:49:26.005" v="2964" actId="20577"/>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mod ord">
          <ac:chgData name="Mark Lefevre" userId="cf24bf3785f31a4f" providerId="LiveId" clId="{439518E1-CD2B-481F-9288-2AB5CAFC77EA}" dt="2025-03-03T02:47:05.093" v="2908" actId="20577"/>
          <ac:spMkLst>
            <pc:docMk/>
            <pc:sldMk cId="2982775256" sldId="260"/>
            <ac:spMk id="8" creationId="{08056208-9B31-4CA5-BC18-572CE88BAED3}"/>
          </ac:spMkLst>
        </pc:spChg>
        <pc:spChg chg="mod ord">
          <ac:chgData name="Mark Lefevre" userId="cf24bf3785f31a4f" providerId="LiveId" clId="{439518E1-CD2B-481F-9288-2AB5CAFC77EA}" dt="2025-03-03T02:49:26.005" v="2964" actId="20577"/>
          <ac:spMkLst>
            <pc:docMk/>
            <pc:sldMk cId="2982775256" sldId="260"/>
            <ac:spMk id="9" creationId="{86AE5BC6-FE01-4403-9CAD-F8558340D98C}"/>
          </ac:spMkLst>
        </pc:sp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ldChg>
      <pc:sldChg chg="addSp delSp modSp mod ord chgLayout">
        <pc:chgData name="Mark Lefevre" userId="cf24bf3785f31a4f" providerId="LiveId" clId="{439518E1-CD2B-481F-9288-2AB5CAFC77EA}" dt="2025-03-03T03:04:27.048" v="3174"/>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ac:chgData name="Mark Lefevre" userId="cf24bf3785f31a4f" providerId="LiveId" clId="{439518E1-CD2B-481F-9288-2AB5CAFC77EA}" dt="2025-03-03T02:38:09.799" v="2758"/>
          <ac:spMkLst>
            <pc:docMk/>
            <pc:sldMk cId="3609972179" sldId="269"/>
            <ac:spMk id="4" creationId="{254911AD-53DF-B376-B198-898F2A5EF7B5}"/>
          </ac:spMkLst>
        </pc:spChg>
        <pc:spChg chg="add mod">
          <ac:chgData name="Mark Lefevre" userId="cf24bf3785f31a4f" providerId="LiveId" clId="{439518E1-CD2B-481F-9288-2AB5CAFC77EA}" dt="2025-03-03T03:02:34.920" v="3169" actId="20577"/>
          <ac:spMkLst>
            <pc:docMk/>
            <pc:sldMk cId="3609972179" sldId="269"/>
            <ac:spMk id="6" creationId="{9C83FC6E-AABD-8A27-D832-3B1743D89791}"/>
          </ac:spMkLst>
        </pc:spChg>
        <pc:picChg chg="add mod">
          <ac:chgData name="Mark Lefevre" userId="cf24bf3785f31a4f" providerId="LiveId" clId="{439518E1-CD2B-481F-9288-2AB5CAFC77EA}" dt="2025-03-03T02:38:09.799" v="2758"/>
          <ac:picMkLst>
            <pc:docMk/>
            <pc:sldMk cId="3609972179" sldId="269"/>
            <ac:picMk id="7" creationId="{B2389161-3746-4F47-86D7-B658BDFE3809}"/>
          </ac:picMkLst>
        </pc:picChg>
        <pc:picChg chg="add del mod">
          <ac:chgData name="Mark Lefevre" userId="cf24bf3785f31a4f" providerId="LiveId" clId="{439518E1-CD2B-481F-9288-2AB5CAFC77EA}" dt="2025-03-03T02:37:59.117" v="2756" actId="478"/>
          <ac:picMkLst>
            <pc:docMk/>
            <pc:sldMk cId="3609972179" sldId="269"/>
            <ac:picMk id="8" creationId="{B0C23D45-1C4B-D9AB-9CA5-54E78671F6EA}"/>
          </ac:picMkLst>
        </pc:picChg>
        <pc:picChg chg="add del mod ord">
          <ac:chgData name="Mark Lefevre" userId="cf24bf3785f31a4f" providerId="LiveId" clId="{439518E1-CD2B-481F-9288-2AB5CAFC77EA}" dt="2025-03-03T02:38:02.289" v="2757" actId="21"/>
          <ac:picMkLst>
            <pc:docMk/>
            <pc:sldMk cId="3609972179" sldId="269"/>
            <ac:picMk id="10" creationId="{B2389161-3746-4F47-86D7-B658BDFE3809}"/>
          </ac:picMkLst>
        </pc:picChg>
      </pc:sldChg>
      <pc:sldChg chg="addSp delSp modSp add mod ord">
        <pc:chgData name="Mark Lefevre" userId="cf24bf3785f31a4f" providerId="LiveId" clId="{439518E1-CD2B-481F-9288-2AB5CAFC77EA}" dt="2025-03-03T03:04:27.048" v="3174"/>
        <pc:sldMkLst>
          <pc:docMk/>
          <pc:sldMk cId="1510250528" sldId="275"/>
        </pc:sldMkLst>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sldChg chg="addSp delSp modSp new mod ord">
        <pc:chgData name="Mark Lefevre" userId="cf24bf3785f31a4f" providerId="LiveId" clId="{439518E1-CD2B-481F-9288-2AB5CAFC77EA}" dt="2025-03-03T03:31:51.918" v="3177" actId="1076"/>
        <pc:sldMkLst>
          <pc:docMk/>
          <pc:sldMk cId="3990713658" sldId="276"/>
        </pc:sldMkLst>
        <pc:spChg chg="mod">
          <ac:chgData name="Mark Lefevre" userId="cf24bf3785f31a4f" providerId="LiveId" clId="{439518E1-CD2B-481F-9288-2AB5CAFC77EA}" dt="2025-03-03T03:31:51.918" v="3177" actId="1076"/>
          <ac:spMkLst>
            <pc:docMk/>
            <pc:sldMk cId="3990713658" sldId="276"/>
            <ac:spMk id="2" creationId="{D5BECC59-9D9D-9CA2-BD18-01F13C233EB6}"/>
          </ac:spMkLst>
        </pc:spChg>
        <pc:spChg chg="add del mod">
          <ac:chgData name="Mark Lefevre" userId="cf24bf3785f31a4f" providerId="LiveId" clId="{439518E1-CD2B-481F-9288-2AB5CAFC77EA}" dt="2025-03-01T04:44:09.190" v="2755" actId="404"/>
          <ac:spMkLst>
            <pc:docMk/>
            <pc:sldMk cId="3990713658" sldId="276"/>
            <ac:spMk id="4" creationId="{720716CD-305E-1BF3-AC45-A0D77330D1FE}"/>
          </ac:spMkLst>
        </pc:spChg>
        <pc:picChg chg="add mod ord">
          <ac:chgData name="Mark Lefevre" userId="cf24bf3785f31a4f" providerId="LiveId" clId="{439518E1-CD2B-481F-9288-2AB5CAFC77EA}" dt="2025-03-01T04:39:21.242" v="2640" actId="22"/>
          <ac:picMkLst>
            <pc:docMk/>
            <pc:sldMk cId="3990713658" sldId="276"/>
            <ac:picMk id="6" creationId="{BDDD33B3-09EC-942E-044B-3262C5A34320}"/>
          </ac:picMkLst>
        </pc:picChg>
      </pc:sldChg>
      <pc:sldChg chg="addSp delSp modSp new mod">
        <pc:chgData name="Mark Lefevre" userId="cf24bf3785f31a4f" providerId="LiveId" clId="{439518E1-CD2B-481F-9288-2AB5CAFC77EA}" dt="2025-03-03T03:33:19.747" v="3181" actId="22"/>
        <pc:sldMkLst>
          <pc:docMk/>
          <pc:sldMk cId="3702892664" sldId="277"/>
        </pc:sldMkLst>
        <pc:spChg chg="mod">
          <ac:chgData name="Mark Lefevre" userId="cf24bf3785f31a4f" providerId="LiveId" clId="{439518E1-CD2B-481F-9288-2AB5CAFC77EA}" dt="2025-03-03T03:31:58.189" v="3179" actId="27636"/>
          <ac:spMkLst>
            <pc:docMk/>
            <pc:sldMk cId="3702892664" sldId="277"/>
            <ac:spMk id="2" creationId="{B5044E97-1E71-6E9E-49F1-30BF1AC721A3}"/>
          </ac:spMkLst>
        </pc:spChg>
        <pc:spChg chg="del">
          <ac:chgData name="Mark Lefevre" userId="cf24bf3785f31a4f" providerId="LiveId" clId="{439518E1-CD2B-481F-9288-2AB5CAFC77EA}" dt="2025-03-03T03:33:02.830" v="3180" actId="22"/>
          <ac:spMkLst>
            <pc:docMk/>
            <pc:sldMk cId="3702892664" sldId="277"/>
            <ac:spMk id="3" creationId="{7D4D155F-A40C-A02A-6323-58CAD21A4BE1}"/>
          </ac:spMkLst>
        </pc:spChg>
        <pc:spChg chg="del">
          <ac:chgData name="Mark Lefevre" userId="cf24bf3785f31a4f" providerId="LiveId" clId="{439518E1-CD2B-481F-9288-2AB5CAFC77EA}" dt="2025-03-03T03:33:19.747" v="3181" actId="22"/>
          <ac:spMkLst>
            <pc:docMk/>
            <pc:sldMk cId="3702892664" sldId="277"/>
            <ac:spMk id="4" creationId="{862F7645-88E8-2B44-6D17-DD8331475EF7}"/>
          </ac:spMkLst>
        </pc:spChg>
        <pc:picChg chg="add mod ord">
          <ac:chgData name="Mark Lefevre" userId="cf24bf3785f31a4f" providerId="LiveId" clId="{439518E1-CD2B-481F-9288-2AB5CAFC77EA}" dt="2025-03-03T03:33:02.830" v="3180" actId="22"/>
          <ac:picMkLst>
            <pc:docMk/>
            <pc:sldMk cId="3702892664" sldId="277"/>
            <ac:picMk id="6" creationId="{3F9B77FE-8B43-D44B-416E-1A1B71BEF625}"/>
          </ac:picMkLst>
        </pc:picChg>
        <pc:picChg chg="add mod ord">
          <ac:chgData name="Mark Lefevre" userId="cf24bf3785f31a4f" providerId="LiveId" clId="{439518E1-CD2B-481F-9288-2AB5CAFC77EA}" dt="2025-03-03T03:33:19.747" v="3181" actId="22"/>
          <ac:picMkLst>
            <pc:docMk/>
            <pc:sldMk cId="3702892664" sldId="277"/>
            <ac:picMk id="8" creationId="{F05C1820-58D2-9885-8A9E-A1306D396F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three slides, I will show the q code to implement a Kalman Filter for the simple spread estimation.</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reads in some market data from CSV files, joins them and calculates the spread.</a:t>
            </a:r>
          </a:p>
          <a:p>
            <a:r>
              <a:rPr lang="en-US" dirty="0"/>
              <a:t>The right hand side defines the </a:t>
            </a:r>
            <a:r>
              <a:rPr lang="en-US" dirty="0" err="1"/>
              <a:t>x_est</a:t>
            </a:r>
            <a:r>
              <a:rPr lang="en-US" dirty="0"/>
              <a:t>, the state vector estimate, and several matrices used in the Kalman filter.</a:t>
            </a:r>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hand side is the definition of the </a:t>
            </a:r>
            <a:r>
              <a:rPr lang="en-US" dirty="0" err="1"/>
              <a:t>predictState</a:t>
            </a:r>
            <a:r>
              <a:rPr lang="en-US" dirty="0"/>
              <a:t> function.</a:t>
            </a:r>
          </a:p>
          <a:p>
            <a:r>
              <a:rPr lang="en-US" dirty="0"/>
              <a:t>The right hand side is the Kalman Gain function. There is a matrix inversion operation. q/</a:t>
            </a:r>
            <a:r>
              <a:rPr lang="en-US" dirty="0" err="1"/>
              <a:t>kdb</a:t>
            </a:r>
            <a:r>
              <a:rPr lang="en-US" dirty="0"/>
              <a:t> uses the LU decomposition technique so it is robust in this use case.</a:t>
            </a:r>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final code slide has the update function on the left hand side.</a:t>
            </a:r>
          </a:p>
          <a:p>
            <a:r>
              <a:rPr lang="en-US" dirty="0"/>
              <a:t>The right hand side sets up some variables and then iterates over each time step. The final two lines simply write out </a:t>
            </a:r>
            <a:r>
              <a:rPr lang="en-US"/>
              <a:t>the results</a:t>
            </a:r>
            <a:r>
              <a:rPr lang="en-US" dirty="0"/>
              <a:t>.</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18</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rISk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CC59-9D9D-9CA2-BD18-01F13C233EB6}"/>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BDDD33B3-09EC-942E-044B-3262C5A34320}"/>
              </a:ext>
            </a:extLst>
          </p:cNvPr>
          <p:cNvPicPr>
            <a:picLocks noGrp="1" noChangeAspect="1"/>
          </p:cNvPicPr>
          <p:nvPr>
            <p:ph sz="half" idx="1"/>
          </p:nvPr>
        </p:nvPicPr>
        <p:blipFill>
          <a:blip r:embed="rId2"/>
          <a:stretch>
            <a:fillRect/>
          </a:stretch>
        </p:blipFill>
        <p:spPr>
          <a:xfrm>
            <a:off x="685800" y="2617868"/>
            <a:ext cx="5334000" cy="3176426"/>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0716CD-305E-1BF3-AC45-A0D77330D1FE}"/>
                  </a:ext>
                </a:extLst>
              </p:cNvPr>
              <p:cNvSpPr>
                <a:spLocks noGrp="1"/>
              </p:cNvSpPr>
              <p:nvPr>
                <p:ph sz="half" idx="2"/>
              </p:nvPr>
            </p:nvSpPr>
            <p:spPr/>
            <p:txBody>
              <a:bodyPr/>
              <a:lstStyle/>
              <a:p>
                <a:r>
                  <a:rPr lang="en-US" sz="20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𝑠</m:t>
                                </m:r>
                              </m:e>
                            </m:mr>
                            <m:mr>
                              <m:e>
                                <m:r>
                                  <a:rPr lang="en-US" sz="2000" b="0" i="1" smtClean="0">
                                    <a:latin typeface="Cambria Math" panose="02040503050406030204" pitchFamily="18" charset="0"/>
                                  </a:rPr>
                                  <m:t>𝑣</m:t>
                                </m:r>
                              </m:e>
                            </m:mr>
                          </m:m>
                        </m:e>
                      </m:d>
                    </m:oMath>
                  </m:oMathPara>
                </a14:m>
                <a:endParaRPr lang="en-US" sz="2000" dirty="0"/>
              </a:p>
              <a:p>
                <a:r>
                  <a:rPr lang="en-US" sz="2000" b="1" i="1" dirty="0"/>
                  <a:t>s</a:t>
                </a:r>
                <a:r>
                  <a:rPr lang="en-US" sz="2000" dirty="0"/>
                  <a:t>: spread between EURUSD and USDJPY</a:t>
                </a:r>
              </a:p>
              <a:p>
                <a:r>
                  <a:rPr lang="en-US" sz="2000" b="1" i="1" dirty="0"/>
                  <a:t>v</a:t>
                </a:r>
                <a:r>
                  <a:rPr lang="en-US" sz="2000" dirty="0"/>
                  <a:t>: velocity (change in spread)</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720716CD-305E-1BF3-AC45-A0D77330D1FE}"/>
                  </a:ext>
                </a:extLst>
              </p:cNvPr>
              <p:cNvSpPr>
                <a:spLocks noGrp="1" noRot="1" noChangeAspect="1" noMove="1" noResize="1" noEditPoints="1" noAdjustHandles="1" noChangeArrowheads="1" noChangeShapeType="1" noTextEdit="1"/>
              </p:cNvSpPr>
              <p:nvPr>
                <p:ph sz="half" idx="2"/>
              </p:nvPr>
            </p:nvSpPr>
            <p:spPr>
              <a:blipFill>
                <a:blip r:embed="rId3"/>
                <a:stretch>
                  <a:fillRect l="-1029" t="-1515" r="-229"/>
                </a:stretch>
              </a:blipFill>
            </p:spPr>
            <p:txBody>
              <a:bodyPr/>
              <a:lstStyle/>
              <a:p>
                <a:r>
                  <a:rPr lang="en-US">
                    <a:noFill/>
                  </a:rPr>
                  <a:t> </a:t>
                </a:r>
              </a:p>
            </p:txBody>
          </p:sp>
        </mc:Fallback>
      </mc:AlternateContent>
    </p:spTree>
    <p:extLst>
      <p:ext uri="{BB962C8B-B14F-4D97-AF65-F5344CB8AC3E}">
        <p14:creationId xmlns:p14="http://schemas.microsoft.com/office/powerpoint/2010/main" val="39907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4E97-1E71-6E9E-49F1-30BF1AC721A3}"/>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3F9B77FE-8B43-D44B-416E-1A1B71BEF625}"/>
              </a:ext>
            </a:extLst>
          </p:cNvPr>
          <p:cNvPicPr>
            <a:picLocks noGrp="1" noChangeAspect="1"/>
          </p:cNvPicPr>
          <p:nvPr>
            <p:ph sz="half" idx="1"/>
          </p:nvPr>
        </p:nvPicPr>
        <p:blipFill>
          <a:blip r:embed="rId2"/>
          <a:stretch>
            <a:fillRect/>
          </a:stretch>
        </p:blipFill>
        <p:spPr>
          <a:xfrm>
            <a:off x="685800" y="2617868"/>
            <a:ext cx="5334000" cy="3176426"/>
          </a:xfrm>
        </p:spPr>
      </p:pic>
      <p:pic>
        <p:nvPicPr>
          <p:cNvPr id="8" name="Content Placeholder 7">
            <a:extLst>
              <a:ext uri="{FF2B5EF4-FFF2-40B4-BE49-F238E27FC236}">
                <a16:creationId xmlns:a16="http://schemas.microsoft.com/office/drawing/2014/main" id="{F05C1820-58D2-9885-8A9E-A1306D396F83}"/>
              </a:ext>
            </a:extLst>
          </p:cNvPr>
          <p:cNvPicPr>
            <a:picLocks noGrp="1" noChangeAspect="1"/>
          </p:cNvPicPr>
          <p:nvPr>
            <p:ph sz="half" idx="2"/>
          </p:nvPr>
        </p:nvPicPr>
        <p:blipFill>
          <a:blip r:embed="rId3"/>
          <a:stretch>
            <a:fillRect/>
          </a:stretch>
        </p:blipFill>
        <p:spPr>
          <a:xfrm>
            <a:off x="6172200" y="2617868"/>
            <a:ext cx="5334000" cy="3176426"/>
          </a:xfrm>
        </p:spPr>
      </p:pic>
    </p:spTree>
    <p:extLst>
      <p:ext uri="{BB962C8B-B14F-4D97-AF65-F5344CB8AC3E}">
        <p14:creationId xmlns:p14="http://schemas.microsoft.com/office/powerpoint/2010/main" val="370289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83FC6E-AABD-8A27-D832-3B1743D89791}"/>
                  </a:ext>
                </a:extLst>
              </p:cNvPr>
              <p:cNvSpPr>
                <a:spLocks noGrp="1"/>
              </p:cNvSpPr>
              <p:nvPr>
                <p:ph sz="half" idx="2"/>
              </p:nvPr>
            </p:nvSpPr>
            <p:spPr/>
            <p:txBody>
              <a:bodyPr>
                <a:normAutofit lnSpcReduction="10000"/>
              </a:bodyPr>
              <a:lstStyle/>
              <a:p>
                <a:r>
                  <a:rPr lang="en-US" sz="2400" dirty="0"/>
                  <a:t>Observation Matrix</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𝐻</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0" i="1" smtClean="0">
                                  <a:latin typeface="Cambria Math" panose="02040503050406030204" pitchFamily="18" charset="0"/>
                                </a:rPr>
                                <m:t>1</m:t>
                              </m:r>
                            </m:e>
                          </m:eqArr>
                        </m:e>
                      </m:d>
                    </m:oMath>
                  </m:oMathPara>
                </a14:m>
                <a:endParaRPr lang="en-US" sz="2400" dirty="0"/>
              </a:p>
              <a:p>
                <a:pPr marL="0" indent="0" algn="ctr">
                  <a:buNone/>
                </a:pPr>
                <a:r>
                  <a:rPr lang="en-US" sz="2400" dirty="0"/>
                  <a:t>corresponds to</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a:p>
                <a:pPr marL="0" indent="0" algn="ctr">
                  <a:buNone/>
                </a:pPr>
                <a:endParaRPr lang="en-US" sz="2400" dirty="0"/>
              </a:p>
              <a:p>
                <a:r>
                  <a:rPr lang="en-US" sz="24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mr>
                          </m:m>
                        </m:e>
                      </m:d>
                    </m:oMath>
                  </m:oMathPara>
                </a14:m>
                <a:endParaRPr lang="en-US" sz="2400" dirty="0"/>
              </a:p>
              <a:p>
                <a:pPr marL="0" indent="0">
                  <a:buNone/>
                </a:pPr>
                <a:endParaRPr lang="en-US" sz="2400" dirty="0"/>
              </a:p>
              <a:p>
                <a:r>
                  <a:rPr lang="en-US" dirty="0"/>
                  <a:t>Betas are slope and intercept</a:t>
                </a:r>
              </a:p>
            </p:txBody>
          </p:sp>
        </mc:Choice>
        <mc:Fallback xmlns="">
          <p:sp>
            <p:nvSpPr>
              <p:cNvPr id="6" name="Content Placeholder 5">
                <a:extLst>
                  <a:ext uri="{FF2B5EF4-FFF2-40B4-BE49-F238E27FC236}">
                    <a16:creationId xmlns:a16="http://schemas.microsoft.com/office/drawing/2014/main" id="{9C83FC6E-AABD-8A27-D832-3B1743D89791}"/>
                  </a:ext>
                </a:extLst>
              </p:cNvPr>
              <p:cNvSpPr>
                <a:spLocks noGrp="1" noRot="1" noChangeAspect="1" noMove="1" noResize="1" noEditPoints="1" noAdjustHandles="1" noChangeArrowheads="1" noChangeShapeType="1" noTextEdit="1"/>
              </p:cNvSpPr>
              <p:nvPr>
                <p:ph sz="half" idx="2"/>
              </p:nvPr>
            </p:nvSpPr>
            <p:spPr>
              <a:blipFill>
                <a:blip r:embed="rId3"/>
                <a:stretch>
                  <a:fillRect l="-1600" t="-3030" b="-1970"/>
                </a:stretch>
              </a:blipFill>
            </p:spPr>
            <p:txBody>
              <a:bodyPr/>
              <a:lstStyle/>
              <a:p>
                <a:r>
                  <a:rPr lang="en-US">
                    <a:noFill/>
                  </a:rPr>
                  <a:t> </a:t>
                </a:r>
              </a:p>
            </p:txBody>
          </p:sp>
        </mc:Fallback>
      </mc:AlternateContent>
      <p:pic>
        <p:nvPicPr>
          <p:cNvPr id="7" name="Content Placeholder 9">
            <a:extLst>
              <a:ext uri="{FF2B5EF4-FFF2-40B4-BE49-F238E27FC236}">
                <a16:creationId xmlns:a16="http://schemas.microsoft.com/office/drawing/2014/main" id="{B2389161-3746-4F47-86D7-B658BDFE3809}"/>
              </a:ext>
            </a:extLst>
          </p:cNvPr>
          <p:cNvPicPr>
            <a:picLocks noGrp="1" noChangeAspect="1"/>
          </p:cNvPicPr>
          <p:nvPr>
            <p:ph sz="half" idx="1"/>
          </p:nvPr>
        </p:nvPicPr>
        <p:blipFill>
          <a:blip r:embed="rId4"/>
          <a:stretch>
            <a:fillRect/>
          </a:stretch>
        </p:blipFill>
        <p:spPr>
          <a:xfrm>
            <a:off x="685800" y="2639877"/>
            <a:ext cx="5334000" cy="3132409"/>
          </a:xfrm>
        </p:spPr>
      </p:pic>
    </p:spTree>
    <p:extLst>
      <p:ext uri="{BB962C8B-B14F-4D97-AF65-F5344CB8AC3E}">
        <p14:creationId xmlns:p14="http://schemas.microsoft.com/office/powerpoint/2010/main" val="360997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/system "</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 *.csv"</a:t>
            </a:r>
          </a:p>
          <a:p>
            <a:pPr marL="0" indent="0">
              <a:buNone/>
            </a:pPr>
            <a:r>
              <a:rPr lang="en-US" sz="1200" dirty="0">
                <a:latin typeface="Courier New" panose="02070309020205020404" pitchFamily="49" charset="0"/>
                <a:cs typeface="Courier New" panose="02070309020205020404" pitchFamily="49" charset="0"/>
              </a:rPr>
              <a:t>tab1:1!("</a:t>
            </a:r>
            <a:r>
              <a:rPr lang="en-US" sz="1200" dirty="0" err="1">
                <a:latin typeface="Courier New" panose="02070309020205020404" pitchFamily="49" charset="0"/>
                <a:cs typeface="Courier New" panose="02070309020205020404" pitchFamily="49" charset="0"/>
              </a:rPr>
              <a:t>DF";enlist</a:t>
            </a:r>
            <a:r>
              <a:rPr lang="en-US" sz="1200" dirty="0">
                <a:latin typeface="Courier New" panose="02070309020205020404" pitchFamily="49" charset="0"/>
                <a:cs typeface="Courier New" panose="02070309020205020404" pitchFamily="49" charset="0"/>
              </a:rPr>
              <a:t> csv) 0: `:</a:t>
            </a:r>
            <a:r>
              <a:rPr lang="en-US" sz="1200" dirty="0" err="1">
                <a:latin typeface="Courier New" panose="02070309020205020404" pitchFamily="49" charset="0"/>
                <a:cs typeface="Courier New" panose="02070309020205020404" pitchFamily="49" charset="0"/>
              </a:rPr>
              <a:t>EURUSD.csv</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tab2:1!("</a:t>
            </a:r>
            <a:r>
              <a:rPr lang="en-US" sz="1200" dirty="0" err="1">
                <a:latin typeface="Courier New" panose="02070309020205020404" pitchFamily="49" charset="0"/>
                <a:cs typeface="Courier New" panose="02070309020205020404" pitchFamily="49" charset="0"/>
              </a:rPr>
              <a:t>DF";enlist</a:t>
            </a:r>
            <a:r>
              <a:rPr lang="en-US" sz="1200" dirty="0">
                <a:latin typeface="Courier New" panose="02070309020205020404" pitchFamily="49" charset="0"/>
                <a:cs typeface="Courier New" panose="02070309020205020404" pitchFamily="49" charset="0"/>
              </a:rPr>
              <a:t> csv) 0: `:</a:t>
            </a:r>
            <a:r>
              <a:rPr lang="en-US" sz="1200" dirty="0" err="1">
                <a:latin typeface="Courier New" panose="02070309020205020404" pitchFamily="49" charset="0"/>
                <a:cs typeface="Courier New" panose="02070309020205020404" pitchFamily="49" charset="0"/>
              </a:rPr>
              <a:t>USDJPY.csv</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fxrates:tab1 </a:t>
            </a:r>
            <a:r>
              <a:rPr lang="en-US" sz="1200" dirty="0" err="1">
                <a:latin typeface="Courier New" panose="02070309020205020404" pitchFamily="49" charset="0"/>
                <a:cs typeface="Courier New" panose="02070309020205020404" pitchFamily="49" charset="0"/>
              </a:rPr>
              <a:t>lj</a:t>
            </a:r>
            <a:r>
              <a:rPr lang="en-US" sz="1200" dirty="0">
                <a:latin typeface="Courier New" panose="02070309020205020404" pitchFamily="49" charset="0"/>
                <a:cs typeface="Courier New" panose="02070309020205020404" pitchFamily="49" charset="0"/>
              </a:rPr>
              <a:t> tab2;</a:t>
            </a:r>
          </a:p>
          <a:p>
            <a:pPr marL="0" indent="0">
              <a:buNone/>
            </a:pPr>
            <a:r>
              <a:rPr lang="en-US" sz="1200" dirty="0">
                <a:latin typeface="Courier New" panose="02070309020205020404" pitchFamily="49" charset="0"/>
                <a:cs typeface="Courier New" panose="02070309020205020404" pitchFamily="49" charset="0"/>
              </a:rPr>
              <a:t>/ Calculate the spread</a:t>
            </a:r>
          </a:p>
          <a:p>
            <a:pPr marL="0" indent="0">
              <a:buNone/>
            </a:pPr>
            <a:r>
              <a:rPr lang="en-US" sz="1200" dirty="0" err="1">
                <a:latin typeface="Courier New" panose="02070309020205020404" pitchFamily="49" charset="0"/>
                <a:cs typeface="Courier New" panose="02070309020205020404" pitchFamily="49" charset="0"/>
              </a:rPr>
              <a:t>spread:value</a:t>
            </a:r>
            <a:r>
              <a:rPr lang="en-US" sz="1200" dirty="0">
                <a:latin typeface="Courier New" panose="02070309020205020404" pitchFamily="49" charset="0"/>
                <a:cs typeface="Courier New" panose="02070309020205020404" pitchFamily="49" charset="0"/>
              </a:rPr>
              <a:t> (-/) each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Need correlation for pairs trading to work well</a:t>
            </a:r>
          </a:p>
          <a:p>
            <a:pPr marL="0" indent="0">
              <a:buNone/>
            </a:pPr>
            <a:r>
              <a:rPr lang="en-US" sz="1200" dirty="0">
                <a:latin typeface="Courier New" panose="02070309020205020404" pitchFamily="49" charset="0"/>
                <a:cs typeface="Courier New" panose="02070309020205020404" pitchFamily="49" charset="0"/>
              </a:rPr>
              <a:t>value[tab1][last cols tab1] </a:t>
            </a:r>
            <a:r>
              <a:rPr lang="en-US" sz="1200" dirty="0" err="1">
                <a:latin typeface="Courier New" panose="02070309020205020404" pitchFamily="49" charset="0"/>
                <a:cs typeface="Courier New" panose="02070309020205020404" pitchFamily="49" charset="0"/>
              </a:rPr>
              <a:t>cor</a:t>
            </a:r>
            <a:r>
              <a:rPr lang="en-US" sz="1200" dirty="0">
                <a:latin typeface="Courier New" panose="02070309020205020404" pitchFamily="49" charset="0"/>
                <a:cs typeface="Courier New" panose="02070309020205020404" pitchFamily="49" charset="0"/>
              </a:rPr>
              <a:t> value[tab2][last cols tab2];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:(2;count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)#0f;</a:t>
            </a:r>
          </a:p>
          <a:p>
            <a:pPr marL="0" indent="0">
              <a:buNone/>
            </a:pPr>
            <a:r>
              <a:rPr lang="en-US" sz="1200" dirty="0">
                <a:latin typeface="Courier New" panose="02070309020205020404" pitchFamily="49" charset="0"/>
                <a:cs typeface="Courier New" panose="02070309020205020404" pitchFamily="49" charset="0"/>
              </a:rPr>
              <a:t>P:"f"$1000*id 2;     / State Covariance matrix</a:t>
            </a:r>
          </a:p>
          <a:p>
            <a:pPr marL="0" indent="0">
              <a:buNone/>
            </a:pPr>
            <a:r>
              <a:rPr lang="en-US" sz="1200" dirty="0">
                <a:latin typeface="Courier New" panose="02070309020205020404" pitchFamily="49" charset="0"/>
                <a:cs typeface="Courier New" panose="02070309020205020404" pitchFamily="49" charset="0"/>
              </a:rPr>
              <a:t>R:"f"$1 1#5;         / Measurement Noise Covariance</a:t>
            </a:r>
          </a:p>
          <a:p>
            <a:pPr marL="0" indent="0">
              <a:buNone/>
            </a:pPr>
            <a:r>
              <a:rPr lang="en-US" sz="1200" dirty="0">
                <a:latin typeface="Courier New" panose="02070309020205020404" pitchFamily="49" charset="0"/>
                <a:cs typeface="Courier New" panose="02070309020205020404" pitchFamily="49" charset="0"/>
              </a:rPr>
              <a:t>Q:"f"$2 2#.001;      / Process Noise Covariance</a:t>
            </a:r>
          </a:p>
          <a:p>
            <a:pPr marL="0" indent="0">
              <a:buNone/>
            </a:pPr>
            <a:r>
              <a:rPr lang="en-US" sz="1200" dirty="0">
                <a:latin typeface="Courier New" panose="02070309020205020404" pitchFamily="49" charset="0"/>
                <a:cs typeface="Courier New" panose="02070309020205020404" pitchFamily="49" charset="0"/>
              </a:rPr>
              <a:t>F:"f"$2 2#1 1 0 1;   / State Transition Matrix</a:t>
            </a:r>
          </a:p>
          <a:p>
            <a:pPr marL="0" indent="0">
              <a:buNone/>
            </a:pPr>
            <a:r>
              <a:rPr lang="en-US" sz="1200" dirty="0">
                <a:latin typeface="Courier New" panose="02070309020205020404" pitchFamily="49" charset="0"/>
                <a:cs typeface="Courier New" panose="02070309020205020404" pitchFamily="49" charset="0"/>
              </a:rPr>
              <a:t>H:"f"$1 2#1 0;       / Measurement Matrix (spread)</a:t>
            </a:r>
          </a:p>
          <a:p>
            <a:pPr marL="0" indent="0">
              <a:buNone/>
            </a:pPr>
            <a:r>
              <a:rPr lang="en-US" sz="1200" dirty="0">
                <a:latin typeface="Courier New" panose="02070309020205020404" pitchFamily="49" charset="0"/>
                <a:cs typeface="Courier New" panose="02070309020205020404" pitchFamily="49" charset="0"/>
              </a:rPr>
              <a:t>G:(2;1;count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)#0f;</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a:t>
            </a:r>
            <a:r>
              <a:rPr lang="en-US" sz="1200" dirty="0" err="1">
                <a:latin typeface="Courier New" panose="02070309020205020404" pitchFamily="49" charset="0"/>
                <a:cs typeface="Courier New" panose="02070309020205020404" pitchFamily="49" charset="0"/>
              </a:rPr>
              <a:t>pP;flip</a:t>
            </a:r>
            <a:r>
              <a:rPr lang="en-US" sz="1200" dirty="0">
                <a:latin typeface="Courier New" panose="02070309020205020404" pitchFamily="49" charset="0"/>
                <a:cs typeface="Courier New" panose="02070309020205020404" pitchFamily="49" charset="0"/>
              </a:rPr>
              <a:t> H]]+R;   / intermediate matrix for inversion</a:t>
            </a:r>
          </a:p>
          <a:p>
            <a:pPr marL="0" indent="0">
              <a:buNone/>
            </a:pPr>
            <a:r>
              <a:rPr lang="en-US" sz="1200" dirty="0">
                <a:latin typeface="Courier New" panose="02070309020205020404" pitchFamily="49" charset="0"/>
                <a:cs typeface="Courier New" panose="02070309020205020404" pitchFamily="49" charset="0"/>
              </a:rPr>
              <a:t>  K:$[</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5477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I:"f"$id</a:t>
            </a:r>
            <a:r>
              <a:rPr lang="en-US" sz="1200" dirty="0">
                <a:latin typeface="Courier New" panose="02070309020205020404" pitchFamily="49" charset="0"/>
                <a:cs typeface="Courier New" panose="02070309020205020404" pitchFamily="49" charset="0"/>
              </a:rPr>
              <a:t> 2;    / Identity Matrix</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y:ms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H;ps</a:t>
            </a:r>
            <a:r>
              <a:rPr lang="en-US" sz="1200" dirty="0">
                <a:latin typeface="Courier New" panose="02070309020205020404" pitchFamily="49" charset="0"/>
                <a:cs typeface="Courier New" panose="02070309020205020404" pitchFamily="49" charset="0"/>
              </a:rPr>
              <a:t>];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estimate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show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H;pP;R;spread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a:t>
            </a:r>
            <a:r>
              <a:rPr lang="en-US" sz="1200" dirty="0" err="1">
                <a:latin typeface="Courier New" panose="02070309020205020404" pitchFamily="49" charset="0"/>
                <a:cs typeface="Courier New" panose="02070309020205020404" pitchFamily="49" charset="0"/>
              </a:rPr>
              <a:t>P:res</a:t>
            </a:r>
            <a:r>
              <a:rPr lang="en-US" sz="1200" dirty="0">
                <a:latin typeface="Courier New" panose="02070309020205020404" pitchFamily="49" charset="0"/>
                <a:cs typeface="Courier New" panose="02070309020205020404" pitchFamily="49" charset="0"/>
              </a:rPr>
              <a:t>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fx_out</a:t>
            </a:r>
            <a:r>
              <a:rPr lang="en-US" sz="1200" dirty="0">
                <a:latin typeface="Courier New" panose="02070309020205020404" pitchFamily="49" charset="0"/>
                <a:cs typeface="Courier New" panose="02070309020205020404" pitchFamily="49" charset="0"/>
              </a:rPr>
              <a:t>:![0;fxrates],'flip `</a:t>
            </a:r>
            <a:r>
              <a:rPr lang="en-US" sz="1200" dirty="0" err="1">
                <a:latin typeface="Courier New" panose="02070309020205020404" pitchFamily="49" charset="0"/>
                <a:cs typeface="Courier New" panose="02070309020205020404" pitchFamily="49" charset="0"/>
              </a:rPr>
              <a:t>spread`velocity!x_est</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a:t>
            </a:r>
            <a:r>
              <a:rPr lang="en-US" sz="1200" dirty="0" err="1">
                <a:latin typeface="Courier New" panose="02070309020205020404" pitchFamily="49" charset="0"/>
                <a:cs typeface="Courier New" panose="02070309020205020404" pitchFamily="49" charset="0"/>
              </a:rPr>
              <a:t>fx_out.csv</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749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1"/>
            <a:r>
              <a:rPr lang="en-US" dirty="0"/>
              <a:t>Market volatility impacts the effectiveness of hedges</a:t>
            </a:r>
          </a:p>
          <a:p>
            <a:pPr lvl="2"/>
            <a:r>
              <a:rPr lang="en-US" dirty="0"/>
              <a:t>Periodic adjustment</a:t>
            </a:r>
          </a:p>
          <a:p>
            <a:pPr lvl="0"/>
            <a:r>
              <a:rPr lang="en-US" dirty="0"/>
              <a:t>When price relationship diverges from normal</a:t>
            </a:r>
          </a:p>
          <a:p>
            <a:pPr lvl="1"/>
            <a:r>
              <a:rPr lang="en-US" dirty="0"/>
              <a:t>Take L/S positions</a:t>
            </a:r>
          </a:p>
          <a:p>
            <a:pPr lvl="1"/>
            <a:r>
              <a:rPr lang="en-US" dirty="0"/>
              <a:t>Expect mean reversion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14:m>
                  <m:oMath xmlns:m="http://schemas.openxmlformats.org/officeDocument/2006/math">
                    <m:r>
                      <a:rPr lang="en-US" b="0" i="1" smtClean="0">
                        <a:latin typeface="Cambria Math" panose="02040503050406030204" pitchFamily="18" charset="0"/>
                      </a:rPr>
                      <m:t>𝑆𝑝𝑟𝑒𝑎𝑑</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𝜖</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lvl="1"/>
                <a:r>
                  <a:rPr lang="en-US" dirty="0"/>
                  <a:t>Predict spread</a:t>
                </a:r>
              </a:p>
              <a:p>
                <a:pPr lvl="2"/>
                <a:r>
                  <a:rPr lang="en-US" dirty="0"/>
                  <a:t>State is difference</a:t>
                </a:r>
              </a:p>
              <a:p>
                <a:pPr lvl="2"/>
                <a:r>
                  <a:rPr lang="en-US" dirty="0"/>
                  <a:t>Additional element could be spread velocity</a:t>
                </a:r>
              </a:p>
              <a:p>
                <a:r>
                  <a:rPr lang="en-US" b="1" dirty="0"/>
                  <a:t>Dynamic Hedge Ratio Estimation: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lvl="1"/>
                <a:r>
                  <a:rPr lang="en-US" dirty="0"/>
                  <a:t>Predict hedge ratio</a:t>
                </a:r>
              </a:p>
              <a:p>
                <a:pPr lvl="1"/>
                <a:r>
                  <a:rPr lang="en-US" dirty="0"/>
                  <a:t>State is the intercept and slope of continuous OLS regression </a:t>
                </a:r>
              </a:p>
              <a:p>
                <a:pPr lvl="1"/>
                <a:endParaRPr lang="en-US" dirty="0"/>
              </a:p>
            </p:txBody>
          </p:sp>
        </mc:Choice>
        <mc:Fallback xmlns="">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xfrm>
                <a:off x="6172202" y="2185761"/>
                <a:ext cx="5334000" cy="4024313"/>
              </a:xfrm>
              <a:blipFill>
                <a:blip r:embed="rId3"/>
                <a:stretch>
                  <a:fillRect l="-1425" t="-1887"/>
                </a:stretch>
              </a:blipFill>
            </p:spPr>
            <p:txBody>
              <a:bodyPr/>
              <a:lstStyle/>
              <a:p>
                <a:r>
                  <a:rPr lang="en-US">
                    <a:noFill/>
                  </a:rPr>
                  <a:t> </a:t>
                </a:r>
              </a:p>
            </p:txBody>
          </p:sp>
        </mc:Fallback>
      </mc:AlternateContent>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9662</TotalTime>
  <Words>3176</Words>
  <Application>Microsoft Macintosh PowerPoint</Application>
  <PresentationFormat>Widescreen</PresentationFormat>
  <Paragraphs>354</Paragraphs>
  <Slides>18</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Century Gothic</vt:lpstr>
      <vt:lpstr>Courier New</vt:lpstr>
      <vt:lpstr>Vapor Trail</vt:lpstr>
      <vt:lpstr>Navigating uncertainty and rISk: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Kalman Filter Dynamic SPREAD ESTIMATION EURUSD versus USDJPY</vt:lpstr>
      <vt:lpstr>Kalman Filter Dynamic SPREAD ESTIMATION EURUSD versus USDJPY</vt:lpstr>
      <vt:lpstr>Kalman Filter Dynamic Hedge Ratio Toyota (7203.T) and NISSAN (7201.T)</vt:lpstr>
      <vt:lpstr>Kalman Filter Dynamic Hedge Ratio Toyota (7203.T) and NISSAN (7201.T)</vt:lpstr>
      <vt:lpstr>q/KDB+ Code</vt:lpstr>
      <vt:lpstr>q/KDB+ Code</vt:lpstr>
      <vt:lpstr>q/KDB+ Code</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38</cp:revision>
  <dcterms:created xsi:type="dcterms:W3CDTF">2020-01-01T22:00:20Z</dcterms:created>
  <dcterms:modified xsi:type="dcterms:W3CDTF">2025-03-05T22:30:49Z</dcterms:modified>
</cp:coreProperties>
</file>