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0" r:id="rId5"/>
    <p:sldId id="262" r:id="rId6"/>
    <p:sldId id="268" r:id="rId7"/>
    <p:sldId id="265" r:id="rId8"/>
    <p:sldId id="263" r:id="rId9"/>
    <p:sldId id="264" r:id="rId10"/>
    <p:sldId id="276" r:id="rId11"/>
    <p:sldId id="269" r:id="rId12"/>
    <p:sldId id="275" r:id="rId13"/>
    <p:sldId id="266" r:id="rId14"/>
    <p:sldId id="272" r:id="rId15"/>
    <p:sldId id="273" r:id="rId16"/>
    <p:sldId id="274" r:id="rId17"/>
    <p:sldId id="259"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518E1-CD2B-481F-9288-2AB5CAFC77EA}" v="194" dt="2025-03-03T03:02:34.9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85546" autoAdjust="0"/>
  </p:normalViewPr>
  <p:slideViewPr>
    <p:cSldViewPr snapToGrid="0">
      <p:cViewPr varScale="1">
        <p:scale>
          <a:sx n="120" d="100"/>
          <a:sy n="120" d="100"/>
        </p:scale>
        <p:origin x="678"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Lefevre" userId="cf24bf3785f31a4f" providerId="LiveId" clId="{439518E1-CD2B-481F-9288-2AB5CAFC77EA}"/>
    <pc:docChg chg="undo custSel addSld delSld modSld sldOrd">
      <pc:chgData name="Mark Lefevre" userId="cf24bf3785f31a4f" providerId="LiveId" clId="{439518E1-CD2B-481F-9288-2AB5CAFC77EA}" dt="2025-03-03T03:04:27.048" v="3174"/>
      <pc:docMkLst>
        <pc:docMk/>
      </pc:docMkLst>
      <pc:sldChg chg="modSp mod">
        <pc:chgData name="Mark Lefevre" userId="cf24bf3785f31a4f" providerId="LiveId" clId="{439518E1-CD2B-481F-9288-2AB5CAFC77EA}" dt="2025-03-03T03:03:26.116" v="3172" actId="20577"/>
        <pc:sldMkLst>
          <pc:docMk/>
          <pc:sldMk cId="827606535" sldId="256"/>
        </pc:sldMkLst>
        <pc:spChg chg="mod">
          <ac:chgData name="Mark Lefevre" userId="cf24bf3785f31a4f" providerId="LiveId" clId="{439518E1-CD2B-481F-9288-2AB5CAFC77EA}" dt="2025-03-01T04:37:12.185" v="2595" actId="20577"/>
          <ac:spMkLst>
            <pc:docMk/>
            <pc:sldMk cId="827606535" sldId="256"/>
            <ac:spMk id="2" creationId="{6674A2F1-351C-4789-BE02-1D436C08FB42}"/>
          </ac:spMkLst>
        </pc:spChg>
        <pc:spChg chg="mod">
          <ac:chgData name="Mark Lefevre" userId="cf24bf3785f31a4f" providerId="LiveId" clId="{439518E1-CD2B-481F-9288-2AB5CAFC77EA}" dt="2025-03-03T03:03:26.116" v="3172" actId="20577"/>
          <ac:spMkLst>
            <pc:docMk/>
            <pc:sldMk cId="827606535" sldId="256"/>
            <ac:spMk id="3" creationId="{1D8FD1AA-B5EB-4926-83F3-8FA53F952FB5}"/>
          </ac:spMkLst>
        </pc:spChg>
      </pc:sldChg>
      <pc:sldChg chg="modSp mod">
        <pc:chgData name="Mark Lefevre" userId="cf24bf3785f31a4f" providerId="LiveId" clId="{439518E1-CD2B-481F-9288-2AB5CAFC77EA}" dt="2025-02-28T03:22:32.590" v="644" actId="20577"/>
        <pc:sldMkLst>
          <pc:docMk/>
          <pc:sldMk cId="323814151" sldId="257"/>
        </pc:sldMkLst>
        <pc:spChg chg="mod">
          <ac:chgData name="Mark Lefevre" userId="cf24bf3785f31a4f" providerId="LiveId" clId="{439518E1-CD2B-481F-9288-2AB5CAFC77EA}" dt="2025-02-28T03:09:32.309" v="40" actId="20577"/>
          <ac:spMkLst>
            <pc:docMk/>
            <pc:sldMk cId="323814151" sldId="257"/>
            <ac:spMk id="2" creationId="{F96DF9BA-CC63-4109-B676-CA892F2C0060}"/>
          </ac:spMkLst>
        </pc:spChg>
        <pc:spChg chg="mod">
          <ac:chgData name="Mark Lefevre" userId="cf24bf3785f31a4f" providerId="LiveId" clId="{439518E1-CD2B-481F-9288-2AB5CAFC77EA}" dt="2025-02-28T03:22:32.590" v="644" actId="20577"/>
          <ac:spMkLst>
            <pc:docMk/>
            <pc:sldMk cId="323814151" sldId="257"/>
            <ac:spMk id="3" creationId="{5A563035-E433-440C-8B7B-0803837950CA}"/>
          </ac:spMkLst>
        </pc:spChg>
      </pc:sldChg>
      <pc:sldChg chg="delSp modSp mod">
        <pc:chgData name="Mark Lefevre" userId="cf24bf3785f31a4f" providerId="LiveId" clId="{439518E1-CD2B-481F-9288-2AB5CAFC77EA}" dt="2025-02-28T03:26:38.076" v="939" actId="1076"/>
        <pc:sldMkLst>
          <pc:docMk/>
          <pc:sldMk cId="819189351" sldId="258"/>
        </pc:sldMkLst>
        <pc:spChg chg="mod">
          <ac:chgData name="Mark Lefevre" userId="cf24bf3785f31a4f" providerId="LiveId" clId="{439518E1-CD2B-481F-9288-2AB5CAFC77EA}" dt="2025-02-28T03:19:21.800" v="538" actId="20577"/>
          <ac:spMkLst>
            <pc:docMk/>
            <pc:sldMk cId="819189351" sldId="258"/>
            <ac:spMk id="2" creationId="{C2028E04-D700-4A71-91AE-4CE85F89960D}"/>
          </ac:spMkLst>
        </pc:spChg>
        <pc:spChg chg="mod">
          <ac:chgData name="Mark Lefevre" userId="cf24bf3785f31a4f" providerId="LiveId" clId="{439518E1-CD2B-481F-9288-2AB5CAFC77EA}" dt="2025-02-28T03:25:21.506" v="868" actId="27636"/>
          <ac:spMkLst>
            <pc:docMk/>
            <pc:sldMk cId="819189351" sldId="258"/>
            <ac:spMk id="3" creationId="{D27345A0-0C01-4165-A602-CEA3B9A3FBA5}"/>
          </ac:spMkLst>
        </pc:spChg>
        <pc:spChg chg="mod">
          <ac:chgData name="Mark Lefevre" userId="cf24bf3785f31a4f" providerId="LiveId" clId="{439518E1-CD2B-481F-9288-2AB5CAFC77EA}" dt="2025-02-28T03:26:25.390" v="937" actId="20577"/>
          <ac:spMkLst>
            <pc:docMk/>
            <pc:sldMk cId="819189351" sldId="258"/>
            <ac:spMk id="4" creationId="{B00370C0-97C7-434E-8C59-49E14B2B52FF}"/>
          </ac:spMkLst>
        </pc:spChg>
        <pc:picChg chg="mod">
          <ac:chgData name="Mark Lefevre" userId="cf24bf3785f31a4f" providerId="LiveId" clId="{439518E1-CD2B-481F-9288-2AB5CAFC77EA}" dt="2025-02-28T03:26:38.076" v="939" actId="1076"/>
          <ac:picMkLst>
            <pc:docMk/>
            <pc:sldMk cId="819189351" sldId="258"/>
            <ac:picMk id="7" creationId="{FBD4BB97-01BA-457A-B73D-70206AFA3AEE}"/>
          </ac:picMkLst>
        </pc:picChg>
      </pc:sldChg>
      <pc:sldChg chg="addSp modSp mod modClrScheme chgLayout modNotesTx">
        <pc:chgData name="Mark Lefevre" userId="cf24bf3785f31a4f" providerId="LiveId" clId="{439518E1-CD2B-481F-9288-2AB5CAFC77EA}" dt="2025-02-28T03:34:00.555" v="1294" actId="20577"/>
        <pc:sldMkLst>
          <pc:docMk/>
          <pc:sldMk cId="1346181374" sldId="259"/>
        </pc:sldMkLst>
        <pc:spChg chg="mod ord">
          <ac:chgData name="Mark Lefevre" userId="cf24bf3785f31a4f" providerId="LiveId" clId="{439518E1-CD2B-481F-9288-2AB5CAFC77EA}" dt="2025-02-28T03:28:42.067" v="941" actId="700"/>
          <ac:spMkLst>
            <pc:docMk/>
            <pc:sldMk cId="1346181374" sldId="259"/>
            <ac:spMk id="2" creationId="{8078C341-3048-4C33-AD79-DF0B432630BD}"/>
          </ac:spMkLst>
        </pc:spChg>
        <pc:spChg chg="mod ord">
          <ac:chgData name="Mark Lefevre" userId="cf24bf3785f31a4f" providerId="LiveId" clId="{439518E1-CD2B-481F-9288-2AB5CAFC77EA}" dt="2025-02-28T03:31:29.410" v="1120" actId="6549"/>
          <ac:spMkLst>
            <pc:docMk/>
            <pc:sldMk cId="1346181374" sldId="259"/>
            <ac:spMk id="3" creationId="{8D3352AB-562E-4FDC-AA5D-24354F696555}"/>
          </ac:spMkLst>
        </pc:spChg>
        <pc:spChg chg="add mod ord">
          <ac:chgData name="Mark Lefevre" userId="cf24bf3785f31a4f" providerId="LiveId" clId="{439518E1-CD2B-481F-9288-2AB5CAFC77EA}" dt="2025-02-28T03:34:00.555" v="1294" actId="20577"/>
          <ac:spMkLst>
            <pc:docMk/>
            <pc:sldMk cId="1346181374" sldId="259"/>
            <ac:spMk id="4" creationId="{38C3096F-8986-2C7F-0587-9C6F903D9817}"/>
          </ac:spMkLst>
        </pc:spChg>
      </pc:sldChg>
      <pc:sldChg chg="addSp delSp modSp mod chgLayout">
        <pc:chgData name="Mark Lefevre" userId="cf24bf3785f31a4f" providerId="LiveId" clId="{439518E1-CD2B-481F-9288-2AB5CAFC77EA}" dt="2025-03-03T02:49:26.005" v="2964" actId="20577"/>
        <pc:sldMkLst>
          <pc:docMk/>
          <pc:sldMk cId="2982775256" sldId="260"/>
        </pc:sldMkLst>
        <pc:spChg chg="mod ord">
          <ac:chgData name="Mark Lefevre" userId="cf24bf3785f31a4f" providerId="LiveId" clId="{439518E1-CD2B-481F-9288-2AB5CAFC77EA}" dt="2025-02-28T04:10:39.456" v="2473" actId="6264"/>
          <ac:spMkLst>
            <pc:docMk/>
            <pc:sldMk cId="2982775256" sldId="260"/>
            <ac:spMk id="2" creationId="{18325368-5FEB-4A53-BD7C-63357CE898A3}"/>
          </ac:spMkLst>
        </pc:spChg>
        <pc:spChg chg="mod ord">
          <ac:chgData name="Mark Lefevre" userId="cf24bf3785f31a4f" providerId="LiveId" clId="{439518E1-CD2B-481F-9288-2AB5CAFC77EA}" dt="2025-03-03T02:47:05.093" v="2908" actId="20577"/>
          <ac:spMkLst>
            <pc:docMk/>
            <pc:sldMk cId="2982775256" sldId="260"/>
            <ac:spMk id="8" creationId="{08056208-9B31-4CA5-BC18-572CE88BAED3}"/>
          </ac:spMkLst>
        </pc:spChg>
        <pc:spChg chg="mod ord">
          <ac:chgData name="Mark Lefevre" userId="cf24bf3785f31a4f" providerId="LiveId" clId="{439518E1-CD2B-481F-9288-2AB5CAFC77EA}" dt="2025-03-03T02:49:26.005" v="2964" actId="20577"/>
          <ac:spMkLst>
            <pc:docMk/>
            <pc:sldMk cId="2982775256" sldId="260"/>
            <ac:spMk id="9" creationId="{86AE5BC6-FE01-4403-9CAD-F8558340D98C}"/>
          </ac:spMkLst>
        </pc:spChg>
      </pc:sldChg>
      <pc:sldChg chg="del">
        <pc:chgData name="Mark Lefevre" userId="cf24bf3785f31a4f" providerId="LiveId" clId="{439518E1-CD2B-481F-9288-2AB5CAFC77EA}" dt="2025-02-28T04:12:29.902" v="2487" actId="47"/>
        <pc:sldMkLst>
          <pc:docMk/>
          <pc:sldMk cId="4053078064" sldId="261"/>
        </pc:sldMkLst>
      </pc:sldChg>
      <pc:sldChg chg="addSp modSp mod">
        <pc:chgData name="Mark Lefevre" userId="cf24bf3785f31a4f" providerId="LiveId" clId="{439518E1-CD2B-481F-9288-2AB5CAFC77EA}" dt="2025-02-28T03:43:26.685" v="1798" actId="20577"/>
        <pc:sldMkLst>
          <pc:docMk/>
          <pc:sldMk cId="3126445780" sldId="267"/>
        </pc:sldMkLst>
        <pc:spChg chg="mod">
          <ac:chgData name="Mark Lefevre" userId="cf24bf3785f31a4f" providerId="LiveId" clId="{439518E1-CD2B-481F-9288-2AB5CAFC77EA}" dt="2025-02-28T03:36:32.585" v="1327"/>
          <ac:spMkLst>
            <pc:docMk/>
            <pc:sldMk cId="3126445780" sldId="267"/>
            <ac:spMk id="2" creationId="{C4D1FE4C-9E3B-48F5-9267-72E32953BBB3}"/>
          </ac:spMkLst>
        </pc:spChg>
        <pc:spChg chg="mod">
          <ac:chgData name="Mark Lefevre" userId="cf24bf3785f31a4f" providerId="LiveId" clId="{439518E1-CD2B-481F-9288-2AB5CAFC77EA}" dt="2025-02-28T03:43:26.685" v="1798" actId="20577"/>
          <ac:spMkLst>
            <pc:docMk/>
            <pc:sldMk cId="3126445780" sldId="267"/>
            <ac:spMk id="3" creationId="{53532E0E-E365-4597-986E-712864E172F6}"/>
          </ac:spMkLst>
        </pc:spChg>
      </pc:sldChg>
      <pc:sldChg chg="addSp delSp modSp mod ord chgLayout">
        <pc:chgData name="Mark Lefevre" userId="cf24bf3785f31a4f" providerId="LiveId" clId="{439518E1-CD2B-481F-9288-2AB5CAFC77EA}" dt="2025-03-03T03:04:27.048" v="3174"/>
        <pc:sldMkLst>
          <pc:docMk/>
          <pc:sldMk cId="3609972179" sldId="269"/>
        </pc:sldMkLst>
        <pc:spChg chg="mod ord">
          <ac:chgData name="Mark Lefevre" userId="cf24bf3785f31a4f" providerId="LiveId" clId="{439518E1-CD2B-481F-9288-2AB5CAFC77EA}" dt="2025-02-28T04:21:40.102" v="2583" actId="700"/>
          <ac:spMkLst>
            <pc:docMk/>
            <pc:sldMk cId="3609972179" sldId="269"/>
            <ac:spMk id="2" creationId="{30102EBE-4894-4054-8001-62CDB0C48B56}"/>
          </ac:spMkLst>
        </pc:spChg>
        <pc:spChg chg="add del mod">
          <ac:chgData name="Mark Lefevre" userId="cf24bf3785f31a4f" providerId="LiveId" clId="{439518E1-CD2B-481F-9288-2AB5CAFC77EA}" dt="2025-03-03T02:38:09.799" v="2758"/>
          <ac:spMkLst>
            <pc:docMk/>
            <pc:sldMk cId="3609972179" sldId="269"/>
            <ac:spMk id="4" creationId="{254911AD-53DF-B376-B198-898F2A5EF7B5}"/>
          </ac:spMkLst>
        </pc:spChg>
        <pc:spChg chg="add mod">
          <ac:chgData name="Mark Lefevre" userId="cf24bf3785f31a4f" providerId="LiveId" clId="{439518E1-CD2B-481F-9288-2AB5CAFC77EA}" dt="2025-03-03T03:02:34.920" v="3169" actId="20577"/>
          <ac:spMkLst>
            <pc:docMk/>
            <pc:sldMk cId="3609972179" sldId="269"/>
            <ac:spMk id="6" creationId="{9C83FC6E-AABD-8A27-D832-3B1743D89791}"/>
          </ac:spMkLst>
        </pc:spChg>
        <pc:picChg chg="add mod">
          <ac:chgData name="Mark Lefevre" userId="cf24bf3785f31a4f" providerId="LiveId" clId="{439518E1-CD2B-481F-9288-2AB5CAFC77EA}" dt="2025-03-03T02:38:09.799" v="2758"/>
          <ac:picMkLst>
            <pc:docMk/>
            <pc:sldMk cId="3609972179" sldId="269"/>
            <ac:picMk id="7" creationId="{B2389161-3746-4F47-86D7-B658BDFE3809}"/>
          </ac:picMkLst>
        </pc:picChg>
        <pc:picChg chg="add del mod">
          <ac:chgData name="Mark Lefevre" userId="cf24bf3785f31a4f" providerId="LiveId" clId="{439518E1-CD2B-481F-9288-2AB5CAFC77EA}" dt="2025-03-03T02:37:59.117" v="2756" actId="478"/>
          <ac:picMkLst>
            <pc:docMk/>
            <pc:sldMk cId="3609972179" sldId="269"/>
            <ac:picMk id="8" creationId="{B0C23D45-1C4B-D9AB-9CA5-54E78671F6EA}"/>
          </ac:picMkLst>
        </pc:picChg>
        <pc:picChg chg="add del mod ord">
          <ac:chgData name="Mark Lefevre" userId="cf24bf3785f31a4f" providerId="LiveId" clId="{439518E1-CD2B-481F-9288-2AB5CAFC77EA}" dt="2025-03-03T02:38:02.289" v="2757" actId="21"/>
          <ac:picMkLst>
            <pc:docMk/>
            <pc:sldMk cId="3609972179" sldId="269"/>
            <ac:picMk id="10" creationId="{B2389161-3746-4F47-86D7-B658BDFE3809}"/>
          </ac:picMkLst>
        </pc:picChg>
      </pc:sldChg>
      <pc:sldChg chg="addSp delSp modSp add mod ord">
        <pc:chgData name="Mark Lefevre" userId="cf24bf3785f31a4f" providerId="LiveId" clId="{439518E1-CD2B-481F-9288-2AB5CAFC77EA}" dt="2025-03-03T03:04:27.048" v="3174"/>
        <pc:sldMkLst>
          <pc:docMk/>
          <pc:sldMk cId="1510250528" sldId="275"/>
        </pc:sldMkLst>
        <pc:picChg chg="add mod ord">
          <ac:chgData name="Mark Lefevre" userId="cf24bf3785f31a4f" providerId="LiveId" clId="{439518E1-CD2B-481F-9288-2AB5CAFC77EA}" dt="2025-02-28T04:25:11.350" v="2590" actId="22"/>
          <ac:picMkLst>
            <pc:docMk/>
            <pc:sldMk cId="1510250528" sldId="275"/>
            <ac:picMk id="9" creationId="{AB4A2BF2-7838-253A-7BCC-748DC9F1772A}"/>
          </ac:picMkLst>
        </pc:picChg>
        <pc:picChg chg="add mod ord">
          <ac:chgData name="Mark Lefevre" userId="cf24bf3785f31a4f" providerId="LiveId" clId="{439518E1-CD2B-481F-9288-2AB5CAFC77EA}" dt="2025-02-28T04:25:47.068" v="2591" actId="22"/>
          <ac:picMkLst>
            <pc:docMk/>
            <pc:sldMk cId="1510250528" sldId="275"/>
            <ac:picMk id="12" creationId="{11DDCF99-C8D6-466D-AD29-3AB67CB5030F}"/>
          </ac:picMkLst>
        </pc:picChg>
      </pc:sldChg>
      <pc:sldChg chg="addSp delSp modSp new mod ord">
        <pc:chgData name="Mark Lefevre" userId="cf24bf3785f31a4f" providerId="LiveId" clId="{439518E1-CD2B-481F-9288-2AB5CAFC77EA}" dt="2025-03-03T03:04:27.048" v="3174"/>
        <pc:sldMkLst>
          <pc:docMk/>
          <pc:sldMk cId="3990713658" sldId="276"/>
        </pc:sldMkLst>
        <pc:spChg chg="mod">
          <ac:chgData name="Mark Lefevre" userId="cf24bf3785f31a4f" providerId="LiveId" clId="{439518E1-CD2B-481F-9288-2AB5CAFC77EA}" dt="2025-03-01T04:39:09.548" v="2639" actId="20577"/>
          <ac:spMkLst>
            <pc:docMk/>
            <pc:sldMk cId="3990713658" sldId="276"/>
            <ac:spMk id="2" creationId="{D5BECC59-9D9D-9CA2-BD18-01F13C233EB6}"/>
          </ac:spMkLst>
        </pc:spChg>
        <pc:spChg chg="add del mod">
          <ac:chgData name="Mark Lefevre" userId="cf24bf3785f31a4f" providerId="LiveId" clId="{439518E1-CD2B-481F-9288-2AB5CAFC77EA}" dt="2025-03-01T04:44:09.190" v="2755" actId="404"/>
          <ac:spMkLst>
            <pc:docMk/>
            <pc:sldMk cId="3990713658" sldId="276"/>
            <ac:spMk id="4" creationId="{720716CD-305E-1BF3-AC45-A0D77330D1FE}"/>
          </ac:spMkLst>
        </pc:spChg>
        <pc:picChg chg="add mod ord">
          <ac:chgData name="Mark Lefevre" userId="cf24bf3785f31a4f" providerId="LiveId" clId="{439518E1-CD2B-481F-9288-2AB5CAFC77EA}" dt="2025-03-01T04:39:21.242" v="2640" actId="22"/>
          <ac:picMkLst>
            <pc:docMk/>
            <pc:sldMk cId="3990713658" sldId="276"/>
            <ac:picMk id="6" creationId="{BDDD33B3-09EC-942E-044B-3262C5A3432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Linear_dynamical_syst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11</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E7645-A249-49DB-0B9F-C55855406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25CD2-D012-AA1A-E54A-4124E151A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ACEF6-9ADD-867B-507D-229841C7DB9C}"/>
              </a:ext>
            </a:extLst>
          </p:cNvPr>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a:extLst>
              <a:ext uri="{FF2B5EF4-FFF2-40B4-BE49-F238E27FC236}">
                <a16:creationId xmlns:a16="http://schemas.microsoft.com/office/drawing/2014/main" id="{0B94858E-2434-1F2F-7076-C38C37B55F7D}"/>
              </a:ext>
            </a:extLst>
          </p:cNvPr>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2034324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four slides, I will show the q code to implement a Kalman Filter for a simple ballistic target.</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establishes some constants, time steps and initial conditions.</a:t>
            </a:r>
          </a:p>
          <a:p>
            <a:r>
              <a:rPr lang="en-US" dirty="0"/>
              <a:t>The right hand side defines a generic function to compute the actual trajectory given a time.</a:t>
            </a:r>
          </a:p>
          <a:p>
            <a:r>
              <a:rPr lang="en-US" dirty="0"/>
              <a:t>It then defines a projection for these specific initial conditions. It then simulates the actual trajectory for the all the times.</a:t>
            </a:r>
          </a:p>
        </p:txBody>
      </p:sp>
      <p:sp>
        <p:nvSpPr>
          <p:cNvPr id="4" name="Slide Number Placeholder 3"/>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on the left hand side defines some noise parameters and computes a times series of noisy measurements.</a:t>
            </a:r>
          </a:p>
          <a:p>
            <a:r>
              <a:rPr lang="en-US" dirty="0"/>
              <a:t>The measurement noise is normally distributed.</a:t>
            </a:r>
          </a:p>
          <a:p>
            <a:r>
              <a:rPr lang="en-US" dirty="0"/>
              <a:t>I take advantage of the Box Muller algorithm for computing pairs of standard normally distributed variables from uniform draws.</a:t>
            </a:r>
          </a:p>
          <a:p>
            <a:r>
              <a:rPr lang="en-US" dirty="0"/>
              <a:t>Once the standard derivations are properly scaled, it is added to the true state.</a:t>
            </a:r>
          </a:p>
          <a:p>
            <a:r>
              <a:rPr lang="en-US" dirty="0"/>
              <a:t>On the right hand side, I define a function from the q phrasebook and set up some initializations.</a:t>
            </a:r>
          </a:p>
        </p:txBody>
      </p:sp>
      <p:sp>
        <p:nvSpPr>
          <p:cNvPr id="4" name="Slide Number Placeholder 3"/>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slide contains the meat of the Kalman Filter. There are two basic steps in the Kalman Filter: prediction and update. There is a third function defined here for computing the Kalman Gain which I factored out for maintainability.</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79BB8-6A51-C074-8D3C-697C24DB0C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2F720-3392-F849-F212-E046CE522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471DC-7D46-5E38-023A-45FDBE6DF489}"/>
              </a:ext>
            </a:extLst>
          </p:cNvPr>
          <p:cNvSpPr>
            <a:spLocks noGrp="1"/>
          </p:cNvSpPr>
          <p:nvPr>
            <p:ph type="body" idx="1"/>
          </p:nvPr>
        </p:nvSpPr>
        <p:spPr/>
        <p:txBody>
          <a:bodyPr/>
          <a:lstStyle/>
          <a:p>
            <a:r>
              <a:rPr lang="en-US" dirty="0"/>
              <a:t>Once all the initialization and function definitions are complete, we want to run the Kalman Filter over the measured values. Although good q programmers avoid loops, I thought it would be clearer to iterate over time using a while loop.</a:t>
            </a:r>
          </a:p>
          <a:p>
            <a:r>
              <a:rPr lang="en-US" dirty="0"/>
              <a:t>The right hand side creates a bunch of tables, joins them together sideways and writes out a data.csv.</a:t>
            </a:r>
          </a:p>
          <a:p>
            <a:r>
              <a:rPr lang="en-US" dirty="0"/>
              <a:t>In a previous iteration of this presentation I used Excel to graph the results, but am now using matplotlib in Python</a:t>
            </a:r>
          </a:p>
        </p:txBody>
      </p:sp>
      <p:sp>
        <p:nvSpPr>
          <p:cNvPr id="4" name="Slide Number Placeholder 3">
            <a:extLst>
              <a:ext uri="{FF2B5EF4-FFF2-40B4-BE49-F238E27FC236}">
                <a16:creationId xmlns:a16="http://schemas.microsoft.com/office/drawing/2014/main" id="{073BA8D5-31F8-F9BB-78B1-7D005B947C68}"/>
              </a:ext>
            </a:extLst>
          </p:cNvPr>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3714274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for Finance:</a:t>
            </a:r>
          </a:p>
          <a:p>
            <a:pPr>
              <a:buFont typeface="Arial" panose="020B0604020202020204" pitchFamily="34" charset="0"/>
              <a:buChar char="•"/>
            </a:pPr>
            <a:r>
              <a:rPr lang="en-US" b="1" dirty="0"/>
              <a:t>Applications in Finance</a:t>
            </a:r>
            <a:r>
              <a:rPr lang="en-US" dirty="0"/>
              <a:t>: These extended filters are often applied to model more complex, non-linear processes, such as asset price predictions, option pricing, and managing risk in portfolios.</a:t>
            </a:r>
          </a:p>
          <a:p>
            <a:pPr>
              <a:buFont typeface="Arial" panose="020B0604020202020204" pitchFamily="34" charset="0"/>
              <a:buChar char="•"/>
            </a:pPr>
            <a:r>
              <a:rPr lang="en-US" b="1" dirty="0"/>
              <a:t>Non-linear Dynamics</a:t>
            </a:r>
            <a:r>
              <a:rPr lang="en-US" dirty="0"/>
              <a:t>: Many financial systems are inherently non-linear, which makes filters like the EKF and UKF essential tools in more sophisticated modeling.</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18</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Aerodynamic drag is also known as air resistance </a:t>
            </a:r>
          </a:p>
          <a:p>
            <a:endParaRPr lang="en-US" dirty="0"/>
          </a:p>
          <a:p>
            <a:r>
              <a:rPr lang="en-US" dirty="0"/>
              <a:t>Winds/Weather</a:t>
            </a:r>
          </a:p>
          <a:p>
            <a:pPr lvl="1"/>
            <a:r>
              <a:rPr lang="en-US" sz="2200" dirty="0"/>
              <a:t>Gusty near the ground</a:t>
            </a:r>
          </a:p>
          <a:p>
            <a:pPr lvl="1"/>
            <a:r>
              <a:rPr lang="en-US" sz="2200" dirty="0"/>
              <a:t>Fast high-altitude jet stream</a:t>
            </a:r>
          </a:p>
          <a:p>
            <a:pPr lvl="1"/>
            <a:r>
              <a:rPr lang="en-US" sz="2200" dirty="0"/>
              <a:t>Humidity, Precipitation</a:t>
            </a:r>
          </a:p>
          <a:p>
            <a:endParaRPr lang="en-US" dirty="0"/>
          </a:p>
          <a:p>
            <a:r>
              <a:rPr lang="en-US" dirty="0"/>
              <a:t>Coriolis Effect is the deflection of the trajectory due to the spinning of the Earth. Even in long-range sniping this becomes important at around 1000 meters. Targets can rise or drop about 6 inches depending if you are shooting east (rise) or west (fall). North/South results in 3 inches move left (Southern Hemisphere) or right (Northern Hemisphere).</a:t>
            </a:r>
          </a:p>
          <a:p>
            <a:endParaRPr lang="en-US" dirty="0"/>
          </a:p>
          <a:p>
            <a:r>
              <a:rPr lang="en-US" dirty="0"/>
              <a:t>Earth Curvature Earth is actually an oblate spheroid. The radius at the equator is greater than at the poles.</a:t>
            </a:r>
          </a:p>
          <a:p>
            <a:endParaRPr lang="en-US" dirty="0"/>
          </a:p>
          <a:p>
            <a:r>
              <a:rPr lang="en-US" dirty="0"/>
              <a:t>ICBMs typically have multiple stages. The LGM-118A Peacekeeper has 4 propulsion stages. 3, solid-fuel and 1, post-boost liquid-fuel for velocity and attitude correction.</a:t>
            </a:r>
          </a:p>
          <a:p>
            <a:endParaRPr lang="en-US" dirty="0"/>
          </a:p>
          <a:p>
            <a:r>
              <a:rPr lang="en-US" dirty="0"/>
              <a:t>Ballistic Trajectory is also called Projectile Motion</a:t>
            </a:r>
          </a:p>
          <a:p>
            <a:endParaRPr lang="en-US" dirty="0"/>
          </a:p>
          <a:p>
            <a:r>
              <a:rPr lang="en-US" sz="1200" b="0" i="0" u="none" strike="noStrike" kern="1200" dirty="0">
                <a:solidFill>
                  <a:schemeClr val="tx1"/>
                </a:solidFill>
                <a:effectLst/>
                <a:latin typeface="+mn-lt"/>
                <a:ea typeface="+mn-ea"/>
                <a:cs typeface="+mn-cs"/>
              </a:rPr>
              <a:t>Timed exposure shows 10 MK-21 re-entry vehicles (RV) approaching an open-ocean impact zone near Kwajalein Atoll during a flight test</a:t>
            </a:r>
          </a:p>
          <a:p>
            <a:r>
              <a:rPr lang="en-US" sz="1200" b="0" i="0" u="none" strike="noStrike" kern="1200" dirty="0">
                <a:solidFill>
                  <a:schemeClr val="tx1"/>
                </a:solidFill>
                <a:effectLst/>
                <a:latin typeface="+mn-lt"/>
                <a:ea typeface="+mn-ea"/>
                <a:cs typeface="+mn-cs"/>
              </a:rPr>
              <a:t>These would ride inside an American </a:t>
            </a:r>
            <a:r>
              <a:rPr lang="en-US" sz="1200" b="1" i="0" u="none" strike="noStrike" kern="1200" dirty="0">
                <a:solidFill>
                  <a:schemeClr val="tx1"/>
                </a:solidFill>
                <a:effectLst/>
                <a:latin typeface="+mn-lt"/>
                <a:ea typeface="+mn-ea"/>
                <a:cs typeface="+mn-cs"/>
              </a:rPr>
              <a:t>LGM-118A Peacekeeper ICBM</a:t>
            </a:r>
            <a:endParaRPr lang="en-US" sz="1200" b="0" i="0" u="none" strike="noStrike" kern="1200" dirty="0">
              <a:solidFill>
                <a:schemeClr val="tx1"/>
              </a:solidFill>
              <a:effectLst/>
              <a:latin typeface="+mn-lt"/>
              <a:ea typeface="+mn-ea"/>
              <a:cs typeface="+mn-cs"/>
            </a:endParaRPr>
          </a:p>
          <a:p>
            <a:r>
              <a:rPr lang="en-US" dirty="0"/>
              <a:t>Typical ICBMs have a range of 10k km and a speed of around 7km/s</a:t>
            </a:r>
          </a:p>
          <a:p>
            <a:endParaRPr lang="en-US" dirty="0"/>
          </a:p>
          <a:p>
            <a:r>
              <a:rPr lang="en-US" dirty="0"/>
              <a:t>Image Source:</a:t>
            </a:r>
          </a:p>
          <a:p>
            <a:r>
              <a:rPr lang="en-US" dirty="0"/>
              <a:t>https://en.wikipedia.org/wiki/File:MIRV-Reentry.jpg</a:t>
            </a:r>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volatility, interest rate,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filters are based on </a:t>
            </a:r>
            <a:r>
              <a:rPr lang="en-US" sz="1200" b="0" i="0" u="none" strike="noStrike" kern="1200" dirty="0">
                <a:solidFill>
                  <a:schemeClr val="tx1"/>
                </a:solidFill>
                <a:effectLst/>
                <a:latin typeface="+mn-lt"/>
                <a:ea typeface="+mn-ea"/>
                <a:cs typeface="+mn-cs"/>
                <a:hlinkClick r:id="rId3" tooltip="Linear dynamical system"/>
              </a:rPr>
              <a:t>linear dynamical systems</a:t>
            </a:r>
            <a:r>
              <a:rPr lang="en-US" sz="1200" b="0" i="0" u="none" strike="noStrike" kern="1200" dirty="0">
                <a:solidFill>
                  <a:schemeClr val="tx1"/>
                </a:solidFill>
                <a:effectLst/>
                <a:latin typeface="+mn-lt"/>
                <a:ea typeface="+mn-ea"/>
                <a:cs typeface="+mn-cs"/>
              </a:rPr>
              <a:t> discretized in the time domain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Examine the Kalman Gain in detail in 2 slides</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prosteriori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40780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359331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2/28/2025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2/28/2025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2/28/2025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2/28/2025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Navigating uncertainty and </a:t>
            </a:r>
            <a:r>
              <a:rPr lang="en-US" sz="4000" dirty="0" err="1"/>
              <a:t>rISk</a:t>
            </a:r>
            <a:r>
              <a:rPr lang="en-US" sz="4000" dirty="0"/>
              <a:t>:</a:t>
            </a:r>
            <a:br>
              <a:rPr lang="en-US" sz="4000" dirty="0"/>
            </a:br>
            <a:r>
              <a:rPr lang="en-US" sz="4000" dirty="0"/>
              <a:t>KALMAN FILTERS IN finance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ECC59-9D9D-9CA2-BD18-01F13C233EB6}"/>
              </a:ext>
            </a:extLst>
          </p:cNvPr>
          <p:cNvSpPr>
            <a:spLocks noGrp="1"/>
          </p:cNvSpPr>
          <p:nvPr>
            <p:ph type="title"/>
          </p:nvPr>
        </p:nvSpPr>
        <p:spPr/>
        <p:txBody>
          <a:bodyPr>
            <a:normAutofit fontScale="90000"/>
          </a:bodyPr>
          <a:lstStyle/>
          <a:p>
            <a:r>
              <a:rPr lang="en-US" dirty="0"/>
              <a:t>Kalman Filter</a:t>
            </a:r>
            <a:br>
              <a:rPr lang="en-US" dirty="0"/>
            </a:br>
            <a:r>
              <a:rPr lang="en-US" dirty="0"/>
              <a:t>Dynamic SPREAD ESTIMATION</a:t>
            </a:r>
            <a:br>
              <a:rPr lang="en-US" dirty="0"/>
            </a:br>
            <a:r>
              <a:rPr lang="en-US" dirty="0"/>
              <a:t>EURUSD versus USDJPY</a:t>
            </a:r>
          </a:p>
        </p:txBody>
      </p:sp>
      <p:pic>
        <p:nvPicPr>
          <p:cNvPr id="6" name="Content Placeholder 5">
            <a:extLst>
              <a:ext uri="{FF2B5EF4-FFF2-40B4-BE49-F238E27FC236}">
                <a16:creationId xmlns:a16="http://schemas.microsoft.com/office/drawing/2014/main" id="{BDDD33B3-09EC-942E-044B-3262C5A34320}"/>
              </a:ext>
            </a:extLst>
          </p:cNvPr>
          <p:cNvPicPr>
            <a:picLocks noGrp="1" noChangeAspect="1"/>
          </p:cNvPicPr>
          <p:nvPr>
            <p:ph sz="half" idx="1"/>
          </p:nvPr>
        </p:nvPicPr>
        <p:blipFill>
          <a:blip r:embed="rId2"/>
          <a:stretch>
            <a:fillRect/>
          </a:stretch>
        </p:blipFill>
        <p:spPr>
          <a:xfrm>
            <a:off x="685800" y="2617868"/>
            <a:ext cx="5334000" cy="3176426"/>
          </a:xfrm>
        </p:spPr>
      </p:pic>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720716CD-305E-1BF3-AC45-A0D77330D1FE}"/>
                  </a:ext>
                </a:extLst>
              </p:cNvPr>
              <p:cNvSpPr>
                <a:spLocks noGrp="1"/>
              </p:cNvSpPr>
              <p:nvPr>
                <p:ph sz="half" idx="2"/>
              </p:nvPr>
            </p:nvSpPr>
            <p:spPr/>
            <p:txBody>
              <a:bodyPr/>
              <a:lstStyle/>
              <a:p>
                <a:r>
                  <a:rPr lang="en-US" sz="20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𝑘</m:t>
                          </m:r>
                        </m:sub>
                      </m:sSub>
                      <m:r>
                        <a:rPr lang="en-US" sz="2000" i="1">
                          <a:latin typeface="Cambria Math" panose="02040503050406030204" pitchFamily="18" charset="0"/>
                        </a:rPr>
                        <m:t>=</m:t>
                      </m:r>
                      <m:d>
                        <m:dPr>
                          <m:begChr m:val="["/>
                          <m:endChr m:val="]"/>
                          <m:ctrlPr>
                            <a:rPr lang="en-US" sz="2000" i="1">
                              <a:latin typeface="Cambria Math" panose="02040503050406030204" pitchFamily="18" charset="0"/>
                            </a:rPr>
                          </m:ctrlPr>
                        </m:dPr>
                        <m:e>
                          <m:m>
                            <m:mPr>
                              <m:mcs>
                                <m:mc>
                                  <m:mcPr>
                                    <m:count m:val="1"/>
                                    <m:mcJc m:val="center"/>
                                  </m:mcPr>
                                </m:mc>
                              </m:mcs>
                              <m:ctrlPr>
                                <a:rPr lang="en-US" sz="2000" i="1" smtClean="0">
                                  <a:latin typeface="Cambria Math" panose="02040503050406030204" pitchFamily="18" charset="0"/>
                                </a:rPr>
                              </m:ctrlPr>
                            </m:mPr>
                            <m:mr>
                              <m:e>
                                <m:r>
                                  <m:rPr>
                                    <m:brk m:alnAt="7"/>
                                  </m:rPr>
                                  <a:rPr lang="en-US" sz="2000" b="0" i="1" smtClean="0">
                                    <a:latin typeface="Cambria Math" panose="02040503050406030204" pitchFamily="18" charset="0"/>
                                  </a:rPr>
                                  <m:t>𝑠</m:t>
                                </m:r>
                              </m:e>
                            </m:mr>
                            <m:mr>
                              <m:e>
                                <m:r>
                                  <a:rPr lang="en-US" sz="2000" b="0" i="1" smtClean="0">
                                    <a:latin typeface="Cambria Math" panose="02040503050406030204" pitchFamily="18" charset="0"/>
                                  </a:rPr>
                                  <m:t>𝑣</m:t>
                                </m:r>
                              </m:e>
                            </m:mr>
                          </m:m>
                        </m:e>
                      </m:d>
                    </m:oMath>
                  </m:oMathPara>
                </a14:m>
                <a:endParaRPr lang="en-US" sz="2000" dirty="0"/>
              </a:p>
              <a:p>
                <a:pPr/>
                <a:r>
                  <a:rPr lang="en-US" sz="2000" b="1" i="1" dirty="0"/>
                  <a:t>s</a:t>
                </a:r>
                <a:r>
                  <a:rPr lang="en-US" sz="2000" dirty="0"/>
                  <a:t>: spread between EURUSD and USDJPY</a:t>
                </a:r>
              </a:p>
              <a:p>
                <a:pPr/>
                <a:r>
                  <a:rPr lang="en-US" sz="2000" b="1" i="1" dirty="0"/>
                  <a:t>v</a:t>
                </a:r>
                <a:r>
                  <a:rPr lang="en-US" sz="2000" dirty="0"/>
                  <a:t>: velocity (change in spread)</a:t>
                </a:r>
              </a:p>
              <a:p>
                <a:pPr marL="0" indent="0">
                  <a:buNone/>
                </a:pPr>
                <a:endParaRPr lang="en-US" dirty="0"/>
              </a:p>
              <a:p>
                <a:pPr marL="0" indent="0">
                  <a:buNone/>
                </a:pPr>
                <a:endParaRPr lang="en-US" dirty="0"/>
              </a:p>
              <a:p>
                <a:pPr marL="0" indent="0">
                  <a:buNone/>
                </a:pPr>
                <a:endParaRPr lang="en-US" dirty="0"/>
              </a:p>
            </p:txBody>
          </p:sp>
        </mc:Choice>
        <mc:Fallback>
          <p:sp>
            <p:nvSpPr>
              <p:cNvPr id="4" name="Content Placeholder 3">
                <a:extLst>
                  <a:ext uri="{FF2B5EF4-FFF2-40B4-BE49-F238E27FC236}">
                    <a16:creationId xmlns:a16="http://schemas.microsoft.com/office/drawing/2014/main" id="{720716CD-305E-1BF3-AC45-A0D77330D1FE}"/>
                  </a:ext>
                </a:extLst>
              </p:cNvPr>
              <p:cNvSpPr>
                <a:spLocks noGrp="1" noRot="1" noChangeAspect="1" noMove="1" noResize="1" noEditPoints="1" noAdjustHandles="1" noChangeArrowheads="1" noChangeShapeType="1" noTextEdit="1"/>
              </p:cNvSpPr>
              <p:nvPr>
                <p:ph sz="half" idx="2"/>
              </p:nvPr>
            </p:nvSpPr>
            <p:spPr>
              <a:blipFill>
                <a:blip r:embed="rId3"/>
                <a:stretch>
                  <a:fillRect l="-1029" t="-1515" r="-229"/>
                </a:stretch>
              </a:blipFill>
            </p:spPr>
            <p:txBody>
              <a:bodyPr/>
              <a:lstStyle/>
              <a:p>
                <a:r>
                  <a:rPr lang="en-US">
                    <a:noFill/>
                  </a:rPr>
                  <a:t> </a:t>
                </a:r>
              </a:p>
            </p:txBody>
          </p:sp>
        </mc:Fallback>
      </mc:AlternateContent>
    </p:spTree>
    <p:extLst>
      <p:ext uri="{BB962C8B-B14F-4D97-AF65-F5344CB8AC3E}">
        <p14:creationId xmlns:p14="http://schemas.microsoft.com/office/powerpoint/2010/main" val="399071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9C83FC6E-AABD-8A27-D832-3B1743D89791}"/>
                  </a:ext>
                </a:extLst>
              </p:cNvPr>
              <p:cNvSpPr>
                <a:spLocks noGrp="1"/>
              </p:cNvSpPr>
              <p:nvPr>
                <p:ph sz="half" idx="2"/>
              </p:nvPr>
            </p:nvSpPr>
            <p:spPr/>
            <p:txBody>
              <a:bodyPr>
                <a:normAutofit lnSpcReduction="10000"/>
              </a:bodyPr>
              <a:lstStyle/>
              <a:p>
                <a:r>
                  <a:rPr lang="en-US" sz="2400" dirty="0"/>
                  <a:t>Observation Matrix</a:t>
                </a:r>
              </a:p>
              <a:p>
                <a:pPr marL="0" indent="0">
                  <a:buNone/>
                </a:pPr>
                <a14:m>
                  <m:oMathPara xmlns:m="http://schemas.openxmlformats.org/officeDocument/2006/math">
                    <m:oMathParaPr>
                      <m:jc m:val="center"/>
                    </m:oMathParaPr>
                    <m:oMath xmlns:m="http://schemas.openxmlformats.org/officeDocument/2006/math">
                      <m:r>
                        <a:rPr lang="en-US" sz="2400" b="0" i="1" smtClean="0">
                          <a:latin typeface="Cambria Math" panose="02040503050406030204" pitchFamily="18" charset="0"/>
                        </a:rPr>
                        <m:t>𝐻</m:t>
                      </m:r>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eqArr>
                            <m:eqArrPr>
                              <m:ctrlPr>
                                <a:rPr lang="en-US" sz="2400" b="0" i="1" smtClean="0">
                                  <a:latin typeface="Cambria Math" panose="02040503050406030204" pitchFamily="18" charset="0"/>
                                </a:rPr>
                              </m:ctrlPr>
                            </m:eqArrPr>
                            <m:e>
                              <m:sSub>
                                <m:sSubPr>
                                  <m:ctrlPr>
                                    <a:rPr lang="en-US" sz="2400" b="0" i="1" smtClean="0">
                                      <a:latin typeface="Cambria Math" panose="02040503050406030204" pitchFamily="18" charset="0"/>
                                    </a:rPr>
                                  </m:ctrlPr>
                                </m:sSubPr>
                                <m:e>
                                  <m:r>
                                    <a:rPr lang="en-US" sz="2400" i="1" smtClean="0">
                                      <a:latin typeface="Cambria Math" panose="02040503050406030204" pitchFamily="18" charset="0"/>
                                    </a:rPr>
                                    <m:t>𝑃</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e>
                              <m:r>
                                <a:rPr lang="en-US" sz="2400" b="0" i="1" smtClean="0">
                                  <a:latin typeface="Cambria Math" panose="02040503050406030204" pitchFamily="18" charset="0"/>
                                </a:rPr>
                                <m:t>1</m:t>
                              </m:r>
                            </m:e>
                          </m:eqArr>
                        </m:e>
                      </m:d>
                    </m:oMath>
                  </m:oMathPara>
                </a14:m>
                <a:endParaRPr lang="en-US" sz="2400" dirty="0"/>
              </a:p>
              <a:p>
                <a:pPr marL="0" indent="0" algn="ctr">
                  <a:buNone/>
                </a:pPr>
                <a:r>
                  <a:rPr lang="en-US" sz="2400" dirty="0"/>
                  <a:t>corresponds to</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𝑃</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oMath>
                  </m:oMathPara>
                </a14:m>
                <a:endParaRPr lang="en-US" sz="2400" dirty="0"/>
              </a:p>
              <a:p>
                <a:pPr marL="0" indent="0" algn="ctr">
                  <a:buNone/>
                </a:pPr>
                <a:endParaRPr lang="en-US" sz="2400" dirty="0"/>
              </a:p>
              <a:p>
                <a:r>
                  <a:rPr lang="en-US" sz="2400" dirty="0"/>
                  <a:t>State Vector</a:t>
                </a:r>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1</m:t>
                                    </m:r>
                                  </m:sub>
                                </m:sSub>
                              </m:e>
                            </m:mr>
                            <m:m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0</m:t>
                                    </m:r>
                                  </m:sub>
                                </m:sSub>
                              </m:e>
                            </m:mr>
                          </m:m>
                        </m:e>
                      </m:d>
                    </m:oMath>
                  </m:oMathPara>
                </a14:m>
                <a:endParaRPr lang="en-US" sz="2400" dirty="0"/>
              </a:p>
              <a:p>
                <a:pPr marL="0" indent="0">
                  <a:buNone/>
                </a:pPr>
                <a:endParaRPr lang="en-US" sz="2400" dirty="0"/>
              </a:p>
              <a:p>
                <a:r>
                  <a:rPr lang="en-US" dirty="0"/>
                  <a:t>Betas are slope and intercept</a:t>
                </a:r>
              </a:p>
            </p:txBody>
          </p:sp>
        </mc:Choice>
        <mc:Fallback>
          <p:sp>
            <p:nvSpPr>
              <p:cNvPr id="6" name="Content Placeholder 5">
                <a:extLst>
                  <a:ext uri="{FF2B5EF4-FFF2-40B4-BE49-F238E27FC236}">
                    <a16:creationId xmlns:a16="http://schemas.microsoft.com/office/drawing/2014/main" id="{9C83FC6E-AABD-8A27-D832-3B1743D89791}"/>
                  </a:ext>
                </a:extLst>
              </p:cNvPr>
              <p:cNvSpPr>
                <a:spLocks noGrp="1" noRot="1" noChangeAspect="1" noMove="1" noResize="1" noEditPoints="1" noAdjustHandles="1" noChangeArrowheads="1" noChangeShapeType="1" noTextEdit="1"/>
              </p:cNvSpPr>
              <p:nvPr>
                <p:ph sz="half" idx="2"/>
              </p:nvPr>
            </p:nvSpPr>
            <p:spPr>
              <a:blipFill>
                <a:blip r:embed="rId3"/>
                <a:stretch>
                  <a:fillRect l="-1600" t="-3030" b="-1970"/>
                </a:stretch>
              </a:blipFill>
            </p:spPr>
            <p:txBody>
              <a:bodyPr/>
              <a:lstStyle/>
              <a:p>
                <a:r>
                  <a:rPr lang="en-US">
                    <a:noFill/>
                  </a:rPr>
                  <a:t> </a:t>
                </a:r>
              </a:p>
            </p:txBody>
          </p:sp>
        </mc:Fallback>
      </mc:AlternateContent>
      <p:pic>
        <p:nvPicPr>
          <p:cNvPr id="7" name="Content Placeholder 9">
            <a:extLst>
              <a:ext uri="{FF2B5EF4-FFF2-40B4-BE49-F238E27FC236}">
                <a16:creationId xmlns:a16="http://schemas.microsoft.com/office/drawing/2014/main" id="{B2389161-3746-4F47-86D7-B658BDFE3809}"/>
              </a:ext>
            </a:extLst>
          </p:cNvPr>
          <p:cNvPicPr>
            <a:picLocks noGrp="1" noChangeAspect="1"/>
          </p:cNvPicPr>
          <p:nvPr>
            <p:ph sz="half" idx="1"/>
          </p:nvPr>
        </p:nvPicPr>
        <p:blipFill>
          <a:blip r:embed="rId4"/>
          <a:stretch>
            <a:fillRect/>
          </a:stretch>
        </p:blipFill>
        <p:spPr>
          <a:xfrm>
            <a:off x="685800" y="2639877"/>
            <a:ext cx="5334000" cy="3132409"/>
          </a:xfrm>
        </p:spPr>
      </p:pic>
    </p:spTree>
    <p:extLst>
      <p:ext uri="{BB962C8B-B14F-4D97-AF65-F5344CB8AC3E}">
        <p14:creationId xmlns:p14="http://schemas.microsoft.com/office/powerpoint/2010/main" val="3609972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F9CF6-FF08-3A3C-AC74-C2CF8BE8B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6F1E7-BFE2-EC1F-060E-2A9E0C1B6CDB}"/>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p:pic>
        <p:nvPicPr>
          <p:cNvPr id="9" name="Content Placeholder 8">
            <a:extLst>
              <a:ext uri="{FF2B5EF4-FFF2-40B4-BE49-F238E27FC236}">
                <a16:creationId xmlns:a16="http://schemas.microsoft.com/office/drawing/2014/main" id="{AB4A2BF2-7838-253A-7BCC-748DC9F1772A}"/>
              </a:ext>
            </a:extLst>
          </p:cNvPr>
          <p:cNvPicPr>
            <a:picLocks noGrp="1" noChangeAspect="1"/>
          </p:cNvPicPr>
          <p:nvPr>
            <p:ph sz="half" idx="1"/>
          </p:nvPr>
        </p:nvPicPr>
        <p:blipFill>
          <a:blip r:embed="rId3"/>
          <a:stretch>
            <a:fillRect/>
          </a:stretch>
        </p:blipFill>
        <p:spPr>
          <a:xfrm>
            <a:off x="800419" y="2517192"/>
            <a:ext cx="5104762" cy="3377778"/>
          </a:xfrm>
        </p:spPr>
      </p:pic>
      <p:pic>
        <p:nvPicPr>
          <p:cNvPr id="12" name="Content Placeholder 11">
            <a:extLst>
              <a:ext uri="{FF2B5EF4-FFF2-40B4-BE49-F238E27FC236}">
                <a16:creationId xmlns:a16="http://schemas.microsoft.com/office/drawing/2014/main" id="{11DDCF99-C8D6-466D-AD29-3AB67CB5030F}"/>
              </a:ext>
            </a:extLst>
          </p:cNvPr>
          <p:cNvPicPr>
            <a:picLocks noGrp="1" noChangeAspect="1"/>
          </p:cNvPicPr>
          <p:nvPr>
            <p:ph sz="half" idx="2"/>
          </p:nvPr>
        </p:nvPicPr>
        <p:blipFill>
          <a:blip r:embed="rId4"/>
          <a:stretch>
            <a:fillRect/>
          </a:stretch>
        </p:blipFill>
        <p:spPr>
          <a:xfrm>
            <a:off x="6540787" y="2593383"/>
            <a:ext cx="4596825" cy="3225397"/>
          </a:xfrm>
        </p:spPr>
      </p:pic>
    </p:spTree>
    <p:extLst>
      <p:ext uri="{BB962C8B-B14F-4D97-AF65-F5344CB8AC3E}">
        <p14:creationId xmlns:p14="http://schemas.microsoft.com/office/powerpoint/2010/main" val="1510250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Constants</a:t>
            </a:r>
          </a:p>
          <a:p>
            <a:pPr marL="0" indent="0">
              <a:buNone/>
            </a:pPr>
            <a:r>
              <a:rPr lang="en-US" sz="1200" dirty="0">
                <a:latin typeface="Courier New" panose="02070309020205020404" pitchFamily="49" charset="0"/>
                <a:cs typeface="Courier New" panose="02070309020205020404" pitchFamily="49" charset="0"/>
              </a:rPr>
              <a:t>g:9.81;  / gravity m/s^2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Time steps</a:t>
            </a:r>
          </a:p>
          <a:p>
            <a:pPr marL="0" indent="0">
              <a:buNone/>
            </a:pPr>
            <a:r>
              <a:rPr lang="en-US" sz="1200" dirty="0">
                <a:latin typeface="Courier New" panose="02070309020205020404" pitchFamily="49" charset="0"/>
                <a:cs typeface="Courier New" panose="02070309020205020404" pitchFamily="49" charset="0"/>
              </a:rPr>
              <a:t>dt:0.1;</a:t>
            </a:r>
          </a:p>
          <a:p>
            <a:pPr marL="0" indent="0">
              <a:buNone/>
            </a:pPr>
            <a:r>
              <a:rPr lang="en-US" sz="1200" dirty="0">
                <a:latin typeface="Courier New" panose="02070309020205020404" pitchFamily="49" charset="0"/>
                <a:cs typeface="Courier New" panose="02070309020205020404" pitchFamily="49" charset="0"/>
              </a:rPr>
              <a:t>/ [b]</a:t>
            </a:r>
            <a:r>
              <a:rPr lang="en-US" sz="1200" dirty="0" err="1">
                <a:latin typeface="Courier New" panose="02070309020205020404" pitchFamily="49" charset="0"/>
                <a:cs typeface="Courier New" panose="02070309020205020404" pitchFamily="49" charset="0"/>
              </a:rPr>
              <a:t>egin</a:t>
            </a:r>
            <a:r>
              <a:rPr lang="en-US" sz="1200" dirty="0">
                <a:latin typeface="Courier New" panose="02070309020205020404" pitchFamily="49" charset="0"/>
                <a:cs typeface="Courier New" panose="02070309020205020404" pitchFamily="49" charset="0"/>
              </a:rPr>
              <a:t>; [e]</a:t>
            </a:r>
            <a:r>
              <a:rPr lang="en-US" sz="1200" dirty="0" err="1">
                <a:latin typeface="Courier New" panose="02070309020205020404" pitchFamily="49" charset="0"/>
                <a:cs typeface="Courier New" panose="02070309020205020404" pitchFamily="49" charset="0"/>
              </a:rPr>
              <a:t>nd</a:t>
            </a:r>
            <a:r>
              <a:rPr lang="en-US" sz="1200" dirty="0">
                <a:latin typeface="Courier New" panose="02070309020205020404" pitchFamily="49" charset="0"/>
                <a:cs typeface="Courier New" panose="02070309020205020404" pitchFamily="49" charset="0"/>
              </a:rPr>
              <a:t>; [s]</a:t>
            </a:r>
            <a:r>
              <a:rPr lang="en-US" sz="1200" dirty="0" err="1">
                <a:latin typeface="Courier New" panose="02070309020205020404" pitchFamily="49" charset="0"/>
                <a:cs typeface="Courier New" panose="02070309020205020404" pitchFamily="49" charset="0"/>
              </a:rPr>
              <a:t>tep</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arange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"j"$-[</a:t>
            </a:r>
            <a:r>
              <a:rPr lang="en-US" sz="1200" dirty="0" err="1">
                <a:latin typeface="Courier New" panose="02070309020205020404" pitchFamily="49" charset="0"/>
                <a:cs typeface="Courier New" panose="02070309020205020404" pitchFamily="49" charset="0"/>
              </a:rPr>
              <a:t>e;b</a:t>
            </a:r>
            <a:r>
              <a:rPr lang="en-US" sz="1200" dirty="0">
                <a:latin typeface="Courier New" panose="02070309020205020404" pitchFamily="49" charset="0"/>
                <a:cs typeface="Courier New" panose="02070309020205020404" pitchFamily="49" charset="0"/>
              </a:rPr>
              <a:t>]%s};</a:t>
            </a:r>
          </a:p>
          <a:p>
            <a:pPr marL="0" indent="0">
              <a:buNone/>
            </a:pPr>
            <a:r>
              <a:rPr lang="en-US" sz="1200" dirty="0" err="1">
                <a:latin typeface="Courier New" panose="02070309020205020404" pitchFamily="49" charset="0"/>
                <a:cs typeface="Courier New" panose="02070309020205020404" pitchFamily="49" charset="0"/>
              </a:rPr>
              <a:t>times:arange</a:t>
            </a:r>
            <a:r>
              <a:rPr lang="en-US" sz="1200" dirty="0">
                <a:latin typeface="Courier New" panose="02070309020205020404" pitchFamily="49" charset="0"/>
                <a:cs typeface="Courier New" panose="02070309020205020404" pitchFamily="49" charset="0"/>
              </a:rPr>
              <a:t>[0;10;dt];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Initial conditions</a:t>
            </a:r>
          </a:p>
          <a:p>
            <a:pPr marL="0" indent="0">
              <a:buNone/>
            </a:pPr>
            <a:r>
              <a:rPr lang="en-US" sz="1200" dirty="0">
                <a:latin typeface="Courier New" panose="02070309020205020404" pitchFamily="49" charset="0"/>
                <a:cs typeface="Courier New" panose="02070309020205020404" pitchFamily="49" charset="0"/>
              </a:rPr>
              <a:t>x0:0; y0:0; vx0:50; vy0:50; / pos in m; vel in m/s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Actual trajectory</a:t>
            </a:r>
          </a:p>
          <a:p>
            <a:pPr marL="0" indent="0">
              <a:buNone/>
            </a:pPr>
            <a:r>
              <a:rPr lang="en-US" sz="1200" dirty="0" err="1">
                <a:latin typeface="Courier New" panose="02070309020205020404" pitchFamily="49" charset="0"/>
                <a:cs typeface="Courier New" panose="02070309020205020404" pitchFamily="49" charset="0"/>
              </a:rPr>
              <a:t>atraj</a:t>
            </a:r>
            <a:r>
              <a:rPr lang="en-US" sz="1200" dirty="0">
                <a:latin typeface="Courier New" panose="02070309020205020404" pitchFamily="49" charset="0"/>
                <a:cs typeface="Courier New" panose="02070309020205020404" pitchFamily="49" charset="0"/>
              </a:rPr>
              <a:t>:{[g;x0;y0;vx0;vy0;t]</a:t>
            </a:r>
          </a:p>
          <a:p>
            <a:pPr marL="0" indent="0">
              <a:buNone/>
            </a:pPr>
            <a:r>
              <a:rPr lang="en-US" sz="1200" dirty="0">
                <a:latin typeface="Courier New" panose="02070309020205020404" pitchFamily="49" charset="0"/>
                <a:cs typeface="Courier New" panose="02070309020205020404" pitchFamily="49" charset="0"/>
              </a:rPr>
              <a:t>  x:x0+vx0*t;               / x pos</a:t>
            </a:r>
          </a:p>
          <a:p>
            <a:pPr marL="0" indent="0">
              <a:buNone/>
            </a:pPr>
            <a:r>
              <a:rPr lang="en-US" sz="1200" dirty="0">
                <a:latin typeface="Courier New" panose="02070309020205020404" pitchFamily="49" charset="0"/>
                <a:cs typeface="Courier New" panose="02070309020205020404" pitchFamily="49" charset="0"/>
              </a:rPr>
              <a:t>  y:-[y0+vy0*t;0.5*g*t*t];  / y pos y0+vy0*t-0.5*g*t^2</a:t>
            </a:r>
          </a:p>
          <a:p>
            <a:pPr marL="0" indent="0">
              <a:buNone/>
            </a:pPr>
            <a:r>
              <a:rPr lang="en-US" sz="1200" dirty="0">
                <a:latin typeface="Courier New" panose="02070309020205020404" pitchFamily="49" charset="0"/>
                <a:cs typeface="Courier New" panose="02070309020205020404" pitchFamily="49" charset="0"/>
              </a:rPr>
              <a:t>  vx:vx0;                   / x vel (no air resistance)</a:t>
            </a:r>
          </a:p>
          <a:p>
            <a:pPr marL="0" indent="0">
              <a:buNone/>
            </a:pPr>
            <a:r>
              <a:rPr lang="en-US" sz="1200" dirty="0">
                <a:latin typeface="Courier New" panose="02070309020205020404" pitchFamily="49" charset="0"/>
                <a:cs typeface="Courier New" panose="02070309020205020404" pitchFamily="49" charset="0"/>
              </a:rPr>
              <a:t>  vy:vy0-g*t;               / y vel (gravity but no air res)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x;y;vx;vy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act_traj:atraj</a:t>
            </a:r>
            <a:r>
              <a:rPr lang="en-US" sz="1200" dirty="0">
                <a:latin typeface="Courier New" panose="02070309020205020404" pitchFamily="49" charset="0"/>
                <a:cs typeface="Courier New" panose="02070309020205020404" pitchFamily="49" charset="0"/>
              </a:rPr>
              <a:t>[g;x0;y0;vx0;vy0;];</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Simulate actual trajectory</a:t>
            </a:r>
          </a:p>
          <a:p>
            <a:pPr marL="0" indent="0">
              <a:buNone/>
            </a:pPr>
            <a:r>
              <a:rPr lang="en-US" sz="1200" dirty="0" err="1">
                <a:latin typeface="Courier New" panose="02070309020205020404" pitchFamily="49" charset="0"/>
                <a:cs typeface="Courier New" panose="02070309020205020404" pitchFamily="49" charset="0"/>
              </a:rPr>
              <a:t>true_traj:act_traj</a:t>
            </a:r>
            <a:r>
              <a:rPr lang="en-US" sz="1200" dirty="0">
                <a:latin typeface="Courier New" panose="02070309020205020404" pitchFamily="49" charset="0"/>
                <a:cs typeface="Courier New" panose="02070309020205020404" pitchFamily="49" charset="0"/>
              </a:rPr>
              <a:t>[times];  / use the projection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Simulate measurements</a:t>
            </a:r>
          </a:p>
          <a:p>
            <a:pPr marL="0" indent="0">
              <a:buNone/>
            </a:pPr>
            <a:r>
              <a:rPr lang="en-US" sz="1200" dirty="0">
                <a:latin typeface="Courier New" panose="02070309020205020404" pitchFamily="49" charset="0"/>
                <a:cs typeface="Courier New" panose="02070309020205020404" pitchFamily="49" charset="0"/>
              </a:rPr>
              <a:t>pos_meas_noise:1.0;  / standard dev of position measurements</a:t>
            </a:r>
          </a:p>
          <a:p>
            <a:pPr marL="0" indent="0">
              <a:buNone/>
            </a:pPr>
            <a:r>
              <a:rPr lang="en-US" sz="1200" dirty="0">
                <a:latin typeface="Courier New" panose="02070309020205020404" pitchFamily="49" charset="0"/>
                <a:cs typeface="Courier New" panose="02070309020205020404" pitchFamily="49" charset="0"/>
              </a:rPr>
              <a:t>vel_meas_noise:0.5;  / standard dev of velocity measurements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Use Nick </a:t>
            </a:r>
            <a:r>
              <a:rPr lang="en-US" sz="1200" dirty="0" err="1">
                <a:latin typeface="Courier New" panose="02070309020205020404" pitchFamily="49" charset="0"/>
                <a:cs typeface="Courier New" panose="02070309020205020404" pitchFamily="49" charset="0"/>
              </a:rPr>
              <a:t>Psaris</a:t>
            </a:r>
            <a:r>
              <a:rPr lang="en-US" sz="1200" dirty="0">
                <a:latin typeface="Courier New" panose="02070309020205020404" pitchFamily="49" charset="0"/>
                <a:cs typeface="Courier New" panose="02070309020205020404" pitchFamily="49" charset="0"/>
              </a:rPr>
              <a:t> Box Muller algorithm for </a:t>
            </a:r>
          </a:p>
          <a:p>
            <a:pPr marL="0" indent="0">
              <a:buNone/>
            </a:pPr>
            <a:r>
              <a:rPr lang="en-US" sz="1200" dirty="0">
                <a:latin typeface="Courier New" panose="02070309020205020404" pitchFamily="49" charset="0"/>
                <a:cs typeface="Courier New" panose="02070309020205020404" pitchFamily="49" charset="0"/>
              </a:rPr>
              <a:t>/ generating pairs of independent, standard normally distributed</a:t>
            </a:r>
          </a:p>
          <a:p>
            <a:pPr marL="0" indent="0">
              <a:buNone/>
            </a:pPr>
            <a:r>
              <a:rPr lang="en-US" sz="1200" dirty="0">
                <a:latin typeface="Courier New" panose="02070309020205020404" pitchFamily="49" charset="0"/>
                <a:cs typeface="Courier New" panose="02070309020205020404" pitchFamily="49" charset="0"/>
              </a:rPr>
              <a:t>/ random variables from uniformly distributed random variables</a:t>
            </a:r>
          </a:p>
          <a:p>
            <a:pPr marL="0" indent="0">
              <a:buNone/>
            </a:pPr>
            <a:r>
              <a:rPr lang="en-US" sz="1200" dirty="0" err="1">
                <a:latin typeface="Courier New" panose="02070309020205020404" pitchFamily="49" charset="0"/>
                <a:cs typeface="Courier New" panose="02070309020205020404" pitchFamily="49" charset="0"/>
              </a:rPr>
              <a:t>meas_traj:true_traj</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pos_meas_noise;vel_meas_noise</a:t>
            </a:r>
            <a:r>
              <a:rPr lang="en-US" sz="1200" dirty="0">
                <a:latin typeface="Courier New" panose="02070309020205020404" pitchFamily="49" charset="0"/>
                <a:cs typeface="Courier New" panose="02070309020205020404" pitchFamily="49" charset="0"/>
              </a:rPr>
              <a:t>)0 0 1 1;]  / scale std dev</a:t>
            </a:r>
          </a:p>
          <a:p>
            <a:pPr marL="0" indent="0">
              <a:buNone/>
            </a:pPr>
            <a:r>
              <a:rPr lang="en-US" sz="1200" dirty="0">
                <a:latin typeface="Courier New" panose="02070309020205020404" pitchFamily="49" charset="0"/>
                <a:cs typeface="Courier New" panose="02070309020205020404" pitchFamily="49" charset="0"/>
              </a:rPr>
              <a:t>  (4 0N)#.stat.bm*[4;count times]?1f;         / measurement errors</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id:{(2#x)#1,x#0};  / Identity matrix from </a:t>
            </a:r>
            <a:r>
              <a:rPr lang="en-US" sz="1200" dirty="0" err="1">
                <a:latin typeface="Courier New" panose="02070309020205020404" pitchFamily="49" charset="0"/>
                <a:cs typeface="Courier New" panose="02070309020205020404" pitchFamily="49" charset="0"/>
              </a:rPr>
              <a:t>qphrasebook</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a:latin typeface="Courier New" panose="02070309020205020404" pitchFamily="49" charset="0"/>
                <a:cs typeface="Courier New" panose="02070309020205020404" pitchFamily="49" charset="0"/>
              </a:rPr>
              <a:t>/ State vector [x, y, </a:t>
            </a:r>
            <a:r>
              <a:rPr lang="en-US" sz="1200" dirty="0" err="1">
                <a:latin typeface="Courier New" panose="02070309020205020404" pitchFamily="49" charset="0"/>
                <a:cs typeface="Courier New" panose="02070309020205020404" pitchFamily="49" charset="0"/>
              </a:rPr>
              <a:t>vx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:(4;count times)#0f;</a:t>
            </a:r>
          </a:p>
          <a:p>
            <a:pPr marL="0" indent="0">
              <a:buNone/>
            </a:pPr>
            <a:r>
              <a:rPr lang="en-US" sz="1200" dirty="0">
                <a:latin typeface="Courier New" panose="02070309020205020404" pitchFamily="49" charset="0"/>
                <a:cs typeface="Courier New" panose="02070309020205020404" pitchFamily="49" charset="0"/>
              </a:rPr>
              <a:t>P:"f"$id 4;       / State Covariance matrix</a:t>
            </a:r>
          </a:p>
          <a:p>
            <a:pPr marL="0" indent="0">
              <a:buNone/>
            </a:pPr>
            <a:r>
              <a:rPr lang="en-US" sz="1200" dirty="0">
                <a:latin typeface="Courier New" panose="02070309020205020404" pitchFamily="49" charset="0"/>
                <a:cs typeface="Courier New" panose="02070309020205020404" pitchFamily="49" charset="0"/>
              </a:rPr>
              <a:t>R:*[(pos_meas_noise;vel_meas_noise)0 0 1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Measurement Noise Covariance</a:t>
            </a:r>
          </a:p>
          <a:p>
            <a:pPr marL="0" indent="0">
              <a:buNone/>
            </a:pPr>
            <a:r>
              <a:rPr lang="en-US" sz="1200" dirty="0">
                <a:latin typeface="Courier New" panose="02070309020205020404" pitchFamily="49" charset="0"/>
                <a:cs typeface="Courier New" panose="02070309020205020404" pitchFamily="49" charset="0"/>
              </a:rPr>
              <a:t>Q:0.005*"</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Process Noise Covariance</a:t>
            </a:r>
          </a:p>
          <a:p>
            <a:pPr marL="0" indent="0">
              <a:buNone/>
            </a:pPr>
            <a:r>
              <a:rPr lang="en-US" sz="1200" dirty="0">
                <a:latin typeface="Courier New" panose="02070309020205020404" pitchFamily="49" charset="0"/>
                <a:cs typeface="Courier New" panose="02070309020205020404" pitchFamily="49" charset="0"/>
              </a:rPr>
              <a:t>F:"f"$id 4;       / State Transition Matrix</a:t>
            </a:r>
          </a:p>
          <a:p>
            <a:pPr marL="0" indent="0">
              <a:buNone/>
            </a:pPr>
            <a:r>
              <a:rPr lang="en-US" sz="1200" dirty="0">
                <a:latin typeface="Courier New" panose="02070309020205020404" pitchFamily="49" charset="0"/>
                <a:cs typeface="Courier New" panose="02070309020205020404" pitchFamily="49" charset="0"/>
              </a:rPr>
              <a:t>F:(@[F 0;2;+;dt];@[F 1;3;+;dt];F 2;F 3);</a:t>
            </a:r>
          </a:p>
          <a:p>
            <a:pPr marL="0" indent="0">
              <a:buNone/>
            </a:pPr>
            <a:r>
              <a:rPr lang="en-US" sz="1200" dirty="0">
                <a:latin typeface="Courier New" panose="02070309020205020404" pitchFamily="49" charset="0"/>
                <a:cs typeface="Courier New" panose="02070309020205020404" pitchFamily="49" charset="0"/>
              </a:rPr>
              <a:t>H:"f"$id 4;       / Measurement Matrix (pos and vel)</a:t>
            </a:r>
          </a:p>
          <a:p>
            <a:pPr marL="0" indent="0">
              <a:buNone/>
            </a:pPr>
            <a:r>
              <a:rPr lang="en-US" sz="1200" dirty="0">
                <a:latin typeface="Courier New" panose="02070309020205020404" pitchFamily="49" charset="0"/>
                <a:cs typeface="Courier New" panose="02070309020205020404" pitchFamily="49" charset="0"/>
              </a:rPr>
              <a:t>G:(4;4;count times)#0f;</a:t>
            </a:r>
          </a:p>
        </p:txBody>
      </p:sp>
    </p:spTree>
    <p:extLst>
      <p:ext uri="{BB962C8B-B14F-4D97-AF65-F5344CB8AC3E}">
        <p14:creationId xmlns:p14="http://schemas.microsoft.com/office/powerpoint/2010/main" val="65477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S:$[H;$[pP;flip H]]+R;   / intermediate matrix for inversion</a:t>
            </a:r>
          </a:p>
          <a:p>
            <a:pPr marL="0" indent="0">
              <a:buNone/>
            </a:pPr>
            <a:r>
              <a:rPr lang="en-US" sz="1200" dirty="0">
                <a:latin typeface="Courier New" panose="02070309020205020404" pitchFamily="49" charset="0"/>
                <a:cs typeface="Courier New" panose="02070309020205020404" pitchFamily="49" charset="0"/>
              </a:rPr>
              <a:t>  K:$[pP;$[flip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I:"f"$id 4;    / Identity Matrix</a:t>
            </a:r>
          </a:p>
          <a:p>
            <a:pPr marL="0" indent="0">
              <a:buNone/>
            </a:pPr>
            <a:r>
              <a:rPr lang="en-US" sz="1200" dirty="0">
                <a:latin typeface="Courier New" panose="02070309020205020404" pitchFamily="49" charset="0"/>
                <a:cs typeface="Courier New" panose="02070309020205020404" pitchFamily="49" charset="0"/>
              </a:rPr>
              <a:t>  K:computeKalmanGain[H;pP;R];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y:ms-$[H;ps];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a:t>
            </a:r>
            <a:r>
              <a:rPr lang="en-US" sz="1200" dirty="0" err="1">
                <a:latin typeface="Courier New" panose="02070309020205020404" pitchFamily="49" charset="0"/>
                <a:cs typeface="Courier New" panose="02070309020205020404" pitchFamily="49" charset="0"/>
              </a:rPr>
              <a:t>estimat</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P:$[I-$[K;H];pP];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7491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02AE-3B46-7282-B3AC-50065CC6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E6DCA-1AB5-21B2-2CCC-B975B6B50268}"/>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5B057E8E-46F6-CD65-965D-89B46CCB098D}"/>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Run the Kalman Filter</a:t>
            </a:r>
          </a:p>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times;</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H;pP;R;meas_traj</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P:res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4ADB74D9-A304-7D73-ACAF-D373659960DC}"/>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Create table(s) for visualization</a:t>
            </a:r>
          </a:p>
          <a:p>
            <a:pPr marL="0" indent="0">
              <a:buNone/>
            </a:pPr>
            <a:r>
              <a:rPr lang="en-US" sz="1200" dirty="0" err="1">
                <a:latin typeface="Courier New" panose="02070309020205020404" pitchFamily="49" charset="0"/>
                <a:cs typeface="Courier New" panose="02070309020205020404" pitchFamily="49" charset="0"/>
              </a:rPr>
              <a:t>tms:flip</a:t>
            </a:r>
            <a:r>
              <a:rPr lang="en-US" sz="1200" dirty="0">
                <a:latin typeface="Courier New" panose="02070309020205020404" pitchFamily="49" charset="0"/>
                <a:cs typeface="Courier New" panose="02070309020205020404" pitchFamily="49" charset="0"/>
              </a:rPr>
              <a:t> ![enlist `</a:t>
            </a:r>
            <a:r>
              <a:rPr lang="en-US" sz="1200" dirty="0" err="1">
                <a:latin typeface="Courier New" panose="02070309020205020404" pitchFamily="49" charset="0"/>
                <a:cs typeface="Courier New" panose="02070309020205020404" pitchFamily="49" charset="0"/>
              </a:rPr>
              <a:t>time;enlist</a:t>
            </a:r>
            <a:r>
              <a:rPr lang="en-US" sz="1200" dirty="0">
                <a:latin typeface="Courier New" panose="02070309020205020404" pitchFamily="49" charset="0"/>
                <a:cs typeface="Courier New" panose="02070309020205020404" pitchFamily="49" charset="0"/>
              </a:rPr>
              <a:t> times];</a:t>
            </a:r>
          </a:p>
          <a:p>
            <a:pPr marL="0" indent="0">
              <a:buNone/>
            </a:pPr>
            <a:r>
              <a:rPr lang="en-US" sz="1200" dirty="0" err="1">
                <a:latin typeface="Courier New" panose="02070309020205020404" pitchFamily="49" charset="0"/>
                <a:cs typeface="Courier New" panose="02070309020205020404" pitchFamily="49" charset="0"/>
              </a:rPr>
              <a:t>est:flip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x`y`xv`yv;x_est</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true:flip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truex`truey`truexv`trueyv!true_traj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meas:flip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measx`measy`measxv`measyv!meas_traj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kgains:flip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gainx`gainy`gainxv`gainyv</a:t>
            </a:r>
            <a:r>
              <a:rPr lang="en-US" sz="1200" dirty="0">
                <a:latin typeface="Courier New" panose="02070309020205020404" pitchFamily="49" charset="0"/>
                <a:cs typeface="Courier New" panose="02070309020205020404" pitchFamily="49" charset="0"/>
              </a:rPr>
              <a:t>!{G[</a:t>
            </a:r>
            <a:r>
              <a:rPr lang="en-US" sz="1200" dirty="0" err="1">
                <a:latin typeface="Courier New" panose="02070309020205020404" pitchFamily="49" charset="0"/>
                <a:cs typeface="Courier New" panose="02070309020205020404" pitchFamily="49" charset="0"/>
              </a:rPr>
              <a:t>x;x</a:t>
            </a:r>
            <a:r>
              <a:rPr lang="en-US" sz="1200" dirty="0">
                <a:latin typeface="Courier New" panose="02070309020205020404" pitchFamily="49" charset="0"/>
                <a:cs typeface="Courier New" panose="02070309020205020404" pitchFamily="49" charset="0"/>
              </a:rPr>
              <a:t>;::]} each </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4;</a:t>
            </a:r>
          </a:p>
          <a:p>
            <a:pPr marL="0" indent="0">
              <a:buNone/>
            </a:pPr>
            <a:r>
              <a:rPr lang="en-US" sz="1200" dirty="0">
                <a:latin typeface="Courier New" panose="02070309020205020404" pitchFamily="49" charset="0"/>
                <a:cs typeface="Courier New" panose="02070309020205020404" pitchFamily="49" charset="0"/>
              </a:rPr>
              <a:t>data:(,')over(</a:t>
            </a:r>
            <a:r>
              <a:rPr lang="en-US" sz="1200" dirty="0" err="1">
                <a:latin typeface="Courier New" panose="02070309020205020404" pitchFamily="49" charset="0"/>
                <a:cs typeface="Courier New" panose="02070309020205020404" pitchFamily="49" charset="0"/>
              </a:rPr>
              <a:t>tms;est;true;meas;kgains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`:./data.csv;</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881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sz="half" idx="1"/>
          </p:nvPr>
        </p:nvSpPr>
        <p:spPr/>
        <p:txBody>
          <a:bodyPr>
            <a:normAutofit/>
          </a:bodyPr>
          <a:lstStyle/>
          <a:p>
            <a:r>
              <a:rPr lang="en-US" b="1" dirty="0"/>
              <a:t>Extended Kalman Filter (EKF)</a:t>
            </a:r>
          </a:p>
          <a:p>
            <a:pPr lvl="1"/>
            <a:r>
              <a:rPr lang="en-US" dirty="0"/>
              <a:t>Non-linear SS Models</a:t>
            </a:r>
          </a:p>
          <a:p>
            <a:pPr lvl="1"/>
            <a:r>
              <a:rPr lang="en-US" dirty="0"/>
              <a:t>Linearize with First Order Taylor’s</a:t>
            </a:r>
          </a:p>
          <a:p>
            <a:r>
              <a:rPr lang="en-US" b="1" dirty="0"/>
              <a:t>Unscented Kalman Filter (UKF)</a:t>
            </a:r>
          </a:p>
          <a:p>
            <a:pPr lvl="1"/>
            <a:r>
              <a:rPr lang="en-US" dirty="0"/>
              <a:t>Better than EKF for non-linear</a:t>
            </a:r>
          </a:p>
          <a:p>
            <a:pPr lvl="1"/>
            <a:r>
              <a:rPr lang="en-US" dirty="0"/>
              <a:t>Uses </a:t>
            </a:r>
            <a:r>
              <a:rPr lang="en-US" b="1" dirty="0"/>
              <a:t>Sigma Points</a:t>
            </a:r>
            <a:r>
              <a:rPr lang="en-US" dirty="0"/>
              <a:t> to capture distribution and propagate it through transformation</a:t>
            </a:r>
          </a:p>
        </p:txBody>
      </p:sp>
      <p:sp>
        <p:nvSpPr>
          <p:cNvPr id="4" name="Content Placeholder 3">
            <a:extLst>
              <a:ext uri="{FF2B5EF4-FFF2-40B4-BE49-F238E27FC236}">
                <a16:creationId xmlns:a16="http://schemas.microsoft.com/office/drawing/2014/main" id="{38C3096F-8986-2C7F-0587-9C6F903D9817}"/>
              </a:ext>
            </a:extLst>
          </p:cNvPr>
          <p:cNvSpPr>
            <a:spLocks noGrp="1"/>
          </p:cNvSpPr>
          <p:nvPr>
            <p:ph sz="half" idx="2"/>
          </p:nvPr>
        </p:nvSpPr>
        <p:spPr/>
        <p:txBody>
          <a:bodyPr>
            <a:normAutofit/>
          </a:bodyPr>
          <a:lstStyle/>
          <a:p>
            <a:r>
              <a:rPr lang="en-US" b="1" dirty="0"/>
              <a:t>Central Kalman Filter (CKF)</a:t>
            </a:r>
          </a:p>
          <a:p>
            <a:pPr lvl="1"/>
            <a:r>
              <a:rPr lang="en-US" dirty="0"/>
              <a:t>Very computational expensive</a:t>
            </a:r>
          </a:p>
          <a:p>
            <a:pPr lvl="1"/>
            <a:r>
              <a:rPr lang="en-US" dirty="0"/>
              <a:t>Accuracy is priority over efficiency</a:t>
            </a:r>
          </a:p>
          <a:p>
            <a:r>
              <a:rPr lang="en-US" b="1" dirty="0"/>
              <a:t>Distributed Kalman Filter (DKF)</a:t>
            </a:r>
          </a:p>
          <a:p>
            <a:pPr lvl="1"/>
            <a:r>
              <a:rPr lang="en-US" dirty="0"/>
              <a:t>Uses distributed microfilters and a consensus filter</a:t>
            </a:r>
          </a:p>
          <a:p>
            <a:pPr lvl="1"/>
            <a:r>
              <a:rPr lang="en-US" dirty="0"/>
              <a:t>Useful for decentralized trading systems</a:t>
            </a:r>
          </a:p>
          <a:p>
            <a:r>
              <a:rPr lang="en-US" b="1" dirty="0"/>
              <a:t>Ensemble Kalman Filter (</a:t>
            </a:r>
            <a:r>
              <a:rPr lang="en-US" b="1" dirty="0" err="1"/>
              <a:t>EnKF</a:t>
            </a:r>
            <a:r>
              <a:rPr lang="en-US" b="1" dirty="0"/>
              <a:t>)</a:t>
            </a:r>
          </a:p>
          <a:p>
            <a:pPr lvl="1"/>
            <a:r>
              <a:rPr lang="en-US" dirty="0"/>
              <a:t>Ensemble of state vectors approximates the state distribution</a:t>
            </a:r>
          </a:p>
        </p:txBody>
      </p:sp>
    </p:spTree>
    <p:extLst>
      <p:ext uri="{BB962C8B-B14F-4D97-AF65-F5344CB8AC3E}">
        <p14:creationId xmlns:p14="http://schemas.microsoft.com/office/powerpoint/2010/main" val="1346181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Kalman Filter 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b="1" dirty="0"/>
              <a:t>Optimal State Estimation:</a:t>
            </a:r>
            <a:r>
              <a:rPr lang="en-US" dirty="0"/>
              <a:t> For linear systems, minimizes estimation error</a:t>
            </a:r>
            <a:endParaRPr lang="en-US" b="1" dirty="0"/>
          </a:p>
          <a:p>
            <a:r>
              <a:rPr lang="en-US" b="1" dirty="0"/>
              <a:t>Real-Time, Computational Efficient:</a:t>
            </a:r>
            <a:r>
              <a:rPr lang="en-US" dirty="0"/>
              <a:t> fits q/</a:t>
            </a:r>
            <a:r>
              <a:rPr lang="en-US" dirty="0" err="1"/>
              <a:t>kdb</a:t>
            </a:r>
            <a:r>
              <a:rPr lang="en-US" dirty="0"/>
              <a:t>+ paradigm well</a:t>
            </a:r>
            <a:endParaRPr lang="en-US" b="1" dirty="0"/>
          </a:p>
          <a:p>
            <a:r>
              <a:rPr lang="en-US" b="1" dirty="0"/>
              <a:t>Uncertainty Qualification:</a:t>
            </a:r>
            <a:r>
              <a:rPr lang="en-US" dirty="0"/>
              <a:t> Provides an estimation uncertainty measurement, critical in risk management and system trading</a:t>
            </a:r>
            <a:endParaRPr lang="en-US" b="1" dirty="0"/>
          </a:p>
          <a:p>
            <a:r>
              <a:rPr lang="en-US" b="1" dirty="0"/>
              <a:t>Robust to Noisy Data:</a:t>
            </a:r>
            <a:r>
              <a:rPr lang="en-US" dirty="0"/>
              <a:t> handles noisy financial data</a:t>
            </a:r>
            <a:endParaRPr lang="en-US" b="1" dirty="0"/>
          </a:p>
          <a:p>
            <a:r>
              <a:rPr lang="en-US" b="1" dirty="0"/>
              <a:t>Finance Applications</a:t>
            </a:r>
            <a:r>
              <a:rPr lang="en-US" dirty="0"/>
              <a:t>: pairs trading, portfolio optimization, volatility forecasting, risk management, asset </a:t>
            </a:r>
            <a:r>
              <a:rPr lang="en-US" dirty="0" err="1"/>
              <a:t>pricing,etc</a:t>
            </a:r>
            <a:r>
              <a:rPr lang="en-US" dirty="0"/>
              <a:t>. </a:t>
            </a:r>
          </a:p>
          <a:p>
            <a:r>
              <a:rPr lang="en-US" b="1" dirty="0"/>
              <a:t>Straightforward to implement: </a:t>
            </a:r>
            <a:r>
              <a:rPr lang="en-US" dirty="0"/>
              <a:t>efficient real-time analytics and predictive modeling in q/</a:t>
            </a:r>
            <a:r>
              <a:rPr lang="en-US" dirty="0" err="1"/>
              <a:t>kdb</a:t>
            </a:r>
            <a:r>
              <a:rPr lang="en-US" dirty="0"/>
              <a:t>+</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KALMAN FILTER In Finance</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normAutofit lnSpcReduction="10000"/>
          </a:bodyPr>
          <a:lstStyle/>
          <a:p>
            <a:r>
              <a:rPr lang="en-US" dirty="0"/>
              <a:t>Powerful statistical tool used for estimating the true state of financial and economic systems in the presence of noise and uncertainty</a:t>
            </a:r>
          </a:p>
          <a:p>
            <a:r>
              <a:rPr lang="en-US" b="1" dirty="0"/>
              <a:t>Real-Time Estimation:</a:t>
            </a:r>
            <a:r>
              <a:rPr lang="en-US" dirty="0"/>
              <a:t> Recursive algorithm ideal for dynamic environment</a:t>
            </a:r>
          </a:p>
          <a:p>
            <a:r>
              <a:rPr lang="en-US" b="1" dirty="0"/>
              <a:t>Two Step Process:</a:t>
            </a:r>
          </a:p>
          <a:p>
            <a:pPr lvl="1"/>
            <a:r>
              <a:rPr lang="en-US" b="1" dirty="0"/>
              <a:t>Predict</a:t>
            </a:r>
            <a:r>
              <a:rPr lang="en-US" dirty="0"/>
              <a:t> – Estimate current </a:t>
            </a:r>
            <a:r>
              <a:rPr lang="en-US" b="1" dirty="0"/>
              <a:t>state variables</a:t>
            </a:r>
            <a:r>
              <a:rPr lang="en-US" dirty="0"/>
              <a:t> (e.g. asset prices, volatility, etc.)</a:t>
            </a:r>
            <a:endParaRPr lang="en-US" b="1" dirty="0"/>
          </a:p>
          <a:p>
            <a:pPr lvl="1"/>
            <a:r>
              <a:rPr lang="en-US" b="1" dirty="0"/>
              <a:t>Update</a:t>
            </a:r>
            <a:r>
              <a:rPr lang="en-US" dirty="0"/>
              <a:t> – Adjust predictions based on new data, using a weighted average of past estimates and current observations</a:t>
            </a:r>
          </a:p>
          <a:p>
            <a:r>
              <a:rPr lang="en-US" b="1" dirty="0"/>
              <a:t>Key Applications in Finance:</a:t>
            </a:r>
          </a:p>
          <a:p>
            <a:pPr lvl="1"/>
            <a:r>
              <a:rPr lang="en-US" dirty="0"/>
              <a:t>Noise Reduction: Filter out market noise for better insights</a:t>
            </a:r>
          </a:p>
          <a:p>
            <a:pPr lvl="1"/>
            <a:r>
              <a:rPr lang="en-US" dirty="0"/>
              <a:t>State Estimation: Estimate latent variables </a:t>
            </a:r>
          </a:p>
          <a:p>
            <a:pPr lvl="1"/>
            <a:r>
              <a:rPr lang="en-US" dirty="0"/>
              <a:t>Adaptive Models: Quickly adjust to market changes, make real-time decisions</a:t>
            </a:r>
          </a:p>
          <a:p>
            <a:pPr lvl="1"/>
            <a:r>
              <a:rPr lang="en-US" dirty="0"/>
              <a:t>Portfolio Optimization: Dynamically update return and covariance estimates</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Broader APPLICATIONS</a:t>
            </a:r>
            <a:br>
              <a:rPr lang="en-US" dirty="0"/>
            </a:br>
            <a:r>
              <a:rPr lang="en-US" dirty="0"/>
              <a:t>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Navigation/GPS</a:t>
            </a:r>
          </a:p>
          <a:p>
            <a:pPr lvl="1"/>
            <a:r>
              <a:rPr lang="en-US" dirty="0"/>
              <a:t>Aerospace</a:t>
            </a:r>
          </a:p>
          <a:p>
            <a:pPr lvl="1"/>
            <a:r>
              <a:rPr lang="en-US" dirty="0"/>
              <a:t>GPS/Inertial Navigation Systems (INS)</a:t>
            </a:r>
          </a:p>
          <a:p>
            <a:r>
              <a:rPr lang="en-US" dirty="0"/>
              <a:t>Autonomous Vehicles</a:t>
            </a:r>
          </a:p>
          <a:p>
            <a:pPr lvl="1"/>
            <a:r>
              <a:rPr lang="en-US" dirty="0"/>
              <a:t>Self Driving (sensor fusion, obstacle avoidance)</a:t>
            </a:r>
          </a:p>
          <a:p>
            <a:pPr lvl="1"/>
            <a:r>
              <a:rPr lang="en-US" dirty="0"/>
              <a:t>Path Planning</a:t>
            </a:r>
          </a:p>
          <a:p>
            <a:r>
              <a:rPr lang="en-US" dirty="0"/>
              <a:t>Robotics/Control Systems</a:t>
            </a:r>
          </a:p>
          <a:p>
            <a:r>
              <a:rPr lang="en-US" dirty="0"/>
              <a:t>Signal Processing</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normAutofit/>
          </a:bodyPr>
          <a:lstStyle/>
          <a:p>
            <a:r>
              <a:rPr lang="en-US" dirty="0"/>
              <a:t>Medical</a:t>
            </a:r>
          </a:p>
          <a:p>
            <a:pPr lvl="1"/>
            <a:r>
              <a:rPr lang="en-US" dirty="0"/>
              <a:t>Heart Rate Monitoring</a:t>
            </a:r>
          </a:p>
          <a:p>
            <a:pPr lvl="1"/>
            <a:r>
              <a:rPr lang="en-US" dirty="0"/>
              <a:t>Medical Imaging</a:t>
            </a:r>
          </a:p>
          <a:p>
            <a:r>
              <a:rPr lang="en-US" dirty="0"/>
              <a:t>Tracking/Surveillance</a:t>
            </a:r>
          </a:p>
        </p:txBody>
      </p:sp>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3"/>
          <a:stretch>
            <a:fillRect/>
          </a:stretch>
        </p:blipFill>
        <p:spPr>
          <a:xfrm>
            <a:off x="6781800" y="37872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a:xfrm>
            <a:off x="2895600" y="764373"/>
            <a:ext cx="8610600" cy="1293028"/>
          </a:xfrm>
        </p:spPr>
        <p:txBody>
          <a:bodyPr>
            <a:normAutofit/>
          </a:bodyPr>
          <a:lstStyle/>
          <a:p>
            <a:r>
              <a:rPr lang="en-US" dirty="0"/>
              <a:t>PAIRS TRADING</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Autofit/>
          </a:bodyPr>
          <a:lstStyle/>
          <a:p>
            <a:pPr lvl="0"/>
            <a:r>
              <a:rPr lang="en-US" dirty="0"/>
              <a:t>Market-neutral strategy</a:t>
            </a:r>
          </a:p>
          <a:p>
            <a:pPr lvl="1"/>
            <a:r>
              <a:rPr lang="en-US" dirty="0"/>
              <a:t>Need two correlated assets</a:t>
            </a:r>
          </a:p>
          <a:p>
            <a:pPr lvl="1"/>
            <a:r>
              <a:rPr lang="en-US" dirty="0"/>
              <a:t>Often one asset is a hedge</a:t>
            </a:r>
          </a:p>
          <a:p>
            <a:pPr lvl="1"/>
            <a:r>
              <a:rPr lang="en-US" dirty="0"/>
              <a:t>Market volatility impacts the effectiveness of hedges</a:t>
            </a:r>
          </a:p>
          <a:p>
            <a:pPr lvl="2"/>
            <a:r>
              <a:rPr lang="en-US" dirty="0"/>
              <a:t>Periodic adjustment</a:t>
            </a:r>
          </a:p>
          <a:p>
            <a:pPr lvl="0"/>
            <a:r>
              <a:rPr lang="en-US" dirty="0"/>
              <a:t>When price relationship diverges from normal</a:t>
            </a:r>
          </a:p>
          <a:p>
            <a:pPr lvl="1"/>
            <a:r>
              <a:rPr lang="en-US" dirty="0"/>
              <a:t>Take L/S positions</a:t>
            </a:r>
          </a:p>
          <a:p>
            <a:pPr lvl="1"/>
            <a:r>
              <a:rPr lang="en-US" dirty="0"/>
              <a:t>Expect mean reversion</a:t>
            </a:r>
          </a:p>
        </p:txBody>
      </p:sp>
      <mc:AlternateContent xmlns:mc="http://schemas.openxmlformats.org/markup-compatibility/2006">
        <mc:Choice xmlns:a14="http://schemas.microsoft.com/office/drawing/2010/main" Requires="a14">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a:xfrm>
                <a:off x="6172202" y="2185761"/>
                <a:ext cx="5334000" cy="4024313"/>
              </a:xfrm>
            </p:spPr>
            <p:txBody>
              <a:bodyPr>
                <a:normAutofit/>
              </a:bodyPr>
              <a:lstStyle/>
              <a:p>
                <a:r>
                  <a:rPr lang="en-US" b="1" dirty="0"/>
                  <a:t>Dynamic Spread Estimation:</a:t>
                </a:r>
              </a:p>
              <a:p>
                <a:pPr lvl="1"/>
                <a14:m>
                  <m:oMath xmlns:m="http://schemas.openxmlformats.org/officeDocument/2006/math">
                    <m:r>
                      <a:rPr lang="en-US" b="0" i="1" smtClean="0">
                        <a:latin typeface="Cambria Math" panose="02040503050406030204" pitchFamily="18" charset="0"/>
                      </a:rPr>
                      <m:t>𝑆𝑝𝑟𝑒𝑎𝑑</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pPr lvl="1"/>
                <a:r>
                  <a:rPr lang="en-US" dirty="0"/>
                  <a:t>Predict spread</a:t>
                </a:r>
              </a:p>
              <a:p>
                <a:pPr lvl="2"/>
                <a:r>
                  <a:rPr lang="en-US" dirty="0"/>
                  <a:t>State is difference</a:t>
                </a:r>
              </a:p>
              <a:p>
                <a:pPr lvl="2"/>
                <a:r>
                  <a:rPr lang="en-US" dirty="0"/>
                  <a:t>Additional element could be spread velocity</a:t>
                </a:r>
              </a:p>
              <a:p>
                <a:r>
                  <a:rPr lang="en-US" b="1" dirty="0"/>
                  <a:t>Dynamic Hedge Ratio Estimation: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𝜖</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endParaRPr lang="en-US" b="0" dirty="0"/>
              </a:p>
              <a:p>
                <a:pPr lvl="1"/>
                <a:r>
                  <a:rPr lang="en-US" dirty="0"/>
                  <a:t>Predict hedge ratio</a:t>
                </a:r>
              </a:p>
              <a:p>
                <a:pPr lvl="1"/>
                <a:r>
                  <a:rPr lang="en-US" dirty="0"/>
                  <a:t>State is the intercept and slope of continuous OLS regression </a:t>
                </a:r>
              </a:p>
              <a:p>
                <a:pPr lvl="1"/>
                <a:endParaRPr lang="en-US" dirty="0"/>
              </a:p>
            </p:txBody>
          </p:sp>
        </mc:Choice>
        <mc:Fallback>
          <p:sp>
            <p:nvSpPr>
              <p:cNvPr id="9" name="Content Placeholder 8">
                <a:extLst>
                  <a:ext uri="{FF2B5EF4-FFF2-40B4-BE49-F238E27FC236}">
                    <a16:creationId xmlns:a16="http://schemas.microsoft.com/office/drawing/2014/main" id="{86AE5BC6-FE01-4403-9CAD-F8558340D98C}"/>
                  </a:ext>
                </a:extLst>
              </p:cNvPr>
              <p:cNvSpPr>
                <a:spLocks noGrp="1" noRot="1" noChangeAspect="1" noMove="1" noResize="1" noEditPoints="1" noAdjustHandles="1" noChangeArrowheads="1" noChangeShapeType="1" noTextEdit="1"/>
              </p:cNvSpPr>
              <p:nvPr>
                <p:ph sz="half" idx="2"/>
              </p:nvPr>
            </p:nvSpPr>
            <p:spPr>
              <a:xfrm>
                <a:off x="6172202" y="2185761"/>
                <a:ext cx="5334000" cy="4024313"/>
              </a:xfrm>
              <a:blipFill>
                <a:blip r:embed="rId3"/>
                <a:stretch>
                  <a:fillRect l="-1371" t="-1818"/>
                </a:stretch>
              </a:blipFill>
            </p:spPr>
            <p:txBody>
              <a:bodyPr/>
              <a:lstStyle/>
              <a:p>
                <a:r>
                  <a:rPr lang="en-US">
                    <a:noFill/>
                  </a:rPr>
                  <a:t> </a:t>
                </a:r>
              </a:p>
            </p:txBody>
          </p:sp>
        </mc:Fallback>
      </mc:AlternateContent>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6713</TotalTime>
  <Words>3704</Words>
  <Application>Microsoft Office PowerPoint</Application>
  <PresentationFormat>Widescreen</PresentationFormat>
  <Paragraphs>396</Paragraphs>
  <Slides>18</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Cambria Math</vt:lpstr>
      <vt:lpstr>Century Gothic</vt:lpstr>
      <vt:lpstr>Courier New</vt:lpstr>
      <vt:lpstr>Vapor Trail</vt:lpstr>
      <vt:lpstr>Navigating uncertainty and rISk: KALMAN FILTERS IN finance</vt:lpstr>
      <vt:lpstr>KALMAN FILTER In Finance</vt:lpstr>
      <vt:lpstr>Broader APPLICATIONS of KALMAN FILTERs</vt:lpstr>
      <vt:lpstr>PAIRS TRADING</vt:lpstr>
      <vt:lpstr>Measurement Problem</vt:lpstr>
      <vt:lpstr>State-Space Model</vt:lpstr>
      <vt:lpstr>A Kalman Filter</vt:lpstr>
      <vt:lpstr>DISCRETE Kalman Filter</vt:lpstr>
      <vt:lpstr>Kalman Gain</vt:lpstr>
      <vt:lpstr>Kalman Filter Dynamic SPREAD ESTIMATION EURUSD versus USDJPY</vt:lpstr>
      <vt:lpstr>Kalman Filter Dynamic Hedge Ratio Toyota (7203.T) and NISSAN (7201.T)</vt:lpstr>
      <vt:lpstr>Kalman Filter Dynamic Hedge Ratio Toyota (7203.T) and NISSAN (7201.T)</vt:lpstr>
      <vt:lpstr>q/KDB+ Code</vt:lpstr>
      <vt:lpstr>q/KDB+ Code</vt:lpstr>
      <vt:lpstr>q/KDB+ Code</vt:lpstr>
      <vt:lpstr>q/KDB+ Code</vt:lpstr>
      <vt:lpstr>EXTENSIONS</vt:lpstr>
      <vt:lpstr>Kalman Filter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36</cp:revision>
  <dcterms:created xsi:type="dcterms:W3CDTF">2020-01-01T22:00:20Z</dcterms:created>
  <dcterms:modified xsi:type="dcterms:W3CDTF">2025-03-03T03:04:36Z</dcterms:modified>
</cp:coreProperties>
</file>