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0" r:id="rId5"/>
    <p:sldId id="261" r:id="rId6"/>
    <p:sldId id="262" r:id="rId7"/>
    <p:sldId id="268" r:id="rId8"/>
    <p:sldId id="265" r:id="rId9"/>
    <p:sldId id="263" r:id="rId10"/>
    <p:sldId id="264" r:id="rId11"/>
    <p:sldId id="266" r:id="rId12"/>
    <p:sldId id="272" r:id="rId13"/>
    <p:sldId id="273" r:id="rId14"/>
    <p:sldId id="274" r:id="rId15"/>
    <p:sldId id="269" r:id="rId16"/>
    <p:sldId id="25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94B86B-FF95-4C68-88FC-DB87156F4D84}" v="106" dt="2020-01-23T03:44:44.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85546" autoAdjust="0"/>
  </p:normalViewPr>
  <p:slideViewPr>
    <p:cSldViewPr snapToGrid="0">
      <p:cViewPr varScale="1">
        <p:scale>
          <a:sx n="117" d="100"/>
          <a:sy n="117" d="100"/>
        </p:scale>
        <p:origin x="79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Projectile</a:t>
            </a:r>
            <a:r>
              <a:rPr lang="en-US" baseline="0"/>
              <a:t> </a:t>
            </a:r>
            <a:r>
              <a:rPr lang="el-GR" baseline="0">
                <a:latin typeface="Times New Roman" panose="02020603050405020304" pitchFamily="18" charset="0"/>
                <a:cs typeface="Times New Roman" panose="02020603050405020304" pitchFamily="18" charset="0"/>
              </a:rPr>
              <a:t>θ</a:t>
            </a:r>
            <a:r>
              <a:rPr lang="en-US" baseline="0">
                <a:latin typeface="Times New Roman" panose="02020603050405020304" pitchFamily="18" charset="0"/>
                <a:cs typeface="Times New Roman" panose="02020603050405020304" pitchFamily="18" charset="0"/>
              </a:rPr>
              <a:t>=45, v0=30m/s</a:t>
            </a:r>
            <a:endParaRPr lang="en-US"/>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Sheet1!$C$4</c:f>
              <c:strCache>
                <c:ptCount val="1"/>
                <c:pt idx="0">
                  <c:v>y</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Sheet1!$B$5:$B$86</c:f>
              <c:numCache>
                <c:formatCode>General</c:formatCode>
                <c:ptCount val="82"/>
                <c:pt idx="0">
                  <c:v>0</c:v>
                </c:pt>
                <c:pt idx="1">
                  <c:v>2.0408163265306118</c:v>
                </c:pt>
                <c:pt idx="2">
                  <c:v>4.0816326530612237</c:v>
                </c:pt>
                <c:pt idx="3">
                  <c:v>6.1224489795918373</c:v>
                </c:pt>
                <c:pt idx="4">
                  <c:v>8.1632653061224474</c:v>
                </c:pt>
                <c:pt idx="5">
                  <c:v>10.204081632653059</c:v>
                </c:pt>
                <c:pt idx="6">
                  <c:v>12.244897959183675</c:v>
                </c:pt>
                <c:pt idx="7">
                  <c:v>14.285714285714286</c:v>
                </c:pt>
                <c:pt idx="8">
                  <c:v>16.326530612244895</c:v>
                </c:pt>
                <c:pt idx="9">
                  <c:v>18.367346938775508</c:v>
                </c:pt>
                <c:pt idx="10">
                  <c:v>20.408163265306118</c:v>
                </c:pt>
                <c:pt idx="11">
                  <c:v>22.448979591836732</c:v>
                </c:pt>
                <c:pt idx="12">
                  <c:v>24.489795918367349</c:v>
                </c:pt>
                <c:pt idx="13">
                  <c:v>26.530612244897963</c:v>
                </c:pt>
                <c:pt idx="14">
                  <c:v>28.571428571428573</c:v>
                </c:pt>
                <c:pt idx="15">
                  <c:v>30.612244897959187</c:v>
                </c:pt>
                <c:pt idx="16">
                  <c:v>32.653061224489804</c:v>
                </c:pt>
                <c:pt idx="17">
                  <c:v>34.693877551020414</c:v>
                </c:pt>
                <c:pt idx="18">
                  <c:v>36.734693877551031</c:v>
                </c:pt>
                <c:pt idx="19">
                  <c:v>38.775510204081641</c:v>
                </c:pt>
                <c:pt idx="20">
                  <c:v>40.816326530612258</c:v>
                </c:pt>
                <c:pt idx="21">
                  <c:v>42.857142857142875</c:v>
                </c:pt>
                <c:pt idx="22">
                  <c:v>44.897959183673478</c:v>
                </c:pt>
                <c:pt idx="23">
                  <c:v>46.938775510204088</c:v>
                </c:pt>
                <c:pt idx="24">
                  <c:v>48.979591836734706</c:v>
                </c:pt>
                <c:pt idx="25">
                  <c:v>51.020408163265301</c:v>
                </c:pt>
                <c:pt idx="26">
                  <c:v>53.061224489795926</c:v>
                </c:pt>
                <c:pt idx="27">
                  <c:v>55.102040816326522</c:v>
                </c:pt>
                <c:pt idx="28">
                  <c:v>57.142857142857146</c:v>
                </c:pt>
                <c:pt idx="29">
                  <c:v>59.183673469387742</c:v>
                </c:pt>
                <c:pt idx="30">
                  <c:v>61.224489795918359</c:v>
                </c:pt>
                <c:pt idx="31">
                  <c:v>63.265306122448962</c:v>
                </c:pt>
                <c:pt idx="32">
                  <c:v>65.306122448979579</c:v>
                </c:pt>
                <c:pt idx="33">
                  <c:v>67.346938775510182</c:v>
                </c:pt>
                <c:pt idx="34">
                  <c:v>69.387755102040799</c:v>
                </c:pt>
                <c:pt idx="35">
                  <c:v>71.428571428571402</c:v>
                </c:pt>
                <c:pt idx="36">
                  <c:v>73.469387755102019</c:v>
                </c:pt>
                <c:pt idx="37">
                  <c:v>75.510204081632622</c:v>
                </c:pt>
                <c:pt idx="38">
                  <c:v>77.551020408163239</c:v>
                </c:pt>
                <c:pt idx="39">
                  <c:v>79.591836734693842</c:v>
                </c:pt>
                <c:pt idx="40">
                  <c:v>81.63265306122446</c:v>
                </c:pt>
                <c:pt idx="41">
                  <c:v>83.673469387755048</c:v>
                </c:pt>
                <c:pt idx="42">
                  <c:v>85.71428571428568</c:v>
                </c:pt>
                <c:pt idx="43">
                  <c:v>87.755102040816269</c:v>
                </c:pt>
                <c:pt idx="44">
                  <c:v>89.7959183673469</c:v>
                </c:pt>
                <c:pt idx="45">
                  <c:v>91.836734693877489</c:v>
                </c:pt>
              </c:numCache>
            </c:numRef>
          </c:xVal>
          <c:yVal>
            <c:numRef>
              <c:f>Sheet1!$C$5:$C$86</c:f>
              <c:numCache>
                <c:formatCode>General</c:formatCode>
                <c:ptCount val="82"/>
                <c:pt idx="0">
                  <c:v>0</c:v>
                </c:pt>
                <c:pt idx="1">
                  <c:v>1.995464852607709</c:v>
                </c:pt>
                <c:pt idx="2">
                  <c:v>3.9002267573696128</c:v>
                </c:pt>
                <c:pt idx="3">
                  <c:v>5.7142857142857135</c:v>
                </c:pt>
                <c:pt idx="4">
                  <c:v>7.4376417233560055</c:v>
                </c:pt>
                <c:pt idx="5">
                  <c:v>9.0702947845804953</c:v>
                </c:pt>
                <c:pt idx="6">
                  <c:v>10.612244897959181</c:v>
                </c:pt>
                <c:pt idx="7">
                  <c:v>12.063492063492061</c:v>
                </c:pt>
                <c:pt idx="8">
                  <c:v>13.424036281179133</c:v>
                </c:pt>
                <c:pt idx="9">
                  <c:v>14.693877551020403</c:v>
                </c:pt>
                <c:pt idx="10">
                  <c:v>15.873015873015866</c:v>
                </c:pt>
                <c:pt idx="11">
                  <c:v>16.961451247165527</c:v>
                </c:pt>
                <c:pt idx="12">
                  <c:v>17.959183673469383</c:v>
                </c:pt>
                <c:pt idx="13">
                  <c:v>18.86621315192744</c:v>
                </c:pt>
                <c:pt idx="14">
                  <c:v>19.682539682539677</c:v>
                </c:pt>
                <c:pt idx="15">
                  <c:v>20.408163265306115</c:v>
                </c:pt>
                <c:pt idx="16">
                  <c:v>21.043083900226755</c:v>
                </c:pt>
                <c:pt idx="17">
                  <c:v>21.587301587301582</c:v>
                </c:pt>
                <c:pt idx="18">
                  <c:v>22.04081632653061</c:v>
                </c:pt>
                <c:pt idx="19">
                  <c:v>22.403628117913833</c:v>
                </c:pt>
                <c:pt idx="20">
                  <c:v>22.675736961451243</c:v>
                </c:pt>
                <c:pt idx="21">
                  <c:v>22.857142857142854</c:v>
                </c:pt>
                <c:pt idx="22">
                  <c:v>22.947845804988653</c:v>
                </c:pt>
                <c:pt idx="23">
                  <c:v>22.947845804988653</c:v>
                </c:pt>
                <c:pt idx="24">
                  <c:v>22.857142857142858</c:v>
                </c:pt>
                <c:pt idx="25">
                  <c:v>22.675736961451232</c:v>
                </c:pt>
                <c:pt idx="26">
                  <c:v>22.403628117913833</c:v>
                </c:pt>
                <c:pt idx="27">
                  <c:v>22.040816326530603</c:v>
                </c:pt>
                <c:pt idx="28">
                  <c:v>21.587301587301582</c:v>
                </c:pt>
                <c:pt idx="29">
                  <c:v>21.043083900226748</c:v>
                </c:pt>
                <c:pt idx="30">
                  <c:v>20.408163265306129</c:v>
                </c:pt>
                <c:pt idx="31">
                  <c:v>19.682539682539677</c:v>
                </c:pt>
                <c:pt idx="32">
                  <c:v>18.86621315192744</c:v>
                </c:pt>
                <c:pt idx="33">
                  <c:v>17.959183673469376</c:v>
                </c:pt>
                <c:pt idx="34">
                  <c:v>16.961451247165535</c:v>
                </c:pt>
                <c:pt idx="35">
                  <c:v>15.873015873015873</c:v>
                </c:pt>
                <c:pt idx="36">
                  <c:v>14.693877551020421</c:v>
                </c:pt>
                <c:pt idx="37">
                  <c:v>13.424036281179148</c:v>
                </c:pt>
                <c:pt idx="38">
                  <c:v>12.063492063492092</c:v>
                </c:pt>
                <c:pt idx="39">
                  <c:v>10.612244897959201</c:v>
                </c:pt>
                <c:pt idx="40">
                  <c:v>9.0702947845805255</c:v>
                </c:pt>
                <c:pt idx="41">
                  <c:v>7.4376417233560375</c:v>
                </c:pt>
                <c:pt idx="42">
                  <c:v>5.714285714285765</c:v>
                </c:pt>
                <c:pt idx="43">
                  <c:v>3.9002267573696372</c:v>
                </c:pt>
                <c:pt idx="44">
                  <c:v>1.9954648526077534</c:v>
                </c:pt>
                <c:pt idx="45">
                  <c:v>0</c:v>
                </c:pt>
              </c:numCache>
            </c:numRef>
          </c:yVal>
          <c:smooth val="1"/>
          <c:extLst>
            <c:ext xmlns:c16="http://schemas.microsoft.com/office/drawing/2014/chart" uri="{C3380CC4-5D6E-409C-BE32-E72D297353CC}">
              <c16:uniqueId val="{00000000-7B71-49B8-94F5-2147CB7FB9BE}"/>
            </c:ext>
          </c:extLst>
        </c:ser>
        <c:dLbls>
          <c:showLegendKey val="0"/>
          <c:showVal val="0"/>
          <c:showCatName val="0"/>
          <c:showSerName val="0"/>
          <c:showPercent val="0"/>
          <c:showBubbleSize val="0"/>
        </c:dLbls>
        <c:axId val="1850591279"/>
        <c:axId val="1409271023"/>
      </c:scatterChart>
      <c:valAx>
        <c:axId val="1850591279"/>
        <c:scaling>
          <c:orientation val="minMax"/>
          <c:max val="91.83673469"/>
          <c:min val="0"/>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x</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0.00" sourceLinked="0"/>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09271023"/>
        <c:crosses val="autoZero"/>
        <c:crossBetween val="midCat"/>
        <c:majorUnit val="22.959183669999998"/>
      </c:valAx>
      <c:valAx>
        <c:axId val="1409271023"/>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US"/>
                  <a:t>y</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505912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524B-208E-4470-83DF-9357896802DB}"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1AAC0-AB02-4B64-A809-419AC12897EB}" type="slidenum">
              <a:rPr lang="en-US" smtClean="0"/>
              <a:t>‹#›</a:t>
            </a:fld>
            <a:endParaRPr lang="en-US"/>
          </a:p>
        </p:txBody>
      </p:sp>
    </p:spTree>
    <p:extLst>
      <p:ext uri="{BB962C8B-B14F-4D97-AF65-F5344CB8AC3E}">
        <p14:creationId xmlns:p14="http://schemas.microsoft.com/office/powerpoint/2010/main" val="58833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Linear_dynamical_syste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a:t>
            </a:fld>
            <a:endParaRPr lang="en-US"/>
          </a:p>
        </p:txBody>
      </p:sp>
    </p:spTree>
    <p:extLst>
      <p:ext uri="{BB962C8B-B14F-4D97-AF65-F5344CB8AC3E}">
        <p14:creationId xmlns:p14="http://schemas.microsoft.com/office/powerpoint/2010/main" val="13935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Gain decides the relative weight given to the measurements and current state estimate</a:t>
            </a:r>
          </a:p>
          <a:p>
            <a:r>
              <a:rPr lang="en-US" sz="1200" b="0" i="0" u="none" strike="noStrike" kern="1200" dirty="0">
                <a:solidFill>
                  <a:schemeClr val="tx1"/>
                </a:solidFill>
                <a:effectLst/>
                <a:latin typeface="+mn-lt"/>
                <a:ea typeface="+mn-ea"/>
                <a:cs typeface="+mn-cs"/>
              </a:rPr>
              <a:t>High gain (close to 1), the filter places more weight on the most recent measurements, and thus is more reactive, could give jumpy trajectory estimates</a:t>
            </a:r>
          </a:p>
          <a:p>
            <a:r>
              <a:rPr lang="en-US" sz="1200" b="0" i="0" u="none" strike="noStrike" kern="1200" dirty="0">
                <a:solidFill>
                  <a:schemeClr val="tx1"/>
                </a:solidFill>
                <a:effectLst/>
                <a:latin typeface="+mn-lt"/>
                <a:ea typeface="+mn-ea"/>
                <a:cs typeface="+mn-cs"/>
              </a:rPr>
              <a:t>Low gain (close to 0), the filter follows the model predictions more closely. This effectively smooths out noise but decrease the responsiveness</a:t>
            </a:r>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10</a:t>
            </a:fld>
            <a:endParaRPr lang="en-US"/>
          </a:p>
        </p:txBody>
      </p:sp>
    </p:spTree>
    <p:extLst>
      <p:ext uri="{BB962C8B-B14F-4D97-AF65-F5344CB8AC3E}">
        <p14:creationId xmlns:p14="http://schemas.microsoft.com/office/powerpoint/2010/main" val="3593315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four slides, I will show the q code to implement a Kalman Filter for a simple ballistic target.</a:t>
            </a:r>
          </a:p>
          <a:p>
            <a:r>
              <a:rPr lang="en-US" dirty="0"/>
              <a:t>It is not important to understand each line, but perhaps you can understand the broad strokes. Much of the code is setting up data, initialization and writing it out for plotting in Python.</a:t>
            </a:r>
          </a:p>
          <a:p>
            <a:r>
              <a:rPr lang="en-US" dirty="0"/>
              <a:t>The left hand side establishes some constants, time steps and initial conditions.</a:t>
            </a:r>
          </a:p>
          <a:p>
            <a:r>
              <a:rPr lang="en-US" dirty="0"/>
              <a:t>The right hand side defines a generic function to compute the actual trajectory given a time.</a:t>
            </a:r>
          </a:p>
          <a:p>
            <a:r>
              <a:rPr lang="en-US" dirty="0"/>
              <a:t>It then defines a projection for these specific initial conditions. It then simulates the actual trajectory for the all the times.</a:t>
            </a:r>
          </a:p>
        </p:txBody>
      </p:sp>
      <p:sp>
        <p:nvSpPr>
          <p:cNvPr id="4" name="Slide Number Placeholder 3"/>
          <p:cNvSpPr>
            <a:spLocks noGrp="1"/>
          </p:cNvSpPr>
          <p:nvPr>
            <p:ph type="sldNum" sz="quarter" idx="5"/>
          </p:nvPr>
        </p:nvSpPr>
        <p:spPr/>
        <p:txBody>
          <a:bodyPr/>
          <a:lstStyle/>
          <a:p>
            <a:fld id="{F011AAC0-AB02-4B64-A809-419AC12897EB}" type="slidenum">
              <a:rPr lang="en-US" smtClean="0"/>
              <a:t>11</a:t>
            </a:fld>
            <a:endParaRPr lang="en-US"/>
          </a:p>
        </p:txBody>
      </p:sp>
    </p:spTree>
    <p:extLst>
      <p:ext uri="{BB962C8B-B14F-4D97-AF65-F5344CB8AC3E}">
        <p14:creationId xmlns:p14="http://schemas.microsoft.com/office/powerpoint/2010/main" val="1670199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on the left hand side defines some noise parameters and computes a times series of noisy measurements.</a:t>
            </a:r>
          </a:p>
          <a:p>
            <a:r>
              <a:rPr lang="en-US" dirty="0"/>
              <a:t>The measurement noise is normally distributed.</a:t>
            </a:r>
          </a:p>
          <a:p>
            <a:r>
              <a:rPr lang="en-US" dirty="0"/>
              <a:t>I take advantage of the Box Muller algorithm for computing pairs of standard normally distributed variables from uniform draws.</a:t>
            </a:r>
          </a:p>
          <a:p>
            <a:r>
              <a:rPr lang="en-US" dirty="0"/>
              <a:t>Once the standard derivations are properly scaled, it is added to the true state.</a:t>
            </a:r>
          </a:p>
          <a:p>
            <a:r>
              <a:rPr lang="en-US" dirty="0"/>
              <a:t>On the right hand side, I define a function from the q phrasebook and set up some initializations.</a:t>
            </a:r>
          </a:p>
        </p:txBody>
      </p:sp>
      <p:sp>
        <p:nvSpPr>
          <p:cNvPr id="4" name="Slide Number Placeholder 3"/>
          <p:cNvSpPr>
            <a:spLocks noGrp="1"/>
          </p:cNvSpPr>
          <p:nvPr>
            <p:ph type="sldNum" sz="quarter" idx="5"/>
          </p:nvPr>
        </p:nvSpPr>
        <p:spPr/>
        <p:txBody>
          <a:bodyPr/>
          <a:lstStyle/>
          <a:p>
            <a:fld id="{F011AAC0-AB02-4B64-A809-419AC12897EB}" type="slidenum">
              <a:rPr lang="en-US" smtClean="0"/>
              <a:t>12</a:t>
            </a:fld>
            <a:endParaRPr lang="en-US"/>
          </a:p>
        </p:txBody>
      </p:sp>
    </p:spTree>
    <p:extLst>
      <p:ext uri="{BB962C8B-B14F-4D97-AF65-F5344CB8AC3E}">
        <p14:creationId xmlns:p14="http://schemas.microsoft.com/office/powerpoint/2010/main" val="3815332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9C223-B7A5-711B-5349-C69F95B5F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AE514-96E5-26A3-4B73-33B1FB5DB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6B15E-9F3F-A46E-4C53-EF13308DBE30}"/>
              </a:ext>
            </a:extLst>
          </p:cNvPr>
          <p:cNvSpPr>
            <a:spLocks noGrp="1"/>
          </p:cNvSpPr>
          <p:nvPr>
            <p:ph type="body" idx="1"/>
          </p:nvPr>
        </p:nvSpPr>
        <p:spPr/>
        <p:txBody>
          <a:bodyPr/>
          <a:lstStyle/>
          <a:p>
            <a:r>
              <a:rPr lang="en-US" dirty="0"/>
              <a:t>This slide contains the meat of the Kalman Filter. There are two basic steps in the Kalman Filter: prediction and update. There is a third function defined here for computing the Kalman Gain which I factored out for maintainability.</a:t>
            </a:r>
          </a:p>
        </p:txBody>
      </p:sp>
      <p:sp>
        <p:nvSpPr>
          <p:cNvPr id="4" name="Slide Number Placeholder 3">
            <a:extLst>
              <a:ext uri="{FF2B5EF4-FFF2-40B4-BE49-F238E27FC236}">
                <a16:creationId xmlns:a16="http://schemas.microsoft.com/office/drawing/2014/main" id="{69BEC13F-802C-0D97-A7BC-C2BD0CA4D16C}"/>
              </a:ext>
            </a:extLst>
          </p:cNvPr>
          <p:cNvSpPr>
            <a:spLocks noGrp="1"/>
          </p:cNvSpPr>
          <p:nvPr>
            <p:ph type="sldNum" sz="quarter" idx="5"/>
          </p:nvPr>
        </p:nvSpPr>
        <p:spPr/>
        <p:txBody>
          <a:bodyPr/>
          <a:lstStyle/>
          <a:p>
            <a:fld id="{F011AAC0-AB02-4B64-A809-419AC12897EB}" type="slidenum">
              <a:rPr lang="en-US" smtClean="0"/>
              <a:t>13</a:t>
            </a:fld>
            <a:endParaRPr lang="en-US"/>
          </a:p>
        </p:txBody>
      </p:sp>
    </p:spTree>
    <p:extLst>
      <p:ext uri="{BB962C8B-B14F-4D97-AF65-F5344CB8AC3E}">
        <p14:creationId xmlns:p14="http://schemas.microsoft.com/office/powerpoint/2010/main" val="244031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79BB8-6A51-C074-8D3C-697C24DB0C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2F720-3392-F849-F212-E046CE522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471DC-7D46-5E38-023A-45FDBE6DF489}"/>
              </a:ext>
            </a:extLst>
          </p:cNvPr>
          <p:cNvSpPr>
            <a:spLocks noGrp="1"/>
          </p:cNvSpPr>
          <p:nvPr>
            <p:ph type="body" idx="1"/>
          </p:nvPr>
        </p:nvSpPr>
        <p:spPr/>
        <p:txBody>
          <a:bodyPr/>
          <a:lstStyle/>
          <a:p>
            <a:r>
              <a:rPr lang="en-US" dirty="0"/>
              <a:t>Once all the initialization and function definitions are complete, we want to run the Kalman Filter over the measured values. Although good q programmers avoid loops, I thought it would be clearer to iterate over time using a while loop.</a:t>
            </a:r>
          </a:p>
          <a:p>
            <a:r>
              <a:rPr lang="en-US" dirty="0"/>
              <a:t>The right hand side creates a bunch of tables, joins them together sideways and writes out a data.csv.</a:t>
            </a:r>
          </a:p>
          <a:p>
            <a:r>
              <a:rPr lang="en-US" dirty="0"/>
              <a:t>In a previous iteration of this presentation I used Excel to graph the results, but am now using matplotlib in Python</a:t>
            </a:r>
          </a:p>
        </p:txBody>
      </p:sp>
      <p:sp>
        <p:nvSpPr>
          <p:cNvPr id="4" name="Slide Number Placeholder 3">
            <a:extLst>
              <a:ext uri="{FF2B5EF4-FFF2-40B4-BE49-F238E27FC236}">
                <a16:creationId xmlns:a16="http://schemas.microsoft.com/office/drawing/2014/main" id="{073BA8D5-31F8-F9BB-78B1-7D005B947C68}"/>
              </a:ext>
            </a:extLst>
          </p:cNvPr>
          <p:cNvSpPr>
            <a:spLocks noGrp="1"/>
          </p:cNvSpPr>
          <p:nvPr>
            <p:ph type="sldNum" sz="quarter" idx="5"/>
          </p:nvPr>
        </p:nvSpPr>
        <p:spPr/>
        <p:txBody>
          <a:bodyPr/>
          <a:lstStyle/>
          <a:p>
            <a:fld id="{F011AAC0-AB02-4B64-A809-419AC12897EB}" type="slidenum">
              <a:rPr lang="en-US" smtClean="0"/>
              <a:t>14</a:t>
            </a:fld>
            <a:endParaRPr lang="en-US"/>
          </a:p>
        </p:txBody>
      </p:sp>
    </p:spTree>
    <p:extLst>
      <p:ext uri="{BB962C8B-B14F-4D97-AF65-F5344CB8AC3E}">
        <p14:creationId xmlns:p14="http://schemas.microsoft.com/office/powerpoint/2010/main" val="371427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p:cNvSpPr>
            <a:spLocks noGrp="1"/>
          </p:cNvSpPr>
          <p:nvPr>
            <p:ph type="sldNum" sz="quarter" idx="5"/>
          </p:nvPr>
        </p:nvSpPr>
        <p:spPr/>
        <p:txBody>
          <a:bodyPr/>
          <a:lstStyle/>
          <a:p>
            <a:fld id="{F011AAC0-AB02-4B64-A809-419AC12897EB}" type="slidenum">
              <a:rPr lang="en-US" smtClean="0"/>
              <a:t>15</a:t>
            </a:fld>
            <a:endParaRPr lang="en-US"/>
          </a:p>
        </p:txBody>
      </p:sp>
    </p:spTree>
    <p:extLst>
      <p:ext uri="{BB962C8B-B14F-4D97-AF65-F5344CB8AC3E}">
        <p14:creationId xmlns:p14="http://schemas.microsoft.com/office/powerpoint/2010/main" val="301276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Kalman Filter assumes linearity</a:t>
            </a:r>
          </a:p>
          <a:p>
            <a:r>
              <a:rPr lang="en-US" dirty="0"/>
              <a:t>Measurement is a linear function of state</a:t>
            </a:r>
          </a:p>
          <a:p>
            <a:r>
              <a:rPr lang="en-US" dirty="0"/>
              <a:t>Next state is a linear function of previous state</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16</a:t>
            </a:fld>
            <a:endParaRPr lang="en-US"/>
          </a:p>
        </p:txBody>
      </p:sp>
    </p:spTree>
    <p:extLst>
      <p:ext uri="{BB962C8B-B14F-4D97-AF65-F5344CB8AC3E}">
        <p14:creationId xmlns:p14="http://schemas.microsoft.com/office/powerpoint/2010/main" val="248352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optimal if:</a:t>
            </a:r>
          </a:p>
          <a:p>
            <a:pPr marL="228600" indent="-228600">
              <a:buAutoNum type="arabicPeriod"/>
            </a:pPr>
            <a:r>
              <a:rPr lang="en-US" dirty="0"/>
              <a:t>Model perfectly matches the real system</a:t>
            </a:r>
          </a:p>
          <a:p>
            <a:pPr marL="228600" indent="-228600">
              <a:buAutoNum type="arabicPeriod"/>
            </a:pPr>
            <a:r>
              <a:rPr lang="en-US" dirty="0"/>
              <a:t>Noises are uncorrelated and white</a:t>
            </a:r>
          </a:p>
          <a:p>
            <a:pPr marL="228600" indent="-228600">
              <a:buAutoNum type="arabicPeriod"/>
            </a:pPr>
            <a:r>
              <a:rPr lang="en-US" dirty="0"/>
              <a:t>Covariances of white noise are known</a:t>
            </a:r>
          </a:p>
          <a:p>
            <a:pPr marL="228600" indent="-228600">
              <a:buAutoNum type="arabicPeriod"/>
            </a:pPr>
            <a:endParaRPr lang="en-US" dirty="0"/>
          </a:p>
          <a:p>
            <a:pPr marL="0" indent="0">
              <a:buNone/>
            </a:pPr>
            <a:r>
              <a:rPr lang="en-US" dirty="0"/>
              <a:t>Robust</a:t>
            </a:r>
          </a:p>
          <a:p>
            <a:pPr marL="0" indent="0">
              <a:buNone/>
            </a:pPr>
            <a:r>
              <a:rPr lang="en-US" dirty="0"/>
              <a:t>-Stable given common conditions and forgiving in many way</a:t>
            </a:r>
          </a:p>
          <a:p>
            <a:pPr marL="0" indent="0">
              <a:buNone/>
            </a:pPr>
            <a:endParaRPr lang="en-US" dirty="0"/>
          </a:p>
          <a:p>
            <a:r>
              <a:rPr lang="en-US" dirty="0"/>
              <a:t>Give special thanks to</a:t>
            </a:r>
          </a:p>
          <a:p>
            <a:r>
              <a:rPr lang="en-US" dirty="0"/>
              <a:t>Dr. Chris </a:t>
            </a:r>
            <a:r>
              <a:rPr lang="en-US" dirty="0" err="1"/>
              <a:t>Kubelek</a:t>
            </a:r>
            <a:r>
              <a:rPr lang="en-US" dirty="0"/>
              <a:t> for inspiring my initial interest in Kalman Filters</a:t>
            </a:r>
          </a:p>
          <a:p>
            <a:r>
              <a:rPr lang="en-US" dirty="0"/>
              <a:t>Dr. </a:t>
            </a:r>
            <a:r>
              <a:rPr lang="en-US" dirty="0" err="1"/>
              <a:t>Hizuru</a:t>
            </a:r>
            <a:r>
              <a:rPr lang="en-US" dirty="0"/>
              <a:t> Konishi for being a fantastic sempai and mentor at MUFG Bank</a:t>
            </a:r>
          </a:p>
          <a:p>
            <a:r>
              <a:rPr lang="en-US" dirty="0"/>
              <a:t>Dr. Laurent </a:t>
            </a:r>
            <a:r>
              <a:rPr lang="en-US" dirty="0" err="1"/>
              <a:t>Calvet</a:t>
            </a:r>
            <a:r>
              <a:rPr lang="en-US" dirty="0"/>
              <a:t> at EDHEC</a:t>
            </a:r>
          </a:p>
        </p:txBody>
      </p:sp>
      <p:sp>
        <p:nvSpPr>
          <p:cNvPr id="4" name="Slide Number Placeholder 3"/>
          <p:cNvSpPr>
            <a:spLocks noGrp="1"/>
          </p:cNvSpPr>
          <p:nvPr>
            <p:ph type="sldNum" sz="quarter" idx="5"/>
          </p:nvPr>
        </p:nvSpPr>
        <p:spPr/>
        <p:txBody>
          <a:bodyPr/>
          <a:lstStyle/>
          <a:p>
            <a:fld id="{F011AAC0-AB02-4B64-A809-419AC12897EB}" type="slidenum">
              <a:rPr lang="en-US" smtClean="0"/>
              <a:t>17</a:t>
            </a:fld>
            <a:endParaRPr lang="en-US"/>
          </a:p>
        </p:txBody>
      </p:sp>
    </p:spTree>
    <p:extLst>
      <p:ext uri="{BB962C8B-B14F-4D97-AF65-F5344CB8AC3E}">
        <p14:creationId xmlns:p14="http://schemas.microsoft.com/office/powerpoint/2010/main" val="256722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belief about the state of the world</a:t>
            </a:r>
          </a:p>
          <a:p>
            <a:r>
              <a:rPr lang="en-US" dirty="0"/>
              <a:t>-Ingest new measurements/data</a:t>
            </a:r>
          </a:p>
          <a:p>
            <a:r>
              <a:rPr lang="en-US" dirty="0"/>
              <a:t>-If the new data contradicts my belief,</a:t>
            </a:r>
          </a:p>
          <a:p>
            <a:r>
              <a:rPr lang="en-US" dirty="0"/>
              <a:t>    I am less certain about my belief and I slightly update my belief</a:t>
            </a:r>
          </a:p>
          <a:p>
            <a:r>
              <a:rPr lang="en-US" dirty="0"/>
              <a:t>-If it supports my belief</a:t>
            </a:r>
          </a:p>
          <a:p>
            <a:r>
              <a:rPr lang="en-US" dirty="0"/>
              <a:t>    I am more certain and I don’t update</a:t>
            </a:r>
          </a:p>
          <a:p>
            <a:r>
              <a:rPr lang="en-US" dirty="0"/>
              <a:t>-Useful when you already have a model</a:t>
            </a:r>
          </a:p>
        </p:txBody>
      </p:sp>
      <p:sp>
        <p:nvSpPr>
          <p:cNvPr id="4" name="Slide Number Placeholder 3"/>
          <p:cNvSpPr>
            <a:spLocks noGrp="1"/>
          </p:cNvSpPr>
          <p:nvPr>
            <p:ph type="sldNum" sz="quarter" idx="5"/>
          </p:nvPr>
        </p:nvSpPr>
        <p:spPr/>
        <p:txBody>
          <a:bodyPr/>
          <a:lstStyle/>
          <a:p>
            <a:fld id="{F011AAC0-AB02-4B64-A809-419AC12897EB}" type="slidenum">
              <a:rPr lang="en-US" smtClean="0"/>
              <a:t>2</a:t>
            </a:fld>
            <a:endParaRPr lang="en-US"/>
          </a:p>
        </p:txBody>
      </p:sp>
    </p:spTree>
    <p:extLst>
      <p:ext uri="{BB962C8B-B14F-4D97-AF65-F5344CB8AC3E}">
        <p14:creationId xmlns:p14="http://schemas.microsoft.com/office/powerpoint/2010/main" val="269129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Aeronautics</a:t>
            </a:r>
          </a:p>
          <a:p>
            <a:r>
              <a:rPr lang="en-US" dirty="0"/>
              <a:t>	navigation of US Navy ballistic missile submarines</a:t>
            </a:r>
          </a:p>
          <a:p>
            <a:r>
              <a:rPr lang="en-US" dirty="0"/>
              <a:t>	guidance and navigation of US Navy Tomahawk missile</a:t>
            </a:r>
          </a:p>
          <a:p>
            <a:r>
              <a:rPr lang="en-US" dirty="0"/>
              <a:t>	US AF Air Launched Cruise Missile</a:t>
            </a:r>
          </a:p>
          <a:p>
            <a:r>
              <a:rPr lang="en-US" dirty="0"/>
              <a:t>Robotics, autonomous vehicles</a:t>
            </a:r>
          </a:p>
          <a:p>
            <a:r>
              <a:rPr lang="en-US" dirty="0"/>
              <a:t>Economics</a:t>
            </a:r>
          </a:p>
          <a:p>
            <a:r>
              <a:rPr lang="en-US" dirty="0"/>
              <a:t>	Estimate parameters for ARMA models	</a:t>
            </a:r>
          </a:p>
          <a:p>
            <a:r>
              <a:rPr lang="en-US" dirty="0"/>
              <a:t>	Modeling regime changes</a:t>
            </a:r>
          </a:p>
          <a:p>
            <a:r>
              <a:rPr lang="en-US" dirty="0"/>
              <a:t>	Forecasting economic indicators</a:t>
            </a:r>
          </a:p>
          <a:p>
            <a:r>
              <a:rPr lang="en-US" dirty="0"/>
              <a:t>Finance</a:t>
            </a:r>
          </a:p>
          <a:p>
            <a:r>
              <a:rPr lang="en-US" dirty="0"/>
              <a:t>	Simple example: replace moving averages</a:t>
            </a:r>
          </a:p>
          <a:p>
            <a:r>
              <a:rPr lang="en-US" dirty="0"/>
              <a:t>	Estimate beta (which is an extremely noisy quantity using returns)</a:t>
            </a:r>
          </a:p>
          <a:p>
            <a:r>
              <a:rPr lang="en-US" dirty="0"/>
              <a:t>	Can compute rolling estimates</a:t>
            </a:r>
          </a:p>
          <a:p>
            <a:r>
              <a:rPr lang="en-US" dirty="0"/>
              <a:t>	Avoids having to choose a finite lookup window</a:t>
            </a:r>
          </a:p>
          <a:p>
            <a:r>
              <a:rPr lang="en-US" dirty="0"/>
              <a:t>Dr. Aidan </a:t>
            </a:r>
            <a:r>
              <a:rPr lang="en-US" dirty="0" err="1"/>
              <a:t>O’Mahoney</a:t>
            </a:r>
            <a:r>
              <a:rPr lang="en-US" dirty="0"/>
              <a:t> has a cool blog</a:t>
            </a:r>
          </a:p>
          <a:p>
            <a:r>
              <a:rPr lang="en-US" dirty="0"/>
              <a:t>http://www.thealgoengineer.com/2014/online_linear_regression_kalman_filter/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Subject of lots of academic research and widely applied in many different industries</a:t>
            </a:r>
          </a:p>
        </p:txBody>
      </p:sp>
      <p:sp>
        <p:nvSpPr>
          <p:cNvPr id="4" name="Slide Number Placeholder 3"/>
          <p:cNvSpPr>
            <a:spLocks noGrp="1"/>
          </p:cNvSpPr>
          <p:nvPr>
            <p:ph type="sldNum" sz="quarter" idx="5"/>
          </p:nvPr>
        </p:nvSpPr>
        <p:spPr/>
        <p:txBody>
          <a:bodyPr/>
          <a:lstStyle/>
          <a:p>
            <a:fld id="{F011AAC0-AB02-4B64-A809-419AC12897EB}" type="slidenum">
              <a:rPr lang="en-US" smtClean="0"/>
              <a:t>3</a:t>
            </a:fld>
            <a:endParaRPr lang="en-US"/>
          </a:p>
        </p:txBody>
      </p:sp>
    </p:spTree>
    <p:extLst>
      <p:ext uri="{BB962C8B-B14F-4D97-AF65-F5344CB8AC3E}">
        <p14:creationId xmlns:p14="http://schemas.microsoft.com/office/powerpoint/2010/main" val="22528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Aerodynamic drag is also known as air resistance </a:t>
            </a:r>
          </a:p>
          <a:p>
            <a:endParaRPr lang="en-US" dirty="0"/>
          </a:p>
          <a:p>
            <a:r>
              <a:rPr lang="en-US" dirty="0"/>
              <a:t>Winds/Weather</a:t>
            </a:r>
          </a:p>
          <a:p>
            <a:pPr lvl="1"/>
            <a:r>
              <a:rPr lang="en-US" sz="2200" dirty="0"/>
              <a:t>Gusty near the ground</a:t>
            </a:r>
          </a:p>
          <a:p>
            <a:pPr lvl="1"/>
            <a:r>
              <a:rPr lang="en-US" sz="2200" dirty="0"/>
              <a:t>Fast high-altitude jet stream</a:t>
            </a:r>
          </a:p>
          <a:p>
            <a:pPr lvl="1"/>
            <a:r>
              <a:rPr lang="en-US" sz="2200" dirty="0"/>
              <a:t>Humidity, Precipitation</a:t>
            </a:r>
          </a:p>
          <a:p>
            <a:endParaRPr lang="en-US" dirty="0"/>
          </a:p>
          <a:p>
            <a:r>
              <a:rPr lang="en-US" dirty="0"/>
              <a:t>Coriolis Effect is the deflection of the trajectory due to the spinning of the Earth. Even in long-range sniping this becomes important at around 1000 meters. Targets can rise or drop about 6 inches depending if you are shooting east (rise) or west (fall). North/South results in 3 inches move left (Southern Hemisphere) or right (Northern Hemisphere).</a:t>
            </a:r>
          </a:p>
          <a:p>
            <a:endParaRPr lang="en-US" dirty="0"/>
          </a:p>
          <a:p>
            <a:r>
              <a:rPr lang="en-US" dirty="0"/>
              <a:t>Earth Curvature Earth is actually an oblate spheroid. The radius at the equator is greater than at the poles.</a:t>
            </a:r>
          </a:p>
          <a:p>
            <a:endParaRPr lang="en-US" dirty="0"/>
          </a:p>
          <a:p>
            <a:r>
              <a:rPr lang="en-US" dirty="0"/>
              <a:t>ICBMs typically have multiple stages. The LGM-118A Peacekeeper has 4 propulsion stages. 3, solid-fuel and 1, post-boost liquid-fuel for velocity and attitude correction.</a:t>
            </a:r>
          </a:p>
          <a:p>
            <a:endParaRPr lang="en-US" dirty="0"/>
          </a:p>
          <a:p>
            <a:r>
              <a:rPr lang="en-US" dirty="0"/>
              <a:t>Ballistic Trajectory is also called Projectile Motion</a:t>
            </a:r>
          </a:p>
          <a:p>
            <a:endParaRPr lang="en-US" dirty="0"/>
          </a:p>
          <a:p>
            <a:r>
              <a:rPr lang="en-US" sz="1200" b="0" i="0" u="none" strike="noStrike" kern="1200" dirty="0">
                <a:solidFill>
                  <a:schemeClr val="tx1"/>
                </a:solidFill>
                <a:effectLst/>
                <a:latin typeface="+mn-lt"/>
                <a:ea typeface="+mn-ea"/>
                <a:cs typeface="+mn-cs"/>
              </a:rPr>
              <a:t>Timed exposure shows 10 MK-21 re-entry vehicles (RV) approaching an open-ocean impact zone near Kwajalein Atoll during a flight test</a:t>
            </a:r>
          </a:p>
          <a:p>
            <a:r>
              <a:rPr lang="en-US" sz="1200" b="0" i="0" u="none" strike="noStrike" kern="1200" dirty="0">
                <a:solidFill>
                  <a:schemeClr val="tx1"/>
                </a:solidFill>
                <a:effectLst/>
                <a:latin typeface="+mn-lt"/>
                <a:ea typeface="+mn-ea"/>
                <a:cs typeface="+mn-cs"/>
              </a:rPr>
              <a:t>These would ride inside an American </a:t>
            </a:r>
            <a:r>
              <a:rPr lang="en-US" sz="1200" b="1" i="0" u="none" strike="noStrike" kern="1200" dirty="0">
                <a:solidFill>
                  <a:schemeClr val="tx1"/>
                </a:solidFill>
                <a:effectLst/>
                <a:latin typeface="+mn-lt"/>
                <a:ea typeface="+mn-ea"/>
                <a:cs typeface="+mn-cs"/>
              </a:rPr>
              <a:t>LGM-118A Peacekeeper ICBM</a:t>
            </a:r>
            <a:endParaRPr lang="en-US" sz="1200" b="0" i="0" u="none" strike="noStrike" kern="1200" dirty="0">
              <a:solidFill>
                <a:schemeClr val="tx1"/>
              </a:solidFill>
              <a:effectLst/>
              <a:latin typeface="+mn-lt"/>
              <a:ea typeface="+mn-ea"/>
              <a:cs typeface="+mn-cs"/>
            </a:endParaRPr>
          </a:p>
          <a:p>
            <a:r>
              <a:rPr lang="en-US" dirty="0"/>
              <a:t>Typical ICBMs have a range of 10k km and a speed of around 7km/s</a:t>
            </a:r>
          </a:p>
          <a:p>
            <a:endParaRPr lang="en-US" dirty="0"/>
          </a:p>
          <a:p>
            <a:r>
              <a:rPr lang="en-US" dirty="0"/>
              <a:t>Image Source:</a:t>
            </a:r>
          </a:p>
          <a:p>
            <a:r>
              <a:rPr lang="en-US" dirty="0"/>
              <a:t>https://en.wikipedia.org/wiki/File:MIRV-Reentry.jpg</a:t>
            </a:r>
          </a:p>
        </p:txBody>
      </p:sp>
      <p:sp>
        <p:nvSpPr>
          <p:cNvPr id="4" name="Slide Number Placeholder 3"/>
          <p:cNvSpPr>
            <a:spLocks noGrp="1"/>
          </p:cNvSpPr>
          <p:nvPr>
            <p:ph type="sldNum" sz="quarter" idx="5"/>
          </p:nvPr>
        </p:nvSpPr>
        <p:spPr/>
        <p:txBody>
          <a:bodyPr/>
          <a:lstStyle/>
          <a:p>
            <a:fld id="{F011AAC0-AB02-4B64-A809-419AC12897EB}" type="slidenum">
              <a:rPr lang="en-US" smtClean="0"/>
              <a:t>4</a:t>
            </a:fld>
            <a:endParaRPr lang="en-US"/>
          </a:p>
        </p:txBody>
      </p:sp>
    </p:spTree>
    <p:extLst>
      <p:ext uri="{BB962C8B-B14F-4D97-AF65-F5344CB8AC3E}">
        <p14:creationId xmlns:p14="http://schemas.microsoft.com/office/powerpoint/2010/main" val="335567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Ballistic Trajectory is also called Projectile Motion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 high school physic refresher in projectile motion</a:t>
            </a:r>
          </a:p>
          <a:p>
            <a:endParaRPr lang="en-US" dirty="0"/>
          </a:p>
          <a:p>
            <a:r>
              <a:rPr lang="en-US" dirty="0"/>
              <a:t>Projectile motion can be simply decomposed into independent motions in the x and y direction</a:t>
            </a:r>
          </a:p>
          <a:p>
            <a:r>
              <a:rPr lang="en-US" dirty="0"/>
              <a:t>Note that g here is defined as a negative so the terms due to acceleration are added</a:t>
            </a:r>
          </a:p>
          <a:p>
            <a:endParaRPr lang="en-US" dirty="0"/>
          </a:p>
          <a:p>
            <a:r>
              <a:rPr lang="en-US" dirty="0"/>
              <a:t>Galileo determined that the curved path is parabolic</a:t>
            </a:r>
          </a:p>
          <a:p>
            <a:endParaRPr lang="en-US" dirty="0"/>
          </a:p>
          <a:p>
            <a:r>
              <a:rPr lang="en-US" dirty="0"/>
              <a:t>The continuous line is calculated using these equations. The dots are calculated using a discretized state space model which I will introduce.</a:t>
            </a:r>
          </a:p>
        </p:txBody>
      </p:sp>
      <p:sp>
        <p:nvSpPr>
          <p:cNvPr id="4" name="Slide Number Placeholder 3"/>
          <p:cNvSpPr>
            <a:spLocks noGrp="1"/>
          </p:cNvSpPr>
          <p:nvPr>
            <p:ph type="sldNum" sz="quarter" idx="5"/>
          </p:nvPr>
        </p:nvSpPr>
        <p:spPr/>
        <p:txBody>
          <a:bodyPr/>
          <a:lstStyle/>
          <a:p>
            <a:fld id="{F011AAC0-AB02-4B64-A809-419AC12897EB}" type="slidenum">
              <a:rPr lang="en-US" smtClean="0"/>
              <a:t>5</a:t>
            </a:fld>
            <a:endParaRPr lang="en-US"/>
          </a:p>
        </p:txBody>
      </p:sp>
    </p:spTree>
    <p:extLst>
      <p:ext uri="{BB962C8B-B14F-4D97-AF65-F5344CB8AC3E}">
        <p14:creationId xmlns:p14="http://schemas.microsoft.com/office/powerpoint/2010/main" val="328248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estimate </a:t>
            </a:r>
            <a:r>
              <a:rPr lang="en-US" i="1" dirty="0"/>
              <a:t>internal states</a:t>
            </a:r>
            <a:r>
              <a:rPr lang="en-US" i="0" dirty="0"/>
              <a:t> only by observing the </a:t>
            </a:r>
            <a:r>
              <a:rPr lang="en-US" i="1" dirty="0"/>
              <a:t>outputs</a:t>
            </a:r>
            <a:r>
              <a:rPr lang="en-US" i="0" dirty="0"/>
              <a:t> of the system</a:t>
            </a:r>
          </a:p>
          <a:p>
            <a:r>
              <a:rPr lang="en-US" i="0" dirty="0"/>
              <a:t>We use a </a:t>
            </a:r>
            <a:r>
              <a:rPr lang="en-US" i="1" dirty="0"/>
              <a:t>state-space model</a:t>
            </a:r>
          </a:p>
          <a:p>
            <a:r>
              <a:rPr lang="en-US" i="0" dirty="0"/>
              <a:t>The </a:t>
            </a:r>
            <a:r>
              <a:rPr lang="en-US" b="1" i="1" dirty="0"/>
              <a:t>process model</a:t>
            </a:r>
            <a:r>
              <a:rPr lang="en-US" i="0" dirty="0"/>
              <a:t> is a linear stochastic difference equation which models the transition of the internal state</a:t>
            </a:r>
          </a:p>
          <a:p>
            <a:r>
              <a:rPr lang="en-US" i="0" dirty="0"/>
              <a:t>The </a:t>
            </a:r>
            <a:r>
              <a:rPr lang="en-US" b="1" i="1" dirty="0"/>
              <a:t>measurement model</a:t>
            </a:r>
            <a:r>
              <a:rPr lang="en-US" i="0" dirty="0"/>
              <a:t> is a linear stochastic equation which represents the measure of the current state</a:t>
            </a:r>
          </a:p>
          <a:p>
            <a:r>
              <a:rPr lang="en-US" i="0" dirty="0"/>
              <a:t>The measurement does not have to be all the state element and can be any linear combinations of them</a:t>
            </a:r>
          </a:p>
          <a:p>
            <a:endParaRPr lang="en-US" i="0" dirty="0"/>
          </a:p>
          <a:p>
            <a:r>
              <a:rPr lang="en-US" i="0" dirty="0"/>
              <a:t>Measurement errors can be due to sensor limitations, electrical noise, atmospheric conditions, etc.</a:t>
            </a:r>
          </a:p>
          <a:p>
            <a:r>
              <a:rPr lang="en-US" i="0" dirty="0"/>
              <a:t>Actual state transitions are completely unknown</a:t>
            </a:r>
          </a:p>
          <a:p>
            <a:r>
              <a:rPr lang="en-US" i="0" dirty="0"/>
              <a:t>Process models intentionally incorporate notions of random motion for the reasons mentions in realistic ballistic trajectories</a:t>
            </a:r>
          </a:p>
          <a:p>
            <a:endParaRPr lang="en-US" i="0" dirty="0"/>
          </a:p>
          <a:p>
            <a:r>
              <a:rPr lang="en-US" i="0" dirty="0"/>
              <a:t>w_k-1 and </a:t>
            </a:r>
            <a:r>
              <a:rPr lang="en-US" i="0" dirty="0" err="1"/>
              <a:t>v_k</a:t>
            </a:r>
            <a:r>
              <a:rPr lang="en-US" i="0" dirty="0"/>
              <a:t> are random variables</a:t>
            </a:r>
          </a:p>
          <a:p>
            <a:r>
              <a:rPr lang="en-US" i="0" dirty="0"/>
              <a:t>Assume that noises are independent zero mean Gaussians</a:t>
            </a:r>
          </a:p>
        </p:txBody>
      </p:sp>
      <p:sp>
        <p:nvSpPr>
          <p:cNvPr id="4" name="Slide Number Placeholder 3"/>
          <p:cNvSpPr>
            <a:spLocks noGrp="1"/>
          </p:cNvSpPr>
          <p:nvPr>
            <p:ph type="sldNum" sz="quarter" idx="5"/>
          </p:nvPr>
        </p:nvSpPr>
        <p:spPr/>
        <p:txBody>
          <a:bodyPr/>
          <a:lstStyle/>
          <a:p>
            <a:fld id="{F011AAC0-AB02-4B64-A809-419AC12897EB}" type="slidenum">
              <a:rPr lang="en-US" smtClean="0"/>
              <a:t>6</a:t>
            </a:fld>
            <a:endParaRPr lang="en-US"/>
          </a:p>
        </p:txBody>
      </p:sp>
    </p:spTree>
    <p:extLst>
      <p:ext uri="{BB962C8B-B14F-4D97-AF65-F5344CB8AC3E}">
        <p14:creationId xmlns:p14="http://schemas.microsoft.com/office/powerpoint/2010/main" val="1895265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state space model doesn’t include the error</a:t>
            </a:r>
          </a:p>
          <a:p>
            <a:r>
              <a:rPr lang="en-US" dirty="0"/>
              <a:t>State example is just an example. Here our state contains the </a:t>
            </a:r>
            <a:r>
              <a:rPr lang="en-US" dirty="0" err="1"/>
              <a:t>x,y</a:t>
            </a:r>
            <a:r>
              <a:rPr lang="en-US" dirty="0"/>
              <a:t> position and the </a:t>
            </a:r>
            <a:r>
              <a:rPr lang="en-US" dirty="0" err="1"/>
              <a:t>x,y</a:t>
            </a:r>
            <a:r>
              <a:rPr lang="en-US" dirty="0"/>
              <a:t> velocities.</a:t>
            </a:r>
          </a:p>
          <a:p>
            <a:r>
              <a:rPr lang="en-US" dirty="0"/>
              <a:t>It could be anything depending on your model.</a:t>
            </a:r>
          </a:p>
          <a:p>
            <a:r>
              <a:rPr lang="en-US" dirty="0"/>
              <a:t>In a financial context, it could be price, volatility, interest rate, volatility, liquidity, dividend yield (equities), maturity (fixed income)</a:t>
            </a:r>
          </a:p>
        </p:txBody>
      </p:sp>
      <p:sp>
        <p:nvSpPr>
          <p:cNvPr id="4" name="Slide Number Placeholder 3"/>
          <p:cNvSpPr>
            <a:spLocks noGrp="1"/>
          </p:cNvSpPr>
          <p:nvPr>
            <p:ph type="sldNum" sz="quarter" idx="5"/>
          </p:nvPr>
        </p:nvSpPr>
        <p:spPr/>
        <p:txBody>
          <a:bodyPr/>
          <a:lstStyle/>
          <a:p>
            <a:fld id="{F011AAC0-AB02-4B64-A809-419AC12897EB}" type="slidenum">
              <a:rPr lang="en-US" smtClean="0"/>
              <a:t>7</a:t>
            </a:fld>
            <a:endParaRPr lang="en-US"/>
          </a:p>
        </p:txBody>
      </p:sp>
    </p:spTree>
    <p:extLst>
      <p:ext uri="{BB962C8B-B14F-4D97-AF65-F5344CB8AC3E}">
        <p14:creationId xmlns:p14="http://schemas.microsoft.com/office/powerpoint/2010/main" val="133657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filters are based on </a:t>
            </a:r>
            <a:r>
              <a:rPr lang="en-US" sz="1200" b="0" i="0" u="none" strike="noStrike" kern="1200" dirty="0">
                <a:solidFill>
                  <a:schemeClr val="tx1"/>
                </a:solidFill>
                <a:effectLst/>
                <a:latin typeface="+mn-lt"/>
                <a:ea typeface="+mn-ea"/>
                <a:cs typeface="+mn-cs"/>
                <a:hlinkClick r:id="rId3" tooltip="Linear dynamical system"/>
              </a:rPr>
              <a:t>linear dynamical systems</a:t>
            </a:r>
            <a:r>
              <a:rPr lang="en-US" sz="1200" b="0" i="0" u="none" strike="noStrike" kern="1200" dirty="0">
                <a:solidFill>
                  <a:schemeClr val="tx1"/>
                </a:solidFill>
                <a:effectLst/>
                <a:latin typeface="+mn-lt"/>
                <a:ea typeface="+mn-ea"/>
                <a:cs typeface="+mn-cs"/>
              </a:rPr>
              <a:t> discretized in the time domain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Examine the Kalman Gain in detail in 2 slides</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8</a:t>
            </a:fld>
            <a:endParaRPr lang="en-US"/>
          </a:p>
        </p:txBody>
      </p:sp>
    </p:spTree>
    <p:extLst>
      <p:ext uri="{BB962C8B-B14F-4D97-AF65-F5344CB8AC3E}">
        <p14:creationId xmlns:p14="http://schemas.microsoft.com/office/powerpoint/2010/main" val="93774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Compute </a:t>
            </a:r>
            <a:r>
              <a:rPr lang="en-US" sz="1200" i="1" kern="1200" dirty="0">
                <a:solidFill>
                  <a:schemeClr val="tx1"/>
                </a:solidFill>
                <a:effectLst/>
                <a:latin typeface="+mn-lt"/>
                <a:ea typeface="+mn-ea"/>
                <a:cs typeface="+mn-cs"/>
              </a:rPr>
              <a:t>a </a:t>
            </a:r>
            <a:r>
              <a:rPr lang="en-US" sz="1200" i="1" kern="1200" dirty="0" err="1">
                <a:solidFill>
                  <a:schemeClr val="tx1"/>
                </a:solidFill>
                <a:effectLst/>
                <a:latin typeface="+mn-lt"/>
                <a:ea typeface="+mn-ea"/>
                <a:cs typeface="+mn-cs"/>
              </a:rPr>
              <a:t>prosteriori</a:t>
            </a:r>
            <a:r>
              <a:rPr lang="en-US" sz="1200" kern="1200" dirty="0">
                <a:solidFill>
                  <a:schemeClr val="tx1"/>
                </a:solidFill>
                <a:effectLst/>
                <a:latin typeface="+mn-lt"/>
                <a:ea typeface="+mn-ea"/>
                <a:cs typeface="+mn-cs"/>
              </a:rPr>
              <a:t> state estimate as a linear combination of </a:t>
            </a:r>
            <a:r>
              <a:rPr lang="en-US" sz="1200" i="1" kern="1200" dirty="0">
                <a:solidFill>
                  <a:schemeClr val="tx1"/>
                </a:solidFill>
                <a:effectLst/>
                <a:latin typeface="+mn-lt"/>
                <a:ea typeface="+mn-ea"/>
                <a:cs typeface="+mn-cs"/>
              </a:rPr>
              <a:t>a prior</a:t>
            </a:r>
            <a:r>
              <a:rPr lang="en-US" sz="1200" kern="1200" dirty="0">
                <a:solidFill>
                  <a:schemeClr val="tx1"/>
                </a:solidFill>
                <a:effectLst/>
                <a:latin typeface="+mn-lt"/>
                <a:ea typeface="+mn-ea"/>
                <a:cs typeface="+mn-cs"/>
              </a:rPr>
              <a:t> estimate and weighted difference between an actual measurement and a measurement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 term in red is called the measurement </a:t>
            </a:r>
            <a:r>
              <a:rPr lang="en-US" sz="1200" i="1" kern="1200" dirty="0">
                <a:solidFill>
                  <a:schemeClr val="tx1"/>
                </a:solidFill>
                <a:effectLst/>
                <a:latin typeface="+mn-lt"/>
                <a:ea typeface="+mn-ea"/>
                <a:cs typeface="+mn-cs"/>
              </a:rPr>
              <a:t>innovation</a:t>
            </a:r>
            <a:r>
              <a:rPr lang="en-US" sz="1200" kern="1200" dirty="0">
                <a:solidFill>
                  <a:schemeClr val="tx1"/>
                </a:solidFill>
                <a:effectLst/>
                <a:latin typeface="+mn-lt"/>
                <a:ea typeface="+mn-ea"/>
                <a:cs typeface="+mn-cs"/>
              </a:rPr>
              <a:t> or the </a:t>
            </a:r>
            <a:r>
              <a:rPr lang="en-US" sz="1200" i="1" kern="1200" dirty="0">
                <a:solidFill>
                  <a:schemeClr val="tx1"/>
                </a:solidFill>
                <a:effectLst/>
                <a:latin typeface="+mn-lt"/>
                <a:ea typeface="+mn-ea"/>
                <a:cs typeface="+mn-cs"/>
              </a:rPr>
              <a:t>residual</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residual is the discrepancy between the predicted measurement and the actual measurement</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9</a:t>
            </a:fld>
            <a:endParaRPr lang="en-US"/>
          </a:p>
        </p:txBody>
      </p:sp>
    </p:spTree>
    <p:extLst>
      <p:ext uri="{BB962C8B-B14F-4D97-AF65-F5344CB8AC3E}">
        <p14:creationId xmlns:p14="http://schemas.microsoft.com/office/powerpoint/2010/main" val="407801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2/27/2025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2/27/2025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2/27/2025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2/27/2025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chart" Target="../charts/char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A2F1-351C-4789-BE02-1D436C08FB42}"/>
              </a:ext>
            </a:extLst>
          </p:cNvPr>
          <p:cNvSpPr>
            <a:spLocks noGrp="1"/>
          </p:cNvSpPr>
          <p:nvPr>
            <p:ph type="ctrTitle"/>
          </p:nvPr>
        </p:nvSpPr>
        <p:spPr/>
        <p:txBody>
          <a:bodyPr>
            <a:noAutofit/>
          </a:bodyPr>
          <a:lstStyle/>
          <a:p>
            <a:r>
              <a:rPr lang="en-US" sz="4000" dirty="0"/>
              <a:t>Shooting down uncertainty:</a:t>
            </a:r>
            <a:br>
              <a:rPr lang="en-US" sz="4000" dirty="0"/>
            </a:br>
            <a:r>
              <a:rPr lang="en-US" sz="4000" dirty="0"/>
              <a:t>KALMAN FILTERS and Ballistic missile defense</a:t>
            </a:r>
          </a:p>
        </p:txBody>
      </p:sp>
      <p:sp>
        <p:nvSpPr>
          <p:cNvPr id="3" name="Subtitle 2">
            <a:extLst>
              <a:ext uri="{FF2B5EF4-FFF2-40B4-BE49-F238E27FC236}">
                <a16:creationId xmlns:a16="http://schemas.microsoft.com/office/drawing/2014/main" id="{1D8FD1AA-B5EB-4926-83F3-8FA53F952FB5}"/>
              </a:ext>
            </a:extLst>
          </p:cNvPr>
          <p:cNvSpPr>
            <a:spLocks noGrp="1"/>
          </p:cNvSpPr>
          <p:nvPr>
            <p:ph type="subTitle" idx="1"/>
          </p:nvPr>
        </p:nvSpPr>
        <p:spPr/>
        <p:txBody>
          <a:bodyPr>
            <a:normAutofit fontScale="92500" lnSpcReduction="10000"/>
          </a:bodyPr>
          <a:lstStyle/>
          <a:p>
            <a:r>
              <a:rPr lang="en-US" dirty="0"/>
              <a:t>Very Brief Introduction and q/</a:t>
            </a:r>
            <a:r>
              <a:rPr lang="en-US" dirty="0" err="1"/>
              <a:t>kdb</a:t>
            </a:r>
            <a:r>
              <a:rPr lang="en-US" dirty="0"/>
              <a:t>+ Implementation</a:t>
            </a:r>
          </a:p>
          <a:p>
            <a:r>
              <a:rPr lang="en-US" i="1" dirty="0"/>
              <a:t>Mark B. Lefevre</a:t>
            </a:r>
          </a:p>
        </p:txBody>
      </p:sp>
    </p:spTree>
    <p:extLst>
      <p:ext uri="{BB962C8B-B14F-4D97-AF65-F5344CB8AC3E}">
        <p14:creationId xmlns:p14="http://schemas.microsoft.com/office/powerpoint/2010/main" val="82760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508-A625-4F92-87A3-A9D58F44E06F}"/>
              </a:ext>
            </a:extLst>
          </p:cNvPr>
          <p:cNvSpPr>
            <a:spLocks noGrp="1"/>
          </p:cNvSpPr>
          <p:nvPr>
            <p:ph type="title"/>
          </p:nvPr>
        </p:nvSpPr>
        <p:spPr/>
        <p:txBody>
          <a:bodyPr/>
          <a:lstStyle/>
          <a:p>
            <a:r>
              <a:rPr lang="en-US" dirty="0"/>
              <a:t>Kalman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46BD87-1561-49D2-B274-20B38C0E5F6C}"/>
                  </a:ext>
                </a:extLst>
              </p:cNvPr>
              <p:cNvSpPr>
                <a:spLocks noGrp="1"/>
              </p:cNvSpPr>
              <p:nvPr>
                <p:ph idx="1"/>
              </p:nvPr>
            </p:nvSpPr>
            <p:spPr/>
            <p:txBody>
              <a:bodyPr/>
              <a:lstStyle/>
              <a:p>
                <a:r>
                  <a:rPr lang="en-US" dirty="0"/>
                  <a:t>Kalman Gain is Chosen to Minimize </a:t>
                </a:r>
                <a:r>
                  <a:rPr lang="en-US" i="1" dirty="0">
                    <a:solidFill>
                      <a:srgbClr val="92D050"/>
                    </a:solidFill>
                  </a:rPr>
                  <a:t>a posteriori</a:t>
                </a:r>
                <a:r>
                  <a:rPr lang="en-US" dirty="0">
                    <a:solidFill>
                      <a:srgbClr val="92D050"/>
                    </a:solidFill>
                  </a:rPr>
                  <a:t> </a:t>
                </a:r>
                <a:r>
                  <a:rPr lang="en-US" dirty="0"/>
                  <a:t>Error Covariance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𝑅</m:t>
                        </m:r>
                      </m:den>
                    </m:f>
                  </m:oMath>
                </a14:m>
                <a:r>
                  <a:rPr lang="en-US" dirty="0"/>
                  <a:t> </a:t>
                </a:r>
              </a:p>
              <a:p>
                <a:r>
                  <a:rPr lang="en-US" dirty="0"/>
                  <a:t>Blending Factor which weights the </a:t>
                </a:r>
                <a:r>
                  <a:rPr lang="en-US" i="1" dirty="0">
                    <a:solidFill>
                      <a:srgbClr val="FFFF00"/>
                    </a:solidFill>
                  </a:rPr>
                  <a:t>a priori</a:t>
                </a:r>
                <a:r>
                  <a:rPr lang="en-US" dirty="0">
                    <a:solidFill>
                      <a:srgbClr val="FFFF00"/>
                    </a:solidFill>
                  </a:rPr>
                  <a:t> </a:t>
                </a:r>
                <a:r>
                  <a:rPr lang="en-US" dirty="0"/>
                  <a:t>Estimated State and the Measurement</a:t>
                </a:r>
              </a:p>
              <a:p>
                <a:pPr lvl="1"/>
                <a:r>
                  <a:rPr lang="en-US" dirty="0"/>
                  <a:t>Value is between 0 and 1</a:t>
                </a:r>
              </a:p>
              <a:p>
                <a:r>
                  <a:rPr lang="en-US" dirty="0"/>
                  <a:t>As Measurement Error Covariance </a:t>
                </a:r>
                <a:r>
                  <a:rPr lang="en-US" i="1" dirty="0"/>
                  <a:t>R</a:t>
                </a:r>
                <a:r>
                  <a:rPr lang="en-US" dirty="0"/>
                  <a:t> tends to 0</a:t>
                </a:r>
              </a:p>
              <a:p>
                <a:pPr lvl="1"/>
                <a:r>
                  <a:rPr lang="en-US" dirty="0"/>
                  <a:t>Residual has more weight</a:t>
                </a:r>
              </a:p>
              <a:p>
                <a:r>
                  <a:rPr lang="en-US" dirty="0"/>
                  <a:t>As </a:t>
                </a:r>
                <a:r>
                  <a:rPr lang="en-US" i="1" dirty="0">
                    <a:solidFill>
                      <a:srgbClr val="FFFF00"/>
                    </a:solidFill>
                  </a:rPr>
                  <a:t>a priori</a:t>
                </a:r>
                <a:r>
                  <a:rPr lang="en-US" dirty="0">
                    <a:solidFill>
                      <a:srgbClr val="FFFF00"/>
                    </a:solidFill>
                  </a:rPr>
                  <a:t> </a:t>
                </a:r>
                <a:r>
                  <a:rPr lang="en-US" dirty="0"/>
                  <a:t>Estimated Error Covariance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a14:m>
                <a:r>
                  <a:rPr lang="en-US" dirty="0"/>
                  <a:t> tends to 0</a:t>
                </a:r>
              </a:p>
              <a:p>
                <a:pPr lvl="1"/>
                <a:r>
                  <a:rPr lang="en-US" i="1" dirty="0">
                    <a:solidFill>
                      <a:srgbClr val="FFFF00"/>
                    </a:solidFill>
                  </a:rPr>
                  <a:t>a priori</a:t>
                </a:r>
                <a:r>
                  <a:rPr lang="en-US" dirty="0">
                    <a:solidFill>
                      <a:srgbClr val="FFFF00"/>
                    </a:solidFill>
                  </a:rPr>
                  <a:t> </a:t>
                </a:r>
                <a:r>
                  <a:rPr lang="en-US" dirty="0"/>
                  <a:t>Estimated State has more weight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646BD87-1561-49D2-B274-20B38C0E5F6C}"/>
                  </a:ext>
                </a:extLst>
              </p:cNvPr>
              <p:cNvSpPr>
                <a:spLocks noGrp="1" noRot="1" noChangeAspect="1" noMove="1" noResize="1" noEditPoints="1" noAdjustHandles="1" noChangeArrowheads="1" noChangeShapeType="1" noTextEdit="1"/>
              </p:cNvSpPr>
              <p:nvPr>
                <p:ph idx="1"/>
              </p:nvPr>
            </p:nvSpPr>
            <p:spPr>
              <a:blipFill>
                <a:blip r:embed="rId3"/>
                <a:stretch>
                  <a:fillRect l="-676" t="-1970"/>
                </a:stretch>
              </a:blipFill>
            </p:spPr>
            <p:txBody>
              <a:bodyPr/>
              <a:lstStyle/>
              <a:p>
                <a:r>
                  <a:rPr lang="en-US">
                    <a:noFill/>
                  </a:rPr>
                  <a:t> </a:t>
                </a:r>
              </a:p>
            </p:txBody>
          </p:sp>
        </mc:Fallback>
      </mc:AlternateContent>
    </p:spTree>
    <p:extLst>
      <p:ext uri="{BB962C8B-B14F-4D97-AF65-F5344CB8AC3E}">
        <p14:creationId xmlns:p14="http://schemas.microsoft.com/office/powerpoint/2010/main" val="1460729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Constants</a:t>
            </a:r>
          </a:p>
          <a:p>
            <a:pPr marL="0" indent="0">
              <a:buNone/>
            </a:pPr>
            <a:r>
              <a:rPr lang="en-US" sz="1200" dirty="0">
                <a:latin typeface="Courier New" panose="02070309020205020404" pitchFamily="49" charset="0"/>
                <a:cs typeface="Courier New" panose="02070309020205020404" pitchFamily="49" charset="0"/>
              </a:rPr>
              <a:t>g:9.81;  / gravity m/s^2</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Time steps</a:t>
            </a:r>
          </a:p>
          <a:p>
            <a:pPr marL="0" indent="0">
              <a:buNone/>
            </a:pPr>
            <a:r>
              <a:rPr lang="en-US" sz="1200" dirty="0">
                <a:latin typeface="Courier New" panose="02070309020205020404" pitchFamily="49" charset="0"/>
                <a:cs typeface="Courier New" panose="02070309020205020404" pitchFamily="49" charset="0"/>
              </a:rPr>
              <a:t>dt:0.1;</a:t>
            </a:r>
          </a:p>
          <a:p>
            <a:pPr marL="0" indent="0">
              <a:buNone/>
            </a:pPr>
            <a:r>
              <a:rPr lang="en-US" sz="1200" dirty="0">
                <a:latin typeface="Courier New" panose="02070309020205020404" pitchFamily="49" charset="0"/>
                <a:cs typeface="Courier New" panose="02070309020205020404" pitchFamily="49" charset="0"/>
              </a:rPr>
              <a:t>/ [b]</a:t>
            </a:r>
            <a:r>
              <a:rPr lang="en-US" sz="1200" dirty="0" err="1">
                <a:latin typeface="Courier New" panose="02070309020205020404" pitchFamily="49" charset="0"/>
                <a:cs typeface="Courier New" panose="02070309020205020404" pitchFamily="49" charset="0"/>
              </a:rPr>
              <a:t>egin</a:t>
            </a:r>
            <a:r>
              <a:rPr lang="en-US" sz="1200" dirty="0">
                <a:latin typeface="Courier New" panose="02070309020205020404" pitchFamily="49" charset="0"/>
                <a:cs typeface="Courier New" panose="02070309020205020404" pitchFamily="49" charset="0"/>
              </a:rPr>
              <a:t>; [e]</a:t>
            </a:r>
            <a:r>
              <a:rPr lang="en-US" sz="1200" dirty="0" err="1">
                <a:latin typeface="Courier New" panose="02070309020205020404" pitchFamily="49" charset="0"/>
                <a:cs typeface="Courier New" panose="02070309020205020404" pitchFamily="49" charset="0"/>
              </a:rPr>
              <a:t>nd</a:t>
            </a:r>
            <a:r>
              <a:rPr lang="en-US" sz="1200" dirty="0">
                <a:latin typeface="Courier New" panose="02070309020205020404" pitchFamily="49" charset="0"/>
                <a:cs typeface="Courier New" panose="02070309020205020404" pitchFamily="49" charset="0"/>
              </a:rPr>
              <a:t>; [s]</a:t>
            </a:r>
            <a:r>
              <a:rPr lang="en-US" sz="1200" dirty="0" err="1">
                <a:latin typeface="Courier New" panose="02070309020205020404" pitchFamily="49" charset="0"/>
                <a:cs typeface="Courier New" panose="02070309020205020404" pitchFamily="49" charset="0"/>
              </a:rPr>
              <a:t>tep</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arange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"j"$-[</a:t>
            </a:r>
            <a:r>
              <a:rPr lang="en-US" sz="1200" dirty="0" err="1">
                <a:latin typeface="Courier New" panose="02070309020205020404" pitchFamily="49" charset="0"/>
                <a:cs typeface="Courier New" panose="02070309020205020404" pitchFamily="49" charset="0"/>
              </a:rPr>
              <a:t>e;b</a:t>
            </a:r>
            <a:r>
              <a:rPr lang="en-US" sz="1200" dirty="0">
                <a:latin typeface="Courier New" panose="02070309020205020404" pitchFamily="49" charset="0"/>
                <a:cs typeface="Courier New" panose="02070309020205020404" pitchFamily="49" charset="0"/>
              </a:rPr>
              <a:t>]%s};</a:t>
            </a:r>
          </a:p>
          <a:p>
            <a:pPr marL="0" indent="0">
              <a:buNone/>
            </a:pPr>
            <a:r>
              <a:rPr lang="en-US" sz="1200" dirty="0" err="1">
                <a:latin typeface="Courier New" panose="02070309020205020404" pitchFamily="49" charset="0"/>
                <a:cs typeface="Courier New" panose="02070309020205020404" pitchFamily="49" charset="0"/>
              </a:rPr>
              <a:t>times:arange</a:t>
            </a:r>
            <a:r>
              <a:rPr lang="en-US" sz="1200" dirty="0">
                <a:latin typeface="Courier New" panose="02070309020205020404" pitchFamily="49" charset="0"/>
                <a:cs typeface="Courier New" panose="02070309020205020404" pitchFamily="49" charset="0"/>
              </a:rPr>
              <a:t>[0;10;dt];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Initial conditions</a:t>
            </a:r>
          </a:p>
          <a:p>
            <a:pPr marL="0" indent="0">
              <a:buNone/>
            </a:pPr>
            <a:r>
              <a:rPr lang="en-US" sz="1200" dirty="0">
                <a:latin typeface="Courier New" panose="02070309020205020404" pitchFamily="49" charset="0"/>
                <a:cs typeface="Courier New" panose="02070309020205020404" pitchFamily="49" charset="0"/>
              </a:rPr>
              <a:t>x0:0; y0:0; vx0:50; vy0:50; / pos in m; vel in m/s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Actual trajectory</a:t>
            </a:r>
          </a:p>
          <a:p>
            <a:pPr marL="0" indent="0">
              <a:buNone/>
            </a:pPr>
            <a:r>
              <a:rPr lang="en-US" sz="1200" dirty="0" err="1">
                <a:latin typeface="Courier New" panose="02070309020205020404" pitchFamily="49" charset="0"/>
                <a:cs typeface="Courier New" panose="02070309020205020404" pitchFamily="49" charset="0"/>
              </a:rPr>
              <a:t>atraj</a:t>
            </a:r>
            <a:r>
              <a:rPr lang="en-US" sz="1200" dirty="0">
                <a:latin typeface="Courier New" panose="02070309020205020404" pitchFamily="49" charset="0"/>
                <a:cs typeface="Courier New" panose="02070309020205020404" pitchFamily="49" charset="0"/>
              </a:rPr>
              <a:t>:{[g;x0;y0;vx0;vy0;t]</a:t>
            </a:r>
          </a:p>
          <a:p>
            <a:pPr marL="0" indent="0">
              <a:buNone/>
            </a:pPr>
            <a:r>
              <a:rPr lang="en-US" sz="1200" dirty="0">
                <a:latin typeface="Courier New" panose="02070309020205020404" pitchFamily="49" charset="0"/>
                <a:cs typeface="Courier New" panose="02070309020205020404" pitchFamily="49" charset="0"/>
              </a:rPr>
              <a:t>  x:x0+vx0*t;               / x pos</a:t>
            </a:r>
          </a:p>
          <a:p>
            <a:pPr marL="0" indent="0">
              <a:buNone/>
            </a:pPr>
            <a:r>
              <a:rPr lang="en-US" sz="1200" dirty="0">
                <a:latin typeface="Courier New" panose="02070309020205020404" pitchFamily="49" charset="0"/>
                <a:cs typeface="Courier New" panose="02070309020205020404" pitchFamily="49" charset="0"/>
              </a:rPr>
              <a:t>  y:-[y0+vy0*t;0.5*g*t*t];  / y pos y0+vy0*t-0.5*g*t^2</a:t>
            </a:r>
          </a:p>
          <a:p>
            <a:pPr marL="0" indent="0">
              <a:buNone/>
            </a:pPr>
            <a:r>
              <a:rPr lang="en-US" sz="1200" dirty="0">
                <a:latin typeface="Courier New" panose="02070309020205020404" pitchFamily="49" charset="0"/>
                <a:cs typeface="Courier New" panose="02070309020205020404" pitchFamily="49" charset="0"/>
              </a:rPr>
              <a:t>  vx:vx0;                   / x vel (no air resistance)</a:t>
            </a:r>
          </a:p>
          <a:p>
            <a:pPr marL="0" indent="0">
              <a:buNone/>
            </a:pPr>
            <a:r>
              <a:rPr lang="en-US" sz="1200" dirty="0">
                <a:latin typeface="Courier New" panose="02070309020205020404" pitchFamily="49" charset="0"/>
                <a:cs typeface="Courier New" panose="02070309020205020404" pitchFamily="49" charset="0"/>
              </a:rPr>
              <a:t>  vy:vy0-g*t;               / y vel (gravity but no air res)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x;y;vx;vy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act_traj:atraj</a:t>
            </a:r>
            <a:r>
              <a:rPr lang="en-US" sz="1200" dirty="0">
                <a:latin typeface="Courier New" panose="02070309020205020404" pitchFamily="49" charset="0"/>
                <a:cs typeface="Courier New" panose="02070309020205020404" pitchFamily="49" charset="0"/>
              </a:rPr>
              <a:t>[g;x0;y0;vx0;vy0;];</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Simulate actual trajectory</a:t>
            </a:r>
          </a:p>
          <a:p>
            <a:pPr marL="0" indent="0">
              <a:buNone/>
            </a:pPr>
            <a:r>
              <a:rPr lang="en-US" sz="1200" dirty="0" err="1">
                <a:latin typeface="Courier New" panose="02070309020205020404" pitchFamily="49" charset="0"/>
                <a:cs typeface="Courier New" panose="02070309020205020404" pitchFamily="49" charset="0"/>
              </a:rPr>
              <a:t>true_traj:act_traj</a:t>
            </a:r>
            <a:r>
              <a:rPr lang="en-US" sz="1200" dirty="0">
                <a:latin typeface="Courier New" panose="02070309020205020404" pitchFamily="49" charset="0"/>
                <a:cs typeface="Courier New" panose="02070309020205020404" pitchFamily="49" charset="0"/>
              </a:rPr>
              <a:t>[times];  / use the projection</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692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Simulate measurements</a:t>
            </a:r>
          </a:p>
          <a:p>
            <a:pPr marL="0" indent="0">
              <a:buNone/>
            </a:pPr>
            <a:r>
              <a:rPr lang="en-US" sz="1200" dirty="0">
                <a:latin typeface="Courier New" panose="02070309020205020404" pitchFamily="49" charset="0"/>
                <a:cs typeface="Courier New" panose="02070309020205020404" pitchFamily="49" charset="0"/>
              </a:rPr>
              <a:t>pos_meas_noise:1.0;  / standard dev of position measurements</a:t>
            </a:r>
          </a:p>
          <a:p>
            <a:pPr marL="0" indent="0">
              <a:buNone/>
            </a:pPr>
            <a:r>
              <a:rPr lang="en-US" sz="1200" dirty="0">
                <a:latin typeface="Courier New" panose="02070309020205020404" pitchFamily="49" charset="0"/>
                <a:cs typeface="Courier New" panose="02070309020205020404" pitchFamily="49" charset="0"/>
              </a:rPr>
              <a:t>vel_meas_noise:0.5;  / standard dev of velocity measurements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Use Nick </a:t>
            </a:r>
            <a:r>
              <a:rPr lang="en-US" sz="1200" dirty="0" err="1">
                <a:latin typeface="Courier New" panose="02070309020205020404" pitchFamily="49" charset="0"/>
                <a:cs typeface="Courier New" panose="02070309020205020404" pitchFamily="49" charset="0"/>
              </a:rPr>
              <a:t>Psaris</a:t>
            </a:r>
            <a:r>
              <a:rPr lang="en-US" sz="1200" dirty="0">
                <a:latin typeface="Courier New" panose="02070309020205020404" pitchFamily="49" charset="0"/>
                <a:cs typeface="Courier New" panose="02070309020205020404" pitchFamily="49" charset="0"/>
              </a:rPr>
              <a:t> Box Muller algorithm for </a:t>
            </a:r>
          </a:p>
          <a:p>
            <a:pPr marL="0" indent="0">
              <a:buNone/>
            </a:pPr>
            <a:r>
              <a:rPr lang="en-US" sz="1200" dirty="0">
                <a:latin typeface="Courier New" panose="02070309020205020404" pitchFamily="49" charset="0"/>
                <a:cs typeface="Courier New" panose="02070309020205020404" pitchFamily="49" charset="0"/>
              </a:rPr>
              <a:t>/ generating pairs of independent, standard normally distributed</a:t>
            </a:r>
          </a:p>
          <a:p>
            <a:pPr marL="0" indent="0">
              <a:buNone/>
            </a:pPr>
            <a:r>
              <a:rPr lang="en-US" sz="1200" dirty="0">
                <a:latin typeface="Courier New" panose="02070309020205020404" pitchFamily="49" charset="0"/>
                <a:cs typeface="Courier New" panose="02070309020205020404" pitchFamily="49" charset="0"/>
              </a:rPr>
              <a:t>/ random variables from uniformly distributed random variables</a:t>
            </a:r>
          </a:p>
          <a:p>
            <a:pPr marL="0" indent="0">
              <a:buNone/>
            </a:pPr>
            <a:r>
              <a:rPr lang="en-US" sz="1200" dirty="0" err="1">
                <a:latin typeface="Courier New" panose="02070309020205020404" pitchFamily="49" charset="0"/>
                <a:cs typeface="Courier New" panose="02070309020205020404" pitchFamily="49" charset="0"/>
              </a:rPr>
              <a:t>meas_traj:true_traj</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pos_meas_noise;vel_meas_noise</a:t>
            </a:r>
            <a:r>
              <a:rPr lang="en-US" sz="1200" dirty="0">
                <a:latin typeface="Courier New" panose="02070309020205020404" pitchFamily="49" charset="0"/>
                <a:cs typeface="Courier New" panose="02070309020205020404" pitchFamily="49" charset="0"/>
              </a:rPr>
              <a:t>)0 0 1 1;]  / scale std dev</a:t>
            </a:r>
          </a:p>
          <a:p>
            <a:pPr marL="0" indent="0">
              <a:buNone/>
            </a:pPr>
            <a:r>
              <a:rPr lang="en-US" sz="1200" dirty="0">
                <a:latin typeface="Courier New" panose="02070309020205020404" pitchFamily="49" charset="0"/>
                <a:cs typeface="Courier New" panose="02070309020205020404" pitchFamily="49" charset="0"/>
              </a:rPr>
              <a:t>  (4 0N)#.stat.bm*[4;count times]?1f;         / measurement errors</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id:{(2#x)#1,x#0};  / Identity matrix from </a:t>
            </a:r>
            <a:r>
              <a:rPr lang="en-US" sz="1200" dirty="0" err="1">
                <a:latin typeface="Courier New" panose="02070309020205020404" pitchFamily="49" charset="0"/>
                <a:cs typeface="Courier New" panose="02070309020205020404" pitchFamily="49" charset="0"/>
              </a:rPr>
              <a:t>qphrasebook</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Filter</a:t>
            </a:r>
          </a:p>
          <a:p>
            <a:pPr marL="0" indent="0">
              <a:buNone/>
            </a:pPr>
            <a:r>
              <a:rPr lang="en-US" sz="1200" dirty="0">
                <a:latin typeface="Courier New" panose="02070309020205020404" pitchFamily="49" charset="0"/>
                <a:cs typeface="Courier New" panose="02070309020205020404" pitchFamily="49" charset="0"/>
              </a:rPr>
              <a:t>/ Initialization</a:t>
            </a:r>
          </a:p>
          <a:p>
            <a:pPr marL="0" indent="0">
              <a:buNone/>
            </a:pPr>
            <a:r>
              <a:rPr lang="en-US" sz="1200" dirty="0">
                <a:latin typeface="Courier New" panose="02070309020205020404" pitchFamily="49" charset="0"/>
                <a:cs typeface="Courier New" panose="02070309020205020404" pitchFamily="49" charset="0"/>
              </a:rPr>
              <a:t>/ State vector [x, y, </a:t>
            </a:r>
            <a:r>
              <a:rPr lang="en-US" sz="1200" dirty="0" err="1">
                <a:latin typeface="Courier New" panose="02070309020205020404" pitchFamily="49" charset="0"/>
                <a:cs typeface="Courier New" panose="02070309020205020404" pitchFamily="49" charset="0"/>
              </a:rPr>
              <a:t>vx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:(4;count times)#0f;</a:t>
            </a:r>
          </a:p>
          <a:p>
            <a:pPr marL="0" indent="0">
              <a:buNone/>
            </a:pPr>
            <a:r>
              <a:rPr lang="en-US" sz="1200" dirty="0">
                <a:latin typeface="Courier New" panose="02070309020205020404" pitchFamily="49" charset="0"/>
                <a:cs typeface="Courier New" panose="02070309020205020404" pitchFamily="49" charset="0"/>
              </a:rPr>
              <a:t>P:"f"$id 4;       / State Covariance matrix</a:t>
            </a:r>
          </a:p>
          <a:p>
            <a:pPr marL="0" indent="0">
              <a:buNone/>
            </a:pPr>
            <a:r>
              <a:rPr lang="en-US" sz="1200" dirty="0">
                <a:latin typeface="Courier New" panose="02070309020205020404" pitchFamily="49" charset="0"/>
                <a:cs typeface="Courier New" panose="02070309020205020404" pitchFamily="49" charset="0"/>
              </a:rPr>
              <a:t>R:*[(pos_meas_noise;vel_meas_noise)0 0 1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Measurement Noise Covariance</a:t>
            </a:r>
          </a:p>
          <a:p>
            <a:pPr marL="0" indent="0">
              <a:buNone/>
            </a:pPr>
            <a:r>
              <a:rPr lang="en-US" sz="1200" dirty="0">
                <a:latin typeface="Courier New" panose="02070309020205020404" pitchFamily="49" charset="0"/>
                <a:cs typeface="Courier New" panose="02070309020205020404" pitchFamily="49" charset="0"/>
              </a:rPr>
              <a:t>Q:0.005*"</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Process Noise Covariance</a:t>
            </a:r>
          </a:p>
          <a:p>
            <a:pPr marL="0" indent="0">
              <a:buNone/>
            </a:pPr>
            <a:r>
              <a:rPr lang="en-US" sz="1200" dirty="0">
                <a:latin typeface="Courier New" panose="02070309020205020404" pitchFamily="49" charset="0"/>
                <a:cs typeface="Courier New" panose="02070309020205020404" pitchFamily="49" charset="0"/>
              </a:rPr>
              <a:t>F:"f"$id 4;       / State Transition Matrix</a:t>
            </a:r>
          </a:p>
          <a:p>
            <a:pPr marL="0" indent="0">
              <a:buNone/>
            </a:pPr>
            <a:r>
              <a:rPr lang="en-US" sz="1200" dirty="0">
                <a:latin typeface="Courier New" panose="02070309020205020404" pitchFamily="49" charset="0"/>
                <a:cs typeface="Courier New" panose="02070309020205020404" pitchFamily="49" charset="0"/>
              </a:rPr>
              <a:t>F:(@[F 0;2;+;dt];@[F 1;3;+;dt];F 2;F 3);</a:t>
            </a:r>
          </a:p>
          <a:p>
            <a:pPr marL="0" indent="0">
              <a:buNone/>
            </a:pPr>
            <a:r>
              <a:rPr lang="en-US" sz="1200" dirty="0">
                <a:latin typeface="Courier New" panose="02070309020205020404" pitchFamily="49" charset="0"/>
                <a:cs typeface="Courier New" panose="02070309020205020404" pitchFamily="49" charset="0"/>
              </a:rPr>
              <a:t>H:"f"$id 4;       / Measurement Matrix (pos and vel)</a:t>
            </a:r>
          </a:p>
          <a:p>
            <a:pPr marL="0" indent="0">
              <a:buNone/>
            </a:pPr>
            <a:r>
              <a:rPr lang="en-US" sz="1200" dirty="0">
                <a:latin typeface="Courier New" panose="02070309020205020404" pitchFamily="49" charset="0"/>
                <a:cs typeface="Courier New" panose="02070309020205020404" pitchFamily="49" charset="0"/>
              </a:rPr>
              <a:t>G:(4;4;count times)#0f;</a:t>
            </a:r>
          </a:p>
        </p:txBody>
      </p:sp>
    </p:spTree>
    <p:extLst>
      <p:ext uri="{BB962C8B-B14F-4D97-AF65-F5344CB8AC3E}">
        <p14:creationId xmlns:p14="http://schemas.microsoft.com/office/powerpoint/2010/main" val="65477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4E879-588D-2635-C4A3-EF7E3BAB1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D448-98B9-51E5-7051-C3158C092426}"/>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FBD846BA-9DC5-1D50-741D-E8E3A1C2B0AB}"/>
              </a:ext>
            </a:extLst>
          </p:cNvPr>
          <p:cNvSpPr>
            <a:spLocks noGrp="1"/>
          </p:cNvSpPr>
          <p:nvPr>
            <p:ph sz="half" idx="1"/>
          </p:nvPr>
        </p:nvSpPr>
        <p:spPr>
          <a:xfrm>
            <a:off x="6858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Prediction Step</a:t>
            </a:r>
          </a:p>
          <a:p>
            <a:pPr marL="0" indent="0">
              <a:buNone/>
            </a:pPr>
            <a:r>
              <a:rPr lang="en-US" sz="1200" dirty="0">
                <a:latin typeface="Courier New" panose="02070309020205020404" pitchFamily="49" charset="0"/>
                <a:cs typeface="Courier New" panose="02070309020205020404" pitchFamily="49" charset="0"/>
              </a:rPr>
              <a:t>// Predict next state using </a:t>
            </a:r>
            <a:r>
              <a:rPr lang="en-US" sz="1200" dirty="0" err="1">
                <a:latin typeface="Courier New" panose="02070309020205020404" pitchFamily="49" charset="0"/>
                <a:cs typeface="Courier New" panose="02070309020205020404" pitchFamily="49" charset="0"/>
              </a:rPr>
              <a:t>prev</a:t>
            </a:r>
            <a:r>
              <a:rPr lang="en-US" sz="1200" dirty="0">
                <a:latin typeface="Courier New" panose="02070309020205020404" pitchFamily="49" charset="0"/>
                <a:cs typeface="Courier New" panose="02070309020205020404" pitchFamily="49" charset="0"/>
              </a:rPr>
              <a:t> state and the F, state transition matrix</a:t>
            </a:r>
          </a:p>
          <a:p>
            <a:pPr marL="0" indent="0">
              <a:buNone/>
            </a:pPr>
            <a:r>
              <a:rPr lang="en-US" sz="1200" dirty="0">
                <a:latin typeface="Courier New" panose="02070309020205020404" pitchFamily="49" charset="0"/>
                <a:cs typeface="Courier New" panose="02070309020205020404" pitchFamily="49" charset="0"/>
              </a:rPr>
              <a:t>// Predict state uncertainty (update P, covariance matrix using Q, process noise</a:t>
            </a:r>
          </a:p>
          <a:p>
            <a:pPr marL="0" indent="0">
              <a:buNone/>
            </a:pPr>
            <a:r>
              <a:rPr lang="en-US" sz="1200" dirty="0" err="1">
                <a:latin typeface="Courier New" panose="02070309020205020404" pitchFamily="49" charset="0"/>
                <a:cs typeface="Courier New" panose="02070309020205020404" pitchFamily="49" charset="0"/>
              </a:rPr>
              <a:t>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F;ps;P;Q</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ns:F$ps</a:t>
            </a:r>
            <a:r>
              <a:rPr lang="en-US" sz="1200" dirty="0">
                <a:latin typeface="Courier New" panose="02070309020205020404" pitchFamily="49" charset="0"/>
                <a:cs typeface="Courier New" panose="02070309020205020404" pitchFamily="49" charset="0"/>
              </a:rPr>
              <a:t>;                / predicted next state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nP</a:t>
            </a:r>
            <a:r>
              <a:rPr lang="en-US" sz="1200" dirty="0">
                <a:latin typeface="Courier New" panose="02070309020205020404" pitchFamily="49" charset="0"/>
                <a:cs typeface="Courier New" panose="02070309020205020404" pitchFamily="49" charset="0"/>
              </a:rPr>
              <a:t>:$[F;$[</a:t>
            </a:r>
            <a:r>
              <a:rPr lang="en-US" sz="1200" dirty="0" err="1">
                <a:latin typeface="Courier New" panose="02070309020205020404" pitchFamily="49" charset="0"/>
                <a:cs typeface="Courier New" panose="02070309020205020404" pitchFamily="49" charset="0"/>
              </a:rPr>
              <a:t>P;flip</a:t>
            </a:r>
            <a:r>
              <a:rPr lang="en-US" sz="1200" dirty="0">
                <a:latin typeface="Courier New" panose="02070309020205020404" pitchFamily="49" charset="0"/>
                <a:cs typeface="Courier New" panose="02070309020205020404" pitchFamily="49" charset="0"/>
              </a:rPr>
              <a:t> F]]+Q;  / predicted next 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ns;nP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Gain (K) weight of measurement vs prediction</a:t>
            </a:r>
          </a:p>
          <a:p>
            <a:pPr marL="0" indent="0">
              <a:buNone/>
            </a:pPr>
            <a:r>
              <a:rPr lang="en-US" sz="1200" dirty="0">
                <a:latin typeface="Courier New" panose="02070309020205020404" pitchFamily="49" charset="0"/>
                <a:cs typeface="Courier New" panose="02070309020205020404" pitchFamily="49" charset="0"/>
              </a:rPr>
              <a:t>// done in the update step</a:t>
            </a:r>
          </a:p>
          <a:p>
            <a:pPr marL="0" indent="0">
              <a:buNone/>
            </a:pPr>
            <a:r>
              <a:rPr lang="en-US" sz="1200" dirty="0" err="1">
                <a:latin typeface="Courier New" panose="02070309020205020404" pitchFamily="49" charset="0"/>
                <a:cs typeface="Courier New" panose="02070309020205020404" pitchFamily="49" charset="0"/>
              </a:rPr>
              <a:t>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S:$[H;$[pP;flip H]]+R;   / intermediate matrix for inversion</a:t>
            </a:r>
          </a:p>
          <a:p>
            <a:pPr marL="0" indent="0">
              <a:buNone/>
            </a:pPr>
            <a:r>
              <a:rPr lang="en-US" sz="1200" dirty="0">
                <a:latin typeface="Courier New" panose="02070309020205020404" pitchFamily="49" charset="0"/>
                <a:cs typeface="Courier New" panose="02070309020205020404" pitchFamily="49" charset="0"/>
              </a:rPr>
              <a:t>  K:$[pP;$[flip </a:t>
            </a:r>
            <a:r>
              <a:rPr lang="en-US" sz="1200" dirty="0" err="1">
                <a:latin typeface="Courier New" panose="02070309020205020404" pitchFamily="49" charset="0"/>
                <a:cs typeface="Courier New" panose="02070309020205020404" pitchFamily="49" charset="0"/>
              </a:rPr>
              <a:t>H;inv</a:t>
            </a:r>
            <a:r>
              <a:rPr lang="en-US" sz="1200" dirty="0">
                <a:latin typeface="Courier New" panose="02070309020205020404" pitchFamily="49" charset="0"/>
                <a:cs typeface="Courier New" panose="02070309020205020404" pitchFamily="49" charset="0"/>
              </a:rPr>
              <a:t> S]]  / inv uses LU decomposition</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24841473-FA2A-9375-7987-F3417A564432}"/>
              </a:ext>
            </a:extLst>
          </p:cNvPr>
          <p:cNvSpPr>
            <a:spLocks noGrp="1"/>
          </p:cNvSpPr>
          <p:nvPr>
            <p:ph sz="half" idx="2"/>
          </p:nvPr>
        </p:nvSpPr>
        <p:spPr>
          <a:xfrm>
            <a:off x="61722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Update Step</a:t>
            </a:r>
          </a:p>
          <a:p>
            <a:pPr marL="0" indent="0">
              <a:buNone/>
            </a:pPr>
            <a:r>
              <a:rPr lang="en-US" sz="1200" dirty="0">
                <a:latin typeface="Courier New" panose="02070309020205020404" pitchFamily="49" charset="0"/>
                <a:cs typeface="Courier New" panose="02070309020205020404" pitchFamily="49" charset="0"/>
              </a:rPr>
              <a:t>// Update corrects predicted state with new measurement</a:t>
            </a:r>
          </a:p>
          <a:p>
            <a:pPr marL="0" indent="0">
              <a:buNone/>
            </a:pPr>
            <a:r>
              <a:rPr lang="en-US" sz="1200" dirty="0">
                <a:latin typeface="Courier New" panose="02070309020205020404" pitchFamily="49" charset="0"/>
                <a:cs typeface="Courier New" panose="02070309020205020404" pitchFamily="49" charset="0"/>
              </a:rPr>
              <a:t>// Kalman Gain (K) adjusts predicted state based on the measurement residual</a:t>
            </a:r>
          </a:p>
          <a:p>
            <a:pPr marL="0" indent="0">
              <a:buNone/>
            </a:pPr>
            <a:r>
              <a:rPr lang="en-US" sz="1200" dirty="0">
                <a:latin typeface="Courier New" panose="02070309020205020404" pitchFamily="49" charset="0"/>
                <a:cs typeface="Courier New" panose="02070309020205020404" pitchFamily="49" charset="0"/>
              </a:rPr>
              <a:t>// Update state estimate and uncertainty (covariance)</a:t>
            </a:r>
          </a:p>
          <a:p>
            <a:pPr marL="0" indent="0">
              <a:buNone/>
            </a:pPr>
            <a:r>
              <a:rPr lang="en-US" sz="1200" dirty="0" err="1">
                <a:latin typeface="Courier New" panose="02070309020205020404" pitchFamily="49" charset="0"/>
                <a:cs typeface="Courier New" panose="02070309020205020404" pitchFamily="49" charset="0"/>
              </a:rPr>
              <a:t>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H;pP;R;ms;ps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id:{(2#x)#1,x#0};</a:t>
            </a:r>
          </a:p>
          <a:p>
            <a:pPr marL="0" indent="0">
              <a:buNone/>
            </a:pPr>
            <a:r>
              <a:rPr lang="en-US" sz="1200" dirty="0">
                <a:latin typeface="Courier New" panose="02070309020205020404" pitchFamily="49" charset="0"/>
                <a:cs typeface="Courier New" panose="02070309020205020404" pitchFamily="49" charset="0"/>
              </a:rPr>
              <a:t>  I:"f"$id 4;    / Identity Matrix</a:t>
            </a:r>
          </a:p>
          <a:p>
            <a:pPr marL="0" indent="0">
              <a:buNone/>
            </a:pPr>
            <a:r>
              <a:rPr lang="en-US" sz="1200" dirty="0">
                <a:latin typeface="Courier New" panose="02070309020205020404" pitchFamily="49" charset="0"/>
                <a:cs typeface="Courier New" panose="02070309020205020404" pitchFamily="49" charset="0"/>
              </a:rPr>
              <a:t>  K:computeKalmanGain[H;pP;R];</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y:ms-$[H;ps];  / measurement residuals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es:ps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K;y</a:t>
            </a:r>
            <a:r>
              <a:rPr lang="en-US" sz="1200" dirty="0">
                <a:latin typeface="Courier New" panose="02070309020205020404" pitchFamily="49" charset="0"/>
                <a:cs typeface="Courier New" panose="02070309020205020404" pitchFamily="49" charset="0"/>
              </a:rPr>
              <a:t>];  / new state </a:t>
            </a:r>
            <a:r>
              <a:rPr lang="en-US" sz="1200" dirty="0" err="1">
                <a:latin typeface="Courier New" panose="02070309020205020404" pitchFamily="49" charset="0"/>
                <a:cs typeface="Courier New" panose="02070309020205020404" pitchFamily="49" charset="0"/>
              </a:rPr>
              <a:t>estimat</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P:$[I-$[K;H];pP];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K;es;P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7491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02AE-3B46-7282-B3AC-50065CC62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E6DCA-1AB5-21B2-2CCC-B975B6B50268}"/>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5B057E8E-46F6-CD65-965D-89B46CCB098D}"/>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Run the Kalman Filter</a:t>
            </a:r>
          </a:p>
          <a:p>
            <a:pPr marL="0" indent="0">
              <a:buNone/>
            </a:pPr>
            <a:r>
              <a:rPr lang="en-US" sz="1200" dirty="0">
                <a:latin typeface="Courier New" panose="02070309020205020404" pitchFamily="49" charset="0"/>
                <a:cs typeface="Courier New" panose="02070309020205020404" pitchFamily="49" charset="0"/>
              </a:rPr>
              <a:t>idx:0;</a:t>
            </a:r>
          </a:p>
          <a:p>
            <a:pPr marL="0" indent="0">
              <a:buNone/>
            </a:pPr>
            <a:r>
              <a:rPr lang="en-US" sz="1200" dirty="0">
                <a:latin typeface="Courier New" panose="02070309020205020404" pitchFamily="49" charset="0"/>
                <a:cs typeface="Courier New" panose="02070309020205020404" pitchFamily="49" charset="0"/>
              </a:rPr>
              <a:t>res:();</a:t>
            </a:r>
          </a:p>
          <a:p>
            <a:pPr marL="0" indent="0">
              <a:buNone/>
            </a:pP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 </a:t>
            </a:r>
            <a:r>
              <a:rPr lang="en-US" sz="1200" dirty="0" err="1">
                <a:latin typeface="Courier New" panose="02070309020205020404" pitchFamily="49" charset="0"/>
                <a:cs typeface="Courier New" panose="02070309020205020404" pitchFamily="49" charset="0"/>
              </a:rPr>
              <a:t>cP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while[</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&lt;-1+count times;</a:t>
            </a:r>
          </a:p>
          <a:p>
            <a:pPr marL="0" indent="0">
              <a:buNone/>
            </a:pP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F;x_est</a:t>
            </a:r>
            <a:r>
              <a:rPr lang="en-US" sz="1200" dirty="0">
                <a:latin typeface="Courier New" panose="02070309020205020404" pitchFamily="49" charset="0"/>
                <a:cs typeface="Courier New" panose="02070309020205020404" pitchFamily="49" charset="0"/>
              </a:rPr>
              <a:t>[;idx-1];P;Q];</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ps:res</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pP:P:res</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H;pP;R;meas_traj</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G[;;</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0; </a:t>
            </a: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1; P:res 2;</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4ADB74D9-A304-7D73-ACAF-D373659960DC}"/>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Create table(s) for visualization</a:t>
            </a:r>
          </a:p>
          <a:p>
            <a:pPr marL="0" indent="0">
              <a:buNone/>
            </a:pPr>
            <a:r>
              <a:rPr lang="en-US" sz="1200" dirty="0" err="1">
                <a:latin typeface="Courier New" panose="02070309020205020404" pitchFamily="49" charset="0"/>
                <a:cs typeface="Courier New" panose="02070309020205020404" pitchFamily="49" charset="0"/>
              </a:rPr>
              <a:t>tms:flip</a:t>
            </a:r>
            <a:r>
              <a:rPr lang="en-US" sz="1200" dirty="0">
                <a:latin typeface="Courier New" panose="02070309020205020404" pitchFamily="49" charset="0"/>
                <a:cs typeface="Courier New" panose="02070309020205020404" pitchFamily="49" charset="0"/>
              </a:rPr>
              <a:t> ![enlist `</a:t>
            </a:r>
            <a:r>
              <a:rPr lang="en-US" sz="1200" dirty="0" err="1">
                <a:latin typeface="Courier New" panose="02070309020205020404" pitchFamily="49" charset="0"/>
                <a:cs typeface="Courier New" panose="02070309020205020404" pitchFamily="49" charset="0"/>
              </a:rPr>
              <a:t>time;enlist</a:t>
            </a:r>
            <a:r>
              <a:rPr lang="en-US" sz="1200" dirty="0">
                <a:latin typeface="Courier New" panose="02070309020205020404" pitchFamily="49" charset="0"/>
                <a:cs typeface="Courier New" panose="02070309020205020404" pitchFamily="49" charset="0"/>
              </a:rPr>
              <a:t> times];</a:t>
            </a:r>
          </a:p>
          <a:p>
            <a:pPr marL="0" indent="0">
              <a:buNone/>
            </a:pPr>
            <a:r>
              <a:rPr lang="en-US" sz="1200" dirty="0" err="1">
                <a:latin typeface="Courier New" panose="02070309020205020404" pitchFamily="49" charset="0"/>
                <a:cs typeface="Courier New" panose="02070309020205020404" pitchFamily="49" charset="0"/>
              </a:rPr>
              <a:t>est:flip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x`y`xv`yv;x_est</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true:flip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truex`truey`truexv`trueyv!true_traj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meas:flip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measx`measy`measxv`measyv!meas_traj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kgains:flip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gainx`gainy`gainxv`gainyv</a:t>
            </a:r>
            <a:r>
              <a:rPr lang="en-US" sz="1200" dirty="0">
                <a:latin typeface="Courier New" panose="02070309020205020404" pitchFamily="49" charset="0"/>
                <a:cs typeface="Courier New" panose="02070309020205020404" pitchFamily="49" charset="0"/>
              </a:rPr>
              <a:t>!{G[</a:t>
            </a:r>
            <a:r>
              <a:rPr lang="en-US" sz="1200" dirty="0" err="1">
                <a:latin typeface="Courier New" panose="02070309020205020404" pitchFamily="49" charset="0"/>
                <a:cs typeface="Courier New" panose="02070309020205020404" pitchFamily="49" charset="0"/>
              </a:rPr>
              <a:t>x;x</a:t>
            </a:r>
            <a:r>
              <a:rPr lang="en-US" sz="1200" dirty="0">
                <a:latin typeface="Courier New" panose="02070309020205020404" pitchFamily="49" charset="0"/>
                <a:cs typeface="Courier New" panose="02070309020205020404" pitchFamily="49" charset="0"/>
              </a:rPr>
              <a:t>;::]} each </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4;</a:t>
            </a:r>
          </a:p>
          <a:p>
            <a:pPr marL="0" indent="0">
              <a:buNone/>
            </a:pPr>
            <a:r>
              <a:rPr lang="en-US" sz="1200" dirty="0">
                <a:latin typeface="Courier New" panose="02070309020205020404" pitchFamily="49" charset="0"/>
                <a:cs typeface="Courier New" panose="02070309020205020404" pitchFamily="49" charset="0"/>
              </a:rPr>
              <a:t>data:(,')over(</a:t>
            </a:r>
            <a:r>
              <a:rPr lang="en-US" sz="1200" dirty="0" err="1">
                <a:latin typeface="Courier New" panose="02070309020205020404" pitchFamily="49" charset="0"/>
                <a:cs typeface="Courier New" panose="02070309020205020404" pitchFamily="49" charset="0"/>
              </a:rPr>
              <a:t>tms;est;true;meas;kgains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save `:./data.csv;</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881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2EBE-4894-4054-8001-62CDB0C48B56}"/>
              </a:ext>
            </a:extLst>
          </p:cNvPr>
          <p:cNvSpPr>
            <a:spLocks noGrp="1"/>
          </p:cNvSpPr>
          <p:nvPr>
            <p:ph type="title"/>
          </p:nvPr>
        </p:nvSpPr>
        <p:spPr/>
        <p:txBody>
          <a:bodyPr/>
          <a:lstStyle/>
          <a:p>
            <a:r>
              <a:rPr lang="en-US" dirty="0"/>
              <a:t>Kalman Filter outputs</a:t>
            </a:r>
          </a:p>
        </p:txBody>
      </p:sp>
      <p:pic>
        <p:nvPicPr>
          <p:cNvPr id="4" name="Picture 3" descr="A graph with a red line&#10;&#10;AI-generated content may be incorrect.">
            <a:extLst>
              <a:ext uri="{FF2B5EF4-FFF2-40B4-BE49-F238E27FC236}">
                <a16:creationId xmlns:a16="http://schemas.microsoft.com/office/drawing/2014/main" id="{30C95F4A-C7B2-5437-5A0D-4F9D8D41E33D}"/>
              </a:ext>
            </a:extLst>
          </p:cNvPr>
          <p:cNvPicPr>
            <a:picLocks noChangeAspect="1"/>
          </p:cNvPicPr>
          <p:nvPr/>
        </p:nvPicPr>
        <p:blipFill>
          <a:blip r:embed="rId3"/>
          <a:stretch>
            <a:fillRect/>
          </a:stretch>
        </p:blipFill>
        <p:spPr>
          <a:xfrm>
            <a:off x="0" y="2200309"/>
            <a:ext cx="12192000" cy="4064000"/>
          </a:xfrm>
          <a:prstGeom prst="rect">
            <a:avLst/>
          </a:prstGeom>
        </p:spPr>
      </p:pic>
    </p:spTree>
    <p:extLst>
      <p:ext uri="{BB962C8B-B14F-4D97-AF65-F5344CB8AC3E}">
        <p14:creationId xmlns:p14="http://schemas.microsoft.com/office/powerpoint/2010/main" val="3609972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C341-3048-4C33-AD79-DF0B432630BD}"/>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8D3352AB-562E-4FDC-AA5D-24354F696555}"/>
              </a:ext>
            </a:extLst>
          </p:cNvPr>
          <p:cNvSpPr>
            <a:spLocks noGrp="1"/>
          </p:cNvSpPr>
          <p:nvPr>
            <p:ph idx="1"/>
          </p:nvPr>
        </p:nvSpPr>
        <p:spPr/>
        <p:txBody>
          <a:bodyPr>
            <a:normAutofit/>
          </a:bodyPr>
          <a:lstStyle/>
          <a:p>
            <a:r>
              <a:rPr lang="en-US" dirty="0"/>
              <a:t>Extended Kalman Filter (EKF)</a:t>
            </a:r>
          </a:p>
          <a:p>
            <a:pPr lvl="1"/>
            <a:r>
              <a:rPr lang="en-US" dirty="0"/>
              <a:t>Standard KF applied to first order Taylor’s approximation on non-linear state-space model</a:t>
            </a:r>
          </a:p>
          <a:p>
            <a:r>
              <a:rPr lang="en-US" dirty="0"/>
              <a:t>Unscented Kalman Filter (UKF)</a:t>
            </a:r>
          </a:p>
          <a:p>
            <a:pPr lvl="1"/>
            <a:r>
              <a:rPr lang="en-US" dirty="0"/>
              <a:t>Uses </a:t>
            </a:r>
            <a:r>
              <a:rPr lang="en-US" b="1" dirty="0"/>
              <a:t>Sigma Points</a:t>
            </a:r>
            <a:r>
              <a:rPr lang="en-US" dirty="0"/>
              <a:t> to take additional weighted points on source Gaussian and map them to target Gaussian through a non-linear function</a:t>
            </a:r>
          </a:p>
          <a:p>
            <a:r>
              <a:rPr lang="en-US" dirty="0"/>
              <a:t>Central Kalman Filter (CKF)</a:t>
            </a:r>
          </a:p>
          <a:p>
            <a:pPr lvl="1"/>
            <a:r>
              <a:rPr lang="en-US" dirty="0"/>
              <a:t>Very computational expensive</a:t>
            </a:r>
          </a:p>
          <a:p>
            <a:r>
              <a:rPr lang="en-US" dirty="0"/>
              <a:t>Distributed Kalman Filter (DKF)</a:t>
            </a:r>
          </a:p>
          <a:p>
            <a:pPr lvl="1"/>
            <a:r>
              <a:rPr lang="en-US" dirty="0"/>
              <a:t>Uses distributed microfilters and a consensus filter</a:t>
            </a:r>
          </a:p>
          <a:p>
            <a:r>
              <a:rPr lang="en-US" dirty="0"/>
              <a:t>Ensemble Kalman Filter (</a:t>
            </a:r>
            <a:r>
              <a:rPr lang="en-US" dirty="0" err="1"/>
              <a:t>EnKF</a:t>
            </a:r>
            <a:r>
              <a:rPr lang="en-US" dirty="0"/>
              <a:t>)</a:t>
            </a:r>
          </a:p>
        </p:txBody>
      </p:sp>
    </p:spTree>
    <p:extLst>
      <p:ext uri="{BB962C8B-B14F-4D97-AF65-F5344CB8AC3E}">
        <p14:creationId xmlns:p14="http://schemas.microsoft.com/office/powerpoint/2010/main" val="134618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E4C-9E3B-48F5-9267-72E32953BBB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53532E0E-E365-4597-986E-712864E172F6}"/>
              </a:ext>
            </a:extLst>
          </p:cNvPr>
          <p:cNvSpPr>
            <a:spLocks noGrp="1"/>
          </p:cNvSpPr>
          <p:nvPr>
            <p:ph idx="1"/>
          </p:nvPr>
        </p:nvSpPr>
        <p:spPr/>
        <p:txBody>
          <a:bodyPr/>
          <a:lstStyle/>
          <a:p>
            <a:r>
              <a:rPr lang="en-US" dirty="0"/>
              <a:t>Given a linear dynamical system, a Kalman Filter finds an optimal estimate of the state vector</a:t>
            </a:r>
          </a:p>
          <a:p>
            <a:pPr lvl="1"/>
            <a:r>
              <a:rPr lang="en-US" dirty="0"/>
              <a:t>Optimal in a least squares sense</a:t>
            </a:r>
          </a:p>
          <a:p>
            <a:r>
              <a:rPr lang="en-US" dirty="0"/>
              <a:t>Memory efficient</a:t>
            </a:r>
          </a:p>
          <a:p>
            <a:r>
              <a:rPr lang="en-US" dirty="0"/>
              <a:t>Extremely Fast</a:t>
            </a:r>
          </a:p>
          <a:p>
            <a:r>
              <a:rPr lang="en-US" dirty="0"/>
              <a:t>In addition to state, provides estimation quality information</a:t>
            </a:r>
          </a:p>
          <a:p>
            <a:r>
              <a:rPr lang="en-US" dirty="0"/>
              <a:t>Robust</a:t>
            </a:r>
          </a:p>
          <a:p>
            <a:r>
              <a:rPr lang="en-US" dirty="0"/>
              <a:t>Easy to implement in q/KDB+</a:t>
            </a:r>
          </a:p>
        </p:txBody>
      </p:sp>
    </p:spTree>
    <p:extLst>
      <p:ext uri="{BB962C8B-B14F-4D97-AF65-F5344CB8AC3E}">
        <p14:creationId xmlns:p14="http://schemas.microsoft.com/office/powerpoint/2010/main" val="31264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9BA-CC63-4109-B676-CA892F2C0060}"/>
              </a:ext>
            </a:extLst>
          </p:cNvPr>
          <p:cNvSpPr>
            <a:spLocks noGrp="1"/>
          </p:cNvSpPr>
          <p:nvPr>
            <p:ph type="title"/>
          </p:nvPr>
        </p:nvSpPr>
        <p:spPr/>
        <p:txBody>
          <a:bodyPr/>
          <a:lstStyle/>
          <a:p>
            <a:r>
              <a:rPr lang="en-US" dirty="0"/>
              <a:t>The KALMAN FILTER</a:t>
            </a:r>
          </a:p>
        </p:txBody>
      </p:sp>
      <p:sp>
        <p:nvSpPr>
          <p:cNvPr id="3" name="Content Placeholder 2">
            <a:extLst>
              <a:ext uri="{FF2B5EF4-FFF2-40B4-BE49-F238E27FC236}">
                <a16:creationId xmlns:a16="http://schemas.microsoft.com/office/drawing/2014/main" id="{5A563035-E433-440C-8B7B-0803837950CA}"/>
              </a:ext>
            </a:extLst>
          </p:cNvPr>
          <p:cNvSpPr>
            <a:spLocks noGrp="1"/>
          </p:cNvSpPr>
          <p:nvPr>
            <p:ph idx="1"/>
          </p:nvPr>
        </p:nvSpPr>
        <p:spPr/>
        <p:txBody>
          <a:bodyPr/>
          <a:lstStyle/>
          <a:p>
            <a:r>
              <a:rPr lang="en-US" dirty="0"/>
              <a:t>A statistical algorithm that produces accurate estimates of unknown state variables in the presence of noise and other inaccuracies</a:t>
            </a:r>
          </a:p>
          <a:p>
            <a:r>
              <a:rPr lang="en-US" dirty="0"/>
              <a:t>Recursive and can be used in real-time</a:t>
            </a:r>
          </a:p>
          <a:p>
            <a:r>
              <a:rPr lang="en-US" dirty="0"/>
              <a:t>Uses a 2 Step Process</a:t>
            </a:r>
          </a:p>
          <a:p>
            <a:pPr lvl="1"/>
            <a:r>
              <a:rPr lang="en-US" b="1" dirty="0"/>
              <a:t>Predict</a:t>
            </a:r>
            <a:r>
              <a:rPr lang="en-US" dirty="0"/>
              <a:t> – estimate current </a:t>
            </a:r>
            <a:r>
              <a:rPr lang="en-US" b="1" dirty="0"/>
              <a:t>state variables</a:t>
            </a:r>
          </a:p>
          <a:p>
            <a:pPr lvl="1"/>
            <a:r>
              <a:rPr lang="en-US" b="1" dirty="0"/>
              <a:t>Update</a:t>
            </a:r>
            <a:r>
              <a:rPr lang="en-US" dirty="0"/>
              <a:t> – use next measurement to update estimate using a </a:t>
            </a:r>
            <a:r>
              <a:rPr lang="en-US" b="1" dirty="0"/>
              <a:t>weighted average</a:t>
            </a:r>
          </a:p>
          <a:p>
            <a:r>
              <a:rPr lang="en-US" dirty="0"/>
              <a:t>Noise Smoothing</a:t>
            </a:r>
          </a:p>
          <a:p>
            <a:r>
              <a:rPr lang="en-US" dirty="0"/>
              <a:t>State Estimation</a:t>
            </a:r>
          </a:p>
          <a:p>
            <a:r>
              <a:rPr lang="en-US" dirty="0"/>
              <a:t>Quick Convergence</a:t>
            </a:r>
          </a:p>
        </p:txBody>
      </p:sp>
    </p:spTree>
    <p:extLst>
      <p:ext uri="{BB962C8B-B14F-4D97-AF65-F5344CB8AC3E}">
        <p14:creationId xmlns:p14="http://schemas.microsoft.com/office/powerpoint/2010/main" val="32381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8E04-D700-4A71-91AE-4CE85F89960D}"/>
              </a:ext>
            </a:extLst>
          </p:cNvPr>
          <p:cNvSpPr>
            <a:spLocks noGrp="1"/>
          </p:cNvSpPr>
          <p:nvPr>
            <p:ph type="title"/>
          </p:nvPr>
        </p:nvSpPr>
        <p:spPr/>
        <p:txBody>
          <a:bodyPr>
            <a:normAutofit/>
          </a:bodyPr>
          <a:lstStyle/>
          <a:p>
            <a:r>
              <a:rPr lang="en-US" dirty="0"/>
              <a:t>APPLICATIONS of KALMAN FILTERs</a:t>
            </a:r>
          </a:p>
        </p:txBody>
      </p:sp>
      <p:sp>
        <p:nvSpPr>
          <p:cNvPr id="3" name="Content Placeholder 2">
            <a:extLst>
              <a:ext uri="{FF2B5EF4-FFF2-40B4-BE49-F238E27FC236}">
                <a16:creationId xmlns:a16="http://schemas.microsoft.com/office/drawing/2014/main" id="{D27345A0-0C01-4165-A602-CEA3B9A3FBA5}"/>
              </a:ext>
            </a:extLst>
          </p:cNvPr>
          <p:cNvSpPr>
            <a:spLocks noGrp="1"/>
          </p:cNvSpPr>
          <p:nvPr>
            <p:ph sz="half" idx="1"/>
          </p:nvPr>
        </p:nvSpPr>
        <p:spPr/>
        <p:txBody>
          <a:bodyPr>
            <a:normAutofit/>
          </a:bodyPr>
          <a:lstStyle/>
          <a:p>
            <a:r>
              <a:rPr lang="en-US" dirty="0"/>
              <a:t>Target tracking</a:t>
            </a:r>
          </a:p>
          <a:p>
            <a:pPr lvl="1"/>
            <a:r>
              <a:rPr lang="en-US" dirty="0"/>
              <a:t>Satellites, Missiles, Aircraft, Spacecraft, UAVs</a:t>
            </a:r>
          </a:p>
          <a:p>
            <a:r>
              <a:rPr lang="en-US" dirty="0"/>
              <a:t>Guidance/Navigation</a:t>
            </a:r>
          </a:p>
          <a:p>
            <a:pPr lvl="1"/>
            <a:r>
              <a:rPr lang="en-US" dirty="0"/>
              <a:t>ex. GPS</a:t>
            </a:r>
          </a:p>
          <a:p>
            <a:r>
              <a:rPr lang="en-US" dirty="0"/>
              <a:t>Sensor fusion</a:t>
            </a:r>
          </a:p>
          <a:p>
            <a:pPr lvl="1"/>
            <a:r>
              <a:rPr lang="en-US" dirty="0"/>
              <a:t>ex. RADAR, LIDAR, LASER</a:t>
            </a:r>
          </a:p>
          <a:p>
            <a:r>
              <a:rPr lang="en-US" dirty="0"/>
              <a:t>Economics</a:t>
            </a:r>
          </a:p>
          <a:p>
            <a:r>
              <a:rPr lang="en-US" dirty="0"/>
              <a:t>Finance</a:t>
            </a:r>
          </a:p>
          <a:p>
            <a:r>
              <a:rPr lang="en-US" dirty="0"/>
              <a:t>Many more</a:t>
            </a:r>
          </a:p>
        </p:txBody>
      </p:sp>
      <p:sp>
        <p:nvSpPr>
          <p:cNvPr id="4" name="Content Placeholder 3">
            <a:extLst>
              <a:ext uri="{FF2B5EF4-FFF2-40B4-BE49-F238E27FC236}">
                <a16:creationId xmlns:a16="http://schemas.microsoft.com/office/drawing/2014/main" id="{B00370C0-97C7-434E-8C59-49E14B2B52FF}"/>
              </a:ext>
            </a:extLst>
          </p:cNvPr>
          <p:cNvSpPr>
            <a:spLocks noGrp="1"/>
          </p:cNvSpPr>
          <p:nvPr>
            <p:ph sz="half" idx="2"/>
          </p:nvPr>
        </p:nvSpPr>
        <p:spPr>
          <a:xfrm>
            <a:off x="6172200" y="2194559"/>
            <a:ext cx="5334000" cy="4024125"/>
          </a:xfrm>
        </p:spPr>
        <p:txBody>
          <a:bodyPr/>
          <a:lstStyle/>
          <a:p>
            <a:endParaRPr lang="en-US"/>
          </a:p>
        </p:txBody>
      </p:sp>
      <p:pic>
        <p:nvPicPr>
          <p:cNvPr id="5" name="Picture 4" descr="A large body of water&#10;&#10;Description automatically generated">
            <a:extLst>
              <a:ext uri="{FF2B5EF4-FFF2-40B4-BE49-F238E27FC236}">
                <a16:creationId xmlns:a16="http://schemas.microsoft.com/office/drawing/2014/main" id="{AF25373F-B44E-43E9-A9FD-A177A37BF22D}"/>
              </a:ext>
            </a:extLst>
          </p:cNvPr>
          <p:cNvPicPr>
            <a:picLocks noChangeAspect="1"/>
          </p:cNvPicPr>
          <p:nvPr/>
        </p:nvPicPr>
        <p:blipFill>
          <a:blip r:embed="rId3"/>
          <a:stretch>
            <a:fillRect/>
          </a:stretch>
        </p:blipFill>
        <p:spPr>
          <a:xfrm>
            <a:off x="5654039" y="1844039"/>
            <a:ext cx="4114800" cy="2942082"/>
          </a:xfrm>
          <a:prstGeom prst="rect">
            <a:avLst/>
          </a:prstGeom>
        </p:spPr>
      </p:pic>
      <p:pic>
        <p:nvPicPr>
          <p:cNvPr id="7" name="Picture 6" descr="A large ship in the water with smoke coming out of it&#10;&#10;Description automatically generated">
            <a:extLst>
              <a:ext uri="{FF2B5EF4-FFF2-40B4-BE49-F238E27FC236}">
                <a16:creationId xmlns:a16="http://schemas.microsoft.com/office/drawing/2014/main" id="{FBD4BB97-01BA-457A-B73D-70206AFA3AEE}"/>
              </a:ext>
            </a:extLst>
          </p:cNvPr>
          <p:cNvPicPr>
            <a:picLocks noChangeAspect="1"/>
          </p:cNvPicPr>
          <p:nvPr/>
        </p:nvPicPr>
        <p:blipFill>
          <a:blip r:embed="rId4"/>
          <a:stretch>
            <a:fillRect/>
          </a:stretch>
        </p:blipFill>
        <p:spPr>
          <a:xfrm>
            <a:off x="7915778" y="3901529"/>
            <a:ext cx="4114800" cy="2744539"/>
          </a:xfrm>
          <a:prstGeom prst="rect">
            <a:avLst/>
          </a:prstGeom>
        </p:spPr>
      </p:pic>
    </p:spTree>
    <p:extLst>
      <p:ext uri="{BB962C8B-B14F-4D97-AF65-F5344CB8AC3E}">
        <p14:creationId xmlns:p14="http://schemas.microsoft.com/office/powerpoint/2010/main" val="8191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p:txBody>
          <a:bodyPr>
            <a:normAutofit/>
          </a:bodyPr>
          <a:lstStyle/>
          <a:p>
            <a:r>
              <a:rPr lang="en-US" dirty="0"/>
              <a:t>Realistic Ballistic Trajectory</a:t>
            </a:r>
          </a:p>
        </p:txBody>
      </p:sp>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p:txBody>
          <a:bodyPr>
            <a:noAutofit/>
          </a:bodyPr>
          <a:lstStyle/>
          <a:p>
            <a:pPr lvl="0"/>
            <a:r>
              <a:rPr lang="en-US" sz="3200" dirty="0"/>
              <a:t>Aerodynamic Drag</a:t>
            </a:r>
          </a:p>
          <a:p>
            <a:pPr marL="0" lvl="0" indent="0">
              <a:buNone/>
            </a:pPr>
            <a:endParaRPr lang="en-US" sz="3200" dirty="0"/>
          </a:p>
          <a:p>
            <a:pPr marL="0" lvl="0" indent="0">
              <a:buNone/>
            </a:pPr>
            <a:endParaRPr lang="en-US" sz="3200" dirty="0"/>
          </a:p>
          <a:p>
            <a:pPr lvl="0"/>
            <a:r>
              <a:rPr lang="en-US" sz="3200" dirty="0"/>
              <a:t>Altitude Effects</a:t>
            </a:r>
          </a:p>
          <a:p>
            <a:pPr lvl="1"/>
            <a:r>
              <a:rPr lang="en-US" sz="3200" dirty="0"/>
              <a:t>Changes in Air Density</a:t>
            </a:r>
          </a:p>
          <a:p>
            <a:pPr lvl="1"/>
            <a:r>
              <a:rPr lang="en-US" sz="3200" dirty="0"/>
              <a:t>Decrease in Gravity</a:t>
            </a:r>
          </a:p>
        </p:txBody>
      </p:sp>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p:txBody>
          <a:bodyPr>
            <a:normAutofit/>
          </a:bodyPr>
          <a:lstStyle/>
          <a:p>
            <a:r>
              <a:rPr lang="en-US" sz="3200" dirty="0"/>
              <a:t>Winds/Weather</a:t>
            </a:r>
          </a:p>
          <a:p>
            <a:pPr lvl="0"/>
            <a:r>
              <a:rPr lang="en-US" sz="3200" dirty="0"/>
              <a:t>Coriolis Effect</a:t>
            </a:r>
          </a:p>
          <a:p>
            <a:pPr lvl="0"/>
            <a:r>
              <a:rPr lang="en-US" sz="3200" dirty="0"/>
              <a:t>Earth Curvature</a:t>
            </a:r>
          </a:p>
          <a:p>
            <a:pPr lvl="0"/>
            <a:r>
              <a:rPr lang="en-US" sz="3200" dirty="0"/>
              <a:t>Target Motion</a:t>
            </a:r>
          </a:p>
          <a:p>
            <a:pPr lvl="0"/>
            <a:r>
              <a:rPr lang="en-US" sz="3200" dirty="0"/>
              <a:t>Internal Propulsion</a:t>
            </a:r>
          </a:p>
        </p:txBody>
      </p:sp>
      <p:pic>
        <p:nvPicPr>
          <p:cNvPr id="13" name="Picture 12" descr="A picture containing fireworks&#10;&#10;Description automatically generated">
            <a:extLst>
              <a:ext uri="{FF2B5EF4-FFF2-40B4-BE49-F238E27FC236}">
                <a16:creationId xmlns:a16="http://schemas.microsoft.com/office/drawing/2014/main" id="{05C30B0C-4A3A-4AD2-8FDF-5D6D2CFEEC60}"/>
              </a:ext>
            </a:extLst>
          </p:cNvPr>
          <p:cNvPicPr>
            <a:picLocks noChangeAspect="1"/>
          </p:cNvPicPr>
          <p:nvPr/>
        </p:nvPicPr>
        <p:blipFill rotWithShape="1">
          <a:blip r:embed="rId3"/>
          <a:srcRect t="30196" b="33302"/>
          <a:stretch/>
        </p:blipFill>
        <p:spPr>
          <a:xfrm>
            <a:off x="1162792" y="2753028"/>
            <a:ext cx="4114800" cy="938151"/>
          </a:xfrm>
          <a:prstGeom prst="rect">
            <a:avLst/>
          </a:prstGeom>
        </p:spPr>
      </p:pic>
    </p:spTree>
    <p:extLst>
      <p:ext uri="{BB962C8B-B14F-4D97-AF65-F5344CB8AC3E}">
        <p14:creationId xmlns:p14="http://schemas.microsoft.com/office/powerpoint/2010/main" val="298277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p:txBody>
          <a:bodyPr>
            <a:normAutofit/>
          </a:bodyPr>
          <a:lstStyle/>
          <a:p>
            <a:r>
              <a:rPr lang="en-US" dirty="0"/>
              <a:t>Simple Projectile Motion</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a:xfrm>
                <a:off x="685800" y="2194559"/>
                <a:ext cx="5334000" cy="4024125"/>
              </a:xfrm>
            </p:spPr>
            <p:txBody>
              <a:bodyPr>
                <a:normAutofit/>
              </a:bodyPr>
              <a:lstStyle/>
              <a:p>
                <a:pPr lvl="0"/>
                <a:r>
                  <a:rPr lang="en-US" sz="2400" dirty="0"/>
                  <a:t>Instantaneous Launch</a:t>
                </a:r>
              </a:p>
              <a:p>
                <a:pPr lvl="0"/>
                <a:r>
                  <a:rPr lang="en-US" sz="2400" dirty="0"/>
                  <a:t>No Aerodynamic Drag, Winds</a:t>
                </a:r>
              </a:p>
              <a:p>
                <a:pPr lvl="0"/>
                <a:r>
                  <a:rPr lang="en-US" sz="2400" dirty="0"/>
                  <a:t>Only Acceleration due to Gravity</a:t>
                </a:r>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𝑔</m:t>
                      </m:r>
                      <m:r>
                        <a:rPr lang="en-US" i="1">
                          <a:latin typeface="Cambria Math" panose="02040503050406030204" pitchFamily="18" charset="0"/>
                        </a:rPr>
                        <m:t>=−9.8</m:t>
                      </m:r>
                      <m:f>
                        <m:fPr>
                          <m:ctrlPr>
                            <a:rPr lang="en-US" i="1">
                              <a:latin typeface="Cambria Math" panose="02040503050406030204" pitchFamily="18" charset="0"/>
                            </a:rPr>
                          </m:ctrlPr>
                        </m:fPr>
                        <m:num>
                          <m:r>
                            <a:rPr lang="en-US" i="1">
                              <a:latin typeface="Cambria Math" panose="02040503050406030204" pitchFamily="18" charset="0"/>
                            </a:rPr>
                            <m:t>𝑚</m:t>
                          </m:r>
                        </m:num>
                        <m:den>
                          <m:sSup>
                            <m:sSupPr>
                              <m:ctrlPr>
                                <a:rPr lang="en-US" b="0" i="1" smtClean="0">
                                  <a:latin typeface="Cambria Math" panose="02040503050406030204" pitchFamily="18" charset="0"/>
                                </a:rPr>
                              </m:ctrlPr>
                            </m:sSupPr>
                            <m:e>
                              <m:r>
                                <a:rPr lang="en-US" i="1">
                                  <a:latin typeface="Cambria Math" panose="02040503050406030204" pitchFamily="18" charset="0"/>
                                </a:rPr>
                                <m:t>𝑠</m:t>
                              </m:r>
                            </m:e>
                            <m:sup>
                              <m:r>
                                <a:rPr lang="en-US" b="0" i="1" smtClean="0">
                                  <a:latin typeface="Cambria Math" panose="02040503050406030204" pitchFamily="18" charset="0"/>
                                </a:rPr>
                                <m:t>2</m:t>
                              </m:r>
                            </m:sup>
                          </m:sSup>
                        </m:den>
                      </m:f>
                    </m:oMath>
                  </m:oMathPara>
                </a14:m>
                <a:endParaRPr lang="en-US" dirty="0"/>
              </a:p>
            </p:txBody>
          </p:sp>
        </mc:Choice>
        <mc:Fallback xmlns="">
          <p:sp>
            <p:nvSpPr>
              <p:cNvPr id="8" name="Content Placeholder 7">
                <a:extLst>
                  <a:ext uri="{FF2B5EF4-FFF2-40B4-BE49-F238E27FC236}">
                    <a16:creationId xmlns:a16="http://schemas.microsoft.com/office/drawing/2014/main" id="{08056208-9B31-4CA5-BC18-572CE88BAED3}"/>
                  </a:ext>
                </a:extLst>
              </p:cNvPr>
              <p:cNvSpPr>
                <a:spLocks noGrp="1" noRot="1" noChangeAspect="1" noMove="1" noResize="1" noEditPoints="1" noAdjustHandles="1" noChangeArrowheads="1" noChangeShapeType="1" noTextEdit="1"/>
              </p:cNvSpPr>
              <p:nvPr>
                <p:ph sz="half" idx="1"/>
              </p:nvPr>
            </p:nvSpPr>
            <p:spPr>
              <a:xfrm>
                <a:off x="685800" y="2194559"/>
                <a:ext cx="5334000" cy="4024125"/>
              </a:xfrm>
              <a:blipFill>
                <a:blip r:embed="rId3"/>
                <a:stretch>
                  <a:fillRect l="-1600" t="-2121" r="-12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p:txBody>
              <a:bodyPr>
                <a:noAutofit/>
              </a:bodyPr>
              <a:lstStyle/>
              <a:p>
                <a:pPr marL="0" lvl="0" indent="0">
                  <a:buNone/>
                </a:pPr>
                <a:r>
                  <a:rPr lang="en-US" sz="2400" dirty="0"/>
                  <a:t>Equations</a:t>
                </a:r>
              </a:p>
              <a:p>
                <a:r>
                  <a:rPr lang="en-US" sz="2400" dirty="0"/>
                  <a:t>Position</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𝑥</m:t>
                      </m:r>
                      <m:r>
                        <a:rPr lang="en-US" sz="2400" i="1">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𝑡</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𝜃</m:t>
                          </m:r>
                        </m:e>
                      </m:func>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𝑦</m:t>
                      </m:r>
                      <m:r>
                        <a:rPr lang="en-US" sz="2400" i="1">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𝑣</m:t>
                          </m:r>
                        </m:e>
                        <m:sub>
                          <m:r>
                            <a:rPr lang="en-US" sz="2400" i="1">
                              <a:latin typeface="Cambria Math" panose="02040503050406030204" pitchFamily="18" charset="0"/>
                            </a:rPr>
                            <m:t>0</m:t>
                          </m:r>
                        </m:sub>
                      </m:sSub>
                      <m:r>
                        <a:rPr lang="en-US" sz="2400" i="1">
                          <a:latin typeface="Cambria Math" panose="02040503050406030204" pitchFamily="18" charset="0"/>
                        </a:rPr>
                        <m:t>𝑡</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r>
                            <a:rPr lang="en-US" sz="2400" i="1">
                              <a:latin typeface="Cambria Math" panose="02040503050406030204" pitchFamily="18" charset="0"/>
                            </a:rPr>
                            <m:t>𝜃</m:t>
                          </m:r>
                        </m:e>
                      </m:func>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𝑔</m:t>
                      </m:r>
                      <m:sSup>
                        <m:sSupPr>
                          <m:ctrlPr>
                            <a:rPr lang="en-US" sz="2400" i="1">
                              <a:latin typeface="Cambria Math" panose="02040503050406030204" pitchFamily="18" charset="0"/>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oMath>
                  </m:oMathPara>
                </a14:m>
                <a:endParaRPr lang="en-US" sz="2400" dirty="0"/>
              </a:p>
              <a:p>
                <a:pPr lvl="0"/>
                <a:r>
                  <a:rPr lang="en-US" sz="2400" dirty="0"/>
                  <a:t>Velocity</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𝑥</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cos</m:t>
                          </m:r>
                        </m:fName>
                        <m:e>
                          <m:r>
                            <a:rPr lang="en-US" sz="2400" i="1">
                              <a:latin typeface="Cambria Math" panose="02040503050406030204" pitchFamily="18" charset="0"/>
                            </a:rPr>
                            <m:t>𝜃</m:t>
                          </m:r>
                        </m:e>
                      </m:func>
                    </m:oMath>
                  </m:oMathPara>
                </a14:m>
                <a:endParaRPr lang="en-US" sz="24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𝑦</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sin</m:t>
                          </m:r>
                        </m:fName>
                        <m:e>
                          <m:r>
                            <a:rPr lang="en-US" sz="2400" i="1">
                              <a:latin typeface="Cambria Math" panose="02040503050406030204" pitchFamily="18" charset="0"/>
                            </a:rPr>
                            <m:t>𝜃</m:t>
                          </m:r>
                        </m:e>
                      </m:func>
                      <m:r>
                        <a:rPr lang="en-US" sz="2400" i="1">
                          <a:latin typeface="Cambria Math" panose="02040503050406030204" pitchFamily="18" charset="0"/>
                        </a:rPr>
                        <m:t>+</m:t>
                      </m:r>
                      <m:r>
                        <a:rPr lang="en-US" sz="2400" i="1">
                          <a:latin typeface="Cambria Math" panose="02040503050406030204" pitchFamily="18" charset="0"/>
                        </a:rPr>
                        <m:t>𝑔𝑡</m:t>
                      </m:r>
                    </m:oMath>
                  </m:oMathPara>
                </a14:m>
                <a:endParaRPr lang="en-US" sz="2400" dirty="0"/>
              </a:p>
              <a:p>
                <a:pPr lvl="0"/>
                <a:r>
                  <a:rPr lang="en-US" sz="2400" dirty="0"/>
                  <a:t>Acceleration</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𝑥</m:t>
                          </m:r>
                        </m:sub>
                      </m:sSub>
                      <m:r>
                        <a:rPr lang="en-US" sz="2400" i="1">
                          <a:latin typeface="Cambria Math" panose="02040503050406030204" pitchFamily="18" charset="0"/>
                        </a:rPr>
                        <m:t>=0</m:t>
                      </m:r>
                    </m:oMath>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en-US" sz="2400" i="1">
                              <a:latin typeface="Cambria Math" panose="02040503050406030204" pitchFamily="18" charset="0"/>
                            </a:rPr>
                            <m:t>𝑦</m:t>
                          </m:r>
                        </m:sub>
                      </m:sSub>
                      <m:r>
                        <a:rPr lang="en-US" sz="2400" i="1">
                          <a:latin typeface="Cambria Math" panose="02040503050406030204" pitchFamily="18" charset="0"/>
                        </a:rPr>
                        <m:t>=</m:t>
                      </m:r>
                      <m:r>
                        <a:rPr lang="en-US" sz="2400" i="1">
                          <a:latin typeface="Cambria Math" panose="02040503050406030204" pitchFamily="18" charset="0"/>
                        </a:rPr>
                        <m:t>𝑔</m:t>
                      </m:r>
                    </m:oMath>
                  </m:oMathPara>
                </a14:m>
                <a:endParaRPr lang="en-US" sz="2400" dirty="0"/>
              </a:p>
              <a:p>
                <a:pPr marL="0" indent="0">
                  <a:buNone/>
                </a:pPr>
                <a:endParaRPr lang="en-US" sz="2400" dirty="0"/>
              </a:p>
            </p:txBody>
          </p:sp>
        </mc:Choice>
        <mc:Fallback xmlns="">
          <p:sp>
            <p:nvSpPr>
              <p:cNvPr id="9" name="Content Placeholder 8">
                <a:extLst>
                  <a:ext uri="{FF2B5EF4-FFF2-40B4-BE49-F238E27FC236}">
                    <a16:creationId xmlns:a16="http://schemas.microsoft.com/office/drawing/2014/main" id="{86AE5BC6-FE01-4403-9CAD-F8558340D98C}"/>
                  </a:ext>
                </a:extLst>
              </p:cNvPr>
              <p:cNvSpPr>
                <a:spLocks noGrp="1" noRot="1" noChangeAspect="1" noMove="1" noResize="1" noEditPoints="1" noAdjustHandles="1" noChangeArrowheads="1" noChangeShapeType="1" noTextEdit="1"/>
              </p:cNvSpPr>
              <p:nvPr>
                <p:ph sz="half" idx="2"/>
              </p:nvPr>
            </p:nvSpPr>
            <p:spPr>
              <a:blipFill>
                <a:blip r:embed="rId4"/>
                <a:stretch>
                  <a:fillRect l="-1829" t="-2121" b="-3030"/>
                </a:stretch>
              </a:blipFill>
            </p:spPr>
            <p:txBody>
              <a:bodyPr/>
              <a:lstStyle/>
              <a:p>
                <a:r>
                  <a:rPr lang="en-US">
                    <a:noFill/>
                  </a:rPr>
                  <a:t> </a:t>
                </a:r>
              </a:p>
            </p:txBody>
          </p:sp>
        </mc:Fallback>
      </mc:AlternateContent>
      <p:graphicFrame>
        <p:nvGraphicFramePr>
          <p:cNvPr id="5" name="Chart 4">
            <a:extLst>
              <a:ext uri="{FF2B5EF4-FFF2-40B4-BE49-F238E27FC236}">
                <a16:creationId xmlns:a16="http://schemas.microsoft.com/office/drawing/2014/main" id="{C778FF82-BB78-4B51-9E40-D00DE36FA314}"/>
              </a:ext>
            </a:extLst>
          </p:cNvPr>
          <p:cNvGraphicFramePr>
            <a:graphicFrameLocks/>
          </p:cNvGraphicFramePr>
          <p:nvPr>
            <p:extLst>
              <p:ext uri="{D42A27DB-BD31-4B8C-83A1-F6EECF244321}">
                <p14:modId xmlns:p14="http://schemas.microsoft.com/office/powerpoint/2010/main" val="2850243354"/>
              </p:ext>
            </p:extLst>
          </p:nvPr>
        </p:nvGraphicFramePr>
        <p:xfrm>
          <a:off x="1056936" y="3996050"/>
          <a:ext cx="4591729"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53078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51B56-6D3B-4AE2-8B19-A78B68235652}"/>
              </a:ext>
            </a:extLst>
          </p:cNvPr>
          <p:cNvSpPr>
            <a:spLocks noGrp="1"/>
          </p:cNvSpPr>
          <p:nvPr>
            <p:ph type="title"/>
          </p:nvPr>
        </p:nvSpPr>
        <p:spPr/>
        <p:txBody>
          <a:bodyPr/>
          <a:lstStyle/>
          <a:p>
            <a:r>
              <a:rPr lang="en-US" dirty="0"/>
              <a:t>Measurement Problem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2F96E90-CE03-484B-9065-94DC54184A70}"/>
                  </a:ext>
                </a:extLst>
              </p:cNvPr>
              <p:cNvSpPr>
                <a:spLocks noGrp="1"/>
              </p:cNvSpPr>
              <p:nvPr>
                <p:ph idx="1"/>
              </p:nvPr>
            </p:nvSpPr>
            <p:spPr/>
            <p:txBody>
              <a:bodyPr>
                <a:normAutofit/>
              </a:bodyPr>
              <a:lstStyle/>
              <a:p>
                <a:r>
                  <a:rPr lang="en-US" sz="2400" dirty="0"/>
                  <a:t>Actual state of the system is not directly observable</a:t>
                </a:r>
              </a:p>
              <a:p>
                <a:r>
                  <a:rPr lang="en-US" sz="2400" dirty="0"/>
                  <a:t>Any measurement of the system outputs are unavoidably </a:t>
                </a:r>
                <a:r>
                  <a:rPr lang="en-US" sz="2400" i="1" dirty="0"/>
                  <a:t>noisy</a:t>
                </a:r>
              </a:p>
              <a:p>
                <a:r>
                  <a:rPr lang="en-US" sz="2400" b="1" dirty="0"/>
                  <a:t>Process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r>
                            <a:rPr lang="en-US" sz="2400" i="1">
                              <a:latin typeface="Cambria Math" panose="02040503050406030204" pitchFamily="18" charset="0"/>
                            </a:rPr>
                            <m:t>−1</m:t>
                          </m:r>
                        </m:sub>
                      </m:sSub>
                    </m:oMath>
                  </m:oMathPara>
                </a14:m>
                <a:endParaRPr lang="en-US" sz="2400" b="1" dirty="0"/>
              </a:p>
              <a:p>
                <a:r>
                  <a:rPr lang="en-US" sz="2400" b="1" dirty="0"/>
                  <a:t>Measurement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𝐻</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𝑘</m:t>
                          </m:r>
                        </m:sub>
                      </m:sSub>
                    </m:oMath>
                  </m:oMathPara>
                </a14:m>
                <a:endParaRPr lang="en-US" sz="2400" dirty="0"/>
              </a:p>
              <a:p>
                <a:r>
                  <a:rPr lang="en-US" sz="2400" b="1" dirty="0"/>
                  <a:t>Process and Measurement Noise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𝑤</m:t>
                          </m:r>
                        </m:e>
                      </m:d>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𝑄</m:t>
                          </m:r>
                        </m:e>
                      </m:d>
                    </m:oMath>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r>
                        <a:rPr lang="en-US" sz="2400" i="1">
                          <a:latin typeface="Cambria Math" panose="02040503050406030204" pitchFamily="18" charset="0"/>
                        </a:rPr>
                        <m:t>𝑅</m:t>
                      </m:r>
                      <m:r>
                        <a:rPr lang="en-US" sz="2400" i="1">
                          <a:latin typeface="Cambria Math" panose="02040503050406030204" pitchFamily="18" charset="0"/>
                        </a:rPr>
                        <m:t>)</m:t>
                      </m:r>
                    </m:oMath>
                  </m:oMathPara>
                </a14:m>
                <a:endParaRPr lang="en-US" sz="2400" dirty="0"/>
              </a:p>
              <a:p>
                <a:pPr marL="0" indent="0">
                  <a:buNone/>
                </a:pPr>
                <a:endParaRPr lang="en-US" sz="2400" b="1" dirty="0"/>
              </a:p>
            </p:txBody>
          </p:sp>
        </mc:Choice>
        <mc:Fallback xmlns="">
          <p:sp>
            <p:nvSpPr>
              <p:cNvPr id="6" name="Content Placeholder 5">
                <a:extLst>
                  <a:ext uri="{FF2B5EF4-FFF2-40B4-BE49-F238E27FC236}">
                    <a16:creationId xmlns:a16="http://schemas.microsoft.com/office/drawing/2014/main" id="{72F96E90-CE03-484B-9065-94DC54184A70}"/>
                  </a:ext>
                </a:extLst>
              </p:cNvPr>
              <p:cNvSpPr>
                <a:spLocks noGrp="1" noRot="1" noChangeAspect="1" noMove="1" noResize="1" noEditPoints="1" noAdjustHandles="1" noChangeArrowheads="1" noChangeShapeType="1" noTextEdit="1"/>
              </p:cNvSpPr>
              <p:nvPr>
                <p:ph idx="1"/>
              </p:nvPr>
            </p:nvSpPr>
            <p:spPr>
              <a:blipFill>
                <a:blip r:embed="rId3"/>
                <a:stretch>
                  <a:fillRect l="-789" t="-2121"/>
                </a:stretch>
              </a:blipFill>
            </p:spPr>
            <p:txBody>
              <a:bodyPr/>
              <a:lstStyle/>
              <a:p>
                <a:r>
                  <a:rPr lang="en-US">
                    <a:noFill/>
                  </a:rPr>
                  <a:t> </a:t>
                </a:r>
              </a:p>
            </p:txBody>
          </p:sp>
        </mc:Fallback>
      </mc:AlternateContent>
    </p:spTree>
    <p:extLst>
      <p:ext uri="{BB962C8B-B14F-4D97-AF65-F5344CB8AC3E}">
        <p14:creationId xmlns:p14="http://schemas.microsoft.com/office/powerpoint/2010/main" val="187639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34E5-76EE-4A31-8DC3-D7C3554DC3E1}"/>
              </a:ext>
            </a:extLst>
          </p:cNvPr>
          <p:cNvSpPr>
            <a:spLocks noGrp="1"/>
          </p:cNvSpPr>
          <p:nvPr>
            <p:ph type="title"/>
          </p:nvPr>
        </p:nvSpPr>
        <p:spPr/>
        <p:txBody>
          <a:bodyPr/>
          <a:lstStyle/>
          <a:p>
            <a:r>
              <a:rPr lang="en-US" dirty="0"/>
              <a:t>State-Space Model</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15D850C-3495-453D-B00F-105A3326CC6A}"/>
                  </a:ext>
                </a:extLst>
              </p:cNvPr>
              <p:cNvSpPr>
                <a:spLocks noGrp="1"/>
              </p:cNvSpPr>
              <p:nvPr>
                <p:ph sz="half" idx="1"/>
              </p:nvPr>
            </p:nvSpPr>
            <p:spPr/>
            <p:txBody>
              <a:bodyPr>
                <a:normAutofit/>
              </a:bodyPr>
              <a:lstStyle/>
              <a:p>
                <a:r>
                  <a:rPr lang="en-US" sz="2400" dirty="0"/>
                  <a:t>Discretize Equations</a:t>
                </a:r>
              </a:p>
              <a:p>
                <a:pPr lvl="1"/>
                <a:r>
                  <a:rPr lang="en-US" sz="2400" dirty="0"/>
                  <a:t>Use matrix notation</a:t>
                </a:r>
              </a:p>
              <a:p>
                <a:pPr marL="457200" lvl="1"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m:oMathPara>
                </a14:m>
                <a:endParaRPr lang="en-US" sz="2400" dirty="0"/>
              </a:p>
              <a:p>
                <a:pPr marL="457200" lvl="1" indent="0">
                  <a:buNone/>
                </a:pPr>
                <a:endParaRPr lang="en-US" sz="2400" dirty="0"/>
              </a:p>
              <a:p>
                <a:pPr lvl="1"/>
                <a:r>
                  <a:rPr lang="en-US" sz="2400" i="1" dirty="0"/>
                  <a:t>A,</a:t>
                </a:r>
                <a:r>
                  <a:rPr lang="en-US" sz="2400" dirty="0"/>
                  <a:t> </a:t>
                </a:r>
                <a:r>
                  <a:rPr lang="en-US" sz="2400" b="1" i="1" dirty="0"/>
                  <a:t>State Transition Model</a:t>
                </a:r>
              </a:p>
              <a:p>
                <a:pPr lvl="1"/>
                <a:r>
                  <a:rPr lang="en-US" sz="2400" i="1" dirty="0"/>
                  <a:t>B,</a:t>
                </a:r>
                <a:r>
                  <a:rPr lang="en-US" sz="2400" dirty="0"/>
                  <a:t> </a:t>
                </a:r>
                <a:r>
                  <a:rPr lang="en-US" sz="2400" b="1" i="1" dirty="0"/>
                  <a:t>Control-Input Model</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current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oMath>
                </a14:m>
                <a:r>
                  <a:rPr lang="en-US" sz="2400" dirty="0"/>
                  <a:t>, previous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a14:m>
                <a:r>
                  <a:rPr lang="en-US" sz="2400" dirty="0"/>
                  <a:t>, static vector</a:t>
                </a:r>
              </a:p>
            </p:txBody>
          </p:sp>
        </mc:Choice>
        <mc:Fallback xmlns="">
          <p:sp>
            <p:nvSpPr>
              <p:cNvPr id="7" name="Content Placeholder 2">
                <a:extLst>
                  <a:ext uri="{FF2B5EF4-FFF2-40B4-BE49-F238E27FC236}">
                    <a16:creationId xmlns:a16="http://schemas.microsoft.com/office/drawing/2014/main" id="{A15D850C-3495-453D-B00F-105A3326CC6A}"/>
                  </a:ext>
                </a:extLst>
              </p:cNvPr>
              <p:cNvSpPr>
                <a:spLocks noGrp="1" noRot="1" noChangeAspect="1" noMove="1" noResize="1" noEditPoints="1" noAdjustHandles="1" noChangeArrowheads="1" noChangeShapeType="1" noTextEdit="1"/>
              </p:cNvSpPr>
              <p:nvPr>
                <p:ph sz="half" idx="1"/>
              </p:nvPr>
            </p:nvSpPr>
            <p:spPr>
              <a:blipFill>
                <a:blip r:embed="rId3"/>
                <a:stretch>
                  <a:fillRect l="-1600" t="-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0179FC-60DB-4BF7-9B09-CCDC30C80480}"/>
                  </a:ext>
                </a:extLst>
              </p:cNvPr>
              <p:cNvSpPr>
                <a:spLocks noGrp="1"/>
              </p:cNvSpPr>
              <p:nvPr>
                <p:ph sz="half" idx="2"/>
              </p:nvPr>
            </p:nvSpPr>
            <p:spPr/>
            <p:txBody>
              <a:bodyPr>
                <a:noAutofit/>
              </a:bodyPr>
              <a:lstStyle/>
              <a:p>
                <a:r>
                  <a:rPr lang="en-US" sz="2400" dirty="0"/>
                  <a:t>State Vector Example</a:t>
                </a:r>
              </a:p>
              <a:p>
                <a:pPr lvl="1"/>
                <a:endParaRPr lang="en-US" sz="2200" dirty="0"/>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𝑥</m:t>
                                </m:r>
                              </m:e>
                            </m:mr>
                            <m:mr>
                              <m:e>
                                <m:r>
                                  <a:rPr lang="en-US" sz="2400" i="1">
                                    <a:latin typeface="Cambria Math" panose="02040503050406030204" pitchFamily="18" charset="0"/>
                                  </a:rPr>
                                  <m:t>𝑦</m:t>
                                </m:r>
                              </m:e>
                            </m:mr>
                            <m:mr>
                              <m:e>
                                <m:r>
                                  <a:rPr lang="en-US" sz="2400" b="0" i="1" smtClean="0">
                                    <a:latin typeface="Cambria Math" panose="02040503050406030204" pitchFamily="18" charset="0"/>
                                  </a:rPr>
                                  <m:t>𝑣𝑥</m:t>
                                </m:r>
                              </m:e>
                            </m:mr>
                            <m:mr>
                              <m:e>
                                <m:r>
                                  <a:rPr lang="en-US" sz="2400" b="0" i="1" smtClean="0">
                                    <a:latin typeface="Cambria Math" panose="02040503050406030204" pitchFamily="18" charset="0"/>
                                  </a:rPr>
                                  <m:t>𝑣𝑦</m:t>
                                </m:r>
                              </m:e>
                            </m:mr>
                          </m:m>
                        </m:e>
                      </m:d>
                    </m:oMath>
                  </m:oMathPara>
                </a14:m>
                <a:endParaRPr lang="en-US" sz="2400" dirty="0"/>
              </a:p>
              <a:p>
                <a:r>
                  <a:rPr lang="en-US" sz="2400" dirty="0"/>
                  <a:t>System state at a particular time</a:t>
                </a:r>
              </a:p>
              <a:p>
                <a:pPr lvl="1"/>
                <a:r>
                  <a:rPr lang="en-US" dirty="0"/>
                  <a:t>x, y: Target position</a:t>
                </a:r>
              </a:p>
              <a:p>
                <a:pPr lvl="1"/>
                <a:r>
                  <a:rPr lang="en-US" sz="2200" dirty="0" err="1"/>
                  <a:t>vx</a:t>
                </a:r>
                <a:r>
                  <a:rPr lang="en-US" sz="2200" dirty="0"/>
                  <a:t>, </a:t>
                </a:r>
                <a:r>
                  <a:rPr lang="en-US" sz="2200" dirty="0" err="1"/>
                  <a:t>vy</a:t>
                </a:r>
                <a:r>
                  <a:rPr lang="en-US" sz="2200" dirty="0"/>
                  <a:t>: Target velocity </a:t>
                </a:r>
              </a:p>
              <a:p>
                <a:r>
                  <a:rPr lang="en-US" sz="2400" dirty="0"/>
                  <a:t>Potential extensions</a:t>
                </a:r>
              </a:p>
              <a:p>
                <a:pPr lvl="1"/>
                <a:r>
                  <a:rPr lang="en-US" sz="2200" dirty="0"/>
                  <a:t>z dimension</a:t>
                </a:r>
              </a:p>
              <a:p>
                <a:pPr lvl="1"/>
                <a:r>
                  <a:rPr lang="en-US" sz="2200" dirty="0"/>
                  <a:t>Target acceleration</a:t>
                </a:r>
              </a:p>
              <a:p>
                <a:pPr lvl="1"/>
                <a:endParaRPr lang="en-US" sz="2200" dirty="0"/>
              </a:p>
            </p:txBody>
          </p:sp>
        </mc:Choice>
        <mc:Fallback xmlns="">
          <p:sp>
            <p:nvSpPr>
              <p:cNvPr id="4" name="Content Placeholder 3">
                <a:extLst>
                  <a:ext uri="{FF2B5EF4-FFF2-40B4-BE49-F238E27FC236}">
                    <a16:creationId xmlns:a16="http://schemas.microsoft.com/office/drawing/2014/main" id="{F60179FC-60DB-4BF7-9B09-CCDC30C80480}"/>
                  </a:ext>
                </a:extLst>
              </p:cNvPr>
              <p:cNvSpPr>
                <a:spLocks noGrp="1" noRot="1" noChangeAspect="1" noMove="1" noResize="1" noEditPoints="1" noAdjustHandles="1" noChangeArrowheads="1" noChangeShapeType="1" noTextEdit="1"/>
              </p:cNvSpPr>
              <p:nvPr>
                <p:ph sz="half" idx="2"/>
              </p:nvPr>
            </p:nvSpPr>
            <p:spPr>
              <a:blipFill>
                <a:blip r:embed="rId4"/>
                <a:stretch>
                  <a:fillRect l="-1600" t="-2121" b="-11061"/>
                </a:stretch>
              </a:blipFill>
            </p:spPr>
            <p:txBody>
              <a:bodyPr/>
              <a:lstStyle/>
              <a:p>
                <a:r>
                  <a:rPr lang="en-US">
                    <a:noFill/>
                  </a:rPr>
                  <a:t> </a:t>
                </a:r>
              </a:p>
            </p:txBody>
          </p:sp>
        </mc:Fallback>
      </mc:AlternateContent>
    </p:spTree>
    <p:extLst>
      <p:ext uri="{BB962C8B-B14F-4D97-AF65-F5344CB8AC3E}">
        <p14:creationId xmlns:p14="http://schemas.microsoft.com/office/powerpoint/2010/main" val="387994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65D360-08C7-46FA-9F86-D1C785D26372}"/>
                  </a:ext>
                </a:extLst>
              </p:cNvPr>
              <p:cNvSpPr/>
              <p:nvPr/>
            </p:nvSpPr>
            <p:spPr>
              <a:xfrm>
                <a:off x="377083" y="2381102"/>
                <a:ext cx="13716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e>
                        </m:mr>
                      </m:m>
                    </m:oMath>
                  </m:oMathPara>
                </a14:m>
                <a:endParaRPr lang="en-US"/>
              </a:p>
            </p:txBody>
          </p:sp>
        </mc:Choice>
        <mc:Fallback xmlns="">
          <p:sp>
            <p:nvSpPr>
              <p:cNvPr id="4" name="Rectangle 3">
                <a:extLst>
                  <a:ext uri="{FF2B5EF4-FFF2-40B4-BE49-F238E27FC236}">
                    <a16:creationId xmlns:a16="http://schemas.microsoft.com/office/drawing/2014/main" id="{B565D360-08C7-46FA-9F86-D1C785D26372}"/>
                  </a:ext>
                </a:extLst>
              </p:cNvPr>
              <p:cNvSpPr>
                <a:spLocks noRot="1" noChangeAspect="1" noMove="1" noResize="1" noEditPoints="1" noAdjustHandles="1" noChangeArrowheads="1" noChangeShapeType="1" noTextEdit="1"/>
              </p:cNvSpPr>
              <p:nvPr/>
            </p:nvSpPr>
            <p:spPr>
              <a:xfrm>
                <a:off x="377083" y="2381102"/>
                <a:ext cx="1371600" cy="1514003"/>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E29C0B-C54E-45AA-84D1-94B2961E812C}"/>
              </a:ext>
            </a:extLst>
          </p:cNvPr>
          <p:cNvSpPr txBox="1"/>
          <p:nvPr/>
        </p:nvSpPr>
        <p:spPr>
          <a:xfrm>
            <a:off x="363813" y="2011769"/>
            <a:ext cx="1398140" cy="369332"/>
          </a:xfrm>
          <a:prstGeom prst="rect">
            <a:avLst/>
          </a:prstGeom>
          <a:noFill/>
        </p:spPr>
        <p:txBody>
          <a:bodyPr wrap="none" rtlCol="0">
            <a:spAutoFit/>
          </a:bodyPr>
          <a:lstStyle/>
          <a:p>
            <a:r>
              <a:rPr lang="en-US" dirty="0"/>
              <a:t>Initial State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5F723C-1238-4222-B602-492C02670E84}"/>
                  </a:ext>
                </a:extLst>
              </p:cNvPr>
              <p:cNvSpPr/>
              <p:nvPr/>
            </p:nvSpPr>
            <p:spPr>
              <a:xfrm>
                <a:off x="2401868" y="2389800"/>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e>
                        </m:mr>
                      </m:m>
                    </m:oMath>
                  </m:oMathPara>
                </a14:m>
                <a:endParaRPr lang="en-US"/>
              </a:p>
            </p:txBody>
          </p:sp>
        </mc:Choice>
        <mc:Fallback xmlns="">
          <p:sp>
            <p:nvSpPr>
              <p:cNvPr id="6" name="Rectangle 5">
                <a:extLst>
                  <a:ext uri="{FF2B5EF4-FFF2-40B4-BE49-F238E27FC236}">
                    <a16:creationId xmlns:a16="http://schemas.microsoft.com/office/drawing/2014/main" id="{295F723C-1238-4222-B602-492C02670E84}"/>
                  </a:ext>
                </a:extLst>
              </p:cNvPr>
              <p:cNvSpPr>
                <a:spLocks noRot="1" noChangeAspect="1" noMove="1" noResize="1" noEditPoints="1" noAdjustHandles="1" noChangeArrowheads="1" noChangeShapeType="1" noTextEdit="1"/>
              </p:cNvSpPr>
              <p:nvPr/>
            </p:nvSpPr>
            <p:spPr>
              <a:xfrm>
                <a:off x="2401868" y="2389800"/>
                <a:ext cx="2743200" cy="1514003"/>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E72C9F-59D8-4843-A4CC-AFE6FADDA384}"/>
              </a:ext>
            </a:extLst>
          </p:cNvPr>
          <p:cNvSpPr txBox="1"/>
          <p:nvPr/>
        </p:nvSpPr>
        <p:spPr>
          <a:xfrm>
            <a:off x="3286797" y="2011769"/>
            <a:ext cx="973343" cy="369332"/>
          </a:xfrm>
          <a:prstGeom prst="rect">
            <a:avLst/>
          </a:prstGeom>
          <a:noFill/>
        </p:spPr>
        <p:txBody>
          <a:bodyPr wrap="none" rtlCol="0">
            <a:spAutoFit/>
          </a:bodyPr>
          <a:lstStyle/>
          <a:p>
            <a:r>
              <a:rPr lang="en-US" dirty="0"/>
              <a:t>Predict</a:t>
            </a:r>
          </a:p>
        </p:txBody>
      </p:sp>
      <p:sp>
        <p:nvSpPr>
          <p:cNvPr id="9" name="Rectangle 8">
            <a:extLst>
              <a:ext uri="{FF2B5EF4-FFF2-40B4-BE49-F238E27FC236}">
                <a16:creationId xmlns:a16="http://schemas.microsoft.com/office/drawing/2014/main" id="{DB1A5812-887E-48C8-A8AC-4C21C2BCF058}"/>
              </a:ext>
            </a:extLst>
          </p:cNvPr>
          <p:cNvSpPr/>
          <p:nvPr/>
        </p:nvSpPr>
        <p:spPr>
          <a:xfrm>
            <a:off x="2401868" y="4435534"/>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605F38C-86D6-4663-ADA0-FBB0AD3CB5B2}"/>
                  </a:ext>
                </a:extLst>
              </p:cNvPr>
              <p:cNvSpPr/>
              <p:nvPr/>
            </p:nvSpPr>
            <p:spPr>
              <a:xfrm>
                <a:off x="2410499" y="4535304"/>
                <a:ext cx="2725938" cy="131446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0">
                                    <a:latin typeface="Cambria Math" panose="02040503050406030204" pitchFamily="18" charset="0"/>
                                  </a:rPr>
                                  <m:t>+</m:t>
                                </m:r>
                                <m:r>
                                  <a:rPr lang="en-US" i="1">
                                    <a:latin typeface="Cambria Math" panose="02040503050406030204" pitchFamily="18" charset="0"/>
                                  </a:rPr>
                                  <m:t>𝑅</m:t>
                                </m:r>
                              </m:den>
                            </m:f>
                          </m:e>
                        </m:m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𝐻</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e>
                            </m:d>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𝐻</m:t>
                                </m:r>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e>
                        </m:mr>
                      </m:m>
                    </m:oMath>
                  </m:oMathPara>
                </a14:m>
                <a:endParaRPr lang="en-US" dirty="0"/>
              </a:p>
            </p:txBody>
          </p:sp>
        </mc:Choice>
        <mc:Fallback xmlns="">
          <p:sp>
            <p:nvSpPr>
              <p:cNvPr id="11" name="Rectangle 10">
                <a:extLst>
                  <a:ext uri="{FF2B5EF4-FFF2-40B4-BE49-F238E27FC236}">
                    <a16:creationId xmlns:a16="http://schemas.microsoft.com/office/drawing/2014/main" id="{3605F38C-86D6-4663-ADA0-FBB0AD3CB5B2}"/>
                  </a:ext>
                </a:extLst>
              </p:cNvPr>
              <p:cNvSpPr>
                <a:spLocks noRot="1" noChangeAspect="1" noMove="1" noResize="1" noEditPoints="1" noAdjustHandles="1" noChangeArrowheads="1" noChangeShapeType="1" noTextEdit="1"/>
              </p:cNvSpPr>
              <p:nvPr/>
            </p:nvSpPr>
            <p:spPr>
              <a:xfrm>
                <a:off x="2410499" y="4535304"/>
                <a:ext cx="2725938" cy="1314462"/>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4577CD4-9991-4C4B-B1D8-F8DF3590BC13}"/>
              </a:ext>
            </a:extLst>
          </p:cNvPr>
          <p:cNvSpPr txBox="1"/>
          <p:nvPr/>
        </p:nvSpPr>
        <p:spPr>
          <a:xfrm>
            <a:off x="3253935" y="4066201"/>
            <a:ext cx="1039067" cy="369332"/>
          </a:xfrm>
          <a:prstGeom prst="rect">
            <a:avLst/>
          </a:prstGeom>
          <a:noFill/>
        </p:spPr>
        <p:txBody>
          <a:bodyPr wrap="none" rtlCol="0">
            <a:spAutoFit/>
          </a:bodyPr>
          <a:lstStyle/>
          <a:p>
            <a:pPr algn="ctr"/>
            <a:r>
              <a:rPr lang="en-US" dirty="0"/>
              <a:t>Correct</a:t>
            </a:r>
          </a:p>
        </p:txBody>
      </p:sp>
      <p:cxnSp>
        <p:nvCxnSpPr>
          <p:cNvPr id="17" name="Straight Arrow Connector 16">
            <a:extLst>
              <a:ext uri="{FF2B5EF4-FFF2-40B4-BE49-F238E27FC236}">
                <a16:creationId xmlns:a16="http://schemas.microsoft.com/office/drawing/2014/main" id="{47F641EB-D362-4D87-B0ED-A4926620717A}"/>
              </a:ext>
            </a:extLst>
          </p:cNvPr>
          <p:cNvCxnSpPr>
            <a:cxnSpLocks/>
          </p:cNvCxnSpPr>
          <p:nvPr/>
        </p:nvCxnSpPr>
        <p:spPr>
          <a:xfrm>
            <a:off x="1748683" y="3138104"/>
            <a:ext cx="653185" cy="8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F4873BE-4331-47BA-82F1-4EAA46E260DF}"/>
              </a:ext>
            </a:extLst>
          </p:cNvPr>
          <p:cNvCxnSpPr>
            <a:cxnSpLocks/>
            <a:stCxn id="6" idx="3"/>
            <a:endCxn id="9" idx="3"/>
          </p:cNvCxnSpPr>
          <p:nvPr/>
        </p:nvCxnSpPr>
        <p:spPr>
          <a:xfrm>
            <a:off x="5145068" y="3146802"/>
            <a:ext cx="12700" cy="2045734"/>
          </a:xfrm>
          <a:prstGeom prst="bentConnector3">
            <a:avLst>
              <a:gd name="adj1" fmla="val 292207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BB9ADD7-4D53-448C-B2AE-D40EB65D647A}"/>
              </a:ext>
            </a:extLst>
          </p:cNvPr>
          <p:cNvCxnSpPr>
            <a:cxnSpLocks/>
            <a:stCxn id="9" idx="1"/>
            <a:endCxn id="6" idx="1"/>
          </p:cNvCxnSpPr>
          <p:nvPr/>
        </p:nvCxnSpPr>
        <p:spPr>
          <a:xfrm rot="10800000">
            <a:off x="2401868" y="3146802"/>
            <a:ext cx="12700" cy="2045734"/>
          </a:xfrm>
          <a:prstGeom prst="bentConnector3">
            <a:avLst>
              <a:gd name="adj1" fmla="val 338960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B9DC5D4E-6461-4EAF-B737-D037D4E7EDAD}"/>
              </a:ext>
            </a:extLst>
          </p:cNvPr>
          <p:cNvSpPr>
            <a:spLocks noGrp="1"/>
          </p:cNvSpPr>
          <p:nvPr>
            <p:ph type="title"/>
          </p:nvPr>
        </p:nvSpPr>
        <p:spPr/>
        <p:txBody>
          <a:bodyPr/>
          <a:lstStyle/>
          <a:p>
            <a:r>
              <a:rPr lang="en-US" dirty="0"/>
              <a:t>A Kalman Filter</a:t>
            </a:r>
          </a:p>
        </p:txBody>
      </p:sp>
      <p:sp>
        <p:nvSpPr>
          <p:cNvPr id="36" name="Content Placeholder 35">
            <a:extLst>
              <a:ext uri="{FF2B5EF4-FFF2-40B4-BE49-F238E27FC236}">
                <a16:creationId xmlns:a16="http://schemas.microsoft.com/office/drawing/2014/main" id="{E36E5341-6BAE-45D3-B845-70555EC4C322}"/>
              </a:ext>
            </a:extLst>
          </p:cNvPr>
          <p:cNvSpPr>
            <a:spLocks noGrp="1"/>
          </p:cNvSpPr>
          <p:nvPr>
            <p:ph sz="half" idx="2"/>
          </p:nvPr>
        </p:nvSpPr>
        <p:spPr/>
        <p:txBody>
          <a:bodyPr/>
          <a:lstStyle/>
          <a:p>
            <a:r>
              <a:rPr lang="en-US" dirty="0"/>
              <a:t>Choice an Initial State</a:t>
            </a:r>
          </a:p>
          <a:p>
            <a:r>
              <a:rPr lang="en-US" dirty="0"/>
              <a:t>Predict</a:t>
            </a:r>
          </a:p>
          <a:p>
            <a:pPr marL="914400" lvl="1" indent="-457200">
              <a:buFont typeface="+mj-lt"/>
              <a:buAutoNum type="arabicPeriod"/>
            </a:pPr>
            <a:r>
              <a:rPr lang="en-US" dirty="0"/>
              <a:t>Project the state</a:t>
            </a:r>
          </a:p>
          <a:p>
            <a:pPr marL="914400" lvl="1" indent="-457200">
              <a:buFont typeface="+mj-lt"/>
              <a:buAutoNum type="arabicPeriod"/>
            </a:pPr>
            <a:r>
              <a:rPr lang="en-US" dirty="0"/>
              <a:t>Project the error covariance</a:t>
            </a:r>
          </a:p>
          <a:p>
            <a:r>
              <a:rPr lang="en-US" dirty="0"/>
              <a:t>Correct</a:t>
            </a:r>
          </a:p>
          <a:p>
            <a:pPr marL="914400" lvl="1" indent="-457200">
              <a:buFont typeface="+mj-lt"/>
              <a:buAutoNum type="arabicPeriod"/>
            </a:pPr>
            <a:r>
              <a:rPr lang="en-US" dirty="0"/>
              <a:t>Compute the Kalman Gain</a:t>
            </a:r>
          </a:p>
          <a:p>
            <a:pPr marL="914400" lvl="1" indent="-457200">
              <a:buFont typeface="+mj-lt"/>
              <a:buAutoNum type="arabicPeriod"/>
            </a:pPr>
            <a:r>
              <a:rPr lang="en-US" dirty="0"/>
              <a:t>Update estimate with measurement</a:t>
            </a:r>
          </a:p>
          <a:p>
            <a:pPr marL="914400" lvl="1" indent="-457200">
              <a:buFont typeface="+mj-lt"/>
              <a:buAutoNum type="arabicPeriod"/>
            </a:pPr>
            <a:r>
              <a:rPr lang="en-US" dirty="0"/>
              <a:t>Update the error covariance</a:t>
            </a:r>
          </a:p>
        </p:txBody>
      </p:sp>
      <p:cxnSp>
        <p:nvCxnSpPr>
          <p:cNvPr id="38" name="Straight Arrow Connector 37">
            <a:extLst>
              <a:ext uri="{FF2B5EF4-FFF2-40B4-BE49-F238E27FC236}">
                <a16:creationId xmlns:a16="http://schemas.microsoft.com/office/drawing/2014/main" id="{C19FF0C7-785C-42E1-A7CC-B662CEE3CFB8}"/>
              </a:ext>
            </a:extLst>
          </p:cNvPr>
          <p:cNvCxnSpPr>
            <a:cxnSpLocks/>
          </p:cNvCxnSpPr>
          <p:nvPr/>
        </p:nvCxnSpPr>
        <p:spPr>
          <a:xfrm>
            <a:off x="1306411" y="5194329"/>
            <a:ext cx="1104088" cy="2969"/>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86329FF-5380-435B-AEA5-C73A4755A5B9}"/>
                  </a:ext>
                </a:extLst>
              </p:cNvPr>
              <p:cNvSpPr/>
              <p:nvPr/>
            </p:nvSpPr>
            <p:spPr>
              <a:xfrm>
                <a:off x="819355" y="5004900"/>
                <a:ext cx="487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oMath>
                  </m:oMathPara>
                </a14:m>
                <a:endParaRPr lang="en-US" dirty="0"/>
              </a:p>
            </p:txBody>
          </p:sp>
        </mc:Choice>
        <mc:Fallback xmlns="">
          <p:sp>
            <p:nvSpPr>
              <p:cNvPr id="42" name="Rectangle 41">
                <a:extLst>
                  <a:ext uri="{FF2B5EF4-FFF2-40B4-BE49-F238E27FC236}">
                    <a16:creationId xmlns:a16="http://schemas.microsoft.com/office/drawing/2014/main" id="{386329FF-5380-435B-AEA5-C73A4755A5B9}"/>
                  </a:ext>
                </a:extLst>
              </p:cNvPr>
              <p:cNvSpPr>
                <a:spLocks noRot="1" noChangeAspect="1" noMove="1" noResize="1" noEditPoints="1" noAdjustHandles="1" noChangeArrowheads="1" noChangeShapeType="1" noTextEdit="1"/>
              </p:cNvSpPr>
              <p:nvPr/>
            </p:nvSpPr>
            <p:spPr>
              <a:xfrm>
                <a:off x="819355" y="5004900"/>
                <a:ext cx="487056" cy="369332"/>
              </a:xfrm>
              <a:prstGeom prst="rect">
                <a:avLst/>
              </a:prstGeom>
              <a:blipFill>
                <a:blip r:embed="rId6"/>
                <a:stretch>
                  <a:fillRect t="-3279" r="-13750" b="-3279"/>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CF4EA1-C5B5-422E-B434-C0E6E9A76072}"/>
              </a:ext>
            </a:extLst>
          </p:cNvPr>
          <p:cNvCxnSpPr>
            <a:cxnSpLocks/>
          </p:cNvCxnSpPr>
          <p:nvPr/>
        </p:nvCxnSpPr>
        <p:spPr>
          <a:xfrm flipV="1">
            <a:off x="5154528" y="5192536"/>
            <a:ext cx="565235" cy="1783"/>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8BA038A-89F9-4ABC-9D47-E9B918FE795B}"/>
                  </a:ext>
                </a:extLst>
              </p:cNvPr>
              <p:cNvSpPr/>
              <p:nvPr/>
            </p:nvSpPr>
            <p:spPr>
              <a:xfrm>
                <a:off x="5712143" y="5004900"/>
                <a:ext cx="472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3" name="Rectangle 2">
                <a:extLst>
                  <a:ext uri="{FF2B5EF4-FFF2-40B4-BE49-F238E27FC236}">
                    <a16:creationId xmlns:a16="http://schemas.microsoft.com/office/drawing/2014/main" id="{48BA038A-89F9-4ABC-9D47-E9B918FE795B}"/>
                  </a:ext>
                </a:extLst>
              </p:cNvPr>
              <p:cNvSpPr>
                <a:spLocks noRot="1" noChangeAspect="1" noMove="1" noResize="1" noEditPoints="1" noAdjustHandles="1" noChangeArrowheads="1" noChangeShapeType="1" noTextEdit="1"/>
              </p:cNvSpPr>
              <p:nvPr/>
            </p:nvSpPr>
            <p:spPr>
              <a:xfrm>
                <a:off x="5712143" y="5004900"/>
                <a:ext cx="472437" cy="369332"/>
              </a:xfrm>
              <a:prstGeom prst="rect">
                <a:avLst/>
              </a:prstGeom>
              <a:blipFill>
                <a:blip r:embed="rId7"/>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24388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193E-D205-470E-B8EB-77E732C490C9}"/>
              </a:ext>
            </a:extLst>
          </p:cNvPr>
          <p:cNvSpPr>
            <a:spLocks noGrp="1"/>
          </p:cNvSpPr>
          <p:nvPr>
            <p:ph type="title"/>
          </p:nvPr>
        </p:nvSpPr>
        <p:spPr/>
        <p:txBody>
          <a:bodyPr/>
          <a:lstStyle/>
          <a:p>
            <a:r>
              <a:rPr lang="en-US" dirty="0"/>
              <a:t>DISCRETE Kalman Filter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775F79-8199-46D1-8248-CE6F81ABA7A2}"/>
                  </a:ext>
                </a:extLst>
              </p:cNvPr>
              <p:cNvSpPr>
                <a:spLocks noGrp="1"/>
              </p:cNvSpPr>
              <p:nvPr>
                <p:ph idx="1"/>
              </p:nvPr>
            </p:nvSpPr>
            <p:spPr/>
            <p:txBody>
              <a:bodyPr>
                <a:normAutofit lnSpcReduction="10000"/>
              </a:bodyPr>
              <a:lstStyle/>
              <a:p>
                <a:r>
                  <a:rPr lang="en-US" dirty="0"/>
                  <a:t>Predictor-Corrector Estimator</a:t>
                </a:r>
              </a:p>
              <a:p>
                <a:r>
                  <a:rPr lang="en-US" dirty="0"/>
                  <a:t>Maintains 2 statistical moments (state, error covariance)</a:t>
                </a:r>
              </a:p>
              <a:p>
                <a:r>
                  <a:rPr lang="en-US" dirty="0"/>
                  <a:t>Minimizes Error Covariance</a:t>
                </a:r>
              </a:p>
              <a:p>
                <a:r>
                  <a:rPr lang="en-US" dirty="0"/>
                  <a:t>Define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Estimate Errors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𝑥</m:t>
                          </m:r>
                        </m:e>
                        <m:sub>
                          <m:r>
                            <a:rPr lang="en-US" i="1">
                              <a:solidFill>
                                <a:srgbClr val="FFFF00"/>
                              </a:solidFill>
                              <a:latin typeface="Cambria Math" panose="02040503050406030204" pitchFamily="18" charset="0"/>
                            </a:rPr>
                            <m:t>𝑘</m:t>
                          </m:r>
                        </m:sub>
                      </m:sSub>
                      <m:r>
                        <a:rPr lang="en-US" i="1">
                          <a:solidFill>
                            <a:srgbClr val="FFFF00"/>
                          </a:solidFill>
                          <a:latin typeface="Cambria Math" panose="02040503050406030204" pitchFamily="18" charset="0"/>
                        </a:rPr>
                        <m:t>−</m:t>
                      </m:r>
                      <m:sSubSup>
                        <m:sSubSupPr>
                          <m:ctrlPr>
                            <a:rPr lang="en-US" i="1">
                              <a:solidFill>
                                <a:srgbClr val="FFFF00"/>
                              </a:solidFill>
                              <a:latin typeface="Cambria Math" panose="02040503050406030204" pitchFamily="18" charset="0"/>
                            </a:rPr>
                          </m:ctrlPr>
                        </m:sSubSupPr>
                        <m:e>
                          <m:acc>
                            <m:accPr>
                              <m:chr m:val="̂"/>
                              <m:ctrlPr>
                                <a:rPr lang="en-US" i="1">
                                  <a:solidFill>
                                    <a:srgbClr val="FFFF00"/>
                                  </a:solidFill>
                                  <a:latin typeface="Cambria Math" panose="02040503050406030204" pitchFamily="18" charset="0"/>
                                </a:rPr>
                              </m:ctrlPr>
                            </m:accPr>
                            <m:e>
                              <m:r>
                                <a:rPr lang="en-US" i="1">
                                  <a:solidFill>
                                    <a:srgbClr val="FFFF00"/>
                                  </a:solidFill>
                                  <a:latin typeface="Cambria Math" panose="02040503050406030204" pitchFamily="18" charset="0"/>
                                </a:rPr>
                                <m:t>𝑥</m:t>
                              </m:r>
                            </m:e>
                          </m:acc>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oMath>
                  </m:oMathPara>
                </a14:m>
                <a:endParaRPr lang="en-US" i="1" dirty="0">
                  <a:solidFill>
                    <a:srgbClr val="FFFF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acc>
                            <m:accPr>
                              <m:chr m:val="̂"/>
                              <m:ctrlPr>
                                <a:rPr lang="en-US" i="1">
                                  <a:solidFill>
                                    <a:srgbClr val="92D050"/>
                                  </a:solidFill>
                                  <a:latin typeface="Cambria Math" panose="02040503050406030204" pitchFamily="18" charset="0"/>
                                </a:rPr>
                              </m:ctrlPr>
                            </m:accPr>
                            <m:e>
                              <m:r>
                                <a:rPr lang="en-US" i="1">
                                  <a:solidFill>
                                    <a:srgbClr val="92D050"/>
                                  </a:solidFill>
                                  <a:latin typeface="Cambria Math" panose="02040503050406030204" pitchFamily="18" charset="0"/>
                                </a:rPr>
                                <m:t>𝑥</m:t>
                              </m:r>
                            </m:e>
                          </m:acc>
                        </m:e>
                        <m:sub>
                          <m:r>
                            <a:rPr lang="en-US" i="1">
                              <a:solidFill>
                                <a:srgbClr val="92D050"/>
                              </a:solidFill>
                              <a:latin typeface="Cambria Math" panose="02040503050406030204" pitchFamily="18" charset="0"/>
                            </a:rPr>
                            <m:t>𝑘</m:t>
                          </m:r>
                        </m:sub>
                      </m:sSub>
                    </m:oMath>
                  </m:oMathPara>
                </a14:m>
                <a:endParaRPr lang="en-US" dirty="0">
                  <a:solidFill>
                    <a:srgbClr val="92D050"/>
                  </a:solidFill>
                </a:endParaRPr>
              </a:p>
              <a:p>
                <a:r>
                  <a:rPr lang="en-US" dirty="0"/>
                  <a:t>Estimate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Covariances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𝑃</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𝐸</m:t>
                      </m:r>
                      <m:d>
                        <m:dPr>
                          <m:begChr m:val="["/>
                          <m:endChr m:val="]"/>
                          <m:ctrlPr>
                            <a:rPr lang="en-US" i="1">
                              <a:solidFill>
                                <a:srgbClr val="FFFF00"/>
                              </a:solidFill>
                              <a:latin typeface="Cambria Math" panose="02040503050406030204" pitchFamily="18" charset="0"/>
                            </a:rPr>
                          </m:ctrlPr>
                        </m:d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sSup>
                            <m:sSupPr>
                              <m:ctrlPr>
                                <a:rPr lang="en-US" i="1">
                                  <a:solidFill>
                                    <a:srgbClr val="FFFF00"/>
                                  </a:solidFill>
                                  <a:latin typeface="Cambria Math" panose="02040503050406030204" pitchFamily="18" charset="0"/>
                                </a:rPr>
                              </m:ctrlPr>
                            </m:sSup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e>
                            <m:sup>
                              <m:r>
                                <a:rPr lang="en-US" i="1">
                                  <a:solidFill>
                                    <a:srgbClr val="FFFF00"/>
                                  </a:solidFill>
                                  <a:latin typeface="Cambria Math" panose="02040503050406030204" pitchFamily="18" charset="0"/>
                                </a:rPr>
                                <m:t>𝑇</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𝑃</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r>
                        <a:rPr lang="en-US" i="1">
                          <a:solidFill>
                            <a:srgbClr val="92D050"/>
                          </a:solidFill>
                          <a:latin typeface="Cambria Math" panose="02040503050406030204" pitchFamily="18" charset="0"/>
                        </a:rPr>
                        <m:t>𝐸</m:t>
                      </m:r>
                      <m:d>
                        <m:dPr>
                          <m:begChr m:val="["/>
                          <m:endChr m:val="]"/>
                          <m:ctrlPr>
                            <a:rPr lang="en-US" i="1">
                              <a:solidFill>
                                <a:srgbClr val="92D050"/>
                              </a:solidFill>
                              <a:latin typeface="Cambria Math" panose="02040503050406030204" pitchFamily="18" charset="0"/>
                            </a:rPr>
                          </m:ctrlPr>
                        </m:dPr>
                        <m:e>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sSup>
                            <m:sSupPr>
                              <m:ctrlPr>
                                <a:rPr lang="en-US" i="1">
                                  <a:solidFill>
                                    <a:srgbClr val="92D050"/>
                                  </a:solidFill>
                                  <a:latin typeface="Cambria Math" panose="02040503050406030204" pitchFamily="18" charset="0"/>
                                </a:rPr>
                              </m:ctrlPr>
                            </m:sSupPr>
                            <m:e>
                              <m:sSubSup>
                                <m:sSubSupPr>
                                  <m:ctrlPr>
                                    <a:rPr lang="en-US" i="1">
                                      <a:solidFill>
                                        <a:srgbClr val="92D050"/>
                                      </a:solidFill>
                                      <a:latin typeface="Cambria Math" panose="02040503050406030204" pitchFamily="18" charset="0"/>
                                    </a:rPr>
                                  </m:ctrlPr>
                                </m:sSubSup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up>
                                  <m:r>
                                    <a:rPr lang="en-US" i="1">
                                      <a:solidFill>
                                        <a:srgbClr val="92D050"/>
                                      </a:solidFill>
                                      <a:latin typeface="Cambria Math" panose="02040503050406030204" pitchFamily="18" charset="0"/>
                                    </a:rPr>
                                    <m:t>−</m:t>
                                  </m:r>
                                </m:sup>
                              </m:sSubSup>
                            </m:e>
                            <m:sup>
                              <m:r>
                                <a:rPr lang="en-US" i="1">
                                  <a:solidFill>
                                    <a:srgbClr val="92D050"/>
                                  </a:solidFill>
                                  <a:latin typeface="Cambria Math" panose="02040503050406030204" pitchFamily="18" charset="0"/>
                                </a:rPr>
                                <m:t>𝑇</m:t>
                              </m:r>
                            </m:sup>
                          </m:sSup>
                        </m:e>
                      </m:d>
                    </m:oMath>
                  </m:oMathPara>
                </a14:m>
                <a:endParaRPr lang="en-US" dirty="0"/>
              </a:p>
              <a:p>
                <a:r>
                  <a:rPr lang="en-US" dirty="0"/>
                  <a:t>Compute </a:t>
                </a:r>
                <a:r>
                  <a:rPr lang="en-US" i="1" dirty="0">
                    <a:solidFill>
                      <a:srgbClr val="92D050"/>
                    </a:solidFill>
                  </a:rPr>
                  <a:t>a posteriori</a:t>
                </a:r>
                <a:r>
                  <a:rPr lang="en-US" dirty="0">
                    <a:solidFill>
                      <a:srgbClr val="92D050"/>
                    </a:solidFill>
                  </a:rPr>
                  <a:t> </a:t>
                </a:r>
                <a:r>
                  <a:rPr lang="en-US" dirty="0"/>
                  <a:t>State Estimate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𝐾</m:t>
                      </m:r>
                      <m:r>
                        <a:rPr lang="en-US" i="1" smtClean="0">
                          <a:solidFill>
                            <a:schemeClr val="accent1">
                              <a:lumMod val="60000"/>
                              <a:lumOff val="40000"/>
                            </a:schemeClr>
                          </a:solidFill>
                          <a:latin typeface="Cambria Math" panose="02040503050406030204" pitchFamily="18" charset="0"/>
                        </a:rPr>
                        <m:t>(</m:t>
                      </m:r>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𝑧</m:t>
                          </m:r>
                        </m:e>
                        <m:sub>
                          <m:r>
                            <a:rPr lang="en-US" i="1">
                              <a:solidFill>
                                <a:schemeClr val="accent1">
                                  <a:lumMod val="60000"/>
                                  <a:lumOff val="40000"/>
                                </a:schemeClr>
                              </a:solidFill>
                              <a:latin typeface="Cambria Math" panose="02040503050406030204" pitchFamily="18" charset="0"/>
                            </a:rPr>
                            <m:t>𝑘</m:t>
                          </m:r>
                        </m:sub>
                      </m:sSub>
                      <m:r>
                        <a:rPr lang="en-US" i="1">
                          <a:solidFill>
                            <a:schemeClr val="accent1">
                              <a:lumMod val="60000"/>
                              <a:lumOff val="40000"/>
                            </a:schemeClr>
                          </a:solidFill>
                          <a:latin typeface="Cambria Math" panose="02040503050406030204" pitchFamily="18" charset="0"/>
                        </a:rPr>
                        <m:t>−</m:t>
                      </m:r>
                      <m:r>
                        <a:rPr lang="en-US" i="1">
                          <a:solidFill>
                            <a:schemeClr val="accent1">
                              <a:lumMod val="60000"/>
                              <a:lumOff val="40000"/>
                            </a:schemeClr>
                          </a:solidFill>
                          <a:latin typeface="Cambria Math" panose="02040503050406030204" pitchFamily="18" charset="0"/>
                        </a:rPr>
                        <m:t>𝐻</m:t>
                      </m:r>
                      <m:sSubSup>
                        <m:sSubSupPr>
                          <m:ctrlPr>
                            <a:rPr lang="en-US" i="1">
                              <a:solidFill>
                                <a:schemeClr val="accent1">
                                  <a:lumMod val="60000"/>
                                  <a:lumOff val="40000"/>
                                </a:schemeClr>
                              </a:solidFill>
                              <a:latin typeface="Cambria Math" panose="02040503050406030204" pitchFamily="18" charset="0"/>
                            </a:rPr>
                          </m:ctrlPr>
                        </m:sSubSupPr>
                        <m:e>
                          <m:acc>
                            <m:accPr>
                              <m:chr m:val="̂"/>
                              <m:ctrlPr>
                                <a:rPr lang="en-US" i="1">
                                  <a:solidFill>
                                    <a:schemeClr val="accent1">
                                      <a:lumMod val="60000"/>
                                      <a:lumOff val="40000"/>
                                    </a:schemeClr>
                                  </a:solidFill>
                                  <a:latin typeface="Cambria Math" panose="02040503050406030204" pitchFamily="18" charset="0"/>
                                </a:rPr>
                              </m:ctrlPr>
                            </m:accPr>
                            <m:e>
                              <m:r>
                                <a:rPr lang="en-US" i="1">
                                  <a:solidFill>
                                    <a:schemeClr val="accent1">
                                      <a:lumMod val="60000"/>
                                      <a:lumOff val="40000"/>
                                    </a:schemeClr>
                                  </a:solidFill>
                                  <a:latin typeface="Cambria Math" panose="02040503050406030204" pitchFamily="18" charset="0"/>
                                </a:rPr>
                                <m:t>𝑥</m:t>
                              </m:r>
                            </m:e>
                          </m:acc>
                        </m:e>
                        <m:sub>
                          <m:r>
                            <a:rPr lang="en-US" i="1">
                              <a:solidFill>
                                <a:schemeClr val="accent1">
                                  <a:lumMod val="60000"/>
                                  <a:lumOff val="40000"/>
                                </a:schemeClr>
                              </a:solidFill>
                              <a:latin typeface="Cambria Math" panose="02040503050406030204" pitchFamily="18" charset="0"/>
                            </a:rPr>
                            <m:t>𝑘</m:t>
                          </m:r>
                        </m:sub>
                        <m:sup>
                          <m:r>
                            <a:rPr lang="en-US" i="1">
                              <a:solidFill>
                                <a:schemeClr val="accent1">
                                  <a:lumMod val="60000"/>
                                  <a:lumOff val="40000"/>
                                </a:schemeClr>
                              </a:solidFill>
                              <a:latin typeface="Cambria Math" panose="02040503050406030204" pitchFamily="18" charset="0"/>
                            </a:rPr>
                            <m:t>−</m:t>
                          </m:r>
                        </m:sup>
                      </m:sSubSup>
                      <m:r>
                        <a:rPr lang="en-US" i="1">
                          <a:solidFill>
                            <a:schemeClr val="accent1">
                              <a:lumMod val="60000"/>
                              <a:lumOff val="40000"/>
                            </a:schemeClr>
                          </a:solidFill>
                          <a:latin typeface="Cambria Math" panose="02040503050406030204" pitchFamily="18" charset="0"/>
                        </a:rPr>
                        <m:t>)</m:t>
                      </m:r>
                    </m:oMath>
                  </m:oMathPara>
                </a14:m>
                <a:endParaRPr lang="en-US" dirty="0">
                  <a:solidFill>
                    <a:schemeClr val="accent1">
                      <a:lumMod val="60000"/>
                      <a:lumOff val="40000"/>
                    </a:schemeClr>
                  </a:solidFill>
                </a:endParaRPr>
              </a:p>
              <a:p>
                <a:pPr marL="0" indent="0">
                  <a:buNone/>
                </a:pPr>
                <a:endParaRPr lang="en-US" dirty="0">
                  <a:solidFill>
                    <a:srgbClr val="92D050"/>
                  </a:solidFill>
                </a:endParaRPr>
              </a:p>
            </p:txBody>
          </p:sp>
        </mc:Choice>
        <mc:Fallback xmlns="">
          <p:sp>
            <p:nvSpPr>
              <p:cNvPr id="3" name="Content Placeholder 2">
                <a:extLst>
                  <a:ext uri="{FF2B5EF4-FFF2-40B4-BE49-F238E27FC236}">
                    <a16:creationId xmlns:a16="http://schemas.microsoft.com/office/drawing/2014/main" id="{33775F79-8199-46D1-8248-CE6F81ABA7A2}"/>
                  </a:ext>
                </a:extLst>
              </p:cNvPr>
              <p:cNvSpPr>
                <a:spLocks noGrp="1" noRot="1" noChangeAspect="1" noMove="1" noResize="1" noEditPoints="1" noAdjustHandles="1" noChangeArrowheads="1" noChangeShapeType="1" noTextEdit="1"/>
              </p:cNvSpPr>
              <p:nvPr>
                <p:ph idx="1"/>
              </p:nvPr>
            </p:nvSpPr>
            <p:spPr>
              <a:blipFill>
                <a:blip r:embed="rId3"/>
                <a:stretch>
                  <a:fillRect l="-676" t="-2727"/>
                </a:stretch>
              </a:blipFill>
            </p:spPr>
            <p:txBody>
              <a:bodyPr/>
              <a:lstStyle/>
              <a:p>
                <a:r>
                  <a:rPr lang="en-US">
                    <a:noFill/>
                  </a:rPr>
                  <a:t> </a:t>
                </a:r>
              </a:p>
            </p:txBody>
          </p:sp>
        </mc:Fallback>
      </mc:AlternateContent>
    </p:spTree>
    <p:extLst>
      <p:ext uri="{BB962C8B-B14F-4D97-AF65-F5344CB8AC3E}">
        <p14:creationId xmlns:p14="http://schemas.microsoft.com/office/powerpoint/2010/main" val="410840845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3845</TotalTime>
  <Words>3187</Words>
  <Application>Microsoft Office PowerPoint</Application>
  <PresentationFormat>Widescreen</PresentationFormat>
  <Paragraphs>378</Paragraphs>
  <Slides>17</Slides>
  <Notes>17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Century Gothic</vt:lpstr>
      <vt:lpstr>Courier New</vt:lpstr>
      <vt:lpstr>Times New Roman</vt:lpstr>
      <vt:lpstr>Vapor Trail</vt:lpstr>
      <vt:lpstr>Shooting down uncertainty: KALMAN FILTERS and Ballistic missile defense</vt:lpstr>
      <vt:lpstr>The KALMAN FILTER</vt:lpstr>
      <vt:lpstr>APPLICATIONS of KALMAN FILTERs</vt:lpstr>
      <vt:lpstr>Realistic Ballistic Trajectory</vt:lpstr>
      <vt:lpstr>Simple Projectile Motion</vt:lpstr>
      <vt:lpstr>Measurement Problem</vt:lpstr>
      <vt:lpstr>State-Space Model</vt:lpstr>
      <vt:lpstr>A Kalman Filter</vt:lpstr>
      <vt:lpstr>DISCRETE Kalman Filter</vt:lpstr>
      <vt:lpstr>Kalman Gain</vt:lpstr>
      <vt:lpstr>q/KDB+ Code</vt:lpstr>
      <vt:lpstr>q/KDB+ Code</vt:lpstr>
      <vt:lpstr>q/KDB+ Code</vt:lpstr>
      <vt:lpstr>q/KDB+ Code</vt:lpstr>
      <vt:lpstr>Kalman Filter outputs</vt:lpstr>
      <vt:lpstr>EXTENSIONS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 FILTER</dc:title>
  <dc:creator>Mark Lefevre</dc:creator>
  <cp:lastModifiedBy>Mark Lefevre</cp:lastModifiedBy>
  <cp:revision>36</cp:revision>
  <dcterms:created xsi:type="dcterms:W3CDTF">2020-01-01T22:00:20Z</dcterms:created>
  <dcterms:modified xsi:type="dcterms:W3CDTF">2025-02-28T03:04:51Z</dcterms:modified>
</cp:coreProperties>
</file>