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58" r:id="rId4"/>
    <p:sldId id="260" r:id="rId5"/>
    <p:sldId id="262" r:id="rId6"/>
    <p:sldId id="268" r:id="rId7"/>
    <p:sldId id="265" r:id="rId8"/>
    <p:sldId id="263" r:id="rId9"/>
    <p:sldId id="264" r:id="rId10"/>
    <p:sldId id="276" r:id="rId11"/>
    <p:sldId id="277" r:id="rId12"/>
    <p:sldId id="269" r:id="rId13"/>
    <p:sldId id="275" r:id="rId14"/>
    <p:sldId id="266" r:id="rId15"/>
    <p:sldId id="272" r:id="rId16"/>
    <p:sldId id="273" r:id="rId17"/>
    <p:sldId id="274" r:id="rId18"/>
    <p:sldId id="259"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9518E1-CD2B-481F-9288-2AB5CAFC77EA}" v="194" dt="2025-03-03T03:02:34.9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85546" autoAdjust="0"/>
  </p:normalViewPr>
  <p:slideViewPr>
    <p:cSldViewPr snapToGrid="0">
      <p:cViewPr varScale="1">
        <p:scale>
          <a:sx n="112" d="100"/>
          <a:sy n="112" d="100"/>
        </p:scale>
        <p:origin x="108" y="4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Lefevre" userId="cf24bf3785f31a4f" providerId="LiveId" clId="{439518E1-CD2B-481F-9288-2AB5CAFC77EA}"/>
    <pc:docChg chg="undo custSel addSld delSld modSld sldOrd">
      <pc:chgData name="Mark Lefevre" userId="cf24bf3785f31a4f" providerId="LiveId" clId="{439518E1-CD2B-481F-9288-2AB5CAFC77EA}" dt="2025-03-03T03:33:19.747" v="3181" actId="22"/>
      <pc:docMkLst>
        <pc:docMk/>
      </pc:docMkLst>
      <pc:sldChg chg="modSp mod">
        <pc:chgData name="Mark Lefevre" userId="cf24bf3785f31a4f" providerId="LiveId" clId="{439518E1-CD2B-481F-9288-2AB5CAFC77EA}" dt="2025-03-03T03:03:26.116" v="3172" actId="20577"/>
        <pc:sldMkLst>
          <pc:docMk/>
          <pc:sldMk cId="827606535" sldId="256"/>
        </pc:sldMkLst>
        <pc:spChg chg="mod">
          <ac:chgData name="Mark Lefevre" userId="cf24bf3785f31a4f" providerId="LiveId" clId="{439518E1-CD2B-481F-9288-2AB5CAFC77EA}" dt="2025-03-01T04:37:12.185" v="2595" actId="20577"/>
          <ac:spMkLst>
            <pc:docMk/>
            <pc:sldMk cId="827606535" sldId="256"/>
            <ac:spMk id="2" creationId="{6674A2F1-351C-4789-BE02-1D436C08FB42}"/>
          </ac:spMkLst>
        </pc:spChg>
        <pc:spChg chg="mod">
          <ac:chgData name="Mark Lefevre" userId="cf24bf3785f31a4f" providerId="LiveId" clId="{439518E1-CD2B-481F-9288-2AB5CAFC77EA}" dt="2025-03-03T03:03:26.116" v="3172" actId="20577"/>
          <ac:spMkLst>
            <pc:docMk/>
            <pc:sldMk cId="827606535" sldId="256"/>
            <ac:spMk id="3" creationId="{1D8FD1AA-B5EB-4926-83F3-8FA53F952FB5}"/>
          </ac:spMkLst>
        </pc:spChg>
      </pc:sldChg>
      <pc:sldChg chg="modSp mod">
        <pc:chgData name="Mark Lefevre" userId="cf24bf3785f31a4f" providerId="LiveId" clId="{439518E1-CD2B-481F-9288-2AB5CAFC77EA}" dt="2025-02-28T03:22:32.590" v="644" actId="20577"/>
        <pc:sldMkLst>
          <pc:docMk/>
          <pc:sldMk cId="323814151" sldId="257"/>
        </pc:sldMkLst>
        <pc:spChg chg="mod">
          <ac:chgData name="Mark Lefevre" userId="cf24bf3785f31a4f" providerId="LiveId" clId="{439518E1-CD2B-481F-9288-2AB5CAFC77EA}" dt="2025-02-28T03:09:32.309" v="40" actId="20577"/>
          <ac:spMkLst>
            <pc:docMk/>
            <pc:sldMk cId="323814151" sldId="257"/>
            <ac:spMk id="2" creationId="{F96DF9BA-CC63-4109-B676-CA892F2C0060}"/>
          </ac:spMkLst>
        </pc:spChg>
        <pc:spChg chg="mod">
          <ac:chgData name="Mark Lefevre" userId="cf24bf3785f31a4f" providerId="LiveId" clId="{439518E1-CD2B-481F-9288-2AB5CAFC77EA}" dt="2025-02-28T03:22:32.590" v="644" actId="20577"/>
          <ac:spMkLst>
            <pc:docMk/>
            <pc:sldMk cId="323814151" sldId="257"/>
            <ac:spMk id="3" creationId="{5A563035-E433-440C-8B7B-0803837950CA}"/>
          </ac:spMkLst>
        </pc:spChg>
      </pc:sldChg>
      <pc:sldChg chg="delSp modSp mod">
        <pc:chgData name="Mark Lefevre" userId="cf24bf3785f31a4f" providerId="LiveId" clId="{439518E1-CD2B-481F-9288-2AB5CAFC77EA}" dt="2025-02-28T03:26:38.076" v="939" actId="1076"/>
        <pc:sldMkLst>
          <pc:docMk/>
          <pc:sldMk cId="819189351" sldId="258"/>
        </pc:sldMkLst>
        <pc:spChg chg="mod">
          <ac:chgData name="Mark Lefevre" userId="cf24bf3785f31a4f" providerId="LiveId" clId="{439518E1-CD2B-481F-9288-2AB5CAFC77EA}" dt="2025-02-28T03:19:21.800" v="538" actId="20577"/>
          <ac:spMkLst>
            <pc:docMk/>
            <pc:sldMk cId="819189351" sldId="258"/>
            <ac:spMk id="2" creationId="{C2028E04-D700-4A71-91AE-4CE85F89960D}"/>
          </ac:spMkLst>
        </pc:spChg>
        <pc:spChg chg="mod">
          <ac:chgData name="Mark Lefevre" userId="cf24bf3785f31a4f" providerId="LiveId" clId="{439518E1-CD2B-481F-9288-2AB5CAFC77EA}" dt="2025-02-28T03:25:21.506" v="868" actId="27636"/>
          <ac:spMkLst>
            <pc:docMk/>
            <pc:sldMk cId="819189351" sldId="258"/>
            <ac:spMk id="3" creationId="{D27345A0-0C01-4165-A602-CEA3B9A3FBA5}"/>
          </ac:spMkLst>
        </pc:spChg>
        <pc:spChg chg="mod">
          <ac:chgData name="Mark Lefevre" userId="cf24bf3785f31a4f" providerId="LiveId" clId="{439518E1-CD2B-481F-9288-2AB5CAFC77EA}" dt="2025-02-28T03:26:25.390" v="937" actId="20577"/>
          <ac:spMkLst>
            <pc:docMk/>
            <pc:sldMk cId="819189351" sldId="258"/>
            <ac:spMk id="4" creationId="{B00370C0-97C7-434E-8C59-49E14B2B52FF}"/>
          </ac:spMkLst>
        </pc:spChg>
        <pc:picChg chg="mod">
          <ac:chgData name="Mark Lefevre" userId="cf24bf3785f31a4f" providerId="LiveId" clId="{439518E1-CD2B-481F-9288-2AB5CAFC77EA}" dt="2025-02-28T03:26:38.076" v="939" actId="1076"/>
          <ac:picMkLst>
            <pc:docMk/>
            <pc:sldMk cId="819189351" sldId="258"/>
            <ac:picMk id="7" creationId="{FBD4BB97-01BA-457A-B73D-70206AFA3AEE}"/>
          </ac:picMkLst>
        </pc:picChg>
      </pc:sldChg>
      <pc:sldChg chg="addSp modSp mod modClrScheme chgLayout modNotesTx">
        <pc:chgData name="Mark Lefevre" userId="cf24bf3785f31a4f" providerId="LiveId" clId="{439518E1-CD2B-481F-9288-2AB5CAFC77EA}" dt="2025-02-28T03:34:00.555" v="1294" actId="20577"/>
        <pc:sldMkLst>
          <pc:docMk/>
          <pc:sldMk cId="1346181374" sldId="259"/>
        </pc:sldMkLst>
        <pc:spChg chg="mod ord">
          <ac:chgData name="Mark Lefevre" userId="cf24bf3785f31a4f" providerId="LiveId" clId="{439518E1-CD2B-481F-9288-2AB5CAFC77EA}" dt="2025-02-28T03:28:42.067" v="941" actId="700"/>
          <ac:spMkLst>
            <pc:docMk/>
            <pc:sldMk cId="1346181374" sldId="259"/>
            <ac:spMk id="2" creationId="{8078C341-3048-4C33-AD79-DF0B432630BD}"/>
          </ac:spMkLst>
        </pc:spChg>
        <pc:spChg chg="mod ord">
          <ac:chgData name="Mark Lefevre" userId="cf24bf3785f31a4f" providerId="LiveId" clId="{439518E1-CD2B-481F-9288-2AB5CAFC77EA}" dt="2025-02-28T03:31:29.410" v="1120" actId="6549"/>
          <ac:spMkLst>
            <pc:docMk/>
            <pc:sldMk cId="1346181374" sldId="259"/>
            <ac:spMk id="3" creationId="{8D3352AB-562E-4FDC-AA5D-24354F696555}"/>
          </ac:spMkLst>
        </pc:spChg>
        <pc:spChg chg="add mod ord">
          <ac:chgData name="Mark Lefevre" userId="cf24bf3785f31a4f" providerId="LiveId" clId="{439518E1-CD2B-481F-9288-2AB5CAFC77EA}" dt="2025-02-28T03:34:00.555" v="1294" actId="20577"/>
          <ac:spMkLst>
            <pc:docMk/>
            <pc:sldMk cId="1346181374" sldId="259"/>
            <ac:spMk id="4" creationId="{38C3096F-8986-2C7F-0587-9C6F903D9817}"/>
          </ac:spMkLst>
        </pc:spChg>
      </pc:sldChg>
      <pc:sldChg chg="addSp delSp modSp mod chgLayout">
        <pc:chgData name="Mark Lefevre" userId="cf24bf3785f31a4f" providerId="LiveId" clId="{439518E1-CD2B-481F-9288-2AB5CAFC77EA}" dt="2025-03-03T02:49:26.005" v="2964" actId="20577"/>
        <pc:sldMkLst>
          <pc:docMk/>
          <pc:sldMk cId="2982775256" sldId="260"/>
        </pc:sldMkLst>
        <pc:spChg chg="mod ord">
          <ac:chgData name="Mark Lefevre" userId="cf24bf3785f31a4f" providerId="LiveId" clId="{439518E1-CD2B-481F-9288-2AB5CAFC77EA}" dt="2025-02-28T04:10:39.456" v="2473" actId="6264"/>
          <ac:spMkLst>
            <pc:docMk/>
            <pc:sldMk cId="2982775256" sldId="260"/>
            <ac:spMk id="2" creationId="{18325368-5FEB-4A53-BD7C-63357CE898A3}"/>
          </ac:spMkLst>
        </pc:spChg>
        <pc:spChg chg="mod ord">
          <ac:chgData name="Mark Lefevre" userId="cf24bf3785f31a4f" providerId="LiveId" clId="{439518E1-CD2B-481F-9288-2AB5CAFC77EA}" dt="2025-03-03T02:47:05.093" v="2908" actId="20577"/>
          <ac:spMkLst>
            <pc:docMk/>
            <pc:sldMk cId="2982775256" sldId="260"/>
            <ac:spMk id="8" creationId="{08056208-9B31-4CA5-BC18-572CE88BAED3}"/>
          </ac:spMkLst>
        </pc:spChg>
        <pc:spChg chg="mod ord">
          <ac:chgData name="Mark Lefevre" userId="cf24bf3785f31a4f" providerId="LiveId" clId="{439518E1-CD2B-481F-9288-2AB5CAFC77EA}" dt="2025-03-03T02:49:26.005" v="2964" actId="20577"/>
          <ac:spMkLst>
            <pc:docMk/>
            <pc:sldMk cId="2982775256" sldId="260"/>
            <ac:spMk id="9" creationId="{86AE5BC6-FE01-4403-9CAD-F8558340D98C}"/>
          </ac:spMkLst>
        </pc:spChg>
      </pc:sldChg>
      <pc:sldChg chg="del">
        <pc:chgData name="Mark Lefevre" userId="cf24bf3785f31a4f" providerId="LiveId" clId="{439518E1-CD2B-481F-9288-2AB5CAFC77EA}" dt="2025-02-28T04:12:29.902" v="2487" actId="47"/>
        <pc:sldMkLst>
          <pc:docMk/>
          <pc:sldMk cId="4053078064" sldId="261"/>
        </pc:sldMkLst>
      </pc:sldChg>
      <pc:sldChg chg="addSp modSp mod">
        <pc:chgData name="Mark Lefevre" userId="cf24bf3785f31a4f" providerId="LiveId" clId="{439518E1-CD2B-481F-9288-2AB5CAFC77EA}" dt="2025-02-28T03:43:26.685" v="1798" actId="20577"/>
        <pc:sldMkLst>
          <pc:docMk/>
          <pc:sldMk cId="3126445780" sldId="267"/>
        </pc:sldMkLst>
        <pc:spChg chg="mod">
          <ac:chgData name="Mark Lefevre" userId="cf24bf3785f31a4f" providerId="LiveId" clId="{439518E1-CD2B-481F-9288-2AB5CAFC77EA}" dt="2025-02-28T03:36:32.585" v="1327"/>
          <ac:spMkLst>
            <pc:docMk/>
            <pc:sldMk cId="3126445780" sldId="267"/>
            <ac:spMk id="2" creationId="{C4D1FE4C-9E3B-48F5-9267-72E32953BBB3}"/>
          </ac:spMkLst>
        </pc:spChg>
        <pc:spChg chg="mod">
          <ac:chgData name="Mark Lefevre" userId="cf24bf3785f31a4f" providerId="LiveId" clId="{439518E1-CD2B-481F-9288-2AB5CAFC77EA}" dt="2025-02-28T03:43:26.685" v="1798" actId="20577"/>
          <ac:spMkLst>
            <pc:docMk/>
            <pc:sldMk cId="3126445780" sldId="267"/>
            <ac:spMk id="3" creationId="{53532E0E-E365-4597-986E-712864E172F6}"/>
          </ac:spMkLst>
        </pc:spChg>
      </pc:sldChg>
      <pc:sldChg chg="addSp delSp modSp mod ord chgLayout">
        <pc:chgData name="Mark Lefevre" userId="cf24bf3785f31a4f" providerId="LiveId" clId="{439518E1-CD2B-481F-9288-2AB5CAFC77EA}" dt="2025-03-03T03:04:27.048" v="3174"/>
        <pc:sldMkLst>
          <pc:docMk/>
          <pc:sldMk cId="3609972179" sldId="269"/>
        </pc:sldMkLst>
        <pc:spChg chg="mod ord">
          <ac:chgData name="Mark Lefevre" userId="cf24bf3785f31a4f" providerId="LiveId" clId="{439518E1-CD2B-481F-9288-2AB5CAFC77EA}" dt="2025-02-28T04:21:40.102" v="2583" actId="700"/>
          <ac:spMkLst>
            <pc:docMk/>
            <pc:sldMk cId="3609972179" sldId="269"/>
            <ac:spMk id="2" creationId="{30102EBE-4894-4054-8001-62CDB0C48B56}"/>
          </ac:spMkLst>
        </pc:spChg>
        <pc:spChg chg="add del mod">
          <ac:chgData name="Mark Lefevre" userId="cf24bf3785f31a4f" providerId="LiveId" clId="{439518E1-CD2B-481F-9288-2AB5CAFC77EA}" dt="2025-03-03T02:38:09.799" v="2758"/>
          <ac:spMkLst>
            <pc:docMk/>
            <pc:sldMk cId="3609972179" sldId="269"/>
            <ac:spMk id="4" creationId="{254911AD-53DF-B376-B198-898F2A5EF7B5}"/>
          </ac:spMkLst>
        </pc:spChg>
        <pc:spChg chg="add mod">
          <ac:chgData name="Mark Lefevre" userId="cf24bf3785f31a4f" providerId="LiveId" clId="{439518E1-CD2B-481F-9288-2AB5CAFC77EA}" dt="2025-03-03T03:02:34.920" v="3169" actId="20577"/>
          <ac:spMkLst>
            <pc:docMk/>
            <pc:sldMk cId="3609972179" sldId="269"/>
            <ac:spMk id="6" creationId="{9C83FC6E-AABD-8A27-D832-3B1743D89791}"/>
          </ac:spMkLst>
        </pc:spChg>
        <pc:picChg chg="add mod">
          <ac:chgData name="Mark Lefevre" userId="cf24bf3785f31a4f" providerId="LiveId" clId="{439518E1-CD2B-481F-9288-2AB5CAFC77EA}" dt="2025-03-03T02:38:09.799" v="2758"/>
          <ac:picMkLst>
            <pc:docMk/>
            <pc:sldMk cId="3609972179" sldId="269"/>
            <ac:picMk id="7" creationId="{B2389161-3746-4F47-86D7-B658BDFE3809}"/>
          </ac:picMkLst>
        </pc:picChg>
        <pc:picChg chg="add del mod">
          <ac:chgData name="Mark Lefevre" userId="cf24bf3785f31a4f" providerId="LiveId" clId="{439518E1-CD2B-481F-9288-2AB5CAFC77EA}" dt="2025-03-03T02:37:59.117" v="2756" actId="478"/>
          <ac:picMkLst>
            <pc:docMk/>
            <pc:sldMk cId="3609972179" sldId="269"/>
            <ac:picMk id="8" creationId="{B0C23D45-1C4B-D9AB-9CA5-54E78671F6EA}"/>
          </ac:picMkLst>
        </pc:picChg>
        <pc:picChg chg="add del mod ord">
          <ac:chgData name="Mark Lefevre" userId="cf24bf3785f31a4f" providerId="LiveId" clId="{439518E1-CD2B-481F-9288-2AB5CAFC77EA}" dt="2025-03-03T02:38:02.289" v="2757" actId="21"/>
          <ac:picMkLst>
            <pc:docMk/>
            <pc:sldMk cId="3609972179" sldId="269"/>
            <ac:picMk id="10" creationId="{B2389161-3746-4F47-86D7-B658BDFE3809}"/>
          </ac:picMkLst>
        </pc:picChg>
      </pc:sldChg>
      <pc:sldChg chg="addSp delSp modSp add mod ord">
        <pc:chgData name="Mark Lefevre" userId="cf24bf3785f31a4f" providerId="LiveId" clId="{439518E1-CD2B-481F-9288-2AB5CAFC77EA}" dt="2025-03-03T03:04:27.048" v="3174"/>
        <pc:sldMkLst>
          <pc:docMk/>
          <pc:sldMk cId="1510250528" sldId="275"/>
        </pc:sldMkLst>
        <pc:picChg chg="add mod ord">
          <ac:chgData name="Mark Lefevre" userId="cf24bf3785f31a4f" providerId="LiveId" clId="{439518E1-CD2B-481F-9288-2AB5CAFC77EA}" dt="2025-02-28T04:25:11.350" v="2590" actId="22"/>
          <ac:picMkLst>
            <pc:docMk/>
            <pc:sldMk cId="1510250528" sldId="275"/>
            <ac:picMk id="9" creationId="{AB4A2BF2-7838-253A-7BCC-748DC9F1772A}"/>
          </ac:picMkLst>
        </pc:picChg>
        <pc:picChg chg="add mod ord">
          <ac:chgData name="Mark Lefevre" userId="cf24bf3785f31a4f" providerId="LiveId" clId="{439518E1-CD2B-481F-9288-2AB5CAFC77EA}" dt="2025-02-28T04:25:47.068" v="2591" actId="22"/>
          <ac:picMkLst>
            <pc:docMk/>
            <pc:sldMk cId="1510250528" sldId="275"/>
            <ac:picMk id="12" creationId="{11DDCF99-C8D6-466D-AD29-3AB67CB5030F}"/>
          </ac:picMkLst>
        </pc:picChg>
      </pc:sldChg>
      <pc:sldChg chg="addSp delSp modSp new mod ord">
        <pc:chgData name="Mark Lefevre" userId="cf24bf3785f31a4f" providerId="LiveId" clId="{439518E1-CD2B-481F-9288-2AB5CAFC77EA}" dt="2025-03-03T03:31:51.918" v="3177" actId="1076"/>
        <pc:sldMkLst>
          <pc:docMk/>
          <pc:sldMk cId="3990713658" sldId="276"/>
        </pc:sldMkLst>
        <pc:spChg chg="mod">
          <ac:chgData name="Mark Lefevre" userId="cf24bf3785f31a4f" providerId="LiveId" clId="{439518E1-CD2B-481F-9288-2AB5CAFC77EA}" dt="2025-03-03T03:31:51.918" v="3177" actId="1076"/>
          <ac:spMkLst>
            <pc:docMk/>
            <pc:sldMk cId="3990713658" sldId="276"/>
            <ac:spMk id="2" creationId="{D5BECC59-9D9D-9CA2-BD18-01F13C233EB6}"/>
          </ac:spMkLst>
        </pc:spChg>
        <pc:spChg chg="add del mod">
          <ac:chgData name="Mark Lefevre" userId="cf24bf3785f31a4f" providerId="LiveId" clId="{439518E1-CD2B-481F-9288-2AB5CAFC77EA}" dt="2025-03-01T04:44:09.190" v="2755" actId="404"/>
          <ac:spMkLst>
            <pc:docMk/>
            <pc:sldMk cId="3990713658" sldId="276"/>
            <ac:spMk id="4" creationId="{720716CD-305E-1BF3-AC45-A0D77330D1FE}"/>
          </ac:spMkLst>
        </pc:spChg>
        <pc:picChg chg="add mod ord">
          <ac:chgData name="Mark Lefevre" userId="cf24bf3785f31a4f" providerId="LiveId" clId="{439518E1-CD2B-481F-9288-2AB5CAFC77EA}" dt="2025-03-01T04:39:21.242" v="2640" actId="22"/>
          <ac:picMkLst>
            <pc:docMk/>
            <pc:sldMk cId="3990713658" sldId="276"/>
            <ac:picMk id="6" creationId="{BDDD33B3-09EC-942E-044B-3262C5A34320}"/>
          </ac:picMkLst>
        </pc:picChg>
      </pc:sldChg>
      <pc:sldChg chg="addSp delSp modSp new mod">
        <pc:chgData name="Mark Lefevre" userId="cf24bf3785f31a4f" providerId="LiveId" clId="{439518E1-CD2B-481F-9288-2AB5CAFC77EA}" dt="2025-03-03T03:33:19.747" v="3181" actId="22"/>
        <pc:sldMkLst>
          <pc:docMk/>
          <pc:sldMk cId="3702892664" sldId="277"/>
        </pc:sldMkLst>
        <pc:spChg chg="mod">
          <ac:chgData name="Mark Lefevre" userId="cf24bf3785f31a4f" providerId="LiveId" clId="{439518E1-CD2B-481F-9288-2AB5CAFC77EA}" dt="2025-03-03T03:31:58.189" v="3179" actId="27636"/>
          <ac:spMkLst>
            <pc:docMk/>
            <pc:sldMk cId="3702892664" sldId="277"/>
            <ac:spMk id="2" creationId="{B5044E97-1E71-6E9E-49F1-30BF1AC721A3}"/>
          </ac:spMkLst>
        </pc:spChg>
        <pc:spChg chg="del">
          <ac:chgData name="Mark Lefevre" userId="cf24bf3785f31a4f" providerId="LiveId" clId="{439518E1-CD2B-481F-9288-2AB5CAFC77EA}" dt="2025-03-03T03:33:02.830" v="3180" actId="22"/>
          <ac:spMkLst>
            <pc:docMk/>
            <pc:sldMk cId="3702892664" sldId="277"/>
            <ac:spMk id="3" creationId="{7D4D155F-A40C-A02A-6323-58CAD21A4BE1}"/>
          </ac:spMkLst>
        </pc:spChg>
        <pc:spChg chg="del">
          <ac:chgData name="Mark Lefevre" userId="cf24bf3785f31a4f" providerId="LiveId" clId="{439518E1-CD2B-481F-9288-2AB5CAFC77EA}" dt="2025-03-03T03:33:19.747" v="3181" actId="22"/>
          <ac:spMkLst>
            <pc:docMk/>
            <pc:sldMk cId="3702892664" sldId="277"/>
            <ac:spMk id="4" creationId="{862F7645-88E8-2B44-6D17-DD8331475EF7}"/>
          </ac:spMkLst>
        </pc:spChg>
        <pc:picChg chg="add mod ord">
          <ac:chgData name="Mark Lefevre" userId="cf24bf3785f31a4f" providerId="LiveId" clId="{439518E1-CD2B-481F-9288-2AB5CAFC77EA}" dt="2025-03-03T03:33:02.830" v="3180" actId="22"/>
          <ac:picMkLst>
            <pc:docMk/>
            <pc:sldMk cId="3702892664" sldId="277"/>
            <ac:picMk id="6" creationId="{3F9B77FE-8B43-D44B-416E-1A1B71BEF625}"/>
          </ac:picMkLst>
        </pc:picChg>
        <pc:picChg chg="add mod ord">
          <ac:chgData name="Mark Lefevre" userId="cf24bf3785f31a4f" providerId="LiveId" clId="{439518E1-CD2B-481F-9288-2AB5CAFC77EA}" dt="2025-03-03T03:33:19.747" v="3181" actId="22"/>
          <ac:picMkLst>
            <pc:docMk/>
            <pc:sldMk cId="3702892664" sldId="277"/>
            <ac:picMk id="8" creationId="{F05C1820-58D2-9885-8A9E-A1306D396F8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34524B-208E-4470-83DF-9357896802DB}" type="datetimeFigureOut">
              <a:rPr lang="en-US" smtClean="0"/>
              <a:t>3/2/2025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11AAC0-AB02-4B64-A809-419AC12897EB}" type="slidenum">
              <a:rPr lang="en-US" smtClean="0"/>
              <a:t>‹#›</a:t>
            </a:fld>
            <a:endParaRPr lang="en-US"/>
          </a:p>
        </p:txBody>
      </p:sp>
    </p:spTree>
    <p:extLst>
      <p:ext uri="{BB962C8B-B14F-4D97-AF65-F5344CB8AC3E}">
        <p14:creationId xmlns:p14="http://schemas.microsoft.com/office/powerpoint/2010/main" val="588333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Linear_dynamical_syste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11AAC0-AB02-4B64-A809-419AC12897EB}" type="slidenum">
              <a:rPr lang="en-US" smtClean="0"/>
              <a:t>1</a:t>
            </a:fld>
            <a:endParaRPr lang="en-US"/>
          </a:p>
        </p:txBody>
      </p:sp>
    </p:spTree>
    <p:extLst>
      <p:ext uri="{BB962C8B-B14F-4D97-AF65-F5344CB8AC3E}">
        <p14:creationId xmlns:p14="http://schemas.microsoft.com/office/powerpoint/2010/main" val="1393548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results were created with q/</a:t>
            </a:r>
            <a:r>
              <a:rPr lang="en-US" dirty="0" err="1"/>
              <a:t>kdb</a:t>
            </a:r>
            <a:r>
              <a:rPr lang="en-US" dirty="0"/>
              <a:t>+ code, saved to a csv file and plotted in Python using matplotlib.</a:t>
            </a:r>
          </a:p>
          <a:p>
            <a:r>
              <a:rPr lang="en-US" dirty="0"/>
              <a:t>There is an element of randomness, so unless your seed value was the same, the results will be slightly different.</a:t>
            </a:r>
          </a:p>
          <a:p>
            <a:r>
              <a:rPr lang="en-US" dirty="0"/>
              <a:t>In the reference q/</a:t>
            </a:r>
            <a:r>
              <a:rPr lang="en-US" dirty="0" err="1"/>
              <a:t>kdb</a:t>
            </a:r>
            <a:r>
              <a:rPr lang="en-US" dirty="0"/>
              <a:t> code, the seed is set for reproducibility.</a:t>
            </a:r>
          </a:p>
          <a:p>
            <a:endParaRPr lang="en-US" dirty="0"/>
          </a:p>
          <a:p>
            <a:r>
              <a:rPr lang="en-US" dirty="0"/>
              <a:t>The first plot shows the true location in the x and y dimensions in green.</a:t>
            </a:r>
          </a:p>
          <a:p>
            <a:r>
              <a:rPr lang="en-US" dirty="0"/>
              <a:t>The red dots are the measured position which includes measurement noise.</a:t>
            </a:r>
          </a:p>
          <a:p>
            <a:r>
              <a:rPr lang="en-US" dirty="0"/>
              <a:t>The blue dots are the estimated positions.</a:t>
            </a:r>
          </a:p>
          <a:p>
            <a:endParaRPr lang="en-US" dirty="0"/>
          </a:p>
          <a:p>
            <a:r>
              <a:rPr lang="en-US" dirty="0"/>
              <a:t>The middle plot shows the true velocities in green. The ballistic target starts with velocities in both directions of 50 m/s. The x velocity is unchanged as we are not simulating are drag. The y velocity decreases under the influence of gravity.</a:t>
            </a:r>
          </a:p>
          <a:p>
            <a:r>
              <a:rPr lang="en-US" dirty="0"/>
              <a:t>As in the position measurement, there is noise in the velocity measurement although we have set it to a different value.</a:t>
            </a:r>
          </a:p>
          <a:p>
            <a:r>
              <a:rPr lang="en-US" dirty="0"/>
              <a:t>The velocity estimate begins at 0,0 and quickly starts to converge closer to the true velocities.</a:t>
            </a:r>
          </a:p>
          <a:p>
            <a:endParaRPr lang="en-US" dirty="0"/>
          </a:p>
          <a:p>
            <a:r>
              <a:rPr lang="en-US" b="0" dirty="0"/>
              <a:t>The third plot shows the Kalman gain for the positions and velocities. The Kalman gain is a </a:t>
            </a:r>
            <a:r>
              <a:rPr lang="en-US" b="0" dirty="0" err="1"/>
              <a:t>mxn</a:t>
            </a:r>
            <a:r>
              <a:rPr lang="en-US" b="0" dirty="0"/>
              <a:t> matrix where the m is the number of state variables and n is the number of measurements. The diagonal elements of the Kalman Gain matrix represent the gain for each individual state variable (e.g., position, velocity, etc.). These diagonal elements determine how much of a correction will be applied to the state estimate for each state variable based on the measurement residuals. Larger diagonal elements indicate more trust in the measurements for that specific state variable, and smaller diagonal elements indicate more trust in the model predictions. </a:t>
            </a:r>
            <a:r>
              <a:rPr lang="en-US" dirty="0"/>
              <a:t>The model initially places more trust in the measurements, but over time, it starts relying more on the estimated state. In the beginning, it comparatively trusts the velocity measurements more that the position measurement.</a:t>
            </a:r>
            <a:endParaRPr lang="en-US" b="0" dirty="0"/>
          </a:p>
        </p:txBody>
      </p:sp>
      <p:sp>
        <p:nvSpPr>
          <p:cNvPr id="4" name="Slide Number Placeholder 3"/>
          <p:cNvSpPr>
            <a:spLocks noGrp="1"/>
          </p:cNvSpPr>
          <p:nvPr>
            <p:ph type="sldNum" sz="quarter" idx="5"/>
          </p:nvPr>
        </p:nvSpPr>
        <p:spPr/>
        <p:txBody>
          <a:bodyPr/>
          <a:lstStyle/>
          <a:p>
            <a:fld id="{F011AAC0-AB02-4B64-A809-419AC12897EB}" type="slidenum">
              <a:rPr lang="en-US" smtClean="0"/>
              <a:t>12</a:t>
            </a:fld>
            <a:endParaRPr lang="en-US"/>
          </a:p>
        </p:txBody>
      </p:sp>
    </p:spTree>
    <p:extLst>
      <p:ext uri="{BB962C8B-B14F-4D97-AF65-F5344CB8AC3E}">
        <p14:creationId xmlns:p14="http://schemas.microsoft.com/office/powerpoint/2010/main" val="301276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E7645-A249-49DB-0B9F-C55855406A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625CD2-D012-AA1A-E54A-4124E151A2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6ACEF6-9ADD-867B-507D-229841C7DB9C}"/>
              </a:ext>
            </a:extLst>
          </p:cNvPr>
          <p:cNvSpPr>
            <a:spLocks noGrp="1"/>
          </p:cNvSpPr>
          <p:nvPr>
            <p:ph type="body" idx="1"/>
          </p:nvPr>
        </p:nvSpPr>
        <p:spPr/>
        <p:txBody>
          <a:bodyPr/>
          <a:lstStyle/>
          <a:p>
            <a:r>
              <a:rPr lang="en-US" dirty="0"/>
              <a:t>These results were created with q/</a:t>
            </a:r>
            <a:r>
              <a:rPr lang="en-US" dirty="0" err="1"/>
              <a:t>kdb</a:t>
            </a:r>
            <a:r>
              <a:rPr lang="en-US" dirty="0"/>
              <a:t>+ code, saved to a csv file and plotted in Python using matplotlib.</a:t>
            </a:r>
          </a:p>
          <a:p>
            <a:r>
              <a:rPr lang="en-US" dirty="0"/>
              <a:t>There is an element of randomness, so unless your seed value was the same, the results will be slightly different.</a:t>
            </a:r>
          </a:p>
          <a:p>
            <a:r>
              <a:rPr lang="en-US" dirty="0"/>
              <a:t>In the reference q/</a:t>
            </a:r>
            <a:r>
              <a:rPr lang="en-US" dirty="0" err="1"/>
              <a:t>kdb</a:t>
            </a:r>
            <a:r>
              <a:rPr lang="en-US" dirty="0"/>
              <a:t> code, the seed is set for reproducibility.</a:t>
            </a:r>
          </a:p>
          <a:p>
            <a:endParaRPr lang="en-US" dirty="0"/>
          </a:p>
          <a:p>
            <a:r>
              <a:rPr lang="en-US" dirty="0"/>
              <a:t>The first plot shows the true location in the x and y dimensions in green.</a:t>
            </a:r>
          </a:p>
          <a:p>
            <a:r>
              <a:rPr lang="en-US" dirty="0"/>
              <a:t>The red dots are the measured position which includes measurement noise.</a:t>
            </a:r>
          </a:p>
          <a:p>
            <a:r>
              <a:rPr lang="en-US" dirty="0"/>
              <a:t>The blue dots are the estimated positions.</a:t>
            </a:r>
          </a:p>
          <a:p>
            <a:endParaRPr lang="en-US" dirty="0"/>
          </a:p>
          <a:p>
            <a:r>
              <a:rPr lang="en-US" dirty="0"/>
              <a:t>The middle plot shows the true velocities in green. The ballistic target starts with velocities in both directions of 50 m/s. The x velocity is unchanged as we are not simulating are drag. The y velocity decreases under the influence of gravity.</a:t>
            </a:r>
          </a:p>
          <a:p>
            <a:r>
              <a:rPr lang="en-US" dirty="0"/>
              <a:t>As in the position measurement, there is noise in the velocity measurement although we have set it to a different value.</a:t>
            </a:r>
          </a:p>
          <a:p>
            <a:r>
              <a:rPr lang="en-US" dirty="0"/>
              <a:t>The velocity estimate begins at 0,0 and quickly starts to converge closer to the true velocities.</a:t>
            </a:r>
          </a:p>
          <a:p>
            <a:endParaRPr lang="en-US" dirty="0"/>
          </a:p>
          <a:p>
            <a:r>
              <a:rPr lang="en-US" b="0" dirty="0"/>
              <a:t>The third plot shows the Kalman gain for the positions and velocities. The Kalman gain is a </a:t>
            </a:r>
            <a:r>
              <a:rPr lang="en-US" b="0" dirty="0" err="1"/>
              <a:t>mxn</a:t>
            </a:r>
            <a:r>
              <a:rPr lang="en-US" b="0" dirty="0"/>
              <a:t> matrix where the m is the number of state variables and n is the number of measurements. The diagonal elements of the Kalman Gain matrix represent the gain for each individual state variable (e.g., position, velocity, etc.). These diagonal elements determine how much of a correction will be applied to the state estimate for each state variable based on the measurement residuals. Larger diagonal elements indicate more trust in the measurements for that specific state variable, and smaller diagonal elements indicate more trust in the model predictions. </a:t>
            </a:r>
            <a:r>
              <a:rPr lang="en-US" dirty="0"/>
              <a:t>The model initially places more trust in the measurements, but over time, it starts relying more on the estimated state. In the beginning, it comparatively trusts the velocity measurements more that the position measurement.</a:t>
            </a:r>
            <a:endParaRPr lang="en-US" b="0" dirty="0"/>
          </a:p>
        </p:txBody>
      </p:sp>
      <p:sp>
        <p:nvSpPr>
          <p:cNvPr id="4" name="Slide Number Placeholder 3">
            <a:extLst>
              <a:ext uri="{FF2B5EF4-FFF2-40B4-BE49-F238E27FC236}">
                <a16:creationId xmlns:a16="http://schemas.microsoft.com/office/drawing/2014/main" id="{0B94858E-2434-1F2F-7076-C38C37B55F7D}"/>
              </a:ext>
            </a:extLst>
          </p:cNvPr>
          <p:cNvSpPr>
            <a:spLocks noGrp="1"/>
          </p:cNvSpPr>
          <p:nvPr>
            <p:ph type="sldNum" sz="quarter" idx="5"/>
          </p:nvPr>
        </p:nvSpPr>
        <p:spPr/>
        <p:txBody>
          <a:bodyPr/>
          <a:lstStyle/>
          <a:p>
            <a:fld id="{F011AAC0-AB02-4B64-A809-419AC12897EB}" type="slidenum">
              <a:rPr lang="en-US" smtClean="0"/>
              <a:t>13</a:t>
            </a:fld>
            <a:endParaRPr lang="en-US"/>
          </a:p>
        </p:txBody>
      </p:sp>
    </p:spTree>
    <p:extLst>
      <p:ext uri="{BB962C8B-B14F-4D97-AF65-F5344CB8AC3E}">
        <p14:creationId xmlns:p14="http://schemas.microsoft.com/office/powerpoint/2010/main" val="2034324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the next four slides, I will show the q code to implement a Kalman Filter for a simple ballistic target.</a:t>
            </a:r>
          </a:p>
          <a:p>
            <a:r>
              <a:rPr lang="en-US" dirty="0"/>
              <a:t>It is not important to understand each line, but perhaps you can understand the broad strokes. Much of the code is setting up data, initialization and writing it out for plotting in Python.</a:t>
            </a:r>
          </a:p>
          <a:p>
            <a:r>
              <a:rPr lang="en-US" dirty="0"/>
              <a:t>The left hand side establishes some constants, time steps and initial conditions.</a:t>
            </a:r>
          </a:p>
          <a:p>
            <a:r>
              <a:rPr lang="en-US" dirty="0"/>
              <a:t>The right hand side defines a generic function to compute the actual trajectory given a time.</a:t>
            </a:r>
          </a:p>
          <a:p>
            <a:r>
              <a:rPr lang="en-US" dirty="0"/>
              <a:t>It then defines a projection for these specific initial conditions. It then simulates the actual trajectory for the all the times.</a:t>
            </a:r>
          </a:p>
        </p:txBody>
      </p:sp>
      <p:sp>
        <p:nvSpPr>
          <p:cNvPr id="4" name="Slide Number Placeholder 3"/>
          <p:cNvSpPr>
            <a:spLocks noGrp="1"/>
          </p:cNvSpPr>
          <p:nvPr>
            <p:ph type="sldNum" sz="quarter" idx="5"/>
          </p:nvPr>
        </p:nvSpPr>
        <p:spPr/>
        <p:txBody>
          <a:bodyPr/>
          <a:lstStyle/>
          <a:p>
            <a:fld id="{F011AAC0-AB02-4B64-A809-419AC12897EB}" type="slidenum">
              <a:rPr lang="en-US" smtClean="0"/>
              <a:t>14</a:t>
            </a:fld>
            <a:endParaRPr lang="en-US"/>
          </a:p>
        </p:txBody>
      </p:sp>
    </p:spTree>
    <p:extLst>
      <p:ext uri="{BB962C8B-B14F-4D97-AF65-F5344CB8AC3E}">
        <p14:creationId xmlns:p14="http://schemas.microsoft.com/office/powerpoint/2010/main" val="1670199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 on the left hand side defines some noise parameters and computes a times series of noisy measurements.</a:t>
            </a:r>
          </a:p>
          <a:p>
            <a:r>
              <a:rPr lang="en-US" dirty="0"/>
              <a:t>The measurement noise is normally distributed.</a:t>
            </a:r>
          </a:p>
          <a:p>
            <a:r>
              <a:rPr lang="en-US" dirty="0"/>
              <a:t>I take advantage of the Box Muller algorithm for computing pairs of standard normally distributed variables from uniform draws.</a:t>
            </a:r>
          </a:p>
          <a:p>
            <a:r>
              <a:rPr lang="en-US" dirty="0"/>
              <a:t>Once the standard derivations are properly scaled, it is added to the true state.</a:t>
            </a:r>
          </a:p>
          <a:p>
            <a:r>
              <a:rPr lang="en-US" dirty="0"/>
              <a:t>On the right hand side, I define a function from the q phrasebook and set up some initializations.</a:t>
            </a:r>
          </a:p>
        </p:txBody>
      </p:sp>
      <p:sp>
        <p:nvSpPr>
          <p:cNvPr id="4" name="Slide Number Placeholder 3"/>
          <p:cNvSpPr>
            <a:spLocks noGrp="1"/>
          </p:cNvSpPr>
          <p:nvPr>
            <p:ph type="sldNum" sz="quarter" idx="5"/>
          </p:nvPr>
        </p:nvSpPr>
        <p:spPr/>
        <p:txBody>
          <a:bodyPr/>
          <a:lstStyle/>
          <a:p>
            <a:fld id="{F011AAC0-AB02-4B64-A809-419AC12897EB}" type="slidenum">
              <a:rPr lang="en-US" smtClean="0"/>
              <a:t>15</a:t>
            </a:fld>
            <a:endParaRPr lang="en-US"/>
          </a:p>
        </p:txBody>
      </p:sp>
    </p:spTree>
    <p:extLst>
      <p:ext uri="{BB962C8B-B14F-4D97-AF65-F5344CB8AC3E}">
        <p14:creationId xmlns:p14="http://schemas.microsoft.com/office/powerpoint/2010/main" val="3815332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9C223-B7A5-711B-5349-C69F95B5FC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CAE514-96E5-26A3-4B73-33B1FB5DBB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56B15E-9F3F-A46E-4C53-EF13308DBE30}"/>
              </a:ext>
            </a:extLst>
          </p:cNvPr>
          <p:cNvSpPr>
            <a:spLocks noGrp="1"/>
          </p:cNvSpPr>
          <p:nvPr>
            <p:ph type="body" idx="1"/>
          </p:nvPr>
        </p:nvSpPr>
        <p:spPr/>
        <p:txBody>
          <a:bodyPr/>
          <a:lstStyle/>
          <a:p>
            <a:r>
              <a:rPr lang="en-US" dirty="0"/>
              <a:t>This slide contains the meat of the Kalman Filter. There are two basic steps in the Kalman Filter: prediction and update. There is a third function defined here for computing the Kalman Gain which I factored out for maintainability.</a:t>
            </a:r>
          </a:p>
        </p:txBody>
      </p:sp>
      <p:sp>
        <p:nvSpPr>
          <p:cNvPr id="4" name="Slide Number Placeholder 3">
            <a:extLst>
              <a:ext uri="{FF2B5EF4-FFF2-40B4-BE49-F238E27FC236}">
                <a16:creationId xmlns:a16="http://schemas.microsoft.com/office/drawing/2014/main" id="{69BEC13F-802C-0D97-A7BC-C2BD0CA4D16C}"/>
              </a:ext>
            </a:extLst>
          </p:cNvPr>
          <p:cNvSpPr>
            <a:spLocks noGrp="1"/>
          </p:cNvSpPr>
          <p:nvPr>
            <p:ph type="sldNum" sz="quarter" idx="5"/>
          </p:nvPr>
        </p:nvSpPr>
        <p:spPr/>
        <p:txBody>
          <a:bodyPr/>
          <a:lstStyle/>
          <a:p>
            <a:fld id="{F011AAC0-AB02-4B64-A809-419AC12897EB}" type="slidenum">
              <a:rPr lang="en-US" smtClean="0"/>
              <a:t>16</a:t>
            </a:fld>
            <a:endParaRPr lang="en-US"/>
          </a:p>
        </p:txBody>
      </p:sp>
    </p:spTree>
    <p:extLst>
      <p:ext uri="{BB962C8B-B14F-4D97-AF65-F5344CB8AC3E}">
        <p14:creationId xmlns:p14="http://schemas.microsoft.com/office/powerpoint/2010/main" val="2440315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79BB8-6A51-C074-8D3C-697C24DB0C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F2F720-3392-F849-F212-E046CE522B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C471DC-7D46-5E38-023A-45FDBE6DF489}"/>
              </a:ext>
            </a:extLst>
          </p:cNvPr>
          <p:cNvSpPr>
            <a:spLocks noGrp="1"/>
          </p:cNvSpPr>
          <p:nvPr>
            <p:ph type="body" idx="1"/>
          </p:nvPr>
        </p:nvSpPr>
        <p:spPr/>
        <p:txBody>
          <a:bodyPr/>
          <a:lstStyle/>
          <a:p>
            <a:r>
              <a:rPr lang="en-US" dirty="0"/>
              <a:t>Once all the initialization and function definitions are complete, we want to run the Kalman Filter over the measured values. Although good q programmers avoid loops, I thought it would be clearer to iterate over time using a while loop.</a:t>
            </a:r>
          </a:p>
          <a:p>
            <a:r>
              <a:rPr lang="en-US" dirty="0"/>
              <a:t>The right hand side creates a bunch of tables, joins them together sideways and writes out a data.csv.</a:t>
            </a:r>
          </a:p>
          <a:p>
            <a:r>
              <a:rPr lang="en-US" dirty="0"/>
              <a:t>In a previous iteration of this presentation I used Excel to graph the results, but am now using matplotlib in Python</a:t>
            </a:r>
          </a:p>
        </p:txBody>
      </p:sp>
      <p:sp>
        <p:nvSpPr>
          <p:cNvPr id="4" name="Slide Number Placeholder 3">
            <a:extLst>
              <a:ext uri="{FF2B5EF4-FFF2-40B4-BE49-F238E27FC236}">
                <a16:creationId xmlns:a16="http://schemas.microsoft.com/office/drawing/2014/main" id="{073BA8D5-31F8-F9BB-78B1-7D005B947C68}"/>
              </a:ext>
            </a:extLst>
          </p:cNvPr>
          <p:cNvSpPr>
            <a:spLocks noGrp="1"/>
          </p:cNvSpPr>
          <p:nvPr>
            <p:ph type="sldNum" sz="quarter" idx="5"/>
          </p:nvPr>
        </p:nvSpPr>
        <p:spPr/>
        <p:txBody>
          <a:bodyPr/>
          <a:lstStyle/>
          <a:p>
            <a:fld id="{F011AAC0-AB02-4B64-A809-419AC12897EB}" type="slidenum">
              <a:rPr lang="en-US" smtClean="0"/>
              <a:t>17</a:t>
            </a:fld>
            <a:endParaRPr lang="en-US"/>
          </a:p>
        </p:txBody>
      </p:sp>
    </p:spTree>
    <p:extLst>
      <p:ext uri="{BB962C8B-B14F-4D97-AF65-F5344CB8AC3E}">
        <p14:creationId xmlns:p14="http://schemas.microsoft.com/office/powerpoint/2010/main" val="3714274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for Finance:</a:t>
            </a:r>
          </a:p>
          <a:p>
            <a:pPr>
              <a:buFont typeface="Arial" panose="020B0604020202020204" pitchFamily="34" charset="0"/>
              <a:buChar char="•"/>
            </a:pPr>
            <a:r>
              <a:rPr lang="en-US" b="1" dirty="0"/>
              <a:t>Applications in Finance</a:t>
            </a:r>
            <a:r>
              <a:rPr lang="en-US" dirty="0"/>
              <a:t>: These extended filters are often applied to model more complex, non-linear processes, such as asset price predictions, option pricing, and managing risk in portfolios.</a:t>
            </a:r>
          </a:p>
          <a:p>
            <a:pPr>
              <a:buFont typeface="Arial" panose="020B0604020202020204" pitchFamily="34" charset="0"/>
              <a:buChar char="•"/>
            </a:pPr>
            <a:r>
              <a:rPr lang="en-US" b="1" dirty="0"/>
              <a:t>Non-linear Dynamics</a:t>
            </a:r>
            <a:r>
              <a:rPr lang="en-US" dirty="0"/>
              <a:t>: Many financial systems are inherently non-linear, which makes filters like the EKF and UKF essential tools in more sophisticated modeling.</a:t>
            </a:r>
          </a:p>
          <a:p>
            <a:endParaRPr lang="en-US" dirty="0"/>
          </a:p>
        </p:txBody>
      </p:sp>
      <p:sp>
        <p:nvSpPr>
          <p:cNvPr id="4" name="Slide Number Placeholder 3"/>
          <p:cNvSpPr>
            <a:spLocks noGrp="1"/>
          </p:cNvSpPr>
          <p:nvPr>
            <p:ph type="sldNum" sz="quarter" idx="5"/>
          </p:nvPr>
        </p:nvSpPr>
        <p:spPr/>
        <p:txBody>
          <a:bodyPr/>
          <a:lstStyle/>
          <a:p>
            <a:fld id="{F011AAC0-AB02-4B64-A809-419AC12897EB}" type="slidenum">
              <a:rPr lang="en-US" smtClean="0"/>
              <a:t>18</a:t>
            </a:fld>
            <a:endParaRPr lang="en-US"/>
          </a:p>
        </p:txBody>
      </p:sp>
    </p:spTree>
    <p:extLst>
      <p:ext uri="{BB962C8B-B14F-4D97-AF65-F5344CB8AC3E}">
        <p14:creationId xmlns:p14="http://schemas.microsoft.com/office/powerpoint/2010/main" val="2483520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optimal if:</a:t>
            </a:r>
          </a:p>
          <a:p>
            <a:pPr marL="228600" indent="-228600">
              <a:buAutoNum type="arabicPeriod"/>
            </a:pPr>
            <a:r>
              <a:rPr lang="en-US" dirty="0"/>
              <a:t>Model perfectly matches the real system</a:t>
            </a:r>
          </a:p>
          <a:p>
            <a:pPr marL="228600" indent="-228600">
              <a:buAutoNum type="arabicPeriod"/>
            </a:pPr>
            <a:r>
              <a:rPr lang="en-US" dirty="0"/>
              <a:t>Noises are uncorrelated and white</a:t>
            </a:r>
          </a:p>
          <a:p>
            <a:pPr marL="228600" indent="-228600">
              <a:buAutoNum type="arabicPeriod"/>
            </a:pPr>
            <a:r>
              <a:rPr lang="en-US" dirty="0"/>
              <a:t>Covariances of white noise are known</a:t>
            </a:r>
          </a:p>
          <a:p>
            <a:pPr marL="228600" indent="-228600">
              <a:buAutoNum type="arabicPeriod"/>
            </a:pPr>
            <a:endParaRPr lang="en-US" dirty="0"/>
          </a:p>
          <a:p>
            <a:pPr marL="0" indent="0">
              <a:buNone/>
            </a:pPr>
            <a:r>
              <a:rPr lang="en-US" dirty="0"/>
              <a:t>Robust</a:t>
            </a:r>
          </a:p>
          <a:p>
            <a:pPr marL="0" indent="0">
              <a:buNone/>
            </a:pPr>
            <a:r>
              <a:rPr lang="en-US" dirty="0"/>
              <a:t>-Stable given common conditions and forgiving in many way</a:t>
            </a:r>
          </a:p>
          <a:p>
            <a:pPr marL="0" indent="0">
              <a:buNone/>
            </a:pPr>
            <a:endParaRPr lang="en-US" dirty="0"/>
          </a:p>
          <a:p>
            <a:r>
              <a:rPr lang="en-US" dirty="0"/>
              <a:t>Give special thanks to</a:t>
            </a:r>
          </a:p>
          <a:p>
            <a:r>
              <a:rPr lang="en-US" dirty="0"/>
              <a:t>Dr. Chris </a:t>
            </a:r>
            <a:r>
              <a:rPr lang="en-US" dirty="0" err="1"/>
              <a:t>Kubelek</a:t>
            </a:r>
            <a:r>
              <a:rPr lang="en-US" dirty="0"/>
              <a:t> for inspiring my initial interest in Kalman Filters</a:t>
            </a:r>
          </a:p>
          <a:p>
            <a:r>
              <a:rPr lang="en-US" dirty="0"/>
              <a:t>Dr. </a:t>
            </a:r>
            <a:r>
              <a:rPr lang="en-US" dirty="0" err="1"/>
              <a:t>Hizuru</a:t>
            </a:r>
            <a:r>
              <a:rPr lang="en-US" dirty="0"/>
              <a:t> Konishi for being a fantastic sempai and mentor at MUFG Bank</a:t>
            </a:r>
          </a:p>
          <a:p>
            <a:r>
              <a:rPr lang="en-US" dirty="0"/>
              <a:t>Dr. Laurent </a:t>
            </a:r>
            <a:r>
              <a:rPr lang="en-US" dirty="0" err="1"/>
              <a:t>Calvet</a:t>
            </a:r>
            <a:r>
              <a:rPr lang="en-US" dirty="0"/>
              <a:t> at EDHEC</a:t>
            </a:r>
          </a:p>
        </p:txBody>
      </p:sp>
      <p:sp>
        <p:nvSpPr>
          <p:cNvPr id="4" name="Slide Number Placeholder 3"/>
          <p:cNvSpPr>
            <a:spLocks noGrp="1"/>
          </p:cNvSpPr>
          <p:nvPr>
            <p:ph type="sldNum" sz="quarter" idx="5"/>
          </p:nvPr>
        </p:nvSpPr>
        <p:spPr/>
        <p:txBody>
          <a:bodyPr/>
          <a:lstStyle/>
          <a:p>
            <a:fld id="{F011AAC0-AB02-4B64-A809-419AC12897EB}" type="slidenum">
              <a:rPr lang="en-US" smtClean="0"/>
              <a:t>19</a:t>
            </a:fld>
            <a:endParaRPr lang="en-US"/>
          </a:p>
        </p:txBody>
      </p:sp>
    </p:spTree>
    <p:extLst>
      <p:ext uri="{BB962C8B-B14F-4D97-AF65-F5344CB8AC3E}">
        <p14:creationId xmlns:p14="http://schemas.microsoft.com/office/powerpoint/2010/main" val="2567227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Bayesian Connection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a belief about the state of the world</a:t>
            </a:r>
          </a:p>
          <a:p>
            <a:r>
              <a:rPr lang="en-US" dirty="0"/>
              <a:t>-Ingest new measurements/data</a:t>
            </a:r>
          </a:p>
          <a:p>
            <a:r>
              <a:rPr lang="en-US" dirty="0"/>
              <a:t>-If the new data contradicts my belief,</a:t>
            </a:r>
          </a:p>
          <a:p>
            <a:r>
              <a:rPr lang="en-US" dirty="0"/>
              <a:t>    I am less certain about my belief and I slightly update my belief</a:t>
            </a:r>
          </a:p>
          <a:p>
            <a:r>
              <a:rPr lang="en-US" dirty="0"/>
              <a:t>-If it supports my belief</a:t>
            </a:r>
          </a:p>
          <a:p>
            <a:r>
              <a:rPr lang="en-US" dirty="0"/>
              <a:t>    I am more certain and I don’t update</a:t>
            </a:r>
          </a:p>
          <a:p>
            <a:r>
              <a:rPr lang="en-US" dirty="0"/>
              <a:t>-Useful when you already have a model</a:t>
            </a:r>
          </a:p>
        </p:txBody>
      </p:sp>
      <p:sp>
        <p:nvSpPr>
          <p:cNvPr id="4" name="Slide Number Placeholder 3"/>
          <p:cNvSpPr>
            <a:spLocks noGrp="1"/>
          </p:cNvSpPr>
          <p:nvPr>
            <p:ph type="sldNum" sz="quarter" idx="5"/>
          </p:nvPr>
        </p:nvSpPr>
        <p:spPr/>
        <p:txBody>
          <a:bodyPr/>
          <a:lstStyle/>
          <a:p>
            <a:fld id="{F011AAC0-AB02-4B64-A809-419AC12897EB}" type="slidenum">
              <a:rPr lang="en-US" smtClean="0"/>
              <a:t>2</a:t>
            </a:fld>
            <a:endParaRPr lang="en-US"/>
          </a:p>
        </p:txBody>
      </p:sp>
    </p:spTree>
    <p:extLst>
      <p:ext uri="{BB962C8B-B14F-4D97-AF65-F5344CB8AC3E}">
        <p14:creationId xmlns:p14="http://schemas.microsoft.com/office/powerpoint/2010/main" val="2691291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Aeronautics</a:t>
            </a:r>
          </a:p>
          <a:p>
            <a:r>
              <a:rPr lang="en-US" dirty="0"/>
              <a:t>	navigation of US Navy ballistic missile submarines</a:t>
            </a:r>
          </a:p>
          <a:p>
            <a:r>
              <a:rPr lang="en-US" dirty="0"/>
              <a:t>	guidance and navigation of US Navy Tomahawk missile</a:t>
            </a:r>
          </a:p>
          <a:p>
            <a:r>
              <a:rPr lang="en-US" dirty="0"/>
              <a:t>	US AF Air Launched Cruise Missile</a:t>
            </a:r>
          </a:p>
          <a:p>
            <a:r>
              <a:rPr lang="en-US" dirty="0"/>
              <a:t>Robotics, autonomous vehicles</a:t>
            </a:r>
          </a:p>
          <a:p>
            <a:r>
              <a:rPr lang="en-US" dirty="0"/>
              <a:t>Economics</a:t>
            </a:r>
          </a:p>
          <a:p>
            <a:r>
              <a:rPr lang="en-US" dirty="0"/>
              <a:t>	Estimate parameters for ARMA models	</a:t>
            </a:r>
          </a:p>
          <a:p>
            <a:r>
              <a:rPr lang="en-US" dirty="0"/>
              <a:t>	Modeling regime changes</a:t>
            </a:r>
          </a:p>
          <a:p>
            <a:r>
              <a:rPr lang="en-US" dirty="0"/>
              <a:t>	Forecasting economic indicators</a:t>
            </a:r>
          </a:p>
          <a:p>
            <a:r>
              <a:rPr lang="en-US" dirty="0"/>
              <a:t>Finance</a:t>
            </a:r>
          </a:p>
          <a:p>
            <a:r>
              <a:rPr lang="en-US" dirty="0"/>
              <a:t>	Simple example: replace moving averages</a:t>
            </a:r>
          </a:p>
          <a:p>
            <a:r>
              <a:rPr lang="en-US" dirty="0"/>
              <a:t>	Estimate beta (which is an extremely noisy quantity using returns)</a:t>
            </a:r>
          </a:p>
          <a:p>
            <a:r>
              <a:rPr lang="en-US" dirty="0"/>
              <a:t>	Can compute rolling estimates</a:t>
            </a:r>
          </a:p>
          <a:p>
            <a:r>
              <a:rPr lang="en-US" dirty="0"/>
              <a:t>	Avoids having to choose a finite lookup window</a:t>
            </a:r>
          </a:p>
          <a:p>
            <a:r>
              <a:rPr lang="en-US" dirty="0"/>
              <a:t>Dr. Aidan </a:t>
            </a:r>
            <a:r>
              <a:rPr lang="en-US" dirty="0" err="1"/>
              <a:t>O’Mahoney</a:t>
            </a:r>
            <a:r>
              <a:rPr lang="en-US" dirty="0"/>
              <a:t> has a cool blog</a:t>
            </a:r>
          </a:p>
          <a:p>
            <a:r>
              <a:rPr lang="en-US" dirty="0"/>
              <a:t>http://www.thealgoengineer.com/2014/online_linear_regression_kalman_filter/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Subject of lots of academic research and widely applied in many different industries</a:t>
            </a:r>
          </a:p>
        </p:txBody>
      </p:sp>
      <p:sp>
        <p:nvSpPr>
          <p:cNvPr id="4" name="Slide Number Placeholder 3"/>
          <p:cNvSpPr>
            <a:spLocks noGrp="1"/>
          </p:cNvSpPr>
          <p:nvPr>
            <p:ph type="sldNum" sz="quarter" idx="5"/>
          </p:nvPr>
        </p:nvSpPr>
        <p:spPr/>
        <p:txBody>
          <a:bodyPr/>
          <a:lstStyle/>
          <a:p>
            <a:fld id="{F011AAC0-AB02-4B64-A809-419AC12897EB}" type="slidenum">
              <a:rPr lang="en-US" smtClean="0"/>
              <a:t>3</a:t>
            </a:fld>
            <a:endParaRPr lang="en-US"/>
          </a:p>
        </p:txBody>
      </p:sp>
    </p:spTree>
    <p:extLst>
      <p:ext uri="{BB962C8B-B14F-4D97-AF65-F5344CB8AC3E}">
        <p14:creationId xmlns:p14="http://schemas.microsoft.com/office/powerpoint/2010/main" val="2252887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Aerodynamic drag is also known as air resistance </a:t>
            </a:r>
          </a:p>
          <a:p>
            <a:endParaRPr lang="en-US" dirty="0"/>
          </a:p>
          <a:p>
            <a:r>
              <a:rPr lang="en-US" dirty="0"/>
              <a:t>Winds/Weather</a:t>
            </a:r>
          </a:p>
          <a:p>
            <a:pPr lvl="1"/>
            <a:r>
              <a:rPr lang="en-US" sz="2200" dirty="0"/>
              <a:t>Gusty near the ground</a:t>
            </a:r>
          </a:p>
          <a:p>
            <a:pPr lvl="1"/>
            <a:r>
              <a:rPr lang="en-US" sz="2200" dirty="0"/>
              <a:t>Fast high-altitude jet stream</a:t>
            </a:r>
          </a:p>
          <a:p>
            <a:pPr lvl="1"/>
            <a:r>
              <a:rPr lang="en-US" sz="2200" dirty="0"/>
              <a:t>Humidity, Precipitation</a:t>
            </a:r>
          </a:p>
          <a:p>
            <a:endParaRPr lang="en-US" dirty="0"/>
          </a:p>
          <a:p>
            <a:r>
              <a:rPr lang="en-US" dirty="0"/>
              <a:t>Coriolis Effect is the deflection of the trajectory due to the spinning of the Earth. Even in long-range sniping this becomes important at around 1000 meters. Targets can rise or drop about 6 inches depending if you are shooting east (rise) or west (fall). North/South results in 3 inches move left (Southern Hemisphere) or right (Northern Hemisphere).</a:t>
            </a:r>
          </a:p>
          <a:p>
            <a:endParaRPr lang="en-US" dirty="0"/>
          </a:p>
          <a:p>
            <a:r>
              <a:rPr lang="en-US" dirty="0"/>
              <a:t>Earth Curvature Earth is actually an oblate spheroid. The radius at the equator is greater than at the poles.</a:t>
            </a:r>
          </a:p>
          <a:p>
            <a:endParaRPr lang="en-US" dirty="0"/>
          </a:p>
          <a:p>
            <a:r>
              <a:rPr lang="en-US" dirty="0"/>
              <a:t>ICBMs typically have multiple stages. The LGM-118A Peacekeeper has 4 propulsion stages. 3, solid-fuel and 1, post-boost liquid-fuel for velocity and attitude correction.</a:t>
            </a:r>
          </a:p>
          <a:p>
            <a:endParaRPr lang="en-US" dirty="0"/>
          </a:p>
          <a:p>
            <a:r>
              <a:rPr lang="en-US" dirty="0"/>
              <a:t>Ballistic Trajectory is also called Projectile Motion</a:t>
            </a:r>
          </a:p>
          <a:p>
            <a:endParaRPr lang="en-US" dirty="0"/>
          </a:p>
          <a:p>
            <a:r>
              <a:rPr lang="en-US" sz="1200" b="0" i="0" u="none" strike="noStrike" kern="1200" dirty="0">
                <a:solidFill>
                  <a:schemeClr val="tx1"/>
                </a:solidFill>
                <a:effectLst/>
                <a:latin typeface="+mn-lt"/>
                <a:ea typeface="+mn-ea"/>
                <a:cs typeface="+mn-cs"/>
              </a:rPr>
              <a:t>Timed exposure shows 10 MK-21 re-entry vehicles (RV) approaching an open-ocean impact zone near Kwajalein Atoll during a flight test</a:t>
            </a:r>
          </a:p>
          <a:p>
            <a:r>
              <a:rPr lang="en-US" sz="1200" b="0" i="0" u="none" strike="noStrike" kern="1200" dirty="0">
                <a:solidFill>
                  <a:schemeClr val="tx1"/>
                </a:solidFill>
                <a:effectLst/>
                <a:latin typeface="+mn-lt"/>
                <a:ea typeface="+mn-ea"/>
                <a:cs typeface="+mn-cs"/>
              </a:rPr>
              <a:t>These would ride inside an American </a:t>
            </a:r>
            <a:r>
              <a:rPr lang="en-US" sz="1200" b="1" i="0" u="none" strike="noStrike" kern="1200" dirty="0">
                <a:solidFill>
                  <a:schemeClr val="tx1"/>
                </a:solidFill>
                <a:effectLst/>
                <a:latin typeface="+mn-lt"/>
                <a:ea typeface="+mn-ea"/>
                <a:cs typeface="+mn-cs"/>
              </a:rPr>
              <a:t>LGM-118A Peacekeeper ICBM</a:t>
            </a:r>
            <a:endParaRPr lang="en-US" sz="1200" b="0" i="0" u="none" strike="noStrike" kern="1200" dirty="0">
              <a:solidFill>
                <a:schemeClr val="tx1"/>
              </a:solidFill>
              <a:effectLst/>
              <a:latin typeface="+mn-lt"/>
              <a:ea typeface="+mn-ea"/>
              <a:cs typeface="+mn-cs"/>
            </a:endParaRPr>
          </a:p>
          <a:p>
            <a:r>
              <a:rPr lang="en-US" dirty="0"/>
              <a:t>Typical ICBMs have a range of 10k km and a speed of around 7km/s</a:t>
            </a:r>
          </a:p>
          <a:p>
            <a:endParaRPr lang="en-US" dirty="0"/>
          </a:p>
          <a:p>
            <a:r>
              <a:rPr lang="en-US" dirty="0"/>
              <a:t>Image Source:</a:t>
            </a:r>
          </a:p>
          <a:p>
            <a:r>
              <a:rPr lang="en-US" dirty="0"/>
              <a:t>https://en.wikipedia.org/wiki/File:MIRV-Reentry.jpg</a:t>
            </a:r>
          </a:p>
        </p:txBody>
      </p:sp>
      <p:sp>
        <p:nvSpPr>
          <p:cNvPr id="4" name="Slide Number Placeholder 3"/>
          <p:cNvSpPr>
            <a:spLocks noGrp="1"/>
          </p:cNvSpPr>
          <p:nvPr>
            <p:ph type="sldNum" sz="quarter" idx="5"/>
          </p:nvPr>
        </p:nvSpPr>
        <p:spPr/>
        <p:txBody>
          <a:bodyPr/>
          <a:lstStyle/>
          <a:p>
            <a:fld id="{F011AAC0-AB02-4B64-A809-419AC12897EB}" type="slidenum">
              <a:rPr lang="en-US" smtClean="0"/>
              <a:t>4</a:t>
            </a:fld>
            <a:endParaRPr lang="en-US"/>
          </a:p>
        </p:txBody>
      </p:sp>
    </p:spTree>
    <p:extLst>
      <p:ext uri="{BB962C8B-B14F-4D97-AF65-F5344CB8AC3E}">
        <p14:creationId xmlns:p14="http://schemas.microsoft.com/office/powerpoint/2010/main" val="3355675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estimate </a:t>
            </a:r>
            <a:r>
              <a:rPr lang="en-US" i="1" dirty="0"/>
              <a:t>internal states</a:t>
            </a:r>
            <a:r>
              <a:rPr lang="en-US" i="0" dirty="0"/>
              <a:t> only by observing the </a:t>
            </a:r>
            <a:r>
              <a:rPr lang="en-US" i="1" dirty="0"/>
              <a:t>outputs</a:t>
            </a:r>
            <a:r>
              <a:rPr lang="en-US" i="0" dirty="0"/>
              <a:t> of the system</a:t>
            </a:r>
          </a:p>
          <a:p>
            <a:r>
              <a:rPr lang="en-US" i="0" dirty="0"/>
              <a:t>We use a </a:t>
            </a:r>
            <a:r>
              <a:rPr lang="en-US" i="1" dirty="0"/>
              <a:t>state-space model</a:t>
            </a:r>
          </a:p>
          <a:p>
            <a:r>
              <a:rPr lang="en-US" i="0" dirty="0"/>
              <a:t>The </a:t>
            </a:r>
            <a:r>
              <a:rPr lang="en-US" b="1" i="1" dirty="0"/>
              <a:t>process model</a:t>
            </a:r>
            <a:r>
              <a:rPr lang="en-US" i="0" dirty="0"/>
              <a:t> is a linear stochastic difference equation which models the transition of the internal state</a:t>
            </a:r>
          </a:p>
          <a:p>
            <a:r>
              <a:rPr lang="en-US" i="0" dirty="0"/>
              <a:t>The </a:t>
            </a:r>
            <a:r>
              <a:rPr lang="en-US" b="1" i="1" dirty="0"/>
              <a:t>measurement model</a:t>
            </a:r>
            <a:r>
              <a:rPr lang="en-US" i="0" dirty="0"/>
              <a:t> is a linear stochastic equation which represents the measure of the current state</a:t>
            </a:r>
          </a:p>
          <a:p>
            <a:r>
              <a:rPr lang="en-US" i="0" dirty="0"/>
              <a:t>The measurement does not have to be all the state element and can be any linear combinations of them</a:t>
            </a:r>
          </a:p>
          <a:p>
            <a:endParaRPr lang="en-US" i="0" dirty="0"/>
          </a:p>
          <a:p>
            <a:r>
              <a:rPr lang="en-US" i="0" dirty="0"/>
              <a:t>Measurement errors can be due to sensor limitations, electrical noise, atmospheric conditions, etc.</a:t>
            </a:r>
          </a:p>
          <a:p>
            <a:r>
              <a:rPr lang="en-US" i="0" dirty="0"/>
              <a:t>Actual state transitions are completely unknown</a:t>
            </a:r>
          </a:p>
          <a:p>
            <a:r>
              <a:rPr lang="en-US" i="0" dirty="0"/>
              <a:t>Process models intentionally incorporate notions of random motion for the reasons mentions in realistic ballistic trajectories</a:t>
            </a:r>
          </a:p>
          <a:p>
            <a:endParaRPr lang="en-US" i="0" dirty="0"/>
          </a:p>
          <a:p>
            <a:r>
              <a:rPr lang="en-US" i="0" dirty="0"/>
              <a:t>w_k-1 and </a:t>
            </a:r>
            <a:r>
              <a:rPr lang="en-US" i="0" dirty="0" err="1"/>
              <a:t>v_k</a:t>
            </a:r>
            <a:r>
              <a:rPr lang="en-US" i="0" dirty="0"/>
              <a:t> are random variables</a:t>
            </a:r>
          </a:p>
          <a:p>
            <a:r>
              <a:rPr lang="en-US" i="0" dirty="0"/>
              <a:t>Assume that noises are independent zero mean Gaussians</a:t>
            </a:r>
          </a:p>
        </p:txBody>
      </p:sp>
      <p:sp>
        <p:nvSpPr>
          <p:cNvPr id="4" name="Slide Number Placeholder 3"/>
          <p:cNvSpPr>
            <a:spLocks noGrp="1"/>
          </p:cNvSpPr>
          <p:nvPr>
            <p:ph type="sldNum" sz="quarter" idx="5"/>
          </p:nvPr>
        </p:nvSpPr>
        <p:spPr/>
        <p:txBody>
          <a:bodyPr/>
          <a:lstStyle/>
          <a:p>
            <a:fld id="{F011AAC0-AB02-4B64-A809-419AC12897EB}" type="slidenum">
              <a:rPr lang="en-US" smtClean="0"/>
              <a:t>5</a:t>
            </a:fld>
            <a:endParaRPr lang="en-US"/>
          </a:p>
        </p:txBody>
      </p:sp>
    </p:spTree>
    <p:extLst>
      <p:ext uri="{BB962C8B-B14F-4D97-AF65-F5344CB8AC3E}">
        <p14:creationId xmlns:p14="http://schemas.microsoft.com/office/powerpoint/2010/main" val="1895265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state space model doesn’t include the error</a:t>
            </a:r>
          </a:p>
          <a:p>
            <a:r>
              <a:rPr lang="en-US" dirty="0"/>
              <a:t>State example is just an example. Here our state contains the </a:t>
            </a:r>
            <a:r>
              <a:rPr lang="en-US" dirty="0" err="1"/>
              <a:t>x,y</a:t>
            </a:r>
            <a:r>
              <a:rPr lang="en-US" dirty="0"/>
              <a:t> position and the </a:t>
            </a:r>
            <a:r>
              <a:rPr lang="en-US" dirty="0" err="1"/>
              <a:t>x,y</a:t>
            </a:r>
            <a:r>
              <a:rPr lang="en-US" dirty="0"/>
              <a:t> velocities.</a:t>
            </a:r>
          </a:p>
          <a:p>
            <a:r>
              <a:rPr lang="en-US" dirty="0"/>
              <a:t>It could be anything depending on your model.</a:t>
            </a:r>
          </a:p>
          <a:p>
            <a:r>
              <a:rPr lang="en-US" dirty="0"/>
              <a:t>In a financial context, it could be price, volatility, interest rate, volatility, liquidity, dividend yield (equities), maturity (fixed income)</a:t>
            </a:r>
          </a:p>
        </p:txBody>
      </p:sp>
      <p:sp>
        <p:nvSpPr>
          <p:cNvPr id="4" name="Slide Number Placeholder 3"/>
          <p:cNvSpPr>
            <a:spLocks noGrp="1"/>
          </p:cNvSpPr>
          <p:nvPr>
            <p:ph type="sldNum" sz="quarter" idx="5"/>
          </p:nvPr>
        </p:nvSpPr>
        <p:spPr/>
        <p:txBody>
          <a:bodyPr/>
          <a:lstStyle/>
          <a:p>
            <a:fld id="{F011AAC0-AB02-4B64-A809-419AC12897EB}" type="slidenum">
              <a:rPr lang="en-US" smtClean="0"/>
              <a:t>6</a:t>
            </a:fld>
            <a:endParaRPr lang="en-US"/>
          </a:p>
        </p:txBody>
      </p:sp>
    </p:spTree>
    <p:extLst>
      <p:ext uri="{BB962C8B-B14F-4D97-AF65-F5344CB8AC3E}">
        <p14:creationId xmlns:p14="http://schemas.microsoft.com/office/powerpoint/2010/main" val="1336577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Kalman filters are based on </a:t>
            </a:r>
            <a:r>
              <a:rPr lang="en-US" sz="1200" b="0" i="0" u="none" strike="noStrike" kern="1200" dirty="0">
                <a:solidFill>
                  <a:schemeClr val="tx1"/>
                </a:solidFill>
                <a:effectLst/>
                <a:latin typeface="+mn-lt"/>
                <a:ea typeface="+mn-ea"/>
                <a:cs typeface="+mn-cs"/>
                <a:hlinkClick r:id="rId3" tooltip="Linear dynamical system"/>
              </a:rPr>
              <a:t>linear dynamical systems</a:t>
            </a:r>
            <a:r>
              <a:rPr lang="en-US" sz="1200" b="0" i="0" u="none" strike="noStrike" kern="1200" dirty="0">
                <a:solidFill>
                  <a:schemeClr val="tx1"/>
                </a:solidFill>
                <a:effectLst/>
                <a:latin typeface="+mn-lt"/>
                <a:ea typeface="+mn-ea"/>
                <a:cs typeface="+mn-cs"/>
              </a:rPr>
              <a:t> discretized in the time domain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Examine the Kalman Gain in detail in 2 slides</a:t>
            </a:r>
          </a:p>
          <a:p>
            <a:endParaRPr lang="en-US" dirty="0"/>
          </a:p>
        </p:txBody>
      </p:sp>
      <p:sp>
        <p:nvSpPr>
          <p:cNvPr id="4" name="Slide Number Placeholder 3"/>
          <p:cNvSpPr>
            <a:spLocks noGrp="1"/>
          </p:cNvSpPr>
          <p:nvPr>
            <p:ph type="sldNum" sz="quarter" idx="5"/>
          </p:nvPr>
        </p:nvSpPr>
        <p:spPr/>
        <p:txBody>
          <a:bodyPr/>
          <a:lstStyle/>
          <a:p>
            <a:fld id="{F011AAC0-AB02-4B64-A809-419AC12897EB}" type="slidenum">
              <a:rPr lang="en-US" smtClean="0"/>
              <a:t>7</a:t>
            </a:fld>
            <a:endParaRPr lang="en-US"/>
          </a:p>
        </p:txBody>
      </p:sp>
    </p:spTree>
    <p:extLst>
      <p:ext uri="{BB962C8B-B14F-4D97-AF65-F5344CB8AC3E}">
        <p14:creationId xmlns:p14="http://schemas.microsoft.com/office/powerpoint/2010/main" val="937745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Compute </a:t>
            </a:r>
            <a:r>
              <a:rPr lang="en-US" sz="1200" i="1" kern="1200" dirty="0">
                <a:solidFill>
                  <a:schemeClr val="tx1"/>
                </a:solidFill>
                <a:effectLst/>
                <a:latin typeface="+mn-lt"/>
                <a:ea typeface="+mn-ea"/>
                <a:cs typeface="+mn-cs"/>
              </a:rPr>
              <a:t>a </a:t>
            </a:r>
            <a:r>
              <a:rPr lang="en-US" sz="1200" i="1" kern="1200" dirty="0" err="1">
                <a:solidFill>
                  <a:schemeClr val="tx1"/>
                </a:solidFill>
                <a:effectLst/>
                <a:latin typeface="+mn-lt"/>
                <a:ea typeface="+mn-ea"/>
                <a:cs typeface="+mn-cs"/>
              </a:rPr>
              <a:t>prosteriori</a:t>
            </a:r>
            <a:r>
              <a:rPr lang="en-US" sz="1200" kern="1200" dirty="0">
                <a:solidFill>
                  <a:schemeClr val="tx1"/>
                </a:solidFill>
                <a:effectLst/>
                <a:latin typeface="+mn-lt"/>
                <a:ea typeface="+mn-ea"/>
                <a:cs typeface="+mn-cs"/>
              </a:rPr>
              <a:t> state estimate as a linear combination of </a:t>
            </a:r>
            <a:r>
              <a:rPr lang="en-US" sz="1200" i="1" kern="1200" dirty="0">
                <a:solidFill>
                  <a:schemeClr val="tx1"/>
                </a:solidFill>
                <a:effectLst/>
                <a:latin typeface="+mn-lt"/>
                <a:ea typeface="+mn-ea"/>
                <a:cs typeface="+mn-cs"/>
              </a:rPr>
              <a:t>a prior</a:t>
            </a:r>
            <a:r>
              <a:rPr lang="en-US" sz="1200" kern="1200" dirty="0">
                <a:solidFill>
                  <a:schemeClr val="tx1"/>
                </a:solidFill>
                <a:effectLst/>
                <a:latin typeface="+mn-lt"/>
                <a:ea typeface="+mn-ea"/>
                <a:cs typeface="+mn-cs"/>
              </a:rPr>
              <a:t> estimate and weighted difference between an actual measurement and a measurement prediction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Difference term in red is called the measurement </a:t>
            </a:r>
            <a:r>
              <a:rPr lang="en-US" sz="1200" i="1" kern="1200" dirty="0">
                <a:solidFill>
                  <a:schemeClr val="tx1"/>
                </a:solidFill>
                <a:effectLst/>
                <a:latin typeface="+mn-lt"/>
                <a:ea typeface="+mn-ea"/>
                <a:cs typeface="+mn-cs"/>
              </a:rPr>
              <a:t>innovation</a:t>
            </a:r>
            <a:r>
              <a:rPr lang="en-US" sz="1200" kern="1200" dirty="0">
                <a:solidFill>
                  <a:schemeClr val="tx1"/>
                </a:solidFill>
                <a:effectLst/>
                <a:latin typeface="+mn-lt"/>
                <a:ea typeface="+mn-ea"/>
                <a:cs typeface="+mn-cs"/>
              </a:rPr>
              <a:t> or the </a:t>
            </a:r>
            <a:r>
              <a:rPr lang="en-US" sz="1200" i="1" kern="1200" dirty="0">
                <a:solidFill>
                  <a:schemeClr val="tx1"/>
                </a:solidFill>
                <a:effectLst/>
                <a:latin typeface="+mn-lt"/>
                <a:ea typeface="+mn-ea"/>
                <a:cs typeface="+mn-cs"/>
              </a:rPr>
              <a:t>residual</a:t>
            </a:r>
            <a:r>
              <a:rPr lang="en-US"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residual is the discrepancy between the predicted measurement and the actual measurement</a:t>
            </a:r>
          </a:p>
          <a:p>
            <a:endParaRPr lang="en-US" dirty="0"/>
          </a:p>
        </p:txBody>
      </p:sp>
      <p:sp>
        <p:nvSpPr>
          <p:cNvPr id="4" name="Slide Number Placeholder 3"/>
          <p:cNvSpPr>
            <a:spLocks noGrp="1"/>
          </p:cNvSpPr>
          <p:nvPr>
            <p:ph type="sldNum" sz="quarter" idx="5"/>
          </p:nvPr>
        </p:nvSpPr>
        <p:spPr/>
        <p:txBody>
          <a:bodyPr/>
          <a:lstStyle/>
          <a:p>
            <a:fld id="{F011AAC0-AB02-4B64-A809-419AC12897EB}" type="slidenum">
              <a:rPr lang="en-US" smtClean="0"/>
              <a:t>8</a:t>
            </a:fld>
            <a:endParaRPr lang="en-US"/>
          </a:p>
        </p:txBody>
      </p:sp>
    </p:spTree>
    <p:extLst>
      <p:ext uri="{BB962C8B-B14F-4D97-AF65-F5344CB8AC3E}">
        <p14:creationId xmlns:p14="http://schemas.microsoft.com/office/powerpoint/2010/main" val="407801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Kalman Gain decides the relative weight given to the measurements and current state estimate</a:t>
            </a:r>
          </a:p>
          <a:p>
            <a:r>
              <a:rPr lang="en-US" sz="1200" b="0" i="0" u="none" strike="noStrike" kern="1200" dirty="0">
                <a:solidFill>
                  <a:schemeClr val="tx1"/>
                </a:solidFill>
                <a:effectLst/>
                <a:latin typeface="+mn-lt"/>
                <a:ea typeface="+mn-ea"/>
                <a:cs typeface="+mn-cs"/>
              </a:rPr>
              <a:t>High gain (close to 1), the filter places more weight on the most recent measurements, and thus is more reactive, could give jumpy trajectory estimates</a:t>
            </a:r>
          </a:p>
          <a:p>
            <a:r>
              <a:rPr lang="en-US" sz="1200" b="0" i="0" u="none" strike="noStrike" kern="1200" dirty="0">
                <a:solidFill>
                  <a:schemeClr val="tx1"/>
                </a:solidFill>
                <a:effectLst/>
                <a:latin typeface="+mn-lt"/>
                <a:ea typeface="+mn-ea"/>
                <a:cs typeface="+mn-cs"/>
              </a:rPr>
              <a:t>Low gain (close to 0), the filter follows the model predictions more closely. This effectively smooths out noise but decrease the responsiveness</a:t>
            </a:r>
            <a:endParaRPr lang="en-US" dirty="0"/>
          </a:p>
        </p:txBody>
      </p:sp>
      <p:sp>
        <p:nvSpPr>
          <p:cNvPr id="4" name="Slide Number Placeholder 3"/>
          <p:cNvSpPr>
            <a:spLocks noGrp="1"/>
          </p:cNvSpPr>
          <p:nvPr>
            <p:ph type="sldNum" sz="quarter" idx="5"/>
          </p:nvPr>
        </p:nvSpPr>
        <p:spPr/>
        <p:txBody>
          <a:bodyPr/>
          <a:lstStyle/>
          <a:p>
            <a:fld id="{F011AAC0-AB02-4B64-A809-419AC12897EB}" type="slidenum">
              <a:rPr lang="en-US" smtClean="0"/>
              <a:t>9</a:t>
            </a:fld>
            <a:endParaRPr lang="en-US"/>
          </a:p>
        </p:txBody>
      </p:sp>
    </p:spTree>
    <p:extLst>
      <p:ext uri="{BB962C8B-B14F-4D97-AF65-F5344CB8AC3E}">
        <p14:creationId xmlns:p14="http://schemas.microsoft.com/office/powerpoint/2010/main" val="35933159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3/2/2025</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3/2/2025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3/2/2025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3/2/2025</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3/2/2025</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3/2/2025</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3/2/2025</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4A2F1-351C-4789-BE02-1D436C08FB42}"/>
              </a:ext>
            </a:extLst>
          </p:cNvPr>
          <p:cNvSpPr>
            <a:spLocks noGrp="1"/>
          </p:cNvSpPr>
          <p:nvPr>
            <p:ph type="ctrTitle"/>
          </p:nvPr>
        </p:nvSpPr>
        <p:spPr/>
        <p:txBody>
          <a:bodyPr>
            <a:noAutofit/>
          </a:bodyPr>
          <a:lstStyle/>
          <a:p>
            <a:r>
              <a:rPr lang="en-US" sz="4000" dirty="0"/>
              <a:t>Navigating uncertainty and </a:t>
            </a:r>
            <a:r>
              <a:rPr lang="en-US" sz="4000" dirty="0" err="1"/>
              <a:t>rISk</a:t>
            </a:r>
            <a:r>
              <a:rPr lang="en-US" sz="4000" dirty="0"/>
              <a:t>:</a:t>
            </a:r>
            <a:br>
              <a:rPr lang="en-US" sz="4000" dirty="0"/>
            </a:br>
            <a:r>
              <a:rPr lang="en-US" sz="4000" dirty="0"/>
              <a:t>KALMAN FILTERS IN finance</a:t>
            </a:r>
          </a:p>
        </p:txBody>
      </p:sp>
      <p:sp>
        <p:nvSpPr>
          <p:cNvPr id="3" name="Subtitle 2">
            <a:extLst>
              <a:ext uri="{FF2B5EF4-FFF2-40B4-BE49-F238E27FC236}">
                <a16:creationId xmlns:a16="http://schemas.microsoft.com/office/drawing/2014/main" id="{1D8FD1AA-B5EB-4926-83F3-8FA53F952FB5}"/>
              </a:ext>
            </a:extLst>
          </p:cNvPr>
          <p:cNvSpPr>
            <a:spLocks noGrp="1"/>
          </p:cNvSpPr>
          <p:nvPr>
            <p:ph type="subTitle" idx="1"/>
          </p:nvPr>
        </p:nvSpPr>
        <p:spPr/>
        <p:txBody>
          <a:bodyPr>
            <a:normAutofit fontScale="92500" lnSpcReduction="10000"/>
          </a:bodyPr>
          <a:lstStyle/>
          <a:p>
            <a:r>
              <a:rPr lang="en-US" dirty="0"/>
              <a:t>Brief Introduction and q/</a:t>
            </a:r>
            <a:r>
              <a:rPr lang="en-US" dirty="0" err="1"/>
              <a:t>kdb</a:t>
            </a:r>
            <a:r>
              <a:rPr lang="en-US" dirty="0"/>
              <a:t>+ Implementation</a:t>
            </a:r>
          </a:p>
          <a:p>
            <a:r>
              <a:rPr lang="en-US" i="1" dirty="0"/>
              <a:t>Mark B. Lefevre</a:t>
            </a:r>
          </a:p>
        </p:txBody>
      </p:sp>
    </p:spTree>
    <p:extLst>
      <p:ext uri="{BB962C8B-B14F-4D97-AF65-F5344CB8AC3E}">
        <p14:creationId xmlns:p14="http://schemas.microsoft.com/office/powerpoint/2010/main" val="827606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ECC59-9D9D-9CA2-BD18-01F13C233EB6}"/>
              </a:ext>
            </a:extLst>
          </p:cNvPr>
          <p:cNvSpPr>
            <a:spLocks noGrp="1"/>
          </p:cNvSpPr>
          <p:nvPr>
            <p:ph type="title"/>
          </p:nvPr>
        </p:nvSpPr>
        <p:spPr/>
        <p:txBody>
          <a:bodyPr>
            <a:normAutofit fontScale="90000"/>
          </a:bodyPr>
          <a:lstStyle/>
          <a:p>
            <a:r>
              <a:rPr lang="en-US" dirty="0"/>
              <a:t>Kalman Filter</a:t>
            </a:r>
            <a:br>
              <a:rPr lang="en-US" dirty="0"/>
            </a:br>
            <a:r>
              <a:rPr lang="en-US" dirty="0"/>
              <a:t>Dynamic SPREAD ESTIMATION</a:t>
            </a:r>
            <a:br>
              <a:rPr lang="en-US" dirty="0"/>
            </a:br>
            <a:r>
              <a:rPr lang="en-US" dirty="0"/>
              <a:t>EURUSD versus USDJPY</a:t>
            </a:r>
          </a:p>
        </p:txBody>
      </p:sp>
      <p:pic>
        <p:nvPicPr>
          <p:cNvPr id="6" name="Content Placeholder 5">
            <a:extLst>
              <a:ext uri="{FF2B5EF4-FFF2-40B4-BE49-F238E27FC236}">
                <a16:creationId xmlns:a16="http://schemas.microsoft.com/office/drawing/2014/main" id="{BDDD33B3-09EC-942E-044B-3262C5A34320}"/>
              </a:ext>
            </a:extLst>
          </p:cNvPr>
          <p:cNvPicPr>
            <a:picLocks noGrp="1" noChangeAspect="1"/>
          </p:cNvPicPr>
          <p:nvPr>
            <p:ph sz="half" idx="1"/>
          </p:nvPr>
        </p:nvPicPr>
        <p:blipFill>
          <a:blip r:embed="rId2"/>
          <a:stretch>
            <a:fillRect/>
          </a:stretch>
        </p:blipFill>
        <p:spPr>
          <a:xfrm>
            <a:off x="685800" y="2617868"/>
            <a:ext cx="5334000" cy="3176426"/>
          </a:xfrm>
        </p:spPr>
      </p:pic>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20716CD-305E-1BF3-AC45-A0D77330D1FE}"/>
                  </a:ext>
                </a:extLst>
              </p:cNvPr>
              <p:cNvSpPr>
                <a:spLocks noGrp="1"/>
              </p:cNvSpPr>
              <p:nvPr>
                <p:ph sz="half" idx="2"/>
              </p:nvPr>
            </p:nvSpPr>
            <p:spPr/>
            <p:txBody>
              <a:bodyPr/>
              <a:lstStyle/>
              <a:p>
                <a:r>
                  <a:rPr lang="en-US" sz="2000" dirty="0"/>
                  <a:t>State Vector</a:t>
                </a:r>
              </a:p>
              <a:p>
                <a:pPr marL="0" indent="0">
                  <a:buNone/>
                </a:pPr>
                <a14:m>
                  <m:oMathPara xmlns:m="http://schemas.openxmlformats.org/officeDocument/2006/math">
                    <m:oMathParaPr>
                      <m:jc m:val="center"/>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𝑘</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m>
                            <m:mPr>
                              <m:mcs>
                                <m:mc>
                                  <m:mcPr>
                                    <m:count m:val="1"/>
                                    <m:mcJc m:val="center"/>
                                  </m:mcPr>
                                </m:mc>
                              </m:mcs>
                              <m:ctrlPr>
                                <a:rPr lang="en-US" sz="2000" i="1" smtClean="0">
                                  <a:latin typeface="Cambria Math" panose="02040503050406030204" pitchFamily="18" charset="0"/>
                                </a:rPr>
                              </m:ctrlPr>
                            </m:mPr>
                            <m:mr>
                              <m:e>
                                <m:r>
                                  <m:rPr>
                                    <m:brk m:alnAt="7"/>
                                  </m:rPr>
                                  <a:rPr lang="en-US" sz="2000" b="0" i="1" smtClean="0">
                                    <a:latin typeface="Cambria Math" panose="02040503050406030204" pitchFamily="18" charset="0"/>
                                  </a:rPr>
                                  <m:t>𝑠</m:t>
                                </m:r>
                              </m:e>
                            </m:mr>
                            <m:mr>
                              <m:e>
                                <m:r>
                                  <a:rPr lang="en-US" sz="2000" b="0" i="1" smtClean="0">
                                    <a:latin typeface="Cambria Math" panose="02040503050406030204" pitchFamily="18" charset="0"/>
                                  </a:rPr>
                                  <m:t>𝑣</m:t>
                                </m:r>
                              </m:e>
                            </m:mr>
                          </m:m>
                        </m:e>
                      </m:d>
                    </m:oMath>
                  </m:oMathPara>
                </a14:m>
                <a:endParaRPr lang="en-US" sz="2000" dirty="0"/>
              </a:p>
              <a:p>
                <a:r>
                  <a:rPr lang="en-US" sz="2000" b="1" i="1" dirty="0"/>
                  <a:t>s</a:t>
                </a:r>
                <a:r>
                  <a:rPr lang="en-US" sz="2000" dirty="0"/>
                  <a:t>: spread between EURUSD and USDJPY</a:t>
                </a:r>
              </a:p>
              <a:p>
                <a:r>
                  <a:rPr lang="en-US" sz="2000" b="1" i="1" dirty="0"/>
                  <a:t>v</a:t>
                </a:r>
                <a:r>
                  <a:rPr lang="en-US" sz="2000" dirty="0"/>
                  <a:t>: velocity (change in spread)</a:t>
                </a:r>
              </a:p>
              <a:p>
                <a:pPr marL="0" indent="0">
                  <a:buNone/>
                </a:pPr>
                <a:endParaRPr lang="en-US" dirty="0"/>
              </a:p>
              <a:p>
                <a:pPr marL="0" indent="0">
                  <a:buNone/>
                </a:pPr>
                <a:endParaRPr lang="en-US" dirty="0"/>
              </a:p>
              <a:p>
                <a:pPr marL="0" indent="0">
                  <a:buNone/>
                </a:pPr>
                <a:endParaRPr lang="en-US" dirty="0"/>
              </a:p>
            </p:txBody>
          </p:sp>
        </mc:Choice>
        <mc:Fallback xmlns="">
          <p:sp>
            <p:nvSpPr>
              <p:cNvPr id="4" name="Content Placeholder 3">
                <a:extLst>
                  <a:ext uri="{FF2B5EF4-FFF2-40B4-BE49-F238E27FC236}">
                    <a16:creationId xmlns:a16="http://schemas.microsoft.com/office/drawing/2014/main" id="{720716CD-305E-1BF3-AC45-A0D77330D1FE}"/>
                  </a:ext>
                </a:extLst>
              </p:cNvPr>
              <p:cNvSpPr>
                <a:spLocks noGrp="1" noRot="1" noChangeAspect="1" noMove="1" noResize="1" noEditPoints="1" noAdjustHandles="1" noChangeArrowheads="1" noChangeShapeType="1" noTextEdit="1"/>
              </p:cNvSpPr>
              <p:nvPr>
                <p:ph sz="half" idx="2"/>
              </p:nvPr>
            </p:nvSpPr>
            <p:spPr>
              <a:blipFill>
                <a:blip r:embed="rId3"/>
                <a:stretch>
                  <a:fillRect l="-1029" t="-1515" r="-229"/>
                </a:stretch>
              </a:blipFill>
            </p:spPr>
            <p:txBody>
              <a:bodyPr/>
              <a:lstStyle/>
              <a:p>
                <a:r>
                  <a:rPr lang="en-US">
                    <a:noFill/>
                  </a:rPr>
                  <a:t> </a:t>
                </a:r>
              </a:p>
            </p:txBody>
          </p:sp>
        </mc:Fallback>
      </mc:AlternateContent>
    </p:spTree>
    <p:extLst>
      <p:ext uri="{BB962C8B-B14F-4D97-AF65-F5344CB8AC3E}">
        <p14:creationId xmlns:p14="http://schemas.microsoft.com/office/powerpoint/2010/main" val="3990713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44E97-1E71-6E9E-49F1-30BF1AC721A3}"/>
              </a:ext>
            </a:extLst>
          </p:cNvPr>
          <p:cNvSpPr>
            <a:spLocks noGrp="1"/>
          </p:cNvSpPr>
          <p:nvPr>
            <p:ph type="title"/>
          </p:nvPr>
        </p:nvSpPr>
        <p:spPr/>
        <p:txBody>
          <a:bodyPr>
            <a:normAutofit fontScale="90000"/>
          </a:bodyPr>
          <a:lstStyle/>
          <a:p>
            <a:r>
              <a:rPr lang="en-US" dirty="0"/>
              <a:t>Kalman Filter</a:t>
            </a:r>
            <a:br>
              <a:rPr lang="en-US" dirty="0"/>
            </a:br>
            <a:r>
              <a:rPr lang="en-US" dirty="0"/>
              <a:t>Dynamic SPREAD ESTIMATION</a:t>
            </a:r>
            <a:br>
              <a:rPr lang="en-US" dirty="0"/>
            </a:br>
            <a:r>
              <a:rPr lang="en-US" dirty="0"/>
              <a:t>EURUSD versus USDJPY</a:t>
            </a:r>
          </a:p>
        </p:txBody>
      </p:sp>
      <p:pic>
        <p:nvPicPr>
          <p:cNvPr id="6" name="Content Placeholder 5">
            <a:extLst>
              <a:ext uri="{FF2B5EF4-FFF2-40B4-BE49-F238E27FC236}">
                <a16:creationId xmlns:a16="http://schemas.microsoft.com/office/drawing/2014/main" id="{3F9B77FE-8B43-D44B-416E-1A1B71BEF625}"/>
              </a:ext>
            </a:extLst>
          </p:cNvPr>
          <p:cNvPicPr>
            <a:picLocks noGrp="1" noChangeAspect="1"/>
          </p:cNvPicPr>
          <p:nvPr>
            <p:ph sz="half" idx="1"/>
          </p:nvPr>
        </p:nvPicPr>
        <p:blipFill>
          <a:blip r:embed="rId2"/>
          <a:stretch>
            <a:fillRect/>
          </a:stretch>
        </p:blipFill>
        <p:spPr>
          <a:xfrm>
            <a:off x="685800" y="2617868"/>
            <a:ext cx="5334000" cy="3176426"/>
          </a:xfrm>
        </p:spPr>
      </p:pic>
      <p:pic>
        <p:nvPicPr>
          <p:cNvPr id="8" name="Content Placeholder 7">
            <a:extLst>
              <a:ext uri="{FF2B5EF4-FFF2-40B4-BE49-F238E27FC236}">
                <a16:creationId xmlns:a16="http://schemas.microsoft.com/office/drawing/2014/main" id="{F05C1820-58D2-9885-8A9E-A1306D396F83}"/>
              </a:ext>
            </a:extLst>
          </p:cNvPr>
          <p:cNvPicPr>
            <a:picLocks noGrp="1" noChangeAspect="1"/>
          </p:cNvPicPr>
          <p:nvPr>
            <p:ph sz="half" idx="2"/>
          </p:nvPr>
        </p:nvPicPr>
        <p:blipFill>
          <a:blip r:embed="rId3"/>
          <a:stretch>
            <a:fillRect/>
          </a:stretch>
        </p:blipFill>
        <p:spPr>
          <a:xfrm>
            <a:off x="6172200" y="2617868"/>
            <a:ext cx="5334000" cy="3176426"/>
          </a:xfrm>
        </p:spPr>
      </p:pic>
    </p:spTree>
    <p:extLst>
      <p:ext uri="{BB962C8B-B14F-4D97-AF65-F5344CB8AC3E}">
        <p14:creationId xmlns:p14="http://schemas.microsoft.com/office/powerpoint/2010/main" val="3702892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02EBE-4894-4054-8001-62CDB0C48B56}"/>
              </a:ext>
            </a:extLst>
          </p:cNvPr>
          <p:cNvSpPr>
            <a:spLocks noGrp="1"/>
          </p:cNvSpPr>
          <p:nvPr>
            <p:ph type="title"/>
          </p:nvPr>
        </p:nvSpPr>
        <p:spPr/>
        <p:txBody>
          <a:bodyPr>
            <a:normAutofit fontScale="90000"/>
          </a:bodyPr>
          <a:lstStyle/>
          <a:p>
            <a:r>
              <a:rPr lang="en-US" dirty="0"/>
              <a:t>Kalman Filter</a:t>
            </a:r>
            <a:br>
              <a:rPr lang="en-US" dirty="0"/>
            </a:br>
            <a:r>
              <a:rPr lang="en-US" dirty="0"/>
              <a:t>Dynamic Hedge Ratio</a:t>
            </a:r>
            <a:br>
              <a:rPr lang="en-US" dirty="0"/>
            </a:br>
            <a:r>
              <a:rPr lang="en-US" dirty="0"/>
              <a:t>Toyota (7203.T) and NISSAN (7201.T)</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9C83FC6E-AABD-8A27-D832-3B1743D89791}"/>
                  </a:ext>
                </a:extLst>
              </p:cNvPr>
              <p:cNvSpPr>
                <a:spLocks noGrp="1"/>
              </p:cNvSpPr>
              <p:nvPr>
                <p:ph sz="half" idx="2"/>
              </p:nvPr>
            </p:nvSpPr>
            <p:spPr/>
            <p:txBody>
              <a:bodyPr>
                <a:normAutofit lnSpcReduction="10000"/>
              </a:bodyPr>
              <a:lstStyle/>
              <a:p>
                <a:r>
                  <a:rPr lang="en-US" sz="2400" dirty="0"/>
                  <a:t>Observation Matrix</a:t>
                </a:r>
              </a:p>
              <a:p>
                <a:pPr marL="0" indent="0">
                  <a:buNone/>
                </a:pPr>
                <a14:m>
                  <m:oMathPara xmlns:m="http://schemas.openxmlformats.org/officeDocument/2006/math">
                    <m:oMathParaPr>
                      <m:jc m:val="center"/>
                    </m:oMathParaPr>
                    <m:oMath xmlns:m="http://schemas.openxmlformats.org/officeDocument/2006/math">
                      <m:r>
                        <a:rPr lang="en-US" sz="2400" b="0" i="1" smtClean="0">
                          <a:latin typeface="Cambria Math" panose="02040503050406030204" pitchFamily="18" charset="0"/>
                        </a:rPr>
                        <m:t>𝐻</m:t>
                      </m:r>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eqArr>
                            <m:eqArrPr>
                              <m:ctrlPr>
                                <a:rPr lang="en-US" sz="2400" b="0" i="1" smtClean="0">
                                  <a:latin typeface="Cambria Math" panose="02040503050406030204" pitchFamily="18" charset="0"/>
                                </a:rPr>
                              </m:ctrlPr>
                            </m:eqArrPr>
                            <m:e>
                              <m:sSub>
                                <m:sSubPr>
                                  <m:ctrlPr>
                                    <a:rPr lang="en-US" sz="2400" b="0" i="1" smtClean="0">
                                      <a:latin typeface="Cambria Math" panose="02040503050406030204" pitchFamily="18" charset="0"/>
                                    </a:rPr>
                                  </m:ctrlPr>
                                </m:sSubPr>
                                <m:e>
                                  <m:r>
                                    <a:rPr lang="en-US" sz="2400" i="1" smtClean="0">
                                      <a:latin typeface="Cambria Math" panose="02040503050406030204" pitchFamily="18" charset="0"/>
                                    </a:rPr>
                                    <m:t>𝑃</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e>
                            <m:e>
                              <m:r>
                                <a:rPr lang="en-US" sz="2400" b="0" i="1" smtClean="0">
                                  <a:latin typeface="Cambria Math" panose="02040503050406030204" pitchFamily="18" charset="0"/>
                                </a:rPr>
                                <m:t>1</m:t>
                              </m:r>
                            </m:e>
                          </m:eqArr>
                        </m:e>
                      </m:d>
                    </m:oMath>
                  </m:oMathPara>
                </a14:m>
                <a:endParaRPr lang="en-US" sz="2400" dirty="0"/>
              </a:p>
              <a:p>
                <a:pPr marL="0" indent="0" algn="ctr">
                  <a:buNone/>
                </a:pPr>
                <a:r>
                  <a:rPr lang="en-US" sz="2400" dirty="0"/>
                  <a:t>corresponds to</a:t>
                </a:r>
              </a:p>
              <a:p>
                <a:pPr marL="0" indent="0" algn="ctr">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2</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0</m:t>
                          </m:r>
                        </m:sub>
                      </m:sSub>
                    </m:oMath>
                  </m:oMathPara>
                </a14:m>
                <a:endParaRPr lang="en-US" sz="2400" dirty="0"/>
              </a:p>
              <a:p>
                <a:pPr marL="0" indent="0" algn="ctr">
                  <a:buNone/>
                </a:pPr>
                <a:endParaRPr lang="en-US" sz="2400" dirty="0"/>
              </a:p>
              <a:p>
                <a:r>
                  <a:rPr lang="en-US" sz="2400" dirty="0"/>
                  <a:t>State Vector</a:t>
                </a:r>
              </a:p>
              <a:p>
                <a:pPr marL="0" indent="0">
                  <a:buNone/>
                </a:pPr>
                <a14:m>
                  <m:oMathPara xmlns:m="http://schemas.openxmlformats.org/officeDocument/2006/math">
                    <m:oMathParaPr>
                      <m:jc m:val="center"/>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1</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0</m:t>
                                    </m:r>
                                  </m:sub>
                                </m:sSub>
                              </m:e>
                            </m:mr>
                          </m:m>
                        </m:e>
                      </m:d>
                    </m:oMath>
                  </m:oMathPara>
                </a14:m>
                <a:endParaRPr lang="en-US" sz="2400" dirty="0"/>
              </a:p>
              <a:p>
                <a:pPr marL="0" indent="0">
                  <a:buNone/>
                </a:pPr>
                <a:endParaRPr lang="en-US" sz="2400" dirty="0"/>
              </a:p>
              <a:p>
                <a:r>
                  <a:rPr lang="en-US" dirty="0"/>
                  <a:t>Betas are slope and intercept</a:t>
                </a:r>
              </a:p>
            </p:txBody>
          </p:sp>
        </mc:Choice>
        <mc:Fallback xmlns="">
          <p:sp>
            <p:nvSpPr>
              <p:cNvPr id="6" name="Content Placeholder 5">
                <a:extLst>
                  <a:ext uri="{FF2B5EF4-FFF2-40B4-BE49-F238E27FC236}">
                    <a16:creationId xmlns:a16="http://schemas.microsoft.com/office/drawing/2014/main" id="{9C83FC6E-AABD-8A27-D832-3B1743D89791}"/>
                  </a:ext>
                </a:extLst>
              </p:cNvPr>
              <p:cNvSpPr>
                <a:spLocks noGrp="1" noRot="1" noChangeAspect="1" noMove="1" noResize="1" noEditPoints="1" noAdjustHandles="1" noChangeArrowheads="1" noChangeShapeType="1" noTextEdit="1"/>
              </p:cNvSpPr>
              <p:nvPr>
                <p:ph sz="half" idx="2"/>
              </p:nvPr>
            </p:nvSpPr>
            <p:spPr>
              <a:blipFill>
                <a:blip r:embed="rId3"/>
                <a:stretch>
                  <a:fillRect l="-1600" t="-3030" b="-1970"/>
                </a:stretch>
              </a:blipFill>
            </p:spPr>
            <p:txBody>
              <a:bodyPr/>
              <a:lstStyle/>
              <a:p>
                <a:r>
                  <a:rPr lang="en-US">
                    <a:noFill/>
                  </a:rPr>
                  <a:t> </a:t>
                </a:r>
              </a:p>
            </p:txBody>
          </p:sp>
        </mc:Fallback>
      </mc:AlternateContent>
      <p:pic>
        <p:nvPicPr>
          <p:cNvPr id="7" name="Content Placeholder 9">
            <a:extLst>
              <a:ext uri="{FF2B5EF4-FFF2-40B4-BE49-F238E27FC236}">
                <a16:creationId xmlns:a16="http://schemas.microsoft.com/office/drawing/2014/main" id="{B2389161-3746-4F47-86D7-B658BDFE3809}"/>
              </a:ext>
            </a:extLst>
          </p:cNvPr>
          <p:cNvPicPr>
            <a:picLocks noGrp="1" noChangeAspect="1"/>
          </p:cNvPicPr>
          <p:nvPr>
            <p:ph sz="half" idx="1"/>
          </p:nvPr>
        </p:nvPicPr>
        <p:blipFill>
          <a:blip r:embed="rId4"/>
          <a:stretch>
            <a:fillRect/>
          </a:stretch>
        </p:blipFill>
        <p:spPr>
          <a:xfrm>
            <a:off x="685800" y="2639877"/>
            <a:ext cx="5334000" cy="3132409"/>
          </a:xfrm>
        </p:spPr>
      </p:pic>
    </p:spTree>
    <p:extLst>
      <p:ext uri="{BB962C8B-B14F-4D97-AF65-F5344CB8AC3E}">
        <p14:creationId xmlns:p14="http://schemas.microsoft.com/office/powerpoint/2010/main" val="3609972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9F9CF6-FF08-3A3C-AC74-C2CF8BE8BC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D6F1E7-BFE2-EC1F-060E-2A9E0C1B6CDB}"/>
              </a:ext>
            </a:extLst>
          </p:cNvPr>
          <p:cNvSpPr>
            <a:spLocks noGrp="1"/>
          </p:cNvSpPr>
          <p:nvPr>
            <p:ph type="title"/>
          </p:nvPr>
        </p:nvSpPr>
        <p:spPr/>
        <p:txBody>
          <a:bodyPr>
            <a:normAutofit fontScale="90000"/>
          </a:bodyPr>
          <a:lstStyle/>
          <a:p>
            <a:r>
              <a:rPr lang="en-US" dirty="0"/>
              <a:t>Kalman Filter</a:t>
            </a:r>
            <a:br>
              <a:rPr lang="en-US" dirty="0"/>
            </a:br>
            <a:r>
              <a:rPr lang="en-US" dirty="0"/>
              <a:t>Dynamic Hedge Ratio</a:t>
            </a:r>
            <a:br>
              <a:rPr lang="en-US" dirty="0"/>
            </a:br>
            <a:r>
              <a:rPr lang="en-US" dirty="0"/>
              <a:t>Toyota (7203.T) and NISSAN (7201.T)</a:t>
            </a:r>
          </a:p>
        </p:txBody>
      </p:sp>
      <p:pic>
        <p:nvPicPr>
          <p:cNvPr id="9" name="Content Placeholder 8">
            <a:extLst>
              <a:ext uri="{FF2B5EF4-FFF2-40B4-BE49-F238E27FC236}">
                <a16:creationId xmlns:a16="http://schemas.microsoft.com/office/drawing/2014/main" id="{AB4A2BF2-7838-253A-7BCC-748DC9F1772A}"/>
              </a:ext>
            </a:extLst>
          </p:cNvPr>
          <p:cNvPicPr>
            <a:picLocks noGrp="1" noChangeAspect="1"/>
          </p:cNvPicPr>
          <p:nvPr>
            <p:ph sz="half" idx="1"/>
          </p:nvPr>
        </p:nvPicPr>
        <p:blipFill>
          <a:blip r:embed="rId3"/>
          <a:stretch>
            <a:fillRect/>
          </a:stretch>
        </p:blipFill>
        <p:spPr>
          <a:xfrm>
            <a:off x="800419" y="2517192"/>
            <a:ext cx="5104762" cy="3377778"/>
          </a:xfrm>
        </p:spPr>
      </p:pic>
      <p:pic>
        <p:nvPicPr>
          <p:cNvPr id="12" name="Content Placeholder 11">
            <a:extLst>
              <a:ext uri="{FF2B5EF4-FFF2-40B4-BE49-F238E27FC236}">
                <a16:creationId xmlns:a16="http://schemas.microsoft.com/office/drawing/2014/main" id="{11DDCF99-C8D6-466D-AD29-3AB67CB5030F}"/>
              </a:ext>
            </a:extLst>
          </p:cNvPr>
          <p:cNvPicPr>
            <a:picLocks noGrp="1" noChangeAspect="1"/>
          </p:cNvPicPr>
          <p:nvPr>
            <p:ph sz="half" idx="2"/>
          </p:nvPr>
        </p:nvPicPr>
        <p:blipFill>
          <a:blip r:embed="rId4"/>
          <a:stretch>
            <a:fillRect/>
          </a:stretch>
        </p:blipFill>
        <p:spPr>
          <a:xfrm>
            <a:off x="6540787" y="2593383"/>
            <a:ext cx="4596825" cy="3225397"/>
          </a:xfrm>
        </p:spPr>
      </p:pic>
    </p:spTree>
    <p:extLst>
      <p:ext uri="{BB962C8B-B14F-4D97-AF65-F5344CB8AC3E}">
        <p14:creationId xmlns:p14="http://schemas.microsoft.com/office/powerpoint/2010/main" val="1510250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E96CB-2365-49E0-BA19-2E007721B06E}"/>
              </a:ext>
            </a:extLst>
          </p:cNvPr>
          <p:cNvSpPr>
            <a:spLocks noGrp="1"/>
          </p:cNvSpPr>
          <p:nvPr>
            <p:ph type="title"/>
          </p:nvPr>
        </p:nvSpPr>
        <p:spPr/>
        <p:txBody>
          <a:bodyPr/>
          <a:lstStyle/>
          <a:p>
            <a:r>
              <a:rPr lang="en-US" dirty="0"/>
              <a:t>q/KDB+ Code</a:t>
            </a:r>
          </a:p>
        </p:txBody>
      </p:sp>
      <p:sp>
        <p:nvSpPr>
          <p:cNvPr id="3" name="Content Placeholder 2">
            <a:extLst>
              <a:ext uri="{FF2B5EF4-FFF2-40B4-BE49-F238E27FC236}">
                <a16:creationId xmlns:a16="http://schemas.microsoft.com/office/drawing/2014/main" id="{0231F2F8-8A23-4BAD-B906-B29918C223BB}"/>
              </a:ext>
            </a:extLst>
          </p:cNvPr>
          <p:cNvSpPr>
            <a:spLocks noGrp="1"/>
          </p:cNvSpPr>
          <p:nvPr>
            <p:ph sz="half" idx="1"/>
          </p:nvPr>
        </p:nvSpPr>
        <p:spPr/>
        <p:txBody>
          <a:bodyPr>
            <a:noAutofit/>
          </a:bodyPr>
          <a:lstStyle/>
          <a:p>
            <a:pPr marL="0" indent="0">
              <a:buNone/>
            </a:pPr>
            <a:r>
              <a:rPr lang="en-US" sz="1200" dirty="0">
                <a:latin typeface="Courier New" panose="02070309020205020404" pitchFamily="49" charset="0"/>
                <a:cs typeface="Courier New" panose="02070309020205020404" pitchFamily="49" charset="0"/>
              </a:rPr>
              <a:t>/ Constants</a:t>
            </a:r>
          </a:p>
          <a:p>
            <a:pPr marL="0" indent="0">
              <a:buNone/>
            </a:pPr>
            <a:r>
              <a:rPr lang="en-US" sz="1200" dirty="0">
                <a:latin typeface="Courier New" panose="02070309020205020404" pitchFamily="49" charset="0"/>
                <a:cs typeface="Courier New" panose="02070309020205020404" pitchFamily="49" charset="0"/>
              </a:rPr>
              <a:t>g:9.81;  / gravity m/s^2</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Time steps</a:t>
            </a:r>
          </a:p>
          <a:p>
            <a:pPr marL="0" indent="0">
              <a:buNone/>
            </a:pPr>
            <a:r>
              <a:rPr lang="en-US" sz="1200" dirty="0">
                <a:latin typeface="Courier New" panose="02070309020205020404" pitchFamily="49" charset="0"/>
                <a:cs typeface="Courier New" panose="02070309020205020404" pitchFamily="49" charset="0"/>
              </a:rPr>
              <a:t>dt:0.1;</a:t>
            </a:r>
          </a:p>
          <a:p>
            <a:pPr marL="0" indent="0">
              <a:buNone/>
            </a:pPr>
            <a:r>
              <a:rPr lang="en-US" sz="1200" dirty="0">
                <a:latin typeface="Courier New" panose="02070309020205020404" pitchFamily="49" charset="0"/>
                <a:cs typeface="Courier New" panose="02070309020205020404" pitchFamily="49" charset="0"/>
              </a:rPr>
              <a:t>/ [b]</a:t>
            </a:r>
            <a:r>
              <a:rPr lang="en-US" sz="1200" dirty="0" err="1">
                <a:latin typeface="Courier New" panose="02070309020205020404" pitchFamily="49" charset="0"/>
                <a:cs typeface="Courier New" panose="02070309020205020404" pitchFamily="49" charset="0"/>
              </a:rPr>
              <a:t>egin</a:t>
            </a:r>
            <a:r>
              <a:rPr lang="en-US" sz="1200" dirty="0">
                <a:latin typeface="Courier New" panose="02070309020205020404" pitchFamily="49" charset="0"/>
                <a:cs typeface="Courier New" panose="02070309020205020404" pitchFamily="49" charset="0"/>
              </a:rPr>
              <a:t>; [e]</a:t>
            </a:r>
            <a:r>
              <a:rPr lang="en-US" sz="1200" dirty="0" err="1">
                <a:latin typeface="Courier New" panose="02070309020205020404" pitchFamily="49" charset="0"/>
                <a:cs typeface="Courier New" panose="02070309020205020404" pitchFamily="49" charset="0"/>
              </a:rPr>
              <a:t>nd</a:t>
            </a:r>
            <a:r>
              <a:rPr lang="en-US" sz="1200" dirty="0">
                <a:latin typeface="Courier New" panose="02070309020205020404" pitchFamily="49" charset="0"/>
                <a:cs typeface="Courier New" panose="02070309020205020404" pitchFamily="49" charset="0"/>
              </a:rPr>
              <a:t>; [s]</a:t>
            </a:r>
            <a:r>
              <a:rPr lang="en-US" sz="1200" dirty="0" err="1">
                <a:latin typeface="Courier New" panose="02070309020205020404" pitchFamily="49" charset="0"/>
                <a:cs typeface="Courier New" panose="02070309020205020404" pitchFamily="49" charset="0"/>
              </a:rPr>
              <a:t>tep</a:t>
            </a:r>
            <a:endParaRPr lang="en-US" sz="1200" dirty="0">
              <a:latin typeface="Courier New" panose="02070309020205020404" pitchFamily="49" charset="0"/>
              <a:cs typeface="Courier New" panose="02070309020205020404" pitchFamily="49" charset="0"/>
            </a:endParaRPr>
          </a:p>
          <a:p>
            <a:pPr marL="0" indent="0">
              <a:buNone/>
            </a:pPr>
            <a:r>
              <a:rPr lang="en-US" sz="1200" dirty="0" err="1">
                <a:latin typeface="Courier New" panose="02070309020205020404" pitchFamily="49" charset="0"/>
                <a:cs typeface="Courier New" panose="02070309020205020404" pitchFamily="49" charset="0"/>
              </a:rPr>
              <a:t>arange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b;e;s</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b+s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til</a:t>
            </a:r>
            <a:r>
              <a:rPr lang="en-US" sz="1200" dirty="0">
                <a:latin typeface="Courier New" panose="02070309020205020404" pitchFamily="49" charset="0"/>
                <a:cs typeface="Courier New" panose="02070309020205020404" pitchFamily="49" charset="0"/>
              </a:rPr>
              <a:t> "j"$-[</a:t>
            </a:r>
            <a:r>
              <a:rPr lang="en-US" sz="1200" dirty="0" err="1">
                <a:latin typeface="Courier New" panose="02070309020205020404" pitchFamily="49" charset="0"/>
                <a:cs typeface="Courier New" panose="02070309020205020404" pitchFamily="49" charset="0"/>
              </a:rPr>
              <a:t>e;b</a:t>
            </a:r>
            <a:r>
              <a:rPr lang="en-US" sz="1200" dirty="0">
                <a:latin typeface="Courier New" panose="02070309020205020404" pitchFamily="49" charset="0"/>
                <a:cs typeface="Courier New" panose="02070309020205020404" pitchFamily="49" charset="0"/>
              </a:rPr>
              <a:t>]%s};</a:t>
            </a:r>
          </a:p>
          <a:p>
            <a:pPr marL="0" indent="0">
              <a:buNone/>
            </a:pPr>
            <a:r>
              <a:rPr lang="en-US" sz="1200" dirty="0" err="1">
                <a:latin typeface="Courier New" panose="02070309020205020404" pitchFamily="49" charset="0"/>
                <a:cs typeface="Courier New" panose="02070309020205020404" pitchFamily="49" charset="0"/>
              </a:rPr>
              <a:t>times:arange</a:t>
            </a:r>
            <a:r>
              <a:rPr lang="en-US" sz="1200" dirty="0">
                <a:latin typeface="Courier New" panose="02070309020205020404" pitchFamily="49" charset="0"/>
                <a:cs typeface="Courier New" panose="02070309020205020404" pitchFamily="49" charset="0"/>
              </a:rPr>
              <a:t>[0;10;dt];</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Initial conditions</a:t>
            </a:r>
          </a:p>
          <a:p>
            <a:pPr marL="0" indent="0">
              <a:buNone/>
            </a:pPr>
            <a:r>
              <a:rPr lang="en-US" sz="1200" dirty="0">
                <a:latin typeface="Courier New" panose="02070309020205020404" pitchFamily="49" charset="0"/>
                <a:cs typeface="Courier New" panose="02070309020205020404" pitchFamily="49" charset="0"/>
              </a:rPr>
              <a:t>x0:0; y0:0; vx0:50; vy0:50; / pos in m; vel in m/s</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endParaRPr lang="en-US" sz="1200" dirty="0">
              <a:latin typeface="Courier New" panose="02070309020205020404" pitchFamily="49" charset="0"/>
              <a:cs typeface="Courier New" panose="02070309020205020404" pitchFamily="49" charset="0"/>
            </a:endParaRPr>
          </a:p>
        </p:txBody>
      </p:sp>
      <p:sp>
        <p:nvSpPr>
          <p:cNvPr id="4" name="Content Placeholder 3">
            <a:extLst>
              <a:ext uri="{FF2B5EF4-FFF2-40B4-BE49-F238E27FC236}">
                <a16:creationId xmlns:a16="http://schemas.microsoft.com/office/drawing/2014/main" id="{68634F60-5796-438E-808B-D52176E542F6}"/>
              </a:ext>
            </a:extLst>
          </p:cNvPr>
          <p:cNvSpPr>
            <a:spLocks noGrp="1"/>
          </p:cNvSpPr>
          <p:nvPr>
            <p:ph sz="half" idx="2"/>
          </p:nvPr>
        </p:nvSpPr>
        <p:spPr/>
        <p:txBody>
          <a:bodyPr>
            <a:noAutofit/>
          </a:bodyPr>
          <a:lstStyle/>
          <a:p>
            <a:pPr marL="0" indent="0">
              <a:buNone/>
            </a:pPr>
            <a:r>
              <a:rPr lang="en-US" sz="1200" dirty="0">
                <a:latin typeface="Courier New" panose="02070309020205020404" pitchFamily="49" charset="0"/>
                <a:cs typeface="Courier New" panose="02070309020205020404" pitchFamily="49" charset="0"/>
              </a:rPr>
              <a:t>/ Actual trajectory</a:t>
            </a:r>
          </a:p>
          <a:p>
            <a:pPr marL="0" indent="0">
              <a:buNone/>
            </a:pPr>
            <a:r>
              <a:rPr lang="en-US" sz="1200" dirty="0" err="1">
                <a:latin typeface="Courier New" panose="02070309020205020404" pitchFamily="49" charset="0"/>
                <a:cs typeface="Courier New" panose="02070309020205020404" pitchFamily="49" charset="0"/>
              </a:rPr>
              <a:t>atraj</a:t>
            </a:r>
            <a:r>
              <a:rPr lang="en-US" sz="1200" dirty="0">
                <a:latin typeface="Courier New" panose="02070309020205020404" pitchFamily="49" charset="0"/>
                <a:cs typeface="Courier New" panose="02070309020205020404" pitchFamily="49" charset="0"/>
              </a:rPr>
              <a:t>:{[g;x0;y0;vx0;vy0;t]</a:t>
            </a:r>
          </a:p>
          <a:p>
            <a:pPr marL="0" indent="0">
              <a:buNone/>
            </a:pPr>
            <a:r>
              <a:rPr lang="en-US" sz="1200" dirty="0">
                <a:latin typeface="Courier New" panose="02070309020205020404" pitchFamily="49" charset="0"/>
                <a:cs typeface="Courier New" panose="02070309020205020404" pitchFamily="49" charset="0"/>
              </a:rPr>
              <a:t>  x:x0+vx0*t;               / x pos</a:t>
            </a:r>
          </a:p>
          <a:p>
            <a:pPr marL="0" indent="0">
              <a:buNone/>
            </a:pPr>
            <a:r>
              <a:rPr lang="en-US" sz="1200" dirty="0">
                <a:latin typeface="Courier New" panose="02070309020205020404" pitchFamily="49" charset="0"/>
                <a:cs typeface="Courier New" panose="02070309020205020404" pitchFamily="49" charset="0"/>
              </a:rPr>
              <a:t>  y:-[y0+vy0*t;0.5*g*t*t];  / y pos y0+vy0*t-0.5*g*t^2</a:t>
            </a:r>
          </a:p>
          <a:p>
            <a:pPr marL="0" indent="0">
              <a:buNone/>
            </a:pPr>
            <a:r>
              <a:rPr lang="en-US" sz="1200" dirty="0">
                <a:latin typeface="Courier New" panose="02070309020205020404" pitchFamily="49" charset="0"/>
                <a:cs typeface="Courier New" panose="02070309020205020404" pitchFamily="49" charset="0"/>
              </a:rPr>
              <a:t>  vx:vx0;                   / x vel (no air resistance)</a:t>
            </a:r>
          </a:p>
          <a:p>
            <a:pPr marL="0" indent="0">
              <a:buNone/>
            </a:pPr>
            <a:r>
              <a:rPr lang="en-US" sz="1200" dirty="0">
                <a:latin typeface="Courier New" panose="02070309020205020404" pitchFamily="49" charset="0"/>
                <a:cs typeface="Courier New" panose="02070309020205020404" pitchFamily="49" charset="0"/>
              </a:rPr>
              <a:t>  vy:vy0-g*t;               / y vel (gravity but no air res)</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x;y;vx;vy</a:t>
            </a:r>
            <a:r>
              <a:rPr lang="en-US" sz="1200" dirty="0">
                <a:latin typeface="Courier New" panose="02070309020205020404" pitchFamily="49" charset="0"/>
                <a:cs typeface="Courier New" panose="02070309020205020404" pitchFamily="49" charset="0"/>
              </a:rPr>
              <a:t>)};</a:t>
            </a:r>
          </a:p>
          <a:p>
            <a:pPr marL="0" indent="0">
              <a:buNone/>
            </a:pPr>
            <a:r>
              <a:rPr lang="en-US" sz="1200" dirty="0" err="1">
                <a:latin typeface="Courier New" panose="02070309020205020404" pitchFamily="49" charset="0"/>
                <a:cs typeface="Courier New" panose="02070309020205020404" pitchFamily="49" charset="0"/>
              </a:rPr>
              <a:t>act_traj:atraj</a:t>
            </a:r>
            <a:r>
              <a:rPr lang="en-US" sz="1200" dirty="0">
                <a:latin typeface="Courier New" panose="02070309020205020404" pitchFamily="49" charset="0"/>
                <a:cs typeface="Courier New" panose="02070309020205020404" pitchFamily="49" charset="0"/>
              </a:rPr>
              <a:t>[g;x0;y0;vx0;vy0;];</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Simulate actual trajectory</a:t>
            </a:r>
          </a:p>
          <a:p>
            <a:pPr marL="0" indent="0">
              <a:buNone/>
            </a:pPr>
            <a:r>
              <a:rPr lang="en-US" sz="1200" dirty="0" err="1">
                <a:latin typeface="Courier New" panose="02070309020205020404" pitchFamily="49" charset="0"/>
                <a:cs typeface="Courier New" panose="02070309020205020404" pitchFamily="49" charset="0"/>
              </a:rPr>
              <a:t>true_traj:act_traj</a:t>
            </a:r>
            <a:r>
              <a:rPr lang="en-US" sz="1200" dirty="0">
                <a:latin typeface="Courier New" panose="02070309020205020404" pitchFamily="49" charset="0"/>
                <a:cs typeface="Courier New" panose="02070309020205020404" pitchFamily="49" charset="0"/>
              </a:rPr>
              <a:t>[times];  / use the projection</a:t>
            </a:r>
          </a:p>
          <a:p>
            <a:pPr marL="0" indent="0">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96925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E96CB-2365-49E0-BA19-2E007721B06E}"/>
              </a:ext>
            </a:extLst>
          </p:cNvPr>
          <p:cNvSpPr>
            <a:spLocks noGrp="1"/>
          </p:cNvSpPr>
          <p:nvPr>
            <p:ph type="title"/>
          </p:nvPr>
        </p:nvSpPr>
        <p:spPr/>
        <p:txBody>
          <a:bodyPr/>
          <a:lstStyle/>
          <a:p>
            <a:r>
              <a:rPr lang="en-US" dirty="0"/>
              <a:t>q/KDB+ Code</a:t>
            </a:r>
          </a:p>
        </p:txBody>
      </p:sp>
      <p:sp>
        <p:nvSpPr>
          <p:cNvPr id="3" name="Content Placeholder 2">
            <a:extLst>
              <a:ext uri="{FF2B5EF4-FFF2-40B4-BE49-F238E27FC236}">
                <a16:creationId xmlns:a16="http://schemas.microsoft.com/office/drawing/2014/main" id="{0231F2F8-8A23-4BAD-B906-B29918C223BB}"/>
              </a:ext>
            </a:extLst>
          </p:cNvPr>
          <p:cNvSpPr>
            <a:spLocks noGrp="1"/>
          </p:cNvSpPr>
          <p:nvPr>
            <p:ph sz="half" idx="1"/>
          </p:nvPr>
        </p:nvSpPr>
        <p:spPr/>
        <p:txBody>
          <a:bodyPr>
            <a:noAutofit/>
          </a:bodyPr>
          <a:lstStyle/>
          <a:p>
            <a:pPr marL="0" indent="0">
              <a:buNone/>
            </a:pPr>
            <a:r>
              <a:rPr lang="en-US" sz="1200" dirty="0">
                <a:latin typeface="Courier New" panose="02070309020205020404" pitchFamily="49" charset="0"/>
                <a:cs typeface="Courier New" panose="02070309020205020404" pitchFamily="49" charset="0"/>
              </a:rPr>
              <a:t>/ Simulate measurements</a:t>
            </a:r>
          </a:p>
          <a:p>
            <a:pPr marL="0" indent="0">
              <a:buNone/>
            </a:pPr>
            <a:r>
              <a:rPr lang="en-US" sz="1200" dirty="0">
                <a:latin typeface="Courier New" panose="02070309020205020404" pitchFamily="49" charset="0"/>
                <a:cs typeface="Courier New" panose="02070309020205020404" pitchFamily="49" charset="0"/>
              </a:rPr>
              <a:t>pos_meas_noise:1.0;  / standard dev of position measurements</a:t>
            </a:r>
          </a:p>
          <a:p>
            <a:pPr marL="0" indent="0">
              <a:buNone/>
            </a:pPr>
            <a:r>
              <a:rPr lang="en-US" sz="1200" dirty="0">
                <a:latin typeface="Courier New" panose="02070309020205020404" pitchFamily="49" charset="0"/>
                <a:cs typeface="Courier New" panose="02070309020205020404" pitchFamily="49" charset="0"/>
              </a:rPr>
              <a:t>vel_meas_noise:0.5;  / standard dev of velocity measurements</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Use Nick </a:t>
            </a:r>
            <a:r>
              <a:rPr lang="en-US" sz="1200" dirty="0" err="1">
                <a:latin typeface="Courier New" panose="02070309020205020404" pitchFamily="49" charset="0"/>
                <a:cs typeface="Courier New" panose="02070309020205020404" pitchFamily="49" charset="0"/>
              </a:rPr>
              <a:t>Psaris</a:t>
            </a:r>
            <a:r>
              <a:rPr lang="en-US" sz="1200" dirty="0">
                <a:latin typeface="Courier New" panose="02070309020205020404" pitchFamily="49" charset="0"/>
                <a:cs typeface="Courier New" panose="02070309020205020404" pitchFamily="49" charset="0"/>
              </a:rPr>
              <a:t> Box Muller algorithm for </a:t>
            </a:r>
          </a:p>
          <a:p>
            <a:pPr marL="0" indent="0">
              <a:buNone/>
            </a:pPr>
            <a:r>
              <a:rPr lang="en-US" sz="1200" dirty="0">
                <a:latin typeface="Courier New" panose="02070309020205020404" pitchFamily="49" charset="0"/>
                <a:cs typeface="Courier New" panose="02070309020205020404" pitchFamily="49" charset="0"/>
              </a:rPr>
              <a:t>/ generating pairs of independent, standard normally distributed</a:t>
            </a:r>
          </a:p>
          <a:p>
            <a:pPr marL="0" indent="0">
              <a:buNone/>
            </a:pPr>
            <a:r>
              <a:rPr lang="en-US" sz="1200" dirty="0">
                <a:latin typeface="Courier New" panose="02070309020205020404" pitchFamily="49" charset="0"/>
                <a:cs typeface="Courier New" panose="02070309020205020404" pitchFamily="49" charset="0"/>
              </a:rPr>
              <a:t>/ random variables from uniformly distributed random variables</a:t>
            </a:r>
          </a:p>
          <a:p>
            <a:pPr marL="0" indent="0">
              <a:buNone/>
            </a:pPr>
            <a:r>
              <a:rPr lang="en-US" sz="1200" dirty="0" err="1">
                <a:latin typeface="Courier New" panose="02070309020205020404" pitchFamily="49" charset="0"/>
                <a:cs typeface="Courier New" panose="02070309020205020404" pitchFamily="49" charset="0"/>
              </a:rPr>
              <a:t>meas_traj:true_traj</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pos_meas_noise;vel_meas_noise</a:t>
            </a:r>
            <a:r>
              <a:rPr lang="en-US" sz="1200" dirty="0">
                <a:latin typeface="Courier New" panose="02070309020205020404" pitchFamily="49" charset="0"/>
                <a:cs typeface="Courier New" panose="02070309020205020404" pitchFamily="49" charset="0"/>
              </a:rPr>
              <a:t>)0 0 1 1;]  / scale std dev</a:t>
            </a:r>
          </a:p>
          <a:p>
            <a:pPr marL="0" indent="0">
              <a:buNone/>
            </a:pPr>
            <a:r>
              <a:rPr lang="en-US" sz="1200" dirty="0">
                <a:latin typeface="Courier New" panose="02070309020205020404" pitchFamily="49" charset="0"/>
                <a:cs typeface="Courier New" panose="02070309020205020404" pitchFamily="49" charset="0"/>
              </a:rPr>
              <a:t>  (4 0N)#.stat.bm*[4;count times]?1f;         / measurement errors</a:t>
            </a:r>
          </a:p>
          <a:p>
            <a:pPr marL="0" indent="0">
              <a:buNone/>
            </a:pPr>
            <a:endParaRPr lang="en-US" sz="1200" dirty="0">
              <a:latin typeface="Courier New" panose="02070309020205020404" pitchFamily="49" charset="0"/>
              <a:cs typeface="Courier New" panose="02070309020205020404" pitchFamily="49" charset="0"/>
            </a:endParaRPr>
          </a:p>
        </p:txBody>
      </p:sp>
      <p:sp>
        <p:nvSpPr>
          <p:cNvPr id="4" name="Content Placeholder 3">
            <a:extLst>
              <a:ext uri="{FF2B5EF4-FFF2-40B4-BE49-F238E27FC236}">
                <a16:creationId xmlns:a16="http://schemas.microsoft.com/office/drawing/2014/main" id="{68634F60-5796-438E-808B-D52176E542F6}"/>
              </a:ext>
            </a:extLst>
          </p:cNvPr>
          <p:cNvSpPr>
            <a:spLocks noGrp="1"/>
          </p:cNvSpPr>
          <p:nvPr>
            <p:ph sz="half" idx="2"/>
          </p:nvPr>
        </p:nvSpPr>
        <p:spPr/>
        <p:txBody>
          <a:bodyPr>
            <a:noAutofit/>
          </a:bodyPr>
          <a:lstStyle/>
          <a:p>
            <a:pPr marL="0" indent="0">
              <a:buNone/>
            </a:pPr>
            <a:r>
              <a:rPr lang="en-US" sz="1200" dirty="0">
                <a:latin typeface="Courier New" panose="02070309020205020404" pitchFamily="49" charset="0"/>
                <a:cs typeface="Courier New" panose="02070309020205020404" pitchFamily="49" charset="0"/>
              </a:rPr>
              <a:t>id:{(2#x)#1,x#0};  / Identity matrix from </a:t>
            </a:r>
            <a:r>
              <a:rPr lang="en-US" sz="1200" dirty="0" err="1">
                <a:latin typeface="Courier New" panose="02070309020205020404" pitchFamily="49" charset="0"/>
                <a:cs typeface="Courier New" panose="02070309020205020404" pitchFamily="49" charset="0"/>
              </a:rPr>
              <a:t>qphrasebook</a:t>
            </a:r>
            <a:endParaRPr lang="en-US" sz="1200" dirty="0">
              <a:latin typeface="Courier New" panose="02070309020205020404" pitchFamily="49" charset="0"/>
              <a:cs typeface="Courier New" panose="02070309020205020404" pitchFamily="49" charset="0"/>
            </a:endParaRP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Kalman Filter</a:t>
            </a:r>
          </a:p>
          <a:p>
            <a:pPr marL="0" indent="0">
              <a:buNone/>
            </a:pPr>
            <a:r>
              <a:rPr lang="en-US" sz="1200" dirty="0">
                <a:latin typeface="Courier New" panose="02070309020205020404" pitchFamily="49" charset="0"/>
                <a:cs typeface="Courier New" panose="02070309020205020404" pitchFamily="49" charset="0"/>
              </a:rPr>
              <a:t>/ Initialization</a:t>
            </a:r>
          </a:p>
          <a:p>
            <a:pPr marL="0" indent="0">
              <a:buNone/>
            </a:pPr>
            <a:r>
              <a:rPr lang="en-US" sz="1200" dirty="0">
                <a:latin typeface="Courier New" panose="02070309020205020404" pitchFamily="49" charset="0"/>
                <a:cs typeface="Courier New" panose="02070309020205020404" pitchFamily="49" charset="0"/>
              </a:rPr>
              <a:t>/ State vector [x, y, </a:t>
            </a:r>
            <a:r>
              <a:rPr lang="en-US" sz="1200" dirty="0" err="1">
                <a:latin typeface="Courier New" panose="02070309020205020404" pitchFamily="49" charset="0"/>
                <a:cs typeface="Courier New" panose="02070309020205020404" pitchFamily="49" charset="0"/>
              </a:rPr>
              <a:t>vx</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vy</a:t>
            </a:r>
            <a:r>
              <a:rPr lang="en-US" sz="1200" dirty="0">
                <a:latin typeface="Courier New" panose="02070309020205020404" pitchFamily="49" charset="0"/>
                <a:cs typeface="Courier New" panose="02070309020205020404" pitchFamily="49" charset="0"/>
              </a:rPr>
              <a:t>]</a:t>
            </a:r>
          </a:p>
          <a:p>
            <a:pPr marL="0" indent="0">
              <a:buNone/>
            </a:pPr>
            <a:r>
              <a:rPr lang="en-US" sz="1200" dirty="0" err="1">
                <a:latin typeface="Courier New" panose="02070309020205020404" pitchFamily="49" charset="0"/>
                <a:cs typeface="Courier New" panose="02070309020205020404" pitchFamily="49" charset="0"/>
              </a:rPr>
              <a:t>x_est</a:t>
            </a:r>
            <a:r>
              <a:rPr lang="en-US" sz="1200" dirty="0">
                <a:latin typeface="Courier New" panose="02070309020205020404" pitchFamily="49" charset="0"/>
                <a:cs typeface="Courier New" panose="02070309020205020404" pitchFamily="49" charset="0"/>
              </a:rPr>
              <a:t>:(4;count times)#0f;</a:t>
            </a:r>
          </a:p>
          <a:p>
            <a:pPr marL="0" indent="0">
              <a:buNone/>
            </a:pPr>
            <a:r>
              <a:rPr lang="en-US" sz="1200" dirty="0">
                <a:latin typeface="Courier New" panose="02070309020205020404" pitchFamily="49" charset="0"/>
                <a:cs typeface="Courier New" panose="02070309020205020404" pitchFamily="49" charset="0"/>
              </a:rPr>
              <a:t>P:"f"$id 4;       / State Covariance matrix</a:t>
            </a:r>
          </a:p>
          <a:p>
            <a:pPr marL="0" indent="0">
              <a:buNone/>
            </a:pPr>
            <a:r>
              <a:rPr lang="en-US" sz="1200" dirty="0">
                <a:latin typeface="Courier New" panose="02070309020205020404" pitchFamily="49" charset="0"/>
                <a:cs typeface="Courier New" panose="02070309020205020404" pitchFamily="49" charset="0"/>
              </a:rPr>
              <a:t>R:*[(pos_meas_noise;vel_meas_noise)0 0 1 1;]</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f"$id</a:t>
            </a:r>
            <a:r>
              <a:rPr lang="en-US" sz="1200" dirty="0">
                <a:latin typeface="Courier New" panose="02070309020205020404" pitchFamily="49" charset="0"/>
                <a:cs typeface="Courier New" panose="02070309020205020404" pitchFamily="49" charset="0"/>
              </a:rPr>
              <a:t> 4;       / Measurement Noise Covariance</a:t>
            </a:r>
          </a:p>
          <a:p>
            <a:pPr marL="0" indent="0">
              <a:buNone/>
            </a:pPr>
            <a:r>
              <a:rPr lang="en-US" sz="1200" dirty="0">
                <a:latin typeface="Courier New" panose="02070309020205020404" pitchFamily="49" charset="0"/>
                <a:cs typeface="Courier New" panose="02070309020205020404" pitchFamily="49" charset="0"/>
              </a:rPr>
              <a:t>Q:0.005*"</a:t>
            </a:r>
            <a:r>
              <a:rPr lang="en-US" sz="1200" dirty="0" err="1">
                <a:latin typeface="Courier New" panose="02070309020205020404" pitchFamily="49" charset="0"/>
                <a:cs typeface="Courier New" panose="02070309020205020404" pitchFamily="49" charset="0"/>
              </a:rPr>
              <a:t>f"$id</a:t>
            </a:r>
            <a:r>
              <a:rPr lang="en-US" sz="1200" dirty="0">
                <a:latin typeface="Courier New" panose="02070309020205020404" pitchFamily="49" charset="0"/>
                <a:cs typeface="Courier New" panose="02070309020205020404" pitchFamily="49" charset="0"/>
              </a:rPr>
              <a:t> 4; / Process Noise Covariance</a:t>
            </a:r>
          </a:p>
          <a:p>
            <a:pPr marL="0" indent="0">
              <a:buNone/>
            </a:pPr>
            <a:r>
              <a:rPr lang="en-US" sz="1200" dirty="0">
                <a:latin typeface="Courier New" panose="02070309020205020404" pitchFamily="49" charset="0"/>
                <a:cs typeface="Courier New" panose="02070309020205020404" pitchFamily="49" charset="0"/>
              </a:rPr>
              <a:t>F:"f"$id 4;       / State Transition Matrix</a:t>
            </a:r>
          </a:p>
          <a:p>
            <a:pPr marL="0" indent="0">
              <a:buNone/>
            </a:pPr>
            <a:r>
              <a:rPr lang="en-US" sz="1200" dirty="0">
                <a:latin typeface="Courier New" panose="02070309020205020404" pitchFamily="49" charset="0"/>
                <a:cs typeface="Courier New" panose="02070309020205020404" pitchFamily="49" charset="0"/>
              </a:rPr>
              <a:t>F:(@[F 0;2;+;dt];@[F 1;3;+;dt];F 2;F 3);</a:t>
            </a:r>
          </a:p>
          <a:p>
            <a:pPr marL="0" indent="0">
              <a:buNone/>
            </a:pPr>
            <a:r>
              <a:rPr lang="en-US" sz="1200" dirty="0">
                <a:latin typeface="Courier New" panose="02070309020205020404" pitchFamily="49" charset="0"/>
                <a:cs typeface="Courier New" panose="02070309020205020404" pitchFamily="49" charset="0"/>
              </a:rPr>
              <a:t>H:"f"$id 4;       / Measurement Matrix (pos and vel)</a:t>
            </a:r>
          </a:p>
          <a:p>
            <a:pPr marL="0" indent="0">
              <a:buNone/>
            </a:pPr>
            <a:r>
              <a:rPr lang="en-US" sz="1200" dirty="0">
                <a:latin typeface="Courier New" panose="02070309020205020404" pitchFamily="49" charset="0"/>
                <a:cs typeface="Courier New" panose="02070309020205020404" pitchFamily="49" charset="0"/>
              </a:rPr>
              <a:t>G:(4;4;count times)#0f;</a:t>
            </a:r>
          </a:p>
        </p:txBody>
      </p:sp>
    </p:spTree>
    <p:extLst>
      <p:ext uri="{BB962C8B-B14F-4D97-AF65-F5344CB8AC3E}">
        <p14:creationId xmlns:p14="http://schemas.microsoft.com/office/powerpoint/2010/main" val="654778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A4E879-588D-2635-C4A3-EF7E3BAB1F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F7D448-98B9-51E5-7051-C3158C092426}"/>
              </a:ext>
            </a:extLst>
          </p:cNvPr>
          <p:cNvSpPr>
            <a:spLocks noGrp="1"/>
          </p:cNvSpPr>
          <p:nvPr>
            <p:ph type="title"/>
          </p:nvPr>
        </p:nvSpPr>
        <p:spPr/>
        <p:txBody>
          <a:bodyPr/>
          <a:lstStyle/>
          <a:p>
            <a:r>
              <a:rPr lang="en-US" dirty="0"/>
              <a:t>q/KDB+ Code</a:t>
            </a:r>
          </a:p>
        </p:txBody>
      </p:sp>
      <p:sp>
        <p:nvSpPr>
          <p:cNvPr id="3" name="Content Placeholder 2">
            <a:extLst>
              <a:ext uri="{FF2B5EF4-FFF2-40B4-BE49-F238E27FC236}">
                <a16:creationId xmlns:a16="http://schemas.microsoft.com/office/drawing/2014/main" id="{FBD846BA-9DC5-1D50-741D-E8E3A1C2B0AB}"/>
              </a:ext>
            </a:extLst>
          </p:cNvPr>
          <p:cNvSpPr>
            <a:spLocks noGrp="1"/>
          </p:cNvSpPr>
          <p:nvPr>
            <p:ph sz="half" idx="1"/>
          </p:nvPr>
        </p:nvSpPr>
        <p:spPr>
          <a:xfrm>
            <a:off x="685800" y="1781094"/>
            <a:ext cx="5334000" cy="4024125"/>
          </a:xfrm>
        </p:spPr>
        <p:txBody>
          <a:bodyPr>
            <a:noAutofit/>
          </a:bodyPr>
          <a:lstStyle/>
          <a:p>
            <a:pPr marL="0" indent="0">
              <a:buNone/>
            </a:pPr>
            <a:r>
              <a:rPr lang="en-US" sz="1200" dirty="0">
                <a:latin typeface="Courier New" panose="02070309020205020404" pitchFamily="49" charset="0"/>
                <a:cs typeface="Courier New" panose="02070309020205020404" pitchFamily="49" charset="0"/>
              </a:rPr>
              <a:t>/ KF Prediction Step</a:t>
            </a:r>
          </a:p>
          <a:p>
            <a:pPr marL="0" indent="0">
              <a:buNone/>
            </a:pPr>
            <a:r>
              <a:rPr lang="en-US" sz="1200" dirty="0">
                <a:latin typeface="Courier New" panose="02070309020205020404" pitchFamily="49" charset="0"/>
                <a:cs typeface="Courier New" panose="02070309020205020404" pitchFamily="49" charset="0"/>
              </a:rPr>
              <a:t>// Predict next state using </a:t>
            </a:r>
            <a:r>
              <a:rPr lang="en-US" sz="1200" dirty="0" err="1">
                <a:latin typeface="Courier New" panose="02070309020205020404" pitchFamily="49" charset="0"/>
                <a:cs typeface="Courier New" panose="02070309020205020404" pitchFamily="49" charset="0"/>
              </a:rPr>
              <a:t>prev</a:t>
            </a:r>
            <a:r>
              <a:rPr lang="en-US" sz="1200" dirty="0">
                <a:latin typeface="Courier New" panose="02070309020205020404" pitchFamily="49" charset="0"/>
                <a:cs typeface="Courier New" panose="02070309020205020404" pitchFamily="49" charset="0"/>
              </a:rPr>
              <a:t> state and the F, state transition matrix</a:t>
            </a:r>
          </a:p>
          <a:p>
            <a:pPr marL="0" indent="0">
              <a:buNone/>
            </a:pPr>
            <a:r>
              <a:rPr lang="en-US" sz="1200" dirty="0">
                <a:latin typeface="Courier New" panose="02070309020205020404" pitchFamily="49" charset="0"/>
                <a:cs typeface="Courier New" panose="02070309020205020404" pitchFamily="49" charset="0"/>
              </a:rPr>
              <a:t>// Predict state uncertainty (update P, covariance matrix using Q, process noise</a:t>
            </a:r>
          </a:p>
          <a:p>
            <a:pPr marL="0" indent="0">
              <a:buNone/>
            </a:pPr>
            <a:r>
              <a:rPr lang="en-US" sz="1200" dirty="0" err="1">
                <a:latin typeface="Courier New" panose="02070309020205020404" pitchFamily="49" charset="0"/>
                <a:cs typeface="Courier New" panose="02070309020205020404" pitchFamily="49" charset="0"/>
              </a:rPr>
              <a:t>predictState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F;ps;P;Q</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ns:F$ps</a:t>
            </a:r>
            <a:r>
              <a:rPr lang="en-US" sz="1200" dirty="0">
                <a:latin typeface="Courier New" panose="02070309020205020404" pitchFamily="49" charset="0"/>
                <a:cs typeface="Courier New" panose="02070309020205020404" pitchFamily="49" charset="0"/>
              </a:rPr>
              <a:t>;                / predicted next state</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nP</a:t>
            </a:r>
            <a:r>
              <a:rPr lang="en-US" sz="1200" dirty="0">
                <a:latin typeface="Courier New" panose="02070309020205020404" pitchFamily="49" charset="0"/>
                <a:cs typeface="Courier New" panose="02070309020205020404" pitchFamily="49" charset="0"/>
              </a:rPr>
              <a:t>:$[F;$[</a:t>
            </a:r>
            <a:r>
              <a:rPr lang="en-US" sz="1200" dirty="0" err="1">
                <a:latin typeface="Courier New" panose="02070309020205020404" pitchFamily="49" charset="0"/>
                <a:cs typeface="Courier New" panose="02070309020205020404" pitchFamily="49" charset="0"/>
              </a:rPr>
              <a:t>P;flip</a:t>
            </a:r>
            <a:r>
              <a:rPr lang="en-US" sz="1200" dirty="0">
                <a:latin typeface="Courier New" panose="02070309020205020404" pitchFamily="49" charset="0"/>
                <a:cs typeface="Courier New" panose="02070309020205020404" pitchFamily="49" charset="0"/>
              </a:rPr>
              <a:t> F]]+Q;  / predicted next P</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ns;nP</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Kalman Gain (K) weight of measurement vs prediction</a:t>
            </a:r>
          </a:p>
          <a:p>
            <a:pPr marL="0" indent="0">
              <a:buNone/>
            </a:pPr>
            <a:r>
              <a:rPr lang="en-US" sz="1200" dirty="0">
                <a:latin typeface="Courier New" panose="02070309020205020404" pitchFamily="49" charset="0"/>
                <a:cs typeface="Courier New" panose="02070309020205020404" pitchFamily="49" charset="0"/>
              </a:rPr>
              <a:t>// done in the update step</a:t>
            </a:r>
          </a:p>
          <a:p>
            <a:pPr marL="0" indent="0">
              <a:buNone/>
            </a:pPr>
            <a:r>
              <a:rPr lang="en-US" sz="1200" dirty="0" err="1">
                <a:latin typeface="Courier New" panose="02070309020205020404" pitchFamily="49" charset="0"/>
                <a:cs typeface="Courier New" panose="02070309020205020404" pitchFamily="49" charset="0"/>
              </a:rPr>
              <a:t>computeKalmanGain</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H;pP;R</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S:$[H;$[pP;flip H]]+R;   / intermediate matrix for inversion</a:t>
            </a:r>
          </a:p>
          <a:p>
            <a:pPr marL="0" indent="0">
              <a:buNone/>
            </a:pPr>
            <a:r>
              <a:rPr lang="en-US" sz="1200" dirty="0">
                <a:latin typeface="Courier New" panose="02070309020205020404" pitchFamily="49" charset="0"/>
                <a:cs typeface="Courier New" panose="02070309020205020404" pitchFamily="49" charset="0"/>
              </a:rPr>
              <a:t>  K:$[pP;$[flip </a:t>
            </a:r>
            <a:r>
              <a:rPr lang="en-US" sz="1200" dirty="0" err="1">
                <a:latin typeface="Courier New" panose="02070309020205020404" pitchFamily="49" charset="0"/>
                <a:cs typeface="Courier New" panose="02070309020205020404" pitchFamily="49" charset="0"/>
              </a:rPr>
              <a:t>H;inv</a:t>
            </a:r>
            <a:r>
              <a:rPr lang="en-US" sz="1200" dirty="0">
                <a:latin typeface="Courier New" panose="02070309020205020404" pitchFamily="49" charset="0"/>
                <a:cs typeface="Courier New" panose="02070309020205020404" pitchFamily="49" charset="0"/>
              </a:rPr>
              <a:t> S]]  / inv uses LU decomposition</a:t>
            </a:r>
          </a:p>
          <a:p>
            <a:pPr marL="0" indent="0">
              <a:buNone/>
            </a:pPr>
            <a:r>
              <a:rPr lang="en-US" sz="1200" dirty="0">
                <a:latin typeface="Courier New" panose="02070309020205020404" pitchFamily="49" charset="0"/>
                <a:cs typeface="Courier New" panose="02070309020205020404" pitchFamily="49" charset="0"/>
              </a:rPr>
              <a:t>  };</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endParaRPr lang="en-US" sz="1200" dirty="0">
              <a:latin typeface="Courier New" panose="02070309020205020404" pitchFamily="49" charset="0"/>
              <a:cs typeface="Courier New" panose="02070309020205020404" pitchFamily="49" charset="0"/>
            </a:endParaRPr>
          </a:p>
        </p:txBody>
      </p:sp>
      <p:sp>
        <p:nvSpPr>
          <p:cNvPr id="4" name="Content Placeholder 3">
            <a:extLst>
              <a:ext uri="{FF2B5EF4-FFF2-40B4-BE49-F238E27FC236}">
                <a16:creationId xmlns:a16="http://schemas.microsoft.com/office/drawing/2014/main" id="{24841473-FA2A-9375-7987-F3417A564432}"/>
              </a:ext>
            </a:extLst>
          </p:cNvPr>
          <p:cNvSpPr>
            <a:spLocks noGrp="1"/>
          </p:cNvSpPr>
          <p:nvPr>
            <p:ph sz="half" idx="2"/>
          </p:nvPr>
        </p:nvSpPr>
        <p:spPr>
          <a:xfrm>
            <a:off x="6172200" y="1781094"/>
            <a:ext cx="5334000" cy="4024125"/>
          </a:xfrm>
        </p:spPr>
        <p:txBody>
          <a:bodyPr>
            <a:noAutofit/>
          </a:bodyPr>
          <a:lstStyle/>
          <a:p>
            <a:pPr marL="0" indent="0">
              <a:buNone/>
            </a:pPr>
            <a:r>
              <a:rPr lang="en-US" sz="1200" dirty="0">
                <a:latin typeface="Courier New" panose="02070309020205020404" pitchFamily="49" charset="0"/>
                <a:cs typeface="Courier New" panose="02070309020205020404" pitchFamily="49" charset="0"/>
              </a:rPr>
              <a:t>/ KF Update Step</a:t>
            </a:r>
          </a:p>
          <a:p>
            <a:pPr marL="0" indent="0">
              <a:buNone/>
            </a:pPr>
            <a:r>
              <a:rPr lang="en-US" sz="1200" dirty="0">
                <a:latin typeface="Courier New" panose="02070309020205020404" pitchFamily="49" charset="0"/>
                <a:cs typeface="Courier New" panose="02070309020205020404" pitchFamily="49" charset="0"/>
              </a:rPr>
              <a:t>// Update corrects predicted state with new measurement</a:t>
            </a:r>
          </a:p>
          <a:p>
            <a:pPr marL="0" indent="0">
              <a:buNone/>
            </a:pPr>
            <a:r>
              <a:rPr lang="en-US" sz="1200" dirty="0">
                <a:latin typeface="Courier New" panose="02070309020205020404" pitchFamily="49" charset="0"/>
                <a:cs typeface="Courier New" panose="02070309020205020404" pitchFamily="49" charset="0"/>
              </a:rPr>
              <a:t>// Kalman Gain (K) adjusts predicted state based on the measurement residual</a:t>
            </a:r>
          </a:p>
          <a:p>
            <a:pPr marL="0" indent="0">
              <a:buNone/>
            </a:pPr>
            <a:r>
              <a:rPr lang="en-US" sz="1200" dirty="0">
                <a:latin typeface="Courier New" panose="02070309020205020404" pitchFamily="49" charset="0"/>
                <a:cs typeface="Courier New" panose="02070309020205020404" pitchFamily="49" charset="0"/>
              </a:rPr>
              <a:t>// Update state estimate and uncertainty (covariance)</a:t>
            </a:r>
          </a:p>
          <a:p>
            <a:pPr marL="0" indent="0">
              <a:buNone/>
            </a:pPr>
            <a:r>
              <a:rPr lang="en-US" sz="1200" dirty="0" err="1">
                <a:latin typeface="Courier New" panose="02070309020205020404" pitchFamily="49" charset="0"/>
                <a:cs typeface="Courier New" panose="02070309020205020404" pitchFamily="49" charset="0"/>
              </a:rPr>
              <a:t>updateStateEstimate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H;pP;R;ms;ps</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id:{(2#x)#1,x#0};</a:t>
            </a:r>
          </a:p>
          <a:p>
            <a:pPr marL="0" indent="0">
              <a:buNone/>
            </a:pPr>
            <a:r>
              <a:rPr lang="en-US" sz="1200" dirty="0">
                <a:latin typeface="Courier New" panose="02070309020205020404" pitchFamily="49" charset="0"/>
                <a:cs typeface="Courier New" panose="02070309020205020404" pitchFamily="49" charset="0"/>
              </a:rPr>
              <a:t>  I:"f"$id 4;    / Identity Matrix</a:t>
            </a:r>
          </a:p>
          <a:p>
            <a:pPr marL="0" indent="0">
              <a:buNone/>
            </a:pPr>
            <a:r>
              <a:rPr lang="en-US" sz="1200" dirty="0">
                <a:latin typeface="Courier New" panose="02070309020205020404" pitchFamily="49" charset="0"/>
                <a:cs typeface="Courier New" panose="02070309020205020404" pitchFamily="49" charset="0"/>
              </a:rPr>
              <a:t>  K:computeKalmanGain[H;pP;R];</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y:ms-$[H;ps];  / measurement residuals</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es:ps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K;y</a:t>
            </a:r>
            <a:r>
              <a:rPr lang="en-US" sz="1200" dirty="0">
                <a:latin typeface="Courier New" panose="02070309020205020404" pitchFamily="49" charset="0"/>
                <a:cs typeface="Courier New" panose="02070309020205020404" pitchFamily="49" charset="0"/>
              </a:rPr>
              <a:t>];  / new state </a:t>
            </a:r>
            <a:r>
              <a:rPr lang="en-US" sz="1200" dirty="0" err="1">
                <a:latin typeface="Courier New" panose="02070309020205020404" pitchFamily="49" charset="0"/>
                <a:cs typeface="Courier New" panose="02070309020205020404" pitchFamily="49" charset="0"/>
              </a:rPr>
              <a:t>estimat</a:t>
            </a:r>
            <a:endParaRPr lang="en-US" sz="1200" dirty="0">
              <a:latin typeface="Courier New" panose="02070309020205020404" pitchFamily="49" charset="0"/>
              <a:cs typeface="Courier New" panose="02070309020205020404" pitchFamily="49" charset="0"/>
            </a:endParaRP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P:$[I-$[K;H];pP];</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K;es;P</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77491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B602AE-3B46-7282-B3AC-50065CC620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CE6DCA-1AB5-21B2-2CCC-B975B6B50268}"/>
              </a:ext>
            </a:extLst>
          </p:cNvPr>
          <p:cNvSpPr>
            <a:spLocks noGrp="1"/>
          </p:cNvSpPr>
          <p:nvPr>
            <p:ph type="title"/>
          </p:nvPr>
        </p:nvSpPr>
        <p:spPr/>
        <p:txBody>
          <a:bodyPr/>
          <a:lstStyle/>
          <a:p>
            <a:r>
              <a:rPr lang="en-US" dirty="0"/>
              <a:t>q/KDB+ Code</a:t>
            </a:r>
          </a:p>
        </p:txBody>
      </p:sp>
      <p:sp>
        <p:nvSpPr>
          <p:cNvPr id="3" name="Content Placeholder 2">
            <a:extLst>
              <a:ext uri="{FF2B5EF4-FFF2-40B4-BE49-F238E27FC236}">
                <a16:creationId xmlns:a16="http://schemas.microsoft.com/office/drawing/2014/main" id="{5B057E8E-46F6-CD65-965D-89B46CCB098D}"/>
              </a:ext>
            </a:extLst>
          </p:cNvPr>
          <p:cNvSpPr>
            <a:spLocks noGrp="1"/>
          </p:cNvSpPr>
          <p:nvPr>
            <p:ph sz="half" idx="1"/>
          </p:nvPr>
        </p:nvSpPr>
        <p:spPr/>
        <p:txBody>
          <a:bodyPr>
            <a:noAutofit/>
          </a:bodyPr>
          <a:lstStyle/>
          <a:p>
            <a:pPr marL="0" indent="0">
              <a:buNone/>
            </a:pPr>
            <a:r>
              <a:rPr lang="en-US" sz="1200" dirty="0">
                <a:latin typeface="Courier New" panose="02070309020205020404" pitchFamily="49" charset="0"/>
                <a:cs typeface="Courier New" panose="02070309020205020404" pitchFamily="49" charset="0"/>
              </a:rPr>
              <a:t>// Run the Kalman Filter</a:t>
            </a:r>
          </a:p>
          <a:p>
            <a:pPr marL="0" indent="0">
              <a:buNone/>
            </a:pPr>
            <a:r>
              <a:rPr lang="en-US" sz="1200" dirty="0">
                <a:latin typeface="Courier New" panose="02070309020205020404" pitchFamily="49" charset="0"/>
                <a:cs typeface="Courier New" panose="02070309020205020404" pitchFamily="49" charset="0"/>
              </a:rPr>
              <a:t>idx:0;</a:t>
            </a:r>
          </a:p>
          <a:p>
            <a:pPr marL="0" indent="0">
              <a:buNone/>
            </a:pPr>
            <a:r>
              <a:rPr lang="en-US" sz="1200" dirty="0">
                <a:latin typeface="Courier New" panose="02070309020205020404" pitchFamily="49" charset="0"/>
                <a:cs typeface="Courier New" panose="02070309020205020404" pitchFamily="49" charset="0"/>
              </a:rPr>
              <a:t>res:();</a:t>
            </a:r>
          </a:p>
          <a:p>
            <a:pPr marL="0" indent="0">
              <a:buNone/>
            </a:pPr>
            <a:r>
              <a:rPr lang="en-US" sz="1200" dirty="0" err="1">
                <a:latin typeface="Courier New" panose="02070309020205020404" pitchFamily="49" charset="0"/>
                <a:cs typeface="Courier New" panose="02070309020205020404" pitchFamily="49" charset="0"/>
              </a:rPr>
              <a:t>ps</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pP</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es:(); </a:t>
            </a:r>
            <a:r>
              <a:rPr lang="en-US" sz="1200" dirty="0" err="1">
                <a:latin typeface="Courier New" panose="02070309020205020404" pitchFamily="49" charset="0"/>
                <a:cs typeface="Courier New" panose="02070309020205020404" pitchFamily="49" charset="0"/>
              </a:rPr>
              <a:t>cP</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while[</a:t>
            </a: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&lt;-1+count times;</a:t>
            </a:r>
          </a:p>
          <a:p>
            <a:pPr marL="0" indent="0">
              <a:buNone/>
            </a:pP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+:1;</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res:predictState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F;x_est</a:t>
            </a:r>
            <a:r>
              <a:rPr lang="en-US" sz="1200" dirty="0">
                <a:latin typeface="Courier New" panose="02070309020205020404" pitchFamily="49" charset="0"/>
                <a:cs typeface="Courier New" panose="02070309020205020404" pitchFamily="49" charset="0"/>
              </a:rPr>
              <a:t>[;idx-1];P;Q];</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ps:res</a:t>
            </a:r>
            <a:r>
              <a:rPr lang="en-US" sz="1200" dirty="0">
                <a:latin typeface="Courier New" panose="02070309020205020404" pitchFamily="49" charset="0"/>
                <a:cs typeface="Courier New" panose="02070309020205020404" pitchFamily="49" charset="0"/>
              </a:rPr>
              <a:t> 0; </a:t>
            </a:r>
            <a:r>
              <a:rPr lang="en-US" sz="1200" dirty="0" err="1">
                <a:latin typeface="Courier New" panose="02070309020205020404" pitchFamily="49" charset="0"/>
                <a:cs typeface="Courier New" panose="02070309020205020404" pitchFamily="49" charset="0"/>
              </a:rPr>
              <a:t>pP:P:res</a:t>
            </a:r>
            <a:r>
              <a:rPr lang="en-US" sz="1200" dirty="0">
                <a:latin typeface="Courier New" panose="02070309020205020404" pitchFamily="49" charset="0"/>
                <a:cs typeface="Courier New" panose="02070309020205020404" pitchFamily="49" charset="0"/>
              </a:rPr>
              <a:t> 1;</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res:updateStateEstimate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H;pP;R;meas_traj</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ps</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G[;;</a:t>
            </a: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]:res 0; </a:t>
            </a:r>
            <a:r>
              <a:rPr lang="en-US" sz="1200" dirty="0" err="1">
                <a:latin typeface="Courier New" panose="02070309020205020404" pitchFamily="49" charset="0"/>
                <a:cs typeface="Courier New" panose="02070309020205020404" pitchFamily="49" charset="0"/>
              </a:rPr>
              <a:t>x_est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]:res 1; P:res 2;</a:t>
            </a:r>
          </a:p>
          <a:p>
            <a:pPr marL="0" indent="0">
              <a:buNone/>
            </a:pPr>
            <a:r>
              <a:rPr lang="en-US" sz="1200" dirty="0">
                <a:latin typeface="Courier New" panose="02070309020205020404" pitchFamily="49" charset="0"/>
                <a:cs typeface="Courier New" panose="02070309020205020404" pitchFamily="49" charset="0"/>
              </a:rPr>
              <a:t>  ];</a:t>
            </a:r>
          </a:p>
          <a:p>
            <a:pPr marL="0" indent="0">
              <a:buNone/>
            </a:pPr>
            <a:endParaRPr lang="en-US" sz="1200" dirty="0">
              <a:latin typeface="Courier New" panose="02070309020205020404" pitchFamily="49" charset="0"/>
              <a:cs typeface="Courier New" panose="02070309020205020404" pitchFamily="49" charset="0"/>
            </a:endParaRPr>
          </a:p>
        </p:txBody>
      </p:sp>
      <p:sp>
        <p:nvSpPr>
          <p:cNvPr id="4" name="Content Placeholder 3">
            <a:extLst>
              <a:ext uri="{FF2B5EF4-FFF2-40B4-BE49-F238E27FC236}">
                <a16:creationId xmlns:a16="http://schemas.microsoft.com/office/drawing/2014/main" id="{4ADB74D9-A304-7D73-ACAF-D373659960DC}"/>
              </a:ext>
            </a:extLst>
          </p:cNvPr>
          <p:cNvSpPr>
            <a:spLocks noGrp="1"/>
          </p:cNvSpPr>
          <p:nvPr>
            <p:ph sz="half" idx="2"/>
          </p:nvPr>
        </p:nvSpPr>
        <p:spPr/>
        <p:txBody>
          <a:bodyPr>
            <a:noAutofit/>
          </a:bodyPr>
          <a:lstStyle/>
          <a:p>
            <a:pPr marL="0" indent="0">
              <a:buNone/>
            </a:pPr>
            <a:r>
              <a:rPr lang="en-US" sz="1200" dirty="0">
                <a:latin typeface="Courier New" panose="02070309020205020404" pitchFamily="49" charset="0"/>
                <a:cs typeface="Courier New" panose="02070309020205020404" pitchFamily="49" charset="0"/>
              </a:rPr>
              <a:t>// Create table(s) for visualization</a:t>
            </a:r>
          </a:p>
          <a:p>
            <a:pPr marL="0" indent="0">
              <a:buNone/>
            </a:pPr>
            <a:r>
              <a:rPr lang="en-US" sz="1200" dirty="0" err="1">
                <a:latin typeface="Courier New" panose="02070309020205020404" pitchFamily="49" charset="0"/>
                <a:cs typeface="Courier New" panose="02070309020205020404" pitchFamily="49" charset="0"/>
              </a:rPr>
              <a:t>tms:flip</a:t>
            </a:r>
            <a:r>
              <a:rPr lang="en-US" sz="1200" dirty="0">
                <a:latin typeface="Courier New" panose="02070309020205020404" pitchFamily="49" charset="0"/>
                <a:cs typeface="Courier New" panose="02070309020205020404" pitchFamily="49" charset="0"/>
              </a:rPr>
              <a:t> ![enlist `</a:t>
            </a:r>
            <a:r>
              <a:rPr lang="en-US" sz="1200" dirty="0" err="1">
                <a:latin typeface="Courier New" panose="02070309020205020404" pitchFamily="49" charset="0"/>
                <a:cs typeface="Courier New" panose="02070309020205020404" pitchFamily="49" charset="0"/>
              </a:rPr>
              <a:t>time;enlist</a:t>
            </a:r>
            <a:r>
              <a:rPr lang="en-US" sz="1200" dirty="0">
                <a:latin typeface="Courier New" panose="02070309020205020404" pitchFamily="49" charset="0"/>
                <a:cs typeface="Courier New" panose="02070309020205020404" pitchFamily="49" charset="0"/>
              </a:rPr>
              <a:t> times];</a:t>
            </a:r>
          </a:p>
          <a:p>
            <a:pPr marL="0" indent="0">
              <a:buNone/>
            </a:pPr>
            <a:r>
              <a:rPr lang="en-US" sz="1200" dirty="0" err="1">
                <a:latin typeface="Courier New" panose="02070309020205020404" pitchFamily="49" charset="0"/>
                <a:cs typeface="Courier New" panose="02070309020205020404" pitchFamily="49" charset="0"/>
              </a:rPr>
              <a:t>est:flip</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x`y`xv`yv;x_est</a:t>
            </a:r>
            <a:r>
              <a:rPr lang="en-US" sz="1200" dirty="0">
                <a:latin typeface="Courier New" panose="02070309020205020404" pitchFamily="49" charset="0"/>
                <a:cs typeface="Courier New" panose="02070309020205020404" pitchFamily="49" charset="0"/>
              </a:rPr>
              <a:t>];</a:t>
            </a:r>
          </a:p>
          <a:p>
            <a:pPr marL="0" indent="0">
              <a:buNone/>
            </a:pPr>
            <a:r>
              <a:rPr lang="en-US" sz="1200" dirty="0" err="1">
                <a:latin typeface="Courier New" panose="02070309020205020404" pitchFamily="49" charset="0"/>
                <a:cs typeface="Courier New" panose="02070309020205020404" pitchFamily="49" charset="0"/>
              </a:rPr>
              <a:t>true:flip</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truex`truey`truexv`trueyv!true_traj</a:t>
            </a:r>
            <a:r>
              <a:rPr lang="en-US" sz="1200" dirty="0">
                <a:latin typeface="Courier New" panose="02070309020205020404" pitchFamily="49" charset="0"/>
                <a:cs typeface="Courier New" panose="02070309020205020404" pitchFamily="49" charset="0"/>
              </a:rPr>
              <a:t>;</a:t>
            </a:r>
          </a:p>
          <a:p>
            <a:pPr marL="0" indent="0">
              <a:buNone/>
            </a:pPr>
            <a:r>
              <a:rPr lang="en-US" sz="1200" dirty="0" err="1">
                <a:latin typeface="Courier New" panose="02070309020205020404" pitchFamily="49" charset="0"/>
                <a:cs typeface="Courier New" panose="02070309020205020404" pitchFamily="49" charset="0"/>
              </a:rPr>
              <a:t>meas:flip</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measx`measy`measxv`measyv!meas_traj</a:t>
            </a:r>
            <a:r>
              <a:rPr lang="en-US" sz="1200" dirty="0">
                <a:latin typeface="Courier New" panose="02070309020205020404" pitchFamily="49" charset="0"/>
                <a:cs typeface="Courier New" panose="02070309020205020404" pitchFamily="49" charset="0"/>
              </a:rPr>
              <a:t>;</a:t>
            </a:r>
          </a:p>
          <a:p>
            <a:pPr marL="0" indent="0">
              <a:buNone/>
            </a:pPr>
            <a:r>
              <a:rPr lang="en-US" sz="1200" dirty="0" err="1">
                <a:latin typeface="Courier New" panose="02070309020205020404" pitchFamily="49" charset="0"/>
                <a:cs typeface="Courier New" panose="02070309020205020404" pitchFamily="49" charset="0"/>
              </a:rPr>
              <a:t>kgains:flip</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gainx`gainy`gainxv`gainyv</a:t>
            </a:r>
            <a:r>
              <a:rPr lang="en-US" sz="1200" dirty="0">
                <a:latin typeface="Courier New" panose="02070309020205020404" pitchFamily="49" charset="0"/>
                <a:cs typeface="Courier New" panose="02070309020205020404" pitchFamily="49" charset="0"/>
              </a:rPr>
              <a:t>!{G[</a:t>
            </a:r>
            <a:r>
              <a:rPr lang="en-US" sz="1200" dirty="0" err="1">
                <a:latin typeface="Courier New" panose="02070309020205020404" pitchFamily="49" charset="0"/>
                <a:cs typeface="Courier New" panose="02070309020205020404" pitchFamily="49" charset="0"/>
              </a:rPr>
              <a:t>x;x</a:t>
            </a:r>
            <a:r>
              <a:rPr lang="en-US" sz="1200" dirty="0">
                <a:latin typeface="Courier New" panose="02070309020205020404" pitchFamily="49" charset="0"/>
                <a:cs typeface="Courier New" panose="02070309020205020404" pitchFamily="49" charset="0"/>
              </a:rPr>
              <a:t>;::]} each </a:t>
            </a:r>
            <a:r>
              <a:rPr lang="en-US" sz="1200" dirty="0" err="1">
                <a:latin typeface="Courier New" panose="02070309020205020404" pitchFamily="49" charset="0"/>
                <a:cs typeface="Courier New" panose="02070309020205020404" pitchFamily="49" charset="0"/>
              </a:rPr>
              <a:t>til</a:t>
            </a:r>
            <a:r>
              <a:rPr lang="en-US" sz="1200" dirty="0">
                <a:latin typeface="Courier New" panose="02070309020205020404" pitchFamily="49" charset="0"/>
                <a:cs typeface="Courier New" panose="02070309020205020404" pitchFamily="49" charset="0"/>
              </a:rPr>
              <a:t> 4;</a:t>
            </a:r>
          </a:p>
          <a:p>
            <a:pPr marL="0" indent="0">
              <a:buNone/>
            </a:pPr>
            <a:r>
              <a:rPr lang="en-US" sz="1200" dirty="0">
                <a:latin typeface="Courier New" panose="02070309020205020404" pitchFamily="49" charset="0"/>
                <a:cs typeface="Courier New" panose="02070309020205020404" pitchFamily="49" charset="0"/>
              </a:rPr>
              <a:t>data:(,')over(</a:t>
            </a:r>
            <a:r>
              <a:rPr lang="en-US" sz="1200" dirty="0" err="1">
                <a:latin typeface="Courier New" panose="02070309020205020404" pitchFamily="49" charset="0"/>
                <a:cs typeface="Courier New" panose="02070309020205020404" pitchFamily="49" charset="0"/>
              </a:rPr>
              <a:t>tms;est;true;meas;kgains</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save `:./data.csv;</a:t>
            </a:r>
          </a:p>
          <a:p>
            <a:pPr marL="0" indent="0">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28818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8C341-3048-4C33-AD79-DF0B432630BD}"/>
              </a:ext>
            </a:extLst>
          </p:cNvPr>
          <p:cNvSpPr>
            <a:spLocks noGrp="1"/>
          </p:cNvSpPr>
          <p:nvPr>
            <p:ph type="title"/>
          </p:nvPr>
        </p:nvSpPr>
        <p:spPr/>
        <p:txBody>
          <a:bodyPr/>
          <a:lstStyle/>
          <a:p>
            <a:r>
              <a:rPr lang="en-US" dirty="0"/>
              <a:t>EXTENSIONS</a:t>
            </a:r>
          </a:p>
        </p:txBody>
      </p:sp>
      <p:sp>
        <p:nvSpPr>
          <p:cNvPr id="3" name="Content Placeholder 2">
            <a:extLst>
              <a:ext uri="{FF2B5EF4-FFF2-40B4-BE49-F238E27FC236}">
                <a16:creationId xmlns:a16="http://schemas.microsoft.com/office/drawing/2014/main" id="{8D3352AB-562E-4FDC-AA5D-24354F696555}"/>
              </a:ext>
            </a:extLst>
          </p:cNvPr>
          <p:cNvSpPr>
            <a:spLocks noGrp="1"/>
          </p:cNvSpPr>
          <p:nvPr>
            <p:ph sz="half" idx="1"/>
          </p:nvPr>
        </p:nvSpPr>
        <p:spPr/>
        <p:txBody>
          <a:bodyPr>
            <a:normAutofit/>
          </a:bodyPr>
          <a:lstStyle/>
          <a:p>
            <a:r>
              <a:rPr lang="en-US" b="1" dirty="0"/>
              <a:t>Extended Kalman Filter (EKF)</a:t>
            </a:r>
          </a:p>
          <a:p>
            <a:pPr lvl="1"/>
            <a:r>
              <a:rPr lang="en-US" dirty="0"/>
              <a:t>Non-linear SS Models</a:t>
            </a:r>
          </a:p>
          <a:p>
            <a:pPr lvl="1"/>
            <a:r>
              <a:rPr lang="en-US" dirty="0"/>
              <a:t>Linearize with First Order Taylor’s</a:t>
            </a:r>
          </a:p>
          <a:p>
            <a:r>
              <a:rPr lang="en-US" b="1" dirty="0"/>
              <a:t>Unscented Kalman Filter (UKF)</a:t>
            </a:r>
          </a:p>
          <a:p>
            <a:pPr lvl="1"/>
            <a:r>
              <a:rPr lang="en-US" dirty="0"/>
              <a:t>Better than EKF for non-linear</a:t>
            </a:r>
          </a:p>
          <a:p>
            <a:pPr lvl="1"/>
            <a:r>
              <a:rPr lang="en-US" dirty="0"/>
              <a:t>Uses </a:t>
            </a:r>
            <a:r>
              <a:rPr lang="en-US" b="1" dirty="0"/>
              <a:t>Sigma Points</a:t>
            </a:r>
            <a:r>
              <a:rPr lang="en-US" dirty="0"/>
              <a:t> to capture distribution and propagate it through transformation</a:t>
            </a:r>
          </a:p>
        </p:txBody>
      </p:sp>
      <p:sp>
        <p:nvSpPr>
          <p:cNvPr id="4" name="Content Placeholder 3">
            <a:extLst>
              <a:ext uri="{FF2B5EF4-FFF2-40B4-BE49-F238E27FC236}">
                <a16:creationId xmlns:a16="http://schemas.microsoft.com/office/drawing/2014/main" id="{38C3096F-8986-2C7F-0587-9C6F903D9817}"/>
              </a:ext>
            </a:extLst>
          </p:cNvPr>
          <p:cNvSpPr>
            <a:spLocks noGrp="1"/>
          </p:cNvSpPr>
          <p:nvPr>
            <p:ph sz="half" idx="2"/>
          </p:nvPr>
        </p:nvSpPr>
        <p:spPr/>
        <p:txBody>
          <a:bodyPr>
            <a:normAutofit/>
          </a:bodyPr>
          <a:lstStyle/>
          <a:p>
            <a:r>
              <a:rPr lang="en-US" b="1" dirty="0"/>
              <a:t>Central Kalman Filter (CKF)</a:t>
            </a:r>
          </a:p>
          <a:p>
            <a:pPr lvl="1"/>
            <a:r>
              <a:rPr lang="en-US" dirty="0"/>
              <a:t>Very computational expensive</a:t>
            </a:r>
          </a:p>
          <a:p>
            <a:pPr lvl="1"/>
            <a:r>
              <a:rPr lang="en-US" dirty="0"/>
              <a:t>Accuracy is priority over efficiency</a:t>
            </a:r>
          </a:p>
          <a:p>
            <a:r>
              <a:rPr lang="en-US" b="1" dirty="0"/>
              <a:t>Distributed Kalman Filter (DKF)</a:t>
            </a:r>
          </a:p>
          <a:p>
            <a:pPr lvl="1"/>
            <a:r>
              <a:rPr lang="en-US" dirty="0"/>
              <a:t>Uses distributed microfilters and a consensus filter</a:t>
            </a:r>
          </a:p>
          <a:p>
            <a:pPr lvl="1"/>
            <a:r>
              <a:rPr lang="en-US" dirty="0"/>
              <a:t>Useful for decentralized trading systems</a:t>
            </a:r>
          </a:p>
          <a:p>
            <a:r>
              <a:rPr lang="en-US" b="1" dirty="0"/>
              <a:t>Ensemble Kalman Filter (</a:t>
            </a:r>
            <a:r>
              <a:rPr lang="en-US" b="1" dirty="0" err="1"/>
              <a:t>EnKF</a:t>
            </a:r>
            <a:r>
              <a:rPr lang="en-US" b="1" dirty="0"/>
              <a:t>)</a:t>
            </a:r>
          </a:p>
          <a:p>
            <a:pPr lvl="1"/>
            <a:r>
              <a:rPr lang="en-US" dirty="0"/>
              <a:t>Ensemble of state vectors approximates the state distribution</a:t>
            </a:r>
          </a:p>
        </p:txBody>
      </p:sp>
    </p:spTree>
    <p:extLst>
      <p:ext uri="{BB962C8B-B14F-4D97-AF65-F5344CB8AC3E}">
        <p14:creationId xmlns:p14="http://schemas.microsoft.com/office/powerpoint/2010/main" val="1346181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1FE4C-9E3B-48F5-9267-72E32953BBB3}"/>
              </a:ext>
            </a:extLst>
          </p:cNvPr>
          <p:cNvSpPr>
            <a:spLocks noGrp="1"/>
          </p:cNvSpPr>
          <p:nvPr>
            <p:ph type="title"/>
          </p:nvPr>
        </p:nvSpPr>
        <p:spPr/>
        <p:txBody>
          <a:bodyPr/>
          <a:lstStyle/>
          <a:p>
            <a:r>
              <a:rPr lang="en-US" dirty="0"/>
              <a:t>Kalman Filter Summary</a:t>
            </a:r>
          </a:p>
        </p:txBody>
      </p:sp>
      <p:sp>
        <p:nvSpPr>
          <p:cNvPr id="3" name="Content Placeholder 2">
            <a:extLst>
              <a:ext uri="{FF2B5EF4-FFF2-40B4-BE49-F238E27FC236}">
                <a16:creationId xmlns:a16="http://schemas.microsoft.com/office/drawing/2014/main" id="{53532E0E-E365-4597-986E-712864E172F6}"/>
              </a:ext>
            </a:extLst>
          </p:cNvPr>
          <p:cNvSpPr>
            <a:spLocks noGrp="1"/>
          </p:cNvSpPr>
          <p:nvPr>
            <p:ph idx="1"/>
          </p:nvPr>
        </p:nvSpPr>
        <p:spPr/>
        <p:txBody>
          <a:bodyPr/>
          <a:lstStyle/>
          <a:p>
            <a:r>
              <a:rPr lang="en-US" b="1" dirty="0"/>
              <a:t>Optimal State Estimation:</a:t>
            </a:r>
            <a:r>
              <a:rPr lang="en-US" dirty="0"/>
              <a:t> For linear systems, minimizes estimation error</a:t>
            </a:r>
            <a:endParaRPr lang="en-US" b="1" dirty="0"/>
          </a:p>
          <a:p>
            <a:r>
              <a:rPr lang="en-US" b="1" dirty="0"/>
              <a:t>Real-Time, Computational Efficient:</a:t>
            </a:r>
            <a:r>
              <a:rPr lang="en-US" dirty="0"/>
              <a:t> fits q/</a:t>
            </a:r>
            <a:r>
              <a:rPr lang="en-US" dirty="0" err="1"/>
              <a:t>kdb</a:t>
            </a:r>
            <a:r>
              <a:rPr lang="en-US" dirty="0"/>
              <a:t>+ paradigm well</a:t>
            </a:r>
            <a:endParaRPr lang="en-US" b="1" dirty="0"/>
          </a:p>
          <a:p>
            <a:r>
              <a:rPr lang="en-US" b="1" dirty="0"/>
              <a:t>Uncertainty Qualification:</a:t>
            </a:r>
            <a:r>
              <a:rPr lang="en-US" dirty="0"/>
              <a:t> Provides an estimation uncertainty measurement, critical in risk management and system trading</a:t>
            </a:r>
            <a:endParaRPr lang="en-US" b="1" dirty="0"/>
          </a:p>
          <a:p>
            <a:r>
              <a:rPr lang="en-US" b="1" dirty="0"/>
              <a:t>Robust to Noisy Data:</a:t>
            </a:r>
            <a:r>
              <a:rPr lang="en-US" dirty="0"/>
              <a:t> handles noisy financial data</a:t>
            </a:r>
            <a:endParaRPr lang="en-US" b="1" dirty="0"/>
          </a:p>
          <a:p>
            <a:r>
              <a:rPr lang="en-US" b="1" dirty="0"/>
              <a:t>Finance Applications</a:t>
            </a:r>
            <a:r>
              <a:rPr lang="en-US" dirty="0"/>
              <a:t>: pairs trading, portfolio optimization, volatility forecasting, risk management, asset </a:t>
            </a:r>
            <a:r>
              <a:rPr lang="en-US" dirty="0" err="1"/>
              <a:t>pricing,etc</a:t>
            </a:r>
            <a:r>
              <a:rPr lang="en-US" dirty="0"/>
              <a:t>. </a:t>
            </a:r>
          </a:p>
          <a:p>
            <a:r>
              <a:rPr lang="en-US" b="1" dirty="0"/>
              <a:t>Straightforward to implement: </a:t>
            </a:r>
            <a:r>
              <a:rPr lang="en-US" dirty="0"/>
              <a:t>efficient real-time analytics and predictive modeling in q/</a:t>
            </a:r>
            <a:r>
              <a:rPr lang="en-US" dirty="0" err="1"/>
              <a:t>kdb</a:t>
            </a:r>
            <a:r>
              <a:rPr lang="en-US" dirty="0"/>
              <a:t>+</a:t>
            </a:r>
          </a:p>
        </p:txBody>
      </p:sp>
    </p:spTree>
    <p:extLst>
      <p:ext uri="{BB962C8B-B14F-4D97-AF65-F5344CB8AC3E}">
        <p14:creationId xmlns:p14="http://schemas.microsoft.com/office/powerpoint/2010/main" val="3126445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DF9BA-CC63-4109-B676-CA892F2C0060}"/>
              </a:ext>
            </a:extLst>
          </p:cNvPr>
          <p:cNvSpPr>
            <a:spLocks noGrp="1"/>
          </p:cNvSpPr>
          <p:nvPr>
            <p:ph type="title"/>
          </p:nvPr>
        </p:nvSpPr>
        <p:spPr/>
        <p:txBody>
          <a:bodyPr/>
          <a:lstStyle/>
          <a:p>
            <a:r>
              <a:rPr lang="en-US" dirty="0"/>
              <a:t>KALMAN FILTER In Finance</a:t>
            </a:r>
          </a:p>
        </p:txBody>
      </p:sp>
      <p:sp>
        <p:nvSpPr>
          <p:cNvPr id="3" name="Content Placeholder 2">
            <a:extLst>
              <a:ext uri="{FF2B5EF4-FFF2-40B4-BE49-F238E27FC236}">
                <a16:creationId xmlns:a16="http://schemas.microsoft.com/office/drawing/2014/main" id="{5A563035-E433-440C-8B7B-0803837950CA}"/>
              </a:ext>
            </a:extLst>
          </p:cNvPr>
          <p:cNvSpPr>
            <a:spLocks noGrp="1"/>
          </p:cNvSpPr>
          <p:nvPr>
            <p:ph idx="1"/>
          </p:nvPr>
        </p:nvSpPr>
        <p:spPr/>
        <p:txBody>
          <a:bodyPr>
            <a:normAutofit lnSpcReduction="10000"/>
          </a:bodyPr>
          <a:lstStyle/>
          <a:p>
            <a:r>
              <a:rPr lang="en-US" dirty="0"/>
              <a:t>Powerful statistical tool used for estimating the true state of financial and economic systems in the presence of noise and uncertainty</a:t>
            </a:r>
          </a:p>
          <a:p>
            <a:r>
              <a:rPr lang="en-US" b="1" dirty="0"/>
              <a:t>Real-Time Estimation:</a:t>
            </a:r>
            <a:r>
              <a:rPr lang="en-US" dirty="0"/>
              <a:t> Recursive algorithm ideal for dynamic environment</a:t>
            </a:r>
          </a:p>
          <a:p>
            <a:r>
              <a:rPr lang="en-US" b="1" dirty="0"/>
              <a:t>Two Step Process:</a:t>
            </a:r>
          </a:p>
          <a:p>
            <a:pPr lvl="1"/>
            <a:r>
              <a:rPr lang="en-US" b="1" dirty="0"/>
              <a:t>Predict</a:t>
            </a:r>
            <a:r>
              <a:rPr lang="en-US" dirty="0"/>
              <a:t> – Estimate current </a:t>
            </a:r>
            <a:r>
              <a:rPr lang="en-US" b="1" dirty="0"/>
              <a:t>state variables</a:t>
            </a:r>
            <a:r>
              <a:rPr lang="en-US" dirty="0"/>
              <a:t> (e.g. asset prices, volatility, etc.)</a:t>
            </a:r>
            <a:endParaRPr lang="en-US" b="1" dirty="0"/>
          </a:p>
          <a:p>
            <a:pPr lvl="1"/>
            <a:r>
              <a:rPr lang="en-US" b="1" dirty="0"/>
              <a:t>Update</a:t>
            </a:r>
            <a:r>
              <a:rPr lang="en-US" dirty="0"/>
              <a:t> – Adjust predictions based on new data, using a weighted average of past estimates and current observations</a:t>
            </a:r>
          </a:p>
          <a:p>
            <a:r>
              <a:rPr lang="en-US" b="1" dirty="0"/>
              <a:t>Key Applications in Finance:</a:t>
            </a:r>
          </a:p>
          <a:p>
            <a:pPr lvl="1"/>
            <a:r>
              <a:rPr lang="en-US" dirty="0"/>
              <a:t>Noise Reduction: Filter out market noise for better insights</a:t>
            </a:r>
          </a:p>
          <a:p>
            <a:pPr lvl="1"/>
            <a:r>
              <a:rPr lang="en-US" dirty="0"/>
              <a:t>State Estimation: Estimate latent variables </a:t>
            </a:r>
          </a:p>
          <a:p>
            <a:pPr lvl="1"/>
            <a:r>
              <a:rPr lang="en-US" dirty="0"/>
              <a:t>Adaptive Models: Quickly adjust to market changes, make real-time decisions</a:t>
            </a:r>
          </a:p>
          <a:p>
            <a:pPr lvl="1"/>
            <a:r>
              <a:rPr lang="en-US" dirty="0"/>
              <a:t>Portfolio Optimization: Dynamically update return and covariance estimates</a:t>
            </a:r>
          </a:p>
        </p:txBody>
      </p:sp>
    </p:spTree>
    <p:extLst>
      <p:ext uri="{BB962C8B-B14F-4D97-AF65-F5344CB8AC3E}">
        <p14:creationId xmlns:p14="http://schemas.microsoft.com/office/powerpoint/2010/main" val="323814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28E04-D700-4A71-91AE-4CE85F89960D}"/>
              </a:ext>
            </a:extLst>
          </p:cNvPr>
          <p:cNvSpPr>
            <a:spLocks noGrp="1"/>
          </p:cNvSpPr>
          <p:nvPr>
            <p:ph type="title"/>
          </p:nvPr>
        </p:nvSpPr>
        <p:spPr/>
        <p:txBody>
          <a:bodyPr>
            <a:normAutofit/>
          </a:bodyPr>
          <a:lstStyle/>
          <a:p>
            <a:r>
              <a:rPr lang="en-US" dirty="0"/>
              <a:t>Broader APPLICATIONS</a:t>
            </a:r>
            <a:br>
              <a:rPr lang="en-US" dirty="0"/>
            </a:br>
            <a:r>
              <a:rPr lang="en-US" dirty="0"/>
              <a:t>of KALMAN FILTERs</a:t>
            </a:r>
          </a:p>
        </p:txBody>
      </p:sp>
      <p:sp>
        <p:nvSpPr>
          <p:cNvPr id="3" name="Content Placeholder 2">
            <a:extLst>
              <a:ext uri="{FF2B5EF4-FFF2-40B4-BE49-F238E27FC236}">
                <a16:creationId xmlns:a16="http://schemas.microsoft.com/office/drawing/2014/main" id="{D27345A0-0C01-4165-A602-CEA3B9A3FBA5}"/>
              </a:ext>
            </a:extLst>
          </p:cNvPr>
          <p:cNvSpPr>
            <a:spLocks noGrp="1"/>
          </p:cNvSpPr>
          <p:nvPr>
            <p:ph sz="half" idx="1"/>
          </p:nvPr>
        </p:nvSpPr>
        <p:spPr/>
        <p:txBody>
          <a:bodyPr>
            <a:normAutofit/>
          </a:bodyPr>
          <a:lstStyle/>
          <a:p>
            <a:r>
              <a:rPr lang="en-US" dirty="0"/>
              <a:t>Navigation/GPS</a:t>
            </a:r>
          </a:p>
          <a:p>
            <a:pPr lvl="1"/>
            <a:r>
              <a:rPr lang="en-US" dirty="0"/>
              <a:t>Aerospace</a:t>
            </a:r>
          </a:p>
          <a:p>
            <a:pPr lvl="1"/>
            <a:r>
              <a:rPr lang="en-US" dirty="0"/>
              <a:t>GPS/Inertial Navigation Systems (INS)</a:t>
            </a:r>
          </a:p>
          <a:p>
            <a:r>
              <a:rPr lang="en-US" dirty="0"/>
              <a:t>Autonomous Vehicles</a:t>
            </a:r>
          </a:p>
          <a:p>
            <a:pPr lvl="1"/>
            <a:r>
              <a:rPr lang="en-US" dirty="0"/>
              <a:t>Self Driving (sensor fusion, obstacle avoidance)</a:t>
            </a:r>
          </a:p>
          <a:p>
            <a:pPr lvl="1"/>
            <a:r>
              <a:rPr lang="en-US" dirty="0"/>
              <a:t>Path Planning</a:t>
            </a:r>
          </a:p>
          <a:p>
            <a:r>
              <a:rPr lang="en-US" dirty="0"/>
              <a:t>Robotics/Control Systems</a:t>
            </a:r>
          </a:p>
          <a:p>
            <a:r>
              <a:rPr lang="en-US" dirty="0"/>
              <a:t>Signal Processing</a:t>
            </a:r>
          </a:p>
        </p:txBody>
      </p:sp>
      <p:sp>
        <p:nvSpPr>
          <p:cNvPr id="4" name="Content Placeholder 3">
            <a:extLst>
              <a:ext uri="{FF2B5EF4-FFF2-40B4-BE49-F238E27FC236}">
                <a16:creationId xmlns:a16="http://schemas.microsoft.com/office/drawing/2014/main" id="{B00370C0-97C7-434E-8C59-49E14B2B52FF}"/>
              </a:ext>
            </a:extLst>
          </p:cNvPr>
          <p:cNvSpPr>
            <a:spLocks noGrp="1"/>
          </p:cNvSpPr>
          <p:nvPr>
            <p:ph sz="half" idx="2"/>
          </p:nvPr>
        </p:nvSpPr>
        <p:spPr>
          <a:xfrm>
            <a:off x="6172200" y="2194559"/>
            <a:ext cx="5334000" cy="4024125"/>
          </a:xfrm>
        </p:spPr>
        <p:txBody>
          <a:bodyPr>
            <a:normAutofit/>
          </a:bodyPr>
          <a:lstStyle/>
          <a:p>
            <a:r>
              <a:rPr lang="en-US" dirty="0"/>
              <a:t>Medical</a:t>
            </a:r>
          </a:p>
          <a:p>
            <a:pPr lvl="1"/>
            <a:r>
              <a:rPr lang="en-US" dirty="0"/>
              <a:t>Heart Rate Monitoring</a:t>
            </a:r>
          </a:p>
          <a:p>
            <a:pPr lvl="1"/>
            <a:r>
              <a:rPr lang="en-US" dirty="0"/>
              <a:t>Medical Imaging</a:t>
            </a:r>
          </a:p>
          <a:p>
            <a:r>
              <a:rPr lang="en-US" dirty="0"/>
              <a:t>Tracking/Surveillance</a:t>
            </a:r>
          </a:p>
        </p:txBody>
      </p:sp>
      <p:pic>
        <p:nvPicPr>
          <p:cNvPr id="7" name="Picture 6" descr="A large ship in the water with smoke coming out of it&#10;&#10;Description automatically generated">
            <a:extLst>
              <a:ext uri="{FF2B5EF4-FFF2-40B4-BE49-F238E27FC236}">
                <a16:creationId xmlns:a16="http://schemas.microsoft.com/office/drawing/2014/main" id="{FBD4BB97-01BA-457A-B73D-70206AFA3AEE}"/>
              </a:ext>
            </a:extLst>
          </p:cNvPr>
          <p:cNvPicPr>
            <a:picLocks noChangeAspect="1"/>
          </p:cNvPicPr>
          <p:nvPr/>
        </p:nvPicPr>
        <p:blipFill>
          <a:blip r:embed="rId3"/>
          <a:stretch>
            <a:fillRect/>
          </a:stretch>
        </p:blipFill>
        <p:spPr>
          <a:xfrm>
            <a:off x="6781800" y="3787229"/>
            <a:ext cx="4114800" cy="2744539"/>
          </a:xfrm>
          <a:prstGeom prst="rect">
            <a:avLst/>
          </a:prstGeom>
        </p:spPr>
      </p:pic>
    </p:spTree>
    <p:extLst>
      <p:ext uri="{BB962C8B-B14F-4D97-AF65-F5344CB8AC3E}">
        <p14:creationId xmlns:p14="http://schemas.microsoft.com/office/powerpoint/2010/main" val="819189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25368-5FEB-4A53-BD7C-63357CE898A3}"/>
              </a:ext>
            </a:extLst>
          </p:cNvPr>
          <p:cNvSpPr>
            <a:spLocks noGrp="1"/>
          </p:cNvSpPr>
          <p:nvPr>
            <p:ph type="title"/>
          </p:nvPr>
        </p:nvSpPr>
        <p:spPr>
          <a:xfrm>
            <a:off x="2895600" y="764373"/>
            <a:ext cx="8610600" cy="1293028"/>
          </a:xfrm>
        </p:spPr>
        <p:txBody>
          <a:bodyPr>
            <a:normAutofit/>
          </a:bodyPr>
          <a:lstStyle/>
          <a:p>
            <a:r>
              <a:rPr lang="en-US" dirty="0"/>
              <a:t>PAIRS TRADING</a:t>
            </a:r>
          </a:p>
        </p:txBody>
      </p:sp>
      <p:sp>
        <p:nvSpPr>
          <p:cNvPr id="8" name="Content Placeholder 7">
            <a:extLst>
              <a:ext uri="{FF2B5EF4-FFF2-40B4-BE49-F238E27FC236}">
                <a16:creationId xmlns:a16="http://schemas.microsoft.com/office/drawing/2014/main" id="{08056208-9B31-4CA5-BC18-572CE88BAED3}"/>
              </a:ext>
            </a:extLst>
          </p:cNvPr>
          <p:cNvSpPr>
            <a:spLocks noGrp="1"/>
          </p:cNvSpPr>
          <p:nvPr>
            <p:ph sz="half" idx="1"/>
          </p:nvPr>
        </p:nvSpPr>
        <p:spPr>
          <a:xfrm>
            <a:off x="685800" y="2194559"/>
            <a:ext cx="5334000" cy="4024125"/>
          </a:xfrm>
        </p:spPr>
        <p:txBody>
          <a:bodyPr>
            <a:noAutofit/>
          </a:bodyPr>
          <a:lstStyle/>
          <a:p>
            <a:pPr lvl="0"/>
            <a:r>
              <a:rPr lang="en-US" dirty="0"/>
              <a:t>Market-neutral strategy</a:t>
            </a:r>
          </a:p>
          <a:p>
            <a:pPr lvl="1"/>
            <a:r>
              <a:rPr lang="en-US" dirty="0"/>
              <a:t>Need two correlated assets</a:t>
            </a:r>
          </a:p>
          <a:p>
            <a:pPr lvl="1"/>
            <a:r>
              <a:rPr lang="en-US" dirty="0"/>
              <a:t>Often one asset is a hedge</a:t>
            </a:r>
          </a:p>
          <a:p>
            <a:pPr lvl="1"/>
            <a:r>
              <a:rPr lang="en-US" dirty="0"/>
              <a:t>Market volatility impacts the effectiveness of hedges</a:t>
            </a:r>
          </a:p>
          <a:p>
            <a:pPr lvl="2"/>
            <a:r>
              <a:rPr lang="en-US" dirty="0"/>
              <a:t>Periodic adjustment</a:t>
            </a:r>
          </a:p>
          <a:p>
            <a:pPr lvl="0"/>
            <a:r>
              <a:rPr lang="en-US" dirty="0"/>
              <a:t>When price relationship diverges from normal</a:t>
            </a:r>
          </a:p>
          <a:p>
            <a:pPr lvl="1"/>
            <a:r>
              <a:rPr lang="en-US" dirty="0"/>
              <a:t>Take L/S positions</a:t>
            </a:r>
          </a:p>
          <a:p>
            <a:pPr lvl="1"/>
            <a:r>
              <a:rPr lang="en-US" dirty="0"/>
              <a:t>Expect mean reversion</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86AE5BC6-FE01-4403-9CAD-F8558340D98C}"/>
                  </a:ext>
                </a:extLst>
              </p:cNvPr>
              <p:cNvSpPr>
                <a:spLocks noGrp="1"/>
              </p:cNvSpPr>
              <p:nvPr>
                <p:ph sz="half" idx="2"/>
              </p:nvPr>
            </p:nvSpPr>
            <p:spPr>
              <a:xfrm>
                <a:off x="6172202" y="2185761"/>
                <a:ext cx="5334000" cy="4024313"/>
              </a:xfrm>
            </p:spPr>
            <p:txBody>
              <a:bodyPr>
                <a:normAutofit/>
              </a:bodyPr>
              <a:lstStyle/>
              <a:p>
                <a:r>
                  <a:rPr lang="en-US" b="1" dirty="0"/>
                  <a:t>Dynamic Spread Estimation:</a:t>
                </a:r>
              </a:p>
              <a:p>
                <a:pPr lvl="1"/>
                <a14:m>
                  <m:oMath xmlns:m="http://schemas.openxmlformats.org/officeDocument/2006/math">
                    <m:r>
                      <a:rPr lang="en-US" b="0" i="1" smtClean="0">
                        <a:latin typeface="Cambria Math" panose="02040503050406030204" pitchFamily="18" charset="0"/>
                      </a:rPr>
                      <m:t>𝑆𝑝𝑟𝑒𝑎𝑑</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pPr lvl="1"/>
                <a:r>
                  <a:rPr lang="en-US" dirty="0"/>
                  <a:t>Predict spread</a:t>
                </a:r>
              </a:p>
              <a:p>
                <a:pPr lvl="2"/>
                <a:r>
                  <a:rPr lang="en-US" dirty="0"/>
                  <a:t>State is difference</a:t>
                </a:r>
              </a:p>
              <a:p>
                <a:pPr lvl="2"/>
                <a:r>
                  <a:rPr lang="en-US" dirty="0"/>
                  <a:t>Additional element could be spread velocity</a:t>
                </a:r>
              </a:p>
              <a:p>
                <a:r>
                  <a:rPr lang="en-US" b="1" dirty="0"/>
                  <a:t>Dynamic Hedge Ratio Estimation:</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𝛽</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𝜖</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a14:m>
                <a:endParaRPr lang="en-US" b="0" dirty="0"/>
              </a:p>
              <a:p>
                <a:pPr lvl="1"/>
                <a:r>
                  <a:rPr lang="en-US" dirty="0"/>
                  <a:t>Predict hedge ratio</a:t>
                </a:r>
              </a:p>
              <a:p>
                <a:pPr lvl="1"/>
                <a:r>
                  <a:rPr lang="en-US" dirty="0"/>
                  <a:t>State is the intercept and slope of continuous OLS regression </a:t>
                </a:r>
              </a:p>
              <a:p>
                <a:pPr lvl="1"/>
                <a:endParaRPr lang="en-US" dirty="0"/>
              </a:p>
            </p:txBody>
          </p:sp>
        </mc:Choice>
        <mc:Fallback xmlns="">
          <p:sp>
            <p:nvSpPr>
              <p:cNvPr id="9" name="Content Placeholder 8">
                <a:extLst>
                  <a:ext uri="{FF2B5EF4-FFF2-40B4-BE49-F238E27FC236}">
                    <a16:creationId xmlns:a16="http://schemas.microsoft.com/office/drawing/2014/main" id="{86AE5BC6-FE01-4403-9CAD-F8558340D98C}"/>
                  </a:ext>
                </a:extLst>
              </p:cNvPr>
              <p:cNvSpPr>
                <a:spLocks noGrp="1" noRot="1" noChangeAspect="1" noMove="1" noResize="1" noEditPoints="1" noAdjustHandles="1" noChangeArrowheads="1" noChangeShapeType="1" noTextEdit="1"/>
              </p:cNvSpPr>
              <p:nvPr>
                <p:ph sz="half" idx="2"/>
              </p:nvPr>
            </p:nvSpPr>
            <p:spPr>
              <a:xfrm>
                <a:off x="6172202" y="2185761"/>
                <a:ext cx="5334000" cy="4024313"/>
              </a:xfrm>
              <a:blipFill>
                <a:blip r:embed="rId3"/>
                <a:stretch>
                  <a:fillRect l="-1371" t="-1818"/>
                </a:stretch>
              </a:blipFill>
            </p:spPr>
            <p:txBody>
              <a:bodyPr/>
              <a:lstStyle/>
              <a:p>
                <a:r>
                  <a:rPr lang="en-US">
                    <a:noFill/>
                  </a:rPr>
                  <a:t> </a:t>
                </a:r>
              </a:p>
            </p:txBody>
          </p:sp>
        </mc:Fallback>
      </mc:AlternateContent>
    </p:spTree>
    <p:extLst>
      <p:ext uri="{BB962C8B-B14F-4D97-AF65-F5344CB8AC3E}">
        <p14:creationId xmlns:p14="http://schemas.microsoft.com/office/powerpoint/2010/main" val="2982775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051B56-6D3B-4AE2-8B19-A78B68235652}"/>
              </a:ext>
            </a:extLst>
          </p:cNvPr>
          <p:cNvSpPr>
            <a:spLocks noGrp="1"/>
          </p:cNvSpPr>
          <p:nvPr>
            <p:ph type="title"/>
          </p:nvPr>
        </p:nvSpPr>
        <p:spPr/>
        <p:txBody>
          <a:bodyPr/>
          <a:lstStyle/>
          <a:p>
            <a:r>
              <a:rPr lang="en-US" dirty="0"/>
              <a:t>Measurement Problem</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72F96E90-CE03-484B-9065-94DC54184A70}"/>
                  </a:ext>
                </a:extLst>
              </p:cNvPr>
              <p:cNvSpPr>
                <a:spLocks noGrp="1"/>
              </p:cNvSpPr>
              <p:nvPr>
                <p:ph idx="1"/>
              </p:nvPr>
            </p:nvSpPr>
            <p:spPr/>
            <p:txBody>
              <a:bodyPr>
                <a:normAutofit/>
              </a:bodyPr>
              <a:lstStyle/>
              <a:p>
                <a:r>
                  <a:rPr lang="en-US" sz="2400" dirty="0"/>
                  <a:t>Actual state of the system is not directly observable</a:t>
                </a:r>
              </a:p>
              <a:p>
                <a:r>
                  <a:rPr lang="en-US" sz="2400" dirty="0"/>
                  <a:t>Any measurement of the system outputs are unavoidably </a:t>
                </a:r>
                <a:r>
                  <a:rPr lang="en-US" sz="2400" i="1" dirty="0"/>
                  <a:t>noisy</a:t>
                </a:r>
              </a:p>
              <a:p>
                <a:r>
                  <a:rPr lang="en-US" sz="2400" b="1" dirty="0"/>
                  <a:t>Process Model</a:t>
                </a: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r>
                        <a:rPr lang="en-US" sz="2400" i="1">
                          <a:latin typeface="Cambria Math" panose="02040503050406030204" pitchFamily="18" charset="0"/>
                        </a:rPr>
                        <m:t>=</m:t>
                      </m:r>
                      <m:r>
                        <a:rPr lang="en-US" sz="2400" i="1">
                          <a:latin typeface="Cambria Math" panose="02040503050406030204" pitchFamily="18" charset="0"/>
                        </a:rPr>
                        <m:t>𝐴</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𝐵</m:t>
                      </m:r>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𝑘</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𝑘</m:t>
                          </m:r>
                          <m:r>
                            <a:rPr lang="en-US" sz="2400" i="1">
                              <a:latin typeface="Cambria Math" panose="02040503050406030204" pitchFamily="18" charset="0"/>
                            </a:rPr>
                            <m:t>−1</m:t>
                          </m:r>
                        </m:sub>
                      </m:sSub>
                    </m:oMath>
                  </m:oMathPara>
                </a14:m>
                <a:endParaRPr lang="en-US" sz="2400" b="1" dirty="0"/>
              </a:p>
              <a:p>
                <a:r>
                  <a:rPr lang="en-US" sz="2400" b="1" dirty="0"/>
                  <a:t>Measurement Model</a:t>
                </a: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𝑧</m:t>
                          </m:r>
                        </m:e>
                        <m:sub>
                          <m:r>
                            <a:rPr lang="en-US" sz="2400" i="1">
                              <a:latin typeface="Cambria Math" panose="02040503050406030204" pitchFamily="18" charset="0"/>
                            </a:rPr>
                            <m:t>𝑘</m:t>
                          </m:r>
                        </m:sub>
                      </m:sSub>
                      <m:r>
                        <a:rPr lang="en-US" sz="2400" i="1">
                          <a:latin typeface="Cambria Math" panose="02040503050406030204" pitchFamily="18" charset="0"/>
                        </a:rPr>
                        <m:t>=</m:t>
                      </m:r>
                      <m:r>
                        <a:rPr lang="en-US" sz="2400" i="1">
                          <a:latin typeface="Cambria Math" panose="02040503050406030204" pitchFamily="18" charset="0"/>
                        </a:rPr>
                        <m:t>𝐻</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𝑘</m:t>
                          </m:r>
                        </m:sub>
                      </m:sSub>
                    </m:oMath>
                  </m:oMathPara>
                </a14:m>
                <a:endParaRPr lang="en-US" sz="2400" dirty="0"/>
              </a:p>
              <a:p>
                <a:r>
                  <a:rPr lang="en-US" sz="2400" b="1" dirty="0"/>
                  <a:t>Process and Measurement Noise</a:t>
                </a: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𝑝</m:t>
                      </m:r>
                      <m:d>
                        <m:dPr>
                          <m:ctrlPr>
                            <a:rPr lang="en-US" sz="2400" i="1">
                              <a:latin typeface="Cambria Math" panose="02040503050406030204" pitchFamily="18" charset="0"/>
                            </a:rPr>
                          </m:ctrlPr>
                        </m:dPr>
                        <m:e>
                          <m:r>
                            <a:rPr lang="en-US" sz="2400" i="1">
                              <a:latin typeface="Cambria Math" panose="02040503050406030204" pitchFamily="18" charset="0"/>
                            </a:rPr>
                            <m:t>𝑤</m:t>
                          </m:r>
                        </m:e>
                      </m:d>
                      <m:r>
                        <a:rPr lang="en-US" sz="2400" i="1">
                          <a:latin typeface="Cambria Math" panose="02040503050406030204" pitchFamily="18" charset="0"/>
                        </a:rPr>
                        <m:t>~</m:t>
                      </m:r>
                      <m:r>
                        <a:rPr lang="en-US" sz="2400" i="1">
                          <a:latin typeface="Cambria Math" panose="02040503050406030204" pitchFamily="18" charset="0"/>
                        </a:rPr>
                        <m:t>𝑁</m:t>
                      </m:r>
                      <m:d>
                        <m:dPr>
                          <m:ctrlPr>
                            <a:rPr lang="en-US" sz="2400" i="1">
                              <a:latin typeface="Cambria Math" panose="02040503050406030204" pitchFamily="18" charset="0"/>
                            </a:rPr>
                          </m:ctrlPr>
                        </m:dPr>
                        <m:e>
                          <m:r>
                            <a:rPr lang="en-US" sz="2400" i="1">
                              <a:latin typeface="Cambria Math" panose="02040503050406030204" pitchFamily="18" charset="0"/>
                            </a:rPr>
                            <m:t>0,</m:t>
                          </m:r>
                          <m:r>
                            <a:rPr lang="en-US" sz="2400" i="1">
                              <a:latin typeface="Cambria Math" panose="02040503050406030204" pitchFamily="18" charset="0"/>
                            </a:rPr>
                            <m:t>𝑄</m:t>
                          </m:r>
                        </m:e>
                      </m:d>
                    </m:oMath>
                    <m:oMath xmlns:m="http://schemas.openxmlformats.org/officeDocument/2006/math">
                      <m:r>
                        <a:rPr lang="en-US" sz="2400" i="1">
                          <a:latin typeface="Cambria Math" panose="02040503050406030204" pitchFamily="18" charset="0"/>
                        </a:rPr>
                        <m:t>𝑝</m:t>
                      </m:r>
                      <m:d>
                        <m:dPr>
                          <m:ctrlPr>
                            <a:rPr lang="en-US" sz="2400" i="1">
                              <a:latin typeface="Cambria Math" panose="02040503050406030204" pitchFamily="18" charset="0"/>
                            </a:rPr>
                          </m:ctrlPr>
                        </m:dPr>
                        <m:e>
                          <m:r>
                            <a:rPr lang="en-US" sz="2400" i="1">
                              <a:latin typeface="Cambria Math" panose="02040503050406030204" pitchFamily="18" charset="0"/>
                            </a:rPr>
                            <m:t>𝑣</m:t>
                          </m:r>
                        </m:e>
                      </m:d>
                      <m:r>
                        <a:rPr lang="en-US" sz="2400" i="1">
                          <a:latin typeface="Cambria Math" panose="02040503050406030204" pitchFamily="18" charset="0"/>
                        </a:rPr>
                        <m:t>~</m:t>
                      </m:r>
                      <m:r>
                        <a:rPr lang="en-US" sz="2400" i="1">
                          <a:latin typeface="Cambria Math" panose="02040503050406030204" pitchFamily="18" charset="0"/>
                        </a:rPr>
                        <m:t>𝑁</m:t>
                      </m:r>
                      <m:r>
                        <a:rPr lang="en-US" sz="2400" i="1">
                          <a:latin typeface="Cambria Math" panose="02040503050406030204" pitchFamily="18" charset="0"/>
                        </a:rPr>
                        <m:t>(0,</m:t>
                      </m:r>
                      <m:r>
                        <a:rPr lang="en-US" sz="2400" i="1">
                          <a:latin typeface="Cambria Math" panose="02040503050406030204" pitchFamily="18" charset="0"/>
                        </a:rPr>
                        <m:t>𝑅</m:t>
                      </m:r>
                      <m:r>
                        <a:rPr lang="en-US" sz="2400" i="1">
                          <a:latin typeface="Cambria Math" panose="02040503050406030204" pitchFamily="18" charset="0"/>
                        </a:rPr>
                        <m:t>)</m:t>
                      </m:r>
                    </m:oMath>
                  </m:oMathPara>
                </a14:m>
                <a:endParaRPr lang="en-US" sz="2400" dirty="0"/>
              </a:p>
              <a:p>
                <a:pPr marL="0" indent="0">
                  <a:buNone/>
                </a:pPr>
                <a:endParaRPr lang="en-US" sz="2400" b="1" dirty="0"/>
              </a:p>
            </p:txBody>
          </p:sp>
        </mc:Choice>
        <mc:Fallback xmlns="">
          <p:sp>
            <p:nvSpPr>
              <p:cNvPr id="6" name="Content Placeholder 5">
                <a:extLst>
                  <a:ext uri="{FF2B5EF4-FFF2-40B4-BE49-F238E27FC236}">
                    <a16:creationId xmlns:a16="http://schemas.microsoft.com/office/drawing/2014/main" id="{72F96E90-CE03-484B-9065-94DC54184A70}"/>
                  </a:ext>
                </a:extLst>
              </p:cNvPr>
              <p:cNvSpPr>
                <a:spLocks noGrp="1" noRot="1" noChangeAspect="1" noMove="1" noResize="1" noEditPoints="1" noAdjustHandles="1" noChangeArrowheads="1" noChangeShapeType="1" noTextEdit="1"/>
              </p:cNvSpPr>
              <p:nvPr>
                <p:ph idx="1"/>
              </p:nvPr>
            </p:nvSpPr>
            <p:spPr>
              <a:blipFill>
                <a:blip r:embed="rId3"/>
                <a:stretch>
                  <a:fillRect l="-789" t="-2121"/>
                </a:stretch>
              </a:blipFill>
            </p:spPr>
            <p:txBody>
              <a:bodyPr/>
              <a:lstStyle/>
              <a:p>
                <a:r>
                  <a:rPr lang="en-US">
                    <a:noFill/>
                  </a:rPr>
                  <a:t> </a:t>
                </a:r>
              </a:p>
            </p:txBody>
          </p:sp>
        </mc:Fallback>
      </mc:AlternateContent>
    </p:spTree>
    <p:extLst>
      <p:ext uri="{BB962C8B-B14F-4D97-AF65-F5344CB8AC3E}">
        <p14:creationId xmlns:p14="http://schemas.microsoft.com/office/powerpoint/2010/main" val="187639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34E5-76EE-4A31-8DC3-D7C3554DC3E1}"/>
              </a:ext>
            </a:extLst>
          </p:cNvPr>
          <p:cNvSpPr>
            <a:spLocks noGrp="1"/>
          </p:cNvSpPr>
          <p:nvPr>
            <p:ph type="title"/>
          </p:nvPr>
        </p:nvSpPr>
        <p:spPr/>
        <p:txBody>
          <a:bodyPr/>
          <a:lstStyle/>
          <a:p>
            <a:r>
              <a:rPr lang="en-US" dirty="0"/>
              <a:t>State-Space Model</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A15D850C-3495-453D-B00F-105A3326CC6A}"/>
                  </a:ext>
                </a:extLst>
              </p:cNvPr>
              <p:cNvSpPr>
                <a:spLocks noGrp="1"/>
              </p:cNvSpPr>
              <p:nvPr>
                <p:ph sz="half" idx="1"/>
              </p:nvPr>
            </p:nvSpPr>
            <p:spPr/>
            <p:txBody>
              <a:bodyPr>
                <a:normAutofit/>
              </a:bodyPr>
              <a:lstStyle/>
              <a:p>
                <a:r>
                  <a:rPr lang="en-US" sz="2400" dirty="0"/>
                  <a:t>Discretize Equations</a:t>
                </a:r>
              </a:p>
              <a:p>
                <a:pPr lvl="1"/>
                <a:r>
                  <a:rPr lang="en-US" sz="2400" dirty="0"/>
                  <a:t>Use matrix notation</a:t>
                </a:r>
              </a:p>
              <a:p>
                <a:pPr marL="457200" lvl="1" indent="0">
                  <a:buNone/>
                </a:pPr>
                <a14:m>
                  <m:oMathPara xmlns:m="http://schemas.openxmlformats.org/officeDocument/2006/math">
                    <m:oMathParaPr>
                      <m:jc m:val="center"/>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r>
                        <a:rPr lang="en-US" sz="2400" i="1">
                          <a:latin typeface="Cambria Math" panose="02040503050406030204" pitchFamily="18" charset="0"/>
                        </a:rPr>
                        <m:t>=</m:t>
                      </m:r>
                      <m:r>
                        <a:rPr lang="en-US" sz="2400" i="1">
                          <a:latin typeface="Cambria Math" panose="02040503050406030204" pitchFamily="18" charset="0"/>
                        </a:rPr>
                        <m:t>𝐴</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𝐵</m:t>
                      </m:r>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𝑘</m:t>
                          </m:r>
                        </m:sub>
                      </m:sSub>
                    </m:oMath>
                  </m:oMathPara>
                </a14:m>
                <a:endParaRPr lang="en-US" sz="2400" dirty="0"/>
              </a:p>
              <a:p>
                <a:pPr marL="457200" lvl="1" indent="0">
                  <a:buNone/>
                </a:pPr>
                <a:endParaRPr lang="en-US" sz="2400" dirty="0"/>
              </a:p>
              <a:p>
                <a:pPr lvl="1"/>
                <a:r>
                  <a:rPr lang="en-US" sz="2400" i="1" dirty="0"/>
                  <a:t>A,</a:t>
                </a:r>
                <a:r>
                  <a:rPr lang="en-US" sz="2400" dirty="0"/>
                  <a:t> </a:t>
                </a:r>
                <a:r>
                  <a:rPr lang="en-US" sz="2400" b="1" i="1" dirty="0"/>
                  <a:t>State Transition Model</a:t>
                </a:r>
              </a:p>
              <a:p>
                <a:pPr lvl="1"/>
                <a:r>
                  <a:rPr lang="en-US" sz="2400" i="1" dirty="0"/>
                  <a:t>B,</a:t>
                </a:r>
                <a:r>
                  <a:rPr lang="en-US" sz="2400" dirty="0"/>
                  <a:t> </a:t>
                </a:r>
                <a:r>
                  <a:rPr lang="en-US" sz="2400" b="1" i="1" dirty="0"/>
                  <a:t>Control-Input Model</a:t>
                </a:r>
              </a:p>
              <a:p>
                <a:pPr lvl="1"/>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oMath>
                </a14:m>
                <a:r>
                  <a:rPr lang="en-US" sz="2400" dirty="0"/>
                  <a:t>, current state</a:t>
                </a:r>
              </a:p>
              <a:p>
                <a:pPr lvl="1"/>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r>
                          <a:rPr lang="en-US" sz="2400" i="1">
                            <a:latin typeface="Cambria Math" panose="02040503050406030204" pitchFamily="18" charset="0"/>
                          </a:rPr>
                          <m:t>−1</m:t>
                        </m:r>
                      </m:sub>
                    </m:sSub>
                  </m:oMath>
                </a14:m>
                <a:r>
                  <a:rPr lang="en-US" sz="2400" dirty="0"/>
                  <a:t>, previous state</a:t>
                </a:r>
              </a:p>
              <a:p>
                <a:pPr lvl="1"/>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𝑘</m:t>
                        </m:r>
                      </m:sub>
                    </m:sSub>
                  </m:oMath>
                </a14:m>
                <a:r>
                  <a:rPr lang="en-US" sz="2400" dirty="0"/>
                  <a:t>, static vector</a:t>
                </a:r>
              </a:p>
            </p:txBody>
          </p:sp>
        </mc:Choice>
        <mc:Fallback xmlns="">
          <p:sp>
            <p:nvSpPr>
              <p:cNvPr id="7" name="Content Placeholder 2">
                <a:extLst>
                  <a:ext uri="{FF2B5EF4-FFF2-40B4-BE49-F238E27FC236}">
                    <a16:creationId xmlns:a16="http://schemas.microsoft.com/office/drawing/2014/main" id="{A15D850C-3495-453D-B00F-105A3326CC6A}"/>
                  </a:ext>
                </a:extLst>
              </p:cNvPr>
              <p:cNvSpPr>
                <a:spLocks noGrp="1" noRot="1" noChangeAspect="1" noMove="1" noResize="1" noEditPoints="1" noAdjustHandles="1" noChangeArrowheads="1" noChangeShapeType="1" noTextEdit="1"/>
              </p:cNvSpPr>
              <p:nvPr>
                <p:ph sz="half" idx="1"/>
              </p:nvPr>
            </p:nvSpPr>
            <p:spPr>
              <a:blipFill>
                <a:blip r:embed="rId3"/>
                <a:stretch>
                  <a:fillRect l="-1600" t="-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F60179FC-60DB-4BF7-9B09-CCDC30C80480}"/>
                  </a:ext>
                </a:extLst>
              </p:cNvPr>
              <p:cNvSpPr>
                <a:spLocks noGrp="1"/>
              </p:cNvSpPr>
              <p:nvPr>
                <p:ph sz="half" idx="2"/>
              </p:nvPr>
            </p:nvSpPr>
            <p:spPr/>
            <p:txBody>
              <a:bodyPr>
                <a:noAutofit/>
              </a:bodyPr>
              <a:lstStyle/>
              <a:p>
                <a:r>
                  <a:rPr lang="en-US" sz="2400" dirty="0"/>
                  <a:t>State Vector Example</a:t>
                </a:r>
              </a:p>
              <a:p>
                <a:pPr lvl="1"/>
                <a:endParaRPr lang="en-US" sz="2200" dirty="0"/>
              </a:p>
              <a:p>
                <a:pPr marL="0" indent="0">
                  <a:buNone/>
                </a:pPr>
                <a14:m>
                  <m:oMathPara xmlns:m="http://schemas.openxmlformats.org/officeDocument/2006/math">
                    <m:oMathParaPr>
                      <m:jc m:val="center"/>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i="1">
                                    <a:latin typeface="Cambria Math" panose="02040503050406030204" pitchFamily="18" charset="0"/>
                                  </a:rPr>
                                  <m:t>𝑥</m:t>
                                </m:r>
                              </m:e>
                            </m:mr>
                            <m:mr>
                              <m:e>
                                <m:r>
                                  <a:rPr lang="en-US" sz="2400" i="1">
                                    <a:latin typeface="Cambria Math" panose="02040503050406030204" pitchFamily="18" charset="0"/>
                                  </a:rPr>
                                  <m:t>𝑦</m:t>
                                </m:r>
                              </m:e>
                            </m:mr>
                            <m:mr>
                              <m:e>
                                <m:r>
                                  <a:rPr lang="en-US" sz="2400" b="0" i="1" smtClean="0">
                                    <a:latin typeface="Cambria Math" panose="02040503050406030204" pitchFamily="18" charset="0"/>
                                  </a:rPr>
                                  <m:t>𝑣𝑥</m:t>
                                </m:r>
                              </m:e>
                            </m:mr>
                            <m:mr>
                              <m:e>
                                <m:r>
                                  <a:rPr lang="en-US" sz="2400" b="0" i="1" smtClean="0">
                                    <a:latin typeface="Cambria Math" panose="02040503050406030204" pitchFamily="18" charset="0"/>
                                  </a:rPr>
                                  <m:t>𝑣𝑦</m:t>
                                </m:r>
                              </m:e>
                            </m:mr>
                          </m:m>
                        </m:e>
                      </m:d>
                    </m:oMath>
                  </m:oMathPara>
                </a14:m>
                <a:endParaRPr lang="en-US" sz="2400" dirty="0"/>
              </a:p>
              <a:p>
                <a:r>
                  <a:rPr lang="en-US" sz="2400" dirty="0"/>
                  <a:t>System state at a particular time</a:t>
                </a:r>
              </a:p>
              <a:p>
                <a:pPr lvl="1"/>
                <a:r>
                  <a:rPr lang="en-US" dirty="0"/>
                  <a:t>x, y: Target position</a:t>
                </a:r>
              </a:p>
              <a:p>
                <a:pPr lvl="1"/>
                <a:r>
                  <a:rPr lang="en-US" sz="2200" dirty="0" err="1"/>
                  <a:t>vx</a:t>
                </a:r>
                <a:r>
                  <a:rPr lang="en-US" sz="2200" dirty="0"/>
                  <a:t>, </a:t>
                </a:r>
                <a:r>
                  <a:rPr lang="en-US" sz="2200" dirty="0" err="1"/>
                  <a:t>vy</a:t>
                </a:r>
                <a:r>
                  <a:rPr lang="en-US" sz="2200" dirty="0"/>
                  <a:t>: Target velocity </a:t>
                </a:r>
              </a:p>
              <a:p>
                <a:r>
                  <a:rPr lang="en-US" sz="2400" dirty="0"/>
                  <a:t>Potential extensions</a:t>
                </a:r>
              </a:p>
              <a:p>
                <a:pPr lvl="1"/>
                <a:r>
                  <a:rPr lang="en-US" sz="2200" dirty="0"/>
                  <a:t>z dimension</a:t>
                </a:r>
              </a:p>
              <a:p>
                <a:pPr lvl="1"/>
                <a:r>
                  <a:rPr lang="en-US" sz="2200" dirty="0"/>
                  <a:t>Target acceleration</a:t>
                </a:r>
              </a:p>
              <a:p>
                <a:pPr lvl="1"/>
                <a:endParaRPr lang="en-US" sz="2200" dirty="0"/>
              </a:p>
            </p:txBody>
          </p:sp>
        </mc:Choice>
        <mc:Fallback xmlns="">
          <p:sp>
            <p:nvSpPr>
              <p:cNvPr id="4" name="Content Placeholder 3">
                <a:extLst>
                  <a:ext uri="{FF2B5EF4-FFF2-40B4-BE49-F238E27FC236}">
                    <a16:creationId xmlns:a16="http://schemas.microsoft.com/office/drawing/2014/main" id="{F60179FC-60DB-4BF7-9B09-CCDC30C80480}"/>
                  </a:ext>
                </a:extLst>
              </p:cNvPr>
              <p:cNvSpPr>
                <a:spLocks noGrp="1" noRot="1" noChangeAspect="1" noMove="1" noResize="1" noEditPoints="1" noAdjustHandles="1" noChangeArrowheads="1" noChangeShapeType="1" noTextEdit="1"/>
              </p:cNvSpPr>
              <p:nvPr>
                <p:ph sz="half" idx="2"/>
              </p:nvPr>
            </p:nvSpPr>
            <p:spPr>
              <a:blipFill>
                <a:blip r:embed="rId4"/>
                <a:stretch>
                  <a:fillRect l="-1600" t="-2121" b="-11061"/>
                </a:stretch>
              </a:blipFill>
            </p:spPr>
            <p:txBody>
              <a:bodyPr/>
              <a:lstStyle/>
              <a:p>
                <a:r>
                  <a:rPr lang="en-US">
                    <a:noFill/>
                  </a:rPr>
                  <a:t> </a:t>
                </a:r>
              </a:p>
            </p:txBody>
          </p:sp>
        </mc:Fallback>
      </mc:AlternateContent>
    </p:spTree>
    <p:extLst>
      <p:ext uri="{BB962C8B-B14F-4D97-AF65-F5344CB8AC3E}">
        <p14:creationId xmlns:p14="http://schemas.microsoft.com/office/powerpoint/2010/main" val="3879945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565D360-08C7-46FA-9F86-D1C785D26372}"/>
                  </a:ext>
                </a:extLst>
              </p:cNvPr>
              <p:cNvSpPr/>
              <p:nvPr/>
            </p:nvSpPr>
            <p:spPr>
              <a:xfrm>
                <a:off x="377083" y="2381102"/>
                <a:ext cx="1371600" cy="151400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0</m:t>
                                </m:r>
                              </m:sub>
                            </m:sSub>
                          </m:e>
                        </m:mr>
                      </m:m>
                    </m:oMath>
                  </m:oMathPara>
                </a14:m>
                <a:endParaRPr lang="en-US"/>
              </a:p>
            </p:txBody>
          </p:sp>
        </mc:Choice>
        <mc:Fallback xmlns="">
          <p:sp>
            <p:nvSpPr>
              <p:cNvPr id="4" name="Rectangle 3">
                <a:extLst>
                  <a:ext uri="{FF2B5EF4-FFF2-40B4-BE49-F238E27FC236}">
                    <a16:creationId xmlns:a16="http://schemas.microsoft.com/office/drawing/2014/main" id="{B565D360-08C7-46FA-9F86-D1C785D26372}"/>
                  </a:ext>
                </a:extLst>
              </p:cNvPr>
              <p:cNvSpPr>
                <a:spLocks noRot="1" noChangeAspect="1" noMove="1" noResize="1" noEditPoints="1" noAdjustHandles="1" noChangeArrowheads="1" noChangeShapeType="1" noTextEdit="1"/>
              </p:cNvSpPr>
              <p:nvPr/>
            </p:nvSpPr>
            <p:spPr>
              <a:xfrm>
                <a:off x="377083" y="2381102"/>
                <a:ext cx="1371600" cy="1514003"/>
              </a:xfrm>
              <a:prstGeom prst="rect">
                <a:avLst/>
              </a:prstGeom>
              <a:blipFill>
                <a:blip r:embed="rId3"/>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B9E29C0B-C54E-45AA-84D1-94B2961E812C}"/>
              </a:ext>
            </a:extLst>
          </p:cNvPr>
          <p:cNvSpPr txBox="1"/>
          <p:nvPr/>
        </p:nvSpPr>
        <p:spPr>
          <a:xfrm>
            <a:off x="363813" y="2011769"/>
            <a:ext cx="1398140" cy="369332"/>
          </a:xfrm>
          <a:prstGeom prst="rect">
            <a:avLst/>
          </a:prstGeom>
          <a:noFill/>
        </p:spPr>
        <p:txBody>
          <a:bodyPr wrap="none" rtlCol="0">
            <a:spAutoFit/>
          </a:bodyPr>
          <a:lstStyle/>
          <a:p>
            <a:r>
              <a:rPr lang="en-US" dirty="0"/>
              <a:t>Initial State</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295F723C-1238-4222-B602-492C02670E84}"/>
                  </a:ext>
                </a:extLst>
              </p:cNvPr>
              <p:cNvSpPr/>
              <p:nvPr/>
            </p:nvSpPr>
            <p:spPr>
              <a:xfrm>
                <a:off x="2401868" y="2389800"/>
                <a:ext cx="2743200" cy="151400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m>
                        <m:mPr>
                          <m:mcs>
                            <m:mc>
                              <m:mcPr>
                                <m:count m:val="1"/>
                                <m:mcJc m:val="center"/>
                              </m:mcPr>
                            </m:mc>
                          </m:mcs>
                          <m:ctrlPr>
                            <a:rPr lang="en-US" i="1">
                              <a:latin typeface="Cambria Math" panose="02040503050406030204" pitchFamily="18" charset="0"/>
                            </a:rPr>
                          </m:ctrlPr>
                        </m:mPr>
                        <m:mr>
                          <m:e>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up>
                                <m:r>
                                  <a:rPr lang="en-US" i="1">
                                    <a:latin typeface="Cambria Math" panose="02040503050406030204" pitchFamily="18" charset="0"/>
                                  </a:rPr>
                                  <m:t>−</m:t>
                                </m:r>
                              </m:sup>
                            </m:sSubSup>
                            <m:r>
                              <a:rPr lang="en-US" i="1">
                                <a:latin typeface="Cambria Math" panose="02040503050406030204" pitchFamily="18" charset="0"/>
                              </a:rPr>
                              <m:t>=</m:t>
                            </m:r>
                            <m:r>
                              <a:rPr lang="en-US" i="1">
                                <a:latin typeface="Cambria Math" panose="02040503050406030204" pitchFamily="18" charset="0"/>
                              </a:rPr>
                              <m:t>𝐴</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𝐵</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𝑘</m:t>
                                </m:r>
                              </m:sub>
                            </m:sSub>
                          </m:e>
                        </m:mr>
                        <m:mr>
                          <m:e>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1">
                                    <a:latin typeface="Cambria Math" panose="02040503050406030204" pitchFamily="18" charset="0"/>
                                  </a:rPr>
                                  <m:t>−</m:t>
                                </m:r>
                              </m:sup>
                            </m:sSubSup>
                            <m:r>
                              <a:rPr lang="en-US" i="1">
                                <a:latin typeface="Cambria Math" panose="02040503050406030204" pitchFamily="18" charset="0"/>
                              </a:rPr>
                              <m:t>=</m:t>
                            </m:r>
                            <m:r>
                              <a:rPr lang="en-US" i="1">
                                <a:latin typeface="Cambria Math" panose="02040503050406030204" pitchFamily="18" charset="0"/>
                              </a:rPr>
                              <m:t>𝐴</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𝑘</m:t>
                                </m:r>
                                <m:r>
                                  <a:rPr lang="en-US" i="1">
                                    <a:latin typeface="Cambria Math" panose="02040503050406030204" pitchFamily="18" charset="0"/>
                                  </a:rPr>
                                  <m:t>−1</m:t>
                                </m:r>
                              </m:sub>
                            </m:sSub>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𝑇</m:t>
                                </m:r>
                              </m:sup>
                            </m:sSup>
                            <m:r>
                              <a:rPr lang="en-US" i="1">
                                <a:latin typeface="Cambria Math" panose="02040503050406030204" pitchFamily="18" charset="0"/>
                              </a:rPr>
                              <m:t>+</m:t>
                            </m:r>
                            <m:r>
                              <a:rPr lang="en-US" i="1">
                                <a:latin typeface="Cambria Math" panose="02040503050406030204" pitchFamily="18" charset="0"/>
                              </a:rPr>
                              <m:t>𝑄</m:t>
                            </m:r>
                          </m:e>
                        </m:mr>
                      </m:m>
                    </m:oMath>
                  </m:oMathPara>
                </a14:m>
                <a:endParaRPr lang="en-US"/>
              </a:p>
            </p:txBody>
          </p:sp>
        </mc:Choice>
        <mc:Fallback xmlns="">
          <p:sp>
            <p:nvSpPr>
              <p:cNvPr id="6" name="Rectangle 5">
                <a:extLst>
                  <a:ext uri="{FF2B5EF4-FFF2-40B4-BE49-F238E27FC236}">
                    <a16:creationId xmlns:a16="http://schemas.microsoft.com/office/drawing/2014/main" id="{295F723C-1238-4222-B602-492C02670E84}"/>
                  </a:ext>
                </a:extLst>
              </p:cNvPr>
              <p:cNvSpPr>
                <a:spLocks noRot="1" noChangeAspect="1" noMove="1" noResize="1" noEditPoints="1" noAdjustHandles="1" noChangeArrowheads="1" noChangeShapeType="1" noTextEdit="1"/>
              </p:cNvSpPr>
              <p:nvPr/>
            </p:nvSpPr>
            <p:spPr>
              <a:xfrm>
                <a:off x="2401868" y="2389800"/>
                <a:ext cx="2743200" cy="1514003"/>
              </a:xfrm>
              <a:prstGeom prst="rect">
                <a:avLst/>
              </a:prstGeom>
              <a:blipFill>
                <a:blip r:embed="rId4"/>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66E72C9F-59D8-4843-A4CC-AFE6FADDA384}"/>
              </a:ext>
            </a:extLst>
          </p:cNvPr>
          <p:cNvSpPr txBox="1"/>
          <p:nvPr/>
        </p:nvSpPr>
        <p:spPr>
          <a:xfrm>
            <a:off x="3286797" y="2011769"/>
            <a:ext cx="973343" cy="369332"/>
          </a:xfrm>
          <a:prstGeom prst="rect">
            <a:avLst/>
          </a:prstGeom>
          <a:noFill/>
        </p:spPr>
        <p:txBody>
          <a:bodyPr wrap="none" rtlCol="0">
            <a:spAutoFit/>
          </a:bodyPr>
          <a:lstStyle/>
          <a:p>
            <a:r>
              <a:rPr lang="en-US" dirty="0"/>
              <a:t>Predict</a:t>
            </a:r>
          </a:p>
        </p:txBody>
      </p:sp>
      <p:sp>
        <p:nvSpPr>
          <p:cNvPr id="9" name="Rectangle 8">
            <a:extLst>
              <a:ext uri="{FF2B5EF4-FFF2-40B4-BE49-F238E27FC236}">
                <a16:creationId xmlns:a16="http://schemas.microsoft.com/office/drawing/2014/main" id="{DB1A5812-887E-48C8-A8AC-4C21C2BCF058}"/>
              </a:ext>
            </a:extLst>
          </p:cNvPr>
          <p:cNvSpPr/>
          <p:nvPr/>
        </p:nvSpPr>
        <p:spPr>
          <a:xfrm>
            <a:off x="2401868" y="4435534"/>
            <a:ext cx="2743200" cy="151400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3605F38C-86D6-4663-ADA0-FBB0AD3CB5B2}"/>
                  </a:ext>
                </a:extLst>
              </p:cNvPr>
              <p:cNvSpPr/>
              <p:nvPr/>
            </p:nvSpPr>
            <p:spPr>
              <a:xfrm>
                <a:off x="2410499" y="4535304"/>
                <a:ext cx="2725938" cy="131446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𝑘</m:t>
                                </m:r>
                              </m:sub>
                            </m:sSub>
                            <m:r>
                              <a:rPr lang="en-US" i="0">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0">
                                        <a:latin typeface="Cambria Math" panose="02040503050406030204" pitchFamily="18" charset="0"/>
                                      </a:rPr>
                                      <m:t>−</m:t>
                                    </m:r>
                                  </m:sup>
                                </m:sSubSup>
                                <m:sSup>
                                  <m:sSupPr>
                                    <m:ctrlPr>
                                      <a:rPr lang="en-US" i="1">
                                        <a:latin typeface="Cambria Math" panose="02040503050406030204" pitchFamily="18" charset="0"/>
                                      </a:rPr>
                                    </m:ctrlPr>
                                  </m:sSupPr>
                                  <m:e>
                                    <m:r>
                                      <a:rPr lang="en-US" i="1">
                                        <a:latin typeface="Cambria Math" panose="02040503050406030204" pitchFamily="18" charset="0"/>
                                      </a:rPr>
                                      <m:t>𝐻</m:t>
                                    </m:r>
                                  </m:e>
                                  <m:sup>
                                    <m:r>
                                      <a:rPr lang="en-US" i="1">
                                        <a:latin typeface="Cambria Math" panose="02040503050406030204" pitchFamily="18" charset="0"/>
                                      </a:rPr>
                                      <m:t>𝑇</m:t>
                                    </m:r>
                                  </m:sup>
                                </m:sSup>
                              </m:num>
                              <m:den>
                                <m:r>
                                  <a:rPr lang="en-US" i="1">
                                    <a:latin typeface="Cambria Math" panose="02040503050406030204" pitchFamily="18" charset="0"/>
                                  </a:rPr>
                                  <m:t>𝐻</m:t>
                                </m:r>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0">
                                        <a:latin typeface="Cambria Math" panose="02040503050406030204" pitchFamily="18" charset="0"/>
                                      </a:rPr>
                                      <m:t>−</m:t>
                                    </m:r>
                                  </m:sup>
                                </m:sSubSup>
                                <m:sSup>
                                  <m:sSupPr>
                                    <m:ctrlPr>
                                      <a:rPr lang="en-US" i="1">
                                        <a:latin typeface="Cambria Math" panose="02040503050406030204" pitchFamily="18" charset="0"/>
                                      </a:rPr>
                                    </m:ctrlPr>
                                  </m:sSupPr>
                                  <m:e>
                                    <m:r>
                                      <a:rPr lang="en-US" i="1">
                                        <a:latin typeface="Cambria Math" panose="02040503050406030204" pitchFamily="18" charset="0"/>
                                      </a:rPr>
                                      <m:t>𝐻</m:t>
                                    </m:r>
                                  </m:e>
                                  <m:sup>
                                    <m:r>
                                      <a:rPr lang="en-US" i="1">
                                        <a:latin typeface="Cambria Math" panose="02040503050406030204" pitchFamily="18" charset="0"/>
                                      </a:rPr>
                                      <m:t>𝑇</m:t>
                                    </m:r>
                                  </m:sup>
                                </m:sSup>
                                <m:r>
                                  <a:rPr lang="en-US" i="0">
                                    <a:latin typeface="Cambria Math" panose="02040503050406030204" pitchFamily="18" charset="0"/>
                                  </a:rPr>
                                  <m:t>+</m:t>
                                </m:r>
                                <m:r>
                                  <a:rPr lang="en-US" i="1">
                                    <a:latin typeface="Cambria Math" panose="02040503050406030204" pitchFamily="18" charset="0"/>
                                  </a:rPr>
                                  <m:t>𝑅</m:t>
                                </m:r>
                              </m:den>
                            </m:f>
                          </m:e>
                        </m:mr>
                        <m:mr>
                          <m:e>
                            <m:d>
                              <m:dPr>
                                <m:begChr m:val=""/>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Sub>
                                <m:r>
                                  <a:rPr lang="en-US" i="0">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up>
                                    <m:r>
                                      <a:rPr lang="en-US" i="0">
                                        <a:latin typeface="Cambria Math" panose="02040503050406030204" pitchFamily="18" charset="0"/>
                                      </a:rPr>
                                      <m:t>−</m:t>
                                    </m:r>
                                  </m:sup>
                                </m:sSubSup>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𝑘</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𝑘</m:t>
                                    </m:r>
                                  </m:sub>
                                </m:sSub>
                                <m:r>
                                  <a:rPr lang="en-US" i="0">
                                    <a:latin typeface="Cambria Math" panose="02040503050406030204" pitchFamily="18" charset="0"/>
                                  </a:rPr>
                                  <m:t>−</m:t>
                                </m:r>
                                <m:r>
                                  <a:rPr lang="en-US" i="1">
                                    <a:latin typeface="Cambria Math" panose="02040503050406030204" pitchFamily="18" charset="0"/>
                                  </a:rPr>
                                  <m:t>𝐻</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up>
                                    <m:r>
                                      <a:rPr lang="en-US" i="0">
                                        <a:latin typeface="Cambria Math" panose="02040503050406030204" pitchFamily="18" charset="0"/>
                                      </a:rPr>
                                      <m:t>−</m:t>
                                    </m:r>
                                  </m:sup>
                                </m:sSubSup>
                              </m:e>
                            </m:d>
                          </m:e>
                        </m:mr>
                        <m:m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𝑘</m:t>
                                </m:r>
                              </m:sub>
                            </m:sSub>
                            <m:r>
                              <a:rPr lang="en-US" i="0">
                                <a:latin typeface="Cambria Math" panose="02040503050406030204" pitchFamily="18" charset="0"/>
                              </a:rPr>
                              <m:t>=</m:t>
                            </m:r>
                            <m:d>
                              <m:dPr>
                                <m:ctrlPr>
                                  <a:rPr lang="en-US" i="1">
                                    <a:latin typeface="Cambria Math" panose="02040503050406030204" pitchFamily="18" charset="0"/>
                                  </a:rPr>
                                </m:ctrlPr>
                              </m:dPr>
                              <m:e>
                                <m:r>
                                  <a:rPr lang="en-US" i="0">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𝑘</m:t>
                                    </m:r>
                                  </m:sub>
                                </m:sSub>
                                <m:r>
                                  <a:rPr lang="en-US" i="1">
                                    <a:latin typeface="Cambria Math" panose="02040503050406030204" pitchFamily="18" charset="0"/>
                                  </a:rPr>
                                  <m:t>𝐻</m:t>
                                </m:r>
                              </m:e>
                            </m:d>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0">
                                    <a:latin typeface="Cambria Math" panose="02040503050406030204" pitchFamily="18" charset="0"/>
                                  </a:rPr>
                                  <m:t>−</m:t>
                                </m:r>
                              </m:sup>
                            </m:sSubSup>
                          </m:e>
                        </m:mr>
                      </m:m>
                    </m:oMath>
                  </m:oMathPara>
                </a14:m>
                <a:endParaRPr lang="en-US" dirty="0"/>
              </a:p>
            </p:txBody>
          </p:sp>
        </mc:Choice>
        <mc:Fallback xmlns="">
          <p:sp>
            <p:nvSpPr>
              <p:cNvPr id="11" name="Rectangle 10">
                <a:extLst>
                  <a:ext uri="{FF2B5EF4-FFF2-40B4-BE49-F238E27FC236}">
                    <a16:creationId xmlns:a16="http://schemas.microsoft.com/office/drawing/2014/main" id="{3605F38C-86D6-4663-ADA0-FBB0AD3CB5B2}"/>
                  </a:ext>
                </a:extLst>
              </p:cNvPr>
              <p:cNvSpPr>
                <a:spLocks noRot="1" noChangeAspect="1" noMove="1" noResize="1" noEditPoints="1" noAdjustHandles="1" noChangeArrowheads="1" noChangeShapeType="1" noTextEdit="1"/>
              </p:cNvSpPr>
              <p:nvPr/>
            </p:nvSpPr>
            <p:spPr>
              <a:xfrm>
                <a:off x="2410499" y="4535304"/>
                <a:ext cx="2725938" cy="1314462"/>
              </a:xfrm>
              <a:prstGeom prst="rect">
                <a:avLst/>
              </a:prstGeom>
              <a:blipFill>
                <a:blip r:embed="rId5"/>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B4577CD4-9991-4C4B-B1D8-F8DF3590BC13}"/>
              </a:ext>
            </a:extLst>
          </p:cNvPr>
          <p:cNvSpPr txBox="1"/>
          <p:nvPr/>
        </p:nvSpPr>
        <p:spPr>
          <a:xfrm>
            <a:off x="3253935" y="4066201"/>
            <a:ext cx="1039067" cy="369332"/>
          </a:xfrm>
          <a:prstGeom prst="rect">
            <a:avLst/>
          </a:prstGeom>
          <a:noFill/>
        </p:spPr>
        <p:txBody>
          <a:bodyPr wrap="none" rtlCol="0">
            <a:spAutoFit/>
          </a:bodyPr>
          <a:lstStyle/>
          <a:p>
            <a:pPr algn="ctr"/>
            <a:r>
              <a:rPr lang="en-US" dirty="0"/>
              <a:t>Correct</a:t>
            </a:r>
          </a:p>
        </p:txBody>
      </p:sp>
      <p:cxnSp>
        <p:nvCxnSpPr>
          <p:cNvPr id="17" name="Straight Arrow Connector 16">
            <a:extLst>
              <a:ext uri="{FF2B5EF4-FFF2-40B4-BE49-F238E27FC236}">
                <a16:creationId xmlns:a16="http://schemas.microsoft.com/office/drawing/2014/main" id="{47F641EB-D362-4D87-B0ED-A4926620717A}"/>
              </a:ext>
            </a:extLst>
          </p:cNvPr>
          <p:cNvCxnSpPr>
            <a:cxnSpLocks/>
          </p:cNvCxnSpPr>
          <p:nvPr/>
        </p:nvCxnSpPr>
        <p:spPr>
          <a:xfrm>
            <a:off x="1748683" y="3138104"/>
            <a:ext cx="653185" cy="869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8F4873BE-4331-47BA-82F1-4EAA46E260DF}"/>
              </a:ext>
            </a:extLst>
          </p:cNvPr>
          <p:cNvCxnSpPr>
            <a:cxnSpLocks/>
            <a:stCxn id="6" idx="3"/>
            <a:endCxn id="9" idx="3"/>
          </p:cNvCxnSpPr>
          <p:nvPr/>
        </p:nvCxnSpPr>
        <p:spPr>
          <a:xfrm>
            <a:off x="5145068" y="3146802"/>
            <a:ext cx="12700" cy="2045734"/>
          </a:xfrm>
          <a:prstGeom prst="bentConnector3">
            <a:avLst>
              <a:gd name="adj1" fmla="val 2922079"/>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BB9ADD7-4D53-448C-B2AE-D40EB65D647A}"/>
              </a:ext>
            </a:extLst>
          </p:cNvPr>
          <p:cNvCxnSpPr>
            <a:cxnSpLocks/>
            <a:stCxn id="9" idx="1"/>
            <a:endCxn id="6" idx="1"/>
          </p:cNvCxnSpPr>
          <p:nvPr/>
        </p:nvCxnSpPr>
        <p:spPr>
          <a:xfrm rot="10800000">
            <a:off x="2401868" y="3146802"/>
            <a:ext cx="12700" cy="2045734"/>
          </a:xfrm>
          <a:prstGeom prst="bentConnector3">
            <a:avLst>
              <a:gd name="adj1" fmla="val 3389606"/>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Title 33">
            <a:extLst>
              <a:ext uri="{FF2B5EF4-FFF2-40B4-BE49-F238E27FC236}">
                <a16:creationId xmlns:a16="http://schemas.microsoft.com/office/drawing/2014/main" id="{B9DC5D4E-6461-4EAF-B737-D037D4E7EDAD}"/>
              </a:ext>
            </a:extLst>
          </p:cNvPr>
          <p:cNvSpPr>
            <a:spLocks noGrp="1"/>
          </p:cNvSpPr>
          <p:nvPr>
            <p:ph type="title"/>
          </p:nvPr>
        </p:nvSpPr>
        <p:spPr/>
        <p:txBody>
          <a:bodyPr/>
          <a:lstStyle/>
          <a:p>
            <a:r>
              <a:rPr lang="en-US" dirty="0"/>
              <a:t>A Kalman Filter</a:t>
            </a:r>
          </a:p>
        </p:txBody>
      </p:sp>
      <p:sp>
        <p:nvSpPr>
          <p:cNvPr id="36" name="Content Placeholder 35">
            <a:extLst>
              <a:ext uri="{FF2B5EF4-FFF2-40B4-BE49-F238E27FC236}">
                <a16:creationId xmlns:a16="http://schemas.microsoft.com/office/drawing/2014/main" id="{E36E5341-6BAE-45D3-B845-70555EC4C322}"/>
              </a:ext>
            </a:extLst>
          </p:cNvPr>
          <p:cNvSpPr>
            <a:spLocks noGrp="1"/>
          </p:cNvSpPr>
          <p:nvPr>
            <p:ph sz="half" idx="2"/>
          </p:nvPr>
        </p:nvSpPr>
        <p:spPr/>
        <p:txBody>
          <a:bodyPr/>
          <a:lstStyle/>
          <a:p>
            <a:r>
              <a:rPr lang="en-US" dirty="0"/>
              <a:t>Choice an Initial State</a:t>
            </a:r>
          </a:p>
          <a:p>
            <a:r>
              <a:rPr lang="en-US" dirty="0"/>
              <a:t>Predict</a:t>
            </a:r>
          </a:p>
          <a:p>
            <a:pPr marL="914400" lvl="1" indent="-457200">
              <a:buFont typeface="+mj-lt"/>
              <a:buAutoNum type="arabicPeriod"/>
            </a:pPr>
            <a:r>
              <a:rPr lang="en-US" dirty="0"/>
              <a:t>Project the state</a:t>
            </a:r>
          </a:p>
          <a:p>
            <a:pPr marL="914400" lvl="1" indent="-457200">
              <a:buFont typeface="+mj-lt"/>
              <a:buAutoNum type="arabicPeriod"/>
            </a:pPr>
            <a:r>
              <a:rPr lang="en-US" dirty="0"/>
              <a:t>Project the error covariance</a:t>
            </a:r>
          </a:p>
          <a:p>
            <a:r>
              <a:rPr lang="en-US" dirty="0"/>
              <a:t>Correct</a:t>
            </a:r>
          </a:p>
          <a:p>
            <a:pPr marL="914400" lvl="1" indent="-457200">
              <a:buFont typeface="+mj-lt"/>
              <a:buAutoNum type="arabicPeriod"/>
            </a:pPr>
            <a:r>
              <a:rPr lang="en-US" dirty="0"/>
              <a:t>Compute the Kalman Gain</a:t>
            </a:r>
          </a:p>
          <a:p>
            <a:pPr marL="914400" lvl="1" indent="-457200">
              <a:buFont typeface="+mj-lt"/>
              <a:buAutoNum type="arabicPeriod"/>
            </a:pPr>
            <a:r>
              <a:rPr lang="en-US" dirty="0"/>
              <a:t>Update estimate with measurement</a:t>
            </a:r>
          </a:p>
          <a:p>
            <a:pPr marL="914400" lvl="1" indent="-457200">
              <a:buFont typeface="+mj-lt"/>
              <a:buAutoNum type="arabicPeriod"/>
            </a:pPr>
            <a:r>
              <a:rPr lang="en-US" dirty="0"/>
              <a:t>Update the error covariance</a:t>
            </a:r>
          </a:p>
        </p:txBody>
      </p:sp>
      <p:cxnSp>
        <p:nvCxnSpPr>
          <p:cNvPr id="38" name="Straight Arrow Connector 37">
            <a:extLst>
              <a:ext uri="{FF2B5EF4-FFF2-40B4-BE49-F238E27FC236}">
                <a16:creationId xmlns:a16="http://schemas.microsoft.com/office/drawing/2014/main" id="{C19FF0C7-785C-42E1-A7CC-B662CEE3CFB8}"/>
              </a:ext>
            </a:extLst>
          </p:cNvPr>
          <p:cNvCxnSpPr>
            <a:cxnSpLocks/>
          </p:cNvCxnSpPr>
          <p:nvPr/>
        </p:nvCxnSpPr>
        <p:spPr>
          <a:xfrm>
            <a:off x="1306411" y="5194329"/>
            <a:ext cx="1104088" cy="2969"/>
          </a:xfrm>
          <a:prstGeom prst="straightConnector1">
            <a:avLst/>
          </a:prstGeom>
          <a:ln w="571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386329FF-5380-435B-AEA5-C73A4755A5B9}"/>
                  </a:ext>
                </a:extLst>
              </p:cNvPr>
              <p:cNvSpPr/>
              <p:nvPr/>
            </p:nvSpPr>
            <p:spPr>
              <a:xfrm>
                <a:off x="819355" y="5004900"/>
                <a:ext cx="48705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Sub>
                    </m:oMath>
                  </m:oMathPara>
                </a14:m>
                <a:endParaRPr lang="en-US" dirty="0"/>
              </a:p>
            </p:txBody>
          </p:sp>
        </mc:Choice>
        <mc:Fallback xmlns="">
          <p:sp>
            <p:nvSpPr>
              <p:cNvPr id="42" name="Rectangle 41">
                <a:extLst>
                  <a:ext uri="{FF2B5EF4-FFF2-40B4-BE49-F238E27FC236}">
                    <a16:creationId xmlns:a16="http://schemas.microsoft.com/office/drawing/2014/main" id="{386329FF-5380-435B-AEA5-C73A4755A5B9}"/>
                  </a:ext>
                </a:extLst>
              </p:cNvPr>
              <p:cNvSpPr>
                <a:spLocks noRot="1" noChangeAspect="1" noMove="1" noResize="1" noEditPoints="1" noAdjustHandles="1" noChangeArrowheads="1" noChangeShapeType="1" noTextEdit="1"/>
              </p:cNvSpPr>
              <p:nvPr/>
            </p:nvSpPr>
            <p:spPr>
              <a:xfrm>
                <a:off x="819355" y="5004900"/>
                <a:ext cx="487056" cy="369332"/>
              </a:xfrm>
              <a:prstGeom prst="rect">
                <a:avLst/>
              </a:prstGeom>
              <a:blipFill>
                <a:blip r:embed="rId6"/>
                <a:stretch>
                  <a:fillRect t="-3279" r="-13750" b="-3279"/>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6DCF4EA1-C5B5-422E-B434-C0E6E9A76072}"/>
              </a:ext>
            </a:extLst>
          </p:cNvPr>
          <p:cNvCxnSpPr>
            <a:cxnSpLocks/>
          </p:cNvCxnSpPr>
          <p:nvPr/>
        </p:nvCxnSpPr>
        <p:spPr>
          <a:xfrm flipV="1">
            <a:off x="5154528" y="5192536"/>
            <a:ext cx="565235" cy="1783"/>
          </a:xfrm>
          <a:prstGeom prst="straightConnector1">
            <a:avLst/>
          </a:prstGeom>
          <a:ln w="571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48BA038A-89F9-4ABC-9D47-E9B918FE795B}"/>
                  </a:ext>
                </a:extLst>
              </p:cNvPr>
              <p:cNvSpPr/>
              <p:nvPr/>
            </p:nvSpPr>
            <p:spPr>
              <a:xfrm>
                <a:off x="5712143" y="5004900"/>
                <a:ext cx="4724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𝑘</m:t>
                          </m:r>
                        </m:sub>
                      </m:sSub>
                    </m:oMath>
                  </m:oMathPara>
                </a14:m>
                <a:endParaRPr lang="en-US" dirty="0"/>
              </a:p>
            </p:txBody>
          </p:sp>
        </mc:Choice>
        <mc:Fallback xmlns="">
          <p:sp>
            <p:nvSpPr>
              <p:cNvPr id="3" name="Rectangle 2">
                <a:extLst>
                  <a:ext uri="{FF2B5EF4-FFF2-40B4-BE49-F238E27FC236}">
                    <a16:creationId xmlns:a16="http://schemas.microsoft.com/office/drawing/2014/main" id="{48BA038A-89F9-4ABC-9D47-E9B918FE795B}"/>
                  </a:ext>
                </a:extLst>
              </p:cNvPr>
              <p:cNvSpPr>
                <a:spLocks noRot="1" noChangeAspect="1" noMove="1" noResize="1" noEditPoints="1" noAdjustHandles="1" noChangeArrowheads="1" noChangeShapeType="1" noTextEdit="1"/>
              </p:cNvSpPr>
              <p:nvPr/>
            </p:nvSpPr>
            <p:spPr>
              <a:xfrm>
                <a:off x="5712143" y="5004900"/>
                <a:ext cx="472437" cy="369332"/>
              </a:xfrm>
              <a:prstGeom prst="rect">
                <a:avLst/>
              </a:prstGeom>
              <a:blipFill>
                <a:blip r:embed="rId7"/>
                <a:stretch>
                  <a:fillRect b="-3279"/>
                </a:stretch>
              </a:blipFill>
            </p:spPr>
            <p:txBody>
              <a:bodyPr/>
              <a:lstStyle/>
              <a:p>
                <a:r>
                  <a:rPr lang="en-US">
                    <a:noFill/>
                  </a:rPr>
                  <a:t> </a:t>
                </a:r>
              </a:p>
            </p:txBody>
          </p:sp>
        </mc:Fallback>
      </mc:AlternateContent>
    </p:spTree>
    <p:extLst>
      <p:ext uri="{BB962C8B-B14F-4D97-AF65-F5344CB8AC3E}">
        <p14:creationId xmlns:p14="http://schemas.microsoft.com/office/powerpoint/2010/main" val="3243887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193E-D205-470E-B8EB-77E732C490C9}"/>
              </a:ext>
            </a:extLst>
          </p:cNvPr>
          <p:cNvSpPr>
            <a:spLocks noGrp="1"/>
          </p:cNvSpPr>
          <p:nvPr>
            <p:ph type="title"/>
          </p:nvPr>
        </p:nvSpPr>
        <p:spPr/>
        <p:txBody>
          <a:bodyPr/>
          <a:lstStyle/>
          <a:p>
            <a:r>
              <a:rPr lang="en-US" dirty="0"/>
              <a:t>DISCRETE Kalman Filter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775F79-8199-46D1-8248-CE6F81ABA7A2}"/>
                  </a:ext>
                </a:extLst>
              </p:cNvPr>
              <p:cNvSpPr>
                <a:spLocks noGrp="1"/>
              </p:cNvSpPr>
              <p:nvPr>
                <p:ph idx="1"/>
              </p:nvPr>
            </p:nvSpPr>
            <p:spPr/>
            <p:txBody>
              <a:bodyPr>
                <a:normAutofit lnSpcReduction="10000"/>
              </a:bodyPr>
              <a:lstStyle/>
              <a:p>
                <a:r>
                  <a:rPr lang="en-US" dirty="0"/>
                  <a:t>Predictor-Corrector Estimator</a:t>
                </a:r>
              </a:p>
              <a:p>
                <a:r>
                  <a:rPr lang="en-US" dirty="0"/>
                  <a:t>Maintains 2 statistical moments (state, error covariance)</a:t>
                </a:r>
              </a:p>
              <a:p>
                <a:r>
                  <a:rPr lang="en-US" dirty="0"/>
                  <a:t>Minimizes Error Covariance</a:t>
                </a:r>
              </a:p>
              <a:p>
                <a:r>
                  <a:rPr lang="en-US" dirty="0"/>
                  <a:t>Define </a:t>
                </a:r>
                <a:r>
                  <a:rPr lang="en-US" i="1" dirty="0">
                    <a:solidFill>
                      <a:srgbClr val="FFFF00"/>
                    </a:solidFill>
                  </a:rPr>
                  <a:t>a priori</a:t>
                </a:r>
                <a:r>
                  <a:rPr lang="en-US" dirty="0">
                    <a:solidFill>
                      <a:srgbClr val="FFFF00"/>
                    </a:solidFill>
                  </a:rPr>
                  <a:t> </a:t>
                </a:r>
                <a:r>
                  <a:rPr lang="en-US" dirty="0"/>
                  <a:t>and </a:t>
                </a:r>
                <a:r>
                  <a:rPr lang="en-US" i="1" dirty="0">
                    <a:solidFill>
                      <a:srgbClr val="92D050"/>
                    </a:solidFill>
                  </a:rPr>
                  <a:t>a posteriori</a:t>
                </a:r>
                <a:r>
                  <a:rPr lang="en-US" dirty="0">
                    <a:solidFill>
                      <a:srgbClr val="92D050"/>
                    </a:solidFill>
                  </a:rPr>
                  <a:t> </a:t>
                </a:r>
                <a:r>
                  <a:rPr lang="en-US" dirty="0"/>
                  <a:t>Estimate Errors</a:t>
                </a:r>
              </a:p>
              <a:p>
                <a:pPr marL="0" indent="0">
                  <a:buNone/>
                </a:pPr>
                <a14:m>
                  <m:oMathPara xmlns:m="http://schemas.openxmlformats.org/officeDocument/2006/math">
                    <m:oMathParaPr>
                      <m:jc m:val="centerGroup"/>
                    </m:oMathParaPr>
                    <m:oMath xmlns:m="http://schemas.openxmlformats.org/officeDocument/2006/math">
                      <m:sSubSup>
                        <m:sSubSupPr>
                          <m:ctrlPr>
                            <a:rPr lang="en-US" i="1" smtClean="0">
                              <a:solidFill>
                                <a:srgbClr val="FFFF00"/>
                              </a:solidFill>
                              <a:latin typeface="Cambria Math" panose="02040503050406030204" pitchFamily="18" charset="0"/>
                            </a:rPr>
                          </m:ctrlPr>
                        </m:sSubSupPr>
                        <m:e>
                          <m:r>
                            <a:rPr lang="en-US" i="1">
                              <a:solidFill>
                                <a:srgbClr val="FFFF00"/>
                              </a:solidFill>
                              <a:latin typeface="Cambria Math" panose="02040503050406030204" pitchFamily="18" charset="0"/>
                            </a:rPr>
                            <m:t>𝑒</m:t>
                          </m:r>
                        </m:e>
                        <m:sub>
                          <m:r>
                            <a:rPr lang="en-US" i="1">
                              <a:solidFill>
                                <a:srgbClr val="FFFF00"/>
                              </a:solidFill>
                              <a:latin typeface="Cambria Math" panose="02040503050406030204" pitchFamily="18" charset="0"/>
                            </a:rPr>
                            <m:t>𝑘</m:t>
                          </m:r>
                        </m:sub>
                        <m:sup>
                          <m:r>
                            <a:rPr lang="en-US" i="1">
                              <a:solidFill>
                                <a:srgbClr val="FFFF00"/>
                              </a:solidFill>
                              <a:latin typeface="Cambria Math" panose="02040503050406030204" pitchFamily="18" charset="0"/>
                            </a:rPr>
                            <m:t>−</m:t>
                          </m:r>
                        </m:sup>
                      </m:sSubSup>
                      <m:r>
                        <a:rPr lang="en-US" i="1">
                          <a:solidFill>
                            <a:srgbClr val="FFFF00"/>
                          </a:solidFill>
                          <a:latin typeface="Cambria Math" panose="02040503050406030204" pitchFamily="18" charset="0"/>
                        </a:rPr>
                        <m:t>≡</m:t>
                      </m:r>
                      <m:sSub>
                        <m:sSubPr>
                          <m:ctrlPr>
                            <a:rPr lang="en-US" i="1">
                              <a:solidFill>
                                <a:srgbClr val="FFFF00"/>
                              </a:solidFill>
                              <a:latin typeface="Cambria Math" panose="02040503050406030204" pitchFamily="18" charset="0"/>
                            </a:rPr>
                          </m:ctrlPr>
                        </m:sSubPr>
                        <m:e>
                          <m:r>
                            <a:rPr lang="en-US" i="1">
                              <a:solidFill>
                                <a:srgbClr val="FFFF00"/>
                              </a:solidFill>
                              <a:latin typeface="Cambria Math" panose="02040503050406030204" pitchFamily="18" charset="0"/>
                            </a:rPr>
                            <m:t>𝑥</m:t>
                          </m:r>
                        </m:e>
                        <m:sub>
                          <m:r>
                            <a:rPr lang="en-US" i="1">
                              <a:solidFill>
                                <a:srgbClr val="FFFF00"/>
                              </a:solidFill>
                              <a:latin typeface="Cambria Math" panose="02040503050406030204" pitchFamily="18" charset="0"/>
                            </a:rPr>
                            <m:t>𝑘</m:t>
                          </m:r>
                        </m:sub>
                      </m:sSub>
                      <m:r>
                        <a:rPr lang="en-US" i="1">
                          <a:solidFill>
                            <a:srgbClr val="FFFF00"/>
                          </a:solidFill>
                          <a:latin typeface="Cambria Math" panose="02040503050406030204" pitchFamily="18" charset="0"/>
                        </a:rPr>
                        <m:t>−</m:t>
                      </m:r>
                      <m:sSubSup>
                        <m:sSubSupPr>
                          <m:ctrlPr>
                            <a:rPr lang="en-US" i="1">
                              <a:solidFill>
                                <a:srgbClr val="FFFF00"/>
                              </a:solidFill>
                              <a:latin typeface="Cambria Math" panose="02040503050406030204" pitchFamily="18" charset="0"/>
                            </a:rPr>
                          </m:ctrlPr>
                        </m:sSubSupPr>
                        <m:e>
                          <m:acc>
                            <m:accPr>
                              <m:chr m:val="̂"/>
                              <m:ctrlPr>
                                <a:rPr lang="en-US" i="1">
                                  <a:solidFill>
                                    <a:srgbClr val="FFFF00"/>
                                  </a:solidFill>
                                  <a:latin typeface="Cambria Math" panose="02040503050406030204" pitchFamily="18" charset="0"/>
                                </a:rPr>
                              </m:ctrlPr>
                            </m:accPr>
                            <m:e>
                              <m:r>
                                <a:rPr lang="en-US" i="1">
                                  <a:solidFill>
                                    <a:srgbClr val="FFFF00"/>
                                  </a:solidFill>
                                  <a:latin typeface="Cambria Math" panose="02040503050406030204" pitchFamily="18" charset="0"/>
                                </a:rPr>
                                <m:t>𝑥</m:t>
                              </m:r>
                            </m:e>
                          </m:acc>
                        </m:e>
                        <m:sub>
                          <m:r>
                            <a:rPr lang="en-US" i="1">
                              <a:solidFill>
                                <a:srgbClr val="FFFF00"/>
                              </a:solidFill>
                              <a:latin typeface="Cambria Math" panose="02040503050406030204" pitchFamily="18" charset="0"/>
                            </a:rPr>
                            <m:t>𝑘</m:t>
                          </m:r>
                        </m:sub>
                        <m:sup>
                          <m:r>
                            <a:rPr lang="en-US" i="1">
                              <a:solidFill>
                                <a:srgbClr val="FFFF00"/>
                              </a:solidFill>
                              <a:latin typeface="Cambria Math" panose="02040503050406030204" pitchFamily="18" charset="0"/>
                            </a:rPr>
                            <m:t>−</m:t>
                          </m:r>
                        </m:sup>
                      </m:sSubSup>
                    </m:oMath>
                  </m:oMathPara>
                </a14:m>
                <a:endParaRPr lang="en-US" i="1" dirty="0">
                  <a:solidFill>
                    <a:srgbClr val="FFFF00"/>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rgbClr val="92D050"/>
                              </a:solidFill>
                              <a:latin typeface="Cambria Math" panose="02040503050406030204" pitchFamily="18" charset="0"/>
                            </a:rPr>
                          </m:ctrlPr>
                        </m:sSubPr>
                        <m:e>
                          <m:r>
                            <a:rPr lang="en-US" i="1">
                              <a:solidFill>
                                <a:srgbClr val="92D050"/>
                              </a:solidFill>
                              <a:latin typeface="Cambria Math" panose="02040503050406030204" pitchFamily="18" charset="0"/>
                            </a:rPr>
                            <m:t>𝑒</m:t>
                          </m:r>
                        </m:e>
                        <m:sub>
                          <m:r>
                            <a:rPr lang="en-US" i="1">
                              <a:solidFill>
                                <a:srgbClr val="92D050"/>
                              </a:solidFill>
                              <a:latin typeface="Cambria Math" panose="02040503050406030204" pitchFamily="18" charset="0"/>
                            </a:rPr>
                            <m:t>𝑘</m:t>
                          </m:r>
                        </m:sub>
                      </m:sSub>
                      <m:r>
                        <a:rPr lang="en-US" i="1">
                          <a:solidFill>
                            <a:srgbClr val="92D050"/>
                          </a:solidFill>
                          <a:latin typeface="Cambria Math" panose="02040503050406030204" pitchFamily="18" charset="0"/>
                        </a:rPr>
                        <m:t>≡</m:t>
                      </m:r>
                      <m:sSub>
                        <m:sSubPr>
                          <m:ctrlPr>
                            <a:rPr lang="en-US" i="1">
                              <a:solidFill>
                                <a:srgbClr val="92D050"/>
                              </a:solidFill>
                              <a:latin typeface="Cambria Math" panose="02040503050406030204" pitchFamily="18" charset="0"/>
                            </a:rPr>
                          </m:ctrlPr>
                        </m:sSubPr>
                        <m:e>
                          <m:r>
                            <a:rPr lang="en-US" i="1">
                              <a:solidFill>
                                <a:srgbClr val="92D050"/>
                              </a:solidFill>
                              <a:latin typeface="Cambria Math" panose="02040503050406030204" pitchFamily="18" charset="0"/>
                            </a:rPr>
                            <m:t>𝑥</m:t>
                          </m:r>
                        </m:e>
                        <m:sub>
                          <m:r>
                            <a:rPr lang="en-US" i="1">
                              <a:solidFill>
                                <a:srgbClr val="92D050"/>
                              </a:solidFill>
                              <a:latin typeface="Cambria Math" panose="02040503050406030204" pitchFamily="18" charset="0"/>
                            </a:rPr>
                            <m:t>𝑘</m:t>
                          </m:r>
                        </m:sub>
                      </m:sSub>
                      <m:r>
                        <a:rPr lang="en-US" i="1">
                          <a:solidFill>
                            <a:srgbClr val="92D050"/>
                          </a:solidFill>
                          <a:latin typeface="Cambria Math" panose="02040503050406030204" pitchFamily="18" charset="0"/>
                        </a:rPr>
                        <m:t>−</m:t>
                      </m:r>
                      <m:sSub>
                        <m:sSubPr>
                          <m:ctrlPr>
                            <a:rPr lang="en-US" i="1">
                              <a:solidFill>
                                <a:srgbClr val="92D050"/>
                              </a:solidFill>
                              <a:latin typeface="Cambria Math" panose="02040503050406030204" pitchFamily="18" charset="0"/>
                            </a:rPr>
                          </m:ctrlPr>
                        </m:sSubPr>
                        <m:e>
                          <m:acc>
                            <m:accPr>
                              <m:chr m:val="̂"/>
                              <m:ctrlPr>
                                <a:rPr lang="en-US" i="1">
                                  <a:solidFill>
                                    <a:srgbClr val="92D050"/>
                                  </a:solidFill>
                                  <a:latin typeface="Cambria Math" panose="02040503050406030204" pitchFamily="18" charset="0"/>
                                </a:rPr>
                              </m:ctrlPr>
                            </m:accPr>
                            <m:e>
                              <m:r>
                                <a:rPr lang="en-US" i="1">
                                  <a:solidFill>
                                    <a:srgbClr val="92D050"/>
                                  </a:solidFill>
                                  <a:latin typeface="Cambria Math" panose="02040503050406030204" pitchFamily="18" charset="0"/>
                                </a:rPr>
                                <m:t>𝑥</m:t>
                              </m:r>
                            </m:e>
                          </m:acc>
                        </m:e>
                        <m:sub>
                          <m:r>
                            <a:rPr lang="en-US" i="1">
                              <a:solidFill>
                                <a:srgbClr val="92D050"/>
                              </a:solidFill>
                              <a:latin typeface="Cambria Math" panose="02040503050406030204" pitchFamily="18" charset="0"/>
                            </a:rPr>
                            <m:t>𝑘</m:t>
                          </m:r>
                        </m:sub>
                      </m:sSub>
                    </m:oMath>
                  </m:oMathPara>
                </a14:m>
                <a:endParaRPr lang="en-US" dirty="0">
                  <a:solidFill>
                    <a:srgbClr val="92D050"/>
                  </a:solidFill>
                </a:endParaRPr>
              </a:p>
              <a:p>
                <a:r>
                  <a:rPr lang="en-US" dirty="0"/>
                  <a:t>Estimate </a:t>
                </a:r>
                <a:r>
                  <a:rPr lang="en-US" i="1" dirty="0">
                    <a:solidFill>
                      <a:srgbClr val="FFFF00"/>
                    </a:solidFill>
                  </a:rPr>
                  <a:t>a priori</a:t>
                </a:r>
                <a:r>
                  <a:rPr lang="en-US" dirty="0">
                    <a:solidFill>
                      <a:srgbClr val="FFFF00"/>
                    </a:solidFill>
                  </a:rPr>
                  <a:t> </a:t>
                </a:r>
                <a:r>
                  <a:rPr lang="en-US" dirty="0"/>
                  <a:t>and </a:t>
                </a:r>
                <a:r>
                  <a:rPr lang="en-US" i="1" dirty="0">
                    <a:solidFill>
                      <a:srgbClr val="92D050"/>
                    </a:solidFill>
                  </a:rPr>
                  <a:t>a posteriori</a:t>
                </a:r>
                <a:r>
                  <a:rPr lang="en-US" dirty="0">
                    <a:solidFill>
                      <a:srgbClr val="92D050"/>
                    </a:solidFill>
                  </a:rPr>
                  <a:t> </a:t>
                </a:r>
                <a:r>
                  <a:rPr lang="en-US" dirty="0"/>
                  <a:t>Covariances</a:t>
                </a:r>
              </a:p>
              <a:p>
                <a:pPr marL="0" indent="0">
                  <a:buNone/>
                </a:pPr>
                <a14:m>
                  <m:oMathPara xmlns:m="http://schemas.openxmlformats.org/officeDocument/2006/math">
                    <m:oMathParaPr>
                      <m:jc m:val="centerGroup"/>
                    </m:oMathParaPr>
                    <m:oMath xmlns:m="http://schemas.openxmlformats.org/officeDocument/2006/math">
                      <m:sSubSup>
                        <m:sSubSupPr>
                          <m:ctrlPr>
                            <a:rPr lang="en-US" i="1" smtClean="0">
                              <a:solidFill>
                                <a:srgbClr val="FFFF00"/>
                              </a:solidFill>
                              <a:latin typeface="Cambria Math" panose="02040503050406030204" pitchFamily="18" charset="0"/>
                            </a:rPr>
                          </m:ctrlPr>
                        </m:sSubSupPr>
                        <m:e>
                          <m:r>
                            <a:rPr lang="en-US" i="1">
                              <a:solidFill>
                                <a:srgbClr val="FFFF00"/>
                              </a:solidFill>
                              <a:latin typeface="Cambria Math" panose="02040503050406030204" pitchFamily="18" charset="0"/>
                            </a:rPr>
                            <m:t>𝑃</m:t>
                          </m:r>
                        </m:e>
                        <m:sub>
                          <m:r>
                            <a:rPr lang="en-US" i="1">
                              <a:solidFill>
                                <a:srgbClr val="FFFF00"/>
                              </a:solidFill>
                              <a:latin typeface="Cambria Math" panose="02040503050406030204" pitchFamily="18" charset="0"/>
                            </a:rPr>
                            <m:t>𝑘</m:t>
                          </m:r>
                        </m:sub>
                        <m:sup>
                          <m:r>
                            <a:rPr lang="en-US" i="1">
                              <a:solidFill>
                                <a:srgbClr val="FFFF00"/>
                              </a:solidFill>
                              <a:latin typeface="Cambria Math" panose="02040503050406030204" pitchFamily="18" charset="0"/>
                            </a:rPr>
                            <m:t>−</m:t>
                          </m:r>
                        </m:sup>
                      </m:sSubSup>
                      <m:r>
                        <a:rPr lang="en-US" i="1">
                          <a:solidFill>
                            <a:srgbClr val="FFFF00"/>
                          </a:solidFill>
                          <a:latin typeface="Cambria Math" panose="02040503050406030204" pitchFamily="18" charset="0"/>
                        </a:rPr>
                        <m:t>=</m:t>
                      </m:r>
                      <m:r>
                        <a:rPr lang="en-US" i="1">
                          <a:solidFill>
                            <a:srgbClr val="FFFF00"/>
                          </a:solidFill>
                          <a:latin typeface="Cambria Math" panose="02040503050406030204" pitchFamily="18" charset="0"/>
                        </a:rPr>
                        <m:t>𝐸</m:t>
                      </m:r>
                      <m:d>
                        <m:dPr>
                          <m:begChr m:val="["/>
                          <m:endChr m:val="]"/>
                          <m:ctrlPr>
                            <a:rPr lang="en-US" i="1">
                              <a:solidFill>
                                <a:srgbClr val="FFFF00"/>
                              </a:solidFill>
                              <a:latin typeface="Cambria Math" panose="02040503050406030204" pitchFamily="18" charset="0"/>
                            </a:rPr>
                          </m:ctrlPr>
                        </m:dPr>
                        <m:e>
                          <m:sSubSup>
                            <m:sSubSupPr>
                              <m:ctrlPr>
                                <a:rPr lang="en-US" i="1">
                                  <a:solidFill>
                                    <a:srgbClr val="FFFF00"/>
                                  </a:solidFill>
                                  <a:latin typeface="Cambria Math" panose="02040503050406030204" pitchFamily="18" charset="0"/>
                                </a:rPr>
                              </m:ctrlPr>
                            </m:sSubSupPr>
                            <m:e>
                              <m:r>
                                <a:rPr lang="en-US" i="1">
                                  <a:solidFill>
                                    <a:srgbClr val="FFFF00"/>
                                  </a:solidFill>
                                  <a:latin typeface="Cambria Math" panose="02040503050406030204" pitchFamily="18" charset="0"/>
                                </a:rPr>
                                <m:t>𝑒</m:t>
                              </m:r>
                            </m:e>
                            <m:sub>
                              <m:r>
                                <a:rPr lang="en-US" i="1">
                                  <a:solidFill>
                                    <a:srgbClr val="FFFF00"/>
                                  </a:solidFill>
                                  <a:latin typeface="Cambria Math" panose="02040503050406030204" pitchFamily="18" charset="0"/>
                                </a:rPr>
                                <m:t>𝑘</m:t>
                              </m:r>
                            </m:sub>
                            <m:sup>
                              <m:r>
                                <a:rPr lang="en-US" i="1">
                                  <a:solidFill>
                                    <a:srgbClr val="FFFF00"/>
                                  </a:solidFill>
                                  <a:latin typeface="Cambria Math" panose="02040503050406030204" pitchFamily="18" charset="0"/>
                                </a:rPr>
                                <m:t>−</m:t>
                              </m:r>
                            </m:sup>
                          </m:sSubSup>
                          <m:sSup>
                            <m:sSupPr>
                              <m:ctrlPr>
                                <a:rPr lang="en-US" i="1">
                                  <a:solidFill>
                                    <a:srgbClr val="FFFF00"/>
                                  </a:solidFill>
                                  <a:latin typeface="Cambria Math" panose="02040503050406030204" pitchFamily="18" charset="0"/>
                                </a:rPr>
                              </m:ctrlPr>
                            </m:sSupPr>
                            <m:e>
                              <m:sSubSup>
                                <m:sSubSupPr>
                                  <m:ctrlPr>
                                    <a:rPr lang="en-US" i="1">
                                      <a:solidFill>
                                        <a:srgbClr val="FFFF00"/>
                                      </a:solidFill>
                                      <a:latin typeface="Cambria Math" panose="02040503050406030204" pitchFamily="18" charset="0"/>
                                    </a:rPr>
                                  </m:ctrlPr>
                                </m:sSubSupPr>
                                <m:e>
                                  <m:r>
                                    <a:rPr lang="en-US" i="1">
                                      <a:solidFill>
                                        <a:srgbClr val="FFFF00"/>
                                      </a:solidFill>
                                      <a:latin typeface="Cambria Math" panose="02040503050406030204" pitchFamily="18" charset="0"/>
                                    </a:rPr>
                                    <m:t>𝑒</m:t>
                                  </m:r>
                                </m:e>
                                <m:sub>
                                  <m:r>
                                    <a:rPr lang="en-US" i="1">
                                      <a:solidFill>
                                        <a:srgbClr val="FFFF00"/>
                                      </a:solidFill>
                                      <a:latin typeface="Cambria Math" panose="02040503050406030204" pitchFamily="18" charset="0"/>
                                    </a:rPr>
                                    <m:t>𝑘</m:t>
                                  </m:r>
                                </m:sub>
                                <m:sup>
                                  <m:r>
                                    <a:rPr lang="en-US" i="1">
                                      <a:solidFill>
                                        <a:srgbClr val="FFFF00"/>
                                      </a:solidFill>
                                      <a:latin typeface="Cambria Math" panose="02040503050406030204" pitchFamily="18" charset="0"/>
                                    </a:rPr>
                                    <m:t>−</m:t>
                                  </m:r>
                                </m:sup>
                              </m:sSubSup>
                            </m:e>
                            <m:sup>
                              <m:r>
                                <a:rPr lang="en-US" i="1">
                                  <a:solidFill>
                                    <a:srgbClr val="FFFF00"/>
                                  </a:solidFill>
                                  <a:latin typeface="Cambria Math" panose="02040503050406030204" pitchFamily="18" charset="0"/>
                                </a:rPr>
                                <m:t>𝑇</m:t>
                              </m:r>
                            </m:sup>
                          </m:sSup>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rgbClr val="92D050"/>
                              </a:solidFill>
                              <a:latin typeface="Cambria Math" panose="02040503050406030204" pitchFamily="18" charset="0"/>
                            </a:rPr>
                          </m:ctrlPr>
                        </m:sSubPr>
                        <m:e>
                          <m:r>
                            <a:rPr lang="en-US" i="1">
                              <a:solidFill>
                                <a:srgbClr val="92D050"/>
                              </a:solidFill>
                              <a:latin typeface="Cambria Math" panose="02040503050406030204" pitchFamily="18" charset="0"/>
                            </a:rPr>
                            <m:t>𝑃</m:t>
                          </m:r>
                        </m:e>
                        <m:sub>
                          <m:r>
                            <a:rPr lang="en-US" i="1">
                              <a:solidFill>
                                <a:srgbClr val="92D050"/>
                              </a:solidFill>
                              <a:latin typeface="Cambria Math" panose="02040503050406030204" pitchFamily="18" charset="0"/>
                            </a:rPr>
                            <m:t>𝑘</m:t>
                          </m:r>
                        </m:sub>
                      </m:sSub>
                      <m:r>
                        <a:rPr lang="en-US" i="1">
                          <a:solidFill>
                            <a:srgbClr val="92D050"/>
                          </a:solidFill>
                          <a:latin typeface="Cambria Math" panose="02040503050406030204" pitchFamily="18" charset="0"/>
                        </a:rPr>
                        <m:t>=</m:t>
                      </m:r>
                      <m:r>
                        <a:rPr lang="en-US" i="1">
                          <a:solidFill>
                            <a:srgbClr val="92D050"/>
                          </a:solidFill>
                          <a:latin typeface="Cambria Math" panose="02040503050406030204" pitchFamily="18" charset="0"/>
                        </a:rPr>
                        <m:t>𝐸</m:t>
                      </m:r>
                      <m:d>
                        <m:dPr>
                          <m:begChr m:val="["/>
                          <m:endChr m:val="]"/>
                          <m:ctrlPr>
                            <a:rPr lang="en-US" i="1">
                              <a:solidFill>
                                <a:srgbClr val="92D050"/>
                              </a:solidFill>
                              <a:latin typeface="Cambria Math" panose="02040503050406030204" pitchFamily="18" charset="0"/>
                            </a:rPr>
                          </m:ctrlPr>
                        </m:dPr>
                        <m:e>
                          <m:sSub>
                            <m:sSubPr>
                              <m:ctrlPr>
                                <a:rPr lang="en-US" i="1">
                                  <a:solidFill>
                                    <a:srgbClr val="92D050"/>
                                  </a:solidFill>
                                  <a:latin typeface="Cambria Math" panose="02040503050406030204" pitchFamily="18" charset="0"/>
                                </a:rPr>
                              </m:ctrlPr>
                            </m:sSubPr>
                            <m:e>
                              <m:r>
                                <a:rPr lang="en-US" i="1">
                                  <a:solidFill>
                                    <a:srgbClr val="92D050"/>
                                  </a:solidFill>
                                  <a:latin typeface="Cambria Math" panose="02040503050406030204" pitchFamily="18" charset="0"/>
                                </a:rPr>
                                <m:t>𝑒</m:t>
                              </m:r>
                            </m:e>
                            <m:sub>
                              <m:r>
                                <a:rPr lang="en-US" i="1">
                                  <a:solidFill>
                                    <a:srgbClr val="92D050"/>
                                  </a:solidFill>
                                  <a:latin typeface="Cambria Math" panose="02040503050406030204" pitchFamily="18" charset="0"/>
                                </a:rPr>
                                <m:t>𝑘</m:t>
                              </m:r>
                            </m:sub>
                          </m:sSub>
                          <m:sSup>
                            <m:sSupPr>
                              <m:ctrlPr>
                                <a:rPr lang="en-US" i="1">
                                  <a:solidFill>
                                    <a:srgbClr val="92D050"/>
                                  </a:solidFill>
                                  <a:latin typeface="Cambria Math" panose="02040503050406030204" pitchFamily="18" charset="0"/>
                                </a:rPr>
                              </m:ctrlPr>
                            </m:sSupPr>
                            <m:e>
                              <m:sSubSup>
                                <m:sSubSupPr>
                                  <m:ctrlPr>
                                    <a:rPr lang="en-US" i="1">
                                      <a:solidFill>
                                        <a:srgbClr val="92D050"/>
                                      </a:solidFill>
                                      <a:latin typeface="Cambria Math" panose="02040503050406030204" pitchFamily="18" charset="0"/>
                                    </a:rPr>
                                  </m:ctrlPr>
                                </m:sSubSupPr>
                                <m:e>
                                  <m:r>
                                    <a:rPr lang="en-US" i="1">
                                      <a:solidFill>
                                        <a:srgbClr val="92D050"/>
                                      </a:solidFill>
                                      <a:latin typeface="Cambria Math" panose="02040503050406030204" pitchFamily="18" charset="0"/>
                                    </a:rPr>
                                    <m:t>𝑒</m:t>
                                  </m:r>
                                </m:e>
                                <m:sub>
                                  <m:r>
                                    <a:rPr lang="en-US" i="1">
                                      <a:solidFill>
                                        <a:srgbClr val="92D050"/>
                                      </a:solidFill>
                                      <a:latin typeface="Cambria Math" panose="02040503050406030204" pitchFamily="18" charset="0"/>
                                    </a:rPr>
                                    <m:t>𝑘</m:t>
                                  </m:r>
                                </m:sub>
                                <m:sup>
                                  <m:r>
                                    <a:rPr lang="en-US" i="1">
                                      <a:solidFill>
                                        <a:srgbClr val="92D050"/>
                                      </a:solidFill>
                                      <a:latin typeface="Cambria Math" panose="02040503050406030204" pitchFamily="18" charset="0"/>
                                    </a:rPr>
                                    <m:t>−</m:t>
                                  </m:r>
                                </m:sup>
                              </m:sSubSup>
                            </m:e>
                            <m:sup>
                              <m:r>
                                <a:rPr lang="en-US" i="1">
                                  <a:solidFill>
                                    <a:srgbClr val="92D050"/>
                                  </a:solidFill>
                                  <a:latin typeface="Cambria Math" panose="02040503050406030204" pitchFamily="18" charset="0"/>
                                </a:rPr>
                                <m:t>𝑇</m:t>
                              </m:r>
                            </m:sup>
                          </m:sSup>
                        </m:e>
                      </m:d>
                    </m:oMath>
                  </m:oMathPara>
                </a14:m>
                <a:endParaRPr lang="en-US" dirty="0"/>
              </a:p>
              <a:p>
                <a:r>
                  <a:rPr lang="en-US" dirty="0"/>
                  <a:t>Compute </a:t>
                </a:r>
                <a:r>
                  <a:rPr lang="en-US" i="1" dirty="0">
                    <a:solidFill>
                      <a:srgbClr val="92D050"/>
                    </a:solidFill>
                  </a:rPr>
                  <a:t>a posteriori</a:t>
                </a:r>
                <a:r>
                  <a:rPr lang="en-US" dirty="0">
                    <a:solidFill>
                      <a:srgbClr val="92D050"/>
                    </a:solidFill>
                  </a:rPr>
                  <a:t> </a:t>
                </a:r>
                <a:r>
                  <a:rPr lang="en-US" dirty="0"/>
                  <a:t>State Estimate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Sub>
                      <m:r>
                        <a:rPr lang="en-US" i="1">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up>
                          <m:r>
                            <a:rPr lang="en-US" i="1">
                              <a:latin typeface="Cambria Math" panose="02040503050406030204" pitchFamily="18" charset="0"/>
                            </a:rPr>
                            <m:t>−</m:t>
                          </m:r>
                        </m:sup>
                      </m:sSubSup>
                      <m:r>
                        <a:rPr lang="en-US" i="1">
                          <a:latin typeface="Cambria Math" panose="02040503050406030204" pitchFamily="18" charset="0"/>
                        </a:rPr>
                        <m:t>+</m:t>
                      </m:r>
                      <m:r>
                        <a:rPr lang="en-US" i="1">
                          <a:latin typeface="Cambria Math" panose="02040503050406030204" pitchFamily="18" charset="0"/>
                        </a:rPr>
                        <m:t>𝐾</m:t>
                      </m:r>
                      <m:r>
                        <a:rPr lang="en-US" i="1" smtClean="0">
                          <a:solidFill>
                            <a:schemeClr val="accent1">
                              <a:lumMod val="60000"/>
                              <a:lumOff val="40000"/>
                            </a:schemeClr>
                          </a:solidFill>
                          <a:latin typeface="Cambria Math" panose="02040503050406030204" pitchFamily="18" charset="0"/>
                        </a:rPr>
                        <m:t>(</m:t>
                      </m:r>
                      <m:sSub>
                        <m:sSubPr>
                          <m:ctrlPr>
                            <a:rPr lang="en-US" i="1">
                              <a:solidFill>
                                <a:schemeClr val="accent1">
                                  <a:lumMod val="60000"/>
                                  <a:lumOff val="40000"/>
                                </a:schemeClr>
                              </a:solidFill>
                              <a:latin typeface="Cambria Math" panose="02040503050406030204" pitchFamily="18" charset="0"/>
                            </a:rPr>
                          </m:ctrlPr>
                        </m:sSubPr>
                        <m:e>
                          <m:r>
                            <a:rPr lang="en-US" i="1">
                              <a:solidFill>
                                <a:schemeClr val="accent1">
                                  <a:lumMod val="60000"/>
                                  <a:lumOff val="40000"/>
                                </a:schemeClr>
                              </a:solidFill>
                              <a:latin typeface="Cambria Math" panose="02040503050406030204" pitchFamily="18" charset="0"/>
                            </a:rPr>
                            <m:t>𝑧</m:t>
                          </m:r>
                        </m:e>
                        <m:sub>
                          <m:r>
                            <a:rPr lang="en-US" i="1">
                              <a:solidFill>
                                <a:schemeClr val="accent1">
                                  <a:lumMod val="60000"/>
                                  <a:lumOff val="40000"/>
                                </a:schemeClr>
                              </a:solidFill>
                              <a:latin typeface="Cambria Math" panose="02040503050406030204" pitchFamily="18" charset="0"/>
                            </a:rPr>
                            <m:t>𝑘</m:t>
                          </m:r>
                        </m:sub>
                      </m:sSub>
                      <m:r>
                        <a:rPr lang="en-US" i="1">
                          <a:solidFill>
                            <a:schemeClr val="accent1">
                              <a:lumMod val="60000"/>
                              <a:lumOff val="40000"/>
                            </a:schemeClr>
                          </a:solidFill>
                          <a:latin typeface="Cambria Math" panose="02040503050406030204" pitchFamily="18" charset="0"/>
                        </a:rPr>
                        <m:t>−</m:t>
                      </m:r>
                      <m:r>
                        <a:rPr lang="en-US" i="1">
                          <a:solidFill>
                            <a:schemeClr val="accent1">
                              <a:lumMod val="60000"/>
                              <a:lumOff val="40000"/>
                            </a:schemeClr>
                          </a:solidFill>
                          <a:latin typeface="Cambria Math" panose="02040503050406030204" pitchFamily="18" charset="0"/>
                        </a:rPr>
                        <m:t>𝐻</m:t>
                      </m:r>
                      <m:sSubSup>
                        <m:sSubSupPr>
                          <m:ctrlPr>
                            <a:rPr lang="en-US" i="1">
                              <a:solidFill>
                                <a:schemeClr val="accent1">
                                  <a:lumMod val="60000"/>
                                  <a:lumOff val="40000"/>
                                </a:schemeClr>
                              </a:solidFill>
                              <a:latin typeface="Cambria Math" panose="02040503050406030204" pitchFamily="18" charset="0"/>
                            </a:rPr>
                          </m:ctrlPr>
                        </m:sSubSupPr>
                        <m:e>
                          <m:acc>
                            <m:accPr>
                              <m:chr m:val="̂"/>
                              <m:ctrlPr>
                                <a:rPr lang="en-US" i="1">
                                  <a:solidFill>
                                    <a:schemeClr val="accent1">
                                      <a:lumMod val="60000"/>
                                      <a:lumOff val="40000"/>
                                    </a:schemeClr>
                                  </a:solidFill>
                                  <a:latin typeface="Cambria Math" panose="02040503050406030204" pitchFamily="18" charset="0"/>
                                </a:rPr>
                              </m:ctrlPr>
                            </m:accPr>
                            <m:e>
                              <m:r>
                                <a:rPr lang="en-US" i="1">
                                  <a:solidFill>
                                    <a:schemeClr val="accent1">
                                      <a:lumMod val="60000"/>
                                      <a:lumOff val="40000"/>
                                    </a:schemeClr>
                                  </a:solidFill>
                                  <a:latin typeface="Cambria Math" panose="02040503050406030204" pitchFamily="18" charset="0"/>
                                </a:rPr>
                                <m:t>𝑥</m:t>
                              </m:r>
                            </m:e>
                          </m:acc>
                        </m:e>
                        <m:sub>
                          <m:r>
                            <a:rPr lang="en-US" i="1">
                              <a:solidFill>
                                <a:schemeClr val="accent1">
                                  <a:lumMod val="60000"/>
                                  <a:lumOff val="40000"/>
                                </a:schemeClr>
                              </a:solidFill>
                              <a:latin typeface="Cambria Math" panose="02040503050406030204" pitchFamily="18" charset="0"/>
                            </a:rPr>
                            <m:t>𝑘</m:t>
                          </m:r>
                        </m:sub>
                        <m:sup>
                          <m:r>
                            <a:rPr lang="en-US" i="1">
                              <a:solidFill>
                                <a:schemeClr val="accent1">
                                  <a:lumMod val="60000"/>
                                  <a:lumOff val="40000"/>
                                </a:schemeClr>
                              </a:solidFill>
                              <a:latin typeface="Cambria Math" panose="02040503050406030204" pitchFamily="18" charset="0"/>
                            </a:rPr>
                            <m:t>−</m:t>
                          </m:r>
                        </m:sup>
                      </m:sSubSup>
                      <m:r>
                        <a:rPr lang="en-US" i="1">
                          <a:solidFill>
                            <a:schemeClr val="accent1">
                              <a:lumMod val="60000"/>
                              <a:lumOff val="40000"/>
                            </a:schemeClr>
                          </a:solidFill>
                          <a:latin typeface="Cambria Math" panose="02040503050406030204" pitchFamily="18" charset="0"/>
                        </a:rPr>
                        <m:t>)</m:t>
                      </m:r>
                    </m:oMath>
                  </m:oMathPara>
                </a14:m>
                <a:endParaRPr lang="en-US" dirty="0">
                  <a:solidFill>
                    <a:schemeClr val="accent1">
                      <a:lumMod val="60000"/>
                      <a:lumOff val="40000"/>
                    </a:schemeClr>
                  </a:solidFill>
                </a:endParaRPr>
              </a:p>
              <a:p>
                <a:pPr marL="0" indent="0">
                  <a:buNone/>
                </a:pPr>
                <a:endParaRPr lang="en-US" dirty="0">
                  <a:solidFill>
                    <a:srgbClr val="92D050"/>
                  </a:solidFill>
                </a:endParaRPr>
              </a:p>
            </p:txBody>
          </p:sp>
        </mc:Choice>
        <mc:Fallback xmlns="">
          <p:sp>
            <p:nvSpPr>
              <p:cNvPr id="3" name="Content Placeholder 2">
                <a:extLst>
                  <a:ext uri="{FF2B5EF4-FFF2-40B4-BE49-F238E27FC236}">
                    <a16:creationId xmlns:a16="http://schemas.microsoft.com/office/drawing/2014/main" id="{33775F79-8199-46D1-8248-CE6F81ABA7A2}"/>
                  </a:ext>
                </a:extLst>
              </p:cNvPr>
              <p:cNvSpPr>
                <a:spLocks noGrp="1" noRot="1" noChangeAspect="1" noMove="1" noResize="1" noEditPoints="1" noAdjustHandles="1" noChangeArrowheads="1" noChangeShapeType="1" noTextEdit="1"/>
              </p:cNvSpPr>
              <p:nvPr>
                <p:ph idx="1"/>
              </p:nvPr>
            </p:nvSpPr>
            <p:spPr>
              <a:blipFill>
                <a:blip r:embed="rId3"/>
                <a:stretch>
                  <a:fillRect l="-676" t="-2727"/>
                </a:stretch>
              </a:blipFill>
            </p:spPr>
            <p:txBody>
              <a:bodyPr/>
              <a:lstStyle/>
              <a:p>
                <a:r>
                  <a:rPr lang="en-US">
                    <a:noFill/>
                  </a:rPr>
                  <a:t> </a:t>
                </a:r>
              </a:p>
            </p:txBody>
          </p:sp>
        </mc:Fallback>
      </mc:AlternateContent>
    </p:spTree>
    <p:extLst>
      <p:ext uri="{BB962C8B-B14F-4D97-AF65-F5344CB8AC3E}">
        <p14:creationId xmlns:p14="http://schemas.microsoft.com/office/powerpoint/2010/main" val="4108408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57508-A625-4F92-87A3-A9D58F44E06F}"/>
              </a:ext>
            </a:extLst>
          </p:cNvPr>
          <p:cNvSpPr>
            <a:spLocks noGrp="1"/>
          </p:cNvSpPr>
          <p:nvPr>
            <p:ph type="title"/>
          </p:nvPr>
        </p:nvSpPr>
        <p:spPr/>
        <p:txBody>
          <a:bodyPr/>
          <a:lstStyle/>
          <a:p>
            <a:r>
              <a:rPr lang="en-US" dirty="0"/>
              <a:t>Kalman Gain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46BD87-1561-49D2-B274-20B38C0E5F6C}"/>
                  </a:ext>
                </a:extLst>
              </p:cNvPr>
              <p:cNvSpPr>
                <a:spLocks noGrp="1"/>
              </p:cNvSpPr>
              <p:nvPr>
                <p:ph idx="1"/>
              </p:nvPr>
            </p:nvSpPr>
            <p:spPr/>
            <p:txBody>
              <a:bodyPr/>
              <a:lstStyle/>
              <a:p>
                <a:r>
                  <a:rPr lang="en-US" dirty="0"/>
                  <a:t>Kalman Gain is Chosen to Minimize </a:t>
                </a:r>
                <a:r>
                  <a:rPr lang="en-US" i="1" dirty="0">
                    <a:solidFill>
                      <a:srgbClr val="92D050"/>
                    </a:solidFill>
                  </a:rPr>
                  <a:t>a posteriori</a:t>
                </a:r>
                <a:r>
                  <a:rPr lang="en-US" dirty="0">
                    <a:solidFill>
                      <a:srgbClr val="92D050"/>
                    </a:solidFill>
                  </a:rPr>
                  <a:t> </a:t>
                </a:r>
                <a:r>
                  <a:rPr lang="en-US" dirty="0"/>
                  <a:t>Error Covariance</a:t>
                </a:r>
              </a:p>
              <a:p>
                <a:pPr marL="0" indent="0" algn="ctr">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𝑘</m:t>
                        </m:r>
                      </m:sub>
                    </m:sSub>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1">
                                <a:latin typeface="Cambria Math" panose="02040503050406030204" pitchFamily="18" charset="0"/>
                              </a:rPr>
                              <m:t>−</m:t>
                            </m:r>
                          </m:sup>
                        </m:sSubSup>
                        <m:sSup>
                          <m:sSupPr>
                            <m:ctrlPr>
                              <a:rPr lang="en-US" i="1">
                                <a:latin typeface="Cambria Math" panose="02040503050406030204" pitchFamily="18" charset="0"/>
                              </a:rPr>
                            </m:ctrlPr>
                          </m:sSupPr>
                          <m:e>
                            <m:r>
                              <a:rPr lang="en-US" i="1">
                                <a:latin typeface="Cambria Math" panose="02040503050406030204" pitchFamily="18" charset="0"/>
                              </a:rPr>
                              <m:t>𝐻</m:t>
                            </m:r>
                          </m:e>
                          <m:sup>
                            <m:r>
                              <a:rPr lang="en-US" i="1">
                                <a:latin typeface="Cambria Math" panose="02040503050406030204" pitchFamily="18" charset="0"/>
                              </a:rPr>
                              <m:t>𝑇</m:t>
                            </m:r>
                          </m:sup>
                        </m:sSup>
                      </m:num>
                      <m:den>
                        <m:r>
                          <a:rPr lang="en-US" i="1">
                            <a:latin typeface="Cambria Math" panose="02040503050406030204" pitchFamily="18" charset="0"/>
                          </a:rPr>
                          <m:t>𝐻</m:t>
                        </m:r>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1">
                                <a:latin typeface="Cambria Math" panose="02040503050406030204" pitchFamily="18" charset="0"/>
                              </a:rPr>
                              <m:t>−</m:t>
                            </m:r>
                          </m:sup>
                        </m:sSubSup>
                        <m:sSup>
                          <m:sSupPr>
                            <m:ctrlPr>
                              <a:rPr lang="en-US" i="1">
                                <a:latin typeface="Cambria Math" panose="02040503050406030204" pitchFamily="18" charset="0"/>
                              </a:rPr>
                            </m:ctrlPr>
                          </m:sSupPr>
                          <m:e>
                            <m:r>
                              <a:rPr lang="en-US" i="1">
                                <a:latin typeface="Cambria Math" panose="02040503050406030204" pitchFamily="18" charset="0"/>
                              </a:rPr>
                              <m:t>𝐻</m:t>
                            </m:r>
                          </m:e>
                          <m:sup>
                            <m:r>
                              <a:rPr lang="en-US" i="1">
                                <a:latin typeface="Cambria Math" panose="02040503050406030204" pitchFamily="18" charset="0"/>
                              </a:rPr>
                              <m:t>𝑇</m:t>
                            </m:r>
                          </m:sup>
                        </m:sSup>
                        <m:r>
                          <a:rPr lang="en-US" i="1">
                            <a:latin typeface="Cambria Math" panose="02040503050406030204" pitchFamily="18" charset="0"/>
                          </a:rPr>
                          <m:t>+</m:t>
                        </m:r>
                        <m:r>
                          <a:rPr lang="en-US" i="1">
                            <a:latin typeface="Cambria Math" panose="02040503050406030204" pitchFamily="18" charset="0"/>
                          </a:rPr>
                          <m:t>𝑅</m:t>
                        </m:r>
                      </m:den>
                    </m:f>
                  </m:oMath>
                </a14:m>
                <a:r>
                  <a:rPr lang="en-US" dirty="0"/>
                  <a:t> </a:t>
                </a:r>
              </a:p>
              <a:p>
                <a:r>
                  <a:rPr lang="en-US" dirty="0"/>
                  <a:t>Blending Factor which weights the </a:t>
                </a:r>
                <a:r>
                  <a:rPr lang="en-US" i="1" dirty="0">
                    <a:solidFill>
                      <a:srgbClr val="FFFF00"/>
                    </a:solidFill>
                  </a:rPr>
                  <a:t>a priori</a:t>
                </a:r>
                <a:r>
                  <a:rPr lang="en-US" dirty="0">
                    <a:solidFill>
                      <a:srgbClr val="FFFF00"/>
                    </a:solidFill>
                  </a:rPr>
                  <a:t> </a:t>
                </a:r>
                <a:r>
                  <a:rPr lang="en-US" dirty="0"/>
                  <a:t>Estimated State and the Measurement</a:t>
                </a:r>
              </a:p>
              <a:p>
                <a:pPr lvl="1"/>
                <a:r>
                  <a:rPr lang="en-US" dirty="0"/>
                  <a:t>Value is between 0 and 1</a:t>
                </a:r>
              </a:p>
              <a:p>
                <a:r>
                  <a:rPr lang="en-US" dirty="0"/>
                  <a:t>As Measurement Error Covariance </a:t>
                </a:r>
                <a:r>
                  <a:rPr lang="en-US" i="1" dirty="0"/>
                  <a:t>R</a:t>
                </a:r>
                <a:r>
                  <a:rPr lang="en-US" dirty="0"/>
                  <a:t> tends to 0</a:t>
                </a:r>
              </a:p>
              <a:p>
                <a:pPr lvl="1"/>
                <a:r>
                  <a:rPr lang="en-US" dirty="0"/>
                  <a:t>Residual has more weight</a:t>
                </a:r>
              </a:p>
              <a:p>
                <a:r>
                  <a:rPr lang="en-US" dirty="0"/>
                  <a:t>As </a:t>
                </a:r>
                <a:r>
                  <a:rPr lang="en-US" i="1" dirty="0">
                    <a:solidFill>
                      <a:srgbClr val="FFFF00"/>
                    </a:solidFill>
                  </a:rPr>
                  <a:t>a priori</a:t>
                </a:r>
                <a:r>
                  <a:rPr lang="en-US" dirty="0">
                    <a:solidFill>
                      <a:srgbClr val="FFFF00"/>
                    </a:solidFill>
                  </a:rPr>
                  <a:t> </a:t>
                </a:r>
                <a:r>
                  <a:rPr lang="en-US" dirty="0"/>
                  <a:t>Estimated Error Covariance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1">
                            <a:latin typeface="Cambria Math" panose="02040503050406030204" pitchFamily="18" charset="0"/>
                          </a:rPr>
                          <m:t>−</m:t>
                        </m:r>
                      </m:sup>
                    </m:sSubSup>
                  </m:oMath>
                </a14:m>
                <a:r>
                  <a:rPr lang="en-US" dirty="0"/>
                  <a:t> tends to 0</a:t>
                </a:r>
              </a:p>
              <a:p>
                <a:pPr lvl="1"/>
                <a:r>
                  <a:rPr lang="en-US" i="1" dirty="0">
                    <a:solidFill>
                      <a:srgbClr val="FFFF00"/>
                    </a:solidFill>
                  </a:rPr>
                  <a:t>a priori</a:t>
                </a:r>
                <a:r>
                  <a:rPr lang="en-US" dirty="0">
                    <a:solidFill>
                      <a:srgbClr val="FFFF00"/>
                    </a:solidFill>
                  </a:rPr>
                  <a:t> </a:t>
                </a:r>
                <a:r>
                  <a:rPr lang="en-US" dirty="0"/>
                  <a:t>Estimated State has more weight</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0646BD87-1561-49D2-B274-20B38C0E5F6C}"/>
                  </a:ext>
                </a:extLst>
              </p:cNvPr>
              <p:cNvSpPr>
                <a:spLocks noGrp="1" noRot="1" noChangeAspect="1" noMove="1" noResize="1" noEditPoints="1" noAdjustHandles="1" noChangeArrowheads="1" noChangeShapeType="1" noTextEdit="1"/>
              </p:cNvSpPr>
              <p:nvPr>
                <p:ph idx="1"/>
              </p:nvPr>
            </p:nvSpPr>
            <p:spPr>
              <a:blipFill>
                <a:blip r:embed="rId3"/>
                <a:stretch>
                  <a:fillRect l="-676" t="-1970"/>
                </a:stretch>
              </a:blipFill>
            </p:spPr>
            <p:txBody>
              <a:bodyPr/>
              <a:lstStyle/>
              <a:p>
                <a:r>
                  <a:rPr lang="en-US">
                    <a:noFill/>
                  </a:rPr>
                  <a:t> </a:t>
                </a:r>
              </a:p>
            </p:txBody>
          </p:sp>
        </mc:Fallback>
      </mc:AlternateContent>
    </p:spTree>
    <p:extLst>
      <p:ext uri="{BB962C8B-B14F-4D97-AF65-F5344CB8AC3E}">
        <p14:creationId xmlns:p14="http://schemas.microsoft.com/office/powerpoint/2010/main" val="146072990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6715</TotalTime>
  <Words>3714</Words>
  <Application>Microsoft Office PowerPoint</Application>
  <PresentationFormat>Widescreen</PresentationFormat>
  <Paragraphs>397</Paragraphs>
  <Slides>19</Slides>
  <Notes>17</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Cambria Math</vt:lpstr>
      <vt:lpstr>Century Gothic</vt:lpstr>
      <vt:lpstr>Courier New</vt:lpstr>
      <vt:lpstr>Vapor Trail</vt:lpstr>
      <vt:lpstr>Navigating uncertainty and rISk: KALMAN FILTERS IN finance</vt:lpstr>
      <vt:lpstr>KALMAN FILTER In Finance</vt:lpstr>
      <vt:lpstr>Broader APPLICATIONS of KALMAN FILTERs</vt:lpstr>
      <vt:lpstr>PAIRS TRADING</vt:lpstr>
      <vt:lpstr>Measurement Problem</vt:lpstr>
      <vt:lpstr>State-Space Model</vt:lpstr>
      <vt:lpstr>A Kalman Filter</vt:lpstr>
      <vt:lpstr>DISCRETE Kalman Filter</vt:lpstr>
      <vt:lpstr>Kalman Gain</vt:lpstr>
      <vt:lpstr>Kalman Filter Dynamic SPREAD ESTIMATION EURUSD versus USDJPY</vt:lpstr>
      <vt:lpstr>Kalman Filter Dynamic SPREAD ESTIMATION EURUSD versus USDJPY</vt:lpstr>
      <vt:lpstr>Kalman Filter Dynamic Hedge Ratio Toyota (7203.T) and NISSAN (7201.T)</vt:lpstr>
      <vt:lpstr>Kalman Filter Dynamic Hedge Ratio Toyota (7203.T) and NISSAN (7201.T)</vt:lpstr>
      <vt:lpstr>q/KDB+ Code</vt:lpstr>
      <vt:lpstr>q/KDB+ Code</vt:lpstr>
      <vt:lpstr>q/KDB+ Code</vt:lpstr>
      <vt:lpstr>q/KDB+ Code</vt:lpstr>
      <vt:lpstr>EXTENSIONS</vt:lpstr>
      <vt:lpstr>Kalman Filter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KALMAN FILTER</dc:title>
  <dc:creator>Mark Lefevre</dc:creator>
  <cp:lastModifiedBy>Mark Lefevre</cp:lastModifiedBy>
  <cp:revision>36</cp:revision>
  <dcterms:created xsi:type="dcterms:W3CDTF">2020-01-01T22:00:20Z</dcterms:created>
  <dcterms:modified xsi:type="dcterms:W3CDTF">2025-03-03T03:33:21Z</dcterms:modified>
</cp:coreProperties>
</file>