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289" r:id="rId2"/>
    <p:sldId id="1311" r:id="rId3"/>
    <p:sldId id="1312" r:id="rId4"/>
    <p:sldId id="1336" r:id="rId5"/>
    <p:sldId id="1313" r:id="rId6"/>
    <p:sldId id="1316" r:id="rId7"/>
    <p:sldId id="1318" r:id="rId8"/>
    <p:sldId id="1319" r:id="rId9"/>
    <p:sldId id="1337" r:id="rId10"/>
    <p:sldId id="1320" r:id="rId11"/>
    <p:sldId id="1321" r:id="rId12"/>
    <p:sldId id="1328" r:id="rId13"/>
    <p:sldId id="1329" r:id="rId14"/>
    <p:sldId id="1330" r:id="rId15"/>
    <p:sldId id="1331" r:id="rId16"/>
    <p:sldId id="1332" r:id="rId17"/>
    <p:sldId id="1334" r:id="rId18"/>
    <p:sldId id="1338" r:id="rId19"/>
    <p:sldId id="1322" r:id="rId20"/>
    <p:sldId id="1335" r:id="rId21"/>
    <p:sldId id="1323" r:id="rId22"/>
    <p:sldId id="1301" r:id="rId23"/>
  </p:sldIdLst>
  <p:sldSz cx="9144000" cy="5143500" type="screen16x9"/>
  <p:notesSz cx="6858000" cy="9144000"/>
  <p:custShowLst>
    <p:custShow name="App: IoT" id="0">
      <p:sldLst/>
    </p:custShow>
    <p:custShow name="App: Voice / Chat" id="1">
      <p:sldLst/>
    </p:custShow>
    <p:custShow name="App: Mobile" id="2">
      <p:sldLst/>
    </p:custShow>
    <p:custShow name="App: Bots" id="3">
      <p:sldLst/>
    </p:custShow>
    <p:custShow name="App: Smart Watches" id="4">
      <p:sldLst/>
    </p:custShow>
    <p:custShow name="App: Hololens" id="5">
      <p:sldLst/>
    </p:custShow>
    <p:custShow name="App: Smart Devices" id="6">
      <p:sldLst/>
    </p:custShow>
    <p:custShow name="App: Alexa" id="7">
      <p:sldLst/>
    </p:custShow>
    <p:custShow name="App: Android &amp; Cognitive" id="8">
      <p:sldLst/>
    </p:custShow>
    <p:custShow name="App: Angular" id="9">
      <p:sldLst/>
    </p:custShow>
    <p:custShow name="App: Smart Shelf" id="10">
      <p:sldLst/>
    </p:custShow>
    <p:custShow name="App: Smart Drill" id="11">
      <p:sldLst/>
    </p:custShow>
    <p:custShow name="App: Dynamics 365" id="12">
      <p:sldLst/>
    </p:custShow>
    <p:custShow name="App: Microservices" id="13">
      <p:sldLst/>
    </p:custShow>
    <p:custShow name="App: OCI Punchout" id="14">
      <p:sldLst/>
    </p:custShow>
    <p:custShow name="App: Marketplace Platform" id="15">
      <p:sldLst/>
    </p:custShow>
    <p:custShow name="App: Marketplace Integration" id="16">
      <p:sldLst/>
    </p:custShow>
    <p:custShow name="App: Productfeeds" id="17">
      <p:sldLst/>
    </p:custShow>
    <p:custShow name="App: Field Sales" id="18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Ops Monitoring" id="{234BE119-0B2C-F64B-827C-E30952288A23}">
          <p14:sldIdLst>
            <p14:sldId id="1289"/>
            <p14:sldId id="1311"/>
            <p14:sldId id="1312"/>
            <p14:sldId id="1336"/>
            <p14:sldId id="1313"/>
            <p14:sldId id="1316"/>
            <p14:sldId id="1318"/>
            <p14:sldId id="1319"/>
            <p14:sldId id="1337"/>
            <p14:sldId id="1320"/>
            <p14:sldId id="1321"/>
            <p14:sldId id="1328"/>
            <p14:sldId id="1329"/>
            <p14:sldId id="1330"/>
            <p14:sldId id="1331"/>
            <p14:sldId id="1332"/>
            <p14:sldId id="1334"/>
            <p14:sldId id="1338"/>
            <p14:sldId id="1322"/>
            <p14:sldId id="1335"/>
            <p14:sldId id="1323"/>
            <p14:sldId id="1301"/>
          </p14:sldIdLst>
        </p14:section>
      </p14:sectionLst>
    </p:ex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3" orient="horz" pos="31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BB4A"/>
    <a:srgbClr val="F3F3F3"/>
    <a:srgbClr val="509BBA"/>
    <a:srgbClr val="959595"/>
    <a:srgbClr val="00202C"/>
    <a:srgbClr val="FF6400"/>
    <a:srgbClr val="F5CB10"/>
    <a:srgbClr val="1E1E1E"/>
    <a:srgbClr val="32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8" autoAdjust="0"/>
    <p:restoredTop sz="86423" autoAdjust="0"/>
  </p:normalViewPr>
  <p:slideViewPr>
    <p:cSldViewPr>
      <p:cViewPr varScale="1">
        <p:scale>
          <a:sx n="54" d="100"/>
          <a:sy n="54" d="100"/>
        </p:scale>
        <p:origin x="72" y="1120"/>
      </p:cViewPr>
      <p:guideLst>
        <p:guide pos="295"/>
        <p:guide orient="horz" pos="314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2480" y="17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E65E6EB4-A493-6042-B58F-C7B0103C73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DB3455C-97A7-B84A-A341-81ABDD10A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E1A19-4079-CC4C-A475-79B1E9B16C47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AF07E65-4365-E04A-83FB-3251484572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CD2665-7144-EB48-BEDD-D34CB0C13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C86-4F48-9845-A7E9-5671602C63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D1866-A08E-4345-8D60-B5572E9DBE4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BA7A-B412-4306-89AA-708552FC66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0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8BA7A-B412-4306-89AA-708552FC66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8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8BA7A-B412-4306-89AA-708552FC66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7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8BA7A-B412-4306-89AA-708552FC66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565909A2-043C-7A4B-91DB-5BE8CE4A73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8276"/>
            <a:ext cx="9144000" cy="29352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1A4B2A2-04FE-7546-93D4-E622CC71A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1563638"/>
            <a:ext cx="8244000" cy="28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04024" y="4860907"/>
            <a:ext cx="22317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Intershop" pitchFamily="34" charset="0"/>
              </a:rPr>
              <a:t>© Intershop 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03548" y="580834"/>
            <a:ext cx="8244000" cy="946800"/>
          </a:xfrm>
        </p:spPr>
        <p:txBody>
          <a:bodyPr/>
          <a:lstStyle>
            <a:lvl1pPr algn="ctr">
              <a:defRPr sz="43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D25F91B-E469-4945-BCAD-0307B03A8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xmlns="" id="{0621D595-C4D6-264F-8E5F-EE646F5D071F}"/>
              </a:ext>
            </a:extLst>
          </p:cNvPr>
          <p:cNvCxnSpPr/>
          <p:nvPr userDrawn="1"/>
        </p:nvCxnSpPr>
        <p:spPr>
          <a:xfrm>
            <a:off x="4247964" y="134761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mple title slide/ blac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xmlns="" id="{4DB5F263-CD24-4042-A79A-6FC85EE839DC}"/>
              </a:ext>
            </a:extLst>
          </p:cNvPr>
          <p:cNvSpPr/>
          <p:nvPr userDrawn="1"/>
        </p:nvSpPr>
        <p:spPr>
          <a:xfrm flipH="1">
            <a:off x="6264188" y="2247714"/>
            <a:ext cx="2879812" cy="2879812"/>
          </a:xfrm>
          <a:prstGeom prst="rtTriangle">
            <a:avLst/>
          </a:prstGeom>
          <a:solidFill>
            <a:srgbClr val="A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D93AC8B-B489-C34B-8B20-D51CCEF4C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mple title slide/ black">
    <p:bg>
      <p:bgPr>
        <a:solidFill>
          <a:srgbClr val="00A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xmlns="" id="{4DB5F263-CD24-4042-A79A-6FC85EE839DC}"/>
              </a:ext>
            </a:extLst>
          </p:cNvPr>
          <p:cNvSpPr/>
          <p:nvPr userDrawn="1"/>
        </p:nvSpPr>
        <p:spPr>
          <a:xfrm flipH="1">
            <a:off x="6264188" y="2247714"/>
            <a:ext cx="2879812" cy="2879812"/>
          </a:xfrm>
          <a:prstGeom prst="rtTriangle">
            <a:avLst/>
          </a:prstGeom>
          <a:solidFill>
            <a:srgbClr val="069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D93AC8B-B489-C34B-8B20-D51CCEF4C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imple title slide/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xmlns="" id="{4DB5F263-CD24-4042-A79A-6FC85EE839DC}"/>
              </a:ext>
            </a:extLst>
          </p:cNvPr>
          <p:cNvSpPr/>
          <p:nvPr userDrawn="1"/>
        </p:nvSpPr>
        <p:spPr>
          <a:xfrm flipH="1">
            <a:off x="6264188" y="2268000"/>
            <a:ext cx="2879812" cy="2879812"/>
          </a:xfrm>
          <a:prstGeom prst="rtTriangl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D93AC8B-B489-C34B-8B20-D51CCEF4C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ple title slide/ bla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6F8A7BF-8894-8B43-9F98-F5CD78A6C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4400" y="723900"/>
            <a:ext cx="4419600" cy="4419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381000"/>
            <a:ext cx="7200344" cy="1038622"/>
          </a:xfrm>
        </p:spPr>
        <p:txBody>
          <a:bodyPr/>
          <a:lstStyle>
            <a:lvl1pPr>
              <a:lnSpc>
                <a:spcPts val="2800"/>
              </a:lnSpc>
              <a:defRPr b="0" i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2E298CD-9627-7747-B78E-A4B2179C75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3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68000" y="1332000"/>
            <a:ext cx="8244000" cy="331200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72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001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145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1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2000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/>
          </p:nvPr>
        </p:nvSpPr>
        <p:spPr>
          <a:xfrm>
            <a:off x="467544" y="1332000"/>
            <a:ext cx="4032448" cy="331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8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662000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 b="1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1"/>
          </p:nvPr>
        </p:nvSpPr>
        <p:spPr>
          <a:xfrm>
            <a:off x="467544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 b="1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82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54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1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40882B8-8729-6444-BE50-6BCB4B579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7378"/>
            <a:ext cx="9144000" cy="29352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1A4B2A2-04FE-7546-93D4-E622CC71A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1563638"/>
            <a:ext cx="8244000" cy="28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04024" y="4860907"/>
            <a:ext cx="22317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Intershop" pitchFamily="34" charset="0"/>
              </a:rPr>
              <a:t>© Intershop 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03548" y="580834"/>
            <a:ext cx="8244000" cy="946800"/>
          </a:xfrm>
        </p:spPr>
        <p:txBody>
          <a:bodyPr/>
          <a:lstStyle>
            <a:lvl1pPr algn="ctr">
              <a:defRPr sz="43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xmlns="" id="{0621D595-C4D6-264F-8E5F-EE646F5D071F}"/>
              </a:ext>
            </a:extLst>
          </p:cNvPr>
          <p:cNvCxnSpPr/>
          <p:nvPr userDrawn="1"/>
        </p:nvCxnSpPr>
        <p:spPr>
          <a:xfrm>
            <a:off x="4247964" y="134761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15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502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E7728003-6EA4-2A48-9942-90BD8FD27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10BBF81D-C070-2E4C-8DAF-8F01046DC0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61" y="1719869"/>
            <a:ext cx="3429000" cy="3429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241A90B-1532-8541-986E-9754B5603556}"/>
              </a:ext>
            </a:extLst>
          </p:cNvPr>
          <p:cNvSpPr txBox="1"/>
          <p:nvPr userDrawn="1"/>
        </p:nvSpPr>
        <p:spPr>
          <a:xfrm>
            <a:off x="215516" y="3615866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Jena | San Francisco</a:t>
            </a:r>
          </a:p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Melbourne | Hong Kong  </a:t>
            </a:r>
          </a:p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Amsterdam | Berlin | Frankfurt </a:t>
            </a:r>
          </a:p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| London | </a:t>
            </a:r>
            <a:r>
              <a:rPr lang="de-DE" sz="900" b="1" i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Paris | Rio de Janeiro | Rochester </a:t>
            </a:r>
          </a:p>
          <a:p>
            <a:pPr>
              <a:lnSpc>
                <a:spcPct val="150000"/>
              </a:lnSpc>
            </a:pPr>
            <a:r>
              <a:rPr lang="de-DE" sz="900" b="1" i="0" dirty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NY | Sofia | Stuttgart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9897C34-A07A-C84B-89E9-F09196B7B1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10010" y="1713610"/>
            <a:ext cx="3429000" cy="34290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5F484CF4-4C9C-0749-B32E-B86AEECFEBE2}"/>
              </a:ext>
            </a:extLst>
          </p:cNvPr>
          <p:cNvSpPr txBox="1"/>
          <p:nvPr userDrawn="1"/>
        </p:nvSpPr>
        <p:spPr>
          <a:xfrm>
            <a:off x="6516216" y="4106971"/>
            <a:ext cx="24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Furthermore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Intershop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represented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Austria,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Belgium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China,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Denmark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Finland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India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Italy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Norway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Russian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Federation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Spain,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Sweden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de-DE" sz="800" b="0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Switzerland</a:t>
            </a:r>
            <a:r>
              <a:rPr lang="de-DE" sz="800" b="0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Turkey.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BF4422AD-A027-834A-893F-39FE8D88BE08}"/>
              </a:ext>
            </a:extLst>
          </p:cNvPr>
          <p:cNvSpPr txBox="1"/>
          <p:nvPr userDrawn="1"/>
        </p:nvSpPr>
        <p:spPr>
          <a:xfrm>
            <a:off x="1406957" y="962747"/>
            <a:ext cx="6349180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de-DE" sz="2000" b="1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</a:t>
            </a: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b="1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b="1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commerce</a:t>
            </a: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b="1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b="1" i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</a:t>
            </a:r>
            <a:r>
              <a:rPr lang="de-DE" sz="2000" b="1" i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ctr">
              <a:lnSpc>
                <a:spcPts val="3100"/>
              </a:lnSpc>
            </a:pP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Unlock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potential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exciting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possibilities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b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Intershop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omni-channel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20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commerce</a:t>
            </a:r>
            <a:r>
              <a:rPr lang="de-DE" sz="2000" b="0" i="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FA30E317-5F33-C84F-8C3C-67C15B2276CA}"/>
              </a:ext>
            </a:extLst>
          </p:cNvPr>
          <p:cNvSpPr txBox="1"/>
          <p:nvPr userDrawn="1"/>
        </p:nvSpPr>
        <p:spPr>
          <a:xfrm>
            <a:off x="1406957" y="2723404"/>
            <a:ext cx="6349180" cy="49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de-DE" sz="3200" b="0" i="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www.intershop.com</a:t>
            </a:r>
            <a:endParaRPr lang="de-DE" sz="3200" b="0" i="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xmlns="" id="{3432ED4C-C565-9246-96C1-1938170A4774}"/>
              </a:ext>
            </a:extLst>
          </p:cNvPr>
          <p:cNvCxnSpPr/>
          <p:nvPr userDrawn="1"/>
        </p:nvCxnSpPr>
        <p:spPr>
          <a:xfrm>
            <a:off x="4247964" y="242773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3852000"/>
            <a:ext cx="8244000" cy="2880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60000" y="4733160"/>
            <a:ext cx="2231791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prstClr val="white">
                    <a:lumMod val="75000"/>
                  </a:prstClr>
                </a:solidFill>
              </a:rPr>
              <a:t>© Intershop </a:t>
            </a:r>
            <a:r>
              <a:rPr lang="en-US" sz="1050" baseline="0" dirty="0">
                <a:solidFill>
                  <a:prstClr val="white">
                    <a:lumMod val="75000"/>
                  </a:prstClr>
                </a:solidFill>
              </a:rPr>
              <a:t>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468000" y="2664000"/>
            <a:ext cx="8244000" cy="946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0908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st slide /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02E2AD6-811A-FC43-B9CF-433A747258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4800" y="2654300"/>
            <a:ext cx="2489200" cy="24892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68000" y="1332000"/>
            <a:ext cx="8244000" cy="3312000"/>
          </a:xfrm>
        </p:spPr>
        <p:txBody>
          <a:bodyPr/>
          <a:lstStyle>
            <a:lvl1pPr marL="342900" indent="-342900">
              <a:buSzPct val="80000"/>
              <a:buFont typeface="Wingdings 3" panose="05040102010807070707" pitchFamily="18" charset="2"/>
              <a:buChar char="x"/>
              <a:defRPr baseline="0"/>
            </a:lvl1pPr>
            <a:lvl2pPr marL="742950" indent="-285750">
              <a:buSzPct val="80000"/>
              <a:buFont typeface="Wingdings 3" panose="05040102010807070707" pitchFamily="18" charset="2"/>
              <a:buChar char="x"/>
              <a:defRPr sz="1800" baseline="0"/>
            </a:lvl2pPr>
            <a:lvl3pPr marL="1200150" indent="-285750">
              <a:buSzPct val="80000"/>
              <a:buFont typeface="Wingdings 3" panose="05040102010807070707" pitchFamily="18" charset="2"/>
              <a:buChar char="x"/>
              <a:defRPr sz="1800" baseline="0"/>
            </a:lvl3pPr>
            <a:lvl4pPr marL="1657350" indent="-285750">
              <a:buSzPct val="80000"/>
              <a:buFont typeface="Wingdings 3" panose="05040102010807070707" pitchFamily="18" charset="2"/>
              <a:buChar char="x"/>
              <a:defRPr sz="1800" baseline="0"/>
            </a:lvl4pPr>
            <a:lvl5pPr marL="2114550" indent="-285750">
              <a:buSzPct val="80000"/>
              <a:buFont typeface="Wingdings 3" panose="05040102010807070707" pitchFamily="18" charset="2"/>
              <a:buChar char="x"/>
              <a:defRPr sz="180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30E6D962-B393-C54D-AC86-9F886C6557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ple title slide/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869105B7-CE9A-F543-BD86-60C5F04F2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4800" y="2654300"/>
            <a:ext cx="2489200" cy="2489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D93AC8B-B489-C34B-8B20-D51CCEF4CF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8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68000" y="1332000"/>
            <a:ext cx="8244000" cy="3312000"/>
          </a:xfrm>
        </p:spPr>
        <p:txBody>
          <a:bodyPr/>
          <a:lstStyle>
            <a:lvl2pPr marL="457200" indent="0">
              <a:buNone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8791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2000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/>
          </p:nvPr>
        </p:nvSpPr>
        <p:spPr>
          <a:xfrm>
            <a:off x="467544" y="1332000"/>
            <a:ext cx="4032448" cy="331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21141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662000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 b="1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1"/>
          </p:nvPr>
        </p:nvSpPr>
        <p:spPr>
          <a:xfrm>
            <a:off x="467544" y="1332000"/>
            <a:ext cx="4038600" cy="3312000"/>
          </a:xfrm>
        </p:spPr>
        <p:txBody>
          <a:bodyPr/>
          <a:lstStyle>
            <a:lvl1pPr marL="342900" indent="-342900">
              <a:buClr>
                <a:srgbClr val="C00000"/>
              </a:buClr>
              <a:buSzPct val="80000"/>
              <a:buFont typeface="Wingdings 3" panose="05040102010807070707" pitchFamily="18" charset="2"/>
              <a:buChar char=""/>
              <a:defRPr sz="2000" b="1"/>
            </a:lvl1pPr>
            <a:lvl2pPr marL="7429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bg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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38235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92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07A5DDE-19FF-104D-9BEB-C1FC8B713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4500"/>
            <a:ext cx="3429000" cy="3429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812B9748-4270-F74E-A5A5-38384CC1AF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1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3852000"/>
            <a:ext cx="8244000" cy="288000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60000" y="4733160"/>
            <a:ext cx="2231791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Intershop </a:t>
            </a:r>
            <a:r>
              <a:rPr lang="en-US" sz="1050" b="0" i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468000" y="2664000"/>
            <a:ext cx="8244000" cy="9468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2469963-6CCB-CE4E-95DA-7159A8B751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7866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03A3B48-7569-3E4D-A2C0-F6E208B9C6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8658"/>
            <a:ext cx="9144000" cy="29352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1A4B2A2-04FE-7546-93D4-E622CC71A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1563638"/>
            <a:ext cx="8244000" cy="28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04024" y="4860907"/>
            <a:ext cx="22317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Intershop" pitchFamily="34" charset="0"/>
              </a:rPr>
              <a:t>© Intershop 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03548" y="580834"/>
            <a:ext cx="8244000" cy="946800"/>
          </a:xfrm>
        </p:spPr>
        <p:txBody>
          <a:bodyPr/>
          <a:lstStyle>
            <a:lvl1pPr algn="ctr">
              <a:defRPr sz="43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xmlns="" id="{0621D595-C4D6-264F-8E5F-EE646F5D071F}"/>
              </a:ext>
            </a:extLst>
          </p:cNvPr>
          <p:cNvCxnSpPr/>
          <p:nvPr userDrawn="1"/>
        </p:nvCxnSpPr>
        <p:spPr>
          <a:xfrm>
            <a:off x="4247964" y="134761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1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554508"/>
            <a:ext cx="8741880" cy="67474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1929" y="1229257"/>
            <a:ext cx="8740142" cy="3303700"/>
          </a:xfrm>
        </p:spPr>
        <p:txBody>
          <a:bodyPr/>
          <a:lstStyle>
            <a:lvl1pPr marL="0" indent="0">
              <a:buNone/>
              <a:defRPr b="0" i="0">
                <a:solidFill>
                  <a:srgbClr val="000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5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68067" indent="0"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336133" indent="0"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04200" indent="0"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9070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0189EB8-0115-A745-B77C-856D377A94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3657"/>
            <a:ext cx="9144000" cy="29352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1A4B2A2-04FE-7546-93D4-E622CC71A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1563638"/>
            <a:ext cx="8244000" cy="28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04024" y="4860907"/>
            <a:ext cx="22317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Intershop" pitchFamily="34" charset="0"/>
              </a:rPr>
              <a:t>© Intershop 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03548" y="580834"/>
            <a:ext cx="8244000" cy="946800"/>
          </a:xfrm>
        </p:spPr>
        <p:txBody>
          <a:bodyPr/>
          <a:lstStyle>
            <a:lvl1pPr algn="ctr">
              <a:defRPr sz="43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xmlns="" id="{0621D595-C4D6-264F-8E5F-EE646F5D071F}"/>
              </a:ext>
            </a:extLst>
          </p:cNvPr>
          <p:cNvCxnSpPr/>
          <p:nvPr userDrawn="1"/>
        </p:nvCxnSpPr>
        <p:spPr>
          <a:xfrm>
            <a:off x="4247964" y="134761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B48D4F0-26D9-CC4A-B41B-4390DC93F3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3657"/>
            <a:ext cx="9144000" cy="29352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1A4B2A2-04FE-7546-93D4-E622CC71A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869"/>
            <a:ext cx="3429000" cy="3429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1563638"/>
            <a:ext cx="8244000" cy="28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04024" y="4860907"/>
            <a:ext cx="22317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Intershop" pitchFamily="34" charset="0"/>
              </a:rPr>
              <a:t>© Intershop Communications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03548" y="580834"/>
            <a:ext cx="8244000" cy="946800"/>
          </a:xfrm>
        </p:spPr>
        <p:txBody>
          <a:bodyPr/>
          <a:lstStyle>
            <a:lvl1pPr algn="ctr">
              <a:defRPr sz="43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xmlns="" id="{0621D595-C4D6-264F-8E5F-EE646F5D071F}"/>
              </a:ext>
            </a:extLst>
          </p:cNvPr>
          <p:cNvCxnSpPr/>
          <p:nvPr userDrawn="1"/>
        </p:nvCxnSpPr>
        <p:spPr>
          <a:xfrm>
            <a:off x="4247964" y="1347614"/>
            <a:ext cx="6120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 slide /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5B67EBC-3D0E-6446-A429-A64194D84D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4800" y="2654300"/>
            <a:ext cx="2489200" cy="24892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800"/>
              </a:lnSpc>
              <a:defRPr b="0" i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68000" y="1332000"/>
            <a:ext cx="8244000" cy="3312000"/>
          </a:xfrm>
        </p:spPr>
        <p:txBody>
          <a:bodyPr/>
          <a:lstStyle>
            <a:lvl1pPr marL="342900" indent="-342900">
              <a:buSzPct val="80000"/>
              <a:buFont typeface="Wingdings 3" panose="05040102010807070707" pitchFamily="18" charset="2"/>
              <a:buChar char="x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SzPct val="80000"/>
              <a:buFont typeface="Wingdings 3" panose="05040102010807070707" pitchFamily="18" charset="2"/>
              <a:buChar char="x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00150" indent="-285750">
              <a:buSzPct val="80000"/>
              <a:buFont typeface="Wingdings 3" panose="05040102010807070707" pitchFamily="18" charset="2"/>
              <a:buChar char="x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SzPct val="80000"/>
              <a:buFont typeface="Wingdings 3" panose="05040102010807070707" pitchFamily="18" charset="2"/>
              <a:buChar char="x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14550" indent="-285750">
              <a:buSzPct val="80000"/>
              <a:buFont typeface="Wingdings 3" panose="05040102010807070707" pitchFamily="18" charset="2"/>
              <a:buChar char="x"/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139436A-0AA0-4540-857D-1EA2ADB8C0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6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itle slide/ bla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800"/>
              </a:lnSpc>
              <a:defRPr b="0" i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2E298CD-9627-7747-B78E-A4B2179C7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91241DB-BDB3-754A-8D40-8EEFFB6603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24400" y="7239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4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ple title slide/ black">
    <p:bg>
      <p:bgPr>
        <a:solidFill>
          <a:srgbClr val="00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381000"/>
            <a:ext cx="8253600" cy="822598"/>
          </a:xfrm>
        </p:spPr>
        <p:txBody>
          <a:bodyPr/>
          <a:lstStyle>
            <a:lvl1pPr>
              <a:lnSpc>
                <a:spcPts val="2800"/>
              </a:lnSpc>
              <a:defRPr b="0" i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2E298CD-9627-7747-B78E-A4B2179C7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xmlns="" id="{4CDDF8FE-69F3-984B-B867-3C18F52A80B4}"/>
              </a:ext>
            </a:extLst>
          </p:cNvPr>
          <p:cNvSpPr/>
          <p:nvPr userDrawn="1"/>
        </p:nvSpPr>
        <p:spPr>
          <a:xfrm flipH="1">
            <a:off x="6264188" y="2247714"/>
            <a:ext cx="2879812" cy="2879812"/>
          </a:xfrm>
          <a:prstGeom prst="rtTriangle">
            <a:avLst/>
          </a:prstGeom>
          <a:solidFill>
            <a:srgbClr val="2F6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7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ple title slide/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xmlns="" id="{4E900904-AEB4-0A42-8FA2-D1402BAE07B2}"/>
              </a:ext>
            </a:extLst>
          </p:cNvPr>
          <p:cNvSpPr/>
          <p:nvPr userDrawn="1"/>
        </p:nvSpPr>
        <p:spPr>
          <a:xfrm flipH="1">
            <a:off x="6264188" y="2247714"/>
            <a:ext cx="2879812" cy="2879812"/>
          </a:xfrm>
          <a:prstGeom prst="rtTriangle">
            <a:avLst/>
          </a:prstGeom>
          <a:solidFill>
            <a:srgbClr val="004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D93AC8B-B489-C34B-8B20-D51CCEF4C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3700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381000"/>
            <a:ext cx="8244000" cy="817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332000"/>
            <a:ext cx="8244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000" y="4824000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Intershop" pitchFamily="34" charset="0"/>
              </a:defRPr>
            </a:lvl1pPr>
          </a:lstStyle>
          <a:p>
            <a:fld id="{665CE587-CCEC-483A-9CE3-FFB9D6A9C68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75FC4E6-F338-FA4E-8948-8DCF5C7E8D14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8012514" y="0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31" r:id="rId2"/>
    <p:sldLayoutId id="2147483832" r:id="rId3"/>
    <p:sldLayoutId id="2147483833" r:id="rId4"/>
    <p:sldLayoutId id="2147483834" r:id="rId5"/>
    <p:sldLayoutId id="2147483660" r:id="rId6"/>
    <p:sldLayoutId id="2147483661" r:id="rId7"/>
    <p:sldLayoutId id="2147483827" r:id="rId8"/>
    <p:sldLayoutId id="2147483828" r:id="rId9"/>
    <p:sldLayoutId id="2147483829" r:id="rId10"/>
    <p:sldLayoutId id="2147483830" r:id="rId11"/>
    <p:sldLayoutId id="2147483826" r:id="rId12"/>
    <p:sldLayoutId id="2147483825" r:id="rId13"/>
    <p:sldLayoutId id="2147483650" r:id="rId14"/>
    <p:sldLayoutId id="2147483662" r:id="rId15"/>
    <p:sldLayoutId id="2147483652" r:id="rId16"/>
    <p:sldLayoutId id="2147483653" r:id="rId17"/>
    <p:sldLayoutId id="2147483654" r:id="rId18"/>
    <p:sldLayoutId id="2147483655" r:id="rId19"/>
    <p:sldLayoutId id="2147483670" r:id="rId20"/>
    <p:sldLayoutId id="2147483812" r:id="rId21"/>
    <p:sldLayoutId id="2147483801" r:id="rId22"/>
    <p:sldLayoutId id="2147483802" r:id="rId23"/>
    <p:sldLayoutId id="2147483803" r:id="rId24"/>
    <p:sldLayoutId id="2147483804" r:id="rId25"/>
    <p:sldLayoutId id="2147483806" r:id="rId26"/>
    <p:sldLayoutId id="2147483807" r:id="rId27"/>
    <p:sldLayoutId id="2147483810" r:id="rId28"/>
    <p:sldLayoutId id="2147483813" r:id="rId29"/>
    <p:sldLayoutId id="2147483815" r:id="rId30"/>
    <p:sldLayoutId id="2147483818" r:id="rId3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0" i="0" kern="120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Intershop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Intershop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Intershop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Intersho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ontainer-networking/blob/master/docs/cni.md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="" xmlns:a16="http://schemas.microsoft.com/office/drawing/2014/main" id="{7CE645E7-3763-D84C-88C6-EF1AAE770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Global Azure </a:t>
            </a:r>
            <a:r>
              <a:rPr lang="de-DE" dirty="0" err="1" smtClean="0"/>
              <a:t>Bootcamp</a:t>
            </a:r>
            <a:r>
              <a:rPr lang="de-DE" dirty="0" smtClean="0"/>
              <a:t> 2019, Jena, 27-April-201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161939DB-9233-714D-A030-C356AEF2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</a:t>
            </a:r>
            <a:r>
              <a:rPr lang="de-DE" dirty="0" err="1" smtClean="0"/>
              <a:t>Kubernetes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6D5A3639-D460-7D46-9BF1-6419771417F3}"/>
              </a:ext>
            </a:extLst>
          </p:cNvPr>
          <p:cNvSpPr txBox="1"/>
          <p:nvPr/>
        </p:nvSpPr>
        <p:spPr>
          <a:xfrm>
            <a:off x="223468" y="4248217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40"/>
              </a:lnSpc>
            </a:pPr>
            <a:r>
              <a:rPr lang="de-DE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Blume</a:t>
            </a:r>
            <a:endParaRPr lang="de-DE" sz="1200" b="1" i="0" dirty="0">
              <a:solidFill>
                <a:schemeClr val="tx2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1540"/>
              </a:lnSpc>
            </a:pPr>
            <a:r>
              <a:rPr lang="de-DE" sz="900" b="0" i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</a:t>
            </a:r>
            <a:r>
              <a:rPr lang="de-DE" sz="900" b="0" i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Software Engineer</a:t>
            </a:r>
            <a:endParaRPr lang="de-DE" sz="900" b="0" i="0" dirty="0">
              <a:solidFill>
                <a:schemeClr val="tx2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85" y="375506"/>
            <a:ext cx="8244000" cy="817800"/>
          </a:xfrm>
        </p:spPr>
        <p:txBody>
          <a:bodyPr/>
          <a:lstStyle/>
          <a:p>
            <a:r>
              <a:rPr lang="de-DE" dirty="0" smtClean="0"/>
              <a:t>Azure </a:t>
            </a:r>
            <a:r>
              <a:rPr lang="de-DE" dirty="0" err="1" smtClean="0"/>
              <a:t>Kubernetes</a:t>
            </a:r>
            <a:r>
              <a:rPr lang="de-DE" dirty="0" smtClean="0"/>
              <a:t> Service (AKS)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7100"/>
            <a:ext cx="1512168" cy="1255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2382317"/>
            <a:ext cx="388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 </a:t>
            </a:r>
            <a:r>
              <a:rPr lang="de-DE" b="1" dirty="0" err="1" smtClean="0"/>
              <a:t>fully</a:t>
            </a:r>
            <a:r>
              <a:rPr lang="de-DE" b="1" dirty="0" smtClean="0"/>
              <a:t> </a:t>
            </a:r>
            <a:r>
              <a:rPr lang="de-DE" b="1" dirty="0" err="1" smtClean="0"/>
              <a:t>managed</a:t>
            </a:r>
            <a:r>
              <a:rPr lang="de-DE" b="1" dirty="0" smtClean="0"/>
              <a:t> </a:t>
            </a:r>
            <a:r>
              <a:rPr lang="de-DE" b="1" dirty="0" err="1" smtClean="0"/>
              <a:t>Kubernetes</a:t>
            </a:r>
            <a:r>
              <a:rPr lang="de-DE" b="1" dirty="0" smtClean="0"/>
              <a:t> Service</a:t>
            </a:r>
            <a:endParaRPr lang="de-DE" b="1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40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 Setup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165249" y="3703299"/>
            <a:ext cx="2133600" cy="273844"/>
          </a:xfrm>
        </p:spPr>
        <p:txBody>
          <a:bodyPr/>
          <a:lstStyle/>
          <a:p>
            <a:fld id="{665CE587-CCEC-483A-9CE3-FFB9D6A9C68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63588" y="1213234"/>
            <a:ext cx="72368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AKS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installation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myaks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-count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-size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Standard_D2_v3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coffee</a:t>
            </a:r>
            <a:r>
              <a:rPr lang="de-DE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break (</a:t>
            </a:r>
            <a:r>
              <a:rPr lang="de-DE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10min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kubernetes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(optional)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install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-cli 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adapt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kube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kube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config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(~/.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kube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config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get-credentials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myaks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ready</a:t>
            </a:r>
            <a:r>
              <a:rPr lang="de-DE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nodes</a:t>
            </a:r>
            <a:endParaRPr lang="de-D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381000"/>
            <a:ext cx="8244000" cy="498562"/>
          </a:xfrm>
        </p:spPr>
        <p:txBody>
          <a:bodyPr/>
          <a:lstStyle/>
          <a:p>
            <a:r>
              <a:rPr lang="de-DE" dirty="0" smtClean="0"/>
              <a:t>AKS - </a:t>
            </a:r>
            <a:r>
              <a:rPr lang="de-DE" dirty="0" err="1" smtClean="0"/>
              <a:t>Advanced</a:t>
            </a:r>
            <a:r>
              <a:rPr lang="de-DE" dirty="0" smtClean="0"/>
              <a:t> Networking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8000" y="771550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en-US" dirty="0">
                <a:hlinkClick r:id="rId2"/>
              </a:rPr>
              <a:t>Azure Container Networking Interface (CNI)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43658"/>
            <a:ext cx="462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</a:t>
            </a:r>
            <a:r>
              <a:rPr lang="de-DE" dirty="0" err="1" smtClean="0"/>
              <a:t>se</a:t>
            </a:r>
            <a:r>
              <a:rPr lang="de-DE" dirty="0" smtClean="0"/>
              <a:t> an </a:t>
            </a:r>
            <a:r>
              <a:rPr lang="de-DE" dirty="0" err="1" smtClean="0"/>
              <a:t>preconfigured</a:t>
            </a:r>
            <a:r>
              <a:rPr lang="de-DE" dirty="0" smtClean="0"/>
              <a:t> </a:t>
            </a:r>
            <a:r>
              <a:rPr lang="de-DE" dirty="0" err="1" smtClean="0"/>
              <a:t>subnet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subnet</a:t>
            </a:r>
            <a:r>
              <a:rPr lang="de-DE" dirty="0" smtClean="0"/>
              <a:t> IP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Pod</a:t>
            </a:r>
            <a:r>
              <a:rPr lang="de-DE" dirty="0" smtClean="0"/>
              <a:t> IP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899592" y="282377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advanced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networking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... 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--network-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max-pods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30 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vnet-subnet-id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subnet-id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 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--docker-bridge-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-service-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--service-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cidr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de-D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 – Storage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220072" y="604306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v1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PersistentVolumeClaim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managed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-disk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accessModes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ReadWriteOnce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storageClassName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managed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-premium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resources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requests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storage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5Gi</a:t>
            </a:r>
            <a:endParaRPr lang="de-D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Pod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containers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volumeMounts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mountPath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mnt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azure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myvolume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volumes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de-D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myvolume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persistentVolumeClaim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1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1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claimName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managed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-disk</a:t>
            </a:r>
            <a:endParaRPr lang="de-DE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0" y="901851"/>
            <a:ext cx="3684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standard</a:t>
            </a:r>
            <a:r>
              <a:rPr lang="de-DE" sz="1200" dirty="0" smtClean="0"/>
              <a:t> K8s </a:t>
            </a:r>
            <a:r>
              <a:rPr lang="de-DE" sz="1200" dirty="0" err="1" smtClean="0"/>
              <a:t>volume</a:t>
            </a:r>
            <a:r>
              <a:rPr lang="de-DE" sz="1200" dirty="0" smtClean="0"/>
              <a:t> </a:t>
            </a:r>
            <a:r>
              <a:rPr lang="de-DE" sz="1200" dirty="0" err="1" smtClean="0"/>
              <a:t>types</a:t>
            </a:r>
            <a:r>
              <a:rPr lang="de-DE" sz="1200" dirty="0" smtClean="0"/>
              <a:t>: </a:t>
            </a:r>
            <a:r>
              <a:rPr lang="de-DE" sz="1200" dirty="0" err="1" smtClean="0">
                <a:solidFill>
                  <a:srgbClr val="C00000"/>
                </a:solidFill>
              </a:rPr>
              <a:t>azureDisk</a:t>
            </a:r>
            <a:r>
              <a:rPr lang="de-DE" sz="1200" dirty="0" smtClean="0">
                <a:solidFill>
                  <a:srgbClr val="C00000"/>
                </a:solidFill>
              </a:rPr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>
                <a:solidFill>
                  <a:srgbClr val="C00000"/>
                </a:solidFill>
              </a:rPr>
              <a:t>azureFile</a:t>
            </a:r>
            <a:r>
              <a:rPr lang="de-DE" sz="1200" dirty="0" smtClean="0">
                <a:solidFill>
                  <a:srgbClr val="C0000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p</a:t>
            </a:r>
            <a:r>
              <a:rPr lang="de-DE" sz="1200" dirty="0" err="1" smtClean="0"/>
              <a:t>redefined</a:t>
            </a:r>
            <a:r>
              <a:rPr lang="de-DE" sz="1200" dirty="0" smtClean="0"/>
              <a:t> </a:t>
            </a:r>
            <a:r>
              <a:rPr lang="de-DE" sz="1200" dirty="0" err="1" smtClean="0"/>
              <a:t>StorageClasses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providing</a:t>
            </a:r>
            <a:r>
              <a:rPr lang="de-DE" sz="1200" dirty="0" smtClean="0"/>
              <a:t> Azure </a:t>
            </a:r>
            <a:r>
              <a:rPr lang="de-DE" sz="1200" dirty="0" err="1" smtClean="0"/>
              <a:t>ManageDisks</a:t>
            </a:r>
            <a:r>
              <a:rPr lang="de-DE" sz="1200" dirty="0" smtClean="0"/>
              <a:t> 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PersistentVolumeClaim</a:t>
            </a:r>
            <a:r>
              <a:rPr lang="de-DE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StorageClasses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Azure Files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created</a:t>
            </a:r>
            <a:r>
              <a:rPr lang="de-DE" sz="1200" dirty="0" smtClean="0"/>
              <a:t>.</a:t>
            </a:r>
          </a:p>
          <a:p>
            <a:r>
              <a:rPr lang="de-DE" sz="1200" dirty="0" smtClean="0">
                <a:solidFill>
                  <a:srgbClr val="C00000"/>
                </a:solidFill>
              </a:rPr>
              <a:t> </a:t>
            </a:r>
            <a:endParaRPr lang="de-DE" sz="12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8" y="2816706"/>
            <a:ext cx="600916" cy="600916"/>
          </a:xfrm>
          <a:prstGeom prst="rect">
            <a:avLst/>
          </a:prstGeom>
        </p:spPr>
      </p:pic>
      <p:sp>
        <p:nvSpPr>
          <p:cNvPr id="12" name="Hexagon 11"/>
          <p:cNvSpPr/>
          <p:nvPr/>
        </p:nvSpPr>
        <p:spPr>
          <a:xfrm>
            <a:off x="3131840" y="3993908"/>
            <a:ext cx="1230381" cy="1060673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913701" y="3002242"/>
            <a:ext cx="104411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StorageClass</a:t>
            </a:r>
            <a:endParaRPr lang="de-DE" sz="1200" dirty="0"/>
          </a:p>
        </p:txBody>
      </p:sp>
      <p:sp>
        <p:nvSpPr>
          <p:cNvPr id="14" name="Rectangle 13"/>
          <p:cNvSpPr/>
          <p:nvPr/>
        </p:nvSpPr>
        <p:spPr>
          <a:xfrm>
            <a:off x="1913701" y="3993908"/>
            <a:ext cx="1044116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PVClaim</a:t>
            </a:r>
            <a:endParaRPr lang="de-DE" sz="1200" dirty="0"/>
          </a:p>
        </p:txBody>
      </p:sp>
      <p:sp>
        <p:nvSpPr>
          <p:cNvPr id="15" name="Cube 14"/>
          <p:cNvSpPr/>
          <p:nvPr/>
        </p:nvSpPr>
        <p:spPr>
          <a:xfrm>
            <a:off x="3582325" y="4304874"/>
            <a:ext cx="236792" cy="12318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ube 15"/>
          <p:cNvSpPr/>
          <p:nvPr/>
        </p:nvSpPr>
        <p:spPr>
          <a:xfrm>
            <a:off x="3582755" y="4524244"/>
            <a:ext cx="236792" cy="123181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owchart: Magnetic Disk 16"/>
          <p:cNvSpPr/>
          <p:nvPr/>
        </p:nvSpPr>
        <p:spPr>
          <a:xfrm>
            <a:off x="3582325" y="4753052"/>
            <a:ext cx="439310" cy="175515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3507432" y="395129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Pod</a:t>
            </a:r>
            <a:endParaRPr lang="de-DE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51920" y="4364703"/>
            <a:ext cx="72008" cy="1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4561921"/>
            <a:ext cx="72008" cy="1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20918" y="4364703"/>
            <a:ext cx="0" cy="38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5373" y="331992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Admin</a:t>
            </a:r>
            <a:endParaRPr lang="de-D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11370" y="4534437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Developer</a:t>
            </a:r>
            <a:endParaRPr lang="de-DE" sz="1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016" y="3976772"/>
            <a:ext cx="619256" cy="619256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13" idx="2"/>
            <a:endCxn id="14" idx="0"/>
          </p:cNvCxnSpPr>
          <p:nvPr/>
        </p:nvCxnSpPr>
        <p:spPr>
          <a:xfrm>
            <a:off x="2435759" y="3362282"/>
            <a:ext cx="0" cy="63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7" idx="2"/>
          </p:cNvCxnSpPr>
          <p:nvPr/>
        </p:nvCxnSpPr>
        <p:spPr>
          <a:xfrm>
            <a:off x="2435759" y="4389952"/>
            <a:ext cx="1146566" cy="45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</a:t>
            </a:r>
            <a:r>
              <a:rPr lang="de-DE" baseline="0" dirty="0" smtClean="0"/>
              <a:t> – Security Patches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12260" y="4436772"/>
            <a:ext cx="2133600" cy="273844"/>
          </a:xfrm>
        </p:spPr>
        <p:txBody>
          <a:bodyPr/>
          <a:lstStyle/>
          <a:p>
            <a:fld id="{665CE587-CCEC-483A-9CE3-FFB9D6A9C68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4247964" y="1112785"/>
            <a:ext cx="4536504" cy="332398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de-DE" sz="1400" b="1" dirty="0" err="1" smtClean="0"/>
              <a:t>Kured</a:t>
            </a:r>
            <a:endParaRPr lang="de-DE" sz="1400" b="1" dirty="0" smtClean="0"/>
          </a:p>
          <a:p>
            <a:r>
              <a:rPr lang="de-DE" sz="1400" b="1" dirty="0" smtClean="0"/>
              <a:t>(</a:t>
            </a:r>
            <a:r>
              <a:rPr lang="de-DE" sz="1400" b="1" dirty="0" err="1" smtClean="0">
                <a:solidFill>
                  <a:srgbClr val="C00000"/>
                </a:solidFill>
              </a:rPr>
              <a:t>Ku</a:t>
            </a:r>
            <a:r>
              <a:rPr lang="de-DE" sz="1400" b="1" dirty="0" err="1" smtClean="0"/>
              <a:t>bernetes</a:t>
            </a:r>
            <a:r>
              <a:rPr lang="de-DE" sz="1400" b="1" dirty="0" smtClean="0"/>
              <a:t> </a:t>
            </a:r>
            <a:r>
              <a:rPr lang="de-DE" sz="1400" b="1" dirty="0" err="1" smtClean="0">
                <a:solidFill>
                  <a:srgbClr val="C00000"/>
                </a:solidFill>
              </a:rPr>
              <a:t>Re</a:t>
            </a:r>
            <a:r>
              <a:rPr lang="de-DE" sz="1400" b="1" dirty="0" err="1" smtClean="0"/>
              <a:t>boot</a:t>
            </a:r>
            <a:r>
              <a:rPr lang="de-DE" sz="1400" b="1" dirty="0" smtClean="0"/>
              <a:t> </a:t>
            </a:r>
            <a:r>
              <a:rPr lang="de-DE" sz="1400" b="1" dirty="0" err="1" smtClean="0">
                <a:solidFill>
                  <a:srgbClr val="C00000"/>
                </a:solidFill>
              </a:rPr>
              <a:t>D</a:t>
            </a:r>
            <a:r>
              <a:rPr lang="de-DE" sz="1400" b="1" dirty="0" err="1" smtClean="0"/>
              <a:t>aemon</a:t>
            </a:r>
            <a:r>
              <a:rPr lang="de-DE" sz="1400" b="1" dirty="0" smtClean="0"/>
              <a:t>)</a:t>
            </a:r>
          </a:p>
          <a:p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</a:t>
            </a:r>
            <a:r>
              <a:rPr lang="de-DE" sz="1400" dirty="0" err="1" smtClean="0"/>
              <a:t>atches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presence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a </a:t>
            </a:r>
            <a:r>
              <a:rPr lang="de-DE" sz="1400" dirty="0" err="1" smtClean="0"/>
              <a:t>reboot</a:t>
            </a:r>
            <a:r>
              <a:rPr lang="de-DE" sz="1400" dirty="0" smtClean="0"/>
              <a:t> </a:t>
            </a:r>
            <a:r>
              <a:rPr lang="de-DE" sz="1400" dirty="0" err="1" smtClean="0"/>
              <a:t>sentinel</a:t>
            </a:r>
            <a:r>
              <a:rPr lang="de-DE" sz="1400" dirty="0" smtClean="0"/>
              <a:t>: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reboot-required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Utilise</a:t>
            </a:r>
            <a:r>
              <a:rPr lang="en-US" sz="1400" dirty="0" smtClean="0"/>
              <a:t> </a:t>
            </a:r>
            <a:r>
              <a:rPr lang="en-US" sz="1400" dirty="0"/>
              <a:t>a lock in the API server to ensure only one node reboots at a </a:t>
            </a:r>
            <a:r>
              <a:rPr lang="en-US" sz="14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Block reboots for dedicated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Block reboots view Prometheus alerts</a:t>
            </a:r>
          </a:p>
          <a:p>
            <a:endParaRPr lang="de-DE" sz="1400" dirty="0" smtClean="0"/>
          </a:p>
          <a:p>
            <a:endParaRPr lang="de-DE" sz="1400" dirty="0"/>
          </a:p>
          <a:p>
            <a:r>
              <a:rPr lang="de-DE" sz="1200" dirty="0" smtClean="0">
                <a:solidFill>
                  <a:srgbClr val="0070C0"/>
                </a:solidFill>
              </a:rPr>
              <a:t>https</a:t>
            </a:r>
            <a:r>
              <a:rPr lang="de-DE" sz="1200" dirty="0">
                <a:solidFill>
                  <a:srgbClr val="0070C0"/>
                </a:solidFill>
              </a:rPr>
              <a:t>://github.com/weaveworks/kured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533" y="1455626"/>
            <a:ext cx="3024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</a:t>
            </a:r>
            <a:r>
              <a:rPr lang="de-DE" sz="1400" dirty="0" smtClean="0"/>
              <a:t>atches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installed</a:t>
            </a:r>
            <a:r>
              <a:rPr lang="de-DE" sz="1400" dirty="0" smtClean="0"/>
              <a:t> </a:t>
            </a:r>
            <a:r>
              <a:rPr lang="de-DE" sz="1400" dirty="0" err="1" smtClean="0"/>
              <a:t>automatically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But </a:t>
            </a:r>
            <a:r>
              <a:rPr lang="de-DE" sz="1400" dirty="0" err="1" smtClean="0"/>
              <a:t>nodes</a:t>
            </a:r>
            <a:r>
              <a:rPr lang="de-DE" sz="1400" dirty="0" smtClean="0"/>
              <a:t> will not </a:t>
            </a:r>
            <a:r>
              <a:rPr lang="de-DE" sz="1400" dirty="0" err="1" smtClean="0"/>
              <a:t>rebooted</a:t>
            </a:r>
            <a:r>
              <a:rPr lang="de-DE" sz="1400" dirty="0" smtClean="0"/>
              <a:t> !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231972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95" y="1187555"/>
            <a:ext cx="666470" cy="6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 – Authentication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2105565"/>
            <a:ext cx="954821" cy="792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000" y="3281061"/>
            <a:ext cx="4572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Active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Directory Authentication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... 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aad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-server-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aad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-server-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aad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-client-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aad-tenant-id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endParaRPr lang="de-D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utoShape 2" descr="Bildergebnis für azure active directory logo"/>
          <p:cNvSpPr>
            <a:spLocks noChangeAspect="1" noChangeArrowheads="1"/>
          </p:cNvSpPr>
          <p:nvPr/>
        </p:nvSpPr>
        <p:spPr bwMode="auto">
          <a:xfrm>
            <a:off x="155575" y="-1943100"/>
            <a:ext cx="77057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35" y="2084759"/>
            <a:ext cx="1082723" cy="10827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1172937"/>
            <a:ext cx="484318" cy="484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1" y="3167482"/>
            <a:ext cx="484318" cy="4843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23809" y="1635823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</a:t>
            </a:r>
            <a:r>
              <a:rPr lang="de-DE" sz="1200" dirty="0" err="1" smtClean="0"/>
              <a:t>lient</a:t>
            </a:r>
            <a:r>
              <a:rPr lang="de-DE" sz="1200" dirty="0" smtClean="0"/>
              <a:t> </a:t>
            </a:r>
            <a:r>
              <a:rPr lang="de-DE" sz="1200" dirty="0" err="1" smtClean="0"/>
              <a:t>app</a:t>
            </a:r>
            <a:endParaRPr lang="de-D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9969" y="360422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s</a:t>
            </a:r>
            <a:r>
              <a:rPr lang="de-DE" sz="1200" dirty="0" err="1" smtClean="0"/>
              <a:t>erver</a:t>
            </a:r>
            <a:r>
              <a:rPr lang="de-DE" sz="1200" dirty="0" smtClean="0"/>
              <a:t> </a:t>
            </a:r>
            <a:r>
              <a:rPr lang="de-DE" sz="1200" dirty="0" err="1" smtClean="0"/>
              <a:t>app</a:t>
            </a:r>
            <a:endParaRPr lang="de-DE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68001" y="907051"/>
            <a:ext cx="334791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u</a:t>
            </a:r>
            <a:r>
              <a:rPr lang="de-DE" sz="1400" dirty="0" err="1" smtClean="0"/>
              <a:t>se</a:t>
            </a:r>
            <a:r>
              <a:rPr lang="de-DE" sz="1400" dirty="0" smtClean="0"/>
              <a:t> AAD </a:t>
            </a:r>
            <a:r>
              <a:rPr lang="de-DE" sz="1400" dirty="0" err="1" smtClean="0"/>
              <a:t>authentication</a:t>
            </a:r>
            <a:endParaRPr lang="de-DE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e</a:t>
            </a:r>
            <a:r>
              <a:rPr lang="de-DE" sz="1400" dirty="0" err="1" smtClean="0"/>
              <a:t>nable</a:t>
            </a:r>
            <a:r>
              <a:rPr lang="de-DE" sz="1400" dirty="0" smtClean="0"/>
              <a:t> RBAC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users</a:t>
            </a:r>
            <a:endParaRPr lang="de-DE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d</a:t>
            </a:r>
            <a:r>
              <a:rPr lang="de-DE" sz="1400" dirty="0" err="1" smtClean="0"/>
              <a:t>efine</a:t>
            </a:r>
            <a:r>
              <a:rPr lang="de-DE" sz="1400" dirty="0" smtClean="0"/>
              <a:t> </a:t>
            </a:r>
            <a:r>
              <a:rPr lang="de-DE" sz="1400" dirty="0" err="1" smtClean="0"/>
              <a:t>RoleBindings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AD </a:t>
            </a:r>
            <a:r>
              <a:rPr lang="de-DE" sz="1400" dirty="0" err="1" smtClean="0"/>
              <a:t>users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groups</a:t>
            </a:r>
            <a:endParaRPr lang="de-DE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400" dirty="0" smtClean="0"/>
          </a:p>
          <a:p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 rot="2590126">
            <a:off x="5329936" y="3182471"/>
            <a:ext cx="7843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 rot="18902506">
            <a:off x="5339005" y="1909827"/>
            <a:ext cx="7843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ight Arrow 17"/>
          <p:cNvSpPr/>
          <p:nvPr/>
        </p:nvSpPr>
        <p:spPr>
          <a:xfrm rot="2590126">
            <a:off x="6827024" y="1921923"/>
            <a:ext cx="7843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ight Arrow 18"/>
          <p:cNvSpPr/>
          <p:nvPr/>
        </p:nvSpPr>
        <p:spPr>
          <a:xfrm rot="18902506">
            <a:off x="6746174" y="3209390"/>
            <a:ext cx="78438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 – Cluster </a:t>
            </a:r>
            <a:r>
              <a:rPr lang="de-DE" dirty="0" err="1" smtClean="0"/>
              <a:t>Autoscaler</a:t>
            </a:r>
            <a:r>
              <a:rPr lang="de-DE" dirty="0" smtClean="0"/>
              <a:t> (Preview)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71750"/>
            <a:ext cx="3348372" cy="17647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271" y="4768602"/>
            <a:ext cx="7992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https://github.com/kubernetes/autoscaler/blob/master/cluster-autoscaler/FAQ.md#what-are-the-parameters-to-ca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990110"/>
            <a:ext cx="3939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cluster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autoscaler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extension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-preview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... 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kubernetes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-version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1.12.6 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enable-vmss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-cluster-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autoscaler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--min-count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1 \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-count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endParaRPr lang="de-D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2424" y="843558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# horizontal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pod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autoscaler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autoscaling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/v2beta2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HorizontalPodAutoscaler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myapp-autoscaler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scaleTargetRef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apps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/v1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Deployment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minReplicas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 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maxReplicas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metrics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de-DE" sz="1200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Resource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resource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cpu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type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Utilization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averageUtilization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endParaRPr lang="de-D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AKS</a:t>
            </a:r>
            <a:r>
              <a:rPr lang="de-DE" baseline="0" dirty="0" smtClean="0"/>
              <a:t> – Virtual </a:t>
            </a:r>
            <a:r>
              <a:rPr lang="de-DE" baseline="0" dirty="0" err="1" smtClean="0"/>
              <a:t>Kubelets</a:t>
            </a:r>
            <a:r>
              <a:rPr lang="de-DE" baseline="0" dirty="0" smtClean="0"/>
              <a:t> (Preview)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5580112" y="2021777"/>
            <a:ext cx="3600400" cy="3060605"/>
            <a:chOff x="431540" y="1921903"/>
            <a:chExt cx="3276364" cy="28445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40" y="1921903"/>
              <a:ext cx="3204355" cy="25693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31640" y="4489485"/>
              <a:ext cx="23762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lang="de-DE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://github.com/virtual-kubelet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1351017"/>
            <a:ext cx="5130911" cy="34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</a:t>
            </a:r>
            <a:r>
              <a:rPr lang="de-DE" dirty="0" err="1" smtClean="0"/>
              <a:t>Devops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0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Ops</a:t>
            </a:r>
            <a:r>
              <a:rPr lang="de-DE" dirty="0" smtClean="0"/>
              <a:t> – </a:t>
            </a:r>
            <a:r>
              <a:rPr lang="de-DE" dirty="0" err="1" smtClean="0"/>
              <a:t>Continuos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910025" y="2172578"/>
            <a:ext cx="1118360" cy="1731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oup 5"/>
          <p:cNvGrpSpPr/>
          <p:nvPr/>
        </p:nvGrpSpPr>
        <p:grpSpPr>
          <a:xfrm>
            <a:off x="1577860" y="1832718"/>
            <a:ext cx="4968552" cy="2613665"/>
            <a:chOff x="2123728" y="1392040"/>
            <a:chExt cx="4968552" cy="2613665"/>
          </a:xfrm>
        </p:grpSpPr>
        <p:pic>
          <p:nvPicPr>
            <p:cNvPr id="7" name="Grafik 5">
              <a:extLst>
                <a:ext uri="{FF2B5EF4-FFF2-40B4-BE49-F238E27FC236}">
                  <a16:creationId xmlns:a16="http://schemas.microsoft.com/office/drawing/2014/main" xmlns="" id="{42BAC7D9-FC49-4342-83DA-02991FF74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728" y="1392040"/>
              <a:ext cx="4968552" cy="261366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C76129D9-F3C4-B349-BBB2-BD67981EA788}"/>
                </a:ext>
              </a:extLst>
            </p:cNvPr>
            <p:cNvSpPr txBox="1"/>
            <p:nvPr/>
          </p:nvSpPr>
          <p:spPr>
            <a:xfrm>
              <a:off x="2782641" y="2246011"/>
              <a:ext cx="12378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DEV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9283D951-88D1-F944-BCF8-A3863B284606}"/>
                </a:ext>
              </a:extLst>
            </p:cNvPr>
            <p:cNvSpPr txBox="1"/>
            <p:nvPr/>
          </p:nvSpPr>
          <p:spPr>
            <a:xfrm>
              <a:off x="5214726" y="2251039"/>
              <a:ext cx="12218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OPS</a:t>
              </a:r>
            </a:p>
          </p:txBody>
        </p:sp>
      </p:grpSp>
      <p:sp>
        <p:nvSpPr>
          <p:cNvPr id="10" name="Cube 9"/>
          <p:cNvSpPr/>
          <p:nvPr/>
        </p:nvSpPr>
        <p:spPr>
          <a:xfrm>
            <a:off x="7045597" y="2491217"/>
            <a:ext cx="456675" cy="26193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Cube 10"/>
          <p:cNvSpPr/>
          <p:nvPr/>
        </p:nvSpPr>
        <p:spPr>
          <a:xfrm>
            <a:off x="7045597" y="2931715"/>
            <a:ext cx="456675" cy="261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ube 11"/>
          <p:cNvSpPr/>
          <p:nvPr/>
        </p:nvSpPr>
        <p:spPr>
          <a:xfrm>
            <a:off x="7045597" y="3372213"/>
            <a:ext cx="456675" cy="26193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469184" y="332637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v7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69184" y="288587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v4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2150" y="248881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v3</a:t>
            </a:r>
            <a:endParaRPr lang="de-DE" sz="1400" dirty="0"/>
          </a:p>
        </p:txBody>
      </p:sp>
      <p:sp>
        <p:nvSpPr>
          <p:cNvPr id="16" name="Cube 15"/>
          <p:cNvSpPr/>
          <p:nvPr/>
        </p:nvSpPr>
        <p:spPr>
          <a:xfrm>
            <a:off x="2708253" y="1442266"/>
            <a:ext cx="456675" cy="26193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3131840" y="139642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v6</a:t>
            </a:r>
            <a:endParaRPr lang="de-DE" sz="1400" dirty="0"/>
          </a:p>
        </p:txBody>
      </p:sp>
      <p:sp>
        <p:nvSpPr>
          <p:cNvPr id="18" name="Cube 17"/>
          <p:cNvSpPr/>
          <p:nvPr/>
        </p:nvSpPr>
        <p:spPr>
          <a:xfrm>
            <a:off x="5207080" y="1454937"/>
            <a:ext cx="456675" cy="26193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5623633" y="145253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v4</a:t>
            </a:r>
            <a:endParaRPr lang="de-DE" sz="1400" dirty="0"/>
          </a:p>
        </p:txBody>
      </p:sp>
      <p:sp>
        <p:nvSpPr>
          <p:cNvPr id="20" name="Cube 19"/>
          <p:cNvSpPr/>
          <p:nvPr/>
        </p:nvSpPr>
        <p:spPr>
          <a:xfrm>
            <a:off x="1556125" y="4088728"/>
            <a:ext cx="456675" cy="2619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/>
          <p:cNvSpPr txBox="1"/>
          <p:nvPr/>
        </p:nvSpPr>
        <p:spPr>
          <a:xfrm>
            <a:off x="1979712" y="4042888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v5</a:t>
            </a:r>
            <a:endParaRPr lang="de-DE" sz="1400" dirty="0"/>
          </a:p>
        </p:txBody>
      </p:sp>
      <p:sp>
        <p:nvSpPr>
          <p:cNvPr id="22" name="Cube 21"/>
          <p:cNvSpPr/>
          <p:nvPr/>
        </p:nvSpPr>
        <p:spPr>
          <a:xfrm>
            <a:off x="2708253" y="1135055"/>
            <a:ext cx="456675" cy="26193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124806" y="113265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v5</a:t>
            </a:r>
            <a:endParaRPr lang="de-DE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96" y="1617394"/>
            <a:ext cx="1560948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Containers in Azure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575556" y="1191954"/>
            <a:ext cx="8136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container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instance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$CI_NAME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-name-label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$LABEL \</a:t>
            </a:r>
          </a:p>
          <a:p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ports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80 </a:t>
            </a:r>
            <a:r>
              <a:rPr lang="de-DE" sz="1400" dirty="0"/>
              <a:t>--</a:t>
            </a:r>
            <a:r>
              <a:rPr lang="de-DE" sz="1400" dirty="0" err="1"/>
              <a:t>query</a:t>
            </a:r>
            <a:r>
              <a:rPr lang="de-DE" sz="1400" dirty="0"/>
              <a:t> </a:t>
            </a:r>
            <a:r>
              <a:rPr lang="de-DE" sz="1400" dirty="0" err="1"/>
              <a:t>ipAddress.fqdn</a:t>
            </a:r>
            <a:endParaRPr lang="de-DE" sz="1400" dirty="0"/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233" y="2571750"/>
            <a:ext cx="72368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web 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SP_ID</a:t>
            </a:r>
            <a:r>
              <a:rPr lang="de-D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=`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appservice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plan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$SP_NAME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-linux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P1V2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-o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$APP_NAME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--plan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$SP_ID </a:t>
            </a:r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de-D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       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-container-image-name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nginx</a:t>
            </a:r>
            <a:endParaRPr lang="de-D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063980" y="3643477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https://github.com/Azure/phippyandfriends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27634"/>
            <a:ext cx="4324350" cy="1971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000" y="381000"/>
            <a:ext cx="8244000" cy="817800"/>
          </a:xfrm>
        </p:spPr>
        <p:txBody>
          <a:bodyPr/>
          <a:lstStyle/>
          <a:p>
            <a:r>
              <a:rPr lang="de-DE" dirty="0" err="1" smtClean="0"/>
              <a:t>Phippy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4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303498"/>
            <a:ext cx="8244000" cy="817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1871700" y="643045"/>
            <a:ext cx="5696851" cy="4317877"/>
            <a:chOff x="1857895" y="643045"/>
            <a:chExt cx="5696851" cy="43178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895" y="643045"/>
              <a:ext cx="5688632" cy="431787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04048" y="4714701"/>
              <a:ext cx="25506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/>
                <a:t>https://github.com/Azure/phippyandfriends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6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19872" y="2571750"/>
            <a:ext cx="1763740" cy="915714"/>
          </a:xfrm>
        </p:spPr>
        <p:txBody>
          <a:bodyPr/>
          <a:lstStyle/>
          <a:p>
            <a:r>
              <a:rPr lang="de-DE" sz="4400" dirty="0" smtClean="0"/>
              <a:t>Q &amp; A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926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67043" y="3894162"/>
            <a:ext cx="2133600" cy="273844"/>
          </a:xfrm>
        </p:spPr>
        <p:txBody>
          <a:bodyPr/>
          <a:lstStyle/>
          <a:p>
            <a:fld id="{665CE587-CCEC-483A-9CE3-FFB9D6A9C68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>
            <a:off x="417704" y="1505108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Services</a:t>
            </a:r>
            <a:endParaRPr lang="de-DE" sz="1600" dirty="0"/>
          </a:p>
        </p:txBody>
      </p:sp>
      <p:sp>
        <p:nvSpPr>
          <p:cNvPr id="71" name="Rectangle 70"/>
          <p:cNvSpPr/>
          <p:nvPr/>
        </p:nvSpPr>
        <p:spPr>
          <a:xfrm>
            <a:off x="1866612" y="1406942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/>
              <a:t>Environments</a:t>
            </a:r>
            <a:endParaRPr lang="de-DE" sz="1600" dirty="0"/>
          </a:p>
        </p:txBody>
      </p:sp>
      <p:sp>
        <p:nvSpPr>
          <p:cNvPr id="5" name="Hexagon 4"/>
          <p:cNvSpPr/>
          <p:nvPr/>
        </p:nvSpPr>
        <p:spPr>
          <a:xfrm>
            <a:off x="3176435" y="1105153"/>
            <a:ext cx="1462424" cy="124016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Hexagon 5"/>
          <p:cNvSpPr/>
          <p:nvPr/>
        </p:nvSpPr>
        <p:spPr>
          <a:xfrm>
            <a:off x="1978082" y="1741358"/>
            <a:ext cx="1462424" cy="124016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ube 7"/>
          <p:cNvSpPr/>
          <p:nvPr/>
        </p:nvSpPr>
        <p:spPr>
          <a:xfrm>
            <a:off x="580597" y="1895220"/>
            <a:ext cx="389086" cy="23119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ube 8"/>
          <p:cNvSpPr/>
          <p:nvPr/>
        </p:nvSpPr>
        <p:spPr>
          <a:xfrm>
            <a:off x="586158" y="2287330"/>
            <a:ext cx="389086" cy="2311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ube 9"/>
          <p:cNvSpPr/>
          <p:nvPr/>
        </p:nvSpPr>
        <p:spPr>
          <a:xfrm>
            <a:off x="586158" y="2670061"/>
            <a:ext cx="389086" cy="231193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2635200" y="2314652"/>
            <a:ext cx="306753" cy="276412"/>
            <a:chOff x="3491880" y="2917699"/>
            <a:chExt cx="360040" cy="313168"/>
          </a:xfrm>
        </p:grpSpPr>
        <p:sp>
          <p:nvSpPr>
            <p:cNvPr id="12" name="Hexagon 11"/>
            <p:cNvSpPr/>
            <p:nvPr/>
          </p:nvSpPr>
          <p:spPr>
            <a:xfrm>
              <a:off x="3491880" y="2917699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Cube 12"/>
            <p:cNvSpPr/>
            <p:nvPr/>
          </p:nvSpPr>
          <p:spPr>
            <a:xfrm>
              <a:off x="3570878" y="3016339"/>
              <a:ext cx="202044" cy="115887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4362" y="1505108"/>
            <a:ext cx="808683" cy="707223"/>
            <a:chOff x="4067944" y="1675725"/>
            <a:chExt cx="949161" cy="801268"/>
          </a:xfrm>
        </p:grpSpPr>
        <p:sp>
          <p:nvSpPr>
            <p:cNvPr id="31" name="Hexagon 30"/>
            <p:cNvSpPr/>
            <p:nvPr/>
          </p:nvSpPr>
          <p:spPr>
            <a:xfrm>
              <a:off x="4067944" y="1841378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657065" y="2163825"/>
              <a:ext cx="360040" cy="313168"/>
              <a:chOff x="3043180" y="3628434"/>
              <a:chExt cx="360040" cy="313168"/>
            </a:xfrm>
          </p:grpSpPr>
          <p:sp>
            <p:nvSpPr>
              <p:cNvPr id="29" name="Hexagon 28"/>
              <p:cNvSpPr/>
              <p:nvPr/>
            </p:nvSpPr>
            <p:spPr>
              <a:xfrm>
                <a:off x="3043180" y="3628434"/>
                <a:ext cx="360040" cy="313168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3122178" y="3723557"/>
                <a:ext cx="202044" cy="1229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Hexagon 26"/>
            <p:cNvSpPr/>
            <p:nvPr/>
          </p:nvSpPr>
          <p:spPr>
            <a:xfrm>
              <a:off x="4364863" y="1675725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Hexagon 24"/>
            <p:cNvSpPr/>
            <p:nvPr/>
          </p:nvSpPr>
          <p:spPr>
            <a:xfrm>
              <a:off x="4364863" y="2004287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067944" y="2160064"/>
              <a:ext cx="360040" cy="313168"/>
              <a:chOff x="3491880" y="2917699"/>
              <a:chExt cx="360040" cy="313168"/>
            </a:xfrm>
          </p:grpSpPr>
          <p:sp>
            <p:nvSpPr>
              <p:cNvPr id="23" name="Hexagon 22"/>
              <p:cNvSpPr/>
              <p:nvPr/>
            </p:nvSpPr>
            <p:spPr>
              <a:xfrm>
                <a:off x="3491880" y="2917699"/>
                <a:ext cx="360040" cy="313168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3570878" y="3016339"/>
                <a:ext cx="202044" cy="115887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57065" y="1850577"/>
              <a:ext cx="360040" cy="313168"/>
              <a:chOff x="3043180" y="3628434"/>
              <a:chExt cx="360040" cy="313168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3043180" y="3628434"/>
                <a:ext cx="360040" cy="313168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3122178" y="3723557"/>
                <a:ext cx="202044" cy="1229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631373" y="2596236"/>
            <a:ext cx="306753" cy="276412"/>
            <a:chOff x="3563888" y="3471850"/>
            <a:chExt cx="360040" cy="313168"/>
          </a:xfrm>
        </p:grpSpPr>
        <p:sp>
          <p:nvSpPr>
            <p:cNvPr id="34" name="Hexagon 33"/>
            <p:cNvSpPr/>
            <p:nvPr/>
          </p:nvSpPr>
          <p:spPr>
            <a:xfrm>
              <a:off x="3563888" y="3471850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Cube 34"/>
            <p:cNvSpPr/>
            <p:nvPr/>
          </p:nvSpPr>
          <p:spPr>
            <a:xfrm>
              <a:off x="3642886" y="3566973"/>
              <a:ext cx="202044" cy="12292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Hexagon 36"/>
          <p:cNvSpPr/>
          <p:nvPr/>
        </p:nvSpPr>
        <p:spPr>
          <a:xfrm>
            <a:off x="2385613" y="2168949"/>
            <a:ext cx="306753" cy="276412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oup 38"/>
          <p:cNvGrpSpPr/>
          <p:nvPr/>
        </p:nvGrpSpPr>
        <p:grpSpPr>
          <a:xfrm>
            <a:off x="2887542" y="2453550"/>
            <a:ext cx="306753" cy="276412"/>
            <a:chOff x="3043180" y="3628434"/>
            <a:chExt cx="360040" cy="313168"/>
          </a:xfrm>
        </p:grpSpPr>
        <p:sp>
          <p:nvSpPr>
            <p:cNvPr id="40" name="Hexagon 39"/>
            <p:cNvSpPr/>
            <p:nvPr/>
          </p:nvSpPr>
          <p:spPr>
            <a:xfrm>
              <a:off x="3043180" y="3628434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Cube 40"/>
            <p:cNvSpPr/>
            <p:nvPr/>
          </p:nvSpPr>
          <p:spPr>
            <a:xfrm>
              <a:off x="3122178" y="3723557"/>
              <a:ext cx="202044" cy="122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Hexagon 42"/>
          <p:cNvSpPr/>
          <p:nvPr/>
        </p:nvSpPr>
        <p:spPr>
          <a:xfrm>
            <a:off x="2638587" y="2022739"/>
            <a:ext cx="306753" cy="276412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oup 44"/>
          <p:cNvGrpSpPr/>
          <p:nvPr/>
        </p:nvGrpSpPr>
        <p:grpSpPr>
          <a:xfrm>
            <a:off x="2385613" y="2450231"/>
            <a:ext cx="306753" cy="276412"/>
            <a:chOff x="3491880" y="2917699"/>
            <a:chExt cx="360040" cy="313168"/>
          </a:xfrm>
        </p:grpSpPr>
        <p:sp>
          <p:nvSpPr>
            <p:cNvPr id="46" name="Hexagon 45"/>
            <p:cNvSpPr/>
            <p:nvPr/>
          </p:nvSpPr>
          <p:spPr>
            <a:xfrm>
              <a:off x="3491880" y="2917699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Cube 46"/>
            <p:cNvSpPr/>
            <p:nvPr/>
          </p:nvSpPr>
          <p:spPr>
            <a:xfrm>
              <a:off x="3570878" y="3016339"/>
              <a:ext cx="202044" cy="115887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87542" y="2177068"/>
            <a:ext cx="306753" cy="276412"/>
            <a:chOff x="3043180" y="3628434"/>
            <a:chExt cx="360040" cy="313168"/>
          </a:xfrm>
        </p:grpSpPr>
        <p:sp>
          <p:nvSpPr>
            <p:cNvPr id="49" name="Hexagon 48"/>
            <p:cNvSpPr/>
            <p:nvPr/>
          </p:nvSpPr>
          <p:spPr>
            <a:xfrm>
              <a:off x="3043180" y="3628434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Cube 49"/>
            <p:cNvSpPr/>
            <p:nvPr/>
          </p:nvSpPr>
          <p:spPr>
            <a:xfrm>
              <a:off x="3122178" y="3723557"/>
              <a:ext cx="202044" cy="122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Hexagon 50"/>
          <p:cNvSpPr/>
          <p:nvPr/>
        </p:nvSpPr>
        <p:spPr>
          <a:xfrm>
            <a:off x="3176435" y="2397609"/>
            <a:ext cx="1462424" cy="124016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4006763" y="3222772"/>
            <a:ext cx="306753" cy="276412"/>
            <a:chOff x="3563888" y="3471850"/>
            <a:chExt cx="360040" cy="313168"/>
          </a:xfrm>
        </p:grpSpPr>
        <p:sp>
          <p:nvSpPr>
            <p:cNvPr id="53" name="Hexagon 52"/>
            <p:cNvSpPr/>
            <p:nvPr/>
          </p:nvSpPr>
          <p:spPr>
            <a:xfrm>
              <a:off x="3563888" y="3471850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Cube 53"/>
            <p:cNvSpPr/>
            <p:nvPr/>
          </p:nvSpPr>
          <p:spPr>
            <a:xfrm>
              <a:off x="3642886" y="3566973"/>
              <a:ext cx="202044" cy="12292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385613" y="1709178"/>
            <a:ext cx="623058" cy="27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Env_01</a:t>
            </a:r>
            <a:endParaRPr lang="de-D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594123" y="1095586"/>
            <a:ext cx="623058" cy="27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Env_02</a:t>
            </a:r>
            <a:endParaRPr lang="de-DE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583351" y="2392178"/>
            <a:ext cx="623058" cy="27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Env_03</a:t>
            </a:r>
            <a:endParaRPr lang="de-DE" sz="1400" dirty="0"/>
          </a:p>
        </p:txBody>
      </p:sp>
      <p:sp>
        <p:nvSpPr>
          <p:cNvPr id="58" name="Rectangle 57"/>
          <p:cNvSpPr/>
          <p:nvPr/>
        </p:nvSpPr>
        <p:spPr>
          <a:xfrm>
            <a:off x="2808675" y="3949758"/>
            <a:ext cx="410917" cy="636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257741" y="3949758"/>
            <a:ext cx="410917" cy="636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4000950" y="3949758"/>
            <a:ext cx="410917" cy="636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2359608" y="3949758"/>
            <a:ext cx="410917" cy="636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Box 61"/>
          <p:cNvSpPr txBox="1"/>
          <p:nvPr/>
        </p:nvSpPr>
        <p:spPr>
          <a:xfrm>
            <a:off x="3662394" y="4105070"/>
            <a:ext cx="354003" cy="325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5" name="Cube 64"/>
          <p:cNvSpPr/>
          <p:nvPr/>
        </p:nvSpPr>
        <p:spPr>
          <a:xfrm>
            <a:off x="2450186" y="4341338"/>
            <a:ext cx="172141" cy="1084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Cube 65"/>
          <p:cNvSpPr/>
          <p:nvPr/>
        </p:nvSpPr>
        <p:spPr>
          <a:xfrm>
            <a:off x="2915819" y="4002785"/>
            <a:ext cx="172141" cy="1022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Cube 67"/>
          <p:cNvSpPr/>
          <p:nvPr/>
        </p:nvSpPr>
        <p:spPr>
          <a:xfrm>
            <a:off x="3379742" y="4007932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Cube 68"/>
          <p:cNvSpPr/>
          <p:nvPr/>
        </p:nvSpPr>
        <p:spPr>
          <a:xfrm>
            <a:off x="3371977" y="4188031"/>
            <a:ext cx="172141" cy="1022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Connector 72"/>
          <p:cNvCxnSpPr>
            <a:stCxn id="35" idx="3"/>
            <a:endCxn id="68" idx="1"/>
          </p:cNvCxnSpPr>
          <p:nvPr/>
        </p:nvCxnSpPr>
        <p:spPr>
          <a:xfrm>
            <a:off x="2771659" y="2788689"/>
            <a:ext cx="681063" cy="1246366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>
            <a:off x="1279189" y="2303721"/>
            <a:ext cx="601772" cy="1927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202612" y="3635784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/>
              <a:t>Nodes</a:t>
            </a:r>
            <a:endParaRPr lang="de-DE" sz="1600" dirty="0"/>
          </a:p>
        </p:txBody>
      </p:sp>
      <p:sp>
        <p:nvSpPr>
          <p:cNvPr id="156" name="Title 1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ontainer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pplications</a:t>
            </a:r>
            <a:endParaRPr lang="de-DE" dirty="0"/>
          </a:p>
        </p:txBody>
      </p:sp>
      <p:sp>
        <p:nvSpPr>
          <p:cNvPr id="157" name="TextBox 156"/>
          <p:cNvSpPr txBox="1"/>
          <p:nvPr/>
        </p:nvSpPr>
        <p:spPr>
          <a:xfrm>
            <a:off x="5717106" y="681129"/>
            <a:ext cx="290335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</a:t>
            </a:r>
            <a:r>
              <a:rPr lang="de-DE" b="1" dirty="0" err="1" smtClean="0"/>
              <a:t>lements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</a:p>
          <a:p>
            <a:r>
              <a:rPr lang="de-DE" b="1" dirty="0" err="1"/>
              <a:t>c</a:t>
            </a:r>
            <a:r>
              <a:rPr lang="de-DE" b="1" dirty="0" err="1" smtClean="0"/>
              <a:t>ontainer</a:t>
            </a:r>
            <a:r>
              <a:rPr lang="de-DE" b="1" dirty="0" smtClean="0"/>
              <a:t> </a:t>
            </a:r>
            <a:r>
              <a:rPr lang="de-DE" b="1" dirty="0" err="1" smtClean="0"/>
              <a:t>orchestration</a:t>
            </a:r>
            <a:endParaRPr lang="de-DE" b="1" dirty="0" smtClean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scheduling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scaling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</a:t>
            </a:r>
            <a:r>
              <a:rPr lang="de-DE" dirty="0" err="1" smtClean="0"/>
              <a:t>ode</a:t>
            </a:r>
            <a:r>
              <a:rPr lang="de-DE" dirty="0" smtClean="0"/>
              <a:t> (</a:t>
            </a:r>
            <a:r>
              <a:rPr lang="de-DE" dirty="0" err="1" smtClean="0"/>
              <a:t>anti</a:t>
            </a:r>
            <a:r>
              <a:rPr lang="de-DE" dirty="0" smtClean="0"/>
              <a:t>)</a:t>
            </a:r>
            <a:r>
              <a:rPr lang="de-DE" dirty="0" err="1" smtClean="0"/>
              <a:t>affinity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h</a:t>
            </a:r>
            <a:r>
              <a:rPr lang="de-DE" dirty="0" err="1" smtClean="0"/>
              <a:t>ealth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ailover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</a:t>
            </a:r>
            <a:r>
              <a:rPr lang="de-DE" dirty="0" err="1" smtClean="0"/>
              <a:t>etworking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ervice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</a:t>
            </a:r>
            <a:r>
              <a:rPr lang="de-DE" dirty="0" err="1" smtClean="0"/>
              <a:t>oordinate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upgrades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59" name="Cube 158"/>
          <p:cNvSpPr/>
          <p:nvPr/>
        </p:nvSpPr>
        <p:spPr>
          <a:xfrm>
            <a:off x="2459232" y="4171856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Cube 159"/>
          <p:cNvSpPr/>
          <p:nvPr/>
        </p:nvSpPr>
        <p:spPr>
          <a:xfrm>
            <a:off x="2460571" y="4007931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Cube 160"/>
          <p:cNvSpPr/>
          <p:nvPr/>
        </p:nvSpPr>
        <p:spPr>
          <a:xfrm>
            <a:off x="2459232" y="2261181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Cube 161"/>
          <p:cNvSpPr/>
          <p:nvPr/>
        </p:nvSpPr>
        <p:spPr>
          <a:xfrm>
            <a:off x="3878566" y="1883932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Cube 162"/>
          <p:cNvSpPr/>
          <p:nvPr/>
        </p:nvSpPr>
        <p:spPr>
          <a:xfrm>
            <a:off x="3645195" y="1746775"/>
            <a:ext cx="172141" cy="1022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Cube 164"/>
          <p:cNvSpPr/>
          <p:nvPr/>
        </p:nvSpPr>
        <p:spPr>
          <a:xfrm>
            <a:off x="2708451" y="2114773"/>
            <a:ext cx="172141" cy="1022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Cube 165"/>
          <p:cNvSpPr/>
          <p:nvPr/>
        </p:nvSpPr>
        <p:spPr>
          <a:xfrm>
            <a:off x="3881894" y="1600683"/>
            <a:ext cx="172141" cy="10849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oup 71"/>
          <p:cNvGrpSpPr/>
          <p:nvPr/>
        </p:nvGrpSpPr>
        <p:grpSpPr>
          <a:xfrm>
            <a:off x="4016397" y="2918562"/>
            <a:ext cx="306753" cy="276412"/>
            <a:chOff x="3491880" y="2917699"/>
            <a:chExt cx="360040" cy="313168"/>
          </a:xfrm>
        </p:grpSpPr>
        <p:sp>
          <p:nvSpPr>
            <p:cNvPr id="75" name="Hexagon 74"/>
            <p:cNvSpPr/>
            <p:nvPr/>
          </p:nvSpPr>
          <p:spPr>
            <a:xfrm>
              <a:off x="3491880" y="2917699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Cube 76"/>
            <p:cNvSpPr/>
            <p:nvPr/>
          </p:nvSpPr>
          <p:spPr>
            <a:xfrm>
              <a:off x="3570878" y="3016339"/>
              <a:ext cx="202044" cy="115887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52227" y="3062018"/>
            <a:ext cx="306753" cy="276412"/>
            <a:chOff x="3043180" y="3628434"/>
            <a:chExt cx="360040" cy="313168"/>
          </a:xfrm>
        </p:grpSpPr>
        <p:sp>
          <p:nvSpPr>
            <p:cNvPr id="79" name="Hexagon 78"/>
            <p:cNvSpPr/>
            <p:nvPr/>
          </p:nvSpPr>
          <p:spPr>
            <a:xfrm>
              <a:off x="3043180" y="3628434"/>
              <a:ext cx="360040" cy="313168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Cube 79"/>
            <p:cNvSpPr/>
            <p:nvPr/>
          </p:nvSpPr>
          <p:spPr>
            <a:xfrm>
              <a:off x="3122178" y="3723557"/>
              <a:ext cx="202044" cy="122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47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1455626"/>
            <a:ext cx="1990725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383618"/>
            <a:ext cx="3420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  <a:r>
              <a:rPr lang="de-DE" dirty="0" smtClean="0"/>
              <a:t>e-facto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orchestration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/>
              <a:t>g</a:t>
            </a:r>
            <a:r>
              <a:rPr lang="de-DE" dirty="0" err="1" smtClean="0"/>
              <a:t>raduated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cncf.io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Azure, AWS, Google Cloud, IBM, 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1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- </a:t>
            </a:r>
            <a:r>
              <a:rPr lang="de-DE" dirty="0" err="1" smtClean="0"/>
              <a:t>Pods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11" name="AutoShape 6" descr="Bildergebnis für icons kubernetes"/>
          <p:cNvSpPr>
            <a:spLocks noChangeAspect="1" noChangeArrowheads="1"/>
          </p:cNvSpPr>
          <p:nvPr/>
        </p:nvSpPr>
        <p:spPr bwMode="auto">
          <a:xfrm>
            <a:off x="971600" y="9515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Hexagon 12"/>
          <p:cNvSpPr/>
          <p:nvPr/>
        </p:nvSpPr>
        <p:spPr>
          <a:xfrm>
            <a:off x="5868148" y="2399507"/>
            <a:ext cx="1071379" cy="97398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Cube 13"/>
          <p:cNvSpPr/>
          <p:nvPr/>
        </p:nvSpPr>
        <p:spPr>
          <a:xfrm>
            <a:off x="6422023" y="3037338"/>
            <a:ext cx="230547" cy="1551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6031104" y="2501139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10.24.1.66</a:t>
            </a:r>
            <a:endParaRPr lang="de-DE" sz="1000" dirty="0"/>
          </a:p>
        </p:txBody>
      </p:sp>
      <p:sp>
        <p:nvSpPr>
          <p:cNvPr id="18" name="Hexagon 17"/>
          <p:cNvSpPr/>
          <p:nvPr/>
        </p:nvSpPr>
        <p:spPr>
          <a:xfrm>
            <a:off x="6729838" y="2950678"/>
            <a:ext cx="1071379" cy="97398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Cube 19"/>
          <p:cNvSpPr/>
          <p:nvPr/>
        </p:nvSpPr>
        <p:spPr>
          <a:xfrm>
            <a:off x="7170946" y="3468623"/>
            <a:ext cx="230547" cy="1551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6881445" y="3019980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10.24.1.65</a:t>
            </a:r>
            <a:endParaRPr lang="de-DE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35850" y="3069353"/>
            <a:ext cx="827471" cy="246221"/>
            <a:chOff x="4922423" y="827574"/>
            <a:chExt cx="827471" cy="246221"/>
          </a:xfrm>
        </p:grpSpPr>
        <p:sp>
          <p:nvSpPr>
            <p:cNvPr id="6" name="Rectangle 5"/>
            <p:cNvSpPr/>
            <p:nvPr/>
          </p:nvSpPr>
          <p:spPr>
            <a:xfrm>
              <a:off x="4958116" y="879562"/>
              <a:ext cx="730008" cy="1696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22423" y="827574"/>
              <a:ext cx="827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/>
                <a:t>app</a:t>
              </a:r>
              <a:r>
                <a:rPr lang="de-DE" sz="1000" dirty="0" smtClean="0"/>
                <a:t>: </a:t>
              </a:r>
              <a:r>
                <a:rPr lang="de-DE" sz="1000" dirty="0" err="1" smtClean="0"/>
                <a:t>myapp</a:t>
              </a:r>
              <a:endParaRPr lang="de-DE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67557" y="2487438"/>
            <a:ext cx="827471" cy="246221"/>
            <a:chOff x="4922423" y="827574"/>
            <a:chExt cx="827471" cy="246221"/>
          </a:xfrm>
        </p:grpSpPr>
        <p:sp>
          <p:nvSpPr>
            <p:cNvPr id="35" name="Rectangle 34"/>
            <p:cNvSpPr/>
            <p:nvPr/>
          </p:nvSpPr>
          <p:spPr>
            <a:xfrm>
              <a:off x="4958116" y="879562"/>
              <a:ext cx="730008" cy="1696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2423" y="827574"/>
              <a:ext cx="827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/>
                <a:t>app</a:t>
              </a:r>
              <a:r>
                <a:rPr lang="de-DE" sz="1000" dirty="0" smtClean="0"/>
                <a:t>: </a:t>
              </a:r>
              <a:r>
                <a:rPr lang="de-DE" sz="1000" dirty="0" err="1" smtClean="0"/>
                <a:t>myapp</a:t>
              </a:r>
              <a:endParaRPr lang="de-DE" sz="1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0292" y="1567118"/>
            <a:ext cx="972108" cy="456014"/>
            <a:chOff x="7200292" y="2947051"/>
            <a:chExt cx="972108" cy="456014"/>
          </a:xfrm>
        </p:grpSpPr>
        <p:sp>
          <p:nvSpPr>
            <p:cNvPr id="37" name="Rectangle 36"/>
            <p:cNvSpPr/>
            <p:nvPr/>
          </p:nvSpPr>
          <p:spPr>
            <a:xfrm>
              <a:off x="7200292" y="2989329"/>
              <a:ext cx="972108" cy="4137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23105" y="2947051"/>
              <a:ext cx="7264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Service</a:t>
              </a:r>
            </a:p>
            <a:p>
              <a:pPr algn="ctr"/>
              <a:r>
                <a:rPr lang="de-DE" sz="1000" dirty="0" smtClean="0"/>
                <a:t>10.0.37.57</a:t>
              </a:r>
              <a:endParaRPr lang="de-DE" sz="1000" dirty="0"/>
            </a:p>
          </p:txBody>
        </p:sp>
      </p:grpSp>
      <p:cxnSp>
        <p:nvCxnSpPr>
          <p:cNvPr id="40" name="Straight Arrow Connector 39"/>
          <p:cNvCxnSpPr>
            <a:stCxn id="37" idx="2"/>
            <a:endCxn id="36" idx="0"/>
          </p:cNvCxnSpPr>
          <p:nvPr/>
        </p:nvCxnSpPr>
        <p:spPr>
          <a:xfrm flipH="1">
            <a:off x="7181293" y="2023132"/>
            <a:ext cx="505053" cy="46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5" idx="0"/>
          </p:cNvCxnSpPr>
          <p:nvPr/>
        </p:nvCxnSpPr>
        <p:spPr>
          <a:xfrm>
            <a:off x="7686346" y="2023132"/>
            <a:ext cx="363240" cy="10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6689" y="817148"/>
            <a:ext cx="422102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Pods</a:t>
            </a:r>
            <a:endParaRPr lang="de-DE" dirty="0" smtClean="0"/>
          </a:p>
          <a:p>
            <a:endParaRPr lang="de-DE" dirty="0" smtClean="0"/>
          </a:p>
          <a:p>
            <a:r>
              <a:rPr lang="de-DE" sz="1400" dirty="0" smtClean="0"/>
              <a:t>… </a:t>
            </a:r>
            <a:r>
              <a:rPr lang="de-DE" sz="1400" dirty="0" err="1" smtClean="0"/>
              <a:t>are</a:t>
            </a:r>
            <a:r>
              <a:rPr lang="de-DE" sz="1400" dirty="0" smtClean="0"/>
              <a:t> an </a:t>
            </a:r>
            <a:r>
              <a:rPr lang="de-DE" sz="1400" dirty="0" err="1">
                <a:solidFill>
                  <a:schemeClr val="accent1"/>
                </a:solidFill>
              </a:rPr>
              <a:t>e</a:t>
            </a:r>
            <a:r>
              <a:rPr lang="de-DE" sz="1400" dirty="0" err="1" smtClean="0">
                <a:solidFill>
                  <a:schemeClr val="accent1"/>
                </a:solidFill>
              </a:rPr>
              <a:t>nvironment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containers</a:t>
            </a:r>
            <a:endParaRPr lang="de-DE" sz="1400" dirty="0" smtClean="0"/>
          </a:p>
          <a:p>
            <a:pPr marL="742950" lvl="1" indent="-285750">
              <a:buFontTx/>
              <a:buChar char="-"/>
            </a:pPr>
            <a:r>
              <a:rPr lang="de-DE" sz="1200" dirty="0" err="1" smtClean="0"/>
              <a:t>environment</a:t>
            </a:r>
            <a:r>
              <a:rPr lang="de-DE" sz="1200" dirty="0" smtClean="0"/>
              <a:t> variables</a:t>
            </a:r>
          </a:p>
          <a:p>
            <a:pPr marL="742950" lvl="1" indent="-285750">
              <a:buFontTx/>
              <a:buChar char="-"/>
            </a:pPr>
            <a:r>
              <a:rPr lang="de-DE" sz="1200" dirty="0" err="1" smtClean="0"/>
              <a:t>storage</a:t>
            </a:r>
            <a:r>
              <a:rPr lang="de-DE" sz="1200" dirty="0" smtClean="0"/>
              <a:t> </a:t>
            </a:r>
            <a:r>
              <a:rPr lang="de-DE" sz="1200" dirty="0" err="1" smtClean="0"/>
              <a:t>assignment</a:t>
            </a:r>
            <a:endParaRPr lang="de-DE" sz="1200" dirty="0" smtClean="0"/>
          </a:p>
          <a:p>
            <a:pPr marL="742950" lvl="1" indent="-285750">
              <a:buFontTx/>
              <a:buChar char="-"/>
            </a:pPr>
            <a:r>
              <a:rPr lang="de-DE" sz="1200" dirty="0" smtClean="0"/>
              <a:t>IP </a:t>
            </a:r>
            <a:r>
              <a:rPr lang="de-DE" sz="1200" dirty="0" err="1" smtClean="0"/>
              <a:t>address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400" dirty="0" smtClean="0"/>
              <a:t>…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organized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lables</a:t>
            </a:r>
            <a:endParaRPr lang="de-DE" sz="1200" dirty="0" smtClean="0">
              <a:solidFill>
                <a:schemeClr val="accent1"/>
              </a:solidFill>
            </a:endParaRPr>
          </a:p>
          <a:p>
            <a:endParaRPr lang="de-DE" sz="1400" dirty="0" smtClean="0"/>
          </a:p>
          <a:p>
            <a:endParaRPr lang="de-DE" sz="1400" dirty="0"/>
          </a:p>
          <a:p>
            <a:r>
              <a:rPr lang="de-DE" sz="1400" dirty="0" smtClean="0"/>
              <a:t>… </a:t>
            </a:r>
            <a:r>
              <a:rPr lang="de-DE" sz="1400" dirty="0" err="1" smtClean="0"/>
              <a:t>specify</a:t>
            </a:r>
            <a:r>
              <a:rPr lang="de-DE" sz="1400" dirty="0" smtClean="0"/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resource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requirements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containers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endParaRPr lang="de-DE" sz="1400" dirty="0" smtClean="0"/>
          </a:p>
          <a:p>
            <a:pPr marL="742950" lvl="1" indent="-285750">
              <a:buFontTx/>
              <a:buChar char="-"/>
            </a:pPr>
            <a:r>
              <a:rPr lang="de-DE" sz="1200" dirty="0" err="1" smtClean="0"/>
              <a:t>cpu</a:t>
            </a:r>
            <a:r>
              <a:rPr lang="de-DE" sz="1200" dirty="0" smtClean="0"/>
              <a:t>, </a:t>
            </a:r>
            <a:r>
              <a:rPr lang="de-DE" sz="1200" dirty="0" err="1" smtClean="0"/>
              <a:t>memory</a:t>
            </a:r>
            <a:r>
              <a:rPr lang="de-DE" sz="1200" dirty="0" smtClean="0"/>
              <a:t>, …</a:t>
            </a:r>
          </a:p>
          <a:p>
            <a:pPr marL="742950" lvl="1" indent="-285750">
              <a:buFontTx/>
              <a:buChar char="-"/>
            </a:pPr>
            <a:r>
              <a:rPr lang="de-DE" sz="1200" dirty="0" err="1"/>
              <a:t>n</a:t>
            </a:r>
            <a:r>
              <a:rPr lang="de-DE" sz="1200" dirty="0" err="1" smtClean="0"/>
              <a:t>ode</a:t>
            </a:r>
            <a:r>
              <a:rPr lang="de-DE" sz="1200" dirty="0" smtClean="0"/>
              <a:t> </a:t>
            </a:r>
            <a:r>
              <a:rPr lang="de-DE" sz="1200" dirty="0" err="1" smtClean="0"/>
              <a:t>affinit</a:t>
            </a:r>
            <a:r>
              <a:rPr lang="de-DE" sz="1200" dirty="0" err="1"/>
              <a:t>y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r>
              <a:rPr lang="de-DE" sz="1400" dirty="0" smtClean="0"/>
              <a:t>… </a:t>
            </a:r>
            <a:r>
              <a:rPr lang="de-DE" sz="1400" dirty="0" err="1" smtClean="0"/>
              <a:t>defines</a:t>
            </a:r>
            <a:r>
              <a:rPr lang="de-DE" sz="1400" dirty="0" smtClean="0"/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health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checks</a:t>
            </a:r>
            <a:endParaRPr lang="de-DE" sz="1400" dirty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sz="1200" dirty="0" err="1"/>
              <a:t>r</a:t>
            </a:r>
            <a:r>
              <a:rPr lang="de-DE" sz="1200" dirty="0" err="1" smtClean="0"/>
              <a:t>eadiness</a:t>
            </a:r>
            <a:r>
              <a:rPr lang="de-DE" sz="1200" dirty="0" smtClean="0"/>
              <a:t> probe</a:t>
            </a:r>
          </a:p>
          <a:p>
            <a:pPr marL="742950" lvl="1" indent="-285750">
              <a:buFontTx/>
              <a:buChar char="-"/>
            </a:pPr>
            <a:r>
              <a:rPr lang="de-DE" sz="1200" dirty="0" err="1"/>
              <a:t>l</a:t>
            </a:r>
            <a:r>
              <a:rPr lang="de-DE" sz="1200" dirty="0" err="1" smtClean="0"/>
              <a:t>iveness</a:t>
            </a:r>
            <a:r>
              <a:rPr lang="de-DE" sz="1200" dirty="0" smtClean="0"/>
              <a:t> probe</a:t>
            </a:r>
            <a:r>
              <a:rPr lang="de-DE" sz="1400" dirty="0" smtClean="0"/>
              <a:t>	 	</a:t>
            </a:r>
          </a:p>
          <a:p>
            <a:pPr lvl="1"/>
            <a:endParaRPr lang="de-DE" sz="1400" dirty="0"/>
          </a:p>
          <a:p>
            <a:r>
              <a:rPr lang="de-DE" sz="1400" dirty="0" smtClean="0"/>
              <a:t>… will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accessed</a:t>
            </a:r>
            <a:r>
              <a:rPr lang="de-DE" sz="1400" dirty="0" smtClean="0"/>
              <a:t> </a:t>
            </a:r>
            <a:r>
              <a:rPr lang="de-DE" sz="1400" dirty="0" err="1" smtClean="0"/>
              <a:t>over</a:t>
            </a:r>
            <a:r>
              <a:rPr lang="de-DE" sz="1400" dirty="0" smtClean="0"/>
              <a:t> </a:t>
            </a:r>
            <a:r>
              <a:rPr lang="de-DE" sz="1400" dirty="0" smtClean="0">
                <a:solidFill>
                  <a:schemeClr val="accent1"/>
                </a:solidFill>
              </a:rPr>
              <a:t>Services</a:t>
            </a:r>
          </a:p>
          <a:p>
            <a:pPr marL="742950" lvl="1" indent="-285750">
              <a:buFontTx/>
              <a:buChar char="-"/>
            </a:pPr>
            <a:endParaRPr lang="de-DE" sz="1400" dirty="0" smtClean="0"/>
          </a:p>
          <a:p>
            <a:pPr marL="742950" lvl="1" indent="-285750">
              <a:buFontTx/>
              <a:buChar char="-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682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3622" y="929720"/>
            <a:ext cx="3348372" cy="400935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547664" y="2751770"/>
            <a:ext cx="2844316" cy="19802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426508" y="932860"/>
            <a:ext cx="3348372" cy="2178950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- Manifests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422368" y="1030912"/>
            <a:ext cx="66424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apps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/v1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Deployment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mydeployment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replicas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2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matchLabels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labels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containers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myctnr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nginx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containerPort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8124" y="10989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apiVersion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v1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kind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Service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metadata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myservice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spec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myapp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de-D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targetPort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endParaRPr lang="de-D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299" y="703317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eployment.yaml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5303285" y="719883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/>
              <a:t>service.yaml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339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11" y="375506"/>
            <a:ext cx="8244000" cy="817800"/>
          </a:xfrm>
        </p:spPr>
        <p:txBody>
          <a:bodyPr/>
          <a:lstStyle/>
          <a:p>
            <a:r>
              <a:rPr lang="de-DE" dirty="0" err="1" smtClean="0"/>
              <a:t>Kubernetes</a:t>
            </a:r>
            <a:r>
              <a:rPr lang="de-DE" baseline="0" dirty="0" smtClean="0"/>
              <a:t> Manifest - </a:t>
            </a:r>
            <a:r>
              <a:rPr lang="de-DE" baseline="0" dirty="0" err="1" smtClean="0"/>
              <a:t>apply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CE587-CCEC-483A-9CE3-FFB9D6A9C68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2018330"/>
            <a:ext cx="75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de-DE" sz="1200" dirty="0" smtClean="0"/>
          </a:p>
          <a:p>
            <a:r>
              <a:rPr lang="de-DE" sz="1200" dirty="0" smtClean="0"/>
              <a:t>NAME                         READY     STATUS    </a:t>
            </a:r>
            <a:r>
              <a:rPr lang="de-DE" sz="1200" dirty="0"/>
              <a:t>RESTARTS   AGE       IP            NODE</a:t>
            </a:r>
          </a:p>
          <a:p>
            <a:r>
              <a:rPr lang="de-DE" sz="1200" dirty="0" err="1" smtClean="0"/>
              <a:t>pod</a:t>
            </a:r>
            <a:r>
              <a:rPr lang="de-DE" sz="1200" dirty="0" smtClean="0"/>
              <a:t>/myapp-5769ff78fc-4sjr7     1/1       </a:t>
            </a:r>
            <a:r>
              <a:rPr lang="de-DE" sz="1200" dirty="0" err="1"/>
              <a:t>Running</a:t>
            </a:r>
            <a:r>
              <a:rPr lang="de-DE" sz="1200" dirty="0"/>
              <a:t>   0          1m        10.244.1.66   aks-agentpool-35064155-0</a:t>
            </a:r>
          </a:p>
          <a:p>
            <a:r>
              <a:rPr lang="de-DE" sz="1200" dirty="0" err="1" smtClean="0"/>
              <a:t>pod</a:t>
            </a:r>
            <a:r>
              <a:rPr lang="de-DE" sz="1200" dirty="0" smtClean="0"/>
              <a:t>/myapp-5769ff78fc-9qxln   1/1       </a:t>
            </a:r>
            <a:r>
              <a:rPr lang="de-DE" sz="1200" dirty="0" err="1"/>
              <a:t>Running</a:t>
            </a:r>
            <a:r>
              <a:rPr lang="de-DE" sz="1200" dirty="0"/>
              <a:t>   0          1m        10.244.1.65   </a:t>
            </a:r>
            <a:r>
              <a:rPr lang="de-DE" sz="1200" dirty="0" smtClean="0"/>
              <a:t>aks-agentpool-35064155-1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NAME            TYPE        CLUSTER-IP   EXTERNAL-IP   PORT(S)   AGE       SELECTOR</a:t>
            </a:r>
          </a:p>
          <a:p>
            <a:r>
              <a:rPr lang="de-DE" sz="1200" dirty="0" err="1"/>
              <a:t>service</a:t>
            </a:r>
            <a:r>
              <a:rPr lang="de-DE" sz="1200" dirty="0"/>
              <a:t>/</a:t>
            </a:r>
            <a:r>
              <a:rPr lang="de-DE" sz="1200" dirty="0" err="1"/>
              <a:t>myapp</a:t>
            </a:r>
            <a:r>
              <a:rPr lang="de-DE" sz="1200" dirty="0"/>
              <a:t>   </a:t>
            </a:r>
            <a:r>
              <a:rPr lang="de-DE" sz="1200" dirty="0" err="1"/>
              <a:t>ClusterIP</a:t>
            </a:r>
            <a:r>
              <a:rPr lang="de-DE" sz="1200" dirty="0"/>
              <a:t>   10.0.37.57   &lt;</a:t>
            </a:r>
            <a:r>
              <a:rPr lang="de-DE" sz="1200" dirty="0" err="1"/>
              <a:t>none</a:t>
            </a:r>
            <a:r>
              <a:rPr lang="de-DE" sz="1200" dirty="0"/>
              <a:t>&gt;        80/TCP    4m        </a:t>
            </a:r>
            <a:r>
              <a:rPr lang="de-DE" sz="1200" dirty="0" err="1"/>
              <a:t>app</a:t>
            </a:r>
            <a:r>
              <a:rPr lang="de-DE" sz="1200" dirty="0"/>
              <a:t>=</a:t>
            </a:r>
            <a:r>
              <a:rPr lang="de-DE" sz="1200" dirty="0" err="1"/>
              <a:t>myapp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NAME                    DESIRED   CURRENT   UP-TO-DATE   AVAILABLE   AGE       CONTAINERS   IMAGES    SELECTOR</a:t>
            </a:r>
          </a:p>
          <a:p>
            <a:r>
              <a:rPr lang="de-DE" sz="1200" dirty="0" err="1"/>
              <a:t>deployment.apps</a:t>
            </a:r>
            <a:r>
              <a:rPr lang="de-DE" sz="1200" dirty="0"/>
              <a:t>/</a:t>
            </a:r>
            <a:r>
              <a:rPr lang="de-DE" sz="1200" dirty="0" err="1"/>
              <a:t>myapp</a:t>
            </a:r>
            <a:r>
              <a:rPr lang="de-DE" sz="1200" dirty="0"/>
              <a:t>   2         2         2            2           1m        </a:t>
            </a:r>
            <a:r>
              <a:rPr lang="de-DE" sz="1200" dirty="0" err="1"/>
              <a:t>myctnr</a:t>
            </a:r>
            <a:r>
              <a:rPr lang="de-DE" sz="1200" dirty="0"/>
              <a:t>       </a:t>
            </a:r>
            <a:r>
              <a:rPr lang="de-DE" sz="1200" dirty="0" err="1"/>
              <a:t>nginx</a:t>
            </a:r>
            <a:r>
              <a:rPr lang="de-DE" sz="1200" dirty="0"/>
              <a:t>     </a:t>
            </a:r>
            <a:r>
              <a:rPr lang="de-DE" sz="1200" dirty="0" err="1"/>
              <a:t>app</a:t>
            </a:r>
            <a:r>
              <a:rPr lang="de-DE" sz="1200" dirty="0"/>
              <a:t>=</a:t>
            </a:r>
            <a:r>
              <a:rPr lang="de-DE" sz="1200" dirty="0" err="1"/>
              <a:t>myapp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NAME                               DESIRED   CURRENT   READY     AGE       CONTAINERS   IMAGES    SELECTOR</a:t>
            </a:r>
          </a:p>
          <a:p>
            <a:r>
              <a:rPr lang="de-DE" sz="1200" dirty="0" err="1"/>
              <a:t>replicaset.apps</a:t>
            </a:r>
            <a:r>
              <a:rPr lang="de-DE" sz="1200" dirty="0"/>
              <a:t>/myapp-5769ff78fc   2         2         2         1m        </a:t>
            </a:r>
            <a:r>
              <a:rPr lang="de-DE" sz="1200" dirty="0" err="1"/>
              <a:t>myctnr</a:t>
            </a:r>
            <a:r>
              <a:rPr lang="de-DE" sz="1200" dirty="0"/>
              <a:t>       </a:t>
            </a:r>
            <a:r>
              <a:rPr lang="de-DE" sz="1200" dirty="0" err="1"/>
              <a:t>nginx</a:t>
            </a:r>
            <a:r>
              <a:rPr lang="de-DE" sz="1200" dirty="0"/>
              <a:t>     </a:t>
            </a:r>
            <a:r>
              <a:rPr lang="de-DE" sz="1200" dirty="0" err="1" smtClean="0"/>
              <a:t>app</a:t>
            </a:r>
            <a:r>
              <a:rPr lang="de-DE" sz="1200" dirty="0" smtClean="0"/>
              <a:t>=</a:t>
            </a:r>
            <a:r>
              <a:rPr lang="de-DE" sz="1200" dirty="0" err="1" smtClean="0"/>
              <a:t>myapp</a:t>
            </a:r>
            <a:r>
              <a:rPr lang="de-DE" sz="1200" dirty="0" smtClean="0"/>
              <a:t>, …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905356" y="952476"/>
            <a:ext cx="78220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 smtClean="0"/>
              <a:t>localhorst@notebook</a:t>
            </a:r>
            <a:r>
              <a:rPr lang="de-DE" sz="1000" dirty="0" smtClean="0"/>
              <a:t>:/</a:t>
            </a:r>
            <a:r>
              <a:rPr lang="de-DE" sz="1000" dirty="0" err="1" smtClean="0"/>
              <a:t>mnt</a:t>
            </a:r>
            <a:r>
              <a:rPr lang="de-DE" sz="1000" dirty="0" smtClean="0"/>
              <a:t>/d/</a:t>
            </a:r>
            <a:r>
              <a:rPr lang="de-DE" sz="1000" dirty="0" err="1" smtClean="0"/>
              <a:t>BootCamp</a:t>
            </a:r>
            <a:r>
              <a:rPr lang="de-DE" sz="1400" dirty="0"/>
              <a:t>$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kubectl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apply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deployment.yaml</a:t>
            </a:r>
            <a:endParaRPr 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000" dirty="0" smtClean="0"/>
          </a:p>
          <a:p>
            <a:r>
              <a:rPr lang="de-DE" sz="1000" dirty="0" err="1" smtClean="0"/>
              <a:t>localhorst@notebook</a:t>
            </a:r>
            <a:r>
              <a:rPr lang="de-DE" sz="1000" dirty="0"/>
              <a:t>:/</a:t>
            </a:r>
            <a:r>
              <a:rPr lang="de-DE" sz="1000" dirty="0" err="1"/>
              <a:t>mnt</a:t>
            </a:r>
            <a:r>
              <a:rPr lang="de-DE" sz="1000" dirty="0"/>
              <a:t>/d/</a:t>
            </a:r>
            <a:r>
              <a:rPr lang="de-DE" sz="1000" dirty="0" err="1"/>
              <a:t>BootCamp</a:t>
            </a:r>
            <a:r>
              <a:rPr lang="de-DE" sz="1400" dirty="0"/>
              <a:t>$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kubectl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apply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service.yaml</a:t>
            </a:r>
            <a:endParaRPr 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000" dirty="0" err="1"/>
              <a:t>localhorst@notebook</a:t>
            </a:r>
            <a:r>
              <a:rPr lang="de-DE" sz="1000" dirty="0"/>
              <a:t>:/</a:t>
            </a:r>
            <a:r>
              <a:rPr lang="de-DE" sz="1000" dirty="0" err="1"/>
              <a:t>mnt</a:t>
            </a:r>
            <a:r>
              <a:rPr lang="de-DE" sz="1000" dirty="0"/>
              <a:t>/d/</a:t>
            </a:r>
            <a:r>
              <a:rPr lang="de-DE" sz="1000" dirty="0" err="1"/>
              <a:t>BootCamp</a:t>
            </a:r>
            <a:r>
              <a:rPr lang="de-DE" sz="1400" dirty="0"/>
              <a:t>$ </a:t>
            </a: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kubectl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–o </a:t>
            </a:r>
            <a:r>
              <a:rPr 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wide</a:t>
            </a:r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068811" y="1441266"/>
            <a:ext cx="864096" cy="28763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Rollout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460901" y="2115947"/>
            <a:ext cx="1800200" cy="70804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551248" y="2557820"/>
            <a:ext cx="612180" cy="17429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568" y="2556982"/>
            <a:ext cx="612180" cy="1633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6025" y="3309847"/>
            <a:ext cx="1800200" cy="7054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551248" y="3735545"/>
            <a:ext cx="612180" cy="17429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33568" y="3733514"/>
            <a:ext cx="612180" cy="1633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3680" y="2081700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aks-agentpool-35064155-0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3680" y="3296860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aks-agentpool-35064155-1</a:t>
            </a:r>
            <a:endParaRPr lang="de-DE" sz="1200" dirty="0"/>
          </a:p>
        </p:txBody>
      </p:sp>
      <p:sp>
        <p:nvSpPr>
          <p:cNvPr id="33" name="Hexagon 32"/>
          <p:cNvSpPr/>
          <p:nvPr/>
        </p:nvSpPr>
        <p:spPr>
          <a:xfrm>
            <a:off x="5276430" y="2578705"/>
            <a:ext cx="468048" cy="39378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v1</a:t>
            </a:r>
            <a:endParaRPr lang="de-DE" sz="1050" dirty="0"/>
          </a:p>
        </p:txBody>
      </p:sp>
      <p:sp>
        <p:nvSpPr>
          <p:cNvPr id="34" name="Hexagon 33"/>
          <p:cNvSpPr/>
          <p:nvPr/>
        </p:nvSpPr>
        <p:spPr>
          <a:xfrm>
            <a:off x="5238512" y="3228249"/>
            <a:ext cx="498637" cy="39378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v1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94346" y="2477337"/>
            <a:ext cx="1188132" cy="4710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ReplicaSet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05931" y="1421589"/>
            <a:ext cx="9898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Service</a:t>
            </a:r>
          </a:p>
          <a:p>
            <a:pPr algn="ctr"/>
            <a:r>
              <a:rPr lang="de-DE" sz="1200" dirty="0"/>
              <a:t>10.0.37.57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79519" y="2495000"/>
            <a:ext cx="1188132" cy="4710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Deployment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15772" y="1516560"/>
            <a:ext cx="1327607" cy="3467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</a:t>
            </a:r>
            <a:r>
              <a:rPr lang="de-DE" sz="1200" dirty="0" err="1" smtClean="0">
                <a:solidFill>
                  <a:schemeClr val="tx1"/>
                </a:solidFill>
              </a:rPr>
              <a:t>eployment.yaml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24028" y="807554"/>
            <a:ext cx="1327607" cy="32098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service.yaml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1" idx="2"/>
            <a:endCxn id="67" idx="0"/>
          </p:cNvCxnSpPr>
          <p:nvPr/>
        </p:nvCxnSpPr>
        <p:spPr>
          <a:xfrm>
            <a:off x="5487832" y="1128538"/>
            <a:ext cx="13027" cy="293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9" idx="2"/>
            <a:endCxn id="68" idx="0"/>
          </p:cNvCxnSpPr>
          <p:nvPr/>
        </p:nvCxnSpPr>
        <p:spPr>
          <a:xfrm flipH="1">
            <a:off x="1973585" y="1863323"/>
            <a:ext cx="5991" cy="631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3"/>
            <a:endCxn id="35" idx="1"/>
          </p:cNvCxnSpPr>
          <p:nvPr/>
        </p:nvCxnSpPr>
        <p:spPr>
          <a:xfrm flipV="1">
            <a:off x="2567651" y="2712856"/>
            <a:ext cx="826695" cy="17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5" idx="3"/>
            <a:endCxn id="33" idx="3"/>
          </p:cNvCxnSpPr>
          <p:nvPr/>
        </p:nvCxnSpPr>
        <p:spPr>
          <a:xfrm>
            <a:off x="4582478" y="2712856"/>
            <a:ext cx="693952" cy="62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5" idx="3"/>
            <a:endCxn id="34" idx="3"/>
          </p:cNvCxnSpPr>
          <p:nvPr/>
        </p:nvCxnSpPr>
        <p:spPr>
          <a:xfrm>
            <a:off x="4582478" y="2712856"/>
            <a:ext cx="656034" cy="712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4" idx="0"/>
            <a:endCxn id="20" idx="1"/>
          </p:cNvCxnSpPr>
          <p:nvPr/>
        </p:nvCxnSpPr>
        <p:spPr>
          <a:xfrm>
            <a:off x="5737149" y="3425142"/>
            <a:ext cx="718876" cy="23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1"/>
            <a:endCxn id="33" idx="0"/>
          </p:cNvCxnSpPr>
          <p:nvPr/>
        </p:nvCxnSpPr>
        <p:spPr>
          <a:xfrm flipH="1">
            <a:off x="5744478" y="2469971"/>
            <a:ext cx="716423" cy="30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2541" y="1026268"/>
            <a:ext cx="1221749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n</a:t>
            </a:r>
            <a:r>
              <a:rPr lang="de-DE" sz="1000" dirty="0" err="1" smtClean="0"/>
              <a:t>ame</a:t>
            </a:r>
            <a:r>
              <a:rPr lang="de-DE" sz="1000" dirty="0" smtClean="0"/>
              <a:t>:     </a:t>
            </a:r>
            <a:r>
              <a:rPr lang="de-DE" sz="1000" dirty="0" err="1" smtClean="0"/>
              <a:t>myapp</a:t>
            </a:r>
            <a:endParaRPr lang="de-DE" sz="1000" dirty="0" smtClean="0"/>
          </a:p>
          <a:p>
            <a:r>
              <a:rPr lang="de-DE" sz="1000" dirty="0" err="1"/>
              <a:t>r</a:t>
            </a:r>
            <a:r>
              <a:rPr lang="de-DE" sz="1000" dirty="0" err="1" smtClean="0"/>
              <a:t>eplicas</a:t>
            </a:r>
            <a:r>
              <a:rPr lang="de-DE" sz="1000" dirty="0" smtClean="0"/>
              <a:t>: 2</a:t>
            </a:r>
          </a:p>
          <a:p>
            <a:r>
              <a:rPr lang="de-DE" sz="1000" dirty="0" smtClean="0"/>
              <a:t>Image:    myimg:v1</a:t>
            </a:r>
            <a:endParaRPr lang="de-DE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77531" y="2126880"/>
            <a:ext cx="1232367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replicas</a:t>
            </a:r>
            <a:r>
              <a:rPr lang="de-DE" sz="1000" dirty="0" smtClean="0"/>
              <a:t>: 2</a:t>
            </a:r>
          </a:p>
          <a:p>
            <a:r>
              <a:rPr lang="de-DE" sz="1000" dirty="0" smtClean="0"/>
              <a:t>Image:    myimg:v1</a:t>
            </a:r>
            <a:endParaRPr lang="de-DE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315772" y="4066528"/>
            <a:ext cx="1327607" cy="3467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deployment.yaml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25012" y="4406799"/>
            <a:ext cx="1221749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n</a:t>
            </a:r>
            <a:r>
              <a:rPr lang="de-DE" sz="1000" dirty="0" err="1" smtClean="0"/>
              <a:t>ame</a:t>
            </a:r>
            <a:r>
              <a:rPr lang="de-DE" sz="1000" dirty="0" smtClean="0"/>
              <a:t>:     </a:t>
            </a:r>
            <a:r>
              <a:rPr lang="de-DE" sz="1000" dirty="0" err="1" smtClean="0"/>
              <a:t>myapp</a:t>
            </a:r>
            <a:endParaRPr lang="de-DE" sz="1000" dirty="0" smtClean="0"/>
          </a:p>
          <a:p>
            <a:r>
              <a:rPr lang="de-DE" sz="1000" dirty="0" err="1"/>
              <a:t>r</a:t>
            </a:r>
            <a:r>
              <a:rPr lang="de-DE" sz="1000" dirty="0" err="1" smtClean="0"/>
              <a:t>eplicas</a:t>
            </a:r>
            <a:r>
              <a:rPr lang="de-DE" sz="1000" dirty="0" smtClean="0"/>
              <a:t>: 2</a:t>
            </a:r>
          </a:p>
          <a:p>
            <a:r>
              <a:rPr lang="de-DE" sz="1000" dirty="0" smtClean="0"/>
              <a:t>Image:    myimg:</a:t>
            </a:r>
            <a:r>
              <a:rPr lang="de-DE" sz="1000" dirty="0" smtClean="0">
                <a:solidFill>
                  <a:schemeClr val="accent1"/>
                </a:solidFill>
              </a:rPr>
              <a:t>v2</a:t>
            </a:r>
            <a:endParaRPr lang="de-DE" sz="1000" dirty="0">
              <a:solidFill>
                <a:schemeClr val="accent1"/>
              </a:solidFill>
            </a:endParaRPr>
          </a:p>
        </p:txBody>
      </p:sp>
      <p:cxnSp>
        <p:nvCxnSpPr>
          <p:cNvPr id="114" name="Straight Arrow Connector 113"/>
          <p:cNvCxnSpPr>
            <a:stCxn id="112" idx="0"/>
            <a:endCxn id="68" idx="2"/>
          </p:cNvCxnSpPr>
          <p:nvPr/>
        </p:nvCxnSpPr>
        <p:spPr>
          <a:xfrm flipH="1" flipV="1">
            <a:off x="1973585" y="2966037"/>
            <a:ext cx="5991" cy="1100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940149" y="2051303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create</a:t>
            </a:r>
            <a:endParaRPr lang="de-DE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940149" y="3675398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update</a:t>
            </a:r>
            <a:endParaRPr lang="de-DE" sz="800" dirty="0"/>
          </a:p>
        </p:txBody>
      </p:sp>
      <p:sp>
        <p:nvSpPr>
          <p:cNvPr id="120" name="Rectangle 119"/>
          <p:cNvSpPr/>
          <p:nvPr/>
        </p:nvSpPr>
        <p:spPr>
          <a:xfrm>
            <a:off x="3398285" y="3264192"/>
            <a:ext cx="1188132" cy="4710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ReplicaSet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15609" y="3708064"/>
            <a:ext cx="1232367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replicas</a:t>
            </a:r>
            <a:r>
              <a:rPr lang="de-DE" sz="1000" dirty="0" smtClean="0"/>
              <a:t>: 0</a:t>
            </a:r>
          </a:p>
          <a:p>
            <a:r>
              <a:rPr lang="de-DE" sz="1000" dirty="0" smtClean="0"/>
              <a:t>Image:    myimg:</a:t>
            </a:r>
            <a:r>
              <a:rPr lang="de-DE" sz="1000" dirty="0" smtClean="0">
                <a:solidFill>
                  <a:schemeClr val="accent1"/>
                </a:solidFill>
              </a:rPr>
              <a:t>v2</a:t>
            </a:r>
            <a:endParaRPr lang="de-DE" sz="1000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64792" y="2524942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create</a:t>
            </a:r>
            <a:endParaRPr lang="de-DE" sz="800" dirty="0"/>
          </a:p>
        </p:txBody>
      </p:sp>
      <p:cxnSp>
        <p:nvCxnSpPr>
          <p:cNvPr id="123" name="Straight Arrow Connector 122"/>
          <p:cNvCxnSpPr>
            <a:stCxn id="68" idx="3"/>
            <a:endCxn id="120" idx="1"/>
          </p:cNvCxnSpPr>
          <p:nvPr/>
        </p:nvCxnSpPr>
        <p:spPr>
          <a:xfrm>
            <a:off x="2567651" y="2730519"/>
            <a:ext cx="830634" cy="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620400" y="3070336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create</a:t>
            </a:r>
            <a:endParaRPr lang="de-DE" sz="800" dirty="0"/>
          </a:p>
        </p:txBody>
      </p:sp>
      <p:sp>
        <p:nvSpPr>
          <p:cNvPr id="131" name="Rounded Rectangle 130"/>
          <p:cNvSpPr/>
          <p:nvPr/>
        </p:nvSpPr>
        <p:spPr>
          <a:xfrm>
            <a:off x="3414936" y="2513232"/>
            <a:ext cx="2425432" cy="12190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Rollout</a:t>
            </a:r>
            <a:endParaRPr lang="de-DE" dirty="0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66992"/>
              </p:ext>
            </p:extLst>
          </p:nvPr>
        </p:nvGraphicFramePr>
        <p:xfrm>
          <a:off x="4118945" y="2877447"/>
          <a:ext cx="1043652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7884"/>
                <a:gridCol w="347884"/>
                <a:gridCol w="347884"/>
              </a:tblGrid>
              <a:tr h="358991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277191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4239834" y="253324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Rollout</a:t>
            </a:r>
            <a:endParaRPr lang="de-DE" dirty="0"/>
          </a:p>
        </p:txBody>
      </p:sp>
      <p:sp>
        <p:nvSpPr>
          <p:cNvPr id="141" name="TextBox 140"/>
          <p:cNvSpPr txBox="1"/>
          <p:nvPr/>
        </p:nvSpPr>
        <p:spPr>
          <a:xfrm>
            <a:off x="3733813" y="28666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v1</a:t>
            </a:r>
            <a:endParaRPr lang="de-DE" dirty="0"/>
          </a:p>
        </p:txBody>
      </p:sp>
      <p:sp>
        <p:nvSpPr>
          <p:cNvPr id="142" name="TextBox 141"/>
          <p:cNvSpPr txBox="1"/>
          <p:nvPr/>
        </p:nvSpPr>
        <p:spPr>
          <a:xfrm>
            <a:off x="3733813" y="32396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1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9" grpId="0"/>
      <p:bldP spid="120" grpId="0" animBg="1"/>
      <p:bldP spid="121" grpId="0" animBg="1"/>
      <p:bldP spid="126" grpId="0"/>
      <p:bldP spid="131" grpId="0" animBg="1"/>
      <p:bldP spid="140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068811" y="1441266"/>
            <a:ext cx="864096" cy="28763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Rollout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460901" y="2115947"/>
            <a:ext cx="1800200" cy="70804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551248" y="2557820"/>
            <a:ext cx="612180" cy="17429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568" y="2556982"/>
            <a:ext cx="612180" cy="1633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6025" y="3309847"/>
            <a:ext cx="1800200" cy="7054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551248" y="3735545"/>
            <a:ext cx="612180" cy="17429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33568" y="3733514"/>
            <a:ext cx="612180" cy="1633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endParaRPr lang="de-DE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3680" y="2081700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aks-agentpool-35064155-0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3680" y="3296860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/>
              <a:t>aks-agentpool-35064155-1</a:t>
            </a:r>
            <a:endParaRPr lang="de-DE" sz="1200" dirty="0"/>
          </a:p>
        </p:txBody>
      </p:sp>
      <p:sp>
        <p:nvSpPr>
          <p:cNvPr id="33" name="Hexagon 32"/>
          <p:cNvSpPr/>
          <p:nvPr/>
        </p:nvSpPr>
        <p:spPr>
          <a:xfrm>
            <a:off x="5276430" y="2578705"/>
            <a:ext cx="468048" cy="39378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v2</a:t>
            </a:r>
            <a:endParaRPr lang="de-DE" sz="1050" dirty="0"/>
          </a:p>
        </p:txBody>
      </p:sp>
      <p:sp>
        <p:nvSpPr>
          <p:cNvPr id="34" name="Hexagon 33"/>
          <p:cNvSpPr/>
          <p:nvPr/>
        </p:nvSpPr>
        <p:spPr>
          <a:xfrm>
            <a:off x="5238512" y="3228249"/>
            <a:ext cx="498637" cy="39378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v2</a:t>
            </a:r>
            <a:endParaRPr lang="de-DE" sz="1000" dirty="0"/>
          </a:p>
        </p:txBody>
      </p:sp>
      <p:sp>
        <p:nvSpPr>
          <p:cNvPr id="67" name="Rectangle 66"/>
          <p:cNvSpPr/>
          <p:nvPr/>
        </p:nvSpPr>
        <p:spPr>
          <a:xfrm>
            <a:off x="5005931" y="1421589"/>
            <a:ext cx="9898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Service</a:t>
            </a:r>
          </a:p>
          <a:p>
            <a:pPr algn="ctr"/>
            <a:r>
              <a:rPr lang="de-DE" sz="1200" dirty="0"/>
              <a:t>10.0.37.57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79519" y="2495000"/>
            <a:ext cx="1188132" cy="4710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Deployment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24028" y="807554"/>
            <a:ext cx="1327607" cy="32098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service.yaml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1" idx="2"/>
            <a:endCxn id="67" idx="0"/>
          </p:cNvCxnSpPr>
          <p:nvPr/>
        </p:nvCxnSpPr>
        <p:spPr>
          <a:xfrm>
            <a:off x="5487832" y="1128538"/>
            <a:ext cx="13027" cy="293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  <a:endCxn id="33" idx="3"/>
          </p:cNvCxnSpPr>
          <p:nvPr/>
        </p:nvCxnSpPr>
        <p:spPr>
          <a:xfrm flipV="1">
            <a:off x="4586417" y="2775598"/>
            <a:ext cx="690013" cy="724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20" idx="3"/>
            <a:endCxn id="34" idx="3"/>
          </p:cNvCxnSpPr>
          <p:nvPr/>
        </p:nvCxnSpPr>
        <p:spPr>
          <a:xfrm flipV="1">
            <a:off x="4586417" y="3425142"/>
            <a:ext cx="652095" cy="74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4" idx="0"/>
            <a:endCxn id="20" idx="1"/>
          </p:cNvCxnSpPr>
          <p:nvPr/>
        </p:nvCxnSpPr>
        <p:spPr>
          <a:xfrm>
            <a:off x="5737149" y="3425142"/>
            <a:ext cx="718876" cy="23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1"/>
            <a:endCxn id="33" idx="0"/>
          </p:cNvCxnSpPr>
          <p:nvPr/>
        </p:nvCxnSpPr>
        <p:spPr>
          <a:xfrm flipH="1">
            <a:off x="5744478" y="2469971"/>
            <a:ext cx="716423" cy="30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315772" y="4066528"/>
            <a:ext cx="1327607" cy="3467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deployment.yaml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25012" y="4406799"/>
            <a:ext cx="1221749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n</a:t>
            </a:r>
            <a:r>
              <a:rPr lang="de-DE" sz="1000" dirty="0" err="1" smtClean="0"/>
              <a:t>ame</a:t>
            </a:r>
            <a:r>
              <a:rPr lang="de-DE" sz="1000" dirty="0" smtClean="0"/>
              <a:t>:     </a:t>
            </a:r>
            <a:r>
              <a:rPr lang="de-DE" sz="1000" dirty="0" err="1" smtClean="0"/>
              <a:t>myapp</a:t>
            </a:r>
            <a:endParaRPr lang="de-DE" sz="1000" dirty="0" smtClean="0"/>
          </a:p>
          <a:p>
            <a:r>
              <a:rPr lang="de-DE" sz="1000" dirty="0" err="1"/>
              <a:t>r</a:t>
            </a:r>
            <a:r>
              <a:rPr lang="de-DE" sz="1000" dirty="0" err="1" smtClean="0"/>
              <a:t>eplicas</a:t>
            </a:r>
            <a:r>
              <a:rPr lang="de-DE" sz="1000" dirty="0" smtClean="0"/>
              <a:t>: 2</a:t>
            </a:r>
          </a:p>
          <a:p>
            <a:r>
              <a:rPr lang="de-DE" sz="1000" dirty="0" smtClean="0"/>
              <a:t>Image:    myimg:</a:t>
            </a:r>
            <a:r>
              <a:rPr lang="de-DE" sz="1000" dirty="0" smtClean="0">
                <a:solidFill>
                  <a:schemeClr val="accent1"/>
                </a:solidFill>
              </a:rPr>
              <a:t>v2</a:t>
            </a:r>
            <a:endParaRPr lang="de-DE" sz="1000" dirty="0">
              <a:solidFill>
                <a:schemeClr val="accent1"/>
              </a:solidFill>
            </a:endParaRPr>
          </a:p>
        </p:txBody>
      </p:sp>
      <p:cxnSp>
        <p:nvCxnSpPr>
          <p:cNvPr id="114" name="Straight Arrow Connector 113"/>
          <p:cNvCxnSpPr>
            <a:stCxn id="112" idx="0"/>
            <a:endCxn id="68" idx="2"/>
          </p:cNvCxnSpPr>
          <p:nvPr/>
        </p:nvCxnSpPr>
        <p:spPr>
          <a:xfrm flipH="1" flipV="1">
            <a:off x="1973585" y="2966037"/>
            <a:ext cx="5991" cy="1100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40149" y="3675398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update</a:t>
            </a:r>
            <a:endParaRPr lang="de-DE" sz="800" dirty="0"/>
          </a:p>
        </p:txBody>
      </p:sp>
      <p:sp>
        <p:nvSpPr>
          <p:cNvPr id="120" name="Rectangle 119"/>
          <p:cNvSpPr/>
          <p:nvPr/>
        </p:nvSpPr>
        <p:spPr>
          <a:xfrm>
            <a:off x="3398285" y="3264192"/>
            <a:ext cx="1188132" cy="4710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ReplicaSet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15609" y="3708064"/>
            <a:ext cx="1232367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replicas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chemeClr val="accent1"/>
                </a:solidFill>
              </a:rPr>
              <a:t>2</a:t>
            </a:r>
          </a:p>
          <a:p>
            <a:r>
              <a:rPr lang="de-DE" sz="1000" dirty="0" smtClean="0"/>
              <a:t>Image:    myimg:</a:t>
            </a:r>
            <a:r>
              <a:rPr lang="de-DE" sz="1000" dirty="0" smtClean="0">
                <a:solidFill>
                  <a:schemeClr val="accent1"/>
                </a:solidFill>
              </a:rPr>
              <a:t>v2</a:t>
            </a:r>
            <a:endParaRPr lang="de-DE" sz="1000" dirty="0">
              <a:solidFill>
                <a:schemeClr val="accent1"/>
              </a:solidFill>
            </a:endParaRPr>
          </a:p>
        </p:txBody>
      </p:sp>
      <p:cxnSp>
        <p:nvCxnSpPr>
          <p:cNvPr id="123" name="Straight Arrow Connector 122"/>
          <p:cNvCxnSpPr>
            <a:stCxn id="68" idx="3"/>
            <a:endCxn id="120" idx="1"/>
          </p:cNvCxnSpPr>
          <p:nvPr/>
        </p:nvCxnSpPr>
        <p:spPr>
          <a:xfrm>
            <a:off x="2567651" y="2730519"/>
            <a:ext cx="830634" cy="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620400" y="3070336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create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8570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hop_2015_EN_16-9">
  <a:themeElements>
    <a:clrScheme name="INTERSHOP">
      <a:dk1>
        <a:srgbClr val="00202C"/>
      </a:dk1>
      <a:lt1>
        <a:srgbClr val="F3F3F3"/>
      </a:lt1>
      <a:dk2>
        <a:srgbClr val="D0DEE5"/>
      </a:dk2>
      <a:lt2>
        <a:srgbClr val="F1F9FE"/>
      </a:lt2>
      <a:accent1>
        <a:srgbClr val="C5073D"/>
      </a:accent1>
      <a:accent2>
        <a:srgbClr val="A81542"/>
      </a:accent2>
      <a:accent3>
        <a:srgbClr val="004757"/>
      </a:accent3>
      <a:accent4>
        <a:srgbClr val="00A9A7"/>
      </a:accent4>
      <a:accent5>
        <a:srgbClr val="0A9391"/>
      </a:accent5>
      <a:accent6>
        <a:srgbClr val="A02C65"/>
      </a:accent6>
      <a:hlink>
        <a:srgbClr val="000000"/>
      </a:hlink>
      <a:folHlink>
        <a:srgbClr val="1F497D"/>
      </a:folHlink>
    </a:clrScheme>
    <a:fontScheme name="Benutzerdefiniert 1">
      <a:majorFont>
        <a:latin typeface="Intershop"/>
        <a:ea typeface=""/>
        <a:cs typeface=""/>
      </a:majorFont>
      <a:minorFont>
        <a:latin typeface="Intersho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On-screen Show (16:9)</PresentationFormat>
  <Paragraphs>343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19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Intershop</vt:lpstr>
      <vt:lpstr>Open Sans</vt:lpstr>
      <vt:lpstr>Open Sans Light</vt:lpstr>
      <vt:lpstr>Wingdings 3</vt:lpstr>
      <vt:lpstr>Intershop_2015_EN_16-9</vt:lpstr>
      <vt:lpstr>Azure Kubernetes Service</vt:lpstr>
      <vt:lpstr>Containers in Azure</vt:lpstr>
      <vt:lpstr>container based applications</vt:lpstr>
      <vt:lpstr>Kubernetes</vt:lpstr>
      <vt:lpstr>Kubernetes - Pods </vt:lpstr>
      <vt:lpstr>Kubernetes - Manifests</vt:lpstr>
      <vt:lpstr>Kubernetes Manifest - apply</vt:lpstr>
      <vt:lpstr>Kubernetes Deployment Rollout</vt:lpstr>
      <vt:lpstr>Kubernetes Deployment Rollout</vt:lpstr>
      <vt:lpstr>Azure Kubernetes Service (AKS)</vt:lpstr>
      <vt:lpstr>AKS Setup</vt:lpstr>
      <vt:lpstr>AKS - Advanced Networking</vt:lpstr>
      <vt:lpstr>AKS – Storage </vt:lpstr>
      <vt:lpstr>AKS – Security Patches</vt:lpstr>
      <vt:lpstr>AKS – Authentication</vt:lpstr>
      <vt:lpstr>AKS – Cluster Autoscaler (Preview)</vt:lpstr>
      <vt:lpstr>AKS – Virtual Kubelets (Preview)</vt:lpstr>
      <vt:lpstr>Azure Devops</vt:lpstr>
      <vt:lpstr>Azure Dev Ops – Continuos Delivery</vt:lpstr>
      <vt:lpstr>Phippy and Friends</vt:lpstr>
      <vt:lpstr>PowerPoint Presentation</vt:lpstr>
      <vt:lpstr>PowerPoint Presentation</vt:lpstr>
      <vt:lpstr>App: IoT</vt:lpstr>
      <vt:lpstr>App: Voice / Chat</vt:lpstr>
      <vt:lpstr>App: Mobile</vt:lpstr>
      <vt:lpstr>App: Bots</vt:lpstr>
      <vt:lpstr>App: Smart Watches</vt:lpstr>
      <vt:lpstr>App: Hololens</vt:lpstr>
      <vt:lpstr>App: Smart Devices</vt:lpstr>
      <vt:lpstr>App: Alexa</vt:lpstr>
      <vt:lpstr>App: Android &amp; Cognitive</vt:lpstr>
      <vt:lpstr>App: Angular</vt:lpstr>
      <vt:lpstr>App: Smart Shelf</vt:lpstr>
      <vt:lpstr>App: Smart Drill</vt:lpstr>
      <vt:lpstr>App: Dynamics 365</vt:lpstr>
      <vt:lpstr>App: Microservices</vt:lpstr>
      <vt:lpstr>App: OCI Punchout</vt:lpstr>
      <vt:lpstr>App: Marketplace Platform</vt:lpstr>
      <vt:lpstr>App: Marketplace Integration</vt:lpstr>
      <vt:lpstr>App: Productfeeds</vt:lpstr>
      <vt:lpstr>App: Field Sales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and B2C Commerce Suites Waves Intershop Executive Briefing</dc:title>
  <dc:creator>M.Blume@intershop.de</dc:creator>
  <cp:lastModifiedBy>Mark Blume</cp:lastModifiedBy>
  <cp:revision>2047</cp:revision>
  <dcterms:created xsi:type="dcterms:W3CDTF">2016-12-05T09:40:55Z</dcterms:created>
  <dcterms:modified xsi:type="dcterms:W3CDTF">2019-05-06T12:37:28Z</dcterms:modified>
</cp:coreProperties>
</file>