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7000" cx="18288000"/>
  <p:notesSz cx="6858000" cy="9144000"/>
  <p:embeddedFontLst>
    <p:embeddedFont>
      <p:font typeface="Open Sans"/>
      <p:bold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58eca601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58eca60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58eca601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58eca60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3" name="Shape 83"/>
        <p:cNvGrpSpPr/>
        <p:nvPr/>
      </p:nvGrpSpPr>
      <p:grpSpPr>
        <a:xfrm>
          <a:off x="0" y="0"/>
          <a:ext cx="0" cy="0"/>
          <a:chOff x="0" y="0"/>
          <a:chExt cx="0" cy="0"/>
        </a:xfrm>
      </p:grpSpPr>
      <p:sp>
        <p:nvSpPr>
          <p:cNvPr id="84" name="Google Shape;84;p13"/>
          <p:cNvSpPr/>
          <p:nvPr/>
        </p:nvSpPr>
        <p:spPr>
          <a:xfrm>
            <a:off x="1028700" y="1028700"/>
            <a:ext cx="4205889" cy="822960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6083732" y="5143500"/>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7747719" y="4201283"/>
            <a:ext cx="7889700" cy="32805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0" lang="en-US" sz="6268" u="none" cap="none" strike="noStrike">
                <a:solidFill>
                  <a:srgbClr val="000000"/>
                </a:solidFill>
                <a:latin typeface="Open Sans"/>
                <a:ea typeface="Open Sans"/>
                <a:cs typeface="Open Sans"/>
                <a:sym typeface="Open Sans"/>
              </a:rPr>
              <a:t>Customer </a:t>
            </a:r>
            <a:r>
              <a:rPr b="1" lang="en-US" sz="6268">
                <a:latin typeface="Open Sans"/>
                <a:ea typeface="Open Sans"/>
                <a:cs typeface="Open Sans"/>
                <a:sym typeface="Open Sans"/>
              </a:rPr>
              <a:t>Feedback</a:t>
            </a:r>
            <a:r>
              <a:rPr b="1" i="0" lang="en-US" sz="6268" u="none" cap="none" strike="noStrike">
                <a:solidFill>
                  <a:srgbClr val="000000"/>
                </a:solidFill>
                <a:latin typeface="Open Sans"/>
                <a:ea typeface="Open Sans"/>
                <a:cs typeface="Open Sans"/>
                <a:sym typeface="Open Sans"/>
              </a:rPr>
              <a:t> Analysis</a:t>
            </a:r>
            <a:endParaRPr/>
          </a:p>
          <a:p>
            <a:pPr indent="0" lvl="0" marL="0" marR="0" rtl="0" algn="l">
              <a:lnSpc>
                <a:spcPct val="120006"/>
              </a:lnSpc>
              <a:spcBef>
                <a:spcPts val="0"/>
              </a:spcBef>
              <a:spcAft>
                <a:spcPts val="0"/>
              </a:spcAft>
              <a:buNone/>
            </a:pPr>
            <a:r>
              <a:t/>
            </a:r>
            <a:endParaRPr b="1" i="0" sz="6268" u="none" cap="none" strike="noStrike">
              <a:solidFill>
                <a:srgbClr val="000000"/>
              </a:solidFill>
              <a:latin typeface="Open Sans"/>
              <a:ea typeface="Open Sans"/>
              <a:cs typeface="Open Sans"/>
              <a:sym typeface="Open Sans"/>
            </a:endParaRPr>
          </a:p>
        </p:txBody>
      </p:sp>
      <p:pic>
        <p:nvPicPr>
          <p:cNvPr id="87" name="Google Shape;87;p13"/>
          <p:cNvPicPr preferRelativeResize="0"/>
          <p:nvPr/>
        </p:nvPicPr>
        <p:blipFill>
          <a:blip r:embed="rId3">
            <a:alphaModFix/>
          </a:blip>
          <a:stretch>
            <a:fillRect/>
          </a:stretch>
        </p:blipFill>
        <p:spPr>
          <a:xfrm>
            <a:off x="13110100" y="156375"/>
            <a:ext cx="4682399" cy="1065425"/>
          </a:xfrm>
          <a:prstGeom prst="rect">
            <a:avLst/>
          </a:prstGeom>
          <a:noFill/>
          <a:ln>
            <a:noFill/>
          </a:ln>
        </p:spPr>
      </p:pic>
      <p:pic>
        <p:nvPicPr>
          <p:cNvPr id="88" name="Google Shape;88;p13"/>
          <p:cNvPicPr preferRelativeResize="0"/>
          <p:nvPr/>
        </p:nvPicPr>
        <p:blipFill>
          <a:blip r:embed="rId4">
            <a:alphaModFix/>
          </a:blip>
          <a:stretch>
            <a:fillRect/>
          </a:stretch>
        </p:blipFill>
        <p:spPr>
          <a:xfrm>
            <a:off x="7747725" y="2889450"/>
            <a:ext cx="6149625" cy="836300"/>
          </a:xfrm>
          <a:prstGeom prst="rect">
            <a:avLst/>
          </a:prstGeom>
          <a:noFill/>
          <a:ln>
            <a:noFill/>
          </a:ln>
        </p:spPr>
      </p:pic>
      <p:pic>
        <p:nvPicPr>
          <p:cNvPr id="89" name="Google Shape;89;p13"/>
          <p:cNvPicPr preferRelativeResize="0"/>
          <p:nvPr/>
        </p:nvPicPr>
        <p:blipFill>
          <a:blip r:embed="rId5">
            <a:alphaModFix/>
          </a:blip>
          <a:stretch>
            <a:fillRect/>
          </a:stretch>
        </p:blipFill>
        <p:spPr>
          <a:xfrm>
            <a:off x="1507425" y="2524525"/>
            <a:ext cx="5794002" cy="3861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3" name="Shape 93"/>
        <p:cNvGrpSpPr/>
        <p:nvPr/>
      </p:nvGrpSpPr>
      <p:grpSpPr>
        <a:xfrm>
          <a:off x="0" y="0"/>
          <a:ext cx="0" cy="0"/>
          <a:chOff x="0" y="0"/>
          <a:chExt cx="0" cy="0"/>
        </a:xfrm>
      </p:grpSpPr>
      <p:sp>
        <p:nvSpPr>
          <p:cNvPr id="94" name="Google Shape;94;p14"/>
          <p:cNvSpPr/>
          <p:nvPr/>
        </p:nvSpPr>
        <p:spPr>
          <a:xfrm rot="10800000">
            <a:off x="2165050" y="1028700"/>
            <a:ext cx="6978950" cy="822960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5780942" y="4601063"/>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nvSpPr>
        <p:spPr>
          <a:xfrm>
            <a:off x="6259499" y="3515238"/>
            <a:ext cx="11424600" cy="2419800"/>
          </a:xfrm>
          <a:prstGeom prst="rect">
            <a:avLst/>
          </a:prstGeom>
          <a:noFill/>
          <a:ln>
            <a:noFill/>
          </a:ln>
        </p:spPr>
        <p:txBody>
          <a:bodyPr anchorCtr="0" anchor="t" bIns="0" lIns="0" spcFirstLastPara="1" rIns="0" wrap="square" tIns="0">
            <a:spAutoFit/>
          </a:bodyPr>
          <a:lstStyle/>
          <a:p>
            <a:pPr indent="0" lvl="0" marL="0" marR="0" rtl="0" algn="r">
              <a:lnSpc>
                <a:spcPct val="120016"/>
              </a:lnSpc>
              <a:spcBef>
                <a:spcPts val="0"/>
              </a:spcBef>
              <a:spcAft>
                <a:spcPts val="0"/>
              </a:spcAft>
              <a:buNone/>
            </a:pPr>
            <a:r>
              <a:rPr b="1" i="0" lang="en-US" sz="7144" u="none" cap="none" strike="noStrike">
                <a:solidFill>
                  <a:srgbClr val="000000"/>
                </a:solidFill>
                <a:latin typeface="Open Sans"/>
                <a:ea typeface="Open Sans"/>
                <a:cs typeface="Open Sans"/>
                <a:sym typeface="Open Sans"/>
              </a:rPr>
              <a:t>Sentiment Scores</a:t>
            </a:r>
            <a:endParaRPr/>
          </a:p>
          <a:p>
            <a:pPr indent="0" lvl="0" marL="0" marR="0" rtl="0" algn="r">
              <a:lnSpc>
                <a:spcPct val="120000"/>
              </a:lnSpc>
              <a:spcBef>
                <a:spcPts val="0"/>
              </a:spcBef>
              <a:spcAft>
                <a:spcPts val="0"/>
              </a:spcAft>
              <a:buNone/>
            </a:pPr>
            <a:r>
              <a:t/>
            </a:r>
            <a:endParaRPr b="1" i="0" sz="7144" u="none" cap="none" strike="noStrike">
              <a:solidFill>
                <a:srgbClr val="000000"/>
              </a:solidFill>
              <a:latin typeface="Open Sans"/>
              <a:ea typeface="Open Sans"/>
              <a:cs typeface="Open Sans"/>
              <a:sym typeface="Open Sans"/>
            </a:endParaRPr>
          </a:p>
        </p:txBody>
      </p:sp>
      <p:sp>
        <p:nvSpPr>
          <p:cNvPr id="97" name="Google Shape;97;p14"/>
          <p:cNvSpPr txBox="1"/>
          <p:nvPr/>
        </p:nvSpPr>
        <p:spPr>
          <a:xfrm>
            <a:off x="9982200" y="5086350"/>
            <a:ext cx="7701900" cy="3273900"/>
          </a:xfrm>
          <a:prstGeom prst="rect">
            <a:avLst/>
          </a:prstGeom>
          <a:noFill/>
          <a:ln>
            <a:noFill/>
          </a:ln>
        </p:spPr>
        <p:txBody>
          <a:bodyPr anchorCtr="0" anchor="t" bIns="0" lIns="0" spcFirstLastPara="1" rIns="0" wrap="square" tIns="0">
            <a:spAutoFit/>
          </a:bodyPr>
          <a:lstStyle/>
          <a:p>
            <a:pPr indent="0" lvl="0" marL="0" marR="0" rtl="0" algn="r">
              <a:lnSpc>
                <a:spcPct val="139977"/>
              </a:lnSpc>
              <a:spcBef>
                <a:spcPts val="0"/>
              </a:spcBef>
              <a:spcAft>
                <a:spcPts val="0"/>
              </a:spcAft>
              <a:buNone/>
            </a:pPr>
            <a:r>
              <a:rPr b="0" i="0" lang="en-US" sz="2659" u="none" cap="none" strike="noStrike">
                <a:solidFill>
                  <a:srgbClr val="000000"/>
                </a:solidFill>
                <a:latin typeface="Open Sans"/>
                <a:ea typeface="Open Sans"/>
                <a:cs typeface="Open Sans"/>
                <a:sym typeface="Open Sans"/>
              </a:rPr>
              <a:t>The sentiment distribution reveals that </a:t>
            </a:r>
            <a:r>
              <a:rPr b="1" i="0" lang="en-US" sz="2659" u="none" cap="none" strike="noStrike">
                <a:solidFill>
                  <a:srgbClr val="000000"/>
                </a:solidFill>
                <a:latin typeface="Open Sans"/>
                <a:ea typeface="Open Sans"/>
                <a:cs typeface="Open Sans"/>
                <a:sym typeface="Open Sans"/>
              </a:rPr>
              <a:t>5</a:t>
            </a:r>
            <a:r>
              <a:rPr b="1" lang="en-US" sz="2659">
                <a:latin typeface="Open Sans"/>
                <a:ea typeface="Open Sans"/>
                <a:cs typeface="Open Sans"/>
                <a:sym typeface="Open Sans"/>
              </a:rPr>
              <a:t>0</a:t>
            </a:r>
            <a:r>
              <a:rPr b="1" i="0" lang="en-US" sz="2659" u="none" cap="none" strike="noStrike">
                <a:solidFill>
                  <a:srgbClr val="000000"/>
                </a:solidFill>
                <a:latin typeface="Open Sans"/>
                <a:ea typeface="Open Sans"/>
                <a:cs typeface="Open Sans"/>
                <a:sym typeface="Open Sans"/>
              </a:rPr>
              <a:t>.</a:t>
            </a:r>
            <a:r>
              <a:rPr b="1" lang="en-US" sz="2659">
                <a:latin typeface="Open Sans"/>
                <a:ea typeface="Open Sans"/>
                <a:cs typeface="Open Sans"/>
                <a:sym typeface="Open Sans"/>
              </a:rPr>
              <a:t>66</a:t>
            </a:r>
            <a:r>
              <a:rPr b="1" i="0" lang="en-US" sz="2659" u="none" cap="none" strike="noStrike">
                <a:solidFill>
                  <a:srgbClr val="000000"/>
                </a:solidFill>
                <a:latin typeface="Open Sans"/>
                <a:ea typeface="Open Sans"/>
                <a:cs typeface="Open Sans"/>
                <a:sym typeface="Open Sans"/>
              </a:rPr>
              <a:t>%</a:t>
            </a:r>
            <a:r>
              <a:rPr b="0" i="0" lang="en-US" sz="2659" u="none" cap="none" strike="noStrike">
                <a:solidFill>
                  <a:srgbClr val="000000"/>
                </a:solidFill>
                <a:latin typeface="Open Sans"/>
                <a:ea typeface="Open Sans"/>
                <a:cs typeface="Open Sans"/>
                <a:sym typeface="Open Sans"/>
              </a:rPr>
              <a:t> of customers expressed a positive sentiment in their reviews, while </a:t>
            </a:r>
            <a:r>
              <a:rPr b="1" i="0" lang="en-US" sz="2659" u="none" cap="none" strike="noStrike">
                <a:solidFill>
                  <a:srgbClr val="000000"/>
                </a:solidFill>
                <a:latin typeface="Open Sans"/>
                <a:ea typeface="Open Sans"/>
                <a:cs typeface="Open Sans"/>
                <a:sym typeface="Open Sans"/>
              </a:rPr>
              <a:t>4</a:t>
            </a:r>
            <a:r>
              <a:rPr b="1" lang="en-US" sz="2659">
                <a:latin typeface="Open Sans"/>
                <a:ea typeface="Open Sans"/>
                <a:cs typeface="Open Sans"/>
                <a:sym typeface="Open Sans"/>
              </a:rPr>
              <a:t>9</a:t>
            </a:r>
            <a:r>
              <a:rPr b="1" i="0" lang="en-US" sz="2659" u="none" cap="none" strike="noStrike">
                <a:solidFill>
                  <a:srgbClr val="000000"/>
                </a:solidFill>
                <a:latin typeface="Open Sans"/>
                <a:ea typeface="Open Sans"/>
                <a:cs typeface="Open Sans"/>
                <a:sym typeface="Open Sans"/>
              </a:rPr>
              <a:t>.</a:t>
            </a:r>
            <a:r>
              <a:rPr b="1" lang="en-US" sz="2659">
                <a:latin typeface="Open Sans"/>
                <a:ea typeface="Open Sans"/>
                <a:cs typeface="Open Sans"/>
                <a:sym typeface="Open Sans"/>
              </a:rPr>
              <a:t>34</a:t>
            </a:r>
            <a:r>
              <a:rPr b="1" i="0" lang="en-US" sz="2659" u="none" cap="none" strike="noStrike">
                <a:solidFill>
                  <a:srgbClr val="000000"/>
                </a:solidFill>
                <a:latin typeface="Open Sans"/>
                <a:ea typeface="Open Sans"/>
                <a:cs typeface="Open Sans"/>
                <a:sym typeface="Open Sans"/>
              </a:rPr>
              <a:t>%</a:t>
            </a:r>
            <a:r>
              <a:rPr b="0" i="0" lang="en-US" sz="2659" u="none" cap="none" strike="noStrike">
                <a:solidFill>
                  <a:srgbClr val="000000"/>
                </a:solidFill>
                <a:latin typeface="Open Sans"/>
                <a:ea typeface="Open Sans"/>
                <a:cs typeface="Open Sans"/>
                <a:sym typeface="Open Sans"/>
              </a:rPr>
              <a:t> expressed a negative sentiment. This indicates that the </a:t>
            </a:r>
            <a:r>
              <a:rPr lang="en-US" sz="2659">
                <a:latin typeface="Open Sans"/>
                <a:ea typeface="Open Sans"/>
                <a:cs typeface="Open Sans"/>
                <a:sym typeface="Open Sans"/>
              </a:rPr>
              <a:t>customers had equally as many positive sentiments as negative ones.</a:t>
            </a:r>
            <a:endParaRPr/>
          </a:p>
        </p:txBody>
      </p:sp>
      <p:pic>
        <p:nvPicPr>
          <p:cNvPr id="98" name="Google Shape;98;p14"/>
          <p:cNvPicPr preferRelativeResize="0"/>
          <p:nvPr/>
        </p:nvPicPr>
        <p:blipFill>
          <a:blip r:embed="rId3">
            <a:alphaModFix/>
          </a:blip>
          <a:stretch>
            <a:fillRect/>
          </a:stretch>
        </p:blipFill>
        <p:spPr>
          <a:xfrm>
            <a:off x="2406725" y="1987352"/>
            <a:ext cx="6494800" cy="6676349"/>
          </a:xfrm>
          <a:prstGeom prst="rect">
            <a:avLst/>
          </a:prstGeom>
          <a:noFill/>
          <a:ln>
            <a:noFill/>
          </a:ln>
        </p:spPr>
      </p:pic>
      <p:pic>
        <p:nvPicPr>
          <p:cNvPr id="99" name="Google Shape;99;p14"/>
          <p:cNvPicPr preferRelativeResize="0"/>
          <p:nvPr/>
        </p:nvPicPr>
        <p:blipFill>
          <a:blip r:embed="rId4">
            <a:alphaModFix/>
          </a:blip>
          <a:stretch>
            <a:fillRect/>
          </a:stretch>
        </p:blipFill>
        <p:spPr>
          <a:xfrm>
            <a:off x="12297825" y="234750"/>
            <a:ext cx="5838151" cy="793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03" name="Shape 103"/>
        <p:cNvGrpSpPr/>
        <p:nvPr/>
      </p:nvGrpSpPr>
      <p:grpSpPr>
        <a:xfrm>
          <a:off x="0" y="0"/>
          <a:ext cx="0" cy="0"/>
          <a:chOff x="0" y="0"/>
          <a:chExt cx="0" cy="0"/>
        </a:xfrm>
      </p:grpSpPr>
      <p:sp>
        <p:nvSpPr>
          <p:cNvPr id="104" name="Google Shape;104;p15"/>
          <p:cNvSpPr/>
          <p:nvPr/>
        </p:nvSpPr>
        <p:spPr>
          <a:xfrm>
            <a:off x="6570819" y="1028700"/>
            <a:ext cx="10019982" cy="822960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1028700" y="6419843"/>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1028700" y="1019175"/>
            <a:ext cx="5917655" cy="22955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500" u="none" cap="none" strike="noStrike">
                <a:solidFill>
                  <a:srgbClr val="000000"/>
                </a:solidFill>
                <a:latin typeface="Open Sans"/>
                <a:ea typeface="Open Sans"/>
                <a:cs typeface="Open Sans"/>
                <a:sym typeface="Open Sans"/>
              </a:rPr>
              <a:t>Frequency Emotions</a:t>
            </a:r>
            <a:endParaRPr/>
          </a:p>
        </p:txBody>
      </p:sp>
      <p:sp>
        <p:nvSpPr>
          <p:cNvPr id="107" name="Google Shape;107;p15"/>
          <p:cNvSpPr txBox="1"/>
          <p:nvPr/>
        </p:nvSpPr>
        <p:spPr>
          <a:xfrm>
            <a:off x="1028700" y="3867177"/>
            <a:ext cx="5304900" cy="208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000000"/>
                </a:solidFill>
                <a:latin typeface="Open Sans"/>
                <a:ea typeface="Open Sans"/>
                <a:cs typeface="Open Sans"/>
                <a:sym typeface="Open Sans"/>
              </a:rPr>
              <a:t>Among the frequent emotions, </a:t>
            </a:r>
            <a:r>
              <a:rPr b="1" i="0" lang="en-US" sz="2600" u="none" cap="none" strike="noStrike">
                <a:solidFill>
                  <a:srgbClr val="000000"/>
                </a:solidFill>
                <a:latin typeface="Open Sans"/>
                <a:ea typeface="Open Sans"/>
                <a:cs typeface="Open Sans"/>
                <a:sym typeface="Open Sans"/>
              </a:rPr>
              <a:t>"happy" </a:t>
            </a:r>
            <a:r>
              <a:rPr b="0" i="0" lang="en-US" sz="2600" u="none" cap="none" strike="noStrike">
                <a:solidFill>
                  <a:srgbClr val="000000"/>
                </a:solidFill>
                <a:latin typeface="Open Sans"/>
                <a:ea typeface="Open Sans"/>
                <a:cs typeface="Open Sans"/>
                <a:sym typeface="Open Sans"/>
              </a:rPr>
              <a:t>was expressed by</a:t>
            </a:r>
            <a:r>
              <a:rPr b="1" i="0" lang="en-US" sz="2600" u="none" cap="none" strike="noStrike">
                <a:solidFill>
                  <a:srgbClr val="000000"/>
                </a:solidFill>
                <a:latin typeface="Open Sans"/>
                <a:ea typeface="Open Sans"/>
                <a:cs typeface="Open Sans"/>
                <a:sym typeface="Open Sans"/>
              </a:rPr>
              <a:t> </a:t>
            </a:r>
            <a:r>
              <a:rPr b="1" lang="en-US" sz="2600">
                <a:latin typeface="Open Sans"/>
                <a:ea typeface="Open Sans"/>
                <a:cs typeface="Open Sans"/>
                <a:sym typeface="Open Sans"/>
              </a:rPr>
              <a:t>390</a:t>
            </a:r>
            <a:r>
              <a:rPr b="0" i="0" lang="en-US" sz="2600" u="none" cap="none" strike="noStrike">
                <a:solidFill>
                  <a:srgbClr val="000000"/>
                </a:solidFill>
                <a:latin typeface="Open Sans"/>
                <a:ea typeface="Open Sans"/>
                <a:cs typeface="Open Sans"/>
                <a:sym typeface="Open Sans"/>
              </a:rPr>
              <a:t> </a:t>
            </a:r>
            <a:r>
              <a:rPr b="1" i="0" lang="en-US" sz="2600" u="none" cap="none" strike="noStrike">
                <a:solidFill>
                  <a:srgbClr val="000000"/>
                </a:solidFill>
                <a:latin typeface="Open Sans"/>
                <a:ea typeface="Open Sans"/>
                <a:cs typeface="Open Sans"/>
                <a:sym typeface="Open Sans"/>
              </a:rPr>
              <a:t>people</a:t>
            </a:r>
            <a:r>
              <a:rPr b="0" i="0" lang="en-US" sz="2600" u="none" cap="none" strike="noStrike">
                <a:solidFill>
                  <a:srgbClr val="000000"/>
                </a:solidFill>
                <a:latin typeface="Open Sans"/>
                <a:ea typeface="Open Sans"/>
                <a:cs typeface="Open Sans"/>
                <a:sym typeface="Open Sans"/>
              </a:rPr>
              <a:t>, while </a:t>
            </a:r>
            <a:r>
              <a:rPr b="1" i="0" lang="en-US" sz="2600" u="none" cap="none" strike="noStrike">
                <a:solidFill>
                  <a:srgbClr val="000000"/>
                </a:solidFill>
                <a:latin typeface="Open Sans"/>
                <a:ea typeface="Open Sans"/>
                <a:cs typeface="Open Sans"/>
                <a:sym typeface="Open Sans"/>
              </a:rPr>
              <a:t>"sad"</a:t>
            </a:r>
            <a:r>
              <a:rPr b="0" i="0" lang="en-US" sz="2600" u="none" cap="none" strike="noStrike">
                <a:solidFill>
                  <a:srgbClr val="000000"/>
                </a:solidFill>
                <a:latin typeface="Open Sans"/>
                <a:ea typeface="Open Sans"/>
                <a:cs typeface="Open Sans"/>
                <a:sym typeface="Open Sans"/>
              </a:rPr>
              <a:t> was expressed by </a:t>
            </a:r>
            <a:r>
              <a:rPr b="1" lang="en-US" sz="2600">
                <a:latin typeface="Open Sans"/>
                <a:ea typeface="Open Sans"/>
                <a:cs typeface="Open Sans"/>
                <a:sym typeface="Open Sans"/>
              </a:rPr>
              <a:t>370</a:t>
            </a:r>
            <a:r>
              <a:rPr b="1" i="0" lang="en-US" sz="2600" u="none" cap="none" strike="noStrike">
                <a:solidFill>
                  <a:srgbClr val="000000"/>
                </a:solidFill>
                <a:latin typeface="Open Sans"/>
                <a:ea typeface="Open Sans"/>
                <a:cs typeface="Open Sans"/>
                <a:sym typeface="Open Sans"/>
              </a:rPr>
              <a:t> people.</a:t>
            </a:r>
            <a:endParaRPr/>
          </a:p>
        </p:txBody>
      </p:sp>
      <p:pic>
        <p:nvPicPr>
          <p:cNvPr id="108" name="Google Shape;108;p15"/>
          <p:cNvPicPr preferRelativeResize="0"/>
          <p:nvPr/>
        </p:nvPicPr>
        <p:blipFill rotWithShape="1">
          <a:blip r:embed="rId3">
            <a:alphaModFix/>
          </a:blip>
          <a:srcRect b="0" l="0" r="852" t="0"/>
          <a:stretch/>
        </p:blipFill>
        <p:spPr>
          <a:xfrm>
            <a:off x="0" y="8623250"/>
            <a:ext cx="5398000" cy="740425"/>
          </a:xfrm>
          <a:prstGeom prst="rect">
            <a:avLst/>
          </a:prstGeom>
          <a:noFill/>
          <a:ln>
            <a:noFill/>
          </a:ln>
        </p:spPr>
      </p:pic>
      <p:pic>
        <p:nvPicPr>
          <p:cNvPr id="109" name="Google Shape;109;p15"/>
          <p:cNvPicPr preferRelativeResize="0"/>
          <p:nvPr/>
        </p:nvPicPr>
        <p:blipFill>
          <a:blip r:embed="rId4">
            <a:alphaModFix/>
          </a:blip>
          <a:stretch>
            <a:fillRect/>
          </a:stretch>
        </p:blipFill>
        <p:spPr>
          <a:xfrm>
            <a:off x="6796675" y="2285125"/>
            <a:ext cx="9441975" cy="520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13" name="Shape 113"/>
        <p:cNvGrpSpPr/>
        <p:nvPr/>
      </p:nvGrpSpPr>
      <p:grpSpPr>
        <a:xfrm>
          <a:off x="0" y="0"/>
          <a:ext cx="0" cy="0"/>
          <a:chOff x="0" y="0"/>
          <a:chExt cx="0" cy="0"/>
        </a:xfrm>
      </p:grpSpPr>
      <p:sp>
        <p:nvSpPr>
          <p:cNvPr id="114" name="Google Shape;114;p16"/>
          <p:cNvSpPr/>
          <p:nvPr/>
        </p:nvSpPr>
        <p:spPr>
          <a:xfrm>
            <a:off x="6479397" y="2071274"/>
            <a:ext cx="10482529" cy="6504790"/>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1028700" y="6379252"/>
            <a:ext cx="1175568" cy="137659"/>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16"/>
          <p:cNvPicPr preferRelativeResize="0"/>
          <p:nvPr/>
        </p:nvPicPr>
        <p:blipFill rotWithShape="1">
          <a:blip r:embed="rId3">
            <a:alphaModFix/>
          </a:blip>
          <a:srcRect b="2162" l="0" r="0" t="2171"/>
          <a:stretch/>
        </p:blipFill>
        <p:spPr>
          <a:xfrm>
            <a:off x="6479397" y="3156910"/>
            <a:ext cx="10482528" cy="4504492"/>
          </a:xfrm>
          <a:prstGeom prst="rect">
            <a:avLst/>
          </a:prstGeom>
          <a:noFill/>
          <a:ln>
            <a:noFill/>
          </a:ln>
        </p:spPr>
      </p:pic>
      <p:sp>
        <p:nvSpPr>
          <p:cNvPr id="117" name="Google Shape;117;p16"/>
          <p:cNvSpPr txBox="1"/>
          <p:nvPr/>
        </p:nvSpPr>
        <p:spPr>
          <a:xfrm>
            <a:off x="1028700" y="1459285"/>
            <a:ext cx="5278716" cy="3114601"/>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i="0" lang="en-US" sz="6828" u="none" cap="none" strike="noStrike">
                <a:solidFill>
                  <a:srgbClr val="000000"/>
                </a:solidFill>
                <a:latin typeface="Open Sans"/>
                <a:ea typeface="Open Sans"/>
                <a:cs typeface="Open Sans"/>
                <a:sym typeface="Open Sans"/>
              </a:rPr>
              <a:t>Frequency Categories</a:t>
            </a:r>
            <a:endParaRPr/>
          </a:p>
          <a:p>
            <a:pPr indent="0" lvl="0" marL="0" marR="0" rtl="0" algn="l">
              <a:lnSpc>
                <a:spcPct val="120005"/>
              </a:lnSpc>
              <a:spcBef>
                <a:spcPts val="0"/>
              </a:spcBef>
              <a:spcAft>
                <a:spcPts val="0"/>
              </a:spcAft>
              <a:buNone/>
            </a:pPr>
            <a:r>
              <a:t/>
            </a:r>
            <a:endParaRPr b="1" i="0" sz="6828" u="none" cap="none" strike="noStrike">
              <a:solidFill>
                <a:srgbClr val="000000"/>
              </a:solidFill>
              <a:latin typeface="Open Sans"/>
              <a:ea typeface="Open Sans"/>
              <a:cs typeface="Open Sans"/>
              <a:sym typeface="Open Sans"/>
            </a:endParaRPr>
          </a:p>
        </p:txBody>
      </p:sp>
      <p:sp>
        <p:nvSpPr>
          <p:cNvPr id="118" name="Google Shape;118;p16"/>
          <p:cNvSpPr txBox="1"/>
          <p:nvPr/>
        </p:nvSpPr>
        <p:spPr>
          <a:xfrm>
            <a:off x="1028700" y="4433644"/>
            <a:ext cx="5024100" cy="152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600" u="none" cap="none" strike="noStrike">
                <a:solidFill>
                  <a:srgbClr val="000000"/>
                </a:solidFill>
                <a:latin typeface="Open Sans"/>
                <a:ea typeface="Open Sans"/>
                <a:cs typeface="Open Sans"/>
                <a:sym typeface="Open Sans"/>
              </a:rPr>
              <a:t>Among the frequent categories, "</a:t>
            </a:r>
            <a:r>
              <a:rPr b="1" i="0" lang="en-US" sz="2600" u="none" cap="none" strike="noStrike">
                <a:solidFill>
                  <a:srgbClr val="000000"/>
                </a:solidFill>
                <a:latin typeface="Open Sans"/>
                <a:ea typeface="Open Sans"/>
                <a:cs typeface="Open Sans"/>
                <a:sym typeface="Open Sans"/>
              </a:rPr>
              <a:t>flight"</a:t>
            </a:r>
            <a:r>
              <a:rPr b="0" i="0" lang="en-US" sz="2600" u="none" cap="none" strike="noStrike">
                <a:solidFill>
                  <a:srgbClr val="000000"/>
                </a:solidFill>
                <a:latin typeface="Open Sans"/>
                <a:ea typeface="Open Sans"/>
                <a:cs typeface="Open Sans"/>
                <a:sym typeface="Open Sans"/>
              </a:rPr>
              <a:t> was ranked first with </a:t>
            </a:r>
            <a:r>
              <a:rPr b="1" lang="en-US" sz="2600">
                <a:latin typeface="Open Sans"/>
                <a:ea typeface="Open Sans"/>
                <a:cs typeface="Open Sans"/>
                <a:sym typeface="Open Sans"/>
              </a:rPr>
              <a:t>790 </a:t>
            </a:r>
            <a:r>
              <a:rPr b="1" i="0" lang="en-US" sz="2600" u="none" cap="none" strike="noStrike">
                <a:solidFill>
                  <a:srgbClr val="000000"/>
                </a:solidFill>
                <a:latin typeface="Open Sans"/>
                <a:ea typeface="Open Sans"/>
                <a:cs typeface="Open Sans"/>
                <a:sym typeface="Open Sans"/>
              </a:rPr>
              <a:t>mentions.</a:t>
            </a:r>
            <a:endParaRPr/>
          </a:p>
        </p:txBody>
      </p:sp>
      <p:pic>
        <p:nvPicPr>
          <p:cNvPr id="119" name="Google Shape;119;p16"/>
          <p:cNvPicPr preferRelativeResize="0"/>
          <p:nvPr/>
        </p:nvPicPr>
        <p:blipFill rotWithShape="1">
          <a:blip r:embed="rId4">
            <a:alphaModFix/>
          </a:blip>
          <a:srcRect b="0" l="-5968" r="-2151" t="0"/>
          <a:stretch/>
        </p:blipFill>
        <p:spPr>
          <a:xfrm>
            <a:off x="12789700" y="386475"/>
            <a:ext cx="5097825" cy="107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23" name="Shape 123"/>
        <p:cNvGrpSpPr/>
        <p:nvPr/>
      </p:nvGrpSpPr>
      <p:grpSpPr>
        <a:xfrm>
          <a:off x="0" y="0"/>
          <a:ext cx="0" cy="0"/>
          <a:chOff x="0" y="0"/>
          <a:chExt cx="0" cy="0"/>
        </a:xfrm>
      </p:grpSpPr>
      <p:pic>
        <p:nvPicPr>
          <p:cNvPr id="124" name="Google Shape;124;p17"/>
          <p:cNvPicPr preferRelativeResize="0"/>
          <p:nvPr/>
        </p:nvPicPr>
        <p:blipFill rotWithShape="1">
          <a:blip r:embed="rId3">
            <a:alphaModFix/>
          </a:blip>
          <a:srcRect b="9505" l="0" r="0" t="9506"/>
          <a:stretch/>
        </p:blipFill>
        <p:spPr>
          <a:xfrm>
            <a:off x="2271972" y="5562436"/>
            <a:ext cx="6718177" cy="3624937"/>
          </a:xfrm>
          <a:prstGeom prst="rect">
            <a:avLst/>
          </a:prstGeom>
          <a:noFill/>
          <a:ln>
            <a:noFill/>
          </a:ln>
        </p:spPr>
      </p:pic>
      <p:pic>
        <p:nvPicPr>
          <p:cNvPr id="125" name="Google Shape;125;p17"/>
          <p:cNvPicPr preferRelativeResize="0"/>
          <p:nvPr/>
        </p:nvPicPr>
        <p:blipFill rotWithShape="1">
          <a:blip r:embed="rId4">
            <a:alphaModFix/>
          </a:blip>
          <a:srcRect b="2776" l="0" r="0" t="2785"/>
          <a:stretch/>
        </p:blipFill>
        <p:spPr>
          <a:xfrm>
            <a:off x="2271972" y="5562436"/>
            <a:ext cx="6718176" cy="4013261"/>
          </a:xfrm>
          <a:prstGeom prst="rect">
            <a:avLst/>
          </a:prstGeom>
          <a:noFill/>
          <a:ln>
            <a:noFill/>
          </a:ln>
        </p:spPr>
      </p:pic>
      <p:sp>
        <p:nvSpPr>
          <p:cNvPr id="126" name="Google Shape;126;p17"/>
          <p:cNvSpPr/>
          <p:nvPr/>
        </p:nvSpPr>
        <p:spPr>
          <a:xfrm>
            <a:off x="2271972" y="3014301"/>
            <a:ext cx="6718177" cy="2262385"/>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9369418" y="5562436"/>
            <a:ext cx="6718177" cy="2006631"/>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17"/>
          <p:cNvPicPr preferRelativeResize="0"/>
          <p:nvPr/>
        </p:nvPicPr>
        <p:blipFill rotWithShape="1">
          <a:blip r:embed="rId5">
            <a:alphaModFix/>
          </a:blip>
          <a:srcRect b="5783" l="0" r="0" t="5783"/>
          <a:stretch/>
        </p:blipFill>
        <p:spPr>
          <a:xfrm>
            <a:off x="9369418" y="1581424"/>
            <a:ext cx="6556908" cy="3668176"/>
          </a:xfrm>
          <a:prstGeom prst="rect">
            <a:avLst/>
          </a:prstGeom>
          <a:noFill/>
          <a:ln>
            <a:noFill/>
          </a:ln>
        </p:spPr>
      </p:pic>
      <p:grpSp>
        <p:nvGrpSpPr>
          <p:cNvPr id="129" name="Google Shape;129;p17"/>
          <p:cNvGrpSpPr/>
          <p:nvPr/>
        </p:nvGrpSpPr>
        <p:grpSpPr>
          <a:xfrm>
            <a:off x="3099748" y="3704395"/>
            <a:ext cx="5062625" cy="1572291"/>
            <a:chOff x="0" y="-57150"/>
            <a:chExt cx="6750167" cy="2096389"/>
          </a:xfrm>
        </p:grpSpPr>
        <p:sp>
          <p:nvSpPr>
            <p:cNvPr id="130" name="Google Shape;130;p17"/>
            <p:cNvSpPr txBox="1"/>
            <p:nvPr/>
          </p:nvSpPr>
          <p:spPr>
            <a:xfrm>
              <a:off x="0" y="1475690"/>
              <a:ext cx="6750167" cy="563549"/>
            </a:xfrm>
            <a:prstGeom prst="rect">
              <a:avLst/>
            </a:prstGeom>
            <a:noFill/>
            <a:ln>
              <a:noFill/>
            </a:ln>
          </p:spPr>
          <p:txBody>
            <a:bodyPr anchorCtr="0" anchor="t" bIns="0" lIns="0" spcFirstLastPara="1" rIns="0" wrap="square" tIns="0">
              <a:spAutoFit/>
            </a:bodyPr>
            <a:lstStyle/>
            <a:p>
              <a:pPr indent="0" lvl="0" marL="0" marR="0" rtl="0" algn="l">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1" name="Google Shape;131;p17"/>
            <p:cNvSpPr txBox="1"/>
            <p:nvPr/>
          </p:nvSpPr>
          <p:spPr>
            <a:xfrm>
              <a:off x="0" y="-57150"/>
              <a:ext cx="6750167" cy="139976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100" u="none" cap="none" strike="noStrike">
                  <a:solidFill>
                    <a:srgbClr val="000000"/>
                  </a:solidFill>
                  <a:latin typeface="Open Sans"/>
                  <a:ea typeface="Open Sans"/>
                  <a:cs typeface="Open Sans"/>
                  <a:sym typeface="Open Sans"/>
                </a:rPr>
                <a:t>Word Cloud for Emotions</a:t>
              </a:r>
              <a:endParaRPr/>
            </a:p>
            <a:p>
              <a:pPr indent="0" lvl="0" marL="0" marR="0" rtl="0" algn="l">
                <a:lnSpc>
                  <a:spcPct val="140000"/>
                </a:lnSpc>
                <a:spcBef>
                  <a:spcPts val="0"/>
                </a:spcBef>
                <a:spcAft>
                  <a:spcPts val="0"/>
                </a:spcAft>
                <a:buNone/>
              </a:pPr>
              <a:r>
                <a:t/>
              </a:r>
              <a:endParaRPr b="1" i="0" sz="3100" u="none" cap="none" strike="noStrike">
                <a:solidFill>
                  <a:srgbClr val="000000"/>
                </a:solidFill>
                <a:latin typeface="Open Sans"/>
                <a:ea typeface="Open Sans"/>
                <a:cs typeface="Open Sans"/>
                <a:sym typeface="Open Sans"/>
              </a:endParaRPr>
            </a:p>
          </p:txBody>
        </p:sp>
      </p:grpSp>
      <p:grpSp>
        <p:nvGrpSpPr>
          <p:cNvPr id="132" name="Google Shape;132;p17"/>
          <p:cNvGrpSpPr/>
          <p:nvPr/>
        </p:nvGrpSpPr>
        <p:grpSpPr>
          <a:xfrm>
            <a:off x="9869062" y="6003917"/>
            <a:ext cx="6218532" cy="1565149"/>
            <a:chOff x="0" y="-47625"/>
            <a:chExt cx="8291377" cy="2086865"/>
          </a:xfrm>
        </p:grpSpPr>
        <p:sp>
          <p:nvSpPr>
            <p:cNvPr id="133" name="Google Shape;133;p17"/>
            <p:cNvSpPr txBox="1"/>
            <p:nvPr/>
          </p:nvSpPr>
          <p:spPr>
            <a:xfrm>
              <a:off x="0" y="1475691"/>
              <a:ext cx="8291377" cy="563549"/>
            </a:xfrm>
            <a:prstGeom prst="rect">
              <a:avLst/>
            </a:prstGeom>
            <a:noFill/>
            <a:ln>
              <a:noFill/>
            </a:ln>
          </p:spPr>
          <p:txBody>
            <a:bodyPr anchorCtr="0" anchor="t" bIns="0" lIns="0" spcFirstLastPara="1" rIns="0" wrap="square" tIns="0">
              <a:spAutoFit/>
            </a:bodyPr>
            <a:lstStyle/>
            <a:p>
              <a:pPr indent="0" lvl="0" marL="0" marR="0" rtl="0" algn="l">
                <a:lnSpc>
                  <a:spcPct val="20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4" name="Google Shape;134;p17"/>
            <p:cNvSpPr txBox="1"/>
            <p:nvPr/>
          </p:nvSpPr>
          <p:spPr>
            <a:xfrm>
              <a:off x="0" y="-47625"/>
              <a:ext cx="8291377" cy="139024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099" u="none" cap="none" strike="noStrike">
                  <a:solidFill>
                    <a:srgbClr val="000000"/>
                  </a:solidFill>
                  <a:latin typeface="Open Sans"/>
                  <a:ea typeface="Open Sans"/>
                  <a:cs typeface="Open Sans"/>
                  <a:sym typeface="Open Sans"/>
                </a:rPr>
                <a:t>Word Cloud for Categories</a:t>
              </a:r>
              <a:endParaRPr/>
            </a:p>
            <a:p>
              <a:pPr indent="0" lvl="0" marL="0" marR="0" rtl="0" algn="l">
                <a:lnSpc>
                  <a:spcPct val="140012"/>
                </a:lnSpc>
                <a:spcBef>
                  <a:spcPts val="0"/>
                </a:spcBef>
                <a:spcAft>
                  <a:spcPts val="0"/>
                </a:spcAft>
                <a:buNone/>
              </a:pPr>
              <a:r>
                <a:t/>
              </a:r>
              <a:endParaRPr b="1" i="0" sz="3099" u="none" cap="none" strike="noStrike">
                <a:solidFill>
                  <a:srgbClr val="000000"/>
                </a:solidFill>
                <a:latin typeface="Open Sans"/>
                <a:ea typeface="Open Sans"/>
                <a:cs typeface="Open Sans"/>
                <a:sym typeface="Open Sans"/>
              </a:endParaRPr>
            </a:p>
          </p:txBody>
        </p:sp>
      </p:grpSp>
      <p:pic>
        <p:nvPicPr>
          <p:cNvPr id="135" name="Google Shape;135;p17"/>
          <p:cNvPicPr preferRelativeResize="0"/>
          <p:nvPr/>
        </p:nvPicPr>
        <p:blipFill rotWithShape="1">
          <a:blip r:embed="rId6">
            <a:alphaModFix/>
          </a:blip>
          <a:srcRect b="0" l="-2161" r="-1756" t="0"/>
          <a:stretch/>
        </p:blipFill>
        <p:spPr>
          <a:xfrm>
            <a:off x="13283850" y="307775"/>
            <a:ext cx="4899502" cy="1072825"/>
          </a:xfrm>
          <a:prstGeom prst="rect">
            <a:avLst/>
          </a:prstGeom>
          <a:noFill/>
          <a:ln>
            <a:noFill/>
          </a:ln>
        </p:spPr>
      </p:pic>
      <p:sp>
        <p:nvSpPr>
          <p:cNvPr id="136" name="Google Shape;136;p17"/>
          <p:cNvSpPr txBox="1"/>
          <p:nvPr/>
        </p:nvSpPr>
        <p:spPr>
          <a:xfrm>
            <a:off x="2271972" y="1190116"/>
            <a:ext cx="5996377" cy="1190600"/>
          </a:xfrm>
          <a:prstGeom prst="rect">
            <a:avLst/>
          </a:prstGeom>
          <a:noFill/>
          <a:ln>
            <a:noFill/>
          </a:ln>
        </p:spPr>
        <p:txBody>
          <a:bodyPr anchorCtr="0" anchor="t" bIns="0" lIns="0" spcFirstLastPara="1" rIns="0" wrap="square" tIns="0">
            <a:spAutoFit/>
          </a:bodyPr>
          <a:lstStyle/>
          <a:p>
            <a:pPr indent="0" lvl="0" marL="0" marR="0" rtl="0" algn="r">
              <a:lnSpc>
                <a:spcPct val="120007"/>
              </a:lnSpc>
              <a:spcBef>
                <a:spcPts val="0"/>
              </a:spcBef>
              <a:spcAft>
                <a:spcPts val="0"/>
              </a:spcAft>
              <a:buNone/>
            </a:pPr>
            <a:r>
              <a:rPr b="1" i="0" lang="en-US" sz="7762" u="none" cap="none" strike="noStrike">
                <a:solidFill>
                  <a:srgbClr val="000000"/>
                </a:solidFill>
                <a:latin typeface="Open Sans"/>
                <a:ea typeface="Open Sans"/>
                <a:cs typeface="Open Sans"/>
                <a:sym typeface="Open Sans"/>
              </a:rPr>
              <a:t>Word Cloud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8"/>
          <p:cNvPicPr preferRelativeResize="0"/>
          <p:nvPr/>
        </p:nvPicPr>
        <p:blipFill>
          <a:blip r:embed="rId3">
            <a:alphaModFix/>
          </a:blip>
          <a:stretch>
            <a:fillRect/>
          </a:stretch>
        </p:blipFill>
        <p:spPr>
          <a:xfrm>
            <a:off x="715225" y="1700125"/>
            <a:ext cx="9315450" cy="5505450"/>
          </a:xfrm>
          <a:prstGeom prst="rect">
            <a:avLst/>
          </a:prstGeom>
          <a:noFill/>
          <a:ln>
            <a:noFill/>
          </a:ln>
        </p:spPr>
      </p:pic>
      <p:sp>
        <p:nvSpPr>
          <p:cNvPr id="142" name="Google Shape;142;p18"/>
          <p:cNvSpPr txBox="1"/>
          <p:nvPr/>
        </p:nvSpPr>
        <p:spPr>
          <a:xfrm>
            <a:off x="10647875" y="1816100"/>
            <a:ext cx="7785600" cy="71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chemeClr val="dk1"/>
                </a:solidFill>
                <a:latin typeface="Calibri"/>
                <a:ea typeface="Calibri"/>
                <a:cs typeface="Calibri"/>
                <a:sym typeface="Calibri"/>
              </a:rPr>
              <a:t>The graph depicts sentiment analysis results based on aspect categories using a pre-trained BERT model. The script begins by loading libraries and models for aspect extraction and sentiment analysis. It defines aspect categories such as flight, service, seat, food, and crew. Aspect extraction from the provided text is done using spaCy, and then sentiment analysis is performed for each aspect using the BERT model. The script accounts for negations in the text to adjust sentiment analysis appropriately. The results are printed, showing sentiment counts for each aspect category. For instance, in the 'flight' aspect, there are 701 negative, 52 neutral, and 227 positive sentiments. Similarly, sentiments are counted for 'seat', 'crew', 'food', and 'service' aspects, providing insights into the sentiment distribution across different aspects of the reviews.</a:t>
            </a:r>
            <a:endParaRPr sz="2700">
              <a:solidFill>
                <a:schemeClr val="dk1"/>
              </a:solidFill>
              <a:latin typeface="Calibri"/>
              <a:ea typeface="Calibri"/>
              <a:cs typeface="Calibri"/>
              <a:sym typeface="Calibri"/>
            </a:endParaRPr>
          </a:p>
        </p:txBody>
      </p:sp>
      <p:pic>
        <p:nvPicPr>
          <p:cNvPr id="143" name="Google Shape;143;p18"/>
          <p:cNvPicPr preferRelativeResize="0"/>
          <p:nvPr/>
        </p:nvPicPr>
        <p:blipFill rotWithShape="1">
          <a:blip r:embed="rId4">
            <a:alphaModFix/>
          </a:blip>
          <a:srcRect b="0" l="-2161" r="-1756" t="0"/>
          <a:stretch/>
        </p:blipFill>
        <p:spPr>
          <a:xfrm>
            <a:off x="13283850" y="307775"/>
            <a:ext cx="4899502" cy="1072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9"/>
          <p:cNvPicPr preferRelativeResize="0"/>
          <p:nvPr/>
        </p:nvPicPr>
        <p:blipFill>
          <a:blip r:embed="rId3">
            <a:alphaModFix/>
          </a:blip>
          <a:stretch>
            <a:fillRect/>
          </a:stretch>
        </p:blipFill>
        <p:spPr>
          <a:xfrm>
            <a:off x="1356200" y="1438275"/>
            <a:ext cx="7419975" cy="7410450"/>
          </a:xfrm>
          <a:prstGeom prst="rect">
            <a:avLst/>
          </a:prstGeom>
          <a:noFill/>
          <a:ln>
            <a:noFill/>
          </a:ln>
        </p:spPr>
      </p:pic>
      <p:sp>
        <p:nvSpPr>
          <p:cNvPr id="149" name="Google Shape;149;p19"/>
          <p:cNvSpPr txBox="1"/>
          <p:nvPr/>
        </p:nvSpPr>
        <p:spPr>
          <a:xfrm>
            <a:off x="10053800" y="2300775"/>
            <a:ext cx="5893800" cy="37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This chart shows the distribution of negative reviews and where the bulk of them come from.</a:t>
            </a:r>
            <a:endParaRPr sz="3200">
              <a:solidFill>
                <a:schemeClr val="dk1"/>
              </a:solidFill>
              <a:latin typeface="Calibri"/>
              <a:ea typeface="Calibri"/>
              <a:cs typeface="Calibri"/>
              <a:sym typeface="Calibri"/>
            </a:endParaRPr>
          </a:p>
        </p:txBody>
      </p:sp>
      <p:pic>
        <p:nvPicPr>
          <p:cNvPr id="150" name="Google Shape;150;p19"/>
          <p:cNvPicPr preferRelativeResize="0"/>
          <p:nvPr/>
        </p:nvPicPr>
        <p:blipFill rotWithShape="1">
          <a:blip r:embed="rId4">
            <a:alphaModFix/>
          </a:blip>
          <a:srcRect b="0" l="-2161" r="-1756" t="0"/>
          <a:stretch/>
        </p:blipFill>
        <p:spPr>
          <a:xfrm>
            <a:off x="13283850" y="307775"/>
            <a:ext cx="4899502" cy="107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54" name="Shape 154"/>
        <p:cNvGrpSpPr/>
        <p:nvPr/>
      </p:nvGrpSpPr>
      <p:grpSpPr>
        <a:xfrm>
          <a:off x="0" y="0"/>
          <a:ext cx="0" cy="0"/>
          <a:chOff x="0" y="0"/>
          <a:chExt cx="0" cy="0"/>
        </a:xfrm>
      </p:grpSpPr>
      <p:sp>
        <p:nvSpPr>
          <p:cNvPr id="155" name="Google Shape;155;p20"/>
          <p:cNvSpPr/>
          <p:nvPr/>
        </p:nvSpPr>
        <p:spPr>
          <a:xfrm>
            <a:off x="11631718" y="1600238"/>
            <a:ext cx="4586482" cy="7658062"/>
          </a:xfrm>
          <a:prstGeom prst="rect">
            <a:avLst/>
          </a:prstGeom>
          <a:solidFill>
            <a:srgbClr val="000000">
              <a:alpha val="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0"/>
          <p:cNvPicPr preferRelativeResize="0"/>
          <p:nvPr/>
        </p:nvPicPr>
        <p:blipFill rotWithShape="1">
          <a:blip r:embed="rId3">
            <a:alphaModFix/>
          </a:blip>
          <a:srcRect b="9794" l="0" r="0" t="9794"/>
          <a:stretch/>
        </p:blipFill>
        <p:spPr>
          <a:xfrm>
            <a:off x="-10192143" y="-203094"/>
            <a:ext cx="18128533" cy="10125614"/>
          </a:xfrm>
          <a:prstGeom prst="rect">
            <a:avLst/>
          </a:prstGeom>
          <a:noFill/>
          <a:ln>
            <a:noFill/>
          </a:ln>
        </p:spPr>
      </p:pic>
      <p:sp>
        <p:nvSpPr>
          <p:cNvPr id="157" name="Google Shape;157;p20"/>
          <p:cNvSpPr txBox="1"/>
          <p:nvPr/>
        </p:nvSpPr>
        <p:spPr>
          <a:xfrm>
            <a:off x="9608114" y="3505061"/>
            <a:ext cx="4047207" cy="2709318"/>
          </a:xfrm>
          <a:prstGeom prst="rect">
            <a:avLst/>
          </a:prstGeom>
          <a:noFill/>
          <a:ln>
            <a:noFill/>
          </a:ln>
        </p:spPr>
        <p:txBody>
          <a:bodyPr anchorCtr="0" anchor="t" bIns="0" lIns="0" spcFirstLastPara="1" rIns="0" wrap="square" tIns="0">
            <a:spAutoFit/>
          </a:bodyPr>
          <a:lstStyle/>
          <a:p>
            <a:pPr indent="0" lvl="0" marL="0" marR="0" rtl="0" algn="r">
              <a:lnSpc>
                <a:spcPct val="120002"/>
              </a:lnSpc>
              <a:spcBef>
                <a:spcPts val="0"/>
              </a:spcBef>
              <a:spcAft>
                <a:spcPts val="0"/>
              </a:spcAft>
              <a:buNone/>
            </a:pPr>
            <a:r>
              <a:rPr b="1" i="0" lang="en-US" sz="8999" u="none" cap="none" strike="noStrike">
                <a:solidFill>
                  <a:srgbClr val="000000"/>
                </a:solidFill>
                <a:latin typeface="Open Sans"/>
                <a:ea typeface="Open Sans"/>
                <a:cs typeface="Open Sans"/>
                <a:sym typeface="Open Sans"/>
              </a:rPr>
              <a:t>Thank you!</a:t>
            </a:r>
            <a:endParaRPr/>
          </a:p>
        </p:txBody>
      </p:sp>
      <p:pic>
        <p:nvPicPr>
          <p:cNvPr id="158" name="Google Shape;158;p20"/>
          <p:cNvPicPr preferRelativeResize="0"/>
          <p:nvPr/>
        </p:nvPicPr>
        <p:blipFill rotWithShape="1">
          <a:blip r:embed="rId4">
            <a:alphaModFix/>
          </a:blip>
          <a:srcRect b="0" l="-2161" r="-1756" t="0"/>
          <a:stretch/>
        </p:blipFill>
        <p:spPr>
          <a:xfrm>
            <a:off x="13283850" y="307775"/>
            <a:ext cx="4899502" cy="107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