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BE40FB-3F73-426E-8BF3-A5639A7B373A}"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A410B-DB7B-42DE-B462-2101654BA71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75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BE40FB-3F73-426E-8BF3-A5639A7B373A}"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A410B-DB7B-42DE-B462-2101654BA718}" type="slidenum">
              <a:rPr lang="en-GB" smtClean="0"/>
              <a:t>‹#›</a:t>
            </a:fld>
            <a:endParaRPr lang="en-GB"/>
          </a:p>
        </p:txBody>
      </p:sp>
    </p:spTree>
    <p:extLst>
      <p:ext uri="{BB962C8B-B14F-4D97-AF65-F5344CB8AC3E}">
        <p14:creationId xmlns:p14="http://schemas.microsoft.com/office/powerpoint/2010/main" val="129737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BE40FB-3F73-426E-8BF3-A5639A7B373A}"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A410B-DB7B-42DE-B462-2101654BA718}" type="slidenum">
              <a:rPr lang="en-GB" smtClean="0"/>
              <a:t>‹#›</a:t>
            </a:fld>
            <a:endParaRPr lang="en-GB"/>
          </a:p>
        </p:txBody>
      </p:sp>
    </p:spTree>
    <p:extLst>
      <p:ext uri="{BB962C8B-B14F-4D97-AF65-F5344CB8AC3E}">
        <p14:creationId xmlns:p14="http://schemas.microsoft.com/office/powerpoint/2010/main" val="344653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BE40FB-3F73-426E-8BF3-A5639A7B373A}"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A410B-DB7B-42DE-B462-2101654BA718}" type="slidenum">
              <a:rPr lang="en-GB" smtClean="0"/>
              <a:t>‹#›</a:t>
            </a:fld>
            <a:endParaRPr lang="en-GB"/>
          </a:p>
        </p:txBody>
      </p:sp>
    </p:spTree>
    <p:extLst>
      <p:ext uri="{BB962C8B-B14F-4D97-AF65-F5344CB8AC3E}">
        <p14:creationId xmlns:p14="http://schemas.microsoft.com/office/powerpoint/2010/main" val="85298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BE40FB-3F73-426E-8BF3-A5639A7B373A}"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2A410B-DB7B-42DE-B462-2101654BA71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95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BE40FB-3F73-426E-8BF3-A5639A7B373A}" type="datetimeFigureOut">
              <a:rPr lang="en-GB" smtClean="0"/>
              <a:t>20/03/2019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2A410B-DB7B-42DE-B462-2101654BA718}" type="slidenum">
              <a:rPr lang="en-GB" smtClean="0"/>
              <a:t>‹#›</a:t>
            </a:fld>
            <a:endParaRPr lang="en-GB"/>
          </a:p>
        </p:txBody>
      </p:sp>
    </p:spTree>
    <p:extLst>
      <p:ext uri="{BB962C8B-B14F-4D97-AF65-F5344CB8AC3E}">
        <p14:creationId xmlns:p14="http://schemas.microsoft.com/office/powerpoint/2010/main" val="322013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BE40FB-3F73-426E-8BF3-A5639A7B373A}" type="datetimeFigureOut">
              <a:rPr lang="en-GB" smtClean="0"/>
              <a:t>20/03/2019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2A410B-DB7B-42DE-B462-2101654BA718}" type="slidenum">
              <a:rPr lang="en-GB" smtClean="0"/>
              <a:t>‹#›</a:t>
            </a:fld>
            <a:endParaRPr lang="en-GB"/>
          </a:p>
        </p:txBody>
      </p:sp>
    </p:spTree>
    <p:extLst>
      <p:ext uri="{BB962C8B-B14F-4D97-AF65-F5344CB8AC3E}">
        <p14:creationId xmlns:p14="http://schemas.microsoft.com/office/powerpoint/2010/main" val="317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BE40FB-3F73-426E-8BF3-A5639A7B373A}" type="datetimeFigureOut">
              <a:rPr lang="en-GB" smtClean="0"/>
              <a:t>20/03/2019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2A410B-DB7B-42DE-B462-2101654BA718}" type="slidenum">
              <a:rPr lang="en-GB" smtClean="0"/>
              <a:t>‹#›</a:t>
            </a:fld>
            <a:endParaRPr lang="en-GB"/>
          </a:p>
        </p:txBody>
      </p:sp>
    </p:spTree>
    <p:extLst>
      <p:ext uri="{BB962C8B-B14F-4D97-AF65-F5344CB8AC3E}">
        <p14:creationId xmlns:p14="http://schemas.microsoft.com/office/powerpoint/2010/main" val="54287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BE40FB-3F73-426E-8BF3-A5639A7B373A}" type="datetimeFigureOut">
              <a:rPr lang="en-GB" smtClean="0"/>
              <a:t>20/03/2019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382A410B-DB7B-42DE-B462-2101654BA718}" type="slidenum">
              <a:rPr lang="en-GB" smtClean="0"/>
              <a:t>‹#›</a:t>
            </a:fld>
            <a:endParaRPr lang="en-GB"/>
          </a:p>
        </p:txBody>
      </p:sp>
    </p:spTree>
    <p:extLst>
      <p:ext uri="{BB962C8B-B14F-4D97-AF65-F5344CB8AC3E}">
        <p14:creationId xmlns:p14="http://schemas.microsoft.com/office/powerpoint/2010/main" val="383100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BE40FB-3F73-426E-8BF3-A5639A7B373A}" type="datetimeFigureOut">
              <a:rPr lang="en-GB" smtClean="0"/>
              <a:t>20/03/2019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2A410B-DB7B-42DE-B462-2101654BA718}" type="slidenum">
              <a:rPr lang="en-GB" smtClean="0"/>
              <a:t>‹#›</a:t>
            </a:fld>
            <a:endParaRPr lang="en-GB"/>
          </a:p>
        </p:txBody>
      </p:sp>
    </p:spTree>
    <p:extLst>
      <p:ext uri="{BB962C8B-B14F-4D97-AF65-F5344CB8AC3E}">
        <p14:creationId xmlns:p14="http://schemas.microsoft.com/office/powerpoint/2010/main" val="3402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BE40FB-3F73-426E-8BF3-A5639A7B373A}" type="datetimeFigureOut">
              <a:rPr lang="en-GB" smtClean="0"/>
              <a:t>20/03/2019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2A410B-DB7B-42DE-B462-2101654BA718}" type="slidenum">
              <a:rPr lang="en-GB" smtClean="0"/>
              <a:t>‹#›</a:t>
            </a:fld>
            <a:endParaRPr lang="en-GB"/>
          </a:p>
        </p:txBody>
      </p:sp>
    </p:spTree>
    <p:extLst>
      <p:ext uri="{BB962C8B-B14F-4D97-AF65-F5344CB8AC3E}">
        <p14:creationId xmlns:p14="http://schemas.microsoft.com/office/powerpoint/2010/main" val="392363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BE40FB-3F73-426E-8BF3-A5639A7B373A}" type="datetimeFigureOut">
              <a:rPr lang="en-GB" smtClean="0"/>
              <a:t>20/03/2019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2A410B-DB7B-42DE-B462-2101654BA71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515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Visual Object Search</a:t>
            </a:r>
            <a:endParaRPr lang="en-GB" dirty="0"/>
          </a:p>
        </p:txBody>
      </p:sp>
      <p:sp>
        <p:nvSpPr>
          <p:cNvPr id="3" name="Subtitle 2"/>
          <p:cNvSpPr>
            <a:spLocks noGrp="1"/>
          </p:cNvSpPr>
          <p:nvPr>
            <p:ph type="subTitle" idx="1"/>
          </p:nvPr>
        </p:nvSpPr>
        <p:spPr/>
        <p:txBody>
          <a:bodyPr/>
          <a:lstStyle/>
          <a:p>
            <a:r>
              <a:rPr lang="en-GB" dirty="0" smtClean="0"/>
              <a:t>CMP3103M Autonomous Mobile Robotics</a:t>
            </a:r>
          </a:p>
          <a:p>
            <a:r>
              <a:rPr lang="en-GB" dirty="0" smtClean="0"/>
              <a:t>Mark Brewin (16607642)</a:t>
            </a:r>
            <a:endParaRPr lang="en-GB" dirty="0"/>
          </a:p>
        </p:txBody>
      </p:sp>
    </p:spTree>
    <p:extLst>
      <p:ext uri="{BB962C8B-B14F-4D97-AF65-F5344CB8AC3E}">
        <p14:creationId xmlns:p14="http://schemas.microsoft.com/office/powerpoint/2010/main" val="1994353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a:t>
            </a:r>
            <a:endParaRPr lang="en-GB" dirty="0"/>
          </a:p>
        </p:txBody>
      </p:sp>
      <p:sp>
        <p:nvSpPr>
          <p:cNvPr id="3" name="Content Placeholder 2"/>
          <p:cNvSpPr>
            <a:spLocks noGrp="1"/>
          </p:cNvSpPr>
          <p:nvPr>
            <p:ph idx="1"/>
          </p:nvPr>
        </p:nvSpPr>
        <p:spPr>
          <a:xfrm>
            <a:off x="1097280" y="1788583"/>
            <a:ext cx="6468171" cy="4478867"/>
          </a:xfrm>
        </p:spPr>
        <p:txBody>
          <a:bodyPr>
            <a:normAutofit fontScale="92500" lnSpcReduction="20000"/>
          </a:bodyPr>
          <a:lstStyle/>
          <a:p>
            <a:pPr algn="just"/>
            <a:r>
              <a:rPr lang="en-GB" dirty="0" smtClean="0"/>
              <a:t>Waypoints are placed at different areas allowing the robot to navigate around the room using the global cost map and AMCL, creating a patrol.</a:t>
            </a:r>
          </a:p>
          <a:p>
            <a:pPr algn="just"/>
            <a:r>
              <a:rPr lang="en-GB" dirty="0" smtClean="0"/>
              <a:t>As the robot navigates data retrieved from the RGB camera is processed using OpenCV to find the coloured objects using colour slicing.</a:t>
            </a:r>
          </a:p>
          <a:p>
            <a:pPr algn="just"/>
            <a:r>
              <a:rPr lang="en-GB" dirty="0" smtClean="0"/>
              <a:t>Once a coloured object is seen by the robot, the current waypoint goal is cancelled, allowing for it to move towards the target object.</a:t>
            </a:r>
          </a:p>
          <a:p>
            <a:pPr algn="just"/>
            <a:r>
              <a:rPr lang="en-GB" dirty="0" smtClean="0"/>
              <a:t>Data from the laser scanner is used to determine the distance of the object away from the robot. </a:t>
            </a:r>
          </a:p>
          <a:p>
            <a:pPr algn="just"/>
            <a:r>
              <a:rPr lang="en-GB" dirty="0" smtClean="0"/>
              <a:t>Once the robot is less than a metre from the target the robot can mark it as successfully found before continuing with it’s patrol of the room.</a:t>
            </a:r>
          </a:p>
          <a:p>
            <a:pPr algn="just"/>
            <a:r>
              <a:rPr lang="en-GB" dirty="0" smtClean="0"/>
              <a:t>After all objects have been located the robot can stop patrolling and searching the room.</a:t>
            </a:r>
            <a:endParaRPr lang="en-GB" dirty="0"/>
          </a:p>
        </p:txBody>
      </p:sp>
      <p:pic>
        <p:nvPicPr>
          <p:cNvPr id="4"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l="34703" t="24154" r="34750" b="23544"/>
          <a:stretch/>
        </p:blipFill>
        <p:spPr>
          <a:xfrm>
            <a:off x="7857868" y="403367"/>
            <a:ext cx="3763392" cy="3624649"/>
          </a:xfrm>
          <a:prstGeom prst="rect">
            <a:avLst/>
          </a:prstGeom>
        </p:spPr>
      </p:pic>
      <p:pic>
        <p:nvPicPr>
          <p:cNvPr id="5"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l="55611" t="65782" r="43287" b="31606"/>
          <a:stretch/>
        </p:blipFill>
        <p:spPr>
          <a:xfrm>
            <a:off x="10959306" y="1798108"/>
            <a:ext cx="135732" cy="180976"/>
          </a:xfrm>
          <a:prstGeom prst="rect">
            <a:avLst/>
          </a:prstGeom>
        </p:spPr>
      </p:pic>
    </p:spTree>
    <p:extLst>
      <p:ext uri="{BB962C8B-B14F-4D97-AF65-F5344CB8AC3E}">
        <p14:creationId xmlns:p14="http://schemas.microsoft.com/office/powerpoint/2010/main" val="1796780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a:xfrm>
            <a:off x="1097280" y="1828800"/>
            <a:ext cx="6236970" cy="4457700"/>
          </a:xfrm>
        </p:spPr>
        <p:txBody>
          <a:bodyPr>
            <a:normAutofit lnSpcReduction="10000"/>
          </a:bodyPr>
          <a:lstStyle/>
          <a:p>
            <a:pPr algn="just"/>
            <a:r>
              <a:rPr lang="en-GB" dirty="0" smtClean="0"/>
              <a:t>The final program allows the robot to successfully find all objects within the test area.</a:t>
            </a:r>
          </a:p>
          <a:p>
            <a:pPr algn="just"/>
            <a:r>
              <a:rPr lang="en-GB" dirty="0" smtClean="0"/>
              <a:t>Moving the objects to different locations within the area proved successful as well.</a:t>
            </a:r>
          </a:p>
          <a:p>
            <a:pPr algn="just"/>
            <a:r>
              <a:rPr lang="en-GB" dirty="0" smtClean="0"/>
              <a:t>During development it was noted that target objects in the distance behind other objects gave false positives. To combat this the mask was changed to  only allow objects to be detected within a smaller point of view.</a:t>
            </a:r>
          </a:p>
          <a:p>
            <a:pPr algn="just"/>
            <a:r>
              <a:rPr lang="en-GB" dirty="0" smtClean="0"/>
              <a:t>Moving underneath the table also proved troublesome for the robot so an additional waypoint was provided to go around it </a:t>
            </a:r>
            <a:r>
              <a:rPr lang="en-GB" dirty="0"/>
              <a:t>i</a:t>
            </a:r>
            <a:r>
              <a:rPr lang="en-GB" dirty="0" smtClean="0"/>
              <a:t>nstead.</a:t>
            </a:r>
          </a:p>
          <a:p>
            <a:pPr algn="just"/>
            <a:r>
              <a:rPr lang="en-GB" dirty="0" smtClean="0"/>
              <a:t>Handling was also added in case access to a waypoint is blocked or the robot fails to locate a target object after initially seeing it.</a:t>
            </a:r>
            <a:endParaRPr lang="en-GB" dirty="0"/>
          </a:p>
        </p:txBody>
      </p:sp>
      <p:pic>
        <p:nvPicPr>
          <p:cNvPr id="1026" name="Picture 2" descr="https://markbrewin.github.io/Robotics/Log.png"/>
          <p:cNvPicPr>
            <a:picLocks noChangeAspect="1" noChangeArrowheads="1"/>
          </p:cNvPicPr>
          <p:nvPr/>
        </p:nvPicPr>
        <p:blipFill rotWithShape="1">
          <a:blip r:embed="rId2">
            <a:extLst>
              <a:ext uri="{28A0092B-C50C-407E-A947-70E740481C1C}">
                <a14:useLocalDpi xmlns:a14="http://schemas.microsoft.com/office/drawing/2010/main" val="0"/>
              </a:ext>
            </a:extLst>
          </a:blip>
          <a:srcRect l="56797" t="16260" r="3935" b="38446"/>
          <a:stretch/>
        </p:blipFill>
        <p:spPr bwMode="auto">
          <a:xfrm>
            <a:off x="7407462" y="466720"/>
            <a:ext cx="4250726" cy="275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020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146</TotalTime>
  <Words>271</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Retrospect</vt:lpstr>
      <vt:lpstr>Visual Object Search</vt:lpstr>
      <vt:lpstr>System Design</vt:lpstr>
      <vt:lpstr>Results</vt:lpstr>
    </vt:vector>
  </TitlesOfParts>
  <Company>University of Lincoln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Mobile Robotics</dc:title>
  <dc:creator>Student</dc:creator>
  <cp:lastModifiedBy>Student</cp:lastModifiedBy>
  <cp:revision>16</cp:revision>
  <dcterms:created xsi:type="dcterms:W3CDTF">2019-03-20T19:59:49Z</dcterms:created>
  <dcterms:modified xsi:type="dcterms:W3CDTF">2019-03-20T22:25:53Z</dcterms:modified>
</cp:coreProperties>
</file>