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FF6F0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7000875" y="2571750"/>
            <a:ext cx="1428750" cy="14287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932859" y="1477696"/>
            <a:ext cx="5278282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Autonóm Üzleti Elemző MI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2480723" y="1957750"/>
            <a:ext cx="4182526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Terve</a:t>
            </a:r>
            <a:endParaRPr lang="en-US" sz="3150" dirty="0"/>
          </a:p>
        </p:txBody>
      </p:sp>
      <p:sp>
        <p:nvSpPr>
          <p:cNvPr id="8" name="Shape 5"/>
          <p:cNvSpPr/>
          <p:nvPr/>
        </p:nvSpPr>
        <p:spPr>
          <a:xfrm>
            <a:off x="4143375" y="2686050"/>
            <a:ext cx="857250" cy="28575"/>
          </a:xfrm>
          <a:prstGeom prst="rect">
            <a:avLst/>
          </a:prstGeom>
          <a:solidFill>
            <a:srgbClr val="FF6F00"/>
          </a:solidFill>
          <a:ln/>
        </p:spPr>
      </p:sp>
      <p:sp>
        <p:nvSpPr>
          <p:cNvPr id="9" name="Text 6"/>
          <p:cNvSpPr/>
          <p:nvPr/>
        </p:nvSpPr>
        <p:spPr>
          <a:xfrm>
            <a:off x="2861965" y="2716411"/>
            <a:ext cx="3420042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Keretrendszer a Tudás, Folyamatok és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3233217" y="2996440"/>
            <a:ext cx="2677539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Döntési Intelligencia Számára</a:t>
            </a:r>
            <a:endParaRPr lang="en-US" sz="15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1479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28625" y="4957483"/>
            <a:ext cx="1785938" cy="1785938"/>
          </a:xfrm>
          <a:prstGeom prst="ellipse">
            <a:avLst/>
          </a:prstGeom>
          <a:solidFill>
            <a:srgbClr val="FF6F00">
              <a:alpha val="8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Összefoglalás és Kulcsfontosságú Tanulságok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571500" y="1135856"/>
            <a:ext cx="3821906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Előnyök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571500" y="1664494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8" name="Text 5"/>
          <p:cNvSpPr/>
          <p:nvPr/>
        </p:nvSpPr>
        <p:spPr>
          <a:xfrm>
            <a:off x="764381" y="1641277"/>
            <a:ext cx="12506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Átfogó keretrendszer: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015068" y="1641277"/>
            <a:ext cx="2343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Hét integrált modul lefedi az üzleti elemzés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64381" y="1824140"/>
            <a:ext cx="31061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 spektrumát a stratégiai elemzéstől a követelmények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764381" y="2007003"/>
            <a:ext cx="6624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validációjáig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71500" y="2341671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13" name="Text 10"/>
          <p:cNvSpPr/>
          <p:nvPr/>
        </p:nvSpPr>
        <p:spPr>
          <a:xfrm>
            <a:off x="764381" y="2318454"/>
            <a:ext cx="13165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alapú érvelés: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080896" y="2318454"/>
            <a:ext cx="19161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 alapkoncepció (Változás, Igény,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764381" y="2501317"/>
            <a:ext cx="34226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Megoldás, Érdekelt fél, Érték, Kontextus) biztosítja a konzisztens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64381" y="2684180"/>
            <a:ext cx="803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döntéshozatalt </a:t>
            </a:r>
            <a:endParaRPr lang="en-US" sz="837" dirty="0"/>
          </a:p>
        </p:txBody>
      </p:sp>
      <p:sp>
        <p:nvSpPr>
          <p:cNvPr id="17" name="Shape 14"/>
          <p:cNvSpPr/>
          <p:nvPr/>
        </p:nvSpPr>
        <p:spPr>
          <a:xfrm>
            <a:off x="571500" y="3018848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18" name="Text 15"/>
          <p:cNvSpPr/>
          <p:nvPr/>
        </p:nvSpPr>
        <p:spPr>
          <a:xfrm>
            <a:off x="764381" y="2995631"/>
            <a:ext cx="12739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elemzés: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2038369" y="2995631"/>
            <a:ext cx="1943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PESTLE, SWOT, TOWS és érdekelt fél 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764381" y="3178494"/>
            <a:ext cx="25859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elemzések folyamatos, valós idejű monitorozása 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571500" y="3513162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2" name="Text 19"/>
          <p:cNvSpPr/>
          <p:nvPr/>
        </p:nvSpPr>
        <p:spPr>
          <a:xfrm>
            <a:off x="764381" y="3489945"/>
            <a:ext cx="18390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követelménykezelés: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603478" y="3489945"/>
            <a:ext cx="15571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Teljes életciklus támogatás a 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764381" y="3672808"/>
            <a:ext cx="2059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feltárástól a verifikációig és validációig 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571500" y="4007476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6" name="Text 23"/>
          <p:cNvSpPr/>
          <p:nvPr/>
        </p:nvSpPr>
        <p:spPr>
          <a:xfrm>
            <a:off x="764381" y="3984259"/>
            <a:ext cx="11370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modellezés: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1901437" y="3984259"/>
            <a:ext cx="23267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BPMN-alapú folyamatoptimalizálás és szűk 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764381" y="4167122"/>
            <a:ext cx="16019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keresztmetszetek azonosítása 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571500" y="4501790"/>
            <a:ext cx="85725" cy="85725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30" name="Text 27"/>
          <p:cNvSpPr/>
          <p:nvPr/>
        </p:nvSpPr>
        <p:spPr>
          <a:xfrm>
            <a:off x="764381" y="4478573"/>
            <a:ext cx="116267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Szakmai megfelelés: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1927054" y="4478573"/>
            <a:ext cx="20602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PMI Üzleti Elemzési Útmutatóhoz való 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764381" y="4661436"/>
            <a:ext cx="2839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igazítás biztosítja az auditálhatóságot és hitelességet 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4750594" y="1135856"/>
            <a:ext cx="3821906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Implementációs Szempontok</a:t>
            </a:r>
            <a:endParaRPr lang="en-US" sz="1350" dirty="0"/>
          </a:p>
        </p:txBody>
      </p:sp>
      <p:sp>
        <p:nvSpPr>
          <p:cNvPr id="34" name="Shape 31"/>
          <p:cNvSpPr/>
          <p:nvPr/>
        </p:nvSpPr>
        <p:spPr>
          <a:xfrm>
            <a:off x="4750594" y="1628775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4750594" y="162877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5086350" y="1628775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Felépítés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5086350" y="1828800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architektúra lehetővé teszi a fokozatos bevezetést és testreszabást a szervezeti igények szerint</a:t>
            </a:r>
            <a:endParaRPr lang="en-US" sz="732" dirty="0"/>
          </a:p>
        </p:txBody>
      </p:sp>
      <p:sp>
        <p:nvSpPr>
          <p:cNvPr id="38" name="Shape 35"/>
          <p:cNvSpPr/>
          <p:nvPr/>
        </p:nvSpPr>
        <p:spPr>
          <a:xfrm>
            <a:off x="4750594" y="2257425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9" name="Text 36"/>
          <p:cNvSpPr/>
          <p:nvPr/>
        </p:nvSpPr>
        <p:spPr>
          <a:xfrm>
            <a:off x="4750594" y="2257425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5086350" y="2257425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Módszertani Rugalmasság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5086350" y="2457450"/>
            <a:ext cx="34861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Adaptálható prediktív, hibrid és agilis projektmódszertanokhoz egyaránt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4750594" y="2736056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3" name="Text 40"/>
          <p:cNvSpPr/>
          <p:nvPr/>
        </p:nvSpPr>
        <p:spPr>
          <a:xfrm>
            <a:off x="4750594" y="2736056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5086350" y="2736056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Adatintegráció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086350" y="2936081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Valós idejű adatfolyamok és meglévő vállalati rendszerekkel való integráció szükségessége</a:t>
            </a:r>
            <a:endParaRPr lang="en-US" sz="732" dirty="0"/>
          </a:p>
        </p:txBody>
      </p:sp>
      <p:sp>
        <p:nvSpPr>
          <p:cNvPr id="46" name="Shape 43"/>
          <p:cNvSpPr/>
          <p:nvPr/>
        </p:nvSpPr>
        <p:spPr>
          <a:xfrm>
            <a:off x="4750594" y="3364706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7" name="Text 44"/>
          <p:cNvSpPr/>
          <p:nvPr/>
        </p:nvSpPr>
        <p:spPr>
          <a:xfrm>
            <a:off x="4750594" y="3364706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5086350" y="3364706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 Fejlesztés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5086350" y="3564731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MI tudásgráfjának és érvelési képességeinek folyamatos finomítása a használat során</a:t>
            </a:r>
            <a:endParaRPr lang="en-US" sz="732" dirty="0"/>
          </a:p>
        </p:txBody>
      </p:sp>
      <p:sp>
        <p:nvSpPr>
          <p:cNvPr id="50" name="Shape 47"/>
          <p:cNvSpPr/>
          <p:nvPr/>
        </p:nvSpPr>
        <p:spPr>
          <a:xfrm>
            <a:off x="4750594" y="3993356"/>
            <a:ext cx="228600" cy="22860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51" name="Text 48"/>
          <p:cNvSpPr/>
          <p:nvPr/>
        </p:nvSpPr>
        <p:spPr>
          <a:xfrm>
            <a:off x="4750594" y="3993356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52" name="Text 49"/>
          <p:cNvSpPr/>
          <p:nvPr/>
        </p:nvSpPr>
        <p:spPr>
          <a:xfrm>
            <a:off x="5086350" y="3993356"/>
            <a:ext cx="3486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 és Bizalom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086350" y="4193381"/>
            <a:ext cx="34861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döntés és javaslat visszavezethető a PMI folyamatokra és BACCM™ keretrendszerre</a:t>
            </a:r>
            <a:endParaRPr lang="en-US" sz="732" dirty="0"/>
          </a:p>
        </p:txBody>
      </p:sp>
      <p:sp>
        <p:nvSpPr>
          <p:cNvPr id="54" name="Shape 51"/>
          <p:cNvSpPr/>
          <p:nvPr/>
        </p:nvSpPr>
        <p:spPr>
          <a:xfrm>
            <a:off x="571500" y="5117548"/>
            <a:ext cx="8001000" cy="768623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</p:sp>
      <p:sp>
        <p:nvSpPr>
          <p:cNvPr id="55" name="Text 52"/>
          <p:cNvSpPr/>
          <p:nvPr/>
        </p:nvSpPr>
        <p:spPr>
          <a:xfrm>
            <a:off x="1051889" y="5310429"/>
            <a:ext cx="39974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autonóm üzleti elemző MI az üzleti elemzés passzív eszközből 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5049292" y="5310429"/>
            <a:ext cx="17268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aktív, intelligens partnerré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6776098" y="5310429"/>
            <a:ext cx="13159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alakítja, amely képes </a:t>
            </a:r>
            <a:endParaRPr lang="en-US" sz="942" dirty="0"/>
          </a:p>
        </p:txBody>
      </p:sp>
      <p:sp>
        <p:nvSpPr>
          <p:cNvPr id="58" name="Text 55"/>
          <p:cNvSpPr/>
          <p:nvPr/>
        </p:nvSpPr>
        <p:spPr>
          <a:xfrm>
            <a:off x="1262462" y="5516147"/>
            <a:ext cx="66190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betekintést nyújtani, komplex elemzéseket végezni és szakmailag védhető döntéseket támogatni. 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MI Architektúra Áttekintése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110013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071563" y="1100138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Alapvető Ontológia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071563" y="1371600"/>
            <a:ext cx="3393281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üzleti elemző mandátum és a BACCM™ keretrendszer hat alapkoncepciója: Változás, Igény, Megoldás, Érdekelt fél, Érték és Kontextus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4679156" y="1100138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9" name="Text 6"/>
          <p:cNvSpPr/>
          <p:nvPr/>
        </p:nvSpPr>
        <p:spPr>
          <a:xfrm>
            <a:off x="4679156" y="1100138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5179219" y="1100138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5179219" y="1371600"/>
            <a:ext cx="3393281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PESTLE elemzés a makrokörnyezet feltérképezésére és dinamikus SWOT elemzés a stratégiai kontextus meghatározására</a:t>
            </a:r>
            <a:endParaRPr lang="en-US" sz="785" dirty="0"/>
          </a:p>
        </p:txBody>
      </p:sp>
      <p:sp>
        <p:nvSpPr>
          <p:cNvPr id="12" name="Shape 9"/>
          <p:cNvSpPr/>
          <p:nvPr/>
        </p:nvSpPr>
        <p:spPr>
          <a:xfrm>
            <a:off x="571500" y="2068116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13" name="Text 10"/>
          <p:cNvSpPr/>
          <p:nvPr/>
        </p:nvSpPr>
        <p:spPr>
          <a:xfrm>
            <a:off x="571500" y="206811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071563" y="2068116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Kezelése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1071563" y="2339578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azonosítás, intelligens elemzés és térképezés, valamint testreszabott bevonási és kommunikációs terv generálása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4679156" y="2068116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17" name="Text 14"/>
          <p:cNvSpPr/>
          <p:nvPr/>
        </p:nvSpPr>
        <p:spPr>
          <a:xfrm>
            <a:off x="4679156" y="2068116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5179219" y="2068116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Életciklusa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5179219" y="2339578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feltárás, elemzés, dokumentálás és modellezés, valamint automatizált verifikációs és validációs protokollok</a:t>
            </a:r>
            <a:endParaRPr lang="en-US" sz="785" dirty="0"/>
          </a:p>
        </p:txBody>
      </p:sp>
      <p:sp>
        <p:nvSpPr>
          <p:cNvPr id="20" name="Shape 17"/>
          <p:cNvSpPr/>
          <p:nvPr/>
        </p:nvSpPr>
        <p:spPr>
          <a:xfrm>
            <a:off x="571500" y="2875359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21" name="Text 18"/>
          <p:cNvSpPr/>
          <p:nvPr/>
        </p:nvSpPr>
        <p:spPr>
          <a:xfrm>
            <a:off x="571500" y="2875359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1071563" y="2875359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1071563" y="3146822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folyamatmodellezés BPMN használatával az As-Is és To-Be folyamatok vizualizálására és optimalizálására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4679156" y="2875359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25" name="Text 22"/>
          <p:cNvSpPr/>
          <p:nvPr/>
        </p:nvSpPr>
        <p:spPr>
          <a:xfrm>
            <a:off x="4679156" y="2875359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5179219" y="2875359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Döntéstámogatás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5179219" y="3146822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generálás költség-haszon elemzéssel és MoSCoW priorizálási keretrendszer alkalmazása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571500" y="3682603"/>
            <a:ext cx="357188" cy="35718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29" name="Text 26"/>
          <p:cNvSpPr/>
          <p:nvPr/>
        </p:nvSpPr>
        <p:spPr>
          <a:xfrm>
            <a:off x="571500" y="3682603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1071563" y="3682603"/>
            <a:ext cx="33932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Szintézis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1071563" y="3954066"/>
            <a:ext cx="3393281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szintű architektúrális terv és illeszkedés a PMI Üzleti Elemzési Útmutatójához a szakmai szigor biztosítására</a:t>
            </a:r>
            <a:endParaRPr lang="en-US" sz="7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06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Alapvető Ontológia és BACCM™ Keretrendszer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64419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Üzleti Elemző MI Mandátuma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571500" y="1419820"/>
            <a:ext cx="52967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elsődleges irányelve az üzleti folyamatok, termékek, szolgáltatások és szoftverek elemzése a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868284" y="1419820"/>
            <a:ext cx="12738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hatékonyság növelése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142159" y="1419820"/>
            <a:ext cx="3262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és az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7468372" y="1419820"/>
            <a:ext cx="7164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adatvezérelt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1602684"/>
            <a:ext cx="5305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döntések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1102091" y="1602684"/>
            <a:ext cx="73139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előmozdítása érdekében. Az MI közvetítőként funkcionál az üzleti érdekelt felek és a technikai csapatok között, lefordítva a magas szintű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1500" y="1785547"/>
            <a:ext cx="27181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célokat részletes technikai követelményekké. 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71500" y="2205940"/>
            <a:ext cx="80010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Hat Alapkoncepciója</a:t>
            </a:r>
            <a:endParaRPr lang="en-US" sz="1238" dirty="0"/>
          </a:p>
        </p:txBody>
      </p:sp>
      <p:sp>
        <p:nvSpPr>
          <p:cNvPr id="13" name="Shape 10"/>
          <p:cNvSpPr/>
          <p:nvPr/>
        </p:nvSpPr>
        <p:spPr>
          <a:xfrm>
            <a:off x="571500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4" name="Text 11"/>
          <p:cNvSpPr/>
          <p:nvPr/>
        </p:nvSpPr>
        <p:spPr>
          <a:xfrm>
            <a:off x="714375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714375" y="2941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Egy megoldandó probléma vagy megragadandó lehetőség, amely minden elemzés elsődleges kiváltó oka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3286125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Text 14"/>
          <p:cNvSpPr/>
          <p:nvPr/>
        </p:nvSpPr>
        <p:spPr>
          <a:xfrm>
            <a:off x="3429000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429000" y="2941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javasolt cselekvés vagy megoldás, amely az igény kezelésére irányul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6000750" y="2548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0" name="Text 17"/>
          <p:cNvSpPr/>
          <p:nvPr/>
        </p:nvSpPr>
        <p:spPr>
          <a:xfrm>
            <a:off x="6143625" y="2691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6143625" y="2941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igény kielégítésének specifikus módja egy adott kontextusban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571500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3" name="Text 20"/>
          <p:cNvSpPr/>
          <p:nvPr/>
        </p:nvSpPr>
        <p:spPr>
          <a:xfrm>
            <a:off x="714375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714375" y="4084746"/>
            <a:ext cx="22860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érintett személy vagy szervezet, akinek egyedi nézőpontja van a változásra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3286125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6" name="Text 23"/>
          <p:cNvSpPr/>
          <p:nvPr/>
        </p:nvSpPr>
        <p:spPr>
          <a:xfrm>
            <a:off x="3429000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3429000" y="4084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megoldás hasznossága, fontossága vagy értéke az érdekelt felek számára – a siker végső mércéje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6000750" y="3691840"/>
            <a:ext cx="2571750" cy="10001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9" name="Text 26"/>
          <p:cNvSpPr/>
          <p:nvPr/>
        </p:nvSpPr>
        <p:spPr>
          <a:xfrm>
            <a:off x="6143625" y="3834715"/>
            <a:ext cx="2286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143625" y="4084746"/>
            <a:ext cx="2286000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specifikus környezet (vállalati kultúra, piaci feltételek, szabályozói környezet), amelyben az elemzés történik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721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3857625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Elemzés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15930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571500" y="1821656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makrokörnyezet folyamatos feltérképezése és a szervezetet befolyásoló külső tényezők azonosítása 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571500" y="23217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Tevékenységek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2550319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Politikai tényezők elemzése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2543175" y="2550319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Gazdasági mutatók figyelése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571500" y="2796778"/>
            <a:ext cx="1885950" cy="32146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Társadalmi trendek azonosítása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2543175" y="2796778"/>
            <a:ext cx="1885950" cy="32146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Technológiai fejlődés nyomon követése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571500" y="3203972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Jogi változások monitorozása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2543175" y="3203972"/>
            <a:ext cx="1885950" cy="160734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Környezeti tényezők értékelése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71500" y="354330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71500" y="3771900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Valós idejű adatfolyamok: jogszabálykövetők, gazdasági jelentések, piackutatási adatok, technológiai folyóiratok </a:t>
            </a:r>
            <a:endParaRPr lang="en-US" sz="785" dirty="0"/>
          </a:p>
        </p:txBody>
      </p:sp>
      <p:sp>
        <p:nvSpPr>
          <p:cNvPr id="16" name="Text 13"/>
          <p:cNvSpPr/>
          <p:nvPr/>
        </p:nvSpPr>
        <p:spPr>
          <a:xfrm>
            <a:off x="571500" y="4271963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571500" y="4507706"/>
            <a:ext cx="126553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Élő stratégiai műszerfal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1837032" y="4507706"/>
            <a:ext cx="219971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külső környezet változásainak folyamatos 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571500" y="4668441"/>
            <a:ext cx="182659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monitorozásával és hatáselemzéssel 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714875" y="1100138"/>
            <a:ext cx="3857625" cy="350044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SWOT &amp; TOWS Elemzés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4714875" y="1593056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714875" y="1821656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Belső erősségek és gyengeségek összekapcsolása a külső lehetőségekkel és fenyegetésekkel stratégiai javaslatok generálására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714875" y="2321719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Tevékenységek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4714875" y="2550319"/>
            <a:ext cx="38576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Belső vállalati dokumentumok feldolgozása, PESTLE eredmények importálása, TOWS stratégiai párosítás végrehajtása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714875" y="3050381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TOWS Stratégiai Párosítás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4714875" y="3328988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7" name="Text 24"/>
          <p:cNvSpPr/>
          <p:nvPr/>
        </p:nvSpPr>
        <p:spPr>
          <a:xfrm>
            <a:off x="4822031" y="3436144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Maxi-Maxi (E-L)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822031" y="3629025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a lehetőségek maximalizálására</a:t>
            </a:r>
            <a:endParaRPr lang="en-US" sz="680" dirty="0"/>
          </a:p>
        </p:txBody>
      </p:sp>
      <p:sp>
        <p:nvSpPr>
          <p:cNvPr id="29" name="Shape 26"/>
          <p:cNvSpPr/>
          <p:nvPr/>
        </p:nvSpPr>
        <p:spPr>
          <a:xfrm>
            <a:off x="6697266" y="3328988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0" name="Text 27"/>
          <p:cNvSpPr/>
          <p:nvPr/>
        </p:nvSpPr>
        <p:spPr>
          <a:xfrm>
            <a:off x="6804422" y="3436144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Mini-Maxi (GY-L)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6804422" y="3629025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Gyengeségek leküzdése a lehetőségek kihasználásával</a:t>
            </a:r>
            <a:endParaRPr lang="en-US" sz="680" dirty="0"/>
          </a:p>
        </p:txBody>
      </p:sp>
      <p:sp>
        <p:nvSpPr>
          <p:cNvPr id="32" name="Shape 29"/>
          <p:cNvSpPr/>
          <p:nvPr/>
        </p:nvSpPr>
        <p:spPr>
          <a:xfrm>
            <a:off x="4714875" y="4150519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3" name="Text 30"/>
          <p:cNvSpPr/>
          <p:nvPr/>
        </p:nvSpPr>
        <p:spPr>
          <a:xfrm>
            <a:off x="4822031" y="4257675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Maxi-Mini (E-F)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4822031" y="4450556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a fenyegetések minimalizálására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6697266" y="4150519"/>
            <a:ext cx="1875234" cy="7143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6" name="Text 33"/>
          <p:cNvSpPr/>
          <p:nvPr/>
        </p:nvSpPr>
        <p:spPr>
          <a:xfrm>
            <a:off x="6804422" y="4257675"/>
            <a:ext cx="166092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Mini-Mini (GY-F)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804422" y="4450556"/>
            <a:ext cx="16609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Védekező terv kialakítása a sebezhetőség csökkentésére</a:t>
            </a:r>
            <a:endParaRPr lang="en-US" sz="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Kezelési Modul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571500" y="1100138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11001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964406" y="1100138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 és Profilalkotás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964406" y="1371600"/>
            <a:ext cx="3429000" cy="8036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szervezeti ábrákat, projektalapító okiratokat, kommunikációs naplókat és vállalati címtárakat elemez, hogy előállítson egy átfogó listát az összes érdekelt félről. A rendszer automatikusan javasolja a potenciálisan kimaradt szerepköröket (szabályozó hatóságok, operatív támogatás, beszállítók). 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571500" y="2389584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9" name="Text 6"/>
          <p:cNvSpPr/>
          <p:nvPr/>
        </p:nvSpPr>
        <p:spPr>
          <a:xfrm>
            <a:off x="571500" y="238958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964406" y="2389584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Elemzés és Térképezés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964406" y="2668191"/>
            <a:ext cx="3080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1272480" y="2668191"/>
            <a:ext cx="212406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proaktív kockázatcsökkentő motorként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3396546" y="2668191"/>
            <a:ext cx="8267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működik, amely 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964406" y="2828925"/>
            <a:ext cx="336481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folyamatosan figyeli a projektkommunikációt a hangulatváltozások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964406" y="2989659"/>
            <a:ext cx="269433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szempontjából, és jelzi a kritikus projektkockázatokat. 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571500" y="3357563"/>
            <a:ext cx="285750" cy="285750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17" name="Text 14"/>
          <p:cNvSpPr/>
          <p:nvPr/>
        </p:nvSpPr>
        <p:spPr>
          <a:xfrm>
            <a:off x="571500" y="335756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964406" y="3357563"/>
            <a:ext cx="34290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Bevonási és Kommunikációs Terv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964406" y="3629025"/>
            <a:ext cx="3429000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fél térkép alapján az MI testreszabott bevonási stratégiákat generál minden érdekelt fél csoporthoz, meghatározva a kommunikáció gyakoriságát, formátumát és tartalmát. 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750594" y="1171575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Elemzési Modellek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893469" y="1484114"/>
            <a:ext cx="15514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Hatalom/Érdekeltség Mátrix: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4893469" y="1484114"/>
            <a:ext cx="3480234" cy="4893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felek négy kategóriába sorolása – Elégedetten tartani, Szorosan kezelni, Figyelemmel kísérni, Tájékoztatni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893469" y="2069902"/>
            <a:ext cx="86358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Salience Modell: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4893469" y="2069902"/>
            <a:ext cx="3528678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Árnyaltabb rangsorolás három tulajdonság alapján – Hatalom, Legitimitás és Sürgősség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893469" y="2484239"/>
            <a:ext cx="66640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RACI Mátrix: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4893469" y="2484239"/>
            <a:ext cx="2944564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Szerepek és felelősségek tisztázása – Felelős, Számonkérhető, Konzultálandó, Tájékoztatandó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4750594" y="3171825"/>
            <a:ext cx="38219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Kulcsfontosságú Képességek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4750594" y="3471863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Beépített döntési fa a legmegfelelőbb elemzési modell kiválasztásához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4750594" y="3714750"/>
            <a:ext cx="3821906" cy="342900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érdekelt fél térképek generálása (negyedes rácsok, hagymadiagramok)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4750594" y="4129088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Dinamikus kockázatkezelés hangulatváltozások alapján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4750594" y="4371975"/>
            <a:ext cx="3821906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Kontextusfüggő bevonási stratégiák automatikus generálása</a:t>
            </a:r>
            <a:endParaRPr lang="en-US" sz="7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162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Életciklusának Keretrendszere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742950" y="1100138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Intelligens Követelményfeltárás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742950" y="1400175"/>
            <a:ext cx="36861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facilitátorként és gyorsítóként működik a követelmények előhívásának és összegyűjtésének folyamatában. Képes feldolgozni több érdekelt féltől származó interjú átiratát, azonosítani a közös témákat és az ellentmondásokat. 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885825" y="2173486"/>
            <a:ext cx="4392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Interjúk: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885825" y="2173486"/>
            <a:ext cx="3346121" cy="3057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Strukturált forgatókönyvek generálása különböző érdekelt fél típusokhoz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885825" y="2513484"/>
            <a:ext cx="8008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Műhelyek (JAD):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1686651" y="2513484"/>
            <a:ext cx="23108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Napirendek és facilitációs útmutatók létrehozása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885825" y="2683483"/>
            <a:ext cx="60370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Felmérések: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1489528" y="2683483"/>
            <a:ext cx="26070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Hatékony kérdőívek tervezése nagy csoportok számára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885825" y="2853482"/>
            <a:ext cx="9891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Prototípus-készítés: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1874955" y="2853482"/>
            <a:ext cx="21072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Drótvázak és interaktív makettek generálása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885825" y="3023481"/>
            <a:ext cx="11270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Dokumentumelemzés: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2012891" y="3023481"/>
            <a:ext cx="20236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tervek és folyamatok átvizsgálása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742950" y="3356000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Követelményelemzés és Dokumentálás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742950" y="3656037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NLP segítségével elemzi a nyers adatokat, azonosítja a kulcsfontosságú témákat és potenciális követelményeket. </a:t>
            </a:r>
            <a:endParaRPr lang="en-US" sz="785" dirty="0"/>
          </a:p>
        </p:txBody>
      </p:sp>
      <p:sp>
        <p:nvSpPr>
          <p:cNvPr id="18" name="Shape 15"/>
          <p:cNvSpPr/>
          <p:nvPr/>
        </p:nvSpPr>
        <p:spPr>
          <a:xfrm>
            <a:off x="742950" y="4070375"/>
            <a:ext cx="3686175" cy="171729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9" name="Text 16"/>
          <p:cNvSpPr/>
          <p:nvPr/>
        </p:nvSpPr>
        <p:spPr>
          <a:xfrm>
            <a:off x="885825" y="4213250"/>
            <a:ext cx="34004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Hierarchiája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885825" y="4481140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949449" y="4481140"/>
            <a:ext cx="11188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Követelmények: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068311" y="4481140"/>
            <a:ext cx="14067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változás magas szintű céljai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885825" y="4684012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949449" y="4684012"/>
            <a:ext cx="14182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Követelmények: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2367735" y="4684012"/>
            <a:ext cx="11654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érdekelt felek igényei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885825" y="4886883"/>
            <a:ext cx="376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949449" y="4886883"/>
            <a:ext cx="13134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 Követelmények: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885825" y="5079039"/>
            <a:ext cx="3400425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Funkcionális: Amit a rendszernek tennie kell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885825" y="5281910"/>
            <a:ext cx="3400425" cy="320018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Nem Funkcionális: Minőségi jellemzők (teljesítmény, biztonság, használhatóság)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4886325" y="1100138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Automatizált Verifikáció és Validáció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4886325" y="1400175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pontos logikai különbségtétellel rendelkezik a verifikáció és validáció között, biztosítva a követelmények minőségét és üzleti értékét. </a:t>
            </a:r>
            <a:endParaRPr lang="en-US" sz="785" dirty="0"/>
          </a:p>
        </p:txBody>
      </p:sp>
      <p:sp>
        <p:nvSpPr>
          <p:cNvPr id="32" name="Shape 29"/>
          <p:cNvSpPr/>
          <p:nvPr/>
        </p:nvSpPr>
        <p:spPr>
          <a:xfrm>
            <a:off x="4886325" y="1814513"/>
            <a:ext cx="1789509" cy="97512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3" name="Text 30"/>
          <p:cNvSpPr/>
          <p:nvPr/>
        </p:nvSpPr>
        <p:spPr>
          <a:xfrm>
            <a:off x="4993481" y="1921669"/>
            <a:ext cx="1575197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Verifikáció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4993481" y="2125266"/>
            <a:ext cx="157519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"Jól építjük a terméket?" – Automatizált ellenőrzések a követelmények egyértelműségére, tömörségére és tesztelhetőségére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6782991" y="1814513"/>
            <a:ext cx="1789509" cy="97512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6" name="Text 33"/>
          <p:cNvSpPr/>
          <p:nvPr/>
        </p:nvSpPr>
        <p:spPr>
          <a:xfrm>
            <a:off x="6890147" y="1921669"/>
            <a:ext cx="1575197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6890147" y="2125266"/>
            <a:ext cx="1575197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 megfelelő terméket építjük?" – Nyomonkövethetőségi mátrixok létrehozása az üzleti értékhez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886325" y="2968228"/>
            <a:ext cx="36861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 és Hatókörkezelés</a:t>
            </a:r>
            <a:endParaRPr lang="en-US" sz="1046" dirty="0"/>
          </a:p>
        </p:txBody>
      </p:sp>
      <p:sp>
        <p:nvSpPr>
          <p:cNvPr id="39" name="Text 36"/>
          <p:cNvSpPr/>
          <p:nvPr/>
        </p:nvSpPr>
        <p:spPr>
          <a:xfrm>
            <a:off x="4886325" y="3268266"/>
            <a:ext cx="36861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követelmények nyomonkövethetősége a hatókörkezelés és a validáció gerince. Egy jól karbantartott nyomonkövethetőségi mátrix a hatókör-ellenőrzés egyetlen hiteles forrása. </a:t>
            </a:r>
            <a:endParaRPr lang="en-US" sz="785" dirty="0"/>
          </a:p>
        </p:txBody>
      </p:sp>
      <p:sp>
        <p:nvSpPr>
          <p:cNvPr id="40" name="Text 37"/>
          <p:cNvSpPr/>
          <p:nvPr/>
        </p:nvSpPr>
        <p:spPr>
          <a:xfrm>
            <a:off x="4886325" y="3866555"/>
            <a:ext cx="352245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Amikor egy új funkcióigény merül fel a projekt közepén, az MI azonnal 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4886325" y="4038005"/>
            <a:ext cx="329539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elemezheti azt. Ha az igény nem vezethető vissza egy jóváhagyott </a:t>
            </a:r>
            <a:endParaRPr lang="en-US" sz="785" dirty="0"/>
          </a:p>
        </p:txBody>
      </p:sp>
      <p:sp>
        <p:nvSpPr>
          <p:cNvPr id="42" name="Text 39"/>
          <p:cNvSpPr/>
          <p:nvPr/>
        </p:nvSpPr>
        <p:spPr>
          <a:xfrm>
            <a:off x="4886325" y="4209455"/>
            <a:ext cx="21384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félhez vagy üzleti igényhez, az MI </a:t>
            </a:r>
            <a:endParaRPr lang="en-US" sz="785" dirty="0"/>
          </a:p>
        </p:txBody>
      </p:sp>
      <p:sp>
        <p:nvSpPr>
          <p:cNvPr id="43" name="Text 40"/>
          <p:cNvSpPr/>
          <p:nvPr/>
        </p:nvSpPr>
        <p:spPr>
          <a:xfrm>
            <a:off x="7024734" y="4209455"/>
            <a:ext cx="106483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hatókörbővítésként</a:t>
            </a:r>
            <a:endParaRPr lang="en-US" sz="785" dirty="0"/>
          </a:p>
        </p:txBody>
      </p:sp>
      <p:sp>
        <p:nvSpPr>
          <p:cNvPr id="44" name="Text 41"/>
          <p:cNvSpPr/>
          <p:nvPr/>
        </p:nvSpPr>
        <p:spPr>
          <a:xfrm>
            <a:off x="8089571" y="4209455"/>
            <a:ext cx="42907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jelölheti 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4886325" y="4380905"/>
            <a:ext cx="35392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meg, és számszerűsítheti annak lehetséges hatását az ütemtervre és a </a:t>
            </a:r>
            <a:endParaRPr lang="en-US" sz="785" dirty="0"/>
          </a:p>
        </p:txBody>
      </p:sp>
      <p:sp>
        <p:nvSpPr>
          <p:cNvPr id="46" name="Text 43"/>
          <p:cNvSpPr/>
          <p:nvPr/>
        </p:nvSpPr>
        <p:spPr>
          <a:xfrm>
            <a:off x="4886325" y="4552355"/>
            <a:ext cx="76265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költségvetésre. </a:t>
            </a:r>
            <a:endParaRPr lang="en-US" sz="78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Megoldásmodellezési és Tervezési Munkapad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064419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Folyamatmodellezés (BPMN)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571500" y="1398389"/>
            <a:ext cx="4224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a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993958" y="1398389"/>
            <a:ext cx="25896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Process Model and Notation (BPMN)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3583651" y="1398389"/>
            <a:ext cx="5627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szabványt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1581252"/>
            <a:ext cx="35411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használja az üzleti folyamatok vizuális ábrázolására. A BPMN-t úgy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1764116"/>
            <a:ext cx="37617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tervezték, hogy az üzleti érdekelt felek is megértsék, így ideális nyelv a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71500" y="1946979"/>
            <a:ext cx="20284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folyamatelemzéshez és -fejlesztéshez.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71500" y="2295934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Képességek</a:t>
            </a:r>
            <a:endParaRPr lang="en-US" sz="1238" dirty="0"/>
          </a:p>
        </p:txBody>
      </p:sp>
      <p:sp>
        <p:nvSpPr>
          <p:cNvPr id="12" name="Shape 9"/>
          <p:cNvSpPr/>
          <p:nvPr/>
        </p:nvSpPr>
        <p:spPr>
          <a:xfrm>
            <a:off x="571500" y="266026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13" name="Text 10"/>
          <p:cNvSpPr/>
          <p:nvPr/>
        </p:nvSpPr>
        <p:spPr>
          <a:xfrm>
            <a:off x="714375" y="2624547"/>
            <a:ext cx="175898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Automatikus diagram generálás: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2473356" y="2624547"/>
            <a:ext cx="185157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Szöveges leírásokból formális BPMN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714375" y="2785281"/>
            <a:ext cx="115313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diagramok létrehozása</a:t>
            </a:r>
            <a:endParaRPr lang="en-US" sz="785" dirty="0"/>
          </a:p>
        </p:txBody>
      </p:sp>
      <p:sp>
        <p:nvSpPr>
          <p:cNvPr id="16" name="Shape 13"/>
          <p:cNvSpPr/>
          <p:nvPr/>
        </p:nvSpPr>
        <p:spPr>
          <a:xfrm>
            <a:off x="571500" y="3088891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17" name="Text 14"/>
          <p:cNvSpPr/>
          <p:nvPr/>
        </p:nvSpPr>
        <p:spPr>
          <a:xfrm>
            <a:off x="714375" y="3053172"/>
            <a:ext cx="13772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és To-Be modellezés:</a:t>
            </a:r>
            <a:endParaRPr lang="en-US" sz="785" dirty="0"/>
          </a:p>
        </p:txBody>
      </p:sp>
      <p:sp>
        <p:nvSpPr>
          <p:cNvPr id="18" name="Text 15"/>
          <p:cNvSpPr/>
          <p:nvPr/>
        </p:nvSpPr>
        <p:spPr>
          <a:xfrm>
            <a:off x="2091668" y="3053172"/>
            <a:ext cx="180346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Jelenlegi és optimalizált folyamatok 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714375" y="3213906"/>
            <a:ext cx="62376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vizualizálása</a:t>
            </a:r>
            <a:endParaRPr lang="en-US" sz="785" dirty="0"/>
          </a:p>
        </p:txBody>
      </p:sp>
      <p:sp>
        <p:nvSpPr>
          <p:cNvPr id="20" name="Shape 17"/>
          <p:cNvSpPr/>
          <p:nvPr/>
        </p:nvSpPr>
        <p:spPr>
          <a:xfrm>
            <a:off x="571500" y="351751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1" name="Text 18"/>
          <p:cNvSpPr/>
          <p:nvPr/>
        </p:nvSpPr>
        <p:spPr>
          <a:xfrm>
            <a:off x="714375" y="3481797"/>
            <a:ext cx="192152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keresztmetszetek azonosítása: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2635904" y="3481797"/>
            <a:ext cx="161560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diagramok elemzése a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714375" y="3642531"/>
            <a:ext cx="267014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redundanciák és hatékonysági problémák feltárására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571500" y="3946141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5" name="Text 22"/>
          <p:cNvSpPr/>
          <p:nvPr/>
        </p:nvSpPr>
        <p:spPr>
          <a:xfrm>
            <a:off x="714375" y="3910422"/>
            <a:ext cx="124689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Folyamatoptimalizálás: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1961266" y="3910422"/>
            <a:ext cx="243010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Javaslatok a munkafolyamatok racionalizálására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714375" y="4071156"/>
            <a:ext cx="62195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és javítására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571500" y="4374766"/>
            <a:ext cx="57150" cy="57150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9" name="Text 26"/>
          <p:cNvSpPr/>
          <p:nvPr/>
        </p:nvSpPr>
        <p:spPr>
          <a:xfrm>
            <a:off x="714375" y="4339047"/>
            <a:ext cx="145252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áthidalása: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2166900" y="4339047"/>
            <a:ext cx="16856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Kritikus fordítási funkció az üzleti 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714375" y="4499781"/>
            <a:ext cx="22222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koncepciók és technikai megvalósítás között</a:t>
            </a:r>
            <a:endParaRPr lang="en-US" sz="785" dirty="0"/>
          </a:p>
        </p:txBody>
      </p:sp>
      <p:sp>
        <p:nvSpPr>
          <p:cNvPr id="32" name="Shape 29"/>
          <p:cNvSpPr/>
          <p:nvPr/>
        </p:nvSpPr>
        <p:spPr>
          <a:xfrm>
            <a:off x="4750594" y="1064419"/>
            <a:ext cx="3821906" cy="40862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3" name="Text 30"/>
          <p:cNvSpPr/>
          <p:nvPr/>
        </p:nvSpPr>
        <p:spPr>
          <a:xfrm>
            <a:off x="4964906" y="1278731"/>
            <a:ext cx="33932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Modellezési Munkafolyamat</a:t>
            </a:r>
            <a:endParaRPr lang="en-US" sz="942" dirty="0"/>
          </a:p>
        </p:txBody>
      </p:sp>
      <p:sp>
        <p:nvSpPr>
          <p:cNvPr id="34" name="Shape 31"/>
          <p:cNvSpPr/>
          <p:nvPr/>
        </p:nvSpPr>
        <p:spPr>
          <a:xfrm>
            <a:off x="4964906" y="1614488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35" name="Text 32"/>
          <p:cNvSpPr/>
          <p:nvPr/>
        </p:nvSpPr>
        <p:spPr>
          <a:xfrm>
            <a:off x="4964906" y="1614488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Szöveges folyamatleírás bemenete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4964906" y="2043113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37" name="Shape 34"/>
          <p:cNvSpPr/>
          <p:nvPr/>
        </p:nvSpPr>
        <p:spPr>
          <a:xfrm>
            <a:off x="4964906" y="2364581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38" name="Text 35"/>
          <p:cNvSpPr/>
          <p:nvPr/>
        </p:nvSpPr>
        <p:spPr>
          <a:xfrm>
            <a:off x="4964906" y="2364581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NLP-alapú elemzés és struktúrafelismerés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4964906" y="2793206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0" name="Shape 37"/>
          <p:cNvSpPr/>
          <p:nvPr/>
        </p:nvSpPr>
        <p:spPr>
          <a:xfrm>
            <a:off x="4964906" y="3114675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1" name="Text 38"/>
          <p:cNvSpPr/>
          <p:nvPr/>
        </p:nvSpPr>
        <p:spPr>
          <a:xfrm>
            <a:off x="4964906" y="3114675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diagram automatikus generálása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4964906" y="3543300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3" name="Shape 40"/>
          <p:cNvSpPr/>
          <p:nvPr/>
        </p:nvSpPr>
        <p:spPr>
          <a:xfrm>
            <a:off x="4964906" y="3864769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4" name="Text 41"/>
          <p:cNvSpPr/>
          <p:nvPr/>
        </p:nvSpPr>
        <p:spPr>
          <a:xfrm>
            <a:off x="4964906" y="3864769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keresztmetszetek és redundanciák azonosítása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4964906" y="4293394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46" name="Shape 43"/>
          <p:cNvSpPr/>
          <p:nvPr/>
        </p:nvSpPr>
        <p:spPr>
          <a:xfrm>
            <a:off x="4964906" y="4614863"/>
            <a:ext cx="3393281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7" name="Text 44"/>
          <p:cNvSpPr/>
          <p:nvPr/>
        </p:nvSpPr>
        <p:spPr>
          <a:xfrm>
            <a:off x="4964906" y="4614863"/>
            <a:ext cx="3393281" cy="321469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To-Be optimalizált folyamat javaslata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750594" y="5293519"/>
            <a:ext cx="1857375" cy="6786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9" name="Text 46"/>
          <p:cNvSpPr/>
          <p:nvPr/>
        </p:nvSpPr>
        <p:spPr>
          <a:xfrm>
            <a:off x="4857750" y="5400675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4857750" y="5586413"/>
            <a:ext cx="164306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modell az érdekelt felek számára</a:t>
            </a:r>
            <a:endParaRPr lang="en-US" sz="680" dirty="0"/>
          </a:p>
        </p:txBody>
      </p:sp>
      <p:sp>
        <p:nvSpPr>
          <p:cNvPr id="51" name="Shape 48"/>
          <p:cNvSpPr/>
          <p:nvPr/>
        </p:nvSpPr>
        <p:spPr>
          <a:xfrm>
            <a:off x="6715125" y="5293519"/>
            <a:ext cx="1857375" cy="6786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2" name="Text 49"/>
          <p:cNvSpPr/>
          <p:nvPr/>
        </p:nvSpPr>
        <p:spPr>
          <a:xfrm>
            <a:off x="6822281" y="5400675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Hatékonyság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6822281" y="5586413"/>
            <a:ext cx="164306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elemzés és optimalizálás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Döntéstámogató és Priorizálási Rendszer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Generálás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750094" y="1455539"/>
            <a:ext cx="133292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Probléma Meghatározás:</a:t>
            </a:r>
            <a:endParaRPr lang="en-US" sz="785" dirty="0"/>
          </a:p>
        </p:txBody>
      </p:sp>
      <p:sp>
        <p:nvSpPr>
          <p:cNvPr id="6" name="Text 3"/>
          <p:cNvSpPr/>
          <p:nvPr/>
        </p:nvSpPr>
        <p:spPr>
          <a:xfrm>
            <a:off x="750094" y="1455539"/>
            <a:ext cx="3381003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igény azonosítása és dokumentálása, amely a BACCM™ keretrendszerből származik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750094" y="1869877"/>
            <a:ext cx="92553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Opciók Elemzése:</a:t>
            </a:r>
            <a:endParaRPr lang="en-US" sz="785" dirty="0"/>
          </a:p>
        </p:txBody>
      </p:sp>
      <p:sp>
        <p:nvSpPr>
          <p:cNvPr id="8" name="Text 5"/>
          <p:cNvSpPr/>
          <p:nvPr/>
        </p:nvSpPr>
        <p:spPr>
          <a:xfrm>
            <a:off x="750094" y="1869877"/>
            <a:ext cx="3463435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Több lehetséges megoldás értékelése, beleértve a "semmittevés" opciót is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750094" y="2284214"/>
            <a:ext cx="104114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Pénzügyi Értékelés:</a:t>
            </a:r>
            <a:endParaRPr lang="en-US" sz="785" dirty="0"/>
          </a:p>
        </p:txBody>
      </p:sp>
      <p:sp>
        <p:nvSpPr>
          <p:cNvPr id="10" name="Text 7"/>
          <p:cNvSpPr/>
          <p:nvPr/>
        </p:nvSpPr>
        <p:spPr>
          <a:xfrm>
            <a:off x="750094" y="2284214"/>
            <a:ext cx="3629946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Költség-haszon elemzés és érzékenységi elemzés a pénzügyi rendszerekkel való integráció révén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750094" y="2698552"/>
            <a:ext cx="10186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Kockázatértékelés: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750094" y="2698552"/>
            <a:ext cx="3291008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SWOT elemzésből származó fenyegetések és érdekelt fél bevonási tervből származó kockázatok beépítése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750094" y="3112889"/>
            <a:ext cx="117305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Illeszkedés: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750094" y="3112889"/>
            <a:ext cx="3422275" cy="3178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javasolt projekt kapcsolatának egyértelmű kifejtése a szervezet stratégiai céljaihoz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4750594" y="1100138"/>
            <a:ext cx="38219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MoSCoW Priorizálási Keretrendszer</a:t>
            </a:r>
            <a:endParaRPr lang="en-US" sz="1238" dirty="0"/>
          </a:p>
        </p:txBody>
      </p:sp>
      <p:sp>
        <p:nvSpPr>
          <p:cNvPr id="16" name="Shape 13"/>
          <p:cNvSpPr/>
          <p:nvPr/>
        </p:nvSpPr>
        <p:spPr>
          <a:xfrm>
            <a:off x="4750594" y="1443038"/>
            <a:ext cx="714375" cy="500063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17" name="Text 14"/>
          <p:cNvSpPr/>
          <p:nvPr/>
        </p:nvSpPr>
        <p:spPr>
          <a:xfrm>
            <a:off x="4750594" y="1443038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Must-Have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5572125" y="1443038"/>
            <a:ext cx="3000375" cy="57150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Elengedhetetlen követelmények a projekt sikeréhez. Ha nem szállítjuk, a projekt megbukik. Ezek alkotják a Minimálisan Működőképes Terméket (MVP). </a:t>
            </a:r>
            <a:endParaRPr lang="en-US" sz="785" dirty="0"/>
          </a:p>
        </p:txBody>
      </p:sp>
      <p:sp>
        <p:nvSpPr>
          <p:cNvPr id="19" name="Shape 16"/>
          <p:cNvSpPr/>
          <p:nvPr/>
        </p:nvSpPr>
        <p:spPr>
          <a:xfrm>
            <a:off x="4750594" y="2121694"/>
            <a:ext cx="714375" cy="50006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20" name="Text 17"/>
          <p:cNvSpPr/>
          <p:nvPr/>
        </p:nvSpPr>
        <p:spPr>
          <a:xfrm>
            <a:off x="4750594" y="2121694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Should-Have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5572125" y="2121694"/>
            <a:ext cx="3000375" cy="40005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Fontos, de nem létfontosságú követelmények. Lehet kerülőút, de az fájdalmas lenne a felhasználók számára. </a:t>
            </a:r>
            <a:endParaRPr lang="en-US" sz="785" dirty="0"/>
          </a:p>
        </p:txBody>
      </p:sp>
      <p:sp>
        <p:nvSpPr>
          <p:cNvPr id="22" name="Shape 19"/>
          <p:cNvSpPr/>
          <p:nvPr/>
        </p:nvSpPr>
        <p:spPr>
          <a:xfrm>
            <a:off x="4750594" y="2728913"/>
            <a:ext cx="714375" cy="500063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23" name="Text 20"/>
          <p:cNvSpPr/>
          <p:nvPr/>
        </p:nvSpPr>
        <p:spPr>
          <a:xfrm>
            <a:off x="4750594" y="2728913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Could-Have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5572125" y="2728913"/>
            <a:ext cx="3000375" cy="40005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Kívánatos "jó lenne, ha lenne" funkciók, amelyeket akkor valósítanak meg, ha az idő és az erőforrások engedik. </a:t>
            </a:r>
            <a:endParaRPr lang="en-US" sz="785" dirty="0"/>
          </a:p>
        </p:txBody>
      </p:sp>
      <p:sp>
        <p:nvSpPr>
          <p:cNvPr id="25" name="Shape 22"/>
          <p:cNvSpPr/>
          <p:nvPr/>
        </p:nvSpPr>
        <p:spPr>
          <a:xfrm>
            <a:off x="4750594" y="3336131"/>
            <a:ext cx="714375" cy="500063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26" name="Text 23"/>
          <p:cNvSpPr/>
          <p:nvPr/>
        </p:nvSpPr>
        <p:spPr>
          <a:xfrm>
            <a:off x="4750594" y="3336131"/>
            <a:ext cx="714375" cy="500063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Won't-Have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5572125" y="3336131"/>
            <a:ext cx="3000375" cy="571500"/>
          </a:xfrm>
          <a:prstGeom prst="rect">
            <a:avLst/>
          </a:prstGeom>
          <a:noFill/>
          <a:ln/>
        </p:spPr>
        <p:txBody>
          <a:bodyPr wrap="square" lIns="0" tIns="68072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Kifejezetten a jelenlegi szállítási cikluson kívül esik. Kulcsfontosságú a hatókörbővülés (scope creep) megelőzésében. 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4750594" y="4050506"/>
            <a:ext cx="3821906" cy="66436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9" name="Text 26"/>
          <p:cNvSpPr/>
          <p:nvPr/>
        </p:nvSpPr>
        <p:spPr>
          <a:xfrm>
            <a:off x="4750594" y="4050506"/>
            <a:ext cx="3821906" cy="664369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kiszámítja a Must-Have és Should-Have elemek teljes fejlesztési erőfeszítését, és ha ez meghaladja a rendelkezésre álló projektidőt, kritikusként jelöli meg és javasolja a prioritások módosítását. 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449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Szintézis és PMI Megfelelés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100138"/>
            <a:ext cx="416932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Szintű Architektúrális Terv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571500" y="1550194"/>
            <a:ext cx="4169327" cy="614363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6" name="Text 3"/>
          <p:cNvSpPr/>
          <p:nvPr/>
        </p:nvSpPr>
        <p:spPr>
          <a:xfrm>
            <a:off x="750094" y="1678781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Stratégiai Kontextus Réteg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50094" y="1885950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&amp; SWOT Elemzés – Makrokörnyezet és szervezeti stratégia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571500" y="2250281"/>
            <a:ext cx="4169327" cy="61436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Text 6"/>
          <p:cNvSpPr/>
          <p:nvPr/>
        </p:nvSpPr>
        <p:spPr>
          <a:xfrm>
            <a:off x="750094" y="2378869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Projekt Alapozó Réteg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50094" y="2586038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Igényfelmérés, Érdekelt Fél Elemzés, Üzleti Eset</a:t>
            </a:r>
            <a:endParaRPr lang="en-US" sz="732" dirty="0"/>
          </a:p>
        </p:txBody>
      </p:sp>
      <p:sp>
        <p:nvSpPr>
          <p:cNvPr id="11" name="Shape 8"/>
          <p:cNvSpPr/>
          <p:nvPr/>
        </p:nvSpPr>
        <p:spPr>
          <a:xfrm>
            <a:off x="571500" y="2950369"/>
            <a:ext cx="4169327" cy="614363"/>
          </a:xfrm>
          <a:prstGeom prst="rect">
            <a:avLst/>
          </a:prstGeom>
          <a:solidFill>
            <a:srgbClr val="5C6BC0"/>
          </a:solidFill>
          <a:ln/>
        </p:spPr>
      </p:sp>
      <p:sp>
        <p:nvSpPr>
          <p:cNvPr id="12" name="Text 9"/>
          <p:cNvSpPr/>
          <p:nvPr/>
        </p:nvSpPr>
        <p:spPr>
          <a:xfrm>
            <a:off x="750094" y="3078956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Végrehajtási és Definíciós Réteg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750094" y="3286125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Követelményfeltárás, Elemzés, Modellezés (BPMN/UML), Priorizálás (MoSCoW)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571500" y="3650456"/>
            <a:ext cx="4169327" cy="614363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15" name="Text 12"/>
          <p:cNvSpPr/>
          <p:nvPr/>
        </p:nvSpPr>
        <p:spPr>
          <a:xfrm>
            <a:off x="750094" y="3779044"/>
            <a:ext cx="381213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Validációs és Ellenőrzési Réteg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750094" y="3986213"/>
            <a:ext cx="38121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Verifikáció, Validáció és Nyomonkövethetőség</a:t>
            </a:r>
            <a:endParaRPr lang="en-US" sz="732" dirty="0"/>
          </a:p>
        </p:txBody>
      </p:sp>
      <p:sp>
        <p:nvSpPr>
          <p:cNvPr id="17" name="Shape 14"/>
          <p:cNvSpPr/>
          <p:nvPr/>
        </p:nvSpPr>
        <p:spPr>
          <a:xfrm>
            <a:off x="571500" y="4514850"/>
            <a:ext cx="4169327" cy="835819"/>
          </a:xfrm>
          <a:prstGeom prst="rect">
            <a:avLst/>
          </a:prstGeom>
          <a:solidFill>
            <a:srgbClr val="FF6F00"/>
          </a:solidFill>
          <a:ln/>
        </p:spPr>
      </p:sp>
      <p:sp>
        <p:nvSpPr>
          <p:cNvPr id="18" name="Text 15"/>
          <p:cNvSpPr/>
          <p:nvPr/>
        </p:nvSpPr>
        <p:spPr>
          <a:xfrm>
            <a:off x="714375" y="4657725"/>
            <a:ext cx="388357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Központi Érvelési Motor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714375" y="4907756"/>
            <a:ext cx="388357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modult tájékoztató ontológia: Változás, Igény, Megoldás, Érdekelt fél, Érték, Kontextus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098014" y="1100138"/>
            <a:ext cx="347445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PMI Üzleti Elemzési Útmutató</a:t>
            </a:r>
            <a:endParaRPr lang="en-US" sz="1238" dirty="0"/>
          </a:p>
        </p:txBody>
      </p:sp>
      <p:sp>
        <p:nvSpPr>
          <p:cNvPr id="21" name="Text 18"/>
          <p:cNvSpPr/>
          <p:nvPr/>
        </p:nvSpPr>
        <p:spPr>
          <a:xfrm>
            <a:off x="5098014" y="1562695"/>
            <a:ext cx="266905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PMI Guide to Business Analysis a szakma alapvető, 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7767070" y="1562695"/>
            <a:ext cx="5309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ANSI által 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5098014" y="1734145"/>
            <a:ext cx="11839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akkreditált szabványa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6282007" y="1734145"/>
            <a:ext cx="211421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Az MI folyamatainak ehhez való igazítása 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5098014" y="1905595"/>
            <a:ext cx="240576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biztosítja a hitelességet és a vállalati elfogadást. </a:t>
            </a:r>
            <a:endParaRPr lang="en-US" sz="785" dirty="0"/>
          </a:p>
        </p:txBody>
      </p:sp>
      <p:sp>
        <p:nvSpPr>
          <p:cNvPr id="26" name="Shape 23"/>
          <p:cNvSpPr/>
          <p:nvPr/>
        </p:nvSpPr>
        <p:spPr>
          <a:xfrm>
            <a:off x="5098014" y="2207419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27" name="Text 24"/>
          <p:cNvSpPr/>
          <p:nvPr/>
        </p:nvSpPr>
        <p:spPr>
          <a:xfrm>
            <a:off x="5098014" y="220741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5398052" y="2207419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Meghatározás és Összehangolás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5398052" y="2396728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Elemzési és Igényfelmérési modulok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5098014" y="2621756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31" name="Text 28"/>
          <p:cNvSpPr/>
          <p:nvPr/>
        </p:nvSpPr>
        <p:spPr>
          <a:xfrm>
            <a:off x="5098014" y="262175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5398052" y="2621756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Kezdeményezés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5398052" y="2811066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és Alapító Okirat támogató funkciók</a:t>
            </a:r>
            <a:endParaRPr lang="en-US" sz="680" dirty="0"/>
          </a:p>
        </p:txBody>
      </p:sp>
      <p:sp>
        <p:nvSpPr>
          <p:cNvPr id="34" name="Shape 31"/>
          <p:cNvSpPr/>
          <p:nvPr/>
        </p:nvSpPr>
        <p:spPr>
          <a:xfrm>
            <a:off x="5098014" y="3036094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35" name="Text 32"/>
          <p:cNvSpPr/>
          <p:nvPr/>
        </p:nvSpPr>
        <p:spPr>
          <a:xfrm>
            <a:off x="5098014" y="3036094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5398052" y="3036094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Tervezés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5398052" y="3225403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Bevonási Terv és Követelménykezelési Terv generálása</a:t>
            </a:r>
            <a:endParaRPr lang="en-US" sz="680" dirty="0"/>
          </a:p>
        </p:txBody>
      </p:sp>
      <p:sp>
        <p:nvSpPr>
          <p:cNvPr id="38" name="Shape 35"/>
          <p:cNvSpPr/>
          <p:nvPr/>
        </p:nvSpPr>
        <p:spPr>
          <a:xfrm>
            <a:off x="5098014" y="3450431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39" name="Text 36"/>
          <p:cNvSpPr/>
          <p:nvPr/>
        </p:nvSpPr>
        <p:spPr>
          <a:xfrm>
            <a:off x="5098014" y="345043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5398052" y="3450431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Végrehajtás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5398052" y="3639741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Feltárási, Elemzési, Modellezési és Priorizálási modulok</a:t>
            </a:r>
            <a:endParaRPr lang="en-US" sz="680" dirty="0"/>
          </a:p>
        </p:txBody>
      </p:sp>
      <p:sp>
        <p:nvSpPr>
          <p:cNvPr id="42" name="Shape 39"/>
          <p:cNvSpPr/>
          <p:nvPr/>
        </p:nvSpPr>
        <p:spPr>
          <a:xfrm>
            <a:off x="5098014" y="3864769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43" name="Text 40"/>
          <p:cNvSpPr/>
          <p:nvPr/>
        </p:nvSpPr>
        <p:spPr>
          <a:xfrm>
            <a:off x="5098014" y="386476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5398052" y="3864769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Ellenőrzés és Szabályozás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5398052" y="4054078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Nyomonkövethetőségi és változáskezelési funkciók</a:t>
            </a:r>
            <a:endParaRPr lang="en-US" sz="680" dirty="0"/>
          </a:p>
        </p:txBody>
      </p:sp>
      <p:sp>
        <p:nvSpPr>
          <p:cNvPr id="46" name="Shape 43"/>
          <p:cNvSpPr/>
          <p:nvPr/>
        </p:nvSpPr>
        <p:spPr>
          <a:xfrm>
            <a:off x="5098014" y="4279106"/>
            <a:ext cx="214313" cy="214313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47" name="Text 44"/>
          <p:cNvSpPr/>
          <p:nvPr/>
        </p:nvSpPr>
        <p:spPr>
          <a:xfrm>
            <a:off x="5098014" y="427910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5398052" y="4279106"/>
            <a:ext cx="317442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Kiadás</a:t>
            </a:r>
            <a:endParaRPr lang="en-US" sz="785" dirty="0"/>
          </a:p>
        </p:txBody>
      </p:sp>
      <p:sp>
        <p:nvSpPr>
          <p:cNvPr id="49" name="Text 46"/>
          <p:cNvSpPr/>
          <p:nvPr/>
        </p:nvSpPr>
        <p:spPr>
          <a:xfrm>
            <a:off x="5398052" y="4468416"/>
            <a:ext cx="317442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Megoldásértékelési támogatás</a:t>
            </a:r>
            <a:endParaRPr lang="en-US" sz="680" dirty="0"/>
          </a:p>
        </p:txBody>
      </p:sp>
      <p:sp>
        <p:nvSpPr>
          <p:cNvPr id="50" name="Shape 47"/>
          <p:cNvSpPr/>
          <p:nvPr/>
        </p:nvSpPr>
        <p:spPr>
          <a:xfrm>
            <a:off x="5098014" y="4822031"/>
            <a:ext cx="3474458" cy="69433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1" name="Text 48"/>
          <p:cNvSpPr/>
          <p:nvPr/>
        </p:nvSpPr>
        <p:spPr>
          <a:xfrm>
            <a:off x="5205171" y="4939903"/>
            <a:ext cx="1312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és Adaptálható: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6518058" y="4939903"/>
            <a:ext cx="19455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architektúra alkalmazkodik különböző 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5205171" y="5099912"/>
            <a:ext cx="318201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projektmódszertanokhoz (prediktív, hibrid, adaptív/agilis), biztosítva 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5205171" y="5259921"/>
            <a:ext cx="22817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rugalmasságot és a szakmai megbízhatóságot. 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2025-10-12T08:41:59Z</dcterms:created>
  <dcterms:modified xsi:type="dcterms:W3CDTF">2025-10-12T08:41:59Z</dcterms:modified>
</cp:coreProperties>
</file>