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FF6F0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7000875" y="2571750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932859" y="1477696"/>
            <a:ext cx="5278282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Autonóm Üzleti Elemző MI</a:t>
            </a:r>
            <a:endParaRPr lang="en-US" sz="3150" dirty="0"/>
          </a:p>
        </p:txBody>
      </p:sp>
      <p:sp>
        <p:nvSpPr>
          <p:cNvPr id="7" name="Text 4"/>
          <p:cNvSpPr/>
          <p:nvPr/>
        </p:nvSpPr>
        <p:spPr>
          <a:xfrm>
            <a:off x="2480723" y="1957750"/>
            <a:ext cx="4182526" cy="5447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Terve</a:t>
            </a:r>
            <a:endParaRPr lang="en-US" sz="3150" dirty="0"/>
          </a:p>
        </p:txBody>
      </p:sp>
      <p:sp>
        <p:nvSpPr>
          <p:cNvPr id="8" name="Shape 5"/>
          <p:cNvSpPr/>
          <p:nvPr/>
        </p:nvSpPr>
        <p:spPr>
          <a:xfrm>
            <a:off x="4143375" y="2686050"/>
            <a:ext cx="857250" cy="28575"/>
          </a:xfrm>
          <a:prstGeom prst="rect">
            <a:avLst/>
          </a:prstGeom>
          <a:solidFill>
            <a:srgbClr val="FF6F00"/>
          </a:solidFill>
          <a:ln/>
        </p:spPr>
      </p:sp>
      <p:sp>
        <p:nvSpPr>
          <p:cNvPr id="9" name="Text 6"/>
          <p:cNvSpPr/>
          <p:nvPr/>
        </p:nvSpPr>
        <p:spPr>
          <a:xfrm>
            <a:off x="2861965" y="2716411"/>
            <a:ext cx="3420042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Keretrendszer a Tudás, Folyamatok és</a:t>
            </a:r>
            <a:endParaRPr lang="en-US" sz="1575" dirty="0"/>
          </a:p>
        </p:txBody>
      </p:sp>
      <p:sp>
        <p:nvSpPr>
          <p:cNvPr id="10" name="Text 7"/>
          <p:cNvSpPr/>
          <p:nvPr/>
        </p:nvSpPr>
        <p:spPr>
          <a:xfrm>
            <a:off x="3233217" y="2996440"/>
            <a:ext cx="2677539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Döntési Intelligencia Számára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714375"/>
            <a:ext cx="2500313" cy="2500313"/>
          </a:xfrm>
          <a:prstGeom prst="ellipse">
            <a:avLst/>
          </a:prstGeom>
          <a:solidFill>
            <a:srgbClr val="FFFFFF">
              <a:alpha val="8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28625" y="3786188"/>
            <a:ext cx="1785938" cy="1785938"/>
          </a:xfrm>
          <a:prstGeom prst="ellipse">
            <a:avLst/>
          </a:prstGeom>
          <a:solidFill>
            <a:srgbClr val="FF6F00">
              <a:alpha val="8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Értékajánlat és Implementációs Perspektíva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500063" y="950119"/>
            <a:ext cx="3929063" cy="29289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Kulcsfontosságú Értékek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500063" y="1407319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8" name="Text 5"/>
          <p:cNvSpPr/>
          <p:nvPr/>
        </p:nvSpPr>
        <p:spPr>
          <a:xfrm>
            <a:off x="657225" y="1382316"/>
            <a:ext cx="83796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Átfogó integráció: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495192" y="1382316"/>
            <a:ext cx="274308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Hét modul együttműködése biztosítja a stratégiai elemzéstől a 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657225" y="1530883"/>
            <a:ext cx="234317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validált követelményekig tartó folyamatos értékláncot </a:t>
            </a:r>
            <a:endParaRPr lang="en-US" sz="680" dirty="0"/>
          </a:p>
        </p:txBody>
      </p:sp>
      <p:sp>
        <p:nvSpPr>
          <p:cNvPr id="11" name="Shape 8"/>
          <p:cNvSpPr/>
          <p:nvPr/>
        </p:nvSpPr>
        <p:spPr>
          <a:xfrm>
            <a:off x="500063" y="1804467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2" name="Text 9"/>
          <p:cNvSpPr/>
          <p:nvPr/>
        </p:nvSpPr>
        <p:spPr>
          <a:xfrm>
            <a:off x="657225" y="1779463"/>
            <a:ext cx="106893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Kognitív konzisztencia: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1726164" y="1779463"/>
            <a:ext cx="242909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BACCM™ alapú érvelési motor garantálja az üzleti érték 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657225" y="1928031"/>
            <a:ext cx="116811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fókuszt minden döntésben 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500063" y="2201614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16" name="Text 13"/>
          <p:cNvSpPr/>
          <p:nvPr/>
        </p:nvSpPr>
        <p:spPr>
          <a:xfrm>
            <a:off x="657225" y="2176611"/>
            <a:ext cx="116392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intelligencia: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1821154" y="2176611"/>
            <a:ext cx="227902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Automatizált PESTLE/SWOT monitorozás és proaktív 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657225" y="2325179"/>
            <a:ext cx="1213628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kockázatkezelés </a:t>
            </a:r>
            <a:endParaRPr lang="en-US" sz="680" dirty="0"/>
          </a:p>
        </p:txBody>
      </p:sp>
      <p:sp>
        <p:nvSpPr>
          <p:cNvPr id="19" name="Shape 16"/>
          <p:cNvSpPr/>
          <p:nvPr/>
        </p:nvSpPr>
        <p:spPr>
          <a:xfrm>
            <a:off x="500063" y="2598762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0" name="Text 17"/>
          <p:cNvSpPr/>
          <p:nvPr/>
        </p:nvSpPr>
        <p:spPr>
          <a:xfrm>
            <a:off x="657225" y="2573759"/>
            <a:ext cx="128467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 életciklus támogatás: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941900" y="2573759"/>
            <a:ext cx="244126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Követelmények feltárásától a verifikációig és validációig 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657225" y="2722327"/>
            <a:ext cx="109651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integrált folyamatkezelés </a:t>
            </a:r>
            <a:endParaRPr lang="en-US" sz="680" dirty="0"/>
          </a:p>
        </p:txBody>
      </p:sp>
      <p:sp>
        <p:nvSpPr>
          <p:cNvPr id="23" name="Shape 20"/>
          <p:cNvSpPr/>
          <p:nvPr/>
        </p:nvSpPr>
        <p:spPr>
          <a:xfrm>
            <a:off x="500063" y="2995910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4" name="Text 21"/>
          <p:cNvSpPr/>
          <p:nvPr/>
        </p:nvSpPr>
        <p:spPr>
          <a:xfrm>
            <a:off x="657225" y="2970907"/>
            <a:ext cx="76795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fordítás: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1425178" y="2970907"/>
            <a:ext cx="288462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BPMN modellezés áthidalja az üzleti és technikai nyelvezet közötti 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657225" y="3119475"/>
            <a:ext cx="4907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szakadékot </a:t>
            </a:r>
            <a:endParaRPr lang="en-US" sz="680" dirty="0"/>
          </a:p>
        </p:txBody>
      </p:sp>
      <p:sp>
        <p:nvSpPr>
          <p:cNvPr id="27" name="Shape 24"/>
          <p:cNvSpPr/>
          <p:nvPr/>
        </p:nvSpPr>
        <p:spPr>
          <a:xfrm>
            <a:off x="500063" y="3393058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28" name="Text 25"/>
          <p:cNvSpPr/>
          <p:nvPr/>
        </p:nvSpPr>
        <p:spPr>
          <a:xfrm>
            <a:off x="657225" y="3368055"/>
            <a:ext cx="126673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Objektív döntéstámogatás: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1923957" y="3368055"/>
            <a:ext cx="249819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Adatvezérelt üzleti eset generálás és intelligens MoSCoW 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657225" y="3516623"/>
            <a:ext cx="4542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priorizálás </a:t>
            </a:r>
            <a:endParaRPr lang="en-US" sz="680" dirty="0"/>
          </a:p>
        </p:txBody>
      </p:sp>
      <p:sp>
        <p:nvSpPr>
          <p:cNvPr id="31" name="Shape 28"/>
          <p:cNvSpPr/>
          <p:nvPr/>
        </p:nvSpPr>
        <p:spPr>
          <a:xfrm>
            <a:off x="500063" y="3790206"/>
            <a:ext cx="71438" cy="71438"/>
          </a:xfrm>
          <a:prstGeom prst="ellipse">
            <a:avLst/>
          </a:prstGeom>
          <a:solidFill>
            <a:srgbClr val="FF6F00"/>
          </a:solidFill>
          <a:ln/>
        </p:spPr>
      </p:sp>
      <p:sp>
        <p:nvSpPr>
          <p:cNvPr id="32" name="Text 29"/>
          <p:cNvSpPr/>
          <p:nvPr/>
        </p:nvSpPr>
        <p:spPr>
          <a:xfrm>
            <a:off x="657225" y="3765203"/>
            <a:ext cx="91013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Szakmai hitelesség: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1567355" y="3765203"/>
            <a:ext cx="274381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PMI szabványokhoz való igazítás biztosítja az auditálhatóságot 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657225" y="3913770"/>
            <a:ext cx="581937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és elfogadást 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4714875" y="950119"/>
            <a:ext cx="3929063" cy="29289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Implementációs Szempontok</a:t>
            </a:r>
            <a:endParaRPr lang="en-US" sz="1046" dirty="0"/>
          </a:p>
        </p:txBody>
      </p:sp>
      <p:sp>
        <p:nvSpPr>
          <p:cNvPr id="36" name="Shape 33"/>
          <p:cNvSpPr/>
          <p:nvPr/>
        </p:nvSpPr>
        <p:spPr>
          <a:xfrm>
            <a:off x="4714875" y="1371600"/>
            <a:ext cx="200025" cy="2000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4714875" y="13716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5000625" y="1371600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Bevezetés</a:t>
            </a:r>
            <a:endParaRPr lang="en-US" sz="732" dirty="0"/>
          </a:p>
        </p:txBody>
      </p:sp>
      <p:sp>
        <p:nvSpPr>
          <p:cNvPr id="39" name="Text 36"/>
          <p:cNvSpPr/>
          <p:nvPr/>
        </p:nvSpPr>
        <p:spPr>
          <a:xfrm>
            <a:off x="5000625" y="1543050"/>
            <a:ext cx="36433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Fokozatos implementáció lehetősége szervezeti igények szerint</a:t>
            </a:r>
            <a:endParaRPr lang="en-US" sz="628" dirty="0"/>
          </a:p>
        </p:txBody>
      </p:sp>
      <p:sp>
        <p:nvSpPr>
          <p:cNvPr id="40" name="Shape 37"/>
          <p:cNvSpPr/>
          <p:nvPr/>
        </p:nvSpPr>
        <p:spPr>
          <a:xfrm>
            <a:off x="4714875" y="1771650"/>
            <a:ext cx="200025" cy="2000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4714875" y="17716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42" name="Text 39"/>
          <p:cNvSpPr/>
          <p:nvPr/>
        </p:nvSpPr>
        <p:spPr>
          <a:xfrm>
            <a:off x="5000625" y="1771650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Módszertani Rugalmasság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5000625" y="1943100"/>
            <a:ext cx="36433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Adaptálható prediktív, hibrid és agilis környezetekhez</a:t>
            </a:r>
            <a:endParaRPr lang="en-US" sz="628" dirty="0"/>
          </a:p>
        </p:txBody>
      </p:sp>
      <p:sp>
        <p:nvSpPr>
          <p:cNvPr id="44" name="Shape 41"/>
          <p:cNvSpPr/>
          <p:nvPr/>
        </p:nvSpPr>
        <p:spPr>
          <a:xfrm>
            <a:off x="4714875" y="2171700"/>
            <a:ext cx="200025" cy="2000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5" name="Text 42"/>
          <p:cNvSpPr/>
          <p:nvPr/>
        </p:nvSpPr>
        <p:spPr>
          <a:xfrm>
            <a:off x="4714875" y="21717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6" name="Text 43"/>
          <p:cNvSpPr/>
          <p:nvPr/>
        </p:nvSpPr>
        <p:spPr>
          <a:xfrm>
            <a:off x="5000625" y="2171700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Adatintegráció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5000625" y="2343150"/>
            <a:ext cx="36433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Valós idejű adatfolyamok és vállalati rendszerek összekapcsolása</a:t>
            </a:r>
            <a:endParaRPr lang="en-US" sz="628" dirty="0"/>
          </a:p>
        </p:txBody>
      </p:sp>
      <p:sp>
        <p:nvSpPr>
          <p:cNvPr id="48" name="Shape 45"/>
          <p:cNvSpPr/>
          <p:nvPr/>
        </p:nvSpPr>
        <p:spPr>
          <a:xfrm>
            <a:off x="4714875" y="2571750"/>
            <a:ext cx="200025" cy="2000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9" name="Text 46"/>
          <p:cNvSpPr/>
          <p:nvPr/>
        </p:nvSpPr>
        <p:spPr>
          <a:xfrm>
            <a:off x="4714875" y="25717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5000625" y="2571750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Tudásgráf Fejlesztés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5000625" y="2743200"/>
            <a:ext cx="36433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finomítás és tanulás a használat során</a:t>
            </a:r>
            <a:endParaRPr lang="en-US" sz="628" dirty="0"/>
          </a:p>
        </p:txBody>
      </p:sp>
      <p:sp>
        <p:nvSpPr>
          <p:cNvPr id="52" name="Shape 49"/>
          <p:cNvSpPr/>
          <p:nvPr/>
        </p:nvSpPr>
        <p:spPr>
          <a:xfrm>
            <a:off x="4714875" y="2971800"/>
            <a:ext cx="200025" cy="2000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53" name="Text 50"/>
          <p:cNvSpPr/>
          <p:nvPr/>
        </p:nvSpPr>
        <p:spPr>
          <a:xfrm>
            <a:off x="4714875" y="29718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5000625" y="2971800"/>
            <a:ext cx="36433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Átláthatóság &amp; Bizalom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5000625" y="3143250"/>
            <a:ext cx="36433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döntés visszavezethető PMI folyamatokra és BACCM™ keretrendszerre</a:t>
            </a:r>
            <a:endParaRPr lang="en-US" sz="628" dirty="0"/>
          </a:p>
        </p:txBody>
      </p:sp>
      <p:sp>
        <p:nvSpPr>
          <p:cNvPr id="56" name="Shape 53"/>
          <p:cNvSpPr/>
          <p:nvPr/>
        </p:nvSpPr>
        <p:spPr>
          <a:xfrm>
            <a:off x="500063" y="4265935"/>
            <a:ext cx="8143875" cy="651477"/>
          </a:xfrm>
          <a:prstGeom prst="rect">
            <a:avLst/>
          </a:prstGeom>
          <a:solidFill>
            <a:srgbClr val="FF6F00">
              <a:alpha val="15000"/>
            </a:srgbClr>
          </a:solidFill>
          <a:ln/>
        </p:spPr>
      </p:sp>
      <p:sp>
        <p:nvSpPr>
          <p:cNvPr id="57" name="Text 54"/>
          <p:cNvSpPr/>
          <p:nvPr/>
        </p:nvSpPr>
        <p:spPr>
          <a:xfrm>
            <a:off x="675419" y="4421312"/>
            <a:ext cx="2317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autonóm üzleti elemző MI architektúra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2992868" y="4421312"/>
            <a:ext cx="13420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intelligenciát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4334889" y="4421312"/>
            <a:ext cx="41336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nyújt, amely képes a makrokörnyezet folyamatos monitorozására, komplex 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1043211" y="4604175"/>
            <a:ext cx="705757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dinamikák kezelésére és objektív, szakmailag védhető döntések támogatására az üzleti elemzés teljes spektrumában. 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Architektúra Áttekintése: Folyamat és Adatáramlás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00063" y="950119"/>
            <a:ext cx="2505084" cy="428625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5" name="Text 2"/>
          <p:cNvSpPr/>
          <p:nvPr/>
        </p:nvSpPr>
        <p:spPr>
          <a:xfrm>
            <a:off x="500063" y="950119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Külső Környezet Adatok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3076584" y="1035844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3319472" y="950119"/>
            <a:ext cx="2505084" cy="428625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8" name="Text 5"/>
          <p:cNvSpPr/>
          <p:nvPr/>
        </p:nvSpPr>
        <p:spPr>
          <a:xfrm>
            <a:off x="3704369" y="1094780"/>
            <a:ext cx="106829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4772667" y="1094780"/>
            <a:ext cx="66699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(PESTLE/SWOT)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5895994" y="1035844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6138881" y="950119"/>
            <a:ext cx="2505084" cy="428625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12" name="Text 9"/>
          <p:cNvSpPr/>
          <p:nvPr/>
        </p:nvSpPr>
        <p:spPr>
          <a:xfrm>
            <a:off x="6138881" y="950119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Kontextus</a:t>
            </a:r>
            <a:endParaRPr lang="en-US" sz="680" dirty="0"/>
          </a:p>
        </p:txBody>
      </p:sp>
      <p:sp>
        <p:nvSpPr>
          <p:cNvPr id="13" name="Text 10"/>
          <p:cNvSpPr/>
          <p:nvPr/>
        </p:nvSpPr>
        <p:spPr>
          <a:xfrm>
            <a:off x="500063" y="1435894"/>
            <a:ext cx="8143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500063" y="1707356"/>
            <a:ext cx="2505084" cy="428625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Text 12"/>
          <p:cNvSpPr/>
          <p:nvPr/>
        </p:nvSpPr>
        <p:spPr>
          <a:xfrm>
            <a:off x="500063" y="1707356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Igények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3076584" y="1793081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3319472" y="1707356"/>
            <a:ext cx="2505084" cy="428625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8" name="Text 15"/>
          <p:cNvSpPr/>
          <p:nvPr/>
        </p:nvSpPr>
        <p:spPr>
          <a:xfrm>
            <a:off x="3746841" y="1852017"/>
            <a:ext cx="86054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Elemző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4607384" y="1852017"/>
            <a:ext cx="78977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&amp; Bevonási Motor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5895994" y="1793081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1" name="Shape 18"/>
          <p:cNvSpPr/>
          <p:nvPr/>
        </p:nvSpPr>
        <p:spPr>
          <a:xfrm>
            <a:off x="6138881" y="1707356"/>
            <a:ext cx="2505084" cy="428625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22" name="Text 19"/>
          <p:cNvSpPr/>
          <p:nvPr/>
        </p:nvSpPr>
        <p:spPr>
          <a:xfrm>
            <a:off x="6138881" y="1707356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&amp; Terv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500063" y="2193131"/>
            <a:ext cx="8143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24" name="Shape 21"/>
          <p:cNvSpPr/>
          <p:nvPr/>
        </p:nvSpPr>
        <p:spPr>
          <a:xfrm>
            <a:off x="500063" y="2464594"/>
            <a:ext cx="2505084" cy="428625"/>
          </a:xfrm>
          <a:prstGeom prst="rect">
            <a:avLst/>
          </a:prstGeom>
          <a:solidFill>
            <a:srgbClr val="5C6BC0"/>
          </a:solidFill>
          <a:ln/>
        </p:spPr>
      </p:sp>
      <p:sp>
        <p:nvSpPr>
          <p:cNvPr id="25" name="Text 22"/>
          <p:cNvSpPr/>
          <p:nvPr/>
        </p:nvSpPr>
        <p:spPr>
          <a:xfrm>
            <a:off x="500063" y="2464594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Nyers Követelmények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3076584" y="2550319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7" name="Shape 24"/>
          <p:cNvSpPr/>
          <p:nvPr/>
        </p:nvSpPr>
        <p:spPr>
          <a:xfrm>
            <a:off x="3319472" y="2464594"/>
            <a:ext cx="2505084" cy="428625"/>
          </a:xfrm>
          <a:prstGeom prst="rect">
            <a:avLst/>
          </a:prstGeom>
          <a:solidFill>
            <a:srgbClr val="5C6BC0"/>
          </a:solidFill>
          <a:ln/>
        </p:spPr>
      </p:sp>
      <p:sp>
        <p:nvSpPr>
          <p:cNvPr id="28" name="Text 25"/>
          <p:cNvSpPr/>
          <p:nvPr/>
        </p:nvSpPr>
        <p:spPr>
          <a:xfrm>
            <a:off x="3638764" y="2609255"/>
            <a:ext cx="101924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Életciklus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4658004" y="2609255"/>
            <a:ext cx="84726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Kezelő + Modellező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5895994" y="2550319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31" name="Shape 28"/>
          <p:cNvSpPr/>
          <p:nvPr/>
        </p:nvSpPr>
        <p:spPr>
          <a:xfrm>
            <a:off x="6138881" y="2464594"/>
            <a:ext cx="2505084" cy="428625"/>
          </a:xfrm>
          <a:prstGeom prst="rect">
            <a:avLst/>
          </a:prstGeom>
          <a:solidFill>
            <a:srgbClr val="5C6BC0"/>
          </a:solidFill>
          <a:ln/>
        </p:spPr>
      </p:sp>
      <p:sp>
        <p:nvSpPr>
          <p:cNvPr id="32" name="Text 29"/>
          <p:cNvSpPr/>
          <p:nvPr/>
        </p:nvSpPr>
        <p:spPr>
          <a:xfrm>
            <a:off x="6138881" y="2464594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Priorizált Specifikációk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500063" y="2950369"/>
            <a:ext cx="8143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34" name="Shape 31"/>
          <p:cNvSpPr/>
          <p:nvPr/>
        </p:nvSpPr>
        <p:spPr>
          <a:xfrm>
            <a:off x="500063" y="3221831"/>
            <a:ext cx="2505084" cy="428625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35" name="Text 32"/>
          <p:cNvSpPr/>
          <p:nvPr/>
        </p:nvSpPr>
        <p:spPr>
          <a:xfrm>
            <a:off x="500063" y="3221831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Specifikációk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3076584" y="3307556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37" name="Shape 34"/>
          <p:cNvSpPr/>
          <p:nvPr/>
        </p:nvSpPr>
        <p:spPr>
          <a:xfrm>
            <a:off x="3319472" y="3221831"/>
            <a:ext cx="2505084" cy="428625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38" name="Text 35"/>
          <p:cNvSpPr/>
          <p:nvPr/>
        </p:nvSpPr>
        <p:spPr>
          <a:xfrm>
            <a:off x="3711011" y="3366492"/>
            <a:ext cx="131235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Validációs &amp; Döntéstámogató</a:t>
            </a:r>
            <a:endParaRPr lang="en-US" sz="680" dirty="0"/>
          </a:p>
        </p:txBody>
      </p:sp>
      <p:sp>
        <p:nvSpPr>
          <p:cNvPr id="39" name="Text 36"/>
          <p:cNvSpPr/>
          <p:nvPr/>
        </p:nvSpPr>
        <p:spPr>
          <a:xfrm>
            <a:off x="5023368" y="3366492"/>
            <a:ext cx="40964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Rendszer</a:t>
            </a:r>
            <a:endParaRPr lang="en-US" sz="680" dirty="0"/>
          </a:p>
        </p:txBody>
      </p:sp>
      <p:sp>
        <p:nvSpPr>
          <p:cNvPr id="40" name="Text 37"/>
          <p:cNvSpPr/>
          <p:nvPr/>
        </p:nvSpPr>
        <p:spPr>
          <a:xfrm>
            <a:off x="5895994" y="3307556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41" name="Shape 38"/>
          <p:cNvSpPr/>
          <p:nvPr/>
        </p:nvSpPr>
        <p:spPr>
          <a:xfrm>
            <a:off x="6138881" y="3221831"/>
            <a:ext cx="2505084" cy="428625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42" name="Text 39"/>
          <p:cNvSpPr/>
          <p:nvPr/>
        </p:nvSpPr>
        <p:spPr>
          <a:xfrm>
            <a:off x="6138881" y="3221831"/>
            <a:ext cx="2505084" cy="428625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Jóváhagyott Követelmények</a:t>
            </a:r>
            <a:endParaRPr lang="en-US" sz="680" dirty="0"/>
          </a:p>
        </p:txBody>
      </p:sp>
      <p:sp>
        <p:nvSpPr>
          <p:cNvPr id="43" name="Text 40"/>
          <p:cNvSpPr/>
          <p:nvPr/>
        </p:nvSpPr>
        <p:spPr>
          <a:xfrm>
            <a:off x="500063" y="3829050"/>
            <a:ext cx="19556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575" dirty="0"/>
          </a:p>
        </p:txBody>
      </p:sp>
      <p:sp>
        <p:nvSpPr>
          <p:cNvPr id="44" name="Text 41"/>
          <p:cNvSpPr/>
          <p:nvPr/>
        </p:nvSpPr>
        <p:spPr>
          <a:xfrm>
            <a:off x="500063" y="3982641"/>
            <a:ext cx="1955602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Vezetők, Érdekelt felek, Elemzők, Fejlesztők</a:t>
            </a:r>
            <a:endParaRPr lang="en-US" sz="523" dirty="0"/>
          </a:p>
        </p:txBody>
      </p:sp>
      <p:sp>
        <p:nvSpPr>
          <p:cNvPr id="45" name="Text 42"/>
          <p:cNvSpPr/>
          <p:nvPr/>
        </p:nvSpPr>
        <p:spPr>
          <a:xfrm>
            <a:off x="2562820" y="3829050"/>
            <a:ext cx="19556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FŐBB INPUTOK</a:t>
            </a:r>
            <a:endParaRPr lang="en-US" sz="575" dirty="0"/>
          </a:p>
        </p:txBody>
      </p:sp>
      <p:sp>
        <p:nvSpPr>
          <p:cNvPr id="46" name="Text 43"/>
          <p:cNvSpPr/>
          <p:nvPr/>
        </p:nvSpPr>
        <p:spPr>
          <a:xfrm>
            <a:off x="2562820" y="3982641"/>
            <a:ext cx="1955602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Piaci adatok, Interjúk, Dokumentumok, Folyamatok</a:t>
            </a:r>
            <a:endParaRPr lang="en-US" sz="523" dirty="0"/>
          </a:p>
        </p:txBody>
      </p:sp>
      <p:sp>
        <p:nvSpPr>
          <p:cNvPr id="47" name="Text 44"/>
          <p:cNvSpPr/>
          <p:nvPr/>
        </p:nvSpPr>
        <p:spPr>
          <a:xfrm>
            <a:off x="4625578" y="3829050"/>
            <a:ext cx="19556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FŐBB OUTPUTOK</a:t>
            </a:r>
            <a:endParaRPr lang="en-US" sz="575" dirty="0"/>
          </a:p>
        </p:txBody>
      </p:sp>
      <p:sp>
        <p:nvSpPr>
          <p:cNvPr id="48" name="Text 45"/>
          <p:cNvSpPr/>
          <p:nvPr/>
        </p:nvSpPr>
        <p:spPr>
          <a:xfrm>
            <a:off x="4625578" y="3982641"/>
            <a:ext cx="1955602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Elemzések, Térképek, Modellek, Priorizált listák</a:t>
            </a:r>
            <a:endParaRPr lang="en-US" sz="523" dirty="0"/>
          </a:p>
        </p:txBody>
      </p:sp>
      <p:sp>
        <p:nvSpPr>
          <p:cNvPr id="49" name="Text 46"/>
          <p:cNvSpPr/>
          <p:nvPr/>
        </p:nvSpPr>
        <p:spPr>
          <a:xfrm>
            <a:off x="6688336" y="3829050"/>
            <a:ext cx="19556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575" dirty="0"/>
          </a:p>
        </p:txBody>
      </p:sp>
      <p:sp>
        <p:nvSpPr>
          <p:cNvPr id="50" name="Text 47"/>
          <p:cNvSpPr/>
          <p:nvPr/>
        </p:nvSpPr>
        <p:spPr>
          <a:xfrm>
            <a:off x="6688336" y="3982641"/>
            <a:ext cx="1955602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Validált, nyomon követhető követelményspecifikációk</a:t>
            </a:r>
            <a:endParaRPr lang="en-US" sz="52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Kognitív Keretrendszer: BACCM™ Alapú Érvelési Motor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00063" y="914400"/>
            <a:ext cx="3571875" cy="1089422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628650" y="1042988"/>
            <a:ext cx="3314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628650" y="1285875"/>
            <a:ext cx="571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Bemeneti: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1271588" y="1285875"/>
            <a:ext cx="26717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vezetők, Projekt szponzorok, Érdekelt felek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628650" y="1482328"/>
            <a:ext cx="571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Feldolgozó: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271588" y="1482328"/>
            <a:ext cx="26717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 Érvelési Motor (BACCM™ alapú)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628650" y="1678781"/>
            <a:ext cx="5715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Kimeneti: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1271588" y="1678781"/>
            <a:ext cx="26717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elemzők, Projektmenedzserek, Technikai csapatok</a:t>
            </a:r>
            <a:endParaRPr lang="en-US" sz="680" dirty="0"/>
          </a:p>
        </p:txBody>
      </p:sp>
      <p:sp>
        <p:nvSpPr>
          <p:cNvPr id="12" name="Shape 9"/>
          <p:cNvSpPr/>
          <p:nvPr/>
        </p:nvSpPr>
        <p:spPr>
          <a:xfrm>
            <a:off x="500063" y="2146697"/>
            <a:ext cx="3571875" cy="10572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3" name="Text 10"/>
          <p:cNvSpPr/>
          <p:nvPr/>
        </p:nvSpPr>
        <p:spPr>
          <a:xfrm>
            <a:off x="628650" y="2275284"/>
            <a:ext cx="3314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628650" y="2523530"/>
            <a:ext cx="178691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Üzleti problémák és lehetőségek leírása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628650" y="2662833"/>
            <a:ext cx="118120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Szervezeti stratégiai célok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628650" y="2802136"/>
            <a:ext cx="163951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Piaci és környezeti kontextus adatok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628650" y="2941439"/>
            <a:ext cx="153439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Érdekelt felek elvárásai és korlátai </a:t>
            </a:r>
            <a:endParaRPr lang="en-US" sz="680" dirty="0"/>
          </a:p>
        </p:txBody>
      </p:sp>
      <p:sp>
        <p:nvSpPr>
          <p:cNvPr id="18" name="Shape 15"/>
          <p:cNvSpPr/>
          <p:nvPr/>
        </p:nvSpPr>
        <p:spPr>
          <a:xfrm>
            <a:off x="500063" y="3346847"/>
            <a:ext cx="3571875" cy="1057275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Text 16"/>
          <p:cNvSpPr/>
          <p:nvPr/>
        </p:nvSpPr>
        <p:spPr>
          <a:xfrm>
            <a:off x="628650" y="3475434"/>
            <a:ext cx="3314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628650" y="3723680"/>
            <a:ext cx="142110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Strukturált problématér modell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628650" y="3862983"/>
            <a:ext cx="196029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Kontextualizált igény-megoldás párosítások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628650" y="4002286"/>
            <a:ext cx="133574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Értékalapú döntési javaslatok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628650" y="4141589"/>
            <a:ext cx="13906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Változáskezelési keretrendszer </a:t>
            </a:r>
            <a:endParaRPr lang="en-US" sz="680" dirty="0"/>
          </a:p>
        </p:txBody>
      </p:sp>
      <p:sp>
        <p:nvSpPr>
          <p:cNvPr id="24" name="Shape 21"/>
          <p:cNvSpPr/>
          <p:nvPr/>
        </p:nvSpPr>
        <p:spPr>
          <a:xfrm>
            <a:off x="500063" y="4546997"/>
            <a:ext cx="3571875" cy="77866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5" name="Text 22"/>
          <p:cNvSpPr/>
          <p:nvPr/>
        </p:nvSpPr>
        <p:spPr>
          <a:xfrm>
            <a:off x="628650" y="4675584"/>
            <a:ext cx="3314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628650" y="4918472"/>
            <a:ext cx="3314700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Minden elemzés konzisztens kognitív keretrendszeren alapul, amely biztosítja az üzleti érték fókuszt és a kontextus-tudatos döntéshozatalt 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4357688" y="914400"/>
            <a:ext cx="4286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Hat Alapkoncepciója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4357688" y="1214438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29" name="Text 26"/>
          <p:cNvSpPr/>
          <p:nvPr/>
        </p:nvSpPr>
        <p:spPr>
          <a:xfrm>
            <a:off x="4464844" y="1388399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</a:t>
            </a:r>
            <a:endParaRPr lang="en-US" sz="785" dirty="0"/>
          </a:p>
        </p:txBody>
      </p:sp>
      <p:sp>
        <p:nvSpPr>
          <p:cNvPr id="30" name="Text 27"/>
          <p:cNvSpPr/>
          <p:nvPr/>
        </p:nvSpPr>
        <p:spPr>
          <a:xfrm>
            <a:off x="4464844" y="1606283"/>
            <a:ext cx="1157288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Megoldandó probléma vagy lehetőség</a:t>
            </a:r>
            <a:endParaRPr lang="en-US" sz="575" dirty="0"/>
          </a:p>
        </p:txBody>
      </p:sp>
      <p:sp>
        <p:nvSpPr>
          <p:cNvPr id="31" name="Shape 28"/>
          <p:cNvSpPr/>
          <p:nvPr/>
        </p:nvSpPr>
        <p:spPr>
          <a:xfrm>
            <a:off x="5815013" y="1214438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32" name="Text 29"/>
          <p:cNvSpPr/>
          <p:nvPr/>
        </p:nvSpPr>
        <p:spPr>
          <a:xfrm>
            <a:off x="5922169" y="1388399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Változás</a:t>
            </a:r>
            <a:endParaRPr lang="en-US" sz="785" dirty="0"/>
          </a:p>
        </p:txBody>
      </p:sp>
      <p:sp>
        <p:nvSpPr>
          <p:cNvPr id="33" name="Text 30"/>
          <p:cNvSpPr/>
          <p:nvPr/>
        </p:nvSpPr>
        <p:spPr>
          <a:xfrm>
            <a:off x="5922169" y="1606283"/>
            <a:ext cx="1157288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igény kezelésére irányuló akció</a:t>
            </a:r>
            <a:endParaRPr lang="en-US" sz="575" dirty="0"/>
          </a:p>
        </p:txBody>
      </p:sp>
      <p:sp>
        <p:nvSpPr>
          <p:cNvPr id="34" name="Shape 31"/>
          <p:cNvSpPr/>
          <p:nvPr/>
        </p:nvSpPr>
        <p:spPr>
          <a:xfrm>
            <a:off x="7272338" y="1214438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35" name="Text 32"/>
          <p:cNvSpPr/>
          <p:nvPr/>
        </p:nvSpPr>
        <p:spPr>
          <a:xfrm>
            <a:off x="7379494" y="1443400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</a:t>
            </a:r>
            <a:endParaRPr lang="en-US" sz="785" dirty="0"/>
          </a:p>
        </p:txBody>
      </p:sp>
      <p:sp>
        <p:nvSpPr>
          <p:cNvPr id="36" name="Text 33"/>
          <p:cNvSpPr/>
          <p:nvPr/>
        </p:nvSpPr>
        <p:spPr>
          <a:xfrm>
            <a:off x="7379494" y="1661285"/>
            <a:ext cx="1157288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 igény kielégítésének módja</a:t>
            </a:r>
            <a:endParaRPr lang="en-US" sz="575" dirty="0"/>
          </a:p>
        </p:txBody>
      </p:sp>
      <p:sp>
        <p:nvSpPr>
          <p:cNvPr id="37" name="Shape 34"/>
          <p:cNvSpPr/>
          <p:nvPr/>
        </p:nvSpPr>
        <p:spPr>
          <a:xfrm>
            <a:off x="4357688" y="2085975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38" name="Text 35"/>
          <p:cNvSpPr/>
          <p:nvPr/>
        </p:nvSpPr>
        <p:spPr>
          <a:xfrm>
            <a:off x="4464844" y="2259936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</a:t>
            </a:r>
            <a:endParaRPr lang="en-US" sz="785" dirty="0"/>
          </a:p>
        </p:txBody>
      </p:sp>
      <p:sp>
        <p:nvSpPr>
          <p:cNvPr id="39" name="Text 36"/>
          <p:cNvSpPr/>
          <p:nvPr/>
        </p:nvSpPr>
        <p:spPr>
          <a:xfrm>
            <a:off x="4464844" y="2477821"/>
            <a:ext cx="1157288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Érintett személyek és szervezetek</a:t>
            </a:r>
            <a:endParaRPr lang="en-US" sz="575" dirty="0"/>
          </a:p>
        </p:txBody>
      </p:sp>
      <p:sp>
        <p:nvSpPr>
          <p:cNvPr id="40" name="Shape 37"/>
          <p:cNvSpPr/>
          <p:nvPr/>
        </p:nvSpPr>
        <p:spPr>
          <a:xfrm>
            <a:off x="5815013" y="2085975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1" name="Text 38"/>
          <p:cNvSpPr/>
          <p:nvPr/>
        </p:nvSpPr>
        <p:spPr>
          <a:xfrm>
            <a:off x="5922169" y="2259936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endParaRPr lang="en-US" sz="785" dirty="0"/>
          </a:p>
        </p:txBody>
      </p:sp>
      <p:sp>
        <p:nvSpPr>
          <p:cNvPr id="42" name="Text 39"/>
          <p:cNvSpPr/>
          <p:nvPr/>
        </p:nvSpPr>
        <p:spPr>
          <a:xfrm>
            <a:off x="5922169" y="2477821"/>
            <a:ext cx="1157288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megoldás hasznossága és fontossága</a:t>
            </a:r>
            <a:endParaRPr lang="en-US" sz="575" dirty="0"/>
          </a:p>
        </p:txBody>
      </p:sp>
      <p:sp>
        <p:nvSpPr>
          <p:cNvPr id="43" name="Shape 40"/>
          <p:cNvSpPr/>
          <p:nvPr/>
        </p:nvSpPr>
        <p:spPr>
          <a:xfrm>
            <a:off x="7272338" y="2085975"/>
            <a:ext cx="1371600" cy="78581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4" name="Text 41"/>
          <p:cNvSpPr/>
          <p:nvPr/>
        </p:nvSpPr>
        <p:spPr>
          <a:xfrm>
            <a:off x="7379494" y="2314938"/>
            <a:ext cx="11572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</a:t>
            </a:r>
            <a:endParaRPr lang="en-US" sz="785" dirty="0"/>
          </a:p>
        </p:txBody>
      </p:sp>
      <p:sp>
        <p:nvSpPr>
          <p:cNvPr id="45" name="Text 42"/>
          <p:cNvSpPr/>
          <p:nvPr/>
        </p:nvSpPr>
        <p:spPr>
          <a:xfrm>
            <a:off x="7379494" y="2532822"/>
            <a:ext cx="1157288" cy="1100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Környezet és körülmények</a:t>
            </a:r>
            <a:endParaRPr lang="en-US" sz="575" dirty="0"/>
          </a:p>
        </p:txBody>
      </p:sp>
      <p:sp>
        <p:nvSpPr>
          <p:cNvPr id="46" name="Shape 43"/>
          <p:cNvSpPr/>
          <p:nvPr/>
        </p:nvSpPr>
        <p:spPr>
          <a:xfrm>
            <a:off x="4357688" y="2978944"/>
            <a:ext cx="4286250" cy="8429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7" name="Text 44"/>
          <p:cNvSpPr/>
          <p:nvPr/>
        </p:nvSpPr>
        <p:spPr>
          <a:xfrm>
            <a:off x="4464844" y="3086100"/>
            <a:ext cx="40719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Érvelési Folyamat Példa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464844" y="3307556"/>
            <a:ext cx="835791" cy="407194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49" name="Text 46"/>
          <p:cNvSpPr/>
          <p:nvPr/>
        </p:nvSpPr>
        <p:spPr>
          <a:xfrm>
            <a:off x="4686021" y="3398639"/>
            <a:ext cx="37200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Kontextus</a:t>
            </a:r>
            <a:endParaRPr lang="en-US" sz="575" dirty="0"/>
          </a:p>
        </p:txBody>
      </p:sp>
      <p:sp>
        <p:nvSpPr>
          <p:cNvPr id="50" name="Text 47"/>
          <p:cNvSpPr/>
          <p:nvPr/>
        </p:nvSpPr>
        <p:spPr>
          <a:xfrm>
            <a:off x="4699220" y="3516511"/>
            <a:ext cx="34560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elemzése</a:t>
            </a:r>
            <a:endParaRPr lang="en-US" sz="575" dirty="0"/>
          </a:p>
        </p:txBody>
      </p:sp>
      <p:sp>
        <p:nvSpPr>
          <p:cNvPr id="51" name="Text 48"/>
          <p:cNvSpPr/>
          <p:nvPr/>
        </p:nvSpPr>
        <p:spPr>
          <a:xfrm>
            <a:off x="5336353" y="3414713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942" dirty="0"/>
          </a:p>
        </p:txBody>
      </p:sp>
      <p:sp>
        <p:nvSpPr>
          <p:cNvPr id="52" name="Shape 49"/>
          <p:cNvSpPr/>
          <p:nvPr/>
        </p:nvSpPr>
        <p:spPr>
          <a:xfrm>
            <a:off x="5522119" y="3307556"/>
            <a:ext cx="842935" cy="407194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53" name="Text 50"/>
          <p:cNvSpPr/>
          <p:nvPr/>
        </p:nvSpPr>
        <p:spPr>
          <a:xfrm>
            <a:off x="5836025" y="3398639"/>
            <a:ext cx="207950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</a:t>
            </a:r>
            <a:endParaRPr lang="en-US" sz="575" dirty="0"/>
          </a:p>
        </p:txBody>
      </p:sp>
      <p:sp>
        <p:nvSpPr>
          <p:cNvPr id="54" name="Text 51"/>
          <p:cNvSpPr/>
          <p:nvPr/>
        </p:nvSpPr>
        <p:spPr>
          <a:xfrm>
            <a:off x="5721614" y="3516511"/>
            <a:ext cx="43677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azonosítása</a:t>
            </a:r>
            <a:endParaRPr lang="en-US" sz="575" dirty="0"/>
          </a:p>
        </p:txBody>
      </p:sp>
      <p:sp>
        <p:nvSpPr>
          <p:cNvPr id="55" name="Text 52"/>
          <p:cNvSpPr/>
          <p:nvPr/>
        </p:nvSpPr>
        <p:spPr>
          <a:xfrm>
            <a:off x="6407916" y="3414713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942" dirty="0"/>
          </a:p>
        </p:txBody>
      </p:sp>
      <p:sp>
        <p:nvSpPr>
          <p:cNvPr id="56" name="Shape 53"/>
          <p:cNvSpPr/>
          <p:nvPr/>
        </p:nvSpPr>
        <p:spPr>
          <a:xfrm>
            <a:off x="6593681" y="3307556"/>
            <a:ext cx="850078" cy="407194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57" name="Text 54"/>
          <p:cNvSpPr/>
          <p:nvPr/>
        </p:nvSpPr>
        <p:spPr>
          <a:xfrm>
            <a:off x="6841396" y="3398639"/>
            <a:ext cx="36179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</a:t>
            </a:r>
            <a:endParaRPr lang="en-US" sz="575" dirty="0"/>
          </a:p>
        </p:txBody>
      </p:sp>
      <p:sp>
        <p:nvSpPr>
          <p:cNvPr id="58" name="Text 55"/>
          <p:cNvSpPr/>
          <p:nvPr/>
        </p:nvSpPr>
        <p:spPr>
          <a:xfrm>
            <a:off x="6882919" y="3516511"/>
            <a:ext cx="27874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javaslat</a:t>
            </a:r>
            <a:endParaRPr lang="en-US" sz="575" dirty="0"/>
          </a:p>
        </p:txBody>
      </p:sp>
      <p:sp>
        <p:nvSpPr>
          <p:cNvPr id="59" name="Text 56"/>
          <p:cNvSpPr/>
          <p:nvPr/>
        </p:nvSpPr>
        <p:spPr>
          <a:xfrm>
            <a:off x="7493766" y="3414713"/>
            <a:ext cx="1286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942" dirty="0"/>
          </a:p>
        </p:txBody>
      </p:sp>
      <p:sp>
        <p:nvSpPr>
          <p:cNvPr id="60" name="Shape 57"/>
          <p:cNvSpPr/>
          <p:nvPr/>
        </p:nvSpPr>
        <p:spPr>
          <a:xfrm>
            <a:off x="7679531" y="3307556"/>
            <a:ext cx="857222" cy="407194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61" name="Text 58"/>
          <p:cNvSpPr/>
          <p:nvPr/>
        </p:nvSpPr>
        <p:spPr>
          <a:xfrm>
            <a:off x="8023436" y="3384352"/>
            <a:ext cx="19081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</a:t>
            </a:r>
            <a:endParaRPr lang="en-US" sz="575" dirty="0"/>
          </a:p>
        </p:txBody>
      </p:sp>
      <p:sp>
        <p:nvSpPr>
          <p:cNvPr id="62" name="Text 59"/>
          <p:cNvSpPr/>
          <p:nvPr/>
        </p:nvSpPr>
        <p:spPr>
          <a:xfrm>
            <a:off x="7949850" y="3502223"/>
            <a:ext cx="33798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értékelés</a:t>
            </a:r>
            <a:endParaRPr lang="en-US" sz="575" dirty="0"/>
          </a:p>
        </p:txBody>
      </p:sp>
      <p:sp>
        <p:nvSpPr>
          <p:cNvPr id="63" name="Shape 60"/>
          <p:cNvSpPr/>
          <p:nvPr/>
        </p:nvSpPr>
        <p:spPr>
          <a:xfrm>
            <a:off x="4357688" y="3864769"/>
            <a:ext cx="4286250" cy="8536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4" name="Text 61"/>
          <p:cNvSpPr/>
          <p:nvPr/>
        </p:nvSpPr>
        <p:spPr>
          <a:xfrm>
            <a:off x="4464844" y="3971925"/>
            <a:ext cx="40719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Kulcs Differenciátor</a:t>
            </a:r>
            <a:endParaRPr lang="en-US" sz="732" dirty="0"/>
          </a:p>
        </p:txBody>
      </p:sp>
      <p:sp>
        <p:nvSpPr>
          <p:cNvPr id="65" name="Text 62"/>
          <p:cNvSpPr/>
          <p:nvPr/>
        </p:nvSpPr>
        <p:spPr>
          <a:xfrm>
            <a:off x="4464844" y="4198739"/>
            <a:ext cx="1646383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nem statikus adatbázis, hanem </a:t>
            </a:r>
            <a:endParaRPr lang="en-US" sz="680" dirty="0"/>
          </a:p>
        </p:txBody>
      </p:sp>
      <p:sp>
        <p:nvSpPr>
          <p:cNvPr id="66" name="Text 63"/>
          <p:cNvSpPr/>
          <p:nvPr/>
        </p:nvSpPr>
        <p:spPr>
          <a:xfrm>
            <a:off x="6111227" y="4198739"/>
            <a:ext cx="96613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dinamikus tudásgráf</a:t>
            </a:r>
            <a:endParaRPr lang="en-US" sz="680" dirty="0"/>
          </a:p>
        </p:txBody>
      </p:sp>
      <p:sp>
        <p:nvSpPr>
          <p:cNvPr id="67" name="Text 64"/>
          <p:cNvSpPr/>
          <p:nvPr/>
        </p:nvSpPr>
        <p:spPr>
          <a:xfrm>
            <a:off x="7077363" y="4198739"/>
            <a:ext cx="132924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alapú érvelési rendszer, amely </a:t>
            </a:r>
            <a:endParaRPr lang="en-US" sz="680" dirty="0"/>
          </a:p>
        </p:txBody>
      </p:sp>
      <p:sp>
        <p:nvSpPr>
          <p:cNvPr id="68" name="Text 65"/>
          <p:cNvSpPr/>
          <p:nvPr/>
        </p:nvSpPr>
        <p:spPr>
          <a:xfrm>
            <a:off x="4464844" y="4338042"/>
            <a:ext cx="382257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folyamatosan frissíti a koncepciók közötti kapcsolatokat és automatikusan újraértékeli a </a:t>
            </a:r>
            <a:endParaRPr lang="en-US" sz="680" dirty="0"/>
          </a:p>
        </p:txBody>
      </p:sp>
      <p:sp>
        <p:nvSpPr>
          <p:cNvPr id="69" name="Text 66"/>
          <p:cNvSpPr/>
          <p:nvPr/>
        </p:nvSpPr>
        <p:spPr>
          <a:xfrm>
            <a:off x="4464844" y="4477345"/>
            <a:ext cx="174447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döntéseket kontextusváltozások esetén. 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Elemző Motor: Környezeti Intelligencia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500063" y="914400"/>
            <a:ext cx="3946922" cy="29289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Elemző Modul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500063" y="1350169"/>
            <a:ext cx="64293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Szereplők: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1214438" y="1350169"/>
            <a:ext cx="323254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vezetők → MI Elemző Motor → Döntéshozók</a:t>
            </a:r>
            <a:endParaRPr lang="en-US" sz="680" dirty="0"/>
          </a:p>
        </p:txBody>
      </p:sp>
      <p:sp>
        <p:nvSpPr>
          <p:cNvPr id="7" name="Text 4"/>
          <p:cNvSpPr/>
          <p:nvPr/>
        </p:nvSpPr>
        <p:spPr>
          <a:xfrm>
            <a:off x="500063" y="1575197"/>
            <a:ext cx="6429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1214438" y="1575197"/>
            <a:ext cx="3232547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Jogszabálykövetők, gazdasági jelentések, piackutatási adatok, technológiai folyóiratok, környezeti jelentések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500063" y="1939528"/>
            <a:ext cx="6429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1214438" y="1939528"/>
            <a:ext cx="3232547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NLP-alapú adatfeldolgozás → Kategorizálás (P/E/S/T/L/E) → Hatáselemzés → Sürgősségi rangsorolás</a:t>
            </a:r>
            <a:endParaRPr lang="en-US" sz="680" dirty="0"/>
          </a:p>
        </p:txBody>
      </p:sp>
      <p:sp>
        <p:nvSpPr>
          <p:cNvPr id="11" name="Shape 8"/>
          <p:cNvSpPr/>
          <p:nvPr/>
        </p:nvSpPr>
        <p:spPr>
          <a:xfrm>
            <a:off x="500063" y="2361009"/>
            <a:ext cx="3946922" cy="5929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2" name="Text 9"/>
          <p:cNvSpPr/>
          <p:nvPr/>
        </p:nvSpPr>
        <p:spPr>
          <a:xfrm>
            <a:off x="585788" y="2446734"/>
            <a:ext cx="37754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Folyamat</a:t>
            </a:r>
            <a:endParaRPr lang="en-US" sz="628" dirty="0"/>
          </a:p>
        </p:txBody>
      </p:sp>
      <p:sp>
        <p:nvSpPr>
          <p:cNvPr id="13" name="Shape 10"/>
          <p:cNvSpPr/>
          <p:nvPr/>
        </p:nvSpPr>
        <p:spPr>
          <a:xfrm>
            <a:off x="585788" y="2632472"/>
            <a:ext cx="804565" cy="235744"/>
          </a:xfrm>
          <a:prstGeom prst="rect">
            <a:avLst/>
          </a:prstGeom>
          <a:solidFill>
            <a:srgbClr val="FFFFFF"/>
          </a:solidFill>
          <a:ln w="99">
            <a:solidFill>
              <a:srgbClr val="3F51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85788" y="2632472"/>
            <a:ext cx="804565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Adatgyűjtés</a:t>
            </a:r>
            <a:endParaRPr lang="en-US" sz="523" dirty="0"/>
          </a:p>
        </p:txBody>
      </p:sp>
      <p:sp>
        <p:nvSpPr>
          <p:cNvPr id="15" name="Text 12"/>
          <p:cNvSpPr/>
          <p:nvPr/>
        </p:nvSpPr>
        <p:spPr>
          <a:xfrm>
            <a:off x="1422499" y="2675334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1565374" y="2632472"/>
            <a:ext cx="808137" cy="235744"/>
          </a:xfrm>
          <a:prstGeom prst="rect">
            <a:avLst/>
          </a:prstGeom>
          <a:solidFill>
            <a:srgbClr val="FFFFFF"/>
          </a:solidFill>
          <a:ln w="99">
            <a:solidFill>
              <a:srgbClr val="3F51B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565374" y="2632472"/>
            <a:ext cx="808137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</a:t>
            </a:r>
            <a:endParaRPr lang="en-US" sz="523" dirty="0"/>
          </a:p>
        </p:txBody>
      </p:sp>
      <p:sp>
        <p:nvSpPr>
          <p:cNvPr id="18" name="Text 15"/>
          <p:cNvSpPr/>
          <p:nvPr/>
        </p:nvSpPr>
        <p:spPr>
          <a:xfrm>
            <a:off x="2409230" y="2675334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2552105" y="2632472"/>
            <a:ext cx="811709" cy="235744"/>
          </a:xfrm>
          <a:prstGeom prst="rect">
            <a:avLst/>
          </a:prstGeom>
          <a:solidFill>
            <a:srgbClr val="FFFFFF"/>
          </a:solidFill>
          <a:ln w="99">
            <a:solidFill>
              <a:srgbClr val="3F51B5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2552105" y="2632472"/>
            <a:ext cx="811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Kategorizálás</a:t>
            </a:r>
            <a:endParaRPr lang="en-US" sz="523" dirty="0"/>
          </a:p>
        </p:txBody>
      </p:sp>
      <p:sp>
        <p:nvSpPr>
          <p:cNvPr id="21" name="Text 18"/>
          <p:cNvSpPr/>
          <p:nvPr/>
        </p:nvSpPr>
        <p:spPr>
          <a:xfrm>
            <a:off x="3403104" y="2675334"/>
            <a:ext cx="10001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3545979" y="2632472"/>
            <a:ext cx="815280" cy="235744"/>
          </a:xfrm>
          <a:prstGeom prst="rect">
            <a:avLst/>
          </a:prstGeom>
          <a:solidFill>
            <a:srgbClr val="FFFFFF"/>
          </a:solidFill>
          <a:ln w="99">
            <a:solidFill>
              <a:srgbClr val="3F51B5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3545979" y="2632472"/>
            <a:ext cx="815280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Riasztás</a:t>
            </a:r>
            <a:endParaRPr lang="en-US" sz="523" dirty="0"/>
          </a:p>
        </p:txBody>
      </p:sp>
      <p:sp>
        <p:nvSpPr>
          <p:cNvPr id="24" name="Text 21"/>
          <p:cNvSpPr/>
          <p:nvPr/>
        </p:nvSpPr>
        <p:spPr>
          <a:xfrm>
            <a:off x="500063" y="3025378"/>
            <a:ext cx="6429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1214438" y="3025378"/>
            <a:ext cx="3232547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Strukturált PESTLE jelentés, nagy hatású tényezők listája, lehetőségek és fenyegetések előzetes azonosítása</a:t>
            </a:r>
            <a:endParaRPr lang="en-US" sz="680" dirty="0"/>
          </a:p>
        </p:txBody>
      </p:sp>
      <p:sp>
        <p:nvSpPr>
          <p:cNvPr id="26" name="Shape 23"/>
          <p:cNvSpPr/>
          <p:nvPr/>
        </p:nvSpPr>
        <p:spPr>
          <a:xfrm>
            <a:off x="500063" y="3446859"/>
            <a:ext cx="3946922" cy="537902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27" name="Text 24"/>
          <p:cNvSpPr/>
          <p:nvPr/>
        </p:nvSpPr>
        <p:spPr>
          <a:xfrm>
            <a:off x="585788" y="3532584"/>
            <a:ext cx="377547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575" dirty="0"/>
          </a:p>
        </p:txBody>
      </p:sp>
      <p:sp>
        <p:nvSpPr>
          <p:cNvPr id="28" name="Text 25"/>
          <p:cNvSpPr/>
          <p:nvPr/>
        </p:nvSpPr>
        <p:spPr>
          <a:xfrm>
            <a:off x="585788" y="3679031"/>
            <a:ext cx="3775472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Folyamatosan frissülő stratégiai műszerfal, amely automatikusan észleli a makrokörnyezet változásait és proaktív figyelmeztetéseket ad</a:t>
            </a:r>
            <a:endParaRPr lang="en-US" sz="575" dirty="0"/>
          </a:p>
        </p:txBody>
      </p:sp>
      <p:sp>
        <p:nvSpPr>
          <p:cNvPr id="29" name="Text 26"/>
          <p:cNvSpPr/>
          <p:nvPr/>
        </p:nvSpPr>
        <p:spPr>
          <a:xfrm>
            <a:off x="4697016" y="914400"/>
            <a:ext cx="3946922" cy="29289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SWOT &amp; TOWS Szintézis Modul</a:t>
            </a:r>
            <a:endParaRPr lang="en-US" sz="1046" dirty="0"/>
          </a:p>
        </p:txBody>
      </p:sp>
      <p:sp>
        <p:nvSpPr>
          <p:cNvPr id="30" name="Text 27"/>
          <p:cNvSpPr/>
          <p:nvPr/>
        </p:nvSpPr>
        <p:spPr>
          <a:xfrm>
            <a:off x="4697016" y="1350169"/>
            <a:ext cx="64293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Szereplők: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5411391" y="1350169"/>
            <a:ext cx="323254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Vezetői csapat → MI Szintézis Motor → Stratégiai tervezők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4697016" y="1575197"/>
            <a:ext cx="6429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5411391" y="1575197"/>
            <a:ext cx="3232547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eredmények (külső), belső dokumentumok (pénzügyi kimutatások, folyamatleírások, munkavállalói felmérések)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4697016" y="1939528"/>
            <a:ext cx="6429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5411391" y="1939528"/>
            <a:ext cx="3232547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Belső elemzés (E/GY) → Külső kontextualizálás (L/F) → TOWS mátrix generálás → Stratégiai javaslatok</a:t>
            </a:r>
            <a:endParaRPr lang="en-US" sz="680" dirty="0"/>
          </a:p>
        </p:txBody>
      </p:sp>
      <p:sp>
        <p:nvSpPr>
          <p:cNvPr id="36" name="Shape 33"/>
          <p:cNvSpPr/>
          <p:nvPr/>
        </p:nvSpPr>
        <p:spPr>
          <a:xfrm>
            <a:off x="4697016" y="2361009"/>
            <a:ext cx="3946922" cy="14144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7" name="Text 34"/>
          <p:cNvSpPr/>
          <p:nvPr/>
        </p:nvSpPr>
        <p:spPr>
          <a:xfrm>
            <a:off x="4782741" y="2446734"/>
            <a:ext cx="37754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TOWS Stratégiai Párosítás</a:t>
            </a:r>
            <a:endParaRPr lang="en-US" sz="628" dirty="0"/>
          </a:p>
        </p:txBody>
      </p:sp>
      <p:sp>
        <p:nvSpPr>
          <p:cNvPr id="38" name="Shape 35"/>
          <p:cNvSpPr/>
          <p:nvPr/>
        </p:nvSpPr>
        <p:spPr>
          <a:xfrm>
            <a:off x="4782741" y="2632472"/>
            <a:ext cx="1859161" cy="500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4782741" y="2632472"/>
            <a:ext cx="21431" cy="5000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0" name="Text 37"/>
          <p:cNvSpPr/>
          <p:nvPr/>
        </p:nvSpPr>
        <p:spPr>
          <a:xfrm>
            <a:off x="4854178" y="2703909"/>
            <a:ext cx="171628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Maxi-Maxi (E-L)</a:t>
            </a:r>
            <a:endParaRPr lang="en-US" sz="575" dirty="0"/>
          </a:p>
        </p:txBody>
      </p:sp>
      <p:sp>
        <p:nvSpPr>
          <p:cNvPr id="41" name="Text 38"/>
          <p:cNvSpPr/>
          <p:nvPr/>
        </p:nvSpPr>
        <p:spPr>
          <a:xfrm>
            <a:off x="4854178" y="2850356"/>
            <a:ext cx="171628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lehetőségek maximalizálására</a:t>
            </a:r>
            <a:endParaRPr lang="en-US" sz="523" dirty="0"/>
          </a:p>
        </p:txBody>
      </p:sp>
      <p:sp>
        <p:nvSpPr>
          <p:cNvPr id="42" name="Shape 39"/>
          <p:cNvSpPr/>
          <p:nvPr/>
        </p:nvSpPr>
        <p:spPr>
          <a:xfrm>
            <a:off x="6699052" y="2632472"/>
            <a:ext cx="1859161" cy="500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6699052" y="2632472"/>
            <a:ext cx="21431" cy="5000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4" name="Text 41"/>
          <p:cNvSpPr/>
          <p:nvPr/>
        </p:nvSpPr>
        <p:spPr>
          <a:xfrm>
            <a:off x="6770489" y="2703909"/>
            <a:ext cx="171628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Mini-Maxi (GY-L)</a:t>
            </a:r>
            <a:endParaRPr lang="en-US" sz="575" dirty="0"/>
          </a:p>
        </p:txBody>
      </p:sp>
      <p:sp>
        <p:nvSpPr>
          <p:cNvPr id="45" name="Text 42"/>
          <p:cNvSpPr/>
          <p:nvPr/>
        </p:nvSpPr>
        <p:spPr>
          <a:xfrm>
            <a:off x="6770489" y="2850356"/>
            <a:ext cx="1716286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Gyengeségek leküzdése lehetőségekkel</a:t>
            </a:r>
            <a:endParaRPr lang="en-US" sz="523" dirty="0"/>
          </a:p>
        </p:txBody>
      </p:sp>
      <p:sp>
        <p:nvSpPr>
          <p:cNvPr id="46" name="Shape 43"/>
          <p:cNvSpPr/>
          <p:nvPr/>
        </p:nvSpPr>
        <p:spPr>
          <a:xfrm>
            <a:off x="4782741" y="3189684"/>
            <a:ext cx="1859161" cy="500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4782741" y="3189684"/>
            <a:ext cx="21431" cy="5000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8" name="Text 45"/>
          <p:cNvSpPr/>
          <p:nvPr/>
        </p:nvSpPr>
        <p:spPr>
          <a:xfrm>
            <a:off x="4854178" y="3261122"/>
            <a:ext cx="171628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Maxi-Mini (E-F)</a:t>
            </a:r>
            <a:endParaRPr lang="en-US" sz="575" dirty="0"/>
          </a:p>
        </p:txBody>
      </p:sp>
      <p:sp>
        <p:nvSpPr>
          <p:cNvPr id="49" name="Text 46"/>
          <p:cNvSpPr/>
          <p:nvPr/>
        </p:nvSpPr>
        <p:spPr>
          <a:xfrm>
            <a:off x="4854178" y="3407569"/>
            <a:ext cx="1716286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Erősségek használata fenyegetések ellen</a:t>
            </a:r>
            <a:endParaRPr lang="en-US" sz="523" dirty="0"/>
          </a:p>
        </p:txBody>
      </p:sp>
      <p:sp>
        <p:nvSpPr>
          <p:cNvPr id="50" name="Shape 47"/>
          <p:cNvSpPr/>
          <p:nvPr/>
        </p:nvSpPr>
        <p:spPr>
          <a:xfrm>
            <a:off x="6699052" y="3189684"/>
            <a:ext cx="1859161" cy="500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6699052" y="3189684"/>
            <a:ext cx="21431" cy="50006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2" name="Text 49"/>
          <p:cNvSpPr/>
          <p:nvPr/>
        </p:nvSpPr>
        <p:spPr>
          <a:xfrm>
            <a:off x="6770489" y="3261122"/>
            <a:ext cx="171628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Mini-Mini (GY-F)</a:t>
            </a:r>
            <a:endParaRPr lang="en-US" sz="575" dirty="0"/>
          </a:p>
        </p:txBody>
      </p:sp>
      <p:sp>
        <p:nvSpPr>
          <p:cNvPr id="53" name="Text 50"/>
          <p:cNvSpPr/>
          <p:nvPr/>
        </p:nvSpPr>
        <p:spPr>
          <a:xfrm>
            <a:off x="6770489" y="3407569"/>
            <a:ext cx="1716286" cy="10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Védekező stratégia kialakítása</a:t>
            </a:r>
            <a:endParaRPr lang="en-US" sz="523" dirty="0"/>
          </a:p>
        </p:txBody>
      </p:sp>
      <p:sp>
        <p:nvSpPr>
          <p:cNvPr id="54" name="Text 51"/>
          <p:cNvSpPr/>
          <p:nvPr/>
        </p:nvSpPr>
        <p:spPr>
          <a:xfrm>
            <a:off x="4697016" y="3861197"/>
            <a:ext cx="64293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80" dirty="0"/>
          </a:p>
        </p:txBody>
      </p:sp>
      <p:sp>
        <p:nvSpPr>
          <p:cNvPr id="55" name="Text 52"/>
          <p:cNvSpPr/>
          <p:nvPr/>
        </p:nvSpPr>
        <p:spPr>
          <a:xfrm>
            <a:off x="5411391" y="3861197"/>
            <a:ext cx="323254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SWOT mátrix, TOWS stratégiai javaslatok, priorizált akciótervek</a:t>
            </a:r>
            <a:endParaRPr lang="en-US" sz="680" dirty="0"/>
          </a:p>
        </p:txBody>
      </p:sp>
      <p:sp>
        <p:nvSpPr>
          <p:cNvPr id="56" name="Shape 53"/>
          <p:cNvSpPr/>
          <p:nvPr/>
        </p:nvSpPr>
        <p:spPr>
          <a:xfrm>
            <a:off x="4697016" y="4143375"/>
            <a:ext cx="3946922" cy="537902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57" name="Text 54"/>
          <p:cNvSpPr/>
          <p:nvPr/>
        </p:nvSpPr>
        <p:spPr>
          <a:xfrm>
            <a:off x="4782741" y="4229100"/>
            <a:ext cx="377547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575" dirty="0"/>
          </a:p>
        </p:txBody>
      </p:sp>
      <p:sp>
        <p:nvSpPr>
          <p:cNvPr id="58" name="Text 55"/>
          <p:cNvSpPr/>
          <p:nvPr/>
        </p:nvSpPr>
        <p:spPr>
          <a:xfrm>
            <a:off x="4782741" y="4375547"/>
            <a:ext cx="3775472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Kontextualizált stratégiai javaslatok, amelyek összekapcsolják a belső képességeket a külső környezeti realitásokkal</a:t>
            </a:r>
            <a:endParaRPr lang="en-US" sz="5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Intelligencia és Bevonási Rendszer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635794" y="900113"/>
            <a:ext cx="200025" cy="200025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5" name="Text 2"/>
          <p:cNvSpPr/>
          <p:nvPr/>
        </p:nvSpPr>
        <p:spPr>
          <a:xfrm>
            <a:off x="635794" y="90011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922688" y="916186"/>
            <a:ext cx="13974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Azonosítás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35794" y="1157288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28" dirty="0"/>
          </a:p>
        </p:txBody>
      </p:sp>
      <p:sp>
        <p:nvSpPr>
          <p:cNvPr id="8" name="Text 5"/>
          <p:cNvSpPr/>
          <p:nvPr/>
        </p:nvSpPr>
        <p:spPr>
          <a:xfrm>
            <a:off x="1193006" y="1157288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Szervezeti ábrák, projektalapító okiratok, kommunikációs naplók, címtárak</a:t>
            </a:r>
            <a:endParaRPr lang="en-US" sz="628" dirty="0"/>
          </a:p>
        </p:txBody>
      </p:sp>
      <p:sp>
        <p:nvSpPr>
          <p:cNvPr id="9" name="Text 6"/>
          <p:cNvSpPr/>
          <p:nvPr/>
        </p:nvSpPr>
        <p:spPr>
          <a:xfrm>
            <a:off x="635794" y="1321594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1193006" y="1321594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Dokumentumelemzés → Szerepkör azonosítás → Hiányzó szereplők javaslása</a:t>
            </a:r>
            <a:endParaRPr lang="en-US" sz="628" dirty="0"/>
          </a:p>
        </p:txBody>
      </p:sp>
      <p:sp>
        <p:nvSpPr>
          <p:cNvPr id="11" name="Text 8"/>
          <p:cNvSpPr/>
          <p:nvPr/>
        </p:nvSpPr>
        <p:spPr>
          <a:xfrm>
            <a:off x="635794" y="1485900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28" dirty="0"/>
          </a:p>
        </p:txBody>
      </p:sp>
      <p:sp>
        <p:nvSpPr>
          <p:cNvPr id="12" name="Text 9"/>
          <p:cNvSpPr/>
          <p:nvPr/>
        </p:nvSpPr>
        <p:spPr>
          <a:xfrm>
            <a:off x="1193006" y="1485900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Teljes érdekelt fél lista profilokkal</a:t>
            </a:r>
            <a:endParaRPr lang="en-US" sz="628" dirty="0"/>
          </a:p>
        </p:txBody>
      </p:sp>
      <p:sp>
        <p:nvSpPr>
          <p:cNvPr id="13" name="Shape 10"/>
          <p:cNvSpPr/>
          <p:nvPr/>
        </p:nvSpPr>
        <p:spPr>
          <a:xfrm>
            <a:off x="635794" y="1757363"/>
            <a:ext cx="200025" cy="200025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14" name="Text 11"/>
          <p:cNvSpPr/>
          <p:nvPr/>
        </p:nvSpPr>
        <p:spPr>
          <a:xfrm>
            <a:off x="635794" y="175736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922688" y="1773436"/>
            <a:ext cx="19203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Elemzés és Térképezés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635794" y="2014538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28" dirty="0"/>
          </a:p>
        </p:txBody>
      </p:sp>
      <p:sp>
        <p:nvSpPr>
          <p:cNvPr id="17" name="Text 14"/>
          <p:cNvSpPr/>
          <p:nvPr/>
        </p:nvSpPr>
        <p:spPr>
          <a:xfrm>
            <a:off x="1193006" y="2014538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profilok, projektkommunikáció, szervezeti hierarchia</a:t>
            </a:r>
            <a:endParaRPr lang="en-US" sz="628" dirty="0"/>
          </a:p>
        </p:txBody>
      </p:sp>
      <p:sp>
        <p:nvSpPr>
          <p:cNvPr id="18" name="Text 15"/>
          <p:cNvSpPr/>
          <p:nvPr/>
        </p:nvSpPr>
        <p:spPr>
          <a:xfrm>
            <a:off x="635794" y="2178844"/>
            <a:ext cx="500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28" dirty="0"/>
          </a:p>
        </p:txBody>
      </p:sp>
      <p:sp>
        <p:nvSpPr>
          <p:cNvPr id="19" name="Text 16"/>
          <p:cNvSpPr/>
          <p:nvPr/>
        </p:nvSpPr>
        <p:spPr>
          <a:xfrm>
            <a:off x="1193006" y="2178844"/>
            <a:ext cx="3441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Hatalom/Érdekeltség értékelés → Modell kiválasztás (Mátrix/Salience/RACI) → Térképgenerálás</a:t>
            </a:r>
            <a:endParaRPr lang="en-US" sz="628" dirty="0"/>
          </a:p>
        </p:txBody>
      </p:sp>
      <p:sp>
        <p:nvSpPr>
          <p:cNvPr id="20" name="Text 17"/>
          <p:cNvSpPr/>
          <p:nvPr/>
        </p:nvSpPr>
        <p:spPr>
          <a:xfrm>
            <a:off x="635794" y="2471738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28" dirty="0"/>
          </a:p>
        </p:txBody>
      </p:sp>
      <p:sp>
        <p:nvSpPr>
          <p:cNvPr id="21" name="Text 18"/>
          <p:cNvSpPr/>
          <p:nvPr/>
        </p:nvSpPr>
        <p:spPr>
          <a:xfrm>
            <a:off x="1193006" y="2471738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Vizuális érdekelt fél térkép, priorizált lista, kockázati értékelés</a:t>
            </a:r>
            <a:endParaRPr lang="en-US" sz="628" dirty="0"/>
          </a:p>
        </p:txBody>
      </p:sp>
      <p:sp>
        <p:nvSpPr>
          <p:cNvPr id="22" name="Shape 19"/>
          <p:cNvSpPr/>
          <p:nvPr/>
        </p:nvSpPr>
        <p:spPr>
          <a:xfrm>
            <a:off x="635794" y="2743200"/>
            <a:ext cx="200025" cy="200025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23" name="Text 20"/>
          <p:cNvSpPr/>
          <p:nvPr/>
        </p:nvSpPr>
        <p:spPr>
          <a:xfrm>
            <a:off x="635794" y="2743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22688" y="2759273"/>
            <a:ext cx="16061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Dinamikus Kockázatfigyelés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635794" y="3000375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1193006" y="3000375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Folyamatos projektkommunikáció (email, meeting notes)</a:t>
            </a:r>
            <a:endParaRPr lang="en-US" sz="628" dirty="0"/>
          </a:p>
        </p:txBody>
      </p:sp>
      <p:sp>
        <p:nvSpPr>
          <p:cNvPr id="27" name="Text 24"/>
          <p:cNvSpPr/>
          <p:nvPr/>
        </p:nvSpPr>
        <p:spPr>
          <a:xfrm>
            <a:off x="635794" y="3164681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1193006" y="3164681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Hangulatanalízis → Változásdetektálás → Kockázati riasztás generálás</a:t>
            </a:r>
            <a:endParaRPr lang="en-US" sz="628" dirty="0"/>
          </a:p>
        </p:txBody>
      </p:sp>
      <p:sp>
        <p:nvSpPr>
          <p:cNvPr id="29" name="Text 26"/>
          <p:cNvSpPr/>
          <p:nvPr/>
        </p:nvSpPr>
        <p:spPr>
          <a:xfrm>
            <a:off x="635794" y="3328988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1193006" y="3328988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Proaktív figyelmeztetések, ajánlott beavatkozási akciók</a:t>
            </a:r>
            <a:endParaRPr lang="en-US" sz="628" dirty="0"/>
          </a:p>
        </p:txBody>
      </p:sp>
      <p:sp>
        <p:nvSpPr>
          <p:cNvPr id="31" name="Shape 28"/>
          <p:cNvSpPr/>
          <p:nvPr/>
        </p:nvSpPr>
        <p:spPr>
          <a:xfrm>
            <a:off x="635794" y="3600450"/>
            <a:ext cx="200025" cy="200025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32" name="Text 29"/>
          <p:cNvSpPr/>
          <p:nvPr/>
        </p:nvSpPr>
        <p:spPr>
          <a:xfrm>
            <a:off x="635794" y="36004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922688" y="3616523"/>
            <a:ext cx="13880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Bevonási Terv Generálás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635794" y="3857625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28" dirty="0"/>
          </a:p>
        </p:txBody>
      </p:sp>
      <p:sp>
        <p:nvSpPr>
          <p:cNvPr id="35" name="Text 32"/>
          <p:cNvSpPr/>
          <p:nvPr/>
        </p:nvSpPr>
        <p:spPr>
          <a:xfrm>
            <a:off x="1193006" y="3857625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térkép, projektfázis, kommunikációs preferenciák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635794" y="4021931"/>
            <a:ext cx="5000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628" dirty="0"/>
          </a:p>
        </p:txBody>
      </p:sp>
      <p:sp>
        <p:nvSpPr>
          <p:cNvPr id="37" name="Text 34"/>
          <p:cNvSpPr/>
          <p:nvPr/>
        </p:nvSpPr>
        <p:spPr>
          <a:xfrm>
            <a:off x="1193006" y="4021931"/>
            <a:ext cx="3441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 párosítás → Ütemterv generálás → Kommunikációs csatornák meghatározása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635794" y="4314825"/>
            <a:ext cx="500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1193006" y="4314825"/>
            <a:ext cx="34419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Testreszabott bevonási és kommunikációs terv</a:t>
            </a:r>
            <a:endParaRPr lang="en-US" sz="628" dirty="0"/>
          </a:p>
        </p:txBody>
      </p:sp>
      <p:sp>
        <p:nvSpPr>
          <p:cNvPr id="40" name="Shape 37"/>
          <p:cNvSpPr/>
          <p:nvPr/>
        </p:nvSpPr>
        <p:spPr>
          <a:xfrm>
            <a:off x="4884958" y="900113"/>
            <a:ext cx="3758980" cy="16430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1" name="Text 38"/>
          <p:cNvSpPr/>
          <p:nvPr/>
        </p:nvSpPr>
        <p:spPr>
          <a:xfrm>
            <a:off x="4992114" y="1007269"/>
            <a:ext cx="35446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Hatalom/Érdekeltség Mátrix</a:t>
            </a:r>
            <a:endParaRPr lang="en-US" sz="837" dirty="0"/>
          </a:p>
        </p:txBody>
      </p:sp>
      <p:sp>
        <p:nvSpPr>
          <p:cNvPr id="42" name="Shape 39"/>
          <p:cNvSpPr/>
          <p:nvPr/>
        </p:nvSpPr>
        <p:spPr>
          <a:xfrm>
            <a:off x="4992114" y="1250156"/>
            <a:ext cx="1743745" cy="564356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43" name="Text 40"/>
          <p:cNvSpPr/>
          <p:nvPr/>
        </p:nvSpPr>
        <p:spPr>
          <a:xfrm>
            <a:off x="5555382" y="1355527"/>
            <a:ext cx="6171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Hatalom</a:t>
            </a:r>
            <a:endParaRPr lang="en-US" sz="575" dirty="0"/>
          </a:p>
        </p:txBody>
      </p:sp>
      <p:sp>
        <p:nvSpPr>
          <p:cNvPr id="44" name="Text 41"/>
          <p:cNvSpPr/>
          <p:nvPr/>
        </p:nvSpPr>
        <p:spPr>
          <a:xfrm>
            <a:off x="5447333" y="1473398"/>
            <a:ext cx="83327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 Érdekeltség</a:t>
            </a:r>
            <a:endParaRPr lang="en-US" sz="575" dirty="0"/>
          </a:p>
        </p:txBody>
      </p:sp>
      <p:sp>
        <p:nvSpPr>
          <p:cNvPr id="45" name="Text 42"/>
          <p:cNvSpPr/>
          <p:nvPr/>
        </p:nvSpPr>
        <p:spPr>
          <a:xfrm>
            <a:off x="5077839" y="1607344"/>
            <a:ext cx="157229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Elégedetten tartani</a:t>
            </a:r>
            <a:endParaRPr lang="en-US" sz="523" dirty="0"/>
          </a:p>
        </p:txBody>
      </p:sp>
      <p:sp>
        <p:nvSpPr>
          <p:cNvPr id="46" name="Shape 43"/>
          <p:cNvSpPr/>
          <p:nvPr/>
        </p:nvSpPr>
        <p:spPr>
          <a:xfrm>
            <a:off x="6793009" y="1250156"/>
            <a:ext cx="1743773" cy="564356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47" name="Text 44"/>
          <p:cNvSpPr/>
          <p:nvPr/>
        </p:nvSpPr>
        <p:spPr>
          <a:xfrm>
            <a:off x="7356304" y="1341239"/>
            <a:ext cx="6171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Hatalom</a:t>
            </a:r>
            <a:endParaRPr lang="en-US" sz="575" dirty="0"/>
          </a:p>
        </p:txBody>
      </p:sp>
      <p:sp>
        <p:nvSpPr>
          <p:cNvPr id="48" name="Text 45"/>
          <p:cNvSpPr/>
          <p:nvPr/>
        </p:nvSpPr>
        <p:spPr>
          <a:xfrm>
            <a:off x="7294383" y="1459111"/>
            <a:ext cx="74102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Érdekeltség</a:t>
            </a:r>
            <a:endParaRPr lang="en-US" sz="575" dirty="0"/>
          </a:p>
        </p:txBody>
      </p:sp>
      <p:sp>
        <p:nvSpPr>
          <p:cNvPr id="49" name="Text 46"/>
          <p:cNvSpPr/>
          <p:nvPr/>
        </p:nvSpPr>
        <p:spPr>
          <a:xfrm>
            <a:off x="6878734" y="1593056"/>
            <a:ext cx="157232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Szorosan kezelni</a:t>
            </a:r>
            <a:endParaRPr lang="en-US" sz="523" dirty="0"/>
          </a:p>
        </p:txBody>
      </p:sp>
      <p:sp>
        <p:nvSpPr>
          <p:cNvPr id="50" name="Shape 47"/>
          <p:cNvSpPr/>
          <p:nvPr/>
        </p:nvSpPr>
        <p:spPr>
          <a:xfrm>
            <a:off x="4992114" y="1843088"/>
            <a:ext cx="1743745" cy="564356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51" name="Text 48"/>
          <p:cNvSpPr/>
          <p:nvPr/>
        </p:nvSpPr>
        <p:spPr>
          <a:xfrm>
            <a:off x="5509254" y="1948458"/>
            <a:ext cx="70943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 Hatalom</a:t>
            </a:r>
            <a:endParaRPr lang="en-US" sz="575" dirty="0"/>
          </a:p>
        </p:txBody>
      </p:sp>
      <p:sp>
        <p:nvSpPr>
          <p:cNvPr id="52" name="Text 49"/>
          <p:cNvSpPr/>
          <p:nvPr/>
        </p:nvSpPr>
        <p:spPr>
          <a:xfrm>
            <a:off x="5447333" y="2066330"/>
            <a:ext cx="83327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 Érdekeltség</a:t>
            </a:r>
            <a:endParaRPr lang="en-US" sz="575" dirty="0"/>
          </a:p>
        </p:txBody>
      </p:sp>
      <p:sp>
        <p:nvSpPr>
          <p:cNvPr id="53" name="Text 50"/>
          <p:cNvSpPr/>
          <p:nvPr/>
        </p:nvSpPr>
        <p:spPr>
          <a:xfrm>
            <a:off x="5077839" y="2200275"/>
            <a:ext cx="157229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Figyelemmel kísérni</a:t>
            </a:r>
            <a:endParaRPr lang="en-US" sz="523" dirty="0"/>
          </a:p>
        </p:txBody>
      </p:sp>
      <p:sp>
        <p:nvSpPr>
          <p:cNvPr id="54" name="Shape 51"/>
          <p:cNvSpPr/>
          <p:nvPr/>
        </p:nvSpPr>
        <p:spPr>
          <a:xfrm>
            <a:off x="6793009" y="1843088"/>
            <a:ext cx="1743773" cy="564356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55" name="Text 52"/>
          <p:cNvSpPr/>
          <p:nvPr/>
        </p:nvSpPr>
        <p:spPr>
          <a:xfrm>
            <a:off x="7310177" y="1934170"/>
            <a:ext cx="70943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Alacsony Hatalom</a:t>
            </a:r>
            <a:endParaRPr lang="en-US" sz="575" dirty="0"/>
          </a:p>
        </p:txBody>
      </p:sp>
      <p:sp>
        <p:nvSpPr>
          <p:cNvPr id="56" name="Text 53"/>
          <p:cNvSpPr/>
          <p:nvPr/>
        </p:nvSpPr>
        <p:spPr>
          <a:xfrm>
            <a:off x="7294383" y="2052042"/>
            <a:ext cx="74102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Magas Érdekeltség</a:t>
            </a:r>
            <a:endParaRPr lang="en-US" sz="575" dirty="0"/>
          </a:p>
        </p:txBody>
      </p:sp>
      <p:sp>
        <p:nvSpPr>
          <p:cNvPr id="57" name="Text 54"/>
          <p:cNvSpPr/>
          <p:nvPr/>
        </p:nvSpPr>
        <p:spPr>
          <a:xfrm>
            <a:off x="6878734" y="2185988"/>
            <a:ext cx="157232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Tájékoztatni</a:t>
            </a:r>
            <a:endParaRPr lang="en-US" sz="523" dirty="0"/>
          </a:p>
        </p:txBody>
      </p:sp>
      <p:sp>
        <p:nvSpPr>
          <p:cNvPr id="58" name="Shape 55"/>
          <p:cNvSpPr/>
          <p:nvPr/>
        </p:nvSpPr>
        <p:spPr>
          <a:xfrm>
            <a:off x="4884958" y="2593181"/>
            <a:ext cx="3758980" cy="146290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9" name="Text 56"/>
          <p:cNvSpPr/>
          <p:nvPr/>
        </p:nvSpPr>
        <p:spPr>
          <a:xfrm>
            <a:off x="4992114" y="2700338"/>
            <a:ext cx="354466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További Elemzési Modellek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4992114" y="2952155"/>
            <a:ext cx="68328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Salience Modell:</a:t>
            </a:r>
            <a:endParaRPr lang="en-US" sz="575" dirty="0"/>
          </a:p>
        </p:txBody>
      </p:sp>
      <p:sp>
        <p:nvSpPr>
          <p:cNvPr id="61" name="Text 58"/>
          <p:cNvSpPr/>
          <p:nvPr/>
        </p:nvSpPr>
        <p:spPr>
          <a:xfrm>
            <a:off x="5675402" y="2952155"/>
            <a:ext cx="240459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Hatalom + Legitimitás + Sürgősség alapú rangsorolás árnyaltabb </a:t>
            </a:r>
            <a:endParaRPr lang="en-US" sz="575" dirty="0"/>
          </a:p>
        </p:txBody>
      </p:sp>
      <p:sp>
        <p:nvSpPr>
          <p:cNvPr id="62" name="Text 59"/>
          <p:cNvSpPr/>
          <p:nvPr/>
        </p:nvSpPr>
        <p:spPr>
          <a:xfrm>
            <a:off x="4992114" y="3077868"/>
            <a:ext cx="579090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környezetekhez</a:t>
            </a:r>
            <a:endParaRPr lang="en-US" sz="575" dirty="0"/>
          </a:p>
        </p:txBody>
      </p:sp>
      <p:sp>
        <p:nvSpPr>
          <p:cNvPr id="63" name="Text 60"/>
          <p:cNvSpPr/>
          <p:nvPr/>
        </p:nvSpPr>
        <p:spPr>
          <a:xfrm>
            <a:off x="4992114" y="3329294"/>
            <a:ext cx="53868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RACI Mátrix:</a:t>
            </a:r>
            <a:endParaRPr lang="en-US" sz="575" dirty="0"/>
          </a:p>
        </p:txBody>
      </p:sp>
      <p:sp>
        <p:nvSpPr>
          <p:cNvPr id="64" name="Text 61"/>
          <p:cNvSpPr/>
          <p:nvPr/>
        </p:nvSpPr>
        <p:spPr>
          <a:xfrm>
            <a:off x="5530797" y="3329294"/>
            <a:ext cx="280213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Felelős, Számonkérhető, Konzultálandó, Tájékoztatandó szerepek tisztázása </a:t>
            </a:r>
            <a:endParaRPr lang="en-US" sz="575" dirty="0"/>
          </a:p>
        </p:txBody>
      </p:sp>
      <p:sp>
        <p:nvSpPr>
          <p:cNvPr id="65" name="Text 62"/>
          <p:cNvSpPr/>
          <p:nvPr/>
        </p:nvSpPr>
        <p:spPr>
          <a:xfrm>
            <a:off x="4992114" y="3455008"/>
            <a:ext cx="13017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végrehajtás-központú feladatokhoz</a:t>
            </a:r>
            <a:endParaRPr lang="en-US" sz="575" dirty="0"/>
          </a:p>
        </p:txBody>
      </p:sp>
      <p:sp>
        <p:nvSpPr>
          <p:cNvPr id="66" name="Text 63"/>
          <p:cNvSpPr/>
          <p:nvPr/>
        </p:nvSpPr>
        <p:spPr>
          <a:xfrm>
            <a:off x="4992114" y="3706434"/>
            <a:ext cx="48541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Döntési Fa:</a:t>
            </a:r>
            <a:endParaRPr lang="en-US" sz="575" dirty="0"/>
          </a:p>
        </p:txBody>
      </p:sp>
      <p:sp>
        <p:nvSpPr>
          <p:cNvPr id="67" name="Text 64"/>
          <p:cNvSpPr/>
          <p:nvPr/>
        </p:nvSpPr>
        <p:spPr>
          <a:xfrm>
            <a:off x="5477526" y="3706434"/>
            <a:ext cx="288440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automatikusan javasolja a legmegfelelőbb modellt a projekt kontextusa </a:t>
            </a:r>
            <a:endParaRPr lang="en-US" sz="575" dirty="0"/>
          </a:p>
        </p:txBody>
      </p:sp>
      <p:sp>
        <p:nvSpPr>
          <p:cNvPr id="68" name="Text 65"/>
          <p:cNvSpPr/>
          <p:nvPr/>
        </p:nvSpPr>
        <p:spPr>
          <a:xfrm>
            <a:off x="4992114" y="3832147"/>
            <a:ext cx="269704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alapján </a:t>
            </a:r>
            <a:endParaRPr lang="en-US" sz="575" dirty="0"/>
          </a:p>
        </p:txBody>
      </p:sp>
      <p:sp>
        <p:nvSpPr>
          <p:cNvPr id="69" name="Shape 66"/>
          <p:cNvSpPr/>
          <p:nvPr/>
        </p:nvSpPr>
        <p:spPr>
          <a:xfrm>
            <a:off x="4884958" y="4163244"/>
            <a:ext cx="3758980" cy="782241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70" name="Text 67"/>
          <p:cNvSpPr/>
          <p:nvPr/>
        </p:nvSpPr>
        <p:spPr>
          <a:xfrm>
            <a:off x="4992114" y="4270400"/>
            <a:ext cx="354466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680" dirty="0"/>
          </a:p>
        </p:txBody>
      </p:sp>
      <p:sp>
        <p:nvSpPr>
          <p:cNvPr id="71" name="Text 68"/>
          <p:cNvSpPr/>
          <p:nvPr/>
        </p:nvSpPr>
        <p:spPr>
          <a:xfrm>
            <a:off x="4992114" y="4452565"/>
            <a:ext cx="3544667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Proaktív érdekelt fél kockázatkezelés, amely folyamatosan figyeli a hangulatváltozásokat és automatikusan ajánl beavatkozási stratégiákat a projekt sikerének biztosítására </a:t>
            </a:r>
            <a:endParaRPr lang="en-US" sz="6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Követelmények Teljes Életciklus Kezelése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00063" y="878681"/>
            <a:ext cx="2457450" cy="31075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Text 2"/>
          <p:cNvSpPr/>
          <p:nvPr/>
        </p:nvSpPr>
        <p:spPr>
          <a:xfrm>
            <a:off x="500063" y="878681"/>
            <a:ext cx="2457450" cy="31075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</a:t>
            </a:r>
            <a:endParaRPr lang="en-US" sz="680" dirty="0"/>
          </a:p>
        </p:txBody>
      </p:sp>
      <p:sp>
        <p:nvSpPr>
          <p:cNvPr id="6" name="Text 3"/>
          <p:cNvSpPr/>
          <p:nvPr/>
        </p:nvSpPr>
        <p:spPr>
          <a:xfrm>
            <a:off x="3064669" y="878681"/>
            <a:ext cx="17145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3343275" y="878681"/>
            <a:ext cx="2457450" cy="31075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8" name="Text 5"/>
          <p:cNvSpPr/>
          <p:nvPr/>
        </p:nvSpPr>
        <p:spPr>
          <a:xfrm>
            <a:off x="3343275" y="878681"/>
            <a:ext cx="2457450" cy="31075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Elemzés &amp; Dokumentálás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5907881" y="878681"/>
            <a:ext cx="17145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186488" y="878681"/>
            <a:ext cx="2457450" cy="31075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Text 8"/>
          <p:cNvSpPr/>
          <p:nvPr/>
        </p:nvSpPr>
        <p:spPr>
          <a:xfrm>
            <a:off x="6186488" y="878681"/>
            <a:ext cx="2457450" cy="31075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Verifikáció &amp; Validáció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500063" y="1332309"/>
            <a:ext cx="2619356" cy="235744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Feltárás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500063" y="1639491"/>
            <a:ext cx="2619356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4" name="Text 11"/>
          <p:cNvSpPr/>
          <p:nvPr/>
        </p:nvSpPr>
        <p:spPr>
          <a:xfrm>
            <a:off x="571500" y="1710928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575" dirty="0"/>
          </a:p>
        </p:txBody>
      </p:sp>
      <p:sp>
        <p:nvSpPr>
          <p:cNvPr id="15" name="Text 12"/>
          <p:cNvSpPr/>
          <p:nvPr/>
        </p:nvSpPr>
        <p:spPr>
          <a:xfrm>
            <a:off x="571500" y="1857375"/>
            <a:ext cx="24764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felek → MI Facilitátor → Üzleti elemzők</a:t>
            </a:r>
            <a:endParaRPr lang="en-US" sz="523" dirty="0"/>
          </a:p>
        </p:txBody>
      </p:sp>
      <p:sp>
        <p:nvSpPr>
          <p:cNvPr id="16" name="Shape 13"/>
          <p:cNvSpPr/>
          <p:nvPr/>
        </p:nvSpPr>
        <p:spPr>
          <a:xfrm>
            <a:off x="500063" y="2107406"/>
            <a:ext cx="2619356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Text 14"/>
          <p:cNvSpPr/>
          <p:nvPr/>
        </p:nvSpPr>
        <p:spPr>
          <a:xfrm>
            <a:off x="571500" y="2178844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575" dirty="0"/>
          </a:p>
        </p:txBody>
      </p:sp>
      <p:sp>
        <p:nvSpPr>
          <p:cNvPr id="18" name="Text 15"/>
          <p:cNvSpPr/>
          <p:nvPr/>
        </p:nvSpPr>
        <p:spPr>
          <a:xfrm>
            <a:off x="571500" y="2325291"/>
            <a:ext cx="24764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Interjú átiratok, felmérés eredmények, meglévő dokumentumok, prototípus visszajelzések</a:t>
            </a:r>
            <a:endParaRPr lang="en-US" sz="523" dirty="0"/>
          </a:p>
        </p:txBody>
      </p:sp>
      <p:sp>
        <p:nvSpPr>
          <p:cNvPr id="19" name="Shape 16"/>
          <p:cNvSpPr/>
          <p:nvPr/>
        </p:nvSpPr>
        <p:spPr>
          <a:xfrm>
            <a:off x="500063" y="2682478"/>
            <a:ext cx="2619356" cy="1003697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0" name="Text 17"/>
          <p:cNvSpPr/>
          <p:nvPr/>
        </p:nvSpPr>
        <p:spPr>
          <a:xfrm>
            <a:off x="571500" y="2753916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Technikák</a:t>
            </a:r>
            <a:endParaRPr lang="en-US" sz="575" dirty="0"/>
          </a:p>
        </p:txBody>
      </p:sp>
      <p:sp>
        <p:nvSpPr>
          <p:cNvPr id="21" name="Text 18"/>
          <p:cNvSpPr/>
          <p:nvPr/>
        </p:nvSpPr>
        <p:spPr>
          <a:xfrm>
            <a:off x="571500" y="2907506"/>
            <a:ext cx="35919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Interjúk:</a:t>
            </a:r>
            <a:endParaRPr lang="en-US" sz="523" dirty="0"/>
          </a:p>
        </p:txBody>
      </p:sp>
      <p:sp>
        <p:nvSpPr>
          <p:cNvPr id="22" name="Text 19"/>
          <p:cNvSpPr/>
          <p:nvPr/>
        </p:nvSpPr>
        <p:spPr>
          <a:xfrm>
            <a:off x="930697" y="2907506"/>
            <a:ext cx="1310739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Strukturált forgatókönyvek generálása</a:t>
            </a:r>
            <a:endParaRPr lang="en-US" sz="523" dirty="0"/>
          </a:p>
        </p:txBody>
      </p:sp>
      <p:sp>
        <p:nvSpPr>
          <p:cNvPr id="23" name="Text 20"/>
          <p:cNvSpPr/>
          <p:nvPr/>
        </p:nvSpPr>
        <p:spPr>
          <a:xfrm>
            <a:off x="571500" y="3050381"/>
            <a:ext cx="565361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JAD műhelyek:</a:t>
            </a:r>
            <a:endParaRPr lang="en-US" sz="523" dirty="0"/>
          </a:p>
        </p:txBody>
      </p:sp>
      <p:sp>
        <p:nvSpPr>
          <p:cNvPr id="24" name="Text 21"/>
          <p:cNvSpPr/>
          <p:nvPr/>
        </p:nvSpPr>
        <p:spPr>
          <a:xfrm>
            <a:off x="1136861" y="3050381"/>
            <a:ext cx="1166161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Napirend és facilitációs útmutatók</a:t>
            </a:r>
            <a:endParaRPr lang="en-US" sz="523" dirty="0"/>
          </a:p>
        </p:txBody>
      </p:sp>
      <p:sp>
        <p:nvSpPr>
          <p:cNvPr id="25" name="Text 22"/>
          <p:cNvSpPr/>
          <p:nvPr/>
        </p:nvSpPr>
        <p:spPr>
          <a:xfrm>
            <a:off x="571500" y="3193256"/>
            <a:ext cx="476650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Felmérések:</a:t>
            </a:r>
            <a:endParaRPr lang="en-US" sz="523" dirty="0"/>
          </a:p>
        </p:txBody>
      </p:sp>
      <p:sp>
        <p:nvSpPr>
          <p:cNvPr id="26" name="Text 23"/>
          <p:cNvSpPr/>
          <p:nvPr/>
        </p:nvSpPr>
        <p:spPr>
          <a:xfrm>
            <a:off x="1048150" y="3193256"/>
            <a:ext cx="1228669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Kérdőív tervezés nagy csoportokhoz</a:t>
            </a:r>
            <a:endParaRPr lang="en-US" sz="523" dirty="0"/>
          </a:p>
        </p:txBody>
      </p:sp>
      <p:sp>
        <p:nvSpPr>
          <p:cNvPr id="27" name="Text 24"/>
          <p:cNvSpPr/>
          <p:nvPr/>
        </p:nvSpPr>
        <p:spPr>
          <a:xfrm>
            <a:off x="571500" y="3336131"/>
            <a:ext cx="441573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Prototípus:</a:t>
            </a:r>
            <a:endParaRPr lang="en-US" sz="523" dirty="0"/>
          </a:p>
        </p:txBody>
      </p:sp>
      <p:sp>
        <p:nvSpPr>
          <p:cNvPr id="28" name="Text 25"/>
          <p:cNvSpPr/>
          <p:nvPr/>
        </p:nvSpPr>
        <p:spPr>
          <a:xfrm>
            <a:off x="1013073" y="3336131"/>
            <a:ext cx="117115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Drótvázak és makettek generálása</a:t>
            </a:r>
            <a:endParaRPr lang="en-US" sz="523" dirty="0"/>
          </a:p>
        </p:txBody>
      </p:sp>
      <p:sp>
        <p:nvSpPr>
          <p:cNvPr id="29" name="Text 26"/>
          <p:cNvSpPr/>
          <p:nvPr/>
        </p:nvSpPr>
        <p:spPr>
          <a:xfrm>
            <a:off x="571500" y="3479006"/>
            <a:ext cx="561510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Dokumentum:</a:t>
            </a:r>
            <a:endParaRPr lang="en-US" sz="523" dirty="0"/>
          </a:p>
        </p:txBody>
      </p:sp>
      <p:sp>
        <p:nvSpPr>
          <p:cNvPr id="30" name="Text 27"/>
          <p:cNvSpPr/>
          <p:nvPr/>
        </p:nvSpPr>
        <p:spPr>
          <a:xfrm>
            <a:off x="1133010" y="3479006"/>
            <a:ext cx="941775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Meglévő anyagok elemzése</a:t>
            </a:r>
            <a:endParaRPr lang="en-US" sz="523" dirty="0"/>
          </a:p>
        </p:txBody>
      </p:sp>
      <p:sp>
        <p:nvSpPr>
          <p:cNvPr id="31" name="Shape 28"/>
          <p:cNvSpPr/>
          <p:nvPr/>
        </p:nvSpPr>
        <p:spPr>
          <a:xfrm>
            <a:off x="500063" y="3757613"/>
            <a:ext cx="2619356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2" name="Text 29"/>
          <p:cNvSpPr/>
          <p:nvPr/>
        </p:nvSpPr>
        <p:spPr>
          <a:xfrm>
            <a:off x="571500" y="3829050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</a:t>
            </a:r>
            <a:endParaRPr lang="en-US" sz="575" dirty="0"/>
          </a:p>
        </p:txBody>
      </p:sp>
      <p:sp>
        <p:nvSpPr>
          <p:cNvPr id="33" name="Text 30"/>
          <p:cNvSpPr/>
          <p:nvPr/>
        </p:nvSpPr>
        <p:spPr>
          <a:xfrm>
            <a:off x="571500" y="3975497"/>
            <a:ext cx="24764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 feldolgozás → Témaazonosítás → Ellentmondás detektálás → Követelmény extrakció</a:t>
            </a:r>
            <a:endParaRPr lang="en-US" sz="523" dirty="0"/>
          </a:p>
        </p:txBody>
      </p:sp>
      <p:sp>
        <p:nvSpPr>
          <p:cNvPr id="34" name="Shape 31"/>
          <p:cNvSpPr/>
          <p:nvPr/>
        </p:nvSpPr>
        <p:spPr>
          <a:xfrm>
            <a:off x="500063" y="4332684"/>
            <a:ext cx="2619356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5" name="Text 32"/>
          <p:cNvSpPr/>
          <p:nvPr/>
        </p:nvSpPr>
        <p:spPr>
          <a:xfrm>
            <a:off x="571500" y="4404122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575" dirty="0"/>
          </a:p>
        </p:txBody>
      </p:sp>
      <p:sp>
        <p:nvSpPr>
          <p:cNvPr id="36" name="Text 33"/>
          <p:cNvSpPr/>
          <p:nvPr/>
        </p:nvSpPr>
        <p:spPr>
          <a:xfrm>
            <a:off x="571500" y="4550569"/>
            <a:ext cx="24764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Nyers követelmények listája, azonosított ellentmondások, érdekelt fél konszenzus térkép</a:t>
            </a:r>
            <a:endParaRPr lang="en-US" sz="523" dirty="0"/>
          </a:p>
        </p:txBody>
      </p:sp>
      <p:sp>
        <p:nvSpPr>
          <p:cNvPr id="37" name="Text 34"/>
          <p:cNvSpPr/>
          <p:nvPr/>
        </p:nvSpPr>
        <p:spPr>
          <a:xfrm>
            <a:off x="3262294" y="1332309"/>
            <a:ext cx="2619384" cy="235744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Elemzés &amp; Dokumentálás</a:t>
            </a:r>
            <a:endParaRPr lang="en-US" sz="837" dirty="0"/>
          </a:p>
        </p:txBody>
      </p:sp>
      <p:sp>
        <p:nvSpPr>
          <p:cNvPr id="38" name="Shape 35"/>
          <p:cNvSpPr/>
          <p:nvPr/>
        </p:nvSpPr>
        <p:spPr>
          <a:xfrm>
            <a:off x="3262294" y="1639491"/>
            <a:ext cx="2619384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9" name="Text 36"/>
          <p:cNvSpPr/>
          <p:nvPr/>
        </p:nvSpPr>
        <p:spPr>
          <a:xfrm>
            <a:off x="3333731" y="1710928"/>
            <a:ext cx="24765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575" dirty="0"/>
          </a:p>
        </p:txBody>
      </p:sp>
      <p:sp>
        <p:nvSpPr>
          <p:cNvPr id="40" name="Text 37"/>
          <p:cNvSpPr/>
          <p:nvPr/>
        </p:nvSpPr>
        <p:spPr>
          <a:xfrm>
            <a:off x="3333731" y="1857375"/>
            <a:ext cx="247650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 Elemző Motor → Üzleti elemzők → Technikai csapatok</a:t>
            </a:r>
            <a:endParaRPr lang="en-US" sz="523" dirty="0"/>
          </a:p>
        </p:txBody>
      </p:sp>
      <p:sp>
        <p:nvSpPr>
          <p:cNvPr id="41" name="Shape 38"/>
          <p:cNvSpPr/>
          <p:nvPr/>
        </p:nvSpPr>
        <p:spPr>
          <a:xfrm>
            <a:off x="3262294" y="2107406"/>
            <a:ext cx="2619384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2" name="Text 39"/>
          <p:cNvSpPr/>
          <p:nvPr/>
        </p:nvSpPr>
        <p:spPr>
          <a:xfrm>
            <a:off x="3333731" y="2178844"/>
            <a:ext cx="24765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575" dirty="0"/>
          </a:p>
        </p:txBody>
      </p:sp>
      <p:sp>
        <p:nvSpPr>
          <p:cNvPr id="43" name="Text 40"/>
          <p:cNvSpPr/>
          <p:nvPr/>
        </p:nvSpPr>
        <p:spPr>
          <a:xfrm>
            <a:off x="3333731" y="2325291"/>
            <a:ext cx="247650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Nyers követelmények, üzleti kontextus, technikai korlátok</a:t>
            </a:r>
            <a:endParaRPr lang="en-US" sz="523" dirty="0"/>
          </a:p>
        </p:txBody>
      </p:sp>
      <p:sp>
        <p:nvSpPr>
          <p:cNvPr id="44" name="Shape 41"/>
          <p:cNvSpPr/>
          <p:nvPr/>
        </p:nvSpPr>
        <p:spPr>
          <a:xfrm>
            <a:off x="3262294" y="2575322"/>
            <a:ext cx="2619384" cy="1175147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5" name="Text 42"/>
          <p:cNvSpPr/>
          <p:nvPr/>
        </p:nvSpPr>
        <p:spPr>
          <a:xfrm>
            <a:off x="3333731" y="2646759"/>
            <a:ext cx="24765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Hierarchia</a:t>
            </a:r>
            <a:endParaRPr lang="en-US" sz="575" dirty="0"/>
          </a:p>
        </p:txBody>
      </p:sp>
      <p:sp>
        <p:nvSpPr>
          <p:cNvPr id="46" name="Shape 43"/>
          <p:cNvSpPr/>
          <p:nvPr/>
        </p:nvSpPr>
        <p:spPr>
          <a:xfrm>
            <a:off x="3333731" y="2793206"/>
            <a:ext cx="2476509" cy="192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3333731" y="2793206"/>
            <a:ext cx="21431" cy="192881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48" name="Text 45"/>
          <p:cNvSpPr/>
          <p:nvPr/>
        </p:nvSpPr>
        <p:spPr>
          <a:xfrm>
            <a:off x="3376594" y="2839641"/>
            <a:ext cx="77883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Követelmények</a:t>
            </a:r>
            <a:endParaRPr lang="en-US" sz="523" dirty="0"/>
          </a:p>
        </p:txBody>
      </p:sp>
      <p:sp>
        <p:nvSpPr>
          <p:cNvPr id="49" name="Text 46"/>
          <p:cNvSpPr/>
          <p:nvPr/>
        </p:nvSpPr>
        <p:spPr>
          <a:xfrm>
            <a:off x="4155430" y="2839641"/>
            <a:ext cx="24224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(miért)</a:t>
            </a:r>
            <a:endParaRPr lang="en-US" sz="523" dirty="0"/>
          </a:p>
        </p:txBody>
      </p:sp>
      <p:sp>
        <p:nvSpPr>
          <p:cNvPr id="50" name="Shape 47"/>
          <p:cNvSpPr/>
          <p:nvPr/>
        </p:nvSpPr>
        <p:spPr>
          <a:xfrm>
            <a:off x="3405169" y="3014663"/>
            <a:ext cx="2405072" cy="192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3405169" y="3014663"/>
            <a:ext cx="21431" cy="192881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2" name="Text 49"/>
          <p:cNvSpPr/>
          <p:nvPr/>
        </p:nvSpPr>
        <p:spPr>
          <a:xfrm>
            <a:off x="3448031" y="3061097"/>
            <a:ext cx="992702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Követelmények</a:t>
            </a:r>
            <a:endParaRPr lang="en-US" sz="523" dirty="0"/>
          </a:p>
        </p:txBody>
      </p:sp>
      <p:sp>
        <p:nvSpPr>
          <p:cNvPr id="53" name="Text 50"/>
          <p:cNvSpPr/>
          <p:nvPr/>
        </p:nvSpPr>
        <p:spPr>
          <a:xfrm>
            <a:off x="4440734" y="3061097"/>
            <a:ext cx="172455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(mit)</a:t>
            </a:r>
            <a:endParaRPr lang="en-US" sz="523" dirty="0"/>
          </a:p>
        </p:txBody>
      </p:sp>
      <p:sp>
        <p:nvSpPr>
          <p:cNvPr id="54" name="Shape 51"/>
          <p:cNvSpPr/>
          <p:nvPr/>
        </p:nvSpPr>
        <p:spPr>
          <a:xfrm>
            <a:off x="3476606" y="3236119"/>
            <a:ext cx="2333634" cy="192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3476606" y="3236119"/>
            <a:ext cx="21431" cy="192881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56" name="Text 53"/>
          <p:cNvSpPr/>
          <p:nvPr/>
        </p:nvSpPr>
        <p:spPr>
          <a:xfrm>
            <a:off x="3519469" y="3282553"/>
            <a:ext cx="449275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Funkcionális</a:t>
            </a:r>
            <a:endParaRPr lang="en-US" sz="523" dirty="0"/>
          </a:p>
        </p:txBody>
      </p:sp>
      <p:sp>
        <p:nvSpPr>
          <p:cNvPr id="57" name="Text 54"/>
          <p:cNvSpPr/>
          <p:nvPr/>
        </p:nvSpPr>
        <p:spPr>
          <a:xfrm>
            <a:off x="3968744" y="3282553"/>
            <a:ext cx="65867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(hogyan - funkciók)</a:t>
            </a:r>
            <a:endParaRPr lang="en-US" sz="523" dirty="0"/>
          </a:p>
        </p:txBody>
      </p:sp>
      <p:sp>
        <p:nvSpPr>
          <p:cNvPr id="58" name="Shape 55"/>
          <p:cNvSpPr/>
          <p:nvPr/>
        </p:nvSpPr>
        <p:spPr>
          <a:xfrm>
            <a:off x="3476606" y="3457575"/>
            <a:ext cx="2333634" cy="19288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3476606" y="3457575"/>
            <a:ext cx="21431" cy="192881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60" name="Text 57"/>
          <p:cNvSpPr/>
          <p:nvPr/>
        </p:nvSpPr>
        <p:spPr>
          <a:xfrm>
            <a:off x="3519469" y="3504009"/>
            <a:ext cx="638305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Nem Funkcionális</a:t>
            </a:r>
            <a:endParaRPr lang="en-US" sz="523" dirty="0"/>
          </a:p>
        </p:txBody>
      </p:sp>
      <p:sp>
        <p:nvSpPr>
          <p:cNvPr id="61" name="Text 58"/>
          <p:cNvSpPr/>
          <p:nvPr/>
        </p:nvSpPr>
        <p:spPr>
          <a:xfrm>
            <a:off x="4157774" y="3504009"/>
            <a:ext cx="664592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(hogyan - minőség)</a:t>
            </a:r>
            <a:endParaRPr lang="en-US" sz="523" dirty="0"/>
          </a:p>
        </p:txBody>
      </p:sp>
      <p:sp>
        <p:nvSpPr>
          <p:cNvPr id="62" name="Shape 59"/>
          <p:cNvSpPr/>
          <p:nvPr/>
        </p:nvSpPr>
        <p:spPr>
          <a:xfrm>
            <a:off x="3262294" y="3821906"/>
            <a:ext cx="2619384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3" name="Text 60"/>
          <p:cNvSpPr/>
          <p:nvPr/>
        </p:nvSpPr>
        <p:spPr>
          <a:xfrm>
            <a:off x="3333731" y="3893344"/>
            <a:ext cx="24765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</a:t>
            </a:r>
            <a:endParaRPr lang="en-US" sz="575" dirty="0"/>
          </a:p>
        </p:txBody>
      </p:sp>
      <p:sp>
        <p:nvSpPr>
          <p:cNvPr id="64" name="Text 61"/>
          <p:cNvSpPr/>
          <p:nvPr/>
        </p:nvSpPr>
        <p:spPr>
          <a:xfrm>
            <a:off x="3333731" y="4039791"/>
            <a:ext cx="247650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Kategorizálás → Hierarchia felépítés → Modellezés (BPMN/UML) → Dokumentum generálás</a:t>
            </a:r>
            <a:endParaRPr lang="en-US" sz="523" dirty="0"/>
          </a:p>
        </p:txBody>
      </p:sp>
      <p:sp>
        <p:nvSpPr>
          <p:cNvPr id="65" name="Shape 62"/>
          <p:cNvSpPr/>
          <p:nvPr/>
        </p:nvSpPr>
        <p:spPr>
          <a:xfrm>
            <a:off x="3262294" y="4396978"/>
            <a:ext cx="2619384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6" name="Text 63"/>
          <p:cNvSpPr/>
          <p:nvPr/>
        </p:nvSpPr>
        <p:spPr>
          <a:xfrm>
            <a:off x="3333731" y="4468416"/>
            <a:ext cx="247650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575" dirty="0"/>
          </a:p>
        </p:txBody>
      </p:sp>
      <p:sp>
        <p:nvSpPr>
          <p:cNvPr id="67" name="Text 64"/>
          <p:cNvSpPr/>
          <p:nvPr/>
        </p:nvSpPr>
        <p:spPr>
          <a:xfrm>
            <a:off x="3333731" y="4614863"/>
            <a:ext cx="247650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Strukturált követelmény dokumentum, vizuális modellek, nyomonkövethetőségi mátrix</a:t>
            </a:r>
            <a:endParaRPr lang="en-US" sz="523" dirty="0"/>
          </a:p>
        </p:txBody>
      </p:sp>
      <p:sp>
        <p:nvSpPr>
          <p:cNvPr id="68" name="Text 65"/>
          <p:cNvSpPr/>
          <p:nvPr/>
        </p:nvSpPr>
        <p:spPr>
          <a:xfrm>
            <a:off x="6024553" y="1332309"/>
            <a:ext cx="2619356" cy="235744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Verifikáció &amp; Validáció</a:t>
            </a:r>
            <a:endParaRPr lang="en-US" sz="837" dirty="0"/>
          </a:p>
        </p:txBody>
      </p:sp>
      <p:sp>
        <p:nvSpPr>
          <p:cNvPr id="69" name="Shape 66"/>
          <p:cNvSpPr/>
          <p:nvPr/>
        </p:nvSpPr>
        <p:spPr>
          <a:xfrm>
            <a:off x="6024553" y="1639491"/>
            <a:ext cx="2619356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0" name="Text 67"/>
          <p:cNvSpPr/>
          <p:nvPr/>
        </p:nvSpPr>
        <p:spPr>
          <a:xfrm>
            <a:off x="6095991" y="1710928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575" dirty="0"/>
          </a:p>
        </p:txBody>
      </p:sp>
      <p:sp>
        <p:nvSpPr>
          <p:cNvPr id="71" name="Text 68"/>
          <p:cNvSpPr/>
          <p:nvPr/>
        </p:nvSpPr>
        <p:spPr>
          <a:xfrm>
            <a:off x="6095991" y="1857375"/>
            <a:ext cx="24764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 Validátor → Minőségbiztosítás → Érdekelt felek</a:t>
            </a:r>
            <a:endParaRPr lang="en-US" sz="523" dirty="0"/>
          </a:p>
        </p:txBody>
      </p:sp>
      <p:sp>
        <p:nvSpPr>
          <p:cNvPr id="72" name="Shape 69"/>
          <p:cNvSpPr/>
          <p:nvPr/>
        </p:nvSpPr>
        <p:spPr>
          <a:xfrm>
            <a:off x="6024553" y="2107406"/>
            <a:ext cx="2619356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3" name="Text 70"/>
          <p:cNvSpPr/>
          <p:nvPr/>
        </p:nvSpPr>
        <p:spPr>
          <a:xfrm>
            <a:off x="6095991" y="2178844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575" dirty="0"/>
          </a:p>
        </p:txBody>
      </p:sp>
      <p:sp>
        <p:nvSpPr>
          <p:cNvPr id="74" name="Text 71"/>
          <p:cNvSpPr/>
          <p:nvPr/>
        </p:nvSpPr>
        <p:spPr>
          <a:xfrm>
            <a:off x="6095991" y="2325291"/>
            <a:ext cx="247648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dokumentum, nyomonkövethetőségi mátrix, üzleti célok</a:t>
            </a:r>
            <a:endParaRPr lang="en-US" sz="523" dirty="0"/>
          </a:p>
        </p:txBody>
      </p:sp>
      <p:sp>
        <p:nvSpPr>
          <p:cNvPr id="75" name="Shape 72"/>
          <p:cNvSpPr/>
          <p:nvPr/>
        </p:nvSpPr>
        <p:spPr>
          <a:xfrm>
            <a:off x="6024553" y="2575322"/>
            <a:ext cx="1281103" cy="451452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76" name="Text 73"/>
          <p:cNvSpPr/>
          <p:nvPr/>
        </p:nvSpPr>
        <p:spPr>
          <a:xfrm>
            <a:off x="6081703" y="2632472"/>
            <a:ext cx="116680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Verifikáció</a:t>
            </a:r>
            <a:endParaRPr lang="en-US" sz="523" dirty="0"/>
          </a:p>
        </p:txBody>
      </p:sp>
      <p:sp>
        <p:nvSpPr>
          <p:cNvPr id="77" name="Text 74"/>
          <p:cNvSpPr/>
          <p:nvPr/>
        </p:nvSpPr>
        <p:spPr>
          <a:xfrm>
            <a:off x="6081703" y="2761059"/>
            <a:ext cx="1166803" cy="1799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7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"Jól építjük?" - Egyértelműség, tömörség, tesztelhetőség ellenőrzése</a:t>
            </a:r>
            <a:endParaRPr lang="en-US" sz="471" dirty="0"/>
          </a:p>
        </p:txBody>
      </p:sp>
      <p:sp>
        <p:nvSpPr>
          <p:cNvPr id="78" name="Shape 75"/>
          <p:cNvSpPr/>
          <p:nvPr/>
        </p:nvSpPr>
        <p:spPr>
          <a:xfrm>
            <a:off x="7362806" y="2575322"/>
            <a:ext cx="1281103" cy="451452"/>
          </a:xfrm>
          <a:prstGeom prst="rect">
            <a:avLst/>
          </a:prstGeom>
          <a:solidFill>
            <a:srgbClr val="FFFFFF"/>
          </a:solidFill>
          <a:ln w="198">
            <a:solidFill>
              <a:srgbClr val="3F51B5"/>
            </a:solidFill>
            <a:prstDash val="solid"/>
          </a:ln>
        </p:spPr>
      </p:sp>
      <p:sp>
        <p:nvSpPr>
          <p:cNvPr id="79" name="Text 76"/>
          <p:cNvSpPr/>
          <p:nvPr/>
        </p:nvSpPr>
        <p:spPr>
          <a:xfrm>
            <a:off x="7419956" y="2632472"/>
            <a:ext cx="116680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</a:t>
            </a:r>
            <a:endParaRPr lang="en-US" sz="523" dirty="0"/>
          </a:p>
        </p:txBody>
      </p:sp>
      <p:sp>
        <p:nvSpPr>
          <p:cNvPr id="80" name="Text 77"/>
          <p:cNvSpPr/>
          <p:nvPr/>
        </p:nvSpPr>
        <p:spPr>
          <a:xfrm>
            <a:off x="7419956" y="2761059"/>
            <a:ext cx="1166803" cy="1799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7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"Megfelelőt építjük?" - Üzleti értékhez való visszavezetés</a:t>
            </a:r>
            <a:endParaRPr lang="en-US" sz="471" dirty="0"/>
          </a:p>
        </p:txBody>
      </p:sp>
      <p:sp>
        <p:nvSpPr>
          <p:cNvPr id="81" name="Shape 78"/>
          <p:cNvSpPr/>
          <p:nvPr/>
        </p:nvSpPr>
        <p:spPr>
          <a:xfrm>
            <a:off x="6024553" y="3069636"/>
            <a:ext cx="2619356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82" name="Text 79"/>
          <p:cNvSpPr/>
          <p:nvPr/>
        </p:nvSpPr>
        <p:spPr>
          <a:xfrm>
            <a:off x="6095991" y="3141073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</a:t>
            </a:r>
            <a:endParaRPr lang="en-US" sz="575" dirty="0"/>
          </a:p>
        </p:txBody>
      </p:sp>
      <p:sp>
        <p:nvSpPr>
          <p:cNvPr id="83" name="Text 80"/>
          <p:cNvSpPr/>
          <p:nvPr/>
        </p:nvSpPr>
        <p:spPr>
          <a:xfrm>
            <a:off x="6095991" y="3287520"/>
            <a:ext cx="24764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Automatizált ellenőrzés → Homályos kifejezések jelzése → Nyomonkövethetőség validálás → Hatókörbővülés detektálás</a:t>
            </a:r>
            <a:endParaRPr lang="en-US" sz="523" dirty="0"/>
          </a:p>
        </p:txBody>
      </p:sp>
      <p:sp>
        <p:nvSpPr>
          <p:cNvPr id="84" name="Shape 81"/>
          <p:cNvSpPr/>
          <p:nvPr/>
        </p:nvSpPr>
        <p:spPr>
          <a:xfrm>
            <a:off x="6024553" y="3644708"/>
            <a:ext cx="2619356" cy="50363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85" name="Text 82"/>
          <p:cNvSpPr/>
          <p:nvPr/>
        </p:nvSpPr>
        <p:spPr>
          <a:xfrm>
            <a:off x="6095991" y="3716145"/>
            <a:ext cx="24764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575" dirty="0"/>
          </a:p>
        </p:txBody>
      </p:sp>
      <p:sp>
        <p:nvSpPr>
          <p:cNvPr id="86" name="Text 83"/>
          <p:cNvSpPr/>
          <p:nvPr/>
        </p:nvSpPr>
        <p:spPr>
          <a:xfrm>
            <a:off x="6095991" y="3862592"/>
            <a:ext cx="2476481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Validált követelmények, minőségi jelentés, hatókörbővülési riasztások, jóváhagyásra kész specifikációk</a:t>
            </a:r>
            <a:endParaRPr lang="en-US" sz="523" dirty="0"/>
          </a:p>
        </p:txBody>
      </p:sp>
      <p:sp>
        <p:nvSpPr>
          <p:cNvPr id="87" name="Shape 84"/>
          <p:cNvSpPr/>
          <p:nvPr/>
        </p:nvSpPr>
        <p:spPr>
          <a:xfrm>
            <a:off x="500063" y="5007769"/>
            <a:ext cx="8143875" cy="260747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88" name="Text 85"/>
          <p:cNvSpPr/>
          <p:nvPr/>
        </p:nvSpPr>
        <p:spPr>
          <a:xfrm>
            <a:off x="1161948" y="5084564"/>
            <a:ext cx="45145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EREDMÉNY:</a:t>
            </a:r>
            <a:endParaRPr lang="en-US" sz="575" dirty="0"/>
          </a:p>
        </p:txBody>
      </p:sp>
      <p:sp>
        <p:nvSpPr>
          <p:cNvPr id="89" name="Text 86"/>
          <p:cNvSpPr/>
          <p:nvPr/>
        </p:nvSpPr>
        <p:spPr>
          <a:xfrm>
            <a:off x="1613399" y="5084564"/>
            <a:ext cx="6368625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Teljes körűen dokumentált, verifikált és validált követelményspecifikációk, amelyek nyomon követhetően kapcsolódnak az üzleti célokhoz és biztosítják a hatókör-ellenőrzést </a:t>
            </a:r>
            <a:endParaRPr lang="en-US" sz="5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Megoldásmodellezés: BPMN Folyamat Intelligencia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500063" y="914400"/>
            <a:ext cx="3432097" cy="792956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" name="Text 2"/>
          <p:cNvSpPr/>
          <p:nvPr/>
        </p:nvSpPr>
        <p:spPr>
          <a:xfrm>
            <a:off x="600075" y="1014413"/>
            <a:ext cx="323207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600075" y="1226939"/>
            <a:ext cx="26189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628" dirty="0"/>
          </a:p>
        </p:txBody>
      </p:sp>
      <p:sp>
        <p:nvSpPr>
          <p:cNvPr id="7" name="Text 4"/>
          <p:cNvSpPr/>
          <p:nvPr/>
        </p:nvSpPr>
        <p:spPr>
          <a:xfrm>
            <a:off x="861966" y="1226939"/>
            <a:ext cx="162004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Folyamat tulajdonosok, Üzleti szakértők</a:t>
            </a:r>
            <a:endParaRPr lang="en-US" sz="628" dirty="0"/>
          </a:p>
        </p:txBody>
      </p:sp>
      <p:sp>
        <p:nvSpPr>
          <p:cNvPr id="8" name="Text 5"/>
          <p:cNvSpPr/>
          <p:nvPr/>
        </p:nvSpPr>
        <p:spPr>
          <a:xfrm>
            <a:off x="600075" y="1355527"/>
            <a:ext cx="48315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Feldolgozó:</a:t>
            </a:r>
            <a:endParaRPr lang="en-US" sz="628" dirty="0"/>
          </a:p>
        </p:txBody>
      </p:sp>
      <p:sp>
        <p:nvSpPr>
          <p:cNvPr id="9" name="Text 6"/>
          <p:cNvSpPr/>
          <p:nvPr/>
        </p:nvSpPr>
        <p:spPr>
          <a:xfrm>
            <a:off x="1083227" y="1355527"/>
            <a:ext cx="11088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 BPMN Modellező Motor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600075" y="1484114"/>
            <a:ext cx="33399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628" dirty="0"/>
          </a:p>
        </p:txBody>
      </p:sp>
      <p:sp>
        <p:nvSpPr>
          <p:cNvPr id="11" name="Text 8"/>
          <p:cNvSpPr/>
          <p:nvPr/>
        </p:nvSpPr>
        <p:spPr>
          <a:xfrm>
            <a:off x="934073" y="1484114"/>
            <a:ext cx="190704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Üzleti elemzők, Folyamatfejlesztők, IT csapatok </a:t>
            </a:r>
            <a:endParaRPr lang="en-US" sz="628" dirty="0"/>
          </a:p>
        </p:txBody>
      </p:sp>
      <p:sp>
        <p:nvSpPr>
          <p:cNvPr id="12" name="Shape 9"/>
          <p:cNvSpPr/>
          <p:nvPr/>
        </p:nvSpPr>
        <p:spPr>
          <a:xfrm>
            <a:off x="500063" y="1814513"/>
            <a:ext cx="3432097" cy="92154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3" name="Text 10"/>
          <p:cNvSpPr/>
          <p:nvPr/>
        </p:nvSpPr>
        <p:spPr>
          <a:xfrm>
            <a:off x="600075" y="1914525"/>
            <a:ext cx="323207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600075" y="2127052"/>
            <a:ext cx="189641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Szöveges folyamatleírások és dokumentumok</a:t>
            </a:r>
            <a:endParaRPr lang="en-US" sz="628" dirty="0"/>
          </a:p>
        </p:txBody>
      </p:sp>
      <p:sp>
        <p:nvSpPr>
          <p:cNvPr id="15" name="Text 12"/>
          <p:cNvSpPr/>
          <p:nvPr/>
        </p:nvSpPr>
        <p:spPr>
          <a:xfrm>
            <a:off x="600075" y="2255639"/>
            <a:ext cx="169806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Meglévő folyamatdiagramok (ha vannak)</a:t>
            </a:r>
            <a:endParaRPr lang="en-US" sz="628" dirty="0"/>
          </a:p>
        </p:txBody>
      </p:sp>
      <p:sp>
        <p:nvSpPr>
          <p:cNvPr id="16" name="Text 13"/>
          <p:cNvSpPr/>
          <p:nvPr/>
        </p:nvSpPr>
        <p:spPr>
          <a:xfrm>
            <a:off x="600075" y="2384227"/>
            <a:ext cx="168854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Interjú átiratok folyamat tulajdonosoktól</a:t>
            </a:r>
            <a:endParaRPr lang="en-US" sz="628" dirty="0"/>
          </a:p>
        </p:txBody>
      </p:sp>
      <p:sp>
        <p:nvSpPr>
          <p:cNvPr id="17" name="Text 14"/>
          <p:cNvSpPr/>
          <p:nvPr/>
        </p:nvSpPr>
        <p:spPr>
          <a:xfrm>
            <a:off x="600075" y="2512814"/>
            <a:ext cx="2272857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Teljesítménymutatók és szűk keresztmetszet jelentések </a:t>
            </a:r>
            <a:endParaRPr lang="en-US" sz="628" dirty="0"/>
          </a:p>
        </p:txBody>
      </p:sp>
      <p:sp>
        <p:nvSpPr>
          <p:cNvPr id="18" name="Shape 15"/>
          <p:cNvSpPr/>
          <p:nvPr/>
        </p:nvSpPr>
        <p:spPr>
          <a:xfrm>
            <a:off x="500063" y="2843213"/>
            <a:ext cx="3432097" cy="12251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9" name="Text 16"/>
          <p:cNvSpPr/>
          <p:nvPr/>
        </p:nvSpPr>
        <p:spPr>
          <a:xfrm>
            <a:off x="600075" y="2943225"/>
            <a:ext cx="323207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Fő Képességek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600075" y="3150394"/>
            <a:ext cx="392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▸</a:t>
            </a:r>
            <a:endParaRPr lang="en-US" sz="575" dirty="0"/>
          </a:p>
        </p:txBody>
      </p:sp>
      <p:sp>
        <p:nvSpPr>
          <p:cNvPr id="21" name="Text 18"/>
          <p:cNvSpPr/>
          <p:nvPr/>
        </p:nvSpPr>
        <p:spPr>
          <a:xfrm>
            <a:off x="696516" y="3155752"/>
            <a:ext cx="939850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Automatikus generálás:</a:t>
            </a:r>
            <a:endParaRPr lang="en-US" sz="575" dirty="0"/>
          </a:p>
        </p:txBody>
      </p:sp>
      <p:sp>
        <p:nvSpPr>
          <p:cNvPr id="22" name="Text 19"/>
          <p:cNvSpPr/>
          <p:nvPr/>
        </p:nvSpPr>
        <p:spPr>
          <a:xfrm>
            <a:off x="1636365" y="3155752"/>
            <a:ext cx="127499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Szöveges leírásból BPMN diagram</a:t>
            </a:r>
            <a:endParaRPr lang="en-US" sz="575" dirty="0"/>
          </a:p>
        </p:txBody>
      </p:sp>
      <p:sp>
        <p:nvSpPr>
          <p:cNvPr id="23" name="Text 20"/>
          <p:cNvSpPr/>
          <p:nvPr/>
        </p:nvSpPr>
        <p:spPr>
          <a:xfrm>
            <a:off x="600075" y="3325416"/>
            <a:ext cx="392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▸</a:t>
            </a:r>
            <a:endParaRPr lang="en-US" sz="575" dirty="0"/>
          </a:p>
        </p:txBody>
      </p:sp>
      <p:sp>
        <p:nvSpPr>
          <p:cNvPr id="24" name="Text 21"/>
          <p:cNvSpPr/>
          <p:nvPr/>
        </p:nvSpPr>
        <p:spPr>
          <a:xfrm>
            <a:off x="696516" y="3330773"/>
            <a:ext cx="54889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elemzés:</a:t>
            </a:r>
            <a:endParaRPr lang="en-US" sz="575" dirty="0"/>
          </a:p>
        </p:txBody>
      </p:sp>
      <p:sp>
        <p:nvSpPr>
          <p:cNvPr id="25" name="Text 22"/>
          <p:cNvSpPr/>
          <p:nvPr/>
        </p:nvSpPr>
        <p:spPr>
          <a:xfrm>
            <a:off x="1245412" y="3330773"/>
            <a:ext cx="221567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Jelenlegi folyamat feltérképezése és problémák azonosítása</a:t>
            </a:r>
            <a:endParaRPr lang="en-US" sz="575" dirty="0"/>
          </a:p>
        </p:txBody>
      </p:sp>
      <p:sp>
        <p:nvSpPr>
          <p:cNvPr id="26" name="Text 23"/>
          <p:cNvSpPr/>
          <p:nvPr/>
        </p:nvSpPr>
        <p:spPr>
          <a:xfrm>
            <a:off x="600075" y="3500438"/>
            <a:ext cx="392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▸</a:t>
            </a:r>
            <a:endParaRPr lang="en-US" sz="575" dirty="0"/>
          </a:p>
        </p:txBody>
      </p:sp>
      <p:sp>
        <p:nvSpPr>
          <p:cNvPr id="27" name="Text 24"/>
          <p:cNvSpPr/>
          <p:nvPr/>
        </p:nvSpPr>
        <p:spPr>
          <a:xfrm>
            <a:off x="696516" y="3505795"/>
            <a:ext cx="1265644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 detektálás:</a:t>
            </a:r>
            <a:endParaRPr lang="en-US" sz="575" dirty="0"/>
          </a:p>
        </p:txBody>
      </p:sp>
      <p:sp>
        <p:nvSpPr>
          <p:cNvPr id="28" name="Text 25"/>
          <p:cNvSpPr/>
          <p:nvPr/>
        </p:nvSpPr>
        <p:spPr>
          <a:xfrm>
            <a:off x="1962159" y="3505795"/>
            <a:ext cx="157862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Késleltetések és redundanciák felismerése</a:t>
            </a:r>
            <a:endParaRPr lang="en-US" sz="575" dirty="0"/>
          </a:p>
        </p:txBody>
      </p:sp>
      <p:sp>
        <p:nvSpPr>
          <p:cNvPr id="29" name="Text 26"/>
          <p:cNvSpPr/>
          <p:nvPr/>
        </p:nvSpPr>
        <p:spPr>
          <a:xfrm>
            <a:off x="600075" y="3675459"/>
            <a:ext cx="392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▸</a:t>
            </a:r>
            <a:endParaRPr lang="en-US" sz="575" dirty="0"/>
          </a:p>
        </p:txBody>
      </p:sp>
      <p:sp>
        <p:nvSpPr>
          <p:cNvPr id="30" name="Text 27"/>
          <p:cNvSpPr/>
          <p:nvPr/>
        </p:nvSpPr>
        <p:spPr>
          <a:xfrm>
            <a:off x="696516" y="3680817"/>
            <a:ext cx="781348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optimalizálás: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1477863" y="3680817"/>
            <a:ext cx="183803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Javított folyamat javaslata hatékonyság növelésre</a:t>
            </a:r>
            <a:endParaRPr lang="en-US" sz="575" dirty="0"/>
          </a:p>
        </p:txBody>
      </p:sp>
      <p:sp>
        <p:nvSpPr>
          <p:cNvPr id="32" name="Text 29"/>
          <p:cNvSpPr/>
          <p:nvPr/>
        </p:nvSpPr>
        <p:spPr>
          <a:xfrm>
            <a:off x="600075" y="3850481"/>
            <a:ext cx="392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▸</a:t>
            </a:r>
            <a:endParaRPr lang="en-US" sz="575" dirty="0"/>
          </a:p>
        </p:txBody>
      </p:sp>
      <p:sp>
        <p:nvSpPr>
          <p:cNvPr id="33" name="Text 30"/>
          <p:cNvSpPr/>
          <p:nvPr/>
        </p:nvSpPr>
        <p:spPr>
          <a:xfrm>
            <a:off x="696516" y="3855839"/>
            <a:ext cx="68242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Fordítási funkció:</a:t>
            </a:r>
            <a:endParaRPr lang="en-US" sz="575" dirty="0"/>
          </a:p>
        </p:txBody>
      </p:sp>
      <p:sp>
        <p:nvSpPr>
          <p:cNvPr id="34" name="Text 31"/>
          <p:cNvSpPr/>
          <p:nvPr/>
        </p:nvSpPr>
        <p:spPr>
          <a:xfrm>
            <a:off x="1378939" y="3855839"/>
            <a:ext cx="2011133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Üzleti koncepciók és technikai specifikációk áthidalása</a:t>
            </a:r>
            <a:endParaRPr lang="en-US" sz="575" dirty="0"/>
          </a:p>
        </p:txBody>
      </p:sp>
      <p:sp>
        <p:nvSpPr>
          <p:cNvPr id="35" name="Shape 32"/>
          <p:cNvSpPr/>
          <p:nvPr/>
        </p:nvSpPr>
        <p:spPr>
          <a:xfrm>
            <a:off x="500063" y="4175522"/>
            <a:ext cx="3432097" cy="921544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6" name="Text 33"/>
          <p:cNvSpPr/>
          <p:nvPr/>
        </p:nvSpPr>
        <p:spPr>
          <a:xfrm>
            <a:off x="600075" y="4275534"/>
            <a:ext cx="323207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00075" y="4488061"/>
            <a:ext cx="138901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BPMN diagramok (As-Is és To-Be)</a:t>
            </a:r>
            <a:endParaRPr lang="en-US" sz="628" dirty="0"/>
          </a:p>
        </p:txBody>
      </p:sp>
      <p:sp>
        <p:nvSpPr>
          <p:cNvPr id="38" name="Text 35"/>
          <p:cNvSpPr/>
          <p:nvPr/>
        </p:nvSpPr>
        <p:spPr>
          <a:xfrm>
            <a:off x="600075" y="4616648"/>
            <a:ext cx="190807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Szűk keresztmetszetek és redundanciák listája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600075" y="4745236"/>
            <a:ext cx="205458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Optimalizálási javaslatok számszerűsített hatással</a:t>
            </a:r>
            <a:endParaRPr lang="en-US" sz="628" dirty="0"/>
          </a:p>
        </p:txBody>
      </p:sp>
      <p:sp>
        <p:nvSpPr>
          <p:cNvPr id="40" name="Text 37"/>
          <p:cNvSpPr/>
          <p:nvPr/>
        </p:nvSpPr>
        <p:spPr>
          <a:xfrm>
            <a:off x="600075" y="4873823"/>
            <a:ext cx="202048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Implementációs útmutató technikai csapatoknak </a:t>
            </a:r>
            <a:endParaRPr lang="en-US" sz="628" dirty="0"/>
          </a:p>
        </p:txBody>
      </p:sp>
      <p:sp>
        <p:nvSpPr>
          <p:cNvPr id="41" name="Text 38"/>
          <p:cNvSpPr/>
          <p:nvPr/>
        </p:nvSpPr>
        <p:spPr>
          <a:xfrm>
            <a:off x="4182191" y="914400"/>
            <a:ext cx="4461746" cy="271463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Modellezési Munkafolyamat</a:t>
            </a:r>
            <a:endParaRPr lang="en-US" sz="942" dirty="0"/>
          </a:p>
        </p:txBody>
      </p:sp>
      <p:sp>
        <p:nvSpPr>
          <p:cNvPr id="42" name="Shape 39"/>
          <p:cNvSpPr/>
          <p:nvPr/>
        </p:nvSpPr>
        <p:spPr>
          <a:xfrm>
            <a:off x="4182191" y="1293019"/>
            <a:ext cx="4461746" cy="323611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3" name="Shape 40"/>
          <p:cNvSpPr/>
          <p:nvPr/>
        </p:nvSpPr>
        <p:spPr>
          <a:xfrm>
            <a:off x="4289347" y="1400175"/>
            <a:ext cx="4247434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4" name="Text 41"/>
          <p:cNvSpPr/>
          <p:nvPr/>
        </p:nvSpPr>
        <p:spPr>
          <a:xfrm>
            <a:off x="4289347" y="1400175"/>
            <a:ext cx="42474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Szöveges folyamat leírás bemenete</a:t>
            </a:r>
            <a:endParaRPr lang="en-US" sz="575" dirty="0"/>
          </a:p>
        </p:txBody>
      </p:sp>
      <p:sp>
        <p:nvSpPr>
          <p:cNvPr id="45" name="Text 42"/>
          <p:cNvSpPr/>
          <p:nvPr/>
        </p:nvSpPr>
        <p:spPr>
          <a:xfrm>
            <a:off x="4289347" y="1793081"/>
            <a:ext cx="424743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942" dirty="0"/>
          </a:p>
        </p:txBody>
      </p:sp>
      <p:sp>
        <p:nvSpPr>
          <p:cNvPr id="46" name="Shape 43"/>
          <p:cNvSpPr/>
          <p:nvPr/>
        </p:nvSpPr>
        <p:spPr>
          <a:xfrm>
            <a:off x="4289347" y="2057400"/>
            <a:ext cx="4247434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7" name="Text 44"/>
          <p:cNvSpPr/>
          <p:nvPr/>
        </p:nvSpPr>
        <p:spPr>
          <a:xfrm>
            <a:off x="4289347" y="2057400"/>
            <a:ext cx="42474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NLP elemzés és struktúra felismerés</a:t>
            </a:r>
            <a:endParaRPr lang="en-US" sz="575" dirty="0"/>
          </a:p>
        </p:txBody>
      </p:sp>
      <p:sp>
        <p:nvSpPr>
          <p:cNvPr id="48" name="Text 45"/>
          <p:cNvSpPr/>
          <p:nvPr/>
        </p:nvSpPr>
        <p:spPr>
          <a:xfrm>
            <a:off x="4289347" y="2450306"/>
            <a:ext cx="424743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942" dirty="0"/>
          </a:p>
        </p:txBody>
      </p:sp>
      <p:sp>
        <p:nvSpPr>
          <p:cNvPr id="49" name="Shape 46"/>
          <p:cNvSpPr/>
          <p:nvPr/>
        </p:nvSpPr>
        <p:spPr>
          <a:xfrm>
            <a:off x="4289347" y="2714625"/>
            <a:ext cx="4247434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0" name="Text 47"/>
          <p:cNvSpPr/>
          <p:nvPr/>
        </p:nvSpPr>
        <p:spPr>
          <a:xfrm>
            <a:off x="4289347" y="2714625"/>
            <a:ext cx="42474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BPMN diagram automatikus generálás</a:t>
            </a:r>
            <a:endParaRPr lang="en-US" sz="575" dirty="0"/>
          </a:p>
        </p:txBody>
      </p:sp>
      <p:sp>
        <p:nvSpPr>
          <p:cNvPr id="51" name="Text 48"/>
          <p:cNvSpPr/>
          <p:nvPr/>
        </p:nvSpPr>
        <p:spPr>
          <a:xfrm>
            <a:off x="4289347" y="3107531"/>
            <a:ext cx="424743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942" dirty="0"/>
          </a:p>
        </p:txBody>
      </p:sp>
      <p:sp>
        <p:nvSpPr>
          <p:cNvPr id="52" name="Shape 49"/>
          <p:cNvSpPr/>
          <p:nvPr/>
        </p:nvSpPr>
        <p:spPr>
          <a:xfrm>
            <a:off x="4289347" y="3371850"/>
            <a:ext cx="4247434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3" name="Text 50"/>
          <p:cNvSpPr/>
          <p:nvPr/>
        </p:nvSpPr>
        <p:spPr>
          <a:xfrm>
            <a:off x="4289347" y="3371850"/>
            <a:ext cx="42474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Szűk keresztmetszet és redundancia azonosítás</a:t>
            </a:r>
            <a:endParaRPr lang="en-US" sz="575" dirty="0"/>
          </a:p>
        </p:txBody>
      </p:sp>
      <p:sp>
        <p:nvSpPr>
          <p:cNvPr id="54" name="Text 51"/>
          <p:cNvSpPr/>
          <p:nvPr/>
        </p:nvSpPr>
        <p:spPr>
          <a:xfrm>
            <a:off x="4289347" y="3764756"/>
            <a:ext cx="424743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6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942" dirty="0"/>
          </a:p>
        </p:txBody>
      </p:sp>
      <p:sp>
        <p:nvSpPr>
          <p:cNvPr id="55" name="Shape 52"/>
          <p:cNvSpPr/>
          <p:nvPr/>
        </p:nvSpPr>
        <p:spPr>
          <a:xfrm>
            <a:off x="4289347" y="4029075"/>
            <a:ext cx="4247434" cy="321469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6" name="Text 53"/>
          <p:cNvSpPr/>
          <p:nvPr/>
        </p:nvSpPr>
        <p:spPr>
          <a:xfrm>
            <a:off x="4289347" y="4029075"/>
            <a:ext cx="4247434" cy="321469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optimalizált folyamat javaslat</a:t>
            </a:r>
            <a:endParaRPr lang="en-US" sz="575" dirty="0"/>
          </a:p>
        </p:txBody>
      </p:sp>
      <p:sp>
        <p:nvSpPr>
          <p:cNvPr id="57" name="Shape 54"/>
          <p:cNvSpPr/>
          <p:nvPr/>
        </p:nvSpPr>
        <p:spPr>
          <a:xfrm>
            <a:off x="4182191" y="4636294"/>
            <a:ext cx="2177281" cy="72151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8" name="Text 55"/>
          <p:cNvSpPr/>
          <p:nvPr/>
        </p:nvSpPr>
        <p:spPr>
          <a:xfrm>
            <a:off x="4267916" y="4722019"/>
            <a:ext cx="20058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As-Is Elemzés</a:t>
            </a:r>
            <a:endParaRPr lang="en-US" sz="680" dirty="0"/>
          </a:p>
        </p:txBody>
      </p:sp>
      <p:sp>
        <p:nvSpPr>
          <p:cNvPr id="59" name="Text 56"/>
          <p:cNvSpPr/>
          <p:nvPr/>
        </p:nvSpPr>
        <p:spPr>
          <a:xfrm>
            <a:off x="4267916" y="4918472"/>
            <a:ext cx="2005831" cy="3536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Jelenlegi állapot dokumentálása, problémák és hatékonysági hiányosságok azonosítása, érdekelt felek számára érthető vizualizáció </a:t>
            </a:r>
            <a:endParaRPr lang="en-US" sz="575" dirty="0"/>
          </a:p>
        </p:txBody>
      </p:sp>
      <p:sp>
        <p:nvSpPr>
          <p:cNvPr id="60" name="Shape 57"/>
          <p:cNvSpPr/>
          <p:nvPr/>
        </p:nvSpPr>
        <p:spPr>
          <a:xfrm>
            <a:off x="6466629" y="4636294"/>
            <a:ext cx="2177309" cy="72151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1" name="Text 58"/>
          <p:cNvSpPr/>
          <p:nvPr/>
        </p:nvSpPr>
        <p:spPr>
          <a:xfrm>
            <a:off x="6552354" y="4722019"/>
            <a:ext cx="200585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To-Be Javaslat</a:t>
            </a:r>
            <a:endParaRPr lang="en-US" sz="680" dirty="0"/>
          </a:p>
        </p:txBody>
      </p:sp>
      <p:sp>
        <p:nvSpPr>
          <p:cNvPr id="62" name="Text 59"/>
          <p:cNvSpPr/>
          <p:nvPr/>
        </p:nvSpPr>
        <p:spPr>
          <a:xfrm>
            <a:off x="6552354" y="4918472"/>
            <a:ext cx="2005859" cy="3536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Optimalizált folyamat tervezése, redundanciák eliminálása, automatizálási lehetőségek azonosítása, várható hatás számszerűsítése </a:t>
            </a:r>
            <a:endParaRPr lang="en-US" sz="575" dirty="0"/>
          </a:p>
        </p:txBody>
      </p:sp>
      <p:sp>
        <p:nvSpPr>
          <p:cNvPr id="63" name="Shape 60"/>
          <p:cNvSpPr/>
          <p:nvPr/>
        </p:nvSpPr>
        <p:spPr>
          <a:xfrm>
            <a:off x="4182191" y="5464969"/>
            <a:ext cx="4461746" cy="607219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64" name="Text 61"/>
          <p:cNvSpPr/>
          <p:nvPr/>
        </p:nvSpPr>
        <p:spPr>
          <a:xfrm>
            <a:off x="4282204" y="5564981"/>
            <a:ext cx="426172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628" dirty="0"/>
          </a:p>
        </p:txBody>
      </p:sp>
      <p:sp>
        <p:nvSpPr>
          <p:cNvPr id="65" name="Text 62"/>
          <p:cNvSpPr/>
          <p:nvPr/>
        </p:nvSpPr>
        <p:spPr>
          <a:xfrm>
            <a:off x="4282204" y="5736431"/>
            <a:ext cx="4261721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Vizuális, érdekelt felek által érthető folyamatmodellek, amelyek áthidalják az üzleti és technikai nyelvezet közötti szakadékot, és konkrét optimalizálási javaslatokat tartalmaznak </a:t>
            </a:r>
            <a:endParaRPr lang="en-US" sz="5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Döntéstámogatás és Priorizálási Intelligencia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500063" y="900113"/>
            <a:ext cx="3758952" cy="257175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Generáló Modul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500063" y="1300163"/>
            <a:ext cx="571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Szereplők:</a:t>
            </a:r>
            <a:endParaRPr lang="en-US" sz="575" dirty="0"/>
          </a:p>
        </p:txBody>
      </p:sp>
      <p:sp>
        <p:nvSpPr>
          <p:cNvPr id="6" name="Text 3"/>
          <p:cNvSpPr/>
          <p:nvPr/>
        </p:nvSpPr>
        <p:spPr>
          <a:xfrm>
            <a:off x="1128713" y="1300163"/>
            <a:ext cx="31303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 szponzorok → MI Elemző → Döntéshozó testület</a:t>
            </a:r>
            <a:endParaRPr lang="en-US" sz="575" dirty="0"/>
          </a:p>
        </p:txBody>
      </p:sp>
      <p:sp>
        <p:nvSpPr>
          <p:cNvPr id="7" name="Text 4"/>
          <p:cNvSpPr/>
          <p:nvPr/>
        </p:nvSpPr>
        <p:spPr>
          <a:xfrm>
            <a:off x="500063" y="1546622"/>
            <a:ext cx="571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575" dirty="0"/>
          </a:p>
        </p:txBody>
      </p:sp>
      <p:sp>
        <p:nvSpPr>
          <p:cNvPr id="8" name="Text 5"/>
          <p:cNvSpPr/>
          <p:nvPr/>
        </p:nvSpPr>
        <p:spPr>
          <a:xfrm>
            <a:off x="1128713" y="1546622"/>
            <a:ext cx="31303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 leírás (BACCM™), SWOT elemzés, pénzügyi adatok, érdekelt fél kockázatok</a:t>
            </a:r>
            <a:endParaRPr lang="en-US" sz="575" dirty="0"/>
          </a:p>
        </p:txBody>
      </p:sp>
      <p:sp>
        <p:nvSpPr>
          <p:cNvPr id="9" name="Shape 6"/>
          <p:cNvSpPr/>
          <p:nvPr/>
        </p:nvSpPr>
        <p:spPr>
          <a:xfrm>
            <a:off x="500063" y="1793081"/>
            <a:ext cx="3758952" cy="82510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0" name="Text 7"/>
          <p:cNvSpPr/>
          <p:nvPr/>
        </p:nvSpPr>
        <p:spPr>
          <a:xfrm>
            <a:off x="571500" y="1864519"/>
            <a:ext cx="3616077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Komponensek</a:t>
            </a:r>
            <a:endParaRPr lang="en-US" sz="575" dirty="0"/>
          </a:p>
        </p:txBody>
      </p:sp>
      <p:sp>
        <p:nvSpPr>
          <p:cNvPr id="11" name="Text 8"/>
          <p:cNvSpPr/>
          <p:nvPr/>
        </p:nvSpPr>
        <p:spPr>
          <a:xfrm>
            <a:off x="571500" y="2014538"/>
            <a:ext cx="769683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Probléma definíció:</a:t>
            </a:r>
            <a:endParaRPr lang="en-US" sz="523" dirty="0"/>
          </a:p>
        </p:txBody>
      </p:sp>
      <p:sp>
        <p:nvSpPr>
          <p:cNvPr id="12" name="Text 9"/>
          <p:cNvSpPr/>
          <p:nvPr/>
        </p:nvSpPr>
        <p:spPr>
          <a:xfrm>
            <a:off x="1341183" y="2014538"/>
            <a:ext cx="1236036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Igény azonosítás és kontextualizálás</a:t>
            </a:r>
            <a:endParaRPr lang="en-US" sz="523" dirty="0"/>
          </a:p>
        </p:txBody>
      </p:sp>
      <p:sp>
        <p:nvSpPr>
          <p:cNvPr id="13" name="Text 10"/>
          <p:cNvSpPr/>
          <p:nvPr/>
        </p:nvSpPr>
        <p:spPr>
          <a:xfrm>
            <a:off x="571500" y="2121694"/>
            <a:ext cx="69902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Opciók elemzése:</a:t>
            </a:r>
            <a:endParaRPr lang="en-US" sz="523" dirty="0"/>
          </a:p>
        </p:txBody>
      </p:sp>
      <p:sp>
        <p:nvSpPr>
          <p:cNvPr id="14" name="Text 11"/>
          <p:cNvSpPr/>
          <p:nvPr/>
        </p:nvSpPr>
        <p:spPr>
          <a:xfrm>
            <a:off x="1270527" y="2121694"/>
            <a:ext cx="1902609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Többféle megoldás értékelése (beleértve "semmittevés")</a:t>
            </a:r>
            <a:endParaRPr lang="en-US" sz="523" dirty="0"/>
          </a:p>
        </p:txBody>
      </p:sp>
      <p:sp>
        <p:nvSpPr>
          <p:cNvPr id="15" name="Text 12"/>
          <p:cNvSpPr/>
          <p:nvPr/>
        </p:nvSpPr>
        <p:spPr>
          <a:xfrm>
            <a:off x="571500" y="2228850"/>
            <a:ext cx="776101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Pénzügyi értékelés:</a:t>
            </a:r>
            <a:endParaRPr lang="en-US" sz="523" dirty="0"/>
          </a:p>
        </p:txBody>
      </p:sp>
      <p:sp>
        <p:nvSpPr>
          <p:cNvPr id="16" name="Text 13"/>
          <p:cNvSpPr/>
          <p:nvPr/>
        </p:nvSpPr>
        <p:spPr>
          <a:xfrm>
            <a:off x="1347601" y="2228850"/>
            <a:ext cx="1374753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Költség-haszon és érzékenységi elemzés</a:t>
            </a:r>
            <a:endParaRPr lang="en-US" sz="523" dirty="0"/>
          </a:p>
        </p:txBody>
      </p:sp>
      <p:sp>
        <p:nvSpPr>
          <p:cNvPr id="17" name="Text 14"/>
          <p:cNvSpPr/>
          <p:nvPr/>
        </p:nvSpPr>
        <p:spPr>
          <a:xfrm>
            <a:off x="571500" y="2336006"/>
            <a:ext cx="758884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Kockázatértékelés:</a:t>
            </a:r>
            <a:endParaRPr lang="en-US" sz="523" dirty="0"/>
          </a:p>
        </p:txBody>
      </p:sp>
      <p:sp>
        <p:nvSpPr>
          <p:cNvPr id="18" name="Text 15"/>
          <p:cNvSpPr/>
          <p:nvPr/>
        </p:nvSpPr>
        <p:spPr>
          <a:xfrm>
            <a:off x="1330384" y="2336006"/>
            <a:ext cx="1566211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SWOT fenyegetések és érdekelt fél kockázatok</a:t>
            </a:r>
            <a:endParaRPr lang="en-US" sz="523" dirty="0"/>
          </a:p>
        </p:txBody>
      </p:sp>
      <p:sp>
        <p:nvSpPr>
          <p:cNvPr id="19" name="Text 16"/>
          <p:cNvSpPr/>
          <p:nvPr/>
        </p:nvSpPr>
        <p:spPr>
          <a:xfrm>
            <a:off x="571500" y="2443163"/>
            <a:ext cx="85582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Stratégiai illeszkedés:</a:t>
            </a:r>
            <a:endParaRPr lang="en-US" sz="523" dirty="0"/>
          </a:p>
        </p:txBody>
      </p:sp>
      <p:sp>
        <p:nvSpPr>
          <p:cNvPr id="20" name="Text 17"/>
          <p:cNvSpPr/>
          <p:nvPr/>
        </p:nvSpPr>
        <p:spPr>
          <a:xfrm>
            <a:off x="1427327" y="2443163"/>
            <a:ext cx="1064782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Kapcsolat a szervezeti célokhoz </a:t>
            </a:r>
            <a:endParaRPr lang="en-US" sz="523" dirty="0"/>
          </a:p>
        </p:txBody>
      </p:sp>
      <p:sp>
        <p:nvSpPr>
          <p:cNvPr id="21" name="Text 18"/>
          <p:cNvSpPr/>
          <p:nvPr/>
        </p:nvSpPr>
        <p:spPr>
          <a:xfrm>
            <a:off x="500063" y="2761059"/>
            <a:ext cx="571500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575" dirty="0"/>
          </a:p>
        </p:txBody>
      </p:sp>
      <p:sp>
        <p:nvSpPr>
          <p:cNvPr id="22" name="Text 19"/>
          <p:cNvSpPr/>
          <p:nvPr/>
        </p:nvSpPr>
        <p:spPr>
          <a:xfrm>
            <a:off x="1128713" y="2761059"/>
            <a:ext cx="3130302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Adatintegráció → Opciók generálás → Pénzügyi modellezés → Kockázat súlyozás → Javaslat rangsorolás</a:t>
            </a:r>
            <a:endParaRPr lang="en-US" sz="575" dirty="0"/>
          </a:p>
        </p:txBody>
      </p:sp>
      <p:sp>
        <p:nvSpPr>
          <p:cNvPr id="23" name="Text 20"/>
          <p:cNvSpPr/>
          <p:nvPr/>
        </p:nvSpPr>
        <p:spPr>
          <a:xfrm>
            <a:off x="500063" y="3125391"/>
            <a:ext cx="5715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575" dirty="0"/>
          </a:p>
        </p:txBody>
      </p:sp>
      <p:sp>
        <p:nvSpPr>
          <p:cNvPr id="24" name="Text 21"/>
          <p:cNvSpPr/>
          <p:nvPr/>
        </p:nvSpPr>
        <p:spPr>
          <a:xfrm>
            <a:off x="1128713" y="3125391"/>
            <a:ext cx="31303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Strukturált üzleti eset dokumentum, döntési mátrix, ajánlott opcióval és indoklással</a:t>
            </a:r>
            <a:endParaRPr lang="en-US" sz="575" dirty="0"/>
          </a:p>
        </p:txBody>
      </p:sp>
      <p:sp>
        <p:nvSpPr>
          <p:cNvPr id="25" name="Shape 22"/>
          <p:cNvSpPr/>
          <p:nvPr/>
        </p:nvSpPr>
        <p:spPr>
          <a:xfrm>
            <a:off x="500063" y="3443288"/>
            <a:ext cx="3758952" cy="3964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26" name="Text 23"/>
          <p:cNvSpPr/>
          <p:nvPr/>
        </p:nvSpPr>
        <p:spPr>
          <a:xfrm>
            <a:off x="571500" y="3514725"/>
            <a:ext cx="3616077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</a:t>
            </a:r>
            <a:endParaRPr lang="en-US" sz="575" dirty="0"/>
          </a:p>
        </p:txBody>
      </p:sp>
      <p:sp>
        <p:nvSpPr>
          <p:cNvPr id="27" name="Text 24"/>
          <p:cNvSpPr/>
          <p:nvPr/>
        </p:nvSpPr>
        <p:spPr>
          <a:xfrm>
            <a:off x="571500" y="3661172"/>
            <a:ext cx="361607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Objektív, adatvezérelt üzleti eset, amely összekapcsolja a pénzügyi, stratégiai és kockázati szempontokat </a:t>
            </a:r>
            <a:endParaRPr lang="en-US" sz="523" dirty="0"/>
          </a:p>
        </p:txBody>
      </p:sp>
      <p:sp>
        <p:nvSpPr>
          <p:cNvPr id="28" name="Text 25"/>
          <p:cNvSpPr/>
          <p:nvPr/>
        </p:nvSpPr>
        <p:spPr>
          <a:xfrm>
            <a:off x="4509046" y="900113"/>
            <a:ext cx="4134892" cy="257175"/>
          </a:xfrm>
          <a:prstGeom prst="rect">
            <a:avLst/>
          </a:prstGeom>
          <a:noFill/>
          <a:ln/>
        </p:spPr>
        <p:txBody>
          <a:bodyPr wrap="none" lIns="0" tIns="0" rIns="0" bIns="51054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MoSCoW Priorizálási Modul</a:t>
            </a:r>
            <a:endParaRPr lang="en-US" sz="942" dirty="0"/>
          </a:p>
        </p:txBody>
      </p:sp>
      <p:sp>
        <p:nvSpPr>
          <p:cNvPr id="29" name="Shape 26"/>
          <p:cNvSpPr/>
          <p:nvPr/>
        </p:nvSpPr>
        <p:spPr>
          <a:xfrm>
            <a:off x="4509046" y="1300163"/>
            <a:ext cx="4134892" cy="6536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0" name="Text 27"/>
          <p:cNvSpPr/>
          <p:nvPr/>
        </p:nvSpPr>
        <p:spPr>
          <a:xfrm>
            <a:off x="4594771" y="1385888"/>
            <a:ext cx="396344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Szereplők &amp; Folyamat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4594771" y="1550194"/>
            <a:ext cx="21824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Input:</a:t>
            </a:r>
            <a:endParaRPr lang="en-US" sz="523" dirty="0"/>
          </a:p>
        </p:txBody>
      </p:sp>
      <p:sp>
        <p:nvSpPr>
          <p:cNvPr id="32" name="Text 29"/>
          <p:cNvSpPr/>
          <p:nvPr/>
        </p:nvSpPr>
        <p:spPr>
          <a:xfrm>
            <a:off x="4813018" y="1550194"/>
            <a:ext cx="1962271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Követelmények listája, projekt időkeret, erőforrás korlátok</a:t>
            </a:r>
            <a:endParaRPr lang="en-US" sz="523" dirty="0"/>
          </a:p>
        </p:txBody>
      </p:sp>
      <p:sp>
        <p:nvSpPr>
          <p:cNvPr id="33" name="Text 30"/>
          <p:cNvSpPr/>
          <p:nvPr/>
        </p:nvSpPr>
        <p:spPr>
          <a:xfrm>
            <a:off x="4594771" y="1657350"/>
            <a:ext cx="353699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Folyamat:</a:t>
            </a:r>
            <a:endParaRPr lang="en-US" sz="523" dirty="0"/>
          </a:p>
        </p:txBody>
      </p:sp>
      <p:sp>
        <p:nvSpPr>
          <p:cNvPr id="34" name="Text 31"/>
          <p:cNvSpPr/>
          <p:nvPr/>
        </p:nvSpPr>
        <p:spPr>
          <a:xfrm>
            <a:off x="4948470" y="1657350"/>
            <a:ext cx="2623124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 facilitált ülés → Kategorizálás → Erőfeszítés számítás → Kockázat értékelés</a:t>
            </a:r>
            <a:endParaRPr lang="en-US" sz="523" dirty="0"/>
          </a:p>
        </p:txBody>
      </p:sp>
      <p:sp>
        <p:nvSpPr>
          <p:cNvPr id="35" name="Text 32"/>
          <p:cNvSpPr/>
          <p:nvPr/>
        </p:nvSpPr>
        <p:spPr>
          <a:xfrm>
            <a:off x="4594771" y="1764506"/>
            <a:ext cx="278327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Output:</a:t>
            </a:r>
            <a:endParaRPr lang="en-US" sz="523" dirty="0"/>
          </a:p>
        </p:txBody>
      </p:sp>
      <p:sp>
        <p:nvSpPr>
          <p:cNvPr id="36" name="Text 33"/>
          <p:cNvSpPr/>
          <p:nvPr/>
        </p:nvSpPr>
        <p:spPr>
          <a:xfrm>
            <a:off x="4873098" y="1764506"/>
            <a:ext cx="2119768" cy="9822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Priorizált követelmény lista, MVP definíció, kockázati riasztások </a:t>
            </a:r>
            <a:endParaRPr lang="en-US" sz="523" dirty="0"/>
          </a:p>
        </p:txBody>
      </p:sp>
      <p:sp>
        <p:nvSpPr>
          <p:cNvPr id="37" name="Shape 34"/>
          <p:cNvSpPr/>
          <p:nvPr/>
        </p:nvSpPr>
        <p:spPr>
          <a:xfrm>
            <a:off x="4509046" y="2039541"/>
            <a:ext cx="678656" cy="282178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38" name="Text 35"/>
          <p:cNvSpPr/>
          <p:nvPr/>
        </p:nvSpPr>
        <p:spPr>
          <a:xfrm>
            <a:off x="4509046" y="2039541"/>
            <a:ext cx="678656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Must-Have</a:t>
            </a:r>
            <a:endParaRPr lang="en-US" sz="680" dirty="0"/>
          </a:p>
        </p:txBody>
      </p:sp>
      <p:sp>
        <p:nvSpPr>
          <p:cNvPr id="39" name="Shape 36"/>
          <p:cNvSpPr/>
          <p:nvPr/>
        </p:nvSpPr>
        <p:spPr>
          <a:xfrm>
            <a:off x="5259139" y="2039541"/>
            <a:ext cx="3384798" cy="2821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0" name="Text 37"/>
          <p:cNvSpPr/>
          <p:nvPr/>
        </p:nvSpPr>
        <p:spPr>
          <a:xfrm>
            <a:off x="5259139" y="2039541"/>
            <a:ext cx="3384798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Elengedhetetlen a projekt sikeréhez. Nélküle a projekt megbukik. Alkotja az MVP-t. </a:t>
            </a:r>
            <a:endParaRPr lang="en-US" sz="575" dirty="0"/>
          </a:p>
        </p:txBody>
      </p:sp>
      <p:sp>
        <p:nvSpPr>
          <p:cNvPr id="41" name="Shape 38"/>
          <p:cNvSpPr/>
          <p:nvPr/>
        </p:nvSpPr>
        <p:spPr>
          <a:xfrm>
            <a:off x="4509046" y="2393156"/>
            <a:ext cx="678656" cy="421481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42" name="Text 39"/>
          <p:cNvSpPr/>
          <p:nvPr/>
        </p:nvSpPr>
        <p:spPr>
          <a:xfrm>
            <a:off x="4509046" y="2393156"/>
            <a:ext cx="678656" cy="42148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Should-Have</a:t>
            </a:r>
            <a:endParaRPr lang="en-US" sz="680" dirty="0"/>
          </a:p>
        </p:txBody>
      </p:sp>
      <p:sp>
        <p:nvSpPr>
          <p:cNvPr id="43" name="Shape 40"/>
          <p:cNvSpPr/>
          <p:nvPr/>
        </p:nvSpPr>
        <p:spPr>
          <a:xfrm>
            <a:off x="5259139" y="2393156"/>
            <a:ext cx="3384798" cy="42148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4" name="Text 41"/>
          <p:cNvSpPr/>
          <p:nvPr/>
        </p:nvSpPr>
        <p:spPr>
          <a:xfrm>
            <a:off x="5259139" y="2393156"/>
            <a:ext cx="3384798" cy="421481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Fontos, de nem létfontosságú. Van kerülőút, de fájdalmas lenne. </a:t>
            </a:r>
            <a:endParaRPr lang="en-US" sz="575" dirty="0"/>
          </a:p>
        </p:txBody>
      </p:sp>
      <p:sp>
        <p:nvSpPr>
          <p:cNvPr id="45" name="Shape 42"/>
          <p:cNvSpPr/>
          <p:nvPr/>
        </p:nvSpPr>
        <p:spPr>
          <a:xfrm>
            <a:off x="4509046" y="2886075"/>
            <a:ext cx="678656" cy="282178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46" name="Text 43"/>
          <p:cNvSpPr/>
          <p:nvPr/>
        </p:nvSpPr>
        <p:spPr>
          <a:xfrm>
            <a:off x="4509046" y="2886075"/>
            <a:ext cx="678656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Could-Have</a:t>
            </a:r>
            <a:endParaRPr lang="en-US" sz="680" dirty="0"/>
          </a:p>
        </p:txBody>
      </p:sp>
      <p:sp>
        <p:nvSpPr>
          <p:cNvPr id="47" name="Shape 44"/>
          <p:cNvSpPr/>
          <p:nvPr/>
        </p:nvSpPr>
        <p:spPr>
          <a:xfrm>
            <a:off x="5259139" y="2886075"/>
            <a:ext cx="3384798" cy="2821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8" name="Text 45"/>
          <p:cNvSpPr/>
          <p:nvPr/>
        </p:nvSpPr>
        <p:spPr>
          <a:xfrm>
            <a:off x="5259139" y="2886075"/>
            <a:ext cx="3384798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Kívánatos funkciók, ha idő és erőforrás engedi. "Jó lenne, ha lenne." </a:t>
            </a:r>
            <a:endParaRPr lang="en-US" sz="575" dirty="0"/>
          </a:p>
        </p:txBody>
      </p:sp>
      <p:sp>
        <p:nvSpPr>
          <p:cNvPr id="49" name="Shape 46"/>
          <p:cNvSpPr/>
          <p:nvPr/>
        </p:nvSpPr>
        <p:spPr>
          <a:xfrm>
            <a:off x="4509046" y="3239691"/>
            <a:ext cx="678656" cy="282178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50" name="Text 47"/>
          <p:cNvSpPr/>
          <p:nvPr/>
        </p:nvSpPr>
        <p:spPr>
          <a:xfrm>
            <a:off x="4509046" y="3239691"/>
            <a:ext cx="678656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Won't-Have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5259139" y="3239691"/>
            <a:ext cx="3384798" cy="282178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2" name="Text 49"/>
          <p:cNvSpPr/>
          <p:nvPr/>
        </p:nvSpPr>
        <p:spPr>
          <a:xfrm>
            <a:off x="5259139" y="3239691"/>
            <a:ext cx="3384798" cy="282178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Kifejezetten kívül esik a jelenlegi cikluson. Kulcs a hatókörbővülés ellen. </a:t>
            </a:r>
            <a:endParaRPr lang="en-US" sz="575" dirty="0"/>
          </a:p>
        </p:txBody>
      </p:sp>
      <p:sp>
        <p:nvSpPr>
          <p:cNvPr id="53" name="Shape 50"/>
          <p:cNvSpPr/>
          <p:nvPr/>
        </p:nvSpPr>
        <p:spPr>
          <a:xfrm>
            <a:off x="4509046" y="3607594"/>
            <a:ext cx="4134892" cy="65365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4" name="Text 51"/>
          <p:cNvSpPr/>
          <p:nvPr/>
        </p:nvSpPr>
        <p:spPr>
          <a:xfrm>
            <a:off x="4594771" y="3693319"/>
            <a:ext cx="396344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Intelligens Kockázatkezelés</a:t>
            </a:r>
            <a:endParaRPr lang="en-US" sz="575" dirty="0"/>
          </a:p>
        </p:txBody>
      </p:sp>
      <p:sp>
        <p:nvSpPr>
          <p:cNvPr id="55" name="Text 52"/>
          <p:cNvSpPr/>
          <p:nvPr/>
        </p:nvSpPr>
        <p:spPr>
          <a:xfrm>
            <a:off x="4594771" y="3854053"/>
            <a:ext cx="3963442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MI kiszámítja a Must-Have és Should-Have elemek teljes fejlesztési erőfeszítését. Ha meghaladja a rendelkezésre álló projektidőt, kritikus riasztást ad és javasolja a prioritások újraértékelését. Objektív alapot biztosít az érdekelt felek közötti prioritási vitákhoz a nyomonkövethetőségi mátrix használatával. </a:t>
            </a:r>
            <a:endParaRPr lang="en-US" sz="523" dirty="0"/>
          </a:p>
        </p:txBody>
      </p:sp>
      <p:sp>
        <p:nvSpPr>
          <p:cNvPr id="56" name="Shape 53"/>
          <p:cNvSpPr/>
          <p:nvPr/>
        </p:nvSpPr>
        <p:spPr>
          <a:xfrm>
            <a:off x="500063" y="4332684"/>
            <a:ext cx="8143875" cy="289322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57" name="Text 54"/>
          <p:cNvSpPr/>
          <p:nvPr/>
        </p:nvSpPr>
        <p:spPr>
          <a:xfrm>
            <a:off x="1705431" y="4423767"/>
            <a:ext cx="451452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EREDMÉNY:</a:t>
            </a:r>
            <a:endParaRPr lang="en-US" sz="575" dirty="0"/>
          </a:p>
        </p:txBody>
      </p:sp>
      <p:sp>
        <p:nvSpPr>
          <p:cNvPr id="58" name="Text 55"/>
          <p:cNvSpPr/>
          <p:nvPr/>
        </p:nvSpPr>
        <p:spPr>
          <a:xfrm>
            <a:off x="2156882" y="4423767"/>
            <a:ext cx="5281687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Objektív döntéstámogatás üzleti esetekkel és intelligens priorizálás, amely biztosítja a reális projekt tervezést és a hatókörbővülés megelőzését </a:t>
            </a:r>
            <a:endParaRPr lang="en-US" sz="5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Architektúrális Integráció és Szakmai Szabványosítás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500063" y="900113"/>
            <a:ext cx="430572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Négy Rétegű Architektúra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500063" y="1221581"/>
            <a:ext cx="4305728" cy="489347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6" name="Shape 3"/>
          <p:cNvSpPr/>
          <p:nvPr/>
        </p:nvSpPr>
        <p:spPr>
          <a:xfrm>
            <a:off x="628650" y="1366242"/>
            <a:ext cx="200025" cy="200025"/>
          </a:xfrm>
          <a:prstGeom prst="ellipse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28650" y="1366242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914400" y="1321594"/>
            <a:ext cx="37628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Kontextus Réteg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914400" y="1493044"/>
            <a:ext cx="37628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PESTLE &amp; SWOT → Makrokörnyezet és szervezeti stratégia elemzése</a:t>
            </a:r>
            <a:endParaRPr lang="en-US" sz="575" dirty="0"/>
          </a:p>
        </p:txBody>
      </p:sp>
      <p:sp>
        <p:nvSpPr>
          <p:cNvPr id="10" name="Shape 7"/>
          <p:cNvSpPr/>
          <p:nvPr/>
        </p:nvSpPr>
        <p:spPr>
          <a:xfrm>
            <a:off x="500063" y="1768078"/>
            <a:ext cx="4305728" cy="489347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Shape 8"/>
          <p:cNvSpPr/>
          <p:nvPr/>
        </p:nvSpPr>
        <p:spPr>
          <a:xfrm>
            <a:off x="628650" y="1912739"/>
            <a:ext cx="200025" cy="200025"/>
          </a:xfrm>
          <a:prstGeom prst="ellipse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28650" y="191273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914400" y="1868091"/>
            <a:ext cx="37628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Projekt Alapozó Réteg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914400" y="2039541"/>
            <a:ext cx="37628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Igényfelmérés, Érdekelt Fél Elemzés, Üzleti Eset Generálás</a:t>
            </a:r>
            <a:endParaRPr lang="en-US" sz="575" dirty="0"/>
          </a:p>
        </p:txBody>
      </p:sp>
      <p:sp>
        <p:nvSpPr>
          <p:cNvPr id="15" name="Shape 12"/>
          <p:cNvSpPr/>
          <p:nvPr/>
        </p:nvSpPr>
        <p:spPr>
          <a:xfrm>
            <a:off x="500063" y="2314575"/>
            <a:ext cx="4305728" cy="489347"/>
          </a:xfrm>
          <a:prstGeom prst="rect">
            <a:avLst/>
          </a:prstGeom>
          <a:solidFill>
            <a:srgbClr val="5C6BC0"/>
          </a:solidFill>
          <a:ln/>
        </p:spPr>
      </p:sp>
      <p:sp>
        <p:nvSpPr>
          <p:cNvPr id="16" name="Shape 13"/>
          <p:cNvSpPr/>
          <p:nvPr/>
        </p:nvSpPr>
        <p:spPr>
          <a:xfrm>
            <a:off x="628650" y="2459236"/>
            <a:ext cx="200025" cy="200025"/>
          </a:xfrm>
          <a:prstGeom prst="ellipse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628650" y="2459236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914400" y="2414588"/>
            <a:ext cx="37628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Végrehajtási és Definíciós Réteg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914400" y="2586038"/>
            <a:ext cx="37628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Követelményfeltárás, Elemzés, BPMN/UML Modellezés, MoSCoW Priorizálás</a:t>
            </a:r>
            <a:endParaRPr lang="en-US" sz="575" dirty="0"/>
          </a:p>
        </p:txBody>
      </p:sp>
      <p:sp>
        <p:nvSpPr>
          <p:cNvPr id="20" name="Shape 17"/>
          <p:cNvSpPr/>
          <p:nvPr/>
        </p:nvSpPr>
        <p:spPr>
          <a:xfrm>
            <a:off x="500063" y="2861072"/>
            <a:ext cx="4305728" cy="489347"/>
          </a:xfrm>
          <a:prstGeom prst="rect">
            <a:avLst/>
          </a:prstGeom>
          <a:solidFill>
            <a:srgbClr val="7986CB"/>
          </a:solidFill>
          <a:ln/>
        </p:spPr>
      </p:sp>
      <p:sp>
        <p:nvSpPr>
          <p:cNvPr id="21" name="Shape 18"/>
          <p:cNvSpPr/>
          <p:nvPr/>
        </p:nvSpPr>
        <p:spPr>
          <a:xfrm>
            <a:off x="628650" y="3005733"/>
            <a:ext cx="200025" cy="200025"/>
          </a:xfrm>
          <a:prstGeom prst="ellipse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28650" y="300573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914400" y="2961084"/>
            <a:ext cx="37628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Validációs és Ellenőrzési Réteg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14400" y="3132534"/>
            <a:ext cx="37628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Követelmény Verifikáció, Validáció, Nyomonkövethetőség, Változáskezelés</a:t>
            </a:r>
            <a:endParaRPr lang="en-US" sz="575" dirty="0"/>
          </a:p>
        </p:txBody>
      </p:sp>
      <p:sp>
        <p:nvSpPr>
          <p:cNvPr id="25" name="Shape 22"/>
          <p:cNvSpPr/>
          <p:nvPr/>
        </p:nvSpPr>
        <p:spPr>
          <a:xfrm>
            <a:off x="500063" y="3479006"/>
            <a:ext cx="4305728" cy="496491"/>
          </a:xfrm>
          <a:prstGeom prst="rect">
            <a:avLst/>
          </a:prstGeom>
          <a:solidFill>
            <a:srgbClr val="FF6F00"/>
          </a:solidFill>
          <a:ln/>
        </p:spPr>
      </p:sp>
      <p:sp>
        <p:nvSpPr>
          <p:cNvPr id="26" name="Text 23"/>
          <p:cNvSpPr/>
          <p:nvPr/>
        </p:nvSpPr>
        <p:spPr>
          <a:xfrm>
            <a:off x="600075" y="3579019"/>
            <a:ext cx="41057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BACCM™ Központi Érvelési Motor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600075" y="3757613"/>
            <a:ext cx="41057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Minden réteg és modul a hat alapkoncepción alapul: Változás, Igény, Megoldás, Érdekelt fél, Érték, Kontextus</a:t>
            </a:r>
            <a:endParaRPr lang="en-US" sz="575" dirty="0"/>
          </a:p>
        </p:txBody>
      </p:sp>
      <p:sp>
        <p:nvSpPr>
          <p:cNvPr id="28" name="Text 25"/>
          <p:cNvSpPr/>
          <p:nvPr/>
        </p:nvSpPr>
        <p:spPr>
          <a:xfrm>
            <a:off x="500063" y="4141589"/>
            <a:ext cx="524619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Adatáramlás:</a:t>
            </a:r>
            <a:endParaRPr lang="en-US" sz="575" dirty="0"/>
          </a:p>
        </p:txBody>
      </p:sp>
      <p:sp>
        <p:nvSpPr>
          <p:cNvPr id="29" name="Text 26"/>
          <p:cNvSpPr/>
          <p:nvPr/>
        </p:nvSpPr>
        <p:spPr>
          <a:xfrm>
            <a:off x="1024682" y="4141589"/>
            <a:ext cx="3368306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Minden réteg outputja a következő réteg inputja lesz, biztosítva a folyamatos kontextust és </a:t>
            </a:r>
            <a:endParaRPr lang="en-US" sz="575" dirty="0"/>
          </a:p>
        </p:txBody>
      </p:sp>
      <p:sp>
        <p:nvSpPr>
          <p:cNvPr id="30" name="Text 27"/>
          <p:cNvSpPr/>
          <p:nvPr/>
        </p:nvSpPr>
        <p:spPr>
          <a:xfrm>
            <a:off x="500063" y="4267302"/>
            <a:ext cx="2636574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nyomonkövethetőséget a stratégiai céloktól a validált követelményekig. 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5055822" y="900113"/>
            <a:ext cx="358811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F51B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PMI Szabvány Integráció</a:t>
            </a:r>
            <a:endParaRPr lang="en-US" sz="942" dirty="0"/>
          </a:p>
        </p:txBody>
      </p:sp>
      <p:sp>
        <p:nvSpPr>
          <p:cNvPr id="32" name="Shape 29"/>
          <p:cNvSpPr/>
          <p:nvPr/>
        </p:nvSpPr>
        <p:spPr>
          <a:xfrm>
            <a:off x="5055822" y="1235869"/>
            <a:ext cx="3588116" cy="445759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3" name="Text 30"/>
          <p:cNvSpPr/>
          <p:nvPr/>
        </p:nvSpPr>
        <p:spPr>
          <a:xfrm>
            <a:off x="5141547" y="1330523"/>
            <a:ext cx="7707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5218621" y="1330523"/>
            <a:ext cx="132533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PMI Guide to Business Analysis</a:t>
            </a:r>
            <a:endParaRPr lang="en-US" sz="628" dirty="0"/>
          </a:p>
        </p:txBody>
      </p:sp>
      <p:sp>
        <p:nvSpPr>
          <p:cNvPr id="35" name="Text 32"/>
          <p:cNvSpPr/>
          <p:nvPr/>
        </p:nvSpPr>
        <p:spPr>
          <a:xfrm>
            <a:off x="6543954" y="1330523"/>
            <a:ext cx="182698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(ANSI akkreditált) folyamatcsoportjaihoz való 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5141547" y="1467678"/>
            <a:ext cx="246049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igazítás biztosítja a szakmai hitelességet és auditálhatóságot. </a:t>
            </a:r>
            <a:endParaRPr lang="en-US" sz="628" dirty="0"/>
          </a:p>
        </p:txBody>
      </p:sp>
      <p:sp>
        <p:nvSpPr>
          <p:cNvPr id="37" name="Shape 34"/>
          <p:cNvSpPr/>
          <p:nvPr/>
        </p:nvSpPr>
        <p:spPr>
          <a:xfrm>
            <a:off x="5055822" y="1856649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38" name="Text 35"/>
          <p:cNvSpPr/>
          <p:nvPr/>
        </p:nvSpPr>
        <p:spPr>
          <a:xfrm>
            <a:off x="5055822" y="1856649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39" name="Shape 36"/>
          <p:cNvSpPr/>
          <p:nvPr/>
        </p:nvSpPr>
        <p:spPr>
          <a:xfrm>
            <a:off x="5312997" y="1767353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0" name="Text 37"/>
          <p:cNvSpPr/>
          <p:nvPr/>
        </p:nvSpPr>
        <p:spPr>
          <a:xfrm>
            <a:off x="5398722" y="1824503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Meghatározás &amp; Összehangolás</a:t>
            </a:r>
            <a:endParaRPr lang="en-US" sz="628" dirty="0"/>
          </a:p>
        </p:txBody>
      </p:sp>
      <p:sp>
        <p:nvSpPr>
          <p:cNvPr id="41" name="Text 38"/>
          <p:cNvSpPr/>
          <p:nvPr/>
        </p:nvSpPr>
        <p:spPr>
          <a:xfrm>
            <a:off x="5398722" y="1967378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Stratégiai Elemzési és Igényfelmérési modulok</a:t>
            </a:r>
            <a:endParaRPr lang="en-US" sz="523" dirty="0"/>
          </a:p>
        </p:txBody>
      </p:sp>
      <p:sp>
        <p:nvSpPr>
          <p:cNvPr id="42" name="Shape 39"/>
          <p:cNvSpPr/>
          <p:nvPr/>
        </p:nvSpPr>
        <p:spPr>
          <a:xfrm>
            <a:off x="5055822" y="2278131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43" name="Text 40"/>
          <p:cNvSpPr/>
          <p:nvPr/>
        </p:nvSpPr>
        <p:spPr>
          <a:xfrm>
            <a:off x="5055822" y="2278131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44" name="Shape 41"/>
          <p:cNvSpPr/>
          <p:nvPr/>
        </p:nvSpPr>
        <p:spPr>
          <a:xfrm>
            <a:off x="5312997" y="2188834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5" name="Text 42"/>
          <p:cNvSpPr/>
          <p:nvPr/>
        </p:nvSpPr>
        <p:spPr>
          <a:xfrm>
            <a:off x="5398722" y="2245984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Kezdeményezés</a:t>
            </a:r>
            <a:endParaRPr lang="en-US" sz="628" dirty="0"/>
          </a:p>
        </p:txBody>
      </p:sp>
      <p:sp>
        <p:nvSpPr>
          <p:cNvPr id="46" name="Text 43"/>
          <p:cNvSpPr/>
          <p:nvPr/>
        </p:nvSpPr>
        <p:spPr>
          <a:xfrm>
            <a:off x="5398722" y="2388859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Üzleti Eset és Alapító Okirat támogatás</a:t>
            </a:r>
            <a:endParaRPr lang="en-US" sz="523" dirty="0"/>
          </a:p>
        </p:txBody>
      </p:sp>
      <p:sp>
        <p:nvSpPr>
          <p:cNvPr id="47" name="Shape 44"/>
          <p:cNvSpPr/>
          <p:nvPr/>
        </p:nvSpPr>
        <p:spPr>
          <a:xfrm>
            <a:off x="5055822" y="2699612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48" name="Text 45"/>
          <p:cNvSpPr/>
          <p:nvPr/>
        </p:nvSpPr>
        <p:spPr>
          <a:xfrm>
            <a:off x="5055822" y="2699612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49" name="Shape 46"/>
          <p:cNvSpPr/>
          <p:nvPr/>
        </p:nvSpPr>
        <p:spPr>
          <a:xfrm>
            <a:off x="5312997" y="2610315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0" name="Text 47"/>
          <p:cNvSpPr/>
          <p:nvPr/>
        </p:nvSpPr>
        <p:spPr>
          <a:xfrm>
            <a:off x="5398722" y="2667465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Tervezés</a:t>
            </a:r>
            <a:endParaRPr lang="en-US" sz="628" dirty="0"/>
          </a:p>
        </p:txBody>
      </p:sp>
      <p:sp>
        <p:nvSpPr>
          <p:cNvPr id="51" name="Text 48"/>
          <p:cNvSpPr/>
          <p:nvPr/>
        </p:nvSpPr>
        <p:spPr>
          <a:xfrm>
            <a:off x="5398722" y="2810340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Érdekelt Fél Bevonási és Követelménykezelési Terv</a:t>
            </a:r>
            <a:endParaRPr lang="en-US" sz="523" dirty="0"/>
          </a:p>
        </p:txBody>
      </p:sp>
      <p:sp>
        <p:nvSpPr>
          <p:cNvPr id="52" name="Shape 49"/>
          <p:cNvSpPr/>
          <p:nvPr/>
        </p:nvSpPr>
        <p:spPr>
          <a:xfrm>
            <a:off x="5055822" y="3121093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53" name="Text 50"/>
          <p:cNvSpPr/>
          <p:nvPr/>
        </p:nvSpPr>
        <p:spPr>
          <a:xfrm>
            <a:off x="5055822" y="3121093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54" name="Shape 51"/>
          <p:cNvSpPr/>
          <p:nvPr/>
        </p:nvSpPr>
        <p:spPr>
          <a:xfrm>
            <a:off x="5312997" y="3031796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55" name="Text 52"/>
          <p:cNvSpPr/>
          <p:nvPr/>
        </p:nvSpPr>
        <p:spPr>
          <a:xfrm>
            <a:off x="5398722" y="3088946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Végrehajtás</a:t>
            </a:r>
            <a:endParaRPr lang="en-US" sz="628" dirty="0"/>
          </a:p>
        </p:txBody>
      </p:sp>
      <p:sp>
        <p:nvSpPr>
          <p:cNvPr id="56" name="Text 53"/>
          <p:cNvSpPr/>
          <p:nvPr/>
        </p:nvSpPr>
        <p:spPr>
          <a:xfrm>
            <a:off x="5398722" y="3231821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Feltárási, Elemzési, Modellezési, Priorizálási modulok</a:t>
            </a:r>
            <a:endParaRPr lang="en-US" sz="523" dirty="0"/>
          </a:p>
        </p:txBody>
      </p:sp>
      <p:sp>
        <p:nvSpPr>
          <p:cNvPr id="57" name="Shape 54"/>
          <p:cNvSpPr/>
          <p:nvPr/>
        </p:nvSpPr>
        <p:spPr>
          <a:xfrm>
            <a:off x="5055822" y="3542574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58" name="Text 55"/>
          <p:cNvSpPr/>
          <p:nvPr/>
        </p:nvSpPr>
        <p:spPr>
          <a:xfrm>
            <a:off x="5055822" y="3542574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28" dirty="0"/>
          </a:p>
        </p:txBody>
      </p:sp>
      <p:sp>
        <p:nvSpPr>
          <p:cNvPr id="59" name="Shape 56"/>
          <p:cNvSpPr/>
          <p:nvPr/>
        </p:nvSpPr>
        <p:spPr>
          <a:xfrm>
            <a:off x="5312997" y="3453278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0" name="Text 57"/>
          <p:cNvSpPr/>
          <p:nvPr/>
        </p:nvSpPr>
        <p:spPr>
          <a:xfrm>
            <a:off x="5398722" y="3510428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Ellenőrzés &amp; Szabályozás</a:t>
            </a:r>
            <a:endParaRPr lang="en-US" sz="628" dirty="0"/>
          </a:p>
        </p:txBody>
      </p:sp>
      <p:sp>
        <p:nvSpPr>
          <p:cNvPr id="61" name="Text 58"/>
          <p:cNvSpPr/>
          <p:nvPr/>
        </p:nvSpPr>
        <p:spPr>
          <a:xfrm>
            <a:off x="5398722" y="3653303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Nyomonkövethetőség és változáskezelés</a:t>
            </a:r>
            <a:endParaRPr lang="en-US" sz="523" dirty="0"/>
          </a:p>
        </p:txBody>
      </p:sp>
      <p:sp>
        <p:nvSpPr>
          <p:cNvPr id="62" name="Shape 59"/>
          <p:cNvSpPr/>
          <p:nvPr/>
        </p:nvSpPr>
        <p:spPr>
          <a:xfrm>
            <a:off x="5055822" y="3964056"/>
            <a:ext cx="185738" cy="185738"/>
          </a:xfrm>
          <a:prstGeom prst="ellipse">
            <a:avLst/>
          </a:prstGeom>
          <a:solidFill>
            <a:srgbClr val="3F51B5"/>
          </a:solidFill>
          <a:ln/>
        </p:spPr>
      </p:sp>
      <p:sp>
        <p:nvSpPr>
          <p:cNvPr id="63" name="Text 60"/>
          <p:cNvSpPr/>
          <p:nvPr/>
        </p:nvSpPr>
        <p:spPr>
          <a:xfrm>
            <a:off x="5055822" y="3964056"/>
            <a:ext cx="185738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628" dirty="0"/>
          </a:p>
        </p:txBody>
      </p:sp>
      <p:sp>
        <p:nvSpPr>
          <p:cNvPr id="64" name="Shape 61"/>
          <p:cNvSpPr/>
          <p:nvPr/>
        </p:nvSpPr>
        <p:spPr>
          <a:xfrm>
            <a:off x="5312997" y="3874759"/>
            <a:ext cx="3330941" cy="364331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5" name="Text 62"/>
          <p:cNvSpPr/>
          <p:nvPr/>
        </p:nvSpPr>
        <p:spPr>
          <a:xfrm>
            <a:off x="5398722" y="3931909"/>
            <a:ext cx="31594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A237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Kiadás</a:t>
            </a:r>
            <a:endParaRPr lang="en-US" sz="628" dirty="0"/>
          </a:p>
        </p:txBody>
      </p:sp>
      <p:sp>
        <p:nvSpPr>
          <p:cNvPr id="66" name="Text 63"/>
          <p:cNvSpPr/>
          <p:nvPr/>
        </p:nvSpPr>
        <p:spPr>
          <a:xfrm>
            <a:off x="5398722" y="4074784"/>
            <a:ext cx="3159491" cy="10715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23" dirty="0">
                <a:solidFill>
                  <a:srgbClr val="42424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Megoldásértékelési támogatás</a:t>
            </a:r>
            <a:endParaRPr lang="en-US" sz="523" dirty="0"/>
          </a:p>
        </p:txBody>
      </p:sp>
      <p:sp>
        <p:nvSpPr>
          <p:cNvPr id="67" name="Shape 64"/>
          <p:cNvSpPr/>
          <p:nvPr/>
        </p:nvSpPr>
        <p:spPr>
          <a:xfrm>
            <a:off x="5055822" y="4324815"/>
            <a:ext cx="3588116" cy="682228"/>
          </a:xfrm>
          <a:prstGeom prst="rect">
            <a:avLst/>
          </a:prstGeom>
          <a:solidFill>
            <a:srgbClr val="1A237E"/>
          </a:solidFill>
          <a:ln/>
        </p:spPr>
      </p:sp>
      <p:sp>
        <p:nvSpPr>
          <p:cNvPr id="68" name="Text 65"/>
          <p:cNvSpPr/>
          <p:nvPr/>
        </p:nvSpPr>
        <p:spPr>
          <a:xfrm>
            <a:off x="5141547" y="4410540"/>
            <a:ext cx="34166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MODULÁRIS &amp; ADAPTÁLHATÓ</a:t>
            </a:r>
            <a:endParaRPr lang="en-US" sz="628" dirty="0"/>
          </a:p>
        </p:txBody>
      </p:sp>
      <p:sp>
        <p:nvSpPr>
          <p:cNvPr id="69" name="Text 66"/>
          <p:cNvSpPr/>
          <p:nvPr/>
        </p:nvSpPr>
        <p:spPr>
          <a:xfrm>
            <a:off x="5141547" y="4567703"/>
            <a:ext cx="3416666" cy="3536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Az architektúra alkalmazkodik különböző projektmódszertanokhoz: prediktív (vízesés), hibrid, adaptív (agilis). Biztosítja a rugalmasságot és szakmai megbízhatóságot minden környezetben. </a:t>
            </a:r>
            <a:endParaRPr lang="en-US" sz="5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2025-10-12T09:08:45Z</dcterms:created>
  <dcterms:modified xsi:type="dcterms:W3CDTF">2025-10-12T09:08:45Z</dcterms:modified>
</cp:coreProperties>
</file>