
<file path=[Content_Types].xml><?xml version="1.0" encoding="utf-8"?>
<Types xmlns="http://schemas.openxmlformats.org/package/2006/content-types">
  <Default Extension="bin" ContentType="image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70" r:id="rId14"/>
    <p:sldId id="271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0751" autoAdjust="0"/>
  </p:normalViewPr>
  <p:slideViewPr>
    <p:cSldViewPr snapToGrid="0" snapToObjects="1">
      <p:cViewPr varScale="1">
        <p:scale>
          <a:sx n="102" d="100"/>
          <a:sy n="102" d="100"/>
        </p:scale>
        <p:origin x="1806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43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2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"Az autonóm üzleti elemző mesterséges intelligencia egy átfogó keretrendszer, amely a Business </a:t>
            </a:r>
            <a:r>
              <a:rPr lang="hu-HU" i="1" dirty="0" err="1"/>
              <a:t>Analyst</a:t>
            </a:r>
            <a:r>
              <a:rPr lang="hu-HU" i="1" dirty="0"/>
              <a:t> tevékenységeket támogatja és automatizálja. A következő 30 percben bemutatom az architektúrát, majd egy konkrét, működő implementációt élőben."</a:t>
            </a:r>
            <a:endParaRPr lang="hu-HU" dirty="0"/>
          </a:p>
          <a:p>
            <a:r>
              <a:rPr lang="hu-HU" i="1" dirty="0"/>
              <a:t>"Először az elméleti háttér, aztán a gyakorlat - egy valós Excel-</a:t>
            </a:r>
            <a:r>
              <a:rPr lang="hu-HU" i="1" dirty="0" err="1"/>
              <a:t>ből</a:t>
            </a:r>
            <a:r>
              <a:rPr lang="hu-HU" i="1" dirty="0"/>
              <a:t> </a:t>
            </a:r>
            <a:r>
              <a:rPr lang="hu-HU" i="1" dirty="0" err="1"/>
              <a:t>Jira</a:t>
            </a:r>
            <a:r>
              <a:rPr lang="hu-HU" i="1" dirty="0"/>
              <a:t> </a:t>
            </a:r>
            <a:r>
              <a:rPr lang="hu-HU" i="1" dirty="0" err="1"/>
              <a:t>ticket</a:t>
            </a:r>
            <a:r>
              <a:rPr lang="hu-HU" i="1" dirty="0"/>
              <a:t> generáló rendszert látnak majd működés közben."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err="1"/>
              <a:t>Slide</a:t>
            </a:r>
            <a:r>
              <a:rPr lang="hu-HU" b="1" dirty="0"/>
              <a:t> 8 - Megoldásmodellezés:</a:t>
            </a:r>
            <a:r>
              <a:rPr lang="hu-HU" dirty="0"/>
              <a:t> </a:t>
            </a:r>
            <a:r>
              <a:rPr lang="hu-HU" i="1" dirty="0"/>
              <a:t>"BPMN folyamatábrák, adatmodellek, UI </a:t>
            </a:r>
            <a:r>
              <a:rPr lang="hu-HU" i="1" dirty="0" err="1"/>
              <a:t>mockupok</a:t>
            </a:r>
            <a:r>
              <a:rPr lang="hu-HU" i="1" dirty="0"/>
              <a:t> generálása."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err="1"/>
              <a:t>Slide</a:t>
            </a:r>
            <a:r>
              <a:rPr lang="hu-HU" b="1" dirty="0"/>
              <a:t> 9 - Döntéstámogatás:</a:t>
            </a:r>
            <a:r>
              <a:rPr lang="hu-HU" dirty="0"/>
              <a:t> </a:t>
            </a:r>
            <a:r>
              <a:rPr lang="hu-HU" i="1" dirty="0"/>
              <a:t>"Üzleti esetek, kockázatelemzések, priorizálási mátrixok automatikus elkészítése."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65F84-39F5-EAE9-346E-A3E0553A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6BAE13-A929-9B6C-5AAC-0C4D70224E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858EC-7F47-7511-D124-3A18B2019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05B35-3D84-7F45-8B85-89E3C442F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4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110F0-9E25-B36B-19EA-DBAADA3F7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006F-699F-4A99-5E3F-E7DE163866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5C6418-B9C9-F7AD-B6ED-EA7748C22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70999-409D-5A3D-384F-242A043CF8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8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1653D-6F49-AECA-4830-05E098FB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127A2-8B43-802D-4E3A-FF1D362096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71957-9B63-EE9E-B8DD-1468B66FD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64386-FDF9-F25E-918E-79973F8BCD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r>
              <a:rPr lang="hu-HU" i="1" dirty="0"/>
              <a:t>A Business </a:t>
            </a:r>
            <a:r>
              <a:rPr lang="hu-HU" i="1" dirty="0" err="1"/>
              <a:t>Analyst</a:t>
            </a:r>
            <a:r>
              <a:rPr lang="hu-HU" i="1" dirty="0"/>
              <a:t> naponta találkozik ezekkel a tevékenységekkel:"</a:t>
            </a:r>
            <a:endParaRPr lang="hu-HU" dirty="0"/>
          </a:p>
          <a:p>
            <a:r>
              <a:rPr lang="hu-HU" b="1" dirty="0"/>
              <a:t>Követelménymenedzsment</a:t>
            </a:r>
            <a:r>
              <a:rPr lang="hu-HU" dirty="0"/>
              <a:t> - </a:t>
            </a:r>
            <a:r>
              <a:rPr lang="hu-HU" i="1" dirty="0"/>
              <a:t>"Követelmények gyűjtése, elemzése, dokumentálása"</a:t>
            </a:r>
            <a:endParaRPr lang="hu-HU" dirty="0"/>
          </a:p>
          <a:p>
            <a:r>
              <a:rPr lang="hu-HU" b="1" dirty="0"/>
              <a:t>Érdekelt felek kezelése</a:t>
            </a:r>
            <a:r>
              <a:rPr lang="hu-HU" dirty="0"/>
              <a:t> - </a:t>
            </a:r>
            <a:r>
              <a:rPr lang="hu-HU" i="1" dirty="0"/>
              <a:t>"</a:t>
            </a:r>
            <a:r>
              <a:rPr lang="hu-HU" i="1" dirty="0" err="1"/>
              <a:t>Stakeholder</a:t>
            </a:r>
            <a:r>
              <a:rPr lang="hu-HU" i="1" dirty="0"/>
              <a:t>-ek azonosítása és menedzsmentje"</a:t>
            </a:r>
            <a:endParaRPr lang="hu-HU" dirty="0"/>
          </a:p>
          <a:p>
            <a:r>
              <a:rPr lang="hu-HU" b="1" dirty="0"/>
              <a:t>Folyamatmodellezés</a:t>
            </a:r>
            <a:r>
              <a:rPr lang="hu-HU" dirty="0"/>
              <a:t> - </a:t>
            </a:r>
            <a:r>
              <a:rPr lang="hu-HU" i="1" dirty="0"/>
              <a:t>"Üzleti folyamatok feltérképezése és optimalizálása"</a:t>
            </a:r>
            <a:endParaRPr lang="hu-HU" dirty="0"/>
          </a:p>
          <a:p>
            <a:r>
              <a:rPr lang="hu-HU" b="1" dirty="0"/>
              <a:t>Megoldástervezés</a:t>
            </a:r>
            <a:r>
              <a:rPr lang="hu-HU" dirty="0"/>
              <a:t> - </a:t>
            </a:r>
            <a:r>
              <a:rPr lang="hu-HU" i="1" dirty="0"/>
              <a:t>"Technikai és üzleti megoldások kidolgozása"</a:t>
            </a:r>
            <a:endParaRPr lang="hu-HU" dirty="0"/>
          </a:p>
          <a:p>
            <a:r>
              <a:rPr lang="hu-HU" i="1" dirty="0"/>
              <a:t>"Ezek a tevékenységek időigényesek és gyakran repetitívek. Az MI pontosan itt tud segíteni."</a:t>
            </a:r>
            <a:endParaRPr lang="hu-HU" dirty="0"/>
          </a:p>
          <a:p>
            <a:r>
              <a:rPr lang="hu-HU" b="1" dirty="0"/>
              <a:t>Timing:</a:t>
            </a:r>
            <a:r>
              <a:rPr lang="hu-HU" dirty="0"/>
              <a:t> 30 másodperc / </a:t>
            </a:r>
            <a:r>
              <a:rPr lang="hu-HU" dirty="0" err="1"/>
              <a:t>bullet</a:t>
            </a:r>
            <a:r>
              <a:rPr lang="hu-HU" dirty="0"/>
              <a:t> </a:t>
            </a:r>
            <a:r>
              <a:rPr lang="hu-HU" dirty="0" err="1"/>
              <a:t>point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432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err="1"/>
              <a:t>Slide</a:t>
            </a:r>
            <a:r>
              <a:rPr lang="hu-HU" b="1" dirty="0"/>
              <a:t> 10 - </a:t>
            </a:r>
            <a:r>
              <a:rPr lang="hu-HU" b="1" dirty="0" err="1"/>
              <a:t>Architektúrális</a:t>
            </a:r>
            <a:r>
              <a:rPr lang="hu-HU" b="1" dirty="0"/>
              <a:t> szintézis:</a:t>
            </a:r>
            <a:r>
              <a:rPr lang="hu-HU" dirty="0"/>
              <a:t> </a:t>
            </a:r>
            <a:r>
              <a:rPr lang="hu-HU" i="1" dirty="0"/>
              <a:t>"A teljes projekt architektúrája, PMI megfelelőséggel."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err="1"/>
              <a:t>Slide</a:t>
            </a:r>
            <a:r>
              <a:rPr lang="hu-HU" b="1" dirty="0"/>
              <a:t> 11 - Összefoglalás:</a:t>
            </a:r>
            <a:r>
              <a:rPr lang="hu-HU" dirty="0"/>
              <a:t> </a:t>
            </a:r>
            <a:r>
              <a:rPr lang="hu-HU" i="1" dirty="0"/>
              <a:t>"Átfogó keretrendszer, moduláris felépítés, skálázhatóság.„</a:t>
            </a:r>
          </a:p>
          <a:p>
            <a:endParaRPr lang="hu-HU" i="1" dirty="0"/>
          </a:p>
          <a:p>
            <a:r>
              <a:rPr lang="hu-HU" i="1" dirty="0"/>
              <a:t>"És most nézzük mindezt a gyakorlatban!"</a:t>
            </a:r>
            <a:endParaRPr lang="hu-HU" dirty="0"/>
          </a:p>
          <a:p>
            <a:r>
              <a:rPr lang="hu-HU" i="1" dirty="0"/>
              <a:t>"A követelmény életciklus modul első implementációja az Excel-</a:t>
            </a:r>
            <a:r>
              <a:rPr lang="hu-HU" i="1" dirty="0" err="1"/>
              <a:t>ből</a:t>
            </a:r>
            <a:r>
              <a:rPr lang="hu-HU" i="1" dirty="0"/>
              <a:t> </a:t>
            </a:r>
            <a:r>
              <a:rPr lang="hu-HU" i="1" dirty="0" err="1"/>
              <a:t>Jira</a:t>
            </a:r>
            <a:r>
              <a:rPr lang="hu-HU" i="1" dirty="0"/>
              <a:t> </a:t>
            </a:r>
            <a:r>
              <a:rPr lang="hu-HU" i="1" dirty="0" err="1"/>
              <a:t>ticket</a:t>
            </a:r>
            <a:r>
              <a:rPr lang="hu-HU" i="1" dirty="0"/>
              <a:t> generálás. Egy konkrét </a:t>
            </a:r>
            <a:r>
              <a:rPr lang="hu-HU" i="1" dirty="0" err="1"/>
              <a:t>use</a:t>
            </a:r>
            <a:r>
              <a:rPr lang="hu-HU" i="1" dirty="0"/>
              <a:t> </a:t>
            </a:r>
            <a:r>
              <a:rPr lang="hu-HU" i="1" dirty="0" err="1"/>
              <a:t>case</a:t>
            </a:r>
            <a:r>
              <a:rPr lang="hu-HU" i="1" dirty="0"/>
              <a:t>: BA-k Excelben gyűjtik a követelményeket, az MI pedig automatikusan generál belőlük strukturált </a:t>
            </a:r>
            <a:r>
              <a:rPr lang="hu-HU" i="1" dirty="0" err="1"/>
              <a:t>Jira</a:t>
            </a:r>
            <a:r>
              <a:rPr lang="hu-HU" i="1" dirty="0"/>
              <a:t> </a:t>
            </a:r>
            <a:r>
              <a:rPr lang="hu-HU" i="1" dirty="0" err="1"/>
              <a:t>ticketeket</a:t>
            </a:r>
            <a:r>
              <a:rPr lang="hu-HU" i="1" dirty="0"/>
              <a:t>."</a:t>
            </a:r>
            <a:endParaRPr lang="hu-HU" dirty="0"/>
          </a:p>
          <a:p>
            <a:r>
              <a:rPr lang="hu-HU" i="1" dirty="0"/>
              <a:t>"Lássuk élőben!"</a:t>
            </a:r>
            <a:endParaRPr lang="hu-HU" dirty="0"/>
          </a:p>
          <a:p>
            <a:r>
              <a:rPr lang="hu-HU" b="1" dirty="0"/>
              <a:t>Akció:</a:t>
            </a:r>
            <a:endParaRPr lang="hu-HU" dirty="0"/>
          </a:p>
          <a:p>
            <a:r>
              <a:rPr lang="hu-HU" dirty="0" err="1"/>
              <a:t>Minimize</a:t>
            </a:r>
            <a:r>
              <a:rPr lang="hu-HU" dirty="0"/>
              <a:t> PowerPoint</a:t>
            </a:r>
          </a:p>
          <a:p>
            <a:r>
              <a:rPr lang="hu-HU" dirty="0"/>
              <a:t>Open browser → </a:t>
            </a:r>
            <a:r>
              <a:rPr lang="hu-HU" dirty="0">
                <a:hlinkClick r:id="rId3"/>
              </a:rPr>
              <a:t>http://localhost:3000</a:t>
            </a:r>
            <a:endParaRPr lang="hu-HU" dirty="0"/>
          </a:p>
          <a:p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screen</a:t>
            </a:r>
            <a:r>
              <a:rPr lang="hu-HU" dirty="0"/>
              <a:t> (F11)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"Az MI architektúra három fő pillérre épül:"</a:t>
            </a:r>
            <a:endParaRPr lang="hu-HU" dirty="0"/>
          </a:p>
          <a:p>
            <a:r>
              <a:rPr lang="hu-HU" b="1" dirty="0"/>
              <a:t>Tudás reprezentáció</a:t>
            </a:r>
            <a:r>
              <a:rPr lang="hu-HU" dirty="0"/>
              <a:t> - </a:t>
            </a:r>
            <a:r>
              <a:rPr lang="hu-HU" i="1" dirty="0"/>
              <a:t>"Ontológiák, BACCM keretrendszer, strukturált tudásbázis"</a:t>
            </a:r>
            <a:endParaRPr lang="hu-HU" dirty="0"/>
          </a:p>
          <a:p>
            <a:r>
              <a:rPr lang="hu-HU" b="1" dirty="0"/>
              <a:t>Folyamat automatizálás</a:t>
            </a:r>
            <a:r>
              <a:rPr lang="hu-HU" dirty="0"/>
              <a:t> - </a:t>
            </a:r>
            <a:r>
              <a:rPr lang="hu-HU" i="1" dirty="0"/>
              <a:t>"Követelmény életciklus, </a:t>
            </a:r>
            <a:r>
              <a:rPr lang="hu-HU" i="1" dirty="0" err="1"/>
              <a:t>workflow</a:t>
            </a:r>
            <a:r>
              <a:rPr lang="hu-HU" i="1" dirty="0"/>
              <a:t>-k, generálás"</a:t>
            </a:r>
            <a:endParaRPr lang="hu-HU" dirty="0"/>
          </a:p>
          <a:p>
            <a:r>
              <a:rPr lang="hu-HU" b="1" dirty="0"/>
              <a:t>Döntéstámogatás</a:t>
            </a:r>
            <a:r>
              <a:rPr lang="hu-HU" dirty="0"/>
              <a:t> - </a:t>
            </a:r>
            <a:r>
              <a:rPr lang="hu-HU" i="1" dirty="0"/>
              <a:t>"Elemzések, priorizálás, üzleti eset készítés"</a:t>
            </a:r>
            <a:endParaRPr lang="hu-HU" dirty="0"/>
          </a:p>
          <a:p>
            <a:r>
              <a:rPr lang="hu-HU" i="1" dirty="0"/>
              <a:t>"Ezek együtt alkotnak egy komplett BA támogató rendszert, amely az adatgyűjtéstől a megvalósításig </a:t>
            </a:r>
            <a:r>
              <a:rPr lang="hu-HU" i="1" dirty="0" err="1"/>
              <a:t>végigkíséri</a:t>
            </a:r>
            <a:r>
              <a:rPr lang="hu-HU" i="1" dirty="0"/>
              <a:t> a projektet."</a:t>
            </a:r>
            <a:endParaRPr lang="hu-HU" dirty="0"/>
          </a:p>
          <a:p>
            <a:r>
              <a:rPr lang="hu-HU" b="1" dirty="0"/>
              <a:t>Timing:</a:t>
            </a:r>
            <a:r>
              <a:rPr lang="hu-HU" dirty="0"/>
              <a:t> Ne siess, ez az alapozás.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"Az MI működésének alapja a strukturált tudásreprezentáció. A BACCM - Business </a:t>
            </a:r>
            <a:r>
              <a:rPr lang="hu-HU" i="1" dirty="0" err="1"/>
              <a:t>Analysis</a:t>
            </a:r>
            <a:r>
              <a:rPr lang="hu-HU" i="1" dirty="0"/>
              <a:t> </a:t>
            </a:r>
            <a:r>
              <a:rPr lang="hu-HU" i="1" dirty="0" err="1"/>
              <a:t>Core</a:t>
            </a:r>
            <a:r>
              <a:rPr lang="hu-HU" i="1" dirty="0"/>
              <a:t> </a:t>
            </a:r>
            <a:r>
              <a:rPr lang="hu-HU" i="1" dirty="0" err="1"/>
              <a:t>Concept</a:t>
            </a:r>
            <a:r>
              <a:rPr lang="hu-HU" i="1" dirty="0"/>
              <a:t> </a:t>
            </a:r>
            <a:r>
              <a:rPr lang="hu-HU" i="1" dirty="0" err="1"/>
              <a:t>Model</a:t>
            </a:r>
            <a:r>
              <a:rPr lang="hu-HU" i="1" dirty="0"/>
              <a:t> - hat fő fogalomra épít:"</a:t>
            </a:r>
            <a:endParaRPr lang="hu-HU" dirty="0"/>
          </a:p>
          <a:p>
            <a:r>
              <a:rPr lang="hu-HU" dirty="0"/>
              <a:t>Változás (</a:t>
            </a:r>
            <a:r>
              <a:rPr lang="hu-HU" dirty="0" err="1"/>
              <a:t>Change</a:t>
            </a:r>
            <a:r>
              <a:rPr lang="hu-HU" dirty="0"/>
              <a:t>)</a:t>
            </a:r>
          </a:p>
          <a:p>
            <a:r>
              <a:rPr lang="hu-HU" dirty="0"/>
              <a:t>Szükséglet (</a:t>
            </a:r>
            <a:r>
              <a:rPr lang="hu-HU" dirty="0" err="1"/>
              <a:t>Need</a:t>
            </a:r>
            <a:r>
              <a:rPr lang="hu-HU" dirty="0"/>
              <a:t>)</a:t>
            </a:r>
          </a:p>
          <a:p>
            <a:r>
              <a:rPr lang="hu-HU" dirty="0"/>
              <a:t>Megoldás (</a:t>
            </a:r>
            <a:r>
              <a:rPr lang="hu-HU" dirty="0" err="1"/>
              <a:t>Solution</a:t>
            </a:r>
            <a:r>
              <a:rPr lang="hu-HU" dirty="0"/>
              <a:t>)</a:t>
            </a:r>
          </a:p>
          <a:p>
            <a:r>
              <a:rPr lang="hu-HU" dirty="0"/>
              <a:t>Érdekelt fél (</a:t>
            </a:r>
            <a:r>
              <a:rPr lang="hu-HU" dirty="0" err="1"/>
              <a:t>Stakeholder</a:t>
            </a:r>
            <a:r>
              <a:rPr lang="hu-HU" dirty="0"/>
              <a:t>)</a:t>
            </a:r>
          </a:p>
          <a:p>
            <a:r>
              <a:rPr lang="hu-HU" dirty="0"/>
              <a:t>Érték (</a:t>
            </a:r>
            <a:r>
              <a:rPr lang="hu-HU" dirty="0" err="1"/>
              <a:t>Value</a:t>
            </a:r>
            <a:r>
              <a:rPr lang="hu-HU" dirty="0"/>
              <a:t>)</a:t>
            </a:r>
          </a:p>
          <a:p>
            <a:r>
              <a:rPr lang="hu-HU" dirty="0"/>
              <a:t>Kontextus (Context)</a:t>
            </a:r>
          </a:p>
          <a:p>
            <a:r>
              <a:rPr lang="hu-HU" i="1" dirty="0"/>
              <a:t>"Ezeket a kapcsolatokat az MI érti és használja az elemzéshez. Ez nem csak </a:t>
            </a:r>
            <a:r>
              <a:rPr lang="hu-HU" i="1" dirty="0" err="1"/>
              <a:t>keyword</a:t>
            </a:r>
            <a:r>
              <a:rPr lang="hu-HU" i="1" dirty="0"/>
              <a:t> </a:t>
            </a:r>
            <a:r>
              <a:rPr lang="hu-HU" i="1" dirty="0" err="1"/>
              <a:t>matching</a:t>
            </a:r>
            <a:r>
              <a:rPr lang="hu-HU" i="1" dirty="0"/>
              <a:t>, hanem szemantikus megértés."</a:t>
            </a:r>
            <a:endParaRPr lang="hu-HU" dirty="0"/>
          </a:p>
          <a:p>
            <a:r>
              <a:rPr lang="hu-HU" b="1" dirty="0"/>
              <a:t>Timing:</a:t>
            </a:r>
            <a:r>
              <a:rPr lang="hu-HU" dirty="0"/>
              <a:t> Ez lehet technikai, de tarts egyszerűen.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"A stratégiai szint PESTLE elemzést végez - </a:t>
            </a:r>
            <a:r>
              <a:rPr lang="hu-HU" i="1" dirty="0" err="1"/>
              <a:t>Political</a:t>
            </a:r>
            <a:r>
              <a:rPr lang="hu-HU" i="1" dirty="0"/>
              <a:t>, </a:t>
            </a:r>
            <a:r>
              <a:rPr lang="hu-HU" i="1" dirty="0" err="1"/>
              <a:t>Economic</a:t>
            </a:r>
            <a:r>
              <a:rPr lang="hu-HU" i="1" dirty="0"/>
              <a:t>, </a:t>
            </a:r>
            <a:r>
              <a:rPr lang="hu-HU" i="1" dirty="0" err="1"/>
              <a:t>Social</a:t>
            </a:r>
            <a:r>
              <a:rPr lang="hu-HU" i="1" dirty="0"/>
              <a:t>, </a:t>
            </a:r>
            <a:r>
              <a:rPr lang="hu-HU" i="1" dirty="0" err="1"/>
              <a:t>Technological</a:t>
            </a:r>
            <a:r>
              <a:rPr lang="hu-HU" i="1" dirty="0"/>
              <a:t>, </a:t>
            </a:r>
            <a:r>
              <a:rPr lang="hu-HU" i="1" dirty="0" err="1"/>
              <a:t>Legal</a:t>
            </a:r>
            <a:r>
              <a:rPr lang="hu-HU" i="1" dirty="0"/>
              <a:t>, </a:t>
            </a:r>
            <a:r>
              <a:rPr lang="hu-HU" i="1" dirty="0" err="1"/>
              <a:t>Environmental</a:t>
            </a:r>
            <a:r>
              <a:rPr lang="hu-HU" i="1" dirty="0"/>
              <a:t> faktorokat vesz figyelembe."</a:t>
            </a:r>
            <a:endParaRPr lang="hu-HU" dirty="0"/>
          </a:p>
          <a:p>
            <a:r>
              <a:rPr lang="hu-HU" i="1" dirty="0"/>
              <a:t>"Ez a makró-kontextus, ami segít megérteni a projekt környezetét és kockázatait."</a:t>
            </a:r>
            <a:endParaRPr lang="hu-HU" dirty="0"/>
          </a:p>
          <a:p>
            <a:r>
              <a:rPr lang="hu-HU" b="1" dirty="0"/>
              <a:t>Timing:</a:t>
            </a:r>
            <a:r>
              <a:rPr lang="hu-HU" dirty="0"/>
              <a:t> Gyorsan át, nem kritikus rész.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"Az érdekelt felek automatikus azonosítása és profilalkotása:"</a:t>
            </a:r>
            <a:endParaRPr lang="hu-HU" dirty="0"/>
          </a:p>
          <a:p>
            <a:r>
              <a:rPr lang="hu-HU" dirty="0"/>
              <a:t>Dokumentumokból kinyeri a </a:t>
            </a:r>
            <a:r>
              <a:rPr lang="hu-HU" dirty="0" err="1"/>
              <a:t>stakeholder-eket</a:t>
            </a:r>
            <a:endParaRPr lang="hu-HU" dirty="0"/>
          </a:p>
          <a:p>
            <a:r>
              <a:rPr lang="hu-HU" dirty="0"/>
              <a:t>Kategorizálja őket (döntéshozó, felhasználó, technikai)</a:t>
            </a:r>
          </a:p>
          <a:p>
            <a:r>
              <a:rPr lang="hu-HU" dirty="0"/>
              <a:t>Kommunikációs terveket javasol</a:t>
            </a:r>
          </a:p>
          <a:p>
            <a:r>
              <a:rPr lang="hu-HU" i="1" dirty="0"/>
              <a:t>"Ez különösen hasznos nagy, komplex projekteknél ahol sok szereplő van."</a:t>
            </a:r>
            <a:endParaRPr lang="hu-HU" dirty="0"/>
          </a:p>
          <a:p>
            <a:r>
              <a:rPr lang="hu-HU" b="1" dirty="0"/>
              <a:t>Timing:</a:t>
            </a:r>
            <a:r>
              <a:rPr lang="hu-HU" dirty="0"/>
              <a:t> Konkrét példa jó lenne, ha tudsz gyorsan mondani egyet.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"Itt érünk el az egyik legfontosabb modulhoz - a követelmények életciklusa:"</a:t>
            </a:r>
            <a:endParaRPr lang="hu-HU" dirty="0"/>
          </a:p>
          <a:p>
            <a:r>
              <a:rPr lang="hu-HU" b="1" dirty="0"/>
              <a:t>Intelligens feltárás</a:t>
            </a:r>
            <a:r>
              <a:rPr lang="hu-HU" dirty="0"/>
              <a:t> - </a:t>
            </a:r>
            <a:r>
              <a:rPr lang="hu-HU" i="1" dirty="0"/>
              <a:t>"</a:t>
            </a:r>
            <a:r>
              <a:rPr lang="hu-HU" i="1" dirty="0" err="1"/>
              <a:t>Facilitálja</a:t>
            </a:r>
            <a:r>
              <a:rPr lang="hu-HU" i="1" dirty="0"/>
              <a:t> a workshopokat, javasol kérdéseket"</a:t>
            </a:r>
            <a:endParaRPr lang="hu-HU" dirty="0"/>
          </a:p>
          <a:p>
            <a:r>
              <a:rPr lang="hu-HU" b="1" dirty="0"/>
              <a:t>Elemzés</a:t>
            </a:r>
            <a:r>
              <a:rPr lang="hu-HU" dirty="0"/>
              <a:t> - </a:t>
            </a:r>
            <a:r>
              <a:rPr lang="hu-HU" i="1" dirty="0"/>
              <a:t>"Ellentmondások, hiányosságok azonosítása"</a:t>
            </a:r>
            <a:endParaRPr lang="hu-HU" dirty="0"/>
          </a:p>
          <a:p>
            <a:r>
              <a:rPr lang="hu-HU" b="1" dirty="0"/>
              <a:t>Specifikálás</a:t>
            </a:r>
            <a:r>
              <a:rPr lang="hu-HU" dirty="0"/>
              <a:t> - </a:t>
            </a:r>
            <a:r>
              <a:rPr lang="hu-HU" i="1" dirty="0"/>
              <a:t>"Strukturált dokumentumok generálása"</a:t>
            </a:r>
            <a:endParaRPr lang="hu-HU" dirty="0"/>
          </a:p>
          <a:p>
            <a:r>
              <a:rPr lang="hu-HU" b="1" dirty="0" err="1"/>
              <a:t>Validálás</a:t>
            </a:r>
            <a:r>
              <a:rPr lang="hu-HU" dirty="0"/>
              <a:t> - </a:t>
            </a:r>
            <a:r>
              <a:rPr lang="hu-HU" i="1" dirty="0"/>
              <a:t>"Teljességi ellenőrzés, követhetőség"</a:t>
            </a:r>
            <a:endParaRPr lang="hu-HU" dirty="0"/>
          </a:p>
          <a:p>
            <a:r>
              <a:rPr lang="hu-HU" i="1" dirty="0"/>
              <a:t>"És pontosan ezt fogjuk látni a </a:t>
            </a:r>
            <a:r>
              <a:rPr lang="hu-HU" i="1" dirty="0" err="1"/>
              <a:t>demo</a:t>
            </a:r>
            <a:r>
              <a:rPr lang="hu-HU" i="1" dirty="0"/>
              <a:t>-ban - a specifikálás automatizálását."</a:t>
            </a:r>
            <a:endParaRPr lang="hu-HU" dirty="0"/>
          </a:p>
          <a:p>
            <a:r>
              <a:rPr lang="hu-HU" b="1" dirty="0"/>
              <a:t>⚡ KRITIKUS:</a:t>
            </a:r>
            <a:r>
              <a:rPr lang="hu-HU" dirty="0"/>
              <a:t> Ez a </a:t>
            </a:r>
            <a:r>
              <a:rPr lang="hu-HU" dirty="0" err="1"/>
              <a:t>bridge</a:t>
            </a:r>
            <a:r>
              <a:rPr lang="hu-HU" dirty="0"/>
              <a:t>! Előkészíted a </a:t>
            </a:r>
            <a:r>
              <a:rPr lang="hu-HU" dirty="0" err="1"/>
              <a:t>demo</a:t>
            </a:r>
            <a:r>
              <a:rPr lang="hu-HU" dirty="0"/>
              <a:t>-t.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37FD6-5EF8-3DEB-8963-F76E741D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0197C78-9DB6-CFBF-9495-617FEAA97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3218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-714375"/>
            <a:ext cx="2857500" cy="28575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" name="Shape 1"/>
          <p:cNvSpPr/>
          <p:nvPr/>
        </p:nvSpPr>
        <p:spPr>
          <a:xfrm>
            <a:off x="-571500" y="3571875"/>
            <a:ext cx="2143125" cy="2143125"/>
          </a:xfrm>
          <a:prstGeom prst="ellipse">
            <a:avLst/>
          </a:prstGeom>
          <a:solidFill>
            <a:srgbClr val="FF6F00">
              <a:alpha val="1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" name="Shape 2"/>
          <p:cNvSpPr/>
          <p:nvPr/>
        </p:nvSpPr>
        <p:spPr>
          <a:xfrm>
            <a:off x="7000875" y="2571750"/>
            <a:ext cx="1428750" cy="142875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6" name="Text 3"/>
          <p:cNvSpPr/>
          <p:nvPr/>
        </p:nvSpPr>
        <p:spPr>
          <a:xfrm>
            <a:off x="1932859" y="1477696"/>
            <a:ext cx="5278282" cy="5447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1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Autonóm Üzleti Elemző MI</a:t>
            </a:r>
            <a:endParaRPr lang="en-US" sz="3150" dirty="0"/>
          </a:p>
        </p:txBody>
      </p:sp>
      <p:sp>
        <p:nvSpPr>
          <p:cNvPr id="7" name="Text 4"/>
          <p:cNvSpPr/>
          <p:nvPr/>
        </p:nvSpPr>
        <p:spPr>
          <a:xfrm>
            <a:off x="2480723" y="1957750"/>
            <a:ext cx="4182526" cy="5447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1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Architektúrális Terve</a:t>
            </a:r>
            <a:endParaRPr lang="en-US" sz="3150" dirty="0"/>
          </a:p>
        </p:txBody>
      </p:sp>
      <p:sp>
        <p:nvSpPr>
          <p:cNvPr id="8" name="Shape 5"/>
          <p:cNvSpPr/>
          <p:nvPr/>
        </p:nvSpPr>
        <p:spPr>
          <a:xfrm>
            <a:off x="4143375" y="2686050"/>
            <a:ext cx="857250" cy="28575"/>
          </a:xfrm>
          <a:prstGeom prst="rect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9" name="Text 6"/>
          <p:cNvSpPr/>
          <p:nvPr/>
        </p:nvSpPr>
        <p:spPr>
          <a:xfrm>
            <a:off x="2861965" y="2716411"/>
            <a:ext cx="3420042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Keretrendszer a Tudás, Folyamatok és</a:t>
            </a:r>
            <a:endParaRPr lang="en-US" sz="1575" dirty="0"/>
          </a:p>
        </p:txBody>
      </p:sp>
      <p:sp>
        <p:nvSpPr>
          <p:cNvPr id="10" name="Text 7"/>
          <p:cNvSpPr/>
          <p:nvPr/>
        </p:nvSpPr>
        <p:spPr>
          <a:xfrm>
            <a:off x="3233217" y="2996440"/>
            <a:ext cx="2677539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Döntési Intelligencia Számára</a:t>
            </a:r>
            <a:endParaRPr lang="en-US" sz="15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Megoldásmodellezési és Tervezési Munkapad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064419"/>
            <a:ext cx="38219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Folyamatmodellezés (BPMN)</a:t>
            </a:r>
            <a:endParaRPr lang="en-US" sz="1238" dirty="0"/>
          </a:p>
        </p:txBody>
      </p:sp>
      <p:sp>
        <p:nvSpPr>
          <p:cNvPr id="5" name="Text 2"/>
          <p:cNvSpPr/>
          <p:nvPr/>
        </p:nvSpPr>
        <p:spPr>
          <a:xfrm>
            <a:off x="571500" y="1398389"/>
            <a:ext cx="4224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a 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993958" y="1398389"/>
            <a:ext cx="25896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Process Model and Notation (BPMN)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3583651" y="1398389"/>
            <a:ext cx="5627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szabványt 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571500" y="1581252"/>
            <a:ext cx="354112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használja az üzleti folyamatok vizuális ábrázolására. A BPMN-t úgy 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571500" y="1764116"/>
            <a:ext cx="37617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tervezték, hogy az üzleti érdekelt felek is megértsék, így ideális nyelv a 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571500" y="1946979"/>
            <a:ext cx="20284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folyamatelemzéshez és -fejlesztéshez.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571500" y="2295934"/>
            <a:ext cx="38219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Fő Képességek</a:t>
            </a:r>
            <a:endParaRPr lang="en-US" sz="1238" dirty="0"/>
          </a:p>
        </p:txBody>
      </p:sp>
      <p:sp>
        <p:nvSpPr>
          <p:cNvPr id="12" name="Shape 9"/>
          <p:cNvSpPr/>
          <p:nvPr/>
        </p:nvSpPr>
        <p:spPr>
          <a:xfrm>
            <a:off x="571500" y="2660266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3" name="Text 10"/>
          <p:cNvSpPr/>
          <p:nvPr/>
        </p:nvSpPr>
        <p:spPr>
          <a:xfrm>
            <a:off x="714375" y="2624547"/>
            <a:ext cx="175898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Automatikus diagram generálás: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2473356" y="2624547"/>
            <a:ext cx="185157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Szöveges leírásokból formális BPMN </a:t>
            </a:r>
            <a:endParaRPr lang="en-US" sz="785" dirty="0"/>
          </a:p>
        </p:txBody>
      </p:sp>
      <p:sp>
        <p:nvSpPr>
          <p:cNvPr id="15" name="Text 12"/>
          <p:cNvSpPr/>
          <p:nvPr/>
        </p:nvSpPr>
        <p:spPr>
          <a:xfrm>
            <a:off x="714375" y="2785281"/>
            <a:ext cx="115313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diagramok létrehozása</a:t>
            </a:r>
            <a:endParaRPr lang="en-US" sz="785" dirty="0"/>
          </a:p>
        </p:txBody>
      </p:sp>
      <p:sp>
        <p:nvSpPr>
          <p:cNvPr id="16" name="Shape 13"/>
          <p:cNvSpPr/>
          <p:nvPr/>
        </p:nvSpPr>
        <p:spPr>
          <a:xfrm>
            <a:off x="571500" y="3088891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7" name="Text 14"/>
          <p:cNvSpPr/>
          <p:nvPr/>
        </p:nvSpPr>
        <p:spPr>
          <a:xfrm>
            <a:off x="714375" y="3053172"/>
            <a:ext cx="137729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As-Is és To-Be modellezés:</a:t>
            </a:r>
            <a:endParaRPr lang="en-US" sz="785" dirty="0"/>
          </a:p>
        </p:txBody>
      </p:sp>
      <p:sp>
        <p:nvSpPr>
          <p:cNvPr id="18" name="Text 15"/>
          <p:cNvSpPr/>
          <p:nvPr/>
        </p:nvSpPr>
        <p:spPr>
          <a:xfrm>
            <a:off x="2091668" y="3053172"/>
            <a:ext cx="180346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Jelenlegi és optimalizált folyamatok </a:t>
            </a:r>
            <a:endParaRPr lang="en-US" sz="785" dirty="0"/>
          </a:p>
        </p:txBody>
      </p:sp>
      <p:sp>
        <p:nvSpPr>
          <p:cNvPr id="19" name="Text 16"/>
          <p:cNvSpPr/>
          <p:nvPr/>
        </p:nvSpPr>
        <p:spPr>
          <a:xfrm>
            <a:off x="714375" y="3213906"/>
            <a:ext cx="62376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vizualizálása</a:t>
            </a:r>
            <a:endParaRPr lang="en-US" sz="785" dirty="0"/>
          </a:p>
        </p:txBody>
      </p:sp>
      <p:sp>
        <p:nvSpPr>
          <p:cNvPr id="20" name="Shape 17"/>
          <p:cNvSpPr/>
          <p:nvPr/>
        </p:nvSpPr>
        <p:spPr>
          <a:xfrm>
            <a:off x="571500" y="3517516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1" name="Text 18"/>
          <p:cNvSpPr/>
          <p:nvPr/>
        </p:nvSpPr>
        <p:spPr>
          <a:xfrm>
            <a:off x="714375" y="3481797"/>
            <a:ext cx="192152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Szűk keresztmetszetek azonosítása:</a:t>
            </a:r>
            <a:endParaRPr lang="en-US" sz="785" dirty="0"/>
          </a:p>
        </p:txBody>
      </p:sp>
      <p:sp>
        <p:nvSpPr>
          <p:cNvPr id="22" name="Text 19"/>
          <p:cNvSpPr/>
          <p:nvPr/>
        </p:nvSpPr>
        <p:spPr>
          <a:xfrm>
            <a:off x="2635904" y="3481797"/>
            <a:ext cx="161560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Meglévő diagramok elemzése a 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714375" y="3642531"/>
            <a:ext cx="267014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redundanciák és hatékonysági problémák feltárására</a:t>
            </a:r>
            <a:endParaRPr lang="en-US" sz="785" dirty="0"/>
          </a:p>
        </p:txBody>
      </p:sp>
      <p:sp>
        <p:nvSpPr>
          <p:cNvPr id="24" name="Shape 21"/>
          <p:cNvSpPr/>
          <p:nvPr/>
        </p:nvSpPr>
        <p:spPr>
          <a:xfrm>
            <a:off x="571500" y="3946141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5" name="Text 22"/>
          <p:cNvSpPr/>
          <p:nvPr/>
        </p:nvSpPr>
        <p:spPr>
          <a:xfrm>
            <a:off x="714375" y="3910422"/>
            <a:ext cx="124689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Folyamatoptimalizálás:</a:t>
            </a:r>
            <a:endParaRPr lang="en-US" sz="785" dirty="0"/>
          </a:p>
        </p:txBody>
      </p:sp>
      <p:sp>
        <p:nvSpPr>
          <p:cNvPr id="26" name="Text 23"/>
          <p:cNvSpPr/>
          <p:nvPr/>
        </p:nvSpPr>
        <p:spPr>
          <a:xfrm>
            <a:off x="1961266" y="3910422"/>
            <a:ext cx="243010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Javaslatok a munkafolyamatok racionalizálására </a:t>
            </a:r>
            <a:endParaRPr lang="en-US" sz="785" dirty="0"/>
          </a:p>
        </p:txBody>
      </p:sp>
      <p:sp>
        <p:nvSpPr>
          <p:cNvPr id="27" name="Text 24"/>
          <p:cNvSpPr/>
          <p:nvPr/>
        </p:nvSpPr>
        <p:spPr>
          <a:xfrm>
            <a:off x="714375" y="4071156"/>
            <a:ext cx="62195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és javítására</a:t>
            </a:r>
            <a:endParaRPr lang="en-US" sz="785" dirty="0"/>
          </a:p>
        </p:txBody>
      </p:sp>
      <p:sp>
        <p:nvSpPr>
          <p:cNvPr id="28" name="Shape 25"/>
          <p:cNvSpPr/>
          <p:nvPr/>
        </p:nvSpPr>
        <p:spPr>
          <a:xfrm>
            <a:off x="571500" y="4374766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9" name="Text 26"/>
          <p:cNvSpPr/>
          <p:nvPr/>
        </p:nvSpPr>
        <p:spPr>
          <a:xfrm>
            <a:off x="714375" y="4339047"/>
            <a:ext cx="145252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áthidalása:</a:t>
            </a:r>
            <a:endParaRPr lang="en-US" sz="785" dirty="0"/>
          </a:p>
        </p:txBody>
      </p:sp>
      <p:sp>
        <p:nvSpPr>
          <p:cNvPr id="30" name="Text 27"/>
          <p:cNvSpPr/>
          <p:nvPr/>
        </p:nvSpPr>
        <p:spPr>
          <a:xfrm>
            <a:off x="2166900" y="4339047"/>
            <a:ext cx="168567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Kritikus fordítási funkció az üzleti </a:t>
            </a:r>
            <a:endParaRPr lang="en-US" sz="785" dirty="0"/>
          </a:p>
        </p:txBody>
      </p:sp>
      <p:sp>
        <p:nvSpPr>
          <p:cNvPr id="31" name="Text 28"/>
          <p:cNvSpPr/>
          <p:nvPr/>
        </p:nvSpPr>
        <p:spPr>
          <a:xfrm>
            <a:off x="714375" y="4499781"/>
            <a:ext cx="222220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koncepciók és technikai megvalósítás között</a:t>
            </a:r>
            <a:endParaRPr lang="en-US" sz="785" dirty="0"/>
          </a:p>
        </p:txBody>
      </p:sp>
      <p:sp>
        <p:nvSpPr>
          <p:cNvPr id="32" name="Shape 29"/>
          <p:cNvSpPr/>
          <p:nvPr/>
        </p:nvSpPr>
        <p:spPr>
          <a:xfrm>
            <a:off x="4750594" y="854448"/>
            <a:ext cx="3821906" cy="3274628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3" name="Text 30"/>
          <p:cNvSpPr/>
          <p:nvPr/>
        </p:nvSpPr>
        <p:spPr>
          <a:xfrm>
            <a:off x="4964906" y="1068759"/>
            <a:ext cx="339328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BPMN Modellezési Munkafolyamat</a:t>
            </a:r>
            <a:endParaRPr lang="en-US" sz="942" dirty="0"/>
          </a:p>
        </p:txBody>
      </p:sp>
      <p:sp>
        <p:nvSpPr>
          <p:cNvPr id="34" name="Shape 31"/>
          <p:cNvSpPr/>
          <p:nvPr/>
        </p:nvSpPr>
        <p:spPr>
          <a:xfrm>
            <a:off x="4964906" y="1404516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5" name="Text 32"/>
          <p:cNvSpPr/>
          <p:nvPr/>
        </p:nvSpPr>
        <p:spPr>
          <a:xfrm>
            <a:off x="4964906" y="1404516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Szöveges folyamatleírás bemenete</a:t>
            </a:r>
            <a:endParaRPr lang="en-US" sz="732" dirty="0"/>
          </a:p>
        </p:txBody>
      </p:sp>
      <p:sp>
        <p:nvSpPr>
          <p:cNvPr id="36" name="Text 33"/>
          <p:cNvSpPr/>
          <p:nvPr/>
        </p:nvSpPr>
        <p:spPr>
          <a:xfrm>
            <a:off x="4964906" y="1704448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37" name="Shape 34"/>
          <p:cNvSpPr/>
          <p:nvPr/>
        </p:nvSpPr>
        <p:spPr>
          <a:xfrm>
            <a:off x="4964906" y="1910770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8" name="Text 35"/>
          <p:cNvSpPr/>
          <p:nvPr/>
        </p:nvSpPr>
        <p:spPr>
          <a:xfrm>
            <a:off x="4964906" y="1910770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NLP-alapú elemzés és struktúrafelismerés</a:t>
            </a:r>
            <a:endParaRPr lang="en-US" sz="732" dirty="0"/>
          </a:p>
        </p:txBody>
      </p:sp>
      <p:sp>
        <p:nvSpPr>
          <p:cNvPr id="39" name="Text 36"/>
          <p:cNvSpPr/>
          <p:nvPr/>
        </p:nvSpPr>
        <p:spPr>
          <a:xfrm>
            <a:off x="4964906" y="2264892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40" name="Shape 37"/>
          <p:cNvSpPr/>
          <p:nvPr/>
        </p:nvSpPr>
        <p:spPr>
          <a:xfrm>
            <a:off x="4964906" y="2484756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1" name="Text 38"/>
          <p:cNvSpPr/>
          <p:nvPr/>
        </p:nvSpPr>
        <p:spPr>
          <a:xfrm>
            <a:off x="4964906" y="2484756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BPMN diagram automatikus generálása</a:t>
            </a:r>
            <a:endParaRPr lang="en-US" sz="732" dirty="0"/>
          </a:p>
        </p:txBody>
      </p:sp>
      <p:sp>
        <p:nvSpPr>
          <p:cNvPr id="42" name="Text 39"/>
          <p:cNvSpPr/>
          <p:nvPr/>
        </p:nvSpPr>
        <p:spPr>
          <a:xfrm>
            <a:off x="4964906" y="2845649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43" name="Shape 40"/>
          <p:cNvSpPr/>
          <p:nvPr/>
        </p:nvSpPr>
        <p:spPr>
          <a:xfrm>
            <a:off x="4964906" y="3079065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4" name="Text 41"/>
          <p:cNvSpPr/>
          <p:nvPr/>
        </p:nvSpPr>
        <p:spPr>
          <a:xfrm>
            <a:off x="4964906" y="3079065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Szűk keresztmetszetek és redundanciák azonosítása</a:t>
            </a:r>
            <a:endParaRPr lang="en-US" sz="732" dirty="0"/>
          </a:p>
        </p:txBody>
      </p:sp>
      <p:sp>
        <p:nvSpPr>
          <p:cNvPr id="45" name="Text 42"/>
          <p:cNvSpPr/>
          <p:nvPr/>
        </p:nvSpPr>
        <p:spPr>
          <a:xfrm>
            <a:off x="4964906" y="3419636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46" name="Shape 43"/>
          <p:cNvSpPr/>
          <p:nvPr/>
        </p:nvSpPr>
        <p:spPr>
          <a:xfrm>
            <a:off x="4964906" y="3686921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7" name="Text 44"/>
          <p:cNvSpPr/>
          <p:nvPr/>
        </p:nvSpPr>
        <p:spPr>
          <a:xfrm>
            <a:off x="4964906" y="3686921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To-Be optimalizált folyamat javaslata</a:t>
            </a:r>
            <a:endParaRPr lang="en-US" sz="732" dirty="0"/>
          </a:p>
        </p:txBody>
      </p:sp>
      <p:sp>
        <p:nvSpPr>
          <p:cNvPr id="48" name="Shape 45"/>
          <p:cNvSpPr/>
          <p:nvPr/>
        </p:nvSpPr>
        <p:spPr>
          <a:xfrm>
            <a:off x="4750594" y="4209788"/>
            <a:ext cx="1857375" cy="678656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9" name="Text 46"/>
          <p:cNvSpPr/>
          <p:nvPr/>
        </p:nvSpPr>
        <p:spPr>
          <a:xfrm>
            <a:off x="4857750" y="4316944"/>
            <a:ext cx="16430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Átláthatóság</a:t>
            </a:r>
            <a:endParaRPr lang="en-US" sz="732" dirty="0"/>
          </a:p>
        </p:txBody>
      </p:sp>
      <p:sp>
        <p:nvSpPr>
          <p:cNvPr id="50" name="Text 47"/>
          <p:cNvSpPr/>
          <p:nvPr/>
        </p:nvSpPr>
        <p:spPr>
          <a:xfrm>
            <a:off x="4857750" y="4502682"/>
            <a:ext cx="1643063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Vizuális modell az érdekelt felek számára</a:t>
            </a:r>
            <a:endParaRPr lang="en-US" sz="680" dirty="0"/>
          </a:p>
        </p:txBody>
      </p:sp>
      <p:sp>
        <p:nvSpPr>
          <p:cNvPr id="51" name="Shape 48"/>
          <p:cNvSpPr/>
          <p:nvPr/>
        </p:nvSpPr>
        <p:spPr>
          <a:xfrm>
            <a:off x="6715125" y="4209788"/>
            <a:ext cx="1857375" cy="678656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2" name="Text 49"/>
          <p:cNvSpPr/>
          <p:nvPr/>
        </p:nvSpPr>
        <p:spPr>
          <a:xfrm>
            <a:off x="6822281" y="4316944"/>
            <a:ext cx="16430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Hatékonyság</a:t>
            </a:r>
            <a:endParaRPr lang="en-US" sz="732" dirty="0"/>
          </a:p>
        </p:txBody>
      </p:sp>
      <p:sp>
        <p:nvSpPr>
          <p:cNvPr id="53" name="Text 50"/>
          <p:cNvSpPr/>
          <p:nvPr/>
        </p:nvSpPr>
        <p:spPr>
          <a:xfrm>
            <a:off x="6822281" y="4502682"/>
            <a:ext cx="1643063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elemzés és optimalizálás</a:t>
            </a:r>
            <a:endParaRPr lang="en-US" sz="68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Döntéstámogató és Priorizálási Rendszer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100138"/>
            <a:ext cx="38219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Eset Generálás</a:t>
            </a:r>
            <a:endParaRPr lang="en-US" sz="1238" dirty="0"/>
          </a:p>
        </p:txBody>
      </p:sp>
      <p:sp>
        <p:nvSpPr>
          <p:cNvPr id="5" name="Text 2"/>
          <p:cNvSpPr/>
          <p:nvPr/>
        </p:nvSpPr>
        <p:spPr>
          <a:xfrm>
            <a:off x="750094" y="1455539"/>
            <a:ext cx="133292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Probléma Meghatározás:</a:t>
            </a:r>
            <a:endParaRPr lang="en-US" sz="785" dirty="0"/>
          </a:p>
        </p:txBody>
      </p:sp>
      <p:sp>
        <p:nvSpPr>
          <p:cNvPr id="6" name="Text 3"/>
          <p:cNvSpPr/>
          <p:nvPr/>
        </p:nvSpPr>
        <p:spPr>
          <a:xfrm>
            <a:off x="750094" y="1530955"/>
            <a:ext cx="3381003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igény azonosítása és dokumentálása, amely a BACCM™ keretrendszerből származik</a:t>
            </a:r>
            <a:endParaRPr lang="en-US" sz="785" dirty="0"/>
          </a:p>
        </p:txBody>
      </p:sp>
      <p:sp>
        <p:nvSpPr>
          <p:cNvPr id="7" name="Text 4"/>
          <p:cNvSpPr/>
          <p:nvPr/>
        </p:nvSpPr>
        <p:spPr>
          <a:xfrm>
            <a:off x="750094" y="1869877"/>
            <a:ext cx="92553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Opciók Elemzése:</a:t>
            </a:r>
            <a:endParaRPr lang="en-US" sz="785" dirty="0"/>
          </a:p>
        </p:txBody>
      </p:sp>
      <p:sp>
        <p:nvSpPr>
          <p:cNvPr id="8" name="Text 5"/>
          <p:cNvSpPr/>
          <p:nvPr/>
        </p:nvSpPr>
        <p:spPr>
          <a:xfrm>
            <a:off x="750094" y="1869877"/>
            <a:ext cx="3463435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Több lehetséges megoldás értékelése, beleértve a "semmittevés" opciót is</a:t>
            </a:r>
            <a:endParaRPr lang="en-US" sz="785" dirty="0"/>
          </a:p>
        </p:txBody>
      </p:sp>
      <p:sp>
        <p:nvSpPr>
          <p:cNvPr id="9" name="Text 6"/>
          <p:cNvSpPr/>
          <p:nvPr/>
        </p:nvSpPr>
        <p:spPr>
          <a:xfrm>
            <a:off x="750094" y="2284214"/>
            <a:ext cx="104114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Pénzügyi Értékelés:</a:t>
            </a:r>
            <a:endParaRPr lang="en-US" sz="785" dirty="0"/>
          </a:p>
        </p:txBody>
      </p:sp>
      <p:sp>
        <p:nvSpPr>
          <p:cNvPr id="10" name="Text 7"/>
          <p:cNvSpPr/>
          <p:nvPr/>
        </p:nvSpPr>
        <p:spPr>
          <a:xfrm>
            <a:off x="750094" y="2284214"/>
            <a:ext cx="3629946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Költség-haszon elemzés és érzékenységi elemzés a pénzügyi rendszerekkel való integráció révén</a:t>
            </a:r>
            <a:endParaRPr lang="en-US" sz="785" dirty="0"/>
          </a:p>
        </p:txBody>
      </p:sp>
      <p:sp>
        <p:nvSpPr>
          <p:cNvPr id="11" name="Text 8"/>
          <p:cNvSpPr/>
          <p:nvPr/>
        </p:nvSpPr>
        <p:spPr>
          <a:xfrm>
            <a:off x="750094" y="2698552"/>
            <a:ext cx="101865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Kockázatértékelés:</a:t>
            </a:r>
            <a:endParaRPr lang="en-US" sz="785" dirty="0"/>
          </a:p>
        </p:txBody>
      </p:sp>
      <p:sp>
        <p:nvSpPr>
          <p:cNvPr id="12" name="Text 9"/>
          <p:cNvSpPr/>
          <p:nvPr/>
        </p:nvSpPr>
        <p:spPr>
          <a:xfrm>
            <a:off x="750094" y="2698552"/>
            <a:ext cx="3291008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SWOT elemzésből származó fenyegetések és érdekelt fél bevonási tervből származó kockázatok beépítése</a:t>
            </a:r>
            <a:endParaRPr lang="en-US" sz="785" dirty="0"/>
          </a:p>
        </p:txBody>
      </p:sp>
      <p:sp>
        <p:nvSpPr>
          <p:cNvPr id="13" name="Text 10"/>
          <p:cNvSpPr/>
          <p:nvPr/>
        </p:nvSpPr>
        <p:spPr>
          <a:xfrm>
            <a:off x="750094" y="3112889"/>
            <a:ext cx="117305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Illeszkedés: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750094" y="3112889"/>
            <a:ext cx="3422275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javasolt projekt kapcsolatának egyértelmű kifejtése a szervezet stratégiai céljaihoz</a:t>
            </a:r>
            <a:endParaRPr lang="en-US" sz="785" dirty="0"/>
          </a:p>
        </p:txBody>
      </p:sp>
      <p:sp>
        <p:nvSpPr>
          <p:cNvPr id="15" name="Text 12"/>
          <p:cNvSpPr/>
          <p:nvPr/>
        </p:nvSpPr>
        <p:spPr>
          <a:xfrm>
            <a:off x="4750594" y="1100138"/>
            <a:ext cx="38219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MoSCoW Priorizálási Keretrendszer</a:t>
            </a:r>
            <a:endParaRPr lang="en-US" sz="1238" dirty="0"/>
          </a:p>
        </p:txBody>
      </p:sp>
      <p:sp>
        <p:nvSpPr>
          <p:cNvPr id="16" name="Shape 13"/>
          <p:cNvSpPr/>
          <p:nvPr/>
        </p:nvSpPr>
        <p:spPr>
          <a:xfrm>
            <a:off x="4750594" y="1443038"/>
            <a:ext cx="714375" cy="500063"/>
          </a:xfrm>
          <a:prstGeom prst="rect">
            <a:avLst/>
          </a:prstGeom>
          <a:solidFill>
            <a:srgbClr val="1A237E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7" name="Text 14"/>
          <p:cNvSpPr/>
          <p:nvPr/>
        </p:nvSpPr>
        <p:spPr>
          <a:xfrm>
            <a:off x="4750594" y="1443038"/>
            <a:ext cx="714375" cy="500063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Must-Have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5572125" y="1443038"/>
            <a:ext cx="3000375" cy="571500"/>
          </a:xfrm>
          <a:prstGeom prst="rect">
            <a:avLst/>
          </a:prstGeom>
          <a:noFill/>
          <a:ln/>
        </p:spPr>
        <p:txBody>
          <a:bodyPr wrap="square" lIns="0" tIns="68072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Elengedhetetlen követelmények a projekt sikeréhez. Ha nem szállítjuk, a projekt megbukik. Ezek alkotják a Minimálisan Működőképes Terméket (MVP). </a:t>
            </a:r>
            <a:endParaRPr lang="en-US" sz="785" dirty="0"/>
          </a:p>
        </p:txBody>
      </p:sp>
      <p:sp>
        <p:nvSpPr>
          <p:cNvPr id="19" name="Shape 16"/>
          <p:cNvSpPr/>
          <p:nvPr/>
        </p:nvSpPr>
        <p:spPr>
          <a:xfrm>
            <a:off x="4750594" y="2121694"/>
            <a:ext cx="714375" cy="500063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0" name="Text 17"/>
          <p:cNvSpPr/>
          <p:nvPr/>
        </p:nvSpPr>
        <p:spPr>
          <a:xfrm>
            <a:off x="4750594" y="2121694"/>
            <a:ext cx="714375" cy="500063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Should-Have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5572125" y="2121694"/>
            <a:ext cx="3000375" cy="400050"/>
          </a:xfrm>
          <a:prstGeom prst="rect">
            <a:avLst/>
          </a:prstGeom>
          <a:noFill/>
          <a:ln/>
        </p:spPr>
        <p:txBody>
          <a:bodyPr wrap="square" lIns="0" tIns="68072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Fontos, de nem létfontosságú követelmények. Lehet kerülőút, de az fájdalmas lenne a felhasználók számára. </a:t>
            </a:r>
            <a:endParaRPr lang="en-US" sz="785" dirty="0"/>
          </a:p>
        </p:txBody>
      </p:sp>
      <p:sp>
        <p:nvSpPr>
          <p:cNvPr id="22" name="Shape 19"/>
          <p:cNvSpPr/>
          <p:nvPr/>
        </p:nvSpPr>
        <p:spPr>
          <a:xfrm>
            <a:off x="4750594" y="2728913"/>
            <a:ext cx="714375" cy="500063"/>
          </a:xfrm>
          <a:prstGeom prst="rect">
            <a:avLst/>
          </a:prstGeom>
          <a:solidFill>
            <a:srgbClr val="7986CB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3" name="Text 20"/>
          <p:cNvSpPr/>
          <p:nvPr/>
        </p:nvSpPr>
        <p:spPr>
          <a:xfrm>
            <a:off x="4750594" y="2728913"/>
            <a:ext cx="714375" cy="500063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Could-Have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5572125" y="2728913"/>
            <a:ext cx="3000375" cy="400050"/>
          </a:xfrm>
          <a:prstGeom prst="rect">
            <a:avLst/>
          </a:prstGeom>
          <a:noFill/>
          <a:ln/>
        </p:spPr>
        <p:txBody>
          <a:bodyPr wrap="square" lIns="0" tIns="68072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Kívánatos "jó lenne, ha lenne" funkciók, amelyeket akkor valósítanak meg, ha az idő és az erőforrások engedik. </a:t>
            </a:r>
            <a:endParaRPr lang="en-US" sz="785" dirty="0"/>
          </a:p>
        </p:txBody>
      </p:sp>
      <p:sp>
        <p:nvSpPr>
          <p:cNvPr id="25" name="Shape 22"/>
          <p:cNvSpPr/>
          <p:nvPr/>
        </p:nvSpPr>
        <p:spPr>
          <a:xfrm>
            <a:off x="4750594" y="3336131"/>
            <a:ext cx="714375" cy="500063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6" name="Text 23"/>
          <p:cNvSpPr/>
          <p:nvPr/>
        </p:nvSpPr>
        <p:spPr>
          <a:xfrm>
            <a:off x="4750594" y="3336131"/>
            <a:ext cx="714375" cy="500063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Won't-Have</a:t>
            </a:r>
            <a:endParaRPr lang="en-US" sz="942" dirty="0"/>
          </a:p>
        </p:txBody>
      </p:sp>
      <p:sp>
        <p:nvSpPr>
          <p:cNvPr id="27" name="Text 24"/>
          <p:cNvSpPr/>
          <p:nvPr/>
        </p:nvSpPr>
        <p:spPr>
          <a:xfrm>
            <a:off x="5572125" y="3336131"/>
            <a:ext cx="3000375" cy="571500"/>
          </a:xfrm>
          <a:prstGeom prst="rect">
            <a:avLst/>
          </a:prstGeom>
          <a:noFill/>
          <a:ln/>
        </p:spPr>
        <p:txBody>
          <a:bodyPr wrap="square" lIns="0" tIns="68072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Kifejezetten a jelenlegi szállítási cikluson kívül esik. Kulcsfontosságú a hatókörbővülés (scope creep) megelőzésében. </a:t>
            </a:r>
            <a:endParaRPr lang="en-US" sz="785" dirty="0"/>
          </a:p>
        </p:txBody>
      </p:sp>
      <p:sp>
        <p:nvSpPr>
          <p:cNvPr id="28" name="Shape 25"/>
          <p:cNvSpPr/>
          <p:nvPr/>
        </p:nvSpPr>
        <p:spPr>
          <a:xfrm>
            <a:off x="4750594" y="4050506"/>
            <a:ext cx="3821906" cy="664369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9" name="Text 26"/>
          <p:cNvSpPr/>
          <p:nvPr/>
        </p:nvSpPr>
        <p:spPr>
          <a:xfrm>
            <a:off x="4750594" y="4050506"/>
            <a:ext cx="3821906" cy="664369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kiszámítja a Must-Have és Should-Have elemek teljes fejlesztési erőfeszítését, és ha ez meghaladja a rendelkezésre álló projektidőt, kritikusként jelöli meg és javasolja a prioritások módosítását. </a:t>
            </a:r>
            <a:endParaRPr lang="en-US" sz="73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D3164-0552-1660-9179-6FB714FC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D4B8946-70FA-531B-7350-F27B48B15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0AA11081-21D4-0507-EDDF-70445B7BE7DA}"/>
              </a:ext>
            </a:extLst>
          </p:cNvPr>
          <p:cNvSpPr/>
          <p:nvPr/>
        </p:nvSpPr>
        <p:spPr>
          <a:xfrm>
            <a:off x="7215188" y="-714375"/>
            <a:ext cx="2500313" cy="2500313"/>
          </a:xfrm>
          <a:prstGeom prst="ellipse">
            <a:avLst/>
          </a:prstGeom>
          <a:solidFill>
            <a:srgbClr val="FFFFFF">
              <a:alpha val="8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5305D96-EA40-D2BA-2187-0FDFD7F58920}"/>
              </a:ext>
            </a:extLst>
          </p:cNvPr>
          <p:cNvSpPr/>
          <p:nvPr/>
        </p:nvSpPr>
        <p:spPr>
          <a:xfrm>
            <a:off x="3748857" y="465694"/>
            <a:ext cx="1646285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ROI &amp; VALUE</a:t>
            </a:r>
            <a:endParaRPr lang="en-US" sz="2025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C0F2D34A-F2DB-B7CD-5EC0-FA0A99A5E776}"/>
              </a:ext>
            </a:extLst>
          </p:cNvPr>
          <p:cNvSpPr/>
          <p:nvPr/>
        </p:nvSpPr>
        <p:spPr>
          <a:xfrm>
            <a:off x="2617136" y="1076785"/>
            <a:ext cx="3909725" cy="501419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Assumptions</a:t>
            </a:r>
            <a:endParaRPr lang="hu-HU" sz="135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buNone/>
            </a:pP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Konzervatív</a:t>
            </a: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számítás</a:t>
            </a: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- 10 BA pilot </a:t>
            </a: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projektben</a:t>
            </a:r>
            <a:endParaRPr lang="en-US" sz="13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DDE02739-4A10-11C8-96C2-84FC3F897142}"/>
              </a:ext>
            </a:extLst>
          </p:cNvPr>
          <p:cNvSpPr/>
          <p:nvPr/>
        </p:nvSpPr>
        <p:spPr>
          <a:xfrm>
            <a:off x="3050622" y="1634491"/>
            <a:ext cx="3629026" cy="274594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Időmegtakarítás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"10 BA × 8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óra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hét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dokumentáció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= 16,000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óra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„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"50%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automatizálható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= 8,000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óra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megtakarítás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„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"€35/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óra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fully loaded = €280,000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évente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„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Minőség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javulás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"15%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hiba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arány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→ 5% = 160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óra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saved per BA„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"€56,000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évente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„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Gyorsabb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delivery: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"20%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gyorsabb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projekt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szállítás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„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"€5M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projektnél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= €250,000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érték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</a:t>
            </a:r>
            <a:endParaRPr lang="en-US" sz="1000" dirty="0"/>
          </a:p>
        </p:txBody>
      </p:sp>
      <p:sp>
        <p:nvSpPr>
          <p:cNvPr id="54" name="Shape 51">
            <a:extLst>
              <a:ext uri="{FF2B5EF4-FFF2-40B4-BE49-F238E27FC236}">
                <a16:creationId xmlns:a16="http://schemas.microsoft.com/office/drawing/2014/main" id="{2B96C5BA-5D1A-AA2F-E8FE-6370E919CE43}"/>
              </a:ext>
            </a:extLst>
          </p:cNvPr>
          <p:cNvSpPr/>
          <p:nvPr/>
        </p:nvSpPr>
        <p:spPr>
          <a:xfrm>
            <a:off x="968586" y="4531118"/>
            <a:ext cx="7288107" cy="484994"/>
          </a:xfrm>
          <a:prstGeom prst="rect">
            <a:avLst/>
          </a:prstGeom>
          <a:solidFill>
            <a:srgbClr val="FF6F00">
              <a:alpha val="15000"/>
            </a:srgbClr>
          </a:solidFill>
          <a:ln/>
        </p:spPr>
        <p:txBody>
          <a:bodyPr/>
          <a:lstStyle/>
          <a:p>
            <a:endParaRPr lang="hu-HU" dirty="0"/>
          </a:p>
        </p:txBody>
      </p:sp>
      <p:sp>
        <p:nvSpPr>
          <p:cNvPr id="55" name="Text 52">
            <a:extLst>
              <a:ext uri="{FF2B5EF4-FFF2-40B4-BE49-F238E27FC236}">
                <a16:creationId xmlns:a16="http://schemas.microsoft.com/office/drawing/2014/main" id="{D2DBB492-C4B0-3FB6-5E74-52368ECC921C}"/>
              </a:ext>
            </a:extLst>
          </p:cNvPr>
          <p:cNvSpPr/>
          <p:nvPr/>
        </p:nvSpPr>
        <p:spPr>
          <a:xfrm>
            <a:off x="3050558" y="4600709"/>
            <a:ext cx="64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942" dirty="0"/>
          </a:p>
        </p:txBody>
      </p:sp>
      <p:sp>
        <p:nvSpPr>
          <p:cNvPr id="56" name="Text 53">
            <a:extLst>
              <a:ext uri="{FF2B5EF4-FFF2-40B4-BE49-F238E27FC236}">
                <a16:creationId xmlns:a16="http://schemas.microsoft.com/office/drawing/2014/main" id="{A80BB1AB-FA67-D1CD-CA86-3CF5EF2677A2}"/>
              </a:ext>
            </a:extLst>
          </p:cNvPr>
          <p:cNvSpPr/>
          <p:nvPr/>
        </p:nvSpPr>
        <p:spPr>
          <a:xfrm>
            <a:off x="1057701" y="4687188"/>
            <a:ext cx="7117521" cy="1449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Összesen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r>
              <a:rPr lang="hu-HU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€586,000 </a:t>
            </a:r>
            <a:r>
              <a:rPr lang="en-US" sz="942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éves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42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érték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€150-200K </a:t>
            </a:r>
            <a:r>
              <a:rPr lang="en-US" sz="942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implementáció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r>
              <a:rPr lang="hu-HU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ROI: 193-291% </a:t>
            </a:r>
            <a:r>
              <a:rPr lang="en-US" sz="942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első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42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évben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r>
              <a:rPr lang="hu-HU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Payback: 3-6 </a:t>
            </a:r>
            <a:r>
              <a:rPr lang="en-US" sz="942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hónap</a:t>
            </a: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942" dirty="0"/>
          </a:p>
        </p:txBody>
      </p:sp>
    </p:spTree>
    <p:extLst>
      <p:ext uri="{BB962C8B-B14F-4D97-AF65-F5344CB8AC3E}">
        <p14:creationId xmlns:p14="http://schemas.microsoft.com/office/powerpoint/2010/main" val="424911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27F1B-70D2-5433-D6A7-4BE36E556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7E0DF6A8-815A-FF0B-EA0F-849555F2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546FF9FF-35AC-424A-C10C-3FD7515D02DE}"/>
              </a:ext>
            </a:extLst>
          </p:cNvPr>
          <p:cNvSpPr/>
          <p:nvPr/>
        </p:nvSpPr>
        <p:spPr>
          <a:xfrm>
            <a:off x="7215188" y="-714375"/>
            <a:ext cx="2500313" cy="2500313"/>
          </a:xfrm>
          <a:prstGeom prst="ellipse">
            <a:avLst/>
          </a:prstGeom>
          <a:solidFill>
            <a:srgbClr val="FFFFFF">
              <a:alpha val="8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6A59410-40D0-B727-B86F-92CA62FB6F4A}"/>
              </a:ext>
            </a:extLst>
          </p:cNvPr>
          <p:cNvSpPr/>
          <p:nvPr/>
        </p:nvSpPr>
        <p:spPr>
          <a:xfrm>
            <a:off x="3417837" y="465694"/>
            <a:ext cx="2308325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ON-PREMISE</a:t>
            </a:r>
            <a:endParaRPr lang="en-US" sz="2025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1048BEA-A334-6ACC-88D0-E15B5346C38D}"/>
              </a:ext>
            </a:extLst>
          </p:cNvPr>
          <p:cNvSpPr/>
          <p:nvPr/>
        </p:nvSpPr>
        <p:spPr>
          <a:xfrm>
            <a:off x="3844274" y="1209259"/>
            <a:ext cx="1069203" cy="29367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hu-HU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 gyors pont</a:t>
            </a:r>
            <a:endParaRPr lang="en-US" sz="13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6FFCBE23-9386-817F-CD30-A79EBFE74EB1}"/>
              </a:ext>
            </a:extLst>
          </p:cNvPr>
          <p:cNvSpPr/>
          <p:nvPr/>
        </p:nvSpPr>
        <p:spPr>
          <a:xfrm>
            <a:off x="2757486" y="1702853"/>
            <a:ext cx="3629026" cy="251511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Regulatory -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Teljes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data sovereignty, NAIH compliant,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nincs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transfer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harmadik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országokba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-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Alacsony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latency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MVM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hálózaton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nincs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internet dependency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Cost -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Kiszámítható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CAPEX,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skálán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olcsóbb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mint cloud per-token fees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IP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védelem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MVM proprietary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modellek</a:t>
            </a:r>
            <a:r>
              <a:rPr lang="en-US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internal </a:t>
            </a:r>
            <a:r>
              <a:rPr lang="en-US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maradnak</a:t>
            </a:r>
            <a:endParaRPr lang="en-US" sz="1000" dirty="0"/>
          </a:p>
        </p:txBody>
      </p:sp>
      <p:sp>
        <p:nvSpPr>
          <p:cNvPr id="55" name="Text 52">
            <a:extLst>
              <a:ext uri="{FF2B5EF4-FFF2-40B4-BE49-F238E27FC236}">
                <a16:creationId xmlns:a16="http://schemas.microsoft.com/office/drawing/2014/main" id="{FA21A817-258B-2443-5702-BE097C41C4FE}"/>
              </a:ext>
            </a:extLst>
          </p:cNvPr>
          <p:cNvSpPr/>
          <p:nvPr/>
        </p:nvSpPr>
        <p:spPr>
          <a:xfrm>
            <a:off x="3050558" y="4600709"/>
            <a:ext cx="64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942" dirty="0"/>
          </a:p>
        </p:txBody>
      </p:sp>
      <p:sp>
        <p:nvSpPr>
          <p:cNvPr id="4" name="Shape 51">
            <a:extLst>
              <a:ext uri="{FF2B5EF4-FFF2-40B4-BE49-F238E27FC236}">
                <a16:creationId xmlns:a16="http://schemas.microsoft.com/office/drawing/2014/main" id="{B0525364-1379-33A3-219A-A6D9FF7204C6}"/>
              </a:ext>
            </a:extLst>
          </p:cNvPr>
          <p:cNvSpPr/>
          <p:nvPr/>
        </p:nvSpPr>
        <p:spPr>
          <a:xfrm>
            <a:off x="2667786" y="4531118"/>
            <a:ext cx="3836709" cy="484994"/>
          </a:xfrm>
          <a:prstGeom prst="rect">
            <a:avLst/>
          </a:prstGeom>
          <a:solidFill>
            <a:srgbClr val="FF6F00">
              <a:alpha val="15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7" name="Text 52">
            <a:extLst>
              <a:ext uri="{FF2B5EF4-FFF2-40B4-BE49-F238E27FC236}">
                <a16:creationId xmlns:a16="http://schemas.microsoft.com/office/drawing/2014/main" id="{77AA91BA-651E-8F43-B0AF-FF1BEBADBCAC}"/>
              </a:ext>
            </a:extLst>
          </p:cNvPr>
          <p:cNvSpPr/>
          <p:nvPr/>
        </p:nvSpPr>
        <p:spPr>
          <a:xfrm>
            <a:off x="2995445" y="4701127"/>
            <a:ext cx="3153107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hu-HU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Életképes alternatíva még a privát felhős megoldás.</a:t>
            </a:r>
            <a:endParaRPr lang="en-US" sz="942" dirty="0"/>
          </a:p>
        </p:txBody>
      </p:sp>
    </p:spTree>
    <p:extLst>
      <p:ext uri="{BB962C8B-B14F-4D97-AF65-F5344CB8AC3E}">
        <p14:creationId xmlns:p14="http://schemas.microsoft.com/office/powerpoint/2010/main" val="52265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6A30E-8DCB-EC0B-4DC6-FA19E428E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C106CDB-0F0E-AD88-DC5D-EC7FEDAA6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3F6126C1-CC6B-E812-384B-65D4DCAED4E0}"/>
              </a:ext>
            </a:extLst>
          </p:cNvPr>
          <p:cNvSpPr/>
          <p:nvPr/>
        </p:nvSpPr>
        <p:spPr>
          <a:xfrm>
            <a:off x="7215188" y="-714375"/>
            <a:ext cx="2500313" cy="2500313"/>
          </a:xfrm>
          <a:prstGeom prst="ellipse">
            <a:avLst/>
          </a:prstGeom>
          <a:solidFill>
            <a:srgbClr val="FFFFFF">
              <a:alpha val="8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6485925-5C08-877F-84F8-8D4B8602AC61}"/>
              </a:ext>
            </a:extLst>
          </p:cNvPr>
          <p:cNvSpPr/>
          <p:nvPr/>
        </p:nvSpPr>
        <p:spPr>
          <a:xfrm>
            <a:off x="3462721" y="465694"/>
            <a:ext cx="2218557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PILOT PROPOSAL</a:t>
            </a:r>
            <a:endParaRPr lang="en-US" sz="2025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8274895-08FF-0DD0-3641-CF82CE9C74B8}"/>
              </a:ext>
            </a:extLst>
          </p:cNvPr>
          <p:cNvSpPr/>
          <p:nvPr/>
        </p:nvSpPr>
        <p:spPr>
          <a:xfrm>
            <a:off x="2443056" y="1181964"/>
            <a:ext cx="4108497" cy="29367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Javasolt</a:t>
            </a: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következő</a:t>
            </a: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lépés</a:t>
            </a: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12 </a:t>
            </a: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hetes</a:t>
            </a: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pilot </a:t>
            </a:r>
            <a:r>
              <a:rPr lang="en-US" sz="135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projekt</a:t>
            </a: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13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722329BE-B2E0-D2EA-D7FF-AA50AB12C15E}"/>
              </a:ext>
            </a:extLst>
          </p:cNvPr>
          <p:cNvSpPr/>
          <p:nvPr/>
        </p:nvSpPr>
        <p:spPr>
          <a:xfrm>
            <a:off x="3058365" y="1806668"/>
            <a:ext cx="3629026" cy="22837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Timeline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8-10 BA, 3 különböző MVM leányvállalat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 (2 hét):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Setup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&amp;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training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2 (6 hét):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Active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pilot,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daily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usage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3 (4 hét):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Evaluation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&amp;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scale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planning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>
              <a:lnSpc>
                <a:spcPct val="150000"/>
              </a:lnSpc>
            </a:pP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>
              <a:lnSpc>
                <a:spcPct val="150000"/>
              </a:lnSpc>
            </a:pP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Success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metrics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≥40% időmegtakarítás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≥80%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daily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adoption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≥€50,000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documented</a:t>
            </a:r>
            <a:r>
              <a:rPr lang="hu-HU" sz="10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hu-HU" sz="10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value</a:t>
            </a:r>
            <a:endParaRPr lang="hu-HU" sz="10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</p:txBody>
      </p:sp>
      <p:sp>
        <p:nvSpPr>
          <p:cNvPr id="54" name="Shape 51">
            <a:extLst>
              <a:ext uri="{FF2B5EF4-FFF2-40B4-BE49-F238E27FC236}">
                <a16:creationId xmlns:a16="http://schemas.microsoft.com/office/drawing/2014/main" id="{71E8D50B-7B47-FD38-AAAA-176F7F3C7332}"/>
              </a:ext>
            </a:extLst>
          </p:cNvPr>
          <p:cNvSpPr/>
          <p:nvPr/>
        </p:nvSpPr>
        <p:spPr>
          <a:xfrm>
            <a:off x="968586" y="4531118"/>
            <a:ext cx="7288107" cy="484994"/>
          </a:xfrm>
          <a:prstGeom prst="rect">
            <a:avLst/>
          </a:prstGeom>
          <a:solidFill>
            <a:srgbClr val="FF6F00">
              <a:alpha val="15000"/>
            </a:srgbClr>
          </a:solidFill>
          <a:ln/>
        </p:spPr>
        <p:txBody>
          <a:bodyPr/>
          <a:lstStyle/>
          <a:p>
            <a:endParaRPr lang="hu-HU" dirty="0"/>
          </a:p>
        </p:txBody>
      </p:sp>
      <p:sp>
        <p:nvSpPr>
          <p:cNvPr id="55" name="Text 52">
            <a:extLst>
              <a:ext uri="{FF2B5EF4-FFF2-40B4-BE49-F238E27FC236}">
                <a16:creationId xmlns:a16="http://schemas.microsoft.com/office/drawing/2014/main" id="{377F22D0-237C-81C8-0849-47418F9E77CB}"/>
              </a:ext>
            </a:extLst>
          </p:cNvPr>
          <p:cNvSpPr/>
          <p:nvPr/>
        </p:nvSpPr>
        <p:spPr>
          <a:xfrm>
            <a:off x="3050558" y="4600709"/>
            <a:ext cx="64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942" dirty="0"/>
          </a:p>
        </p:txBody>
      </p:sp>
      <p:sp>
        <p:nvSpPr>
          <p:cNvPr id="56" name="Text 53">
            <a:extLst>
              <a:ext uri="{FF2B5EF4-FFF2-40B4-BE49-F238E27FC236}">
                <a16:creationId xmlns:a16="http://schemas.microsoft.com/office/drawing/2014/main" id="{9894D2A9-D94C-61E3-C100-6E088B3F9C32}"/>
              </a:ext>
            </a:extLst>
          </p:cNvPr>
          <p:cNvSpPr/>
          <p:nvPr/>
        </p:nvSpPr>
        <p:spPr>
          <a:xfrm>
            <a:off x="1057701" y="4690426"/>
            <a:ext cx="7117521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hu-HU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 sikeres, </a:t>
            </a:r>
            <a:r>
              <a:rPr lang="hu-HU" sz="9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enterprise</a:t>
            </a:r>
            <a:r>
              <a:rPr lang="hu-HU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rollout 100+ BA-</a:t>
            </a:r>
            <a:r>
              <a:rPr lang="hu-HU" sz="9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</a:t>
            </a:r>
            <a:r>
              <a:rPr lang="hu-HU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teljes MVM Csoport-ban.</a:t>
            </a:r>
          </a:p>
        </p:txBody>
      </p:sp>
    </p:spTree>
    <p:extLst>
      <p:ext uri="{BB962C8B-B14F-4D97-AF65-F5344CB8AC3E}">
        <p14:creationId xmlns:p14="http://schemas.microsoft.com/office/powerpoint/2010/main" val="30218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97A504A4-C77B-B4E3-59A3-0517712FD15F}"/>
              </a:ext>
            </a:extLst>
          </p:cNvPr>
          <p:cNvSpPr/>
          <p:nvPr/>
        </p:nvSpPr>
        <p:spPr>
          <a:xfrm>
            <a:off x="500063" y="452931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Analyst Főbb Tevékenységei</a:t>
            </a:r>
            <a:endParaRPr lang="en-US" sz="180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9AE7A43D-7368-7E5D-D8D9-62BF02225A95}"/>
              </a:ext>
            </a:extLst>
          </p:cNvPr>
          <p:cNvSpPr/>
          <p:nvPr/>
        </p:nvSpPr>
        <p:spPr>
          <a:xfrm>
            <a:off x="500063" y="1045862"/>
            <a:ext cx="4007644" cy="175806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E752CCAD-9E1D-9C44-4D2B-8771F8B2CC51}"/>
              </a:ext>
            </a:extLst>
          </p:cNvPr>
          <p:cNvSpPr/>
          <p:nvPr/>
        </p:nvSpPr>
        <p:spPr>
          <a:xfrm>
            <a:off x="642938" y="1174449"/>
            <a:ext cx="300038" cy="30003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B3BF0103-484C-2056-1E3E-DF0E6B85EEC7}"/>
              </a:ext>
            </a:extLst>
          </p:cNvPr>
          <p:cNvSpPr/>
          <p:nvPr/>
        </p:nvSpPr>
        <p:spPr>
          <a:xfrm>
            <a:off x="756088" y="1243676"/>
            <a:ext cx="73738" cy="1615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D9350CA3-469B-7C2C-CF87-6FCBFCD3818F}"/>
              </a:ext>
            </a:extLst>
          </p:cNvPr>
          <p:cNvSpPr/>
          <p:nvPr/>
        </p:nvSpPr>
        <p:spPr>
          <a:xfrm>
            <a:off x="782241" y="1531637"/>
            <a:ext cx="21431" cy="1143698"/>
          </a:xfrm>
          <a:prstGeom prst="rect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C438E440-804A-1928-0AD2-C8837C21966B}"/>
              </a:ext>
            </a:extLst>
          </p:cNvPr>
          <p:cNvSpPr/>
          <p:nvPr/>
        </p:nvSpPr>
        <p:spPr>
          <a:xfrm>
            <a:off x="1050131" y="1184129"/>
            <a:ext cx="1583767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Követelménymenedzsment</a:t>
            </a:r>
            <a:endParaRPr lang="en-US" sz="90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B69874AD-C9CC-94F5-438B-D76A6B9B397D}"/>
              </a:ext>
            </a:extLst>
          </p:cNvPr>
          <p:cNvSpPr/>
          <p:nvPr/>
        </p:nvSpPr>
        <p:spPr>
          <a:xfrm>
            <a:off x="1050131" y="1453753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087389CB-C79F-850E-2B9A-61721597CA73}"/>
              </a:ext>
            </a:extLst>
          </p:cNvPr>
          <p:cNvSpPr/>
          <p:nvPr/>
        </p:nvSpPr>
        <p:spPr>
          <a:xfrm>
            <a:off x="1164431" y="1428467"/>
            <a:ext cx="1535677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Stakeholder interjúk, workshopok</a:t>
            </a:r>
            <a:endParaRPr lang="en-US" sz="7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DDA7687A-A0FA-2637-7D51-BA5DA0A953CF}"/>
              </a:ext>
            </a:extLst>
          </p:cNvPr>
          <p:cNvSpPr/>
          <p:nvPr/>
        </p:nvSpPr>
        <p:spPr>
          <a:xfrm>
            <a:off x="1164431" y="1571342"/>
            <a:ext cx="1620636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Rögzítés, összegzés, konszenzusépítés</a:t>
            </a:r>
            <a:endParaRPr lang="en-US" sz="7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114CB8B8-F096-4ED7-E3E3-CE312CAAFD70}"/>
              </a:ext>
            </a:extLst>
          </p:cNvPr>
          <p:cNvSpPr/>
          <p:nvPr/>
        </p:nvSpPr>
        <p:spPr>
          <a:xfrm>
            <a:off x="1050131" y="1782366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F40AD68D-A82E-9BC2-BC99-10044328DB83}"/>
              </a:ext>
            </a:extLst>
          </p:cNvPr>
          <p:cNvSpPr/>
          <p:nvPr/>
        </p:nvSpPr>
        <p:spPr>
          <a:xfrm>
            <a:off x="1164431" y="1757080"/>
            <a:ext cx="1106072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gyűjtése</a:t>
            </a:r>
            <a:endParaRPr lang="en-US" sz="7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02161713-BAAB-C4DA-0464-616CAC0444FD}"/>
              </a:ext>
            </a:extLst>
          </p:cNvPr>
          <p:cNvSpPr/>
          <p:nvPr/>
        </p:nvSpPr>
        <p:spPr>
          <a:xfrm>
            <a:off x="1164431" y="1899955"/>
            <a:ext cx="2055050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Funkcionális és nem-funkcionális követelmények</a:t>
            </a:r>
            <a:endParaRPr lang="en-US" sz="700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E9158B82-AC5B-B339-E72F-96E32A973FB5}"/>
              </a:ext>
            </a:extLst>
          </p:cNvPr>
          <p:cNvSpPr/>
          <p:nvPr/>
        </p:nvSpPr>
        <p:spPr>
          <a:xfrm>
            <a:off x="1050131" y="2110978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49F54F4D-6B02-C9DB-2B59-B76F014C0625}"/>
              </a:ext>
            </a:extLst>
          </p:cNvPr>
          <p:cNvSpPr/>
          <p:nvPr/>
        </p:nvSpPr>
        <p:spPr>
          <a:xfrm>
            <a:off x="1164431" y="2085692"/>
            <a:ext cx="1118896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story-k, use case-ek</a:t>
            </a:r>
            <a:endParaRPr lang="en-US" sz="70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7201564E-DAF1-24B9-B3A5-3E2D6BE2077E}"/>
              </a:ext>
            </a:extLst>
          </p:cNvPr>
          <p:cNvSpPr/>
          <p:nvPr/>
        </p:nvSpPr>
        <p:spPr>
          <a:xfrm>
            <a:off x="1164431" y="2228567"/>
            <a:ext cx="1833835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Felhasználói perspektíva és forgatókönyvek</a:t>
            </a:r>
            <a:endParaRPr lang="en-US" sz="700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B596D91D-03D9-D6FA-DF71-AEF653344DBE}"/>
              </a:ext>
            </a:extLst>
          </p:cNvPr>
          <p:cNvSpPr/>
          <p:nvPr/>
        </p:nvSpPr>
        <p:spPr>
          <a:xfrm>
            <a:off x="1050131" y="2439591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21996617-72D0-6D0C-1E77-8EDB43324E56}"/>
              </a:ext>
            </a:extLst>
          </p:cNvPr>
          <p:cNvSpPr/>
          <p:nvPr/>
        </p:nvSpPr>
        <p:spPr>
          <a:xfrm>
            <a:off x="1164431" y="2414305"/>
            <a:ext cx="1208664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Követelmény-specifikációk</a:t>
            </a:r>
            <a:endParaRPr lang="en-US" sz="700" dirty="0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87059877-401F-5A19-56AB-E1B1CF2F09E6}"/>
              </a:ext>
            </a:extLst>
          </p:cNvPr>
          <p:cNvSpPr/>
          <p:nvPr/>
        </p:nvSpPr>
        <p:spPr>
          <a:xfrm>
            <a:off x="1164431" y="2557180"/>
            <a:ext cx="1096454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BRD, FRD dokumentumok</a:t>
            </a:r>
            <a:endParaRPr lang="en-US" sz="700" dirty="0"/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6D35408D-A4F5-B9AA-B7C8-F8419220F87D}"/>
              </a:ext>
            </a:extLst>
          </p:cNvPr>
          <p:cNvSpPr/>
          <p:nvPr/>
        </p:nvSpPr>
        <p:spPr>
          <a:xfrm>
            <a:off x="4636294" y="1045862"/>
            <a:ext cx="4007644" cy="175806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23" name="Shape 20">
            <a:extLst>
              <a:ext uri="{FF2B5EF4-FFF2-40B4-BE49-F238E27FC236}">
                <a16:creationId xmlns:a16="http://schemas.microsoft.com/office/drawing/2014/main" id="{646B6831-5616-0A01-5618-3E27B31C225D}"/>
              </a:ext>
            </a:extLst>
          </p:cNvPr>
          <p:cNvSpPr/>
          <p:nvPr/>
        </p:nvSpPr>
        <p:spPr>
          <a:xfrm>
            <a:off x="4779169" y="1174449"/>
            <a:ext cx="300038" cy="30003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EACBBB38-8E25-987D-C5E5-10D456630DB3}"/>
              </a:ext>
            </a:extLst>
          </p:cNvPr>
          <p:cNvSpPr/>
          <p:nvPr/>
        </p:nvSpPr>
        <p:spPr>
          <a:xfrm>
            <a:off x="4892319" y="1243676"/>
            <a:ext cx="73738" cy="1615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50" dirty="0"/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F55B7309-B52A-7E31-0181-0B73F1D1E4E8}"/>
              </a:ext>
            </a:extLst>
          </p:cNvPr>
          <p:cNvSpPr/>
          <p:nvPr/>
        </p:nvSpPr>
        <p:spPr>
          <a:xfrm>
            <a:off x="4918472" y="1531637"/>
            <a:ext cx="21431" cy="1143698"/>
          </a:xfrm>
          <a:prstGeom prst="rect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BFF037AE-2AC7-F20A-6E29-8F23D73801CA}"/>
              </a:ext>
            </a:extLst>
          </p:cNvPr>
          <p:cNvSpPr/>
          <p:nvPr/>
        </p:nvSpPr>
        <p:spPr>
          <a:xfrm>
            <a:off x="5186363" y="1184129"/>
            <a:ext cx="464871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Elemzés</a:t>
            </a:r>
            <a:endParaRPr lang="en-US" sz="900" dirty="0"/>
          </a:p>
        </p:txBody>
      </p:sp>
      <p:sp>
        <p:nvSpPr>
          <p:cNvPr id="27" name="Shape 24">
            <a:extLst>
              <a:ext uri="{FF2B5EF4-FFF2-40B4-BE49-F238E27FC236}">
                <a16:creationId xmlns:a16="http://schemas.microsoft.com/office/drawing/2014/main" id="{76ADEE63-A58B-66E5-E172-D08AC63FD747}"/>
              </a:ext>
            </a:extLst>
          </p:cNvPr>
          <p:cNvSpPr/>
          <p:nvPr/>
        </p:nvSpPr>
        <p:spPr>
          <a:xfrm>
            <a:off x="5186363" y="1453753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28" name="Text 25">
            <a:extLst>
              <a:ext uri="{FF2B5EF4-FFF2-40B4-BE49-F238E27FC236}">
                <a16:creationId xmlns:a16="http://schemas.microsoft.com/office/drawing/2014/main" id="{87F6090F-B462-B813-65A1-DB6DE3AEC92A}"/>
              </a:ext>
            </a:extLst>
          </p:cNvPr>
          <p:cNvSpPr/>
          <p:nvPr/>
        </p:nvSpPr>
        <p:spPr>
          <a:xfrm>
            <a:off x="5300663" y="1428467"/>
            <a:ext cx="782265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Folyamatelemzés</a:t>
            </a:r>
            <a:endParaRPr lang="en-US" sz="700" dirty="0"/>
          </a:p>
        </p:txBody>
      </p:sp>
      <p:sp>
        <p:nvSpPr>
          <p:cNvPr id="29" name="Text 26">
            <a:extLst>
              <a:ext uri="{FF2B5EF4-FFF2-40B4-BE49-F238E27FC236}">
                <a16:creationId xmlns:a16="http://schemas.microsoft.com/office/drawing/2014/main" id="{EE96776F-074E-E2C4-834D-15CD210B7161}"/>
              </a:ext>
            </a:extLst>
          </p:cNvPr>
          <p:cNvSpPr/>
          <p:nvPr/>
        </p:nvSpPr>
        <p:spPr>
          <a:xfrm>
            <a:off x="5300663" y="1571342"/>
            <a:ext cx="1272784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AS-IS → TO-BE transzformáció</a:t>
            </a:r>
            <a:endParaRPr lang="en-US" sz="700" dirty="0"/>
          </a:p>
        </p:txBody>
      </p:sp>
      <p:sp>
        <p:nvSpPr>
          <p:cNvPr id="30" name="Shape 27">
            <a:extLst>
              <a:ext uri="{FF2B5EF4-FFF2-40B4-BE49-F238E27FC236}">
                <a16:creationId xmlns:a16="http://schemas.microsoft.com/office/drawing/2014/main" id="{06758F3B-FA16-1EA8-0D78-DB2EAD28943E}"/>
              </a:ext>
            </a:extLst>
          </p:cNvPr>
          <p:cNvSpPr/>
          <p:nvPr/>
        </p:nvSpPr>
        <p:spPr>
          <a:xfrm>
            <a:off x="5186363" y="1782366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31" name="Text 28">
            <a:extLst>
              <a:ext uri="{FF2B5EF4-FFF2-40B4-BE49-F238E27FC236}">
                <a16:creationId xmlns:a16="http://schemas.microsoft.com/office/drawing/2014/main" id="{2D41CAB0-7914-0BA3-8167-6B6DA14EC0BF}"/>
              </a:ext>
            </a:extLst>
          </p:cNvPr>
          <p:cNvSpPr/>
          <p:nvPr/>
        </p:nvSpPr>
        <p:spPr>
          <a:xfrm>
            <a:off x="5300663" y="1757080"/>
            <a:ext cx="538609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Gap analízis</a:t>
            </a:r>
            <a:endParaRPr lang="en-US" sz="700" dirty="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E0658E37-9733-D471-B4F4-D1F497926366}"/>
              </a:ext>
            </a:extLst>
          </p:cNvPr>
          <p:cNvSpPr/>
          <p:nvPr/>
        </p:nvSpPr>
        <p:spPr>
          <a:xfrm>
            <a:off x="5300663" y="1899955"/>
            <a:ext cx="1599797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Jelenlegi és kívánt állapot különbségei</a:t>
            </a:r>
            <a:endParaRPr lang="en-US" sz="700" dirty="0"/>
          </a:p>
        </p:txBody>
      </p:sp>
      <p:sp>
        <p:nvSpPr>
          <p:cNvPr id="33" name="Shape 30">
            <a:extLst>
              <a:ext uri="{FF2B5EF4-FFF2-40B4-BE49-F238E27FC236}">
                <a16:creationId xmlns:a16="http://schemas.microsoft.com/office/drawing/2014/main" id="{450E60EE-EA8E-ABDE-9E30-8729EB4EE795}"/>
              </a:ext>
            </a:extLst>
          </p:cNvPr>
          <p:cNvSpPr/>
          <p:nvPr/>
        </p:nvSpPr>
        <p:spPr>
          <a:xfrm>
            <a:off x="5186363" y="2110978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F00BE66D-48BA-3CEC-4BE4-C1B390EBE909}"/>
              </a:ext>
            </a:extLst>
          </p:cNvPr>
          <p:cNvSpPr/>
          <p:nvPr/>
        </p:nvSpPr>
        <p:spPr>
          <a:xfrm>
            <a:off x="5300663" y="2085692"/>
            <a:ext cx="894476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hatáselemzés</a:t>
            </a:r>
            <a:endParaRPr lang="en-US" sz="7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D22A2172-F61E-A638-0FF6-7CF59C17FE20}"/>
              </a:ext>
            </a:extLst>
          </p:cNvPr>
          <p:cNvSpPr/>
          <p:nvPr/>
        </p:nvSpPr>
        <p:spPr>
          <a:xfrm>
            <a:off x="5300663" y="2228567"/>
            <a:ext cx="1812997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Változások szervezeti hatásának értékelése</a:t>
            </a:r>
            <a:endParaRPr lang="en-US" sz="700" dirty="0"/>
          </a:p>
        </p:txBody>
      </p:sp>
      <p:sp>
        <p:nvSpPr>
          <p:cNvPr id="36" name="Shape 33">
            <a:extLst>
              <a:ext uri="{FF2B5EF4-FFF2-40B4-BE49-F238E27FC236}">
                <a16:creationId xmlns:a16="http://schemas.microsoft.com/office/drawing/2014/main" id="{1E9B1F37-3C56-3546-1BC4-69A16960B8FD}"/>
              </a:ext>
            </a:extLst>
          </p:cNvPr>
          <p:cNvSpPr/>
          <p:nvPr/>
        </p:nvSpPr>
        <p:spPr>
          <a:xfrm>
            <a:off x="5186363" y="2439591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4B1F17B2-835D-D34C-F0A5-A749064FB3FD}"/>
              </a:ext>
            </a:extLst>
          </p:cNvPr>
          <p:cNvSpPr/>
          <p:nvPr/>
        </p:nvSpPr>
        <p:spPr>
          <a:xfrm>
            <a:off x="5300663" y="2414305"/>
            <a:ext cx="1090042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Adatelemzés és riportok</a:t>
            </a:r>
            <a:endParaRPr lang="en-US" sz="700" dirty="0"/>
          </a:p>
        </p:txBody>
      </p:sp>
      <p:sp>
        <p:nvSpPr>
          <p:cNvPr id="38" name="Text 35">
            <a:extLst>
              <a:ext uri="{FF2B5EF4-FFF2-40B4-BE49-F238E27FC236}">
                <a16:creationId xmlns:a16="http://schemas.microsoft.com/office/drawing/2014/main" id="{CC141A37-1A70-1B0F-BD99-757F75079ADB}"/>
              </a:ext>
            </a:extLst>
          </p:cNvPr>
          <p:cNvSpPr/>
          <p:nvPr/>
        </p:nvSpPr>
        <p:spPr>
          <a:xfrm>
            <a:off x="5300663" y="2557180"/>
            <a:ext cx="1974900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Adatvezérelt betekintések és döntéstámogatás</a:t>
            </a:r>
            <a:endParaRPr lang="en-US" sz="700" dirty="0"/>
          </a:p>
        </p:txBody>
      </p:sp>
      <p:sp>
        <p:nvSpPr>
          <p:cNvPr id="39" name="Shape 36">
            <a:extLst>
              <a:ext uri="{FF2B5EF4-FFF2-40B4-BE49-F238E27FC236}">
                <a16:creationId xmlns:a16="http://schemas.microsoft.com/office/drawing/2014/main" id="{A4F247CA-181E-A178-9679-69D220D13D94}"/>
              </a:ext>
            </a:extLst>
          </p:cNvPr>
          <p:cNvSpPr/>
          <p:nvPr/>
        </p:nvSpPr>
        <p:spPr>
          <a:xfrm>
            <a:off x="500063" y="2932509"/>
            <a:ext cx="4007644" cy="175806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40" name="Shape 37">
            <a:extLst>
              <a:ext uri="{FF2B5EF4-FFF2-40B4-BE49-F238E27FC236}">
                <a16:creationId xmlns:a16="http://schemas.microsoft.com/office/drawing/2014/main" id="{910B056C-6F05-8AF9-C180-45E566ACE20C}"/>
              </a:ext>
            </a:extLst>
          </p:cNvPr>
          <p:cNvSpPr/>
          <p:nvPr/>
        </p:nvSpPr>
        <p:spPr>
          <a:xfrm>
            <a:off x="642938" y="3061097"/>
            <a:ext cx="300038" cy="30003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41" name="Text 38">
            <a:extLst>
              <a:ext uri="{FF2B5EF4-FFF2-40B4-BE49-F238E27FC236}">
                <a16:creationId xmlns:a16="http://schemas.microsoft.com/office/drawing/2014/main" id="{24030499-4714-0AED-84E3-DF72F624EF4B}"/>
              </a:ext>
            </a:extLst>
          </p:cNvPr>
          <p:cNvSpPr/>
          <p:nvPr/>
        </p:nvSpPr>
        <p:spPr>
          <a:xfrm>
            <a:off x="756088" y="3130324"/>
            <a:ext cx="73738" cy="1615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50" dirty="0"/>
          </a:p>
        </p:txBody>
      </p:sp>
      <p:sp>
        <p:nvSpPr>
          <p:cNvPr id="42" name="Shape 39">
            <a:extLst>
              <a:ext uri="{FF2B5EF4-FFF2-40B4-BE49-F238E27FC236}">
                <a16:creationId xmlns:a16="http://schemas.microsoft.com/office/drawing/2014/main" id="{13F405E0-838E-D1CF-DDAA-AD5DE9C3D471}"/>
              </a:ext>
            </a:extLst>
          </p:cNvPr>
          <p:cNvSpPr/>
          <p:nvPr/>
        </p:nvSpPr>
        <p:spPr>
          <a:xfrm>
            <a:off x="782241" y="3418284"/>
            <a:ext cx="21431" cy="1143698"/>
          </a:xfrm>
          <a:prstGeom prst="rect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43" name="Text 40">
            <a:extLst>
              <a:ext uri="{FF2B5EF4-FFF2-40B4-BE49-F238E27FC236}">
                <a16:creationId xmlns:a16="http://schemas.microsoft.com/office/drawing/2014/main" id="{4746961D-65D8-3E97-7A7D-C1B27DD33459}"/>
              </a:ext>
            </a:extLst>
          </p:cNvPr>
          <p:cNvSpPr/>
          <p:nvPr/>
        </p:nvSpPr>
        <p:spPr>
          <a:xfrm>
            <a:off x="1050131" y="3070777"/>
            <a:ext cx="1636666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Modellezés &amp; Dokumentálás</a:t>
            </a:r>
            <a:endParaRPr lang="en-US" sz="900" dirty="0"/>
          </a:p>
        </p:txBody>
      </p:sp>
      <p:sp>
        <p:nvSpPr>
          <p:cNvPr id="44" name="Shape 41">
            <a:extLst>
              <a:ext uri="{FF2B5EF4-FFF2-40B4-BE49-F238E27FC236}">
                <a16:creationId xmlns:a16="http://schemas.microsoft.com/office/drawing/2014/main" id="{CCEAD941-D27A-219A-008F-42778334AE16}"/>
              </a:ext>
            </a:extLst>
          </p:cNvPr>
          <p:cNvSpPr/>
          <p:nvPr/>
        </p:nvSpPr>
        <p:spPr>
          <a:xfrm>
            <a:off x="1050131" y="3340401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45" name="Text 42">
            <a:extLst>
              <a:ext uri="{FF2B5EF4-FFF2-40B4-BE49-F238E27FC236}">
                <a16:creationId xmlns:a16="http://schemas.microsoft.com/office/drawing/2014/main" id="{F1988FD9-8395-CB31-11F3-F592EA98FD4A}"/>
              </a:ext>
            </a:extLst>
          </p:cNvPr>
          <p:cNvSpPr/>
          <p:nvPr/>
        </p:nvSpPr>
        <p:spPr>
          <a:xfrm>
            <a:off x="1164431" y="3315115"/>
            <a:ext cx="681277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Folyamatábrák</a:t>
            </a:r>
            <a:endParaRPr lang="en-US" sz="700" dirty="0"/>
          </a:p>
        </p:txBody>
      </p:sp>
      <p:sp>
        <p:nvSpPr>
          <p:cNvPr id="46" name="Text 43">
            <a:extLst>
              <a:ext uri="{FF2B5EF4-FFF2-40B4-BE49-F238E27FC236}">
                <a16:creationId xmlns:a16="http://schemas.microsoft.com/office/drawing/2014/main" id="{B4572AFB-579D-D75C-7610-1F861FF2F245}"/>
              </a:ext>
            </a:extLst>
          </p:cNvPr>
          <p:cNvSpPr/>
          <p:nvPr/>
        </p:nvSpPr>
        <p:spPr>
          <a:xfrm>
            <a:off x="1164431" y="3457990"/>
            <a:ext cx="1114088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BPMN, flowchart készítése</a:t>
            </a:r>
            <a:endParaRPr lang="en-US" sz="700" dirty="0"/>
          </a:p>
        </p:txBody>
      </p:sp>
      <p:sp>
        <p:nvSpPr>
          <p:cNvPr id="47" name="Shape 44">
            <a:extLst>
              <a:ext uri="{FF2B5EF4-FFF2-40B4-BE49-F238E27FC236}">
                <a16:creationId xmlns:a16="http://schemas.microsoft.com/office/drawing/2014/main" id="{9E737E7A-C8CA-BC77-5153-02477E5FD707}"/>
              </a:ext>
            </a:extLst>
          </p:cNvPr>
          <p:cNvSpPr/>
          <p:nvPr/>
        </p:nvSpPr>
        <p:spPr>
          <a:xfrm>
            <a:off x="1050131" y="3669013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48" name="Text 45">
            <a:extLst>
              <a:ext uri="{FF2B5EF4-FFF2-40B4-BE49-F238E27FC236}">
                <a16:creationId xmlns:a16="http://schemas.microsoft.com/office/drawing/2014/main" id="{8FD2AC9F-DF78-51C0-2A81-5A95C1FD7329}"/>
              </a:ext>
            </a:extLst>
          </p:cNvPr>
          <p:cNvSpPr/>
          <p:nvPr/>
        </p:nvSpPr>
        <p:spPr>
          <a:xfrm>
            <a:off x="1164431" y="3643728"/>
            <a:ext cx="628377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Adatmodellek</a:t>
            </a:r>
            <a:endParaRPr lang="en-US" sz="700" dirty="0"/>
          </a:p>
        </p:txBody>
      </p:sp>
      <p:sp>
        <p:nvSpPr>
          <p:cNvPr id="49" name="Text 46">
            <a:extLst>
              <a:ext uri="{FF2B5EF4-FFF2-40B4-BE49-F238E27FC236}">
                <a16:creationId xmlns:a16="http://schemas.microsoft.com/office/drawing/2014/main" id="{7C00010D-D82F-9A90-7653-4D479C7287D8}"/>
              </a:ext>
            </a:extLst>
          </p:cNvPr>
          <p:cNvSpPr/>
          <p:nvPr/>
        </p:nvSpPr>
        <p:spPr>
          <a:xfrm>
            <a:off x="1164431" y="3786603"/>
            <a:ext cx="599523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ERD tervezése</a:t>
            </a:r>
            <a:endParaRPr lang="en-US" sz="700" dirty="0"/>
          </a:p>
        </p:txBody>
      </p:sp>
      <p:sp>
        <p:nvSpPr>
          <p:cNvPr id="50" name="Shape 47">
            <a:extLst>
              <a:ext uri="{FF2B5EF4-FFF2-40B4-BE49-F238E27FC236}">
                <a16:creationId xmlns:a16="http://schemas.microsoft.com/office/drawing/2014/main" id="{52DC2936-F6AE-6371-FCB3-685D20BD60AF}"/>
              </a:ext>
            </a:extLst>
          </p:cNvPr>
          <p:cNvSpPr/>
          <p:nvPr/>
        </p:nvSpPr>
        <p:spPr>
          <a:xfrm>
            <a:off x="1050131" y="3997626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51" name="Text 48">
            <a:extLst>
              <a:ext uri="{FF2B5EF4-FFF2-40B4-BE49-F238E27FC236}">
                <a16:creationId xmlns:a16="http://schemas.microsoft.com/office/drawing/2014/main" id="{10F6B2F4-2BA3-2F74-DAC1-5C125AB752C6}"/>
              </a:ext>
            </a:extLst>
          </p:cNvPr>
          <p:cNvSpPr/>
          <p:nvPr/>
        </p:nvSpPr>
        <p:spPr>
          <a:xfrm>
            <a:off x="1164431" y="3972340"/>
            <a:ext cx="1175002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Wireframe-ek, mockup-ok</a:t>
            </a:r>
            <a:endParaRPr lang="en-US" sz="700" dirty="0"/>
          </a:p>
        </p:txBody>
      </p:sp>
      <p:sp>
        <p:nvSpPr>
          <p:cNvPr id="52" name="Text 49">
            <a:extLst>
              <a:ext uri="{FF2B5EF4-FFF2-40B4-BE49-F238E27FC236}">
                <a16:creationId xmlns:a16="http://schemas.microsoft.com/office/drawing/2014/main" id="{74551621-CF60-C524-142A-10BF1421C118}"/>
              </a:ext>
            </a:extLst>
          </p:cNvPr>
          <p:cNvSpPr/>
          <p:nvPr/>
        </p:nvSpPr>
        <p:spPr>
          <a:xfrm>
            <a:off x="1164431" y="4115215"/>
            <a:ext cx="1301638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Felhasználói felület vizualizáció</a:t>
            </a:r>
            <a:endParaRPr lang="en-US" sz="700" dirty="0"/>
          </a:p>
        </p:txBody>
      </p:sp>
      <p:sp>
        <p:nvSpPr>
          <p:cNvPr id="53" name="Shape 50">
            <a:extLst>
              <a:ext uri="{FF2B5EF4-FFF2-40B4-BE49-F238E27FC236}">
                <a16:creationId xmlns:a16="http://schemas.microsoft.com/office/drawing/2014/main" id="{D09396E1-92DC-BC0F-429B-791622768EDF}"/>
              </a:ext>
            </a:extLst>
          </p:cNvPr>
          <p:cNvSpPr/>
          <p:nvPr/>
        </p:nvSpPr>
        <p:spPr>
          <a:xfrm>
            <a:off x="1050131" y="4326238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54" name="Text 51">
            <a:extLst>
              <a:ext uri="{FF2B5EF4-FFF2-40B4-BE49-F238E27FC236}">
                <a16:creationId xmlns:a16="http://schemas.microsoft.com/office/drawing/2014/main" id="{2D9BE3BE-9412-3116-7841-D75130C878DC}"/>
              </a:ext>
            </a:extLst>
          </p:cNvPr>
          <p:cNvSpPr/>
          <p:nvPr/>
        </p:nvSpPr>
        <p:spPr>
          <a:xfrm>
            <a:off x="1164431" y="4300953"/>
            <a:ext cx="1453924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Döntési táblák, szabálymodellek</a:t>
            </a:r>
            <a:endParaRPr lang="en-US" sz="700" dirty="0"/>
          </a:p>
        </p:txBody>
      </p:sp>
      <p:sp>
        <p:nvSpPr>
          <p:cNvPr id="55" name="Text 52">
            <a:extLst>
              <a:ext uri="{FF2B5EF4-FFF2-40B4-BE49-F238E27FC236}">
                <a16:creationId xmlns:a16="http://schemas.microsoft.com/office/drawing/2014/main" id="{ACF6DF65-C9B1-0F93-8647-87E48CCD14C1}"/>
              </a:ext>
            </a:extLst>
          </p:cNvPr>
          <p:cNvSpPr/>
          <p:nvPr/>
        </p:nvSpPr>
        <p:spPr>
          <a:xfrm>
            <a:off x="1164431" y="4443828"/>
            <a:ext cx="1186222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logika dokumentálása</a:t>
            </a:r>
            <a:endParaRPr lang="en-US" sz="700" dirty="0"/>
          </a:p>
        </p:txBody>
      </p:sp>
      <p:sp>
        <p:nvSpPr>
          <p:cNvPr id="56" name="Shape 53">
            <a:extLst>
              <a:ext uri="{FF2B5EF4-FFF2-40B4-BE49-F238E27FC236}">
                <a16:creationId xmlns:a16="http://schemas.microsoft.com/office/drawing/2014/main" id="{D0D8D029-752B-5578-4147-D0190DCFEDE6}"/>
              </a:ext>
            </a:extLst>
          </p:cNvPr>
          <p:cNvSpPr/>
          <p:nvPr/>
        </p:nvSpPr>
        <p:spPr>
          <a:xfrm>
            <a:off x="4636294" y="2932509"/>
            <a:ext cx="4007644" cy="175806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57" name="Shape 54">
            <a:extLst>
              <a:ext uri="{FF2B5EF4-FFF2-40B4-BE49-F238E27FC236}">
                <a16:creationId xmlns:a16="http://schemas.microsoft.com/office/drawing/2014/main" id="{228FD088-0712-DB9A-0DB0-F6A923940927}"/>
              </a:ext>
            </a:extLst>
          </p:cNvPr>
          <p:cNvSpPr/>
          <p:nvPr/>
        </p:nvSpPr>
        <p:spPr>
          <a:xfrm>
            <a:off x="4779169" y="3061097"/>
            <a:ext cx="300038" cy="30003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58" name="Text 55">
            <a:extLst>
              <a:ext uri="{FF2B5EF4-FFF2-40B4-BE49-F238E27FC236}">
                <a16:creationId xmlns:a16="http://schemas.microsoft.com/office/drawing/2014/main" id="{58FCDADF-F7A1-7540-EA5E-A6E7636311EB}"/>
              </a:ext>
            </a:extLst>
          </p:cNvPr>
          <p:cNvSpPr/>
          <p:nvPr/>
        </p:nvSpPr>
        <p:spPr>
          <a:xfrm>
            <a:off x="4892319" y="3130324"/>
            <a:ext cx="73738" cy="1615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050" dirty="0"/>
          </a:p>
        </p:txBody>
      </p:sp>
      <p:sp>
        <p:nvSpPr>
          <p:cNvPr id="59" name="Shape 56">
            <a:extLst>
              <a:ext uri="{FF2B5EF4-FFF2-40B4-BE49-F238E27FC236}">
                <a16:creationId xmlns:a16="http://schemas.microsoft.com/office/drawing/2014/main" id="{56A339BB-E74B-91C2-38D7-9AB0AC4D98A9}"/>
              </a:ext>
            </a:extLst>
          </p:cNvPr>
          <p:cNvSpPr/>
          <p:nvPr/>
        </p:nvSpPr>
        <p:spPr>
          <a:xfrm>
            <a:off x="4918472" y="3418284"/>
            <a:ext cx="21431" cy="1143698"/>
          </a:xfrm>
          <a:prstGeom prst="rect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60" name="Text 57">
            <a:extLst>
              <a:ext uri="{FF2B5EF4-FFF2-40B4-BE49-F238E27FC236}">
                <a16:creationId xmlns:a16="http://schemas.microsoft.com/office/drawing/2014/main" id="{3F337BD5-DBEF-89AF-409D-7C3736F7ECD5}"/>
              </a:ext>
            </a:extLst>
          </p:cNvPr>
          <p:cNvSpPr/>
          <p:nvPr/>
        </p:nvSpPr>
        <p:spPr>
          <a:xfrm>
            <a:off x="5186363" y="3070777"/>
            <a:ext cx="1712007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Kommunikáció &amp; Koordináció</a:t>
            </a:r>
            <a:endParaRPr lang="en-US" sz="900" dirty="0"/>
          </a:p>
        </p:txBody>
      </p:sp>
      <p:sp>
        <p:nvSpPr>
          <p:cNvPr id="61" name="Shape 58">
            <a:extLst>
              <a:ext uri="{FF2B5EF4-FFF2-40B4-BE49-F238E27FC236}">
                <a16:creationId xmlns:a16="http://schemas.microsoft.com/office/drawing/2014/main" id="{914574BB-B83F-F1D9-F0F3-3F7AB85864FE}"/>
              </a:ext>
            </a:extLst>
          </p:cNvPr>
          <p:cNvSpPr/>
          <p:nvPr/>
        </p:nvSpPr>
        <p:spPr>
          <a:xfrm>
            <a:off x="5186363" y="3340401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62" name="Text 59">
            <a:extLst>
              <a:ext uri="{FF2B5EF4-FFF2-40B4-BE49-F238E27FC236}">
                <a16:creationId xmlns:a16="http://schemas.microsoft.com/office/drawing/2014/main" id="{0AF8AF8A-3D91-72A8-E596-EE07C00246FB}"/>
              </a:ext>
            </a:extLst>
          </p:cNvPr>
          <p:cNvSpPr/>
          <p:nvPr/>
        </p:nvSpPr>
        <p:spPr>
          <a:xfrm>
            <a:off x="5300663" y="3315115"/>
            <a:ext cx="1171796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Stakeholder management</a:t>
            </a:r>
            <a:endParaRPr lang="en-US" sz="700" dirty="0"/>
          </a:p>
        </p:txBody>
      </p:sp>
      <p:sp>
        <p:nvSpPr>
          <p:cNvPr id="63" name="Text 60">
            <a:extLst>
              <a:ext uri="{FF2B5EF4-FFF2-40B4-BE49-F238E27FC236}">
                <a16:creationId xmlns:a16="http://schemas.microsoft.com/office/drawing/2014/main" id="{CEC8E54A-4863-519E-4FEF-E4099832EE56}"/>
              </a:ext>
            </a:extLst>
          </p:cNvPr>
          <p:cNvSpPr/>
          <p:nvPr/>
        </p:nvSpPr>
        <p:spPr>
          <a:xfrm>
            <a:off x="5300663" y="3457990"/>
            <a:ext cx="1641475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felek azonosítása és bevonása</a:t>
            </a:r>
            <a:endParaRPr lang="en-US" sz="700" dirty="0"/>
          </a:p>
        </p:txBody>
      </p:sp>
      <p:sp>
        <p:nvSpPr>
          <p:cNvPr id="64" name="Shape 61">
            <a:extLst>
              <a:ext uri="{FF2B5EF4-FFF2-40B4-BE49-F238E27FC236}">
                <a16:creationId xmlns:a16="http://schemas.microsoft.com/office/drawing/2014/main" id="{3B47E9CC-42B0-B86F-2D92-594D706D6F77}"/>
              </a:ext>
            </a:extLst>
          </p:cNvPr>
          <p:cNvSpPr/>
          <p:nvPr/>
        </p:nvSpPr>
        <p:spPr>
          <a:xfrm>
            <a:off x="5186363" y="3669013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65" name="Text 62">
            <a:extLst>
              <a:ext uri="{FF2B5EF4-FFF2-40B4-BE49-F238E27FC236}">
                <a16:creationId xmlns:a16="http://schemas.microsoft.com/office/drawing/2014/main" id="{F5BBCF40-D8AB-FDC3-7F5F-A0B1037D5256}"/>
              </a:ext>
            </a:extLst>
          </p:cNvPr>
          <p:cNvSpPr/>
          <p:nvPr/>
        </p:nvSpPr>
        <p:spPr>
          <a:xfrm>
            <a:off x="5300663" y="3643728"/>
            <a:ext cx="997068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Meetingek facilitálása</a:t>
            </a:r>
            <a:endParaRPr lang="en-US" sz="700" dirty="0"/>
          </a:p>
        </p:txBody>
      </p:sp>
      <p:sp>
        <p:nvSpPr>
          <p:cNvPr id="66" name="Text 63">
            <a:extLst>
              <a:ext uri="{FF2B5EF4-FFF2-40B4-BE49-F238E27FC236}">
                <a16:creationId xmlns:a16="http://schemas.microsoft.com/office/drawing/2014/main" id="{04C28674-7DB7-F04D-DF7F-0B33FD730F2D}"/>
              </a:ext>
            </a:extLst>
          </p:cNvPr>
          <p:cNvSpPr/>
          <p:nvPr/>
        </p:nvSpPr>
        <p:spPr>
          <a:xfrm>
            <a:off x="5300663" y="3786603"/>
            <a:ext cx="2075889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Workshopok és döntéshozatali fórumok vezetése</a:t>
            </a:r>
            <a:endParaRPr lang="en-US" sz="700" dirty="0"/>
          </a:p>
        </p:txBody>
      </p:sp>
      <p:sp>
        <p:nvSpPr>
          <p:cNvPr id="67" name="Shape 64">
            <a:extLst>
              <a:ext uri="{FF2B5EF4-FFF2-40B4-BE49-F238E27FC236}">
                <a16:creationId xmlns:a16="http://schemas.microsoft.com/office/drawing/2014/main" id="{0D8F5002-E9B4-9B53-B252-8F61D964216D}"/>
              </a:ext>
            </a:extLst>
          </p:cNvPr>
          <p:cNvSpPr/>
          <p:nvPr/>
        </p:nvSpPr>
        <p:spPr>
          <a:xfrm>
            <a:off x="5186363" y="3997626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68" name="Text 65">
            <a:extLst>
              <a:ext uri="{FF2B5EF4-FFF2-40B4-BE49-F238E27FC236}">
                <a16:creationId xmlns:a16="http://schemas.microsoft.com/office/drawing/2014/main" id="{9C10ED2B-66FC-1C76-5E8F-4F6B45EBA6E9}"/>
              </a:ext>
            </a:extLst>
          </p:cNvPr>
          <p:cNvSpPr/>
          <p:nvPr/>
        </p:nvSpPr>
        <p:spPr>
          <a:xfrm>
            <a:off x="5300663" y="3972340"/>
            <a:ext cx="706925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Változáskezelés</a:t>
            </a:r>
            <a:endParaRPr lang="en-US" sz="700" dirty="0"/>
          </a:p>
        </p:txBody>
      </p:sp>
      <p:sp>
        <p:nvSpPr>
          <p:cNvPr id="69" name="Text 66">
            <a:extLst>
              <a:ext uri="{FF2B5EF4-FFF2-40B4-BE49-F238E27FC236}">
                <a16:creationId xmlns:a16="http://schemas.microsoft.com/office/drawing/2014/main" id="{8DFB6867-9F3C-685C-2E57-8E4FC7EC0A5A}"/>
              </a:ext>
            </a:extLst>
          </p:cNvPr>
          <p:cNvSpPr/>
          <p:nvPr/>
        </p:nvSpPr>
        <p:spPr>
          <a:xfrm>
            <a:off x="5300663" y="4115215"/>
            <a:ext cx="1790555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 változások nyomon követése</a:t>
            </a:r>
            <a:endParaRPr lang="en-US" sz="700" dirty="0"/>
          </a:p>
        </p:txBody>
      </p:sp>
      <p:sp>
        <p:nvSpPr>
          <p:cNvPr id="70" name="Shape 67">
            <a:extLst>
              <a:ext uri="{FF2B5EF4-FFF2-40B4-BE49-F238E27FC236}">
                <a16:creationId xmlns:a16="http://schemas.microsoft.com/office/drawing/2014/main" id="{06745961-A878-C944-EE63-42A44AECFB38}"/>
              </a:ext>
            </a:extLst>
          </p:cNvPr>
          <p:cNvSpPr/>
          <p:nvPr/>
        </p:nvSpPr>
        <p:spPr>
          <a:xfrm>
            <a:off x="5186363" y="4326238"/>
            <a:ext cx="42863" cy="42863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 sz="2000"/>
          </a:p>
        </p:txBody>
      </p:sp>
      <p:sp>
        <p:nvSpPr>
          <p:cNvPr id="71" name="Text 68">
            <a:extLst>
              <a:ext uri="{FF2B5EF4-FFF2-40B4-BE49-F238E27FC236}">
                <a16:creationId xmlns:a16="http://schemas.microsoft.com/office/drawing/2014/main" id="{5448C3F6-BFF3-9D4D-CD82-544B4B7F08B6}"/>
              </a:ext>
            </a:extLst>
          </p:cNvPr>
          <p:cNvSpPr/>
          <p:nvPr/>
        </p:nvSpPr>
        <p:spPr>
          <a:xfrm>
            <a:off x="5300663" y="4300953"/>
            <a:ext cx="1248740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Tesztelés támogatása (UAT)</a:t>
            </a:r>
            <a:endParaRPr lang="en-US" sz="700" dirty="0"/>
          </a:p>
        </p:txBody>
      </p:sp>
      <p:sp>
        <p:nvSpPr>
          <p:cNvPr id="72" name="Text 69">
            <a:extLst>
              <a:ext uri="{FF2B5EF4-FFF2-40B4-BE49-F238E27FC236}">
                <a16:creationId xmlns:a16="http://schemas.microsoft.com/office/drawing/2014/main" id="{EC90938A-0F48-61D5-1F35-76267680DDAA}"/>
              </a:ext>
            </a:extLst>
          </p:cNvPr>
          <p:cNvSpPr/>
          <p:nvPr/>
        </p:nvSpPr>
        <p:spPr>
          <a:xfrm>
            <a:off x="5300663" y="4443828"/>
            <a:ext cx="1603003" cy="1077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Acceptance Testing koordinálása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34349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Architektúrális Szintézis és PMI Megfelelés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100138"/>
            <a:ext cx="416932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Magas Szintű Architektúrális Terv</a:t>
            </a:r>
            <a:endParaRPr lang="en-US" sz="1238" dirty="0"/>
          </a:p>
        </p:txBody>
      </p:sp>
      <p:sp>
        <p:nvSpPr>
          <p:cNvPr id="5" name="Shape 2"/>
          <p:cNvSpPr/>
          <p:nvPr/>
        </p:nvSpPr>
        <p:spPr>
          <a:xfrm>
            <a:off x="571500" y="1550194"/>
            <a:ext cx="4169327" cy="614363"/>
          </a:xfrm>
          <a:prstGeom prst="rect">
            <a:avLst/>
          </a:prstGeom>
          <a:solidFill>
            <a:srgbClr val="1A237E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6" name="Text 3"/>
          <p:cNvSpPr/>
          <p:nvPr/>
        </p:nvSpPr>
        <p:spPr>
          <a:xfrm>
            <a:off x="750094" y="1678781"/>
            <a:ext cx="38121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Stratégiai Kontextus Réteg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750094" y="1885950"/>
            <a:ext cx="38121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PESTLE &amp; SWOT Elemzés – Makrokörnyezet és szervezeti stratégia</a:t>
            </a:r>
            <a:endParaRPr lang="en-US" sz="732" dirty="0"/>
          </a:p>
        </p:txBody>
      </p:sp>
      <p:sp>
        <p:nvSpPr>
          <p:cNvPr id="8" name="Shape 5"/>
          <p:cNvSpPr/>
          <p:nvPr/>
        </p:nvSpPr>
        <p:spPr>
          <a:xfrm>
            <a:off x="571500" y="2189324"/>
            <a:ext cx="4169327" cy="614363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9" name="Text 6"/>
          <p:cNvSpPr/>
          <p:nvPr/>
        </p:nvSpPr>
        <p:spPr>
          <a:xfrm>
            <a:off x="750094" y="2317912"/>
            <a:ext cx="38121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Projekt Alapozó Réteg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750094" y="2525081"/>
            <a:ext cx="38121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Igényfelmérés, Érdekelt Fél Elemzés, Üzleti Eset</a:t>
            </a:r>
            <a:endParaRPr lang="en-US" sz="732" dirty="0"/>
          </a:p>
        </p:txBody>
      </p:sp>
      <p:sp>
        <p:nvSpPr>
          <p:cNvPr id="11" name="Shape 8"/>
          <p:cNvSpPr/>
          <p:nvPr/>
        </p:nvSpPr>
        <p:spPr>
          <a:xfrm>
            <a:off x="571500" y="2821682"/>
            <a:ext cx="4169327" cy="614363"/>
          </a:xfrm>
          <a:prstGeom prst="rect">
            <a:avLst/>
          </a:prstGeom>
          <a:solidFill>
            <a:srgbClr val="5C6BC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2" name="Text 9"/>
          <p:cNvSpPr/>
          <p:nvPr/>
        </p:nvSpPr>
        <p:spPr>
          <a:xfrm>
            <a:off x="750094" y="2950269"/>
            <a:ext cx="38121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Végrehajtási és Definíciós Réteg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750094" y="3157438"/>
            <a:ext cx="38121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Követelményfeltárás, Elemzés, Modellezés (BPMN/UML), Priorizálás (MoSCoW)</a:t>
            </a:r>
            <a:endParaRPr lang="en-US" sz="732" dirty="0"/>
          </a:p>
        </p:txBody>
      </p:sp>
      <p:sp>
        <p:nvSpPr>
          <p:cNvPr id="14" name="Shape 11"/>
          <p:cNvSpPr/>
          <p:nvPr/>
        </p:nvSpPr>
        <p:spPr>
          <a:xfrm>
            <a:off x="571500" y="3460812"/>
            <a:ext cx="4169327" cy="614363"/>
          </a:xfrm>
          <a:prstGeom prst="rect">
            <a:avLst/>
          </a:prstGeom>
          <a:solidFill>
            <a:srgbClr val="7986CB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5" name="Text 12"/>
          <p:cNvSpPr/>
          <p:nvPr/>
        </p:nvSpPr>
        <p:spPr>
          <a:xfrm>
            <a:off x="750094" y="3589400"/>
            <a:ext cx="38121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Validációs és Ellenőrzési Réteg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750094" y="3796569"/>
            <a:ext cx="38121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 Verifikáció, Validáció és Nyomonkövethetőség</a:t>
            </a:r>
            <a:endParaRPr lang="en-US" sz="732" dirty="0"/>
          </a:p>
        </p:txBody>
      </p:sp>
      <p:sp>
        <p:nvSpPr>
          <p:cNvPr id="17" name="Shape 14"/>
          <p:cNvSpPr/>
          <p:nvPr/>
        </p:nvSpPr>
        <p:spPr>
          <a:xfrm>
            <a:off x="571500" y="4101674"/>
            <a:ext cx="4169327" cy="835819"/>
          </a:xfrm>
          <a:prstGeom prst="rect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8" name="Text 15"/>
          <p:cNvSpPr/>
          <p:nvPr/>
        </p:nvSpPr>
        <p:spPr>
          <a:xfrm>
            <a:off x="714375" y="4244549"/>
            <a:ext cx="388357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BACCM™ Központi Érvelési Motor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714375" y="4494580"/>
            <a:ext cx="388357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Minden modult tájékoztató ontológia: Változás, Igény, Megoldás, Érdekelt fél, Érték, Kontextus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5098014" y="1100138"/>
            <a:ext cx="347445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PMI Üzleti Elemzési Útmutató</a:t>
            </a:r>
            <a:endParaRPr lang="en-US" sz="1238" dirty="0"/>
          </a:p>
        </p:txBody>
      </p:sp>
      <p:sp>
        <p:nvSpPr>
          <p:cNvPr id="21" name="Text 18"/>
          <p:cNvSpPr/>
          <p:nvPr/>
        </p:nvSpPr>
        <p:spPr>
          <a:xfrm>
            <a:off x="5098014" y="1562695"/>
            <a:ext cx="266905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PMI Guide to Business Analysis a szakma alapvető, </a:t>
            </a:r>
            <a:endParaRPr lang="en-US" sz="785" dirty="0"/>
          </a:p>
        </p:txBody>
      </p:sp>
      <p:sp>
        <p:nvSpPr>
          <p:cNvPr id="22" name="Text 19"/>
          <p:cNvSpPr/>
          <p:nvPr/>
        </p:nvSpPr>
        <p:spPr>
          <a:xfrm>
            <a:off x="7767070" y="1562695"/>
            <a:ext cx="53098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ANSI által 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5098014" y="1734145"/>
            <a:ext cx="118399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akkreditált szabványa</a:t>
            </a:r>
            <a:endParaRPr lang="en-US" sz="785" dirty="0"/>
          </a:p>
        </p:txBody>
      </p:sp>
      <p:sp>
        <p:nvSpPr>
          <p:cNvPr id="24" name="Text 21"/>
          <p:cNvSpPr/>
          <p:nvPr/>
        </p:nvSpPr>
        <p:spPr>
          <a:xfrm>
            <a:off x="6282007" y="1734145"/>
            <a:ext cx="211421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Az MI folyamatainak ehhez való igazítása </a:t>
            </a:r>
            <a:endParaRPr lang="en-US" sz="785" dirty="0"/>
          </a:p>
        </p:txBody>
      </p:sp>
      <p:sp>
        <p:nvSpPr>
          <p:cNvPr id="25" name="Text 22"/>
          <p:cNvSpPr/>
          <p:nvPr/>
        </p:nvSpPr>
        <p:spPr>
          <a:xfrm>
            <a:off x="5098014" y="1905595"/>
            <a:ext cx="240576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biztosítja a hitelességet és a vállalati elfogadást. </a:t>
            </a:r>
            <a:endParaRPr lang="en-US" sz="785" dirty="0"/>
          </a:p>
        </p:txBody>
      </p:sp>
      <p:sp>
        <p:nvSpPr>
          <p:cNvPr id="26" name="Shape 23"/>
          <p:cNvSpPr/>
          <p:nvPr/>
        </p:nvSpPr>
        <p:spPr>
          <a:xfrm>
            <a:off x="5098014" y="2078732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7" name="Text 24"/>
          <p:cNvSpPr/>
          <p:nvPr/>
        </p:nvSpPr>
        <p:spPr>
          <a:xfrm>
            <a:off x="5098014" y="2078732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5398052" y="2078732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Meghatározás és Összehangolás</a:t>
            </a:r>
            <a:endParaRPr lang="en-US" sz="785" dirty="0"/>
          </a:p>
        </p:txBody>
      </p:sp>
      <p:sp>
        <p:nvSpPr>
          <p:cNvPr id="29" name="Text 26"/>
          <p:cNvSpPr/>
          <p:nvPr/>
        </p:nvSpPr>
        <p:spPr>
          <a:xfrm>
            <a:off x="5398052" y="2234176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Elemzési és Igényfelmérési modulok</a:t>
            </a:r>
            <a:endParaRPr lang="en-US" sz="680" dirty="0"/>
          </a:p>
        </p:txBody>
      </p:sp>
      <p:sp>
        <p:nvSpPr>
          <p:cNvPr id="30" name="Shape 27"/>
          <p:cNvSpPr/>
          <p:nvPr/>
        </p:nvSpPr>
        <p:spPr>
          <a:xfrm>
            <a:off x="5098014" y="2425337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1" name="Text 28"/>
          <p:cNvSpPr/>
          <p:nvPr/>
        </p:nvSpPr>
        <p:spPr>
          <a:xfrm>
            <a:off x="5098014" y="2425337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5398052" y="2425337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Kezdeményezés</a:t>
            </a:r>
            <a:endParaRPr lang="en-US" sz="785" dirty="0"/>
          </a:p>
        </p:txBody>
      </p:sp>
      <p:sp>
        <p:nvSpPr>
          <p:cNvPr id="33" name="Text 30"/>
          <p:cNvSpPr/>
          <p:nvPr/>
        </p:nvSpPr>
        <p:spPr>
          <a:xfrm>
            <a:off x="5398052" y="2574009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Eset és Alapító Okirat támogató funkciók</a:t>
            </a:r>
            <a:endParaRPr lang="en-US" sz="680" dirty="0"/>
          </a:p>
        </p:txBody>
      </p:sp>
      <p:sp>
        <p:nvSpPr>
          <p:cNvPr id="34" name="Shape 31"/>
          <p:cNvSpPr/>
          <p:nvPr/>
        </p:nvSpPr>
        <p:spPr>
          <a:xfrm>
            <a:off x="5098014" y="2778718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5" name="Text 32"/>
          <p:cNvSpPr/>
          <p:nvPr/>
        </p:nvSpPr>
        <p:spPr>
          <a:xfrm>
            <a:off x="5098014" y="2778718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36" name="Text 33"/>
          <p:cNvSpPr/>
          <p:nvPr/>
        </p:nvSpPr>
        <p:spPr>
          <a:xfrm>
            <a:off x="5398052" y="2778718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Tervezés</a:t>
            </a:r>
            <a:endParaRPr lang="en-US" sz="785" dirty="0"/>
          </a:p>
        </p:txBody>
      </p:sp>
      <p:sp>
        <p:nvSpPr>
          <p:cNvPr id="37" name="Text 34"/>
          <p:cNvSpPr/>
          <p:nvPr/>
        </p:nvSpPr>
        <p:spPr>
          <a:xfrm>
            <a:off x="5398052" y="2920616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 Bevonási Terv és Követelménykezelési Terv generálása</a:t>
            </a:r>
            <a:endParaRPr lang="en-US" sz="680" dirty="0"/>
          </a:p>
        </p:txBody>
      </p:sp>
      <p:sp>
        <p:nvSpPr>
          <p:cNvPr id="38" name="Shape 35"/>
          <p:cNvSpPr/>
          <p:nvPr/>
        </p:nvSpPr>
        <p:spPr>
          <a:xfrm>
            <a:off x="5098014" y="3193055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9" name="Text 36"/>
          <p:cNvSpPr/>
          <p:nvPr/>
        </p:nvSpPr>
        <p:spPr>
          <a:xfrm>
            <a:off x="5098014" y="3193055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40" name="Text 37"/>
          <p:cNvSpPr/>
          <p:nvPr/>
        </p:nvSpPr>
        <p:spPr>
          <a:xfrm>
            <a:off x="5398052" y="3193055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Végrehajtás</a:t>
            </a:r>
            <a:endParaRPr lang="en-US" sz="785" dirty="0"/>
          </a:p>
        </p:txBody>
      </p:sp>
      <p:sp>
        <p:nvSpPr>
          <p:cNvPr id="41" name="Text 38"/>
          <p:cNvSpPr/>
          <p:nvPr/>
        </p:nvSpPr>
        <p:spPr>
          <a:xfrm>
            <a:off x="5398052" y="3334954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Feltárási, Elemzési, Modellezési és Priorizálási modulok</a:t>
            </a:r>
            <a:endParaRPr lang="en-US" sz="680" dirty="0"/>
          </a:p>
        </p:txBody>
      </p:sp>
      <p:sp>
        <p:nvSpPr>
          <p:cNvPr id="42" name="Shape 39"/>
          <p:cNvSpPr/>
          <p:nvPr/>
        </p:nvSpPr>
        <p:spPr>
          <a:xfrm>
            <a:off x="5098014" y="3607393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3" name="Text 40"/>
          <p:cNvSpPr/>
          <p:nvPr/>
        </p:nvSpPr>
        <p:spPr>
          <a:xfrm>
            <a:off x="5098014" y="3607393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32" dirty="0"/>
          </a:p>
        </p:txBody>
      </p:sp>
      <p:sp>
        <p:nvSpPr>
          <p:cNvPr id="44" name="Text 41"/>
          <p:cNvSpPr/>
          <p:nvPr/>
        </p:nvSpPr>
        <p:spPr>
          <a:xfrm>
            <a:off x="5398052" y="3607393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Ellenőrzés és Szabályozás</a:t>
            </a:r>
            <a:endParaRPr lang="en-US" sz="785" dirty="0"/>
          </a:p>
        </p:txBody>
      </p:sp>
      <p:sp>
        <p:nvSpPr>
          <p:cNvPr id="45" name="Text 42"/>
          <p:cNvSpPr/>
          <p:nvPr/>
        </p:nvSpPr>
        <p:spPr>
          <a:xfrm>
            <a:off x="5398052" y="3756064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Nyomonkövethetőségi és változáskezelési funkciók</a:t>
            </a:r>
            <a:endParaRPr lang="en-US" sz="680" dirty="0"/>
          </a:p>
        </p:txBody>
      </p:sp>
      <p:sp>
        <p:nvSpPr>
          <p:cNvPr id="46" name="Shape 43"/>
          <p:cNvSpPr/>
          <p:nvPr/>
        </p:nvSpPr>
        <p:spPr>
          <a:xfrm>
            <a:off x="5098014" y="4021730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7" name="Text 44"/>
          <p:cNvSpPr/>
          <p:nvPr/>
        </p:nvSpPr>
        <p:spPr>
          <a:xfrm>
            <a:off x="5098014" y="4021730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732" dirty="0"/>
          </a:p>
        </p:txBody>
      </p:sp>
      <p:sp>
        <p:nvSpPr>
          <p:cNvPr id="48" name="Text 45"/>
          <p:cNvSpPr/>
          <p:nvPr/>
        </p:nvSpPr>
        <p:spPr>
          <a:xfrm>
            <a:off x="5398052" y="4021730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Kiadás</a:t>
            </a:r>
            <a:endParaRPr lang="en-US" sz="785" dirty="0"/>
          </a:p>
        </p:txBody>
      </p:sp>
      <p:sp>
        <p:nvSpPr>
          <p:cNvPr id="49" name="Text 46"/>
          <p:cNvSpPr/>
          <p:nvPr/>
        </p:nvSpPr>
        <p:spPr>
          <a:xfrm>
            <a:off x="5398052" y="4163629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Megoldásértékelési támogatás</a:t>
            </a:r>
            <a:endParaRPr lang="en-US" sz="680" dirty="0"/>
          </a:p>
        </p:txBody>
      </p:sp>
      <p:sp>
        <p:nvSpPr>
          <p:cNvPr id="50" name="Shape 47"/>
          <p:cNvSpPr/>
          <p:nvPr/>
        </p:nvSpPr>
        <p:spPr>
          <a:xfrm>
            <a:off x="5098014" y="4307264"/>
            <a:ext cx="3474458" cy="694339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1" name="Text 48"/>
          <p:cNvSpPr/>
          <p:nvPr/>
        </p:nvSpPr>
        <p:spPr>
          <a:xfrm>
            <a:off x="5205171" y="4425136"/>
            <a:ext cx="131288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Moduláris és Adaptálható:</a:t>
            </a:r>
            <a:endParaRPr lang="en-US" sz="732" dirty="0"/>
          </a:p>
        </p:txBody>
      </p:sp>
      <p:sp>
        <p:nvSpPr>
          <p:cNvPr id="52" name="Text 49"/>
          <p:cNvSpPr/>
          <p:nvPr/>
        </p:nvSpPr>
        <p:spPr>
          <a:xfrm>
            <a:off x="6518058" y="4425136"/>
            <a:ext cx="194555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architektúra alkalmazkodik különböző </a:t>
            </a:r>
            <a:endParaRPr lang="en-US" sz="732" dirty="0"/>
          </a:p>
        </p:txBody>
      </p:sp>
      <p:sp>
        <p:nvSpPr>
          <p:cNvPr id="53" name="Text 50"/>
          <p:cNvSpPr/>
          <p:nvPr/>
        </p:nvSpPr>
        <p:spPr>
          <a:xfrm>
            <a:off x="5205171" y="4585145"/>
            <a:ext cx="318201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projektmódszertanokhoz (prediktív, hibrid, adaptív/agilis), biztosítva </a:t>
            </a:r>
            <a:endParaRPr lang="en-US" sz="732" dirty="0"/>
          </a:p>
        </p:txBody>
      </p:sp>
      <p:sp>
        <p:nvSpPr>
          <p:cNvPr id="54" name="Text 51"/>
          <p:cNvSpPr/>
          <p:nvPr/>
        </p:nvSpPr>
        <p:spPr>
          <a:xfrm>
            <a:off x="5205171" y="4745154"/>
            <a:ext cx="22817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rugalmasságot és a szakmai megbízhatóságot. 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215188" y="-714375"/>
            <a:ext cx="2500313" cy="2500313"/>
          </a:xfrm>
          <a:prstGeom prst="ellipse">
            <a:avLst/>
          </a:prstGeom>
          <a:solidFill>
            <a:srgbClr val="FFFFFF">
              <a:alpha val="8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" name="Shape 1"/>
          <p:cNvSpPr/>
          <p:nvPr/>
        </p:nvSpPr>
        <p:spPr>
          <a:xfrm>
            <a:off x="-428625" y="4957483"/>
            <a:ext cx="1785938" cy="1785938"/>
          </a:xfrm>
          <a:prstGeom prst="ellipse">
            <a:avLst/>
          </a:prstGeom>
          <a:solidFill>
            <a:srgbClr val="FF6F00">
              <a:alpha val="8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" name="Text 2"/>
          <p:cNvSpPr/>
          <p:nvPr/>
        </p:nvSpPr>
        <p:spPr>
          <a:xfrm>
            <a:off x="1452558" y="465694"/>
            <a:ext cx="6238888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Összefoglalás és </a:t>
            </a:r>
            <a:r>
              <a:rPr lang="en-US" sz="2025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Kulcsfontosságú</a:t>
            </a: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hu-HU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Sikertényezők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571500" y="803962"/>
            <a:ext cx="3821906" cy="35004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Fő Előnyök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571500" y="1332600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8" name="Text 5"/>
          <p:cNvSpPr/>
          <p:nvPr/>
        </p:nvSpPr>
        <p:spPr>
          <a:xfrm>
            <a:off x="764381" y="1309383"/>
            <a:ext cx="12506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Átfogó keretrendszer: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2015068" y="1309383"/>
            <a:ext cx="23435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Hét integrált modul lefedi az üzleti elemzés 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764381" y="1492246"/>
            <a:ext cx="31061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teljes spektrumát a stratégiai elemzéstől a követelmények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764381" y="1675109"/>
            <a:ext cx="6624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validációjáig 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571500" y="2009777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3" name="Text 10"/>
          <p:cNvSpPr/>
          <p:nvPr/>
        </p:nvSpPr>
        <p:spPr>
          <a:xfrm>
            <a:off x="764381" y="1986560"/>
            <a:ext cx="13165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BACCM™ alapú érvelés: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2080896" y="1986560"/>
            <a:ext cx="19161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Hat alapkoncepció (Változás, Igény, 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764381" y="2169423"/>
            <a:ext cx="34226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Megoldás, Érdekelt fél, Érték, Kontextus) biztosítja a konzisztens 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764381" y="2352286"/>
            <a:ext cx="8031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döntéshozatalt </a:t>
            </a:r>
            <a:endParaRPr lang="en-US" sz="837" dirty="0"/>
          </a:p>
        </p:txBody>
      </p:sp>
      <p:sp>
        <p:nvSpPr>
          <p:cNvPr id="17" name="Shape 14"/>
          <p:cNvSpPr/>
          <p:nvPr/>
        </p:nvSpPr>
        <p:spPr>
          <a:xfrm>
            <a:off x="571500" y="2686954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8" name="Text 15"/>
          <p:cNvSpPr/>
          <p:nvPr/>
        </p:nvSpPr>
        <p:spPr>
          <a:xfrm>
            <a:off x="764381" y="2663737"/>
            <a:ext cx="12739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elemzés: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2038369" y="2663737"/>
            <a:ext cx="19437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PESTLE, SWOT, TOWS és érdekelt fél 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764381" y="2846600"/>
            <a:ext cx="25859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elemzések folyamatos, valós idejű monitorozása </a:t>
            </a:r>
            <a:endParaRPr lang="en-US" sz="837" dirty="0"/>
          </a:p>
        </p:txBody>
      </p:sp>
      <p:sp>
        <p:nvSpPr>
          <p:cNvPr id="21" name="Shape 18"/>
          <p:cNvSpPr/>
          <p:nvPr/>
        </p:nvSpPr>
        <p:spPr>
          <a:xfrm>
            <a:off x="571500" y="3181268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2" name="Text 19"/>
          <p:cNvSpPr/>
          <p:nvPr/>
        </p:nvSpPr>
        <p:spPr>
          <a:xfrm>
            <a:off x="764381" y="3158051"/>
            <a:ext cx="18390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Intelligens követelménykezelés: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2603478" y="3158051"/>
            <a:ext cx="15571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Teljes életciklus támogatás a 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764381" y="3340914"/>
            <a:ext cx="20599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feltárástól a verifikációig és validációig </a:t>
            </a:r>
            <a:endParaRPr lang="en-US" sz="837" dirty="0"/>
          </a:p>
        </p:txBody>
      </p:sp>
      <p:sp>
        <p:nvSpPr>
          <p:cNvPr id="25" name="Shape 22"/>
          <p:cNvSpPr/>
          <p:nvPr/>
        </p:nvSpPr>
        <p:spPr>
          <a:xfrm>
            <a:off x="571500" y="3675582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6" name="Text 23"/>
          <p:cNvSpPr/>
          <p:nvPr/>
        </p:nvSpPr>
        <p:spPr>
          <a:xfrm>
            <a:off x="764381" y="3652365"/>
            <a:ext cx="11370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Vizuális modellezés: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1901437" y="3652365"/>
            <a:ext cx="23267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BPMN-alapú folyamatoptimalizálás és szűk 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764381" y="3835228"/>
            <a:ext cx="16019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keresztmetszetek azonosítása </a:t>
            </a:r>
            <a:endParaRPr lang="en-US" sz="837" dirty="0"/>
          </a:p>
        </p:txBody>
      </p:sp>
      <p:sp>
        <p:nvSpPr>
          <p:cNvPr id="29" name="Shape 26"/>
          <p:cNvSpPr/>
          <p:nvPr/>
        </p:nvSpPr>
        <p:spPr>
          <a:xfrm>
            <a:off x="571500" y="4169896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0" name="Text 27"/>
          <p:cNvSpPr/>
          <p:nvPr/>
        </p:nvSpPr>
        <p:spPr>
          <a:xfrm>
            <a:off x="764381" y="4146679"/>
            <a:ext cx="116267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Szakmai megfelelés: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1927054" y="4146679"/>
            <a:ext cx="20602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PMI Üzleti Elemzési Útmutatóhoz való 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764381" y="4329542"/>
            <a:ext cx="28399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igazítás biztosítja az auditálhatóságot és hitelességet 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4750594" y="803962"/>
            <a:ext cx="3821906" cy="35004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Implementációs Szempontok</a:t>
            </a:r>
            <a:endParaRPr lang="en-US" sz="1350" dirty="0"/>
          </a:p>
        </p:txBody>
      </p:sp>
      <p:sp>
        <p:nvSpPr>
          <p:cNvPr id="34" name="Shape 31"/>
          <p:cNvSpPr/>
          <p:nvPr/>
        </p:nvSpPr>
        <p:spPr>
          <a:xfrm>
            <a:off x="4750594" y="1296881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5" name="Text 32"/>
          <p:cNvSpPr/>
          <p:nvPr/>
        </p:nvSpPr>
        <p:spPr>
          <a:xfrm>
            <a:off x="4750594" y="1296881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5086350" y="1296881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Moduláris Felépítés</a:t>
            </a:r>
            <a:endParaRPr lang="en-US" sz="837" dirty="0"/>
          </a:p>
        </p:txBody>
      </p:sp>
      <p:sp>
        <p:nvSpPr>
          <p:cNvPr id="37" name="Text 34"/>
          <p:cNvSpPr/>
          <p:nvPr/>
        </p:nvSpPr>
        <p:spPr>
          <a:xfrm>
            <a:off x="5086350" y="1496906"/>
            <a:ext cx="34861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architektúra lehetővé teszi a fokozatos bevezetést és testreszabást a szervezeti igények szerint</a:t>
            </a:r>
            <a:endParaRPr lang="en-US" sz="732" dirty="0"/>
          </a:p>
        </p:txBody>
      </p:sp>
      <p:sp>
        <p:nvSpPr>
          <p:cNvPr id="38" name="Shape 35"/>
          <p:cNvSpPr/>
          <p:nvPr/>
        </p:nvSpPr>
        <p:spPr>
          <a:xfrm>
            <a:off x="4750594" y="1925531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9" name="Text 36"/>
          <p:cNvSpPr/>
          <p:nvPr/>
        </p:nvSpPr>
        <p:spPr>
          <a:xfrm>
            <a:off x="4750594" y="1925531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40" name="Text 37"/>
          <p:cNvSpPr/>
          <p:nvPr/>
        </p:nvSpPr>
        <p:spPr>
          <a:xfrm>
            <a:off x="5086350" y="1925531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Módszertani Rugalmasság</a:t>
            </a:r>
            <a:endParaRPr lang="en-US" sz="837" dirty="0"/>
          </a:p>
        </p:txBody>
      </p:sp>
      <p:sp>
        <p:nvSpPr>
          <p:cNvPr id="41" name="Text 38"/>
          <p:cNvSpPr/>
          <p:nvPr/>
        </p:nvSpPr>
        <p:spPr>
          <a:xfrm>
            <a:off x="5086350" y="2125556"/>
            <a:ext cx="34861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Adaptálható prediktív, hibrid és agilis projektmódszertanokhoz egyaránt</a:t>
            </a:r>
            <a:endParaRPr lang="en-US" sz="732" dirty="0"/>
          </a:p>
        </p:txBody>
      </p:sp>
      <p:sp>
        <p:nvSpPr>
          <p:cNvPr id="42" name="Shape 39"/>
          <p:cNvSpPr/>
          <p:nvPr/>
        </p:nvSpPr>
        <p:spPr>
          <a:xfrm>
            <a:off x="4750594" y="2404162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3" name="Text 40"/>
          <p:cNvSpPr/>
          <p:nvPr/>
        </p:nvSpPr>
        <p:spPr>
          <a:xfrm>
            <a:off x="4750594" y="2404162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44" name="Text 41"/>
          <p:cNvSpPr/>
          <p:nvPr/>
        </p:nvSpPr>
        <p:spPr>
          <a:xfrm>
            <a:off x="5086350" y="2404162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Adatintegráció</a:t>
            </a:r>
            <a:endParaRPr lang="en-US" sz="837" dirty="0"/>
          </a:p>
        </p:txBody>
      </p:sp>
      <p:sp>
        <p:nvSpPr>
          <p:cNvPr id="45" name="Text 42"/>
          <p:cNvSpPr/>
          <p:nvPr/>
        </p:nvSpPr>
        <p:spPr>
          <a:xfrm>
            <a:off x="5086350" y="2604187"/>
            <a:ext cx="34861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Valós idejű adatfolyamok és meglévő vállalati rendszerekkel való integráció szükségessége</a:t>
            </a:r>
            <a:endParaRPr lang="en-US" sz="732" dirty="0"/>
          </a:p>
        </p:txBody>
      </p:sp>
      <p:sp>
        <p:nvSpPr>
          <p:cNvPr id="46" name="Shape 43"/>
          <p:cNvSpPr/>
          <p:nvPr/>
        </p:nvSpPr>
        <p:spPr>
          <a:xfrm>
            <a:off x="4750594" y="3032812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47" name="Text 44"/>
          <p:cNvSpPr/>
          <p:nvPr/>
        </p:nvSpPr>
        <p:spPr>
          <a:xfrm>
            <a:off x="4750594" y="3032812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48" name="Text 45"/>
          <p:cNvSpPr/>
          <p:nvPr/>
        </p:nvSpPr>
        <p:spPr>
          <a:xfrm>
            <a:off x="5086350" y="3032812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Folyamatos Fejlesztés</a:t>
            </a:r>
            <a:endParaRPr lang="en-US" sz="837" dirty="0"/>
          </a:p>
        </p:txBody>
      </p:sp>
      <p:sp>
        <p:nvSpPr>
          <p:cNvPr id="49" name="Text 46"/>
          <p:cNvSpPr/>
          <p:nvPr/>
        </p:nvSpPr>
        <p:spPr>
          <a:xfrm>
            <a:off x="5086350" y="3232837"/>
            <a:ext cx="34861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MI tudásgráfjának és érvelési képességeinek folyamatos finomítása a használat során</a:t>
            </a:r>
            <a:endParaRPr lang="en-US" sz="732" dirty="0"/>
          </a:p>
        </p:txBody>
      </p:sp>
      <p:sp>
        <p:nvSpPr>
          <p:cNvPr id="50" name="Shape 47"/>
          <p:cNvSpPr/>
          <p:nvPr/>
        </p:nvSpPr>
        <p:spPr>
          <a:xfrm>
            <a:off x="4750594" y="3661462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1" name="Text 48"/>
          <p:cNvSpPr/>
          <p:nvPr/>
        </p:nvSpPr>
        <p:spPr>
          <a:xfrm>
            <a:off x="4750594" y="3661462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  <p:sp>
        <p:nvSpPr>
          <p:cNvPr id="52" name="Text 49"/>
          <p:cNvSpPr/>
          <p:nvPr/>
        </p:nvSpPr>
        <p:spPr>
          <a:xfrm>
            <a:off x="5086350" y="3661462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Átláthatóság és Bizalom</a:t>
            </a:r>
            <a:endParaRPr lang="en-US" sz="837" dirty="0"/>
          </a:p>
        </p:txBody>
      </p:sp>
      <p:sp>
        <p:nvSpPr>
          <p:cNvPr id="53" name="Text 50"/>
          <p:cNvSpPr/>
          <p:nvPr/>
        </p:nvSpPr>
        <p:spPr>
          <a:xfrm>
            <a:off x="5086350" y="3861487"/>
            <a:ext cx="34861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Minden döntés és javaslat visszavezethető a PMI folyamatokra és BACCM™ keretrendszerre</a:t>
            </a:r>
            <a:endParaRPr lang="en-US" sz="732" dirty="0"/>
          </a:p>
        </p:txBody>
      </p:sp>
      <p:sp>
        <p:nvSpPr>
          <p:cNvPr id="54" name="Shape 51"/>
          <p:cNvSpPr/>
          <p:nvPr/>
        </p:nvSpPr>
        <p:spPr>
          <a:xfrm>
            <a:off x="968586" y="4531118"/>
            <a:ext cx="7288107" cy="484994"/>
          </a:xfrm>
          <a:prstGeom prst="rect">
            <a:avLst/>
          </a:prstGeom>
          <a:solidFill>
            <a:srgbClr val="FF6F00">
              <a:alpha val="15000"/>
            </a:srgbClr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5" name="Text 52"/>
          <p:cNvSpPr/>
          <p:nvPr/>
        </p:nvSpPr>
        <p:spPr>
          <a:xfrm>
            <a:off x="1051889" y="4585686"/>
            <a:ext cx="39974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autonóm üzleti elemző MI az üzleti elemzés passzív eszközből </a:t>
            </a:r>
            <a:endParaRPr lang="en-US" sz="942" dirty="0"/>
          </a:p>
        </p:txBody>
      </p:sp>
      <p:sp>
        <p:nvSpPr>
          <p:cNvPr id="56" name="Text 53"/>
          <p:cNvSpPr/>
          <p:nvPr/>
        </p:nvSpPr>
        <p:spPr>
          <a:xfrm>
            <a:off x="5049292" y="4585686"/>
            <a:ext cx="172680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aktív, intelligens partnerré</a:t>
            </a:r>
            <a:endParaRPr lang="en-US" sz="942" dirty="0"/>
          </a:p>
        </p:txBody>
      </p:sp>
      <p:sp>
        <p:nvSpPr>
          <p:cNvPr id="57" name="Text 54"/>
          <p:cNvSpPr/>
          <p:nvPr/>
        </p:nvSpPr>
        <p:spPr>
          <a:xfrm>
            <a:off x="6776098" y="4585686"/>
            <a:ext cx="131598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alakítja, amely képes </a:t>
            </a:r>
            <a:endParaRPr lang="en-US" sz="942" dirty="0"/>
          </a:p>
        </p:txBody>
      </p:sp>
      <p:sp>
        <p:nvSpPr>
          <p:cNvPr id="58" name="Text 55"/>
          <p:cNvSpPr/>
          <p:nvPr/>
        </p:nvSpPr>
        <p:spPr>
          <a:xfrm>
            <a:off x="1262462" y="4791404"/>
            <a:ext cx="661904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betekintést nyújtani, komplex elemzéseket végezni és szakmailag védhető döntéseket támogatni. </a:t>
            </a:r>
            <a:endParaRPr lang="en-US" sz="94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MI Architektúra Áttekintése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571500" y="1100138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" name="Text 2"/>
          <p:cNvSpPr/>
          <p:nvPr/>
        </p:nvSpPr>
        <p:spPr>
          <a:xfrm>
            <a:off x="571500" y="1100138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071563" y="1100138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Alapvető Ontológia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1071563" y="1371600"/>
            <a:ext cx="3393281" cy="4822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üzleti elemző mandátum és a BACCM™ keretrendszer hat alapkoncepciója: Változás, Igény, Megoldás, Érdekelt fél, Érték és Kontextus</a:t>
            </a:r>
            <a:endParaRPr lang="en-US" sz="785" dirty="0"/>
          </a:p>
        </p:txBody>
      </p:sp>
      <p:sp>
        <p:nvSpPr>
          <p:cNvPr id="8" name="Shape 5"/>
          <p:cNvSpPr/>
          <p:nvPr/>
        </p:nvSpPr>
        <p:spPr>
          <a:xfrm>
            <a:off x="4679156" y="1100138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9" name="Text 6"/>
          <p:cNvSpPr/>
          <p:nvPr/>
        </p:nvSpPr>
        <p:spPr>
          <a:xfrm>
            <a:off x="4679156" y="1100138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5179219" y="1100138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Elemző Motor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5179219" y="1371600"/>
            <a:ext cx="3393281" cy="4822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PESTLE elemzés a makrokörnyezet feltérképezésére és dinamikus SWOT elemzés a stratégiai kontextus meghatározására</a:t>
            </a:r>
            <a:endParaRPr lang="en-US" sz="785" dirty="0"/>
          </a:p>
        </p:txBody>
      </p:sp>
      <p:sp>
        <p:nvSpPr>
          <p:cNvPr id="12" name="Shape 9"/>
          <p:cNvSpPr/>
          <p:nvPr/>
        </p:nvSpPr>
        <p:spPr>
          <a:xfrm>
            <a:off x="571500" y="2068116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3" name="Text 10"/>
          <p:cNvSpPr/>
          <p:nvPr/>
        </p:nvSpPr>
        <p:spPr>
          <a:xfrm>
            <a:off x="571500" y="2068116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1071563" y="2068116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Felek Kezelése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1071563" y="2339578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azonosítás, intelligens elemzés és térképezés, valamint testreszabott bevonási és kommunikációs terv generálása</a:t>
            </a:r>
            <a:endParaRPr lang="en-US" sz="785" dirty="0"/>
          </a:p>
        </p:txBody>
      </p:sp>
      <p:sp>
        <p:nvSpPr>
          <p:cNvPr id="16" name="Shape 13"/>
          <p:cNvSpPr/>
          <p:nvPr/>
        </p:nvSpPr>
        <p:spPr>
          <a:xfrm>
            <a:off x="4679156" y="2068116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7" name="Text 14"/>
          <p:cNvSpPr/>
          <p:nvPr/>
        </p:nvSpPr>
        <p:spPr>
          <a:xfrm>
            <a:off x="4679156" y="2068116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5179219" y="2068116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Életciklusa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5179219" y="2339578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Intelligens feltárás, elemzés, dokumentálás és modellezés, valamint automatizált verifikációs és validációs protokollok</a:t>
            </a:r>
            <a:endParaRPr lang="en-US" sz="785" dirty="0"/>
          </a:p>
        </p:txBody>
      </p:sp>
      <p:sp>
        <p:nvSpPr>
          <p:cNvPr id="20" name="Shape 17"/>
          <p:cNvSpPr/>
          <p:nvPr/>
        </p:nvSpPr>
        <p:spPr>
          <a:xfrm>
            <a:off x="571500" y="2875359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1" name="Text 18"/>
          <p:cNvSpPr/>
          <p:nvPr/>
        </p:nvSpPr>
        <p:spPr>
          <a:xfrm>
            <a:off x="571500" y="2875359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1350" dirty="0"/>
          </a:p>
        </p:txBody>
      </p:sp>
      <p:sp>
        <p:nvSpPr>
          <p:cNvPr id="22" name="Text 19"/>
          <p:cNvSpPr/>
          <p:nvPr/>
        </p:nvSpPr>
        <p:spPr>
          <a:xfrm>
            <a:off x="1071563" y="2875359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Megoldásmodellezés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1071563" y="3146822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folyamatmodellezés BPMN használatával az As-Is és To-Be folyamatok vizualizálására és optimalizálására</a:t>
            </a:r>
            <a:endParaRPr lang="en-US" sz="785" dirty="0"/>
          </a:p>
        </p:txBody>
      </p:sp>
      <p:sp>
        <p:nvSpPr>
          <p:cNvPr id="24" name="Shape 21"/>
          <p:cNvSpPr/>
          <p:nvPr/>
        </p:nvSpPr>
        <p:spPr>
          <a:xfrm>
            <a:off x="4679156" y="2875359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5" name="Text 22"/>
          <p:cNvSpPr/>
          <p:nvPr/>
        </p:nvSpPr>
        <p:spPr>
          <a:xfrm>
            <a:off x="4679156" y="2875359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1350" dirty="0"/>
          </a:p>
        </p:txBody>
      </p:sp>
      <p:sp>
        <p:nvSpPr>
          <p:cNvPr id="26" name="Text 23"/>
          <p:cNvSpPr/>
          <p:nvPr/>
        </p:nvSpPr>
        <p:spPr>
          <a:xfrm>
            <a:off x="5179219" y="2875359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Döntéstámogatás</a:t>
            </a:r>
            <a:endParaRPr lang="en-US" sz="1046" dirty="0"/>
          </a:p>
        </p:txBody>
      </p:sp>
      <p:sp>
        <p:nvSpPr>
          <p:cNvPr id="27" name="Text 24"/>
          <p:cNvSpPr/>
          <p:nvPr/>
        </p:nvSpPr>
        <p:spPr>
          <a:xfrm>
            <a:off x="5179219" y="3146822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eset generálás költség-haszon elemzéssel és MoSCoW priorizálási keretrendszer alkalmazása</a:t>
            </a:r>
            <a:endParaRPr lang="en-US" sz="785" dirty="0"/>
          </a:p>
        </p:txBody>
      </p:sp>
      <p:sp>
        <p:nvSpPr>
          <p:cNvPr id="28" name="Shape 25"/>
          <p:cNvSpPr/>
          <p:nvPr/>
        </p:nvSpPr>
        <p:spPr>
          <a:xfrm>
            <a:off x="571500" y="3682603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9" name="Text 26"/>
          <p:cNvSpPr/>
          <p:nvPr/>
        </p:nvSpPr>
        <p:spPr>
          <a:xfrm>
            <a:off x="571500" y="3682603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1350" dirty="0"/>
          </a:p>
        </p:txBody>
      </p:sp>
      <p:sp>
        <p:nvSpPr>
          <p:cNvPr id="30" name="Text 27"/>
          <p:cNvSpPr/>
          <p:nvPr/>
        </p:nvSpPr>
        <p:spPr>
          <a:xfrm>
            <a:off x="1071563" y="3682603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Architektúrális Szintézis</a:t>
            </a:r>
            <a:endParaRPr lang="en-US" sz="1046" dirty="0"/>
          </a:p>
        </p:txBody>
      </p:sp>
      <p:sp>
        <p:nvSpPr>
          <p:cNvPr id="31" name="Text 28"/>
          <p:cNvSpPr/>
          <p:nvPr/>
        </p:nvSpPr>
        <p:spPr>
          <a:xfrm>
            <a:off x="1071563" y="3954066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Magas szintű architektúrális terv és illeszkedés a PMI Üzleti Elemzési Útmutatójához a szakmai szigor biztosítására</a:t>
            </a:r>
            <a:endParaRPr lang="en-US" sz="78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Alapvető Ontológia és BACCM™ Keretrendszer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064419"/>
            <a:ext cx="80010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Üzleti Elemző MI Mandátuma</a:t>
            </a:r>
            <a:endParaRPr lang="en-US" sz="1238" dirty="0"/>
          </a:p>
        </p:txBody>
      </p:sp>
      <p:sp>
        <p:nvSpPr>
          <p:cNvPr id="5" name="Text 2"/>
          <p:cNvSpPr/>
          <p:nvPr/>
        </p:nvSpPr>
        <p:spPr>
          <a:xfrm>
            <a:off x="571500" y="1419820"/>
            <a:ext cx="529678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elsődleges irányelve az üzleti folyamatok, termékek, szolgáltatások és szoftverek elemzése a 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5660894" y="1419820"/>
            <a:ext cx="12738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hatékonyság növelése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7142159" y="1419820"/>
            <a:ext cx="3262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és az 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7468372" y="1419820"/>
            <a:ext cx="7164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adatvezérelt 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571500" y="1602684"/>
            <a:ext cx="5305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döntések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1102091" y="1602684"/>
            <a:ext cx="73139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előmozdítása érdekében. Az MI közvetítőként funkcionál az üzleti érdekelt felek és a technikai csapatok között, lefordítva a magas szintű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571500" y="1785547"/>
            <a:ext cx="27181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célokat részletes technikai követelményekké. 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571500" y="2205940"/>
            <a:ext cx="80010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BACCM™ Hat Alapkoncepciója</a:t>
            </a:r>
            <a:endParaRPr lang="en-US" sz="1238" dirty="0"/>
          </a:p>
        </p:txBody>
      </p:sp>
      <p:sp>
        <p:nvSpPr>
          <p:cNvPr id="13" name="Shape 10"/>
          <p:cNvSpPr/>
          <p:nvPr/>
        </p:nvSpPr>
        <p:spPr>
          <a:xfrm>
            <a:off x="571500" y="2548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4" name="Text 11"/>
          <p:cNvSpPr/>
          <p:nvPr/>
        </p:nvSpPr>
        <p:spPr>
          <a:xfrm>
            <a:off x="714375" y="2691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Igény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714375" y="2941746"/>
            <a:ext cx="2286000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Egy megoldandó probléma vagy megragadandó lehetőség, amely minden elemzés elsődleges kiváltó oka</a:t>
            </a:r>
            <a:endParaRPr lang="en-US" sz="732" dirty="0"/>
          </a:p>
        </p:txBody>
      </p:sp>
      <p:sp>
        <p:nvSpPr>
          <p:cNvPr id="16" name="Shape 13"/>
          <p:cNvSpPr/>
          <p:nvPr/>
        </p:nvSpPr>
        <p:spPr>
          <a:xfrm>
            <a:off x="3286125" y="2548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7" name="Text 14"/>
          <p:cNvSpPr/>
          <p:nvPr/>
        </p:nvSpPr>
        <p:spPr>
          <a:xfrm>
            <a:off x="3429000" y="2691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Változás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3429000" y="2941746"/>
            <a:ext cx="228600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Minden javasolt cselekvés vagy megoldás, amely az igény kezelésére irányul</a:t>
            </a:r>
            <a:endParaRPr lang="en-US" sz="732" dirty="0"/>
          </a:p>
        </p:txBody>
      </p:sp>
      <p:sp>
        <p:nvSpPr>
          <p:cNvPr id="19" name="Shape 16"/>
          <p:cNvSpPr/>
          <p:nvPr/>
        </p:nvSpPr>
        <p:spPr>
          <a:xfrm>
            <a:off x="6000750" y="2548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0" name="Text 17"/>
          <p:cNvSpPr/>
          <p:nvPr/>
        </p:nvSpPr>
        <p:spPr>
          <a:xfrm>
            <a:off x="6143625" y="2691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6143625" y="2941746"/>
            <a:ext cx="228600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igény kielégítésének specifikus módja egy adott kontextusban</a:t>
            </a:r>
            <a:endParaRPr lang="en-US" sz="732" dirty="0"/>
          </a:p>
        </p:txBody>
      </p:sp>
      <p:sp>
        <p:nvSpPr>
          <p:cNvPr id="22" name="Shape 19"/>
          <p:cNvSpPr/>
          <p:nvPr/>
        </p:nvSpPr>
        <p:spPr>
          <a:xfrm>
            <a:off x="571500" y="3691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3" name="Text 20"/>
          <p:cNvSpPr/>
          <p:nvPr/>
        </p:nvSpPr>
        <p:spPr>
          <a:xfrm>
            <a:off x="714375" y="3834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714375" y="4084746"/>
            <a:ext cx="228600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Minden érintett személy vagy szervezet, akinek egyedi nézőpontja van a változásra</a:t>
            </a:r>
            <a:endParaRPr lang="en-US" sz="732" dirty="0"/>
          </a:p>
        </p:txBody>
      </p:sp>
      <p:sp>
        <p:nvSpPr>
          <p:cNvPr id="25" name="Shape 22"/>
          <p:cNvSpPr/>
          <p:nvPr/>
        </p:nvSpPr>
        <p:spPr>
          <a:xfrm>
            <a:off x="3286125" y="3691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6" name="Text 23"/>
          <p:cNvSpPr/>
          <p:nvPr/>
        </p:nvSpPr>
        <p:spPr>
          <a:xfrm>
            <a:off x="3429000" y="3834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Érték</a:t>
            </a:r>
            <a:endParaRPr lang="en-US" sz="942" dirty="0"/>
          </a:p>
        </p:txBody>
      </p:sp>
      <p:sp>
        <p:nvSpPr>
          <p:cNvPr id="27" name="Text 24"/>
          <p:cNvSpPr/>
          <p:nvPr/>
        </p:nvSpPr>
        <p:spPr>
          <a:xfrm>
            <a:off x="3429000" y="4084746"/>
            <a:ext cx="2286000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megoldás hasznossága, fontossága vagy értéke az érdekelt felek számára – a siker végső mércéje</a:t>
            </a:r>
            <a:endParaRPr lang="en-US" sz="732" dirty="0"/>
          </a:p>
        </p:txBody>
      </p:sp>
      <p:sp>
        <p:nvSpPr>
          <p:cNvPr id="28" name="Shape 25"/>
          <p:cNvSpPr/>
          <p:nvPr/>
        </p:nvSpPr>
        <p:spPr>
          <a:xfrm>
            <a:off x="6000750" y="3691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9" name="Text 26"/>
          <p:cNvSpPr/>
          <p:nvPr/>
        </p:nvSpPr>
        <p:spPr>
          <a:xfrm>
            <a:off x="6143625" y="3834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Kontextus</a:t>
            </a:r>
            <a:endParaRPr lang="en-US" sz="942" dirty="0"/>
          </a:p>
        </p:txBody>
      </p:sp>
      <p:sp>
        <p:nvSpPr>
          <p:cNvPr id="30" name="Text 27"/>
          <p:cNvSpPr/>
          <p:nvPr/>
        </p:nvSpPr>
        <p:spPr>
          <a:xfrm>
            <a:off x="6143625" y="4084746"/>
            <a:ext cx="2286000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specifikus környezet (vállalati kultúra, piaci feltételek, szabályozói környezet), amelyben az elemzés történik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Elemző Motor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100138"/>
            <a:ext cx="3857625" cy="35004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PESTLE Elemzés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71500" y="1593056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Fókusz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571500" y="1821656"/>
            <a:ext cx="385762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makrokörnyezet folyamatos feltérképezése és a szervezetet befolyásoló külső tényezők azonosítása </a:t>
            </a:r>
            <a:endParaRPr lang="en-US" sz="785" dirty="0"/>
          </a:p>
        </p:txBody>
      </p:sp>
      <p:sp>
        <p:nvSpPr>
          <p:cNvPr id="7" name="Text 4"/>
          <p:cNvSpPr/>
          <p:nvPr/>
        </p:nvSpPr>
        <p:spPr>
          <a:xfrm>
            <a:off x="571500" y="2321719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Tevékenységek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571500" y="2550319"/>
            <a:ext cx="1885950" cy="160734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Politikai tényezők elemzése</a:t>
            </a:r>
            <a:endParaRPr lang="en-US" sz="785" dirty="0"/>
          </a:p>
        </p:txBody>
      </p:sp>
      <p:sp>
        <p:nvSpPr>
          <p:cNvPr id="9" name="Text 6"/>
          <p:cNvSpPr/>
          <p:nvPr/>
        </p:nvSpPr>
        <p:spPr>
          <a:xfrm>
            <a:off x="2543175" y="2550319"/>
            <a:ext cx="1885950" cy="160734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Gazdasági mutatók figyelése</a:t>
            </a:r>
            <a:endParaRPr lang="en-US" sz="785" dirty="0"/>
          </a:p>
        </p:txBody>
      </p:sp>
      <p:sp>
        <p:nvSpPr>
          <p:cNvPr id="10" name="Text 7"/>
          <p:cNvSpPr/>
          <p:nvPr/>
        </p:nvSpPr>
        <p:spPr>
          <a:xfrm>
            <a:off x="571500" y="2796778"/>
            <a:ext cx="1885950" cy="32146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Társadalmi trendek azonosítása</a:t>
            </a:r>
            <a:endParaRPr lang="en-US" sz="785" dirty="0"/>
          </a:p>
        </p:txBody>
      </p:sp>
      <p:sp>
        <p:nvSpPr>
          <p:cNvPr id="11" name="Text 8"/>
          <p:cNvSpPr/>
          <p:nvPr/>
        </p:nvSpPr>
        <p:spPr>
          <a:xfrm>
            <a:off x="2543175" y="2796778"/>
            <a:ext cx="1885950" cy="32146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Technológiai fejlődés nyomon követése</a:t>
            </a:r>
            <a:endParaRPr lang="en-US" sz="785" dirty="0"/>
          </a:p>
        </p:txBody>
      </p:sp>
      <p:sp>
        <p:nvSpPr>
          <p:cNvPr id="12" name="Text 9"/>
          <p:cNvSpPr/>
          <p:nvPr/>
        </p:nvSpPr>
        <p:spPr>
          <a:xfrm>
            <a:off x="571500" y="3203972"/>
            <a:ext cx="1885950" cy="160734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Jogi változások monitorozása</a:t>
            </a:r>
            <a:endParaRPr lang="en-US" sz="785" dirty="0"/>
          </a:p>
        </p:txBody>
      </p:sp>
      <p:sp>
        <p:nvSpPr>
          <p:cNvPr id="13" name="Text 10"/>
          <p:cNvSpPr/>
          <p:nvPr/>
        </p:nvSpPr>
        <p:spPr>
          <a:xfrm>
            <a:off x="2543175" y="3203972"/>
            <a:ext cx="1885950" cy="160734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Környezeti tényezők értékelése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571500" y="3543300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571500" y="3771900"/>
            <a:ext cx="385762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Valós idejű adatfolyamok: jogszabálykövetők, gazdasági jelentések, piackutatási adatok, technológiai folyóiratok </a:t>
            </a:r>
            <a:endParaRPr lang="en-US" sz="785" dirty="0"/>
          </a:p>
        </p:txBody>
      </p:sp>
      <p:sp>
        <p:nvSpPr>
          <p:cNvPr id="16" name="Text 13"/>
          <p:cNvSpPr/>
          <p:nvPr/>
        </p:nvSpPr>
        <p:spPr>
          <a:xfrm>
            <a:off x="571500" y="4271963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571500" y="4507706"/>
            <a:ext cx="126553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Élő stratégiai műszerfal</a:t>
            </a:r>
            <a:endParaRPr lang="en-US" sz="785" dirty="0"/>
          </a:p>
        </p:txBody>
      </p:sp>
      <p:sp>
        <p:nvSpPr>
          <p:cNvPr id="18" name="Text 15"/>
          <p:cNvSpPr/>
          <p:nvPr/>
        </p:nvSpPr>
        <p:spPr>
          <a:xfrm>
            <a:off x="1837032" y="4507706"/>
            <a:ext cx="219971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külső környezet változásainak folyamatos </a:t>
            </a:r>
            <a:endParaRPr lang="en-US" sz="785" dirty="0"/>
          </a:p>
        </p:txBody>
      </p:sp>
      <p:sp>
        <p:nvSpPr>
          <p:cNvPr id="19" name="Text 16"/>
          <p:cNvSpPr/>
          <p:nvPr/>
        </p:nvSpPr>
        <p:spPr>
          <a:xfrm>
            <a:off x="571500" y="4668441"/>
            <a:ext cx="182659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monitorozásával és hatáselemzéssel </a:t>
            </a:r>
            <a:endParaRPr lang="en-US" sz="785" dirty="0"/>
          </a:p>
        </p:txBody>
      </p:sp>
      <p:sp>
        <p:nvSpPr>
          <p:cNvPr id="20" name="Text 17"/>
          <p:cNvSpPr/>
          <p:nvPr/>
        </p:nvSpPr>
        <p:spPr>
          <a:xfrm>
            <a:off x="4714875" y="1100138"/>
            <a:ext cx="3857625" cy="35004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SWOT &amp; TOWS Elemzés</a:t>
            </a:r>
            <a:endParaRPr lang="en-US" sz="1350" dirty="0"/>
          </a:p>
        </p:txBody>
      </p:sp>
      <p:sp>
        <p:nvSpPr>
          <p:cNvPr id="21" name="Text 18"/>
          <p:cNvSpPr/>
          <p:nvPr/>
        </p:nvSpPr>
        <p:spPr>
          <a:xfrm>
            <a:off x="4714875" y="1593056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Fókusz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4714875" y="1821656"/>
            <a:ext cx="385762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Belső erősségek és gyengeségek összekapcsolása a külső lehetőségekkel és fenyegetésekkel stratégiai javaslatok generálására 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4714875" y="2321719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Tevékenységek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4714875" y="2550319"/>
            <a:ext cx="385762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Belső vállalati dokumentumok feldolgozása, PESTLE eredmények importálása, TOWS stratégiai párosítás végrehajtása </a:t>
            </a:r>
            <a:endParaRPr lang="en-US" sz="785" dirty="0"/>
          </a:p>
        </p:txBody>
      </p:sp>
      <p:sp>
        <p:nvSpPr>
          <p:cNvPr id="25" name="Text 22"/>
          <p:cNvSpPr/>
          <p:nvPr/>
        </p:nvSpPr>
        <p:spPr>
          <a:xfrm>
            <a:off x="4714875" y="3050381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TOWS Stratégiai Párosítás</a:t>
            </a:r>
            <a:endParaRPr lang="en-US" sz="837" dirty="0"/>
          </a:p>
        </p:txBody>
      </p:sp>
      <p:sp>
        <p:nvSpPr>
          <p:cNvPr id="26" name="Shape 23"/>
          <p:cNvSpPr/>
          <p:nvPr/>
        </p:nvSpPr>
        <p:spPr>
          <a:xfrm>
            <a:off x="4714875" y="3328988"/>
            <a:ext cx="1875234" cy="71437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27" name="Text 24"/>
          <p:cNvSpPr/>
          <p:nvPr/>
        </p:nvSpPr>
        <p:spPr>
          <a:xfrm>
            <a:off x="4822031" y="3436144"/>
            <a:ext cx="166092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Maxi-Maxi (E-L)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4822031" y="3629025"/>
            <a:ext cx="16609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Erősségek használata a lehetőségek maximalizálására</a:t>
            </a:r>
            <a:endParaRPr lang="en-US" sz="680" dirty="0"/>
          </a:p>
        </p:txBody>
      </p:sp>
      <p:sp>
        <p:nvSpPr>
          <p:cNvPr id="29" name="Shape 26"/>
          <p:cNvSpPr/>
          <p:nvPr/>
        </p:nvSpPr>
        <p:spPr>
          <a:xfrm>
            <a:off x="6697266" y="3328988"/>
            <a:ext cx="1875234" cy="71437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0" name="Text 27"/>
          <p:cNvSpPr/>
          <p:nvPr/>
        </p:nvSpPr>
        <p:spPr>
          <a:xfrm>
            <a:off x="6804422" y="3436144"/>
            <a:ext cx="166092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Mini-Maxi (GY-L)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6804422" y="3629025"/>
            <a:ext cx="16609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Gyengeségek leküzdése a lehetőségek kihasználásával</a:t>
            </a:r>
            <a:endParaRPr lang="en-US" sz="680" dirty="0"/>
          </a:p>
        </p:txBody>
      </p:sp>
      <p:sp>
        <p:nvSpPr>
          <p:cNvPr id="32" name="Shape 29"/>
          <p:cNvSpPr/>
          <p:nvPr/>
        </p:nvSpPr>
        <p:spPr>
          <a:xfrm>
            <a:off x="4714875" y="4150519"/>
            <a:ext cx="1875234" cy="71437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3" name="Text 30"/>
          <p:cNvSpPr/>
          <p:nvPr/>
        </p:nvSpPr>
        <p:spPr>
          <a:xfrm>
            <a:off x="4822031" y="4257675"/>
            <a:ext cx="166092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Maxi-Mini (E-F)</a:t>
            </a:r>
            <a:endParaRPr lang="en-US" sz="732" dirty="0"/>
          </a:p>
        </p:txBody>
      </p:sp>
      <p:sp>
        <p:nvSpPr>
          <p:cNvPr id="34" name="Text 31"/>
          <p:cNvSpPr/>
          <p:nvPr/>
        </p:nvSpPr>
        <p:spPr>
          <a:xfrm>
            <a:off x="4822031" y="4450556"/>
            <a:ext cx="16609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Erősségek használata a fenyegetések minimalizálására</a:t>
            </a:r>
            <a:endParaRPr lang="en-US" sz="680" dirty="0"/>
          </a:p>
        </p:txBody>
      </p:sp>
      <p:sp>
        <p:nvSpPr>
          <p:cNvPr id="35" name="Shape 32"/>
          <p:cNvSpPr/>
          <p:nvPr/>
        </p:nvSpPr>
        <p:spPr>
          <a:xfrm>
            <a:off x="6697266" y="4150519"/>
            <a:ext cx="1875234" cy="71437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6" name="Text 33"/>
          <p:cNvSpPr/>
          <p:nvPr/>
        </p:nvSpPr>
        <p:spPr>
          <a:xfrm>
            <a:off x="6804422" y="4257675"/>
            <a:ext cx="166092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Mini-Mini (GY-F)</a:t>
            </a:r>
            <a:endParaRPr lang="en-US" sz="732" dirty="0"/>
          </a:p>
        </p:txBody>
      </p:sp>
      <p:sp>
        <p:nvSpPr>
          <p:cNvPr id="37" name="Text 34"/>
          <p:cNvSpPr/>
          <p:nvPr/>
        </p:nvSpPr>
        <p:spPr>
          <a:xfrm>
            <a:off x="6804422" y="4450556"/>
            <a:ext cx="16609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Védekező terv kialakítása a sebezhetőség csökkentésére</a:t>
            </a:r>
            <a:endParaRPr lang="en-US" sz="6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Felek Kezelési Modul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571500" y="1100138"/>
            <a:ext cx="285750" cy="285750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5" name="Text 2"/>
          <p:cNvSpPr/>
          <p:nvPr/>
        </p:nvSpPr>
        <p:spPr>
          <a:xfrm>
            <a:off x="571500" y="11001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964406" y="1100138"/>
            <a:ext cx="34290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Azonosítás és Profilalkotás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964406" y="1371600"/>
            <a:ext cx="3429000" cy="8036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szervezeti ábrákat, projektalapító okiratokat, kommunikációs naplókat és vállalati címtárakat elemez, hogy előállítson egy átfogó listát az összes érdekelt félről. A rendszer automatikusan javasolja a potenciálisan kimaradt szerepköröket (szabályozó hatóságok, operatív támogatás, beszállítók). </a:t>
            </a:r>
            <a:endParaRPr lang="en-US" sz="785" dirty="0"/>
          </a:p>
        </p:txBody>
      </p:sp>
      <p:sp>
        <p:nvSpPr>
          <p:cNvPr id="8" name="Shape 5"/>
          <p:cNvSpPr/>
          <p:nvPr/>
        </p:nvSpPr>
        <p:spPr>
          <a:xfrm>
            <a:off x="571500" y="2389584"/>
            <a:ext cx="285750" cy="285750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9" name="Text 6"/>
          <p:cNvSpPr/>
          <p:nvPr/>
        </p:nvSpPr>
        <p:spPr>
          <a:xfrm>
            <a:off x="571500" y="2389584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964406" y="2389584"/>
            <a:ext cx="34290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Intelligens Elemzés és Térképezés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964406" y="2668191"/>
            <a:ext cx="30807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</a:t>
            </a:r>
            <a:endParaRPr lang="en-US" sz="785" dirty="0"/>
          </a:p>
        </p:txBody>
      </p:sp>
      <p:sp>
        <p:nvSpPr>
          <p:cNvPr id="12" name="Text 9"/>
          <p:cNvSpPr/>
          <p:nvPr/>
        </p:nvSpPr>
        <p:spPr>
          <a:xfrm>
            <a:off x="1347896" y="2668191"/>
            <a:ext cx="212406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proaktív kockázatcsökkentő motorként</a:t>
            </a:r>
            <a:endParaRPr lang="en-US" sz="785" dirty="0"/>
          </a:p>
        </p:txBody>
      </p:sp>
      <p:sp>
        <p:nvSpPr>
          <p:cNvPr id="13" name="Text 10"/>
          <p:cNvSpPr/>
          <p:nvPr/>
        </p:nvSpPr>
        <p:spPr>
          <a:xfrm>
            <a:off x="3396546" y="2668191"/>
            <a:ext cx="82672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működik, amely 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964406" y="2828925"/>
            <a:ext cx="336481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folyamatosan figyeli a projektkommunikációt a hangulatváltozások </a:t>
            </a:r>
            <a:endParaRPr lang="en-US" sz="785" dirty="0"/>
          </a:p>
        </p:txBody>
      </p:sp>
      <p:sp>
        <p:nvSpPr>
          <p:cNvPr id="15" name="Text 12"/>
          <p:cNvSpPr/>
          <p:nvPr/>
        </p:nvSpPr>
        <p:spPr>
          <a:xfrm>
            <a:off x="964406" y="2989659"/>
            <a:ext cx="269433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szempontjából, és jelzi a kritikus projektkockázatokat. </a:t>
            </a:r>
            <a:endParaRPr lang="en-US" sz="785" dirty="0"/>
          </a:p>
        </p:txBody>
      </p:sp>
      <p:sp>
        <p:nvSpPr>
          <p:cNvPr id="16" name="Shape 13"/>
          <p:cNvSpPr/>
          <p:nvPr/>
        </p:nvSpPr>
        <p:spPr>
          <a:xfrm>
            <a:off x="571500" y="3357563"/>
            <a:ext cx="285750" cy="285750"/>
          </a:xfrm>
          <a:prstGeom prst="ellipse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7" name="Text 14"/>
          <p:cNvSpPr/>
          <p:nvPr/>
        </p:nvSpPr>
        <p:spPr>
          <a:xfrm>
            <a:off x="571500" y="3357563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964406" y="3357563"/>
            <a:ext cx="34290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Bevonási és Kommunikációs Terv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964406" y="3629025"/>
            <a:ext cx="3429000" cy="4822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érdekelt fél térkép alapján az MI testreszabott bevonási stratégiákat generál minden érdekelt fél csoporthoz, meghatározva a kommunikáció gyakoriságát, formátumát és tartalmát. </a:t>
            </a:r>
            <a:endParaRPr lang="en-US" sz="785" dirty="0"/>
          </a:p>
        </p:txBody>
      </p:sp>
      <p:sp>
        <p:nvSpPr>
          <p:cNvPr id="20" name="Text 17"/>
          <p:cNvSpPr/>
          <p:nvPr/>
        </p:nvSpPr>
        <p:spPr>
          <a:xfrm>
            <a:off x="4750594" y="1171575"/>
            <a:ext cx="38219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Elemzési Modellek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893469" y="1484114"/>
            <a:ext cx="155142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Hatalom/Érdekeltség Mátrix:</a:t>
            </a:r>
            <a:endParaRPr lang="en-US" sz="785" dirty="0"/>
          </a:p>
        </p:txBody>
      </p:sp>
      <p:sp>
        <p:nvSpPr>
          <p:cNvPr id="22" name="Text 19"/>
          <p:cNvSpPr/>
          <p:nvPr/>
        </p:nvSpPr>
        <p:spPr>
          <a:xfrm>
            <a:off x="4893469" y="1531249"/>
            <a:ext cx="3480234" cy="4893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érdekelt felek négy kategóriába sorolása – Elégedetten tartani, Szorosan kezelni, Figyelemmel kísérni, Tájékoztatni 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4893469" y="2069902"/>
            <a:ext cx="86358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Salience Modell:</a:t>
            </a:r>
            <a:endParaRPr lang="en-US" sz="785" dirty="0"/>
          </a:p>
        </p:txBody>
      </p:sp>
      <p:sp>
        <p:nvSpPr>
          <p:cNvPr id="24" name="Text 21"/>
          <p:cNvSpPr/>
          <p:nvPr/>
        </p:nvSpPr>
        <p:spPr>
          <a:xfrm>
            <a:off x="4893469" y="2173599"/>
            <a:ext cx="3528678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Árnyaltabb rangsorolás három tulajdonság alapján – Hatalom, Legitimitás és Sürgősség </a:t>
            </a:r>
            <a:endParaRPr lang="en-US" sz="785" dirty="0"/>
          </a:p>
        </p:txBody>
      </p:sp>
      <p:sp>
        <p:nvSpPr>
          <p:cNvPr id="25" name="Text 22"/>
          <p:cNvSpPr/>
          <p:nvPr/>
        </p:nvSpPr>
        <p:spPr>
          <a:xfrm>
            <a:off x="4893469" y="2512520"/>
            <a:ext cx="66640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RACI Mátrix:</a:t>
            </a:r>
            <a:endParaRPr lang="en-US" sz="785" dirty="0"/>
          </a:p>
        </p:txBody>
      </p:sp>
      <p:sp>
        <p:nvSpPr>
          <p:cNvPr id="26" name="Text 23"/>
          <p:cNvSpPr/>
          <p:nvPr/>
        </p:nvSpPr>
        <p:spPr>
          <a:xfrm>
            <a:off x="4893469" y="2644496"/>
            <a:ext cx="2944564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Szerepek és felelősségek tisztázása – Felelős, Számonkérhető, Konzultálandó, Tájékoztatandó </a:t>
            </a:r>
            <a:endParaRPr lang="en-US" sz="785" dirty="0"/>
          </a:p>
        </p:txBody>
      </p:sp>
      <p:sp>
        <p:nvSpPr>
          <p:cNvPr id="27" name="Text 24"/>
          <p:cNvSpPr/>
          <p:nvPr/>
        </p:nvSpPr>
        <p:spPr>
          <a:xfrm>
            <a:off x="4750594" y="3171825"/>
            <a:ext cx="38219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Kulcsfontosságú Képességek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4750594" y="3471863"/>
            <a:ext cx="3821906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Beépített döntési fa a legmegfelelőbb elemzési modell kiválasztásához</a:t>
            </a:r>
            <a:endParaRPr lang="en-US" sz="785" dirty="0"/>
          </a:p>
        </p:txBody>
      </p:sp>
      <p:sp>
        <p:nvSpPr>
          <p:cNvPr id="29" name="Text 26"/>
          <p:cNvSpPr/>
          <p:nvPr/>
        </p:nvSpPr>
        <p:spPr>
          <a:xfrm>
            <a:off x="4750594" y="3714750"/>
            <a:ext cx="3821906" cy="342900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Vizuális érdekelt fél térképek generálása (negyedes rácsok, hagymadiagramok)</a:t>
            </a:r>
            <a:endParaRPr lang="en-US" sz="785" dirty="0"/>
          </a:p>
        </p:txBody>
      </p:sp>
      <p:sp>
        <p:nvSpPr>
          <p:cNvPr id="30" name="Text 27"/>
          <p:cNvSpPr/>
          <p:nvPr/>
        </p:nvSpPr>
        <p:spPr>
          <a:xfrm>
            <a:off x="4750594" y="4129088"/>
            <a:ext cx="3821906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Dinamikus kockázatkezelés hangulatváltozások alapján</a:t>
            </a:r>
            <a:endParaRPr lang="en-US" sz="785" dirty="0"/>
          </a:p>
        </p:txBody>
      </p:sp>
      <p:sp>
        <p:nvSpPr>
          <p:cNvPr id="31" name="Text 28"/>
          <p:cNvSpPr/>
          <p:nvPr/>
        </p:nvSpPr>
        <p:spPr>
          <a:xfrm>
            <a:off x="4750594" y="4371975"/>
            <a:ext cx="3821906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Kontextusfüggő bevonási stratégiák automatikus generálása</a:t>
            </a:r>
            <a:endParaRPr lang="en-US" sz="78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773"/>
            <a:ext cx="9144000" cy="5096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Életciklusának Keretrendszere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742950" y="903713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Intelligens Követelményfeltárás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742950" y="959913"/>
            <a:ext cx="36861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facilitátorként és gyorsítóként működik a követelmények előhívásának és összegyűjtésének folyamatában. Képes feldolgozni több érdekelt féltől származó interjú átiratát, azonosítani a közös témákat és az ellentmondásokat. </a:t>
            </a:r>
            <a:endParaRPr lang="en-US" sz="785" dirty="0"/>
          </a:p>
        </p:txBody>
      </p:sp>
      <p:sp>
        <p:nvSpPr>
          <p:cNvPr id="6" name="Text 3"/>
          <p:cNvSpPr/>
          <p:nvPr/>
        </p:nvSpPr>
        <p:spPr>
          <a:xfrm>
            <a:off x="885825" y="1584210"/>
            <a:ext cx="43925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Interjúk:</a:t>
            </a:r>
            <a:endParaRPr lang="en-US" sz="732" dirty="0"/>
          </a:p>
        </p:txBody>
      </p:sp>
      <p:sp>
        <p:nvSpPr>
          <p:cNvPr id="7" name="Text 4"/>
          <p:cNvSpPr/>
          <p:nvPr/>
        </p:nvSpPr>
        <p:spPr>
          <a:xfrm>
            <a:off x="885825" y="1584210"/>
            <a:ext cx="3346121" cy="3057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Strukturált forgatókönyvek generálása különböző érdekelt fél típusokhoz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885825" y="2039351"/>
            <a:ext cx="80082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Műhelyek (JAD):</a:t>
            </a:r>
            <a:endParaRPr lang="en-US" sz="732" dirty="0"/>
          </a:p>
        </p:txBody>
      </p:sp>
      <p:sp>
        <p:nvSpPr>
          <p:cNvPr id="9" name="Text 6"/>
          <p:cNvSpPr/>
          <p:nvPr/>
        </p:nvSpPr>
        <p:spPr>
          <a:xfrm>
            <a:off x="1686651" y="2039351"/>
            <a:ext cx="231089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Napirendek és facilitációs útmutatók létrehozása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885825" y="2182258"/>
            <a:ext cx="60370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Felmérések: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1489528" y="2182258"/>
            <a:ext cx="260705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Hatékony kérdőívek tervezése nagy csoportok számára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885825" y="2338709"/>
            <a:ext cx="98913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Prototípus-készítés: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1874955" y="2338709"/>
            <a:ext cx="210726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Drótvázak és interaktív makettek generálása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885825" y="2488389"/>
            <a:ext cx="112706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Dokumentumelemzés: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2012891" y="2488389"/>
            <a:ext cx="20236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Meglévő tervek és folyamatok átvizsgálása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742950" y="2709681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Követelményelemzés és Dokumentálás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742950" y="2881026"/>
            <a:ext cx="36861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NLP segítségével elemzi a nyers adatokat, azonosítja a kulcsfontosságú témákat és potenciális követelményeket. </a:t>
            </a:r>
            <a:endParaRPr lang="en-US" sz="785" dirty="0"/>
          </a:p>
        </p:txBody>
      </p:sp>
      <p:sp>
        <p:nvSpPr>
          <p:cNvPr id="18" name="Shape 15"/>
          <p:cNvSpPr/>
          <p:nvPr/>
        </p:nvSpPr>
        <p:spPr>
          <a:xfrm>
            <a:off x="742950" y="3155976"/>
            <a:ext cx="3686175" cy="1717291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19" name="Text 16"/>
          <p:cNvSpPr/>
          <p:nvPr/>
        </p:nvSpPr>
        <p:spPr>
          <a:xfrm>
            <a:off x="885825" y="3298851"/>
            <a:ext cx="34004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Hierarchiája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885825" y="3566741"/>
            <a:ext cx="376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949449" y="3566741"/>
            <a:ext cx="111886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Követelmények: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2068311" y="3566741"/>
            <a:ext cx="14067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változás magas szintű céljai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885825" y="3769613"/>
            <a:ext cx="376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949449" y="3769613"/>
            <a:ext cx="14182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 Követelmények:</a:t>
            </a:r>
            <a:endParaRPr lang="en-US" sz="732" dirty="0"/>
          </a:p>
        </p:txBody>
      </p:sp>
      <p:sp>
        <p:nvSpPr>
          <p:cNvPr id="25" name="Text 22"/>
          <p:cNvSpPr/>
          <p:nvPr/>
        </p:nvSpPr>
        <p:spPr>
          <a:xfrm>
            <a:off x="2367735" y="3769613"/>
            <a:ext cx="11654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érdekelt felek igényei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885825" y="3972484"/>
            <a:ext cx="376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949449" y="3972484"/>
            <a:ext cx="131347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 Követelmények: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885825" y="4164640"/>
            <a:ext cx="3400425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Funkcionális: Amit a rendszernek tennie kell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885825" y="4367511"/>
            <a:ext cx="3400425" cy="320018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Nem Funkcionális: Minőségi jellemzők (teljesítmény, biztonság, használhatóság)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4886325" y="896937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Automatizált Verifikáció és Validáció</a:t>
            </a:r>
            <a:endParaRPr lang="en-US" sz="1046" dirty="0"/>
          </a:p>
        </p:txBody>
      </p:sp>
      <p:sp>
        <p:nvSpPr>
          <p:cNvPr id="31" name="Text 28"/>
          <p:cNvSpPr/>
          <p:nvPr/>
        </p:nvSpPr>
        <p:spPr>
          <a:xfrm>
            <a:off x="4886325" y="1034416"/>
            <a:ext cx="36861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pontos logikai különbségtétellel rendelkezik a verifikáció és validáció között, biztosítva a követelmények minőségét és üzleti értékét. </a:t>
            </a:r>
            <a:endParaRPr lang="en-US" sz="785" dirty="0"/>
          </a:p>
        </p:txBody>
      </p:sp>
      <p:sp>
        <p:nvSpPr>
          <p:cNvPr id="32" name="Shape 29"/>
          <p:cNvSpPr/>
          <p:nvPr/>
        </p:nvSpPr>
        <p:spPr>
          <a:xfrm>
            <a:off x="4886325" y="1313291"/>
            <a:ext cx="1789509" cy="975122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3" name="Text 30"/>
          <p:cNvSpPr/>
          <p:nvPr/>
        </p:nvSpPr>
        <p:spPr>
          <a:xfrm>
            <a:off x="4993481" y="1420447"/>
            <a:ext cx="1575197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Verifikáció</a:t>
            </a:r>
            <a:endParaRPr lang="en-US" sz="785" dirty="0"/>
          </a:p>
        </p:txBody>
      </p:sp>
      <p:sp>
        <p:nvSpPr>
          <p:cNvPr id="34" name="Text 31"/>
          <p:cNvSpPr/>
          <p:nvPr/>
        </p:nvSpPr>
        <p:spPr>
          <a:xfrm>
            <a:off x="4993481" y="1624044"/>
            <a:ext cx="157519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"Jól építjük a terméket?" – Automatizált ellenőrzések a követelmények egyértelműségére, tömörségére és tesztelhetőségére</a:t>
            </a:r>
            <a:endParaRPr lang="en-US" sz="680" dirty="0"/>
          </a:p>
        </p:txBody>
      </p:sp>
      <p:sp>
        <p:nvSpPr>
          <p:cNvPr id="35" name="Shape 32"/>
          <p:cNvSpPr/>
          <p:nvPr/>
        </p:nvSpPr>
        <p:spPr>
          <a:xfrm>
            <a:off x="6782991" y="1313291"/>
            <a:ext cx="1789509" cy="975122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hu-HU"/>
          </a:p>
        </p:txBody>
      </p:sp>
      <p:sp>
        <p:nvSpPr>
          <p:cNvPr id="36" name="Text 33"/>
          <p:cNvSpPr/>
          <p:nvPr/>
        </p:nvSpPr>
        <p:spPr>
          <a:xfrm>
            <a:off x="6890147" y="1433990"/>
            <a:ext cx="1575197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Validáció</a:t>
            </a:r>
            <a:endParaRPr lang="en-US" sz="785" dirty="0"/>
          </a:p>
        </p:txBody>
      </p:sp>
      <p:sp>
        <p:nvSpPr>
          <p:cNvPr id="37" name="Text 34"/>
          <p:cNvSpPr/>
          <p:nvPr/>
        </p:nvSpPr>
        <p:spPr>
          <a:xfrm>
            <a:off x="6890147" y="1624044"/>
            <a:ext cx="1575197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"A megfelelő terméket építjük?" – Nyomonkövethetőségi mátrixok létrehozása az üzleti értékhez</a:t>
            </a:r>
            <a:endParaRPr lang="en-US" sz="680" dirty="0"/>
          </a:p>
        </p:txBody>
      </p:sp>
      <p:sp>
        <p:nvSpPr>
          <p:cNvPr id="38" name="Text 35"/>
          <p:cNvSpPr/>
          <p:nvPr/>
        </p:nvSpPr>
        <p:spPr>
          <a:xfrm>
            <a:off x="4886325" y="2406040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Nyomonkövethetőség és Hatókörkezelés</a:t>
            </a:r>
            <a:endParaRPr lang="en-US" sz="1046" dirty="0"/>
          </a:p>
        </p:txBody>
      </p:sp>
      <p:sp>
        <p:nvSpPr>
          <p:cNvPr id="39" name="Text 36"/>
          <p:cNvSpPr/>
          <p:nvPr/>
        </p:nvSpPr>
        <p:spPr>
          <a:xfrm>
            <a:off x="4886325" y="2557069"/>
            <a:ext cx="36861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követelmények nyomonkövethetősége a hatókörkezelés és a validáció gerince. Egy jól karbantartott nyomonkövethetőségi mátrix a hatókör-ellenőrzés egyetlen hiteles forrása. </a:t>
            </a:r>
            <a:endParaRPr lang="en-US" sz="785" dirty="0"/>
          </a:p>
        </p:txBody>
      </p:sp>
      <p:sp>
        <p:nvSpPr>
          <p:cNvPr id="40" name="Text 37"/>
          <p:cNvSpPr/>
          <p:nvPr/>
        </p:nvSpPr>
        <p:spPr>
          <a:xfrm>
            <a:off x="4866006" y="3046984"/>
            <a:ext cx="352245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Amikor egy új funkcióigény merül fel a projekt közepén, az MI azonnal </a:t>
            </a:r>
            <a:endParaRPr lang="en-US" sz="785" dirty="0"/>
          </a:p>
        </p:txBody>
      </p:sp>
      <p:sp>
        <p:nvSpPr>
          <p:cNvPr id="41" name="Text 38"/>
          <p:cNvSpPr/>
          <p:nvPr/>
        </p:nvSpPr>
        <p:spPr>
          <a:xfrm>
            <a:off x="4886325" y="3204887"/>
            <a:ext cx="329539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elemezheti azt. Ha az igény nem vezethető vissza egy jóváhagyott </a:t>
            </a:r>
            <a:endParaRPr lang="en-US" sz="785" dirty="0"/>
          </a:p>
        </p:txBody>
      </p:sp>
      <p:sp>
        <p:nvSpPr>
          <p:cNvPr id="42" name="Text 39"/>
          <p:cNvSpPr/>
          <p:nvPr/>
        </p:nvSpPr>
        <p:spPr>
          <a:xfrm>
            <a:off x="4886325" y="3376337"/>
            <a:ext cx="213840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félhez vagy üzleti igényhez, az MI </a:t>
            </a:r>
            <a:endParaRPr lang="en-US" sz="785" dirty="0"/>
          </a:p>
        </p:txBody>
      </p:sp>
      <p:sp>
        <p:nvSpPr>
          <p:cNvPr id="43" name="Text 40"/>
          <p:cNvSpPr/>
          <p:nvPr/>
        </p:nvSpPr>
        <p:spPr>
          <a:xfrm>
            <a:off x="7024734" y="3376337"/>
            <a:ext cx="106483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hatókörbővítésként</a:t>
            </a:r>
            <a:endParaRPr lang="en-US" sz="785" dirty="0"/>
          </a:p>
        </p:txBody>
      </p:sp>
      <p:sp>
        <p:nvSpPr>
          <p:cNvPr id="44" name="Text 41"/>
          <p:cNvSpPr/>
          <p:nvPr/>
        </p:nvSpPr>
        <p:spPr>
          <a:xfrm>
            <a:off x="8089571" y="3376337"/>
            <a:ext cx="42907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jelölheti </a:t>
            </a:r>
            <a:endParaRPr lang="en-US" sz="785" dirty="0"/>
          </a:p>
        </p:txBody>
      </p:sp>
      <p:sp>
        <p:nvSpPr>
          <p:cNvPr id="45" name="Text 42"/>
          <p:cNvSpPr/>
          <p:nvPr/>
        </p:nvSpPr>
        <p:spPr>
          <a:xfrm>
            <a:off x="4886325" y="3547787"/>
            <a:ext cx="353928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meg, és számszerűsítheti annak lehetséges hatását az ütemtervre és a </a:t>
            </a:r>
            <a:endParaRPr lang="en-US" sz="785" dirty="0"/>
          </a:p>
        </p:txBody>
      </p:sp>
      <p:sp>
        <p:nvSpPr>
          <p:cNvPr id="46" name="Text 43"/>
          <p:cNvSpPr/>
          <p:nvPr/>
        </p:nvSpPr>
        <p:spPr>
          <a:xfrm>
            <a:off x="4886325" y="3719237"/>
            <a:ext cx="76265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költségvetésre. </a:t>
            </a:r>
            <a:endParaRPr lang="en-US" sz="7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2642</Words>
  <Application>Microsoft Office PowerPoint</Application>
  <PresentationFormat>Diavetítés a képernyőre (16:9 oldalarány)</PresentationFormat>
  <Paragraphs>433</Paragraphs>
  <Slides>14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7" baseType="lpstr">
      <vt:lpstr>Arial</vt:lpstr>
      <vt:lpstr>Noto Sans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Márk Bunyevácz</cp:lastModifiedBy>
  <cp:revision>6</cp:revision>
  <dcterms:created xsi:type="dcterms:W3CDTF">2025-10-12T08:41:59Z</dcterms:created>
  <dcterms:modified xsi:type="dcterms:W3CDTF">2025-10-13T08:04:01Z</dcterms:modified>
</cp:coreProperties>
</file>