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567055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5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0FF963-950D-4063-AED4-AA686EB3E78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FA54D97-2540-4B4F-AE9A-4B5946811B4C}">
      <dgm:prSet phldrT="[Text]"/>
      <dgm:spPr/>
      <dgm:t>
        <a:bodyPr/>
        <a:lstStyle/>
        <a:p>
          <a:r>
            <a:rPr lang="en-US" dirty="0"/>
            <a:t>Local and National Economic Health</a:t>
          </a:r>
        </a:p>
      </dgm:t>
    </dgm:pt>
    <dgm:pt modelId="{FDAF0342-815E-410E-83B7-433EEB7B574C}" type="parTrans" cxnId="{B4187EAC-EC85-4737-8F48-31231D595CD0}">
      <dgm:prSet/>
      <dgm:spPr/>
      <dgm:t>
        <a:bodyPr/>
        <a:lstStyle/>
        <a:p>
          <a:endParaRPr lang="en-US"/>
        </a:p>
      </dgm:t>
    </dgm:pt>
    <dgm:pt modelId="{AD0EA99A-8216-4EEC-93E8-EA6CB8311A58}" type="sibTrans" cxnId="{B4187EAC-EC85-4737-8F48-31231D595CD0}">
      <dgm:prSet/>
      <dgm:spPr/>
      <dgm:t>
        <a:bodyPr/>
        <a:lstStyle/>
        <a:p>
          <a:endParaRPr lang="en-US"/>
        </a:p>
      </dgm:t>
    </dgm:pt>
    <dgm:pt modelId="{54CD7070-027A-4C72-9112-84EF357A82F4}">
      <dgm:prSet phldrT="[Text]"/>
      <dgm:spPr/>
      <dgm:t>
        <a:bodyPr/>
        <a:lstStyle/>
        <a:p>
          <a:r>
            <a:rPr lang="en-US" dirty="0"/>
            <a:t>Increased Funding for Arts/Money from Patrons</a:t>
          </a:r>
        </a:p>
      </dgm:t>
    </dgm:pt>
    <dgm:pt modelId="{87FCCB67-DAA6-4E5F-9D4F-D61A7261AA0C}" type="parTrans" cxnId="{F4ABF76F-9178-4968-93D5-90869132AAC6}">
      <dgm:prSet/>
      <dgm:spPr/>
      <dgm:t>
        <a:bodyPr/>
        <a:lstStyle/>
        <a:p>
          <a:endParaRPr lang="en-US"/>
        </a:p>
      </dgm:t>
    </dgm:pt>
    <dgm:pt modelId="{41C462EA-22F6-4533-89F0-19A17B1A9073}" type="sibTrans" cxnId="{F4ABF76F-9178-4968-93D5-90869132AAC6}">
      <dgm:prSet/>
      <dgm:spPr/>
      <dgm:t>
        <a:bodyPr/>
        <a:lstStyle/>
        <a:p>
          <a:endParaRPr lang="en-US"/>
        </a:p>
      </dgm:t>
    </dgm:pt>
    <dgm:pt modelId="{D18ECC21-68CA-49B3-A7AC-33F694F99C1F}">
      <dgm:prSet phldrT="[Text]"/>
      <dgm:spPr/>
      <dgm:t>
        <a:bodyPr/>
        <a:lstStyle/>
        <a:p>
          <a:r>
            <a:rPr lang="en-US" dirty="0"/>
            <a:t>More Nonstandard Music</a:t>
          </a:r>
        </a:p>
      </dgm:t>
    </dgm:pt>
    <dgm:pt modelId="{32ED2DC0-1544-4AF1-87DE-0479456BD0FE}" type="parTrans" cxnId="{52050DF6-371D-41E2-961A-148DACB9CD30}">
      <dgm:prSet/>
      <dgm:spPr/>
      <dgm:t>
        <a:bodyPr/>
        <a:lstStyle/>
        <a:p>
          <a:endParaRPr lang="en-US"/>
        </a:p>
      </dgm:t>
    </dgm:pt>
    <dgm:pt modelId="{C4FE9E2F-D9C8-4BEC-8C30-7EECE81B4245}" type="sibTrans" cxnId="{52050DF6-371D-41E2-961A-148DACB9CD30}">
      <dgm:prSet/>
      <dgm:spPr/>
      <dgm:t>
        <a:bodyPr/>
        <a:lstStyle/>
        <a:p>
          <a:endParaRPr lang="en-US"/>
        </a:p>
      </dgm:t>
    </dgm:pt>
    <dgm:pt modelId="{66438285-5D88-42DF-897F-0BF3C801E178}" type="pres">
      <dgm:prSet presAssocID="{E60FF963-950D-4063-AED4-AA686EB3E784}" presName="linearFlow" presStyleCnt="0">
        <dgm:presLayoutVars>
          <dgm:resizeHandles val="exact"/>
        </dgm:presLayoutVars>
      </dgm:prSet>
      <dgm:spPr/>
    </dgm:pt>
    <dgm:pt modelId="{A88C3484-3CB8-4E5B-886B-C84753430493}" type="pres">
      <dgm:prSet presAssocID="{9FA54D97-2540-4B4F-AE9A-4B5946811B4C}" presName="node" presStyleLbl="node1" presStyleIdx="0" presStyleCnt="3" custScaleX="264833" custLinFactNeighborX="-141">
        <dgm:presLayoutVars>
          <dgm:bulletEnabled val="1"/>
        </dgm:presLayoutVars>
      </dgm:prSet>
      <dgm:spPr>
        <a:prstGeom prst="flowChartManualOperation">
          <a:avLst/>
        </a:prstGeom>
      </dgm:spPr>
    </dgm:pt>
    <dgm:pt modelId="{86B98581-01A2-42E3-8B73-C0615B73AD08}" type="pres">
      <dgm:prSet presAssocID="{AD0EA99A-8216-4EEC-93E8-EA6CB8311A58}" presName="sibTrans" presStyleLbl="sibTrans2D1" presStyleIdx="0" presStyleCnt="2"/>
      <dgm:spPr/>
    </dgm:pt>
    <dgm:pt modelId="{B614440A-1F57-43EA-A028-AEBCE1D620BB}" type="pres">
      <dgm:prSet presAssocID="{AD0EA99A-8216-4EEC-93E8-EA6CB8311A58}" presName="connectorText" presStyleLbl="sibTrans2D1" presStyleIdx="0" presStyleCnt="2"/>
      <dgm:spPr/>
    </dgm:pt>
    <dgm:pt modelId="{52E5932D-5D67-4DD6-8CE1-3E14345FF6B5}" type="pres">
      <dgm:prSet presAssocID="{54CD7070-027A-4C72-9112-84EF357A82F4}" presName="node" presStyleLbl="node1" presStyleIdx="1" presStyleCnt="3" custScaleX="165838">
        <dgm:presLayoutVars>
          <dgm:bulletEnabled val="1"/>
        </dgm:presLayoutVars>
      </dgm:prSet>
      <dgm:spPr>
        <a:prstGeom prst="flowChartManualOperation">
          <a:avLst/>
        </a:prstGeom>
      </dgm:spPr>
    </dgm:pt>
    <dgm:pt modelId="{5D34FE47-0E2B-42AB-8BE1-59EC495EE827}" type="pres">
      <dgm:prSet presAssocID="{41C462EA-22F6-4533-89F0-19A17B1A9073}" presName="sibTrans" presStyleLbl="sibTrans2D1" presStyleIdx="1" presStyleCnt="2"/>
      <dgm:spPr/>
    </dgm:pt>
    <dgm:pt modelId="{CE907A5C-FE42-42CC-919D-C5AD1AA6D924}" type="pres">
      <dgm:prSet presAssocID="{41C462EA-22F6-4533-89F0-19A17B1A9073}" presName="connectorText" presStyleLbl="sibTrans2D1" presStyleIdx="1" presStyleCnt="2"/>
      <dgm:spPr/>
    </dgm:pt>
    <dgm:pt modelId="{50E2BD9E-35E1-4EFB-8428-63DE1651D30F}" type="pres">
      <dgm:prSet presAssocID="{D18ECC21-68CA-49B3-A7AC-33F694F99C1F}" presName="node" presStyleLbl="node1" presStyleIdx="2" presStyleCnt="3">
        <dgm:presLayoutVars>
          <dgm:bulletEnabled val="1"/>
        </dgm:presLayoutVars>
      </dgm:prSet>
      <dgm:spPr>
        <a:prstGeom prst="flowChartManualOperation">
          <a:avLst/>
        </a:prstGeom>
      </dgm:spPr>
    </dgm:pt>
  </dgm:ptLst>
  <dgm:cxnLst>
    <dgm:cxn modelId="{A8CDFB0D-D959-417C-9B59-A81F23DE966A}" type="presOf" srcId="{D18ECC21-68CA-49B3-A7AC-33F694F99C1F}" destId="{50E2BD9E-35E1-4EFB-8428-63DE1651D30F}" srcOrd="0" destOrd="0" presId="urn:microsoft.com/office/officeart/2005/8/layout/process2"/>
    <dgm:cxn modelId="{CF852734-21FE-4006-9DF9-02F4202AC1A6}" type="presOf" srcId="{41C462EA-22F6-4533-89F0-19A17B1A9073}" destId="{5D34FE47-0E2B-42AB-8BE1-59EC495EE827}" srcOrd="0" destOrd="0" presId="urn:microsoft.com/office/officeart/2005/8/layout/process2"/>
    <dgm:cxn modelId="{180A4863-27A9-4E11-98DA-46FF22E3A268}" type="presOf" srcId="{E60FF963-950D-4063-AED4-AA686EB3E784}" destId="{66438285-5D88-42DF-897F-0BF3C801E178}" srcOrd="0" destOrd="0" presId="urn:microsoft.com/office/officeart/2005/8/layout/process2"/>
    <dgm:cxn modelId="{F4ABF76F-9178-4968-93D5-90869132AAC6}" srcId="{E60FF963-950D-4063-AED4-AA686EB3E784}" destId="{54CD7070-027A-4C72-9112-84EF357A82F4}" srcOrd="1" destOrd="0" parTransId="{87FCCB67-DAA6-4E5F-9D4F-D61A7261AA0C}" sibTransId="{41C462EA-22F6-4533-89F0-19A17B1A9073}"/>
    <dgm:cxn modelId="{7453569F-D7C8-46F8-B6B7-6A8534AF6411}" type="presOf" srcId="{9FA54D97-2540-4B4F-AE9A-4B5946811B4C}" destId="{A88C3484-3CB8-4E5B-886B-C84753430493}" srcOrd="0" destOrd="0" presId="urn:microsoft.com/office/officeart/2005/8/layout/process2"/>
    <dgm:cxn modelId="{2E0899A3-2544-45C7-8EF5-C838F23AF9DD}" type="presOf" srcId="{AD0EA99A-8216-4EEC-93E8-EA6CB8311A58}" destId="{86B98581-01A2-42E3-8B73-C0615B73AD08}" srcOrd="0" destOrd="0" presId="urn:microsoft.com/office/officeart/2005/8/layout/process2"/>
    <dgm:cxn modelId="{CC8C55AB-44AD-4CE0-884F-E397C742E3EA}" type="presOf" srcId="{AD0EA99A-8216-4EEC-93E8-EA6CB8311A58}" destId="{B614440A-1F57-43EA-A028-AEBCE1D620BB}" srcOrd="1" destOrd="0" presId="urn:microsoft.com/office/officeart/2005/8/layout/process2"/>
    <dgm:cxn modelId="{B4187EAC-EC85-4737-8F48-31231D595CD0}" srcId="{E60FF963-950D-4063-AED4-AA686EB3E784}" destId="{9FA54D97-2540-4B4F-AE9A-4B5946811B4C}" srcOrd="0" destOrd="0" parTransId="{FDAF0342-815E-410E-83B7-433EEB7B574C}" sibTransId="{AD0EA99A-8216-4EEC-93E8-EA6CB8311A58}"/>
    <dgm:cxn modelId="{A81C82BD-9CCB-459E-8310-4FF55871E462}" type="presOf" srcId="{54CD7070-027A-4C72-9112-84EF357A82F4}" destId="{52E5932D-5D67-4DD6-8CE1-3E14345FF6B5}" srcOrd="0" destOrd="0" presId="urn:microsoft.com/office/officeart/2005/8/layout/process2"/>
    <dgm:cxn modelId="{21DCA2E3-9F46-4143-91F0-A209F2BA2395}" type="presOf" srcId="{41C462EA-22F6-4533-89F0-19A17B1A9073}" destId="{CE907A5C-FE42-42CC-919D-C5AD1AA6D924}" srcOrd="1" destOrd="0" presId="urn:microsoft.com/office/officeart/2005/8/layout/process2"/>
    <dgm:cxn modelId="{52050DF6-371D-41E2-961A-148DACB9CD30}" srcId="{E60FF963-950D-4063-AED4-AA686EB3E784}" destId="{D18ECC21-68CA-49B3-A7AC-33F694F99C1F}" srcOrd="2" destOrd="0" parTransId="{32ED2DC0-1544-4AF1-87DE-0479456BD0FE}" sibTransId="{C4FE9E2F-D9C8-4BEC-8C30-7EECE81B4245}"/>
    <dgm:cxn modelId="{4A66EB48-85E4-4203-93AA-0A03BAD469A9}" type="presParOf" srcId="{66438285-5D88-42DF-897F-0BF3C801E178}" destId="{A88C3484-3CB8-4E5B-886B-C84753430493}" srcOrd="0" destOrd="0" presId="urn:microsoft.com/office/officeart/2005/8/layout/process2"/>
    <dgm:cxn modelId="{F6E5D94A-EFC5-45FC-B4CD-E9D46273E220}" type="presParOf" srcId="{66438285-5D88-42DF-897F-0BF3C801E178}" destId="{86B98581-01A2-42E3-8B73-C0615B73AD08}" srcOrd="1" destOrd="0" presId="urn:microsoft.com/office/officeart/2005/8/layout/process2"/>
    <dgm:cxn modelId="{91A8BE8D-0D85-4DFE-BA0A-8D1C3F99B82A}" type="presParOf" srcId="{86B98581-01A2-42E3-8B73-C0615B73AD08}" destId="{B614440A-1F57-43EA-A028-AEBCE1D620BB}" srcOrd="0" destOrd="0" presId="urn:microsoft.com/office/officeart/2005/8/layout/process2"/>
    <dgm:cxn modelId="{FA1ACF13-185F-4780-B6D7-2F13D8282EF1}" type="presParOf" srcId="{66438285-5D88-42DF-897F-0BF3C801E178}" destId="{52E5932D-5D67-4DD6-8CE1-3E14345FF6B5}" srcOrd="2" destOrd="0" presId="urn:microsoft.com/office/officeart/2005/8/layout/process2"/>
    <dgm:cxn modelId="{3D5BC130-AAAA-4A63-B79F-C7EB4CC8B582}" type="presParOf" srcId="{66438285-5D88-42DF-897F-0BF3C801E178}" destId="{5D34FE47-0E2B-42AB-8BE1-59EC495EE827}" srcOrd="3" destOrd="0" presId="urn:microsoft.com/office/officeart/2005/8/layout/process2"/>
    <dgm:cxn modelId="{49B43541-03D0-4A2F-9A02-4DDBADE67E88}" type="presParOf" srcId="{5D34FE47-0E2B-42AB-8BE1-59EC495EE827}" destId="{CE907A5C-FE42-42CC-919D-C5AD1AA6D924}" srcOrd="0" destOrd="0" presId="urn:microsoft.com/office/officeart/2005/8/layout/process2"/>
    <dgm:cxn modelId="{EA6632DF-B60C-4507-9731-E7AC4DC8E58B}" type="presParOf" srcId="{66438285-5D88-42DF-897F-0BF3C801E178}" destId="{50E2BD9E-35E1-4EFB-8428-63DE1651D30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C3484-3CB8-4E5B-886B-C84753430493}">
      <dsp:nvSpPr>
        <dsp:cNvPr id="0" name=""/>
        <dsp:cNvSpPr/>
      </dsp:nvSpPr>
      <dsp:spPr>
        <a:xfrm>
          <a:off x="0" y="0"/>
          <a:ext cx="3902075" cy="68421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Local and National Economic Health</a:t>
          </a:r>
        </a:p>
      </dsp:txBody>
      <dsp:txXfrm>
        <a:off x="780415" y="0"/>
        <a:ext cx="2341245" cy="684212"/>
      </dsp:txXfrm>
    </dsp:sp>
    <dsp:sp modelId="{86B98581-01A2-42E3-8B73-C0615B73AD08}">
      <dsp:nvSpPr>
        <dsp:cNvPr id="0" name=""/>
        <dsp:cNvSpPr/>
      </dsp:nvSpPr>
      <dsp:spPr>
        <a:xfrm rot="5400000">
          <a:off x="1822747" y="701317"/>
          <a:ext cx="256579" cy="307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1858668" y="726975"/>
        <a:ext cx="184737" cy="179605"/>
      </dsp:txXfrm>
    </dsp:sp>
    <dsp:sp modelId="{52E5932D-5D67-4DD6-8CE1-3E14345FF6B5}">
      <dsp:nvSpPr>
        <dsp:cNvPr id="0" name=""/>
        <dsp:cNvSpPr/>
      </dsp:nvSpPr>
      <dsp:spPr>
        <a:xfrm>
          <a:off x="729300" y="1026318"/>
          <a:ext cx="2443473" cy="68421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Increased Funding for Arts/Money from Patrons</a:t>
          </a:r>
        </a:p>
      </dsp:txBody>
      <dsp:txXfrm>
        <a:off x="1217995" y="1026318"/>
        <a:ext cx="1466083" cy="684212"/>
      </dsp:txXfrm>
    </dsp:sp>
    <dsp:sp modelId="{5D34FE47-0E2B-42AB-8BE1-59EC495EE827}">
      <dsp:nvSpPr>
        <dsp:cNvPr id="0" name=""/>
        <dsp:cNvSpPr/>
      </dsp:nvSpPr>
      <dsp:spPr>
        <a:xfrm rot="5400000">
          <a:off x="1822747" y="1727636"/>
          <a:ext cx="256579" cy="307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1858668" y="1753294"/>
        <a:ext cx="184737" cy="179605"/>
      </dsp:txXfrm>
    </dsp:sp>
    <dsp:sp modelId="{50E2BD9E-35E1-4EFB-8428-63DE1651D30F}">
      <dsp:nvSpPr>
        <dsp:cNvPr id="0" name=""/>
        <dsp:cNvSpPr/>
      </dsp:nvSpPr>
      <dsp:spPr>
        <a:xfrm>
          <a:off x="1214332" y="2052637"/>
          <a:ext cx="1473409" cy="68421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More Nonstandard Music</a:t>
          </a:r>
        </a:p>
      </dsp:txBody>
      <dsp:txXfrm>
        <a:off x="1509014" y="2052637"/>
        <a:ext cx="884045" cy="684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189BEEF-2D24-48F1-AEB2-CB763A1F2DD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24087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24T07:25:41.591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65,'3'0,"5"0,5 0,-1 3,2 2,5-1,3 0,4 2,2 0,-2-1,0-1,-2-2,-2 0,6-2,5 1,4-2,2 1,-1 0,2 0,5-1,-2 1,-4 0,-6 0,-5 0,-4 0,-3 0,3 0,0 0,-1-3,7-2,1 1,-1 0,-3 2,-2 0,-1-2,1-1,0 1,-1 1,3 0,3 2,4 0,2 1,6-3,3-2,0 1,-4 1,-6-3,-1 0,-4 1,1 1,-3 2,2 0,6 2,3-1,-1 2,-4-1,-4 0,-4 0,-3 1,2-1,0 0,-1 0,-2 0,0 0,-1 0,0 0,-1 0,0 0,0 0,0 0,0 0,3 0,6 0,0 0,-1 0,-2 0,-2 0,-2 0,0 0,2 0,0 0,4 0,7 0,0 0,-1 0,0 0,-3 0,-2 0,-1 0,0 0,1 0,0 0,-3 0,-1 0,-2 0,2 0,0 0,0 0,-2 0,-1 0,-1 0,0 0,-1 0,1 0,2 0,1 0,8 0,0 0,-1 0,-2 0,-3 0,-2 0,4 0,9 0,8 0,3 0,-4 0,-4 0,-7-4,-6 0,-10-4,-8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24T07:25:48.854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1 286,'6'0,"7"0,4 0,2 0,2 0,0 0,1 0,-1 0,0 0,0 0,-1 0,1 0,2 0,2 0,0 0,2 4,0 0,2 0,0 0,-2-2,6 3,-1 1,2-2,-2 0,5-2,-2 0,-2-2,-1 0,2 0,-2 0,0 0,3 3,-3 2,-2-1,-3-1,-3 0,1-2,0 0,0-1,-2 0,2 0,4 0,1 0,-2 0,1 0,3 0,3 0,2 0,-2 0,-3 0,3-4,-1 0,1-1,1 2,-3 0,1 2,-2 0,0 1,-2 0,-2 0,-4 0,3-3,-1-2,-2 1,0 1,-2 0,-1-2,3-4,8 0,5 1,6-1,0 1,-1 1,-4 3,5 1,6 1,1 2,-4 0,-7 0,-7 1,3-1,-3 0,-2 1,3-1,7 0,6-7,3-2,0 0,1 2,-3 2,-4 2,-5-2,-3 0,7 0,3 2,0 1,1 1,-2 0,-2 1,-3 0,-3 1,1-1,3 0,2 0,-3 0,0 0,-5 0,-4 0,-3-3,-4-2,2 1,3 0,1 2,5 0,7 2,0-1,0 1,-3 0,-5 1,-5-1,-3 0,-3 0,2 0,0 0,-1 0,7 0,4 0,1 0,0-3,2-2,1 1,1-3,4 0,5 1,2 2,-5 1,0 1,3 2,4-1,0 2,4-1,0 0,-3 0,-7 1,-7-1,-8 0,-2 0,1 0,-1-7,-2-2,-3 0,-1 2,-1 2,-2 2,0 1,0 2,0 0,-1 0,-2-10,-2-7,1 0,4 3,2 3,1 4,0 3,3 2,3 1,1 2,2 0,3-1,1 1,-1-1,-7 4,-4 1,-4 3,-1 0,-1-1,4-2,2-2,2 2,2 1,2-2,0-1,-3 0,-1 1,-2 1,-2 0,-2 2,1-1,-1 3,3 0,1-2,4-2,0 2,5-1,1-1,-1-2,-4 0,0 1,-1 1,2 3,1 0,4-2,-1-1,-4-2,1 2,-1 1,-4-2,2 0,-1-2,-1-1,1-1,0 1,2-2,0 1,-2 0,1 0,0 0,-2 0,2-1,-1 1,2 0,0 0,-2 0,-3 0,0 0,-6 4,5 0,2 1,3-2,8 0,11-2,1 0,-1 0,2 2,-4 1,-6 4,-6 0,-6-2,-3-1,0 2,4 3,0 0,-2-2,-1-3,-1-1,5-2,1-1,6-1,0 0,-3 6,1 3,0-1,-1-1,-4-2,1-2,5-1,1-2,3 0,3 0,-2 0,-2-1,0 1,0 0,1 0,4 0,1 0,-3 0,2 0,-4 0,-1 0,0 0,1 0,-1 0,-2 0,-4 0,-1 0,-2 0,-3 0,1 0,0 0,-2 0,-1 0,-2 0,0 0,2 0,0 0,7 0,5 0,3 0,-1 0,-1 0,-7-4,-4 0,-4-1,-2-2,-1 0,0 1,0 2,0 1,0 2,1 0,0 1,0 0,0 0,-3-3,-1-1,6 0,4 0,1-1,-2-2,0 2,-2 1,-2 2,0 1,0 0,6 1,8 0,3 0,-2 0,-4 1,-4-1,-7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24T07:25:51.912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1,'4'0,"4"0,4 0,7 0,4 0,5 0,4 0,1 0,-3 0,1 0,-1 3,0 2,-4 2,-3 1,1-1,4-2,6-1,9-2,7-2,-2 1,2-2,-1 1,-6 0,-6-1,-3 1,-4 0,-3 0,4 0,-1 0,6 0,7 0,3 0,-3 0,-2 0,2 0,-2 0,-2 0,-1 3,1 2,3-1,-1 0,-2-2,4 0,-3-1,-1-1,0 0,-3 0,-5 0,-4-1,0 1,6 0,1 0,2 0,-3 0,-3 0,-3 0,-3 0,-2 0,6 0,1 0,3 0,2 0,0 0,-4 0,1 0,-2 0,-2 0,-2 0,-3 0,-1 0,0 0,2 0,1 0,0 0,0 0,-2 0,0 0,-2 0,1 0,-1 0,0 0,-3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24T07:25:54.98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70,'0'-4,"3"0,5-1,4 2,4 0,9 2,15 0,17 1,16 0,9 0,5 0,1 0,-4 0,-13 1,-15-1,-14 0,-10 0,-5 0,-2 0,-3 0,3 0,2 0,2 0,-2 0,-1 0,-3 0,-1 0,3 0,0 0,6 0,8 0,8 0,3 0,-4 0,-6-7,-7-2,-5 0,-4 2,-3 2,2 2,1 1,-1 2,-1 0,0 0,-1 0,-3-3,-6-1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24T07:26:04.530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2657 97,'0'-3,"3"-2,2 4,2 2,12 1,8 0,14 0,17-1,19 0,10-1,5 0,-8 0,-13 0,-17 0,-13 0,-7 0,1 0,-2 3,0 2,2-1,1 0,2-2,4 0,2-1,-2-1,-6 0,-6 0,-3 0,-4-1,1 1,7 0,9 0,0 0,1-3,-3-2,-5 1,-1 0,-3 2,4 0,1 1,-4 1,2 0,4 0,4 0,-2 1,-1-1,1 0,-3 0,3 0,2 0,-3-3,-4-2,0-3,-4 0,2-2,-2 0,-3 3,2 1,-1-1,-1 1,1 1,4 2,-1 1,5 0,1 2,-4 0,-3 0,-3 1,-2-1,-3 0,0 0,-2 0,1 0,3 0,1 0,3 0,5 0,-1-3,-1-2,-3 1,-3 1,-5 3,-5 7,-6 4,-1 1,-1 2,-2 2,-1 1,-9-1,-6-5,-5-3,-2-3,-6-3,-1-1,0 2,1 1,-2-1,0 0,1-1,2-1,1 0,-2 2,-10 2,-10 6,-1 5,4 0,6-4,6-2,4-5,-3-1,-15 0,-16 4,-9 4,5 0,9-2,11-3,9-3,7-1,-12-2,-57-1,-61 6,-27 13,8 10,30 3,37-4,33-6,31-4,18-4,12-6,5-3,-10-3,-29-2,-46 0,-45-1,-13 0,14 0,20 4,24 8,21 2,13-1,14-2,8-4,7-2,6-2,5-1,1-1,2-1,-10-3,-13-4,-14-2,-7 2,-7 2,-2 2,1 5,3 2,5 2,11-2,7 0,4-4,-29-3,-39 0,-16 1,-3 1,9 0,16 1,14-3,12-1,9 1,9 1,11 0,8 2,6 0,9-2,6-2,2 1,1-3,-7-3,-14-4,-7-3,-10-5,-2 1,1 1,6 4,9 4,7 4,17 4,17 3,12 0,8 2,3 0,8-4,12-4,12-5,11-3,8 0,0 3,-4 4,-5-1,-7 2,-3 2,0 1,-4 2,1 1,-3 1,-6 0,-4 1,-1-1,2 0,-2 1,3-1,4 0,1 0,4 0,-1-4,1-4,0-4,0-4,-4 1,-3 3,0 4,1 3,-2 2,3-5,4-1,-3 1,-3-2,1 1,-3 2,-2 3,-1 1,-4 1,-1 2,-2 0,-4 0,0 1,3-4,-1-2,-2 1,1 1,-1 0,-2 2,2 0,-1 1,2 0,0 7,1 5,0 5,0-1,0-3,-2 0,-6 1,-11-3,-13-1,-13-1,-12-1,-7 1,-5 3,-3 0,2-4,5-1,5-4,4-1,3-1,-2-1,-6 0,-2-1,5 4,4 1,2 0,2 0,-3-2,-11 3,-20 7,-22 12,-8 2,-3 0,6-1,6-5,13-5,13-6,16-8,12-7,8-3,1 0,0-1,-8-7,-22 1,-20 2,-14 0,-7-1,-1-4,5-3,12 2,13 2,10 0,9 3,10 1,6-5,3 2,0 4,0-1,-4 0,-2 2,-5 0,-1 1,5 0,2 1,9 7,13 2,19 6,22 6,50 10,47 6,49 8,16-2,11-2,10-8,8-7,-5 4,-17 2,-24-2,-26-6,-28-1,-25-2,-28-4,-21-3,-17-2,-11-1,-9-1,-4-1,1 0,5 1,5-1,8-2,1-2,1-3,11 0,3 1,11 2,1 2,-4 1,-5-2,-6-1,-4 1,-3 1,-6 1,-1 0,-1 2,0-1,-1 2,-1-1,5 3,7 2,1 0,1 2,2 0,0-1,-5-2,-4-1,0-2,-5 0,-1-1,-3 0,0 3,-2 1,1 0,-1 3,-2 0,-2-1,-2-2,-2-1,7-1,1-2,3 0,6 0,7 0,3 3,-1 1,-7 4,-4 0,-5 2,-4 0,-3-3,-3-1,3 1,0-1,-1-1,0-2,3-1,-1 0,4 1,6 2,5-1,-2-1,-3-1,-12-4,-9-5,-7-5,-5-4,-3-2,-1-6,0-1,0-1,1 2,-4 3,-4 4,-3 0,-4 0,-2 2,-2 5,3 0,-3 1,-1 3,2-1,6-3,4-3,0-3,-5-2,-3 2,0 0,4 0,11-1,9 2,10 4,6 3,2 4,1 2,-2 2,0 0,-2 1,-4 3,-1 1,-1 0,0 2,5 1,2 5,0 0,1 2,-2 1,-3 2,-6 1,-5 5,-3 0,-4 5,0 3,-2 3,0-1,0-2,0-4,-3-7,-4-6,-5-6,-3-5,1 1,0-1,-1-1,2 3,0 0,-1-1,-2-2,0 0,1-5,5-6,3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24T07:26:09.579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1481 0,'3'0,"2"4,6 0,5 1,7-2,2 0,8-2,5 3,3 1,-3 0,-7 1,-5 1,-1-1,3-2,2-1,8-2,7 0,10-1,2 3,-5 5,-8 1,-8-2,-7-1,-5-2,-3-2,2-1,1 0,-1-1,-1-1,-1 1,0 0,0-1,3 1,0 0,4 0,4 0,-1 0,-8 0,-12 0,-18 0,-15 0,-14 0,-7 0,-7 0,-9 0,-1 0,0 3,6 2,5-1,1 0,6-2,-1 0,0 2,-3 1,0-1,-3 0,3-2,7-1,6 0,-2-1,3 0,-15 7,-13 2,0-1,8-1,8-2,9-2,7-1,1-2,-9 0,-11 0,-9 0,-8-1,-3 1,2 0,9 0,8 0,8 0,7 0,6 0,5 0,2 0,-3 0,0 0,0 0,1 0,-3 0,-11 0,-7 0,-1 0,-2 0,5 0,5 0,9-4,9-4,4-1,-2 1,-2 2,-2 2,0 2,0 1,-1 1,0 0,4-3,1-2,0 1,-1 1,0 1,-5 0,-2 2,3-1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24T07:26:12.632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41,'3'0,"5"0,4 0,4 0,3 0,0 4,2 0,0 1,0-2,3 0,5-2,1 0,-2-1,-2 0,2 0,6 0,0 0,2 0,-2 0,-3-1,0 1,1 0,-1 0,-2 0,-4 0,2 0,0 0,-2 0,-2 0,0 0,1 0,1 0,0 0,-2 0,0 0,1-3,2-2,2 1,0 1,-1 0,1 2,0 0,2 0,2 1,3 1,-1-1,1 0,-3 0,-3 0,-3 0,-3 0,-1 0,-2 0,0 0,0 0,-1 0,4 0,2 0,-4-3,-2-2,-1 1,0 0,0 2,5 0,1 2,0-1,-1 1,0-3,-1-1,6-1,1 2,4 1,2 0,-1 1,-3 1,-4 0,-2 0,-3 0,-1 1,-1-1,0 0,0 0,-4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24T07:27:01.903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367 42,'3'0,"9"0,5 0,10 0,4 0,0 0,-2 0,-2 0,-3 0,2 0,3 0,1 0,-3 0,-4 3,-4 2,-1-1,-1 0,1-2,0 0,-2 2,-1 1,0-1,2 0,0-2,2-1,1 0,-4 3,0 0,0 0,1 0,4-2,2-1,1 0,-1-1,0 0,-1 0,-1 0,0 0,-1 0,0-1,0 1,0 0,0 0,0 0,0 0,4 0,1 0,-1 0,0 0,-1-3,2-2,-3-2,-2-1,-1 1,0 2,0 1,1 3,-1 0,1 1,-4-4,0 0,0 0,0 1,2 1,-3-3,4-1,1 2,4 0,-1-1,-2-1,2 1,2 1,-1 2,2 0,1 2,2-1,3 2,0-1,1 0,-1 0,-4 0,-2 1,-2-1,-3 0,0 0,-1 0,0 0,-1 0,1 0,3 0,2 0,-4 3,-2 5,-1 1,0-1,1-2,0-2,0-2,1-1,0 0,0-1,0-1,0 1,4-1,4 1,1 0,-1 0,-2 0,-1 0,-3 0,-1 0,0 0,-1 0,0 0,-4 3,3 2,1-1,1 0,0-2,0 0,3 2,1 1,4 3,-1 0,-1-2,-2-1,-1-2,-2-1,-1-1,-1-1,0 0,-7-1,-9 1,-9 0,-7 0,-8-1,-8-2,-5-2,-5 1,1 1,4 0,0 2,2 0,4 0,-2 1,-1 1,0-1,-5 0,0 0,2 0,4 0,0 0,1 0,-1 0,1 0,1 0,3 0,1 0,1 0,-5 0,-2 0,0 0,2 0,3 0,-3 0,-6 0,-8 0,-4 0,3 0,4 0,6 0,4 0,5 0,1 0,2 0,1 0,-7 0,-13 0,-2 0,-2 0,3 0,5 0,5 0,4 0,3 0,-4 0,-12 0,-10 0,1 0,4 0,7 0,6 0,5-3,3-2,3 1,-6 0,-13 2,-9 0,-4 2,4-1,7 1,6 0,6 1,5-1,2 0,-1 0,-7 0,-9 0,-1 0,-1 0,0 0,3 0,5 0,5 0,3 0,-4 0,-11 0,-5 0,1 0,1 0,5 0,6 0,0 0,3 0,-3 0,-8 0,-3 0,-2 0,5 0,4 0,6 0,4 0,10 0,11 0,6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A6CD556-72E7-4E2C-80F8-6628F537A6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76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7BA5CC3-9F08-4196-AC09-938C0F657183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02ED790-DA3A-419E-8DFF-EECDC0888D3F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22A6917-BC5E-482B-9B18-A34CDD16A7D1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New York City/State Coincident Economic Indicators as Labels</a:t>
            </a:r>
          </a:p>
          <a:p>
            <a:pPr marL="216000" lvl="1" indent="-216000" hangingPunct="0">
              <a:buSzPct val="45000"/>
              <a:buFont typeface="StarSymbol"/>
              <a:buChar char="●"/>
            </a:pPr>
            <a:r>
              <a:rPr lang="en-US" sz="20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Counts for top Top 50 Composers</a:t>
            </a:r>
          </a:p>
          <a:p>
            <a:pPr marL="216000" lvl="1" indent="-216000" hangingPunct="0">
              <a:buSzPct val="45000"/>
              <a:buFont typeface="StarSymbol"/>
              <a:buChar char="●"/>
            </a:pPr>
            <a:r>
              <a:rPr lang="en-US" sz="20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Counts for Top 1000 Pieces</a:t>
            </a:r>
          </a:p>
          <a:p>
            <a:pPr marL="216000" lvl="1" indent="-216000" hangingPunct="0">
              <a:buSzPct val="45000"/>
              <a:buFont typeface="StarSymbol"/>
              <a:buChar char="●"/>
            </a:pPr>
            <a:r>
              <a:rPr lang="en-US" sz="20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Occurrence of “Small” Pieces with Smaller Orchestras (decrease overhead costs)</a:t>
            </a:r>
          </a:p>
          <a:p>
            <a:pPr marL="216000" lvl="2" indent="-216000" hangingPunct="0">
              <a:buSzPct val="45000"/>
              <a:buFont typeface="StarSymbol"/>
              <a:buChar char="●"/>
            </a:pPr>
            <a:r>
              <a:rPr lang="en-US" sz="20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e.g: Concertos, Quartets, Ensemble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59A5EC7-48A2-45B7-9323-27F8A083E710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4D9B3C4-CFCB-4D12-AE7A-FEFAEFC5318D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B36A75-FE26-4BE3-B20C-8882F6828C7B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E6A8215-0950-44EB-8225-0CC6D8105B39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AC9495D-E1D0-444E-964C-D473416F6DA6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F437FC8-9ADE-4A29-8560-46A37BFD15A1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F795E8-3534-49C9-B0F5-D429F9E069FC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Linear Regression</a:t>
            </a:r>
          </a:p>
          <a:p>
            <a:pPr marL="216000" lvl="1" indent="-216000" hangingPunct="0">
              <a:buSzPct val="45000"/>
              <a:buFont typeface="StarSymbol"/>
              <a:buChar char="●"/>
            </a:pPr>
            <a:r>
              <a:rPr lang="en-US" sz="20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Unconventionality and 1/Unconventionality as y-labels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65A8768-ADBA-40F1-A1F4-AA018FFD2859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31B7834-738F-4836-B967-BDC7D0FF5E6D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4001" y="0"/>
            <a:ext cx="10113003" cy="5669073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6137" y="1547149"/>
            <a:ext cx="5635351" cy="1253121"/>
          </a:xfrm>
        </p:spPr>
        <p:txBody>
          <a:bodyPr anchor="b">
            <a:noAutofit/>
          </a:bodyPr>
          <a:lstStyle>
            <a:lvl1pPr algn="ctr">
              <a:defRPr sz="4465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6137" y="3024291"/>
            <a:ext cx="5635351" cy="1092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736">
                <a:solidFill>
                  <a:schemeClr val="tx1"/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00720" y="4165401"/>
            <a:ext cx="742046" cy="231022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26136" y="4165401"/>
            <a:ext cx="4311580" cy="231022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05770" y="4165401"/>
            <a:ext cx="455718" cy="231022"/>
          </a:xfrm>
        </p:spPr>
        <p:txBody>
          <a:bodyPr/>
          <a:lstStyle/>
          <a:p>
            <a:pPr lvl="0"/>
            <a:fld id="{2B7ABD7D-F685-434D-800E-0234A51429D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26137" y="2912281"/>
            <a:ext cx="5635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10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67" y="3981635"/>
            <a:ext cx="7945492" cy="468608"/>
          </a:xfrm>
        </p:spPr>
        <p:txBody>
          <a:bodyPr anchor="b">
            <a:normAutofit/>
          </a:bodyPr>
          <a:lstStyle>
            <a:lvl1pPr algn="ctr">
              <a:defRPr sz="198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1076" y="861083"/>
            <a:ext cx="8355849" cy="2758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1067" y="4450243"/>
            <a:ext cx="7945492" cy="408227"/>
          </a:xfrm>
        </p:spPr>
        <p:txBody>
          <a:bodyPr>
            <a:normAutofit/>
          </a:bodyPr>
          <a:lstStyle>
            <a:lvl1pPr marL="0" indent="0" algn="ctr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170080-A59A-40F0-9C83-2E9AFCC2B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1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068" y="812078"/>
            <a:ext cx="7931491" cy="2443238"/>
          </a:xfrm>
        </p:spPr>
        <p:txBody>
          <a:bodyPr anchor="ctr">
            <a:normAutofit/>
          </a:bodyPr>
          <a:lstStyle>
            <a:lvl1pPr algn="ctr">
              <a:defRPr sz="264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068" y="3591348"/>
            <a:ext cx="7931491" cy="126712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54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170080-A59A-40F0-9C83-2E9AFCC2B03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54384" y="3423331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877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62" y="812078"/>
            <a:ext cx="7686475" cy="1960191"/>
          </a:xfrm>
        </p:spPr>
        <p:txBody>
          <a:bodyPr anchor="ctr">
            <a:normAutofit/>
          </a:bodyPr>
          <a:lstStyle>
            <a:lvl1pPr algn="ctr">
              <a:defRPr sz="2646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84773" y="2772269"/>
            <a:ext cx="7308455" cy="483047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654"/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067" y="3591348"/>
            <a:ext cx="7945492" cy="126712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54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170080-A59A-40F0-9C83-2E9AFCC2B03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12732" y="727597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64544" y="2338230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 algn="r"/>
            <a:r>
              <a:rPr lang="en-US" sz="6614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154384" y="3423331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567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68" y="2735706"/>
            <a:ext cx="7945494" cy="1214480"/>
          </a:xfrm>
        </p:spPr>
        <p:txBody>
          <a:bodyPr anchor="b">
            <a:normAutofit/>
          </a:bodyPr>
          <a:lstStyle>
            <a:lvl1pPr algn="l">
              <a:defRPr sz="264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067" y="3950186"/>
            <a:ext cx="7945494" cy="711423"/>
          </a:xfrm>
        </p:spPr>
        <p:txBody>
          <a:bodyPr anchor="t">
            <a:normAutofit/>
          </a:bodyPr>
          <a:lstStyle>
            <a:lvl1pPr marL="0" indent="0" algn="l">
              <a:buNone/>
              <a:defRPr sz="1654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170080-A59A-40F0-9C83-2E9AFCC2B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1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62" y="812078"/>
            <a:ext cx="7686475" cy="1855181"/>
          </a:xfrm>
        </p:spPr>
        <p:txBody>
          <a:bodyPr anchor="ctr">
            <a:normAutofit/>
          </a:bodyPr>
          <a:lstStyle>
            <a:lvl1pPr algn="ctr">
              <a:defRPr sz="2646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071067" y="3009172"/>
            <a:ext cx="7945494" cy="733391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984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067" y="3745364"/>
            <a:ext cx="7945494" cy="1113108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170080-A59A-40F0-9C83-2E9AFCC2B0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2732" y="727597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64544" y="214920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 algn="r"/>
            <a:r>
              <a:rPr lang="en-US" sz="6614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154384" y="2835275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812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67" y="812078"/>
            <a:ext cx="7945492" cy="185518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071067" y="3001611"/>
            <a:ext cx="7945494" cy="695587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315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067" y="3696358"/>
            <a:ext cx="7945495" cy="116211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170080-A59A-40F0-9C83-2E9AFCC2B03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54384" y="2835275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01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5A0347-F5B6-4DCD-A5F5-47C02FD5539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154384" y="2002194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475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874" y="812077"/>
            <a:ext cx="1563435" cy="40463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1065" y="812078"/>
            <a:ext cx="6145795" cy="404639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54AE46-9A3C-40FE-A372-8E367995C86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328867" y="819080"/>
            <a:ext cx="0" cy="4032391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11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154384" y="2002194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CC1430-FD58-461E-8A26-DC041F8E9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4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105" y="1449146"/>
            <a:ext cx="6745790" cy="1506949"/>
          </a:xfrm>
        </p:spPr>
        <p:txBody>
          <a:bodyPr anchor="b">
            <a:normAutofit/>
          </a:bodyPr>
          <a:lstStyle>
            <a:lvl1pPr algn="ctr">
              <a:defRPr sz="363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6104" y="3180115"/>
            <a:ext cx="6745792" cy="789269"/>
          </a:xfrm>
        </p:spPr>
        <p:txBody>
          <a:bodyPr anchor="t">
            <a:normAutofit/>
          </a:bodyPr>
          <a:lstStyle>
            <a:lvl1pPr marL="0" indent="0" algn="ctr">
              <a:buNone/>
              <a:defRPr sz="1984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A56A7D-02B0-4FF4-BB9B-1EBA4D5FB3D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64165" y="3068104"/>
            <a:ext cx="67496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24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154384" y="2002194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3587" y="2117006"/>
            <a:ext cx="3901202" cy="273698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0877" y="2117006"/>
            <a:ext cx="3901202" cy="273698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BC3349-8927-4852-BFE8-20F4CC2CE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8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066" y="2198213"/>
            <a:ext cx="3901202" cy="476483"/>
          </a:xfrm>
        </p:spPr>
        <p:txBody>
          <a:bodyPr anchor="b">
            <a:noAutofit/>
          </a:bodyPr>
          <a:lstStyle>
            <a:lvl1pPr marL="0" indent="0">
              <a:spcBef>
                <a:spcPts val="556"/>
              </a:spcBef>
              <a:spcAft>
                <a:spcPts val="496"/>
              </a:spcAft>
              <a:buNone/>
              <a:defRPr sz="2315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1066" y="2681698"/>
            <a:ext cx="3901202" cy="217677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320" y="2198213"/>
            <a:ext cx="3901202" cy="476483"/>
          </a:xfrm>
        </p:spPr>
        <p:txBody>
          <a:bodyPr anchor="b">
            <a:noAutofit/>
          </a:bodyPr>
          <a:lstStyle>
            <a:lvl1pPr marL="0" indent="0">
              <a:spcBef>
                <a:spcPts val="556"/>
              </a:spcBef>
              <a:spcAft>
                <a:spcPts val="496"/>
              </a:spcAft>
              <a:buNone/>
              <a:defRPr sz="2315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320" y="2681698"/>
            <a:ext cx="3901202" cy="217677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28D3DA-F32A-41E8-B817-A9B1888D566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154384" y="2002194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80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2C5A51-058A-4B0B-B452-CA36B13F43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154384" y="2002194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3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ABF743-7D98-41C0-A514-FFA35D31F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84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753" y="1148112"/>
            <a:ext cx="3074504" cy="1134110"/>
          </a:xfrm>
        </p:spPr>
        <p:txBody>
          <a:bodyPr anchor="b">
            <a:normAutofit/>
          </a:bodyPr>
          <a:lstStyle>
            <a:lvl1pPr algn="ctr">
              <a:defRPr sz="198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279" y="812077"/>
            <a:ext cx="4522280" cy="4046394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753" y="2506242"/>
            <a:ext cx="3074504" cy="2016199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39369E-707A-4E11-BE39-06F83674933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54385" y="2408233"/>
            <a:ext cx="290586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55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65" y="1557650"/>
            <a:ext cx="5160877" cy="1134110"/>
          </a:xfrm>
        </p:spPr>
        <p:txBody>
          <a:bodyPr anchor="b">
            <a:normAutofit/>
          </a:bodyPr>
          <a:lstStyle>
            <a:lvl1pPr algn="ctr">
              <a:defRPr sz="231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92992" y="861084"/>
            <a:ext cx="2532846" cy="3948383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1065" y="2691760"/>
            <a:ext cx="5160877" cy="1512147"/>
          </a:xfrm>
        </p:spPr>
        <p:txBody>
          <a:bodyPr anchor="t">
            <a:normAutofit/>
          </a:bodyPr>
          <a:lstStyle>
            <a:lvl1pPr marL="0" indent="0" algn="ctr">
              <a:buNone/>
              <a:defRPr sz="148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9C42E1-5717-4574-9EBB-704E165E1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1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3011" y="0"/>
            <a:ext cx="10112013" cy="5669073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1068" y="812078"/>
            <a:ext cx="7938489" cy="10781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067" y="2114204"/>
            <a:ext cx="7938489" cy="27442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4757" y="4935479"/>
            <a:ext cx="1323082" cy="231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1067" y="4935479"/>
            <a:ext cx="6040686" cy="231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843" y="4935479"/>
            <a:ext cx="448714" cy="231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fld id="{D4170080-A59A-40F0-9C83-2E9AFCC2B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0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378013" rtl="0" eaLnBrk="1" latinLnBrk="0" hangingPunct="1">
        <a:spcBef>
          <a:spcPct val="0"/>
        </a:spcBef>
        <a:buNone/>
        <a:defRPr sz="3638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6258" indent="-236258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98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614271" indent="-236258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65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92284" indent="-236258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48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275794" indent="-141755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32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653807" indent="-141755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15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079071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15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457084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15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835097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15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213110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15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catalysis/ny_phil_selec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customXml" Target="../ink/ink5.xml"/><Relationship Id="rId3" Type="http://schemas.openxmlformats.org/officeDocument/2006/relationships/diagramData" Target="../diagrams/data1.xml"/><Relationship Id="rId21" Type="http://schemas.openxmlformats.org/officeDocument/2006/relationships/image" Target="../media/image14.png"/><Relationship Id="rId7" Type="http://schemas.microsoft.com/office/2007/relationships/diagramDrawing" Target="../diagrams/drawing1.xml"/><Relationship Id="rId12" Type="http://schemas.openxmlformats.org/officeDocument/2006/relationships/customXml" Target="../ink/ink2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4.xml"/><Relationship Id="rId20" Type="http://schemas.openxmlformats.org/officeDocument/2006/relationships/customXml" Target="../ink/ink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png"/><Relationship Id="rId24" Type="http://schemas.openxmlformats.org/officeDocument/2006/relationships/customXml" Target="../ink/ink8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customXml" Target="../ink/ink1.xml"/><Relationship Id="rId19" Type="http://schemas.openxmlformats.org/officeDocument/2006/relationships/image" Target="../media/image1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Relationship Id="rId14" Type="http://schemas.openxmlformats.org/officeDocument/2006/relationships/customXml" Target="../ink/ink3.xml"/><Relationship Id="rId22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600" dirty="0"/>
              <a:t>Beethoven, Bach, and Brahms in Bull/Bear Markets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/>
        <p:txBody>
          <a:bodyPr anchor="ctr">
            <a:normAutofit fontScale="92500" lnSpcReduction="10000"/>
          </a:bodyPr>
          <a:lstStyle/>
          <a:p>
            <a:pPr lvl="0" algn="ctr"/>
            <a:r>
              <a:rPr lang="en-US" sz="2200" dirty="0"/>
              <a:t>The Influence of Economic Health on Music Selection at the Symphony</a:t>
            </a:r>
          </a:p>
          <a:p>
            <a:pPr lvl="0" algn="ctr"/>
            <a:r>
              <a:rPr lang="en-US" sz="2200" dirty="0"/>
              <a:t>Mark Llorente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Thank You!</a:t>
            </a:r>
            <a:br>
              <a:rPr lang="en-US" sz="2800" dirty="0"/>
            </a:br>
            <a:endParaRPr lang="en-US" dirty="0"/>
          </a:p>
        </p:txBody>
      </p:sp>
      <p:sp>
        <p:nvSpPr>
          <p:cNvPr id="2" name="Subtitle 1"/>
          <p:cNvSpPr txBox="1"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r>
              <a:rPr lang="en-US" sz="1800" dirty="0">
                <a:hlinkClick r:id="rId3"/>
              </a:rPr>
              <a:t>https://github.com/markcatalysis/ny_phil_selection</a:t>
            </a:r>
          </a:p>
          <a:p>
            <a:endParaRPr lang="en-US" sz="1800" dirty="0"/>
          </a:p>
          <a:p>
            <a:pPr lvl="0" algn="ctr"/>
            <a:r>
              <a:rPr lang="en-US" sz="1800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61565" y="942343"/>
            <a:ext cx="6218280" cy="42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0" y="225425"/>
            <a:ext cx="9072563" cy="947738"/>
          </a:xfrm>
        </p:spPr>
        <p:txBody>
          <a:bodyPr/>
          <a:lstStyle/>
          <a:p>
            <a:pPr lvl="0"/>
            <a:r>
              <a:rPr lang="en-US"/>
              <a:t>Is There Signal?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0" y="1327150"/>
            <a:ext cx="4427538" cy="3287713"/>
          </a:xfrm>
        </p:spPr>
        <p:txBody>
          <a:bodyPr>
            <a:normAutofit fontScale="47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[('NASDAQCOM', 0.16310439568213458),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('DJIA', 0.044763522092463204),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('SP500', -0.26989548582145656),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('VIXCLS', 0.01235687064524414),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('FEDFUNDS', -0.91185609016088243),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(u'Total industry employment', 0.16818100040918132),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(u'Total industry compensation', 0.16818100040918088),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(u'ACPSA employment ratio', 0.16818100040918127),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(u'ACPSA compensation ratio', 0.16818100040918127),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(u'ACPSA employment', 0.16818100040918052),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(u'ACPSA compensation', 0.16818100040918066),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(u'Employment location quotient', 0.16818100040917869),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(u'Compensation location quotient', 0.16818100040918055),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('New York', 0.11239172951295938),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('NYC', 0.29660125689527428)]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654675" y="1327150"/>
            <a:ext cx="4425950" cy="3287713"/>
          </a:xfrm>
        </p:spPr>
        <p:txBody>
          <a:bodyPr>
            <a:normAutofit fontScale="250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[('NASDAQCOM', -0.064504261095416571),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('DJIA', -0.0087692295415448991),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('SP500', -0.35228683210836281),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('VIXCLS', 0.043248945404701443),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('FEDFUNDS', -1.1239890080714212),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(u'Total industry employment', 0.11708182767005224),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(u'Total industry compensation', 0.11708182767005244),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(u'ACPSA employment ratio', 0.11708182767005214),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(u'ACPSA compensation ratio', 0.11708182767005214),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(u'ACPSA employment', 0.11708182767005279),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(u'ACPSA compensation', 0.1170818276700521),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(u'Employment location quotient', 0.11708182767005053),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(u'Compensation location quotient', 0.11708182767005172),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('New York', -0.38049270432226601),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('NYC', 0.043838845747589651),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('NASDAQCOM_delta_28_days', -0.47321315514966295),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('DJIA_delta_28_days', 0.21287591765672692),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('SP500_delta_28_days', 0.02051316790707253),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('VIXCLS_delta_28_days', -0.46754110429464307),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('FEDFUNDS_delta_28_days', -0.22832660519234485),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(u'Total industry employment_delta_28_days', -0.11708182767005286),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(u'Total industry compensation_delta_28_days', -0.11708182767005287),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(u'ACPSA employment ratio_delta_28_days', -0.11708182767005268),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(u'ACPSA compensation ratio_delta_28_days', -0.11708182767005268),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(u'ACPSA employment_delta_28_days', -0.11708182767005239),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(u'ACPSA compensation_delta_28_days', -0.11708182767005272),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(u'Employment location quotient_delta_28_days', -0.11708182767005226),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(u'Compensation location quotient_delta_28_days', 0.11708182767005326),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('New York_delta_28_days', 0.055523169407802837),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('NYC_delta_28_days', 0.93721441667859151)]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Background</a:t>
            </a:r>
          </a:p>
        </p:txBody>
      </p:sp>
      <p:graphicFrame>
        <p:nvGraphicFramePr>
          <p:cNvPr id="22" name="Content Placeholder 2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86431673"/>
              </p:ext>
            </p:extLst>
          </p:nvPr>
        </p:nvGraphicFramePr>
        <p:xfrm>
          <a:off x="1073150" y="2117725"/>
          <a:ext cx="3902075" cy="273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5368739" y="3126739"/>
            <a:ext cx="3902075" cy="17278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8904" y="2207752"/>
            <a:ext cx="3892374" cy="7118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7010377" y="4219532"/>
              <a:ext cx="1222200" cy="3852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74377" y="4147532"/>
                <a:ext cx="12938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/>
              <p14:cNvContentPartPr/>
              <p14:nvPr/>
            </p14:nvContentPartPr>
            <p14:xfrm>
              <a:off x="5478937" y="4328612"/>
              <a:ext cx="3584880" cy="12564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42933" y="4256612"/>
                <a:ext cx="3656527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/>
              <p14:cNvContentPartPr/>
              <p14:nvPr/>
            </p14:nvContentPartPr>
            <p14:xfrm>
              <a:off x="5471737" y="4591052"/>
              <a:ext cx="914040" cy="2232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35751" y="4519052"/>
                <a:ext cx="985652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/>
              <p14:cNvContentPartPr/>
              <p14:nvPr/>
            </p14:nvContentPartPr>
            <p14:xfrm>
              <a:off x="7039177" y="4391972"/>
              <a:ext cx="577440" cy="2520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03177" y="4319972"/>
                <a:ext cx="6490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/>
              <p14:cNvContentPartPr/>
              <p14:nvPr/>
            </p14:nvContentPartPr>
            <p14:xfrm>
              <a:off x="6997417" y="4208012"/>
              <a:ext cx="2068560" cy="18828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61417" y="4136012"/>
                <a:ext cx="21402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/>
              <p14:cNvContentPartPr/>
              <p14:nvPr/>
            </p14:nvContentPartPr>
            <p14:xfrm>
              <a:off x="5468497" y="4482332"/>
              <a:ext cx="930240" cy="6624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32497" y="4410332"/>
                <a:ext cx="10018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/>
              <p14:cNvContentPartPr/>
              <p14:nvPr/>
            </p14:nvContentPartPr>
            <p14:xfrm>
              <a:off x="6349777" y="4424012"/>
              <a:ext cx="747360" cy="2268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13777" y="4352012"/>
                <a:ext cx="8190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Ink 20"/>
              <p14:cNvContentPartPr/>
              <p14:nvPr/>
            </p14:nvContentPartPr>
            <p14:xfrm>
              <a:off x="7008937" y="4409252"/>
              <a:ext cx="1162440" cy="3780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72937" y="4337252"/>
                <a:ext cx="1234080" cy="18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Data Sources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+mj-lt"/>
              </a:rPr>
              <a:t>Symphony Selections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>
                <a:latin typeface="+mj-lt"/>
              </a:rPr>
              <a:t>New York Philharmonic Program Database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+mj-lt"/>
              </a:rPr>
              <a:t>Economic Indicators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>
                <a:latin typeface="+mj-lt"/>
              </a:rPr>
              <a:t>National Endowment of the Arts Employment Data  	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>
                <a:latin typeface="+mj-lt"/>
              </a:rPr>
              <a:t>Federal Reserve Indices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>
                <a:latin typeface="+mj-lt"/>
              </a:rPr>
              <a:t>Federal Reserve Bank of New York Indices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>
              <a:highlight>
                <a:scrgbClr r="0" g="0" b="0">
                  <a:alpha val="0"/>
                </a:scrgbClr>
              </a:highlight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Our Metric: Unconventionality</a:t>
            </a:r>
          </a:p>
        </p:txBody>
      </p:sp>
      <p:sp>
        <p:nvSpPr>
          <p:cNvPr id="2" name="Text Placeholder 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Program considered unconventional if it features infrequently performed composers and pieces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000" dirty="0"/>
              <a:t>“Penalize” commonly performed works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000" dirty="0"/>
              <a:t>“Penalize” regularly played seasonal works, </a:t>
            </a:r>
            <a:r>
              <a:rPr lang="en-US" sz="1966" dirty="0"/>
              <a:t>e.g. Handel’s Messiah</a:t>
            </a:r>
          </a:p>
          <a:p>
            <a:pPr lvl="0">
              <a:buSzPct val="45000"/>
              <a:buFont typeface="StarSymbol"/>
              <a:buChar char="●"/>
            </a:pPr>
            <a:endParaRPr lang="en-US" sz="2400" dirty="0">
              <a:highlight>
                <a:scrgbClr r="0" g="0" b="0">
                  <a:alpha val="0"/>
                </a:scrgbClr>
              </a:highlight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5653088" y="1304925"/>
            <a:ext cx="4427537" cy="3617913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Unconventionality By Program</a:t>
            </a:r>
          </a:p>
          <a:p>
            <a:pPr lvl="1">
              <a:buSzPct val="45000"/>
              <a:buFont typeface="StarSymbol"/>
              <a:buChar char="●"/>
            </a:pPr>
            <a:r>
              <a:rPr lang="sv-SE" dirty="0"/>
              <a:t>mean: 0.0055, median: 0.00005</a:t>
            </a:r>
          </a:p>
          <a:p>
            <a:pPr lvl="1">
              <a:buSzPct val="45000"/>
              <a:buFont typeface="StarSymbol"/>
              <a:buChar char="●"/>
            </a:pPr>
            <a:r>
              <a:rPr lang="sv-SE" dirty="0"/>
              <a:t>std: 0.0186</a:t>
            </a:r>
          </a:p>
          <a:p>
            <a:pPr lvl="1">
              <a:buSzPct val="45000"/>
              <a:buFont typeface="StarSymbol"/>
              <a:buChar char="●"/>
            </a:pPr>
            <a:r>
              <a:rPr lang="sv-SE" dirty="0"/>
              <a:t>min: ~0.0, max: 0.250</a:t>
            </a:r>
          </a:p>
          <a:p>
            <a:pPr lvl="0" algn="l">
              <a:buSzPct val="45000"/>
              <a:buFont typeface="StarSymbol"/>
              <a:buChar char="●"/>
            </a:pPr>
            <a:endParaRPr lang="en-US" dirty="0"/>
          </a:p>
          <a:p>
            <a:pPr lvl="0" algn="l">
              <a:buSzPct val="45000"/>
              <a:buFont typeface="StarSymbol"/>
              <a:buChar char="●"/>
            </a:pPr>
            <a:r>
              <a:rPr lang="en-US" dirty="0"/>
              <a:t>Unconventionality By Season</a:t>
            </a:r>
          </a:p>
          <a:p>
            <a:pPr lvl="1">
              <a:buSzPct val="45000"/>
              <a:buFont typeface="StarSymbol"/>
              <a:buChar char="●"/>
            </a:pPr>
            <a:r>
              <a:rPr lang="sv-SE" dirty="0"/>
              <a:t>mean: 0.0081, median: 0.005076</a:t>
            </a:r>
          </a:p>
          <a:p>
            <a:pPr lvl="1">
              <a:buSzPct val="45000"/>
              <a:buFont typeface="StarSymbol"/>
              <a:buChar char="●"/>
            </a:pPr>
            <a:r>
              <a:rPr lang="sv-SE" dirty="0"/>
              <a:t>std: 0.0084</a:t>
            </a:r>
          </a:p>
          <a:p>
            <a:pPr lvl="1">
              <a:buSzPct val="45000"/>
              <a:buFont typeface="StarSymbol"/>
              <a:buChar char="●"/>
            </a:pPr>
            <a:r>
              <a:rPr lang="sv-SE" dirty="0"/>
              <a:t>min: 0.0003, max: 0.0047</a:t>
            </a:r>
          </a:p>
          <a:p>
            <a:pPr lvl="1">
              <a:buSzPct val="45000"/>
              <a:buFont typeface="StarSymbol"/>
              <a:buChar char="●"/>
            </a:pPr>
            <a:endParaRPr lang="en-US" dirty="0"/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651040" y="357187"/>
            <a:ext cx="9072563" cy="947738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Our Metric: Unconventionality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51040" y="1304925"/>
                <a:ext cx="4874766" cy="7180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𝑊𝑜𝑟𝑘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𝑈𝑛𝑐𝑜𝑛𝑣𝑒𝑛𝑡𝑖𝑜𝑛𝑎𝑙𝑖𝑡𝑦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𝑊𝑜𝑟𝑘𝑇𝑖𝑡𝑙𝑒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𝐶𝑜𝑟𝑝𝑢𝑠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𝐶𝑜𝑚𝑝𝑜𝑠𝑒𝑟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𝐶𝑜𝑟𝑝𝑢𝑠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40" y="1304925"/>
                <a:ext cx="4874766" cy="718017"/>
              </a:xfrm>
              <a:prstGeom prst="rect">
                <a:avLst/>
              </a:prstGeom>
              <a:blipFill>
                <a:blip r:embed="rId3"/>
                <a:stretch>
                  <a:fillRect b="-9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74154" y="2735680"/>
                <a:ext cx="4702056" cy="470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𝑃𝑟𝑜𝑔𝑟𝑎𝑚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𝑈𝑛𝑐𝑜𝑛𝑣𝑒𝑛𝑡𝑖𝑜𝑛𝑎𝑙𝑖𝑡𝑦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𝑊𝑜𝑟𝑘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𝑈𝑛𝑐𝑜𝑛𝑣𝑒𝑛𝑡𝑖𝑜𝑛𝑎𝑙𝑖𝑡𝑦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𝑤𝑜𝑟𝑘𝑠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𝑝𝑟𝑜𝑔𝑟𝑎𝑚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54" y="2735680"/>
                <a:ext cx="4702056" cy="470000"/>
              </a:xfrm>
              <a:prstGeom prst="rect">
                <a:avLst/>
              </a:prstGeom>
              <a:blipFill>
                <a:blip r:embed="rId4"/>
                <a:stretch>
                  <a:fillRect l="-778" t="-2597" r="-519" b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74154" y="3448418"/>
                <a:ext cx="4815293" cy="470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𝑆𝑒𝑎𝑠𝑜𝑛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𝑈𝑛𝑐𝑜𝑛𝑣𝑒𝑛𝑡𝑖𝑜𝑛𝑎𝑙𝑖𝑡𝑦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𝑃𝑟𝑜𝑔𝑟𝑎𝑚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𝑈𝑛𝑐𝑜𝑛𝑣𝑒𝑛𝑡𝑖𝑜𝑛𝑎𝑙𝑖𝑡𝑦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𝑝𝑟𝑜𝑔𝑟𝑎𝑚𝑠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𝑠𝑒𝑎𝑠𝑜𝑛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54" y="3448418"/>
                <a:ext cx="4815293" cy="470000"/>
              </a:xfrm>
              <a:prstGeom prst="rect">
                <a:avLst/>
              </a:prstGeom>
              <a:blipFill>
                <a:blip r:embed="rId5"/>
                <a:stretch>
                  <a:fillRect l="-380" t="-2597" r="-506" b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Economic Indicators and NY Phil Program Unconventionality at a Glance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>
          <a:blip r:embed="rId3">
            <a:lum/>
            <a:alphaModFix/>
          </a:blip>
          <a:stretch>
            <a:fillRect/>
          </a:stretch>
        </p:blipFill>
        <p:spPr>
          <a:xfrm>
            <a:off x="2682401" y="2027465"/>
            <a:ext cx="4509428" cy="310023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Methods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Models: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000" dirty="0"/>
              <a:t>Random Forest*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1800" dirty="0"/>
              <a:t>PCA Matrix Decomposition to Minimize Redundant Splits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000" dirty="0"/>
              <a:t>Logistic Regression*</a:t>
            </a:r>
          </a:p>
          <a:p>
            <a:pPr marL="0" indent="0">
              <a:buSzPct val="45000"/>
              <a:buNone/>
            </a:pPr>
            <a:endParaRPr lang="en-US" sz="1400" dirty="0"/>
          </a:p>
          <a:p>
            <a:pPr marL="0" indent="0">
              <a:buSzPct val="45000"/>
              <a:buNone/>
            </a:pPr>
            <a:r>
              <a:rPr lang="en-US" sz="1600" dirty="0"/>
              <a:t>*Label of “True” if Unconventionality&gt;Median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Model Validation</a:t>
            </a:r>
            <a:endParaRPr lang="en-US" sz="2000" dirty="0">
              <a:highlight>
                <a:scrgbClr r="0" g="0" b="0">
                  <a:alpha val="0"/>
                </a:scrgbClr>
              </a:highlight>
              <a:latin typeface="Liberation Sans" pitchFamily="18"/>
            </a:endParaRPr>
          </a:p>
          <a:p>
            <a:pPr lvl="1">
              <a:buSzPct val="45000"/>
              <a:buFont typeface="StarSymbol"/>
              <a:buChar char="●"/>
            </a:pPr>
            <a:r>
              <a:rPr lang="en-US" sz="2000" dirty="0"/>
              <a:t>Time Series Split Instead of Cross Validation to Predict Forward in Time</a:t>
            </a:r>
          </a:p>
          <a:p>
            <a:pPr>
              <a:buSzPct val="45000"/>
              <a:buFont typeface="StarSymbol"/>
              <a:buChar char="●"/>
            </a:pPr>
            <a:r>
              <a:rPr lang="en-US" sz="2400" dirty="0"/>
              <a:t>Model Scoring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000" dirty="0"/>
              <a:t>Recall, Precision, F1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071068" y="812078"/>
            <a:ext cx="7938489" cy="107810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Baseline Model vs Best Model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386537"/>
              </p:ext>
            </p:extLst>
          </p:nvPr>
        </p:nvGraphicFramePr>
        <p:xfrm>
          <a:off x="2343693" y="2018640"/>
          <a:ext cx="6822080" cy="3112162"/>
        </p:xfrm>
        <a:graphic>
          <a:graphicData uri="http://schemas.openxmlformats.org/drawingml/2006/table">
            <a:tbl>
              <a:tblPr firstRow="1" bandRow="1"/>
              <a:tblGrid>
                <a:gridCol w="1136450">
                  <a:extLst>
                    <a:ext uri="{9D8B030D-6E8A-4147-A177-3AD203B41FA5}">
                      <a16:colId xmlns:a16="http://schemas.microsoft.com/office/drawing/2014/main" val="3195563932"/>
                    </a:ext>
                  </a:extLst>
                </a:gridCol>
                <a:gridCol w="1136450">
                  <a:extLst>
                    <a:ext uri="{9D8B030D-6E8A-4147-A177-3AD203B41FA5}">
                      <a16:colId xmlns:a16="http://schemas.microsoft.com/office/drawing/2014/main" val="186523709"/>
                    </a:ext>
                  </a:extLst>
                </a:gridCol>
                <a:gridCol w="1136450">
                  <a:extLst>
                    <a:ext uri="{9D8B030D-6E8A-4147-A177-3AD203B41FA5}">
                      <a16:colId xmlns:a16="http://schemas.microsoft.com/office/drawing/2014/main" val="3520162120"/>
                    </a:ext>
                  </a:extLst>
                </a:gridCol>
                <a:gridCol w="1136450">
                  <a:extLst>
                    <a:ext uri="{9D8B030D-6E8A-4147-A177-3AD203B41FA5}">
                      <a16:colId xmlns:a16="http://schemas.microsoft.com/office/drawing/2014/main" val="1234573345"/>
                    </a:ext>
                  </a:extLst>
                </a:gridCol>
                <a:gridCol w="1136450">
                  <a:extLst>
                    <a:ext uri="{9D8B030D-6E8A-4147-A177-3AD203B41FA5}">
                      <a16:colId xmlns:a16="http://schemas.microsoft.com/office/drawing/2014/main" val="1866260941"/>
                    </a:ext>
                  </a:extLst>
                </a:gridCol>
                <a:gridCol w="1139830">
                  <a:extLst>
                    <a:ext uri="{9D8B030D-6E8A-4147-A177-3AD203B41FA5}">
                      <a16:colId xmlns:a16="http://schemas.microsoft.com/office/drawing/2014/main" val="2364165744"/>
                    </a:ext>
                  </a:extLst>
                </a:gridCol>
              </a:tblGrid>
              <a:tr h="444157">
                <a:tc gridSpan="3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j-lt"/>
                          <a:ea typeface="Noto Sans CJK SC Regular" pitchFamily="2"/>
                          <a:cs typeface="FreeSans" pitchFamily="2"/>
                        </a:rPr>
                        <a:t>By Program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j-lt"/>
                          <a:ea typeface="Noto Sans CJK SC Regular" pitchFamily="2"/>
                          <a:cs typeface="FreeSans" pitchFamily="2"/>
                        </a:rPr>
                        <a:t>By Season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557349"/>
                  </a:ext>
                </a:extLst>
              </a:tr>
              <a:tr h="533448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j-lt"/>
                          <a:ea typeface="Noto Sans CJK SC Regular" pitchFamily="2"/>
                          <a:cs typeface="FreeSans" pitchFamily="2"/>
                        </a:rPr>
                        <a:t>F1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j-lt"/>
                          <a:ea typeface="Noto Sans CJK SC Regular" pitchFamily="2"/>
                          <a:cs typeface="FreeSans" pitchFamily="2"/>
                        </a:rPr>
                        <a:t>Recall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j-lt"/>
                          <a:ea typeface="Noto Sans CJK SC Regular" pitchFamily="2"/>
                          <a:cs typeface="FreeSans" pitchFamily="2"/>
                        </a:rPr>
                        <a:t>Precision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j-lt"/>
                          <a:ea typeface="Noto Sans CJK SC Regular" pitchFamily="2"/>
                          <a:cs typeface="FreeSans" pitchFamily="2"/>
                        </a:rPr>
                        <a:t>F1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j-lt"/>
                          <a:ea typeface="Noto Sans CJK SC Regular" pitchFamily="2"/>
                          <a:cs typeface="FreeSans" pitchFamily="2"/>
                        </a:rPr>
                        <a:t>Recall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j-lt"/>
                          <a:ea typeface="Noto Sans CJK SC Regular" pitchFamily="2"/>
                          <a:cs typeface="FreeSans" pitchFamily="2"/>
                        </a:rPr>
                        <a:t>Precision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97639"/>
                  </a:ext>
                </a:extLst>
              </a:tr>
              <a:tr h="53344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j-lt"/>
                          <a:ea typeface="Noto Sans CJK SC Regular" pitchFamily="2"/>
                          <a:cs typeface="FreeSans" pitchFamily="2"/>
                        </a:rPr>
                        <a:t>0.64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j-lt"/>
                          <a:ea typeface="Noto Sans CJK SC Regular" pitchFamily="2"/>
                          <a:cs typeface="FreeSans" pitchFamily="2"/>
                        </a:rPr>
                        <a:t>0.8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j-lt"/>
                          <a:ea typeface="Noto Sans CJK SC Regular" pitchFamily="2"/>
                          <a:cs typeface="FreeSans" pitchFamily="2"/>
                        </a:rPr>
                        <a:t>0.53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j-lt"/>
                          <a:ea typeface="Noto Sans CJK SC Regular" pitchFamily="2"/>
                          <a:cs typeface="FreeSans" pitchFamily="2"/>
                        </a:rPr>
                        <a:t>0.82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j-lt"/>
                          <a:ea typeface="Noto Sans CJK SC Regular" pitchFamily="2"/>
                          <a:cs typeface="FreeSans" pitchFamily="2"/>
                        </a:rPr>
                        <a:t>0.75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j-lt"/>
                          <a:ea typeface="Noto Sans CJK SC Regular" pitchFamily="2"/>
                          <a:cs typeface="FreeSans" pitchFamily="2"/>
                        </a:rPr>
                        <a:t>0.92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367033"/>
                  </a:ext>
                </a:extLst>
              </a:tr>
              <a:tr h="53344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j-lt"/>
                          <a:ea typeface="Noto Sans CJK SC Regular" pitchFamily="2"/>
                          <a:cs typeface="FreeSans" pitchFamily="2"/>
                        </a:rPr>
                        <a:t>0.35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j-lt"/>
                          <a:ea typeface="Noto Sans CJK SC Regular" pitchFamily="2"/>
                          <a:cs typeface="FreeSans" pitchFamily="2"/>
                        </a:rPr>
                        <a:t>0.30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j-lt"/>
                          <a:ea typeface="Noto Sans CJK SC Regular" pitchFamily="2"/>
                          <a:cs typeface="FreeSans" pitchFamily="2"/>
                        </a:rPr>
                        <a:t>0.42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j-lt"/>
                          <a:ea typeface="Noto Sans CJK SC Regular" pitchFamily="2"/>
                          <a:cs typeface="FreeSans" pitchFamily="2"/>
                        </a:rPr>
                        <a:t>0.62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j-lt"/>
                          <a:ea typeface="Noto Sans CJK SC Regular" pitchFamily="2"/>
                          <a:cs typeface="FreeSans" pitchFamily="2"/>
                        </a:rPr>
                        <a:t>0.5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j-lt"/>
                          <a:ea typeface="Noto Sans CJK SC Regular" pitchFamily="2"/>
                          <a:cs typeface="FreeSans" pitchFamily="2"/>
                        </a:rPr>
                        <a:t>0.80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582022"/>
                  </a:ext>
                </a:extLst>
              </a:tr>
              <a:tr h="53344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j-lt"/>
                          <a:ea typeface="Noto Sans CJK SC Regular" pitchFamily="2"/>
                          <a:cs typeface="FreeSans" pitchFamily="2"/>
                        </a:rPr>
                        <a:t>0.61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j-lt"/>
                          <a:ea typeface="Noto Sans CJK SC Regular" pitchFamily="2"/>
                          <a:cs typeface="FreeSans" pitchFamily="2"/>
                        </a:rPr>
                        <a:t>0.70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j-lt"/>
                          <a:ea typeface="Noto Sans CJK SC Regular" pitchFamily="2"/>
                          <a:cs typeface="FreeSans" pitchFamily="2"/>
                        </a:rPr>
                        <a:t>0.54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j-lt"/>
                          <a:ea typeface="Noto Sans CJK SC Regular" pitchFamily="2"/>
                          <a:cs typeface="FreeSans" pitchFamily="2"/>
                        </a:rPr>
                        <a:t>0.84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j-lt"/>
                          <a:ea typeface="Noto Sans CJK SC Regular" pitchFamily="2"/>
                          <a:cs typeface="FreeSans" pitchFamily="2"/>
                        </a:rPr>
                        <a:t>0.81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j-lt"/>
                          <a:ea typeface="Noto Sans CJK SC Regular" pitchFamily="2"/>
                          <a:cs typeface="FreeSans" pitchFamily="2"/>
                        </a:rPr>
                        <a:t>0.87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268813"/>
                  </a:ext>
                </a:extLst>
              </a:tr>
              <a:tr h="53421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j-lt"/>
                          <a:ea typeface="Noto Sans CJK SC Regular" pitchFamily="2"/>
                          <a:cs typeface="FreeSans" pitchFamily="2"/>
                        </a:rPr>
                        <a:t>0.58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j-lt"/>
                          <a:ea typeface="Noto Sans CJK SC Regular" pitchFamily="2"/>
                          <a:cs typeface="FreeSans" pitchFamily="2"/>
                        </a:rPr>
                        <a:t>0.5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j-lt"/>
                          <a:ea typeface="Noto Sans CJK SC Regular" pitchFamily="2"/>
                          <a:cs typeface="FreeSans" pitchFamily="2"/>
                        </a:rPr>
                        <a:t>0.71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j-lt"/>
                          <a:ea typeface="Noto Sans CJK SC Regular" pitchFamily="2"/>
                          <a:cs typeface="FreeSans" pitchFamily="2"/>
                        </a:rPr>
                        <a:t>0.71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1" i="0" u="none" strike="noStrike" kern="1200" cap="none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j-lt"/>
                          <a:ea typeface="Noto Sans CJK SC Regular" pitchFamily="2"/>
                          <a:cs typeface="FreeSans" pitchFamily="2"/>
                        </a:rPr>
                        <a:t>0.63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j-lt"/>
                          <a:ea typeface="Noto Sans CJK SC Regular" pitchFamily="2"/>
                          <a:cs typeface="FreeSans" pitchFamily="2"/>
                        </a:rPr>
                        <a:t>0.83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492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23658"/>
              </p:ext>
            </p:extLst>
          </p:nvPr>
        </p:nvGraphicFramePr>
        <p:xfrm>
          <a:off x="653143" y="2997200"/>
          <a:ext cx="1690550" cy="2162803"/>
        </p:xfrm>
        <a:graphic>
          <a:graphicData uri="http://schemas.openxmlformats.org/drawingml/2006/table">
            <a:tbl>
              <a:tblPr firstRow="1" bandRow="1"/>
              <a:tblGrid>
                <a:gridCol w="1690550">
                  <a:extLst>
                    <a:ext uri="{9D8B030D-6E8A-4147-A177-3AD203B41FA5}">
                      <a16:colId xmlns:a16="http://schemas.microsoft.com/office/drawing/2014/main" val="2256124913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+mj-lt"/>
                          <a:ea typeface="Noto Sans CJK SC Regular" pitchFamily="2"/>
                          <a:cs typeface="FreeSans" pitchFamily="2"/>
                        </a:rPr>
                        <a:t>Baseline 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082634"/>
                  </a:ext>
                </a:extLst>
              </a:tr>
              <a:tr h="527668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+mj-lt"/>
                          <a:ea typeface="Noto Sans CJK SC Regular" pitchFamily="2"/>
                          <a:cs typeface="FreeSans" pitchFamily="2"/>
                        </a:rPr>
                        <a:t>Baseline 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742068"/>
                  </a:ext>
                </a:extLst>
              </a:tr>
              <a:tr h="553647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+mj-lt"/>
                          <a:ea typeface="Noto Sans CJK SC Regular" pitchFamily="2"/>
                          <a:cs typeface="FreeSans" pitchFamily="2"/>
                        </a:rPr>
                        <a:t>Logistic Reg with </a:t>
                      </a:r>
                      <a:r>
                        <a:rPr lang="en-US" sz="1200" b="1" i="0" u="none" strike="noStrike" kern="1200" cap="none" dirty="0">
                          <a:ln>
                            <a:noFill/>
                          </a:ln>
                          <a:latin typeface="+mj-lt"/>
                          <a:ea typeface="Noto Sans CJK SC Regular" pitchFamily="2"/>
                          <a:cs typeface="FreeSans" pitchFamily="2"/>
                        </a:rPr>
                        <a:t>Change Over 28 Days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18902"/>
                  </a:ext>
                </a:extLst>
              </a:tr>
              <a:tr h="558974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+mj-lt"/>
                          <a:ea typeface="Noto Sans CJK SC Regular" pitchFamily="2"/>
                          <a:cs typeface="FreeSans" pitchFamily="2"/>
                        </a:rPr>
                        <a:t>Random Forest with </a:t>
                      </a:r>
                      <a:r>
                        <a:rPr lang="en-US" sz="1200" b="1" i="0" u="none" strike="noStrike" kern="1200" cap="none" dirty="0">
                          <a:ln>
                            <a:noFill/>
                          </a:ln>
                          <a:latin typeface="+mj-lt"/>
                          <a:ea typeface="Noto Sans CJK SC Regular" pitchFamily="2"/>
                          <a:cs typeface="FreeSans" pitchFamily="2"/>
                        </a:rPr>
                        <a:t>Change Over 28 Days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1062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Conclusions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Season most relevant target for predicting conventionality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i="1" dirty="0"/>
              <a:t>Changes </a:t>
            </a:r>
            <a:r>
              <a:rPr lang="en-US" dirty="0"/>
              <a:t>in market affect conventionality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Δ28_Days NYC Coincident Economic Index Strongest Feature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/>
              <a:t>Local matters!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Next Step: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Expand data to other symphonies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838</TotalTime>
  <Words>808</Words>
  <Application>Microsoft Office PowerPoint</Application>
  <PresentationFormat>Widescreen</PresentationFormat>
  <Paragraphs>157</Paragraphs>
  <Slides>12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Cambria Math</vt:lpstr>
      <vt:lpstr>DejaVu Sans</vt:lpstr>
      <vt:lpstr>FreeSans</vt:lpstr>
      <vt:lpstr>Garamond</vt:lpstr>
      <vt:lpstr>Liberation Sans</vt:lpstr>
      <vt:lpstr>Liberation Serif</vt:lpstr>
      <vt:lpstr>Noto Sans CJK SC Regular</vt:lpstr>
      <vt:lpstr>StarSymbol</vt:lpstr>
      <vt:lpstr>Organic</vt:lpstr>
      <vt:lpstr>Beethoven, Bach, and Brahms in Bull/Bear Markets</vt:lpstr>
      <vt:lpstr>Background</vt:lpstr>
      <vt:lpstr>Data Sources</vt:lpstr>
      <vt:lpstr>Our Metric: Unconventionality</vt:lpstr>
      <vt:lpstr>Our Metric: Unconventionality</vt:lpstr>
      <vt:lpstr>Economic Indicators and NY Phil Program Unconventionality at a Glance</vt:lpstr>
      <vt:lpstr>Methods</vt:lpstr>
      <vt:lpstr>Baseline Model vs Best Model</vt:lpstr>
      <vt:lpstr>Conclusions</vt:lpstr>
      <vt:lpstr>Thank You! </vt:lpstr>
      <vt:lpstr>Is There Signal?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Beethoven, Bach, and Brahms in Bull/Bear Markets</dc:title>
  <dc:creator>Mark Llorente</dc:creator>
  <cp:lastModifiedBy>Mark Llorente</cp:lastModifiedBy>
  <cp:revision>116</cp:revision>
  <dcterms:created xsi:type="dcterms:W3CDTF">2017-05-21T17:27:35Z</dcterms:created>
  <dcterms:modified xsi:type="dcterms:W3CDTF">2017-05-24T08:32:45Z</dcterms:modified>
</cp:coreProperties>
</file>