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7" r:id="rId2"/>
  </p:sldMasterIdLst>
  <p:notesMasterIdLst>
    <p:notesMasterId r:id="rId11"/>
  </p:notesMasterIdLst>
  <p:sldIdLst>
    <p:sldId id="277" r:id="rId3"/>
    <p:sldId id="314" r:id="rId4"/>
    <p:sldId id="311" r:id="rId5"/>
    <p:sldId id="310" r:id="rId6"/>
    <p:sldId id="315" r:id="rId7"/>
    <p:sldId id="316" r:id="rId8"/>
    <p:sldId id="317" r:id="rId9"/>
    <p:sldId id="28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314"/>
            <p14:sldId id="311"/>
            <p14:sldId id="310"/>
            <p14:sldId id="315"/>
            <p14:sldId id="316"/>
            <p14:sldId id="317"/>
            <p14:sldId id="280"/>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2" autoAdjust="0"/>
    <p:restoredTop sz="89825" autoAdjust="0"/>
  </p:normalViewPr>
  <p:slideViewPr>
    <p:cSldViewPr>
      <p:cViewPr>
        <p:scale>
          <a:sx n="95" d="100"/>
          <a:sy n="95" d="100"/>
        </p:scale>
        <p:origin x="-750" y="108"/>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51351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4/2/2017</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4/2/2017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4/2/2017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240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172" y="273352"/>
            <a:ext cx="8228763" cy="1145009"/>
          </a:xfrm>
          <a:prstGeom prst="rect">
            <a:avLst/>
          </a:prstGeom>
        </p:spPr>
        <p:txBody>
          <a:bodyPr lIns="0" tIns="0" rIns="0" bIns="0" anchor="ctr"/>
          <a:lstStyle/>
          <a:p>
            <a:pPr algn="ctr"/>
            <a:endParaRPr lang="en-US" sz="40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457172" y="1604841"/>
            <a:ext cx="8228763" cy="3977484"/>
          </a:xfrm>
          <a:prstGeom prst="rect">
            <a:avLst/>
          </a:prstGeom>
        </p:spPr>
        <p:txBody>
          <a:bodyPr lIns="0" tIns="0" rIns="0" bIns="0" anchor="ctr"/>
          <a:lstStyle/>
          <a:p>
            <a:pPr algn="ctr"/>
            <a:endParaRPr lang="en-US" sz="29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93179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172" y="273352"/>
            <a:ext cx="8228763" cy="1145009"/>
          </a:xfrm>
          <a:prstGeom prst="rect">
            <a:avLst/>
          </a:prstGeom>
        </p:spPr>
        <p:txBody>
          <a:bodyPr lIns="0" tIns="0" rIns="0" bIns="0" anchor="ctr"/>
          <a:lstStyle/>
          <a:p>
            <a:pPr algn="ctr"/>
            <a:endParaRPr lang="en-US" sz="40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457172" y="1604841"/>
            <a:ext cx="8228763" cy="3977484"/>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75949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172" y="273352"/>
            <a:ext cx="8228763" cy="1145009"/>
          </a:xfrm>
          <a:prstGeom prst="rect">
            <a:avLst/>
          </a:prstGeom>
        </p:spPr>
        <p:txBody>
          <a:bodyPr lIns="0" tIns="0" rIns="0" bIns="0" anchor="ctr"/>
          <a:lstStyle/>
          <a:p>
            <a:pPr algn="ctr"/>
            <a:endParaRPr lang="en-US" sz="40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457172" y="1604841"/>
            <a:ext cx="4015600" cy="3977484"/>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4673927" y="1604841"/>
            <a:ext cx="4015600" cy="3977484"/>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7222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172" y="273352"/>
            <a:ext cx="8228763" cy="1145009"/>
          </a:xfrm>
          <a:prstGeom prst="rect">
            <a:avLst/>
          </a:prstGeom>
        </p:spPr>
        <p:txBody>
          <a:bodyPr lIns="0" tIns="0" rIns="0" bIns="0" anchor="ctr"/>
          <a:lstStyle/>
          <a:p>
            <a:pPr algn="ctr"/>
            <a:endParaRPr lang="en-US" sz="4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56396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172" y="273352"/>
            <a:ext cx="8228763" cy="5308647"/>
          </a:xfrm>
          <a:prstGeom prst="rect">
            <a:avLst/>
          </a:prstGeom>
        </p:spPr>
        <p:txBody>
          <a:bodyPr lIns="0" tIns="0" rIns="0" bIns="0" anchor="ctr"/>
          <a:lstStyle/>
          <a:p>
            <a:pPr algn="ctr"/>
            <a:endParaRPr lang="en-US" sz="29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122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172" y="273352"/>
            <a:ext cx="8228763" cy="1145009"/>
          </a:xfrm>
          <a:prstGeom prst="rect">
            <a:avLst/>
          </a:prstGeom>
        </p:spPr>
        <p:txBody>
          <a:bodyPr lIns="0" tIns="0" rIns="0" bIns="0" anchor="ctr"/>
          <a:lstStyle/>
          <a:p>
            <a:pPr algn="ctr"/>
            <a:endParaRPr lang="en-US" sz="40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457172" y="1604841"/>
            <a:ext cx="4015600"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457172" y="3682578"/>
            <a:ext cx="4015600"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4673927" y="1604841"/>
            <a:ext cx="4015600" cy="3977484"/>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70791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172" y="273352"/>
            <a:ext cx="8228763" cy="1145009"/>
          </a:xfrm>
          <a:prstGeom prst="rect">
            <a:avLst/>
          </a:prstGeom>
        </p:spPr>
        <p:txBody>
          <a:bodyPr lIns="0" tIns="0" rIns="0" bIns="0" anchor="ctr"/>
          <a:lstStyle/>
          <a:p>
            <a:pPr algn="ctr"/>
            <a:endParaRPr lang="en-US" sz="40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457172" y="1604841"/>
            <a:ext cx="4015600" cy="3977484"/>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4673927" y="1604841"/>
            <a:ext cx="4015600"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4673927" y="3682578"/>
            <a:ext cx="4015600"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56564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172" y="273352"/>
            <a:ext cx="8228763" cy="1145009"/>
          </a:xfrm>
          <a:prstGeom prst="rect">
            <a:avLst/>
          </a:prstGeom>
        </p:spPr>
        <p:txBody>
          <a:bodyPr lIns="0" tIns="0" rIns="0" bIns="0" anchor="ctr"/>
          <a:lstStyle/>
          <a:p>
            <a:pPr algn="ctr"/>
            <a:endParaRPr lang="en-US" sz="40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457172" y="1604841"/>
            <a:ext cx="4015600"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4673927" y="1604841"/>
            <a:ext cx="4015600"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457172" y="3682578"/>
            <a:ext cx="8228763"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014116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172" y="273352"/>
            <a:ext cx="8228763" cy="1145009"/>
          </a:xfrm>
          <a:prstGeom prst="rect">
            <a:avLst/>
          </a:prstGeom>
        </p:spPr>
        <p:txBody>
          <a:bodyPr lIns="0" tIns="0" rIns="0" bIns="0" anchor="ctr"/>
          <a:lstStyle/>
          <a:p>
            <a:pPr algn="ctr"/>
            <a:endParaRPr lang="en-US" sz="40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172" y="1604841"/>
            <a:ext cx="8228763"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57172" y="3682578"/>
            <a:ext cx="8228763"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11001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172" y="273352"/>
            <a:ext cx="8228763" cy="1145009"/>
          </a:xfrm>
          <a:prstGeom prst="rect">
            <a:avLst/>
          </a:prstGeom>
        </p:spPr>
        <p:txBody>
          <a:bodyPr lIns="0" tIns="0" rIns="0" bIns="0" anchor="ctr"/>
          <a:lstStyle/>
          <a:p>
            <a:pPr algn="ctr"/>
            <a:endParaRPr lang="en-US" sz="40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172" y="1604841"/>
            <a:ext cx="4015600"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673927" y="1604841"/>
            <a:ext cx="4015600"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4673927" y="3682578"/>
            <a:ext cx="4015600"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457172" y="3682578"/>
            <a:ext cx="4015600" cy="1897135"/>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108047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172" y="273352"/>
            <a:ext cx="8228763" cy="1145009"/>
          </a:xfrm>
          <a:prstGeom prst="rect">
            <a:avLst/>
          </a:prstGeom>
        </p:spPr>
        <p:txBody>
          <a:bodyPr lIns="0" tIns="0" rIns="0" bIns="0" anchor="ctr"/>
          <a:lstStyle/>
          <a:p>
            <a:pPr algn="ctr"/>
            <a:endParaRPr lang="en-US" sz="40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457172" y="1604841"/>
            <a:ext cx="8228763" cy="3977484"/>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457172" y="1604841"/>
            <a:ext cx="8228763" cy="3977484"/>
          </a:xfrm>
          <a:prstGeom prst="rect">
            <a:avLst/>
          </a:prstGeom>
        </p:spPr>
        <p:txBody>
          <a:bodyPr lIns="0" tIns="0" rIns="0" bIns="0"/>
          <a:lstStyle/>
          <a:p>
            <a:endParaRPr lang="en-US" sz="29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078825" y="1604515"/>
            <a:ext cx="4985130" cy="3977484"/>
          </a:xfrm>
          <a:prstGeom prst="rect">
            <a:avLst/>
          </a:prstGeom>
          <a:ln>
            <a:noFill/>
          </a:ln>
        </p:spPr>
      </p:pic>
      <p:pic>
        <p:nvPicPr>
          <p:cNvPr id="38" name="Picture 37"/>
          <p:cNvPicPr/>
          <p:nvPr/>
        </p:nvPicPr>
        <p:blipFill>
          <a:blip r:embed="rId2"/>
          <a:stretch/>
        </p:blipFill>
        <p:spPr>
          <a:xfrm>
            <a:off x="2078825" y="1604515"/>
            <a:ext cx="4985130" cy="3977484"/>
          </a:xfrm>
          <a:prstGeom prst="rect">
            <a:avLst/>
          </a:prstGeom>
          <a:ln>
            <a:noFill/>
          </a:ln>
        </p:spPr>
      </p:pic>
    </p:spTree>
    <p:extLst>
      <p:ext uri="{BB962C8B-B14F-4D97-AF65-F5344CB8AC3E}">
        <p14:creationId xmlns:p14="http://schemas.microsoft.com/office/powerpoint/2010/main" val="190376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4/2/2017</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4/2/2017</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4/2/2017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4/2/2017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4/2/2017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4/2/2017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4/2/2017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172" y="273352"/>
            <a:ext cx="8228763" cy="1145009"/>
          </a:xfrm>
          <a:prstGeom prst="rect">
            <a:avLst/>
          </a:prstGeom>
        </p:spPr>
        <p:txBody>
          <a:bodyPr lIns="0" tIns="0" rIns="0" bIns="0" anchor="ctr"/>
          <a:lstStyle/>
          <a:p>
            <a:pPr algn="ctr"/>
            <a:r>
              <a:rPr lang="en-US" sz="40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457172" y="1604841"/>
            <a:ext cx="8228763" cy="3977484"/>
          </a:xfrm>
          <a:prstGeom prst="rect">
            <a:avLst/>
          </a:prstGeom>
        </p:spPr>
        <p:txBody>
          <a:bodyPr lIns="0" tIns="0" rIns="0" bIns="0"/>
          <a:lstStyle/>
          <a:p>
            <a:pPr marL="432000" indent="-324000">
              <a:buClr>
                <a:srgbClr val="000000"/>
              </a:buClr>
              <a:buSzPct val="45000"/>
              <a:buFont typeface="Wingdings" charset="2"/>
              <a:buChar char=""/>
            </a:pPr>
            <a:r>
              <a:rPr lang="en-US" sz="2900" b="0" strike="noStrike" spc="-1">
                <a:solidFill>
                  <a:srgbClr val="000000"/>
                </a:solidFill>
                <a:uFill>
                  <a:solidFill>
                    <a:srgbClr val="FFFFFF"/>
                  </a:solidFill>
                </a:uFill>
                <a:latin typeface="Arial"/>
              </a:rPr>
              <a:t>Click to edit the outline text format</a:t>
            </a:r>
          </a:p>
          <a:p>
            <a:pPr marL="783734" lvl="1" indent="-293900">
              <a:buClr>
                <a:srgbClr val="000000"/>
              </a:buClr>
              <a:buSzPct val="75000"/>
              <a:buFont typeface="Symbol" charset="2"/>
              <a:buChar char=""/>
            </a:pPr>
            <a:r>
              <a:rPr lang="en-US" sz="2500" b="0" strike="noStrike" spc="-1">
                <a:solidFill>
                  <a:srgbClr val="000000"/>
                </a:solidFill>
                <a:uFill>
                  <a:solidFill>
                    <a:srgbClr val="FFFFFF"/>
                  </a:solidFill>
                </a:uFill>
                <a:latin typeface="Arial"/>
              </a:rPr>
              <a:t>Second Outline Level</a:t>
            </a:r>
          </a:p>
          <a:p>
            <a:pPr marL="1175602" lvl="2" indent="-261245">
              <a:buClr>
                <a:srgbClr val="000000"/>
              </a:buClr>
              <a:buSzPct val="45000"/>
              <a:buFont typeface="Wingdings" charset="2"/>
              <a:buChar char=""/>
            </a:pPr>
            <a:r>
              <a:rPr lang="en-US" sz="2200" b="0" strike="noStrike" spc="-1">
                <a:solidFill>
                  <a:srgbClr val="000000"/>
                </a:solidFill>
                <a:uFill>
                  <a:solidFill>
                    <a:srgbClr val="FFFFFF"/>
                  </a:solidFill>
                </a:uFill>
                <a:latin typeface="Arial"/>
              </a:rPr>
              <a:t>Third Outline Level</a:t>
            </a:r>
          </a:p>
          <a:p>
            <a:pPr marL="1567469" lvl="3" indent="-195934">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1959336" lvl="4" indent="-195934">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351203" lvl="5" indent="-195934">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2743070" lvl="6" indent="-195934">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457172" y="6247906"/>
            <a:ext cx="2130093" cy="472896"/>
          </a:xfrm>
          <a:prstGeom prst="rect">
            <a:avLst/>
          </a:prstGeom>
        </p:spPr>
        <p:txBody>
          <a:bodyPr lIns="0" tIns="0" rIns="0" bIns="0"/>
          <a:lstStyle/>
          <a:p>
            <a:pPr defTabSz="829452"/>
            <a:r>
              <a:rPr lang="en-US" sz="1300" spc="-1">
                <a:solidFill>
                  <a:srgbClr val="000000"/>
                </a:solidFill>
                <a:uFill>
                  <a:solidFill>
                    <a:srgbClr val="FFFFFF"/>
                  </a:solidFill>
                </a:uFill>
                <a:latin typeface="Times New Roman"/>
              </a:rPr>
              <a:t>&lt;date/time&gt;</a:t>
            </a:r>
          </a:p>
        </p:txBody>
      </p:sp>
      <p:sp>
        <p:nvSpPr>
          <p:cNvPr id="3" name="PlaceHolder 4"/>
          <p:cNvSpPr>
            <a:spLocks noGrp="1"/>
          </p:cNvSpPr>
          <p:nvPr>
            <p:ph type="ftr"/>
          </p:nvPr>
        </p:nvSpPr>
        <p:spPr>
          <a:xfrm>
            <a:off x="3127054" y="6247906"/>
            <a:ext cx="2898142" cy="472896"/>
          </a:xfrm>
          <a:prstGeom prst="rect">
            <a:avLst/>
          </a:prstGeom>
        </p:spPr>
        <p:txBody>
          <a:bodyPr lIns="0" tIns="0" rIns="0" bIns="0"/>
          <a:lstStyle/>
          <a:p>
            <a:pPr algn="ctr" defTabSz="829452"/>
            <a:r>
              <a:rPr lang="en-US" sz="1300" spc="-1">
                <a:solidFill>
                  <a:srgbClr val="000000"/>
                </a:solidFill>
                <a:uFill>
                  <a:solidFill>
                    <a:srgbClr val="FFFFFF"/>
                  </a:solidFill>
                </a:uFill>
                <a:latin typeface="Times New Roman"/>
              </a:rPr>
              <a:t>&lt;footer&gt;</a:t>
            </a:r>
          </a:p>
        </p:txBody>
      </p:sp>
      <p:sp>
        <p:nvSpPr>
          <p:cNvPr id="4" name="PlaceHolder 5"/>
          <p:cNvSpPr>
            <a:spLocks noGrp="1"/>
          </p:cNvSpPr>
          <p:nvPr>
            <p:ph type="sldNum"/>
          </p:nvPr>
        </p:nvSpPr>
        <p:spPr>
          <a:xfrm>
            <a:off x="6555842" y="6247906"/>
            <a:ext cx="2130093" cy="472896"/>
          </a:xfrm>
          <a:prstGeom prst="rect">
            <a:avLst/>
          </a:prstGeom>
        </p:spPr>
        <p:txBody>
          <a:bodyPr lIns="0" tIns="0" rIns="0" bIns="0"/>
          <a:lstStyle/>
          <a:p>
            <a:pPr algn="r" defTabSz="829452"/>
            <a:fld id="{DD414761-A73A-433D-AD85-C4BF808768DA}" type="slidenum">
              <a:rPr lang="en-US" sz="1300" spc="-1">
                <a:solidFill>
                  <a:srgbClr val="000000"/>
                </a:solidFill>
                <a:uFill>
                  <a:solidFill>
                    <a:srgbClr val="FFFFFF"/>
                  </a:solidFill>
                </a:uFill>
                <a:latin typeface="Times New Roman"/>
              </a:rPr>
              <a:pPr algn="r" defTabSz="829452"/>
              <a:t>‹#›</a:t>
            </a:fld>
            <a:endParaRPr lang="en-US" sz="1300"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03760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p:bodyStyle>
      <a:lvl1pPr marL="391867" indent="-293900">
        <a:buClr>
          <a:srgbClr val="000000"/>
        </a:buClr>
        <a:buSzPct val="45000"/>
        <a:buFont typeface="Wingdings" charset="2"/>
        <a:buChar char=""/>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TammyKErnst@yahoo.com" TargetMode="External"/><Relationship Id="rId2" Type="http://schemas.openxmlformats.org/officeDocument/2006/relationships/hyperlink" Target="mailto:mays.carla@gmail.com" TargetMode="External"/><Relationship Id="rId1" Type="http://schemas.openxmlformats.org/officeDocument/2006/relationships/slideLayout" Target="../slideLayouts/slideLayout3.xml"/><Relationship Id="rId6" Type="http://schemas.openxmlformats.org/officeDocument/2006/relationships/hyperlink" Target="mailto:tim.child@comcast.com" TargetMode="External"/><Relationship Id="rId5" Type="http://schemas.openxmlformats.org/officeDocument/2006/relationships/hyperlink" Target="mailto:dxedmond@gmail.com" TargetMode="External"/><Relationship Id="rId4" Type="http://schemas.openxmlformats.org/officeDocument/2006/relationships/hyperlink" Target="mailto:markcatalysis@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smtClean="0"/>
              <a:t>Tim, Mark, Carla, Daniel, Tammi, Heather</a:t>
            </a:r>
            <a:endParaRPr lang="en-US" dirty="0" smtClean="0"/>
          </a:p>
        </p:txBody>
      </p:sp>
      <p:sp>
        <p:nvSpPr>
          <p:cNvPr id="5" name="Title 4"/>
          <p:cNvSpPr>
            <a:spLocks noGrp="1"/>
          </p:cNvSpPr>
          <p:nvPr>
            <p:ph type="title"/>
          </p:nvPr>
        </p:nvSpPr>
        <p:spPr>
          <a:xfrm>
            <a:off x="228600" y="3048000"/>
            <a:ext cx="7239000" cy="1828800"/>
          </a:xfrm>
        </p:spPr>
        <p:txBody>
          <a:bodyPr>
            <a:noAutofit/>
          </a:bodyPr>
          <a:lstStyle/>
          <a:p>
            <a:pPr algn="l"/>
            <a:r>
              <a:rPr lang="en-US" sz="4000" dirty="0">
                <a:solidFill>
                  <a:srgbClr val="FF0000"/>
                </a:solidFill>
              </a:rPr>
              <a:t>Equitable</a:t>
            </a:r>
            <a:br>
              <a:rPr lang="en-US" sz="4000" dirty="0">
                <a:solidFill>
                  <a:srgbClr val="FF0000"/>
                </a:solidFill>
              </a:rPr>
            </a:br>
            <a:r>
              <a:rPr lang="en-US" sz="4000" dirty="0">
                <a:solidFill>
                  <a:srgbClr val="FF0000"/>
                </a:solidFill>
              </a:rPr>
              <a:t>Investment</a:t>
            </a:r>
            <a:br>
              <a:rPr lang="en-US" sz="4000" dirty="0">
                <a:solidFill>
                  <a:srgbClr val="FF0000"/>
                </a:solidFill>
              </a:rPr>
            </a:br>
            <a:r>
              <a:rPr lang="en-US" sz="4000" dirty="0">
                <a:solidFill>
                  <a:srgbClr val="FF0000"/>
                </a:solidFill>
              </a:rPr>
              <a:t>Team </a:t>
            </a:r>
            <a:endParaRPr lang="en-US" sz="4000" b="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TEAM EIT</a:t>
            </a:r>
            <a:endParaRPr lang="en-US" sz="3600" b="1" dirty="0"/>
          </a:p>
        </p:txBody>
      </p:sp>
      <p:sp>
        <p:nvSpPr>
          <p:cNvPr id="3" name="Content Placeholder 2"/>
          <p:cNvSpPr>
            <a:spLocks noGrp="1"/>
          </p:cNvSpPr>
          <p:nvPr>
            <p:ph idx="1"/>
          </p:nvPr>
        </p:nvSpPr>
        <p:spPr/>
        <p:txBody>
          <a:bodyPr/>
          <a:lstStyle/>
          <a:p>
            <a:r>
              <a:rPr lang="en-US" dirty="0" smtClean="0"/>
              <a:t>Carla Mays – </a:t>
            </a:r>
            <a:r>
              <a:rPr lang="en-US" dirty="0" smtClean="0">
                <a:hlinkClick r:id="rId2"/>
              </a:rPr>
              <a:t>mays.carla@gmail.com</a:t>
            </a:r>
            <a:endParaRPr lang="en-US" dirty="0" smtClean="0"/>
          </a:p>
          <a:p>
            <a:r>
              <a:rPr lang="en-US" dirty="0" smtClean="0"/>
              <a:t>Tammy Ernst – </a:t>
            </a:r>
            <a:r>
              <a:rPr lang="en-US" dirty="0" smtClean="0">
                <a:hlinkClick r:id="rId3"/>
              </a:rPr>
              <a:t>TammyKErnst@yahoo.com</a:t>
            </a:r>
            <a:endParaRPr lang="en-US" dirty="0" smtClean="0"/>
          </a:p>
          <a:p>
            <a:r>
              <a:rPr lang="en-US" dirty="0" smtClean="0"/>
              <a:t>Mark </a:t>
            </a:r>
            <a:r>
              <a:rPr lang="en-US" dirty="0" err="1" smtClean="0"/>
              <a:t>Llorente</a:t>
            </a:r>
            <a:r>
              <a:rPr lang="en-US" dirty="0" smtClean="0"/>
              <a:t> – </a:t>
            </a:r>
            <a:r>
              <a:rPr lang="en-US" dirty="0" smtClean="0">
                <a:hlinkClick r:id="rId4"/>
              </a:rPr>
              <a:t>markcatalysis@gmail.com</a:t>
            </a:r>
            <a:endParaRPr lang="en-US" dirty="0" smtClean="0"/>
          </a:p>
          <a:p>
            <a:r>
              <a:rPr lang="en-US" dirty="0" smtClean="0"/>
              <a:t>Daniel Edmond – </a:t>
            </a:r>
            <a:r>
              <a:rPr lang="en-US" dirty="0" smtClean="0">
                <a:hlinkClick r:id="rId5"/>
              </a:rPr>
              <a:t>dxedmond@gmail.com</a:t>
            </a:r>
            <a:endParaRPr lang="en-US" dirty="0" smtClean="0"/>
          </a:p>
          <a:p>
            <a:r>
              <a:rPr lang="en-US" dirty="0" smtClean="0"/>
              <a:t>Tim Child – </a:t>
            </a:r>
            <a:r>
              <a:rPr lang="en-US" dirty="0" smtClean="0">
                <a:hlinkClick r:id="rId6"/>
              </a:rPr>
              <a:t>tim.child@comcast.com</a:t>
            </a:r>
            <a:endParaRPr lang="en-US" dirty="0" smtClean="0"/>
          </a:p>
          <a:p>
            <a:r>
              <a:rPr lang="en-US" dirty="0" smtClean="0"/>
              <a:t>Heather Madison – madisse@yahoo.com</a:t>
            </a:r>
            <a:endParaRPr lang="en-US" dirty="0"/>
          </a:p>
        </p:txBody>
      </p:sp>
    </p:spTree>
    <p:extLst>
      <p:ext uri="{BB962C8B-B14F-4D97-AF65-F5344CB8AC3E}">
        <p14:creationId xmlns:p14="http://schemas.microsoft.com/office/powerpoint/2010/main" val="3198961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PROBLEM</a:t>
            </a:r>
            <a:endParaRPr lang="en-US" sz="4000" b="1" dirty="0"/>
          </a:p>
        </p:txBody>
      </p:sp>
      <p:sp>
        <p:nvSpPr>
          <p:cNvPr id="3" name="Content Placeholder 2"/>
          <p:cNvSpPr>
            <a:spLocks noGrp="1"/>
          </p:cNvSpPr>
          <p:nvPr>
            <p:ph idx="1"/>
          </p:nvPr>
        </p:nvSpPr>
        <p:spPr>
          <a:xfrm>
            <a:off x="457200" y="1295400"/>
            <a:ext cx="8229600" cy="4525963"/>
          </a:xfrm>
        </p:spPr>
        <p:txBody>
          <a:bodyPr>
            <a:normAutofit/>
          </a:bodyPr>
          <a:lstStyle/>
          <a:p>
            <a:r>
              <a:rPr lang="en-US" dirty="0" smtClean="0"/>
              <a:t>Lack a platform to connect investors in clean energy to communities of need in Myanmar equitably and sustainably. </a:t>
            </a:r>
          </a:p>
          <a:p>
            <a:endParaRPr lang="en-US" dirty="0" smtClean="0"/>
          </a:p>
        </p:txBody>
      </p:sp>
    </p:spTree>
    <p:extLst>
      <p:ext uri="{BB962C8B-B14F-4D97-AF65-F5344CB8AC3E}">
        <p14:creationId xmlns:p14="http://schemas.microsoft.com/office/powerpoint/2010/main" val="3805796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Solution: </a:t>
            </a:r>
            <a:r>
              <a:rPr lang="en-US" sz="4000" b="1" dirty="0" smtClean="0"/>
              <a:t>Fintech Platform</a:t>
            </a:r>
            <a:endParaRPr lang="en-US" sz="4000" b="1" dirty="0"/>
          </a:p>
        </p:txBody>
      </p:sp>
      <p:sp>
        <p:nvSpPr>
          <p:cNvPr id="3" name="Content Placeholder 2"/>
          <p:cNvSpPr>
            <a:spLocks noGrp="1"/>
          </p:cNvSpPr>
          <p:nvPr>
            <p:ph idx="1"/>
          </p:nvPr>
        </p:nvSpPr>
        <p:spPr>
          <a:xfrm>
            <a:off x="457200" y="1066800"/>
            <a:ext cx="8229600" cy="4953000"/>
          </a:xfrm>
        </p:spPr>
        <p:txBody>
          <a:bodyPr>
            <a:normAutofit/>
          </a:bodyPr>
          <a:lstStyle/>
          <a:p>
            <a:r>
              <a:rPr lang="en-US" dirty="0" smtClean="0"/>
              <a:t>Fintech Platform for Equitable Investment</a:t>
            </a:r>
          </a:p>
          <a:p>
            <a:r>
              <a:rPr lang="en-US" dirty="0" smtClean="0"/>
              <a:t>Enables Impact Investment Decisions to be maximized and to maximize ROI </a:t>
            </a:r>
          </a:p>
          <a:p>
            <a:r>
              <a:rPr lang="en-US" dirty="0" smtClean="0"/>
              <a:t>Key Features: </a:t>
            </a:r>
          </a:p>
          <a:p>
            <a:pPr lvl="1"/>
            <a:r>
              <a:rPr lang="en-US" dirty="0" smtClean="0"/>
              <a:t>Architecture is cloud based and scalable</a:t>
            </a:r>
          </a:p>
          <a:p>
            <a:pPr lvl="1"/>
            <a:r>
              <a:rPr lang="en-US" dirty="0" smtClean="0"/>
              <a:t>Strategic </a:t>
            </a:r>
          </a:p>
          <a:p>
            <a:pPr lvl="1"/>
            <a:r>
              <a:rPr lang="en-US" dirty="0" smtClean="0"/>
              <a:t>Identify Investment Need Based on Criteria:</a:t>
            </a:r>
          </a:p>
          <a:p>
            <a:pPr lvl="2"/>
            <a:r>
              <a:rPr lang="en-US" dirty="0" smtClean="0"/>
              <a:t>Country, City, Township</a:t>
            </a:r>
          </a:p>
          <a:p>
            <a:pPr lvl="1"/>
            <a:r>
              <a:rPr lang="en-US" dirty="0" smtClean="0"/>
              <a:t>Models: Pricing, Population, Governance</a:t>
            </a:r>
          </a:p>
          <a:p>
            <a:pPr marL="0" indent="0">
              <a:buNone/>
            </a:pPr>
            <a:endParaRPr lang="en-US" dirty="0" smtClean="0"/>
          </a:p>
        </p:txBody>
      </p:sp>
    </p:spTree>
    <p:extLst>
      <p:ext uri="{BB962C8B-B14F-4D97-AF65-F5344CB8AC3E}">
        <p14:creationId xmlns:p14="http://schemas.microsoft.com/office/powerpoint/2010/main" val="2840057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457173" y="273353"/>
            <a:ext cx="8228763" cy="1145009"/>
          </a:xfrm>
          <a:prstGeom prst="rect">
            <a:avLst/>
          </a:prstGeom>
          <a:noFill/>
          <a:ln>
            <a:noFill/>
          </a:ln>
        </p:spPr>
        <p:txBody>
          <a:bodyPr lIns="0" tIns="0" rIns="0" bIns="0" anchor="ctr"/>
          <a:lstStyle/>
          <a:p>
            <a:pPr algn="ctr" defTabSz="829366"/>
            <a:r>
              <a:rPr lang="en-US" sz="4000" spc="-1" dirty="0">
                <a:solidFill>
                  <a:srgbClr val="000000"/>
                </a:solidFill>
                <a:uFill>
                  <a:solidFill>
                    <a:srgbClr val="FFFFFF"/>
                  </a:solidFill>
                </a:uFill>
              </a:rPr>
              <a:t>Investment Mapping: 
Selecting Target Townships</a:t>
            </a:r>
          </a:p>
        </p:txBody>
      </p:sp>
      <p:pic>
        <p:nvPicPr>
          <p:cNvPr id="40" name="Picture 39"/>
          <p:cNvPicPr/>
          <p:nvPr/>
        </p:nvPicPr>
        <p:blipFill>
          <a:blip r:embed="rId2"/>
          <a:stretch/>
        </p:blipFill>
        <p:spPr>
          <a:xfrm>
            <a:off x="331777" y="1633907"/>
            <a:ext cx="3760237" cy="2820392"/>
          </a:xfrm>
          <a:prstGeom prst="rect">
            <a:avLst/>
          </a:prstGeom>
          <a:ln>
            <a:noFill/>
          </a:ln>
        </p:spPr>
      </p:pic>
      <p:pic>
        <p:nvPicPr>
          <p:cNvPr id="41" name="Picture 40"/>
          <p:cNvPicPr/>
          <p:nvPr/>
        </p:nvPicPr>
        <p:blipFill>
          <a:blip r:embed="rId3"/>
          <a:srcRect l="41937" t="24188" r="35381" b="21450"/>
          <a:stretch/>
        </p:blipFill>
        <p:spPr>
          <a:xfrm>
            <a:off x="4810752" y="1418361"/>
            <a:ext cx="3649536" cy="4920990"/>
          </a:xfrm>
          <a:prstGeom prst="rect">
            <a:avLst/>
          </a:prstGeom>
          <a:ln>
            <a:noFill/>
          </a:ln>
        </p:spPr>
      </p:pic>
      <p:sp>
        <p:nvSpPr>
          <p:cNvPr id="42" name="CustomShape 2"/>
          <p:cNvSpPr/>
          <p:nvPr/>
        </p:nvSpPr>
        <p:spPr>
          <a:xfrm flipV="1">
            <a:off x="3953719" y="2156772"/>
            <a:ext cx="1714067" cy="1327243"/>
          </a:xfrm>
          <a:custGeom>
            <a:avLst/>
            <a:gdLst/>
            <a:ahLst/>
            <a:cxnLst/>
            <a:rect l="l" t="t" r="r" b="b"/>
            <a:pathLst>
              <a:path w="142" h="147">
                <a:moveTo>
                  <a:pt x="98" y="21"/>
                </a:moveTo>
                <a:cubicBezTo>
                  <a:pt x="64" y="21"/>
                  <a:pt x="36" y="50"/>
                  <a:pt x="36" y="84"/>
                </a:cubicBezTo>
                <a:cubicBezTo>
                  <a:pt x="36" y="102"/>
                  <a:pt x="22" y="116"/>
                  <a:pt x="4" y="116"/>
                </a:cubicBezTo>
                <a:cubicBezTo>
                  <a:pt x="0" y="116"/>
                  <a:pt x="0" y="116"/>
                  <a:pt x="0" y="116"/>
                </a:cubicBezTo>
                <a:cubicBezTo>
                  <a:pt x="0" y="147"/>
                  <a:pt x="0" y="147"/>
                  <a:pt x="0" y="147"/>
                </a:cubicBezTo>
                <a:cubicBezTo>
                  <a:pt x="4" y="147"/>
                  <a:pt x="4" y="147"/>
                  <a:pt x="4" y="147"/>
                </a:cubicBezTo>
                <a:cubicBezTo>
                  <a:pt x="39" y="147"/>
                  <a:pt x="67" y="119"/>
                  <a:pt x="67" y="84"/>
                </a:cubicBezTo>
                <a:cubicBezTo>
                  <a:pt x="67" y="67"/>
                  <a:pt x="81" y="53"/>
                  <a:pt x="98" y="53"/>
                </a:cubicBezTo>
                <a:cubicBezTo>
                  <a:pt x="103" y="53"/>
                  <a:pt x="103" y="53"/>
                  <a:pt x="103" y="53"/>
                </a:cubicBezTo>
                <a:cubicBezTo>
                  <a:pt x="103" y="73"/>
                  <a:pt x="103" y="73"/>
                  <a:pt x="103" y="73"/>
                </a:cubicBezTo>
                <a:cubicBezTo>
                  <a:pt x="142" y="37"/>
                  <a:pt x="142" y="37"/>
                  <a:pt x="142" y="37"/>
                </a:cubicBezTo>
                <a:cubicBezTo>
                  <a:pt x="103" y="0"/>
                  <a:pt x="103" y="0"/>
                  <a:pt x="103" y="0"/>
                </a:cubicBezTo>
                <a:cubicBezTo>
                  <a:pt x="103" y="21"/>
                  <a:pt x="103" y="21"/>
                  <a:pt x="103" y="21"/>
                </a:cubicBezTo>
                <a:lnTo>
                  <a:pt x="98" y="21"/>
                </a:lnTo>
                <a:close/>
              </a:path>
            </a:pathLst>
          </a:custGeom>
          <a:solidFill>
            <a:srgbClr val="FF9900"/>
          </a:solidFill>
          <a:ln w="19080">
            <a:solidFill>
              <a:srgbClr val="9900FF"/>
            </a:solidFill>
            <a:round/>
          </a:ln>
        </p:spPr>
        <p:style>
          <a:lnRef idx="0">
            <a:scrgbClr r="0" g="0" b="0"/>
          </a:lnRef>
          <a:fillRef idx="0">
            <a:scrgbClr r="0" g="0" b="0"/>
          </a:fillRef>
          <a:effectRef idx="0">
            <a:scrgbClr r="0" g="0" b="0"/>
          </a:effectRef>
          <a:fontRef idx="minor"/>
        </p:style>
      </p:sp>
      <p:sp>
        <p:nvSpPr>
          <p:cNvPr id="43" name="CustomShape 3"/>
          <p:cNvSpPr/>
          <p:nvPr/>
        </p:nvSpPr>
        <p:spPr>
          <a:xfrm>
            <a:off x="2571591" y="1576101"/>
            <a:ext cx="1410048" cy="1410196"/>
          </a:xfrm>
          <a:prstGeom prst="ellipse">
            <a:avLst/>
          </a:prstGeom>
          <a:noFill/>
          <a:ln w="29160">
            <a:solidFill>
              <a:srgbClr val="FF3333"/>
            </a:solidFill>
            <a:round/>
          </a:ln>
        </p:spPr>
        <p:style>
          <a:lnRef idx="0">
            <a:scrgbClr r="0" g="0" b="0"/>
          </a:lnRef>
          <a:fillRef idx="0">
            <a:scrgbClr r="0" g="0" b="0"/>
          </a:fillRef>
          <a:effectRef idx="0">
            <a:scrgbClr r="0" g="0" b="0"/>
          </a:effectRef>
          <a:fontRef idx="minor"/>
        </p:style>
      </p:sp>
      <p:sp>
        <p:nvSpPr>
          <p:cNvPr id="44" name="CustomShape 4"/>
          <p:cNvSpPr/>
          <p:nvPr/>
        </p:nvSpPr>
        <p:spPr>
          <a:xfrm>
            <a:off x="5889024" y="2820392"/>
            <a:ext cx="829440" cy="912480"/>
          </a:xfrm>
          <a:prstGeom prst="ellipse">
            <a:avLst/>
          </a:prstGeom>
          <a:noFill/>
          <a:ln w="29160">
            <a:solidFill>
              <a:srgbClr val="FF3333"/>
            </a:solidFill>
            <a:round/>
          </a:ln>
        </p:spPr>
        <p:style>
          <a:lnRef idx="0">
            <a:scrgbClr r="0" g="0" b="0"/>
          </a:lnRef>
          <a:fillRef idx="0">
            <a:scrgbClr r="0" g="0" b="0"/>
          </a:fillRef>
          <a:effectRef idx="0">
            <a:scrgbClr r="0" g="0" b="0"/>
          </a:effectRef>
          <a:fontRef idx="minor"/>
        </p:style>
      </p:sp>
      <p:sp>
        <p:nvSpPr>
          <p:cNvPr id="45" name="TextShape 5"/>
          <p:cNvSpPr txBox="1"/>
          <p:nvPr/>
        </p:nvSpPr>
        <p:spPr>
          <a:xfrm>
            <a:off x="248832" y="4454299"/>
            <a:ext cx="4396032" cy="2171793"/>
          </a:xfrm>
          <a:prstGeom prst="rect">
            <a:avLst/>
          </a:prstGeom>
          <a:noFill/>
          <a:ln>
            <a:noFill/>
          </a:ln>
        </p:spPr>
        <p:txBody>
          <a:bodyPr lIns="81631" tIns="40816" rIns="81631" bIns="40816"/>
          <a:lstStyle/>
          <a:p>
            <a:pPr defTabSz="829366"/>
            <a:r>
              <a:rPr lang="en-US" spc="-1">
                <a:solidFill>
                  <a:srgbClr val="000000"/>
                </a:solidFill>
                <a:uFill>
                  <a:solidFill>
                    <a:srgbClr val="FFFFFF"/>
                  </a:solidFill>
                </a:uFill>
              </a:rPr>
              <a:t>Initial locations selected by regions near high economic activity but dependent on consumable fuels.</a:t>
            </a:r>
          </a:p>
          <a:p>
            <a:pPr defTabSz="829366"/>
            <a:endParaRPr lang="en-US" spc="-1">
              <a:solidFill>
                <a:srgbClr val="000000"/>
              </a:solidFill>
              <a:uFill>
                <a:solidFill>
                  <a:srgbClr val="FFFFFF"/>
                </a:solidFill>
              </a:uFill>
            </a:endParaRPr>
          </a:p>
          <a:p>
            <a:pPr defTabSz="829366"/>
            <a:r>
              <a:rPr lang="en-US" spc="-1">
                <a:solidFill>
                  <a:srgbClr val="000000"/>
                </a:solidFill>
                <a:uFill>
                  <a:solidFill>
                    <a:srgbClr val="FFFFFF"/>
                  </a:solidFill>
                </a:uFill>
              </a:rPr>
              <a:t>PV system chosen by density and number of households, estimated cost and ROI evaluated.</a:t>
            </a:r>
          </a:p>
          <a:p>
            <a:pPr defTabSz="829366"/>
            <a:endParaRPr lang="en-US" spc="-1">
              <a:solidFill>
                <a:srgbClr val="000000"/>
              </a:solidFill>
              <a:uFill>
                <a:solidFill>
                  <a:srgbClr val="FFFFFF"/>
                </a:solidFill>
              </a:uFill>
            </a:endParaRPr>
          </a:p>
          <a:p>
            <a:pPr defTabSz="829366"/>
            <a:r>
              <a:rPr lang="en-US" spc="-1">
                <a:solidFill>
                  <a:srgbClr val="000000"/>
                </a:solidFill>
                <a:uFill>
                  <a:solidFill>
                    <a:srgbClr val="FFFFFF"/>
                  </a:solidFill>
                </a:uFill>
              </a:rPr>
              <a:t>Success at initial sites fed back into model.</a:t>
            </a:r>
          </a:p>
        </p:txBody>
      </p:sp>
    </p:spTree>
    <p:extLst>
      <p:ext uri="{BB962C8B-B14F-4D97-AF65-F5344CB8AC3E}">
        <p14:creationId xmlns:p14="http://schemas.microsoft.com/office/powerpoint/2010/main" val="8434993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Product Overview</a:t>
            </a:r>
            <a:endParaRPr lang="en-US" sz="3600" dirty="0"/>
          </a:p>
        </p:txBody>
      </p:sp>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560" y="1066800"/>
            <a:ext cx="9141488" cy="6858000"/>
          </a:xfrm>
          <a:prstGeom prst="rect">
            <a:avLst/>
          </a:prstGeom>
        </p:spPr>
      </p:pic>
    </p:spTree>
    <p:extLst>
      <p:ext uri="{BB962C8B-B14F-4D97-AF65-F5344CB8AC3E}">
        <p14:creationId xmlns:p14="http://schemas.microsoft.com/office/powerpoint/2010/main" val="99359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Recommendations</a:t>
            </a:r>
            <a:endParaRPr lang="en-US" sz="3600" b="1" dirty="0"/>
          </a:p>
        </p:txBody>
      </p:sp>
      <p:sp>
        <p:nvSpPr>
          <p:cNvPr id="3" name="Content Placeholder 2"/>
          <p:cNvSpPr>
            <a:spLocks noGrp="1"/>
          </p:cNvSpPr>
          <p:nvPr>
            <p:ph idx="1"/>
          </p:nvPr>
        </p:nvSpPr>
        <p:spPr/>
        <p:txBody>
          <a:bodyPr/>
          <a:lstStyle/>
          <a:p>
            <a:r>
              <a:rPr lang="en-US" dirty="0" smtClean="0"/>
              <a:t>Max score selection for targeting townships</a:t>
            </a:r>
          </a:p>
          <a:p>
            <a:r>
              <a:rPr lang="en-US" dirty="0" smtClean="0"/>
              <a:t>Start small scale to gather real data and add success rates to feed back into predictive model.</a:t>
            </a:r>
          </a:p>
          <a:p>
            <a:r>
              <a:rPr lang="en-US" dirty="0" smtClean="0"/>
              <a:t>Survey improvements in access to education, refrigeration, health; indirect improvements.</a:t>
            </a:r>
          </a:p>
          <a:p>
            <a:r>
              <a:rPr lang="en-US" dirty="0" smtClean="0"/>
              <a:t>New Features</a:t>
            </a:r>
            <a:endParaRPr lang="en-US" dirty="0"/>
          </a:p>
        </p:txBody>
      </p:sp>
    </p:spTree>
    <p:extLst>
      <p:ext uri="{BB962C8B-B14F-4D97-AF65-F5344CB8AC3E}">
        <p14:creationId xmlns:p14="http://schemas.microsoft.com/office/powerpoint/2010/main" val="3425107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3124200"/>
            <a:ext cx="7086600" cy="1447800"/>
          </a:xfrm>
        </p:spPr>
        <p:txBody>
          <a:bodyPr>
            <a:normAutofit/>
          </a:bodyPr>
          <a:lstStyle/>
          <a:p>
            <a:pPr lvl="0" algn="ctr">
              <a:spcBef>
                <a:spcPts val="0"/>
              </a:spcBef>
            </a:pPr>
            <a:r>
              <a:rPr lang="en-US" dirty="0" smtClean="0"/>
              <a:t>Thank you!</a:t>
            </a:r>
            <a:endParaRPr lang="en-US" dirty="0"/>
          </a:p>
        </p:txBody>
      </p:sp>
      <p:sp>
        <p:nvSpPr>
          <p:cNvPr id="4" name="TextBox 3"/>
          <p:cNvSpPr txBox="1"/>
          <p:nvPr/>
        </p:nvSpPr>
        <p:spPr>
          <a:xfrm>
            <a:off x="1828800" y="4572000"/>
            <a:ext cx="5274528" cy="369332"/>
          </a:xfrm>
          <a:prstGeom prst="rect">
            <a:avLst/>
          </a:prstGeom>
          <a:noFill/>
        </p:spPr>
        <p:txBody>
          <a:bodyPr wrap="square" rtlCol="0">
            <a:normAutofit/>
          </a:bodyPr>
          <a:lstStyle/>
          <a:p>
            <a:pPr algn="r"/>
            <a:endParaRPr lang="en-US" dirty="0">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IntroducingPowerPoint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254</Words>
  <Application>Microsoft Office PowerPoint</Application>
  <PresentationFormat>On-screen Show (4:3)</PresentationFormat>
  <Paragraphs>38</Paragraphs>
  <Slides>8</Slides>
  <Notes>2</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IntroducingPowerPoint2010</vt:lpstr>
      <vt:lpstr>Office Theme</vt:lpstr>
      <vt:lpstr>Equitable Investment Team </vt:lpstr>
      <vt:lpstr>TEAM EIT</vt:lpstr>
      <vt:lpstr>PROBLEM</vt:lpstr>
      <vt:lpstr>Solution: Fintech Platform</vt:lpstr>
      <vt:lpstr>PowerPoint Presentation</vt:lpstr>
      <vt:lpstr>Product Overview</vt:lpstr>
      <vt:lpstr>Recommendations</vt:lpstr>
      <vt:lpstr>Thank you!</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2017-04-02T16:54:18Z</dcterms:created>
  <dcterms:modified xsi:type="dcterms:W3CDTF">2017-04-02T20:16:22Z</dcterms:modified>
</cp:coreProperties>
</file>