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59" r:id="rId4"/>
    <p:sldId id="263" r:id="rId5"/>
    <p:sldId id="265" r:id="rId6"/>
    <p:sldId id="271" r:id="rId7"/>
    <p:sldId id="272" r:id="rId8"/>
    <p:sldId id="273" r:id="rId9"/>
    <p:sldId id="274" r:id="rId10"/>
    <p:sldId id="275" r:id="rId11"/>
    <p:sldId id="276" r:id="rId12"/>
    <p:sldId id="278" r:id="rId13"/>
    <p:sldId id="277" r:id="rId14"/>
    <p:sldId id="279" r:id="rId15"/>
    <p:sldId id="280" r:id="rId16"/>
    <p:sldId id="282" r:id="rId17"/>
    <p:sldId id="283" r:id="rId18"/>
    <p:sldId id="284" r:id="rId19"/>
    <p:sldId id="285" r:id="rId20"/>
    <p:sldId id="286"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9"/>
    <p:restoredTop sz="66045"/>
  </p:normalViewPr>
  <p:slideViewPr>
    <p:cSldViewPr snapToGrid="0" snapToObjects="1">
      <p:cViewPr varScale="1">
        <p:scale>
          <a:sx n="123" d="100"/>
          <a:sy n="123" d="100"/>
        </p:scale>
        <p:origin x="46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F0685-7C76-F642-AA1B-A28EFF4A0B40}" type="datetimeFigureOut">
              <a:rPr lang="en-US" smtClean="0"/>
              <a:t>3/17/19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26B88-04E5-B943-83EE-45BDAB0A54F7}" type="slidenum">
              <a:rPr lang="en-US" smtClean="0"/>
              <a:t>‹#›</a:t>
            </a:fld>
            <a:endParaRPr lang="en-US"/>
          </a:p>
        </p:txBody>
      </p:sp>
    </p:spTree>
    <p:extLst>
      <p:ext uri="{BB962C8B-B14F-4D97-AF65-F5344CB8AC3E}">
        <p14:creationId xmlns:p14="http://schemas.microsoft.com/office/powerpoint/2010/main" val="6575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Ice Breaker:</a:t>
            </a:r>
            <a:r>
              <a:rPr lang="en-US" baseline="0" dirty="0" smtClean="0"/>
              <a:t>  Millennial child not realizing their parents had fun back in the day partying up a storm and listening to wild music.  Same view that I had prior to reviewing this article.  I am like the Millennial when it comes to data science in a big date environment.   It impossible to believe that data science with large dataset was performed back in the day </a:t>
            </a:r>
            <a:r>
              <a:rPr lang="mr-IN" baseline="0" dirty="0" smtClean="0"/>
              <a:t>–</a:t>
            </a:r>
            <a:r>
              <a:rPr lang="en-US" baseline="0" dirty="0" smtClean="0"/>
              <a:t> circa 2014 </a:t>
            </a:r>
            <a:r>
              <a:rPr lang="mr-IN" baseline="0" dirty="0" smtClean="0"/>
              <a:t>–</a:t>
            </a:r>
            <a:r>
              <a:rPr lang="en-US" baseline="0" dirty="0" smtClean="0"/>
              <a:t> 2015 </a:t>
            </a:r>
            <a:r>
              <a:rPr lang="mr-IN" baseline="0" dirty="0" smtClean="0"/>
              <a:t>–</a:t>
            </a:r>
            <a:r>
              <a:rPr lang="en-US" baseline="0" dirty="0" smtClean="0"/>
              <a:t> in many cases with Hadoop MR.  That I thought about it some more, and realized that Social Media giants like Google and Twitter were using MR on massive data sets to do serious data science that core to business.  As it turns out 2015 </a:t>
            </a:r>
            <a:r>
              <a:rPr lang="en-US" baseline="0" dirty="0" err="1" smtClean="0"/>
              <a:t>tuns</a:t>
            </a:r>
            <a:r>
              <a:rPr lang="en-US" baseline="0" dirty="0" smtClean="0"/>
              <a:t> out to be an inflection point in data science using large volume data sets.  MR was still mature and going strong and this </a:t>
            </a:r>
            <a:r>
              <a:rPr lang="en-US" baseline="0" dirty="0" err="1" smtClean="0"/>
              <a:t>framwork</a:t>
            </a:r>
            <a:r>
              <a:rPr lang="en-US" baseline="0" dirty="0" smtClean="0"/>
              <a:t> called Spark was starting to get a lot of buzz.</a:t>
            </a:r>
          </a:p>
          <a:p>
            <a:pPr marL="171450" indent="-171450">
              <a:buFont typeface="Arial" charset="0"/>
              <a:buChar char="•"/>
            </a:pPr>
            <a:r>
              <a:rPr lang="en-US" baseline="0" dirty="0" smtClean="0"/>
              <a:t>The </a:t>
            </a:r>
            <a:r>
              <a:rPr lang="en-US" baseline="0" dirty="0" smtClean="0"/>
              <a:t>Clash of the Titans: </a:t>
            </a:r>
            <a:r>
              <a:rPr lang="en-US" baseline="0" dirty="0" err="1" smtClean="0"/>
              <a:t>Mapreduce</a:t>
            </a:r>
            <a:r>
              <a:rPr lang="en-US" baseline="0" dirty="0" smtClean="0"/>
              <a:t> Versus Spark for Large Scale Data Analytic </a:t>
            </a:r>
            <a:r>
              <a:rPr lang="mr-IN" baseline="0" dirty="0" smtClean="0"/>
              <a:t>–</a:t>
            </a:r>
            <a:r>
              <a:rPr lang="en-US" baseline="0" dirty="0" smtClean="0"/>
              <a:t> the paper I am reviewing today --  was one of the first quantitative evaluations of MR and Spark from the perspective of industrial strength Data Science.</a:t>
            </a:r>
          </a:p>
          <a:p>
            <a:pPr marL="171450" indent="-171450">
              <a:buFont typeface="Arial" charset="0"/>
              <a:buChar char="•"/>
            </a:pPr>
            <a:r>
              <a:rPr lang="en-US" baseline="0" dirty="0" smtClean="0"/>
              <a:t>The Paper focuses on 4 typical ML use cases </a:t>
            </a:r>
            <a:r>
              <a:rPr lang="mr-IN" baseline="0" dirty="0" smtClean="0"/>
              <a:t>–</a:t>
            </a:r>
            <a:r>
              <a:rPr lang="en-US" baseline="0" dirty="0" smtClean="0"/>
              <a:t> with the authors anticipating that their findings will generalize </a:t>
            </a:r>
            <a:r>
              <a:rPr lang="en-US" baseline="0" dirty="0" err="1" smtClean="0"/>
              <a:t>acorss</a:t>
            </a:r>
            <a:r>
              <a:rPr lang="en-US" baseline="0" dirty="0" smtClean="0"/>
              <a:t> the spectrum of data science work loads as a whole.</a:t>
            </a:r>
          </a:p>
          <a:p>
            <a:pPr marL="171450" indent="-171450">
              <a:buFont typeface="Arial" charset="0"/>
              <a:buChar char="•"/>
            </a:pPr>
            <a:r>
              <a:rPr lang="en-US" baseline="0" dirty="0" smtClean="0"/>
              <a:t>The authors place emphasis on measuring how efficient both frameworks are in terms of shuffle operations and data caching.   The authors also take a deep dive into compare  how both of these frameworks utilize resources across each of the four use case</a:t>
            </a:r>
          </a:p>
          <a:p>
            <a:pPr marL="171450" indent="-171450">
              <a:buFont typeface="Arial" charset="0"/>
              <a:buChar char="•"/>
            </a:pPr>
            <a:r>
              <a:rPr lang="en-US" baseline="0" dirty="0" smtClean="0"/>
              <a:t> </a:t>
            </a:r>
            <a:r>
              <a:rPr lang="en-US" baseline="0" dirty="0" smtClean="0"/>
              <a:t>Finally, I provide commentary on how well the author’s assertions hold up today </a:t>
            </a:r>
            <a:r>
              <a:rPr lang="mr-IN" baseline="0" dirty="0" smtClean="0"/>
              <a:t>–</a:t>
            </a:r>
            <a:r>
              <a:rPr lang="en-US" baseline="0" dirty="0" smtClean="0"/>
              <a:t> especially as it relates to sorting and shuffling data.   I conclude with where my company, US Bank, is today and where it will be in a couple of years from now on the MR/Spark spectrum. </a:t>
            </a:r>
          </a:p>
          <a:p>
            <a:pPr marL="171450" indent="-171450">
              <a:buFont typeface="Arial" charset="0"/>
              <a:buChar char="•"/>
            </a:pPr>
            <a:endParaRPr lang="en-US" baseline="0" dirty="0" smtClean="0"/>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8A226B88-04E5-B943-83EE-45BDAB0A54F7}" type="slidenum">
              <a:rPr lang="en-US" smtClean="0"/>
              <a:t>1</a:t>
            </a:fld>
            <a:endParaRPr lang="en-US"/>
          </a:p>
        </p:txBody>
      </p:sp>
    </p:spTree>
    <p:extLst>
      <p:ext uri="{BB962C8B-B14F-4D97-AF65-F5344CB8AC3E}">
        <p14:creationId xmlns:p14="http://schemas.microsoft.com/office/powerpoint/2010/main" val="838680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10</a:t>
            </a:fld>
            <a:endParaRPr lang="en-US"/>
          </a:p>
        </p:txBody>
      </p:sp>
    </p:spTree>
    <p:extLst>
      <p:ext uri="{BB962C8B-B14F-4D97-AF65-F5344CB8AC3E}">
        <p14:creationId xmlns:p14="http://schemas.microsoft.com/office/powerpoint/2010/main" val="304596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11</a:t>
            </a:fld>
            <a:endParaRPr lang="en-US"/>
          </a:p>
        </p:txBody>
      </p:sp>
    </p:spTree>
    <p:extLst>
      <p:ext uri="{BB962C8B-B14F-4D97-AF65-F5344CB8AC3E}">
        <p14:creationId xmlns:p14="http://schemas.microsoft.com/office/powerpoint/2010/main" val="1894768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12</a:t>
            </a:fld>
            <a:endParaRPr lang="en-US"/>
          </a:p>
        </p:txBody>
      </p:sp>
    </p:spTree>
    <p:extLst>
      <p:ext uri="{BB962C8B-B14F-4D97-AF65-F5344CB8AC3E}">
        <p14:creationId xmlns:p14="http://schemas.microsoft.com/office/powerpoint/2010/main" val="347329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13</a:t>
            </a:fld>
            <a:endParaRPr lang="en-US"/>
          </a:p>
        </p:txBody>
      </p:sp>
    </p:spTree>
    <p:extLst>
      <p:ext uri="{BB962C8B-B14F-4D97-AF65-F5344CB8AC3E}">
        <p14:creationId xmlns:p14="http://schemas.microsoft.com/office/powerpoint/2010/main" val="706891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14</a:t>
            </a:fld>
            <a:endParaRPr lang="en-US"/>
          </a:p>
        </p:txBody>
      </p:sp>
    </p:spTree>
    <p:extLst>
      <p:ext uri="{BB962C8B-B14F-4D97-AF65-F5344CB8AC3E}">
        <p14:creationId xmlns:p14="http://schemas.microsoft.com/office/powerpoint/2010/main" val="850577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15</a:t>
            </a:fld>
            <a:endParaRPr lang="en-US"/>
          </a:p>
        </p:txBody>
      </p:sp>
    </p:spTree>
    <p:extLst>
      <p:ext uri="{BB962C8B-B14F-4D97-AF65-F5344CB8AC3E}">
        <p14:creationId xmlns:p14="http://schemas.microsoft.com/office/powerpoint/2010/main" val="2007274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16</a:t>
            </a:fld>
            <a:endParaRPr lang="en-US"/>
          </a:p>
        </p:txBody>
      </p:sp>
    </p:spTree>
    <p:extLst>
      <p:ext uri="{BB962C8B-B14F-4D97-AF65-F5344CB8AC3E}">
        <p14:creationId xmlns:p14="http://schemas.microsoft.com/office/powerpoint/2010/main" val="144463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17</a:t>
            </a:fld>
            <a:endParaRPr lang="en-US"/>
          </a:p>
        </p:txBody>
      </p:sp>
    </p:spTree>
    <p:extLst>
      <p:ext uri="{BB962C8B-B14F-4D97-AF65-F5344CB8AC3E}">
        <p14:creationId xmlns:p14="http://schemas.microsoft.com/office/powerpoint/2010/main" val="239385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18</a:t>
            </a:fld>
            <a:endParaRPr lang="en-US"/>
          </a:p>
        </p:txBody>
      </p:sp>
    </p:spTree>
    <p:extLst>
      <p:ext uri="{BB962C8B-B14F-4D97-AF65-F5344CB8AC3E}">
        <p14:creationId xmlns:p14="http://schemas.microsoft.com/office/powerpoint/2010/main" val="505306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19</a:t>
            </a:fld>
            <a:endParaRPr lang="en-US"/>
          </a:p>
        </p:txBody>
      </p:sp>
    </p:spTree>
    <p:extLst>
      <p:ext uri="{BB962C8B-B14F-4D97-AF65-F5344CB8AC3E}">
        <p14:creationId xmlns:p14="http://schemas.microsoft.com/office/powerpoint/2010/main" val="1534240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226B88-04E5-B943-83EE-45BDAB0A54F7}" type="slidenum">
              <a:rPr lang="en-US" smtClean="0"/>
              <a:t>2</a:t>
            </a:fld>
            <a:endParaRPr lang="en-US"/>
          </a:p>
        </p:txBody>
      </p:sp>
    </p:spTree>
    <p:extLst>
      <p:ext uri="{BB962C8B-B14F-4D97-AF65-F5344CB8AC3E}">
        <p14:creationId xmlns:p14="http://schemas.microsoft.com/office/powerpoint/2010/main" val="1416279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20</a:t>
            </a:fld>
            <a:endParaRPr lang="en-US"/>
          </a:p>
        </p:txBody>
      </p:sp>
    </p:spTree>
    <p:extLst>
      <p:ext uri="{BB962C8B-B14F-4D97-AF65-F5344CB8AC3E}">
        <p14:creationId xmlns:p14="http://schemas.microsoft.com/office/powerpoint/2010/main" val="1144387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21</a:t>
            </a:fld>
            <a:endParaRPr lang="en-US"/>
          </a:p>
        </p:txBody>
      </p:sp>
    </p:spTree>
    <p:extLst>
      <p:ext uri="{BB962C8B-B14F-4D97-AF65-F5344CB8AC3E}">
        <p14:creationId xmlns:p14="http://schemas.microsoft.com/office/powerpoint/2010/main" val="86153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3</a:t>
            </a:fld>
            <a:endParaRPr lang="en-US"/>
          </a:p>
        </p:txBody>
      </p:sp>
    </p:spTree>
    <p:extLst>
      <p:ext uri="{BB962C8B-B14F-4D97-AF65-F5344CB8AC3E}">
        <p14:creationId xmlns:p14="http://schemas.microsoft.com/office/powerpoint/2010/main" val="89198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4</a:t>
            </a:fld>
            <a:endParaRPr lang="en-US"/>
          </a:p>
        </p:txBody>
      </p:sp>
    </p:spTree>
    <p:extLst>
      <p:ext uri="{BB962C8B-B14F-4D97-AF65-F5344CB8AC3E}">
        <p14:creationId xmlns:p14="http://schemas.microsoft.com/office/powerpoint/2010/main" val="1442977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5</a:t>
            </a:fld>
            <a:endParaRPr lang="en-US"/>
          </a:p>
        </p:txBody>
      </p:sp>
    </p:spTree>
    <p:extLst>
      <p:ext uri="{BB962C8B-B14F-4D97-AF65-F5344CB8AC3E}">
        <p14:creationId xmlns:p14="http://schemas.microsoft.com/office/powerpoint/2010/main" val="1468436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226B88-04E5-B943-83EE-45BDAB0A54F7}" type="slidenum">
              <a:rPr lang="en-US" smtClean="0"/>
              <a:t>6</a:t>
            </a:fld>
            <a:endParaRPr lang="en-US"/>
          </a:p>
        </p:txBody>
      </p:sp>
    </p:spTree>
    <p:extLst>
      <p:ext uri="{BB962C8B-B14F-4D97-AF65-F5344CB8AC3E}">
        <p14:creationId xmlns:p14="http://schemas.microsoft.com/office/powerpoint/2010/main" val="119179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7</a:t>
            </a:fld>
            <a:endParaRPr lang="en-US"/>
          </a:p>
        </p:txBody>
      </p:sp>
    </p:spTree>
    <p:extLst>
      <p:ext uri="{BB962C8B-B14F-4D97-AF65-F5344CB8AC3E}">
        <p14:creationId xmlns:p14="http://schemas.microsoft.com/office/powerpoint/2010/main" val="1611629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26B88-04E5-B943-83EE-45BDAB0A54F7}" type="slidenum">
              <a:rPr lang="en-US" smtClean="0"/>
              <a:t>8</a:t>
            </a:fld>
            <a:endParaRPr lang="en-US"/>
          </a:p>
        </p:txBody>
      </p:sp>
    </p:spTree>
    <p:extLst>
      <p:ext uri="{BB962C8B-B14F-4D97-AF65-F5344CB8AC3E}">
        <p14:creationId xmlns:p14="http://schemas.microsoft.com/office/powerpoint/2010/main" val="44134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226B88-04E5-B943-83EE-45BDAB0A54F7}" type="slidenum">
              <a:rPr lang="en-US" smtClean="0"/>
              <a:t>9</a:t>
            </a:fld>
            <a:endParaRPr lang="en-US"/>
          </a:p>
        </p:txBody>
      </p:sp>
    </p:spTree>
    <p:extLst>
      <p:ext uri="{BB962C8B-B14F-4D97-AF65-F5344CB8AC3E}">
        <p14:creationId xmlns:p14="http://schemas.microsoft.com/office/powerpoint/2010/main" val="175099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AA8BEF-0C5E-6549-837A-357350AC0874}" type="datetime1">
              <a:rPr lang="en-US" smtClean="0"/>
              <a:t>3/17/19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4D70B-CE3A-A745-893E-630CF194E98E}" type="slidenum">
              <a:rPr lang="en-US" smtClean="0"/>
              <a:t>‹#›</a:t>
            </a:fld>
            <a:endParaRPr lang="en-US"/>
          </a:p>
        </p:txBody>
      </p:sp>
    </p:spTree>
    <p:extLst>
      <p:ext uri="{BB962C8B-B14F-4D97-AF65-F5344CB8AC3E}">
        <p14:creationId xmlns:p14="http://schemas.microsoft.com/office/powerpoint/2010/main" val="3800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653EF-DFFE-5B4F-AE79-38D2978BDFF4}" type="datetime1">
              <a:rPr lang="en-US" smtClean="0"/>
              <a:t>3/17/19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4D70B-CE3A-A745-893E-630CF194E98E}" type="slidenum">
              <a:rPr lang="en-US" smtClean="0"/>
              <a:t>‹#›</a:t>
            </a:fld>
            <a:endParaRPr lang="en-US"/>
          </a:p>
        </p:txBody>
      </p:sp>
    </p:spTree>
    <p:extLst>
      <p:ext uri="{BB962C8B-B14F-4D97-AF65-F5344CB8AC3E}">
        <p14:creationId xmlns:p14="http://schemas.microsoft.com/office/powerpoint/2010/main" val="212221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E36308-BA74-074A-9906-40BF25305C37}" type="datetime1">
              <a:rPr lang="en-US" smtClean="0"/>
              <a:t>3/17/19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4D70B-CE3A-A745-893E-630CF194E98E}" type="slidenum">
              <a:rPr lang="en-US" smtClean="0"/>
              <a:t>‹#›</a:t>
            </a:fld>
            <a:endParaRPr lang="en-US"/>
          </a:p>
        </p:txBody>
      </p:sp>
    </p:spTree>
    <p:extLst>
      <p:ext uri="{BB962C8B-B14F-4D97-AF65-F5344CB8AC3E}">
        <p14:creationId xmlns:p14="http://schemas.microsoft.com/office/powerpoint/2010/main" val="47051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33D2F-E9BB-CC47-8051-55D08D28E365}" type="datetime1">
              <a:rPr lang="en-US" smtClean="0"/>
              <a:t>3/17/19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4D70B-CE3A-A745-893E-630CF194E98E}" type="slidenum">
              <a:rPr lang="en-US" smtClean="0"/>
              <a:t>‹#›</a:t>
            </a:fld>
            <a:endParaRPr lang="en-US"/>
          </a:p>
        </p:txBody>
      </p:sp>
    </p:spTree>
    <p:extLst>
      <p:ext uri="{BB962C8B-B14F-4D97-AF65-F5344CB8AC3E}">
        <p14:creationId xmlns:p14="http://schemas.microsoft.com/office/powerpoint/2010/main" val="91097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CBFA75-D162-084F-AD9F-0308AD82BC43}" type="datetime1">
              <a:rPr lang="en-US" smtClean="0"/>
              <a:t>3/17/19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4D70B-CE3A-A745-893E-630CF194E98E}" type="slidenum">
              <a:rPr lang="en-US" smtClean="0"/>
              <a:t>‹#›</a:t>
            </a:fld>
            <a:endParaRPr lang="en-US"/>
          </a:p>
        </p:txBody>
      </p:sp>
    </p:spTree>
    <p:extLst>
      <p:ext uri="{BB962C8B-B14F-4D97-AF65-F5344CB8AC3E}">
        <p14:creationId xmlns:p14="http://schemas.microsoft.com/office/powerpoint/2010/main" val="136042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86A258-1254-2C4F-9E3D-E69B557F74B2}" type="datetime1">
              <a:rPr lang="en-US" smtClean="0"/>
              <a:t>3/17/19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4D70B-CE3A-A745-893E-630CF194E98E}" type="slidenum">
              <a:rPr lang="en-US" smtClean="0"/>
              <a:t>‹#›</a:t>
            </a:fld>
            <a:endParaRPr lang="en-US"/>
          </a:p>
        </p:txBody>
      </p:sp>
    </p:spTree>
    <p:extLst>
      <p:ext uri="{BB962C8B-B14F-4D97-AF65-F5344CB8AC3E}">
        <p14:creationId xmlns:p14="http://schemas.microsoft.com/office/powerpoint/2010/main" val="43458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28E3A8-04DD-7849-B89E-E5B941FD01E6}" type="datetime1">
              <a:rPr lang="en-US" smtClean="0"/>
              <a:t>3/17/19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4D70B-CE3A-A745-893E-630CF194E98E}" type="slidenum">
              <a:rPr lang="en-US" smtClean="0"/>
              <a:t>‹#›</a:t>
            </a:fld>
            <a:endParaRPr lang="en-US"/>
          </a:p>
        </p:txBody>
      </p:sp>
    </p:spTree>
    <p:extLst>
      <p:ext uri="{BB962C8B-B14F-4D97-AF65-F5344CB8AC3E}">
        <p14:creationId xmlns:p14="http://schemas.microsoft.com/office/powerpoint/2010/main" val="49310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5E1D7F-8FFC-BD44-9223-82AF99E0C1FC}" type="datetime1">
              <a:rPr lang="en-US" smtClean="0"/>
              <a:t>3/17/19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4D70B-CE3A-A745-893E-630CF194E98E}" type="slidenum">
              <a:rPr lang="en-US" smtClean="0"/>
              <a:t>‹#›</a:t>
            </a:fld>
            <a:endParaRPr lang="en-US"/>
          </a:p>
        </p:txBody>
      </p:sp>
    </p:spTree>
    <p:extLst>
      <p:ext uri="{BB962C8B-B14F-4D97-AF65-F5344CB8AC3E}">
        <p14:creationId xmlns:p14="http://schemas.microsoft.com/office/powerpoint/2010/main" val="43524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D124B-3D4E-E64A-8C84-9179D5290476}" type="datetime1">
              <a:rPr lang="en-US" smtClean="0"/>
              <a:t>3/17/19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4D70B-CE3A-A745-893E-630CF194E98E}" type="slidenum">
              <a:rPr lang="en-US" smtClean="0"/>
              <a:t>‹#›</a:t>
            </a:fld>
            <a:endParaRPr lang="en-US"/>
          </a:p>
        </p:txBody>
      </p:sp>
    </p:spTree>
    <p:extLst>
      <p:ext uri="{BB962C8B-B14F-4D97-AF65-F5344CB8AC3E}">
        <p14:creationId xmlns:p14="http://schemas.microsoft.com/office/powerpoint/2010/main" val="88571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795BE0-CB23-3448-A1D4-014F0AA3D835}" type="datetime1">
              <a:rPr lang="en-US" smtClean="0"/>
              <a:t>3/17/19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4D70B-CE3A-A745-893E-630CF194E98E}" type="slidenum">
              <a:rPr lang="en-US" smtClean="0"/>
              <a:t>‹#›</a:t>
            </a:fld>
            <a:endParaRPr lang="en-US"/>
          </a:p>
        </p:txBody>
      </p:sp>
    </p:spTree>
    <p:extLst>
      <p:ext uri="{BB962C8B-B14F-4D97-AF65-F5344CB8AC3E}">
        <p14:creationId xmlns:p14="http://schemas.microsoft.com/office/powerpoint/2010/main" val="203145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AEB2D7-1D98-9F44-A9C1-A127BDA2B3D3}" type="datetime1">
              <a:rPr lang="en-US" smtClean="0"/>
              <a:t>3/17/19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4D70B-CE3A-A745-893E-630CF194E98E}" type="slidenum">
              <a:rPr lang="en-US" smtClean="0"/>
              <a:t>‹#›</a:t>
            </a:fld>
            <a:endParaRPr lang="en-US"/>
          </a:p>
        </p:txBody>
      </p:sp>
    </p:spTree>
    <p:extLst>
      <p:ext uri="{BB962C8B-B14F-4D97-AF65-F5344CB8AC3E}">
        <p14:creationId xmlns:p14="http://schemas.microsoft.com/office/powerpoint/2010/main" val="19381896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ADEAD-CA18-064F-8CFC-9AC82C1B9907}" type="datetime1">
              <a:rPr lang="en-US" smtClean="0"/>
              <a:t>3/17/19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4D70B-CE3A-A745-893E-630CF194E98E}" type="slidenum">
              <a:rPr lang="en-US" smtClean="0"/>
              <a:t>‹#›</a:t>
            </a:fld>
            <a:endParaRPr lang="en-US"/>
          </a:p>
        </p:txBody>
      </p:sp>
    </p:spTree>
    <p:extLst>
      <p:ext uri="{BB962C8B-B14F-4D97-AF65-F5344CB8AC3E}">
        <p14:creationId xmlns:p14="http://schemas.microsoft.com/office/powerpoint/2010/main" val="1672956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Clash of the </a:t>
            </a:r>
            <a:r>
              <a:rPr lang="en-US" dirty="0" smtClean="0"/>
              <a:t>Titans - MapReduce </a:t>
            </a:r>
            <a:r>
              <a:rPr lang="en-US" dirty="0"/>
              <a:t>Versus Spark For Large Scale Data Analytics</a:t>
            </a:r>
            <a:br>
              <a:rPr lang="en-US" dirty="0"/>
            </a:b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endParaRPr lang="en-US" dirty="0" smtClean="0"/>
          </a:p>
          <a:p>
            <a:r>
              <a:rPr lang="en-US" dirty="0"/>
              <a:t>O</a:t>
            </a:r>
            <a:r>
              <a:rPr lang="en-US" dirty="0" smtClean="0"/>
              <a:t>ne of the first efforts to measure how efficient MapReduce (MR) and Spark perform typical analytical and machine learning workloads.</a:t>
            </a:r>
          </a:p>
          <a:p>
            <a:pPr lvl="1"/>
            <a:r>
              <a:rPr lang="en-US" dirty="0"/>
              <a:t>E</a:t>
            </a:r>
            <a:r>
              <a:rPr lang="en-US" dirty="0" smtClean="0"/>
              <a:t>nterprise sized data sets are used. </a:t>
            </a:r>
            <a:endParaRPr lang="en-US" dirty="0"/>
          </a:p>
          <a:p>
            <a:r>
              <a:rPr lang="en-US" dirty="0"/>
              <a:t>4</a:t>
            </a:r>
            <a:r>
              <a:rPr lang="en-US" dirty="0" smtClean="0"/>
              <a:t> typical use cases  are evaluated.</a:t>
            </a:r>
          </a:p>
          <a:p>
            <a:r>
              <a:rPr lang="en-US" dirty="0" smtClean="0"/>
              <a:t> Emphasis placed on</a:t>
            </a:r>
          </a:p>
          <a:p>
            <a:pPr lvl="1"/>
            <a:r>
              <a:rPr lang="en-US" dirty="0" smtClean="0"/>
              <a:t> Measuring how efficient these frameworks shuffle and cache data.</a:t>
            </a:r>
          </a:p>
          <a:p>
            <a:pPr lvl="1"/>
            <a:r>
              <a:rPr lang="en-US" dirty="0"/>
              <a:t>H</a:t>
            </a:r>
            <a:r>
              <a:rPr lang="en-US" dirty="0" smtClean="0"/>
              <a:t>ow these programs use system resources (e.g.,  CPU, memory and disk).</a:t>
            </a:r>
          </a:p>
          <a:p>
            <a:r>
              <a:rPr lang="en-US" dirty="0" smtClean="0"/>
              <a:t>Authored in 2015.</a:t>
            </a:r>
          </a:p>
          <a:p>
            <a:pPr lvl="1"/>
            <a:r>
              <a:rPr lang="en-US" dirty="0" smtClean="0"/>
              <a:t>How do these findings hold up today?</a:t>
            </a:r>
            <a:endParaRPr lang="en-US" dirty="0"/>
          </a:p>
        </p:txBody>
      </p:sp>
      <p:sp>
        <p:nvSpPr>
          <p:cNvPr id="4" name="Slide Number Placeholder 3"/>
          <p:cNvSpPr>
            <a:spLocks noGrp="1"/>
          </p:cNvSpPr>
          <p:nvPr>
            <p:ph type="sldNum" sz="quarter" idx="12"/>
          </p:nvPr>
        </p:nvSpPr>
        <p:spPr/>
        <p:txBody>
          <a:bodyPr/>
          <a:lstStyle/>
          <a:p>
            <a:fld id="{27C4D70B-CE3A-A745-893E-630CF194E98E}" type="slidenum">
              <a:rPr lang="en-US" smtClean="0"/>
              <a:t>1</a:t>
            </a:fld>
            <a:endParaRPr lang="en-US"/>
          </a:p>
        </p:txBody>
      </p:sp>
    </p:spTree>
    <p:extLst>
      <p:ext uri="{BB962C8B-B14F-4D97-AF65-F5344CB8AC3E}">
        <p14:creationId xmlns:p14="http://schemas.microsoft.com/office/powerpoint/2010/main" val="1057622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2: Sort</a:t>
            </a:r>
            <a:endParaRPr lang="en-US" dirty="0"/>
          </a:p>
        </p:txBody>
      </p:sp>
      <p:sp>
        <p:nvSpPr>
          <p:cNvPr id="3" name="Content Placeholder 2"/>
          <p:cNvSpPr>
            <a:spLocks noGrp="1"/>
          </p:cNvSpPr>
          <p:nvPr>
            <p:ph idx="1"/>
          </p:nvPr>
        </p:nvSpPr>
        <p:spPr>
          <a:xfrm>
            <a:off x="838200" y="1591294"/>
            <a:ext cx="10515600" cy="4899447"/>
          </a:xfrm>
        </p:spPr>
        <p:txBody>
          <a:bodyPr>
            <a:normAutofit/>
          </a:bodyPr>
          <a:lstStyle/>
          <a:p>
            <a:r>
              <a:rPr lang="en-US" dirty="0"/>
              <a:t>P</a:t>
            </a:r>
            <a:r>
              <a:rPr lang="en-US" dirty="0" smtClean="0"/>
              <a:t>roxy for measuring the efficiency of MR and Spark shuffle operations.</a:t>
            </a:r>
          </a:p>
          <a:p>
            <a:pPr lvl="1"/>
            <a:r>
              <a:rPr lang="en-US" dirty="0" smtClean="0"/>
              <a:t>Sort operation has a shuffle selectivity equal to 1.</a:t>
            </a:r>
          </a:p>
          <a:p>
            <a:r>
              <a:rPr lang="en-US" dirty="0" smtClean="0"/>
              <a:t>Spark is marginally faster than MR for a 1 GB dataset.  </a:t>
            </a:r>
          </a:p>
          <a:p>
            <a:pPr lvl="1"/>
            <a:r>
              <a:rPr lang="en-US" dirty="0" smtClean="0"/>
              <a:t>Due to M-R’s longer task initialization.</a:t>
            </a:r>
          </a:p>
          <a:p>
            <a:r>
              <a:rPr lang="en-US" dirty="0" smtClean="0"/>
              <a:t>MR out performs Spark for 100 GB and 500 GB datasets</a:t>
            </a:r>
          </a:p>
          <a:p>
            <a:pPr lvl="1"/>
            <a:r>
              <a:rPr lang="en-US" dirty="0" smtClean="0"/>
              <a:t>1.5X and 1.8X, respectively.</a:t>
            </a:r>
          </a:p>
          <a:p>
            <a:pPr lvl="1"/>
            <a:endParaRPr lang="en-US" dirty="0"/>
          </a:p>
        </p:txBody>
      </p:sp>
      <p:sp>
        <p:nvSpPr>
          <p:cNvPr id="4" name="Slide Number Placeholder 3"/>
          <p:cNvSpPr>
            <a:spLocks noGrp="1"/>
          </p:cNvSpPr>
          <p:nvPr>
            <p:ph type="sldNum" sz="quarter" idx="12"/>
          </p:nvPr>
        </p:nvSpPr>
        <p:spPr/>
        <p:txBody>
          <a:bodyPr/>
          <a:lstStyle/>
          <a:p>
            <a:fld id="{27C4D70B-CE3A-A745-893E-630CF194E98E}" type="slidenum">
              <a:rPr lang="en-US" smtClean="0"/>
              <a:t>10</a:t>
            </a:fld>
            <a:endParaRPr lang="en-US"/>
          </a:p>
        </p:txBody>
      </p:sp>
    </p:spTree>
    <p:extLst>
      <p:ext uri="{BB962C8B-B14F-4D97-AF65-F5344CB8AC3E}">
        <p14:creationId xmlns:p14="http://schemas.microsoft.com/office/powerpoint/2010/main" val="32294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Performance Difference</a:t>
            </a:r>
            <a:endParaRPr lang="en-US" dirty="0"/>
          </a:p>
        </p:txBody>
      </p:sp>
      <p:sp>
        <p:nvSpPr>
          <p:cNvPr id="3" name="Content Placeholder 2"/>
          <p:cNvSpPr>
            <a:spLocks noGrp="1"/>
          </p:cNvSpPr>
          <p:nvPr>
            <p:ph idx="1"/>
          </p:nvPr>
        </p:nvSpPr>
        <p:spPr/>
        <p:txBody>
          <a:bodyPr>
            <a:normAutofit/>
          </a:bodyPr>
          <a:lstStyle/>
          <a:p>
            <a:r>
              <a:rPr lang="en-US" dirty="0" smtClean="0"/>
              <a:t>Sampling</a:t>
            </a:r>
          </a:p>
          <a:p>
            <a:pPr lvl="1"/>
            <a:r>
              <a:rPr lang="en-US" dirty="0" smtClean="0"/>
              <a:t>MR reads a small subset of the file</a:t>
            </a:r>
          </a:p>
          <a:p>
            <a:pPr lvl="2"/>
            <a:r>
              <a:rPr lang="en-US" dirty="0" smtClean="0"/>
              <a:t>Takes 1 second for both 100 GB and 500 GB files.</a:t>
            </a:r>
          </a:p>
          <a:p>
            <a:pPr lvl="1"/>
            <a:r>
              <a:rPr lang="en-US" dirty="0" smtClean="0"/>
              <a:t>Spark reads the entire file during sampling.</a:t>
            </a:r>
          </a:p>
          <a:p>
            <a:pPr lvl="2"/>
            <a:r>
              <a:rPr lang="en-US" dirty="0" smtClean="0"/>
              <a:t>Takes 1.1 minutes and 5.2 minutes for a 100 GB file and 500 GB file, respectively.</a:t>
            </a:r>
          </a:p>
          <a:p>
            <a:r>
              <a:rPr lang="en-US" dirty="0" smtClean="0"/>
              <a:t>Reduce Phase</a:t>
            </a:r>
          </a:p>
          <a:p>
            <a:pPr lvl="1"/>
            <a:r>
              <a:rPr lang="en-US" dirty="0" smtClean="0"/>
              <a:t>MR faster by 105 seconds for a 100 GB file.</a:t>
            </a:r>
          </a:p>
          <a:p>
            <a:pPr lvl="1"/>
            <a:r>
              <a:rPr lang="en-US" dirty="0" smtClean="0"/>
              <a:t>MR faster by 16 minutes and 48 seconds for a 500 GB file.</a:t>
            </a:r>
          </a:p>
          <a:p>
            <a:endParaRPr lang="en-US" dirty="0" smtClean="0"/>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27C4D70B-CE3A-A745-893E-630CF194E98E}" type="slidenum">
              <a:rPr lang="en-US" smtClean="0"/>
              <a:t>11</a:t>
            </a:fld>
            <a:endParaRPr lang="en-US"/>
          </a:p>
        </p:txBody>
      </p:sp>
    </p:spTree>
    <p:extLst>
      <p:ext uri="{BB962C8B-B14F-4D97-AF65-F5344CB8AC3E}">
        <p14:creationId xmlns:p14="http://schemas.microsoft.com/office/powerpoint/2010/main" val="1928003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946" y="224852"/>
            <a:ext cx="10650511" cy="1184223"/>
          </a:xfrm>
        </p:spPr>
        <p:txBody>
          <a:bodyPr>
            <a:normAutofit fontScale="90000"/>
          </a:bodyPr>
          <a:lstStyle/>
          <a:p>
            <a:r>
              <a:rPr lang="en-US" sz="4900" dirty="0" smtClean="0"/>
              <a:t>Why Is MR Faster Than Spark’s At Reduce?</a:t>
            </a:r>
            <a:endParaRPr lang="en-US" sz="49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85756" y="1289154"/>
            <a:ext cx="7644984" cy="4639795"/>
          </a:xfrm>
        </p:spPr>
      </p:pic>
      <p:sp>
        <p:nvSpPr>
          <p:cNvPr id="5" name="Text Placeholder 4"/>
          <p:cNvSpPr>
            <a:spLocks noGrp="1"/>
          </p:cNvSpPr>
          <p:nvPr>
            <p:ph type="body" sz="half" idx="2"/>
          </p:nvPr>
        </p:nvSpPr>
        <p:spPr>
          <a:xfrm>
            <a:off x="824798" y="1532743"/>
            <a:ext cx="3432409" cy="4583243"/>
          </a:xfrm>
        </p:spPr>
        <p:txBody>
          <a:bodyPr/>
          <a:lstStyle/>
          <a:p>
            <a:pPr marL="285750" indent="-285750">
              <a:buFont typeface="Arial" charset="0"/>
              <a:buChar char="•"/>
            </a:pPr>
            <a:r>
              <a:rPr lang="en-US" sz="2000" dirty="0" smtClean="0"/>
              <a:t>MR:</a:t>
            </a:r>
          </a:p>
          <a:p>
            <a:pPr marL="742950" lvl="1" indent="-285750">
              <a:buFont typeface="Arial" charset="0"/>
              <a:buChar char="•"/>
            </a:pPr>
            <a:r>
              <a:rPr lang="en-US" sz="1600" dirty="0" smtClean="0"/>
              <a:t>Shuffle </a:t>
            </a:r>
            <a:r>
              <a:rPr lang="en-US" sz="1600" dirty="0"/>
              <a:t>data is </a:t>
            </a:r>
            <a:r>
              <a:rPr lang="en-US" sz="1600" dirty="0" smtClean="0"/>
              <a:t>pre-fetched </a:t>
            </a:r>
            <a:r>
              <a:rPr lang="en-US" sz="1600" dirty="0"/>
              <a:t>by </a:t>
            </a:r>
            <a:r>
              <a:rPr lang="en-US" sz="1600" dirty="0" smtClean="0"/>
              <a:t>reducers during the map </a:t>
            </a:r>
            <a:r>
              <a:rPr lang="en-US" sz="1600" dirty="0"/>
              <a:t>phase </a:t>
            </a:r>
            <a:endParaRPr lang="en-US" sz="1600" dirty="0" smtClean="0"/>
          </a:p>
          <a:p>
            <a:pPr marL="742950" lvl="1" indent="-285750">
              <a:buFont typeface="Arial" charset="0"/>
              <a:buChar char="•"/>
            </a:pPr>
            <a:r>
              <a:rPr lang="en-US" sz="1600" dirty="0" smtClean="0"/>
              <a:t>Map tasks write one  shuffle file for each partition.  </a:t>
            </a:r>
          </a:p>
          <a:p>
            <a:pPr marL="742950" lvl="1" indent="-285750">
              <a:buFont typeface="Arial" charset="0"/>
              <a:buChar char="•"/>
            </a:pPr>
            <a:r>
              <a:rPr lang="en-US" sz="1600" dirty="0" smtClean="0"/>
              <a:t>1000s of shuffle files.</a:t>
            </a:r>
          </a:p>
          <a:p>
            <a:pPr marL="285750" indent="-285750">
              <a:buFont typeface="Arial" charset="0"/>
              <a:buChar char="•"/>
            </a:pPr>
            <a:r>
              <a:rPr lang="en-US" sz="2000" dirty="0" smtClean="0"/>
              <a:t>Spark</a:t>
            </a:r>
          </a:p>
          <a:p>
            <a:pPr marL="742950" lvl="1" indent="-285750">
              <a:buFont typeface="Arial" charset="0"/>
              <a:buChar char="•"/>
            </a:pPr>
            <a:r>
              <a:rPr lang="en-US" sz="1600" dirty="0" smtClean="0"/>
              <a:t>Shuffle occurs after all map tasks are complete</a:t>
            </a:r>
          </a:p>
          <a:p>
            <a:pPr marL="742950" lvl="1" indent="-285750">
              <a:buFont typeface="Arial" charset="0"/>
              <a:buChar char="•"/>
            </a:pPr>
            <a:r>
              <a:rPr lang="en-US" sz="1600" dirty="0" smtClean="0"/>
              <a:t>Map tasks write one file for each reduce task.</a:t>
            </a:r>
          </a:p>
          <a:p>
            <a:pPr marL="742950" lvl="1" indent="-285750">
              <a:buFont typeface="Arial" charset="0"/>
              <a:buChar char="•"/>
            </a:pPr>
            <a:r>
              <a:rPr lang="en-US" sz="1600" dirty="0" smtClean="0"/>
              <a:t>Millions of shuffle files.</a:t>
            </a:r>
            <a:endParaRPr lang="en-US" sz="1600" dirty="0"/>
          </a:p>
          <a:p>
            <a:pPr marL="285750" indent="-285750">
              <a:buFont typeface="Arial" charset="0"/>
              <a:buChar char="•"/>
            </a:pPr>
            <a:endParaRPr lang="en-US" dirty="0"/>
          </a:p>
        </p:txBody>
      </p:sp>
      <p:sp>
        <p:nvSpPr>
          <p:cNvPr id="8" name="Rounded Rectangular Callout 7"/>
          <p:cNvSpPr/>
          <p:nvPr/>
        </p:nvSpPr>
        <p:spPr>
          <a:xfrm>
            <a:off x="5568582" y="1874707"/>
            <a:ext cx="1892921" cy="328847"/>
          </a:xfrm>
          <a:prstGeom prst="wedgeRoundRectCallout">
            <a:avLst>
              <a:gd name="adj1" fmla="val -45564"/>
              <a:gd name="adj2" fmla="val 108084"/>
              <a:gd name="adj3" fmla="val 16667"/>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522862" y="1834222"/>
            <a:ext cx="2024465" cy="369332"/>
          </a:xfrm>
          <a:prstGeom prst="rect">
            <a:avLst/>
          </a:prstGeom>
          <a:noFill/>
        </p:spPr>
        <p:txBody>
          <a:bodyPr wrap="none" rtlCol="0">
            <a:spAutoFit/>
          </a:bodyPr>
          <a:lstStyle/>
          <a:p>
            <a:r>
              <a:rPr lang="en-US" dirty="0" smtClean="0"/>
              <a:t>Overlapping Phases</a:t>
            </a:r>
            <a:endParaRPr lang="en-US" dirty="0"/>
          </a:p>
        </p:txBody>
      </p:sp>
      <p:sp>
        <p:nvSpPr>
          <p:cNvPr id="10" name="Slide Number Placeholder 9"/>
          <p:cNvSpPr>
            <a:spLocks noGrp="1"/>
          </p:cNvSpPr>
          <p:nvPr>
            <p:ph type="sldNum" sz="quarter" idx="12"/>
          </p:nvPr>
        </p:nvSpPr>
        <p:spPr/>
        <p:txBody>
          <a:bodyPr/>
          <a:lstStyle/>
          <a:p>
            <a:fld id="{27C4D70B-CE3A-A745-893E-630CF194E98E}" type="slidenum">
              <a:rPr lang="en-US" smtClean="0"/>
              <a:t>12</a:t>
            </a:fld>
            <a:endParaRPr lang="en-US"/>
          </a:p>
        </p:txBody>
      </p:sp>
      <p:sp>
        <p:nvSpPr>
          <p:cNvPr id="11" name="TextBox 10"/>
          <p:cNvSpPr txBox="1"/>
          <p:nvPr/>
        </p:nvSpPr>
        <p:spPr>
          <a:xfrm>
            <a:off x="11612880" y="5617031"/>
            <a:ext cx="522514" cy="246221"/>
          </a:xfrm>
          <a:prstGeom prst="rect">
            <a:avLst/>
          </a:prstGeom>
          <a:noFill/>
        </p:spPr>
        <p:txBody>
          <a:bodyPr wrap="square" rtlCol="0">
            <a:spAutoFit/>
          </a:bodyPr>
          <a:lstStyle/>
          <a:p>
            <a:r>
              <a:rPr lang="en-US" sz="1000" dirty="0" smtClean="0"/>
              <a:t>[7]</a:t>
            </a:r>
            <a:endParaRPr lang="en-US" sz="1000" dirty="0"/>
          </a:p>
        </p:txBody>
      </p:sp>
    </p:spTree>
    <p:extLst>
      <p:ext uri="{BB962C8B-B14F-4D97-AF65-F5344CB8AC3E}">
        <p14:creationId xmlns:p14="http://schemas.microsoft.com/office/powerpoint/2010/main" val="1833665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the Author’s Insights About Sort Hold Up?</a:t>
            </a:r>
            <a:endParaRPr lang="en-US" dirty="0"/>
          </a:p>
        </p:txBody>
      </p:sp>
      <p:sp>
        <p:nvSpPr>
          <p:cNvPr id="3" name="Content Placeholder 2"/>
          <p:cNvSpPr>
            <a:spLocks noGrp="1"/>
          </p:cNvSpPr>
          <p:nvPr>
            <p:ph idx="1"/>
          </p:nvPr>
        </p:nvSpPr>
        <p:spPr/>
        <p:txBody>
          <a:bodyPr>
            <a:normAutofit/>
          </a:bodyPr>
          <a:lstStyle/>
          <a:p>
            <a:r>
              <a:rPr lang="en-US" dirty="0" smtClean="0"/>
              <a:t>Spark </a:t>
            </a:r>
            <a:r>
              <a:rPr lang="en-US" dirty="0"/>
              <a:t>out performs </a:t>
            </a:r>
            <a:r>
              <a:rPr lang="en-US" dirty="0" smtClean="0"/>
              <a:t>MR when </a:t>
            </a:r>
            <a:r>
              <a:rPr lang="en-US" dirty="0"/>
              <a:t>a 10 </a:t>
            </a:r>
            <a:r>
              <a:rPr lang="en-US" dirty="0" err="1"/>
              <a:t>Gbps</a:t>
            </a:r>
            <a:r>
              <a:rPr lang="en-US" dirty="0"/>
              <a:t> Ethernet backbone is used with the </a:t>
            </a:r>
            <a:r>
              <a:rPr lang="en-US" dirty="0" smtClean="0"/>
              <a:t>Dayton </a:t>
            </a:r>
            <a:r>
              <a:rPr lang="en-US" dirty="0"/>
              <a:t>Gray Benchmark Sort benchmark . </a:t>
            </a:r>
            <a:endParaRPr lang="en-US" dirty="0" smtClean="0"/>
          </a:p>
          <a:p>
            <a:r>
              <a:rPr lang="en-US" dirty="0" smtClean="0"/>
              <a:t>Researchers from University of California @ Berkley have reduced the number of shuffle files by 3 orders of magnitude.  </a:t>
            </a:r>
          </a:p>
          <a:p>
            <a:pPr lvl="1"/>
            <a:r>
              <a:rPr lang="en-US" dirty="0" smtClean="0"/>
              <a:t>Results in Spark out performing M-R when it comes to Spark</a:t>
            </a:r>
          </a:p>
          <a:p>
            <a:r>
              <a:rPr lang="en-US" dirty="0" smtClean="0"/>
              <a:t>Hortonworks is planning on dropping  support for MR in a future release.  Spark will be the go to framework for processing large volumes of data.  This suggests that Spark sort efficiency will be on par with MR’s sort efficiency.</a:t>
            </a:r>
            <a:endParaRPr lang="en-US" dirty="0"/>
          </a:p>
        </p:txBody>
      </p:sp>
      <p:sp>
        <p:nvSpPr>
          <p:cNvPr id="4" name="Slide Number Placeholder 3"/>
          <p:cNvSpPr>
            <a:spLocks noGrp="1"/>
          </p:cNvSpPr>
          <p:nvPr>
            <p:ph type="sldNum" sz="quarter" idx="12"/>
          </p:nvPr>
        </p:nvSpPr>
        <p:spPr/>
        <p:txBody>
          <a:bodyPr/>
          <a:lstStyle/>
          <a:p>
            <a:fld id="{27C4D70B-CE3A-A745-893E-630CF194E98E}" type="slidenum">
              <a:rPr lang="en-US" smtClean="0"/>
              <a:t>13</a:t>
            </a:fld>
            <a:endParaRPr lang="en-US"/>
          </a:p>
        </p:txBody>
      </p:sp>
    </p:spTree>
    <p:extLst>
      <p:ext uri="{BB962C8B-B14F-4D97-AF65-F5344CB8AC3E}">
        <p14:creationId xmlns:p14="http://schemas.microsoft.com/office/powerpoint/2010/main" val="1167118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3: K-Means</a:t>
            </a:r>
            <a:endParaRPr lang="en-US" dirty="0"/>
          </a:p>
        </p:txBody>
      </p:sp>
      <p:sp>
        <p:nvSpPr>
          <p:cNvPr id="3" name="Content Placeholder 2"/>
          <p:cNvSpPr>
            <a:spLocks noGrp="1"/>
          </p:cNvSpPr>
          <p:nvPr>
            <p:ph idx="1"/>
          </p:nvPr>
        </p:nvSpPr>
        <p:spPr>
          <a:xfrm>
            <a:off x="838200" y="1424066"/>
            <a:ext cx="10515600" cy="5081665"/>
          </a:xfrm>
        </p:spPr>
        <p:txBody>
          <a:bodyPr>
            <a:normAutofit/>
          </a:bodyPr>
          <a:lstStyle/>
          <a:p>
            <a:r>
              <a:rPr lang="en-US" dirty="0" smtClean="0"/>
              <a:t>Proxy for iterative machine learning algorithms that exhibit low iteration selectivity and low shuffle selectivity.</a:t>
            </a:r>
          </a:p>
          <a:p>
            <a:pPr lvl="1"/>
            <a:r>
              <a:rPr lang="en-US" dirty="0" smtClean="0"/>
              <a:t>N input records &gt; &gt; K map output records for each iteration</a:t>
            </a:r>
          </a:p>
          <a:p>
            <a:pPr lvl="1"/>
            <a:r>
              <a:rPr lang="en-US" dirty="0" smtClean="0"/>
              <a:t>Logistic Regression, Linear Regression, Hidden Markov Models, E-M, etc.</a:t>
            </a:r>
          </a:p>
          <a:p>
            <a:r>
              <a:rPr lang="en-US" dirty="0" smtClean="0"/>
              <a:t>Spark out performs MR by 1.5X on the initial iteration at all sizes of input.</a:t>
            </a:r>
          </a:p>
          <a:p>
            <a:r>
              <a:rPr lang="en-US" dirty="0" smtClean="0"/>
              <a:t>Spark out performs MR by 5X on subsequent iterations at all sizes of input</a:t>
            </a:r>
          </a:p>
          <a:p>
            <a:pPr lvl="1"/>
            <a:r>
              <a:rPr lang="en-US" dirty="0"/>
              <a:t>Faster by </a:t>
            </a:r>
            <a:r>
              <a:rPr lang="en-US" dirty="0" smtClean="0"/>
              <a:t>42 seconds for each subsequent iteration on a 100 million record dataset.</a:t>
            </a:r>
            <a:endParaRPr lang="en-US" dirty="0"/>
          </a:p>
          <a:p>
            <a:pPr lvl="1"/>
            <a:r>
              <a:rPr lang="en-US" dirty="0"/>
              <a:t>Faster by </a:t>
            </a:r>
            <a:r>
              <a:rPr lang="en-US" dirty="0" smtClean="0"/>
              <a:t>44 seconds for each  subsequent iteration on a 1 billion record dataset..</a:t>
            </a:r>
            <a:endParaRPr lang="en-US" dirty="0"/>
          </a:p>
          <a:p>
            <a:endParaRPr lang="en-US" dirty="0"/>
          </a:p>
          <a:p>
            <a:endParaRPr lang="en-US" dirty="0" smtClean="0"/>
          </a:p>
          <a:p>
            <a:endParaRPr lang="en-US" dirty="0"/>
          </a:p>
        </p:txBody>
      </p:sp>
      <p:sp>
        <p:nvSpPr>
          <p:cNvPr id="4" name="TextBox 3"/>
          <p:cNvSpPr txBox="1"/>
          <p:nvPr/>
        </p:nvSpPr>
        <p:spPr>
          <a:xfrm>
            <a:off x="11198431" y="1935678"/>
            <a:ext cx="184731" cy="646331"/>
          </a:xfrm>
          <a:prstGeom prst="rect">
            <a:avLst/>
          </a:prstGeom>
          <a:noFill/>
        </p:spPr>
        <p:txBody>
          <a:bodyPr wrap="none" rtlCol="0">
            <a:spAutoFit/>
          </a:bodyPr>
          <a:lstStyle/>
          <a:p>
            <a:endParaRPr lang="en-US" smtClean="0"/>
          </a:p>
          <a:p>
            <a:endParaRPr lang="en-US" dirty="0"/>
          </a:p>
        </p:txBody>
      </p:sp>
      <p:sp>
        <p:nvSpPr>
          <p:cNvPr id="5" name="Slide Number Placeholder 4"/>
          <p:cNvSpPr>
            <a:spLocks noGrp="1"/>
          </p:cNvSpPr>
          <p:nvPr>
            <p:ph type="sldNum" sz="quarter" idx="12"/>
          </p:nvPr>
        </p:nvSpPr>
        <p:spPr/>
        <p:txBody>
          <a:bodyPr/>
          <a:lstStyle/>
          <a:p>
            <a:fld id="{27C4D70B-CE3A-A745-893E-630CF194E98E}" type="slidenum">
              <a:rPr lang="en-US" smtClean="0"/>
              <a:t>14</a:t>
            </a:fld>
            <a:endParaRPr lang="en-US"/>
          </a:p>
        </p:txBody>
      </p:sp>
    </p:spTree>
    <p:extLst>
      <p:ext uri="{BB962C8B-B14F-4D97-AF65-F5344CB8AC3E}">
        <p14:creationId xmlns:p14="http://schemas.microsoft.com/office/powerpoint/2010/main" val="409747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Caching Caching</a:t>
            </a:r>
            <a:endParaRPr lang="en-US" dirty="0"/>
          </a:p>
        </p:txBody>
      </p:sp>
      <p:sp>
        <p:nvSpPr>
          <p:cNvPr id="3" name="Content Placeholder 2"/>
          <p:cNvSpPr>
            <a:spLocks noGrp="1"/>
          </p:cNvSpPr>
          <p:nvPr>
            <p:ph idx="1"/>
          </p:nvPr>
        </p:nvSpPr>
        <p:spPr/>
        <p:txBody>
          <a:bodyPr>
            <a:normAutofit/>
          </a:bodyPr>
          <a:lstStyle/>
          <a:p>
            <a:r>
              <a:rPr lang="en-US" dirty="0" smtClean="0"/>
              <a:t>MR </a:t>
            </a:r>
            <a:r>
              <a:rPr lang="en-US" smtClean="0"/>
              <a:t>outputs </a:t>
            </a:r>
            <a:r>
              <a:rPr lang="en-US" smtClean="0"/>
              <a:t>updated </a:t>
            </a:r>
            <a:r>
              <a:rPr lang="en-US" dirty="0" smtClean="0"/>
              <a:t>centroids as text to HDFS from the reduce phase for each iteration.</a:t>
            </a:r>
          </a:p>
          <a:p>
            <a:pPr lvl="1"/>
            <a:r>
              <a:rPr lang="en-US" dirty="0" smtClean="0"/>
              <a:t>Each iteration must transform text objects back to Point objects</a:t>
            </a:r>
          </a:p>
          <a:p>
            <a:r>
              <a:rPr lang="en-US" dirty="0" smtClean="0"/>
              <a:t>Spark’s caches the output from the first iteration onward to RDDs</a:t>
            </a:r>
          </a:p>
          <a:p>
            <a:pPr lvl="1"/>
            <a:r>
              <a:rPr lang="en-US" dirty="0" smtClean="0"/>
              <a:t>There is no disk i/o after the first iteration.</a:t>
            </a:r>
          </a:p>
          <a:p>
            <a:r>
              <a:rPr lang="en-US" dirty="0" smtClean="0"/>
              <a:t>Writing results to an RDD reduces CPU overhead.</a:t>
            </a:r>
          </a:p>
          <a:p>
            <a:pPr lvl="1"/>
            <a:r>
              <a:rPr lang="en-US" dirty="0" smtClean="0"/>
              <a:t>Point objects from K-means are stored in memory. </a:t>
            </a:r>
          </a:p>
          <a:p>
            <a:pPr lvl="1"/>
            <a:r>
              <a:rPr lang="en-US" dirty="0" smtClean="0"/>
              <a:t>No need to transform the output data from each iteration back to Point objects.</a:t>
            </a:r>
          </a:p>
        </p:txBody>
      </p:sp>
      <p:sp>
        <p:nvSpPr>
          <p:cNvPr id="4" name="Slide Number Placeholder 3"/>
          <p:cNvSpPr>
            <a:spLocks noGrp="1"/>
          </p:cNvSpPr>
          <p:nvPr>
            <p:ph type="sldNum" sz="quarter" idx="12"/>
          </p:nvPr>
        </p:nvSpPr>
        <p:spPr/>
        <p:txBody>
          <a:bodyPr/>
          <a:lstStyle/>
          <a:p>
            <a:fld id="{27C4D70B-CE3A-A745-893E-630CF194E98E}" type="slidenum">
              <a:rPr lang="en-US" smtClean="0"/>
              <a:t>15</a:t>
            </a:fld>
            <a:endParaRPr lang="en-US"/>
          </a:p>
        </p:txBody>
      </p:sp>
    </p:spTree>
    <p:extLst>
      <p:ext uri="{BB962C8B-B14F-4D97-AF65-F5344CB8AC3E}">
        <p14:creationId xmlns:p14="http://schemas.microsoft.com/office/powerpoint/2010/main" val="1712841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388" y="309892"/>
            <a:ext cx="11071164" cy="911431"/>
          </a:xfrm>
        </p:spPr>
        <p:txBody>
          <a:bodyPr/>
          <a:lstStyle/>
          <a:p>
            <a:r>
              <a:rPr lang="en-US" dirty="0" smtClean="0"/>
              <a:t>MR </a:t>
            </a:r>
            <a:r>
              <a:rPr lang="en-US" dirty="0"/>
              <a:t>&amp; Spark Execution Plan for K-means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78111" y="1948721"/>
            <a:ext cx="9313889" cy="3920267"/>
          </a:xfrm>
        </p:spPr>
      </p:pic>
      <p:sp>
        <p:nvSpPr>
          <p:cNvPr id="4" name="Text Placeholder 3"/>
          <p:cNvSpPr>
            <a:spLocks noGrp="1"/>
          </p:cNvSpPr>
          <p:nvPr>
            <p:ph type="body" sz="half" idx="2"/>
          </p:nvPr>
        </p:nvSpPr>
        <p:spPr>
          <a:xfrm>
            <a:off x="839788" y="2057400"/>
            <a:ext cx="2368107" cy="3811588"/>
          </a:xfrm>
        </p:spPr>
        <p:txBody>
          <a:bodyPr/>
          <a:lstStyle/>
          <a:p>
            <a:pPr marL="285750" indent="-285750">
              <a:buFont typeface="Arial" charset="0"/>
              <a:buChar char="•"/>
            </a:pPr>
            <a:r>
              <a:rPr lang="en-US" dirty="0" smtClean="0"/>
              <a:t>Map stage takes 99% of execution time for MR &amp; Spark</a:t>
            </a:r>
          </a:p>
          <a:p>
            <a:pPr marL="285750" indent="-285750">
              <a:buFont typeface="Arial" charset="0"/>
              <a:buChar char="•"/>
            </a:pPr>
            <a:r>
              <a:rPr lang="en-US" dirty="0" smtClean="0"/>
              <a:t>No disk usage for Spark after the 1</a:t>
            </a:r>
            <a:r>
              <a:rPr lang="en-US" baseline="30000" dirty="0" smtClean="0"/>
              <a:t>st</a:t>
            </a:r>
            <a:r>
              <a:rPr lang="en-US" dirty="0" smtClean="0"/>
              <a:t> iteration. </a:t>
            </a:r>
          </a:p>
          <a:p>
            <a:pPr marL="285750" indent="-285750">
              <a:buFont typeface="Arial" charset="0"/>
              <a:buChar char="•"/>
            </a:pPr>
            <a:r>
              <a:rPr lang="en-US" dirty="0" smtClean="0"/>
              <a:t>Output cached to memory based RDDs.</a:t>
            </a:r>
            <a:endParaRPr lang="en-US" dirty="0"/>
          </a:p>
        </p:txBody>
      </p:sp>
      <p:sp>
        <p:nvSpPr>
          <p:cNvPr id="8" name="Title 1"/>
          <p:cNvSpPr txBox="1">
            <a:spLocks/>
          </p:cNvSpPr>
          <p:nvPr/>
        </p:nvSpPr>
        <p:spPr>
          <a:xfrm>
            <a:off x="1120836" y="308835"/>
            <a:ext cx="11071164" cy="91143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dirty="0"/>
          </a:p>
        </p:txBody>
      </p:sp>
      <p:sp>
        <p:nvSpPr>
          <p:cNvPr id="9" name="Oval Callout 8"/>
          <p:cNvSpPr/>
          <p:nvPr/>
        </p:nvSpPr>
        <p:spPr>
          <a:xfrm>
            <a:off x="5130048" y="1294410"/>
            <a:ext cx="1543792" cy="380011"/>
          </a:xfrm>
          <a:prstGeom prst="wedgeEllipseCallout">
            <a:avLst>
              <a:gd name="adj1" fmla="val -36987"/>
              <a:gd name="adj2" fmla="val 1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80006" y="1294410"/>
            <a:ext cx="1249701" cy="369332"/>
          </a:xfrm>
          <a:prstGeom prst="rect">
            <a:avLst/>
          </a:prstGeom>
          <a:noFill/>
        </p:spPr>
        <p:txBody>
          <a:bodyPr wrap="none" rtlCol="0">
            <a:spAutoFit/>
          </a:bodyPr>
          <a:lstStyle/>
          <a:p>
            <a:r>
              <a:rPr lang="en-US" dirty="0" smtClean="0"/>
              <a:t>5 Iterations</a:t>
            </a:r>
            <a:endParaRPr lang="en-US" dirty="0"/>
          </a:p>
        </p:txBody>
      </p:sp>
      <p:sp>
        <p:nvSpPr>
          <p:cNvPr id="11" name="Oval Callout 10"/>
          <p:cNvSpPr/>
          <p:nvPr/>
        </p:nvSpPr>
        <p:spPr>
          <a:xfrm>
            <a:off x="8856919" y="1256810"/>
            <a:ext cx="1543792" cy="380011"/>
          </a:xfrm>
          <a:prstGeom prst="wedgeEllipseCallout">
            <a:avLst>
              <a:gd name="adj1" fmla="val -36987"/>
              <a:gd name="adj2" fmla="val 1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151010" y="1302976"/>
            <a:ext cx="1249701" cy="369332"/>
          </a:xfrm>
          <a:prstGeom prst="rect">
            <a:avLst/>
          </a:prstGeom>
          <a:noFill/>
        </p:spPr>
        <p:txBody>
          <a:bodyPr wrap="none" rtlCol="0">
            <a:spAutoFit/>
          </a:bodyPr>
          <a:lstStyle/>
          <a:p>
            <a:r>
              <a:rPr lang="en-US" dirty="0" smtClean="0"/>
              <a:t>5 Iterations</a:t>
            </a:r>
            <a:endParaRPr lang="en-US" dirty="0"/>
          </a:p>
        </p:txBody>
      </p:sp>
      <p:sp>
        <p:nvSpPr>
          <p:cNvPr id="3" name="Slide Number Placeholder 2"/>
          <p:cNvSpPr>
            <a:spLocks noGrp="1"/>
          </p:cNvSpPr>
          <p:nvPr>
            <p:ph type="sldNum" sz="quarter" idx="12"/>
          </p:nvPr>
        </p:nvSpPr>
        <p:spPr/>
        <p:txBody>
          <a:bodyPr/>
          <a:lstStyle/>
          <a:p>
            <a:fld id="{27C4D70B-CE3A-A745-893E-630CF194E98E}" type="slidenum">
              <a:rPr lang="en-US" smtClean="0"/>
              <a:t>16</a:t>
            </a:fld>
            <a:endParaRPr lang="en-US"/>
          </a:p>
        </p:txBody>
      </p:sp>
      <p:sp>
        <p:nvSpPr>
          <p:cNvPr id="13" name="TextBox 12"/>
          <p:cNvSpPr txBox="1"/>
          <p:nvPr/>
        </p:nvSpPr>
        <p:spPr>
          <a:xfrm>
            <a:off x="11338558" y="5590905"/>
            <a:ext cx="522514" cy="246221"/>
          </a:xfrm>
          <a:prstGeom prst="rect">
            <a:avLst/>
          </a:prstGeom>
          <a:noFill/>
        </p:spPr>
        <p:txBody>
          <a:bodyPr wrap="square" rtlCol="0">
            <a:spAutoFit/>
          </a:bodyPr>
          <a:lstStyle/>
          <a:p>
            <a:r>
              <a:rPr lang="en-US" sz="1000" dirty="0" smtClean="0"/>
              <a:t>[8]</a:t>
            </a:r>
            <a:endParaRPr lang="en-US" sz="1000" dirty="0"/>
          </a:p>
        </p:txBody>
      </p:sp>
    </p:spTree>
    <p:extLst>
      <p:ext uri="{BB962C8B-B14F-4D97-AF65-F5344CB8AC3E}">
        <p14:creationId xmlns:p14="http://schemas.microsoft.com/office/powerpoint/2010/main" val="287225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 Case 4: Page Rank</a:t>
            </a:r>
            <a:endParaRPr lang="en-US" dirty="0"/>
          </a:p>
        </p:txBody>
      </p:sp>
      <p:sp>
        <p:nvSpPr>
          <p:cNvPr id="6" name="Content Placeholder 5"/>
          <p:cNvSpPr>
            <a:spLocks noGrp="1"/>
          </p:cNvSpPr>
          <p:nvPr>
            <p:ph idx="1"/>
          </p:nvPr>
        </p:nvSpPr>
        <p:spPr/>
        <p:txBody>
          <a:bodyPr>
            <a:normAutofit fontScale="92500" lnSpcReduction="10000"/>
          </a:bodyPr>
          <a:lstStyle/>
          <a:p>
            <a:r>
              <a:rPr lang="en-US" dirty="0"/>
              <a:t>Proxy for iterative machine learning algorithms that are iterative in nature and exhibit </a:t>
            </a:r>
            <a:r>
              <a:rPr lang="en-US" dirty="0" smtClean="0"/>
              <a:t>high high shuffle selectivity and iteration selectivity.</a:t>
            </a:r>
          </a:p>
          <a:p>
            <a:pPr lvl="1"/>
            <a:r>
              <a:rPr lang="en-US" dirty="0" smtClean="0"/>
              <a:t>Neighboring vertices exchanges their ranks via shuffle operations</a:t>
            </a:r>
          </a:p>
          <a:p>
            <a:pPr lvl="1"/>
            <a:r>
              <a:rPr lang="en-US" dirty="0" smtClean="0"/>
              <a:t>Graph structures are exchanged across iterations</a:t>
            </a:r>
          </a:p>
          <a:p>
            <a:r>
              <a:rPr lang="en-US" dirty="0" smtClean="0"/>
              <a:t>Test harness:</a:t>
            </a:r>
          </a:p>
          <a:p>
            <a:pPr lvl="1"/>
            <a:r>
              <a:rPr lang="en-US" dirty="0" smtClean="0"/>
              <a:t>Twitter dataset:  41.7M vertices and 1.47B directed edges</a:t>
            </a:r>
          </a:p>
          <a:p>
            <a:pPr lvl="1"/>
            <a:r>
              <a:rPr lang="en-US" dirty="0"/>
              <a:t>X-RIME PageRank </a:t>
            </a:r>
            <a:r>
              <a:rPr lang="en-US" dirty="0" smtClean="0"/>
              <a:t>for M-R</a:t>
            </a:r>
          </a:p>
          <a:p>
            <a:pPr lvl="1"/>
            <a:r>
              <a:rPr lang="en-US" dirty="0" smtClean="0"/>
              <a:t>Sample Spark </a:t>
            </a:r>
            <a:r>
              <a:rPr lang="en-US" dirty="0" err="1" smtClean="0"/>
              <a:t>GraphX</a:t>
            </a:r>
            <a:r>
              <a:rPr lang="en-US" dirty="0" smtClean="0"/>
              <a:t> program for Spark</a:t>
            </a:r>
          </a:p>
          <a:p>
            <a:r>
              <a:rPr lang="en-US" dirty="0" smtClean="0"/>
              <a:t>Spark out performs MR on the first iteration by 521 seconds (8.68 minutes).</a:t>
            </a:r>
          </a:p>
          <a:p>
            <a:r>
              <a:rPr lang="en-US" dirty="0" smtClean="0"/>
              <a:t>Spark out performs MR on subsequent iterations by 529 seconds (8.81 minutes).</a:t>
            </a:r>
          </a:p>
          <a:p>
            <a:endParaRPr lang="en-US" dirty="0" smtClean="0"/>
          </a:p>
          <a:p>
            <a:endParaRPr lang="en-US" dirty="0"/>
          </a:p>
          <a:p>
            <a:pPr lvl="1"/>
            <a:endParaRPr lang="en-US" dirty="0" smtClean="0"/>
          </a:p>
          <a:p>
            <a:endParaRPr lang="en-US" dirty="0" smtClean="0"/>
          </a:p>
          <a:p>
            <a:endParaRPr lang="en-US" dirty="0"/>
          </a:p>
          <a:p>
            <a:endParaRPr lang="en-US" dirty="0"/>
          </a:p>
        </p:txBody>
      </p:sp>
      <p:sp>
        <p:nvSpPr>
          <p:cNvPr id="2" name="Slide Number Placeholder 1"/>
          <p:cNvSpPr>
            <a:spLocks noGrp="1"/>
          </p:cNvSpPr>
          <p:nvPr>
            <p:ph type="sldNum" sz="quarter" idx="12"/>
          </p:nvPr>
        </p:nvSpPr>
        <p:spPr/>
        <p:txBody>
          <a:bodyPr/>
          <a:lstStyle/>
          <a:p>
            <a:fld id="{27C4D70B-CE3A-A745-893E-630CF194E98E}" type="slidenum">
              <a:rPr lang="en-US" smtClean="0"/>
              <a:t>17</a:t>
            </a:fld>
            <a:endParaRPr lang="en-US"/>
          </a:p>
        </p:txBody>
      </p:sp>
    </p:spTree>
    <p:extLst>
      <p:ext uri="{BB962C8B-B14F-4D97-AF65-F5344CB8AC3E}">
        <p14:creationId xmlns:p14="http://schemas.microsoft.com/office/powerpoint/2010/main" val="189400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Spark RDDs Again Win the Day</a:t>
            </a:r>
            <a:endParaRPr lang="en-US" dirty="0"/>
          </a:p>
        </p:txBody>
      </p:sp>
      <p:sp>
        <p:nvSpPr>
          <p:cNvPr id="3" name="Content Placeholder 2"/>
          <p:cNvSpPr>
            <a:spLocks noGrp="1"/>
          </p:cNvSpPr>
          <p:nvPr>
            <p:ph idx="1"/>
          </p:nvPr>
        </p:nvSpPr>
        <p:spPr/>
        <p:txBody>
          <a:bodyPr/>
          <a:lstStyle/>
          <a:p>
            <a:r>
              <a:rPr lang="en-US" dirty="0"/>
              <a:t>Spark stores the graph in an RDD at the end of each iteration and it reads the graph from the same RDD at the start of the next </a:t>
            </a:r>
            <a:r>
              <a:rPr lang="en-US" dirty="0" smtClean="0"/>
              <a:t>iteration.</a:t>
            </a:r>
          </a:p>
          <a:p>
            <a:pPr lvl="1"/>
            <a:r>
              <a:rPr lang="en-US" dirty="0" smtClean="0"/>
              <a:t>No CPU cycles required seed subsequent iterations with the input graph object. </a:t>
            </a:r>
          </a:p>
          <a:p>
            <a:r>
              <a:rPr lang="en-US" dirty="0" smtClean="0"/>
              <a:t>MR must serialize the graph and write it to HDFS at the end of each iteration.</a:t>
            </a:r>
          </a:p>
          <a:p>
            <a:r>
              <a:rPr lang="en-US" dirty="0" smtClean="0"/>
              <a:t>With the exception of the first iteration, MR must read the graph from from HDFS and then de-serialize (e.g., materialize) the graph.</a:t>
            </a:r>
          </a:p>
          <a:p>
            <a:pPr lvl="1"/>
            <a:r>
              <a:rPr lang="en-US" dirty="0" smtClean="0"/>
              <a:t>Extra disk I/O and CPU cycles required to seed subsequent iterations with the input graph object.</a:t>
            </a:r>
          </a:p>
        </p:txBody>
      </p:sp>
      <p:sp>
        <p:nvSpPr>
          <p:cNvPr id="4" name="Slide Number Placeholder 3"/>
          <p:cNvSpPr>
            <a:spLocks noGrp="1"/>
          </p:cNvSpPr>
          <p:nvPr>
            <p:ph type="sldNum" sz="quarter" idx="12"/>
          </p:nvPr>
        </p:nvSpPr>
        <p:spPr/>
        <p:txBody>
          <a:bodyPr/>
          <a:lstStyle/>
          <a:p>
            <a:fld id="{27C4D70B-CE3A-A745-893E-630CF194E98E}" type="slidenum">
              <a:rPr lang="en-US" smtClean="0"/>
              <a:t>18</a:t>
            </a:fld>
            <a:endParaRPr lang="en-US"/>
          </a:p>
        </p:txBody>
      </p:sp>
    </p:spTree>
    <p:extLst>
      <p:ext uri="{BB962C8B-B14F-4D97-AF65-F5344CB8AC3E}">
        <p14:creationId xmlns:p14="http://schemas.microsoft.com/office/powerpoint/2010/main" val="332289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Takeaways From </a:t>
            </a:r>
            <a:r>
              <a:rPr lang="en-US" dirty="0"/>
              <a:t>T</a:t>
            </a:r>
            <a:r>
              <a:rPr lang="en-US" dirty="0" smtClean="0"/>
              <a:t>he Paper </a:t>
            </a:r>
            <a:endParaRPr lang="en-US" dirty="0"/>
          </a:p>
        </p:txBody>
      </p:sp>
      <p:sp>
        <p:nvSpPr>
          <p:cNvPr id="3" name="Content Placeholder 2"/>
          <p:cNvSpPr>
            <a:spLocks noGrp="1"/>
          </p:cNvSpPr>
          <p:nvPr>
            <p:ph idx="1"/>
          </p:nvPr>
        </p:nvSpPr>
        <p:spPr/>
        <p:txBody>
          <a:bodyPr>
            <a:normAutofit lnSpcReduction="10000"/>
          </a:bodyPr>
          <a:lstStyle/>
          <a:p>
            <a:r>
              <a:rPr lang="en-US" dirty="0" smtClean="0"/>
              <a:t>Spark’s hash based aggregation operation is more efficient that MR’s sort based aggregation operation.</a:t>
            </a:r>
          </a:p>
          <a:p>
            <a:pPr lvl="1"/>
            <a:r>
              <a:rPr lang="en-US" dirty="0" smtClean="0"/>
              <a:t>One pass workloads that calculate descriptive statistics are more efficient when run as Spark jobs.</a:t>
            </a:r>
          </a:p>
          <a:p>
            <a:r>
              <a:rPr lang="en-US" dirty="0" smtClean="0"/>
              <a:t>Spark’s RDD feature significantly reduces the execution time of iterative analytical workloads compared to MR.</a:t>
            </a:r>
          </a:p>
          <a:p>
            <a:pPr lvl="1"/>
            <a:r>
              <a:rPr lang="en-US" dirty="0" smtClean="0"/>
              <a:t>RDDs reduce CPU cycles and disk I/O.</a:t>
            </a:r>
          </a:p>
          <a:p>
            <a:r>
              <a:rPr lang="en-US" dirty="0" smtClean="0"/>
              <a:t>M-R has an advantage over Spark when it comes to </a:t>
            </a:r>
            <a:r>
              <a:rPr lang="en-US" dirty="0"/>
              <a:t>s</a:t>
            </a:r>
            <a:r>
              <a:rPr lang="en-US" dirty="0" smtClean="0"/>
              <a:t>ort heavy workloads.  This is attributed to M-R’s more efficient shuffle implementation.</a:t>
            </a:r>
            <a:endParaRPr lang="en-US" dirty="0"/>
          </a:p>
          <a:p>
            <a:pPr lvl="1"/>
            <a:r>
              <a:rPr lang="en-US" dirty="0" smtClean="0"/>
              <a:t>MR’s sort advantage is open to debate and with may no longer be the valid.</a:t>
            </a:r>
          </a:p>
        </p:txBody>
      </p:sp>
      <p:sp>
        <p:nvSpPr>
          <p:cNvPr id="4" name="Slide Number Placeholder 3"/>
          <p:cNvSpPr>
            <a:spLocks noGrp="1"/>
          </p:cNvSpPr>
          <p:nvPr>
            <p:ph type="sldNum" sz="quarter" idx="12"/>
          </p:nvPr>
        </p:nvSpPr>
        <p:spPr/>
        <p:txBody>
          <a:bodyPr/>
          <a:lstStyle/>
          <a:p>
            <a:fld id="{27C4D70B-CE3A-A745-893E-630CF194E98E}" type="slidenum">
              <a:rPr lang="en-US" smtClean="0"/>
              <a:t>19</a:t>
            </a:fld>
            <a:endParaRPr lang="en-US"/>
          </a:p>
        </p:txBody>
      </p:sp>
    </p:spTree>
    <p:extLst>
      <p:ext uri="{BB962C8B-B14F-4D97-AF65-F5344CB8AC3E}">
        <p14:creationId xmlns:p14="http://schemas.microsoft.com/office/powerpoint/2010/main" val="491091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15"/>
            <a:ext cx="10515600" cy="1325563"/>
          </a:xfrm>
        </p:spPr>
        <p:txBody>
          <a:bodyPr/>
          <a:lstStyle/>
          <a:p>
            <a:pPr algn="ctr"/>
            <a:r>
              <a:rPr lang="en-US" dirty="0" smtClean="0"/>
              <a:t>MapReduce (MR) Logical View</a:t>
            </a:r>
            <a:endParaRPr lang="en-US" dirty="0"/>
          </a:p>
        </p:txBody>
      </p:sp>
      <p:sp>
        <p:nvSpPr>
          <p:cNvPr id="3" name="Slide Number Placeholder 2"/>
          <p:cNvSpPr>
            <a:spLocks noGrp="1"/>
          </p:cNvSpPr>
          <p:nvPr>
            <p:ph type="sldNum" sz="quarter" idx="12"/>
          </p:nvPr>
        </p:nvSpPr>
        <p:spPr/>
        <p:txBody>
          <a:bodyPr/>
          <a:lstStyle/>
          <a:p>
            <a:fld id="{27C4D70B-CE3A-A745-893E-630CF194E98E}" type="slidenum">
              <a:rPr lang="en-US" smtClean="0"/>
              <a:t>2</a:t>
            </a:fld>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8623" y="1825625"/>
            <a:ext cx="7734925" cy="4351338"/>
          </a:xfrm>
        </p:spPr>
      </p:pic>
      <p:sp>
        <p:nvSpPr>
          <p:cNvPr id="4" name="TextBox 3"/>
          <p:cNvSpPr txBox="1"/>
          <p:nvPr/>
        </p:nvSpPr>
        <p:spPr>
          <a:xfrm>
            <a:off x="9311034" y="5897325"/>
            <a:ext cx="522514" cy="246221"/>
          </a:xfrm>
          <a:prstGeom prst="rect">
            <a:avLst/>
          </a:prstGeom>
          <a:noFill/>
        </p:spPr>
        <p:txBody>
          <a:bodyPr wrap="square" rtlCol="0">
            <a:spAutoFit/>
          </a:bodyPr>
          <a:lstStyle/>
          <a:p>
            <a:r>
              <a:rPr lang="en-US" sz="1000" dirty="0" smtClean="0"/>
              <a:t>[1]</a:t>
            </a:r>
            <a:endParaRPr lang="en-US" sz="1000" dirty="0"/>
          </a:p>
        </p:txBody>
      </p:sp>
    </p:spTree>
    <p:extLst>
      <p:ext uri="{BB962C8B-B14F-4D97-AF65-F5344CB8AC3E}">
        <p14:creationId xmlns:p14="http://schemas.microsoft.com/office/powerpoint/2010/main" val="16330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Relevant Are the Paper’s Conclusions Today?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 Bank as a case study </a:t>
            </a:r>
            <a:r>
              <a:rPr lang="en-US" sz="1100" dirty="0" smtClean="0"/>
              <a:t>[9]</a:t>
            </a:r>
          </a:p>
          <a:p>
            <a:r>
              <a:rPr lang="en-US" dirty="0" smtClean="0"/>
              <a:t>MR will continue to be used for large scale data ingestion long as it is supported by the Hortonworks.</a:t>
            </a:r>
          </a:p>
          <a:p>
            <a:r>
              <a:rPr lang="en-US" dirty="0" smtClean="0"/>
              <a:t>A Spark data ingestion framework has been implemented for by self service customers for small to medium sized data ingestion jobs.</a:t>
            </a:r>
          </a:p>
          <a:p>
            <a:pPr lvl="1"/>
            <a:r>
              <a:rPr lang="en-US" dirty="0" smtClean="0"/>
              <a:t>Observation: Small to medium size data ingestion jobs execute faster in Spark than MR.</a:t>
            </a:r>
          </a:p>
          <a:p>
            <a:r>
              <a:rPr lang="en-US" dirty="0" smtClean="0"/>
              <a:t>Spark based tools are being on-boarded for self service data consumption.</a:t>
            </a:r>
          </a:p>
          <a:p>
            <a:pPr lvl="1"/>
            <a:r>
              <a:rPr lang="en-US" dirty="0" smtClean="0"/>
              <a:t>Spark-SQL based queries execute 16X.</a:t>
            </a:r>
          </a:p>
          <a:p>
            <a:r>
              <a:rPr lang="en-US" dirty="0" smtClean="0"/>
              <a:t>Will continue to use R and Python based ML libraries for non-real time modeling.</a:t>
            </a:r>
          </a:p>
          <a:p>
            <a:r>
              <a:rPr lang="en-US" dirty="0" smtClean="0"/>
              <a:t>Spark ML and Spark-R and other vendor ML engines are being evaluated for use in real time model execution.</a:t>
            </a:r>
          </a:p>
          <a:p>
            <a:endParaRPr lang="en-US" dirty="0"/>
          </a:p>
        </p:txBody>
      </p:sp>
      <p:sp>
        <p:nvSpPr>
          <p:cNvPr id="4" name="Slide Number Placeholder 3"/>
          <p:cNvSpPr>
            <a:spLocks noGrp="1"/>
          </p:cNvSpPr>
          <p:nvPr>
            <p:ph type="sldNum" sz="quarter" idx="12"/>
          </p:nvPr>
        </p:nvSpPr>
        <p:spPr/>
        <p:txBody>
          <a:bodyPr/>
          <a:lstStyle/>
          <a:p>
            <a:fld id="{27C4D70B-CE3A-A745-893E-630CF194E98E}" type="slidenum">
              <a:rPr lang="en-US" smtClean="0"/>
              <a:t>20</a:t>
            </a:fld>
            <a:endParaRPr lang="en-US"/>
          </a:p>
        </p:txBody>
      </p:sp>
    </p:spTree>
    <p:extLst>
      <p:ext uri="{BB962C8B-B14F-4D97-AF65-F5344CB8AC3E}">
        <p14:creationId xmlns:p14="http://schemas.microsoft.com/office/powerpoint/2010/main" val="1354488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1800" dirty="0"/>
              <a:t>[1</a:t>
            </a:r>
            <a:r>
              <a:rPr lang="en-US" sz="1800" dirty="0" smtClean="0"/>
              <a:t>]</a:t>
            </a:r>
            <a:r>
              <a:rPr lang="en-US" sz="1800" dirty="0"/>
              <a:t> Jeffrey Dean and Sanjay </a:t>
            </a:r>
            <a:r>
              <a:rPr lang="en-US" sz="1800" dirty="0" err="1" smtClean="0"/>
              <a:t>Gemawat</a:t>
            </a:r>
            <a:r>
              <a:rPr lang="en-US" sz="1800" dirty="0" smtClean="0"/>
              <a:t>,  </a:t>
            </a:r>
            <a:r>
              <a:rPr lang="en-US" sz="1800" dirty="0"/>
              <a:t>MapReduce: Simplified Data Processing on Large </a:t>
            </a:r>
            <a:r>
              <a:rPr lang="en-US" sz="1800" dirty="0" smtClean="0"/>
              <a:t>Clusters, OSDI, 2004</a:t>
            </a:r>
          </a:p>
          <a:p>
            <a:r>
              <a:rPr lang="en-US" sz="1800" dirty="0"/>
              <a:t>[2] </a:t>
            </a:r>
            <a:r>
              <a:rPr lang="en-US" sz="1800" dirty="0" err="1" smtClean="0"/>
              <a:t>Petar</a:t>
            </a:r>
            <a:r>
              <a:rPr lang="en-US" sz="1800" dirty="0" smtClean="0"/>
              <a:t> </a:t>
            </a:r>
            <a:r>
              <a:rPr lang="en-US" sz="1800" dirty="0" err="1"/>
              <a:t>Zecevic</a:t>
            </a:r>
            <a:r>
              <a:rPr lang="en-US" sz="1800" dirty="0"/>
              <a:t> and Marko </a:t>
            </a:r>
            <a:r>
              <a:rPr lang="en-US" sz="1800" dirty="0" smtClean="0"/>
              <a:t>Bonaci, </a:t>
            </a:r>
            <a:r>
              <a:rPr lang="en-US" sz="1800" dirty="0"/>
              <a:t>Spark In Action, </a:t>
            </a:r>
            <a:r>
              <a:rPr lang="en-US" sz="1800" dirty="0" smtClean="0"/>
              <a:t>Manning Publications, 2017</a:t>
            </a:r>
          </a:p>
          <a:p>
            <a:r>
              <a:rPr lang="en-US" sz="1800" dirty="0" smtClean="0"/>
              <a:t>[3],[4],[5],[6],[7],[8] </a:t>
            </a:r>
            <a:r>
              <a:rPr lang="en-US" sz="1800" dirty="0" err="1" smtClean="0"/>
              <a:t>Juwei</a:t>
            </a:r>
            <a:r>
              <a:rPr lang="en-US" sz="1800" dirty="0" smtClean="0"/>
              <a:t> </a:t>
            </a:r>
            <a:r>
              <a:rPr lang="en-US" sz="1800" dirty="0"/>
              <a:t>Shi,  Umar Farooq </a:t>
            </a:r>
            <a:r>
              <a:rPr lang="en-US" sz="1800" dirty="0" err="1"/>
              <a:t>Minhas</a:t>
            </a:r>
            <a:r>
              <a:rPr lang="en-US" sz="1800" dirty="0"/>
              <a:t>, et </a:t>
            </a:r>
            <a:r>
              <a:rPr lang="en-US" sz="1800" dirty="0" smtClean="0"/>
              <a:t>al, </a:t>
            </a:r>
            <a:r>
              <a:rPr lang="en-US" sz="1800" dirty="0"/>
              <a:t>Clash of the Titans: MapReduce vs Spark For Large Scale Data Analytics</a:t>
            </a:r>
            <a:r>
              <a:rPr lang="en-US" sz="1800" dirty="0" smtClean="0"/>
              <a:t>, Proceedings of the VLDB Endowment, Vol 8, Issue 13, 2015</a:t>
            </a:r>
          </a:p>
          <a:p>
            <a:r>
              <a:rPr lang="en-US" sz="1800" dirty="0" smtClean="0"/>
              <a:t>[9] </a:t>
            </a:r>
            <a:r>
              <a:rPr lang="en-US" sz="1800" dirty="0" err="1" smtClean="0"/>
              <a:t>Vijaya</a:t>
            </a:r>
            <a:r>
              <a:rPr lang="en-US" sz="1800" dirty="0" smtClean="0"/>
              <a:t> </a:t>
            </a:r>
            <a:r>
              <a:rPr lang="en-US" sz="1800" dirty="0" err="1" smtClean="0"/>
              <a:t>Jasti</a:t>
            </a:r>
            <a:r>
              <a:rPr lang="en-US" sz="1800" dirty="0" smtClean="0"/>
              <a:t>, </a:t>
            </a:r>
            <a:r>
              <a:rPr lang="en-US" sz="1800" dirty="0" err="1" smtClean="0"/>
              <a:t>Nagender</a:t>
            </a:r>
            <a:r>
              <a:rPr lang="en-US" sz="1800" dirty="0" smtClean="0"/>
              <a:t> </a:t>
            </a:r>
            <a:r>
              <a:rPr lang="en-US" sz="1800" dirty="0" err="1" smtClean="0"/>
              <a:t>Bethy</a:t>
            </a:r>
            <a:r>
              <a:rPr lang="en-US" sz="1800" dirty="0" smtClean="0"/>
              <a:t>, US Bank, Enterprise Data Management, 2019</a:t>
            </a:r>
          </a:p>
          <a:p>
            <a:endParaRPr lang="en-US" sz="1800"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7C4D70B-CE3A-A745-893E-630CF194E98E}" type="slidenum">
              <a:rPr lang="en-US" smtClean="0"/>
              <a:t>21</a:t>
            </a:fld>
            <a:endParaRPr lang="en-US"/>
          </a:p>
        </p:txBody>
      </p:sp>
    </p:spTree>
    <p:extLst>
      <p:ext uri="{BB962C8B-B14F-4D97-AF65-F5344CB8AC3E}">
        <p14:creationId xmlns:p14="http://schemas.microsoft.com/office/powerpoint/2010/main" val="97941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Spark Logical View</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790" y="1813810"/>
            <a:ext cx="8739266" cy="4362138"/>
          </a:xfrm>
        </p:spPr>
      </p:pic>
      <p:sp>
        <p:nvSpPr>
          <p:cNvPr id="3" name="Slide Number Placeholder 2"/>
          <p:cNvSpPr>
            <a:spLocks noGrp="1"/>
          </p:cNvSpPr>
          <p:nvPr>
            <p:ph type="sldNum" sz="quarter" idx="12"/>
          </p:nvPr>
        </p:nvSpPr>
        <p:spPr/>
        <p:txBody>
          <a:bodyPr/>
          <a:lstStyle/>
          <a:p>
            <a:fld id="{27C4D70B-CE3A-A745-893E-630CF194E98E}" type="slidenum">
              <a:rPr lang="en-US" smtClean="0"/>
              <a:t>3</a:t>
            </a:fld>
            <a:endParaRPr lang="en-US"/>
          </a:p>
        </p:txBody>
      </p:sp>
      <p:sp>
        <p:nvSpPr>
          <p:cNvPr id="6" name="TextBox 5"/>
          <p:cNvSpPr txBox="1"/>
          <p:nvPr/>
        </p:nvSpPr>
        <p:spPr>
          <a:xfrm>
            <a:off x="10191207" y="5844566"/>
            <a:ext cx="522514" cy="246221"/>
          </a:xfrm>
          <a:prstGeom prst="rect">
            <a:avLst/>
          </a:prstGeom>
          <a:noFill/>
        </p:spPr>
        <p:txBody>
          <a:bodyPr wrap="square" rtlCol="0">
            <a:spAutoFit/>
          </a:bodyPr>
          <a:lstStyle/>
          <a:p>
            <a:r>
              <a:rPr lang="en-US" sz="1000" dirty="0" smtClean="0"/>
              <a:t>[2]</a:t>
            </a:r>
            <a:endParaRPr lang="en-US" sz="1000" dirty="0"/>
          </a:p>
        </p:txBody>
      </p:sp>
    </p:spTree>
    <p:extLst>
      <p:ext uri="{BB962C8B-B14F-4D97-AF65-F5344CB8AC3E}">
        <p14:creationId xmlns:p14="http://schemas.microsoft.com/office/powerpoint/2010/main" val="147440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703028" cy="540327"/>
          </a:xfrm>
        </p:spPr>
        <p:txBody>
          <a:bodyPr>
            <a:noAutofit/>
          </a:bodyPr>
          <a:lstStyle/>
          <a:p>
            <a:pPr algn="ctr"/>
            <a:r>
              <a:rPr lang="en-US" sz="4400" dirty="0" smtClean="0"/>
              <a:t>The 4 Use Cases And Their Characteristics</a:t>
            </a:r>
            <a:endParaRPr lang="en-US" sz="4400" dirty="0"/>
          </a:p>
        </p:txBody>
      </p:sp>
      <p:sp>
        <p:nvSpPr>
          <p:cNvPr id="3" name="Text Placeholder 2"/>
          <p:cNvSpPr>
            <a:spLocks noGrp="1"/>
          </p:cNvSpPr>
          <p:nvPr>
            <p:ph type="body" sz="half" idx="2"/>
          </p:nvPr>
        </p:nvSpPr>
        <p:spPr>
          <a:xfrm>
            <a:off x="839788" y="2057399"/>
            <a:ext cx="3932237" cy="4010891"/>
          </a:xfrm>
        </p:spPr>
        <p:txBody>
          <a:bodyPr>
            <a:normAutofit/>
          </a:bodyPr>
          <a:lstStyle/>
          <a:p>
            <a:pPr marL="742950" lvl="1" indent="-285750">
              <a:buFont typeface="Arial" charset="0"/>
              <a:buChar char="•"/>
            </a:pPr>
            <a:r>
              <a:rPr lang="en-US" sz="1600" dirty="0" smtClean="0"/>
              <a:t>Execution Mode</a:t>
            </a:r>
          </a:p>
          <a:p>
            <a:pPr marL="1200150" lvl="2" indent="-285750">
              <a:buFont typeface="Arial" charset="0"/>
              <a:buChar char="•"/>
            </a:pPr>
            <a:r>
              <a:rPr lang="en-US" sz="1400" dirty="0" smtClean="0"/>
              <a:t> One </a:t>
            </a:r>
            <a:r>
              <a:rPr lang="en-US" sz="1400" dirty="0"/>
              <a:t>pass versus </a:t>
            </a:r>
            <a:r>
              <a:rPr lang="en-US" sz="1400" dirty="0" smtClean="0"/>
              <a:t>iterative.</a:t>
            </a:r>
            <a:endParaRPr lang="en-US" sz="1400" dirty="0"/>
          </a:p>
          <a:p>
            <a:pPr marL="742950" lvl="1" indent="-285750">
              <a:buFont typeface="Arial" charset="0"/>
              <a:buChar char="•"/>
            </a:pPr>
            <a:r>
              <a:rPr lang="en-US" sz="1600" dirty="0"/>
              <a:t>Shuffle selectivity </a:t>
            </a:r>
            <a:endParaRPr lang="en-US" sz="1600" dirty="0" smtClean="0"/>
          </a:p>
          <a:p>
            <a:pPr marL="1200150" lvl="2" indent="-285750">
              <a:buFont typeface="Arial" charset="0"/>
              <a:buChar char="•"/>
            </a:pPr>
            <a:r>
              <a:rPr lang="en-US" sz="1400" dirty="0"/>
              <a:t>M</a:t>
            </a:r>
            <a:r>
              <a:rPr lang="en-US" sz="1400" dirty="0" smtClean="0"/>
              <a:t>ap </a:t>
            </a:r>
            <a:r>
              <a:rPr lang="en-US" sz="1400" dirty="0"/>
              <a:t>o</a:t>
            </a:r>
            <a:r>
              <a:rPr lang="en-US" sz="1400" dirty="0" smtClean="0"/>
              <a:t>utput </a:t>
            </a:r>
            <a:r>
              <a:rPr lang="en-US" sz="1400" dirty="0"/>
              <a:t>s</a:t>
            </a:r>
            <a:r>
              <a:rPr lang="en-US" sz="1400" dirty="0" smtClean="0"/>
              <a:t>ize </a:t>
            </a:r>
            <a:r>
              <a:rPr lang="en-US" sz="1400" dirty="0"/>
              <a:t>/</a:t>
            </a:r>
            <a:r>
              <a:rPr lang="en-US" sz="1400" dirty="0" smtClean="0"/>
              <a:t> </a:t>
            </a:r>
            <a:r>
              <a:rPr lang="en-US" sz="1400" dirty="0"/>
              <a:t>J</a:t>
            </a:r>
            <a:r>
              <a:rPr lang="en-US" sz="1400" dirty="0" smtClean="0"/>
              <a:t>ob </a:t>
            </a:r>
            <a:r>
              <a:rPr lang="en-US" sz="1400" dirty="0"/>
              <a:t>i</a:t>
            </a:r>
            <a:r>
              <a:rPr lang="en-US" sz="1400" dirty="0" smtClean="0"/>
              <a:t>nput size.</a:t>
            </a:r>
          </a:p>
          <a:p>
            <a:pPr marL="1200150" lvl="2" indent="-285750">
              <a:buFont typeface="Arial" charset="0"/>
              <a:buChar char="•"/>
            </a:pPr>
            <a:r>
              <a:rPr lang="en-US" sz="1400" dirty="0" smtClean="0"/>
              <a:t> Proxy for amount </a:t>
            </a:r>
            <a:r>
              <a:rPr lang="en-US" sz="1400" dirty="0"/>
              <a:t>of disk </a:t>
            </a:r>
            <a:r>
              <a:rPr lang="en-US" sz="1400" dirty="0" smtClean="0"/>
              <a:t>&amp; network </a:t>
            </a:r>
            <a:r>
              <a:rPr lang="en-US" sz="1400" dirty="0"/>
              <a:t>I/O for a </a:t>
            </a:r>
            <a:r>
              <a:rPr lang="en-US" sz="1400" dirty="0" smtClean="0"/>
              <a:t>shuffle.</a:t>
            </a:r>
            <a:endParaRPr lang="en-US" sz="1400" dirty="0"/>
          </a:p>
          <a:p>
            <a:pPr marL="742950" lvl="1" indent="-285750">
              <a:buFont typeface="Arial" charset="0"/>
              <a:buChar char="•"/>
            </a:pPr>
            <a:r>
              <a:rPr lang="en-US" sz="1600" dirty="0"/>
              <a:t>J</a:t>
            </a:r>
            <a:r>
              <a:rPr lang="en-US" sz="1600" dirty="0" smtClean="0"/>
              <a:t>ob </a:t>
            </a:r>
            <a:r>
              <a:rPr lang="en-US" sz="1600" dirty="0"/>
              <a:t>selectivity </a:t>
            </a:r>
          </a:p>
          <a:p>
            <a:pPr marL="1200150" lvl="2" indent="-285750">
              <a:buFont typeface="Arial" charset="0"/>
              <a:buChar char="•"/>
            </a:pPr>
            <a:r>
              <a:rPr lang="en-US" sz="1400" dirty="0" smtClean="0"/>
              <a:t>Reduce output size</a:t>
            </a:r>
            <a:r>
              <a:rPr lang="en-US" sz="1400" dirty="0"/>
              <a:t> </a:t>
            </a:r>
            <a:r>
              <a:rPr lang="en-US" sz="1400" dirty="0" smtClean="0"/>
              <a:t>/ Job </a:t>
            </a:r>
            <a:r>
              <a:rPr lang="en-US" sz="1400" dirty="0"/>
              <a:t>input </a:t>
            </a:r>
            <a:r>
              <a:rPr lang="en-US" sz="1400" dirty="0" smtClean="0"/>
              <a:t>size </a:t>
            </a:r>
          </a:p>
          <a:p>
            <a:pPr marL="1200150" lvl="2" indent="-285750">
              <a:buFont typeface="Arial" charset="0"/>
              <a:buChar char="•"/>
            </a:pPr>
            <a:r>
              <a:rPr lang="en-US" sz="1400" dirty="0" smtClean="0"/>
              <a:t>Proxy for amount </a:t>
            </a:r>
            <a:r>
              <a:rPr lang="en-US" sz="1400" dirty="0"/>
              <a:t>of HDFS </a:t>
            </a:r>
            <a:r>
              <a:rPr lang="en-US" sz="1400" dirty="0" smtClean="0"/>
              <a:t>writes.</a:t>
            </a:r>
            <a:endParaRPr lang="en-US" sz="1400" dirty="0"/>
          </a:p>
          <a:p>
            <a:pPr marL="742950" lvl="1" indent="-285750">
              <a:buFont typeface="Arial" charset="0"/>
              <a:buChar char="•"/>
            </a:pPr>
            <a:r>
              <a:rPr lang="en-US" sz="1600" dirty="0"/>
              <a:t>Iteration selectivity </a:t>
            </a:r>
            <a:endParaRPr lang="en-US" sz="1600" dirty="0" smtClean="0"/>
          </a:p>
          <a:p>
            <a:pPr marL="1200150" lvl="2" indent="-285750">
              <a:buFont typeface="Arial" charset="0"/>
              <a:buChar char="•"/>
            </a:pPr>
            <a:r>
              <a:rPr lang="en-US" sz="1400" dirty="0" smtClean="0"/>
              <a:t>Job output </a:t>
            </a:r>
            <a:r>
              <a:rPr lang="en-US" sz="1400" dirty="0"/>
              <a:t>size </a:t>
            </a:r>
            <a:r>
              <a:rPr lang="en-US" sz="1400" dirty="0" smtClean="0"/>
              <a:t>/ Iteration input </a:t>
            </a:r>
            <a:r>
              <a:rPr lang="en-US" sz="1400" dirty="0"/>
              <a:t>size </a:t>
            </a:r>
            <a:endParaRPr lang="en-US" sz="1400" dirty="0" smtClean="0"/>
          </a:p>
          <a:p>
            <a:pPr marL="1200150" lvl="2" indent="-285750">
              <a:buFont typeface="Arial" charset="0"/>
              <a:buChar char="•"/>
            </a:pPr>
            <a:r>
              <a:rPr lang="en-US" sz="1400" dirty="0" smtClean="0"/>
              <a:t>Proxy for intermediate </a:t>
            </a:r>
            <a:r>
              <a:rPr lang="en-US" sz="1400" dirty="0"/>
              <a:t>data exchanged across </a:t>
            </a:r>
            <a:r>
              <a:rPr lang="en-US" sz="1400" dirty="0" smtClean="0"/>
              <a:t>iterations. </a:t>
            </a:r>
            <a:endParaRPr lang="en-US" sz="1400" dirty="0"/>
          </a:p>
          <a:p>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75761" y="2057398"/>
            <a:ext cx="6119277" cy="3464628"/>
          </a:xfrm>
        </p:spPr>
      </p:pic>
      <p:sp>
        <p:nvSpPr>
          <p:cNvPr id="4" name="Slide Number Placeholder 3"/>
          <p:cNvSpPr>
            <a:spLocks noGrp="1"/>
          </p:cNvSpPr>
          <p:nvPr>
            <p:ph type="sldNum" sz="quarter" idx="12"/>
          </p:nvPr>
        </p:nvSpPr>
        <p:spPr/>
        <p:txBody>
          <a:bodyPr/>
          <a:lstStyle/>
          <a:p>
            <a:fld id="{27C4D70B-CE3A-A745-893E-630CF194E98E}" type="slidenum">
              <a:rPr lang="en-US" smtClean="0"/>
              <a:t>4</a:t>
            </a:fld>
            <a:endParaRPr lang="en-US"/>
          </a:p>
        </p:txBody>
      </p:sp>
      <p:sp>
        <p:nvSpPr>
          <p:cNvPr id="6" name="TextBox 5"/>
          <p:cNvSpPr txBox="1"/>
          <p:nvPr/>
        </p:nvSpPr>
        <p:spPr>
          <a:xfrm>
            <a:off x="11064241" y="5408029"/>
            <a:ext cx="522514" cy="246221"/>
          </a:xfrm>
          <a:prstGeom prst="rect">
            <a:avLst/>
          </a:prstGeom>
          <a:noFill/>
        </p:spPr>
        <p:txBody>
          <a:bodyPr wrap="square" rtlCol="0">
            <a:spAutoFit/>
          </a:bodyPr>
          <a:lstStyle/>
          <a:p>
            <a:r>
              <a:rPr lang="en-US" sz="1000" dirty="0" smtClean="0"/>
              <a:t>[3]</a:t>
            </a:r>
            <a:endParaRPr lang="en-US" sz="1000" dirty="0"/>
          </a:p>
        </p:txBody>
      </p:sp>
    </p:spTree>
    <p:extLst>
      <p:ext uri="{BB962C8B-B14F-4D97-AF65-F5344CB8AC3E}">
        <p14:creationId xmlns:p14="http://schemas.microsoft.com/office/powerpoint/2010/main" val="1434284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Use Cases Map To Key Architectural Components of Interest</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3183" y="2244436"/>
            <a:ext cx="8075221" cy="2874458"/>
          </a:xfrm>
        </p:spPr>
      </p:pic>
      <p:sp>
        <p:nvSpPr>
          <p:cNvPr id="4" name="Slide Number Placeholder 3"/>
          <p:cNvSpPr>
            <a:spLocks noGrp="1"/>
          </p:cNvSpPr>
          <p:nvPr>
            <p:ph type="sldNum" sz="quarter" idx="12"/>
          </p:nvPr>
        </p:nvSpPr>
        <p:spPr/>
        <p:txBody>
          <a:bodyPr/>
          <a:lstStyle/>
          <a:p>
            <a:fld id="{27C4D70B-CE3A-A745-893E-630CF194E98E}" type="slidenum">
              <a:rPr lang="en-US" smtClean="0"/>
              <a:t>5</a:t>
            </a:fld>
            <a:endParaRPr lang="en-US" dirty="0"/>
          </a:p>
        </p:txBody>
      </p:sp>
      <p:sp>
        <p:nvSpPr>
          <p:cNvPr id="6" name="TextBox 5"/>
          <p:cNvSpPr txBox="1"/>
          <p:nvPr/>
        </p:nvSpPr>
        <p:spPr>
          <a:xfrm>
            <a:off x="10306591" y="5055330"/>
            <a:ext cx="522514" cy="246221"/>
          </a:xfrm>
          <a:prstGeom prst="rect">
            <a:avLst/>
          </a:prstGeom>
          <a:noFill/>
        </p:spPr>
        <p:txBody>
          <a:bodyPr wrap="square" rtlCol="0">
            <a:spAutoFit/>
          </a:bodyPr>
          <a:lstStyle/>
          <a:p>
            <a:r>
              <a:rPr lang="en-US" sz="1000" dirty="0" smtClean="0"/>
              <a:t>[4]</a:t>
            </a:r>
            <a:endParaRPr lang="en-US" sz="1000" dirty="0"/>
          </a:p>
        </p:txBody>
      </p:sp>
    </p:spTree>
    <p:extLst>
      <p:ext uri="{BB962C8B-B14F-4D97-AF65-F5344CB8AC3E}">
        <p14:creationId xmlns:p14="http://schemas.microsoft.com/office/powerpoint/2010/main" val="2112535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013" y="252254"/>
            <a:ext cx="10544509" cy="816640"/>
          </a:xfrm>
        </p:spPr>
        <p:txBody>
          <a:bodyPr>
            <a:noAutofit/>
          </a:bodyPr>
          <a:lstStyle/>
          <a:p>
            <a:r>
              <a:rPr lang="en-US" sz="4400" dirty="0" smtClean="0"/>
              <a:t>Custom Built Execution Plan Visualization Tool </a:t>
            </a:r>
            <a:endParaRPr lang="en-US" sz="4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08862" y="1423985"/>
            <a:ext cx="8083138" cy="4656179"/>
          </a:xfrm>
        </p:spPr>
      </p:pic>
      <p:sp>
        <p:nvSpPr>
          <p:cNvPr id="5" name="Text Placeholder 4"/>
          <p:cNvSpPr>
            <a:spLocks noGrp="1"/>
          </p:cNvSpPr>
          <p:nvPr>
            <p:ph type="body" sz="half" idx="2"/>
          </p:nvPr>
        </p:nvSpPr>
        <p:spPr>
          <a:xfrm>
            <a:off x="839788" y="1846281"/>
            <a:ext cx="3174072" cy="3811588"/>
          </a:xfrm>
        </p:spPr>
        <p:txBody>
          <a:bodyPr/>
          <a:lstStyle/>
          <a:p>
            <a:pPr marL="285750" indent="-285750">
              <a:buFont typeface="Arial" charset="0"/>
              <a:buChar char="•"/>
            </a:pPr>
            <a:r>
              <a:rPr lang="en-US" dirty="0" smtClean="0"/>
              <a:t>Visual aid for understanding how M-R and Spark impact system resources. </a:t>
            </a:r>
          </a:p>
          <a:p>
            <a:pPr marL="285750" indent="-285750">
              <a:buFont typeface="Arial" charset="0"/>
              <a:buChar char="•"/>
            </a:pPr>
            <a:r>
              <a:rPr lang="en-US" dirty="0" smtClean="0"/>
              <a:t>Each task is a horizontal line.</a:t>
            </a:r>
          </a:p>
          <a:p>
            <a:pPr marL="285750" indent="-285750">
              <a:buFont typeface="Arial" charset="0"/>
              <a:buChar char="•"/>
            </a:pPr>
            <a:r>
              <a:rPr lang="en-US" dirty="0" smtClean="0"/>
              <a:t>Line length proportional to execution time of task</a:t>
            </a:r>
          </a:p>
          <a:p>
            <a:pPr marL="285750" indent="-285750">
              <a:buFont typeface="Arial" charset="0"/>
              <a:buChar char="•"/>
            </a:pPr>
            <a:r>
              <a:rPr lang="en-US" dirty="0" smtClean="0"/>
              <a:t>Tasks in different stages have different colors</a:t>
            </a:r>
          </a:p>
          <a:p>
            <a:pPr marL="285750" indent="-285750">
              <a:buFont typeface="Arial" charset="0"/>
              <a:buChar char="•"/>
            </a:pPr>
            <a:r>
              <a:rPr lang="en-US" dirty="0"/>
              <a:t>v</a:t>
            </a:r>
            <a:r>
              <a:rPr lang="en-US" dirty="0" smtClean="0"/>
              <a:t>isually correlated to CPU, memory and disk utilization.</a:t>
            </a:r>
            <a:endParaRPr lang="en-US" dirty="0"/>
          </a:p>
        </p:txBody>
      </p:sp>
      <p:sp>
        <p:nvSpPr>
          <p:cNvPr id="10" name="Oval Callout 9"/>
          <p:cNvSpPr/>
          <p:nvPr/>
        </p:nvSpPr>
        <p:spPr>
          <a:xfrm>
            <a:off x="7428727" y="1223222"/>
            <a:ext cx="794928" cy="479903"/>
          </a:xfrm>
          <a:prstGeom prst="wedgeEllipseCallout">
            <a:avLst>
              <a:gd name="adj1" fmla="val -23784"/>
              <a:gd name="adj2" fmla="val 88008"/>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478006" y="1287220"/>
            <a:ext cx="696370" cy="369332"/>
          </a:xfrm>
          <a:prstGeom prst="rect">
            <a:avLst/>
          </a:prstGeom>
          <a:noFill/>
        </p:spPr>
        <p:txBody>
          <a:bodyPr wrap="square" rtlCol="0">
            <a:spAutoFit/>
          </a:bodyPr>
          <a:lstStyle/>
          <a:p>
            <a:r>
              <a:rPr lang="en-US" dirty="0" smtClean="0"/>
              <a:t>Tasks</a:t>
            </a:r>
            <a:endParaRPr lang="en-US" dirty="0"/>
          </a:p>
        </p:txBody>
      </p:sp>
      <p:sp>
        <p:nvSpPr>
          <p:cNvPr id="3" name="Slide Number Placeholder 2"/>
          <p:cNvSpPr>
            <a:spLocks noGrp="1"/>
          </p:cNvSpPr>
          <p:nvPr>
            <p:ph type="sldNum" sz="quarter" idx="12"/>
          </p:nvPr>
        </p:nvSpPr>
        <p:spPr/>
        <p:txBody>
          <a:bodyPr/>
          <a:lstStyle/>
          <a:p>
            <a:fld id="{27C4D70B-CE3A-A745-893E-630CF194E98E}" type="slidenum">
              <a:rPr lang="en-US" smtClean="0"/>
              <a:t>6</a:t>
            </a:fld>
            <a:endParaRPr lang="en-US"/>
          </a:p>
        </p:txBody>
      </p:sp>
      <p:sp>
        <p:nvSpPr>
          <p:cNvPr id="8" name="TextBox 7"/>
          <p:cNvSpPr txBox="1"/>
          <p:nvPr/>
        </p:nvSpPr>
        <p:spPr>
          <a:xfrm>
            <a:off x="11325495" y="5839102"/>
            <a:ext cx="522514" cy="246221"/>
          </a:xfrm>
          <a:prstGeom prst="rect">
            <a:avLst/>
          </a:prstGeom>
          <a:noFill/>
        </p:spPr>
        <p:txBody>
          <a:bodyPr wrap="square" rtlCol="0">
            <a:spAutoFit/>
          </a:bodyPr>
          <a:lstStyle/>
          <a:p>
            <a:r>
              <a:rPr lang="en-US" sz="1000" dirty="0" smtClean="0"/>
              <a:t>[5]</a:t>
            </a:r>
            <a:endParaRPr lang="en-US" sz="1000" dirty="0"/>
          </a:p>
        </p:txBody>
      </p:sp>
    </p:spTree>
    <p:extLst>
      <p:ext uri="{BB962C8B-B14F-4D97-AF65-F5344CB8AC3E}">
        <p14:creationId xmlns:p14="http://schemas.microsoft.com/office/powerpoint/2010/main" val="2020822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 Case 1: Word Count (WC)</a:t>
            </a:r>
            <a:endParaRPr lang="en-US" dirty="0"/>
          </a:p>
        </p:txBody>
      </p:sp>
      <p:sp>
        <p:nvSpPr>
          <p:cNvPr id="6" name="Content Placeholder 5"/>
          <p:cNvSpPr>
            <a:spLocks noGrp="1"/>
          </p:cNvSpPr>
          <p:nvPr>
            <p:ph idx="1"/>
          </p:nvPr>
        </p:nvSpPr>
        <p:spPr>
          <a:xfrm>
            <a:off x="838200" y="1484416"/>
            <a:ext cx="10515600" cy="4692547"/>
          </a:xfrm>
        </p:spPr>
        <p:txBody>
          <a:bodyPr>
            <a:normAutofit/>
          </a:bodyPr>
          <a:lstStyle/>
          <a:p>
            <a:r>
              <a:rPr lang="en-US" dirty="0"/>
              <a:t>P</a:t>
            </a:r>
            <a:r>
              <a:rPr lang="en-US" dirty="0" smtClean="0"/>
              <a:t>roxy for analytic jobs that have low shuffle selectivity</a:t>
            </a:r>
          </a:p>
          <a:p>
            <a:pPr lvl="1"/>
            <a:r>
              <a:rPr lang="en-US" dirty="0" smtClean="0"/>
              <a:t>Descriptive statistics (e.g., count, min, max, mean, </a:t>
            </a:r>
            <a:r>
              <a:rPr lang="en-US" dirty="0" err="1" smtClean="0"/>
              <a:t>var</a:t>
            </a:r>
            <a:r>
              <a:rPr lang="en-US" dirty="0" smtClean="0"/>
              <a:t>, </a:t>
            </a:r>
            <a:r>
              <a:rPr lang="en-US" dirty="0" err="1" smtClean="0"/>
              <a:t>sd</a:t>
            </a:r>
            <a:r>
              <a:rPr lang="en-US" dirty="0" smtClean="0"/>
              <a:t>).</a:t>
            </a:r>
          </a:p>
          <a:p>
            <a:r>
              <a:rPr lang="en-US" dirty="0" smtClean="0"/>
              <a:t>Test uses WC programs that come with Apache Hadoop and Spark Distributions.</a:t>
            </a:r>
            <a:r>
              <a:rPr lang="en-US" dirty="0"/>
              <a:t> </a:t>
            </a:r>
            <a:r>
              <a:rPr lang="en-US" dirty="0" smtClean="0"/>
              <a:t> Spark and MR use the same input dataset.</a:t>
            </a:r>
          </a:p>
          <a:p>
            <a:r>
              <a:rPr lang="en-US" dirty="0" smtClean="0"/>
              <a:t>Spark is faster than MR for at 40GB and 200 GB sized datasets.</a:t>
            </a:r>
          </a:p>
          <a:p>
            <a:pPr lvl="1"/>
            <a:r>
              <a:rPr lang="en-US" dirty="0"/>
              <a:t> </a:t>
            </a:r>
            <a:r>
              <a:rPr lang="en-US" dirty="0" smtClean="0"/>
              <a:t>2.6X and 2.7, respectively.</a:t>
            </a:r>
          </a:p>
          <a:p>
            <a:r>
              <a:rPr lang="en-US" dirty="0" smtClean="0"/>
              <a:t>Spark is 3 times faster than MR in the map phase.    </a:t>
            </a:r>
          </a:p>
          <a:p>
            <a:r>
              <a:rPr lang="en-US" dirty="0" smtClean="0"/>
              <a:t>Spark and MR have similar execution times in reduce phase. </a:t>
            </a:r>
          </a:p>
          <a:p>
            <a:pPr lvl="1"/>
            <a:r>
              <a:rPr lang="en-US" dirty="0" smtClean="0"/>
              <a:t>Amount of data to shuffle is similar for Spark and MR</a:t>
            </a:r>
          </a:p>
        </p:txBody>
      </p:sp>
      <p:sp>
        <p:nvSpPr>
          <p:cNvPr id="2" name="Slide Number Placeholder 1"/>
          <p:cNvSpPr>
            <a:spLocks noGrp="1"/>
          </p:cNvSpPr>
          <p:nvPr>
            <p:ph type="sldNum" sz="quarter" idx="12"/>
          </p:nvPr>
        </p:nvSpPr>
        <p:spPr/>
        <p:txBody>
          <a:bodyPr/>
          <a:lstStyle/>
          <a:p>
            <a:fld id="{27C4D70B-CE3A-A745-893E-630CF194E98E}" type="slidenum">
              <a:rPr lang="en-US" smtClean="0"/>
              <a:t>7</a:t>
            </a:fld>
            <a:endParaRPr lang="en-US"/>
          </a:p>
        </p:txBody>
      </p:sp>
    </p:spTree>
    <p:extLst>
      <p:ext uri="{BB962C8B-B14F-4D97-AF65-F5344CB8AC3E}">
        <p14:creationId xmlns:p14="http://schemas.microsoft.com/office/powerpoint/2010/main" val="1985721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Spark Faster Than MR in the Map Phase?</a:t>
            </a:r>
            <a:endParaRPr lang="en-US" dirty="0"/>
          </a:p>
        </p:txBody>
      </p:sp>
      <p:sp>
        <p:nvSpPr>
          <p:cNvPr id="3" name="Content Placeholder 2"/>
          <p:cNvSpPr>
            <a:spLocks noGrp="1"/>
          </p:cNvSpPr>
          <p:nvPr>
            <p:ph idx="1"/>
          </p:nvPr>
        </p:nvSpPr>
        <p:spPr/>
        <p:txBody>
          <a:bodyPr/>
          <a:lstStyle/>
          <a:p>
            <a:r>
              <a:rPr lang="en-US" dirty="0" smtClean="0"/>
              <a:t>MR Task initialization slow. </a:t>
            </a:r>
            <a:endParaRPr lang="en-US" dirty="0"/>
          </a:p>
          <a:p>
            <a:r>
              <a:rPr lang="en-US" dirty="0"/>
              <a:t>Spark is </a:t>
            </a:r>
            <a:r>
              <a:rPr lang="en-US" dirty="0" smtClean="0"/>
              <a:t>more efficient than MR at map and combiner operations</a:t>
            </a:r>
          </a:p>
          <a:p>
            <a:pPr lvl="1"/>
            <a:r>
              <a:rPr lang="en-US" dirty="0" smtClean="0"/>
              <a:t>2.9x </a:t>
            </a:r>
            <a:r>
              <a:rPr lang="en-US" dirty="0"/>
              <a:t>faster </a:t>
            </a:r>
            <a:r>
              <a:rPr lang="en-US" dirty="0" smtClean="0"/>
              <a:t>for map </a:t>
            </a:r>
            <a:r>
              <a:rPr lang="en-US" dirty="0"/>
              <a:t>operations. </a:t>
            </a:r>
          </a:p>
          <a:p>
            <a:pPr lvl="1"/>
            <a:r>
              <a:rPr lang="en-US" dirty="0" smtClean="0"/>
              <a:t>6.2x </a:t>
            </a:r>
            <a:r>
              <a:rPr lang="en-US" dirty="0"/>
              <a:t>faster </a:t>
            </a:r>
            <a:r>
              <a:rPr lang="en-US" dirty="0" smtClean="0"/>
              <a:t>for combiner operations. </a:t>
            </a:r>
            <a:endParaRPr lang="en-US" dirty="0"/>
          </a:p>
          <a:p>
            <a:r>
              <a:rPr lang="en-US" dirty="0" smtClean="0"/>
              <a:t>Spark uses hash-based combine. </a:t>
            </a:r>
            <a:r>
              <a:rPr lang="en-US" dirty="0"/>
              <a:t>M</a:t>
            </a:r>
            <a:r>
              <a:rPr lang="en-US" dirty="0" smtClean="0"/>
              <a:t>ore </a:t>
            </a:r>
            <a:r>
              <a:rPr lang="en-US" dirty="0"/>
              <a:t>efficient </a:t>
            </a:r>
            <a:r>
              <a:rPr lang="en-US" dirty="0" smtClean="0"/>
              <a:t>MR sort-based combine. </a:t>
            </a:r>
          </a:p>
        </p:txBody>
      </p:sp>
      <p:sp>
        <p:nvSpPr>
          <p:cNvPr id="4" name="Slide Number Placeholder 3"/>
          <p:cNvSpPr>
            <a:spLocks noGrp="1"/>
          </p:cNvSpPr>
          <p:nvPr>
            <p:ph type="sldNum" sz="quarter" idx="12"/>
          </p:nvPr>
        </p:nvSpPr>
        <p:spPr/>
        <p:txBody>
          <a:bodyPr/>
          <a:lstStyle/>
          <a:p>
            <a:fld id="{27C4D70B-CE3A-A745-893E-630CF194E98E}" type="slidenum">
              <a:rPr lang="en-US" smtClean="0"/>
              <a:t>8</a:t>
            </a:fld>
            <a:endParaRPr lang="en-US"/>
          </a:p>
        </p:txBody>
      </p:sp>
    </p:spTree>
    <p:extLst>
      <p:ext uri="{BB962C8B-B14F-4D97-AF65-F5344CB8AC3E}">
        <p14:creationId xmlns:p14="http://schemas.microsoft.com/office/powerpoint/2010/main" val="302303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223"/>
            <a:ext cx="10515600" cy="1325563"/>
          </a:xfrm>
        </p:spPr>
        <p:txBody>
          <a:bodyPr/>
          <a:lstStyle/>
          <a:p>
            <a:r>
              <a:rPr lang="en-US" dirty="0" smtClean="0"/>
              <a:t>MR &amp; Spark Execution Plans For Word Count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169234"/>
            <a:ext cx="10058400" cy="4437088"/>
          </a:xfrm>
        </p:spPr>
      </p:pic>
      <p:sp>
        <p:nvSpPr>
          <p:cNvPr id="3" name="Oval Callout 2"/>
          <p:cNvSpPr/>
          <p:nvPr/>
        </p:nvSpPr>
        <p:spPr>
          <a:xfrm>
            <a:off x="3155273" y="1556078"/>
            <a:ext cx="1053494" cy="523220"/>
          </a:xfrm>
          <a:prstGeom prst="wedgeEllipseCallout">
            <a:avLst>
              <a:gd name="adj1" fmla="val 1251"/>
              <a:gd name="adj2" fmla="val 12662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155273" y="1663800"/>
            <a:ext cx="1066318" cy="307777"/>
          </a:xfrm>
          <a:prstGeom prst="rect">
            <a:avLst/>
          </a:prstGeom>
          <a:noFill/>
        </p:spPr>
        <p:txBody>
          <a:bodyPr wrap="none" rtlCol="0">
            <a:spAutoFit/>
          </a:bodyPr>
          <a:lstStyle/>
          <a:p>
            <a:r>
              <a:rPr lang="en-US" sz="1400" dirty="0" smtClean="0"/>
              <a:t>:</a:t>
            </a:r>
            <a:r>
              <a:rPr lang="en-US" sz="1400" b="1" dirty="0" smtClean="0"/>
              <a:t>CPU Bound</a:t>
            </a:r>
            <a:endParaRPr lang="en-US" sz="1400" b="1" dirty="0"/>
          </a:p>
        </p:txBody>
      </p:sp>
      <p:sp>
        <p:nvSpPr>
          <p:cNvPr id="7" name="Slide Number Placeholder 6"/>
          <p:cNvSpPr>
            <a:spLocks noGrp="1"/>
          </p:cNvSpPr>
          <p:nvPr>
            <p:ph type="sldNum" sz="quarter" idx="12"/>
          </p:nvPr>
        </p:nvSpPr>
        <p:spPr/>
        <p:txBody>
          <a:bodyPr/>
          <a:lstStyle/>
          <a:p>
            <a:fld id="{27C4D70B-CE3A-A745-893E-630CF194E98E}" type="slidenum">
              <a:rPr lang="en-US" smtClean="0"/>
              <a:t>9</a:t>
            </a:fld>
            <a:endParaRPr lang="en-US"/>
          </a:p>
        </p:txBody>
      </p:sp>
      <p:sp>
        <p:nvSpPr>
          <p:cNvPr id="8" name="TextBox 7"/>
          <p:cNvSpPr txBox="1"/>
          <p:nvPr/>
        </p:nvSpPr>
        <p:spPr>
          <a:xfrm>
            <a:off x="10728959" y="5533627"/>
            <a:ext cx="522514" cy="246221"/>
          </a:xfrm>
          <a:prstGeom prst="rect">
            <a:avLst/>
          </a:prstGeom>
          <a:noFill/>
        </p:spPr>
        <p:txBody>
          <a:bodyPr wrap="square" rtlCol="0">
            <a:spAutoFit/>
          </a:bodyPr>
          <a:lstStyle/>
          <a:p>
            <a:r>
              <a:rPr lang="en-US" sz="1000" smtClean="0"/>
              <a:t>[6]</a:t>
            </a:r>
            <a:endParaRPr lang="en-US" sz="1000" dirty="0"/>
          </a:p>
        </p:txBody>
      </p:sp>
    </p:spTree>
    <p:extLst>
      <p:ext uri="{BB962C8B-B14F-4D97-AF65-F5344CB8AC3E}">
        <p14:creationId xmlns:p14="http://schemas.microsoft.com/office/powerpoint/2010/main" val="2068689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1341</TotalTime>
  <Words>1874</Words>
  <Application>Microsoft Macintosh PowerPoint</Application>
  <PresentationFormat>Widescreen</PresentationFormat>
  <Paragraphs>203</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Calibri Light</vt:lpstr>
      <vt:lpstr>Mangal</vt:lpstr>
      <vt:lpstr>Arial</vt:lpstr>
      <vt:lpstr>Office Theme</vt:lpstr>
      <vt:lpstr>Clash of the Titans - MapReduce Versus Spark For Large Scale Data Analytics </vt:lpstr>
      <vt:lpstr>MapReduce (MR) Logical View</vt:lpstr>
      <vt:lpstr>Spark Logical View</vt:lpstr>
      <vt:lpstr>The 4 Use Cases And Their Characteristics</vt:lpstr>
      <vt:lpstr>How Use Cases Map To Key Architectural Components of Interest</vt:lpstr>
      <vt:lpstr>Custom Built Execution Plan Visualization Tool </vt:lpstr>
      <vt:lpstr>Use Case 1: Word Count (WC)</vt:lpstr>
      <vt:lpstr>Why Is Spark Faster Than MR in the Map Phase?</vt:lpstr>
      <vt:lpstr>MR &amp; Spark Execution Plans For Word Count </vt:lpstr>
      <vt:lpstr>Use Case 2: Sort</vt:lpstr>
      <vt:lpstr>Inside the Performance Difference</vt:lpstr>
      <vt:lpstr>Why Is MR Faster Than Spark’s At Reduce?</vt:lpstr>
      <vt:lpstr>Do the Author’s Insights About Sort Hold Up?</vt:lpstr>
      <vt:lpstr>Use Case 3: K-Means</vt:lpstr>
      <vt:lpstr>Caching, Caching Caching</vt:lpstr>
      <vt:lpstr>MR &amp; Spark Execution Plan for K-means</vt:lpstr>
      <vt:lpstr>Use Case 4: Page Rank</vt:lpstr>
      <vt:lpstr>Spark RDDs Again Win the Day</vt:lpstr>
      <vt:lpstr>Key Takeaways From The Paper </vt:lpstr>
      <vt:lpstr>How Relevant Are the Paper’s Conclusions Today?</vt:lpstr>
      <vt:lpstr>References</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Clash of the Titans</dc:title>
  <dc:creator>Mark Berman</dc:creator>
  <cp:lastModifiedBy>Berman, Mark Cerf</cp:lastModifiedBy>
  <cp:revision>166</cp:revision>
  <cp:lastPrinted>2019-03-17T16:24:47Z</cp:lastPrinted>
  <dcterms:created xsi:type="dcterms:W3CDTF">2019-03-10T17:41:57Z</dcterms:created>
  <dcterms:modified xsi:type="dcterms:W3CDTF">2019-03-17T17:08:53Z</dcterms:modified>
</cp:coreProperties>
</file>