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59" r:id="rId4"/>
    <p:sldId id="260" r:id="rId5"/>
    <p:sldId id="269" r:id="rId6"/>
    <p:sldId id="284" r:id="rId7"/>
    <p:sldId id="264" r:id="rId8"/>
    <p:sldId id="266" r:id="rId9"/>
    <p:sldId id="265" r:id="rId10"/>
    <p:sldId id="277" r:id="rId11"/>
    <p:sldId id="262" r:id="rId12"/>
    <p:sldId id="274" r:id="rId13"/>
    <p:sldId id="275" r:id="rId14"/>
    <p:sldId id="276" r:id="rId15"/>
    <p:sldId id="263" r:id="rId16"/>
    <p:sldId id="285" r:id="rId17"/>
    <p:sldId id="267" r:id="rId18"/>
    <p:sldId id="283" r:id="rId19"/>
    <p:sldId id="270" r:id="rId20"/>
    <p:sldId id="271" r:id="rId21"/>
    <p:sldId id="272" r:id="rId22"/>
    <p:sldId id="280" r:id="rId23"/>
    <p:sldId id="281"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13"/>
    <p:restoredTop sz="68960"/>
  </p:normalViewPr>
  <p:slideViewPr>
    <p:cSldViewPr snapToGrid="0" snapToObjects="1">
      <p:cViewPr>
        <p:scale>
          <a:sx n="72" d="100"/>
          <a:sy n="72" d="100"/>
        </p:scale>
        <p:origin x="2032" y="2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D7F49F-B6DF-634B-B4BB-61DDE7298D59}" type="doc">
      <dgm:prSet loTypeId="urn:microsoft.com/office/officeart/2005/8/layout/hierarchy6" loCatId="" qsTypeId="urn:microsoft.com/office/officeart/2005/8/quickstyle/simple4" qsCatId="simple" csTypeId="urn:microsoft.com/office/officeart/2005/8/colors/accent1_2" csCatId="accent1" phldr="1"/>
      <dgm:spPr/>
      <dgm:t>
        <a:bodyPr/>
        <a:lstStyle/>
        <a:p>
          <a:endParaRPr lang="en-US"/>
        </a:p>
      </dgm:t>
    </dgm:pt>
    <dgm:pt modelId="{150198E5-502F-2544-84F4-A4FCB4667675}">
      <dgm:prSet phldrT="[Text]" custT="1"/>
      <dgm:spPr>
        <a:gradFill rotWithShape="0">
          <a:gsLst>
            <a:gs pos="99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a:effectLst/>
      </dgm:spPr>
      <dgm:t>
        <a:bodyPr/>
        <a:lstStyle/>
        <a:p>
          <a:r>
            <a:rPr lang="en-US" sz="1200" b="1" dirty="0" smtClean="0">
              <a:solidFill>
                <a:srgbClr val="FFFF00"/>
              </a:solidFill>
            </a:rPr>
            <a:t>Taxonomy, variables, and operationalization</a:t>
          </a:r>
          <a:endParaRPr lang="en-US" sz="1200" b="1" dirty="0">
            <a:solidFill>
              <a:srgbClr val="FFFF00"/>
            </a:solidFill>
          </a:endParaRPr>
        </a:p>
      </dgm:t>
    </dgm:pt>
    <dgm:pt modelId="{194CF5C0-0806-6F47-98B4-EC42A588930C}" type="parTrans" cxnId="{3BC21D69-9C27-5748-9771-813025D7B99D}">
      <dgm:prSet/>
      <dgm:spPr/>
      <dgm:t>
        <a:bodyPr/>
        <a:lstStyle/>
        <a:p>
          <a:endParaRPr lang="en-US"/>
        </a:p>
      </dgm:t>
    </dgm:pt>
    <dgm:pt modelId="{67A37ED6-DACD-0B49-9C92-A36FDC827BFC}" type="sibTrans" cxnId="{3BC21D69-9C27-5748-9771-813025D7B99D}">
      <dgm:prSet/>
      <dgm:spPr/>
      <dgm:t>
        <a:bodyPr/>
        <a:lstStyle/>
        <a:p>
          <a:endParaRPr lang="en-US"/>
        </a:p>
      </dgm:t>
    </dgm:pt>
    <dgm:pt modelId="{ED9DBAA0-6A13-A74D-9EFC-B955A368E610}">
      <dgm:prSet phldrT="[Text]" custT="1"/>
      <dgm:spPr>
        <a:solidFill>
          <a:schemeClr val="accent2">
            <a:lumMod val="75000"/>
          </a:schemeClr>
        </a:solidFill>
      </dgm:spPr>
      <dgm:t>
        <a:bodyPr/>
        <a:lstStyle/>
        <a:p>
          <a:r>
            <a:rPr lang="en-US" sz="1400" b="1" dirty="0" smtClean="0">
              <a:solidFill>
                <a:schemeClr val="bg1"/>
              </a:solidFill>
            </a:rPr>
            <a:t>Quantifying spillovers: “What is?”</a:t>
          </a:r>
          <a:endParaRPr lang="en-US" sz="1400" b="1" dirty="0">
            <a:solidFill>
              <a:schemeClr val="bg1"/>
            </a:solidFill>
          </a:endParaRPr>
        </a:p>
      </dgm:t>
    </dgm:pt>
    <dgm:pt modelId="{869D258C-713D-6743-B7D4-1A531F8FF53C}" type="parTrans" cxnId="{C0DD631E-1186-744C-842E-B80FC01BED1D}">
      <dgm:prSet/>
      <dgm:spPr/>
      <dgm:t>
        <a:bodyPr/>
        <a:lstStyle/>
        <a:p>
          <a:endParaRPr lang="en-US"/>
        </a:p>
      </dgm:t>
    </dgm:pt>
    <dgm:pt modelId="{9B675DA1-BD28-6742-9606-08D0ACB4FF47}" type="sibTrans" cxnId="{C0DD631E-1186-744C-842E-B80FC01BED1D}">
      <dgm:prSet/>
      <dgm:spPr/>
      <dgm:t>
        <a:bodyPr/>
        <a:lstStyle/>
        <a:p>
          <a:endParaRPr lang="en-US"/>
        </a:p>
      </dgm:t>
    </dgm:pt>
    <dgm:pt modelId="{758B65C8-6366-7A4F-BE01-ED112E46010D}">
      <dgm:prSet phldrT="[Text]" custT="1"/>
      <dgm:spPr>
        <a:gradFill rotWithShape="0">
          <a:gsLst>
            <a:gs pos="99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a:effectLst/>
      </dgm:spPr>
      <dgm:t>
        <a:bodyPr/>
        <a:lstStyle/>
        <a:p>
          <a:r>
            <a:rPr lang="en-US" sz="1200" b="1" dirty="0" smtClean="0">
              <a:solidFill>
                <a:srgbClr val="FFFF00"/>
              </a:solidFill>
            </a:rPr>
            <a:t>Empirically establish the importance of spillovers</a:t>
          </a:r>
          <a:endParaRPr lang="en-US" sz="1200" b="1" dirty="0">
            <a:solidFill>
              <a:srgbClr val="FFFF00"/>
            </a:solidFill>
          </a:endParaRPr>
        </a:p>
      </dgm:t>
    </dgm:pt>
    <dgm:pt modelId="{CBF78DAF-21B1-984D-8F14-9F9A640D83D6}" type="parTrans" cxnId="{83F96128-28F7-B144-B566-9C9C8DCDFEEC}">
      <dgm:prSet/>
      <dgm:spPr/>
      <dgm:t>
        <a:bodyPr/>
        <a:lstStyle/>
        <a:p>
          <a:endParaRPr lang="en-US"/>
        </a:p>
      </dgm:t>
    </dgm:pt>
    <dgm:pt modelId="{5FE9AFA6-1B13-1849-92B4-91203CBE9C58}" type="sibTrans" cxnId="{83F96128-28F7-B144-B566-9C9C8DCDFEEC}">
      <dgm:prSet/>
      <dgm:spPr/>
      <dgm:t>
        <a:bodyPr/>
        <a:lstStyle/>
        <a:p>
          <a:endParaRPr lang="en-US"/>
        </a:p>
      </dgm:t>
    </dgm:pt>
    <dgm:pt modelId="{2CF9AA35-3312-3348-A97A-59F0C392BE4C}">
      <dgm:prSet phldrT="[Text]" custT="1"/>
      <dgm:spPr>
        <a:gradFill rotWithShape="0">
          <a:gsLst>
            <a:gs pos="99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a:effectLst/>
      </dgm:spPr>
      <dgm:t>
        <a:bodyPr/>
        <a:lstStyle/>
        <a:p>
          <a:r>
            <a:rPr lang="en-US" sz="1150" b="1" dirty="0" smtClean="0">
              <a:solidFill>
                <a:srgbClr val="FFFF00"/>
              </a:solidFill>
            </a:rPr>
            <a:t>Identify differential impact of spillovers in utility vs. rooftop PV</a:t>
          </a:r>
          <a:endParaRPr lang="en-US" sz="1150" b="1" dirty="0">
            <a:solidFill>
              <a:srgbClr val="FFFF00"/>
            </a:solidFill>
          </a:endParaRPr>
        </a:p>
      </dgm:t>
    </dgm:pt>
    <dgm:pt modelId="{2A0D8D4F-3D7D-AC4E-9F92-3C6CC147BFC1}" type="parTrans" cxnId="{E4AB696F-E78B-164C-A332-A1F9684B3567}">
      <dgm:prSet/>
      <dgm:spPr/>
      <dgm:t>
        <a:bodyPr/>
        <a:lstStyle/>
        <a:p>
          <a:endParaRPr lang="en-US"/>
        </a:p>
      </dgm:t>
    </dgm:pt>
    <dgm:pt modelId="{0FD102FD-E1A7-2641-AB65-104D1E9EFECE}" type="sibTrans" cxnId="{E4AB696F-E78B-164C-A332-A1F9684B3567}">
      <dgm:prSet/>
      <dgm:spPr/>
      <dgm:t>
        <a:bodyPr/>
        <a:lstStyle/>
        <a:p>
          <a:endParaRPr lang="en-US"/>
        </a:p>
      </dgm:t>
    </dgm:pt>
    <dgm:pt modelId="{2F5E5166-8386-4F41-887C-51C8ECB0BA41}">
      <dgm:prSet phldrT="[Text]" custT="1"/>
      <dgm:spPr>
        <a:solidFill>
          <a:schemeClr val="accent3">
            <a:lumMod val="75000"/>
          </a:schemeClr>
        </a:solidFill>
      </dgm:spPr>
      <dgm:t>
        <a:bodyPr/>
        <a:lstStyle/>
        <a:p>
          <a:r>
            <a:rPr lang="en-US" sz="1400" b="1" dirty="0" smtClean="0">
              <a:solidFill>
                <a:srgbClr val="FFFFFF"/>
              </a:solidFill>
            </a:rPr>
            <a:t>Quantifying knowledge gaps: “What could be?”</a:t>
          </a:r>
          <a:endParaRPr lang="en-US" sz="1400" b="1" dirty="0">
            <a:solidFill>
              <a:srgbClr val="FFFFFF"/>
            </a:solidFill>
          </a:endParaRPr>
        </a:p>
      </dgm:t>
    </dgm:pt>
    <dgm:pt modelId="{5FA8B5FC-59C9-3F4C-BBE9-A71434BF4434}" type="parTrans" cxnId="{3FA2EC69-7E49-D242-80B5-298914E4C07B}">
      <dgm:prSet/>
      <dgm:spPr/>
      <dgm:t>
        <a:bodyPr/>
        <a:lstStyle/>
        <a:p>
          <a:endParaRPr lang="en-US"/>
        </a:p>
      </dgm:t>
    </dgm:pt>
    <dgm:pt modelId="{B6EA0FF8-6D16-4944-99CF-F0C88D0CD4F5}" type="sibTrans" cxnId="{3FA2EC69-7E49-D242-80B5-298914E4C07B}">
      <dgm:prSet/>
      <dgm:spPr/>
      <dgm:t>
        <a:bodyPr/>
        <a:lstStyle/>
        <a:p>
          <a:endParaRPr lang="en-US"/>
        </a:p>
      </dgm:t>
    </dgm:pt>
    <dgm:pt modelId="{CFBC6124-0ADE-674A-A022-6B6CAC4728B0}">
      <dgm:prSet phldrT="[Text]" custT="1"/>
      <dgm:spPr>
        <a:gradFill rotWithShape="0">
          <a:gsLst>
            <a:gs pos="99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a:effectLst/>
      </dgm:spPr>
      <dgm:t>
        <a:bodyPr/>
        <a:lstStyle/>
        <a:p>
          <a:r>
            <a:rPr lang="en-US" sz="1150" b="1" dirty="0" smtClean="0">
              <a:solidFill>
                <a:srgbClr val="FFFF00"/>
              </a:solidFill>
            </a:rPr>
            <a:t>Comprehensive picture of soft-costs knowledge system</a:t>
          </a:r>
          <a:endParaRPr lang="en-US" sz="1150" b="1" dirty="0">
            <a:solidFill>
              <a:srgbClr val="FFFF00"/>
            </a:solidFill>
          </a:endParaRPr>
        </a:p>
      </dgm:t>
    </dgm:pt>
    <dgm:pt modelId="{B1B874BB-1A1F-6A40-95E1-A190130BD17E}" type="parTrans" cxnId="{0BF46644-BE7B-A24E-83AB-AF441347DCAC}">
      <dgm:prSet/>
      <dgm:spPr/>
      <dgm:t>
        <a:bodyPr/>
        <a:lstStyle/>
        <a:p>
          <a:endParaRPr lang="en-US"/>
        </a:p>
      </dgm:t>
    </dgm:pt>
    <dgm:pt modelId="{8BC73567-714A-D444-AB5E-8C93A36C898F}" type="sibTrans" cxnId="{0BF46644-BE7B-A24E-83AB-AF441347DCAC}">
      <dgm:prSet/>
      <dgm:spPr/>
      <dgm:t>
        <a:bodyPr/>
        <a:lstStyle/>
        <a:p>
          <a:endParaRPr lang="en-US"/>
        </a:p>
      </dgm:t>
    </dgm:pt>
    <dgm:pt modelId="{97100731-D4BC-944B-B616-9C60C475584B}">
      <dgm:prSet phldrT="[Text]"/>
      <dgm:spPr/>
      <dgm:t>
        <a:bodyPr/>
        <a:lstStyle/>
        <a:p>
          <a:r>
            <a:rPr lang="en-US" dirty="0" smtClean="0"/>
            <a:t>Analytical Platform</a:t>
          </a:r>
          <a:endParaRPr lang="en-US" dirty="0"/>
        </a:p>
      </dgm:t>
    </dgm:pt>
    <dgm:pt modelId="{D7198BCC-D84E-2A4B-B3CD-4EA5DFB3AECB}" type="parTrans" cxnId="{7F8392C2-E0D7-3D4C-9C3D-8D4B340D8896}">
      <dgm:prSet/>
      <dgm:spPr/>
      <dgm:t>
        <a:bodyPr/>
        <a:lstStyle/>
        <a:p>
          <a:endParaRPr lang="en-US"/>
        </a:p>
      </dgm:t>
    </dgm:pt>
    <dgm:pt modelId="{D2759C4F-407A-FF48-94D5-2DF2EDEABA59}" type="sibTrans" cxnId="{7F8392C2-E0D7-3D4C-9C3D-8D4B340D8896}">
      <dgm:prSet/>
      <dgm:spPr/>
      <dgm:t>
        <a:bodyPr/>
        <a:lstStyle/>
        <a:p>
          <a:endParaRPr lang="en-US"/>
        </a:p>
      </dgm:t>
    </dgm:pt>
    <dgm:pt modelId="{D8BAE5F9-1E0D-0647-B6C7-C5B73193B909}">
      <dgm:prSet phldrT="[Text]"/>
      <dgm:spPr/>
      <dgm:t>
        <a:bodyPr/>
        <a:lstStyle/>
        <a:p>
          <a:r>
            <a:rPr lang="en-US" dirty="0" smtClean="0"/>
            <a:t>Data and Analysis</a:t>
          </a:r>
          <a:endParaRPr lang="en-US" dirty="0"/>
        </a:p>
      </dgm:t>
    </dgm:pt>
    <dgm:pt modelId="{5168F3F4-C716-E24E-80CB-6B72F9F043B3}" type="parTrans" cxnId="{6A8FF1F0-0017-E443-8D4D-3C87A70DB102}">
      <dgm:prSet/>
      <dgm:spPr/>
      <dgm:t>
        <a:bodyPr/>
        <a:lstStyle/>
        <a:p>
          <a:endParaRPr lang="en-US"/>
        </a:p>
      </dgm:t>
    </dgm:pt>
    <dgm:pt modelId="{2D90793F-32C6-124C-B4FE-7305FFED26AD}" type="sibTrans" cxnId="{6A8FF1F0-0017-E443-8D4D-3C87A70DB102}">
      <dgm:prSet/>
      <dgm:spPr/>
      <dgm:t>
        <a:bodyPr/>
        <a:lstStyle/>
        <a:p>
          <a:endParaRPr lang="en-US"/>
        </a:p>
      </dgm:t>
    </dgm:pt>
    <dgm:pt modelId="{5FAA3E5D-58BA-3942-8682-48BD56C8E2FB}">
      <dgm:prSet phldrT="[Text]"/>
      <dgm:spPr/>
      <dgm:t>
        <a:bodyPr/>
        <a:lstStyle/>
        <a:p>
          <a:r>
            <a:rPr lang="en-US" dirty="0" smtClean="0"/>
            <a:t>Policy and Market Insights</a:t>
          </a:r>
          <a:endParaRPr lang="en-US" dirty="0"/>
        </a:p>
      </dgm:t>
    </dgm:pt>
    <dgm:pt modelId="{D7EB3837-13E3-F24B-A7E5-5C4646B66DB3}" type="parTrans" cxnId="{799E1C50-A902-184A-AF57-9182D70E0DED}">
      <dgm:prSet/>
      <dgm:spPr/>
      <dgm:t>
        <a:bodyPr/>
        <a:lstStyle/>
        <a:p>
          <a:endParaRPr lang="en-US"/>
        </a:p>
      </dgm:t>
    </dgm:pt>
    <dgm:pt modelId="{B286CC93-5B0F-7342-BE70-843D970F2792}" type="sibTrans" cxnId="{799E1C50-A902-184A-AF57-9182D70E0DED}">
      <dgm:prSet/>
      <dgm:spPr/>
      <dgm:t>
        <a:bodyPr/>
        <a:lstStyle/>
        <a:p>
          <a:endParaRPr lang="en-US"/>
        </a:p>
      </dgm:t>
    </dgm:pt>
    <dgm:pt modelId="{F45B53FC-E78C-C84F-A45D-4A2612981F32}">
      <dgm:prSet phldrT="[Text]" custT="1"/>
      <dgm:spPr>
        <a:gradFill rotWithShape="0">
          <a:gsLst>
            <a:gs pos="99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a:effectLst/>
      </dgm:spPr>
      <dgm:t>
        <a:bodyPr/>
        <a:lstStyle/>
        <a:p>
          <a:r>
            <a:rPr lang="en-US" sz="1050" b="1" dirty="0" smtClean="0">
              <a:solidFill>
                <a:srgbClr val="FFFF00"/>
              </a:solidFill>
            </a:rPr>
            <a:t>Strategies for removing bottlenecks in critical knowledge flows</a:t>
          </a:r>
          <a:endParaRPr lang="en-US" sz="1050" b="1" dirty="0">
            <a:solidFill>
              <a:srgbClr val="FFFF00"/>
            </a:solidFill>
          </a:endParaRPr>
        </a:p>
      </dgm:t>
    </dgm:pt>
    <dgm:pt modelId="{3EE59426-8837-7842-805B-670258742F9F}" type="parTrans" cxnId="{FD89429A-68DB-BF43-8BF8-EEF498CCC75C}">
      <dgm:prSet/>
      <dgm:spPr/>
      <dgm:t>
        <a:bodyPr/>
        <a:lstStyle/>
        <a:p>
          <a:endParaRPr lang="en-US"/>
        </a:p>
      </dgm:t>
    </dgm:pt>
    <dgm:pt modelId="{2B012396-0AA4-7544-AB51-B56EEAECE6C9}" type="sibTrans" cxnId="{FD89429A-68DB-BF43-8BF8-EEF498CCC75C}">
      <dgm:prSet/>
      <dgm:spPr/>
      <dgm:t>
        <a:bodyPr/>
        <a:lstStyle/>
        <a:p>
          <a:endParaRPr lang="en-US"/>
        </a:p>
      </dgm:t>
    </dgm:pt>
    <dgm:pt modelId="{88B00C29-BF06-D94C-988C-7773AF77FD8B}" type="pres">
      <dgm:prSet presAssocID="{D8D7F49F-B6DF-634B-B4BB-61DDE7298D59}" presName="mainComposite" presStyleCnt="0">
        <dgm:presLayoutVars>
          <dgm:chPref val="1"/>
          <dgm:dir/>
          <dgm:animOne val="branch"/>
          <dgm:animLvl val="lvl"/>
          <dgm:resizeHandles val="exact"/>
        </dgm:presLayoutVars>
      </dgm:prSet>
      <dgm:spPr/>
      <dgm:t>
        <a:bodyPr/>
        <a:lstStyle/>
        <a:p>
          <a:endParaRPr lang="en-US"/>
        </a:p>
      </dgm:t>
    </dgm:pt>
    <dgm:pt modelId="{DA655C3D-39FF-244A-B8AA-83B9C48AEC86}" type="pres">
      <dgm:prSet presAssocID="{D8D7F49F-B6DF-634B-B4BB-61DDE7298D59}" presName="hierFlow" presStyleCnt="0"/>
      <dgm:spPr/>
    </dgm:pt>
    <dgm:pt modelId="{31D7BF13-F65C-0348-9CF0-474A0FD1CC9B}" type="pres">
      <dgm:prSet presAssocID="{D8D7F49F-B6DF-634B-B4BB-61DDE7298D59}" presName="firstBuf" presStyleCnt="0"/>
      <dgm:spPr/>
    </dgm:pt>
    <dgm:pt modelId="{FAA75268-1A7D-4F4E-9C14-68B572192A3B}" type="pres">
      <dgm:prSet presAssocID="{D8D7F49F-B6DF-634B-B4BB-61DDE7298D59}" presName="hierChild1" presStyleCnt="0">
        <dgm:presLayoutVars>
          <dgm:chPref val="1"/>
          <dgm:animOne val="branch"/>
          <dgm:animLvl val="lvl"/>
        </dgm:presLayoutVars>
      </dgm:prSet>
      <dgm:spPr/>
    </dgm:pt>
    <dgm:pt modelId="{5FB689F6-5227-F34E-BE2B-C9FB75D7EDAE}" type="pres">
      <dgm:prSet presAssocID="{150198E5-502F-2544-84F4-A4FCB4667675}" presName="Name14" presStyleCnt="0"/>
      <dgm:spPr/>
    </dgm:pt>
    <dgm:pt modelId="{19A182CD-A7EA-8746-B638-10EA1BAA9971}" type="pres">
      <dgm:prSet presAssocID="{150198E5-502F-2544-84F4-A4FCB4667675}" presName="level1Shape" presStyleLbl="node0" presStyleIdx="0" presStyleCnt="1" custScaleX="122515">
        <dgm:presLayoutVars>
          <dgm:chPref val="3"/>
        </dgm:presLayoutVars>
      </dgm:prSet>
      <dgm:spPr/>
      <dgm:t>
        <a:bodyPr/>
        <a:lstStyle/>
        <a:p>
          <a:endParaRPr lang="en-US"/>
        </a:p>
      </dgm:t>
    </dgm:pt>
    <dgm:pt modelId="{1B5B0B4F-F7A9-474D-B581-86A5DD0929C1}" type="pres">
      <dgm:prSet presAssocID="{150198E5-502F-2544-84F4-A4FCB4667675}" presName="hierChild2" presStyleCnt="0"/>
      <dgm:spPr/>
    </dgm:pt>
    <dgm:pt modelId="{585882CB-CD7A-3B4E-B0EA-5B415B23FBA2}" type="pres">
      <dgm:prSet presAssocID="{869D258C-713D-6743-B7D4-1A531F8FF53C}" presName="Name19" presStyleLbl="parChTrans1D2" presStyleIdx="0" presStyleCnt="2"/>
      <dgm:spPr/>
      <dgm:t>
        <a:bodyPr/>
        <a:lstStyle/>
        <a:p>
          <a:endParaRPr lang="en-US"/>
        </a:p>
      </dgm:t>
    </dgm:pt>
    <dgm:pt modelId="{C082C84E-7F1A-FA4F-83F3-33789142A0D7}" type="pres">
      <dgm:prSet presAssocID="{ED9DBAA0-6A13-A74D-9EFC-B955A368E610}" presName="Name21" presStyleCnt="0"/>
      <dgm:spPr/>
    </dgm:pt>
    <dgm:pt modelId="{8428F8F1-9370-3A4D-B9B4-C956B949042A}" type="pres">
      <dgm:prSet presAssocID="{ED9DBAA0-6A13-A74D-9EFC-B955A368E610}" presName="level2Shape" presStyleLbl="node2" presStyleIdx="0" presStyleCnt="2"/>
      <dgm:spPr/>
      <dgm:t>
        <a:bodyPr/>
        <a:lstStyle/>
        <a:p>
          <a:endParaRPr lang="en-US"/>
        </a:p>
      </dgm:t>
    </dgm:pt>
    <dgm:pt modelId="{5B7452D8-D272-9245-9E4F-4A6F4469F33E}" type="pres">
      <dgm:prSet presAssocID="{ED9DBAA0-6A13-A74D-9EFC-B955A368E610}" presName="hierChild3" presStyleCnt="0"/>
      <dgm:spPr/>
    </dgm:pt>
    <dgm:pt modelId="{93CBC3DE-8B26-0443-8866-92597E46EB87}" type="pres">
      <dgm:prSet presAssocID="{CBF78DAF-21B1-984D-8F14-9F9A640D83D6}" presName="Name19" presStyleLbl="parChTrans1D3" presStyleIdx="0" presStyleCnt="4"/>
      <dgm:spPr/>
      <dgm:t>
        <a:bodyPr/>
        <a:lstStyle/>
        <a:p>
          <a:endParaRPr lang="en-US"/>
        </a:p>
      </dgm:t>
    </dgm:pt>
    <dgm:pt modelId="{7ACE182A-48B1-0444-A233-96AF41CE2D79}" type="pres">
      <dgm:prSet presAssocID="{758B65C8-6366-7A4F-BE01-ED112E46010D}" presName="Name21" presStyleCnt="0"/>
      <dgm:spPr/>
    </dgm:pt>
    <dgm:pt modelId="{80783601-615C-1D41-AB7B-BA73B1BB2B24}" type="pres">
      <dgm:prSet presAssocID="{758B65C8-6366-7A4F-BE01-ED112E46010D}" presName="level2Shape" presStyleLbl="node3" presStyleIdx="0" presStyleCnt="4"/>
      <dgm:spPr/>
      <dgm:t>
        <a:bodyPr/>
        <a:lstStyle/>
        <a:p>
          <a:endParaRPr lang="en-US"/>
        </a:p>
      </dgm:t>
    </dgm:pt>
    <dgm:pt modelId="{6E1DB436-5E23-B74B-B081-6BDCE749BFEE}" type="pres">
      <dgm:prSet presAssocID="{758B65C8-6366-7A4F-BE01-ED112E46010D}" presName="hierChild3" presStyleCnt="0"/>
      <dgm:spPr/>
    </dgm:pt>
    <dgm:pt modelId="{09F10BC3-3EA3-9F4A-A439-A67E7FA32153}" type="pres">
      <dgm:prSet presAssocID="{2A0D8D4F-3D7D-AC4E-9F92-3C6CC147BFC1}" presName="Name19" presStyleLbl="parChTrans1D3" presStyleIdx="1" presStyleCnt="4"/>
      <dgm:spPr/>
      <dgm:t>
        <a:bodyPr/>
        <a:lstStyle/>
        <a:p>
          <a:endParaRPr lang="en-US"/>
        </a:p>
      </dgm:t>
    </dgm:pt>
    <dgm:pt modelId="{B0F082B1-B33B-8D47-873C-739C01547F26}" type="pres">
      <dgm:prSet presAssocID="{2CF9AA35-3312-3348-A97A-59F0C392BE4C}" presName="Name21" presStyleCnt="0"/>
      <dgm:spPr/>
    </dgm:pt>
    <dgm:pt modelId="{075EED28-BA33-6042-8E30-307E56F08701}" type="pres">
      <dgm:prSet presAssocID="{2CF9AA35-3312-3348-A97A-59F0C392BE4C}" presName="level2Shape" presStyleLbl="node3" presStyleIdx="1" presStyleCnt="4" custScaleX="121381"/>
      <dgm:spPr/>
      <dgm:t>
        <a:bodyPr/>
        <a:lstStyle/>
        <a:p>
          <a:endParaRPr lang="en-US"/>
        </a:p>
      </dgm:t>
    </dgm:pt>
    <dgm:pt modelId="{6A2DF2EB-7B2E-A946-83A1-92480E99DEFE}" type="pres">
      <dgm:prSet presAssocID="{2CF9AA35-3312-3348-A97A-59F0C392BE4C}" presName="hierChild3" presStyleCnt="0"/>
      <dgm:spPr/>
    </dgm:pt>
    <dgm:pt modelId="{54531A74-3195-4E4D-9314-86793B38884B}" type="pres">
      <dgm:prSet presAssocID="{5FA8B5FC-59C9-3F4C-BBE9-A71434BF4434}" presName="Name19" presStyleLbl="parChTrans1D2" presStyleIdx="1" presStyleCnt="2"/>
      <dgm:spPr/>
      <dgm:t>
        <a:bodyPr/>
        <a:lstStyle/>
        <a:p>
          <a:endParaRPr lang="en-US"/>
        </a:p>
      </dgm:t>
    </dgm:pt>
    <dgm:pt modelId="{197BA373-A9A3-0E49-8DE4-E135159AF597}" type="pres">
      <dgm:prSet presAssocID="{2F5E5166-8386-4F41-887C-51C8ECB0BA41}" presName="Name21" presStyleCnt="0"/>
      <dgm:spPr/>
    </dgm:pt>
    <dgm:pt modelId="{3DC17CB7-FA2E-FA4C-8197-FC23872B2481}" type="pres">
      <dgm:prSet presAssocID="{2F5E5166-8386-4F41-887C-51C8ECB0BA41}" presName="level2Shape" presStyleLbl="node2" presStyleIdx="1" presStyleCnt="2"/>
      <dgm:spPr/>
      <dgm:t>
        <a:bodyPr/>
        <a:lstStyle/>
        <a:p>
          <a:endParaRPr lang="en-US"/>
        </a:p>
      </dgm:t>
    </dgm:pt>
    <dgm:pt modelId="{F964E879-1EF3-2C4B-B946-FD33DE8250AF}" type="pres">
      <dgm:prSet presAssocID="{2F5E5166-8386-4F41-887C-51C8ECB0BA41}" presName="hierChild3" presStyleCnt="0"/>
      <dgm:spPr/>
    </dgm:pt>
    <dgm:pt modelId="{8FBDC62D-8DE3-FB4E-A6AC-D697728C0A2F}" type="pres">
      <dgm:prSet presAssocID="{B1B874BB-1A1F-6A40-95E1-A190130BD17E}" presName="Name19" presStyleLbl="parChTrans1D3" presStyleIdx="2" presStyleCnt="4"/>
      <dgm:spPr/>
      <dgm:t>
        <a:bodyPr/>
        <a:lstStyle/>
        <a:p>
          <a:endParaRPr lang="en-US"/>
        </a:p>
      </dgm:t>
    </dgm:pt>
    <dgm:pt modelId="{6083B872-86B5-284D-B4BD-3481B5303E5D}" type="pres">
      <dgm:prSet presAssocID="{CFBC6124-0ADE-674A-A022-6B6CAC4728B0}" presName="Name21" presStyleCnt="0"/>
      <dgm:spPr/>
    </dgm:pt>
    <dgm:pt modelId="{03749D70-9E34-2446-8F2B-A80CECDBE9CD}" type="pres">
      <dgm:prSet presAssocID="{CFBC6124-0ADE-674A-A022-6B6CAC4728B0}" presName="level2Shape" presStyleLbl="node3" presStyleIdx="2" presStyleCnt="4" custScaleX="120562"/>
      <dgm:spPr/>
      <dgm:t>
        <a:bodyPr/>
        <a:lstStyle/>
        <a:p>
          <a:endParaRPr lang="en-US"/>
        </a:p>
      </dgm:t>
    </dgm:pt>
    <dgm:pt modelId="{7371D128-AC4E-DE45-A2CD-2B7DD5C3BE39}" type="pres">
      <dgm:prSet presAssocID="{CFBC6124-0ADE-674A-A022-6B6CAC4728B0}" presName="hierChild3" presStyleCnt="0"/>
      <dgm:spPr/>
    </dgm:pt>
    <dgm:pt modelId="{5B1D81A1-D7CB-8741-8E74-E618D8F18A5B}" type="pres">
      <dgm:prSet presAssocID="{3EE59426-8837-7842-805B-670258742F9F}" presName="Name19" presStyleLbl="parChTrans1D3" presStyleIdx="3" presStyleCnt="4"/>
      <dgm:spPr/>
      <dgm:t>
        <a:bodyPr/>
        <a:lstStyle/>
        <a:p>
          <a:endParaRPr lang="en-US"/>
        </a:p>
      </dgm:t>
    </dgm:pt>
    <dgm:pt modelId="{96D1B063-0AEF-1142-94A1-102E36D537D3}" type="pres">
      <dgm:prSet presAssocID="{F45B53FC-E78C-C84F-A45D-4A2612981F32}" presName="Name21" presStyleCnt="0"/>
      <dgm:spPr/>
    </dgm:pt>
    <dgm:pt modelId="{843DC382-E0AD-C24A-9F92-601DF08B41AF}" type="pres">
      <dgm:prSet presAssocID="{F45B53FC-E78C-C84F-A45D-4A2612981F32}" presName="level2Shape" presStyleLbl="node3" presStyleIdx="3" presStyleCnt="4"/>
      <dgm:spPr/>
      <dgm:t>
        <a:bodyPr/>
        <a:lstStyle/>
        <a:p>
          <a:endParaRPr lang="en-US"/>
        </a:p>
      </dgm:t>
    </dgm:pt>
    <dgm:pt modelId="{0FB9D11F-0252-AB42-88CD-509F8DE1C4C7}" type="pres">
      <dgm:prSet presAssocID="{F45B53FC-E78C-C84F-A45D-4A2612981F32}" presName="hierChild3" presStyleCnt="0"/>
      <dgm:spPr/>
    </dgm:pt>
    <dgm:pt modelId="{C221C819-4C5A-8043-B5D8-5A9CDA87736B}" type="pres">
      <dgm:prSet presAssocID="{D8D7F49F-B6DF-634B-B4BB-61DDE7298D59}" presName="bgShapesFlow" presStyleCnt="0"/>
      <dgm:spPr/>
    </dgm:pt>
    <dgm:pt modelId="{7A6547A0-3E84-C741-BD93-D03786F49609}" type="pres">
      <dgm:prSet presAssocID="{97100731-D4BC-944B-B616-9C60C475584B}" presName="rectComp" presStyleCnt="0"/>
      <dgm:spPr/>
    </dgm:pt>
    <dgm:pt modelId="{35D991CF-1D2F-BB4D-9D4A-7FFB775ACCE6}" type="pres">
      <dgm:prSet presAssocID="{97100731-D4BC-944B-B616-9C60C475584B}" presName="bgRect" presStyleLbl="bgShp" presStyleIdx="0" presStyleCnt="3"/>
      <dgm:spPr/>
      <dgm:t>
        <a:bodyPr/>
        <a:lstStyle/>
        <a:p>
          <a:endParaRPr lang="en-US"/>
        </a:p>
      </dgm:t>
    </dgm:pt>
    <dgm:pt modelId="{64CA01C8-F9A6-E848-93A4-E64F1CB31847}" type="pres">
      <dgm:prSet presAssocID="{97100731-D4BC-944B-B616-9C60C475584B}" presName="bgRectTx" presStyleLbl="bgShp" presStyleIdx="0" presStyleCnt="3">
        <dgm:presLayoutVars>
          <dgm:bulletEnabled val="1"/>
        </dgm:presLayoutVars>
      </dgm:prSet>
      <dgm:spPr/>
      <dgm:t>
        <a:bodyPr/>
        <a:lstStyle/>
        <a:p>
          <a:endParaRPr lang="en-US"/>
        </a:p>
      </dgm:t>
    </dgm:pt>
    <dgm:pt modelId="{E7840716-7DBD-754F-B58C-D43EF4B861C1}" type="pres">
      <dgm:prSet presAssocID="{97100731-D4BC-944B-B616-9C60C475584B}" presName="spComp" presStyleCnt="0"/>
      <dgm:spPr/>
    </dgm:pt>
    <dgm:pt modelId="{BA42BF1C-6C5B-6F4A-ABE4-6372FFB5D746}" type="pres">
      <dgm:prSet presAssocID="{97100731-D4BC-944B-B616-9C60C475584B}" presName="vSp" presStyleCnt="0"/>
      <dgm:spPr/>
    </dgm:pt>
    <dgm:pt modelId="{CDC7B28C-8119-5649-BC83-2E9AE00A231B}" type="pres">
      <dgm:prSet presAssocID="{D8BAE5F9-1E0D-0647-B6C7-C5B73193B909}" presName="rectComp" presStyleCnt="0"/>
      <dgm:spPr/>
    </dgm:pt>
    <dgm:pt modelId="{65AE6E21-1CCB-084A-9226-060A53E10781}" type="pres">
      <dgm:prSet presAssocID="{D8BAE5F9-1E0D-0647-B6C7-C5B73193B909}" presName="bgRect" presStyleLbl="bgShp" presStyleIdx="1" presStyleCnt="3"/>
      <dgm:spPr/>
      <dgm:t>
        <a:bodyPr/>
        <a:lstStyle/>
        <a:p>
          <a:endParaRPr lang="en-US"/>
        </a:p>
      </dgm:t>
    </dgm:pt>
    <dgm:pt modelId="{18633A42-4981-D943-BE93-A24CB1C484C5}" type="pres">
      <dgm:prSet presAssocID="{D8BAE5F9-1E0D-0647-B6C7-C5B73193B909}" presName="bgRectTx" presStyleLbl="bgShp" presStyleIdx="1" presStyleCnt="3">
        <dgm:presLayoutVars>
          <dgm:bulletEnabled val="1"/>
        </dgm:presLayoutVars>
      </dgm:prSet>
      <dgm:spPr/>
      <dgm:t>
        <a:bodyPr/>
        <a:lstStyle/>
        <a:p>
          <a:endParaRPr lang="en-US"/>
        </a:p>
      </dgm:t>
    </dgm:pt>
    <dgm:pt modelId="{4AA153F5-FCB0-1F42-ADC5-DE64B4AD1EC0}" type="pres">
      <dgm:prSet presAssocID="{D8BAE5F9-1E0D-0647-B6C7-C5B73193B909}" presName="spComp" presStyleCnt="0"/>
      <dgm:spPr/>
    </dgm:pt>
    <dgm:pt modelId="{880A69BD-F79B-8045-BE8A-F13906BAB7E7}" type="pres">
      <dgm:prSet presAssocID="{D8BAE5F9-1E0D-0647-B6C7-C5B73193B909}" presName="vSp" presStyleCnt="0"/>
      <dgm:spPr/>
    </dgm:pt>
    <dgm:pt modelId="{653E28D1-E4EE-E242-96DF-F8E7066A9DB3}" type="pres">
      <dgm:prSet presAssocID="{5FAA3E5D-58BA-3942-8682-48BD56C8E2FB}" presName="rectComp" presStyleCnt="0"/>
      <dgm:spPr/>
    </dgm:pt>
    <dgm:pt modelId="{57A05BD5-F1B4-B741-8B02-668855C1890F}" type="pres">
      <dgm:prSet presAssocID="{5FAA3E5D-58BA-3942-8682-48BD56C8E2FB}" presName="bgRect" presStyleLbl="bgShp" presStyleIdx="2" presStyleCnt="3"/>
      <dgm:spPr/>
      <dgm:t>
        <a:bodyPr/>
        <a:lstStyle/>
        <a:p>
          <a:endParaRPr lang="en-US"/>
        </a:p>
      </dgm:t>
    </dgm:pt>
    <dgm:pt modelId="{7BE0AF86-9037-8C4B-89C0-FC5E61B5ACA4}" type="pres">
      <dgm:prSet presAssocID="{5FAA3E5D-58BA-3942-8682-48BD56C8E2FB}" presName="bgRectTx" presStyleLbl="bgShp" presStyleIdx="2" presStyleCnt="3">
        <dgm:presLayoutVars>
          <dgm:bulletEnabled val="1"/>
        </dgm:presLayoutVars>
      </dgm:prSet>
      <dgm:spPr/>
      <dgm:t>
        <a:bodyPr/>
        <a:lstStyle/>
        <a:p>
          <a:endParaRPr lang="en-US"/>
        </a:p>
      </dgm:t>
    </dgm:pt>
  </dgm:ptLst>
  <dgm:cxnLst>
    <dgm:cxn modelId="{7F8392C2-E0D7-3D4C-9C3D-8D4B340D8896}" srcId="{D8D7F49F-B6DF-634B-B4BB-61DDE7298D59}" destId="{97100731-D4BC-944B-B616-9C60C475584B}" srcOrd="1" destOrd="0" parTransId="{D7198BCC-D84E-2A4B-B3CD-4EA5DFB3AECB}" sibTransId="{D2759C4F-407A-FF48-94D5-2DF2EDEABA59}"/>
    <dgm:cxn modelId="{F95E99CA-3062-DE4F-A413-AADBBE8AF504}" type="presOf" srcId="{2F5E5166-8386-4F41-887C-51C8ECB0BA41}" destId="{3DC17CB7-FA2E-FA4C-8197-FC23872B2481}" srcOrd="0" destOrd="0" presId="urn:microsoft.com/office/officeart/2005/8/layout/hierarchy6"/>
    <dgm:cxn modelId="{8BDA988B-244C-F245-8017-CF9A79685225}" type="presOf" srcId="{869D258C-713D-6743-B7D4-1A531F8FF53C}" destId="{585882CB-CD7A-3B4E-B0EA-5B415B23FBA2}" srcOrd="0" destOrd="0" presId="urn:microsoft.com/office/officeart/2005/8/layout/hierarchy6"/>
    <dgm:cxn modelId="{DCECC6EA-0499-4F46-8ECC-45ECFECBD6E0}" type="presOf" srcId="{ED9DBAA0-6A13-A74D-9EFC-B955A368E610}" destId="{8428F8F1-9370-3A4D-B9B4-C956B949042A}" srcOrd="0" destOrd="0" presId="urn:microsoft.com/office/officeart/2005/8/layout/hierarchy6"/>
    <dgm:cxn modelId="{E4AB696F-E78B-164C-A332-A1F9684B3567}" srcId="{ED9DBAA0-6A13-A74D-9EFC-B955A368E610}" destId="{2CF9AA35-3312-3348-A97A-59F0C392BE4C}" srcOrd="1" destOrd="0" parTransId="{2A0D8D4F-3D7D-AC4E-9F92-3C6CC147BFC1}" sibTransId="{0FD102FD-E1A7-2641-AB65-104D1E9EFECE}"/>
    <dgm:cxn modelId="{9A54448A-8068-7D42-9A9F-6084FF9A58E5}" type="presOf" srcId="{CBF78DAF-21B1-984D-8F14-9F9A640D83D6}" destId="{93CBC3DE-8B26-0443-8866-92597E46EB87}" srcOrd="0" destOrd="0" presId="urn:microsoft.com/office/officeart/2005/8/layout/hierarchy6"/>
    <dgm:cxn modelId="{9F02A3C3-6EAE-7440-A4B1-2639015D7FB6}" type="presOf" srcId="{B1B874BB-1A1F-6A40-95E1-A190130BD17E}" destId="{8FBDC62D-8DE3-FB4E-A6AC-D697728C0A2F}" srcOrd="0" destOrd="0" presId="urn:microsoft.com/office/officeart/2005/8/layout/hierarchy6"/>
    <dgm:cxn modelId="{A4CF33E4-7C16-5C47-96F3-8310F7EAC211}" type="presOf" srcId="{2CF9AA35-3312-3348-A97A-59F0C392BE4C}" destId="{075EED28-BA33-6042-8E30-307E56F08701}" srcOrd="0" destOrd="0" presId="urn:microsoft.com/office/officeart/2005/8/layout/hierarchy6"/>
    <dgm:cxn modelId="{EEF62732-9052-9942-8ABA-68777989C50A}" type="presOf" srcId="{758B65C8-6366-7A4F-BE01-ED112E46010D}" destId="{80783601-615C-1D41-AB7B-BA73B1BB2B24}" srcOrd="0" destOrd="0" presId="urn:microsoft.com/office/officeart/2005/8/layout/hierarchy6"/>
    <dgm:cxn modelId="{8DA8B5A6-BEE5-CB4F-AC41-32AC928C9331}" type="presOf" srcId="{5FA8B5FC-59C9-3F4C-BBE9-A71434BF4434}" destId="{54531A74-3195-4E4D-9314-86793B38884B}" srcOrd="0" destOrd="0" presId="urn:microsoft.com/office/officeart/2005/8/layout/hierarchy6"/>
    <dgm:cxn modelId="{F8DEDFC3-D5B6-8544-8BC1-4281110E18A5}" type="presOf" srcId="{3EE59426-8837-7842-805B-670258742F9F}" destId="{5B1D81A1-D7CB-8741-8E74-E618D8F18A5B}" srcOrd="0" destOrd="0" presId="urn:microsoft.com/office/officeart/2005/8/layout/hierarchy6"/>
    <dgm:cxn modelId="{3FA2EC69-7E49-D242-80B5-298914E4C07B}" srcId="{150198E5-502F-2544-84F4-A4FCB4667675}" destId="{2F5E5166-8386-4F41-887C-51C8ECB0BA41}" srcOrd="1" destOrd="0" parTransId="{5FA8B5FC-59C9-3F4C-BBE9-A71434BF4434}" sibTransId="{B6EA0FF8-6D16-4944-99CF-F0C88D0CD4F5}"/>
    <dgm:cxn modelId="{799E1C50-A902-184A-AF57-9182D70E0DED}" srcId="{D8D7F49F-B6DF-634B-B4BB-61DDE7298D59}" destId="{5FAA3E5D-58BA-3942-8682-48BD56C8E2FB}" srcOrd="3" destOrd="0" parTransId="{D7EB3837-13E3-F24B-A7E5-5C4646B66DB3}" sibTransId="{B286CC93-5B0F-7342-BE70-843D970F2792}"/>
    <dgm:cxn modelId="{83F96128-28F7-B144-B566-9C9C8DCDFEEC}" srcId="{ED9DBAA0-6A13-A74D-9EFC-B955A368E610}" destId="{758B65C8-6366-7A4F-BE01-ED112E46010D}" srcOrd="0" destOrd="0" parTransId="{CBF78DAF-21B1-984D-8F14-9F9A640D83D6}" sibTransId="{5FE9AFA6-1B13-1849-92B4-91203CBE9C58}"/>
    <dgm:cxn modelId="{CBD6CFAF-1DB2-EB45-AF65-A095B30AD353}" type="presOf" srcId="{F45B53FC-E78C-C84F-A45D-4A2612981F32}" destId="{843DC382-E0AD-C24A-9F92-601DF08B41AF}" srcOrd="0" destOrd="0" presId="urn:microsoft.com/office/officeart/2005/8/layout/hierarchy6"/>
    <dgm:cxn modelId="{48CD744C-3A57-7049-83B2-49DAB2A949AB}" type="presOf" srcId="{5FAA3E5D-58BA-3942-8682-48BD56C8E2FB}" destId="{57A05BD5-F1B4-B741-8B02-668855C1890F}" srcOrd="0" destOrd="0" presId="urn:microsoft.com/office/officeart/2005/8/layout/hierarchy6"/>
    <dgm:cxn modelId="{F3796BBC-91F0-C946-AACE-E9CEE5CAC018}" type="presOf" srcId="{2A0D8D4F-3D7D-AC4E-9F92-3C6CC147BFC1}" destId="{09F10BC3-3EA3-9F4A-A439-A67E7FA32153}" srcOrd="0" destOrd="0" presId="urn:microsoft.com/office/officeart/2005/8/layout/hierarchy6"/>
    <dgm:cxn modelId="{14816563-3080-B741-92C8-7F8C4B0EAEB0}" type="presOf" srcId="{D8D7F49F-B6DF-634B-B4BB-61DDE7298D59}" destId="{88B00C29-BF06-D94C-988C-7773AF77FD8B}" srcOrd="0" destOrd="0" presId="urn:microsoft.com/office/officeart/2005/8/layout/hierarchy6"/>
    <dgm:cxn modelId="{C0DD631E-1186-744C-842E-B80FC01BED1D}" srcId="{150198E5-502F-2544-84F4-A4FCB4667675}" destId="{ED9DBAA0-6A13-A74D-9EFC-B955A368E610}" srcOrd="0" destOrd="0" parTransId="{869D258C-713D-6743-B7D4-1A531F8FF53C}" sibTransId="{9B675DA1-BD28-6742-9606-08D0ACB4FF47}"/>
    <dgm:cxn modelId="{3A6A9EEF-ECA3-9549-8C10-543CEA81A322}" type="presOf" srcId="{D8BAE5F9-1E0D-0647-B6C7-C5B73193B909}" destId="{18633A42-4981-D943-BE93-A24CB1C484C5}" srcOrd="1" destOrd="0" presId="urn:microsoft.com/office/officeart/2005/8/layout/hierarchy6"/>
    <dgm:cxn modelId="{64946E96-5A26-1F47-8954-FB4F4E4D15B4}" type="presOf" srcId="{D8BAE5F9-1E0D-0647-B6C7-C5B73193B909}" destId="{65AE6E21-1CCB-084A-9226-060A53E10781}" srcOrd="0" destOrd="0" presId="urn:microsoft.com/office/officeart/2005/8/layout/hierarchy6"/>
    <dgm:cxn modelId="{97E61611-756C-334C-89CF-EDAFBF067161}" type="presOf" srcId="{5FAA3E5D-58BA-3942-8682-48BD56C8E2FB}" destId="{7BE0AF86-9037-8C4B-89C0-FC5E61B5ACA4}" srcOrd="1" destOrd="0" presId="urn:microsoft.com/office/officeart/2005/8/layout/hierarchy6"/>
    <dgm:cxn modelId="{AE229C95-C46B-BF40-BB1D-9CEA6E8CD1FF}" type="presOf" srcId="{97100731-D4BC-944B-B616-9C60C475584B}" destId="{35D991CF-1D2F-BB4D-9D4A-7FFB775ACCE6}" srcOrd="0" destOrd="0" presId="urn:microsoft.com/office/officeart/2005/8/layout/hierarchy6"/>
    <dgm:cxn modelId="{E5C2E959-2A84-DA47-9B08-085B721C7318}" type="presOf" srcId="{CFBC6124-0ADE-674A-A022-6B6CAC4728B0}" destId="{03749D70-9E34-2446-8F2B-A80CECDBE9CD}" srcOrd="0" destOrd="0" presId="urn:microsoft.com/office/officeart/2005/8/layout/hierarchy6"/>
    <dgm:cxn modelId="{0BF46644-BE7B-A24E-83AB-AF441347DCAC}" srcId="{2F5E5166-8386-4F41-887C-51C8ECB0BA41}" destId="{CFBC6124-0ADE-674A-A022-6B6CAC4728B0}" srcOrd="0" destOrd="0" parTransId="{B1B874BB-1A1F-6A40-95E1-A190130BD17E}" sibTransId="{8BC73567-714A-D444-AB5E-8C93A36C898F}"/>
    <dgm:cxn modelId="{01796929-BEF2-CD4E-BD0D-8488B165C02F}" type="presOf" srcId="{150198E5-502F-2544-84F4-A4FCB4667675}" destId="{19A182CD-A7EA-8746-B638-10EA1BAA9971}" srcOrd="0" destOrd="0" presId="urn:microsoft.com/office/officeart/2005/8/layout/hierarchy6"/>
    <dgm:cxn modelId="{3BC21D69-9C27-5748-9771-813025D7B99D}" srcId="{D8D7F49F-B6DF-634B-B4BB-61DDE7298D59}" destId="{150198E5-502F-2544-84F4-A4FCB4667675}" srcOrd="0" destOrd="0" parTransId="{194CF5C0-0806-6F47-98B4-EC42A588930C}" sibTransId="{67A37ED6-DACD-0B49-9C92-A36FDC827BFC}"/>
    <dgm:cxn modelId="{6A8FF1F0-0017-E443-8D4D-3C87A70DB102}" srcId="{D8D7F49F-B6DF-634B-B4BB-61DDE7298D59}" destId="{D8BAE5F9-1E0D-0647-B6C7-C5B73193B909}" srcOrd="2" destOrd="0" parTransId="{5168F3F4-C716-E24E-80CB-6B72F9F043B3}" sibTransId="{2D90793F-32C6-124C-B4FE-7305FFED26AD}"/>
    <dgm:cxn modelId="{06B29245-F369-C14D-986C-9F43A9ECFE7B}" type="presOf" srcId="{97100731-D4BC-944B-B616-9C60C475584B}" destId="{64CA01C8-F9A6-E848-93A4-E64F1CB31847}" srcOrd="1" destOrd="0" presId="urn:microsoft.com/office/officeart/2005/8/layout/hierarchy6"/>
    <dgm:cxn modelId="{FD89429A-68DB-BF43-8BF8-EEF498CCC75C}" srcId="{2F5E5166-8386-4F41-887C-51C8ECB0BA41}" destId="{F45B53FC-E78C-C84F-A45D-4A2612981F32}" srcOrd="1" destOrd="0" parTransId="{3EE59426-8837-7842-805B-670258742F9F}" sibTransId="{2B012396-0AA4-7544-AB51-B56EEAECE6C9}"/>
    <dgm:cxn modelId="{E6B416F4-D365-624F-A60E-AFF9DEC3AE71}" type="presParOf" srcId="{88B00C29-BF06-D94C-988C-7773AF77FD8B}" destId="{DA655C3D-39FF-244A-B8AA-83B9C48AEC86}" srcOrd="0" destOrd="0" presId="urn:microsoft.com/office/officeart/2005/8/layout/hierarchy6"/>
    <dgm:cxn modelId="{4E05A7C5-D1D0-4649-A554-28E4AB66567D}" type="presParOf" srcId="{DA655C3D-39FF-244A-B8AA-83B9C48AEC86}" destId="{31D7BF13-F65C-0348-9CF0-474A0FD1CC9B}" srcOrd="0" destOrd="0" presId="urn:microsoft.com/office/officeart/2005/8/layout/hierarchy6"/>
    <dgm:cxn modelId="{002D5B10-E7B8-9445-BD6F-10D6FEDE8940}" type="presParOf" srcId="{DA655C3D-39FF-244A-B8AA-83B9C48AEC86}" destId="{FAA75268-1A7D-4F4E-9C14-68B572192A3B}" srcOrd="1" destOrd="0" presId="urn:microsoft.com/office/officeart/2005/8/layout/hierarchy6"/>
    <dgm:cxn modelId="{CC26F10A-6B8D-324D-8A09-B86BE77099F5}" type="presParOf" srcId="{FAA75268-1A7D-4F4E-9C14-68B572192A3B}" destId="{5FB689F6-5227-F34E-BE2B-C9FB75D7EDAE}" srcOrd="0" destOrd="0" presId="urn:microsoft.com/office/officeart/2005/8/layout/hierarchy6"/>
    <dgm:cxn modelId="{20D09EA0-4E17-E345-9AFD-023DFB989274}" type="presParOf" srcId="{5FB689F6-5227-F34E-BE2B-C9FB75D7EDAE}" destId="{19A182CD-A7EA-8746-B638-10EA1BAA9971}" srcOrd="0" destOrd="0" presId="urn:microsoft.com/office/officeart/2005/8/layout/hierarchy6"/>
    <dgm:cxn modelId="{3D644FEE-E900-5344-86E2-F7AFF3E11E3A}" type="presParOf" srcId="{5FB689F6-5227-F34E-BE2B-C9FB75D7EDAE}" destId="{1B5B0B4F-F7A9-474D-B581-86A5DD0929C1}" srcOrd="1" destOrd="0" presId="urn:microsoft.com/office/officeart/2005/8/layout/hierarchy6"/>
    <dgm:cxn modelId="{4CAB24D7-CB9E-B243-86A9-EDB27AEF1BEF}" type="presParOf" srcId="{1B5B0B4F-F7A9-474D-B581-86A5DD0929C1}" destId="{585882CB-CD7A-3B4E-B0EA-5B415B23FBA2}" srcOrd="0" destOrd="0" presId="urn:microsoft.com/office/officeart/2005/8/layout/hierarchy6"/>
    <dgm:cxn modelId="{CC3518DB-F8B6-3D48-A60F-387D71CB2EE4}" type="presParOf" srcId="{1B5B0B4F-F7A9-474D-B581-86A5DD0929C1}" destId="{C082C84E-7F1A-FA4F-83F3-33789142A0D7}" srcOrd="1" destOrd="0" presId="urn:microsoft.com/office/officeart/2005/8/layout/hierarchy6"/>
    <dgm:cxn modelId="{D201B2E6-050C-3841-885B-3604E877FEC9}" type="presParOf" srcId="{C082C84E-7F1A-FA4F-83F3-33789142A0D7}" destId="{8428F8F1-9370-3A4D-B9B4-C956B949042A}" srcOrd="0" destOrd="0" presId="urn:microsoft.com/office/officeart/2005/8/layout/hierarchy6"/>
    <dgm:cxn modelId="{2929138A-0EED-8C42-AED4-0296988F8CFF}" type="presParOf" srcId="{C082C84E-7F1A-FA4F-83F3-33789142A0D7}" destId="{5B7452D8-D272-9245-9E4F-4A6F4469F33E}" srcOrd="1" destOrd="0" presId="urn:microsoft.com/office/officeart/2005/8/layout/hierarchy6"/>
    <dgm:cxn modelId="{A4C256A3-E187-6146-8BE9-223067580A6C}" type="presParOf" srcId="{5B7452D8-D272-9245-9E4F-4A6F4469F33E}" destId="{93CBC3DE-8B26-0443-8866-92597E46EB87}" srcOrd="0" destOrd="0" presId="urn:microsoft.com/office/officeart/2005/8/layout/hierarchy6"/>
    <dgm:cxn modelId="{F0F8D5F8-B66D-BC41-80BE-21010C529076}" type="presParOf" srcId="{5B7452D8-D272-9245-9E4F-4A6F4469F33E}" destId="{7ACE182A-48B1-0444-A233-96AF41CE2D79}" srcOrd="1" destOrd="0" presId="urn:microsoft.com/office/officeart/2005/8/layout/hierarchy6"/>
    <dgm:cxn modelId="{AF629129-5411-834E-961D-00089A64E128}" type="presParOf" srcId="{7ACE182A-48B1-0444-A233-96AF41CE2D79}" destId="{80783601-615C-1D41-AB7B-BA73B1BB2B24}" srcOrd="0" destOrd="0" presId="urn:microsoft.com/office/officeart/2005/8/layout/hierarchy6"/>
    <dgm:cxn modelId="{6153A845-DCD4-A844-A01B-2FD82FDAC0E7}" type="presParOf" srcId="{7ACE182A-48B1-0444-A233-96AF41CE2D79}" destId="{6E1DB436-5E23-B74B-B081-6BDCE749BFEE}" srcOrd="1" destOrd="0" presId="urn:microsoft.com/office/officeart/2005/8/layout/hierarchy6"/>
    <dgm:cxn modelId="{93F10D86-929F-8D4E-B8BD-4544EEBCAC83}" type="presParOf" srcId="{5B7452D8-D272-9245-9E4F-4A6F4469F33E}" destId="{09F10BC3-3EA3-9F4A-A439-A67E7FA32153}" srcOrd="2" destOrd="0" presId="urn:microsoft.com/office/officeart/2005/8/layout/hierarchy6"/>
    <dgm:cxn modelId="{82843D09-2C76-9644-96D7-56E7BECEF798}" type="presParOf" srcId="{5B7452D8-D272-9245-9E4F-4A6F4469F33E}" destId="{B0F082B1-B33B-8D47-873C-739C01547F26}" srcOrd="3" destOrd="0" presId="urn:microsoft.com/office/officeart/2005/8/layout/hierarchy6"/>
    <dgm:cxn modelId="{5D2AA53F-4EE6-1B41-AC6D-731DE156CF59}" type="presParOf" srcId="{B0F082B1-B33B-8D47-873C-739C01547F26}" destId="{075EED28-BA33-6042-8E30-307E56F08701}" srcOrd="0" destOrd="0" presId="urn:microsoft.com/office/officeart/2005/8/layout/hierarchy6"/>
    <dgm:cxn modelId="{7DB60CD4-E98F-894C-8513-0BB5C522AF31}" type="presParOf" srcId="{B0F082B1-B33B-8D47-873C-739C01547F26}" destId="{6A2DF2EB-7B2E-A946-83A1-92480E99DEFE}" srcOrd="1" destOrd="0" presId="urn:microsoft.com/office/officeart/2005/8/layout/hierarchy6"/>
    <dgm:cxn modelId="{CCA98B10-EE9F-8D4D-B86F-F04E679411D4}" type="presParOf" srcId="{1B5B0B4F-F7A9-474D-B581-86A5DD0929C1}" destId="{54531A74-3195-4E4D-9314-86793B38884B}" srcOrd="2" destOrd="0" presId="urn:microsoft.com/office/officeart/2005/8/layout/hierarchy6"/>
    <dgm:cxn modelId="{BBB57ED3-7087-724C-91FF-FB2612192F38}" type="presParOf" srcId="{1B5B0B4F-F7A9-474D-B581-86A5DD0929C1}" destId="{197BA373-A9A3-0E49-8DE4-E135159AF597}" srcOrd="3" destOrd="0" presId="urn:microsoft.com/office/officeart/2005/8/layout/hierarchy6"/>
    <dgm:cxn modelId="{6D67D85C-60D1-F345-A7D5-A8A40F39ED97}" type="presParOf" srcId="{197BA373-A9A3-0E49-8DE4-E135159AF597}" destId="{3DC17CB7-FA2E-FA4C-8197-FC23872B2481}" srcOrd="0" destOrd="0" presId="urn:microsoft.com/office/officeart/2005/8/layout/hierarchy6"/>
    <dgm:cxn modelId="{302DACB4-54FC-BC46-94AE-A6F6F71DC6E5}" type="presParOf" srcId="{197BA373-A9A3-0E49-8DE4-E135159AF597}" destId="{F964E879-1EF3-2C4B-B946-FD33DE8250AF}" srcOrd="1" destOrd="0" presId="urn:microsoft.com/office/officeart/2005/8/layout/hierarchy6"/>
    <dgm:cxn modelId="{68650F7B-81D7-9143-92B3-5CB3715AD4C2}" type="presParOf" srcId="{F964E879-1EF3-2C4B-B946-FD33DE8250AF}" destId="{8FBDC62D-8DE3-FB4E-A6AC-D697728C0A2F}" srcOrd="0" destOrd="0" presId="urn:microsoft.com/office/officeart/2005/8/layout/hierarchy6"/>
    <dgm:cxn modelId="{9BB4251D-2C67-F946-A3DB-E48D37AF89B8}" type="presParOf" srcId="{F964E879-1EF3-2C4B-B946-FD33DE8250AF}" destId="{6083B872-86B5-284D-B4BD-3481B5303E5D}" srcOrd="1" destOrd="0" presId="urn:microsoft.com/office/officeart/2005/8/layout/hierarchy6"/>
    <dgm:cxn modelId="{75E6F1C9-F3AA-4742-9629-D8E306944E63}" type="presParOf" srcId="{6083B872-86B5-284D-B4BD-3481B5303E5D}" destId="{03749D70-9E34-2446-8F2B-A80CECDBE9CD}" srcOrd="0" destOrd="0" presId="urn:microsoft.com/office/officeart/2005/8/layout/hierarchy6"/>
    <dgm:cxn modelId="{D81B0655-DD21-184F-9BCF-12192BB06D36}" type="presParOf" srcId="{6083B872-86B5-284D-B4BD-3481B5303E5D}" destId="{7371D128-AC4E-DE45-A2CD-2B7DD5C3BE39}" srcOrd="1" destOrd="0" presId="urn:microsoft.com/office/officeart/2005/8/layout/hierarchy6"/>
    <dgm:cxn modelId="{24ABA9D6-6250-954F-B104-93A026CB5116}" type="presParOf" srcId="{F964E879-1EF3-2C4B-B946-FD33DE8250AF}" destId="{5B1D81A1-D7CB-8741-8E74-E618D8F18A5B}" srcOrd="2" destOrd="0" presId="urn:microsoft.com/office/officeart/2005/8/layout/hierarchy6"/>
    <dgm:cxn modelId="{35A35CF7-D075-194D-A3FA-CE00C2DCDE94}" type="presParOf" srcId="{F964E879-1EF3-2C4B-B946-FD33DE8250AF}" destId="{96D1B063-0AEF-1142-94A1-102E36D537D3}" srcOrd="3" destOrd="0" presId="urn:microsoft.com/office/officeart/2005/8/layout/hierarchy6"/>
    <dgm:cxn modelId="{3B86D7E9-C424-6646-BC01-86D8E546477A}" type="presParOf" srcId="{96D1B063-0AEF-1142-94A1-102E36D537D3}" destId="{843DC382-E0AD-C24A-9F92-601DF08B41AF}" srcOrd="0" destOrd="0" presId="urn:microsoft.com/office/officeart/2005/8/layout/hierarchy6"/>
    <dgm:cxn modelId="{08B1C27D-CC39-634F-B1FE-CA7D65E673F5}" type="presParOf" srcId="{96D1B063-0AEF-1142-94A1-102E36D537D3}" destId="{0FB9D11F-0252-AB42-88CD-509F8DE1C4C7}" srcOrd="1" destOrd="0" presId="urn:microsoft.com/office/officeart/2005/8/layout/hierarchy6"/>
    <dgm:cxn modelId="{6AED3F2A-61BB-B54D-833E-4F815D0F8F88}" type="presParOf" srcId="{88B00C29-BF06-D94C-988C-7773AF77FD8B}" destId="{C221C819-4C5A-8043-B5D8-5A9CDA87736B}" srcOrd="1" destOrd="0" presId="urn:microsoft.com/office/officeart/2005/8/layout/hierarchy6"/>
    <dgm:cxn modelId="{2212FF58-2E10-C648-A181-4C1130F9F65A}" type="presParOf" srcId="{C221C819-4C5A-8043-B5D8-5A9CDA87736B}" destId="{7A6547A0-3E84-C741-BD93-D03786F49609}" srcOrd="0" destOrd="0" presId="urn:microsoft.com/office/officeart/2005/8/layout/hierarchy6"/>
    <dgm:cxn modelId="{FE84762A-8DA7-5E44-9FC5-1B91A75BD388}" type="presParOf" srcId="{7A6547A0-3E84-C741-BD93-D03786F49609}" destId="{35D991CF-1D2F-BB4D-9D4A-7FFB775ACCE6}" srcOrd="0" destOrd="0" presId="urn:microsoft.com/office/officeart/2005/8/layout/hierarchy6"/>
    <dgm:cxn modelId="{D0E52895-E401-224F-97AB-D5541EEA46BA}" type="presParOf" srcId="{7A6547A0-3E84-C741-BD93-D03786F49609}" destId="{64CA01C8-F9A6-E848-93A4-E64F1CB31847}" srcOrd="1" destOrd="0" presId="urn:microsoft.com/office/officeart/2005/8/layout/hierarchy6"/>
    <dgm:cxn modelId="{A2621A08-1A02-4349-98C9-D8A416EA8857}" type="presParOf" srcId="{C221C819-4C5A-8043-B5D8-5A9CDA87736B}" destId="{E7840716-7DBD-754F-B58C-D43EF4B861C1}" srcOrd="1" destOrd="0" presId="urn:microsoft.com/office/officeart/2005/8/layout/hierarchy6"/>
    <dgm:cxn modelId="{79E09A42-415E-384A-9D88-B8E9FE3478BA}" type="presParOf" srcId="{E7840716-7DBD-754F-B58C-D43EF4B861C1}" destId="{BA42BF1C-6C5B-6F4A-ABE4-6372FFB5D746}" srcOrd="0" destOrd="0" presId="urn:microsoft.com/office/officeart/2005/8/layout/hierarchy6"/>
    <dgm:cxn modelId="{D1E87A39-2EA4-6340-BE01-BB4D2071285A}" type="presParOf" srcId="{C221C819-4C5A-8043-B5D8-5A9CDA87736B}" destId="{CDC7B28C-8119-5649-BC83-2E9AE00A231B}" srcOrd="2" destOrd="0" presId="urn:microsoft.com/office/officeart/2005/8/layout/hierarchy6"/>
    <dgm:cxn modelId="{631D3608-9BFA-9647-BB69-8A04056F399A}" type="presParOf" srcId="{CDC7B28C-8119-5649-BC83-2E9AE00A231B}" destId="{65AE6E21-1CCB-084A-9226-060A53E10781}" srcOrd="0" destOrd="0" presId="urn:microsoft.com/office/officeart/2005/8/layout/hierarchy6"/>
    <dgm:cxn modelId="{DFCA9920-3762-A84B-863A-94619347ECE4}" type="presParOf" srcId="{CDC7B28C-8119-5649-BC83-2E9AE00A231B}" destId="{18633A42-4981-D943-BE93-A24CB1C484C5}" srcOrd="1" destOrd="0" presId="urn:microsoft.com/office/officeart/2005/8/layout/hierarchy6"/>
    <dgm:cxn modelId="{F38D26CB-C6BB-7C4C-9958-E2C483C5FC93}" type="presParOf" srcId="{C221C819-4C5A-8043-B5D8-5A9CDA87736B}" destId="{4AA153F5-FCB0-1F42-ADC5-DE64B4AD1EC0}" srcOrd="3" destOrd="0" presId="urn:microsoft.com/office/officeart/2005/8/layout/hierarchy6"/>
    <dgm:cxn modelId="{22AC38AE-D099-6F44-8844-BC0611C2EBBE}" type="presParOf" srcId="{4AA153F5-FCB0-1F42-ADC5-DE64B4AD1EC0}" destId="{880A69BD-F79B-8045-BE8A-F13906BAB7E7}" srcOrd="0" destOrd="0" presId="urn:microsoft.com/office/officeart/2005/8/layout/hierarchy6"/>
    <dgm:cxn modelId="{6BE238EF-6572-B041-A955-D3E478BFC52D}" type="presParOf" srcId="{C221C819-4C5A-8043-B5D8-5A9CDA87736B}" destId="{653E28D1-E4EE-E242-96DF-F8E7066A9DB3}" srcOrd="4" destOrd="0" presId="urn:microsoft.com/office/officeart/2005/8/layout/hierarchy6"/>
    <dgm:cxn modelId="{AFAB930D-C94D-D04D-8793-4F1F01181C61}" type="presParOf" srcId="{653E28D1-E4EE-E242-96DF-F8E7066A9DB3}" destId="{57A05BD5-F1B4-B741-8B02-668855C1890F}" srcOrd="0" destOrd="0" presId="urn:microsoft.com/office/officeart/2005/8/layout/hierarchy6"/>
    <dgm:cxn modelId="{CF66729C-86CA-3342-88B7-D78E1D5BDD60}" type="presParOf" srcId="{653E28D1-E4EE-E242-96DF-F8E7066A9DB3}" destId="{7BE0AF86-9037-8C4B-89C0-FC5E61B5ACA4}"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BF424F-957C-8442-A3DF-8E03B2418C2F}" type="doc">
      <dgm:prSet loTypeId="urn:microsoft.com/office/officeart/2005/8/layout/chevron1" loCatId="" qsTypeId="urn:microsoft.com/office/officeart/2005/8/quickstyle/simple1" qsCatId="simple" csTypeId="urn:microsoft.com/office/officeart/2005/8/colors/accent1_2" csCatId="accent1" phldr="1"/>
      <dgm:spPr/>
    </dgm:pt>
    <dgm:pt modelId="{8F066506-AC34-0B47-9862-92E003221208}">
      <dgm:prSet phldrT="[Text]"/>
      <dgm:spPr/>
      <dgm:t>
        <a:bodyPr/>
        <a:lstStyle/>
        <a:p>
          <a:r>
            <a:rPr lang="en-US" b="1" dirty="0" smtClean="0">
              <a:solidFill>
                <a:srgbClr val="FFFF00"/>
              </a:solidFill>
            </a:rPr>
            <a:t>Taxonomy of Soft-Costs Knowledge System</a:t>
          </a:r>
          <a:endParaRPr lang="en-US" b="1" dirty="0">
            <a:solidFill>
              <a:srgbClr val="FFFF00"/>
            </a:solidFill>
          </a:endParaRPr>
        </a:p>
      </dgm:t>
    </dgm:pt>
    <dgm:pt modelId="{469284C3-BCA0-2C43-B3D9-ECBFB94C2506}" type="parTrans" cxnId="{B00893F0-BC05-E54F-9579-E130E1D8130B}">
      <dgm:prSet/>
      <dgm:spPr/>
      <dgm:t>
        <a:bodyPr/>
        <a:lstStyle/>
        <a:p>
          <a:endParaRPr lang="en-US"/>
        </a:p>
      </dgm:t>
    </dgm:pt>
    <dgm:pt modelId="{9D659BA2-D263-444D-A30A-C8ED071543B3}" type="sibTrans" cxnId="{B00893F0-BC05-E54F-9579-E130E1D8130B}">
      <dgm:prSet/>
      <dgm:spPr/>
      <dgm:t>
        <a:bodyPr/>
        <a:lstStyle/>
        <a:p>
          <a:endParaRPr lang="en-US"/>
        </a:p>
      </dgm:t>
    </dgm:pt>
    <dgm:pt modelId="{BAF17260-AE85-764F-8722-3D813292C8BE}">
      <dgm:prSet phldrT="[Text]"/>
      <dgm:spPr/>
      <dgm:t>
        <a:bodyPr/>
        <a:lstStyle/>
        <a:p>
          <a:r>
            <a:rPr lang="en-US" b="1" dirty="0" smtClean="0">
              <a:solidFill>
                <a:srgbClr val="FFFF00"/>
              </a:solidFill>
            </a:rPr>
            <a:t>Processes of Knowledge Production and Acquisition</a:t>
          </a:r>
          <a:endParaRPr lang="en-US" b="1" dirty="0">
            <a:solidFill>
              <a:srgbClr val="FFFF00"/>
            </a:solidFill>
          </a:endParaRPr>
        </a:p>
      </dgm:t>
    </dgm:pt>
    <dgm:pt modelId="{EE891513-02F6-A743-8224-DAC4DE76952C}" type="parTrans" cxnId="{48D4C780-6035-0A4F-BAE4-4D1F7C1409CD}">
      <dgm:prSet/>
      <dgm:spPr/>
      <dgm:t>
        <a:bodyPr/>
        <a:lstStyle/>
        <a:p>
          <a:endParaRPr lang="en-US"/>
        </a:p>
      </dgm:t>
    </dgm:pt>
    <dgm:pt modelId="{9A9A02F0-A6EF-0B48-A6BF-00A498A59B77}" type="sibTrans" cxnId="{48D4C780-6035-0A4F-BAE4-4D1F7C1409CD}">
      <dgm:prSet/>
      <dgm:spPr/>
      <dgm:t>
        <a:bodyPr/>
        <a:lstStyle/>
        <a:p>
          <a:endParaRPr lang="en-US"/>
        </a:p>
      </dgm:t>
    </dgm:pt>
    <dgm:pt modelId="{E1945FC7-E593-3149-B768-A8DABE0D42DD}">
      <dgm:prSet phldrT="[Text]"/>
      <dgm:spPr/>
      <dgm:t>
        <a:bodyPr/>
        <a:lstStyle/>
        <a:p>
          <a:r>
            <a:rPr lang="en-US" b="1" dirty="0" smtClean="0">
              <a:solidFill>
                <a:srgbClr val="FFFF00"/>
              </a:solidFill>
            </a:rPr>
            <a:t>Actors and Their Network</a:t>
          </a:r>
          <a:endParaRPr lang="en-US" b="1" dirty="0">
            <a:solidFill>
              <a:srgbClr val="FFFF00"/>
            </a:solidFill>
          </a:endParaRPr>
        </a:p>
      </dgm:t>
    </dgm:pt>
    <dgm:pt modelId="{D234EBEA-246E-824E-8487-D36B738F8FEE}" type="parTrans" cxnId="{4404EFCF-70C3-FB4F-8417-594ABBE5297F}">
      <dgm:prSet/>
      <dgm:spPr/>
      <dgm:t>
        <a:bodyPr/>
        <a:lstStyle/>
        <a:p>
          <a:endParaRPr lang="en-US"/>
        </a:p>
      </dgm:t>
    </dgm:pt>
    <dgm:pt modelId="{B660A9E4-40D0-AD4D-9008-561DA4178ECF}" type="sibTrans" cxnId="{4404EFCF-70C3-FB4F-8417-594ABBE5297F}">
      <dgm:prSet/>
      <dgm:spPr/>
      <dgm:t>
        <a:bodyPr/>
        <a:lstStyle/>
        <a:p>
          <a:endParaRPr lang="en-US"/>
        </a:p>
      </dgm:t>
    </dgm:pt>
    <dgm:pt modelId="{D0A8F7A4-849E-DE4D-8D36-D8EE386AB97E}">
      <dgm:prSet/>
      <dgm:spPr/>
      <dgm:t>
        <a:bodyPr/>
        <a:lstStyle/>
        <a:p>
          <a:r>
            <a:rPr lang="en-US" b="1" dirty="0" smtClean="0">
              <a:solidFill>
                <a:srgbClr val="FFFF00"/>
              </a:solidFill>
            </a:rPr>
            <a:t>Spillover Measurement</a:t>
          </a:r>
          <a:endParaRPr lang="en-US" b="1" dirty="0">
            <a:solidFill>
              <a:srgbClr val="FFFF00"/>
            </a:solidFill>
          </a:endParaRPr>
        </a:p>
      </dgm:t>
    </dgm:pt>
    <dgm:pt modelId="{F8FFAE74-B6FC-1A44-8433-A6553AC61B8E}" type="parTrans" cxnId="{FCB7E3E9-7088-434F-8BE8-987DC9750E53}">
      <dgm:prSet/>
      <dgm:spPr/>
      <dgm:t>
        <a:bodyPr/>
        <a:lstStyle/>
        <a:p>
          <a:endParaRPr lang="en-US"/>
        </a:p>
      </dgm:t>
    </dgm:pt>
    <dgm:pt modelId="{A233C9BC-CF94-7345-B7D6-DF6146D76B5A}" type="sibTrans" cxnId="{FCB7E3E9-7088-434F-8BE8-987DC9750E53}">
      <dgm:prSet/>
      <dgm:spPr/>
      <dgm:t>
        <a:bodyPr/>
        <a:lstStyle/>
        <a:p>
          <a:endParaRPr lang="en-US"/>
        </a:p>
      </dgm:t>
    </dgm:pt>
    <dgm:pt modelId="{F34AB956-6F34-624F-8F52-6AED74357D13}">
      <dgm:prSet/>
      <dgm:spPr/>
      <dgm:t>
        <a:bodyPr/>
        <a:lstStyle/>
        <a:p>
          <a:r>
            <a:rPr lang="en-US" b="1" dirty="0" smtClean="0">
              <a:solidFill>
                <a:srgbClr val="FFFF00"/>
              </a:solidFill>
            </a:rPr>
            <a:t>Spillover Mechanisms</a:t>
          </a:r>
          <a:endParaRPr lang="en-US" b="1" dirty="0">
            <a:solidFill>
              <a:srgbClr val="FFFF00"/>
            </a:solidFill>
          </a:endParaRPr>
        </a:p>
      </dgm:t>
    </dgm:pt>
    <dgm:pt modelId="{A46E91E0-B98D-8B48-B1CB-809ABBBFD06D}" type="parTrans" cxnId="{90A6B751-DBC6-2B4D-95C5-76F64095AC18}">
      <dgm:prSet/>
      <dgm:spPr/>
      <dgm:t>
        <a:bodyPr/>
        <a:lstStyle/>
        <a:p>
          <a:endParaRPr lang="en-US"/>
        </a:p>
      </dgm:t>
    </dgm:pt>
    <dgm:pt modelId="{443B9C1C-D117-5143-AC28-EED007E79663}" type="sibTrans" cxnId="{90A6B751-DBC6-2B4D-95C5-76F64095AC18}">
      <dgm:prSet/>
      <dgm:spPr/>
      <dgm:t>
        <a:bodyPr/>
        <a:lstStyle/>
        <a:p>
          <a:endParaRPr lang="en-US"/>
        </a:p>
      </dgm:t>
    </dgm:pt>
    <dgm:pt modelId="{56B877AB-D638-4D43-91F0-FD48C24A589A}" type="pres">
      <dgm:prSet presAssocID="{86BF424F-957C-8442-A3DF-8E03B2418C2F}" presName="Name0" presStyleCnt="0">
        <dgm:presLayoutVars>
          <dgm:dir/>
          <dgm:animLvl val="lvl"/>
          <dgm:resizeHandles val="exact"/>
        </dgm:presLayoutVars>
      </dgm:prSet>
      <dgm:spPr/>
    </dgm:pt>
    <dgm:pt modelId="{46A7B52C-8611-F04B-9F39-A220AC7B6F64}" type="pres">
      <dgm:prSet presAssocID="{8F066506-AC34-0B47-9862-92E003221208}" presName="parTxOnly" presStyleLbl="node1" presStyleIdx="0" presStyleCnt="5">
        <dgm:presLayoutVars>
          <dgm:chMax val="0"/>
          <dgm:chPref val="0"/>
          <dgm:bulletEnabled val="1"/>
        </dgm:presLayoutVars>
      </dgm:prSet>
      <dgm:spPr/>
      <dgm:t>
        <a:bodyPr/>
        <a:lstStyle/>
        <a:p>
          <a:endParaRPr lang="en-US"/>
        </a:p>
      </dgm:t>
    </dgm:pt>
    <dgm:pt modelId="{4650B554-1050-FD48-A4AF-1B31F7126CA0}" type="pres">
      <dgm:prSet presAssocID="{9D659BA2-D263-444D-A30A-C8ED071543B3}" presName="parTxOnlySpace" presStyleCnt="0"/>
      <dgm:spPr/>
    </dgm:pt>
    <dgm:pt modelId="{D0A9E7F0-85E2-8640-A44B-B46AA2E42BAE}" type="pres">
      <dgm:prSet presAssocID="{BAF17260-AE85-764F-8722-3D813292C8BE}" presName="parTxOnly" presStyleLbl="node1" presStyleIdx="1" presStyleCnt="5">
        <dgm:presLayoutVars>
          <dgm:chMax val="0"/>
          <dgm:chPref val="0"/>
          <dgm:bulletEnabled val="1"/>
        </dgm:presLayoutVars>
      </dgm:prSet>
      <dgm:spPr/>
      <dgm:t>
        <a:bodyPr/>
        <a:lstStyle/>
        <a:p>
          <a:endParaRPr lang="en-US"/>
        </a:p>
      </dgm:t>
    </dgm:pt>
    <dgm:pt modelId="{21E48DA3-66AC-064F-9DE4-224C8109C5FE}" type="pres">
      <dgm:prSet presAssocID="{9A9A02F0-A6EF-0B48-A6BF-00A498A59B77}" presName="parTxOnlySpace" presStyleCnt="0"/>
      <dgm:spPr/>
    </dgm:pt>
    <dgm:pt modelId="{0C1904DF-6A5E-CC4E-B211-855EED3D65F3}" type="pres">
      <dgm:prSet presAssocID="{E1945FC7-E593-3149-B768-A8DABE0D42DD}" presName="parTxOnly" presStyleLbl="node1" presStyleIdx="2" presStyleCnt="5">
        <dgm:presLayoutVars>
          <dgm:chMax val="0"/>
          <dgm:chPref val="0"/>
          <dgm:bulletEnabled val="1"/>
        </dgm:presLayoutVars>
      </dgm:prSet>
      <dgm:spPr/>
      <dgm:t>
        <a:bodyPr/>
        <a:lstStyle/>
        <a:p>
          <a:endParaRPr lang="en-US"/>
        </a:p>
      </dgm:t>
    </dgm:pt>
    <dgm:pt modelId="{C9545657-6C65-2849-9337-0D07C15D3F59}" type="pres">
      <dgm:prSet presAssocID="{B660A9E4-40D0-AD4D-9008-561DA4178ECF}" presName="parTxOnlySpace" presStyleCnt="0"/>
      <dgm:spPr/>
    </dgm:pt>
    <dgm:pt modelId="{E5B07C84-99C8-9C42-BD02-DDB38BFC720E}" type="pres">
      <dgm:prSet presAssocID="{D0A8F7A4-849E-DE4D-8D36-D8EE386AB97E}" presName="parTxOnly" presStyleLbl="node1" presStyleIdx="3" presStyleCnt="5">
        <dgm:presLayoutVars>
          <dgm:chMax val="0"/>
          <dgm:chPref val="0"/>
          <dgm:bulletEnabled val="1"/>
        </dgm:presLayoutVars>
      </dgm:prSet>
      <dgm:spPr/>
      <dgm:t>
        <a:bodyPr/>
        <a:lstStyle/>
        <a:p>
          <a:endParaRPr lang="en-US"/>
        </a:p>
      </dgm:t>
    </dgm:pt>
    <dgm:pt modelId="{D59BBE30-9F7F-FA47-A50E-A1EDBDD2F944}" type="pres">
      <dgm:prSet presAssocID="{A233C9BC-CF94-7345-B7D6-DF6146D76B5A}" presName="parTxOnlySpace" presStyleCnt="0"/>
      <dgm:spPr/>
    </dgm:pt>
    <dgm:pt modelId="{413E4CB9-D840-714C-8B07-116A074BB4BC}" type="pres">
      <dgm:prSet presAssocID="{F34AB956-6F34-624F-8F52-6AED74357D13}" presName="parTxOnly" presStyleLbl="node1" presStyleIdx="4" presStyleCnt="5">
        <dgm:presLayoutVars>
          <dgm:chMax val="0"/>
          <dgm:chPref val="0"/>
          <dgm:bulletEnabled val="1"/>
        </dgm:presLayoutVars>
      </dgm:prSet>
      <dgm:spPr/>
      <dgm:t>
        <a:bodyPr/>
        <a:lstStyle/>
        <a:p>
          <a:endParaRPr lang="en-US"/>
        </a:p>
      </dgm:t>
    </dgm:pt>
  </dgm:ptLst>
  <dgm:cxnLst>
    <dgm:cxn modelId="{62CC91FD-2E44-6348-9593-8B09E022A213}" type="presOf" srcId="{86BF424F-957C-8442-A3DF-8E03B2418C2F}" destId="{56B877AB-D638-4D43-91F0-FD48C24A589A}" srcOrd="0" destOrd="0" presId="urn:microsoft.com/office/officeart/2005/8/layout/chevron1"/>
    <dgm:cxn modelId="{46B9F8B4-1AA9-C845-BB63-14511DEB2427}" type="presOf" srcId="{E1945FC7-E593-3149-B768-A8DABE0D42DD}" destId="{0C1904DF-6A5E-CC4E-B211-855EED3D65F3}" srcOrd="0" destOrd="0" presId="urn:microsoft.com/office/officeart/2005/8/layout/chevron1"/>
    <dgm:cxn modelId="{B00893F0-BC05-E54F-9579-E130E1D8130B}" srcId="{86BF424F-957C-8442-A3DF-8E03B2418C2F}" destId="{8F066506-AC34-0B47-9862-92E003221208}" srcOrd="0" destOrd="0" parTransId="{469284C3-BCA0-2C43-B3D9-ECBFB94C2506}" sibTransId="{9D659BA2-D263-444D-A30A-C8ED071543B3}"/>
    <dgm:cxn modelId="{4404EFCF-70C3-FB4F-8417-594ABBE5297F}" srcId="{86BF424F-957C-8442-A3DF-8E03B2418C2F}" destId="{E1945FC7-E593-3149-B768-A8DABE0D42DD}" srcOrd="2" destOrd="0" parTransId="{D234EBEA-246E-824E-8487-D36B738F8FEE}" sibTransId="{B660A9E4-40D0-AD4D-9008-561DA4178ECF}"/>
    <dgm:cxn modelId="{FCB7E3E9-7088-434F-8BE8-987DC9750E53}" srcId="{86BF424F-957C-8442-A3DF-8E03B2418C2F}" destId="{D0A8F7A4-849E-DE4D-8D36-D8EE386AB97E}" srcOrd="3" destOrd="0" parTransId="{F8FFAE74-B6FC-1A44-8433-A6553AC61B8E}" sibTransId="{A233C9BC-CF94-7345-B7D6-DF6146D76B5A}"/>
    <dgm:cxn modelId="{48D4C780-6035-0A4F-BAE4-4D1F7C1409CD}" srcId="{86BF424F-957C-8442-A3DF-8E03B2418C2F}" destId="{BAF17260-AE85-764F-8722-3D813292C8BE}" srcOrd="1" destOrd="0" parTransId="{EE891513-02F6-A743-8224-DAC4DE76952C}" sibTransId="{9A9A02F0-A6EF-0B48-A6BF-00A498A59B77}"/>
    <dgm:cxn modelId="{A8F1D344-C5CC-D64E-A7CD-305CDD3A1C3D}" type="presOf" srcId="{8F066506-AC34-0B47-9862-92E003221208}" destId="{46A7B52C-8611-F04B-9F39-A220AC7B6F64}" srcOrd="0" destOrd="0" presId="urn:microsoft.com/office/officeart/2005/8/layout/chevron1"/>
    <dgm:cxn modelId="{90A6B751-DBC6-2B4D-95C5-76F64095AC18}" srcId="{86BF424F-957C-8442-A3DF-8E03B2418C2F}" destId="{F34AB956-6F34-624F-8F52-6AED74357D13}" srcOrd="4" destOrd="0" parTransId="{A46E91E0-B98D-8B48-B1CB-809ABBBFD06D}" sibTransId="{443B9C1C-D117-5143-AC28-EED007E79663}"/>
    <dgm:cxn modelId="{CE5341B8-B05B-8A4C-B3D2-650EACDC8B0D}" type="presOf" srcId="{D0A8F7A4-849E-DE4D-8D36-D8EE386AB97E}" destId="{E5B07C84-99C8-9C42-BD02-DDB38BFC720E}" srcOrd="0" destOrd="0" presId="urn:microsoft.com/office/officeart/2005/8/layout/chevron1"/>
    <dgm:cxn modelId="{F287AF14-4EBC-FD4E-B746-3778A4EC317F}" type="presOf" srcId="{F34AB956-6F34-624F-8F52-6AED74357D13}" destId="{413E4CB9-D840-714C-8B07-116A074BB4BC}" srcOrd="0" destOrd="0" presId="urn:microsoft.com/office/officeart/2005/8/layout/chevron1"/>
    <dgm:cxn modelId="{1002D0AD-203B-2849-9D14-2A8C21716066}" type="presOf" srcId="{BAF17260-AE85-764F-8722-3D813292C8BE}" destId="{D0A9E7F0-85E2-8640-A44B-B46AA2E42BAE}" srcOrd="0" destOrd="0" presId="urn:microsoft.com/office/officeart/2005/8/layout/chevron1"/>
    <dgm:cxn modelId="{3835C20F-258C-1B47-B9E1-202A840DEC2F}" type="presParOf" srcId="{56B877AB-D638-4D43-91F0-FD48C24A589A}" destId="{46A7B52C-8611-F04B-9F39-A220AC7B6F64}" srcOrd="0" destOrd="0" presId="urn:microsoft.com/office/officeart/2005/8/layout/chevron1"/>
    <dgm:cxn modelId="{DD7949FD-2F0D-CC42-AEA0-0F48070C563E}" type="presParOf" srcId="{56B877AB-D638-4D43-91F0-FD48C24A589A}" destId="{4650B554-1050-FD48-A4AF-1B31F7126CA0}" srcOrd="1" destOrd="0" presId="urn:microsoft.com/office/officeart/2005/8/layout/chevron1"/>
    <dgm:cxn modelId="{12FF7B68-6866-6148-AC7B-A73B08F8C9BF}" type="presParOf" srcId="{56B877AB-D638-4D43-91F0-FD48C24A589A}" destId="{D0A9E7F0-85E2-8640-A44B-B46AA2E42BAE}" srcOrd="2" destOrd="0" presId="urn:microsoft.com/office/officeart/2005/8/layout/chevron1"/>
    <dgm:cxn modelId="{771E25ED-900F-E84E-B012-034CBD4AFB5A}" type="presParOf" srcId="{56B877AB-D638-4D43-91F0-FD48C24A589A}" destId="{21E48DA3-66AC-064F-9DE4-224C8109C5FE}" srcOrd="3" destOrd="0" presId="urn:microsoft.com/office/officeart/2005/8/layout/chevron1"/>
    <dgm:cxn modelId="{4773C4E3-CF66-BB47-BB89-AE02758BD5EB}" type="presParOf" srcId="{56B877AB-D638-4D43-91F0-FD48C24A589A}" destId="{0C1904DF-6A5E-CC4E-B211-855EED3D65F3}" srcOrd="4" destOrd="0" presId="urn:microsoft.com/office/officeart/2005/8/layout/chevron1"/>
    <dgm:cxn modelId="{35554745-6570-5B43-85C5-805C32618163}" type="presParOf" srcId="{56B877AB-D638-4D43-91F0-FD48C24A589A}" destId="{C9545657-6C65-2849-9337-0D07C15D3F59}" srcOrd="5" destOrd="0" presId="urn:microsoft.com/office/officeart/2005/8/layout/chevron1"/>
    <dgm:cxn modelId="{D5A80958-5D52-1440-A6A8-94923248850B}" type="presParOf" srcId="{56B877AB-D638-4D43-91F0-FD48C24A589A}" destId="{E5B07C84-99C8-9C42-BD02-DDB38BFC720E}" srcOrd="6" destOrd="0" presId="urn:microsoft.com/office/officeart/2005/8/layout/chevron1"/>
    <dgm:cxn modelId="{D5CC265A-1C33-2740-B6DA-9B2310108A3A}" type="presParOf" srcId="{56B877AB-D638-4D43-91F0-FD48C24A589A}" destId="{D59BBE30-9F7F-FA47-A50E-A1EDBDD2F944}" srcOrd="7" destOrd="0" presId="urn:microsoft.com/office/officeart/2005/8/layout/chevron1"/>
    <dgm:cxn modelId="{BA831A42-F78A-0243-8F1B-CC24A5BC5079}" type="presParOf" srcId="{56B877AB-D638-4D43-91F0-FD48C24A589A}" destId="{413E4CB9-D840-714C-8B07-116A074BB4BC}"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BF424F-957C-8442-A3DF-8E03B2418C2F}" type="doc">
      <dgm:prSet loTypeId="urn:microsoft.com/office/officeart/2005/8/layout/chevron1" loCatId="" qsTypeId="urn:microsoft.com/office/officeart/2005/8/quickstyle/simple1" qsCatId="simple" csTypeId="urn:microsoft.com/office/officeart/2005/8/colors/accent1_2" csCatId="accent1" phldr="1"/>
      <dgm:spPr/>
    </dgm:pt>
    <dgm:pt modelId="{8F066506-AC34-0B47-9862-92E003221208}">
      <dgm:prSet phldrT="[Text]"/>
      <dgm:spPr/>
      <dgm:t>
        <a:bodyPr/>
        <a:lstStyle/>
        <a:p>
          <a:r>
            <a:rPr lang="en-US" b="1" dirty="0" smtClean="0">
              <a:solidFill>
                <a:srgbClr val="FFFF00"/>
              </a:solidFill>
            </a:rPr>
            <a:t>Archival Research</a:t>
          </a:r>
          <a:endParaRPr lang="en-US" b="1" dirty="0">
            <a:solidFill>
              <a:srgbClr val="FFFF00"/>
            </a:solidFill>
          </a:endParaRPr>
        </a:p>
      </dgm:t>
    </dgm:pt>
    <dgm:pt modelId="{469284C3-BCA0-2C43-B3D9-ECBFB94C2506}" type="parTrans" cxnId="{B00893F0-BC05-E54F-9579-E130E1D8130B}">
      <dgm:prSet/>
      <dgm:spPr/>
      <dgm:t>
        <a:bodyPr/>
        <a:lstStyle/>
        <a:p>
          <a:endParaRPr lang="en-US"/>
        </a:p>
      </dgm:t>
    </dgm:pt>
    <dgm:pt modelId="{9D659BA2-D263-444D-A30A-C8ED071543B3}" type="sibTrans" cxnId="{B00893F0-BC05-E54F-9579-E130E1D8130B}">
      <dgm:prSet/>
      <dgm:spPr/>
      <dgm:t>
        <a:bodyPr/>
        <a:lstStyle/>
        <a:p>
          <a:endParaRPr lang="en-US"/>
        </a:p>
      </dgm:t>
    </dgm:pt>
    <dgm:pt modelId="{BAF17260-AE85-764F-8722-3D813292C8BE}">
      <dgm:prSet phldrT="[Text]"/>
      <dgm:spPr/>
      <dgm:t>
        <a:bodyPr/>
        <a:lstStyle/>
        <a:p>
          <a:r>
            <a:rPr lang="en-US" b="1" dirty="0" smtClean="0">
              <a:solidFill>
                <a:srgbClr val="FFFF00"/>
              </a:solidFill>
            </a:rPr>
            <a:t>Interviews &amp; Cases</a:t>
          </a:r>
          <a:endParaRPr lang="en-US" b="1" dirty="0">
            <a:solidFill>
              <a:srgbClr val="FFFF00"/>
            </a:solidFill>
          </a:endParaRPr>
        </a:p>
      </dgm:t>
    </dgm:pt>
    <dgm:pt modelId="{EE891513-02F6-A743-8224-DAC4DE76952C}" type="parTrans" cxnId="{48D4C780-6035-0A4F-BAE4-4D1F7C1409CD}">
      <dgm:prSet/>
      <dgm:spPr/>
      <dgm:t>
        <a:bodyPr/>
        <a:lstStyle/>
        <a:p>
          <a:endParaRPr lang="en-US"/>
        </a:p>
      </dgm:t>
    </dgm:pt>
    <dgm:pt modelId="{9A9A02F0-A6EF-0B48-A6BF-00A498A59B77}" type="sibTrans" cxnId="{48D4C780-6035-0A4F-BAE4-4D1F7C1409CD}">
      <dgm:prSet/>
      <dgm:spPr/>
      <dgm:t>
        <a:bodyPr/>
        <a:lstStyle/>
        <a:p>
          <a:endParaRPr lang="en-US"/>
        </a:p>
      </dgm:t>
    </dgm:pt>
    <dgm:pt modelId="{E1945FC7-E593-3149-B768-A8DABE0D42DD}">
      <dgm:prSet phldrT="[Text]"/>
      <dgm:spPr/>
      <dgm:t>
        <a:bodyPr/>
        <a:lstStyle/>
        <a:p>
          <a:r>
            <a:rPr lang="en-US" b="1" dirty="0" smtClean="0">
              <a:solidFill>
                <a:srgbClr val="FFFF00"/>
              </a:solidFill>
            </a:rPr>
            <a:t>Survey	</a:t>
          </a:r>
          <a:endParaRPr lang="en-US" b="1" dirty="0">
            <a:solidFill>
              <a:srgbClr val="FFFF00"/>
            </a:solidFill>
          </a:endParaRPr>
        </a:p>
      </dgm:t>
    </dgm:pt>
    <dgm:pt modelId="{D234EBEA-246E-824E-8487-D36B738F8FEE}" type="parTrans" cxnId="{4404EFCF-70C3-FB4F-8417-594ABBE5297F}">
      <dgm:prSet/>
      <dgm:spPr/>
      <dgm:t>
        <a:bodyPr/>
        <a:lstStyle/>
        <a:p>
          <a:endParaRPr lang="en-US"/>
        </a:p>
      </dgm:t>
    </dgm:pt>
    <dgm:pt modelId="{B660A9E4-40D0-AD4D-9008-561DA4178ECF}" type="sibTrans" cxnId="{4404EFCF-70C3-FB4F-8417-594ABBE5297F}">
      <dgm:prSet/>
      <dgm:spPr/>
      <dgm:t>
        <a:bodyPr/>
        <a:lstStyle/>
        <a:p>
          <a:endParaRPr lang="en-US"/>
        </a:p>
      </dgm:t>
    </dgm:pt>
    <dgm:pt modelId="{41F81B04-BD1F-4C4A-A241-4DF56444AE85}">
      <dgm:prSet/>
      <dgm:spPr/>
      <dgm:t>
        <a:bodyPr/>
        <a:lstStyle/>
        <a:p>
          <a:r>
            <a:rPr lang="en-US" b="1" dirty="0" smtClean="0">
              <a:solidFill>
                <a:srgbClr val="FFFF00"/>
              </a:solidFill>
            </a:rPr>
            <a:t>Pricing Analysis</a:t>
          </a:r>
          <a:endParaRPr lang="en-US" b="1" dirty="0">
            <a:solidFill>
              <a:srgbClr val="FFFF00"/>
            </a:solidFill>
          </a:endParaRPr>
        </a:p>
      </dgm:t>
    </dgm:pt>
    <dgm:pt modelId="{58848807-169C-8748-A45B-C366149B598A}" type="parTrans" cxnId="{EA1A8DE9-037D-C847-A769-CD6AEFA65241}">
      <dgm:prSet/>
      <dgm:spPr/>
      <dgm:t>
        <a:bodyPr/>
        <a:lstStyle/>
        <a:p>
          <a:endParaRPr lang="en-US"/>
        </a:p>
      </dgm:t>
    </dgm:pt>
    <dgm:pt modelId="{457642AD-4F9B-4C43-A0D1-0F035FA2AB04}" type="sibTrans" cxnId="{EA1A8DE9-037D-C847-A769-CD6AEFA65241}">
      <dgm:prSet/>
      <dgm:spPr/>
      <dgm:t>
        <a:bodyPr/>
        <a:lstStyle/>
        <a:p>
          <a:endParaRPr lang="en-US"/>
        </a:p>
      </dgm:t>
    </dgm:pt>
    <dgm:pt modelId="{D0A8F7A4-849E-DE4D-8D36-D8EE386AB97E}">
      <dgm:prSet/>
      <dgm:spPr/>
      <dgm:t>
        <a:bodyPr/>
        <a:lstStyle/>
        <a:p>
          <a:r>
            <a:rPr lang="en-US" b="1" dirty="0" smtClean="0">
              <a:solidFill>
                <a:srgbClr val="FFFF00"/>
              </a:solidFill>
            </a:rPr>
            <a:t>Patent Analysis</a:t>
          </a:r>
          <a:endParaRPr lang="en-US" b="1" dirty="0">
            <a:solidFill>
              <a:srgbClr val="FFFF00"/>
            </a:solidFill>
          </a:endParaRPr>
        </a:p>
      </dgm:t>
    </dgm:pt>
    <dgm:pt modelId="{F8FFAE74-B6FC-1A44-8433-A6553AC61B8E}" type="parTrans" cxnId="{FCB7E3E9-7088-434F-8BE8-987DC9750E53}">
      <dgm:prSet/>
      <dgm:spPr/>
      <dgm:t>
        <a:bodyPr/>
        <a:lstStyle/>
        <a:p>
          <a:endParaRPr lang="en-US"/>
        </a:p>
      </dgm:t>
    </dgm:pt>
    <dgm:pt modelId="{A233C9BC-CF94-7345-B7D6-DF6146D76B5A}" type="sibTrans" cxnId="{FCB7E3E9-7088-434F-8BE8-987DC9750E53}">
      <dgm:prSet/>
      <dgm:spPr/>
      <dgm:t>
        <a:bodyPr/>
        <a:lstStyle/>
        <a:p>
          <a:endParaRPr lang="en-US"/>
        </a:p>
      </dgm:t>
    </dgm:pt>
    <dgm:pt modelId="{EE905ED4-B896-C24B-9FAB-CD6A6DD9C069}">
      <dgm:prSet/>
      <dgm:spPr/>
      <dgm:t>
        <a:bodyPr/>
        <a:lstStyle/>
        <a:p>
          <a:r>
            <a:rPr lang="en-US" b="1" dirty="0" smtClean="0">
              <a:solidFill>
                <a:srgbClr val="FFFF00"/>
              </a:solidFill>
            </a:rPr>
            <a:t>Network Analysis</a:t>
          </a:r>
          <a:endParaRPr lang="en-US" b="1" dirty="0">
            <a:solidFill>
              <a:srgbClr val="FFFF00"/>
            </a:solidFill>
          </a:endParaRPr>
        </a:p>
      </dgm:t>
    </dgm:pt>
    <dgm:pt modelId="{34760460-91E0-B048-886D-28AC96705105}" type="parTrans" cxnId="{3816F67B-13A0-1947-B0D2-EF11556CE0DF}">
      <dgm:prSet/>
      <dgm:spPr/>
      <dgm:t>
        <a:bodyPr/>
        <a:lstStyle/>
        <a:p>
          <a:endParaRPr lang="en-US"/>
        </a:p>
      </dgm:t>
    </dgm:pt>
    <dgm:pt modelId="{F44BA10A-C47C-F644-95F9-7C8BEAA23DF2}" type="sibTrans" cxnId="{3816F67B-13A0-1947-B0D2-EF11556CE0DF}">
      <dgm:prSet/>
      <dgm:spPr/>
      <dgm:t>
        <a:bodyPr/>
        <a:lstStyle/>
        <a:p>
          <a:endParaRPr lang="en-US"/>
        </a:p>
      </dgm:t>
    </dgm:pt>
    <dgm:pt modelId="{56B877AB-D638-4D43-91F0-FD48C24A589A}" type="pres">
      <dgm:prSet presAssocID="{86BF424F-957C-8442-A3DF-8E03B2418C2F}" presName="Name0" presStyleCnt="0">
        <dgm:presLayoutVars>
          <dgm:dir/>
          <dgm:animLvl val="lvl"/>
          <dgm:resizeHandles val="exact"/>
        </dgm:presLayoutVars>
      </dgm:prSet>
      <dgm:spPr/>
    </dgm:pt>
    <dgm:pt modelId="{46A7B52C-8611-F04B-9F39-A220AC7B6F64}" type="pres">
      <dgm:prSet presAssocID="{8F066506-AC34-0B47-9862-92E003221208}" presName="parTxOnly" presStyleLbl="node1" presStyleIdx="0" presStyleCnt="6">
        <dgm:presLayoutVars>
          <dgm:chMax val="0"/>
          <dgm:chPref val="0"/>
          <dgm:bulletEnabled val="1"/>
        </dgm:presLayoutVars>
      </dgm:prSet>
      <dgm:spPr/>
      <dgm:t>
        <a:bodyPr/>
        <a:lstStyle/>
        <a:p>
          <a:endParaRPr lang="en-US"/>
        </a:p>
      </dgm:t>
    </dgm:pt>
    <dgm:pt modelId="{4650B554-1050-FD48-A4AF-1B31F7126CA0}" type="pres">
      <dgm:prSet presAssocID="{9D659BA2-D263-444D-A30A-C8ED071543B3}" presName="parTxOnlySpace" presStyleCnt="0"/>
      <dgm:spPr/>
    </dgm:pt>
    <dgm:pt modelId="{D0A9E7F0-85E2-8640-A44B-B46AA2E42BAE}" type="pres">
      <dgm:prSet presAssocID="{BAF17260-AE85-764F-8722-3D813292C8BE}" presName="parTxOnly" presStyleLbl="node1" presStyleIdx="1" presStyleCnt="6">
        <dgm:presLayoutVars>
          <dgm:chMax val="0"/>
          <dgm:chPref val="0"/>
          <dgm:bulletEnabled val="1"/>
        </dgm:presLayoutVars>
      </dgm:prSet>
      <dgm:spPr/>
      <dgm:t>
        <a:bodyPr/>
        <a:lstStyle/>
        <a:p>
          <a:endParaRPr lang="en-US"/>
        </a:p>
      </dgm:t>
    </dgm:pt>
    <dgm:pt modelId="{21E48DA3-66AC-064F-9DE4-224C8109C5FE}" type="pres">
      <dgm:prSet presAssocID="{9A9A02F0-A6EF-0B48-A6BF-00A498A59B77}" presName="parTxOnlySpace" presStyleCnt="0"/>
      <dgm:spPr/>
    </dgm:pt>
    <dgm:pt modelId="{0C1904DF-6A5E-CC4E-B211-855EED3D65F3}" type="pres">
      <dgm:prSet presAssocID="{E1945FC7-E593-3149-B768-A8DABE0D42DD}" presName="parTxOnly" presStyleLbl="node1" presStyleIdx="2" presStyleCnt="6">
        <dgm:presLayoutVars>
          <dgm:chMax val="0"/>
          <dgm:chPref val="0"/>
          <dgm:bulletEnabled val="1"/>
        </dgm:presLayoutVars>
      </dgm:prSet>
      <dgm:spPr/>
      <dgm:t>
        <a:bodyPr/>
        <a:lstStyle/>
        <a:p>
          <a:endParaRPr lang="en-US"/>
        </a:p>
      </dgm:t>
    </dgm:pt>
    <dgm:pt modelId="{C9545657-6C65-2849-9337-0D07C15D3F59}" type="pres">
      <dgm:prSet presAssocID="{B660A9E4-40D0-AD4D-9008-561DA4178ECF}" presName="parTxOnlySpace" presStyleCnt="0"/>
      <dgm:spPr/>
    </dgm:pt>
    <dgm:pt modelId="{1F0A69A5-D01B-9E47-B848-46BD793A5368}" type="pres">
      <dgm:prSet presAssocID="{41F81B04-BD1F-4C4A-A241-4DF56444AE85}" presName="parTxOnly" presStyleLbl="node1" presStyleIdx="3" presStyleCnt="6">
        <dgm:presLayoutVars>
          <dgm:chMax val="0"/>
          <dgm:chPref val="0"/>
          <dgm:bulletEnabled val="1"/>
        </dgm:presLayoutVars>
      </dgm:prSet>
      <dgm:spPr/>
      <dgm:t>
        <a:bodyPr/>
        <a:lstStyle/>
        <a:p>
          <a:endParaRPr lang="en-US"/>
        </a:p>
      </dgm:t>
    </dgm:pt>
    <dgm:pt modelId="{A5FB3FD4-3B49-2E48-A0D3-28CDE76C279C}" type="pres">
      <dgm:prSet presAssocID="{457642AD-4F9B-4C43-A0D1-0F035FA2AB04}" presName="parTxOnlySpace" presStyleCnt="0"/>
      <dgm:spPr/>
    </dgm:pt>
    <dgm:pt modelId="{E5B07C84-99C8-9C42-BD02-DDB38BFC720E}" type="pres">
      <dgm:prSet presAssocID="{D0A8F7A4-849E-DE4D-8D36-D8EE386AB97E}" presName="parTxOnly" presStyleLbl="node1" presStyleIdx="4" presStyleCnt="6">
        <dgm:presLayoutVars>
          <dgm:chMax val="0"/>
          <dgm:chPref val="0"/>
          <dgm:bulletEnabled val="1"/>
        </dgm:presLayoutVars>
      </dgm:prSet>
      <dgm:spPr/>
      <dgm:t>
        <a:bodyPr/>
        <a:lstStyle/>
        <a:p>
          <a:endParaRPr lang="en-US"/>
        </a:p>
      </dgm:t>
    </dgm:pt>
    <dgm:pt modelId="{ECB7E114-B0B5-3A47-BD4E-45C8B435BA1B}" type="pres">
      <dgm:prSet presAssocID="{A233C9BC-CF94-7345-B7D6-DF6146D76B5A}" presName="parTxOnlySpace" presStyleCnt="0"/>
      <dgm:spPr/>
    </dgm:pt>
    <dgm:pt modelId="{21D8DAB7-CDA9-7749-97B5-C82337D97921}" type="pres">
      <dgm:prSet presAssocID="{EE905ED4-B896-C24B-9FAB-CD6A6DD9C069}" presName="parTxOnly" presStyleLbl="node1" presStyleIdx="5" presStyleCnt="6">
        <dgm:presLayoutVars>
          <dgm:chMax val="0"/>
          <dgm:chPref val="0"/>
          <dgm:bulletEnabled val="1"/>
        </dgm:presLayoutVars>
      </dgm:prSet>
      <dgm:spPr/>
      <dgm:t>
        <a:bodyPr/>
        <a:lstStyle/>
        <a:p>
          <a:endParaRPr lang="en-US"/>
        </a:p>
      </dgm:t>
    </dgm:pt>
  </dgm:ptLst>
  <dgm:cxnLst>
    <dgm:cxn modelId="{FCB7E3E9-7088-434F-8BE8-987DC9750E53}" srcId="{86BF424F-957C-8442-A3DF-8E03B2418C2F}" destId="{D0A8F7A4-849E-DE4D-8D36-D8EE386AB97E}" srcOrd="4" destOrd="0" parTransId="{F8FFAE74-B6FC-1A44-8433-A6553AC61B8E}" sibTransId="{A233C9BC-CF94-7345-B7D6-DF6146D76B5A}"/>
    <dgm:cxn modelId="{BA34A3E7-7847-FF48-BDBB-E526E3C2AAF2}" type="presOf" srcId="{41F81B04-BD1F-4C4A-A241-4DF56444AE85}" destId="{1F0A69A5-D01B-9E47-B848-46BD793A5368}" srcOrd="0" destOrd="0" presId="urn:microsoft.com/office/officeart/2005/8/layout/chevron1"/>
    <dgm:cxn modelId="{3816F67B-13A0-1947-B0D2-EF11556CE0DF}" srcId="{86BF424F-957C-8442-A3DF-8E03B2418C2F}" destId="{EE905ED4-B896-C24B-9FAB-CD6A6DD9C069}" srcOrd="5" destOrd="0" parTransId="{34760460-91E0-B048-886D-28AC96705105}" sibTransId="{F44BA10A-C47C-F644-95F9-7C8BEAA23DF2}"/>
    <dgm:cxn modelId="{48D4C780-6035-0A4F-BAE4-4D1F7C1409CD}" srcId="{86BF424F-957C-8442-A3DF-8E03B2418C2F}" destId="{BAF17260-AE85-764F-8722-3D813292C8BE}" srcOrd="1" destOrd="0" parTransId="{EE891513-02F6-A743-8224-DAC4DE76952C}" sibTransId="{9A9A02F0-A6EF-0B48-A6BF-00A498A59B77}"/>
    <dgm:cxn modelId="{C4C96BFF-C671-5247-A9EF-8473DC46BDA3}" type="presOf" srcId="{E1945FC7-E593-3149-B768-A8DABE0D42DD}" destId="{0C1904DF-6A5E-CC4E-B211-855EED3D65F3}" srcOrd="0" destOrd="0" presId="urn:microsoft.com/office/officeart/2005/8/layout/chevron1"/>
    <dgm:cxn modelId="{BD902550-F388-794E-8740-C0C87D895F14}" type="presOf" srcId="{BAF17260-AE85-764F-8722-3D813292C8BE}" destId="{D0A9E7F0-85E2-8640-A44B-B46AA2E42BAE}" srcOrd="0" destOrd="0" presId="urn:microsoft.com/office/officeart/2005/8/layout/chevron1"/>
    <dgm:cxn modelId="{4404EFCF-70C3-FB4F-8417-594ABBE5297F}" srcId="{86BF424F-957C-8442-A3DF-8E03B2418C2F}" destId="{E1945FC7-E593-3149-B768-A8DABE0D42DD}" srcOrd="2" destOrd="0" parTransId="{D234EBEA-246E-824E-8487-D36B738F8FEE}" sibTransId="{B660A9E4-40D0-AD4D-9008-561DA4178ECF}"/>
    <dgm:cxn modelId="{BDA984AD-6E8D-5440-8122-B475B1A6F946}" type="presOf" srcId="{86BF424F-957C-8442-A3DF-8E03B2418C2F}" destId="{56B877AB-D638-4D43-91F0-FD48C24A589A}" srcOrd="0" destOrd="0" presId="urn:microsoft.com/office/officeart/2005/8/layout/chevron1"/>
    <dgm:cxn modelId="{62051FA0-C61D-E543-8BD0-875A9211AC43}" type="presOf" srcId="{D0A8F7A4-849E-DE4D-8D36-D8EE386AB97E}" destId="{E5B07C84-99C8-9C42-BD02-DDB38BFC720E}" srcOrd="0" destOrd="0" presId="urn:microsoft.com/office/officeart/2005/8/layout/chevron1"/>
    <dgm:cxn modelId="{91DE7510-97F0-F04B-8CEE-90845CD4B0D8}" type="presOf" srcId="{EE905ED4-B896-C24B-9FAB-CD6A6DD9C069}" destId="{21D8DAB7-CDA9-7749-97B5-C82337D97921}" srcOrd="0" destOrd="0" presId="urn:microsoft.com/office/officeart/2005/8/layout/chevron1"/>
    <dgm:cxn modelId="{B00893F0-BC05-E54F-9579-E130E1D8130B}" srcId="{86BF424F-957C-8442-A3DF-8E03B2418C2F}" destId="{8F066506-AC34-0B47-9862-92E003221208}" srcOrd="0" destOrd="0" parTransId="{469284C3-BCA0-2C43-B3D9-ECBFB94C2506}" sibTransId="{9D659BA2-D263-444D-A30A-C8ED071543B3}"/>
    <dgm:cxn modelId="{EA1A8DE9-037D-C847-A769-CD6AEFA65241}" srcId="{86BF424F-957C-8442-A3DF-8E03B2418C2F}" destId="{41F81B04-BD1F-4C4A-A241-4DF56444AE85}" srcOrd="3" destOrd="0" parTransId="{58848807-169C-8748-A45B-C366149B598A}" sibTransId="{457642AD-4F9B-4C43-A0D1-0F035FA2AB04}"/>
    <dgm:cxn modelId="{DF9DF488-886E-F640-B66F-3271148C92C4}" type="presOf" srcId="{8F066506-AC34-0B47-9862-92E003221208}" destId="{46A7B52C-8611-F04B-9F39-A220AC7B6F64}" srcOrd="0" destOrd="0" presId="urn:microsoft.com/office/officeart/2005/8/layout/chevron1"/>
    <dgm:cxn modelId="{03E96865-4D53-BE4D-9BE1-B957361F14BF}" type="presParOf" srcId="{56B877AB-D638-4D43-91F0-FD48C24A589A}" destId="{46A7B52C-8611-F04B-9F39-A220AC7B6F64}" srcOrd="0" destOrd="0" presId="urn:microsoft.com/office/officeart/2005/8/layout/chevron1"/>
    <dgm:cxn modelId="{84C03426-2DEC-D944-99D9-6994AE9D8382}" type="presParOf" srcId="{56B877AB-D638-4D43-91F0-FD48C24A589A}" destId="{4650B554-1050-FD48-A4AF-1B31F7126CA0}" srcOrd="1" destOrd="0" presId="urn:microsoft.com/office/officeart/2005/8/layout/chevron1"/>
    <dgm:cxn modelId="{F8319E18-6D4A-3E49-ABDE-FEB317B1EF8F}" type="presParOf" srcId="{56B877AB-D638-4D43-91F0-FD48C24A589A}" destId="{D0A9E7F0-85E2-8640-A44B-B46AA2E42BAE}" srcOrd="2" destOrd="0" presId="urn:microsoft.com/office/officeart/2005/8/layout/chevron1"/>
    <dgm:cxn modelId="{F1517DB2-5151-C04F-BB36-1A62B0E0879D}" type="presParOf" srcId="{56B877AB-D638-4D43-91F0-FD48C24A589A}" destId="{21E48DA3-66AC-064F-9DE4-224C8109C5FE}" srcOrd="3" destOrd="0" presId="urn:microsoft.com/office/officeart/2005/8/layout/chevron1"/>
    <dgm:cxn modelId="{4933FC67-4C2A-4D4B-AE8F-EE2F2E0510B1}" type="presParOf" srcId="{56B877AB-D638-4D43-91F0-FD48C24A589A}" destId="{0C1904DF-6A5E-CC4E-B211-855EED3D65F3}" srcOrd="4" destOrd="0" presId="urn:microsoft.com/office/officeart/2005/8/layout/chevron1"/>
    <dgm:cxn modelId="{C79B2F4F-3AE0-B847-8731-824E31D7C60D}" type="presParOf" srcId="{56B877AB-D638-4D43-91F0-FD48C24A589A}" destId="{C9545657-6C65-2849-9337-0D07C15D3F59}" srcOrd="5" destOrd="0" presId="urn:microsoft.com/office/officeart/2005/8/layout/chevron1"/>
    <dgm:cxn modelId="{3A1326BA-751D-804E-AD6D-96E1C943D17D}" type="presParOf" srcId="{56B877AB-D638-4D43-91F0-FD48C24A589A}" destId="{1F0A69A5-D01B-9E47-B848-46BD793A5368}" srcOrd="6" destOrd="0" presId="urn:microsoft.com/office/officeart/2005/8/layout/chevron1"/>
    <dgm:cxn modelId="{C0841417-1F61-BD42-9162-3390ACE78E69}" type="presParOf" srcId="{56B877AB-D638-4D43-91F0-FD48C24A589A}" destId="{A5FB3FD4-3B49-2E48-A0D3-28CDE76C279C}" srcOrd="7" destOrd="0" presId="urn:microsoft.com/office/officeart/2005/8/layout/chevron1"/>
    <dgm:cxn modelId="{9EE0D2ED-D91A-0D4D-A5BB-15D739704BB2}" type="presParOf" srcId="{56B877AB-D638-4D43-91F0-FD48C24A589A}" destId="{E5B07C84-99C8-9C42-BD02-DDB38BFC720E}" srcOrd="8" destOrd="0" presId="urn:microsoft.com/office/officeart/2005/8/layout/chevron1"/>
    <dgm:cxn modelId="{BF8769B8-9A0C-EE46-856B-BE1AB2C40A9B}" type="presParOf" srcId="{56B877AB-D638-4D43-91F0-FD48C24A589A}" destId="{ECB7E114-B0B5-3A47-BD4E-45C8B435BA1B}" srcOrd="9" destOrd="0" presId="urn:microsoft.com/office/officeart/2005/8/layout/chevron1"/>
    <dgm:cxn modelId="{6E65CDB5-91AF-274C-9475-F6790C7C6BE0}" type="presParOf" srcId="{56B877AB-D638-4D43-91F0-FD48C24A589A}" destId="{21D8DAB7-CDA9-7749-97B5-C82337D97921}" srcOrd="10"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05BD5-F1B4-B741-8B02-668855C1890F}">
      <dsp:nvSpPr>
        <dsp:cNvPr id="0" name=""/>
        <dsp:cNvSpPr/>
      </dsp:nvSpPr>
      <dsp:spPr>
        <a:xfrm>
          <a:off x="0" y="3704583"/>
          <a:ext cx="11226800" cy="1146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US" sz="2700" kern="1200" dirty="0" smtClean="0"/>
            <a:t>Policy and Market Insights</a:t>
          </a:r>
          <a:endParaRPr lang="en-US" sz="2700" kern="1200" dirty="0"/>
        </a:p>
      </dsp:txBody>
      <dsp:txXfrm>
        <a:off x="0" y="3704583"/>
        <a:ext cx="3368040" cy="1146800"/>
      </dsp:txXfrm>
    </dsp:sp>
    <dsp:sp modelId="{65AE6E21-1CCB-084A-9226-060A53E10781}">
      <dsp:nvSpPr>
        <dsp:cNvPr id="0" name=""/>
        <dsp:cNvSpPr/>
      </dsp:nvSpPr>
      <dsp:spPr>
        <a:xfrm>
          <a:off x="0" y="2366649"/>
          <a:ext cx="11226800" cy="1146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US" sz="2700" kern="1200" dirty="0" smtClean="0"/>
            <a:t>Data and Analysis</a:t>
          </a:r>
          <a:endParaRPr lang="en-US" sz="2700" kern="1200" dirty="0"/>
        </a:p>
      </dsp:txBody>
      <dsp:txXfrm>
        <a:off x="0" y="2366649"/>
        <a:ext cx="3368040" cy="1146800"/>
      </dsp:txXfrm>
    </dsp:sp>
    <dsp:sp modelId="{35D991CF-1D2F-BB4D-9D4A-7FFB775ACCE6}">
      <dsp:nvSpPr>
        <dsp:cNvPr id="0" name=""/>
        <dsp:cNvSpPr/>
      </dsp:nvSpPr>
      <dsp:spPr>
        <a:xfrm>
          <a:off x="0" y="1028716"/>
          <a:ext cx="11226800" cy="1146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US" sz="2700" kern="1200" dirty="0" smtClean="0"/>
            <a:t>Analytical Platform</a:t>
          </a:r>
          <a:endParaRPr lang="en-US" sz="2700" kern="1200" dirty="0"/>
        </a:p>
      </dsp:txBody>
      <dsp:txXfrm>
        <a:off x="0" y="1028716"/>
        <a:ext cx="3368040" cy="1146800"/>
      </dsp:txXfrm>
    </dsp:sp>
    <dsp:sp modelId="{19A182CD-A7EA-8746-B638-10EA1BAA9971}">
      <dsp:nvSpPr>
        <dsp:cNvPr id="0" name=""/>
        <dsp:cNvSpPr/>
      </dsp:nvSpPr>
      <dsp:spPr>
        <a:xfrm>
          <a:off x="6309960" y="1124283"/>
          <a:ext cx="1756252" cy="955666"/>
        </a:xfrm>
        <a:prstGeom prst="roundRect">
          <a:avLst>
            <a:gd name="adj" fmla="val 10000"/>
          </a:avLst>
        </a:prstGeom>
        <a:gradFill rotWithShape="0">
          <a:gsLst>
            <a:gs pos="99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solidFill>
                <a:srgbClr val="FFFF00"/>
              </a:solidFill>
            </a:rPr>
            <a:t>Taxonomy, variables, and operationalization</a:t>
          </a:r>
          <a:endParaRPr lang="en-US" sz="1200" b="1" kern="1200" dirty="0">
            <a:solidFill>
              <a:srgbClr val="FFFF00"/>
            </a:solidFill>
          </a:endParaRPr>
        </a:p>
      </dsp:txBody>
      <dsp:txXfrm>
        <a:off x="6337951" y="1152274"/>
        <a:ext cx="1700270" cy="899684"/>
      </dsp:txXfrm>
    </dsp:sp>
    <dsp:sp modelId="{585882CB-CD7A-3B4E-B0EA-5B415B23FBA2}">
      <dsp:nvSpPr>
        <dsp:cNvPr id="0" name=""/>
        <dsp:cNvSpPr/>
      </dsp:nvSpPr>
      <dsp:spPr>
        <a:xfrm>
          <a:off x="5174223" y="2079949"/>
          <a:ext cx="2013863" cy="382266"/>
        </a:xfrm>
        <a:custGeom>
          <a:avLst/>
          <a:gdLst/>
          <a:ahLst/>
          <a:cxnLst/>
          <a:rect l="0" t="0" r="0" b="0"/>
          <a:pathLst>
            <a:path>
              <a:moveTo>
                <a:pt x="2013863" y="0"/>
              </a:moveTo>
              <a:lnTo>
                <a:pt x="2013863" y="191133"/>
              </a:lnTo>
              <a:lnTo>
                <a:pt x="0" y="191133"/>
              </a:lnTo>
              <a:lnTo>
                <a:pt x="0" y="382266"/>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428F8F1-9370-3A4D-B9B4-C956B949042A}">
      <dsp:nvSpPr>
        <dsp:cNvPr id="0" name=""/>
        <dsp:cNvSpPr/>
      </dsp:nvSpPr>
      <dsp:spPr>
        <a:xfrm>
          <a:off x="4457473" y="2462216"/>
          <a:ext cx="1433500" cy="955666"/>
        </a:xfrm>
        <a:prstGeom prst="roundRect">
          <a:avLst>
            <a:gd name="adj" fmla="val 10000"/>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bg1"/>
              </a:solidFill>
            </a:rPr>
            <a:t>Quantifying spillovers: “What is?”</a:t>
          </a:r>
          <a:endParaRPr lang="en-US" sz="1400" b="1" kern="1200" dirty="0">
            <a:solidFill>
              <a:schemeClr val="bg1"/>
            </a:solidFill>
          </a:endParaRPr>
        </a:p>
      </dsp:txBody>
      <dsp:txXfrm>
        <a:off x="4485464" y="2490207"/>
        <a:ext cx="1377518" cy="899684"/>
      </dsp:txXfrm>
    </dsp:sp>
    <dsp:sp modelId="{93CBC3DE-8B26-0443-8866-92597E46EB87}">
      <dsp:nvSpPr>
        <dsp:cNvPr id="0" name=""/>
        <dsp:cNvSpPr/>
      </dsp:nvSpPr>
      <dsp:spPr>
        <a:xfrm>
          <a:off x="4089200" y="3417883"/>
          <a:ext cx="1085023" cy="382266"/>
        </a:xfrm>
        <a:custGeom>
          <a:avLst/>
          <a:gdLst/>
          <a:ahLst/>
          <a:cxnLst/>
          <a:rect l="0" t="0" r="0" b="0"/>
          <a:pathLst>
            <a:path>
              <a:moveTo>
                <a:pt x="1085023" y="0"/>
              </a:moveTo>
              <a:lnTo>
                <a:pt x="1085023" y="191133"/>
              </a:lnTo>
              <a:lnTo>
                <a:pt x="0" y="191133"/>
              </a:lnTo>
              <a:lnTo>
                <a:pt x="0" y="38226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0783601-615C-1D41-AB7B-BA73B1BB2B24}">
      <dsp:nvSpPr>
        <dsp:cNvPr id="0" name=""/>
        <dsp:cNvSpPr/>
      </dsp:nvSpPr>
      <dsp:spPr>
        <a:xfrm>
          <a:off x="3372450" y="3800150"/>
          <a:ext cx="1433500" cy="955666"/>
        </a:xfrm>
        <a:prstGeom prst="roundRect">
          <a:avLst>
            <a:gd name="adj" fmla="val 10000"/>
          </a:avLst>
        </a:prstGeom>
        <a:gradFill rotWithShape="0">
          <a:gsLst>
            <a:gs pos="99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solidFill>
                <a:srgbClr val="FFFF00"/>
              </a:solidFill>
            </a:rPr>
            <a:t>Empirically establish the importance of spillovers</a:t>
          </a:r>
          <a:endParaRPr lang="en-US" sz="1200" b="1" kern="1200" dirty="0">
            <a:solidFill>
              <a:srgbClr val="FFFF00"/>
            </a:solidFill>
          </a:endParaRPr>
        </a:p>
      </dsp:txBody>
      <dsp:txXfrm>
        <a:off x="3400441" y="3828141"/>
        <a:ext cx="1377518" cy="899684"/>
      </dsp:txXfrm>
    </dsp:sp>
    <dsp:sp modelId="{09F10BC3-3EA3-9F4A-A439-A67E7FA32153}">
      <dsp:nvSpPr>
        <dsp:cNvPr id="0" name=""/>
        <dsp:cNvSpPr/>
      </dsp:nvSpPr>
      <dsp:spPr>
        <a:xfrm>
          <a:off x="5174223" y="3417883"/>
          <a:ext cx="931775" cy="382266"/>
        </a:xfrm>
        <a:custGeom>
          <a:avLst/>
          <a:gdLst/>
          <a:ahLst/>
          <a:cxnLst/>
          <a:rect l="0" t="0" r="0" b="0"/>
          <a:pathLst>
            <a:path>
              <a:moveTo>
                <a:pt x="0" y="0"/>
              </a:moveTo>
              <a:lnTo>
                <a:pt x="0" y="191133"/>
              </a:lnTo>
              <a:lnTo>
                <a:pt x="931775" y="191133"/>
              </a:lnTo>
              <a:lnTo>
                <a:pt x="931775" y="38226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75EED28-BA33-6042-8E30-307E56F08701}">
      <dsp:nvSpPr>
        <dsp:cNvPr id="0" name=""/>
        <dsp:cNvSpPr/>
      </dsp:nvSpPr>
      <dsp:spPr>
        <a:xfrm>
          <a:off x="5236000" y="3800150"/>
          <a:ext cx="1739996" cy="955666"/>
        </a:xfrm>
        <a:prstGeom prst="roundRect">
          <a:avLst>
            <a:gd name="adj" fmla="val 10000"/>
          </a:avLst>
        </a:prstGeom>
        <a:gradFill rotWithShape="0">
          <a:gsLst>
            <a:gs pos="99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11175">
            <a:lnSpc>
              <a:spcPct val="90000"/>
            </a:lnSpc>
            <a:spcBef>
              <a:spcPct val="0"/>
            </a:spcBef>
            <a:spcAft>
              <a:spcPct val="35000"/>
            </a:spcAft>
          </a:pPr>
          <a:r>
            <a:rPr lang="en-US" sz="1150" b="1" kern="1200" dirty="0" smtClean="0">
              <a:solidFill>
                <a:srgbClr val="FFFF00"/>
              </a:solidFill>
            </a:rPr>
            <a:t>Identify differential impact of spillovers in utility vs. rooftop PV</a:t>
          </a:r>
          <a:endParaRPr lang="en-US" sz="1150" b="1" kern="1200" dirty="0">
            <a:solidFill>
              <a:srgbClr val="FFFF00"/>
            </a:solidFill>
          </a:endParaRPr>
        </a:p>
      </dsp:txBody>
      <dsp:txXfrm>
        <a:off x="5263991" y="3828141"/>
        <a:ext cx="1684014" cy="899684"/>
      </dsp:txXfrm>
    </dsp:sp>
    <dsp:sp modelId="{54531A74-3195-4E4D-9314-86793B38884B}">
      <dsp:nvSpPr>
        <dsp:cNvPr id="0" name=""/>
        <dsp:cNvSpPr/>
      </dsp:nvSpPr>
      <dsp:spPr>
        <a:xfrm>
          <a:off x="7188087" y="2079949"/>
          <a:ext cx="2013863" cy="382266"/>
        </a:xfrm>
        <a:custGeom>
          <a:avLst/>
          <a:gdLst/>
          <a:ahLst/>
          <a:cxnLst/>
          <a:rect l="0" t="0" r="0" b="0"/>
          <a:pathLst>
            <a:path>
              <a:moveTo>
                <a:pt x="0" y="0"/>
              </a:moveTo>
              <a:lnTo>
                <a:pt x="0" y="191133"/>
              </a:lnTo>
              <a:lnTo>
                <a:pt x="2013863" y="191133"/>
              </a:lnTo>
              <a:lnTo>
                <a:pt x="2013863" y="382266"/>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C17CB7-FA2E-FA4C-8197-FC23872B2481}">
      <dsp:nvSpPr>
        <dsp:cNvPr id="0" name=""/>
        <dsp:cNvSpPr/>
      </dsp:nvSpPr>
      <dsp:spPr>
        <a:xfrm>
          <a:off x="8485200" y="2462216"/>
          <a:ext cx="1433500" cy="955666"/>
        </a:xfrm>
        <a:prstGeom prst="roundRect">
          <a:avLst>
            <a:gd name="adj" fmla="val 10000"/>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FFFFFF"/>
              </a:solidFill>
            </a:rPr>
            <a:t>Quantifying knowledge gaps: “What could be?”</a:t>
          </a:r>
          <a:endParaRPr lang="en-US" sz="1400" b="1" kern="1200" dirty="0">
            <a:solidFill>
              <a:srgbClr val="FFFFFF"/>
            </a:solidFill>
          </a:endParaRPr>
        </a:p>
      </dsp:txBody>
      <dsp:txXfrm>
        <a:off x="8513191" y="2490207"/>
        <a:ext cx="1377518" cy="899684"/>
      </dsp:txXfrm>
    </dsp:sp>
    <dsp:sp modelId="{8FBDC62D-8DE3-FB4E-A6AC-D697728C0A2F}">
      <dsp:nvSpPr>
        <dsp:cNvPr id="0" name=""/>
        <dsp:cNvSpPr/>
      </dsp:nvSpPr>
      <dsp:spPr>
        <a:xfrm>
          <a:off x="8270175" y="3417883"/>
          <a:ext cx="931775" cy="382266"/>
        </a:xfrm>
        <a:custGeom>
          <a:avLst/>
          <a:gdLst/>
          <a:ahLst/>
          <a:cxnLst/>
          <a:rect l="0" t="0" r="0" b="0"/>
          <a:pathLst>
            <a:path>
              <a:moveTo>
                <a:pt x="931775" y="0"/>
              </a:moveTo>
              <a:lnTo>
                <a:pt x="931775" y="191133"/>
              </a:lnTo>
              <a:lnTo>
                <a:pt x="0" y="191133"/>
              </a:lnTo>
              <a:lnTo>
                <a:pt x="0" y="38226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3749D70-9E34-2446-8F2B-A80CECDBE9CD}">
      <dsp:nvSpPr>
        <dsp:cNvPr id="0" name=""/>
        <dsp:cNvSpPr/>
      </dsp:nvSpPr>
      <dsp:spPr>
        <a:xfrm>
          <a:off x="7406047" y="3800150"/>
          <a:ext cx="1728256" cy="955666"/>
        </a:xfrm>
        <a:prstGeom prst="roundRect">
          <a:avLst>
            <a:gd name="adj" fmla="val 10000"/>
          </a:avLst>
        </a:prstGeom>
        <a:gradFill rotWithShape="0">
          <a:gsLst>
            <a:gs pos="99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11175">
            <a:lnSpc>
              <a:spcPct val="90000"/>
            </a:lnSpc>
            <a:spcBef>
              <a:spcPct val="0"/>
            </a:spcBef>
            <a:spcAft>
              <a:spcPct val="35000"/>
            </a:spcAft>
          </a:pPr>
          <a:r>
            <a:rPr lang="en-US" sz="1150" b="1" kern="1200" dirty="0" smtClean="0">
              <a:solidFill>
                <a:srgbClr val="FFFF00"/>
              </a:solidFill>
            </a:rPr>
            <a:t>Comprehensive picture of soft-costs knowledge system</a:t>
          </a:r>
          <a:endParaRPr lang="en-US" sz="1150" b="1" kern="1200" dirty="0">
            <a:solidFill>
              <a:srgbClr val="FFFF00"/>
            </a:solidFill>
          </a:endParaRPr>
        </a:p>
      </dsp:txBody>
      <dsp:txXfrm>
        <a:off x="7434038" y="3828141"/>
        <a:ext cx="1672274" cy="899684"/>
      </dsp:txXfrm>
    </dsp:sp>
    <dsp:sp modelId="{5B1D81A1-D7CB-8741-8E74-E618D8F18A5B}">
      <dsp:nvSpPr>
        <dsp:cNvPr id="0" name=""/>
        <dsp:cNvSpPr/>
      </dsp:nvSpPr>
      <dsp:spPr>
        <a:xfrm>
          <a:off x="9201950" y="3417883"/>
          <a:ext cx="1079153" cy="382266"/>
        </a:xfrm>
        <a:custGeom>
          <a:avLst/>
          <a:gdLst/>
          <a:ahLst/>
          <a:cxnLst/>
          <a:rect l="0" t="0" r="0" b="0"/>
          <a:pathLst>
            <a:path>
              <a:moveTo>
                <a:pt x="0" y="0"/>
              </a:moveTo>
              <a:lnTo>
                <a:pt x="0" y="191133"/>
              </a:lnTo>
              <a:lnTo>
                <a:pt x="1079153" y="191133"/>
              </a:lnTo>
              <a:lnTo>
                <a:pt x="1079153" y="38226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43DC382-E0AD-C24A-9F92-601DF08B41AF}">
      <dsp:nvSpPr>
        <dsp:cNvPr id="0" name=""/>
        <dsp:cNvSpPr/>
      </dsp:nvSpPr>
      <dsp:spPr>
        <a:xfrm>
          <a:off x="9564353" y="3800150"/>
          <a:ext cx="1433500" cy="955666"/>
        </a:xfrm>
        <a:prstGeom prst="roundRect">
          <a:avLst>
            <a:gd name="adj" fmla="val 10000"/>
          </a:avLst>
        </a:prstGeom>
        <a:gradFill rotWithShape="0">
          <a:gsLst>
            <a:gs pos="99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1050" b="1" kern="1200" dirty="0" smtClean="0">
              <a:solidFill>
                <a:srgbClr val="FFFF00"/>
              </a:solidFill>
            </a:rPr>
            <a:t>Strategies for removing bottlenecks in critical knowledge flows</a:t>
          </a:r>
          <a:endParaRPr lang="en-US" sz="1050" b="1" kern="1200" dirty="0">
            <a:solidFill>
              <a:srgbClr val="FFFF00"/>
            </a:solidFill>
          </a:endParaRPr>
        </a:p>
      </dsp:txBody>
      <dsp:txXfrm>
        <a:off x="9592344" y="3828141"/>
        <a:ext cx="1377518" cy="8996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7B52C-8611-F04B-9F39-A220AC7B6F64}">
      <dsp:nvSpPr>
        <dsp:cNvPr id="0" name=""/>
        <dsp:cNvSpPr/>
      </dsp:nvSpPr>
      <dsp:spPr>
        <a:xfrm>
          <a:off x="2848" y="1588483"/>
          <a:ext cx="2535080" cy="10140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b="1" kern="1200" dirty="0" smtClean="0">
              <a:solidFill>
                <a:srgbClr val="FFFF00"/>
              </a:solidFill>
            </a:rPr>
            <a:t>Taxonomy of Soft-Costs Knowledge System</a:t>
          </a:r>
          <a:endParaRPr lang="en-US" sz="1700" b="1" kern="1200" dirty="0">
            <a:solidFill>
              <a:srgbClr val="FFFF00"/>
            </a:solidFill>
          </a:endParaRPr>
        </a:p>
      </dsp:txBody>
      <dsp:txXfrm>
        <a:off x="509864" y="1588483"/>
        <a:ext cx="1521048" cy="1014032"/>
      </dsp:txXfrm>
    </dsp:sp>
    <dsp:sp modelId="{D0A9E7F0-85E2-8640-A44B-B46AA2E42BAE}">
      <dsp:nvSpPr>
        <dsp:cNvPr id="0" name=""/>
        <dsp:cNvSpPr/>
      </dsp:nvSpPr>
      <dsp:spPr>
        <a:xfrm>
          <a:off x="2284420" y="1588483"/>
          <a:ext cx="2535080" cy="10140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b="1" kern="1200" dirty="0" smtClean="0">
              <a:solidFill>
                <a:srgbClr val="FFFF00"/>
              </a:solidFill>
            </a:rPr>
            <a:t>Processes of Knowledge Production and Acquisition</a:t>
          </a:r>
          <a:endParaRPr lang="en-US" sz="1700" b="1" kern="1200" dirty="0">
            <a:solidFill>
              <a:srgbClr val="FFFF00"/>
            </a:solidFill>
          </a:endParaRPr>
        </a:p>
      </dsp:txBody>
      <dsp:txXfrm>
        <a:off x="2791436" y="1588483"/>
        <a:ext cx="1521048" cy="1014032"/>
      </dsp:txXfrm>
    </dsp:sp>
    <dsp:sp modelId="{0C1904DF-6A5E-CC4E-B211-855EED3D65F3}">
      <dsp:nvSpPr>
        <dsp:cNvPr id="0" name=""/>
        <dsp:cNvSpPr/>
      </dsp:nvSpPr>
      <dsp:spPr>
        <a:xfrm>
          <a:off x="4565993" y="1588483"/>
          <a:ext cx="2535080" cy="10140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b="1" kern="1200" dirty="0" smtClean="0">
              <a:solidFill>
                <a:srgbClr val="FFFF00"/>
              </a:solidFill>
            </a:rPr>
            <a:t>Actors and Their Network</a:t>
          </a:r>
          <a:endParaRPr lang="en-US" sz="1700" b="1" kern="1200" dirty="0">
            <a:solidFill>
              <a:srgbClr val="FFFF00"/>
            </a:solidFill>
          </a:endParaRPr>
        </a:p>
      </dsp:txBody>
      <dsp:txXfrm>
        <a:off x="5073009" y="1588483"/>
        <a:ext cx="1521048" cy="1014032"/>
      </dsp:txXfrm>
    </dsp:sp>
    <dsp:sp modelId="{E5B07C84-99C8-9C42-BD02-DDB38BFC720E}">
      <dsp:nvSpPr>
        <dsp:cNvPr id="0" name=""/>
        <dsp:cNvSpPr/>
      </dsp:nvSpPr>
      <dsp:spPr>
        <a:xfrm>
          <a:off x="6847565" y="1588483"/>
          <a:ext cx="2535080" cy="10140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b="1" kern="1200" dirty="0" smtClean="0">
              <a:solidFill>
                <a:srgbClr val="FFFF00"/>
              </a:solidFill>
            </a:rPr>
            <a:t>Spillover Measurement</a:t>
          </a:r>
          <a:endParaRPr lang="en-US" sz="1700" b="1" kern="1200" dirty="0">
            <a:solidFill>
              <a:srgbClr val="FFFF00"/>
            </a:solidFill>
          </a:endParaRPr>
        </a:p>
      </dsp:txBody>
      <dsp:txXfrm>
        <a:off x="7354581" y="1588483"/>
        <a:ext cx="1521048" cy="1014032"/>
      </dsp:txXfrm>
    </dsp:sp>
    <dsp:sp modelId="{413E4CB9-D840-714C-8B07-116A074BB4BC}">
      <dsp:nvSpPr>
        <dsp:cNvPr id="0" name=""/>
        <dsp:cNvSpPr/>
      </dsp:nvSpPr>
      <dsp:spPr>
        <a:xfrm>
          <a:off x="9129138" y="1588483"/>
          <a:ext cx="2535080" cy="10140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b="1" kern="1200" dirty="0" smtClean="0">
              <a:solidFill>
                <a:srgbClr val="FFFF00"/>
              </a:solidFill>
            </a:rPr>
            <a:t>Spillover Mechanisms</a:t>
          </a:r>
          <a:endParaRPr lang="en-US" sz="1700" b="1" kern="1200" dirty="0">
            <a:solidFill>
              <a:srgbClr val="FFFF00"/>
            </a:solidFill>
          </a:endParaRPr>
        </a:p>
      </dsp:txBody>
      <dsp:txXfrm>
        <a:off x="9636154" y="1588483"/>
        <a:ext cx="1521048" cy="10140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7B52C-8611-F04B-9F39-A220AC7B6F64}">
      <dsp:nvSpPr>
        <dsp:cNvPr id="0" name=""/>
        <dsp:cNvSpPr/>
      </dsp:nvSpPr>
      <dsp:spPr>
        <a:xfrm>
          <a:off x="5696" y="1608157"/>
          <a:ext cx="2119213" cy="84768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FFFF00"/>
              </a:solidFill>
            </a:rPr>
            <a:t>Archival Research</a:t>
          </a:r>
          <a:endParaRPr lang="en-US" sz="2000" b="1" kern="1200" dirty="0">
            <a:solidFill>
              <a:srgbClr val="FFFF00"/>
            </a:solidFill>
          </a:endParaRPr>
        </a:p>
      </dsp:txBody>
      <dsp:txXfrm>
        <a:off x="429539" y="1608157"/>
        <a:ext cx="1271528" cy="847685"/>
      </dsp:txXfrm>
    </dsp:sp>
    <dsp:sp modelId="{D0A9E7F0-85E2-8640-A44B-B46AA2E42BAE}">
      <dsp:nvSpPr>
        <dsp:cNvPr id="0" name=""/>
        <dsp:cNvSpPr/>
      </dsp:nvSpPr>
      <dsp:spPr>
        <a:xfrm>
          <a:off x="1912988" y="1608157"/>
          <a:ext cx="2119213" cy="84768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FFFF00"/>
              </a:solidFill>
            </a:rPr>
            <a:t>Interviews &amp; Cases</a:t>
          </a:r>
          <a:endParaRPr lang="en-US" sz="2000" b="1" kern="1200" dirty="0">
            <a:solidFill>
              <a:srgbClr val="FFFF00"/>
            </a:solidFill>
          </a:endParaRPr>
        </a:p>
      </dsp:txBody>
      <dsp:txXfrm>
        <a:off x="2336831" y="1608157"/>
        <a:ext cx="1271528" cy="847685"/>
      </dsp:txXfrm>
    </dsp:sp>
    <dsp:sp modelId="{0C1904DF-6A5E-CC4E-B211-855EED3D65F3}">
      <dsp:nvSpPr>
        <dsp:cNvPr id="0" name=""/>
        <dsp:cNvSpPr/>
      </dsp:nvSpPr>
      <dsp:spPr>
        <a:xfrm>
          <a:off x="3820280" y="1608157"/>
          <a:ext cx="2119213" cy="84768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FFFF00"/>
              </a:solidFill>
            </a:rPr>
            <a:t>Survey	</a:t>
          </a:r>
          <a:endParaRPr lang="en-US" sz="2000" b="1" kern="1200" dirty="0">
            <a:solidFill>
              <a:srgbClr val="FFFF00"/>
            </a:solidFill>
          </a:endParaRPr>
        </a:p>
      </dsp:txBody>
      <dsp:txXfrm>
        <a:off x="4244123" y="1608157"/>
        <a:ext cx="1271528" cy="847685"/>
      </dsp:txXfrm>
    </dsp:sp>
    <dsp:sp modelId="{1F0A69A5-D01B-9E47-B848-46BD793A5368}">
      <dsp:nvSpPr>
        <dsp:cNvPr id="0" name=""/>
        <dsp:cNvSpPr/>
      </dsp:nvSpPr>
      <dsp:spPr>
        <a:xfrm>
          <a:off x="5727572" y="1608157"/>
          <a:ext cx="2119213" cy="84768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FFFF00"/>
              </a:solidFill>
            </a:rPr>
            <a:t>Pricing Analysis</a:t>
          </a:r>
          <a:endParaRPr lang="en-US" sz="2000" b="1" kern="1200" dirty="0">
            <a:solidFill>
              <a:srgbClr val="FFFF00"/>
            </a:solidFill>
          </a:endParaRPr>
        </a:p>
      </dsp:txBody>
      <dsp:txXfrm>
        <a:off x="6151415" y="1608157"/>
        <a:ext cx="1271528" cy="847685"/>
      </dsp:txXfrm>
    </dsp:sp>
    <dsp:sp modelId="{E5B07C84-99C8-9C42-BD02-DDB38BFC720E}">
      <dsp:nvSpPr>
        <dsp:cNvPr id="0" name=""/>
        <dsp:cNvSpPr/>
      </dsp:nvSpPr>
      <dsp:spPr>
        <a:xfrm>
          <a:off x="7634864" y="1608157"/>
          <a:ext cx="2119213" cy="84768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FFFF00"/>
              </a:solidFill>
            </a:rPr>
            <a:t>Patent Analysis</a:t>
          </a:r>
          <a:endParaRPr lang="en-US" sz="2000" b="1" kern="1200" dirty="0">
            <a:solidFill>
              <a:srgbClr val="FFFF00"/>
            </a:solidFill>
          </a:endParaRPr>
        </a:p>
      </dsp:txBody>
      <dsp:txXfrm>
        <a:off x="8058707" y="1608157"/>
        <a:ext cx="1271528" cy="847685"/>
      </dsp:txXfrm>
    </dsp:sp>
    <dsp:sp modelId="{21D8DAB7-CDA9-7749-97B5-C82337D97921}">
      <dsp:nvSpPr>
        <dsp:cNvPr id="0" name=""/>
        <dsp:cNvSpPr/>
      </dsp:nvSpPr>
      <dsp:spPr>
        <a:xfrm>
          <a:off x="9542156" y="1608157"/>
          <a:ext cx="2119213" cy="84768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FFFF00"/>
              </a:solidFill>
            </a:rPr>
            <a:t>Network Analysis</a:t>
          </a:r>
          <a:endParaRPr lang="en-US" sz="2000" b="1" kern="1200" dirty="0">
            <a:solidFill>
              <a:srgbClr val="FFFF00"/>
            </a:solidFill>
          </a:endParaRPr>
        </a:p>
      </dsp:txBody>
      <dsp:txXfrm>
        <a:off x="9965999" y="1608157"/>
        <a:ext cx="1271528" cy="84768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8205C1-1F91-CA48-93C2-A5A96AEBCA86}" type="datetimeFigureOut">
              <a:rPr lang="en-US" smtClean="0"/>
              <a:t>10/17/17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1BE45C-4FCE-5F4B-96E4-95474FDE2A39}" type="slidenum">
              <a:rPr lang="en-US" smtClean="0"/>
              <a:t>‹#›</a:t>
            </a:fld>
            <a:endParaRPr lang="en-US"/>
          </a:p>
        </p:txBody>
      </p:sp>
    </p:spTree>
    <p:extLst>
      <p:ext uri="{BB962C8B-B14F-4D97-AF65-F5344CB8AC3E}">
        <p14:creationId xmlns:p14="http://schemas.microsoft.com/office/powerpoint/2010/main" val="1396657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1BE45C-4FCE-5F4B-96E4-95474FDE2A39}" type="slidenum">
              <a:rPr lang="en-US" smtClean="0"/>
              <a:t>1</a:t>
            </a:fld>
            <a:endParaRPr lang="en-US"/>
          </a:p>
        </p:txBody>
      </p:sp>
    </p:spTree>
    <p:extLst>
      <p:ext uri="{BB962C8B-B14F-4D97-AF65-F5344CB8AC3E}">
        <p14:creationId xmlns:p14="http://schemas.microsoft.com/office/powerpoint/2010/main" val="838204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a:t>
            </a:r>
          </a:p>
          <a:p>
            <a:r>
              <a:rPr lang="en-US" sz="1200" kern="1200" dirty="0" smtClean="0">
                <a:solidFill>
                  <a:schemeClr val="tx1"/>
                </a:solidFill>
                <a:effectLst/>
                <a:latin typeface="+mn-lt"/>
                <a:ea typeface="+mn-ea"/>
                <a:cs typeface="+mn-cs"/>
              </a:rPr>
              <a:t>What are soft costs? </a:t>
            </a:r>
          </a:p>
          <a:p>
            <a:r>
              <a:rPr lang="en-US" sz="1200" kern="1200" dirty="0" smtClean="0">
                <a:solidFill>
                  <a:schemeClr val="tx1"/>
                </a:solidFill>
                <a:effectLst/>
                <a:latin typeface="+mn-lt"/>
                <a:ea typeface="+mn-ea"/>
                <a:cs typeface="+mn-cs"/>
              </a:rPr>
              <a:t>Not that simple, see? </a:t>
            </a:r>
          </a:p>
          <a:p>
            <a:r>
              <a:rPr lang="en-US" sz="1200" kern="1200" dirty="0" smtClean="0">
                <a:solidFill>
                  <a:schemeClr val="tx1"/>
                </a:solidFill>
                <a:effectLst/>
                <a:latin typeface="+mn-lt"/>
                <a:ea typeface="+mn-ea"/>
                <a:cs typeface="+mn-cs"/>
              </a:rPr>
              <a:t>Definitions vary across literatures</a:t>
            </a:r>
          </a:p>
          <a:p>
            <a:r>
              <a:rPr lang="en-US" sz="1200" kern="1200" dirty="0" smtClean="0">
                <a:solidFill>
                  <a:schemeClr val="tx1"/>
                </a:solidFill>
                <a:effectLst/>
                <a:latin typeface="+mn-lt"/>
                <a:ea typeface="+mn-ea"/>
                <a:cs typeface="+mn-cs"/>
              </a:rPr>
              <a:t>And they are different in practice than in literature</a:t>
            </a:r>
          </a:p>
          <a:p>
            <a:r>
              <a:rPr lang="en-US" sz="1200" kern="1200" dirty="0" smtClean="0">
                <a:solidFill>
                  <a:schemeClr val="tx1"/>
                </a:solidFill>
                <a:effectLst/>
                <a:latin typeface="+mn-lt"/>
                <a:ea typeface="+mn-ea"/>
                <a:cs typeface="+mn-cs"/>
              </a:rPr>
              <a:t>So our first step toward understanding soft costs was agreeing on how to define them </a:t>
            </a:r>
          </a:p>
          <a:p>
            <a:r>
              <a:rPr lang="en-US" sz="1200" kern="1200" dirty="0" smtClean="0">
                <a:solidFill>
                  <a:schemeClr val="tx1"/>
                </a:solidFill>
                <a:effectLst/>
                <a:latin typeface="+mn-lt"/>
                <a:ea typeface="+mn-ea"/>
                <a:cs typeface="+mn-cs"/>
              </a:rPr>
              <a:t>Here’s what we came up with</a:t>
            </a:r>
          </a:p>
          <a:p>
            <a:r>
              <a:rPr lang="en-US" sz="1200" kern="1200" dirty="0" smtClean="0">
                <a:solidFill>
                  <a:schemeClr val="tx1"/>
                </a:solidFill>
                <a:effectLst/>
                <a:latin typeface="+mn-lt"/>
                <a:ea typeface="+mn-ea"/>
                <a:cs typeface="+mn-cs"/>
              </a:rPr>
              <a:t>Our hope is that others will use this ontology in their own work on soft costs, and help us adjust is where necessary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II</a:t>
            </a:r>
          </a:p>
          <a:p>
            <a:r>
              <a:rPr lang="en-US" sz="1200" kern="1200" dirty="0" smtClean="0">
                <a:solidFill>
                  <a:schemeClr val="tx1"/>
                </a:solidFill>
                <a:effectLst/>
                <a:latin typeface="+mn-lt"/>
                <a:ea typeface="+mn-ea"/>
                <a:cs typeface="+mn-cs"/>
              </a:rPr>
              <a:t>OK, so we have some definitions. </a:t>
            </a:r>
          </a:p>
          <a:p>
            <a:r>
              <a:rPr lang="en-US" sz="1200" kern="1200" dirty="0" smtClean="0">
                <a:solidFill>
                  <a:schemeClr val="tx1"/>
                </a:solidFill>
                <a:effectLst/>
                <a:latin typeface="+mn-lt"/>
                <a:ea typeface="+mn-ea"/>
                <a:cs typeface="+mn-cs"/>
              </a:rPr>
              <a:t>But that’s not enough—firms have to learn about these soft cost-reducing techniques. How do they do that? And do different patterns of learning correlate with firm success? </a:t>
            </a:r>
          </a:p>
          <a:p>
            <a:r>
              <a:rPr lang="en-US" sz="1200" kern="1200" dirty="0" smtClean="0">
                <a:solidFill>
                  <a:schemeClr val="tx1"/>
                </a:solidFill>
                <a:effectLst/>
                <a:latin typeface="+mn-lt"/>
                <a:ea typeface="+mn-ea"/>
                <a:cs typeface="+mn-cs"/>
              </a:rPr>
              <a:t>First project: Developing a conceptual map of types of learning </a:t>
            </a:r>
          </a:p>
          <a:p>
            <a:r>
              <a:rPr lang="en-US" sz="1200" kern="1200" dirty="0" smtClean="0">
                <a:solidFill>
                  <a:schemeClr val="tx1"/>
                </a:solidFill>
                <a:effectLst/>
                <a:latin typeface="+mn-lt"/>
                <a:ea typeface="+mn-ea"/>
                <a:cs typeface="+mn-cs"/>
              </a:rPr>
              <a:t>Literature discusses tacit v. codified knowledge and local v. Non-local sources for that knowledge </a:t>
            </a:r>
          </a:p>
          <a:p>
            <a:r>
              <a:rPr lang="en-US" sz="1200" kern="1200" dirty="0" smtClean="0">
                <a:solidFill>
                  <a:schemeClr val="tx1"/>
                </a:solidFill>
                <a:effectLst/>
                <a:latin typeface="+mn-lt"/>
                <a:ea typeface="+mn-ea"/>
                <a:cs typeface="+mn-cs"/>
              </a:rPr>
              <a:t>Next steps: Interview installers to find out where they place these elements in this space</a:t>
            </a:r>
          </a:p>
          <a:p>
            <a:r>
              <a:rPr lang="en-US" sz="1200" kern="1200" dirty="0" smtClean="0">
                <a:solidFill>
                  <a:schemeClr val="tx1"/>
                </a:solidFill>
                <a:effectLst/>
                <a:latin typeface="+mn-lt"/>
                <a:ea typeface="+mn-ea"/>
                <a:cs typeface="+mn-cs"/>
              </a:rPr>
              <a:t>Then, based on what the literature predicts people wills/should do with those types of knowledge</a:t>
            </a:r>
          </a:p>
          <a:p>
            <a:r>
              <a:rPr lang="en-US" sz="1200" kern="1200" dirty="0" smtClean="0">
                <a:solidFill>
                  <a:schemeClr val="tx1"/>
                </a:solidFill>
                <a:effectLst/>
                <a:latin typeface="+mn-lt"/>
                <a:ea typeface="+mn-ea"/>
                <a:cs typeface="+mn-cs"/>
              </a:rPr>
              <a:t>Then: Interview those installers again to determine how they go about learning. </a:t>
            </a:r>
          </a:p>
          <a:p>
            <a:r>
              <a:rPr lang="en-US" sz="1200" kern="1200" dirty="0" smtClean="0">
                <a:solidFill>
                  <a:schemeClr val="tx1"/>
                </a:solidFill>
                <a:effectLst/>
                <a:latin typeface="+mn-lt"/>
                <a:ea typeface="+mn-ea"/>
                <a:cs typeface="+mn-cs"/>
              </a:rPr>
              <a:t>Test two hypotheses: 1. Are firms that correctly match process to element characteristics more likely to succeed? 2. Assuming that knowledge becomes more codified and non-local as an industry grows, are firms that focus on dynamic capabilities more likely to succeed over time? </a:t>
            </a:r>
          </a:p>
          <a:p>
            <a:r>
              <a:rPr lang="en-US" sz="1200" kern="1200" dirty="0" smtClean="0">
                <a:solidFill>
                  <a:schemeClr val="tx1"/>
                </a:solidFill>
                <a:effectLst/>
                <a:latin typeface="+mn-lt"/>
                <a:ea typeface="+mn-ea"/>
                <a:cs typeface="+mn-cs"/>
              </a:rPr>
              <a:t>Questions: This doesn’t feel any farther along than ASES. Also, how to handle recall?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III</a:t>
            </a:r>
          </a:p>
          <a:p>
            <a:r>
              <a:rPr lang="en-US" sz="1200" kern="1200" dirty="0" smtClean="0">
                <a:solidFill>
                  <a:schemeClr val="tx1"/>
                </a:solidFill>
                <a:effectLst/>
                <a:latin typeface="+mn-lt"/>
                <a:ea typeface="+mn-ea"/>
                <a:cs typeface="+mn-cs"/>
              </a:rPr>
              <a:t>The patterns of learning exhibited in an industry make up what in management literature calls the knowledge network</a:t>
            </a:r>
          </a:p>
          <a:p>
            <a:r>
              <a:rPr lang="en-US" sz="1200" kern="1200" dirty="0" smtClean="0">
                <a:solidFill>
                  <a:schemeClr val="tx1"/>
                </a:solidFill>
                <a:effectLst/>
                <a:latin typeface="+mn-lt"/>
                <a:ea typeface="+mn-ea"/>
                <a:cs typeface="+mn-cs"/>
              </a:rPr>
              <a:t>In that literature, centrality in a knowledge network should mean more and better knowledge which, according to the knowledge-based view of the firm, should mean greater success</a:t>
            </a:r>
          </a:p>
          <a:p>
            <a:r>
              <a:rPr lang="en-US" sz="1200" kern="1200" dirty="0" smtClean="0">
                <a:solidFill>
                  <a:schemeClr val="tx1"/>
                </a:solidFill>
                <a:effectLst/>
                <a:latin typeface="+mn-lt"/>
                <a:ea typeface="+mn-ea"/>
                <a:cs typeface="+mn-cs"/>
              </a:rPr>
              <a:t>One open in that literature is the search-transfer problem: Do firms search for knowledge and acquire relationships as a result? Or do they mostly absorb and mine information from existing networks? </a:t>
            </a:r>
          </a:p>
          <a:p>
            <a:r>
              <a:rPr lang="en-US" sz="1200" kern="1200" dirty="0" smtClean="0">
                <a:solidFill>
                  <a:schemeClr val="tx1"/>
                </a:solidFill>
                <a:effectLst/>
                <a:latin typeface="+mn-lt"/>
                <a:ea typeface="+mn-ea"/>
                <a:cs typeface="+mn-cs"/>
              </a:rPr>
              <a:t>Initial results from qualitative interviews: </a:t>
            </a:r>
          </a:p>
          <a:p>
            <a:r>
              <a:rPr lang="en-US" sz="1200" kern="1200" dirty="0" smtClean="0">
                <a:solidFill>
                  <a:schemeClr val="tx1"/>
                </a:solidFill>
                <a:effectLst/>
                <a:latin typeface="+mn-lt"/>
                <a:ea typeface="+mn-ea"/>
                <a:cs typeface="+mn-cs"/>
              </a:rPr>
              <a:t>Next: Lots of interviews with lots of people—everyone in the Austin solar industry, in fact. </a:t>
            </a:r>
          </a:p>
          <a:p>
            <a:endParaRPr lang="en-US" dirty="0"/>
          </a:p>
        </p:txBody>
      </p:sp>
      <p:sp>
        <p:nvSpPr>
          <p:cNvPr id="4" name="Slide Number Placeholder 3"/>
          <p:cNvSpPr>
            <a:spLocks noGrp="1"/>
          </p:cNvSpPr>
          <p:nvPr>
            <p:ph type="sldNum" sz="quarter" idx="10"/>
          </p:nvPr>
        </p:nvSpPr>
        <p:spPr/>
        <p:txBody>
          <a:bodyPr/>
          <a:lstStyle/>
          <a:p>
            <a:fld id="{0E1BE45C-4FCE-5F4B-96E4-95474FDE2A39}" type="slidenum">
              <a:rPr lang="en-US" smtClean="0"/>
              <a:t>16</a:t>
            </a:fld>
            <a:endParaRPr lang="en-US"/>
          </a:p>
        </p:txBody>
      </p:sp>
    </p:spTree>
    <p:extLst>
      <p:ext uri="{BB962C8B-B14F-4D97-AF65-F5344CB8AC3E}">
        <p14:creationId xmlns:p14="http://schemas.microsoft.com/office/powerpoint/2010/main" val="2084360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Variation in categories</a:t>
            </a:r>
            <a:r>
              <a:rPr lang="en-US" baseline="0" dirty="0" smtClean="0"/>
              <a:t> can make it more difficult to share data across studies</a:t>
            </a:r>
            <a:endParaRPr lang="en-US" dirty="0" smtClean="0"/>
          </a:p>
          <a:p>
            <a:endParaRPr lang="en-US" dirty="0" smtClean="0"/>
          </a:p>
          <a:p>
            <a:r>
              <a:rPr lang="en-US" dirty="0" smtClean="0"/>
              <a:t>2. Search results</a:t>
            </a:r>
            <a:r>
              <a:rPr lang="is-IS" dirty="0" smtClean="0"/>
              <a:t>…</a:t>
            </a:r>
            <a:r>
              <a:rPr lang="en-US" dirty="0" smtClean="0"/>
              <a:t>: re: diffusion</a:t>
            </a:r>
            <a:r>
              <a:rPr lang="en-US" baseline="0" dirty="0" smtClean="0"/>
              <a:t> studies, our perceptions paper did not come up, nor did ABM papers, or many of the references we use in PEB and TPB studies. </a:t>
            </a:r>
          </a:p>
          <a:p>
            <a:endParaRPr lang="en-US" baseline="0" dirty="0" smtClean="0"/>
          </a:p>
          <a:p>
            <a:r>
              <a:rPr lang="en-US" baseline="0" dirty="0" smtClean="0"/>
              <a:t>3. Initial ideas</a:t>
            </a:r>
            <a:r>
              <a:rPr lang="is-IS" baseline="0" dirty="0" smtClean="0"/>
              <a:t>…</a:t>
            </a:r>
            <a:r>
              <a:rPr lang="en-US" baseline="0" dirty="0" smtClean="0"/>
              <a:t>: instinct on C&amp;A subcategories is to resolve into sales and marketing, but when trying to map to how we would actually capture installer costs as instances this revealed that focusing on individual strategies would likely prove more useful. </a:t>
            </a:r>
          </a:p>
          <a:p>
            <a:endParaRPr lang="en-US" baseline="0" dirty="0" smtClean="0"/>
          </a:p>
          <a:p>
            <a:pPr marL="0" marR="0" lvl="0" indent="-457200" algn="l" defTabSz="914400" rtl="0" eaLnBrk="1" fontAlgn="auto" latinLnBrk="0" hangingPunct="1">
              <a:lnSpc>
                <a:spcPct val="100000"/>
              </a:lnSpc>
              <a:spcBef>
                <a:spcPts val="0"/>
              </a:spcBef>
              <a:spcAft>
                <a:spcPts val="0"/>
              </a:spcAft>
              <a:buClrTx/>
              <a:buSzTx/>
              <a:buFontTx/>
              <a:buNone/>
              <a:tabLst/>
              <a:defRPr/>
            </a:pPr>
            <a:r>
              <a:rPr lang="en-US" dirty="0" smtClean="0"/>
              <a:t>Customer Acquisition </a:t>
            </a:r>
          </a:p>
          <a:p>
            <a:pPr lvl="1">
              <a:buFont typeface="Wingdings" charset="2"/>
              <a:buChar char="Ø"/>
            </a:pPr>
            <a:r>
              <a:rPr lang="en-US" dirty="0" smtClean="0"/>
              <a:t>sales and marketing subcategories</a:t>
            </a:r>
          </a:p>
          <a:p>
            <a:pPr lvl="2"/>
            <a:r>
              <a:rPr lang="en-US" dirty="0" smtClean="0"/>
              <a:t>Not consistent cost categories or tracking by installers</a:t>
            </a:r>
          </a:p>
          <a:p>
            <a:pPr lvl="2"/>
            <a:r>
              <a:rPr lang="en-US" dirty="0" smtClean="0"/>
              <a:t>Not necessarily useful for capturing cost or identifying best practice</a:t>
            </a:r>
          </a:p>
          <a:p>
            <a:pPr lvl="1">
              <a:buFont typeface="Wingdings" charset="2"/>
              <a:buChar char="Ø"/>
            </a:pPr>
            <a:r>
              <a:rPr lang="en-US" dirty="0" smtClean="0"/>
              <a:t>Strategies (e.g., referral program, lead generator, marketplace)</a:t>
            </a:r>
          </a:p>
          <a:p>
            <a:pPr lvl="2">
              <a:buFont typeface="Lucida Grande"/>
              <a:buChar char="-"/>
            </a:pPr>
            <a:r>
              <a:rPr lang="en-US" dirty="0" smtClean="0"/>
              <a:t>Installers can identify which strategies they use</a:t>
            </a:r>
          </a:p>
          <a:p>
            <a:pPr lvl="2">
              <a:buFont typeface="Lucida Grande"/>
              <a:buChar char="-"/>
            </a:pPr>
            <a:r>
              <a:rPr lang="en-US" dirty="0" smtClean="0"/>
              <a:t>Properties such as </a:t>
            </a:r>
            <a:r>
              <a:rPr lang="en-US" baseline="0" dirty="0" err="1" smtClean="0"/>
              <a:t>hasAdvertisingCost</a:t>
            </a:r>
            <a:r>
              <a:rPr lang="en-US" baseline="0" dirty="0" smtClean="0"/>
              <a:t>, </a:t>
            </a:r>
            <a:r>
              <a:rPr lang="en-US" baseline="0" dirty="0" err="1" smtClean="0"/>
              <a:t>hasTrainingCost</a:t>
            </a:r>
            <a:r>
              <a:rPr lang="en-US" baseline="0" dirty="0" smtClean="0"/>
              <a:t>, </a:t>
            </a:r>
            <a:r>
              <a:rPr lang="en-US" baseline="0" dirty="0" err="1" smtClean="0"/>
              <a:t>hasConversionRate</a:t>
            </a:r>
            <a:r>
              <a:rPr lang="en-US" baseline="0" dirty="0" smtClean="0"/>
              <a:t> can</a:t>
            </a:r>
            <a:r>
              <a:rPr lang="en-US" dirty="0" smtClean="0"/>
              <a:t> provide insights into best practices (more so when merged with TTS pricing data)</a:t>
            </a:r>
          </a:p>
          <a:p>
            <a:endParaRPr lang="en-US" baseline="0" dirty="0" smtClean="0"/>
          </a:p>
          <a:p>
            <a:endParaRPr lang="en-US" dirty="0" smtClean="0"/>
          </a:p>
          <a:p>
            <a:r>
              <a:rPr lang="en-US" dirty="0" smtClean="0"/>
              <a:t>4. Supply chain n = 6, System design n =</a:t>
            </a:r>
            <a:r>
              <a:rPr lang="en-US" baseline="0" dirty="0" smtClean="0"/>
              <a:t> 4 on Science Direct (finance = 28, PII = 21, soft cost = 19, customer </a:t>
            </a:r>
            <a:r>
              <a:rPr lang="en-US" baseline="0" dirty="0" err="1" smtClean="0"/>
              <a:t>acqu</a:t>
            </a:r>
            <a:r>
              <a:rPr lang="en-US" baseline="0" dirty="0" smtClean="0"/>
              <a:t>. = 11)</a:t>
            </a:r>
            <a:endParaRPr lang="en-US" dirty="0"/>
          </a:p>
        </p:txBody>
      </p:sp>
      <p:sp>
        <p:nvSpPr>
          <p:cNvPr id="4" name="Slide Number Placeholder 3"/>
          <p:cNvSpPr>
            <a:spLocks noGrp="1"/>
          </p:cNvSpPr>
          <p:nvPr>
            <p:ph type="sldNum" sz="quarter" idx="10"/>
          </p:nvPr>
        </p:nvSpPr>
        <p:spPr/>
        <p:txBody>
          <a:bodyPr/>
          <a:lstStyle/>
          <a:p>
            <a:fld id="{2CE4B569-1335-D94A-998E-36F463123FE3}" type="slidenum">
              <a:rPr lang="en-US" smtClean="0"/>
              <a:t>19</a:t>
            </a:fld>
            <a:endParaRPr lang="en-US"/>
          </a:p>
        </p:txBody>
      </p:sp>
    </p:spTree>
    <p:extLst>
      <p:ext uri="{BB962C8B-B14F-4D97-AF65-F5344CB8AC3E}">
        <p14:creationId xmlns:p14="http://schemas.microsoft.com/office/powerpoint/2010/main" val="50934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E4B569-1335-D94A-998E-36F463123FE3}" type="slidenum">
              <a:rPr lang="en-US" smtClean="0"/>
              <a:t>20</a:t>
            </a:fld>
            <a:endParaRPr lang="en-US"/>
          </a:p>
        </p:txBody>
      </p:sp>
    </p:spTree>
    <p:extLst>
      <p:ext uri="{BB962C8B-B14F-4D97-AF65-F5344CB8AC3E}">
        <p14:creationId xmlns:p14="http://schemas.microsoft.com/office/powerpoint/2010/main" val="1383601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preliminary set of </a:t>
            </a:r>
            <a:r>
              <a:rPr lang="en-US" sz="1200" kern="1200" dirty="0" err="1" smtClean="0">
                <a:solidFill>
                  <a:schemeClr val="tx1"/>
                </a:solidFill>
                <a:effectLst/>
                <a:latin typeface="+mn-lt"/>
                <a:ea typeface="+mn-ea"/>
                <a:cs typeface="+mn-cs"/>
              </a:rPr>
              <a:t>superclasses</a:t>
            </a:r>
            <a:r>
              <a:rPr lang="en-US" sz="1200" kern="1200" dirty="0" smtClean="0">
                <a:solidFill>
                  <a:schemeClr val="tx1"/>
                </a:solidFill>
                <a:effectLst/>
                <a:latin typeface="+mn-lt"/>
                <a:ea typeface="+mn-ea"/>
                <a:cs typeface="+mn-cs"/>
              </a:rPr>
              <a:t>, in the first row of the Table have been identified thus far as necessary to meet to the scope of the ontology in the Requirement Specification. The relationships between concepts are represented as triples with a subject, predicate, and object. The triple &lt;</a:t>
            </a:r>
            <a:r>
              <a:rPr lang="en-US" sz="1200" i="1" kern="1200" dirty="0" smtClean="0">
                <a:solidFill>
                  <a:schemeClr val="tx1"/>
                </a:solidFill>
                <a:effectLst/>
                <a:latin typeface="+mn-lt"/>
                <a:ea typeface="+mn-ea"/>
                <a:cs typeface="+mn-cs"/>
              </a:rPr>
              <a:t>a P b</a:t>
            </a:r>
            <a:r>
              <a:rPr lang="en-US" sz="1200" kern="1200" dirty="0" smtClean="0">
                <a:solidFill>
                  <a:schemeClr val="tx1"/>
                </a:solidFill>
                <a:effectLst/>
                <a:latin typeface="+mn-lt"/>
                <a:ea typeface="+mn-ea"/>
                <a:cs typeface="+mn-cs"/>
              </a:rPr>
              <a:t>&gt; indicates that </a:t>
            </a:r>
            <a:r>
              <a:rPr lang="en-US" sz="1200" i="1" kern="1200" dirty="0" smtClean="0">
                <a:solidFill>
                  <a:schemeClr val="tx1"/>
                </a:solidFill>
                <a:effectLst/>
                <a:latin typeface="+mn-lt"/>
                <a:ea typeface="+mn-ea"/>
                <a:cs typeface="+mn-cs"/>
              </a:rPr>
              <a:t>b</a:t>
            </a:r>
            <a:r>
              <a:rPr lang="en-US" sz="1200" kern="1200" dirty="0" smtClean="0">
                <a:solidFill>
                  <a:schemeClr val="tx1"/>
                </a:solidFill>
                <a:effectLst/>
                <a:latin typeface="+mn-lt"/>
                <a:ea typeface="+mn-ea"/>
                <a:cs typeface="+mn-cs"/>
              </a:rPr>
              <a:t> is a value or property </a:t>
            </a:r>
            <a:r>
              <a:rPr lang="en-US" sz="1200" i="1"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 for subject </a:t>
            </a:r>
            <a:r>
              <a:rPr lang="en-US" sz="1200" i="1" kern="1200" dirty="0" smtClean="0">
                <a:solidFill>
                  <a:schemeClr val="tx1"/>
                </a:solidFill>
                <a:effectLst/>
                <a:latin typeface="+mn-lt"/>
                <a:ea typeface="+mn-ea"/>
                <a:cs typeface="+mn-cs"/>
              </a:rPr>
              <a:t>a</a:t>
            </a:r>
            <a:r>
              <a:rPr lang="en-US" sz="1200" kern="1200" dirty="0" smtClean="0">
                <a:solidFill>
                  <a:schemeClr val="tx1"/>
                </a:solidFill>
                <a:effectLst/>
                <a:latin typeface="+mn-lt"/>
                <a:ea typeface="+mn-ea"/>
                <a:cs typeface="+mn-cs"/>
              </a:rPr>
              <a:t>. For example, </a:t>
            </a:r>
            <a:r>
              <a:rPr lang="en-US" sz="1200" kern="1200" dirty="0" err="1" smtClean="0">
                <a:solidFill>
                  <a:schemeClr val="tx1"/>
                </a:solidFill>
                <a:effectLst/>
                <a:latin typeface="+mn-lt"/>
                <a:ea typeface="+mn-ea"/>
                <a:cs typeface="+mn-cs"/>
              </a:rPr>
              <a:t>SoftCosts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learnedFrom</a:t>
            </a:r>
            <a:r>
              <a:rPr lang="en-US" sz="1200" kern="1200" dirty="0" smtClean="0">
                <a:solidFill>
                  <a:schemeClr val="tx1"/>
                </a:solidFill>
                <a:effectLst/>
                <a:latin typeface="+mn-lt"/>
                <a:ea typeface="+mn-ea"/>
                <a:cs typeface="+mn-cs"/>
              </a:rPr>
              <a:t> Actors, which when specified using subclasses might read </a:t>
            </a:r>
            <a:r>
              <a:rPr lang="en-US" sz="1200" kern="1200" dirty="0" err="1" smtClean="0">
                <a:solidFill>
                  <a:schemeClr val="tx1"/>
                </a:solidFill>
                <a:effectLst/>
                <a:latin typeface="+mn-lt"/>
                <a:ea typeface="+mn-ea"/>
                <a:cs typeface="+mn-cs"/>
              </a:rPr>
              <a:t>CustomerAcquisition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SoftCosts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learnedFrom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TradeOrganization</a:t>
            </a:r>
            <a:r>
              <a:rPr lang="en-US" sz="1200" kern="1200" dirty="0" smtClean="0">
                <a:solidFill>
                  <a:schemeClr val="tx1"/>
                </a:solidFill>
                <a:effectLst/>
                <a:latin typeface="+mn-lt"/>
                <a:ea typeface="+mn-ea"/>
                <a:cs typeface="+mn-cs"/>
              </a:rPr>
              <a:t> (Actors). Table 1 provides a number of preliminary relationships identified between classes. These have not been finalized, but are intended to be illustrative of how the ontology captures complex relationships. </a:t>
            </a:r>
          </a:p>
          <a:p>
            <a:endParaRPr lang="en-US" dirty="0"/>
          </a:p>
        </p:txBody>
      </p:sp>
      <p:sp>
        <p:nvSpPr>
          <p:cNvPr id="4" name="Slide Number Placeholder 3"/>
          <p:cNvSpPr>
            <a:spLocks noGrp="1"/>
          </p:cNvSpPr>
          <p:nvPr>
            <p:ph type="sldNum" sz="quarter" idx="10"/>
          </p:nvPr>
        </p:nvSpPr>
        <p:spPr/>
        <p:txBody>
          <a:bodyPr/>
          <a:lstStyle/>
          <a:p>
            <a:fld id="{4B37CA9D-6A01-A044-B3C0-5D0231A5FF5C}" type="slidenum">
              <a:rPr lang="en-US" smtClean="0"/>
              <a:t>21</a:t>
            </a:fld>
            <a:endParaRPr lang="en-US"/>
          </a:p>
        </p:txBody>
      </p:sp>
    </p:spTree>
    <p:extLst>
      <p:ext uri="{BB962C8B-B14F-4D97-AF65-F5344CB8AC3E}">
        <p14:creationId xmlns:p14="http://schemas.microsoft.com/office/powerpoint/2010/main" val="936953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ln/>
        </p:spPr>
      </p:sp>
      <p:sp>
        <p:nvSpPr>
          <p:cNvPr id="29698"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ea typeface="MS PGothic" charset="-128"/>
            </a:endParaRPr>
          </a:p>
        </p:txBody>
      </p:sp>
      <p:sp>
        <p:nvSpPr>
          <p:cNvPr id="2969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6625">
              <a:defRPr sz="2400">
                <a:solidFill>
                  <a:schemeClr val="tx1"/>
                </a:solidFill>
                <a:latin typeface="Arial" charset="0"/>
                <a:ea typeface="MS PGothic" charset="-128"/>
              </a:defRPr>
            </a:lvl1pPr>
            <a:lvl2pPr marL="742950" indent="-285750" defTabSz="936625">
              <a:defRPr sz="2400">
                <a:solidFill>
                  <a:schemeClr val="tx1"/>
                </a:solidFill>
                <a:latin typeface="Arial" charset="0"/>
                <a:ea typeface="MS PGothic" charset="-128"/>
              </a:defRPr>
            </a:lvl2pPr>
            <a:lvl3pPr marL="1143000" indent="-228600" defTabSz="936625">
              <a:defRPr sz="2400">
                <a:solidFill>
                  <a:schemeClr val="tx1"/>
                </a:solidFill>
                <a:latin typeface="Arial" charset="0"/>
                <a:ea typeface="MS PGothic" charset="-128"/>
              </a:defRPr>
            </a:lvl3pPr>
            <a:lvl4pPr marL="1600200" indent="-228600" defTabSz="936625">
              <a:defRPr sz="2400">
                <a:solidFill>
                  <a:schemeClr val="tx1"/>
                </a:solidFill>
                <a:latin typeface="Arial" charset="0"/>
                <a:ea typeface="MS PGothic" charset="-128"/>
              </a:defRPr>
            </a:lvl4pPr>
            <a:lvl5pPr marL="2057400" indent="-228600" defTabSz="936625">
              <a:defRPr sz="2400">
                <a:solidFill>
                  <a:schemeClr val="tx1"/>
                </a:solidFill>
                <a:latin typeface="Arial" charset="0"/>
                <a:ea typeface="MS PGothic" charset="-128"/>
              </a:defRPr>
            </a:lvl5pPr>
            <a:lvl6pPr marL="2514600" indent="-228600" defTabSz="936625" eaLnBrk="0" fontAlgn="base" hangingPunct="0">
              <a:spcBef>
                <a:spcPct val="0"/>
              </a:spcBef>
              <a:spcAft>
                <a:spcPct val="0"/>
              </a:spcAft>
              <a:defRPr sz="2400">
                <a:solidFill>
                  <a:schemeClr val="tx1"/>
                </a:solidFill>
                <a:latin typeface="Arial" charset="0"/>
                <a:ea typeface="MS PGothic" charset="-128"/>
              </a:defRPr>
            </a:lvl6pPr>
            <a:lvl7pPr marL="2971800" indent="-228600" defTabSz="936625" eaLnBrk="0" fontAlgn="base" hangingPunct="0">
              <a:spcBef>
                <a:spcPct val="0"/>
              </a:spcBef>
              <a:spcAft>
                <a:spcPct val="0"/>
              </a:spcAft>
              <a:defRPr sz="2400">
                <a:solidFill>
                  <a:schemeClr val="tx1"/>
                </a:solidFill>
                <a:latin typeface="Arial" charset="0"/>
                <a:ea typeface="MS PGothic" charset="-128"/>
              </a:defRPr>
            </a:lvl7pPr>
            <a:lvl8pPr marL="3429000" indent="-228600" defTabSz="936625" eaLnBrk="0" fontAlgn="base" hangingPunct="0">
              <a:spcBef>
                <a:spcPct val="0"/>
              </a:spcBef>
              <a:spcAft>
                <a:spcPct val="0"/>
              </a:spcAft>
              <a:defRPr sz="2400">
                <a:solidFill>
                  <a:schemeClr val="tx1"/>
                </a:solidFill>
                <a:latin typeface="Arial" charset="0"/>
                <a:ea typeface="MS PGothic" charset="-128"/>
              </a:defRPr>
            </a:lvl8pPr>
            <a:lvl9pPr marL="3886200" indent="-228600" defTabSz="936625" eaLnBrk="0" fontAlgn="base" hangingPunct="0">
              <a:spcBef>
                <a:spcPct val="0"/>
              </a:spcBef>
              <a:spcAft>
                <a:spcPct val="0"/>
              </a:spcAft>
              <a:defRPr sz="2400">
                <a:solidFill>
                  <a:schemeClr val="tx1"/>
                </a:solidFill>
                <a:latin typeface="Arial" charset="0"/>
                <a:ea typeface="MS PGothic" charset="-128"/>
              </a:defRPr>
            </a:lvl9pPr>
          </a:lstStyle>
          <a:p>
            <a:fld id="{AB3079F4-C887-9543-A6EF-B23028F6DADC}" type="slidenum">
              <a:rPr lang="en-US" altLang="en-US" sz="1200">
                <a:solidFill>
                  <a:srgbClr val="000000"/>
                </a:solidFill>
              </a:rPr>
              <a:pPr/>
              <a:t>22</a:t>
            </a:fld>
            <a:endParaRPr lang="en-US" altLang="en-US" sz="1200">
              <a:solidFill>
                <a:srgbClr val="000000"/>
              </a:solidFill>
            </a:endParaRPr>
          </a:p>
        </p:txBody>
      </p:sp>
    </p:spTree>
    <p:extLst>
      <p:ext uri="{BB962C8B-B14F-4D97-AF65-F5344CB8AC3E}">
        <p14:creationId xmlns:p14="http://schemas.microsoft.com/office/powerpoint/2010/main" val="431332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7DD78D-904B-C64A-AB2F-6B38C1C24673}" type="slidenum">
              <a:rPr lang="en-US" smtClean="0"/>
              <a:t>23</a:t>
            </a:fld>
            <a:endParaRPr lang="en-US"/>
          </a:p>
        </p:txBody>
      </p:sp>
    </p:spTree>
    <p:extLst>
      <p:ext uri="{BB962C8B-B14F-4D97-AF65-F5344CB8AC3E}">
        <p14:creationId xmlns:p14="http://schemas.microsoft.com/office/powerpoint/2010/main" val="3033092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7DD78D-904B-C64A-AB2F-6B38C1C24673}" type="slidenum">
              <a:rPr lang="en-US" smtClean="0"/>
              <a:t>24</a:t>
            </a:fld>
            <a:endParaRPr lang="en-US"/>
          </a:p>
        </p:txBody>
      </p:sp>
    </p:spTree>
    <p:extLst>
      <p:ext uri="{BB962C8B-B14F-4D97-AF65-F5344CB8AC3E}">
        <p14:creationId xmlns:p14="http://schemas.microsoft.com/office/powerpoint/2010/main" val="4112827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sz="1200" kern="120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a:t>
            </a:r>
          </a:p>
          <a:p>
            <a:r>
              <a:rPr lang="en-US" sz="1200" kern="1200" dirty="0" smtClean="0">
                <a:solidFill>
                  <a:schemeClr val="tx1"/>
                </a:solidFill>
                <a:effectLst/>
                <a:latin typeface="+mn-lt"/>
                <a:ea typeface="+mn-ea"/>
                <a:cs typeface="+mn-cs"/>
              </a:rPr>
              <a:t>What are soft costs? </a:t>
            </a:r>
          </a:p>
          <a:p>
            <a:r>
              <a:rPr lang="en-US" sz="1200" kern="1200" dirty="0" smtClean="0">
                <a:solidFill>
                  <a:schemeClr val="tx1"/>
                </a:solidFill>
                <a:effectLst/>
                <a:latin typeface="+mn-lt"/>
                <a:ea typeface="+mn-ea"/>
                <a:cs typeface="+mn-cs"/>
              </a:rPr>
              <a:t>Not that simple, see? </a:t>
            </a:r>
          </a:p>
          <a:p>
            <a:r>
              <a:rPr lang="en-US" sz="1200" kern="1200" dirty="0" smtClean="0">
                <a:solidFill>
                  <a:schemeClr val="tx1"/>
                </a:solidFill>
                <a:effectLst/>
                <a:latin typeface="+mn-lt"/>
                <a:ea typeface="+mn-ea"/>
                <a:cs typeface="+mn-cs"/>
              </a:rPr>
              <a:t>Definitions vary across literatures</a:t>
            </a:r>
          </a:p>
          <a:p>
            <a:r>
              <a:rPr lang="en-US" sz="1200" kern="1200" dirty="0" smtClean="0">
                <a:solidFill>
                  <a:schemeClr val="tx1"/>
                </a:solidFill>
                <a:effectLst/>
                <a:latin typeface="+mn-lt"/>
                <a:ea typeface="+mn-ea"/>
                <a:cs typeface="+mn-cs"/>
              </a:rPr>
              <a:t>And they are different in practice than in literature</a:t>
            </a:r>
          </a:p>
          <a:p>
            <a:r>
              <a:rPr lang="en-US" sz="1200" kern="1200" dirty="0" smtClean="0">
                <a:solidFill>
                  <a:schemeClr val="tx1"/>
                </a:solidFill>
                <a:effectLst/>
                <a:latin typeface="+mn-lt"/>
                <a:ea typeface="+mn-ea"/>
                <a:cs typeface="+mn-cs"/>
              </a:rPr>
              <a:t>So our first step toward understanding soft costs was agreeing on how to define them </a:t>
            </a:r>
          </a:p>
          <a:p>
            <a:r>
              <a:rPr lang="en-US" sz="1200" kern="1200" dirty="0" smtClean="0">
                <a:solidFill>
                  <a:schemeClr val="tx1"/>
                </a:solidFill>
                <a:effectLst/>
                <a:latin typeface="+mn-lt"/>
                <a:ea typeface="+mn-ea"/>
                <a:cs typeface="+mn-cs"/>
              </a:rPr>
              <a:t>Here’s what we came up with</a:t>
            </a:r>
          </a:p>
          <a:p>
            <a:r>
              <a:rPr lang="en-US" sz="1200" kern="1200" dirty="0" smtClean="0">
                <a:solidFill>
                  <a:schemeClr val="tx1"/>
                </a:solidFill>
                <a:effectLst/>
                <a:latin typeface="+mn-lt"/>
                <a:ea typeface="+mn-ea"/>
                <a:cs typeface="+mn-cs"/>
              </a:rPr>
              <a:t>Our hope is that others will use this ontology in their own work on soft costs, and help us adjust is where necessary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II</a:t>
            </a:r>
          </a:p>
          <a:p>
            <a:r>
              <a:rPr lang="en-US" sz="1200" kern="1200" dirty="0" smtClean="0">
                <a:solidFill>
                  <a:schemeClr val="tx1"/>
                </a:solidFill>
                <a:effectLst/>
                <a:latin typeface="+mn-lt"/>
                <a:ea typeface="+mn-ea"/>
                <a:cs typeface="+mn-cs"/>
              </a:rPr>
              <a:t>OK, so we have some definitions. </a:t>
            </a:r>
          </a:p>
          <a:p>
            <a:r>
              <a:rPr lang="en-US" sz="1200" kern="1200" dirty="0" smtClean="0">
                <a:solidFill>
                  <a:schemeClr val="tx1"/>
                </a:solidFill>
                <a:effectLst/>
                <a:latin typeface="+mn-lt"/>
                <a:ea typeface="+mn-ea"/>
                <a:cs typeface="+mn-cs"/>
              </a:rPr>
              <a:t>But that’s not enough—firms have to learn about these soft cost-reducing techniques. How do they do that? And do different patterns of learning correlate with firm success? </a:t>
            </a:r>
          </a:p>
          <a:p>
            <a:r>
              <a:rPr lang="en-US" sz="1200" kern="1200" dirty="0" smtClean="0">
                <a:solidFill>
                  <a:schemeClr val="tx1"/>
                </a:solidFill>
                <a:effectLst/>
                <a:latin typeface="+mn-lt"/>
                <a:ea typeface="+mn-ea"/>
                <a:cs typeface="+mn-cs"/>
              </a:rPr>
              <a:t>First project: Developing a conceptual map of types of learning </a:t>
            </a:r>
          </a:p>
          <a:p>
            <a:r>
              <a:rPr lang="en-US" sz="1200" kern="1200" dirty="0" smtClean="0">
                <a:solidFill>
                  <a:schemeClr val="tx1"/>
                </a:solidFill>
                <a:effectLst/>
                <a:latin typeface="+mn-lt"/>
                <a:ea typeface="+mn-ea"/>
                <a:cs typeface="+mn-cs"/>
              </a:rPr>
              <a:t>Literature discusses tacit v. codified knowledge and local v. Non-local sources for that knowledge </a:t>
            </a:r>
          </a:p>
          <a:p>
            <a:r>
              <a:rPr lang="en-US" sz="1200" kern="1200" dirty="0" smtClean="0">
                <a:solidFill>
                  <a:schemeClr val="tx1"/>
                </a:solidFill>
                <a:effectLst/>
                <a:latin typeface="+mn-lt"/>
                <a:ea typeface="+mn-ea"/>
                <a:cs typeface="+mn-cs"/>
              </a:rPr>
              <a:t>Next steps: Interview installers to find out where they place these elements in this space</a:t>
            </a:r>
          </a:p>
          <a:p>
            <a:r>
              <a:rPr lang="en-US" sz="1200" kern="1200" dirty="0" smtClean="0">
                <a:solidFill>
                  <a:schemeClr val="tx1"/>
                </a:solidFill>
                <a:effectLst/>
                <a:latin typeface="+mn-lt"/>
                <a:ea typeface="+mn-ea"/>
                <a:cs typeface="+mn-cs"/>
              </a:rPr>
              <a:t>Then, based on what the literature predicts people wills/should do with those types of knowledge</a:t>
            </a:r>
          </a:p>
          <a:p>
            <a:r>
              <a:rPr lang="en-US" sz="1200" kern="1200" dirty="0" smtClean="0">
                <a:solidFill>
                  <a:schemeClr val="tx1"/>
                </a:solidFill>
                <a:effectLst/>
                <a:latin typeface="+mn-lt"/>
                <a:ea typeface="+mn-ea"/>
                <a:cs typeface="+mn-cs"/>
              </a:rPr>
              <a:t>Then: Interview those installers again to determine how they go about learning. </a:t>
            </a:r>
          </a:p>
          <a:p>
            <a:r>
              <a:rPr lang="en-US" sz="1200" kern="1200" dirty="0" smtClean="0">
                <a:solidFill>
                  <a:schemeClr val="tx1"/>
                </a:solidFill>
                <a:effectLst/>
                <a:latin typeface="+mn-lt"/>
                <a:ea typeface="+mn-ea"/>
                <a:cs typeface="+mn-cs"/>
              </a:rPr>
              <a:t>Test two hypotheses: 1. Are firms that correctly match process to element characteristics more likely to succeed? 2. Assuming that knowledge becomes more codified and non-local as an industry grows, are firms that focus on dynamic capabilities more likely to succeed over time? </a:t>
            </a:r>
          </a:p>
          <a:p>
            <a:r>
              <a:rPr lang="en-US" sz="1200" kern="1200" dirty="0" smtClean="0">
                <a:solidFill>
                  <a:schemeClr val="tx1"/>
                </a:solidFill>
                <a:effectLst/>
                <a:latin typeface="+mn-lt"/>
                <a:ea typeface="+mn-ea"/>
                <a:cs typeface="+mn-cs"/>
              </a:rPr>
              <a:t>Questions: This doesn’t feel any farther along than ASES. Also, how to handle recall?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III</a:t>
            </a:r>
          </a:p>
          <a:p>
            <a:r>
              <a:rPr lang="en-US" sz="1200" kern="1200" dirty="0" smtClean="0">
                <a:solidFill>
                  <a:schemeClr val="tx1"/>
                </a:solidFill>
                <a:effectLst/>
                <a:latin typeface="+mn-lt"/>
                <a:ea typeface="+mn-ea"/>
                <a:cs typeface="+mn-cs"/>
              </a:rPr>
              <a:t>The patterns of learning exhibited in an industry make up what in management literature calls the knowledge network</a:t>
            </a:r>
          </a:p>
          <a:p>
            <a:r>
              <a:rPr lang="en-US" sz="1200" kern="1200" dirty="0" smtClean="0">
                <a:solidFill>
                  <a:schemeClr val="tx1"/>
                </a:solidFill>
                <a:effectLst/>
                <a:latin typeface="+mn-lt"/>
                <a:ea typeface="+mn-ea"/>
                <a:cs typeface="+mn-cs"/>
              </a:rPr>
              <a:t>In that literature, centrality in a knowledge network should mean more and better knowledge which, according to the knowledge-based view of the firm, should mean greater success</a:t>
            </a:r>
          </a:p>
          <a:p>
            <a:r>
              <a:rPr lang="en-US" sz="1200" kern="1200" dirty="0" smtClean="0">
                <a:solidFill>
                  <a:schemeClr val="tx1"/>
                </a:solidFill>
                <a:effectLst/>
                <a:latin typeface="+mn-lt"/>
                <a:ea typeface="+mn-ea"/>
                <a:cs typeface="+mn-cs"/>
              </a:rPr>
              <a:t>One open in that literature is the search-transfer problem: Do firms search for knowledge and acquire relationships as a result? Or do they mostly absorb and mine information from existing networks? </a:t>
            </a:r>
          </a:p>
          <a:p>
            <a:r>
              <a:rPr lang="en-US" sz="1200" kern="1200" dirty="0" smtClean="0">
                <a:solidFill>
                  <a:schemeClr val="tx1"/>
                </a:solidFill>
                <a:effectLst/>
                <a:latin typeface="+mn-lt"/>
                <a:ea typeface="+mn-ea"/>
                <a:cs typeface="+mn-cs"/>
              </a:rPr>
              <a:t>Initial results from qualitative interviews: </a:t>
            </a:r>
          </a:p>
          <a:p>
            <a:r>
              <a:rPr lang="en-US" sz="1200" kern="1200" dirty="0" smtClean="0">
                <a:solidFill>
                  <a:schemeClr val="tx1"/>
                </a:solidFill>
                <a:effectLst/>
                <a:latin typeface="+mn-lt"/>
                <a:ea typeface="+mn-ea"/>
                <a:cs typeface="+mn-cs"/>
              </a:rPr>
              <a:t>Next: Lots of interviews with lots of people—everyone in the Austin solar industry, in fact. </a:t>
            </a:r>
          </a:p>
          <a:p>
            <a:endParaRPr lang="en-US" dirty="0"/>
          </a:p>
        </p:txBody>
      </p:sp>
      <p:sp>
        <p:nvSpPr>
          <p:cNvPr id="4" name="Slide Number Placeholder 3"/>
          <p:cNvSpPr>
            <a:spLocks noGrp="1"/>
          </p:cNvSpPr>
          <p:nvPr>
            <p:ph type="sldNum" sz="quarter" idx="10"/>
          </p:nvPr>
        </p:nvSpPr>
        <p:spPr/>
        <p:txBody>
          <a:bodyPr/>
          <a:lstStyle/>
          <a:p>
            <a:fld id="{0E1BE45C-4FCE-5F4B-96E4-95474FDE2A39}" type="slidenum">
              <a:rPr lang="en-US" smtClean="0"/>
              <a:t>2</a:t>
            </a:fld>
            <a:endParaRPr lang="en-US"/>
          </a:p>
        </p:txBody>
      </p:sp>
    </p:spTree>
    <p:extLst>
      <p:ext uri="{BB962C8B-B14F-4D97-AF65-F5344CB8AC3E}">
        <p14:creationId xmlns:p14="http://schemas.microsoft.com/office/powerpoint/2010/main" val="1559059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energy.gov</a:t>
            </a:r>
            <a:r>
              <a:rPr lang="en-US" dirty="0" smtClean="0"/>
              <a:t>/</a:t>
            </a:r>
            <a:r>
              <a:rPr lang="en-US" dirty="0" err="1" smtClean="0"/>
              <a:t>eere</a:t>
            </a:r>
            <a:r>
              <a:rPr lang="en-US" dirty="0" smtClean="0"/>
              <a:t>/</a:t>
            </a:r>
            <a:r>
              <a:rPr lang="en-US" dirty="0" err="1" smtClean="0"/>
              <a:t>sunshot</a:t>
            </a:r>
            <a:r>
              <a:rPr lang="en-US" dirty="0" smtClean="0"/>
              <a:t>/solar-energy-evolution-and-diffusion-studies-2-state-energy-strategies-seeds2-ses</a:t>
            </a:r>
          </a:p>
          <a:p>
            <a:endParaRPr lang="en-US" dirty="0" smtClean="0"/>
          </a:p>
          <a:p>
            <a:r>
              <a:rPr lang="en-US" dirty="0" smtClean="0"/>
              <a:t>Box &gt; SEEDS2 &gt; Add </a:t>
            </a:r>
            <a:r>
              <a:rPr lang="en-US" dirty="0" err="1" smtClean="0"/>
              <a:t>SunShot</a:t>
            </a:r>
            <a:r>
              <a:rPr lang="en-US" dirty="0" smtClean="0"/>
              <a:t> / LBJ logos / Tower </a:t>
            </a:r>
          </a:p>
          <a:p>
            <a:r>
              <a:rPr lang="en-US" dirty="0" smtClean="0"/>
              <a:t>SEEDS1, a multi-initiative funding program of which we were part of, was great. </a:t>
            </a:r>
          </a:p>
          <a:p>
            <a:r>
              <a:rPr lang="en-US" dirty="0" smtClean="0"/>
              <a:t>See link on slide 4 about SEEDS2</a:t>
            </a:r>
          </a:p>
          <a:p>
            <a:r>
              <a:rPr lang="en-US" dirty="0" smtClean="0"/>
              <a:t>Rai Group - Varun may have a presentation on the group’s whole work</a:t>
            </a:r>
          </a:p>
          <a:p>
            <a:r>
              <a:rPr lang="en-US" dirty="0" smtClean="0"/>
              <a:t>Gaming, patents (supply side), SEEDS1 (decision-making, ABM). Knowledge flow, diffusion of innovation, behavior. All quantitative. </a:t>
            </a:r>
          </a:p>
          <a:p>
            <a:endParaRPr lang="en-US" dirty="0"/>
          </a:p>
        </p:txBody>
      </p:sp>
      <p:sp>
        <p:nvSpPr>
          <p:cNvPr id="4" name="Slide Number Placeholder 3"/>
          <p:cNvSpPr>
            <a:spLocks noGrp="1"/>
          </p:cNvSpPr>
          <p:nvPr>
            <p:ph type="sldNum" sz="quarter" idx="10"/>
          </p:nvPr>
        </p:nvSpPr>
        <p:spPr/>
        <p:txBody>
          <a:bodyPr/>
          <a:lstStyle/>
          <a:p>
            <a:fld id="{0E1BE45C-4FCE-5F4B-96E4-95474FDE2A39}" type="slidenum">
              <a:rPr lang="en-US" smtClean="0"/>
              <a:t>3</a:t>
            </a:fld>
            <a:endParaRPr lang="en-US"/>
          </a:p>
        </p:txBody>
      </p:sp>
    </p:spTree>
    <p:extLst>
      <p:ext uri="{BB962C8B-B14F-4D97-AF65-F5344CB8AC3E}">
        <p14:creationId xmlns:p14="http://schemas.microsoft.com/office/powerpoint/2010/main" val="2955925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through support doc in Ariane’s Sep 7 email</a:t>
            </a:r>
          </a:p>
          <a:p>
            <a:r>
              <a:rPr lang="en-US" dirty="0" smtClean="0"/>
              <a:t>Consider highlighting the row where everyone agrees </a:t>
            </a:r>
          </a:p>
          <a:p>
            <a:endParaRPr lang="en-US" dirty="0" smtClean="0"/>
          </a:p>
          <a:p>
            <a:endParaRPr lang="en-US" dirty="0" smtClean="0"/>
          </a:p>
          <a:p>
            <a:r>
              <a:rPr lang="en-US" dirty="0" smtClean="0"/>
              <a:t>Sample based</a:t>
            </a:r>
            <a:r>
              <a:rPr lang="en-US" baseline="0" dirty="0" smtClean="0"/>
              <a:t> on recent reports or website from each organization. All slightly different. </a:t>
            </a:r>
          </a:p>
          <a:p>
            <a:r>
              <a:rPr lang="en-US" baseline="0" dirty="0" smtClean="0"/>
              <a:t>All of these were used as search terms in addition to soft cost and balance of systems. </a:t>
            </a:r>
          </a:p>
          <a:p>
            <a:endParaRPr lang="en-US" baseline="0" dirty="0" smtClean="0"/>
          </a:p>
          <a:p>
            <a:r>
              <a:rPr lang="en-US" baseline="0" dirty="0" smtClean="0"/>
              <a:t>NREL: soft costs road map</a:t>
            </a:r>
          </a:p>
          <a:p>
            <a:r>
              <a:rPr lang="en-US" baseline="0" dirty="0" smtClean="0"/>
              <a:t>DOE: https://</a:t>
            </a:r>
            <a:r>
              <a:rPr lang="en-US" baseline="0" dirty="0" err="1" smtClean="0"/>
              <a:t>energy.gov</a:t>
            </a:r>
            <a:r>
              <a:rPr lang="en-US" baseline="0" dirty="0" smtClean="0"/>
              <a:t>/</a:t>
            </a:r>
            <a:r>
              <a:rPr lang="en-US" baseline="0" dirty="0" err="1" smtClean="0"/>
              <a:t>eere</a:t>
            </a:r>
            <a:r>
              <a:rPr lang="en-US" baseline="0" dirty="0" smtClean="0"/>
              <a:t>/articles/soft-costs-101-key-achieving-cheaper-solar-energy</a:t>
            </a:r>
          </a:p>
          <a:p>
            <a:r>
              <a:rPr lang="en-US" baseline="0" dirty="0" smtClean="0"/>
              <a:t>LBNL: https://</a:t>
            </a:r>
            <a:r>
              <a:rPr lang="en-US" baseline="0" dirty="0" err="1" smtClean="0"/>
              <a:t>emp.lbl.gov</a:t>
            </a:r>
            <a:r>
              <a:rPr lang="en-US" baseline="0" dirty="0" smtClean="0"/>
              <a:t>/sites/all/files/</a:t>
            </a:r>
            <a:r>
              <a:rPr lang="en-US" baseline="0" dirty="0" err="1" smtClean="0"/>
              <a:t>german</a:t>
            </a:r>
            <a:r>
              <a:rPr lang="en-US" baseline="0" dirty="0" smtClean="0"/>
              <a:t>-us-</a:t>
            </a:r>
            <a:r>
              <a:rPr lang="en-US" baseline="0" dirty="0" err="1" smtClean="0"/>
              <a:t>pv</a:t>
            </a:r>
            <a:r>
              <a:rPr lang="en-US" baseline="0" dirty="0" smtClean="0"/>
              <a:t>-price-</a:t>
            </a:r>
            <a:r>
              <a:rPr lang="en-US" baseline="0" dirty="0" err="1" smtClean="0"/>
              <a:t>ppt.pdf</a:t>
            </a:r>
            <a:endParaRPr lang="en-US" baseline="0" dirty="0" smtClean="0"/>
          </a:p>
          <a:p>
            <a:r>
              <a:rPr lang="en-US" baseline="0" dirty="0" smtClean="0"/>
              <a:t>RMI: Figure 1 in REDUCING SOLAR PV SOFT COSTS: A FOCUS ON INSTALLATION LABOR, technically finance and profit margin are a separate category</a:t>
            </a:r>
          </a:p>
          <a:p>
            <a:r>
              <a:rPr lang="en-US" dirty="0" err="1" smtClean="0"/>
              <a:t>SolSmart</a:t>
            </a:r>
            <a:r>
              <a:rPr lang="en-US" dirty="0" smtClean="0"/>
              <a:t>: http://</a:t>
            </a:r>
            <a:r>
              <a:rPr lang="en-US" dirty="0" err="1" smtClean="0"/>
              <a:t>www.gosparc.org</a:t>
            </a:r>
            <a:r>
              <a:rPr lang="en-US" dirty="0" smtClean="0"/>
              <a:t>/</a:t>
            </a:r>
            <a:r>
              <a:rPr lang="en-US" dirty="0" err="1" smtClean="0"/>
              <a:t>faqs</a:t>
            </a:r>
            <a:r>
              <a:rPr lang="en-US" dirty="0" smtClean="0"/>
              <a:t>/#Q-4</a:t>
            </a:r>
          </a:p>
          <a:p>
            <a:endParaRPr lang="en-US" dirty="0" smtClean="0"/>
          </a:p>
          <a:p>
            <a:r>
              <a:rPr lang="en-US" u="sng" dirty="0" smtClean="0"/>
              <a:t>Conceptualize soft costs</a:t>
            </a:r>
            <a:r>
              <a:rPr lang="en-US" dirty="0" smtClean="0"/>
              <a:t> and relevant features/factors effecting cost in systematic and sharable format</a:t>
            </a:r>
          </a:p>
          <a:p>
            <a:r>
              <a:rPr lang="en-US" u="sng" dirty="0" smtClean="0"/>
              <a:t>Visualize relationships</a:t>
            </a:r>
            <a:r>
              <a:rPr lang="en-US" b="1" dirty="0" smtClean="0"/>
              <a:t> </a:t>
            </a:r>
            <a:r>
              <a:rPr lang="en-US" dirty="0" smtClean="0"/>
              <a:t>between concepts and processes imposing costs, source of cost (e.g., learning, implementation, resource access), and relevant actors</a:t>
            </a:r>
          </a:p>
          <a:p>
            <a:r>
              <a:rPr lang="en-US" u="sng" dirty="0" smtClean="0"/>
              <a:t>Identify impact</a:t>
            </a:r>
            <a:r>
              <a:rPr lang="en-US" b="1" dirty="0" smtClean="0"/>
              <a:t> </a:t>
            </a:r>
            <a:r>
              <a:rPr lang="en-US" dirty="0" smtClean="0"/>
              <a:t>of costs, actors, and learning mechanisms to strategically target policy </a:t>
            </a:r>
          </a:p>
          <a:p>
            <a:endParaRPr lang="en-US" dirty="0" smtClean="0"/>
          </a:p>
        </p:txBody>
      </p:sp>
      <p:sp>
        <p:nvSpPr>
          <p:cNvPr id="4" name="Slide Number Placeholder 3"/>
          <p:cNvSpPr>
            <a:spLocks noGrp="1"/>
          </p:cNvSpPr>
          <p:nvPr>
            <p:ph type="sldNum" sz="quarter" idx="10"/>
          </p:nvPr>
        </p:nvSpPr>
        <p:spPr/>
        <p:txBody>
          <a:bodyPr/>
          <a:lstStyle/>
          <a:p>
            <a:fld id="{0E1BE45C-4FCE-5F4B-96E4-95474FDE2A39}" type="slidenum">
              <a:rPr lang="en-US" smtClean="0"/>
              <a:t>4</a:t>
            </a:fld>
            <a:endParaRPr lang="en-US"/>
          </a:p>
        </p:txBody>
      </p:sp>
    </p:spTree>
    <p:extLst>
      <p:ext uri="{BB962C8B-B14F-4D97-AF65-F5344CB8AC3E}">
        <p14:creationId xmlns:p14="http://schemas.microsoft.com/office/powerpoint/2010/main" val="1628996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Conceptualize soft costs and relevant features/factors effecting cost in systematic and sharable format</a:t>
            </a:r>
          </a:p>
          <a:p>
            <a:r>
              <a:rPr lang="en-US" dirty="0" smtClean="0"/>
              <a:t>Visualize relationships between concepts and processes imposing costs, source of cost (e.g., learning, implementation, resource access), and relevant actors</a:t>
            </a:r>
          </a:p>
          <a:p>
            <a:r>
              <a:rPr lang="en-US" dirty="0" smtClean="0"/>
              <a:t>Identify impact of costs, actors, and learning mechanisms to strategically target policy </a:t>
            </a:r>
          </a:p>
          <a:p>
            <a:endParaRPr lang="en-US" dirty="0" smtClean="0"/>
          </a:p>
          <a:p>
            <a:endParaRPr lang="en-US" dirty="0" smtClean="0"/>
          </a:p>
          <a:p>
            <a:r>
              <a:rPr lang="en-US" dirty="0" smtClean="0"/>
              <a:t>Top 3 levels</a:t>
            </a:r>
            <a:r>
              <a:rPr lang="en-US" baseline="0" dirty="0" smtClean="0"/>
              <a:t> of soft costs taxonomy</a:t>
            </a:r>
            <a:r>
              <a:rPr lang="en-US" dirty="0" smtClean="0"/>
              <a:t> shown here. Focus is on capturing relevant concepts and organizing</a:t>
            </a:r>
            <a:r>
              <a:rPr lang="en-US" baseline="0" dirty="0" smtClean="0"/>
              <a:t> them in such a way that they provide sufficient detail of the soft costs space while still being able to capture installer instances. We found that trying to subcategorize various customer acquisition strategies into sales and marketing, for instance, would make it difficult or impossible for smaller firms than have sales and marketing as a single category. Thus, it will be more useful to keep the strategies as the next level and including properties to capture sub-costs, such as advertising. This would allow installers to indicate which strategies they use, and then list advertising costs either globally as a customer acquisition cost or individually where it is attributable to specific strategy. </a:t>
            </a:r>
          </a:p>
          <a:p>
            <a:endParaRPr lang="en-US" baseline="0" dirty="0" smtClean="0"/>
          </a:p>
          <a:p>
            <a:endParaRPr lang="en-US" baseline="0" dirty="0" smtClean="0"/>
          </a:p>
          <a:p>
            <a:r>
              <a:rPr lang="en-US" baseline="0" dirty="0" smtClean="0"/>
              <a:t>References</a:t>
            </a:r>
          </a:p>
          <a:p>
            <a:r>
              <a:rPr lang="en-US" baseline="0" dirty="0" smtClean="0"/>
              <a:t>https://</a:t>
            </a:r>
            <a:r>
              <a:rPr lang="en-US" baseline="0" dirty="0" err="1" smtClean="0"/>
              <a:t>protege.stanford.edu</a:t>
            </a:r>
            <a:r>
              <a:rPr lang="en-US" baseline="0" dirty="0" smtClean="0"/>
              <a:t>/publications/</a:t>
            </a:r>
            <a:r>
              <a:rPr lang="en-US" baseline="0" dirty="0" err="1" smtClean="0"/>
              <a:t>ontology_development</a:t>
            </a:r>
            <a:r>
              <a:rPr lang="en-US" baseline="0" dirty="0" smtClean="0"/>
              <a:t>/ontology101.pdf</a:t>
            </a:r>
          </a:p>
          <a:p>
            <a:r>
              <a:rPr lang="en-US" dirty="0" smtClean="0"/>
              <a:t>https://</a:t>
            </a:r>
            <a:r>
              <a:rPr lang="en-US" dirty="0" err="1" smtClean="0"/>
              <a:t>www.cambridgesemantics.com</a:t>
            </a:r>
            <a:r>
              <a:rPr lang="en-US" dirty="0" smtClean="0"/>
              <a:t>/blog/semantic-university/</a:t>
            </a:r>
            <a:endParaRPr lang="en-US" dirty="0"/>
          </a:p>
        </p:txBody>
      </p:sp>
      <p:sp>
        <p:nvSpPr>
          <p:cNvPr id="4" name="Slide Number Placeholder 3"/>
          <p:cNvSpPr>
            <a:spLocks noGrp="1"/>
          </p:cNvSpPr>
          <p:nvPr>
            <p:ph type="sldNum" sz="quarter" idx="10"/>
          </p:nvPr>
        </p:nvSpPr>
        <p:spPr/>
        <p:txBody>
          <a:bodyPr/>
          <a:lstStyle/>
          <a:p>
            <a:fld id="{4B37CA9D-6A01-A044-B3C0-5D0231A5FF5C}" type="slidenum">
              <a:rPr lang="en-US" smtClean="0"/>
              <a:t>5</a:t>
            </a:fld>
            <a:endParaRPr lang="en-US"/>
          </a:p>
        </p:txBody>
      </p:sp>
    </p:spTree>
    <p:extLst>
      <p:ext uri="{BB962C8B-B14F-4D97-AF65-F5344CB8AC3E}">
        <p14:creationId xmlns:p14="http://schemas.microsoft.com/office/powerpoint/2010/main" val="1950244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BENEFITS</a:t>
            </a:r>
          </a:p>
          <a:p>
            <a:r>
              <a:rPr lang="en-US" dirty="0" smtClean="0"/>
              <a:t>C</a:t>
            </a:r>
            <a:r>
              <a:rPr lang="en-US" baseline="0" dirty="0" smtClean="0"/>
              <a:t>ommon schema to identify and relate knowledge in the solar domain</a:t>
            </a:r>
          </a:p>
          <a:p>
            <a:r>
              <a:rPr lang="en-US" dirty="0" smtClean="0"/>
              <a:t>L</a:t>
            </a:r>
            <a:r>
              <a:rPr lang="en-US" baseline="0" dirty="0" smtClean="0"/>
              <a:t>arge, diverse group of actors can collaborate by</a:t>
            </a:r>
          </a:p>
          <a:p>
            <a:pPr lvl="1"/>
            <a:r>
              <a:rPr lang="en-US" baseline="0" dirty="0" smtClean="0"/>
              <a:t>Contributing the knowledge in their domain of expertise, specifying the relevant level/geography </a:t>
            </a:r>
          </a:p>
          <a:p>
            <a:pPr lvl="1"/>
            <a:r>
              <a:rPr lang="en-US" baseline="0" dirty="0" smtClean="0"/>
              <a:t>Selecting the parts of the ontology relevant to their goals for use</a:t>
            </a:r>
          </a:p>
          <a:p>
            <a:pPr lvl="1"/>
            <a:r>
              <a:rPr lang="en-US" baseline="0" dirty="0" smtClean="0"/>
              <a:t>Choosing to push information (e.g.,</a:t>
            </a:r>
            <a:r>
              <a:rPr lang="en-US" dirty="0" smtClean="0"/>
              <a:t> data</a:t>
            </a:r>
            <a:r>
              <a:rPr lang="en-US" baseline="0" dirty="0" smtClean="0"/>
              <a:t>) back to the community</a:t>
            </a:r>
          </a:p>
          <a:p>
            <a:r>
              <a:rPr lang="en-US" baseline="0" dirty="0" smtClean="0"/>
              <a:t>Reusability and standardization are key</a:t>
            </a:r>
          </a:p>
          <a:p>
            <a:r>
              <a:rPr lang="en-US" dirty="0" smtClean="0"/>
              <a:t>Time stamps provide longitudinal understanding of how industry grows and changes</a:t>
            </a:r>
          </a:p>
          <a:p>
            <a:r>
              <a:rPr lang="en-US" baseline="0" dirty="0" smtClean="0"/>
              <a:t>Realizing</a:t>
            </a:r>
            <a:r>
              <a:rPr lang="en-US" dirty="0" smtClean="0"/>
              <a:t> potential depends on an active, collaborative community</a:t>
            </a:r>
          </a:p>
          <a:p>
            <a:pPr lvl="1"/>
            <a:r>
              <a:rPr lang="en-US" baseline="0" dirty="0" smtClean="0"/>
              <a:t>Extending concepts</a:t>
            </a:r>
          </a:p>
          <a:p>
            <a:pPr lvl="1"/>
            <a:r>
              <a:rPr lang="en-US" dirty="0" smtClean="0"/>
              <a:t>Increasing comprehensive coverage</a:t>
            </a:r>
          </a:p>
          <a:p>
            <a:pPr lvl="1"/>
            <a:r>
              <a:rPr lang="en-US" baseline="0" dirty="0" smtClean="0"/>
              <a:t>Contributing</a:t>
            </a:r>
            <a:r>
              <a:rPr lang="en-US" dirty="0" smtClean="0"/>
              <a:t> data </a:t>
            </a:r>
          </a:p>
          <a:p>
            <a:r>
              <a:rPr lang="en-US" dirty="0" smtClean="0"/>
              <a:t>FOR INSTALLERS </a:t>
            </a:r>
          </a:p>
          <a:p>
            <a:r>
              <a:rPr lang="en-US" dirty="0" smtClean="0"/>
              <a:t>As Knowledge Management System</a:t>
            </a:r>
          </a:p>
          <a:p>
            <a:pPr lvl="1"/>
            <a:r>
              <a:rPr lang="en-US" dirty="0" smtClean="0"/>
              <a:t>Track firm data for in house use</a:t>
            </a:r>
          </a:p>
          <a:p>
            <a:pPr lvl="1"/>
            <a:r>
              <a:rPr lang="en-US" dirty="0" smtClean="0"/>
              <a:t>Access data contributed by community</a:t>
            </a:r>
          </a:p>
          <a:p>
            <a:pPr lvl="1"/>
            <a:r>
              <a:rPr lang="en-US" dirty="0" smtClean="0"/>
              <a:t>Management</a:t>
            </a:r>
          </a:p>
          <a:p>
            <a:pPr lvl="2"/>
            <a:r>
              <a:rPr lang="en-US" dirty="0" smtClean="0"/>
              <a:t>Given certain resources, what is best use?</a:t>
            </a:r>
          </a:p>
          <a:p>
            <a:pPr lvl="2"/>
            <a:r>
              <a:rPr lang="en-US" dirty="0" smtClean="0"/>
              <a:t>Given certain goals, what is best practice?</a:t>
            </a:r>
          </a:p>
          <a:p>
            <a:pPr lvl="2"/>
            <a:r>
              <a:rPr lang="en-US" dirty="0" smtClean="0"/>
              <a:t>Benchmark against aggregated data</a:t>
            </a:r>
          </a:p>
          <a:p>
            <a:pPr>
              <a:spcBef>
                <a:spcPts val="0"/>
              </a:spcBef>
              <a:defRPr/>
            </a:pPr>
            <a:r>
              <a:rPr lang="en-US" dirty="0" smtClean="0"/>
              <a:t>Knowledge base development too time intensive for small installers </a:t>
            </a:r>
          </a:p>
          <a:p>
            <a:pPr lvl="1">
              <a:spcBef>
                <a:spcPts val="0"/>
              </a:spcBef>
              <a:defRPr/>
            </a:pPr>
            <a:r>
              <a:rPr lang="en-US" dirty="0" smtClean="0"/>
              <a:t>155 publications and reports reviewed for concepts</a:t>
            </a:r>
          </a:p>
          <a:p>
            <a:pPr lvl="1">
              <a:spcBef>
                <a:spcPts val="0"/>
              </a:spcBef>
              <a:defRPr/>
            </a:pPr>
            <a:r>
              <a:rPr lang="en-US" dirty="0" smtClean="0"/>
              <a:t>~500 concepts considered for inclusion</a:t>
            </a:r>
          </a:p>
          <a:p>
            <a:pPr>
              <a:spcBef>
                <a:spcPts val="0"/>
              </a:spcBef>
              <a:defRPr/>
            </a:pPr>
            <a:r>
              <a:rPr lang="en-US" dirty="0" smtClean="0"/>
              <a:t>Open source significantly lowers barrier to using advanced knowledge management practices </a:t>
            </a:r>
          </a:p>
          <a:p>
            <a:r>
              <a:rPr lang="en-US" dirty="0" smtClean="0"/>
              <a:t>FOR POLICMAKERS</a:t>
            </a:r>
          </a:p>
          <a:p>
            <a:r>
              <a:rPr lang="en-US" dirty="0" smtClean="0"/>
              <a:t>Landscape view of knowledge flows within solar ecosystem</a:t>
            </a:r>
          </a:p>
          <a:p>
            <a:pPr lvl="1"/>
            <a:r>
              <a:rPr lang="en-US" dirty="0" smtClean="0"/>
              <a:t>Not just which policies exist where, but how they relate to soft costs, actors, research findings</a:t>
            </a:r>
          </a:p>
          <a:p>
            <a:pPr lvl="1"/>
            <a:r>
              <a:rPr lang="en-US" dirty="0" smtClean="0"/>
              <a:t>Policy outcomes</a:t>
            </a:r>
          </a:p>
          <a:p>
            <a:r>
              <a:rPr lang="en-US" dirty="0" smtClean="0"/>
              <a:t>Comprehensive view of network actors </a:t>
            </a:r>
          </a:p>
          <a:p>
            <a:pPr lvl="1"/>
            <a:r>
              <a:rPr lang="en-US" dirty="0" smtClean="0"/>
              <a:t>Knowledge flows between them</a:t>
            </a:r>
          </a:p>
          <a:p>
            <a:pPr lvl="1"/>
            <a:r>
              <a:rPr lang="en-US" dirty="0" smtClean="0"/>
              <a:t>Gaps in networks that present a barrier to local industry</a:t>
            </a:r>
          </a:p>
          <a:p>
            <a:r>
              <a:rPr lang="en-US" dirty="0" smtClean="0"/>
              <a:t>Improve automated search, industry tracking, and documentation/identification of best practices</a:t>
            </a:r>
          </a:p>
          <a:p>
            <a:r>
              <a:rPr lang="en-US" dirty="0" smtClean="0"/>
              <a:t>Understanding best practices and areas of greatest need for support</a:t>
            </a:r>
          </a:p>
          <a:p>
            <a:r>
              <a:rPr lang="en-US" dirty="0" smtClean="0"/>
              <a:t>Strategically target policy to reduce solar soft costs</a:t>
            </a:r>
          </a:p>
          <a:p>
            <a:r>
              <a:rPr lang="en-US" dirty="0" smtClean="0"/>
              <a:t>FOR RESEARCHERS </a:t>
            </a:r>
          </a:p>
          <a:p>
            <a:r>
              <a:rPr lang="en-US" sz="3200" dirty="0" smtClean="0"/>
              <a:t>Comprehensive view of complex and variable knowledge system </a:t>
            </a:r>
          </a:p>
          <a:p>
            <a:r>
              <a:rPr lang="en-US" sz="3200" dirty="0" smtClean="0"/>
              <a:t>As a research tool</a:t>
            </a:r>
          </a:p>
          <a:p>
            <a:pPr marL="742950" lvl="2" indent="-342900"/>
            <a:r>
              <a:rPr lang="en-US" dirty="0" smtClean="0"/>
              <a:t>Gap analysis of current research</a:t>
            </a:r>
          </a:p>
          <a:p>
            <a:pPr marL="742950" lvl="2" indent="-342900"/>
            <a:r>
              <a:rPr lang="en-US" dirty="0" smtClean="0"/>
              <a:t>Which knowledge areas of ontology are best populated?</a:t>
            </a:r>
          </a:p>
          <a:p>
            <a:pPr marL="742950" lvl="2" indent="-342900"/>
            <a:r>
              <a:rPr lang="en-US" dirty="0" smtClean="0"/>
              <a:t>Which geographical regions are well studied, which are absent?</a:t>
            </a:r>
          </a:p>
          <a:p>
            <a:pPr marL="742950" lvl="2" indent="-342900"/>
            <a:r>
              <a:rPr lang="en-US" dirty="0" smtClean="0"/>
              <a:t>What potential relationships, benefits, or outcomes are missing?  </a:t>
            </a:r>
          </a:p>
          <a:p>
            <a:pPr marL="742950" lvl="2" indent="-342900"/>
            <a:r>
              <a:rPr lang="en-US" dirty="0" smtClean="0"/>
              <a:t>Which installer communities might fit a research design?</a:t>
            </a:r>
          </a:p>
          <a:p>
            <a:pPr marL="742950" lvl="2" indent="-342900"/>
            <a:r>
              <a:rPr lang="en-US" sz="3200" dirty="0" smtClean="0"/>
              <a:t>Leverage knowledge of large community</a:t>
            </a:r>
          </a:p>
          <a:p>
            <a:pPr marL="285750" lvl="1" indent="-342900"/>
            <a:r>
              <a:rPr lang="en-US" sz="3200" dirty="0" smtClean="0"/>
              <a:t>Contribute research results and findings to connect with policy makes and practitioners</a:t>
            </a:r>
          </a:p>
          <a:p>
            <a:endParaRPr lang="en-US" dirty="0" smtClean="0"/>
          </a:p>
          <a:p>
            <a:endParaRPr lang="en-US" dirty="0" smtClean="0"/>
          </a:p>
          <a:p>
            <a:endParaRPr lang="en-US" dirty="0" smtClean="0"/>
          </a:p>
          <a:p>
            <a:r>
              <a:rPr lang="en-US" dirty="0" smtClean="0"/>
              <a:t>-------</a:t>
            </a:r>
          </a:p>
          <a:p>
            <a:endParaRPr lang="en-US" dirty="0" smtClean="0"/>
          </a:p>
          <a:p>
            <a:r>
              <a:rPr lang="en-US" dirty="0" smtClean="0"/>
              <a:t>1. Variation in categories</a:t>
            </a:r>
            <a:r>
              <a:rPr lang="en-US" baseline="0" dirty="0" smtClean="0"/>
              <a:t> can make it more difficult to share data across studies</a:t>
            </a:r>
            <a:endParaRPr lang="en-US" dirty="0" smtClean="0"/>
          </a:p>
          <a:p>
            <a:endParaRPr lang="en-US" dirty="0" smtClean="0"/>
          </a:p>
          <a:p>
            <a:r>
              <a:rPr lang="en-US" dirty="0" smtClean="0"/>
              <a:t>2. Search results</a:t>
            </a:r>
            <a:r>
              <a:rPr lang="is-IS" dirty="0" smtClean="0"/>
              <a:t>…</a:t>
            </a:r>
            <a:r>
              <a:rPr lang="en-US" dirty="0" smtClean="0"/>
              <a:t>: re: diffusion</a:t>
            </a:r>
            <a:r>
              <a:rPr lang="en-US" baseline="0" dirty="0" smtClean="0"/>
              <a:t> studies, our perceptions paper did not come up, nor did ABM papers, or many of the references we use in PEB and TPB studies. </a:t>
            </a:r>
          </a:p>
          <a:p>
            <a:endParaRPr lang="en-US" baseline="0" dirty="0" smtClean="0"/>
          </a:p>
          <a:p>
            <a:r>
              <a:rPr lang="en-US" baseline="0" dirty="0" smtClean="0"/>
              <a:t>3. Initial ideas</a:t>
            </a:r>
            <a:r>
              <a:rPr lang="is-IS" baseline="0" dirty="0" smtClean="0"/>
              <a:t>…</a:t>
            </a:r>
            <a:r>
              <a:rPr lang="en-US" baseline="0" dirty="0" smtClean="0"/>
              <a:t>: instinct on C&amp;A subcategories is to resolve into sales and marketing, but when trying to map to how we would actually capture installer costs as instances this revealed that focusing on individual strategies would likely prove more useful. </a:t>
            </a:r>
          </a:p>
          <a:p>
            <a:endParaRPr lang="en-US" baseline="0" dirty="0" smtClean="0"/>
          </a:p>
          <a:p>
            <a:pPr marL="0" marR="0" lvl="0" indent="-457200" algn="l" defTabSz="914400" rtl="0" eaLnBrk="1" fontAlgn="auto" latinLnBrk="0" hangingPunct="1">
              <a:lnSpc>
                <a:spcPct val="100000"/>
              </a:lnSpc>
              <a:spcBef>
                <a:spcPts val="0"/>
              </a:spcBef>
              <a:spcAft>
                <a:spcPts val="0"/>
              </a:spcAft>
              <a:buClrTx/>
              <a:buSzTx/>
              <a:buFontTx/>
              <a:buNone/>
              <a:tabLst/>
              <a:defRPr/>
            </a:pPr>
            <a:r>
              <a:rPr lang="en-US" dirty="0" smtClean="0"/>
              <a:t>Customer Acquisition </a:t>
            </a:r>
          </a:p>
          <a:p>
            <a:pPr lvl="1">
              <a:buFont typeface="Wingdings" charset="2"/>
              <a:buChar char="Ø"/>
            </a:pPr>
            <a:r>
              <a:rPr lang="en-US" dirty="0" smtClean="0"/>
              <a:t>sales and marketing subcategories</a:t>
            </a:r>
          </a:p>
          <a:p>
            <a:pPr lvl="2"/>
            <a:r>
              <a:rPr lang="en-US" dirty="0" smtClean="0"/>
              <a:t>Not consistent cost categories or tracking by installers</a:t>
            </a:r>
          </a:p>
          <a:p>
            <a:pPr lvl="2"/>
            <a:r>
              <a:rPr lang="en-US" dirty="0" smtClean="0"/>
              <a:t>Not necessarily useful for capturing cost or identifying best practice</a:t>
            </a:r>
          </a:p>
          <a:p>
            <a:pPr lvl="1">
              <a:buFont typeface="Wingdings" charset="2"/>
              <a:buChar char="Ø"/>
            </a:pPr>
            <a:r>
              <a:rPr lang="en-US" dirty="0" smtClean="0"/>
              <a:t>Strategies (e.g., referral program, lead generator, marketplace)</a:t>
            </a:r>
          </a:p>
          <a:p>
            <a:pPr lvl="2">
              <a:buFont typeface="Lucida Grande"/>
              <a:buChar char="-"/>
            </a:pPr>
            <a:r>
              <a:rPr lang="en-US" dirty="0" smtClean="0"/>
              <a:t>Installers can identify which strategies they use</a:t>
            </a:r>
          </a:p>
          <a:p>
            <a:pPr lvl="2">
              <a:buFont typeface="Lucida Grande"/>
              <a:buChar char="-"/>
            </a:pPr>
            <a:r>
              <a:rPr lang="en-US" dirty="0" smtClean="0"/>
              <a:t>Properties such as </a:t>
            </a:r>
            <a:r>
              <a:rPr lang="en-US" baseline="0" dirty="0" err="1" smtClean="0"/>
              <a:t>hasAdvertisingCost</a:t>
            </a:r>
            <a:r>
              <a:rPr lang="en-US" baseline="0" dirty="0" smtClean="0"/>
              <a:t>, </a:t>
            </a:r>
            <a:r>
              <a:rPr lang="en-US" baseline="0" dirty="0" err="1" smtClean="0"/>
              <a:t>hasTrainingCost</a:t>
            </a:r>
            <a:r>
              <a:rPr lang="en-US" baseline="0" dirty="0" smtClean="0"/>
              <a:t>, </a:t>
            </a:r>
            <a:r>
              <a:rPr lang="en-US" baseline="0" dirty="0" err="1" smtClean="0"/>
              <a:t>hasConversionRate</a:t>
            </a:r>
            <a:r>
              <a:rPr lang="en-US" baseline="0" dirty="0" smtClean="0"/>
              <a:t> can</a:t>
            </a:r>
            <a:r>
              <a:rPr lang="en-US" dirty="0" smtClean="0"/>
              <a:t> provide insights into best practices (more so when merged with TTS pricing data)</a:t>
            </a:r>
          </a:p>
          <a:p>
            <a:endParaRPr lang="en-US" baseline="0" dirty="0" smtClean="0"/>
          </a:p>
          <a:p>
            <a:endParaRPr lang="en-US" dirty="0" smtClean="0"/>
          </a:p>
          <a:p>
            <a:r>
              <a:rPr lang="en-US" dirty="0" smtClean="0"/>
              <a:t>4. Supply chain n = 6, System design n =</a:t>
            </a:r>
            <a:r>
              <a:rPr lang="en-US" baseline="0" dirty="0" smtClean="0"/>
              <a:t> 4 on Science Direct (finance = 28, PII = 21, soft cost = 19, customer </a:t>
            </a:r>
            <a:r>
              <a:rPr lang="en-US" baseline="0" dirty="0" err="1" smtClean="0"/>
              <a:t>acqu</a:t>
            </a:r>
            <a:r>
              <a:rPr lang="en-US" baseline="0" dirty="0" smtClean="0"/>
              <a:t>. = 11)</a:t>
            </a:r>
            <a:endParaRPr lang="en-US" dirty="0"/>
          </a:p>
        </p:txBody>
      </p:sp>
      <p:sp>
        <p:nvSpPr>
          <p:cNvPr id="4" name="Slide Number Placeholder 3"/>
          <p:cNvSpPr>
            <a:spLocks noGrp="1"/>
          </p:cNvSpPr>
          <p:nvPr>
            <p:ph type="sldNum" sz="quarter" idx="10"/>
          </p:nvPr>
        </p:nvSpPr>
        <p:spPr/>
        <p:txBody>
          <a:bodyPr/>
          <a:lstStyle/>
          <a:p>
            <a:fld id="{2CE4B569-1335-D94A-998E-36F463123FE3}" type="slidenum">
              <a:rPr lang="en-US" smtClean="0"/>
              <a:t>6</a:t>
            </a:fld>
            <a:endParaRPr lang="en-US"/>
          </a:p>
        </p:txBody>
      </p:sp>
    </p:spTree>
    <p:extLst>
      <p:ext uri="{BB962C8B-B14F-4D97-AF65-F5344CB8AC3E}">
        <p14:creationId xmlns:p14="http://schemas.microsoft.com/office/powerpoint/2010/main" val="1774827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sz="1200" kern="1200" dirty="0" smtClean="0">
                <a:solidFill>
                  <a:schemeClr val="tx1"/>
                </a:solidFill>
                <a:effectLst/>
                <a:latin typeface="+mn-lt"/>
                <a:ea typeface="+mn-ea"/>
                <a:cs typeface="+mn-cs"/>
              </a:rPr>
              <a:t>II</a:t>
            </a:r>
          </a:p>
          <a:p>
            <a:r>
              <a:rPr lang="en-US" sz="1200" kern="1200" dirty="0" smtClean="0">
                <a:solidFill>
                  <a:schemeClr val="tx1"/>
                </a:solidFill>
                <a:effectLst/>
                <a:latin typeface="+mn-lt"/>
                <a:ea typeface="+mn-ea"/>
                <a:cs typeface="+mn-cs"/>
              </a:rPr>
              <a:t>OK, so we have some definitions. </a:t>
            </a:r>
          </a:p>
          <a:p>
            <a:r>
              <a:rPr lang="en-US" sz="1200" kern="1200" dirty="0" smtClean="0">
                <a:solidFill>
                  <a:schemeClr val="tx1"/>
                </a:solidFill>
                <a:effectLst/>
                <a:latin typeface="+mn-lt"/>
                <a:ea typeface="+mn-ea"/>
                <a:cs typeface="+mn-cs"/>
              </a:rPr>
              <a:t>But that’s not enough—firms have to learn about these soft cost-reducing techniques. How do they do that? And do different patterns of learning correlate with firm success? </a:t>
            </a:r>
          </a:p>
          <a:p>
            <a:r>
              <a:rPr lang="en-US" sz="1200" kern="1200" dirty="0" smtClean="0">
                <a:solidFill>
                  <a:schemeClr val="tx1"/>
                </a:solidFill>
                <a:effectLst/>
                <a:latin typeface="+mn-lt"/>
                <a:ea typeface="+mn-ea"/>
                <a:cs typeface="+mn-cs"/>
              </a:rPr>
              <a:t>First project: Developing a conceptual map of types of learning </a:t>
            </a:r>
          </a:p>
          <a:p>
            <a:r>
              <a:rPr lang="en-US" sz="1200" kern="1200" dirty="0" smtClean="0">
                <a:solidFill>
                  <a:schemeClr val="tx1"/>
                </a:solidFill>
                <a:effectLst/>
                <a:latin typeface="+mn-lt"/>
                <a:ea typeface="+mn-ea"/>
                <a:cs typeface="+mn-cs"/>
              </a:rPr>
              <a:t>Literature discusses tacit v. codified knowledge and local v. Non-local sources for that knowledge </a:t>
            </a:r>
          </a:p>
          <a:p>
            <a:r>
              <a:rPr lang="en-US" sz="1200" kern="1200" dirty="0" smtClean="0">
                <a:solidFill>
                  <a:schemeClr val="tx1"/>
                </a:solidFill>
                <a:effectLst/>
                <a:latin typeface="+mn-lt"/>
                <a:ea typeface="+mn-ea"/>
                <a:cs typeface="+mn-cs"/>
              </a:rPr>
              <a:t>Next steps: Interview installers to find out where they place these elements in this space</a:t>
            </a:r>
          </a:p>
          <a:p>
            <a:r>
              <a:rPr lang="en-US" sz="1200" kern="1200" dirty="0" smtClean="0">
                <a:solidFill>
                  <a:schemeClr val="tx1"/>
                </a:solidFill>
                <a:effectLst/>
                <a:latin typeface="+mn-lt"/>
                <a:ea typeface="+mn-ea"/>
                <a:cs typeface="+mn-cs"/>
              </a:rPr>
              <a:t>Then, based on what the literature predicts people wills/should do with those types of knowledge</a:t>
            </a:r>
          </a:p>
          <a:p>
            <a:r>
              <a:rPr lang="en-US" sz="1200" kern="1200" dirty="0" smtClean="0">
                <a:solidFill>
                  <a:schemeClr val="tx1"/>
                </a:solidFill>
                <a:effectLst/>
                <a:latin typeface="+mn-lt"/>
                <a:ea typeface="+mn-ea"/>
                <a:cs typeface="+mn-cs"/>
              </a:rPr>
              <a:t>Then: Interview those installers again to determine how they go about learning. </a:t>
            </a:r>
          </a:p>
          <a:p>
            <a:r>
              <a:rPr lang="en-US" sz="1200" kern="1200" dirty="0" smtClean="0">
                <a:solidFill>
                  <a:schemeClr val="tx1"/>
                </a:solidFill>
                <a:effectLst/>
                <a:latin typeface="+mn-lt"/>
                <a:ea typeface="+mn-ea"/>
                <a:cs typeface="+mn-cs"/>
              </a:rPr>
              <a:t>Test two hypotheses: 1. Are firms that correctly match process to element characteristics more likely to succeed? 2. Assuming that knowledge becomes more codified and non-local as an industry grows, are firms that focus on dynamic capabilities more likely to succeed over time? </a:t>
            </a:r>
          </a:p>
          <a:p>
            <a:r>
              <a:rPr lang="en-US" sz="1200" kern="1200" dirty="0" smtClean="0">
                <a:solidFill>
                  <a:schemeClr val="tx1"/>
                </a:solidFill>
                <a:effectLst/>
                <a:latin typeface="+mn-lt"/>
                <a:ea typeface="+mn-ea"/>
                <a:cs typeface="+mn-cs"/>
              </a:rPr>
              <a:t>Questions: This doesn’t feel any farther along than ASES. Also, how to handle recall? </a:t>
            </a:r>
          </a:p>
          <a:p>
            <a:endParaRPr lang="en-US" dirty="0"/>
          </a:p>
        </p:txBody>
      </p:sp>
      <p:sp>
        <p:nvSpPr>
          <p:cNvPr id="4" name="Slide Number Placeholder 3"/>
          <p:cNvSpPr>
            <a:spLocks noGrp="1"/>
          </p:cNvSpPr>
          <p:nvPr>
            <p:ph type="sldNum" sz="quarter" idx="10"/>
          </p:nvPr>
        </p:nvSpPr>
        <p:spPr/>
        <p:txBody>
          <a:bodyPr/>
          <a:lstStyle/>
          <a:p>
            <a:fld id="{0E1BE45C-4FCE-5F4B-96E4-95474FDE2A39}" type="slidenum">
              <a:rPr lang="en-US" smtClean="0"/>
              <a:t>7</a:t>
            </a:fld>
            <a:endParaRPr lang="en-US"/>
          </a:p>
        </p:txBody>
      </p:sp>
    </p:spTree>
    <p:extLst>
      <p:ext uri="{BB962C8B-B14F-4D97-AF65-F5344CB8AC3E}">
        <p14:creationId xmlns:p14="http://schemas.microsoft.com/office/powerpoint/2010/main" val="1932045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1BE45C-4FCE-5F4B-96E4-95474FDE2A39}" type="slidenum">
              <a:rPr lang="en-US" smtClean="0"/>
              <a:t>8</a:t>
            </a:fld>
            <a:endParaRPr lang="en-US"/>
          </a:p>
        </p:txBody>
      </p:sp>
    </p:spTree>
    <p:extLst>
      <p:ext uri="{BB962C8B-B14F-4D97-AF65-F5344CB8AC3E}">
        <p14:creationId xmlns:p14="http://schemas.microsoft.com/office/powerpoint/2010/main" val="1580532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patterns of learning exhibited in an industry make up what in management literature calls the knowledge network</a:t>
            </a:r>
          </a:p>
          <a:p>
            <a:r>
              <a:rPr lang="en-US" sz="1200" kern="1200" dirty="0" smtClean="0">
                <a:solidFill>
                  <a:schemeClr val="tx1"/>
                </a:solidFill>
                <a:effectLst/>
                <a:latin typeface="+mn-lt"/>
                <a:ea typeface="+mn-ea"/>
                <a:cs typeface="+mn-cs"/>
              </a:rPr>
              <a:t>In that literature, centrality in a knowledge network should mean more and better knowledge which, according to the knowledge-based view of the firm, should mean greater success</a:t>
            </a:r>
          </a:p>
          <a:p>
            <a:r>
              <a:rPr lang="en-US" sz="1200" kern="1200" dirty="0" smtClean="0">
                <a:solidFill>
                  <a:schemeClr val="tx1"/>
                </a:solidFill>
                <a:effectLst/>
                <a:latin typeface="+mn-lt"/>
                <a:ea typeface="+mn-ea"/>
                <a:cs typeface="+mn-cs"/>
              </a:rPr>
              <a:t>One open in that literature is the search-transfer problem: Do firms search for knowledge and acquire relationships as a result? Or do they mostly absorb and mine information from existing networks? </a:t>
            </a:r>
          </a:p>
          <a:p>
            <a:r>
              <a:rPr lang="en-US" sz="1200" kern="1200" dirty="0" smtClean="0">
                <a:solidFill>
                  <a:schemeClr val="tx1"/>
                </a:solidFill>
                <a:effectLst/>
                <a:latin typeface="+mn-lt"/>
                <a:ea typeface="+mn-ea"/>
                <a:cs typeface="+mn-cs"/>
              </a:rPr>
              <a:t>Initial results from qualitative interviews: </a:t>
            </a:r>
          </a:p>
        </p:txBody>
      </p:sp>
      <p:sp>
        <p:nvSpPr>
          <p:cNvPr id="4" name="Slide Number Placeholder 3"/>
          <p:cNvSpPr>
            <a:spLocks noGrp="1"/>
          </p:cNvSpPr>
          <p:nvPr>
            <p:ph type="sldNum" sz="quarter" idx="10"/>
          </p:nvPr>
        </p:nvSpPr>
        <p:spPr/>
        <p:txBody>
          <a:bodyPr/>
          <a:lstStyle/>
          <a:p>
            <a:fld id="{0E1BE45C-4FCE-5F4B-96E4-95474FDE2A39}" type="slidenum">
              <a:rPr lang="en-US" smtClean="0"/>
              <a:t>11</a:t>
            </a:fld>
            <a:endParaRPr lang="en-US"/>
          </a:p>
        </p:txBody>
      </p:sp>
    </p:spTree>
    <p:extLst>
      <p:ext uri="{BB962C8B-B14F-4D97-AF65-F5344CB8AC3E}">
        <p14:creationId xmlns:p14="http://schemas.microsoft.com/office/powerpoint/2010/main" val="987346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A00587D-4966-BD46-936A-CCD6A68ED2B6}" type="datetime1">
              <a:rPr lang="en-US" smtClean="0"/>
              <a:t>10/17/17</a:t>
            </a:fld>
            <a:endParaRPr lang="en-US"/>
          </a:p>
        </p:txBody>
      </p:sp>
      <p:sp>
        <p:nvSpPr>
          <p:cNvPr id="5" name="Footer Placeholder 4"/>
          <p:cNvSpPr>
            <a:spLocks noGrp="1"/>
          </p:cNvSpPr>
          <p:nvPr>
            <p:ph type="ftr" sz="quarter" idx="11"/>
          </p:nvPr>
        </p:nvSpPr>
        <p:spPr/>
        <p:txBody>
          <a:bodyPr/>
          <a:lstStyle/>
          <a:p>
            <a:r>
              <a:rPr lang="en-US" dirty="0" smtClean="0"/>
              <a:t>The University of Texas at Austin • @</a:t>
            </a:r>
            <a:r>
              <a:rPr lang="en-US" dirty="0" err="1" smtClean="0"/>
              <a:t>markchand</a:t>
            </a:r>
            <a:endParaRPr lang="en-US" dirty="0"/>
          </a:p>
        </p:txBody>
      </p:sp>
      <p:sp>
        <p:nvSpPr>
          <p:cNvPr id="6" name="Slide Number Placeholder 5"/>
          <p:cNvSpPr>
            <a:spLocks noGrp="1"/>
          </p:cNvSpPr>
          <p:nvPr>
            <p:ph type="sldNum" sz="quarter" idx="12"/>
          </p:nvPr>
        </p:nvSpPr>
        <p:spPr/>
        <p:txBody>
          <a:bodyPr/>
          <a:lstStyle/>
          <a:p>
            <a:fld id="{29B885A0-269C-834B-9D22-EF2DC8A268DF}" type="slidenum">
              <a:rPr lang="en-US" smtClean="0"/>
              <a:t>‹#›</a:t>
            </a:fld>
            <a:endParaRPr lang="en-US"/>
          </a:p>
        </p:txBody>
      </p:sp>
    </p:spTree>
    <p:extLst>
      <p:ext uri="{BB962C8B-B14F-4D97-AF65-F5344CB8AC3E}">
        <p14:creationId xmlns:p14="http://schemas.microsoft.com/office/powerpoint/2010/main" val="124291748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4864C9-924F-BA40-917C-9C5E3407A4AF}" type="datetime1">
              <a:rPr lang="en-US" smtClean="0"/>
              <a:t>10/17/17</a:t>
            </a:fld>
            <a:endParaRPr lang="en-US"/>
          </a:p>
        </p:txBody>
      </p:sp>
      <p:sp>
        <p:nvSpPr>
          <p:cNvPr id="5" name="Footer Placeholder 4"/>
          <p:cNvSpPr>
            <a:spLocks noGrp="1"/>
          </p:cNvSpPr>
          <p:nvPr>
            <p:ph type="ftr" sz="quarter" idx="11"/>
          </p:nvPr>
        </p:nvSpPr>
        <p:spPr/>
        <p:txBody>
          <a:bodyPr/>
          <a:lstStyle/>
          <a:p>
            <a:r>
              <a:rPr lang="en-US" smtClean="0"/>
              <a:t>The University of Texas at Austin • @markchand</a:t>
            </a:r>
            <a:endParaRPr lang="en-US"/>
          </a:p>
        </p:txBody>
      </p:sp>
      <p:sp>
        <p:nvSpPr>
          <p:cNvPr id="6" name="Slide Number Placeholder 5"/>
          <p:cNvSpPr>
            <a:spLocks noGrp="1"/>
          </p:cNvSpPr>
          <p:nvPr>
            <p:ph type="sldNum" sz="quarter" idx="12"/>
          </p:nvPr>
        </p:nvSpPr>
        <p:spPr/>
        <p:txBody>
          <a:bodyPr/>
          <a:lstStyle/>
          <a:p>
            <a:fld id="{29B885A0-269C-834B-9D22-EF2DC8A268DF}" type="slidenum">
              <a:rPr lang="en-US" smtClean="0"/>
              <a:t>‹#›</a:t>
            </a:fld>
            <a:endParaRPr lang="en-US"/>
          </a:p>
        </p:txBody>
      </p:sp>
    </p:spTree>
    <p:extLst>
      <p:ext uri="{BB962C8B-B14F-4D97-AF65-F5344CB8AC3E}">
        <p14:creationId xmlns:p14="http://schemas.microsoft.com/office/powerpoint/2010/main" val="588608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B959B6-64A8-1040-9E09-B4005B2EC163}" type="datetime1">
              <a:rPr lang="en-US" smtClean="0"/>
              <a:t>10/17/17</a:t>
            </a:fld>
            <a:endParaRPr lang="en-US"/>
          </a:p>
        </p:txBody>
      </p:sp>
      <p:sp>
        <p:nvSpPr>
          <p:cNvPr id="5" name="Footer Placeholder 4"/>
          <p:cNvSpPr>
            <a:spLocks noGrp="1"/>
          </p:cNvSpPr>
          <p:nvPr>
            <p:ph type="ftr" sz="quarter" idx="11"/>
          </p:nvPr>
        </p:nvSpPr>
        <p:spPr/>
        <p:txBody>
          <a:bodyPr/>
          <a:lstStyle/>
          <a:p>
            <a:r>
              <a:rPr lang="en-US" smtClean="0"/>
              <a:t>The University of Texas at Austin • @markchand</a:t>
            </a:r>
            <a:endParaRPr lang="en-US"/>
          </a:p>
        </p:txBody>
      </p:sp>
      <p:sp>
        <p:nvSpPr>
          <p:cNvPr id="6" name="Slide Number Placeholder 5"/>
          <p:cNvSpPr>
            <a:spLocks noGrp="1"/>
          </p:cNvSpPr>
          <p:nvPr>
            <p:ph type="sldNum" sz="quarter" idx="12"/>
          </p:nvPr>
        </p:nvSpPr>
        <p:spPr/>
        <p:txBody>
          <a:bodyPr/>
          <a:lstStyle/>
          <a:p>
            <a:fld id="{29B885A0-269C-834B-9D22-EF2DC8A268DF}" type="slidenum">
              <a:rPr lang="en-US" smtClean="0"/>
              <a:t>‹#›</a:t>
            </a:fld>
            <a:endParaRPr lang="en-US"/>
          </a:p>
        </p:txBody>
      </p:sp>
    </p:spTree>
    <p:extLst>
      <p:ext uri="{BB962C8B-B14F-4D97-AF65-F5344CB8AC3E}">
        <p14:creationId xmlns:p14="http://schemas.microsoft.com/office/powerpoint/2010/main" val="1430356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25963"/>
          </a:xfrm>
          <a:prstGeom prst="rect">
            <a:avLst/>
          </a:prstGeom>
        </p:spPr>
        <p:txBody>
          <a:bodyPr/>
          <a:lstStyle/>
          <a:p>
            <a:pPr lvl="0"/>
            <a:endParaRPr lang="en-US" noProof="0" dirty="0" smtClean="0"/>
          </a:p>
        </p:txBody>
      </p:sp>
      <p:sp>
        <p:nvSpPr>
          <p:cNvPr id="4" name="Rectangle 20"/>
          <p:cNvSpPr>
            <a:spLocks noGrp="1" noChangeArrowheads="1"/>
          </p:cNvSpPr>
          <p:nvPr>
            <p:ph type="dt" sz="half" idx="10"/>
          </p:nvPr>
        </p:nvSpPr>
        <p:spPr>
          <a:xfrm>
            <a:off x="609600" y="6245225"/>
            <a:ext cx="28448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charset="0"/>
                <a:ea typeface="ＭＳ Ｐゴシック" charset="0"/>
                <a:cs typeface="ＭＳ Ｐゴシック" charset="0"/>
              </a:defRPr>
            </a:lvl1pPr>
          </a:lstStyle>
          <a:p>
            <a:pPr defTabSz="914400" fontAlgn="base">
              <a:spcBef>
                <a:spcPct val="0"/>
              </a:spcBef>
              <a:spcAft>
                <a:spcPct val="0"/>
              </a:spcAft>
              <a:defRPr/>
            </a:pPr>
            <a:endParaRPr lang="en-US">
              <a:solidFill>
                <a:srgbClr val="000000"/>
              </a:solidFill>
            </a:endParaRPr>
          </a:p>
        </p:txBody>
      </p:sp>
      <p:sp>
        <p:nvSpPr>
          <p:cNvPr id="5" name="Rectangle 21"/>
          <p:cNvSpPr>
            <a:spLocks noGrp="1" noChangeArrowheads="1"/>
          </p:cNvSpPr>
          <p:nvPr>
            <p:ph type="ftr" sz="quarter" idx="11"/>
          </p:nvPr>
        </p:nvSpPr>
        <p:spPr>
          <a:xfrm>
            <a:off x="4165600" y="6245225"/>
            <a:ext cx="38608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charset="0"/>
                <a:ea typeface="ＭＳ Ｐゴシック" charset="0"/>
                <a:cs typeface="ＭＳ Ｐゴシック" charset="0"/>
              </a:defRPr>
            </a:lvl1pPr>
          </a:lstStyle>
          <a:p>
            <a:pPr defTabSz="914400" fontAlgn="base">
              <a:spcBef>
                <a:spcPct val="0"/>
              </a:spcBef>
              <a:spcAft>
                <a:spcPct val="0"/>
              </a:spcAft>
              <a:defRPr/>
            </a:pPr>
            <a:endParaRPr lang="en-US">
              <a:solidFill>
                <a:srgbClr val="000000"/>
              </a:solidFill>
            </a:endParaRPr>
          </a:p>
        </p:txBody>
      </p:sp>
    </p:spTree>
    <p:extLst>
      <p:ext uri="{BB962C8B-B14F-4D97-AF65-F5344CB8AC3E}">
        <p14:creationId xmlns:p14="http://schemas.microsoft.com/office/powerpoint/2010/main" val="2959895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ADE37FE-9821-7043-831B-12221A913F58}" type="datetime1">
              <a:rPr lang="en-US" smtClean="0"/>
              <a:t>10/17/17</a:t>
            </a:fld>
            <a:endParaRPr lang="en-US"/>
          </a:p>
        </p:txBody>
      </p:sp>
      <p:sp>
        <p:nvSpPr>
          <p:cNvPr id="5" name="Footer Placeholder 4"/>
          <p:cNvSpPr>
            <a:spLocks noGrp="1"/>
          </p:cNvSpPr>
          <p:nvPr>
            <p:ph type="ftr" sz="quarter" idx="11"/>
          </p:nvPr>
        </p:nvSpPr>
        <p:spPr/>
        <p:txBody>
          <a:bodyPr/>
          <a:lstStyle/>
          <a:p>
            <a:r>
              <a:rPr lang="en-US" smtClean="0"/>
              <a:t>The University of Texas at Austin • @markchand</a:t>
            </a:r>
            <a:endParaRPr lang="en-US" dirty="0"/>
          </a:p>
        </p:txBody>
      </p:sp>
      <p:sp>
        <p:nvSpPr>
          <p:cNvPr id="6" name="Slide Number Placeholder 5"/>
          <p:cNvSpPr>
            <a:spLocks noGrp="1"/>
          </p:cNvSpPr>
          <p:nvPr>
            <p:ph type="sldNum" sz="quarter" idx="12"/>
          </p:nvPr>
        </p:nvSpPr>
        <p:spPr/>
        <p:txBody>
          <a:bodyPr/>
          <a:lstStyle/>
          <a:p>
            <a:fld id="{29B885A0-269C-834B-9D22-EF2DC8A268DF}" type="slidenum">
              <a:rPr lang="en-US" smtClean="0"/>
              <a:t>‹#›</a:t>
            </a:fld>
            <a:endParaRPr lang="en-US"/>
          </a:p>
        </p:txBody>
      </p:sp>
    </p:spTree>
    <p:extLst>
      <p:ext uri="{BB962C8B-B14F-4D97-AF65-F5344CB8AC3E}">
        <p14:creationId xmlns:p14="http://schemas.microsoft.com/office/powerpoint/2010/main" val="11406856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B3D6EAD2-703E-414B-AF1E-40826182B3F9}" type="datetime1">
              <a:rPr lang="en-US" smtClean="0"/>
              <a:t>10/17/17</a:t>
            </a:fld>
            <a:endParaRPr lang="en-US"/>
          </a:p>
        </p:txBody>
      </p:sp>
      <p:sp>
        <p:nvSpPr>
          <p:cNvPr id="5" name="Footer Placeholder 4"/>
          <p:cNvSpPr>
            <a:spLocks noGrp="1"/>
          </p:cNvSpPr>
          <p:nvPr>
            <p:ph type="ftr" sz="quarter" idx="11"/>
          </p:nvPr>
        </p:nvSpPr>
        <p:spPr/>
        <p:txBody>
          <a:bodyPr/>
          <a:lstStyle/>
          <a:p>
            <a:r>
              <a:rPr lang="en-US" smtClean="0"/>
              <a:t>The University of Texas at Austin • @markchand</a:t>
            </a:r>
            <a:endParaRPr lang="en-US"/>
          </a:p>
        </p:txBody>
      </p:sp>
      <p:sp>
        <p:nvSpPr>
          <p:cNvPr id="6" name="Slide Number Placeholder 5"/>
          <p:cNvSpPr>
            <a:spLocks noGrp="1"/>
          </p:cNvSpPr>
          <p:nvPr>
            <p:ph type="sldNum" sz="quarter" idx="12"/>
          </p:nvPr>
        </p:nvSpPr>
        <p:spPr/>
        <p:txBody>
          <a:bodyPr/>
          <a:lstStyle/>
          <a:p>
            <a:fld id="{29B885A0-269C-834B-9D22-EF2DC8A268DF}" type="slidenum">
              <a:rPr lang="en-US" smtClean="0"/>
              <a:t>‹#›</a:t>
            </a:fld>
            <a:endParaRPr lang="en-US"/>
          </a:p>
        </p:txBody>
      </p:sp>
    </p:spTree>
    <p:extLst>
      <p:ext uri="{BB962C8B-B14F-4D97-AF65-F5344CB8AC3E}">
        <p14:creationId xmlns:p14="http://schemas.microsoft.com/office/powerpoint/2010/main" val="916446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8E96EA-199A-0E43-A93C-85B24472E7E4}" type="datetime1">
              <a:rPr lang="en-US" smtClean="0"/>
              <a:t>10/17/17</a:t>
            </a:fld>
            <a:endParaRPr lang="en-US"/>
          </a:p>
        </p:txBody>
      </p:sp>
      <p:sp>
        <p:nvSpPr>
          <p:cNvPr id="6" name="Footer Placeholder 5"/>
          <p:cNvSpPr>
            <a:spLocks noGrp="1"/>
          </p:cNvSpPr>
          <p:nvPr>
            <p:ph type="ftr" sz="quarter" idx="11"/>
          </p:nvPr>
        </p:nvSpPr>
        <p:spPr/>
        <p:txBody>
          <a:bodyPr/>
          <a:lstStyle/>
          <a:p>
            <a:r>
              <a:rPr lang="en-US" smtClean="0"/>
              <a:t>The University of Texas at Austin • @markchand</a:t>
            </a:r>
            <a:endParaRPr lang="en-US"/>
          </a:p>
        </p:txBody>
      </p:sp>
      <p:sp>
        <p:nvSpPr>
          <p:cNvPr id="7" name="Slide Number Placeholder 6"/>
          <p:cNvSpPr>
            <a:spLocks noGrp="1"/>
          </p:cNvSpPr>
          <p:nvPr>
            <p:ph type="sldNum" sz="quarter" idx="12"/>
          </p:nvPr>
        </p:nvSpPr>
        <p:spPr/>
        <p:txBody>
          <a:bodyPr/>
          <a:lstStyle/>
          <a:p>
            <a:fld id="{29B885A0-269C-834B-9D22-EF2DC8A268DF}" type="slidenum">
              <a:rPr lang="en-US" smtClean="0"/>
              <a:t>‹#›</a:t>
            </a:fld>
            <a:endParaRPr lang="en-US"/>
          </a:p>
        </p:txBody>
      </p:sp>
    </p:spTree>
    <p:extLst>
      <p:ext uri="{BB962C8B-B14F-4D97-AF65-F5344CB8AC3E}">
        <p14:creationId xmlns:p14="http://schemas.microsoft.com/office/powerpoint/2010/main" val="963037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3CC0B2-D2D4-2A44-A4F9-BD85ED8DB687}" type="datetime1">
              <a:rPr lang="en-US" smtClean="0"/>
              <a:t>10/17/17</a:t>
            </a:fld>
            <a:endParaRPr lang="en-US"/>
          </a:p>
        </p:txBody>
      </p:sp>
      <p:sp>
        <p:nvSpPr>
          <p:cNvPr id="8" name="Footer Placeholder 7"/>
          <p:cNvSpPr>
            <a:spLocks noGrp="1"/>
          </p:cNvSpPr>
          <p:nvPr>
            <p:ph type="ftr" sz="quarter" idx="11"/>
          </p:nvPr>
        </p:nvSpPr>
        <p:spPr/>
        <p:txBody>
          <a:bodyPr/>
          <a:lstStyle/>
          <a:p>
            <a:r>
              <a:rPr lang="en-US" smtClean="0"/>
              <a:t>The University of Texas at Austin • @markchand</a:t>
            </a:r>
            <a:endParaRPr lang="en-US"/>
          </a:p>
        </p:txBody>
      </p:sp>
      <p:sp>
        <p:nvSpPr>
          <p:cNvPr id="9" name="Slide Number Placeholder 8"/>
          <p:cNvSpPr>
            <a:spLocks noGrp="1"/>
          </p:cNvSpPr>
          <p:nvPr>
            <p:ph type="sldNum" sz="quarter" idx="12"/>
          </p:nvPr>
        </p:nvSpPr>
        <p:spPr/>
        <p:txBody>
          <a:bodyPr/>
          <a:lstStyle/>
          <a:p>
            <a:fld id="{29B885A0-269C-834B-9D22-EF2DC8A268DF}" type="slidenum">
              <a:rPr lang="en-US" smtClean="0"/>
              <a:t>‹#›</a:t>
            </a:fld>
            <a:endParaRPr lang="en-US"/>
          </a:p>
        </p:txBody>
      </p:sp>
    </p:spTree>
    <p:extLst>
      <p:ext uri="{BB962C8B-B14F-4D97-AF65-F5344CB8AC3E}">
        <p14:creationId xmlns:p14="http://schemas.microsoft.com/office/powerpoint/2010/main" val="191687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F7BF96-41BC-584E-A005-3F5EBB6771D7}" type="datetime1">
              <a:rPr lang="en-US" smtClean="0"/>
              <a:t>10/17/17</a:t>
            </a:fld>
            <a:endParaRPr lang="en-US"/>
          </a:p>
        </p:txBody>
      </p:sp>
      <p:sp>
        <p:nvSpPr>
          <p:cNvPr id="4" name="Footer Placeholder 3"/>
          <p:cNvSpPr>
            <a:spLocks noGrp="1"/>
          </p:cNvSpPr>
          <p:nvPr>
            <p:ph type="ftr" sz="quarter" idx="11"/>
          </p:nvPr>
        </p:nvSpPr>
        <p:spPr/>
        <p:txBody>
          <a:bodyPr/>
          <a:lstStyle/>
          <a:p>
            <a:r>
              <a:rPr lang="en-US" smtClean="0"/>
              <a:t>The University of Texas at Austin • @markchand</a:t>
            </a:r>
            <a:endParaRPr lang="en-US"/>
          </a:p>
        </p:txBody>
      </p:sp>
      <p:sp>
        <p:nvSpPr>
          <p:cNvPr id="5" name="Slide Number Placeholder 4"/>
          <p:cNvSpPr>
            <a:spLocks noGrp="1"/>
          </p:cNvSpPr>
          <p:nvPr>
            <p:ph type="sldNum" sz="quarter" idx="12"/>
          </p:nvPr>
        </p:nvSpPr>
        <p:spPr/>
        <p:txBody>
          <a:bodyPr/>
          <a:lstStyle/>
          <a:p>
            <a:fld id="{29B885A0-269C-834B-9D22-EF2DC8A268DF}" type="slidenum">
              <a:rPr lang="en-US" smtClean="0"/>
              <a:t>‹#›</a:t>
            </a:fld>
            <a:endParaRPr lang="en-US"/>
          </a:p>
        </p:txBody>
      </p:sp>
    </p:spTree>
    <p:extLst>
      <p:ext uri="{BB962C8B-B14F-4D97-AF65-F5344CB8AC3E}">
        <p14:creationId xmlns:p14="http://schemas.microsoft.com/office/powerpoint/2010/main" val="464778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EBD215-066C-2941-9544-9F6E735EC132}" type="datetime1">
              <a:rPr lang="en-US" smtClean="0"/>
              <a:t>10/17/17</a:t>
            </a:fld>
            <a:endParaRPr lang="en-US"/>
          </a:p>
        </p:txBody>
      </p:sp>
      <p:sp>
        <p:nvSpPr>
          <p:cNvPr id="3" name="Footer Placeholder 2"/>
          <p:cNvSpPr>
            <a:spLocks noGrp="1"/>
          </p:cNvSpPr>
          <p:nvPr>
            <p:ph type="ftr" sz="quarter" idx="11"/>
          </p:nvPr>
        </p:nvSpPr>
        <p:spPr/>
        <p:txBody>
          <a:bodyPr/>
          <a:lstStyle/>
          <a:p>
            <a:r>
              <a:rPr lang="en-US" smtClean="0"/>
              <a:t>The University of Texas at Austin • @markchand</a:t>
            </a:r>
            <a:endParaRPr lang="en-US"/>
          </a:p>
        </p:txBody>
      </p:sp>
      <p:sp>
        <p:nvSpPr>
          <p:cNvPr id="4" name="Slide Number Placeholder 3"/>
          <p:cNvSpPr>
            <a:spLocks noGrp="1"/>
          </p:cNvSpPr>
          <p:nvPr>
            <p:ph type="sldNum" sz="quarter" idx="12"/>
          </p:nvPr>
        </p:nvSpPr>
        <p:spPr/>
        <p:txBody>
          <a:bodyPr/>
          <a:lstStyle/>
          <a:p>
            <a:fld id="{29B885A0-269C-834B-9D22-EF2DC8A268DF}" type="slidenum">
              <a:rPr lang="en-US" smtClean="0"/>
              <a:t>‹#›</a:t>
            </a:fld>
            <a:endParaRPr lang="en-US"/>
          </a:p>
        </p:txBody>
      </p:sp>
    </p:spTree>
    <p:extLst>
      <p:ext uri="{BB962C8B-B14F-4D97-AF65-F5344CB8AC3E}">
        <p14:creationId xmlns:p14="http://schemas.microsoft.com/office/powerpoint/2010/main" val="1141771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5D57B3-0445-2F4C-BDA4-ABE309B4BD35}" type="datetime1">
              <a:rPr lang="en-US" smtClean="0"/>
              <a:t>10/17/17</a:t>
            </a:fld>
            <a:endParaRPr lang="en-US"/>
          </a:p>
        </p:txBody>
      </p:sp>
      <p:sp>
        <p:nvSpPr>
          <p:cNvPr id="6" name="Footer Placeholder 5"/>
          <p:cNvSpPr>
            <a:spLocks noGrp="1"/>
          </p:cNvSpPr>
          <p:nvPr>
            <p:ph type="ftr" sz="quarter" idx="11"/>
          </p:nvPr>
        </p:nvSpPr>
        <p:spPr/>
        <p:txBody>
          <a:bodyPr/>
          <a:lstStyle/>
          <a:p>
            <a:r>
              <a:rPr lang="en-US" smtClean="0"/>
              <a:t>The University of Texas at Austin • @markchand</a:t>
            </a:r>
            <a:endParaRPr lang="en-US"/>
          </a:p>
        </p:txBody>
      </p:sp>
      <p:sp>
        <p:nvSpPr>
          <p:cNvPr id="7" name="Slide Number Placeholder 6"/>
          <p:cNvSpPr>
            <a:spLocks noGrp="1"/>
          </p:cNvSpPr>
          <p:nvPr>
            <p:ph type="sldNum" sz="quarter" idx="12"/>
          </p:nvPr>
        </p:nvSpPr>
        <p:spPr/>
        <p:txBody>
          <a:bodyPr/>
          <a:lstStyle/>
          <a:p>
            <a:fld id="{29B885A0-269C-834B-9D22-EF2DC8A268DF}" type="slidenum">
              <a:rPr lang="en-US" smtClean="0"/>
              <a:t>‹#›</a:t>
            </a:fld>
            <a:endParaRPr lang="en-US"/>
          </a:p>
        </p:txBody>
      </p:sp>
    </p:spTree>
    <p:extLst>
      <p:ext uri="{BB962C8B-B14F-4D97-AF65-F5344CB8AC3E}">
        <p14:creationId xmlns:p14="http://schemas.microsoft.com/office/powerpoint/2010/main" val="1990643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77018A-7263-3D49-AEA8-C9E3707AF22E}" type="datetime1">
              <a:rPr lang="en-US" smtClean="0"/>
              <a:t>10/17/17</a:t>
            </a:fld>
            <a:endParaRPr lang="en-US"/>
          </a:p>
        </p:txBody>
      </p:sp>
      <p:sp>
        <p:nvSpPr>
          <p:cNvPr id="6" name="Footer Placeholder 5"/>
          <p:cNvSpPr>
            <a:spLocks noGrp="1"/>
          </p:cNvSpPr>
          <p:nvPr>
            <p:ph type="ftr" sz="quarter" idx="11"/>
          </p:nvPr>
        </p:nvSpPr>
        <p:spPr/>
        <p:txBody>
          <a:bodyPr/>
          <a:lstStyle/>
          <a:p>
            <a:r>
              <a:rPr lang="en-US" smtClean="0"/>
              <a:t>The University of Texas at Austin • @markchand</a:t>
            </a:r>
            <a:endParaRPr lang="en-US"/>
          </a:p>
        </p:txBody>
      </p:sp>
      <p:sp>
        <p:nvSpPr>
          <p:cNvPr id="7" name="Slide Number Placeholder 6"/>
          <p:cNvSpPr>
            <a:spLocks noGrp="1"/>
          </p:cNvSpPr>
          <p:nvPr>
            <p:ph type="sldNum" sz="quarter" idx="12"/>
          </p:nvPr>
        </p:nvSpPr>
        <p:spPr/>
        <p:txBody>
          <a:bodyPr/>
          <a:lstStyle/>
          <a:p>
            <a:fld id="{29B885A0-269C-834B-9D22-EF2DC8A268DF}" type="slidenum">
              <a:rPr lang="en-US" smtClean="0"/>
              <a:t>‹#›</a:t>
            </a:fld>
            <a:endParaRPr lang="en-US"/>
          </a:p>
        </p:txBody>
      </p:sp>
    </p:spTree>
    <p:extLst>
      <p:ext uri="{BB962C8B-B14F-4D97-AF65-F5344CB8AC3E}">
        <p14:creationId xmlns:p14="http://schemas.microsoft.com/office/powerpoint/2010/main" val="10922400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Helvetica Regular" charset="0"/>
              </a:defRPr>
            </a:lvl1pPr>
          </a:lstStyle>
          <a:p>
            <a:fld id="{82DADC36-B021-3247-B99D-42119F8C4D50}" type="datetime1">
              <a:rPr lang="en-US" smtClean="0"/>
              <a:t>10/17/17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Helvetica Regular" charset="0"/>
              </a:defRPr>
            </a:lvl1pPr>
          </a:lstStyle>
          <a:p>
            <a:r>
              <a:rPr lang="en-US" smtClean="0"/>
              <a:t>The University of Texas at Austin • @markchand</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Helvetica Regular" charset="0"/>
              </a:defRPr>
            </a:lvl1pPr>
          </a:lstStyle>
          <a:p>
            <a:fld id="{29B885A0-269C-834B-9D22-EF2DC8A268DF}" type="slidenum">
              <a:rPr lang="en-US" smtClean="0"/>
              <a:pPr/>
              <a:t>‹#›</a:t>
            </a:fld>
            <a:endParaRPr lang="en-US" dirty="0"/>
          </a:p>
        </p:txBody>
      </p:sp>
    </p:spTree>
    <p:extLst>
      <p:ext uri="{BB962C8B-B14F-4D97-AF65-F5344CB8AC3E}">
        <p14:creationId xmlns:p14="http://schemas.microsoft.com/office/powerpoint/2010/main" val="1939798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b="0" i="0" kern="1200">
          <a:solidFill>
            <a:schemeClr val="tx1"/>
          </a:solidFill>
          <a:latin typeface="Helvetica Light" charset="0"/>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Helvetica Regular" charset="0"/>
          <a:ea typeface="+mn-ea"/>
          <a:cs typeface="+mn-cs"/>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Helvetica Regular" charset="0"/>
          <a:ea typeface="+mn-ea"/>
          <a:cs typeface="+mn-cs"/>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Helvetica Regular" charset="0"/>
          <a:ea typeface="+mn-ea"/>
          <a:cs typeface="+mn-cs"/>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Helvetica Regular" charset="0"/>
          <a:ea typeface="+mn-ea"/>
          <a:cs typeface="+mn-cs"/>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Helvetica Regular"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6.emf"/></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1" Type="http://schemas.openxmlformats.org/officeDocument/2006/relationships/diagramColors" Target="../diagrams/colors3.xml"/><Relationship Id="rId12"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diagramData" Target="../diagrams/data3.xml"/><Relationship Id="rId9" Type="http://schemas.openxmlformats.org/officeDocument/2006/relationships/diagramLayout" Target="../diagrams/layout3.xml"/><Relationship Id="rId10"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dirty="0" smtClean="0"/>
              <a:t>Who learns what</a:t>
            </a:r>
            <a:br>
              <a:rPr lang="en-US" dirty="0" smtClean="0"/>
            </a:br>
            <a:r>
              <a:rPr lang="en-US" dirty="0" smtClean="0"/>
              <a:t> and from whom?</a:t>
            </a:r>
            <a:endParaRPr lang="en-US" dirty="0"/>
          </a:p>
        </p:txBody>
      </p:sp>
      <p:sp>
        <p:nvSpPr>
          <p:cNvPr id="3" name="Subtitle 2"/>
          <p:cNvSpPr>
            <a:spLocks noGrp="1"/>
          </p:cNvSpPr>
          <p:nvPr>
            <p:ph type="subTitle" idx="1"/>
          </p:nvPr>
        </p:nvSpPr>
        <p:spPr>
          <a:xfrm>
            <a:off x="1524000" y="3602038"/>
            <a:ext cx="9144000" cy="2390548"/>
          </a:xfrm>
        </p:spPr>
        <p:txBody>
          <a:bodyPr>
            <a:normAutofit/>
          </a:bodyPr>
          <a:lstStyle/>
          <a:p>
            <a:r>
              <a:rPr lang="en-US" dirty="0" smtClean="0"/>
              <a:t>A study of organizational learning in a rapidly growing industry: </a:t>
            </a:r>
          </a:p>
          <a:p>
            <a:r>
              <a:rPr lang="en-US" dirty="0" smtClean="0"/>
              <a:t>Solar installation in Austin, Texas </a:t>
            </a:r>
          </a:p>
          <a:p>
            <a:endParaRPr lang="en-US" dirty="0" smtClean="0"/>
          </a:p>
          <a:p>
            <a:r>
              <a:rPr lang="en-US" dirty="0"/>
              <a:t>@</a:t>
            </a:r>
            <a:r>
              <a:rPr lang="en-US" dirty="0" err="1" smtClean="0"/>
              <a:t>markchand</a:t>
            </a:r>
            <a:r>
              <a:rPr lang="en-US" dirty="0"/>
              <a:t> </a:t>
            </a:r>
            <a:r>
              <a:rPr lang="en-US" dirty="0" smtClean="0"/>
              <a:t>• </a:t>
            </a:r>
            <a:r>
              <a:rPr lang="en-US" dirty="0" err="1" smtClean="0"/>
              <a:t>mark.hand@utexas.edu</a:t>
            </a:r>
            <a:endParaRPr lang="en-US" dirty="0" smtClean="0"/>
          </a:p>
          <a:p>
            <a:r>
              <a:rPr lang="en-US" dirty="0" smtClean="0"/>
              <a:t>Mark Hand, Ariane Beck, </a:t>
            </a:r>
            <a:r>
              <a:rPr lang="en-US" dirty="0" err="1" smtClean="0"/>
              <a:t>Xue</a:t>
            </a:r>
            <a:r>
              <a:rPr lang="en-US" dirty="0" smtClean="0"/>
              <a:t> Gao and Varun Rai </a:t>
            </a:r>
          </a:p>
          <a:p>
            <a:endParaRPr lang="en-US" dirty="0"/>
          </a:p>
        </p:txBody>
      </p:sp>
      <p:pic>
        <p:nvPicPr>
          <p:cNvPr id="4" name="Picture 3" descr="PBS Horizontal Color-0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156" y="5634627"/>
            <a:ext cx="2075688" cy="893064"/>
          </a:xfrm>
          <a:prstGeom prst="rect">
            <a:avLst/>
          </a:prstGeom>
        </p:spPr>
      </p:pic>
      <p:pic>
        <p:nvPicPr>
          <p:cNvPr id="5" name="Picture 9" descr="lbj_logo_pacl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0" y="5457480"/>
            <a:ext cx="1066800" cy="107021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064002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Next steps</a:t>
            </a:r>
            <a:endParaRPr lang="en-US" dirty="0"/>
          </a:p>
        </p:txBody>
      </p:sp>
      <p:sp>
        <p:nvSpPr>
          <p:cNvPr id="3" name="Content Placeholder 2"/>
          <p:cNvSpPr>
            <a:spLocks noGrp="1"/>
          </p:cNvSpPr>
          <p:nvPr>
            <p:ph idx="1"/>
          </p:nvPr>
        </p:nvSpPr>
        <p:spPr/>
        <p:txBody>
          <a:bodyPr/>
          <a:lstStyle/>
          <a:p>
            <a:r>
              <a:rPr lang="en-US" sz="3600" dirty="0" smtClean="0"/>
              <a:t>What will/should people do </a:t>
            </a:r>
            <a:r>
              <a:rPr lang="en-US" sz="3600" dirty="0"/>
              <a:t>with those types of </a:t>
            </a:r>
            <a:r>
              <a:rPr lang="en-US" sz="3600" dirty="0" smtClean="0"/>
              <a:t>knowledge?  </a:t>
            </a:r>
          </a:p>
          <a:p>
            <a:r>
              <a:rPr lang="en-US" sz="3600" dirty="0"/>
              <a:t>Installer </a:t>
            </a:r>
            <a:r>
              <a:rPr lang="en-US" sz="3600" dirty="0" smtClean="0"/>
              <a:t>interviews</a:t>
            </a:r>
          </a:p>
          <a:p>
            <a:pPr lvl="1"/>
            <a:r>
              <a:rPr lang="en-US" sz="3200" dirty="0" smtClean="0"/>
              <a:t>Where </a:t>
            </a:r>
            <a:r>
              <a:rPr lang="en-US" sz="3200" dirty="0"/>
              <a:t>do they place these elements in this space? </a:t>
            </a:r>
            <a:endParaRPr lang="en-US" sz="3200" dirty="0" smtClean="0"/>
          </a:p>
          <a:p>
            <a:pPr lvl="1"/>
            <a:r>
              <a:rPr lang="en-US" sz="3200" dirty="0" smtClean="0"/>
              <a:t>Installer interviews, Round II: How do those installers go </a:t>
            </a:r>
            <a:r>
              <a:rPr lang="en-US" sz="3200" dirty="0"/>
              <a:t>about </a:t>
            </a:r>
            <a:r>
              <a:rPr lang="en-US" sz="3200" dirty="0" smtClean="0"/>
              <a:t>learning</a:t>
            </a:r>
            <a:r>
              <a:rPr lang="en-US" sz="3200" dirty="0"/>
              <a:t> </a:t>
            </a:r>
            <a:r>
              <a:rPr lang="en-US" sz="3200" dirty="0" smtClean="0"/>
              <a:t>in practice? </a:t>
            </a:r>
            <a:endParaRPr lang="en-US" sz="3200" dirty="0"/>
          </a:p>
          <a:p>
            <a:endParaRPr lang="en-US" dirty="0"/>
          </a:p>
        </p:txBody>
      </p:sp>
    </p:spTree>
    <p:extLst>
      <p:ext uri="{BB962C8B-B14F-4D97-AF65-F5344CB8AC3E}">
        <p14:creationId xmlns:p14="http://schemas.microsoft.com/office/powerpoint/2010/main" val="9760197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a:t>
            </a:r>
            <a:r>
              <a:rPr lang="en-US" dirty="0" smtClean="0"/>
              <a:t>.1/ Knowledge networks in the solar industry </a:t>
            </a:r>
            <a:r>
              <a:rPr lang="en-US" sz="2200" dirty="0" smtClean="0"/>
              <a:t/>
            </a:r>
            <a:br>
              <a:rPr lang="en-US" sz="2200" dirty="0" smtClean="0"/>
            </a:br>
            <a:r>
              <a:rPr lang="en-US" sz="2200" dirty="0" smtClean="0"/>
              <a:t>Making decisions about learning in a nascent market </a:t>
            </a:r>
            <a:endParaRPr lang="en-US" sz="2200" dirty="0"/>
          </a:p>
        </p:txBody>
      </p:sp>
      <p:sp>
        <p:nvSpPr>
          <p:cNvPr id="3" name="Content Placeholder 2"/>
          <p:cNvSpPr>
            <a:spLocks noGrp="1"/>
          </p:cNvSpPr>
          <p:nvPr>
            <p:ph idx="1"/>
          </p:nvPr>
        </p:nvSpPr>
        <p:spPr/>
        <p:txBody>
          <a:bodyPr>
            <a:normAutofit fontScale="92500" lnSpcReduction="10000"/>
          </a:bodyPr>
          <a:lstStyle/>
          <a:p>
            <a:r>
              <a:rPr lang="en-US" dirty="0"/>
              <a:t>Who learns </a:t>
            </a:r>
            <a:r>
              <a:rPr lang="en-US" b="1" dirty="0"/>
              <a:t>what</a:t>
            </a:r>
            <a:r>
              <a:rPr lang="en-US" dirty="0"/>
              <a:t> (knowledge acquisition/elements), </a:t>
            </a:r>
            <a:endParaRPr lang="en-US" dirty="0" smtClean="0"/>
          </a:p>
          <a:p>
            <a:r>
              <a:rPr lang="en-US" dirty="0" smtClean="0"/>
              <a:t>from </a:t>
            </a:r>
            <a:r>
              <a:rPr lang="en-US" b="1" dirty="0" smtClean="0"/>
              <a:t>whom</a:t>
            </a:r>
            <a:r>
              <a:rPr lang="en-US" dirty="0" smtClean="0"/>
              <a:t> (knowledge production/learning), </a:t>
            </a:r>
          </a:p>
          <a:p>
            <a:r>
              <a:rPr lang="en-US" dirty="0" smtClean="0"/>
              <a:t>and </a:t>
            </a:r>
            <a:r>
              <a:rPr lang="en-US" b="1" dirty="0"/>
              <a:t>how</a:t>
            </a:r>
            <a:r>
              <a:rPr lang="en-US" dirty="0"/>
              <a:t> (spillover mechanisms/pathways)? </a:t>
            </a:r>
          </a:p>
          <a:p>
            <a:endParaRPr lang="en-US" dirty="0" smtClean="0"/>
          </a:p>
          <a:p>
            <a:r>
              <a:rPr lang="en-US" dirty="0" smtClean="0"/>
              <a:t>Whole network of ~600 employees from Austin’s ~80 firms </a:t>
            </a:r>
            <a:endParaRPr lang="en-US" dirty="0"/>
          </a:p>
          <a:p>
            <a:r>
              <a:rPr lang="en-US" dirty="0" smtClean="0"/>
              <a:t>Surveys and interviews (and survey interviews?) </a:t>
            </a:r>
            <a:endParaRPr lang="en-US" dirty="0"/>
          </a:p>
          <a:p>
            <a:r>
              <a:rPr lang="en-US" dirty="0" smtClean="0"/>
              <a:t>Against installation (and revenue) data</a:t>
            </a:r>
          </a:p>
          <a:p>
            <a:endParaRPr lang="en-US" dirty="0" smtClean="0"/>
          </a:p>
          <a:p>
            <a:pPr marL="0" indent="0">
              <a:buNone/>
            </a:pPr>
            <a:r>
              <a:rPr lang="en-US" sz="2400" i="1" dirty="0" smtClean="0"/>
              <a:t>See Phelps  et al (2012</a:t>
            </a:r>
            <a:r>
              <a:rPr lang="en-US" sz="2400" i="1" dirty="0"/>
              <a:t>), Own-Smith and Powell (2004), </a:t>
            </a:r>
            <a:r>
              <a:rPr lang="en-US" sz="2400" i="1" dirty="0" err="1" smtClean="0"/>
              <a:t>Broekel</a:t>
            </a:r>
            <a:r>
              <a:rPr lang="en-US" sz="2400" i="1" dirty="0" smtClean="0"/>
              <a:t> </a:t>
            </a:r>
            <a:r>
              <a:rPr lang="en-US" sz="2400" i="1" dirty="0"/>
              <a:t>and </a:t>
            </a:r>
            <a:r>
              <a:rPr lang="en-US" sz="2400" i="1" dirty="0" err="1" smtClean="0"/>
              <a:t>Boschma</a:t>
            </a:r>
            <a:r>
              <a:rPr lang="en-US" sz="2400" i="1" dirty="0" smtClean="0"/>
              <a:t> (2012), Tsai (2001) </a:t>
            </a:r>
          </a:p>
        </p:txBody>
      </p:sp>
    </p:spTree>
    <p:extLst>
      <p:ext uri="{BB962C8B-B14F-4D97-AF65-F5344CB8AC3E}">
        <p14:creationId xmlns:p14="http://schemas.microsoft.com/office/powerpoint/2010/main" val="1850862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Early hypotheses </a:t>
            </a:r>
            <a:endParaRPr lang="en-US" sz="2000" dirty="0"/>
          </a:p>
        </p:txBody>
      </p:sp>
      <p:sp>
        <p:nvSpPr>
          <p:cNvPr id="3" name="Content Placeholder 2"/>
          <p:cNvSpPr>
            <a:spLocks noGrp="1"/>
          </p:cNvSpPr>
          <p:nvPr>
            <p:ph idx="1"/>
          </p:nvPr>
        </p:nvSpPr>
        <p:spPr/>
        <p:txBody>
          <a:bodyPr>
            <a:noAutofit/>
          </a:bodyPr>
          <a:lstStyle/>
          <a:p>
            <a:r>
              <a:rPr lang="en-US" sz="3200" dirty="0" smtClean="0"/>
              <a:t>H1: Firms that make themselves </a:t>
            </a:r>
            <a:r>
              <a:rPr lang="en-US" sz="3200" b="1" dirty="0" smtClean="0"/>
              <a:t>network central </a:t>
            </a:r>
            <a:r>
              <a:rPr lang="en-US" sz="3200" dirty="0" smtClean="0"/>
              <a:t>(and network central in highly central clusters) will be more successful </a:t>
            </a:r>
          </a:p>
          <a:p>
            <a:r>
              <a:rPr lang="en-US" sz="3200" dirty="0" smtClean="0"/>
              <a:t>H2: Firms that are </a:t>
            </a:r>
            <a:r>
              <a:rPr lang="en-US" sz="3200" b="1" dirty="0" smtClean="0"/>
              <a:t>identified as knowledge-sharing </a:t>
            </a:r>
            <a:r>
              <a:rPr lang="en-US" sz="3200" dirty="0" smtClean="0"/>
              <a:t>will be more successful </a:t>
            </a:r>
          </a:p>
          <a:p>
            <a:r>
              <a:rPr lang="en-US" sz="3200" dirty="0" smtClean="0"/>
              <a:t>H3: Firms that </a:t>
            </a:r>
            <a:r>
              <a:rPr lang="en-US" sz="3200" b="1" dirty="0" smtClean="0"/>
              <a:t>shift their learning over time </a:t>
            </a:r>
            <a:r>
              <a:rPr lang="en-US" sz="3200" dirty="0" smtClean="0"/>
              <a:t>from tacit/local to codified/non-local will be more successful </a:t>
            </a:r>
          </a:p>
          <a:p>
            <a:r>
              <a:rPr lang="en-US" sz="3200" dirty="0" smtClean="0"/>
              <a:t>H4: Firms that </a:t>
            </a:r>
            <a:r>
              <a:rPr lang="en-US" sz="3200" b="1" dirty="0" smtClean="0"/>
              <a:t>shift over time from building networks to exploiting them </a:t>
            </a:r>
            <a:r>
              <a:rPr lang="en-US" sz="3200" dirty="0" smtClean="0"/>
              <a:t>will be more successful </a:t>
            </a:r>
            <a:endParaRPr lang="en-US" sz="3200" dirty="0"/>
          </a:p>
        </p:txBody>
      </p:sp>
    </p:spTree>
    <p:extLst>
      <p:ext uri="{BB962C8B-B14F-4D97-AF65-F5344CB8AC3E}">
        <p14:creationId xmlns:p14="http://schemas.microsoft.com/office/powerpoint/2010/main" val="19233164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233762"/>
            <a:ext cx="10515600" cy="1325563"/>
          </a:xfrm>
        </p:spPr>
        <p:txBody>
          <a:bodyPr/>
          <a:lstStyle/>
          <a:p>
            <a:r>
              <a:rPr lang="en-US" dirty="0" smtClean="0"/>
              <a:t>3.3/ Austin solar at a glance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9325"/>
            <a:ext cx="12192000" cy="5298675"/>
          </a:xfrm>
          <a:prstGeom prst="rect">
            <a:avLst/>
          </a:prstGeom>
        </p:spPr>
      </p:pic>
    </p:spTree>
    <p:extLst>
      <p:ext uri="{BB962C8B-B14F-4D97-AF65-F5344CB8AC3E}">
        <p14:creationId xmlns:p14="http://schemas.microsoft.com/office/powerpoint/2010/main" val="4569242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3.4/ Instance-based learning surveys </a:t>
            </a:r>
            <a:br>
              <a:rPr lang="en-US" dirty="0" smtClean="0"/>
            </a:br>
            <a:r>
              <a:rPr lang="en-US" sz="2200" dirty="0" smtClean="0"/>
              <a:t>Survey questions, abbreviated</a:t>
            </a:r>
            <a:endParaRPr lang="en-US" dirty="0"/>
          </a:p>
        </p:txBody>
      </p:sp>
      <p:sp>
        <p:nvSpPr>
          <p:cNvPr id="3" name="Content Placeholder 2"/>
          <p:cNvSpPr>
            <a:spLocks noGrp="1"/>
          </p:cNvSpPr>
          <p:nvPr>
            <p:ph idx="1"/>
          </p:nvPr>
        </p:nvSpPr>
        <p:spPr/>
        <p:txBody>
          <a:bodyPr/>
          <a:lstStyle/>
          <a:p>
            <a:r>
              <a:rPr lang="en-US" b="1" dirty="0" smtClean="0"/>
              <a:t>What</a:t>
            </a:r>
            <a:r>
              <a:rPr lang="en-US" dirty="0" smtClean="0"/>
              <a:t> is the [</a:t>
            </a:r>
            <a:r>
              <a:rPr lang="en-US" i="1" dirty="0" smtClean="0"/>
              <a:t>most recent/first</a:t>
            </a:r>
            <a:r>
              <a:rPr lang="en-US" dirty="0" smtClean="0"/>
              <a:t>] thing you remember learning about [</a:t>
            </a:r>
            <a:r>
              <a:rPr lang="en-US" i="1" dirty="0" smtClean="0"/>
              <a:t>customer acquisition</a:t>
            </a:r>
            <a:r>
              <a:rPr lang="en-US" dirty="0" smtClean="0"/>
              <a:t>]?</a:t>
            </a:r>
          </a:p>
          <a:p>
            <a:r>
              <a:rPr lang="en-US" b="1" dirty="0" smtClean="0"/>
              <a:t>How</a:t>
            </a:r>
            <a:r>
              <a:rPr lang="en-US" dirty="0" smtClean="0"/>
              <a:t> did you learn it? [</a:t>
            </a:r>
            <a:r>
              <a:rPr lang="en-US" i="1" dirty="0" smtClean="0"/>
              <a:t>Person, resource, event</a:t>
            </a:r>
            <a:r>
              <a:rPr lang="mr-IN" i="1" dirty="0" smtClean="0"/>
              <a:t>…</a:t>
            </a:r>
            <a:r>
              <a:rPr lang="en-US" dirty="0" smtClean="0"/>
              <a:t>]</a:t>
            </a:r>
          </a:p>
          <a:p>
            <a:pPr lvl="1"/>
            <a:r>
              <a:rPr lang="en-US" dirty="0" smtClean="0"/>
              <a:t>[</a:t>
            </a:r>
            <a:r>
              <a:rPr lang="en-US" i="1" dirty="0" smtClean="0"/>
              <a:t>If a person</a:t>
            </a:r>
            <a:r>
              <a:rPr lang="en-US" dirty="0" smtClean="0"/>
              <a:t>] What was their relationship to you?</a:t>
            </a:r>
          </a:p>
          <a:p>
            <a:r>
              <a:rPr lang="en-US" b="1" dirty="0" smtClean="0"/>
              <a:t>Where</a:t>
            </a:r>
            <a:r>
              <a:rPr lang="en-US" dirty="0" smtClean="0"/>
              <a:t> was [</a:t>
            </a:r>
            <a:r>
              <a:rPr lang="en-US" i="1" dirty="0" smtClean="0"/>
              <a:t>that person/resource/event</a:t>
            </a:r>
            <a:r>
              <a:rPr lang="en-US" dirty="0" smtClean="0"/>
              <a:t>] based?</a:t>
            </a:r>
          </a:p>
          <a:p>
            <a:r>
              <a:rPr lang="en-US" b="1" dirty="0" smtClean="0"/>
              <a:t>When</a:t>
            </a:r>
            <a:r>
              <a:rPr lang="en-US" dirty="0" smtClean="0"/>
              <a:t> was that? </a:t>
            </a:r>
          </a:p>
          <a:p>
            <a:r>
              <a:rPr lang="en-US" dirty="0" smtClean="0"/>
              <a:t>Had you already [</a:t>
            </a:r>
            <a:r>
              <a:rPr lang="en-US" i="1" dirty="0" smtClean="0"/>
              <a:t>used that source/ met that person/been to that event</a:t>
            </a:r>
            <a:r>
              <a:rPr lang="en-US" dirty="0" smtClean="0"/>
              <a:t>] before then? </a:t>
            </a:r>
            <a:endParaRPr lang="en-US" dirty="0"/>
          </a:p>
        </p:txBody>
      </p:sp>
    </p:spTree>
    <p:extLst>
      <p:ext uri="{BB962C8B-B14F-4D97-AF65-F5344CB8AC3E}">
        <p14:creationId xmlns:p14="http://schemas.microsoft.com/office/powerpoint/2010/main" val="335728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3.5/ Early results </a:t>
            </a:r>
            <a:r>
              <a:rPr lang="en-US" sz="2200" dirty="0"/>
              <a:t/>
            </a:r>
            <a:br>
              <a:rPr lang="en-US" sz="2200" dirty="0"/>
            </a:br>
            <a:r>
              <a:rPr lang="en-US" sz="2200" dirty="0"/>
              <a:t>Responses from formative interviews </a:t>
            </a:r>
          </a:p>
        </p:txBody>
      </p:sp>
      <p:sp>
        <p:nvSpPr>
          <p:cNvPr id="3" name="Content Placeholder 2"/>
          <p:cNvSpPr>
            <a:spLocks noGrp="1"/>
          </p:cNvSpPr>
          <p:nvPr>
            <p:ph idx="1"/>
          </p:nvPr>
        </p:nvSpPr>
        <p:spPr/>
        <p:txBody>
          <a:bodyPr>
            <a:normAutofit fontScale="92500"/>
          </a:bodyPr>
          <a:lstStyle/>
          <a:p>
            <a:r>
              <a:rPr lang="en-US" sz="3600" dirty="0" smtClean="0"/>
              <a:t>Vendors, manufacturers, and distributors key sources of information in the earliest days of the market </a:t>
            </a:r>
          </a:p>
          <a:p>
            <a:r>
              <a:rPr lang="en-US" sz="3600" dirty="0" smtClean="0"/>
              <a:t>“Local” seems to mean “I-35” </a:t>
            </a:r>
          </a:p>
          <a:p>
            <a:r>
              <a:rPr lang="en-US" sz="3600" dirty="0" smtClean="0"/>
              <a:t>Local relationships for non-competitive information; national relationships for more sensitive questions</a:t>
            </a:r>
          </a:p>
          <a:p>
            <a:r>
              <a:rPr lang="en-US" sz="3600" dirty="0" smtClean="0"/>
              <a:t>Tight relationships among early players and local regulator (Austin Energy) </a:t>
            </a:r>
          </a:p>
          <a:p>
            <a:r>
              <a:rPr lang="en-US" sz="3600" dirty="0" smtClean="0"/>
              <a:t>The importance of “learning by doing”</a:t>
            </a:r>
            <a:endParaRPr lang="en-US" sz="3600" dirty="0"/>
          </a:p>
        </p:txBody>
      </p:sp>
    </p:spTree>
    <p:extLst>
      <p:ext uri="{BB962C8B-B14F-4D97-AF65-F5344CB8AC3E}">
        <p14:creationId xmlns:p14="http://schemas.microsoft.com/office/powerpoint/2010/main" val="11481502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Bottom line, at the bottom </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The murkiness around </a:t>
            </a:r>
            <a:r>
              <a:rPr lang="en-US" b="1" dirty="0" smtClean="0"/>
              <a:t>definitions of </a:t>
            </a:r>
            <a:r>
              <a:rPr lang="en-US" b="1" i="1" dirty="0" smtClean="0"/>
              <a:t>soft costs</a:t>
            </a:r>
            <a:r>
              <a:rPr lang="en-US" b="1" dirty="0" smtClean="0"/>
              <a:t> </a:t>
            </a:r>
            <a:r>
              <a:rPr lang="en-US" dirty="0" smtClean="0"/>
              <a:t>is problematic. Help us clear it up? </a:t>
            </a:r>
          </a:p>
          <a:p>
            <a:pPr marL="514350" indent="-514350">
              <a:buFont typeface="+mj-lt"/>
              <a:buAutoNum type="arabicPeriod"/>
            </a:pPr>
            <a:r>
              <a:rPr lang="en-US" dirty="0" smtClean="0"/>
              <a:t>Some of this ambiguity is about the relationship </a:t>
            </a:r>
            <a:r>
              <a:rPr lang="en-US" b="1" dirty="0" smtClean="0"/>
              <a:t>tacit versus codified</a:t>
            </a:r>
            <a:r>
              <a:rPr lang="en-US" dirty="0" smtClean="0"/>
              <a:t> knowledge and </a:t>
            </a:r>
            <a:r>
              <a:rPr lang="en-US" b="1" dirty="0" smtClean="0"/>
              <a:t>local v. non-local</a:t>
            </a:r>
            <a:r>
              <a:rPr lang="en-US" dirty="0"/>
              <a:t> </a:t>
            </a:r>
            <a:r>
              <a:rPr lang="en-US" dirty="0" smtClean="0"/>
              <a:t>sources, which we hope to clear up. </a:t>
            </a:r>
          </a:p>
          <a:p>
            <a:pPr marL="514350" indent="-514350">
              <a:buFont typeface="+mj-lt"/>
              <a:buAutoNum type="arabicPeriod"/>
            </a:pPr>
            <a:r>
              <a:rPr lang="en-US" dirty="0"/>
              <a:t>U</a:t>
            </a:r>
            <a:r>
              <a:rPr lang="en-US" dirty="0" smtClean="0"/>
              <a:t>nderstanding soft costs requires understanding the </a:t>
            </a:r>
            <a:r>
              <a:rPr lang="en-US" b="1" dirty="0" smtClean="0"/>
              <a:t>networks of learning and knowledge </a:t>
            </a:r>
            <a:r>
              <a:rPr lang="en-US" dirty="0" smtClean="0"/>
              <a:t>around them, which we’re building. </a:t>
            </a:r>
          </a:p>
        </p:txBody>
      </p:sp>
    </p:spTree>
    <p:extLst>
      <p:ext uri="{BB962C8B-B14F-4D97-AF65-F5344CB8AC3E}">
        <p14:creationId xmlns:p14="http://schemas.microsoft.com/office/powerpoint/2010/main" val="1406745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Thanks! Questions? Suggestions?  </a:t>
            </a:r>
            <a:endParaRPr lang="en-US" dirty="0"/>
          </a:p>
        </p:txBody>
      </p:sp>
      <p:sp>
        <p:nvSpPr>
          <p:cNvPr id="3" name="Content Placeholder 2"/>
          <p:cNvSpPr>
            <a:spLocks noGrp="1"/>
          </p:cNvSpPr>
          <p:nvPr>
            <p:ph idx="1"/>
          </p:nvPr>
        </p:nvSpPr>
        <p:spPr>
          <a:xfrm>
            <a:off x="838200" y="2034159"/>
            <a:ext cx="10515600" cy="4493532"/>
          </a:xfrm>
        </p:spPr>
        <p:txBody>
          <a:bodyPr>
            <a:normAutofit/>
          </a:bodyPr>
          <a:lstStyle/>
          <a:p>
            <a:pPr marL="0" indent="0" algn="ctr">
              <a:buNone/>
            </a:pPr>
            <a:r>
              <a:rPr lang="en-US" sz="5200" dirty="0" smtClean="0">
                <a:solidFill>
                  <a:prstClr val="black"/>
                </a:solidFill>
                <a:latin typeface="Helvetica Light" charset="0"/>
              </a:rPr>
              <a:t>Who </a:t>
            </a:r>
            <a:r>
              <a:rPr lang="en-US" sz="5200" dirty="0">
                <a:solidFill>
                  <a:prstClr val="black"/>
                </a:solidFill>
                <a:latin typeface="Helvetica Light" charset="0"/>
              </a:rPr>
              <a:t>learns </a:t>
            </a:r>
            <a:r>
              <a:rPr lang="en-US" sz="5200" dirty="0" smtClean="0">
                <a:solidFill>
                  <a:prstClr val="black"/>
                </a:solidFill>
                <a:latin typeface="Helvetica Light" charset="0"/>
              </a:rPr>
              <a:t>what </a:t>
            </a:r>
            <a:r>
              <a:rPr lang="en-US" sz="5200" dirty="0">
                <a:solidFill>
                  <a:prstClr val="black"/>
                </a:solidFill>
                <a:latin typeface="Helvetica Light" charset="0"/>
              </a:rPr>
              <a:t>and from whom?</a:t>
            </a:r>
            <a:endParaRPr lang="en-US" sz="5200" dirty="0" smtClean="0"/>
          </a:p>
          <a:p>
            <a:pPr marL="0" indent="0" algn="ctr">
              <a:buNone/>
            </a:pPr>
            <a:endParaRPr lang="en-US" dirty="0" smtClean="0"/>
          </a:p>
          <a:p>
            <a:pPr marL="0" indent="0" algn="ctr">
              <a:buNone/>
            </a:pPr>
            <a:r>
              <a:rPr lang="en-US" sz="2200" dirty="0" smtClean="0"/>
              <a:t>A </a:t>
            </a:r>
            <a:r>
              <a:rPr lang="en-US" sz="2200" dirty="0"/>
              <a:t>study of </a:t>
            </a:r>
            <a:r>
              <a:rPr lang="en-US" sz="2200" dirty="0" smtClean="0"/>
              <a:t>organizational learning </a:t>
            </a:r>
            <a:r>
              <a:rPr lang="en-US" sz="2200" dirty="0"/>
              <a:t>in a rapidly growing industry: </a:t>
            </a:r>
          </a:p>
          <a:p>
            <a:pPr marL="0" indent="0" algn="ctr">
              <a:buNone/>
            </a:pPr>
            <a:r>
              <a:rPr lang="en-US" sz="2200" dirty="0"/>
              <a:t>Solar </a:t>
            </a:r>
            <a:r>
              <a:rPr lang="en-US" sz="2200" dirty="0" smtClean="0"/>
              <a:t>installation in </a:t>
            </a:r>
            <a:r>
              <a:rPr lang="en-US" sz="2200" dirty="0"/>
              <a:t>Austin, </a:t>
            </a:r>
            <a:r>
              <a:rPr lang="en-US" sz="2200" dirty="0" smtClean="0"/>
              <a:t>Texas</a:t>
            </a:r>
            <a:endParaRPr lang="en-US" sz="2200" dirty="0"/>
          </a:p>
          <a:p>
            <a:pPr marL="0" indent="0" algn="ctr">
              <a:buNone/>
            </a:pPr>
            <a:endParaRPr lang="en-US" sz="2200" dirty="0"/>
          </a:p>
          <a:p>
            <a:pPr marL="0" indent="0" algn="ctr">
              <a:buNone/>
            </a:pPr>
            <a:r>
              <a:rPr lang="en-US" sz="2200" dirty="0"/>
              <a:t>@</a:t>
            </a:r>
            <a:r>
              <a:rPr lang="en-US" sz="2200" dirty="0" err="1" smtClean="0"/>
              <a:t>markchand</a:t>
            </a:r>
            <a:r>
              <a:rPr lang="en-US" sz="2200" dirty="0" smtClean="0"/>
              <a:t> • </a:t>
            </a:r>
            <a:r>
              <a:rPr lang="en-US" sz="2200" dirty="0" err="1" smtClean="0"/>
              <a:t>mark.hand@utexas.edu</a:t>
            </a:r>
            <a:endParaRPr lang="en-US" sz="2200" dirty="0"/>
          </a:p>
          <a:p>
            <a:pPr marL="0" indent="0" algn="ctr">
              <a:buNone/>
            </a:pPr>
            <a:r>
              <a:rPr lang="en-US" sz="2200" dirty="0" smtClean="0"/>
              <a:t>Varun Rai, </a:t>
            </a:r>
            <a:r>
              <a:rPr lang="en-US" sz="2200" dirty="0" err="1" smtClean="0"/>
              <a:t>Xue</a:t>
            </a:r>
            <a:r>
              <a:rPr lang="en-US" sz="2200" dirty="0" smtClean="0"/>
              <a:t> Gao, Ariane Beck and Mark Hand </a:t>
            </a:r>
            <a:endParaRPr lang="en-US" sz="2200" dirty="0"/>
          </a:p>
        </p:txBody>
      </p:sp>
      <p:pic>
        <p:nvPicPr>
          <p:cNvPr id="4" name="Picture 3" descr="PBS Horizontal Color-0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156" y="5634627"/>
            <a:ext cx="2075688" cy="893064"/>
          </a:xfrm>
          <a:prstGeom prst="rect">
            <a:avLst/>
          </a:prstGeom>
        </p:spPr>
      </p:pic>
      <p:pic>
        <p:nvPicPr>
          <p:cNvPr id="5" name="Picture 9" descr="lbj_logo_pacl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5457480"/>
            <a:ext cx="1066800" cy="107021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090550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 </a:t>
            </a:r>
            <a:endParaRPr lang="en-US" dirty="0"/>
          </a:p>
        </p:txBody>
      </p:sp>
      <p:sp>
        <p:nvSpPr>
          <p:cNvPr id="3" name="Content Placeholder 2"/>
          <p:cNvSpPr>
            <a:spLocks noGrp="1"/>
          </p:cNvSpPr>
          <p:nvPr>
            <p:ph idx="1"/>
          </p:nvPr>
        </p:nvSpPr>
        <p:spPr/>
        <p:txBody>
          <a:bodyPr/>
          <a:lstStyle/>
          <a:p>
            <a:pPr marL="0" indent="0" algn="ctr">
              <a:buNone/>
            </a:pPr>
            <a:endParaRPr lang="en-US" sz="7200" dirty="0" smtClean="0"/>
          </a:p>
          <a:p>
            <a:pPr marL="0" indent="0" algn="ctr">
              <a:buNone/>
            </a:pPr>
            <a:r>
              <a:rPr lang="en-US" sz="13800" dirty="0" smtClean="0"/>
              <a:t>👇</a:t>
            </a:r>
            <a:endParaRPr lang="en-US" dirty="0"/>
          </a:p>
        </p:txBody>
      </p:sp>
    </p:spTree>
    <p:extLst>
      <p:ext uri="{BB962C8B-B14F-4D97-AF65-F5344CB8AC3E}">
        <p14:creationId xmlns:p14="http://schemas.microsoft.com/office/powerpoint/2010/main" val="1332738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4665662"/>
          </a:xfrm>
        </p:spPr>
        <p:txBody>
          <a:bodyPr>
            <a:normAutofit/>
          </a:bodyPr>
          <a:lstStyle/>
          <a:p>
            <a:r>
              <a:rPr lang="en-US" dirty="0" smtClean="0"/>
              <a:t>Variation in high level categories of soft costs</a:t>
            </a:r>
          </a:p>
          <a:p>
            <a:r>
              <a:rPr lang="en-US" dirty="0" smtClean="0"/>
              <a:t>Search results do not always produce expected results</a:t>
            </a:r>
          </a:p>
          <a:p>
            <a:pPr lvl="1"/>
            <a:r>
              <a:rPr lang="en-US" dirty="0"/>
              <a:t>Diffusion studies on customer behavior not well represented</a:t>
            </a:r>
          </a:p>
          <a:p>
            <a:r>
              <a:rPr lang="en-US" dirty="0" smtClean="0"/>
              <a:t>Initial ideas will not necessarily track to best ways to capture costs, e.g.,</a:t>
            </a:r>
          </a:p>
          <a:p>
            <a:r>
              <a:rPr lang="en-US" dirty="0" smtClean="0"/>
              <a:t>Supply Chain and System Design produce fewer results</a:t>
            </a:r>
          </a:p>
        </p:txBody>
      </p:sp>
      <p:sp>
        <p:nvSpPr>
          <p:cNvPr id="6"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Helvetica Light" charset="0"/>
                <a:ea typeface="+mj-ea"/>
                <a:cs typeface="+mj-cs"/>
              </a:defRPr>
            </a:lvl1pPr>
          </a:lstStyle>
          <a:p>
            <a:r>
              <a:rPr lang="en-US" dirty="0" smtClean="0"/>
              <a:t>1.3/ Insights </a:t>
            </a:r>
            <a:r>
              <a:rPr lang="en-US" dirty="0"/>
              <a:t>from building </a:t>
            </a:r>
            <a:r>
              <a:rPr lang="en-US" dirty="0" smtClean="0"/>
              <a:t>an ontology</a:t>
            </a:r>
            <a:endParaRPr lang="en-US" dirty="0"/>
          </a:p>
        </p:txBody>
      </p:sp>
    </p:spTree>
    <p:extLst>
      <p:ext uri="{BB962C8B-B14F-4D97-AF65-F5344CB8AC3E}">
        <p14:creationId xmlns:p14="http://schemas.microsoft.com/office/powerpoint/2010/main" val="717449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 line up front: </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The murkiness around </a:t>
            </a:r>
            <a:r>
              <a:rPr lang="en-US" b="1" dirty="0" smtClean="0"/>
              <a:t>definitions of </a:t>
            </a:r>
            <a:r>
              <a:rPr lang="en-US" b="1" i="1" dirty="0" smtClean="0"/>
              <a:t>soft costs</a:t>
            </a:r>
            <a:r>
              <a:rPr lang="en-US" b="1" dirty="0" smtClean="0"/>
              <a:t> </a:t>
            </a:r>
            <a:r>
              <a:rPr lang="en-US" dirty="0" smtClean="0"/>
              <a:t>is problematic. We’re building an ontology to fix that.  </a:t>
            </a:r>
          </a:p>
          <a:p>
            <a:pPr marL="514350" indent="-514350">
              <a:buFont typeface="+mj-lt"/>
              <a:buAutoNum type="arabicPeriod"/>
            </a:pPr>
            <a:r>
              <a:rPr lang="en-US" dirty="0" smtClean="0"/>
              <a:t>Some of this ambiguity is about </a:t>
            </a:r>
            <a:r>
              <a:rPr lang="en-US" b="1" dirty="0" smtClean="0"/>
              <a:t>tacit versus codified</a:t>
            </a:r>
            <a:r>
              <a:rPr lang="en-US" dirty="0" smtClean="0"/>
              <a:t> knowledge and its </a:t>
            </a:r>
            <a:r>
              <a:rPr lang="en-US" b="1" dirty="0" smtClean="0"/>
              <a:t>local v. non-local</a:t>
            </a:r>
            <a:r>
              <a:rPr lang="en-US" dirty="0" smtClean="0"/>
              <a:t> sources, which we hope to clear up. </a:t>
            </a:r>
          </a:p>
          <a:p>
            <a:pPr marL="514350" indent="-514350">
              <a:buFont typeface="+mj-lt"/>
              <a:buAutoNum type="arabicPeriod"/>
            </a:pPr>
            <a:r>
              <a:rPr lang="en-US" dirty="0" smtClean="0"/>
              <a:t>Understanding soft cost knowledge flows requires understanding the </a:t>
            </a:r>
            <a:r>
              <a:rPr lang="en-US" b="1" dirty="0" smtClean="0"/>
              <a:t>networks of learning and knowledge </a:t>
            </a:r>
            <a:r>
              <a:rPr lang="en-US" dirty="0" smtClean="0"/>
              <a:t>around them. We’re building that, too. </a:t>
            </a:r>
          </a:p>
        </p:txBody>
      </p:sp>
    </p:spTree>
    <p:extLst>
      <p:ext uri="{BB962C8B-B14F-4D97-AF65-F5344CB8AC3E}">
        <p14:creationId xmlns:p14="http://schemas.microsoft.com/office/powerpoint/2010/main" val="2809794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4519612"/>
          </a:xfrm>
        </p:spPr>
        <p:txBody>
          <a:bodyPr>
            <a:normAutofit/>
          </a:bodyPr>
          <a:lstStyle/>
          <a:p>
            <a:r>
              <a:rPr lang="en-US" dirty="0" smtClean="0"/>
              <a:t>Use of corpus </a:t>
            </a:r>
          </a:p>
          <a:p>
            <a:pPr lvl="1"/>
            <a:r>
              <a:rPr lang="en-US" dirty="0"/>
              <a:t>E</a:t>
            </a:r>
            <a:r>
              <a:rPr lang="en-US" dirty="0" smtClean="0"/>
              <a:t>mphasizes areas of current focus, which provides opportunity for gap analysis </a:t>
            </a:r>
          </a:p>
          <a:p>
            <a:r>
              <a:rPr lang="en-US" dirty="0" smtClean="0"/>
              <a:t>Developing Survey</a:t>
            </a:r>
          </a:p>
          <a:p>
            <a:pPr lvl="1"/>
            <a:r>
              <a:rPr lang="en-US" dirty="0" smtClean="0"/>
              <a:t>Ontology provides systematically developed lists of responses (e.g., soft cost categories, external learning mechanisms)</a:t>
            </a:r>
          </a:p>
          <a:p>
            <a:r>
              <a:rPr lang="en-US" dirty="0" smtClean="0"/>
              <a:t>Conducting interviews</a:t>
            </a:r>
          </a:p>
          <a:p>
            <a:pPr lvl="1"/>
            <a:r>
              <a:rPr lang="en-US" dirty="0" smtClean="0"/>
              <a:t>Soft costs taxonomy provides visual aid to focus interviewee on high level cost categories</a:t>
            </a:r>
          </a:p>
          <a:p>
            <a:endParaRPr lang="en-US" dirty="0"/>
          </a:p>
        </p:txBody>
      </p:sp>
      <p:sp>
        <p:nvSpPr>
          <p:cNvPr id="6"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Helvetica Light" charset="0"/>
                <a:ea typeface="+mj-ea"/>
                <a:cs typeface="+mj-cs"/>
              </a:defRPr>
            </a:lvl1pPr>
          </a:lstStyle>
          <a:p>
            <a:r>
              <a:rPr lang="en-US" dirty="0" smtClean="0"/>
              <a:t>1.4/ The utility of an ontology </a:t>
            </a:r>
            <a:endParaRPr lang="en-US" dirty="0"/>
          </a:p>
        </p:txBody>
      </p:sp>
    </p:spTree>
    <p:extLst>
      <p:ext uri="{BB962C8B-B14F-4D97-AF65-F5344CB8AC3E}">
        <p14:creationId xmlns:p14="http://schemas.microsoft.com/office/powerpoint/2010/main" val="13510280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1651773979"/>
              </p:ext>
            </p:extLst>
          </p:nvPr>
        </p:nvGraphicFramePr>
        <p:xfrm>
          <a:off x="838200" y="1546984"/>
          <a:ext cx="10515600" cy="5042258"/>
        </p:xfrm>
        <a:graphic>
          <a:graphicData uri="http://schemas.openxmlformats.org/drawingml/2006/table">
            <a:tbl>
              <a:tblPr firstRow="1" bandRow="1">
                <a:tableStyleId>{F2DE63D5-997A-4646-A377-4702673A728D}</a:tableStyleId>
              </a:tblPr>
              <a:tblGrid>
                <a:gridCol w="1562420"/>
                <a:gridCol w="1841895"/>
                <a:gridCol w="2053262"/>
                <a:gridCol w="1599635"/>
                <a:gridCol w="1683198"/>
                <a:gridCol w="1775190"/>
              </a:tblGrid>
              <a:tr h="797093">
                <a:tc>
                  <a:txBody>
                    <a:bodyPr/>
                    <a:lstStyle/>
                    <a:p>
                      <a:pPr algn="r"/>
                      <a:r>
                        <a:rPr lang="en-US" sz="1800" dirty="0" smtClean="0">
                          <a:latin typeface="Helvetica" charset="0"/>
                          <a:ea typeface="Helvetica" charset="0"/>
                          <a:cs typeface="Helvetica" charset="0"/>
                        </a:rPr>
                        <a:t>Subject</a:t>
                      </a:r>
                    </a:p>
                    <a:p>
                      <a:pPr algn="r"/>
                      <a:endParaRPr lang="en-US" sz="1200" dirty="0" smtClean="0">
                        <a:latin typeface="Helvetica" charset="0"/>
                        <a:ea typeface="Helvetica" charset="0"/>
                        <a:cs typeface="Helvetica" charset="0"/>
                      </a:endParaRPr>
                    </a:p>
                    <a:p>
                      <a:pPr algn="l"/>
                      <a:r>
                        <a:rPr lang="en-US" sz="1800" dirty="0" smtClean="0">
                          <a:latin typeface="Helvetica" charset="0"/>
                          <a:ea typeface="Helvetica" charset="0"/>
                          <a:cs typeface="Helvetica" charset="0"/>
                        </a:rPr>
                        <a:t>Object</a:t>
                      </a:r>
                      <a:endParaRPr lang="en-US" sz="1800" i="1" dirty="0">
                        <a:latin typeface="Helvetica" charset="0"/>
                        <a:ea typeface="Helvetica" charset="0"/>
                        <a:cs typeface="Helvetica" charset="0"/>
                      </a:endParaRPr>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ap="flat" cmpd="sng" algn="ctr">
                      <a:solidFill>
                        <a:schemeClr val="bg1"/>
                      </a:solidFill>
                      <a:prstDash val="solid"/>
                      <a:round/>
                      <a:headEnd type="none" w="med" len="med"/>
                      <a:tailEnd type="none" w="med" len="med"/>
                    </a:lnTlToBr>
                  </a:tcPr>
                </a:tc>
                <a:tc>
                  <a:txBody>
                    <a:bodyPr/>
                    <a:lstStyle/>
                    <a:p>
                      <a:pPr algn="ctr"/>
                      <a:r>
                        <a:rPr lang="en-US" sz="1800" dirty="0" err="1">
                          <a:effectLst/>
                          <a:latin typeface="Helvetica" charset="0"/>
                          <a:ea typeface="Helvetica" charset="0"/>
                          <a:cs typeface="Helvetica" charset="0"/>
                        </a:rPr>
                        <a:t>SoftCosts</a:t>
                      </a:r>
                      <a:endParaRPr lang="en-US" sz="1800" dirty="0">
                        <a:effectLst/>
                        <a:latin typeface="Helvetica" charset="0"/>
                        <a:ea typeface="Helvetica" charset="0"/>
                        <a:cs typeface="Helvetica" charset="0"/>
                      </a:endParaRPr>
                    </a:p>
                  </a:txBody>
                  <a:tcPr marL="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lang="en-US" sz="1800" dirty="0">
                          <a:effectLst/>
                          <a:latin typeface="Helvetica" charset="0"/>
                          <a:ea typeface="Helvetica" charset="0"/>
                          <a:cs typeface="Helvetica" charset="0"/>
                        </a:rPr>
                        <a:t>Actors</a:t>
                      </a:r>
                    </a:p>
                  </a:txBody>
                  <a:tcPr marL="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lang="en-US" sz="1800" dirty="0">
                          <a:effectLst/>
                          <a:latin typeface="Helvetica" charset="0"/>
                          <a:ea typeface="Helvetica" charset="0"/>
                          <a:cs typeface="Helvetica" charset="0"/>
                        </a:rPr>
                        <a:t>Learning Mechanisms</a:t>
                      </a:r>
                    </a:p>
                  </a:txBody>
                  <a:tcPr marL="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lang="en-US" sz="1800" dirty="0">
                          <a:effectLst/>
                          <a:latin typeface="Helvetica" charset="0"/>
                          <a:ea typeface="Helvetica" charset="0"/>
                          <a:cs typeface="Helvetica" charset="0"/>
                        </a:rPr>
                        <a:t>Interventions</a:t>
                      </a:r>
                    </a:p>
                  </a:txBody>
                  <a:tcPr marL="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lang="en-US" sz="1800" dirty="0">
                          <a:effectLst/>
                          <a:latin typeface="Helvetica" charset="0"/>
                          <a:ea typeface="Helvetica" charset="0"/>
                          <a:cs typeface="Helvetica" charset="0"/>
                        </a:rPr>
                        <a:t>Components</a:t>
                      </a:r>
                    </a:p>
                  </a:txBody>
                  <a:tcPr marL="0" marR="45720" marT="0" marB="0" anchor="ctr">
                    <a:lnL w="12700" cap="flat" cmpd="sng" algn="ctr">
                      <a:solidFill>
                        <a:schemeClr val="bg1"/>
                      </a:solidFill>
                      <a:prstDash val="solid"/>
                      <a:round/>
                      <a:headEnd type="none" w="med" len="med"/>
                      <a:tailEnd type="none" w="med" len="med"/>
                    </a:lnL>
                  </a:tcPr>
                </a:tc>
              </a:tr>
              <a:tr h="1239923">
                <a:tc>
                  <a:txBody>
                    <a:bodyPr/>
                    <a:lstStyle/>
                    <a:p>
                      <a:pPr marL="0" algn="ctr" defTabSz="914400" rtl="0" eaLnBrk="1" latinLnBrk="0" hangingPunct="1"/>
                      <a:r>
                        <a:rPr lang="en-US" sz="1800" b="1" kern="1200" dirty="0">
                          <a:solidFill>
                            <a:schemeClr val="bg1"/>
                          </a:solidFill>
                          <a:effectLst/>
                          <a:latin typeface="Helvetica" charset="0"/>
                          <a:ea typeface="Helvetica" charset="0"/>
                          <a:cs typeface="Helvetica" charset="0"/>
                        </a:rPr>
                        <a:t>Actors</a:t>
                      </a:r>
                    </a:p>
                  </a:txBody>
                  <a:tcPr marL="0" marR="45720" marT="0"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marL="45720" algn="l"/>
                      <a:r>
                        <a:rPr lang="en-US" sz="1400" dirty="0" err="1" smtClean="0">
                          <a:effectLst/>
                          <a:latin typeface="Helvetica" charset="0"/>
                          <a:ea typeface="Helvetica" charset="0"/>
                          <a:cs typeface="Helvetica" charset="0"/>
                        </a:rPr>
                        <a:t>learnedFrom</a:t>
                      </a:r>
                      <a:endParaRPr lang="en-US" sz="1400" dirty="0">
                        <a:effectLst/>
                        <a:latin typeface="Helvetica" charset="0"/>
                        <a:ea typeface="Helvetica" charset="0"/>
                        <a:cs typeface="Helvetica" charset="0"/>
                      </a:endParaRPr>
                    </a:p>
                  </a:txBody>
                  <a:tcPr marL="0" marR="45720" marT="0" marB="0"/>
                </a:tc>
                <a:tc>
                  <a:txBody>
                    <a:bodyPr/>
                    <a:lstStyle/>
                    <a:p>
                      <a:pPr marL="45720" algn="l"/>
                      <a:r>
                        <a:rPr lang="en-US" sz="1400" dirty="0">
                          <a:effectLst/>
                          <a:latin typeface="Helvetica" charset="0"/>
                          <a:ea typeface="Helvetica" charset="0"/>
                          <a:cs typeface="Helvetica" charset="0"/>
                        </a:rPr>
                        <a:t> </a:t>
                      </a:r>
                    </a:p>
                  </a:txBody>
                  <a:tcPr marL="0" marR="45720" marT="0" marB="0"/>
                </a:tc>
                <a:tc>
                  <a:txBody>
                    <a:bodyPr/>
                    <a:lstStyle/>
                    <a:p>
                      <a:pPr marL="45720" algn="l"/>
                      <a:r>
                        <a:rPr lang="en-US" sz="1400" dirty="0" err="1">
                          <a:effectLst/>
                          <a:latin typeface="Helvetica" charset="0"/>
                          <a:ea typeface="Helvetica" charset="0"/>
                          <a:cs typeface="Helvetica" charset="0"/>
                        </a:rPr>
                        <a:t>hasSource</a:t>
                      </a:r>
                      <a:endParaRPr lang="en-US" sz="1400" dirty="0">
                        <a:effectLst/>
                        <a:latin typeface="Helvetica" charset="0"/>
                        <a:ea typeface="Helvetica" charset="0"/>
                        <a:cs typeface="Helvetica" charset="0"/>
                      </a:endParaRPr>
                    </a:p>
                    <a:p>
                      <a:pPr marL="45720" algn="l"/>
                      <a:r>
                        <a:rPr lang="en-US" sz="1400" dirty="0">
                          <a:effectLst/>
                          <a:latin typeface="Helvetica" charset="0"/>
                          <a:ea typeface="Helvetica" charset="0"/>
                          <a:cs typeface="Helvetica" charset="0"/>
                        </a:rPr>
                        <a:t> </a:t>
                      </a:r>
                    </a:p>
                  </a:txBody>
                  <a:tcPr marL="0" marR="45720" marT="0" marB="0"/>
                </a:tc>
                <a:tc>
                  <a:txBody>
                    <a:bodyPr/>
                    <a:lstStyle/>
                    <a:p>
                      <a:pPr marL="45720" algn="l"/>
                      <a:r>
                        <a:rPr lang="en-US" sz="1400" dirty="0" err="1">
                          <a:effectLst/>
                          <a:latin typeface="Helvetica" charset="0"/>
                          <a:ea typeface="Helvetica" charset="0"/>
                          <a:cs typeface="Helvetica" charset="0"/>
                        </a:rPr>
                        <a:t>deployedBy</a:t>
                      </a:r>
                      <a:endParaRPr lang="en-US" sz="1400" dirty="0">
                        <a:effectLst/>
                        <a:latin typeface="Helvetica" charset="0"/>
                        <a:ea typeface="Helvetica" charset="0"/>
                        <a:cs typeface="Helvetica" charset="0"/>
                      </a:endParaRPr>
                    </a:p>
                    <a:p>
                      <a:pPr marL="45720" algn="l"/>
                      <a:r>
                        <a:rPr lang="en-US" sz="1400" dirty="0" err="1">
                          <a:effectLst/>
                          <a:latin typeface="Helvetica" charset="0"/>
                          <a:ea typeface="Helvetica" charset="0"/>
                          <a:cs typeface="Helvetica" charset="0"/>
                        </a:rPr>
                        <a:t>sponsoredBy</a:t>
                      </a:r>
                      <a:endParaRPr lang="en-US" sz="1400" dirty="0">
                        <a:effectLst/>
                        <a:latin typeface="Helvetica" charset="0"/>
                        <a:ea typeface="Helvetica" charset="0"/>
                        <a:cs typeface="Helvetica" charset="0"/>
                      </a:endParaRPr>
                    </a:p>
                  </a:txBody>
                  <a:tcPr marL="0" marR="45720" marT="0" marB="0"/>
                </a:tc>
                <a:tc>
                  <a:txBody>
                    <a:bodyPr/>
                    <a:lstStyle/>
                    <a:p>
                      <a:pPr marL="45720" algn="l"/>
                      <a:r>
                        <a:rPr lang="en-US" sz="1400" dirty="0" err="1">
                          <a:effectLst/>
                          <a:latin typeface="Helvetica" charset="0"/>
                          <a:ea typeface="Helvetica" charset="0"/>
                          <a:cs typeface="Helvetica" charset="0"/>
                        </a:rPr>
                        <a:t>installedBy</a:t>
                      </a:r>
                      <a:endParaRPr lang="en-US" sz="1400" dirty="0">
                        <a:effectLst/>
                        <a:latin typeface="Helvetica" charset="0"/>
                        <a:ea typeface="Helvetica" charset="0"/>
                        <a:cs typeface="Helvetica" charset="0"/>
                      </a:endParaRPr>
                    </a:p>
                    <a:p>
                      <a:pPr marL="45720" algn="l"/>
                      <a:r>
                        <a:rPr lang="en-US" sz="1400" dirty="0" err="1">
                          <a:effectLst/>
                          <a:latin typeface="Helvetica" charset="0"/>
                          <a:ea typeface="Helvetica" charset="0"/>
                          <a:cs typeface="Helvetica" charset="0"/>
                        </a:rPr>
                        <a:t>usedBy</a:t>
                      </a:r>
                      <a:endParaRPr lang="en-US" sz="1400" dirty="0">
                        <a:effectLst/>
                        <a:latin typeface="Helvetica" charset="0"/>
                        <a:ea typeface="Helvetica" charset="0"/>
                        <a:cs typeface="Helvetica" charset="0"/>
                      </a:endParaRPr>
                    </a:p>
                    <a:p>
                      <a:pPr marL="45720" algn="l"/>
                      <a:r>
                        <a:rPr lang="en-US" sz="1400" dirty="0" err="1">
                          <a:effectLst/>
                          <a:latin typeface="Helvetica" charset="0"/>
                          <a:ea typeface="Helvetica" charset="0"/>
                          <a:cs typeface="Helvetica" charset="0"/>
                        </a:rPr>
                        <a:t>purchasedBy</a:t>
                      </a:r>
                      <a:endParaRPr lang="en-US" sz="1400" dirty="0">
                        <a:effectLst/>
                        <a:latin typeface="Helvetica" charset="0"/>
                        <a:ea typeface="Helvetica" charset="0"/>
                        <a:cs typeface="Helvetica" charset="0"/>
                      </a:endParaRPr>
                    </a:p>
                    <a:p>
                      <a:pPr marL="45720" algn="l"/>
                      <a:r>
                        <a:rPr lang="en-US" sz="1400" dirty="0" err="1">
                          <a:effectLst/>
                          <a:latin typeface="Helvetica" charset="0"/>
                          <a:ea typeface="Helvetica" charset="0"/>
                          <a:cs typeface="Helvetica" charset="0"/>
                        </a:rPr>
                        <a:t>suppliedBy</a:t>
                      </a:r>
                      <a:endParaRPr lang="en-US" sz="1400" dirty="0">
                        <a:effectLst/>
                        <a:latin typeface="Helvetica" charset="0"/>
                        <a:ea typeface="Helvetica" charset="0"/>
                        <a:cs typeface="Helvetica" charset="0"/>
                      </a:endParaRPr>
                    </a:p>
                    <a:p>
                      <a:pPr marL="45720" algn="l"/>
                      <a:r>
                        <a:rPr lang="en-US" sz="1400" dirty="0" err="1">
                          <a:effectLst/>
                          <a:latin typeface="Helvetica" charset="0"/>
                          <a:ea typeface="Helvetica" charset="0"/>
                          <a:cs typeface="Helvetica" charset="0"/>
                        </a:rPr>
                        <a:t>manufacturedBy</a:t>
                      </a:r>
                      <a:endParaRPr lang="en-US" sz="1400" dirty="0">
                        <a:effectLst/>
                        <a:latin typeface="Helvetica" charset="0"/>
                        <a:ea typeface="Helvetica" charset="0"/>
                        <a:cs typeface="Helvetica" charset="0"/>
                      </a:endParaRPr>
                    </a:p>
                    <a:p>
                      <a:pPr marL="45720" algn="l"/>
                      <a:r>
                        <a:rPr lang="en-US" sz="1400" dirty="0" err="1">
                          <a:effectLst/>
                          <a:latin typeface="Helvetica" charset="0"/>
                          <a:ea typeface="Helvetica" charset="0"/>
                          <a:cs typeface="Helvetica" charset="0"/>
                        </a:rPr>
                        <a:t>distributedBy</a:t>
                      </a:r>
                      <a:endParaRPr lang="en-US" sz="1400" dirty="0">
                        <a:effectLst/>
                        <a:latin typeface="Helvetica" charset="0"/>
                        <a:ea typeface="Helvetica" charset="0"/>
                        <a:cs typeface="Helvetica" charset="0"/>
                      </a:endParaRPr>
                    </a:p>
                  </a:txBody>
                  <a:tcPr marL="0" marR="45720" marT="0" marB="0"/>
                </a:tc>
              </a:tr>
              <a:tr h="531396">
                <a:tc>
                  <a:txBody>
                    <a:bodyPr/>
                    <a:lstStyle/>
                    <a:p>
                      <a:pPr marL="0" algn="ctr" defTabSz="914400" rtl="0" eaLnBrk="1" latinLnBrk="0" hangingPunct="1"/>
                      <a:r>
                        <a:rPr lang="en-US" sz="1800" b="1" kern="1200" dirty="0">
                          <a:solidFill>
                            <a:schemeClr val="bg1"/>
                          </a:solidFill>
                          <a:effectLst/>
                          <a:latin typeface="Helvetica" charset="0"/>
                          <a:ea typeface="Helvetica" charset="0"/>
                          <a:cs typeface="Helvetica" charset="0"/>
                        </a:rPr>
                        <a:t>Learning</a:t>
                      </a:r>
                    </a:p>
                    <a:p>
                      <a:pPr marL="0" algn="ctr" defTabSz="914400" rtl="0" eaLnBrk="1" latinLnBrk="0" hangingPunct="1"/>
                      <a:r>
                        <a:rPr lang="en-US" sz="1800" b="1" kern="1200" dirty="0">
                          <a:solidFill>
                            <a:schemeClr val="bg1"/>
                          </a:solidFill>
                          <a:effectLst/>
                          <a:latin typeface="Helvetica" charset="0"/>
                          <a:ea typeface="Helvetica" charset="0"/>
                          <a:cs typeface="Helvetica" charset="0"/>
                        </a:rPr>
                        <a:t>Mechanisms</a:t>
                      </a:r>
                    </a:p>
                  </a:txBody>
                  <a:tcPr marL="0" marR="45720" marT="0"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marL="45720" algn="l"/>
                      <a:r>
                        <a:rPr lang="en-US" sz="1400" dirty="0" err="1">
                          <a:effectLst/>
                          <a:latin typeface="Helvetica" charset="0"/>
                          <a:ea typeface="Helvetica" charset="0"/>
                          <a:cs typeface="Helvetica" charset="0"/>
                        </a:rPr>
                        <a:t>learnedBy</a:t>
                      </a:r>
                      <a:endParaRPr lang="en-US" sz="1400" dirty="0">
                        <a:effectLst/>
                        <a:latin typeface="Helvetica" charset="0"/>
                        <a:ea typeface="Helvetica" charset="0"/>
                        <a:cs typeface="Helvetica" charset="0"/>
                      </a:endParaRPr>
                    </a:p>
                    <a:p>
                      <a:pPr marL="45720" algn="l"/>
                      <a:r>
                        <a:rPr lang="en-US" sz="1400" dirty="0" err="1">
                          <a:effectLst/>
                          <a:latin typeface="Helvetica" charset="0"/>
                          <a:ea typeface="Helvetica" charset="0"/>
                          <a:cs typeface="Helvetica" charset="0"/>
                        </a:rPr>
                        <a:t>hasLearningCost</a:t>
                      </a:r>
                      <a:endParaRPr lang="en-US" sz="1400" dirty="0">
                        <a:effectLst/>
                        <a:latin typeface="Helvetica" charset="0"/>
                        <a:ea typeface="Helvetica" charset="0"/>
                        <a:cs typeface="Helvetica" charset="0"/>
                      </a:endParaRPr>
                    </a:p>
                  </a:txBody>
                  <a:tcPr marL="0" marR="45720" marT="0" marB="0"/>
                </a:tc>
                <a:tc>
                  <a:txBody>
                    <a:bodyPr/>
                    <a:lstStyle/>
                    <a:p>
                      <a:pPr marL="45720" algn="l"/>
                      <a:r>
                        <a:rPr lang="en-US" sz="1400" dirty="0">
                          <a:effectLst/>
                          <a:latin typeface="Helvetica" charset="0"/>
                          <a:ea typeface="Helvetica" charset="0"/>
                          <a:cs typeface="Helvetica" charset="0"/>
                        </a:rPr>
                        <a:t>provides</a:t>
                      </a:r>
                    </a:p>
                    <a:p>
                      <a:pPr marL="45720" algn="l"/>
                      <a:r>
                        <a:rPr lang="en-US" sz="1400" dirty="0" err="1">
                          <a:effectLst/>
                          <a:latin typeface="Helvetica" charset="0"/>
                          <a:ea typeface="Helvetica" charset="0"/>
                          <a:cs typeface="Helvetica" charset="0"/>
                        </a:rPr>
                        <a:t>learnsBy</a:t>
                      </a:r>
                      <a:endParaRPr lang="en-US" sz="1400" dirty="0">
                        <a:effectLst/>
                        <a:latin typeface="Helvetica" charset="0"/>
                        <a:ea typeface="Helvetica" charset="0"/>
                        <a:cs typeface="Helvetica" charset="0"/>
                      </a:endParaRPr>
                    </a:p>
                  </a:txBody>
                  <a:tcPr marL="0" marR="45720" marT="0" marB="0"/>
                </a:tc>
                <a:tc>
                  <a:txBody>
                    <a:bodyPr/>
                    <a:lstStyle/>
                    <a:p>
                      <a:pPr marL="45720" algn="l"/>
                      <a:r>
                        <a:rPr lang="en-US" sz="1400" dirty="0">
                          <a:effectLst/>
                          <a:latin typeface="Helvetica" charset="0"/>
                          <a:ea typeface="Helvetica" charset="0"/>
                          <a:cs typeface="Helvetica" charset="0"/>
                        </a:rPr>
                        <a:t> </a:t>
                      </a:r>
                    </a:p>
                  </a:txBody>
                  <a:tcPr marL="0" marR="45720" marT="0" marB="0"/>
                </a:tc>
                <a:tc>
                  <a:txBody>
                    <a:bodyPr/>
                    <a:lstStyle/>
                    <a:p>
                      <a:pPr marL="45720" algn="l"/>
                      <a:r>
                        <a:rPr lang="en-US" sz="1400" dirty="0" err="1">
                          <a:effectLst/>
                          <a:latin typeface="Helvetica" charset="0"/>
                          <a:ea typeface="Helvetica" charset="0"/>
                          <a:cs typeface="Helvetica" charset="0"/>
                        </a:rPr>
                        <a:t>deliveredBy</a:t>
                      </a:r>
                      <a:endParaRPr lang="en-US" sz="1400" dirty="0">
                        <a:effectLst/>
                        <a:latin typeface="Helvetica" charset="0"/>
                        <a:ea typeface="Helvetica" charset="0"/>
                        <a:cs typeface="Helvetica" charset="0"/>
                      </a:endParaRPr>
                    </a:p>
                  </a:txBody>
                  <a:tcPr marL="0" marR="45720" marT="0" marB="0"/>
                </a:tc>
                <a:tc>
                  <a:txBody>
                    <a:bodyPr/>
                    <a:lstStyle/>
                    <a:p>
                      <a:pPr marL="45720" algn="l"/>
                      <a:r>
                        <a:rPr lang="en-US" sz="1400">
                          <a:effectLst/>
                          <a:latin typeface="Helvetica" charset="0"/>
                          <a:ea typeface="Helvetica" charset="0"/>
                          <a:cs typeface="Helvetica" charset="0"/>
                        </a:rPr>
                        <a:t>learnedBy</a:t>
                      </a:r>
                    </a:p>
                  </a:txBody>
                  <a:tcPr marL="0" marR="45720" marT="0" marB="0"/>
                </a:tc>
              </a:tr>
              <a:tr h="470258">
                <a:tc>
                  <a:txBody>
                    <a:bodyPr/>
                    <a:lstStyle/>
                    <a:p>
                      <a:pPr marL="0" algn="ctr" defTabSz="914400" rtl="0" eaLnBrk="1" latinLnBrk="0" hangingPunct="1"/>
                      <a:r>
                        <a:rPr lang="en-US" sz="1800" b="1" kern="1200" dirty="0">
                          <a:solidFill>
                            <a:schemeClr val="bg1"/>
                          </a:solidFill>
                          <a:effectLst/>
                          <a:latin typeface="Helvetica" charset="0"/>
                          <a:ea typeface="Helvetica" charset="0"/>
                          <a:cs typeface="Helvetica" charset="0"/>
                        </a:rPr>
                        <a:t>Interventions</a:t>
                      </a:r>
                    </a:p>
                  </a:txBody>
                  <a:tcPr marL="0" marR="45720" marT="0"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marL="45720" algn="l"/>
                      <a:r>
                        <a:rPr lang="en-US" sz="1400">
                          <a:effectLst/>
                          <a:latin typeface="Helvetica" charset="0"/>
                          <a:ea typeface="Helvetica" charset="0"/>
                          <a:cs typeface="Helvetica" charset="0"/>
                        </a:rPr>
                        <a:t>reducedBy</a:t>
                      </a:r>
                    </a:p>
                    <a:p>
                      <a:pPr marL="45720" algn="l"/>
                      <a:r>
                        <a:rPr lang="en-US" sz="1400">
                          <a:effectLst/>
                          <a:latin typeface="Helvetica" charset="0"/>
                          <a:ea typeface="Helvetica" charset="0"/>
                          <a:cs typeface="Helvetica" charset="0"/>
                        </a:rPr>
                        <a:t>hasInterventionCost</a:t>
                      </a:r>
                    </a:p>
                  </a:txBody>
                  <a:tcPr marL="0" marR="45720" marT="0" marB="0"/>
                </a:tc>
                <a:tc>
                  <a:txBody>
                    <a:bodyPr/>
                    <a:lstStyle/>
                    <a:p>
                      <a:pPr marL="45720" algn="l"/>
                      <a:r>
                        <a:rPr lang="en-US" sz="1400" dirty="0" err="1">
                          <a:effectLst/>
                          <a:latin typeface="Helvetica" charset="0"/>
                          <a:ea typeface="Helvetica" charset="0"/>
                          <a:cs typeface="Helvetica" charset="0"/>
                        </a:rPr>
                        <a:t>deployIntervention</a:t>
                      </a:r>
                      <a:endParaRPr lang="en-US" sz="1400" dirty="0">
                        <a:effectLst/>
                        <a:latin typeface="Helvetica" charset="0"/>
                        <a:ea typeface="Helvetica" charset="0"/>
                        <a:cs typeface="Helvetica" charset="0"/>
                      </a:endParaRPr>
                    </a:p>
                    <a:p>
                      <a:pPr marL="45720" algn="l"/>
                      <a:r>
                        <a:rPr lang="en-US" sz="1400" dirty="0" err="1">
                          <a:effectLst/>
                          <a:latin typeface="Helvetica" charset="0"/>
                          <a:ea typeface="Helvetica" charset="0"/>
                          <a:cs typeface="Helvetica" charset="0"/>
                        </a:rPr>
                        <a:t>sponsorIntervention</a:t>
                      </a:r>
                      <a:endParaRPr lang="en-US" sz="1400" dirty="0">
                        <a:effectLst/>
                        <a:latin typeface="Helvetica" charset="0"/>
                        <a:ea typeface="Helvetica" charset="0"/>
                        <a:cs typeface="Helvetica" charset="0"/>
                      </a:endParaRPr>
                    </a:p>
                  </a:txBody>
                  <a:tcPr marL="0" marR="45720" marT="0" marB="0"/>
                </a:tc>
                <a:tc>
                  <a:txBody>
                    <a:bodyPr/>
                    <a:lstStyle/>
                    <a:p>
                      <a:pPr marL="45720" algn="l"/>
                      <a:r>
                        <a:rPr lang="en-US" sz="1400" dirty="0" err="1">
                          <a:effectLst/>
                          <a:latin typeface="Helvetica" charset="0"/>
                          <a:ea typeface="Helvetica" charset="0"/>
                          <a:cs typeface="Helvetica" charset="0"/>
                        </a:rPr>
                        <a:t>usedBy</a:t>
                      </a:r>
                      <a:endParaRPr lang="en-US" sz="1400" dirty="0">
                        <a:effectLst/>
                        <a:latin typeface="Helvetica" charset="0"/>
                        <a:ea typeface="Helvetica" charset="0"/>
                        <a:cs typeface="Helvetica" charset="0"/>
                      </a:endParaRPr>
                    </a:p>
                  </a:txBody>
                  <a:tcPr marL="0" marR="45720" marT="0" marB="0"/>
                </a:tc>
                <a:tc>
                  <a:txBody>
                    <a:bodyPr/>
                    <a:lstStyle/>
                    <a:p>
                      <a:pPr marL="45720" algn="l"/>
                      <a:r>
                        <a:rPr lang="en-US" sz="1400" dirty="0">
                          <a:effectLst/>
                          <a:latin typeface="Helvetica" charset="0"/>
                          <a:ea typeface="Helvetica" charset="0"/>
                          <a:cs typeface="Helvetica" charset="0"/>
                        </a:rPr>
                        <a:t> </a:t>
                      </a:r>
                    </a:p>
                  </a:txBody>
                  <a:tcPr marL="0" marR="45720" marT="0" marB="0"/>
                </a:tc>
                <a:tc>
                  <a:txBody>
                    <a:bodyPr/>
                    <a:lstStyle/>
                    <a:p>
                      <a:pPr marL="45720" algn="l"/>
                      <a:r>
                        <a:rPr lang="en-US" sz="1400" dirty="0" err="1">
                          <a:effectLst/>
                          <a:latin typeface="Helvetica" charset="0"/>
                          <a:ea typeface="Helvetica" charset="0"/>
                          <a:cs typeface="Helvetica" charset="0"/>
                        </a:rPr>
                        <a:t>diffuseBy</a:t>
                      </a:r>
                      <a:endParaRPr lang="en-US" sz="1400" dirty="0">
                        <a:effectLst/>
                        <a:latin typeface="Helvetica" charset="0"/>
                        <a:ea typeface="Helvetica" charset="0"/>
                        <a:cs typeface="Helvetica" charset="0"/>
                      </a:endParaRPr>
                    </a:p>
                  </a:txBody>
                  <a:tcPr marL="0" marR="45720" marT="0" marB="0"/>
                </a:tc>
              </a:tr>
              <a:tr h="619961">
                <a:tc>
                  <a:txBody>
                    <a:bodyPr/>
                    <a:lstStyle/>
                    <a:p>
                      <a:pPr marL="0" algn="ctr" defTabSz="914400" rtl="0" eaLnBrk="1" latinLnBrk="0" hangingPunct="1"/>
                      <a:r>
                        <a:rPr lang="en-US" sz="1800" b="1" kern="1200" dirty="0">
                          <a:solidFill>
                            <a:schemeClr val="bg1"/>
                          </a:solidFill>
                          <a:effectLst/>
                          <a:latin typeface="Helvetica" charset="0"/>
                          <a:ea typeface="Helvetica" charset="0"/>
                          <a:cs typeface="Helvetica" charset="0"/>
                        </a:rPr>
                        <a:t>Decision</a:t>
                      </a:r>
                    </a:p>
                    <a:p>
                      <a:pPr marL="0" algn="ctr" defTabSz="914400" rtl="0" eaLnBrk="1" latinLnBrk="0" hangingPunct="1"/>
                      <a:r>
                        <a:rPr lang="en-US" sz="1800" b="1" kern="1200" dirty="0">
                          <a:solidFill>
                            <a:schemeClr val="bg1"/>
                          </a:solidFill>
                          <a:effectLst/>
                          <a:latin typeface="Helvetica" charset="0"/>
                          <a:ea typeface="Helvetica" charset="0"/>
                          <a:cs typeface="Helvetica" charset="0"/>
                        </a:rPr>
                        <a:t>Making</a:t>
                      </a:r>
                    </a:p>
                  </a:txBody>
                  <a:tcPr marL="0" marR="45720" marT="0"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marL="45720" algn="l"/>
                      <a:r>
                        <a:rPr lang="en-US" sz="1400">
                          <a:effectLst/>
                          <a:latin typeface="Helvetica" charset="0"/>
                          <a:ea typeface="Helvetica" charset="0"/>
                          <a:cs typeface="Helvetica" charset="0"/>
                        </a:rPr>
                        <a:t>-</a:t>
                      </a:r>
                    </a:p>
                  </a:txBody>
                  <a:tcPr marL="0" marR="45720" marT="0" marB="0"/>
                </a:tc>
                <a:tc>
                  <a:txBody>
                    <a:bodyPr/>
                    <a:lstStyle/>
                    <a:p>
                      <a:pPr marL="45720" algn="l"/>
                      <a:r>
                        <a:rPr lang="en-US" sz="1400">
                          <a:effectLst/>
                          <a:latin typeface="Helvetica" charset="0"/>
                          <a:ea typeface="Helvetica" charset="0"/>
                          <a:cs typeface="Helvetica" charset="0"/>
                        </a:rPr>
                        <a:t>-</a:t>
                      </a:r>
                    </a:p>
                  </a:txBody>
                  <a:tcPr marL="0" marR="45720" marT="0" marB="0"/>
                </a:tc>
                <a:tc>
                  <a:txBody>
                    <a:bodyPr/>
                    <a:lstStyle/>
                    <a:p>
                      <a:pPr marL="45720" algn="l"/>
                      <a:r>
                        <a:rPr lang="en-US" sz="1400" dirty="0">
                          <a:effectLst/>
                          <a:latin typeface="Helvetica" charset="0"/>
                          <a:ea typeface="Helvetica" charset="0"/>
                          <a:cs typeface="Helvetica" charset="0"/>
                        </a:rPr>
                        <a:t>-</a:t>
                      </a:r>
                    </a:p>
                  </a:txBody>
                  <a:tcPr marL="0" marR="45720" marT="0" marB="0"/>
                </a:tc>
                <a:tc>
                  <a:txBody>
                    <a:bodyPr/>
                    <a:lstStyle/>
                    <a:p>
                      <a:pPr marL="45720" algn="l"/>
                      <a:r>
                        <a:rPr lang="en-US" sz="1400" dirty="0" err="1">
                          <a:effectLst/>
                          <a:latin typeface="Helvetica" charset="0"/>
                          <a:ea typeface="Helvetica" charset="0"/>
                          <a:cs typeface="Helvetica" charset="0"/>
                        </a:rPr>
                        <a:t>useConstruct</a:t>
                      </a:r>
                      <a:r>
                        <a:rPr lang="en-US" sz="1400" dirty="0">
                          <a:effectLst/>
                          <a:latin typeface="Helvetica" charset="0"/>
                          <a:ea typeface="Helvetica" charset="0"/>
                          <a:cs typeface="Helvetica" charset="0"/>
                        </a:rPr>
                        <a:t> </a:t>
                      </a:r>
                    </a:p>
                    <a:p>
                      <a:pPr marL="45720" algn="l"/>
                      <a:r>
                        <a:rPr lang="en-US" sz="1400" dirty="0" err="1">
                          <a:effectLst/>
                          <a:latin typeface="Helvetica" charset="0"/>
                          <a:ea typeface="Helvetica" charset="0"/>
                          <a:cs typeface="Helvetica" charset="0"/>
                        </a:rPr>
                        <a:t>useTheory</a:t>
                      </a:r>
                      <a:endParaRPr lang="en-US" sz="1400" dirty="0">
                        <a:effectLst/>
                        <a:latin typeface="Helvetica" charset="0"/>
                        <a:ea typeface="Helvetica" charset="0"/>
                        <a:cs typeface="Helvetica" charset="0"/>
                      </a:endParaRPr>
                    </a:p>
                    <a:p>
                      <a:pPr marL="45720" algn="l"/>
                      <a:r>
                        <a:rPr lang="en-US" sz="1400" dirty="0" err="1">
                          <a:effectLst/>
                          <a:latin typeface="Helvetica" charset="0"/>
                          <a:ea typeface="Helvetica" charset="0"/>
                          <a:cs typeface="Helvetica" charset="0"/>
                        </a:rPr>
                        <a:t>useFramework</a:t>
                      </a:r>
                      <a:endParaRPr lang="en-US" sz="1400" dirty="0">
                        <a:effectLst/>
                        <a:latin typeface="Helvetica" charset="0"/>
                        <a:ea typeface="Helvetica" charset="0"/>
                        <a:cs typeface="Helvetica" charset="0"/>
                      </a:endParaRPr>
                    </a:p>
                  </a:txBody>
                  <a:tcPr marL="0" marR="45720" marT="0" marB="0"/>
                </a:tc>
                <a:tc>
                  <a:txBody>
                    <a:bodyPr/>
                    <a:lstStyle/>
                    <a:p>
                      <a:pPr marL="45720" algn="l"/>
                      <a:r>
                        <a:rPr lang="en-US" sz="1400" dirty="0">
                          <a:effectLst/>
                          <a:latin typeface="Helvetica" charset="0"/>
                          <a:ea typeface="Helvetica" charset="0"/>
                          <a:cs typeface="Helvetica" charset="0"/>
                        </a:rPr>
                        <a:t>-</a:t>
                      </a:r>
                    </a:p>
                  </a:txBody>
                  <a:tcPr marL="0" marR="45720" marT="0" marB="0"/>
                </a:tc>
              </a:tr>
              <a:tr h="1239923">
                <a:tc>
                  <a:txBody>
                    <a:bodyPr/>
                    <a:lstStyle/>
                    <a:p>
                      <a:pPr marL="0" algn="ctr" defTabSz="914400" rtl="0" eaLnBrk="1" latinLnBrk="0" hangingPunct="1"/>
                      <a:r>
                        <a:rPr lang="en-US" sz="1800" b="1" kern="1200" dirty="0">
                          <a:solidFill>
                            <a:schemeClr val="bg1"/>
                          </a:solidFill>
                          <a:effectLst/>
                          <a:latin typeface="Helvetica" charset="0"/>
                          <a:ea typeface="Helvetica" charset="0"/>
                          <a:cs typeface="Helvetica" charset="0"/>
                        </a:rPr>
                        <a:t>Components</a:t>
                      </a:r>
                    </a:p>
                  </a:txBody>
                  <a:tcPr marL="0" marR="45720" marT="0" marB="0" anchor="ctr">
                    <a:lnT w="12700" cap="flat" cmpd="sng" algn="ctr">
                      <a:solidFill>
                        <a:schemeClr val="bg1"/>
                      </a:solidFill>
                      <a:prstDash val="solid"/>
                      <a:round/>
                      <a:headEnd type="none" w="med" len="med"/>
                      <a:tailEnd type="none" w="med" len="med"/>
                    </a:lnT>
                    <a:solidFill>
                      <a:schemeClr val="accent3"/>
                    </a:solidFill>
                  </a:tcPr>
                </a:tc>
                <a:tc>
                  <a:txBody>
                    <a:bodyPr/>
                    <a:lstStyle/>
                    <a:p>
                      <a:pPr marL="45720" algn="l"/>
                      <a:r>
                        <a:rPr lang="en-US" sz="1400">
                          <a:effectLst/>
                          <a:latin typeface="Helvetica" charset="0"/>
                          <a:ea typeface="Helvetica" charset="0"/>
                          <a:cs typeface="Helvetica" charset="0"/>
                        </a:rPr>
                        <a:t>hasComponentCost</a:t>
                      </a:r>
                    </a:p>
                  </a:txBody>
                  <a:tcPr marL="0" marR="45720" marT="0" marB="0"/>
                </a:tc>
                <a:tc>
                  <a:txBody>
                    <a:bodyPr/>
                    <a:lstStyle/>
                    <a:p>
                      <a:pPr marL="45720" algn="l"/>
                      <a:r>
                        <a:rPr lang="en-US" sz="1400" dirty="0" err="1">
                          <a:effectLst/>
                          <a:latin typeface="Helvetica" charset="0"/>
                          <a:ea typeface="Helvetica" charset="0"/>
                          <a:cs typeface="Helvetica" charset="0"/>
                        </a:rPr>
                        <a:t>installComponents</a:t>
                      </a:r>
                      <a:endParaRPr lang="en-US" sz="1400" dirty="0">
                        <a:effectLst/>
                        <a:latin typeface="Helvetica" charset="0"/>
                        <a:ea typeface="Helvetica" charset="0"/>
                        <a:cs typeface="Helvetica" charset="0"/>
                      </a:endParaRPr>
                    </a:p>
                    <a:p>
                      <a:pPr marL="45720" algn="l"/>
                      <a:r>
                        <a:rPr lang="en-US" sz="1400" dirty="0" err="1">
                          <a:effectLst/>
                          <a:latin typeface="Helvetica" charset="0"/>
                          <a:ea typeface="Helvetica" charset="0"/>
                          <a:cs typeface="Helvetica" charset="0"/>
                        </a:rPr>
                        <a:t>useComponents</a:t>
                      </a:r>
                      <a:r>
                        <a:rPr lang="en-US" sz="1400" dirty="0">
                          <a:effectLst/>
                          <a:latin typeface="Helvetica" charset="0"/>
                          <a:ea typeface="Helvetica" charset="0"/>
                          <a:cs typeface="Helvetica" charset="0"/>
                        </a:rPr>
                        <a:t> </a:t>
                      </a:r>
                      <a:r>
                        <a:rPr lang="en-US" sz="1400" dirty="0" err="1" smtClean="0">
                          <a:effectLst/>
                          <a:latin typeface="Helvetica" charset="0"/>
                          <a:ea typeface="Helvetica" charset="0"/>
                          <a:cs typeface="Helvetica" charset="0"/>
                        </a:rPr>
                        <a:t>purchaseComponents</a:t>
                      </a:r>
                      <a:endParaRPr lang="en-US" sz="1400" dirty="0">
                        <a:effectLst/>
                        <a:latin typeface="Helvetica" charset="0"/>
                        <a:ea typeface="Helvetica" charset="0"/>
                        <a:cs typeface="Helvetica" charset="0"/>
                      </a:endParaRPr>
                    </a:p>
                    <a:p>
                      <a:pPr marL="45720" algn="l"/>
                      <a:r>
                        <a:rPr lang="en-US" sz="1400" dirty="0" err="1">
                          <a:effectLst/>
                          <a:latin typeface="Helvetica" charset="0"/>
                          <a:ea typeface="Helvetica" charset="0"/>
                          <a:cs typeface="Helvetica" charset="0"/>
                        </a:rPr>
                        <a:t>supplyComponents</a:t>
                      </a:r>
                      <a:endParaRPr lang="en-US" sz="1400" dirty="0">
                        <a:effectLst/>
                        <a:latin typeface="Helvetica" charset="0"/>
                        <a:ea typeface="Helvetica" charset="0"/>
                        <a:cs typeface="Helvetica" charset="0"/>
                      </a:endParaRPr>
                    </a:p>
                    <a:p>
                      <a:pPr marL="45720" algn="l"/>
                      <a:r>
                        <a:rPr lang="en-US" sz="1400" dirty="0" err="1">
                          <a:effectLst/>
                          <a:latin typeface="Helvetica" charset="0"/>
                          <a:ea typeface="Helvetica" charset="0"/>
                          <a:cs typeface="Helvetica" charset="0"/>
                        </a:rPr>
                        <a:t>mfgComponents</a:t>
                      </a:r>
                      <a:endParaRPr lang="en-US" sz="1400" dirty="0">
                        <a:effectLst/>
                        <a:latin typeface="Helvetica" charset="0"/>
                        <a:ea typeface="Helvetica" charset="0"/>
                        <a:cs typeface="Helvetica" charset="0"/>
                      </a:endParaRPr>
                    </a:p>
                    <a:p>
                      <a:pPr marL="45720" algn="l"/>
                      <a:r>
                        <a:rPr lang="en-US" sz="1400" dirty="0" err="1">
                          <a:effectLst/>
                          <a:latin typeface="Helvetica" charset="0"/>
                          <a:ea typeface="Helvetica" charset="0"/>
                          <a:cs typeface="Helvetica" charset="0"/>
                        </a:rPr>
                        <a:t>distributeComponents</a:t>
                      </a:r>
                      <a:endParaRPr lang="en-US" sz="1400" dirty="0">
                        <a:effectLst/>
                        <a:latin typeface="Helvetica" charset="0"/>
                        <a:ea typeface="Helvetica" charset="0"/>
                        <a:cs typeface="Helvetica" charset="0"/>
                      </a:endParaRPr>
                    </a:p>
                  </a:txBody>
                  <a:tcPr marL="0" marR="45720" marT="0" marB="0"/>
                </a:tc>
                <a:tc>
                  <a:txBody>
                    <a:bodyPr/>
                    <a:lstStyle/>
                    <a:p>
                      <a:pPr marL="45720" algn="l"/>
                      <a:r>
                        <a:rPr lang="en-US" sz="1400">
                          <a:effectLst/>
                          <a:latin typeface="Helvetica" charset="0"/>
                          <a:ea typeface="Helvetica" charset="0"/>
                          <a:cs typeface="Helvetica" charset="0"/>
                        </a:rPr>
                        <a:t>applyTo</a:t>
                      </a:r>
                    </a:p>
                  </a:txBody>
                  <a:tcPr marL="0" marR="45720" marT="0" marB="0"/>
                </a:tc>
                <a:tc>
                  <a:txBody>
                    <a:bodyPr/>
                    <a:lstStyle/>
                    <a:p>
                      <a:pPr marL="45720" algn="l"/>
                      <a:r>
                        <a:rPr lang="en-US" sz="1400" dirty="0">
                          <a:effectLst/>
                          <a:latin typeface="Helvetica" charset="0"/>
                          <a:ea typeface="Helvetica" charset="0"/>
                          <a:cs typeface="Helvetica" charset="0"/>
                        </a:rPr>
                        <a:t> </a:t>
                      </a:r>
                    </a:p>
                  </a:txBody>
                  <a:tcPr marL="0" marR="45720" marT="0" marB="0"/>
                </a:tc>
                <a:tc>
                  <a:txBody>
                    <a:bodyPr/>
                    <a:lstStyle/>
                    <a:p>
                      <a:pPr marL="45720" algn="l"/>
                      <a:r>
                        <a:rPr lang="en-US" sz="1400" dirty="0" err="1">
                          <a:effectLst/>
                          <a:latin typeface="Helvetica" charset="0"/>
                          <a:ea typeface="Helvetica" charset="0"/>
                          <a:cs typeface="Helvetica" charset="0"/>
                        </a:rPr>
                        <a:t>hasInstallationTime</a:t>
                      </a:r>
                      <a:endParaRPr lang="en-US" sz="1400" dirty="0">
                        <a:effectLst/>
                        <a:latin typeface="Helvetica" charset="0"/>
                        <a:ea typeface="Helvetica" charset="0"/>
                        <a:cs typeface="Helvetica" charset="0"/>
                      </a:endParaRPr>
                    </a:p>
                    <a:p>
                      <a:pPr marL="45720" algn="l"/>
                      <a:r>
                        <a:rPr lang="en-US" sz="1400" dirty="0" err="1">
                          <a:effectLst/>
                          <a:latin typeface="Helvetica" charset="0"/>
                          <a:ea typeface="Helvetica" charset="0"/>
                          <a:cs typeface="Helvetica" charset="0"/>
                        </a:rPr>
                        <a:t>hasInstallationCost</a:t>
                      </a:r>
                      <a:endParaRPr lang="en-US" sz="1400" dirty="0">
                        <a:effectLst/>
                        <a:latin typeface="Helvetica" charset="0"/>
                        <a:ea typeface="Helvetica" charset="0"/>
                        <a:cs typeface="Helvetica" charset="0"/>
                      </a:endParaRPr>
                    </a:p>
                    <a:p>
                      <a:pPr marL="45720" algn="l"/>
                      <a:r>
                        <a:rPr lang="en-US" sz="1400" dirty="0" err="1">
                          <a:effectLst/>
                          <a:latin typeface="Helvetica" charset="0"/>
                          <a:ea typeface="Helvetica" charset="0"/>
                          <a:cs typeface="Helvetica" charset="0"/>
                        </a:rPr>
                        <a:t>hasDesignTime</a:t>
                      </a:r>
                      <a:endParaRPr lang="en-US" sz="1400" dirty="0">
                        <a:effectLst/>
                        <a:latin typeface="Helvetica" charset="0"/>
                        <a:ea typeface="Helvetica" charset="0"/>
                        <a:cs typeface="Helvetica" charset="0"/>
                      </a:endParaRPr>
                    </a:p>
                    <a:p>
                      <a:pPr marL="45720" algn="l"/>
                      <a:r>
                        <a:rPr lang="en-US" sz="1400" dirty="0" err="1">
                          <a:effectLst/>
                          <a:latin typeface="Helvetica" charset="0"/>
                          <a:ea typeface="Helvetica" charset="0"/>
                          <a:cs typeface="Helvetica" charset="0"/>
                        </a:rPr>
                        <a:t>hasDesignCost</a:t>
                      </a:r>
                      <a:endParaRPr lang="en-US" sz="1400" dirty="0">
                        <a:effectLst/>
                        <a:latin typeface="Helvetica" charset="0"/>
                        <a:ea typeface="Helvetica" charset="0"/>
                        <a:cs typeface="Helvetica" charset="0"/>
                      </a:endParaRPr>
                    </a:p>
                    <a:p>
                      <a:pPr marL="45720" algn="l"/>
                      <a:r>
                        <a:rPr lang="en-US" sz="1400" dirty="0" err="1">
                          <a:effectLst/>
                          <a:latin typeface="Helvetica" charset="0"/>
                          <a:ea typeface="Helvetica" charset="0"/>
                          <a:cs typeface="Helvetica" charset="0"/>
                        </a:rPr>
                        <a:t>hasSupplyCost</a:t>
                      </a:r>
                      <a:endParaRPr lang="en-US" sz="1400" dirty="0">
                        <a:effectLst/>
                        <a:latin typeface="Helvetica" charset="0"/>
                        <a:ea typeface="Helvetica" charset="0"/>
                        <a:cs typeface="Helvetica" charset="0"/>
                      </a:endParaRPr>
                    </a:p>
                    <a:p>
                      <a:pPr marL="45720" algn="l"/>
                      <a:r>
                        <a:rPr lang="en-US" sz="1400" dirty="0" err="1">
                          <a:effectLst/>
                          <a:latin typeface="Helvetica" charset="0"/>
                          <a:ea typeface="Helvetica" charset="0"/>
                          <a:cs typeface="Helvetica" charset="0"/>
                        </a:rPr>
                        <a:t>hasConversionRate</a:t>
                      </a:r>
                      <a:endParaRPr lang="en-US" sz="1400" dirty="0">
                        <a:effectLst/>
                        <a:latin typeface="Helvetica" charset="0"/>
                        <a:ea typeface="Helvetica" charset="0"/>
                        <a:cs typeface="Helvetica" charset="0"/>
                      </a:endParaRPr>
                    </a:p>
                  </a:txBody>
                  <a:tcPr marL="0" marR="45720" marT="0" marB="0"/>
                </a:tc>
              </a:tr>
            </a:tbl>
          </a:graphicData>
        </a:graphic>
      </p:graphicFrame>
      <p:sp>
        <p:nvSpPr>
          <p:cNvPr id="7"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Helvetica Light" charset="0"/>
                <a:ea typeface="+mj-ea"/>
                <a:cs typeface="+mj-cs"/>
              </a:defRPr>
            </a:lvl1pPr>
          </a:lstStyle>
          <a:p>
            <a:r>
              <a:rPr lang="en-US" dirty="0" smtClean="0"/>
              <a:t>1.5/ Ontology properties </a:t>
            </a:r>
            <a:endParaRPr lang="en-US" dirty="0"/>
          </a:p>
        </p:txBody>
      </p:sp>
    </p:spTree>
    <p:extLst>
      <p:ext uri="{BB962C8B-B14F-4D97-AF65-F5344CB8AC3E}">
        <p14:creationId xmlns:p14="http://schemas.microsoft.com/office/powerpoint/2010/main" val="12344723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Box 6"/>
          <p:cNvSpPr txBox="1">
            <a:spLocks noChangeArrowheads="1"/>
          </p:cNvSpPr>
          <p:nvPr/>
        </p:nvSpPr>
        <p:spPr bwMode="auto">
          <a:xfrm>
            <a:off x="6402918" y="5045076"/>
            <a:ext cx="5744633" cy="803275"/>
          </a:xfrm>
          <a:prstGeom prst="rect">
            <a:avLst/>
          </a:prstGeom>
          <a:solidFill>
            <a:schemeClr val="bg1">
              <a:lumMod val="85000"/>
            </a:schemeClr>
          </a:solidFill>
          <a:ln w="38100">
            <a:noFill/>
            <a:miter lim="800000"/>
            <a:headEnd/>
            <a:tailEnd/>
          </a:ln>
          <a:effec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defTabSz="914400" eaLnBrk="1" fontAlgn="base" hangingPunct="1">
              <a:spcBef>
                <a:spcPct val="50000"/>
              </a:spcBef>
              <a:spcAft>
                <a:spcPct val="0"/>
              </a:spcAft>
              <a:defRPr/>
            </a:pPr>
            <a:r>
              <a:rPr lang="en-US" altLang="en-US" sz="1200" b="1" dirty="0" smtClean="0">
                <a:solidFill>
                  <a:srgbClr val="000000"/>
                </a:solidFill>
              </a:rPr>
              <a:t>Impact</a:t>
            </a:r>
          </a:p>
          <a:p>
            <a:pPr defTabSz="914400" eaLnBrk="1" fontAlgn="base" hangingPunct="1">
              <a:spcBef>
                <a:spcPct val="0"/>
              </a:spcBef>
              <a:spcAft>
                <a:spcPct val="0"/>
              </a:spcAft>
              <a:defRPr/>
            </a:pPr>
            <a:r>
              <a:rPr lang="en-US" altLang="en-US" sz="1100" dirty="0" smtClean="0">
                <a:solidFill>
                  <a:srgbClr val="000000"/>
                </a:solidFill>
              </a:rPr>
              <a:t>Project results will comprehensively address the knowledge system around soft costs, an </a:t>
            </a:r>
            <a:r>
              <a:rPr lang="en-US" altLang="en-US" sz="1100" dirty="0" smtClean="0">
                <a:solidFill>
                  <a:srgbClr val="000000"/>
                </a:solidFill>
                <a:cs typeface="MS PGothic" charset="0"/>
              </a:rPr>
              <a:t>important </a:t>
            </a:r>
            <a:r>
              <a:rPr lang="en-US" altLang="en-US" sz="1100" dirty="0">
                <a:solidFill>
                  <a:srgbClr val="000000"/>
                </a:solidFill>
                <a:cs typeface="MS PGothic" charset="0"/>
              </a:rPr>
              <a:t>and complex </a:t>
            </a:r>
            <a:r>
              <a:rPr lang="en-US" altLang="en-US" sz="1100" dirty="0" smtClean="0">
                <a:solidFill>
                  <a:srgbClr val="000000"/>
                </a:solidFill>
                <a:cs typeface="MS PGothic" charset="0"/>
              </a:rPr>
              <a:t>problem area </a:t>
            </a:r>
            <a:r>
              <a:rPr lang="en-US" altLang="en-US" sz="1100" dirty="0" smtClean="0">
                <a:solidFill>
                  <a:srgbClr val="000000"/>
                </a:solidFill>
              </a:rPr>
              <a:t>that lies at the heart of future reductions in PV installed costs. </a:t>
            </a:r>
            <a:endParaRPr lang="en-US" altLang="en-US" sz="1100" dirty="0">
              <a:solidFill>
                <a:srgbClr val="000000"/>
              </a:solidFill>
            </a:endParaRPr>
          </a:p>
        </p:txBody>
      </p:sp>
      <p:sp>
        <p:nvSpPr>
          <p:cNvPr id="28674" name="Rectangle 2"/>
          <p:cNvSpPr>
            <a:spLocks noGrp="1" noChangeArrowheads="1"/>
          </p:cNvSpPr>
          <p:nvPr>
            <p:ph type="title"/>
          </p:nvPr>
        </p:nvSpPr>
        <p:spPr bwMode="auto">
          <a:xfrm>
            <a:off x="0" y="152400"/>
            <a:ext cx="12192000" cy="6492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1400" dirty="0">
                <a:ea typeface="MS PGothic" charset="-128"/>
              </a:rPr>
              <a:t>Knowledge Spillovers and Cost Reductions in Solar Soft Costs</a:t>
            </a:r>
            <a:br>
              <a:rPr lang="en-US" altLang="en-US" sz="1400" dirty="0">
                <a:ea typeface="MS PGothic" charset="-128"/>
              </a:rPr>
            </a:br>
            <a:r>
              <a:rPr lang="en-US" altLang="en-US" sz="1200" dirty="0">
                <a:ea typeface="MS PGothic" charset="-128"/>
              </a:rPr>
              <a:t>Varun Rai (PI) / The University of Texas at Austin</a:t>
            </a:r>
            <a:br>
              <a:rPr lang="en-US" altLang="en-US" sz="1200" dirty="0">
                <a:ea typeface="MS PGothic" charset="-128"/>
              </a:rPr>
            </a:br>
            <a:r>
              <a:rPr lang="en-US" altLang="en-US" sz="1200" dirty="0">
                <a:ea typeface="MS PGothic" charset="-128"/>
              </a:rPr>
              <a:t>Greg </a:t>
            </a:r>
            <a:r>
              <a:rPr lang="en-US" altLang="en-US" sz="1200" dirty="0" err="1">
                <a:ea typeface="MS PGothic" charset="-128"/>
              </a:rPr>
              <a:t>Nemet</a:t>
            </a:r>
            <a:r>
              <a:rPr lang="en-US" altLang="en-US" sz="1200" dirty="0">
                <a:ea typeface="MS PGothic" charset="-128"/>
              </a:rPr>
              <a:t> (Co-PI) / University of Wisconsin – Madison </a:t>
            </a:r>
          </a:p>
        </p:txBody>
      </p:sp>
      <p:sp>
        <p:nvSpPr>
          <p:cNvPr id="15364" name="Text Box 6"/>
          <p:cNvSpPr txBox="1">
            <a:spLocks noChangeArrowheads="1"/>
          </p:cNvSpPr>
          <p:nvPr/>
        </p:nvSpPr>
        <p:spPr bwMode="auto">
          <a:xfrm>
            <a:off x="304800" y="1209675"/>
            <a:ext cx="5689600" cy="2401888"/>
          </a:xfrm>
          <a:prstGeom prst="rect">
            <a:avLst/>
          </a:prstGeom>
          <a:solidFill>
            <a:schemeClr val="bg1"/>
          </a:solidFill>
          <a:ln w="38100">
            <a:solidFill>
              <a:schemeClr val="bg1"/>
            </a:solidFill>
            <a:miter lim="800000"/>
            <a:headEnd/>
            <a:tailEnd/>
          </a:ln>
          <a:effectLst>
            <a:outerShdw blurRad="63500" dist="38100" dir="2700000" rotWithShape="0">
              <a:srgbClr val="000000">
                <a:alpha val="23996"/>
              </a:srgbClr>
            </a:outerShdw>
          </a:effec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eaLnBrk="0" fontAlgn="base" hangingPunct="0">
              <a:spcBef>
                <a:spcPct val="0"/>
              </a:spcBef>
              <a:spcAft>
                <a:spcPct val="0"/>
              </a:spcAft>
              <a:defRPr sz="2400">
                <a:solidFill>
                  <a:schemeClr val="tx1"/>
                </a:solidFill>
                <a:latin typeface="Arial" charset="0"/>
                <a:ea typeface="MS PGothic" charset="-128"/>
              </a:defRPr>
            </a:lvl6pPr>
            <a:lvl7pPr marL="2971800" indent="-228600" eaLnBrk="0" fontAlgn="base" hangingPunct="0">
              <a:spcBef>
                <a:spcPct val="0"/>
              </a:spcBef>
              <a:spcAft>
                <a:spcPct val="0"/>
              </a:spcAft>
              <a:defRPr sz="2400">
                <a:solidFill>
                  <a:schemeClr val="tx1"/>
                </a:solidFill>
                <a:latin typeface="Arial" charset="0"/>
                <a:ea typeface="MS PGothic" charset="-128"/>
              </a:defRPr>
            </a:lvl7pPr>
            <a:lvl8pPr marL="3429000" indent="-228600" eaLnBrk="0" fontAlgn="base" hangingPunct="0">
              <a:spcBef>
                <a:spcPct val="0"/>
              </a:spcBef>
              <a:spcAft>
                <a:spcPct val="0"/>
              </a:spcAft>
              <a:defRPr sz="2400">
                <a:solidFill>
                  <a:schemeClr val="tx1"/>
                </a:solidFill>
                <a:latin typeface="Arial" charset="0"/>
                <a:ea typeface="MS PGothic" charset="-128"/>
              </a:defRPr>
            </a:lvl8pPr>
            <a:lvl9pPr marL="3886200" indent="-228600" eaLnBrk="0" fontAlgn="base" hangingPunct="0">
              <a:spcBef>
                <a:spcPct val="0"/>
              </a:spcBef>
              <a:spcAft>
                <a:spcPct val="0"/>
              </a:spcAft>
              <a:defRPr sz="2400">
                <a:solidFill>
                  <a:schemeClr val="tx1"/>
                </a:solidFill>
                <a:latin typeface="Arial" charset="0"/>
                <a:ea typeface="MS PGothic" charset="-128"/>
              </a:defRPr>
            </a:lvl9pPr>
          </a:lstStyle>
          <a:p>
            <a:pPr defTabSz="914400" fontAlgn="base">
              <a:spcBef>
                <a:spcPct val="0"/>
              </a:spcBef>
              <a:spcAft>
                <a:spcPct val="0"/>
              </a:spcAft>
            </a:pPr>
            <a:r>
              <a:rPr lang="en-US" altLang="en-US" sz="1100" smtClean="0">
                <a:solidFill>
                  <a:srgbClr val="000000"/>
                </a:solidFill>
              </a:rPr>
              <a:t>This project will systematically study the size and mechanisms of knowledge spillovers in the solar industry, both utility-scale and rooftop solar photovoltaic (PV). Specifically, we will focus on how learning-by-doing (LBD) spillovers contribute to solar soft costs reductions in the U.S. PV installation industry. LBD elements related to solar soft costs include such things as installation processes, permitting processes, customer acquisition, and overhead costs. We will determine how important spillovers are, what types of knowledge are most likely to spill over, how networks of actors affect spillovers, and how policies can be designed to address them. We will address these questions using a comprehensive, multi-method, and data-driven approach, including archival research, expert interviews, case studies, surveys, patent analysis, and network analysis.</a:t>
            </a:r>
          </a:p>
        </p:txBody>
      </p:sp>
      <p:sp>
        <p:nvSpPr>
          <p:cNvPr id="8" name="Text Box 7"/>
          <p:cNvSpPr txBox="1">
            <a:spLocks noChangeArrowheads="1"/>
          </p:cNvSpPr>
          <p:nvPr/>
        </p:nvSpPr>
        <p:spPr bwMode="auto">
          <a:xfrm>
            <a:off x="304801" y="914400"/>
            <a:ext cx="6060017" cy="304800"/>
          </a:xfrm>
          <a:prstGeom prst="rect">
            <a:avLst/>
          </a:prstGeom>
          <a:noFill/>
          <a:ln w="9525">
            <a:noFill/>
            <a:miter lim="800000"/>
            <a:headEnd/>
            <a:tailEnd/>
          </a:ln>
        </p:spPr>
        <p:txBody>
          <a:bodyPr>
            <a:spAutoFit/>
          </a:bodyPr>
          <a:lstStyle/>
          <a:p>
            <a:pPr defTabSz="914400" fontAlgn="base">
              <a:spcBef>
                <a:spcPct val="50000"/>
              </a:spcBef>
              <a:spcAft>
                <a:spcPct val="0"/>
              </a:spcAft>
              <a:defRPr/>
            </a:pPr>
            <a:r>
              <a:rPr lang="en-US" sz="1400" b="1" cap="all" dirty="0">
                <a:solidFill>
                  <a:srgbClr val="FFFFFF"/>
                </a:solidFill>
                <a:cs typeface="Arial"/>
              </a:rPr>
              <a:t>Project Summary</a:t>
            </a:r>
          </a:p>
        </p:txBody>
      </p:sp>
      <p:cxnSp>
        <p:nvCxnSpPr>
          <p:cNvPr id="28677" name="Straight Connector 12"/>
          <p:cNvCxnSpPr>
            <a:cxnSpLocks noChangeShapeType="1"/>
          </p:cNvCxnSpPr>
          <p:nvPr/>
        </p:nvCxnSpPr>
        <p:spPr bwMode="auto">
          <a:xfrm rot="5400000">
            <a:off x="4939243" y="2246842"/>
            <a:ext cx="2514600" cy="2116"/>
          </a:xfrm>
          <a:prstGeom prst="line">
            <a:avLst/>
          </a:prstGeom>
          <a:noFill/>
          <a:ln w="25400">
            <a:solidFill>
              <a:schemeClr val="bg1"/>
            </a:solidFill>
            <a:round/>
            <a:headEnd/>
            <a:tailEnd/>
          </a:ln>
          <a:extLst>
            <a:ext uri="{909E8E84-426E-40dd-AFC4-6F175D3DCCD1}">
              <a14:hiddenFill xmlns:a14="http://schemas.microsoft.com/office/drawing/2010/main" xmlns="">
                <a:noFill/>
              </a14:hiddenFill>
            </a:ext>
          </a:extLst>
        </p:spPr>
      </p:cxnSp>
      <p:sp>
        <p:nvSpPr>
          <p:cNvPr id="15367" name="Text Box 6"/>
          <p:cNvSpPr txBox="1">
            <a:spLocks noChangeArrowheads="1"/>
          </p:cNvSpPr>
          <p:nvPr/>
        </p:nvSpPr>
        <p:spPr bwMode="auto">
          <a:xfrm>
            <a:off x="6400800" y="1219201"/>
            <a:ext cx="5588000" cy="1095375"/>
          </a:xfrm>
          <a:prstGeom prst="rect">
            <a:avLst/>
          </a:prstGeom>
          <a:solidFill>
            <a:schemeClr val="bg1"/>
          </a:solidFill>
          <a:ln w="38100">
            <a:solidFill>
              <a:schemeClr val="bg1"/>
            </a:solidFill>
            <a:miter lim="800000"/>
            <a:headEnd/>
            <a:tailEnd/>
          </a:ln>
          <a:effectLst>
            <a:outerShdw blurRad="63500" dist="38100" dir="2700000" rotWithShape="0">
              <a:srgbClr val="000000">
                <a:alpha val="23996"/>
              </a:srgbClr>
            </a:outerShdw>
          </a:effectLst>
        </p:spPr>
        <p:txBody>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eaLnBrk="0" fontAlgn="base" hangingPunct="0">
              <a:spcBef>
                <a:spcPct val="0"/>
              </a:spcBef>
              <a:spcAft>
                <a:spcPct val="0"/>
              </a:spcAft>
              <a:defRPr sz="2400">
                <a:solidFill>
                  <a:schemeClr val="tx1"/>
                </a:solidFill>
                <a:latin typeface="Arial" charset="0"/>
                <a:ea typeface="MS PGothic" charset="-128"/>
              </a:defRPr>
            </a:lvl6pPr>
            <a:lvl7pPr marL="2971800" indent="-228600" eaLnBrk="0" fontAlgn="base" hangingPunct="0">
              <a:spcBef>
                <a:spcPct val="0"/>
              </a:spcBef>
              <a:spcAft>
                <a:spcPct val="0"/>
              </a:spcAft>
              <a:defRPr sz="2400">
                <a:solidFill>
                  <a:schemeClr val="tx1"/>
                </a:solidFill>
                <a:latin typeface="Arial" charset="0"/>
                <a:ea typeface="MS PGothic" charset="-128"/>
              </a:defRPr>
            </a:lvl7pPr>
            <a:lvl8pPr marL="3429000" indent="-228600" eaLnBrk="0" fontAlgn="base" hangingPunct="0">
              <a:spcBef>
                <a:spcPct val="0"/>
              </a:spcBef>
              <a:spcAft>
                <a:spcPct val="0"/>
              </a:spcAft>
              <a:defRPr sz="2400">
                <a:solidFill>
                  <a:schemeClr val="tx1"/>
                </a:solidFill>
                <a:latin typeface="Arial" charset="0"/>
                <a:ea typeface="MS PGothic" charset="-128"/>
              </a:defRPr>
            </a:lvl8pPr>
            <a:lvl9pPr marL="3886200" indent="-228600" eaLnBrk="0" fontAlgn="base" hangingPunct="0">
              <a:spcBef>
                <a:spcPct val="0"/>
              </a:spcBef>
              <a:spcAft>
                <a:spcPct val="0"/>
              </a:spcAft>
              <a:defRPr sz="2400">
                <a:solidFill>
                  <a:schemeClr val="tx1"/>
                </a:solidFill>
                <a:latin typeface="Arial" charset="0"/>
                <a:ea typeface="MS PGothic" charset="-128"/>
              </a:defRPr>
            </a:lvl9pPr>
          </a:lstStyle>
          <a:p>
            <a:pPr defTabSz="914400" fontAlgn="base">
              <a:spcBef>
                <a:spcPct val="50000"/>
              </a:spcBef>
              <a:spcAft>
                <a:spcPct val="0"/>
              </a:spcAft>
            </a:pPr>
            <a:r>
              <a:rPr lang="en-US" altLang="en-US" sz="1000" b="1" smtClean="0">
                <a:solidFill>
                  <a:srgbClr val="000000"/>
                </a:solidFill>
              </a:rPr>
              <a:t>PI</a:t>
            </a:r>
            <a:r>
              <a:rPr lang="en-US" altLang="en-US" sz="1000" smtClean="0">
                <a:solidFill>
                  <a:srgbClr val="000000"/>
                </a:solidFill>
              </a:rPr>
              <a:t>: Dr. Varun Rai (The University of Texas at Austin)</a:t>
            </a:r>
          </a:p>
          <a:p>
            <a:pPr defTabSz="914400" fontAlgn="base">
              <a:spcBef>
                <a:spcPct val="50000"/>
              </a:spcBef>
              <a:spcAft>
                <a:spcPct val="0"/>
              </a:spcAft>
            </a:pPr>
            <a:r>
              <a:rPr lang="en-US" altLang="en-US" sz="1000" b="1" smtClean="0">
                <a:solidFill>
                  <a:srgbClr val="000000"/>
                </a:solidFill>
              </a:rPr>
              <a:t>Co-PI</a:t>
            </a:r>
            <a:r>
              <a:rPr lang="en-US" altLang="en-US" sz="1000" smtClean="0">
                <a:solidFill>
                  <a:srgbClr val="000000"/>
                </a:solidFill>
              </a:rPr>
              <a:t>: Dr. Greg Nemet (University of Wisconsin – Madison)</a:t>
            </a:r>
          </a:p>
          <a:p>
            <a:pPr defTabSz="914400" fontAlgn="base">
              <a:spcBef>
                <a:spcPct val="0"/>
              </a:spcBef>
              <a:spcAft>
                <a:spcPct val="0"/>
              </a:spcAft>
            </a:pPr>
            <a:r>
              <a:rPr lang="en-US" altLang="en-US" sz="1000" b="1" smtClean="0">
                <a:solidFill>
                  <a:srgbClr val="000000"/>
                </a:solidFill>
              </a:rPr>
              <a:t>Senior Personnel:</a:t>
            </a:r>
          </a:p>
          <a:p>
            <a:pPr defTabSz="914400" fontAlgn="base">
              <a:spcBef>
                <a:spcPct val="0"/>
              </a:spcBef>
              <a:spcAft>
                <a:spcPct val="0"/>
              </a:spcAft>
            </a:pPr>
            <a:r>
              <a:rPr lang="en-US" altLang="en-US" sz="1000" smtClean="0">
                <a:solidFill>
                  <a:srgbClr val="000000"/>
                </a:solidFill>
              </a:rPr>
              <a:t>Dr. Douglas Hannah (The University of Texas at Austin), Dr. Adam Douglas Henry (University of Arizona), Dr. William Rand (University of Maryland), Erik Funkhouser (Research into Action)</a:t>
            </a:r>
          </a:p>
        </p:txBody>
      </p:sp>
      <p:sp>
        <p:nvSpPr>
          <p:cNvPr id="28679" name="Text Box 7"/>
          <p:cNvSpPr txBox="1">
            <a:spLocks noChangeArrowheads="1"/>
          </p:cNvSpPr>
          <p:nvPr/>
        </p:nvSpPr>
        <p:spPr bwMode="auto">
          <a:xfrm>
            <a:off x="6400800" y="914400"/>
            <a:ext cx="51816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eaLnBrk="0" fontAlgn="base" hangingPunct="0">
              <a:spcBef>
                <a:spcPct val="0"/>
              </a:spcBef>
              <a:spcAft>
                <a:spcPct val="0"/>
              </a:spcAft>
              <a:defRPr sz="2400">
                <a:solidFill>
                  <a:schemeClr val="tx1"/>
                </a:solidFill>
                <a:latin typeface="Arial" charset="0"/>
                <a:ea typeface="MS PGothic" charset="-128"/>
              </a:defRPr>
            </a:lvl6pPr>
            <a:lvl7pPr marL="2971800" indent="-228600" eaLnBrk="0" fontAlgn="base" hangingPunct="0">
              <a:spcBef>
                <a:spcPct val="0"/>
              </a:spcBef>
              <a:spcAft>
                <a:spcPct val="0"/>
              </a:spcAft>
              <a:defRPr sz="2400">
                <a:solidFill>
                  <a:schemeClr val="tx1"/>
                </a:solidFill>
                <a:latin typeface="Arial" charset="0"/>
                <a:ea typeface="MS PGothic" charset="-128"/>
              </a:defRPr>
            </a:lvl7pPr>
            <a:lvl8pPr marL="3429000" indent="-228600" eaLnBrk="0" fontAlgn="base" hangingPunct="0">
              <a:spcBef>
                <a:spcPct val="0"/>
              </a:spcBef>
              <a:spcAft>
                <a:spcPct val="0"/>
              </a:spcAft>
              <a:defRPr sz="2400">
                <a:solidFill>
                  <a:schemeClr val="tx1"/>
                </a:solidFill>
                <a:latin typeface="Arial" charset="0"/>
                <a:ea typeface="MS PGothic" charset="-128"/>
              </a:defRPr>
            </a:lvl8pPr>
            <a:lvl9pPr marL="3886200" indent="-228600" eaLnBrk="0" fontAlgn="base" hangingPunct="0">
              <a:spcBef>
                <a:spcPct val="0"/>
              </a:spcBef>
              <a:spcAft>
                <a:spcPct val="0"/>
              </a:spcAft>
              <a:defRPr sz="2400">
                <a:solidFill>
                  <a:schemeClr val="tx1"/>
                </a:solidFill>
                <a:latin typeface="Arial" charset="0"/>
                <a:ea typeface="MS PGothic" charset="-128"/>
              </a:defRPr>
            </a:lvl9pPr>
          </a:lstStyle>
          <a:p>
            <a:pPr defTabSz="914400" fontAlgn="base">
              <a:spcBef>
                <a:spcPct val="50000"/>
              </a:spcBef>
              <a:spcAft>
                <a:spcPct val="0"/>
              </a:spcAft>
            </a:pPr>
            <a:r>
              <a:rPr lang="en-US" altLang="en-US" sz="1400" b="1" smtClean="0">
                <a:solidFill>
                  <a:srgbClr val="FFFFFF"/>
                </a:solidFill>
              </a:rPr>
              <a:t>KEY PERSONNEL</a:t>
            </a:r>
          </a:p>
        </p:txBody>
      </p:sp>
      <p:sp>
        <p:nvSpPr>
          <p:cNvPr id="28680" name="Text Box 7"/>
          <p:cNvSpPr txBox="1">
            <a:spLocks noChangeArrowheads="1"/>
          </p:cNvSpPr>
          <p:nvPr/>
        </p:nvSpPr>
        <p:spPr bwMode="auto">
          <a:xfrm>
            <a:off x="6400800" y="2393950"/>
            <a:ext cx="51816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eaLnBrk="0" fontAlgn="base" hangingPunct="0">
              <a:spcBef>
                <a:spcPct val="0"/>
              </a:spcBef>
              <a:spcAft>
                <a:spcPct val="0"/>
              </a:spcAft>
              <a:defRPr sz="2400">
                <a:solidFill>
                  <a:schemeClr val="tx1"/>
                </a:solidFill>
                <a:latin typeface="Arial" charset="0"/>
                <a:ea typeface="MS PGothic" charset="-128"/>
              </a:defRPr>
            </a:lvl6pPr>
            <a:lvl7pPr marL="2971800" indent="-228600" eaLnBrk="0" fontAlgn="base" hangingPunct="0">
              <a:spcBef>
                <a:spcPct val="0"/>
              </a:spcBef>
              <a:spcAft>
                <a:spcPct val="0"/>
              </a:spcAft>
              <a:defRPr sz="2400">
                <a:solidFill>
                  <a:schemeClr val="tx1"/>
                </a:solidFill>
                <a:latin typeface="Arial" charset="0"/>
                <a:ea typeface="MS PGothic" charset="-128"/>
              </a:defRPr>
            </a:lvl7pPr>
            <a:lvl8pPr marL="3429000" indent="-228600" eaLnBrk="0" fontAlgn="base" hangingPunct="0">
              <a:spcBef>
                <a:spcPct val="0"/>
              </a:spcBef>
              <a:spcAft>
                <a:spcPct val="0"/>
              </a:spcAft>
              <a:defRPr sz="2400">
                <a:solidFill>
                  <a:schemeClr val="tx1"/>
                </a:solidFill>
                <a:latin typeface="Arial" charset="0"/>
                <a:ea typeface="MS PGothic" charset="-128"/>
              </a:defRPr>
            </a:lvl8pPr>
            <a:lvl9pPr marL="3886200" indent="-228600" eaLnBrk="0" fontAlgn="base" hangingPunct="0">
              <a:spcBef>
                <a:spcPct val="0"/>
              </a:spcBef>
              <a:spcAft>
                <a:spcPct val="0"/>
              </a:spcAft>
              <a:defRPr sz="2400">
                <a:solidFill>
                  <a:schemeClr val="tx1"/>
                </a:solidFill>
                <a:latin typeface="Arial" charset="0"/>
                <a:ea typeface="MS PGothic" charset="-128"/>
              </a:defRPr>
            </a:lvl9pPr>
          </a:lstStyle>
          <a:p>
            <a:pPr defTabSz="914400" fontAlgn="base">
              <a:spcBef>
                <a:spcPct val="50000"/>
              </a:spcBef>
              <a:spcAft>
                <a:spcPct val="0"/>
              </a:spcAft>
            </a:pPr>
            <a:r>
              <a:rPr lang="en-US" altLang="en-US" sz="1400" b="1" smtClean="0">
                <a:solidFill>
                  <a:srgbClr val="FFFFFF"/>
                </a:solidFill>
              </a:rPr>
              <a:t>PROJECT PLAN</a:t>
            </a:r>
          </a:p>
        </p:txBody>
      </p:sp>
      <p:graphicFrame>
        <p:nvGraphicFramePr>
          <p:cNvPr id="26" name="Group 67"/>
          <p:cNvGraphicFramePr>
            <a:graphicFrameLocks/>
          </p:cNvGraphicFramePr>
          <p:nvPr/>
        </p:nvGraphicFramePr>
        <p:xfrm>
          <a:off x="6400799" y="3077351"/>
          <a:ext cx="5634566" cy="1706545"/>
        </p:xfrm>
        <a:graphic>
          <a:graphicData uri="http://schemas.openxmlformats.org/drawingml/2006/table">
            <a:tbl>
              <a:tblPr>
                <a:effectLst>
                  <a:outerShdw blurRad="50800" dist="38100" dir="2700000" algn="tl" rotWithShape="0">
                    <a:srgbClr val="000000">
                      <a:alpha val="43000"/>
                    </a:srgbClr>
                  </a:outerShdw>
                </a:effectLst>
              </a:tblPr>
              <a:tblGrid>
                <a:gridCol w="955941"/>
                <a:gridCol w="4678625"/>
              </a:tblGrid>
              <a:tr h="365733">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Key Milestones &amp; Deliverables</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75000"/>
                      </a:schemeClr>
                    </a:solidFill>
                  </a:tcPr>
                </a:tc>
              </a:tr>
              <a:tr h="4149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Year 1</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kern="1200" cap="none" normalizeH="0" baseline="0" dirty="0" smtClean="0">
                          <a:ln>
                            <a:noFill/>
                          </a:ln>
                          <a:solidFill>
                            <a:schemeClr val="tx1"/>
                          </a:solidFill>
                          <a:effectLst/>
                          <a:latin typeface="Arial" charset="0"/>
                          <a:ea typeface="+mn-ea"/>
                          <a:cs typeface="+mn-cs"/>
                        </a:rPr>
                        <a:t>Conduct archival research, interview firms for case studies, develop and test survey instrument, prepare data and models for pricing analysis.</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r>
              <a:tr h="3772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Year 2</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kern="1200" cap="none" normalizeH="0" baseline="0" dirty="0" smtClean="0">
                          <a:ln>
                            <a:noFill/>
                          </a:ln>
                          <a:solidFill>
                            <a:schemeClr val="tx1"/>
                          </a:solidFill>
                          <a:effectLst/>
                          <a:latin typeface="Arial" charset="0"/>
                          <a:ea typeface="+mn-ea"/>
                          <a:cs typeface="+mn-cs"/>
                        </a:rPr>
                        <a:t>Complete case studies and cross-analysis, collect and analyze survey data, complete pricing analysis, create datasets for patent analysis and network modeling.</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r>
              <a:tr h="3772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Year 3</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kern="1200" cap="none" normalizeH="0" baseline="0" dirty="0" smtClean="0">
                          <a:ln>
                            <a:noFill/>
                          </a:ln>
                          <a:solidFill>
                            <a:schemeClr val="tx1"/>
                          </a:solidFill>
                          <a:effectLst/>
                          <a:latin typeface="Arial" charset="0"/>
                          <a:ea typeface="+mn-ea"/>
                          <a:cs typeface="+mn-cs"/>
                        </a:rPr>
                        <a:t>Complete patent analysis, network modeling, and overall synthesis of findings.</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r>
            </a:tbl>
          </a:graphicData>
        </a:graphic>
      </p:graphicFrame>
      <p:sp>
        <p:nvSpPr>
          <p:cNvPr id="15371" name="Text Box 6"/>
          <p:cNvSpPr txBox="1">
            <a:spLocks noChangeArrowheads="1"/>
          </p:cNvSpPr>
          <p:nvPr/>
        </p:nvSpPr>
        <p:spPr bwMode="auto">
          <a:xfrm>
            <a:off x="6426200" y="2732089"/>
            <a:ext cx="5530851" cy="236537"/>
          </a:xfrm>
          <a:prstGeom prst="rect">
            <a:avLst/>
          </a:prstGeom>
          <a:solidFill>
            <a:schemeClr val="bg1"/>
          </a:solidFill>
          <a:ln w="38100">
            <a:solidFill>
              <a:schemeClr val="bg1"/>
            </a:solidFill>
            <a:miter lim="800000"/>
            <a:headEnd/>
            <a:tailEnd/>
          </a:ln>
          <a:effectLst>
            <a:outerShdw blurRad="63500" dist="38100" dir="2700000" rotWithShape="0">
              <a:srgbClr val="000000">
                <a:alpha val="23996"/>
              </a:srgbClr>
            </a:outerShdw>
          </a:effectLst>
        </p:spPr>
        <p:txBody>
          <a:bodyPr/>
          <a:lstStyle>
            <a:lvl1pPr eaLnBrk="0" hangingPunct="0">
              <a:tabLst>
                <a:tab pos="1139825" algn="l"/>
              </a:tabLst>
              <a:defRPr>
                <a:solidFill>
                  <a:schemeClr val="tx1"/>
                </a:solidFill>
                <a:latin typeface="Arial" charset="0"/>
                <a:ea typeface="ＭＳ Ｐゴシック" charset="0"/>
                <a:cs typeface="ＭＳ Ｐゴシック" charset="0"/>
              </a:defRPr>
            </a:lvl1pPr>
            <a:lvl2pPr marL="742950" indent="-285750" eaLnBrk="0" hangingPunct="0">
              <a:tabLst>
                <a:tab pos="1139825" algn="l"/>
              </a:tabLst>
              <a:defRPr>
                <a:solidFill>
                  <a:schemeClr val="tx1"/>
                </a:solidFill>
                <a:latin typeface="Arial" charset="0"/>
                <a:ea typeface="ＭＳ Ｐゴシック" charset="0"/>
              </a:defRPr>
            </a:lvl2pPr>
            <a:lvl3pPr marL="1143000" indent="-228600" eaLnBrk="0" hangingPunct="0">
              <a:tabLst>
                <a:tab pos="1139825" algn="l"/>
              </a:tabLst>
              <a:defRPr>
                <a:solidFill>
                  <a:schemeClr val="tx1"/>
                </a:solidFill>
                <a:latin typeface="Arial" charset="0"/>
                <a:ea typeface="ＭＳ Ｐゴシック" charset="0"/>
              </a:defRPr>
            </a:lvl3pPr>
            <a:lvl4pPr marL="1600200" indent="-228600" eaLnBrk="0" hangingPunct="0">
              <a:tabLst>
                <a:tab pos="1139825" algn="l"/>
              </a:tabLst>
              <a:defRPr>
                <a:solidFill>
                  <a:schemeClr val="tx1"/>
                </a:solidFill>
                <a:latin typeface="Arial" charset="0"/>
                <a:ea typeface="ＭＳ Ｐゴシック" charset="0"/>
              </a:defRPr>
            </a:lvl4pPr>
            <a:lvl5pPr marL="2057400" indent="-228600" eaLnBrk="0" hangingPunct="0">
              <a:tabLst>
                <a:tab pos="1139825" algn="l"/>
              </a:tabLst>
              <a:defRPr>
                <a:solidFill>
                  <a:schemeClr val="tx1"/>
                </a:solidFill>
                <a:latin typeface="Arial" charset="0"/>
                <a:ea typeface="ＭＳ Ｐゴシック" charset="0"/>
              </a:defRPr>
            </a:lvl5pPr>
            <a:lvl6pPr marL="2514600" indent="-228600" eaLnBrk="0" fontAlgn="base" hangingPunct="0">
              <a:spcBef>
                <a:spcPct val="0"/>
              </a:spcBef>
              <a:spcAft>
                <a:spcPct val="0"/>
              </a:spcAft>
              <a:tabLst>
                <a:tab pos="1139825" algn="l"/>
              </a:tabLst>
              <a:defRPr>
                <a:solidFill>
                  <a:schemeClr val="tx1"/>
                </a:solidFill>
                <a:latin typeface="Arial" charset="0"/>
                <a:ea typeface="ＭＳ Ｐゴシック" charset="0"/>
              </a:defRPr>
            </a:lvl6pPr>
            <a:lvl7pPr marL="2971800" indent="-228600" eaLnBrk="0" fontAlgn="base" hangingPunct="0">
              <a:spcBef>
                <a:spcPct val="0"/>
              </a:spcBef>
              <a:spcAft>
                <a:spcPct val="0"/>
              </a:spcAft>
              <a:tabLst>
                <a:tab pos="1139825" algn="l"/>
              </a:tabLst>
              <a:defRPr>
                <a:solidFill>
                  <a:schemeClr val="tx1"/>
                </a:solidFill>
                <a:latin typeface="Arial" charset="0"/>
                <a:ea typeface="ＭＳ Ｐゴシック" charset="0"/>
              </a:defRPr>
            </a:lvl7pPr>
            <a:lvl8pPr marL="3429000" indent="-228600" eaLnBrk="0" fontAlgn="base" hangingPunct="0">
              <a:spcBef>
                <a:spcPct val="0"/>
              </a:spcBef>
              <a:spcAft>
                <a:spcPct val="0"/>
              </a:spcAft>
              <a:tabLst>
                <a:tab pos="1139825" algn="l"/>
              </a:tabLst>
              <a:defRPr>
                <a:solidFill>
                  <a:schemeClr val="tx1"/>
                </a:solidFill>
                <a:latin typeface="Arial" charset="0"/>
                <a:ea typeface="ＭＳ Ｐゴシック" charset="0"/>
              </a:defRPr>
            </a:lvl8pPr>
            <a:lvl9pPr marL="3886200" indent="-228600" eaLnBrk="0" fontAlgn="base" hangingPunct="0">
              <a:spcBef>
                <a:spcPct val="0"/>
              </a:spcBef>
              <a:spcAft>
                <a:spcPct val="0"/>
              </a:spcAft>
              <a:tabLst>
                <a:tab pos="1139825" algn="l"/>
              </a:tabLst>
              <a:defRPr>
                <a:solidFill>
                  <a:schemeClr val="tx1"/>
                </a:solidFill>
                <a:latin typeface="Arial" charset="0"/>
                <a:ea typeface="ＭＳ Ｐゴシック" charset="0"/>
              </a:defRPr>
            </a:lvl9pPr>
          </a:lstStyle>
          <a:p>
            <a:pPr defTabSz="914400" eaLnBrk="1" fontAlgn="base" hangingPunct="1">
              <a:spcBef>
                <a:spcPct val="50000"/>
              </a:spcBef>
              <a:spcAft>
                <a:spcPct val="0"/>
              </a:spcAft>
              <a:defRPr/>
            </a:pPr>
            <a:r>
              <a:rPr lang="en-US" sz="1000" dirty="0" smtClean="0">
                <a:solidFill>
                  <a:srgbClr val="000000"/>
                </a:solidFill>
              </a:rPr>
              <a:t>Federal funds: $ 1,250,000  Cost-share: $ 0	Total: $ 1,250,000</a:t>
            </a:r>
          </a:p>
        </p:txBody>
      </p:sp>
      <p:cxnSp>
        <p:nvCxnSpPr>
          <p:cNvPr id="28683" name="Straight Connector 33"/>
          <p:cNvCxnSpPr>
            <a:cxnSpLocks noChangeShapeType="1"/>
          </p:cNvCxnSpPr>
          <p:nvPr/>
        </p:nvCxnSpPr>
        <p:spPr bwMode="auto">
          <a:xfrm>
            <a:off x="6400800" y="5000626"/>
            <a:ext cx="5588000" cy="3175"/>
          </a:xfrm>
          <a:prstGeom prst="line">
            <a:avLst/>
          </a:prstGeom>
          <a:noFill/>
          <a:ln w="38100">
            <a:solidFill>
              <a:srgbClr val="1178C1"/>
            </a:solidFill>
            <a:round/>
            <a:headEnd/>
            <a:tailEnd/>
          </a:ln>
          <a:extLst>
            <a:ext uri="{909E8E84-426E-40dd-AFC4-6F175D3DCCD1}">
              <a14:hiddenFill xmlns:a14="http://schemas.microsoft.com/office/drawing/2010/main" xmlns="">
                <a:noFill/>
              </a14:hiddenFill>
            </a:ext>
          </a:extLst>
        </p:spPr>
      </p:cxnSp>
      <p:sp>
        <p:nvSpPr>
          <p:cNvPr id="52" name="Text Box 22"/>
          <p:cNvSpPr txBox="1">
            <a:spLocks noChangeArrowheads="1"/>
          </p:cNvSpPr>
          <p:nvPr/>
        </p:nvSpPr>
        <p:spPr bwMode="auto">
          <a:xfrm>
            <a:off x="9855200" y="471488"/>
            <a:ext cx="2101851" cy="277812"/>
          </a:xfrm>
          <a:prstGeom prst="rect">
            <a:avLst/>
          </a:prstGeom>
          <a:solidFill>
            <a:schemeClr val="bg1">
              <a:lumMod val="75000"/>
            </a:schemeClr>
          </a:solidFill>
          <a:ln w="25400">
            <a:solidFill>
              <a:schemeClr val="bg1"/>
            </a:solidFill>
            <a:miter lim="800000"/>
            <a:headEnd/>
            <a:tailEnd/>
          </a:ln>
        </p:spPr>
        <p:txBody>
          <a:bodyPr>
            <a:spAutoFit/>
          </a:bodyPr>
          <a:lstStyle/>
          <a:p>
            <a:pPr algn="ctr" defTabSz="914400" fontAlgn="base">
              <a:spcBef>
                <a:spcPct val="50000"/>
              </a:spcBef>
              <a:spcAft>
                <a:spcPct val="0"/>
              </a:spcAft>
              <a:defRPr/>
            </a:pPr>
            <a:r>
              <a:rPr lang="en-US" sz="1200" dirty="0">
                <a:solidFill>
                  <a:srgbClr val="071F45"/>
                </a:solidFill>
              </a:rPr>
              <a:t>1496-1541</a:t>
            </a:r>
          </a:p>
        </p:txBody>
      </p:sp>
      <p:sp>
        <p:nvSpPr>
          <p:cNvPr id="28685" name="Rectangle 20"/>
          <p:cNvSpPr>
            <a:spLocks noChangeArrowheads="1"/>
          </p:cNvSpPr>
          <p:nvPr/>
        </p:nvSpPr>
        <p:spPr bwMode="auto">
          <a:xfrm>
            <a:off x="0" y="-184666"/>
            <a:ext cx="18466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eaLnBrk="0" fontAlgn="base" hangingPunct="0">
              <a:spcBef>
                <a:spcPct val="0"/>
              </a:spcBef>
              <a:spcAft>
                <a:spcPct val="0"/>
              </a:spcAft>
              <a:defRPr sz="2400">
                <a:solidFill>
                  <a:schemeClr val="tx1"/>
                </a:solidFill>
                <a:latin typeface="Arial" charset="0"/>
                <a:ea typeface="MS PGothic" charset="-128"/>
              </a:defRPr>
            </a:lvl6pPr>
            <a:lvl7pPr marL="2971800" indent="-228600" eaLnBrk="0" fontAlgn="base" hangingPunct="0">
              <a:spcBef>
                <a:spcPct val="0"/>
              </a:spcBef>
              <a:spcAft>
                <a:spcPct val="0"/>
              </a:spcAft>
              <a:defRPr sz="2400">
                <a:solidFill>
                  <a:schemeClr val="tx1"/>
                </a:solidFill>
                <a:latin typeface="Arial" charset="0"/>
                <a:ea typeface="MS PGothic" charset="-128"/>
              </a:defRPr>
            </a:lvl7pPr>
            <a:lvl8pPr marL="3429000" indent="-228600" eaLnBrk="0" fontAlgn="base" hangingPunct="0">
              <a:spcBef>
                <a:spcPct val="0"/>
              </a:spcBef>
              <a:spcAft>
                <a:spcPct val="0"/>
              </a:spcAft>
              <a:defRPr sz="2400">
                <a:solidFill>
                  <a:schemeClr val="tx1"/>
                </a:solidFill>
                <a:latin typeface="Arial" charset="0"/>
                <a:ea typeface="MS PGothic" charset="-128"/>
              </a:defRPr>
            </a:lvl8pPr>
            <a:lvl9pPr marL="3886200" indent="-228600" eaLnBrk="0" fontAlgn="base" hangingPunct="0">
              <a:spcBef>
                <a:spcPct val="0"/>
              </a:spcBef>
              <a:spcAft>
                <a:spcPct val="0"/>
              </a:spcAft>
              <a:defRPr sz="2400">
                <a:solidFill>
                  <a:schemeClr val="tx1"/>
                </a:solidFill>
                <a:latin typeface="Arial" charset="0"/>
                <a:ea typeface="MS PGothic" charset="-128"/>
              </a:defRPr>
            </a:lvl9pPr>
          </a:lstStyle>
          <a:p>
            <a:pPr defTabSz="914400" fontAlgn="base">
              <a:spcBef>
                <a:spcPct val="0"/>
              </a:spcBef>
              <a:spcAft>
                <a:spcPct val="0"/>
              </a:spcAft>
            </a:pPr>
            <a:endParaRPr lang="en-US" altLang="en-US" sz="1800" smtClean="0">
              <a:solidFill>
                <a:srgbClr val="000000"/>
              </a:solidFill>
            </a:endParaRPr>
          </a:p>
        </p:txBody>
      </p:sp>
      <p:sp>
        <p:nvSpPr>
          <p:cNvPr id="18" name="TextBox 56"/>
          <p:cNvSpPr txBox="1">
            <a:spLocks noChangeArrowheads="1"/>
          </p:cNvSpPr>
          <p:nvPr/>
        </p:nvSpPr>
        <p:spPr bwMode="auto">
          <a:xfrm>
            <a:off x="122767" y="5964238"/>
            <a:ext cx="7867651" cy="584776"/>
          </a:xfrm>
          <a:prstGeom prst="rect">
            <a:avLst/>
          </a:prstGeom>
          <a:gradFill rotWithShape="1">
            <a:gsLst>
              <a:gs pos="0">
                <a:srgbClr val="FFFFFF"/>
              </a:gs>
              <a:gs pos="35000">
                <a:srgbClr val="FFFFFF"/>
              </a:gs>
              <a:gs pos="100000">
                <a:srgbClr val="FFFFFF"/>
              </a:gs>
            </a:gsLst>
            <a:lin ang="5400000" scaled="1"/>
          </a:gradFill>
          <a:ln w="9525">
            <a:solidFill>
              <a:srgbClr val="F9F9F9"/>
            </a:solidFill>
            <a:miter lim="800000"/>
            <a:headEnd/>
            <a:tailEnd/>
          </a:ln>
          <a:effectLst>
            <a:outerShdw blurRad="40000" dist="20000" dir="5400000" rotWithShape="0">
              <a:srgbClr val="000000">
                <a:alpha val="37999"/>
              </a:srgbClr>
            </a:outerShdw>
          </a:effectLst>
        </p:spPr>
        <p:txBody>
          <a:bodyPr>
            <a:spAutoFit/>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eaLnBrk="0" fontAlgn="base" hangingPunct="0">
              <a:spcBef>
                <a:spcPct val="0"/>
              </a:spcBef>
              <a:spcAft>
                <a:spcPct val="0"/>
              </a:spcAft>
              <a:defRPr sz="2400">
                <a:solidFill>
                  <a:schemeClr val="tx1"/>
                </a:solidFill>
                <a:latin typeface="Arial" charset="0"/>
                <a:ea typeface="MS PGothic" charset="-128"/>
              </a:defRPr>
            </a:lvl6pPr>
            <a:lvl7pPr marL="2971800" indent="-228600" eaLnBrk="0" fontAlgn="base" hangingPunct="0">
              <a:spcBef>
                <a:spcPct val="0"/>
              </a:spcBef>
              <a:spcAft>
                <a:spcPct val="0"/>
              </a:spcAft>
              <a:defRPr sz="2400">
                <a:solidFill>
                  <a:schemeClr val="tx1"/>
                </a:solidFill>
                <a:latin typeface="Arial" charset="0"/>
                <a:ea typeface="MS PGothic" charset="-128"/>
              </a:defRPr>
            </a:lvl7pPr>
            <a:lvl8pPr marL="3429000" indent="-228600" eaLnBrk="0" fontAlgn="base" hangingPunct="0">
              <a:spcBef>
                <a:spcPct val="0"/>
              </a:spcBef>
              <a:spcAft>
                <a:spcPct val="0"/>
              </a:spcAft>
              <a:defRPr sz="2400">
                <a:solidFill>
                  <a:schemeClr val="tx1"/>
                </a:solidFill>
                <a:latin typeface="Arial" charset="0"/>
                <a:ea typeface="MS PGothic" charset="-128"/>
              </a:defRPr>
            </a:lvl8pPr>
            <a:lvl9pPr marL="3886200" indent="-228600" eaLnBrk="0" fontAlgn="base" hangingPunct="0">
              <a:spcBef>
                <a:spcPct val="0"/>
              </a:spcBef>
              <a:spcAft>
                <a:spcPct val="0"/>
              </a:spcAft>
              <a:defRPr sz="2400">
                <a:solidFill>
                  <a:schemeClr val="tx1"/>
                </a:solidFill>
                <a:latin typeface="Arial" charset="0"/>
                <a:ea typeface="MS PGothic" charset="-128"/>
              </a:defRPr>
            </a:lvl9pPr>
          </a:lstStyle>
          <a:p>
            <a:pPr algn="ctr" defTabSz="914400" fontAlgn="base">
              <a:spcBef>
                <a:spcPct val="0"/>
              </a:spcBef>
              <a:spcAft>
                <a:spcPct val="0"/>
              </a:spcAft>
            </a:pPr>
            <a:r>
              <a:rPr lang="en-US" altLang="en-US" sz="1600" smtClean="0">
                <a:solidFill>
                  <a:srgbClr val="000000"/>
                </a:solidFill>
              </a:rPr>
              <a:t>A grounded, multi-method approach to understanding knowledge spillovers with an emphasis on </a:t>
            </a:r>
            <a:r>
              <a:rPr lang="en-US" altLang="en-US" sz="1600" i="1" smtClean="0">
                <a:solidFill>
                  <a:srgbClr val="000000"/>
                </a:solidFill>
              </a:rPr>
              <a:t>how</a:t>
            </a:r>
            <a:r>
              <a:rPr lang="en-US" altLang="en-US" sz="1600" smtClean="0">
                <a:solidFill>
                  <a:srgbClr val="000000"/>
                </a:solidFill>
              </a:rPr>
              <a:t> learning–by-doing spillovers contribute to solar cost reductions</a:t>
            </a:r>
          </a:p>
        </p:txBody>
      </p:sp>
      <p:pic>
        <p:nvPicPr>
          <p:cNvPr id="2868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634" y="3736976"/>
            <a:ext cx="6159500" cy="2111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0271449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p:cNvGraphicFramePr/>
          <p:nvPr>
            <p:extLst>
              <p:ext uri="{D42A27DB-BD31-4B8C-83A1-F6EECF244321}">
                <p14:modId xmlns:p14="http://schemas.microsoft.com/office/powerpoint/2010/main" val="1693045654"/>
              </p:ext>
            </p:extLst>
          </p:nvPr>
        </p:nvGraphicFramePr>
        <p:xfrm>
          <a:off x="440267" y="-152400"/>
          <a:ext cx="11226800" cy="5880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609600" y="7938"/>
            <a:ext cx="10972800" cy="1143000"/>
          </a:xfrm>
        </p:spPr>
        <p:txBody>
          <a:bodyPr>
            <a:normAutofit/>
          </a:bodyPr>
          <a:lstStyle/>
          <a:p>
            <a:r>
              <a:rPr lang="en-US" sz="3600" dirty="0" smtClean="0"/>
              <a:t>Research Approach</a:t>
            </a:r>
            <a:endParaRPr lang="en-US" sz="3600" dirty="0"/>
          </a:p>
        </p:txBody>
      </p:sp>
      <p:sp>
        <p:nvSpPr>
          <p:cNvPr id="12" name="Oval 11"/>
          <p:cNvSpPr/>
          <p:nvPr/>
        </p:nvSpPr>
        <p:spPr>
          <a:xfrm>
            <a:off x="6973766" y="2348239"/>
            <a:ext cx="1286405" cy="818537"/>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rgbClr val="000000"/>
                </a:solidFill>
              </a:rPr>
              <a:t>Data</a:t>
            </a:r>
            <a:endParaRPr lang="en-US" sz="1600" b="1" dirty="0">
              <a:solidFill>
                <a:srgbClr val="000000"/>
              </a:solidFill>
            </a:endParaRPr>
          </a:p>
        </p:txBody>
      </p:sp>
      <p:cxnSp>
        <p:nvCxnSpPr>
          <p:cNvPr id="13" name="Straight Arrow Connector 12"/>
          <p:cNvCxnSpPr/>
          <p:nvPr/>
        </p:nvCxnSpPr>
        <p:spPr>
          <a:xfrm flipH="1" flipV="1">
            <a:off x="6400800" y="2800426"/>
            <a:ext cx="572965"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8252459" y="2800425"/>
            <a:ext cx="618557"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5" name="Down Arrow 14"/>
          <p:cNvSpPr/>
          <p:nvPr/>
        </p:nvSpPr>
        <p:spPr>
          <a:xfrm>
            <a:off x="1775234" y="2021561"/>
            <a:ext cx="294697" cy="546100"/>
          </a:xfrm>
          <a:prstGeom prst="downArrow">
            <a:avLst/>
          </a:prstGeom>
          <a:solidFill>
            <a:schemeClr val="bg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a:off x="1746418" y="2999461"/>
            <a:ext cx="294697" cy="546100"/>
          </a:xfrm>
          <a:prstGeom prst="downArrow">
            <a:avLst/>
          </a:prstGeom>
          <a:solidFill>
            <a:schemeClr val="bg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Straight Connector 16"/>
          <p:cNvSpPr/>
          <p:nvPr/>
        </p:nvSpPr>
        <p:spPr>
          <a:xfrm rot="5400000" flipH="1" flipV="1">
            <a:off x="2065865" y="2806700"/>
            <a:ext cx="3149600" cy="1"/>
          </a:xfrm>
          <a:prstGeom prst="line">
            <a:avLst/>
          </a:prstGeom>
          <a:ln>
            <a:solidFill>
              <a:schemeClr val="bg1">
                <a:lumMod val="65000"/>
              </a:schemeClr>
            </a:solidFill>
            <a:prstDash val="dot"/>
          </a:ln>
          <a:effectLst/>
        </p:spPr>
        <p:style>
          <a:lnRef idx="2">
            <a:schemeClr val="accent1">
              <a:tint val="50000"/>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tx1">
              <a:hueOff val="0"/>
              <a:satOff val="0"/>
              <a:lumOff val="0"/>
              <a:alphaOff val="0"/>
            </a:schemeClr>
          </a:fontRef>
        </p:style>
      </p:sp>
      <p:grpSp>
        <p:nvGrpSpPr>
          <p:cNvPr id="18" name="Group 17"/>
          <p:cNvGrpSpPr/>
          <p:nvPr/>
        </p:nvGrpSpPr>
        <p:grpSpPr>
          <a:xfrm>
            <a:off x="287868" y="4532985"/>
            <a:ext cx="5215465" cy="2065339"/>
            <a:chOff x="2529337" y="3585125"/>
            <a:chExt cx="1075125" cy="716750"/>
          </a:xfrm>
        </p:grpSpPr>
        <p:sp>
          <p:nvSpPr>
            <p:cNvPr id="19" name="Rounded Rectangle 18"/>
            <p:cNvSpPr/>
            <p:nvPr/>
          </p:nvSpPr>
          <p:spPr>
            <a:xfrm>
              <a:off x="2529337" y="3585125"/>
              <a:ext cx="1075125" cy="716750"/>
            </a:xfrm>
            <a:prstGeom prst="roundRect">
              <a:avLst>
                <a:gd name="adj" fmla="val 10000"/>
              </a:avLst>
            </a:prstGeom>
            <a:gradFill rotWithShape="0">
              <a:gsLst>
                <a:gs pos="99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a:effectLst/>
          </p:spPr>
          <p:style>
            <a:lnRef idx="0">
              <a:schemeClr val="lt1">
                <a:hueOff val="0"/>
                <a:satOff val="0"/>
                <a:lumOff val="0"/>
                <a:alphaOff val="0"/>
              </a:schemeClr>
            </a:lnRef>
            <a:fillRef idx="3">
              <a:scrgbClr r="0" g="0" b="0"/>
            </a:fillRef>
            <a:effectRef idx="2">
              <a:scrgbClr r="0" g="0" b="0"/>
            </a:effectRef>
            <a:fontRef idx="minor">
              <a:schemeClr val="lt1"/>
            </a:fontRef>
          </p:style>
        </p:sp>
        <p:sp>
          <p:nvSpPr>
            <p:cNvPr id="24" name="Rounded Rectangle 4"/>
            <p:cNvSpPr/>
            <p:nvPr/>
          </p:nvSpPr>
          <p:spPr>
            <a:xfrm>
              <a:off x="2550330" y="3606118"/>
              <a:ext cx="1033139" cy="674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2000" b="1" kern="1200" dirty="0" smtClean="0">
                  <a:solidFill>
                    <a:srgbClr val="FFFF00"/>
                  </a:solidFill>
                </a:rPr>
                <a:t>Empirically establish the importance of spillovers</a:t>
              </a:r>
              <a:endParaRPr lang="en-US" sz="2000" b="1" kern="1200" dirty="0">
                <a:solidFill>
                  <a:srgbClr val="FFFF00"/>
                </a:solidFill>
              </a:endParaRPr>
            </a:p>
          </p:txBody>
        </p:sp>
      </p:grpSp>
      <p:grpSp>
        <p:nvGrpSpPr>
          <p:cNvPr id="25" name="Group 24"/>
          <p:cNvGrpSpPr/>
          <p:nvPr/>
        </p:nvGrpSpPr>
        <p:grpSpPr>
          <a:xfrm>
            <a:off x="3793068" y="4532985"/>
            <a:ext cx="5215465" cy="2065339"/>
            <a:chOff x="2529337" y="3585125"/>
            <a:chExt cx="1075125" cy="716750"/>
          </a:xfrm>
        </p:grpSpPr>
        <p:sp>
          <p:nvSpPr>
            <p:cNvPr id="26" name="Rounded Rectangle 25"/>
            <p:cNvSpPr/>
            <p:nvPr/>
          </p:nvSpPr>
          <p:spPr>
            <a:xfrm>
              <a:off x="2529337" y="3585125"/>
              <a:ext cx="1075125" cy="716750"/>
            </a:xfrm>
            <a:prstGeom prst="roundRect">
              <a:avLst>
                <a:gd name="adj" fmla="val 10000"/>
              </a:avLst>
            </a:prstGeom>
            <a:gradFill rotWithShape="0">
              <a:gsLst>
                <a:gs pos="99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a:effectLst/>
          </p:spPr>
          <p:style>
            <a:lnRef idx="0">
              <a:schemeClr val="lt1">
                <a:hueOff val="0"/>
                <a:satOff val="0"/>
                <a:lumOff val="0"/>
                <a:alphaOff val="0"/>
              </a:schemeClr>
            </a:lnRef>
            <a:fillRef idx="3">
              <a:scrgbClr r="0" g="0" b="0"/>
            </a:fillRef>
            <a:effectRef idx="2">
              <a:scrgbClr r="0" g="0" b="0"/>
            </a:effectRef>
            <a:fontRef idx="minor">
              <a:schemeClr val="lt1"/>
            </a:fontRef>
          </p:style>
        </p:sp>
        <p:sp>
          <p:nvSpPr>
            <p:cNvPr id="27" name="Rounded Rectangle 4"/>
            <p:cNvSpPr/>
            <p:nvPr/>
          </p:nvSpPr>
          <p:spPr>
            <a:xfrm>
              <a:off x="2550330" y="3606118"/>
              <a:ext cx="1033139" cy="674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r>
                <a:rPr lang="en-US" sz="2000" b="1" dirty="0">
                  <a:solidFill>
                    <a:srgbClr val="FFFF00"/>
                  </a:solidFill>
                </a:rPr>
                <a:t>Identify differential impact of spillovers in utility vs. rooftop PV</a:t>
              </a:r>
            </a:p>
          </p:txBody>
        </p:sp>
      </p:grpSp>
      <p:grpSp>
        <p:nvGrpSpPr>
          <p:cNvPr id="28" name="Group 27"/>
          <p:cNvGrpSpPr/>
          <p:nvPr/>
        </p:nvGrpSpPr>
        <p:grpSpPr>
          <a:xfrm>
            <a:off x="5373553" y="4532985"/>
            <a:ext cx="5215465" cy="2065339"/>
            <a:chOff x="2529337" y="3585125"/>
            <a:chExt cx="1075125" cy="716750"/>
          </a:xfrm>
        </p:grpSpPr>
        <p:sp>
          <p:nvSpPr>
            <p:cNvPr id="29" name="Rounded Rectangle 28"/>
            <p:cNvSpPr/>
            <p:nvPr/>
          </p:nvSpPr>
          <p:spPr>
            <a:xfrm>
              <a:off x="2529337" y="3585125"/>
              <a:ext cx="1075125" cy="716750"/>
            </a:xfrm>
            <a:prstGeom prst="roundRect">
              <a:avLst>
                <a:gd name="adj" fmla="val 10000"/>
              </a:avLst>
            </a:prstGeom>
            <a:gradFill rotWithShape="0">
              <a:gsLst>
                <a:gs pos="99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a:effectLst/>
          </p:spPr>
          <p:style>
            <a:lnRef idx="0">
              <a:schemeClr val="lt1">
                <a:hueOff val="0"/>
                <a:satOff val="0"/>
                <a:lumOff val="0"/>
                <a:alphaOff val="0"/>
              </a:schemeClr>
            </a:lnRef>
            <a:fillRef idx="3">
              <a:scrgbClr r="0" g="0" b="0"/>
            </a:fillRef>
            <a:effectRef idx="2">
              <a:scrgbClr r="0" g="0" b="0"/>
            </a:effectRef>
            <a:fontRef idx="minor">
              <a:schemeClr val="lt1"/>
            </a:fontRef>
          </p:style>
        </p:sp>
        <p:sp>
          <p:nvSpPr>
            <p:cNvPr id="30" name="Rounded Rectangle 4"/>
            <p:cNvSpPr/>
            <p:nvPr/>
          </p:nvSpPr>
          <p:spPr>
            <a:xfrm>
              <a:off x="2550330" y="3606118"/>
              <a:ext cx="1033139" cy="674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r>
                <a:rPr lang="en-US" sz="2000" b="1" dirty="0">
                  <a:solidFill>
                    <a:srgbClr val="FFFF00"/>
                  </a:solidFill>
                </a:rPr>
                <a:t>Comprehensive picture of soft-costs knowledge system</a:t>
              </a:r>
            </a:p>
          </p:txBody>
        </p:sp>
      </p:grpSp>
      <p:grpSp>
        <p:nvGrpSpPr>
          <p:cNvPr id="31" name="Group 30"/>
          <p:cNvGrpSpPr/>
          <p:nvPr/>
        </p:nvGrpSpPr>
        <p:grpSpPr>
          <a:xfrm>
            <a:off x="6553440" y="4532985"/>
            <a:ext cx="5215465" cy="2065339"/>
            <a:chOff x="2529337" y="3585125"/>
            <a:chExt cx="1075125" cy="716750"/>
          </a:xfrm>
        </p:grpSpPr>
        <p:sp>
          <p:nvSpPr>
            <p:cNvPr id="32" name="Rounded Rectangle 31"/>
            <p:cNvSpPr/>
            <p:nvPr/>
          </p:nvSpPr>
          <p:spPr>
            <a:xfrm>
              <a:off x="2529337" y="3585125"/>
              <a:ext cx="1075125" cy="716750"/>
            </a:xfrm>
            <a:prstGeom prst="roundRect">
              <a:avLst>
                <a:gd name="adj" fmla="val 10000"/>
              </a:avLst>
            </a:prstGeom>
            <a:gradFill rotWithShape="0">
              <a:gsLst>
                <a:gs pos="99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a:effectLst/>
          </p:spPr>
          <p:style>
            <a:lnRef idx="0">
              <a:schemeClr val="lt1">
                <a:hueOff val="0"/>
                <a:satOff val="0"/>
                <a:lumOff val="0"/>
                <a:alphaOff val="0"/>
              </a:schemeClr>
            </a:lnRef>
            <a:fillRef idx="3">
              <a:scrgbClr r="0" g="0" b="0"/>
            </a:fillRef>
            <a:effectRef idx="2">
              <a:scrgbClr r="0" g="0" b="0"/>
            </a:effectRef>
            <a:fontRef idx="minor">
              <a:schemeClr val="lt1"/>
            </a:fontRef>
          </p:style>
        </p:sp>
        <p:sp>
          <p:nvSpPr>
            <p:cNvPr id="33" name="Rounded Rectangle 4"/>
            <p:cNvSpPr/>
            <p:nvPr/>
          </p:nvSpPr>
          <p:spPr>
            <a:xfrm>
              <a:off x="2550330" y="3606118"/>
              <a:ext cx="1033139" cy="674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r>
                <a:rPr lang="en-US" sz="2000" b="1" dirty="0">
                  <a:solidFill>
                    <a:srgbClr val="FFFF00"/>
                  </a:solidFill>
                </a:rPr>
                <a:t>Strategies for removing bottlenecks in critical knowledge flows</a:t>
              </a:r>
            </a:p>
          </p:txBody>
        </p:sp>
      </p:grpSp>
      <p:sp>
        <p:nvSpPr>
          <p:cNvPr id="3" name="Slide Number Placeholder 2"/>
          <p:cNvSpPr>
            <a:spLocks noGrp="1"/>
          </p:cNvSpPr>
          <p:nvPr>
            <p:ph type="sldNum" sz="quarter" idx="12"/>
          </p:nvPr>
        </p:nvSpPr>
        <p:spPr>
          <a:xfrm>
            <a:off x="9161171" y="6476253"/>
            <a:ext cx="2844800" cy="365125"/>
          </a:xfrm>
        </p:spPr>
        <p:txBody>
          <a:bodyPr/>
          <a:lstStyle/>
          <a:p>
            <a:fld id="{96C1189B-6E84-1747-91CF-5B0176CBBE2F}" type="slidenum">
              <a:rPr lang="en-US" smtClean="0"/>
              <a:t>23</a:t>
            </a:fld>
            <a:endParaRPr lang="en-US" dirty="0"/>
          </a:p>
        </p:txBody>
      </p:sp>
    </p:spTree>
    <p:extLst>
      <p:ext uri="{BB962C8B-B14F-4D97-AF65-F5344CB8AC3E}">
        <p14:creationId xmlns:p14="http://schemas.microsoft.com/office/powerpoint/2010/main" val="401717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9" presetClass="exit" presetSubtype="0" fill="hold" nodeType="withEffect">
                                  <p:stCondLst>
                                    <p:cond delay="0"/>
                                  </p:stCondLst>
                                  <p:childTnLst>
                                    <p:animEffect transition="out" filter="dissolve">
                                      <p:cBhvr>
                                        <p:cTn id="12" dur="500"/>
                                        <p:tgtEl>
                                          <p:spTgt spid="18"/>
                                        </p:tgtEl>
                                      </p:cBhvr>
                                    </p:animEffect>
                                    <p:set>
                                      <p:cBhvr>
                                        <p:cTn id="13" dur="1" fill="hold">
                                          <p:stCondLst>
                                            <p:cond delay="499"/>
                                          </p:stCondLst>
                                        </p:cTn>
                                        <p:tgtEl>
                                          <p:spTgt spid="18"/>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par>
                                <p:cTn id="18" presetID="9" presetClass="exit" presetSubtype="0" fill="hold" nodeType="withEffect">
                                  <p:stCondLst>
                                    <p:cond delay="0"/>
                                  </p:stCondLst>
                                  <p:childTnLst>
                                    <p:animEffect transition="out" filter="dissolve">
                                      <p:cBhvr>
                                        <p:cTn id="19" dur="500"/>
                                        <p:tgtEl>
                                          <p:spTgt spid="25"/>
                                        </p:tgtEl>
                                      </p:cBhvr>
                                    </p:animEffect>
                                    <p:set>
                                      <p:cBhvr>
                                        <p:cTn id="20" dur="1" fill="hold">
                                          <p:stCondLst>
                                            <p:cond delay="499"/>
                                          </p:stCondLst>
                                        </p:cTn>
                                        <p:tgtEl>
                                          <p:spTgt spid="2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9" presetClass="exit" presetSubtype="0" fill="hold" nodeType="withEffect">
                                  <p:stCondLst>
                                    <p:cond delay="0"/>
                                  </p:stCondLst>
                                  <p:childTnLst>
                                    <p:animEffect transition="out" filter="dissolve">
                                      <p:cBhvr>
                                        <p:cTn id="26" dur="500"/>
                                        <p:tgtEl>
                                          <p:spTgt spid="28"/>
                                        </p:tgtEl>
                                      </p:cBhvr>
                                    </p:animEffect>
                                    <p:set>
                                      <p:cBhvr>
                                        <p:cTn id="27"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p:cNvGraphicFramePr/>
          <p:nvPr>
            <p:extLst>
              <p:ext uri="{D42A27DB-BD31-4B8C-83A1-F6EECF244321}">
                <p14:modId xmlns:p14="http://schemas.microsoft.com/office/powerpoint/2010/main" val="2378962429"/>
              </p:ext>
            </p:extLst>
          </p:nvPr>
        </p:nvGraphicFramePr>
        <p:xfrm>
          <a:off x="470194" y="692343"/>
          <a:ext cx="11667067"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5" name="Diagram 14"/>
          <p:cNvGraphicFramePr/>
          <p:nvPr>
            <p:extLst>
              <p:ext uri="{D42A27DB-BD31-4B8C-83A1-F6EECF244321}">
                <p14:modId xmlns:p14="http://schemas.microsoft.com/office/powerpoint/2010/main" val="3510043057"/>
              </p:ext>
            </p:extLst>
          </p:nvPr>
        </p:nvGraphicFramePr>
        <p:xfrm>
          <a:off x="487128" y="2244384"/>
          <a:ext cx="11667067" cy="406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7" name="Straight Arrow Connector 16"/>
          <p:cNvCxnSpPr/>
          <p:nvPr/>
        </p:nvCxnSpPr>
        <p:spPr>
          <a:xfrm flipV="1">
            <a:off x="1676417" y="3156145"/>
            <a:ext cx="0" cy="816809"/>
          </a:xfrm>
          <a:prstGeom prst="straightConnector1">
            <a:avLst/>
          </a:prstGeom>
          <a:ln w="12700" cmpd="sng">
            <a:solidFill>
              <a:schemeClr val="bg1">
                <a:lumMod val="65000"/>
              </a:schemeClr>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1676418" y="3156144"/>
            <a:ext cx="4436516" cy="816810"/>
          </a:xfrm>
          <a:prstGeom prst="straightConnector1">
            <a:avLst/>
          </a:prstGeom>
          <a:ln w="12700" cmpd="sng">
            <a:solidFill>
              <a:srgbClr val="A6A6A6"/>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flipV="1">
            <a:off x="1743700" y="3156144"/>
            <a:ext cx="1626035" cy="816810"/>
          </a:xfrm>
          <a:prstGeom prst="straightConnector1">
            <a:avLst/>
          </a:prstGeom>
          <a:ln w="12700" cmpd="sng">
            <a:solidFill>
              <a:srgbClr val="A6A6A6"/>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3369736" y="3156145"/>
            <a:ext cx="389465" cy="816809"/>
          </a:xfrm>
          <a:prstGeom prst="straightConnector1">
            <a:avLst/>
          </a:prstGeom>
          <a:ln w="12700" cmpd="sng">
            <a:solidFill>
              <a:srgbClr val="A6A6A6"/>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V="1">
            <a:off x="3369735" y="3156144"/>
            <a:ext cx="6803676" cy="816810"/>
          </a:xfrm>
          <a:prstGeom prst="straightConnector1">
            <a:avLst/>
          </a:prstGeom>
          <a:ln w="12700" cmpd="sng">
            <a:solidFill>
              <a:srgbClr val="A6A6A6"/>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H="1" flipV="1">
            <a:off x="3759201" y="3156144"/>
            <a:ext cx="1507068" cy="816810"/>
          </a:xfrm>
          <a:prstGeom prst="straightConnector1">
            <a:avLst/>
          </a:prstGeom>
          <a:ln w="12700" cmpd="sng">
            <a:solidFill>
              <a:srgbClr val="A6A6A6"/>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5266268" y="3156144"/>
            <a:ext cx="1055293" cy="816810"/>
          </a:xfrm>
          <a:prstGeom prst="straightConnector1">
            <a:avLst/>
          </a:prstGeom>
          <a:ln w="12700" cmpd="sng">
            <a:solidFill>
              <a:srgbClr val="A6A6A6"/>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5266268" y="3156144"/>
            <a:ext cx="5301472" cy="816810"/>
          </a:xfrm>
          <a:prstGeom prst="straightConnector1">
            <a:avLst/>
          </a:prstGeom>
          <a:ln w="12700" cmpd="sng">
            <a:solidFill>
              <a:srgbClr val="A6A6A6"/>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7360784" y="3156144"/>
            <a:ext cx="1173616" cy="816810"/>
          </a:xfrm>
          <a:prstGeom prst="straightConnector1">
            <a:avLst/>
          </a:prstGeom>
          <a:ln w="12700" cmpd="sng">
            <a:solidFill>
              <a:srgbClr val="A6A6A6"/>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flipH="1" flipV="1">
            <a:off x="8534400" y="3156144"/>
            <a:ext cx="575733" cy="816810"/>
          </a:xfrm>
          <a:prstGeom prst="straightConnector1">
            <a:avLst/>
          </a:prstGeom>
          <a:ln w="12700" cmpd="sng">
            <a:solidFill>
              <a:srgbClr val="A6A6A6"/>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flipV="1">
            <a:off x="6321561" y="3156144"/>
            <a:ext cx="2788573" cy="816810"/>
          </a:xfrm>
          <a:prstGeom prst="straightConnector1">
            <a:avLst/>
          </a:prstGeom>
          <a:ln w="12700" cmpd="sng">
            <a:solidFill>
              <a:srgbClr val="A6A6A6"/>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flipH="1" flipV="1">
            <a:off x="11040113" y="3156144"/>
            <a:ext cx="17355" cy="816810"/>
          </a:xfrm>
          <a:prstGeom prst="straightConnector1">
            <a:avLst/>
          </a:prstGeom>
          <a:ln w="12700" cmpd="sng">
            <a:solidFill>
              <a:srgbClr val="A6A6A6"/>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H="1" flipV="1">
            <a:off x="8762621" y="3156144"/>
            <a:ext cx="2294848" cy="816810"/>
          </a:xfrm>
          <a:prstGeom prst="straightConnector1">
            <a:avLst/>
          </a:prstGeom>
          <a:ln w="12700" cmpd="sng">
            <a:solidFill>
              <a:srgbClr val="A6A6A6"/>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37805" y="1831635"/>
            <a:ext cx="1555205" cy="646331"/>
          </a:xfrm>
          <a:prstGeom prst="rect">
            <a:avLst/>
          </a:prstGeom>
          <a:noFill/>
        </p:spPr>
        <p:txBody>
          <a:bodyPr wrap="square" rtlCol="0">
            <a:spAutoFit/>
          </a:bodyPr>
          <a:lstStyle/>
          <a:p>
            <a:r>
              <a:rPr lang="en-US" b="1" dirty="0" smtClean="0"/>
              <a:t>Research Questions</a:t>
            </a:r>
            <a:endParaRPr lang="en-US" b="1" dirty="0"/>
          </a:p>
        </p:txBody>
      </p:sp>
      <p:sp>
        <p:nvSpPr>
          <p:cNvPr id="83" name="TextBox 82"/>
          <p:cNvSpPr txBox="1"/>
          <p:nvPr/>
        </p:nvSpPr>
        <p:spPr>
          <a:xfrm>
            <a:off x="-39727" y="3379229"/>
            <a:ext cx="1555205" cy="646331"/>
          </a:xfrm>
          <a:prstGeom prst="rect">
            <a:avLst/>
          </a:prstGeom>
          <a:noFill/>
        </p:spPr>
        <p:txBody>
          <a:bodyPr wrap="square" rtlCol="0">
            <a:spAutoFit/>
          </a:bodyPr>
          <a:lstStyle/>
          <a:p>
            <a:r>
              <a:rPr lang="en-US" b="1" dirty="0" smtClean="0"/>
              <a:t>Research Tasks</a:t>
            </a:r>
            <a:endParaRPr lang="en-US" b="1" dirty="0"/>
          </a:p>
        </p:txBody>
      </p:sp>
      <p:sp>
        <p:nvSpPr>
          <p:cNvPr id="45" name="Title 1"/>
          <p:cNvSpPr>
            <a:spLocks noGrp="1"/>
          </p:cNvSpPr>
          <p:nvPr>
            <p:ph type="title"/>
          </p:nvPr>
        </p:nvSpPr>
        <p:spPr>
          <a:xfrm>
            <a:off x="609600" y="114493"/>
            <a:ext cx="10972800" cy="1506345"/>
          </a:xfrm>
        </p:spPr>
        <p:txBody>
          <a:bodyPr>
            <a:noAutofit/>
          </a:bodyPr>
          <a:lstStyle/>
          <a:p>
            <a:r>
              <a:rPr lang="en-US" sz="2400" dirty="0" smtClean="0"/>
              <a:t>Multi-method, data-driven </a:t>
            </a:r>
            <a:r>
              <a:rPr lang="en-US" sz="2400" dirty="0"/>
              <a:t>approach, including archival research, expert interviews, case studies, surveys, patent analysis, and network analysis – all focused on the singular issue of learning-by-doing (LBD) spillover.</a:t>
            </a:r>
          </a:p>
        </p:txBody>
      </p:sp>
      <p:sp>
        <p:nvSpPr>
          <p:cNvPr id="2" name="Slide Number Placeholder 1"/>
          <p:cNvSpPr>
            <a:spLocks noGrp="1"/>
          </p:cNvSpPr>
          <p:nvPr>
            <p:ph type="sldNum" sz="quarter" idx="12"/>
          </p:nvPr>
        </p:nvSpPr>
        <p:spPr/>
        <p:txBody>
          <a:bodyPr/>
          <a:lstStyle/>
          <a:p>
            <a:fld id="{96C1189B-6E84-1747-91CF-5B0176CBBE2F}" type="slidenum">
              <a:rPr lang="en-US" smtClean="0"/>
              <a:t>24</a:t>
            </a:fld>
            <a:endParaRPr lang="en-US"/>
          </a:p>
        </p:txBody>
      </p:sp>
    </p:spTree>
    <p:extLst>
      <p:ext uri="{BB962C8B-B14F-4D97-AF65-F5344CB8AC3E}">
        <p14:creationId xmlns:p14="http://schemas.microsoft.com/office/powerpoint/2010/main" val="75857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Graphic spid="15" grpId="0">
        <p:bldAsOne/>
      </p:bldGraphic>
      <p:bldP spid="82" grpId="0"/>
      <p:bldP spid="8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context</a:t>
            </a:r>
            <a:endParaRPr lang="en-US" dirty="0"/>
          </a:p>
        </p:txBody>
      </p:sp>
      <p:sp>
        <p:nvSpPr>
          <p:cNvPr id="3" name="Content Placeholder 2"/>
          <p:cNvSpPr>
            <a:spLocks noGrp="1"/>
          </p:cNvSpPr>
          <p:nvPr>
            <p:ph idx="1"/>
          </p:nvPr>
        </p:nvSpPr>
        <p:spPr/>
        <p:txBody>
          <a:bodyPr>
            <a:normAutofit/>
          </a:bodyPr>
          <a:lstStyle/>
          <a:p>
            <a:r>
              <a:rPr lang="en-US" sz="3200" dirty="0" smtClean="0"/>
              <a:t>SEEDS2 </a:t>
            </a:r>
          </a:p>
          <a:p>
            <a:r>
              <a:rPr lang="en-US" sz="3200" dirty="0" smtClean="0"/>
              <a:t>Soft costs </a:t>
            </a:r>
          </a:p>
          <a:p>
            <a:r>
              <a:rPr lang="en-US" sz="3200" dirty="0"/>
              <a:t>T</a:t>
            </a:r>
            <a:r>
              <a:rPr lang="en-US" sz="3200" dirty="0" smtClean="0"/>
              <a:t>he Energy Systems Transformation group </a:t>
            </a:r>
            <a:endParaRPr lang="en-US" sz="3200" dirty="0"/>
          </a:p>
        </p:txBody>
      </p:sp>
    </p:spTree>
    <p:extLst>
      <p:ext uri="{BB962C8B-B14F-4D97-AF65-F5344CB8AC3E}">
        <p14:creationId xmlns:p14="http://schemas.microsoft.com/office/powerpoint/2010/main" val="954244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What are soft costs? </a:t>
            </a:r>
            <a:br>
              <a:rPr lang="en-US" dirty="0" smtClean="0"/>
            </a:br>
            <a:r>
              <a:rPr lang="en-US" sz="2200" dirty="0" smtClean="0"/>
              <a:t>That depends on who you ask: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15107014"/>
              </p:ext>
            </p:extLst>
          </p:nvPr>
        </p:nvGraphicFramePr>
        <p:xfrm>
          <a:off x="838200" y="1591292"/>
          <a:ext cx="10182102" cy="4978080"/>
        </p:xfrm>
        <a:graphic>
          <a:graphicData uri="http://schemas.openxmlformats.org/drawingml/2006/table">
            <a:tbl>
              <a:tblPr firstRow="1" bandRow="1">
                <a:tableStyleId>{F2DE63D5-997A-4646-A377-4702673A728D}</a:tableStyleId>
              </a:tblPr>
              <a:tblGrid>
                <a:gridCol w="2662716"/>
                <a:gridCol w="1498869"/>
                <a:gridCol w="1369994"/>
                <a:gridCol w="1668461"/>
                <a:gridCol w="1320655"/>
                <a:gridCol w="1661407"/>
              </a:tblGrid>
              <a:tr h="383828">
                <a:tc>
                  <a:txBody>
                    <a:bodyPr/>
                    <a:lstStyle/>
                    <a:p>
                      <a:endParaRPr lang="en-US" dirty="0">
                        <a:latin typeface="Helvetica" charset="0"/>
                        <a:ea typeface="Helvetica" charset="0"/>
                        <a:cs typeface="Helvetica" charset="0"/>
                      </a:endParaRPr>
                    </a:p>
                  </a:txBody>
                  <a:tcPr/>
                </a:tc>
                <a:tc>
                  <a:txBody>
                    <a:bodyPr/>
                    <a:lstStyle/>
                    <a:p>
                      <a:r>
                        <a:rPr lang="en-US" dirty="0" smtClean="0">
                          <a:latin typeface="Helvetica" charset="0"/>
                          <a:ea typeface="Helvetica" charset="0"/>
                          <a:cs typeface="Helvetica" charset="0"/>
                        </a:rPr>
                        <a:t>NREL</a:t>
                      </a:r>
                      <a:endParaRPr lang="en-US" dirty="0">
                        <a:latin typeface="Helvetica" charset="0"/>
                        <a:ea typeface="Helvetica" charset="0"/>
                        <a:cs typeface="Helvetica" charset="0"/>
                      </a:endParaRPr>
                    </a:p>
                  </a:txBody>
                  <a:tcPr/>
                </a:tc>
                <a:tc>
                  <a:txBody>
                    <a:bodyPr/>
                    <a:lstStyle/>
                    <a:p>
                      <a:r>
                        <a:rPr lang="en-US" dirty="0" smtClean="0">
                          <a:latin typeface="Helvetica" charset="0"/>
                          <a:ea typeface="Helvetica" charset="0"/>
                          <a:cs typeface="Helvetica" charset="0"/>
                        </a:rPr>
                        <a:t>DOE</a:t>
                      </a:r>
                      <a:endParaRPr lang="en-US" dirty="0">
                        <a:latin typeface="Helvetica" charset="0"/>
                        <a:ea typeface="Helvetica" charset="0"/>
                        <a:cs typeface="Helvetica" charset="0"/>
                      </a:endParaRPr>
                    </a:p>
                  </a:txBody>
                  <a:tcPr/>
                </a:tc>
                <a:tc>
                  <a:txBody>
                    <a:bodyPr/>
                    <a:lstStyle/>
                    <a:p>
                      <a:r>
                        <a:rPr lang="en-US" dirty="0" smtClean="0">
                          <a:latin typeface="Helvetica" charset="0"/>
                          <a:ea typeface="Helvetica" charset="0"/>
                          <a:cs typeface="Helvetica" charset="0"/>
                        </a:rPr>
                        <a:t>LBNL</a:t>
                      </a:r>
                      <a:endParaRPr lang="en-US" dirty="0">
                        <a:latin typeface="Helvetica" charset="0"/>
                        <a:ea typeface="Helvetica" charset="0"/>
                        <a:cs typeface="Helvetica" charset="0"/>
                      </a:endParaRPr>
                    </a:p>
                  </a:txBody>
                  <a:tcPr/>
                </a:tc>
                <a:tc>
                  <a:txBody>
                    <a:bodyPr/>
                    <a:lstStyle/>
                    <a:p>
                      <a:r>
                        <a:rPr lang="en-US" dirty="0" smtClean="0">
                          <a:latin typeface="Helvetica" charset="0"/>
                          <a:ea typeface="Helvetica" charset="0"/>
                          <a:cs typeface="Helvetica" charset="0"/>
                        </a:rPr>
                        <a:t>RMI</a:t>
                      </a:r>
                      <a:endParaRPr lang="en-US" dirty="0">
                        <a:latin typeface="Helvetica" charset="0"/>
                        <a:ea typeface="Helvetica" charset="0"/>
                        <a:cs typeface="Helvetica" charset="0"/>
                      </a:endParaRPr>
                    </a:p>
                  </a:txBody>
                  <a:tcPr/>
                </a:tc>
                <a:tc>
                  <a:txBody>
                    <a:bodyPr/>
                    <a:lstStyle/>
                    <a:p>
                      <a:r>
                        <a:rPr lang="en-US" dirty="0" err="1" smtClean="0">
                          <a:latin typeface="Helvetica" charset="0"/>
                          <a:ea typeface="Helvetica" charset="0"/>
                          <a:cs typeface="Helvetica" charset="0"/>
                        </a:rPr>
                        <a:t>SolSmart</a:t>
                      </a:r>
                      <a:endParaRPr lang="en-US" dirty="0">
                        <a:latin typeface="Helvetica" charset="0"/>
                        <a:ea typeface="Helvetica" charset="0"/>
                        <a:cs typeface="Helvetica" charset="0"/>
                      </a:endParaRPr>
                    </a:p>
                  </a:txBody>
                  <a:tcPr/>
                </a:tc>
              </a:tr>
              <a:tr h="46810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charset="0"/>
                          <a:ea typeface="Helvetica" charset="0"/>
                          <a:cs typeface="Helvetica" charset="0"/>
                        </a:rPr>
                        <a:t>Customer</a:t>
                      </a:r>
                      <a:r>
                        <a:rPr lang="en-US" baseline="0" dirty="0" smtClean="0">
                          <a:latin typeface="Helvetica" charset="0"/>
                          <a:ea typeface="Helvetica" charset="0"/>
                          <a:cs typeface="Helvetica" charset="0"/>
                        </a:rPr>
                        <a:t> </a:t>
                      </a:r>
                      <a:r>
                        <a:rPr lang="en-US" dirty="0" smtClean="0">
                          <a:latin typeface="Helvetica" charset="0"/>
                          <a:ea typeface="Helvetica" charset="0"/>
                          <a:cs typeface="Helvetica" charset="0"/>
                        </a:rPr>
                        <a:t>Acquisition</a:t>
                      </a:r>
                    </a:p>
                  </a:txBody>
                  <a:tcPr/>
                </a:tc>
                <a:tc>
                  <a:txBody>
                    <a:bodyPr/>
                    <a:lstStyle/>
                    <a:p>
                      <a:r>
                        <a:rPr lang="en-US" dirty="0" smtClean="0">
                          <a:latin typeface="Helvetica" charset="0"/>
                          <a:ea typeface="Helvetica" charset="0"/>
                          <a:cs typeface="Helvetica" charset="0"/>
                          <a:sym typeface="Zapf Dingbats"/>
                        </a:rPr>
                        <a:t>✔</a:t>
                      </a:r>
                      <a:endParaRPr lang="en-US" dirty="0">
                        <a:latin typeface="Helvetica" charset="0"/>
                        <a:ea typeface="Helvetica" charset="0"/>
                        <a:cs typeface="Helvetica"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charset="0"/>
                          <a:ea typeface="Helvetica" charset="0"/>
                          <a:cs typeface="Helvetica" charset="0"/>
                          <a:sym typeface="Zapf Dingbats"/>
                        </a:rPr>
                        <a:t>✔</a:t>
                      </a:r>
                      <a:endParaRPr lang="en-US" dirty="0" smtClean="0">
                        <a:latin typeface="Helvetica" charset="0"/>
                        <a:ea typeface="Helvetica" charset="0"/>
                        <a:cs typeface="Helvetica"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charset="0"/>
                          <a:ea typeface="Helvetica" charset="0"/>
                          <a:cs typeface="Helvetica" charset="0"/>
                          <a:sym typeface="Zapf Dingbats"/>
                        </a:rPr>
                        <a:t>✔</a:t>
                      </a:r>
                      <a:endParaRPr lang="en-US" dirty="0" smtClean="0">
                        <a:latin typeface="Helvetica" charset="0"/>
                        <a:ea typeface="Helvetica" charset="0"/>
                        <a:cs typeface="Helvetica"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charset="0"/>
                          <a:ea typeface="Helvetica" charset="0"/>
                          <a:cs typeface="Helvetica" charset="0"/>
                          <a:sym typeface="Zapf Dingbats"/>
                        </a:rPr>
                        <a:t>✔</a:t>
                      </a:r>
                      <a:endParaRPr lang="en-US" dirty="0" smtClean="0">
                        <a:latin typeface="Helvetica" charset="0"/>
                        <a:ea typeface="Helvetica" charset="0"/>
                        <a:cs typeface="Helvetica"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charset="0"/>
                          <a:ea typeface="Helvetica" charset="0"/>
                          <a:cs typeface="Helvetica" charset="0"/>
                          <a:sym typeface="Zapf Dingbats"/>
                        </a:rPr>
                        <a:t>✔</a:t>
                      </a:r>
                      <a:endParaRPr lang="en-US" dirty="0" smtClean="0">
                        <a:latin typeface="Helvetica" charset="0"/>
                        <a:ea typeface="Helvetica" charset="0"/>
                        <a:cs typeface="Helvetica" charset="0"/>
                      </a:endParaRPr>
                    </a:p>
                  </a:txBody>
                  <a:tcPr/>
                </a:tc>
              </a:tr>
              <a:tr h="383828">
                <a:tc>
                  <a:txBody>
                    <a:bodyPr/>
                    <a:lstStyle/>
                    <a:p>
                      <a:r>
                        <a:rPr lang="en-US" dirty="0" smtClean="0">
                          <a:latin typeface="Helvetica" charset="0"/>
                          <a:ea typeface="Helvetica" charset="0"/>
                          <a:cs typeface="Helvetica" charset="0"/>
                        </a:rPr>
                        <a:t>PII</a:t>
                      </a:r>
                      <a:endParaRPr lang="en-US" dirty="0">
                        <a:latin typeface="Helvetica" charset="0"/>
                        <a:ea typeface="Helvetica" charset="0"/>
                        <a:cs typeface="Helvetica" charset="0"/>
                      </a:endParaRPr>
                    </a:p>
                  </a:txBody>
                  <a:tcPr/>
                </a:tc>
                <a:tc>
                  <a:txBody>
                    <a:bodyPr/>
                    <a:lstStyle/>
                    <a:p>
                      <a:r>
                        <a:rPr lang="en-US" dirty="0" smtClean="0">
                          <a:latin typeface="Helvetica" charset="0"/>
                          <a:ea typeface="Helvetica" charset="0"/>
                          <a:cs typeface="Helvetica" charset="0"/>
                          <a:sym typeface="Zapf Dingbats"/>
                        </a:rPr>
                        <a:t>✔</a:t>
                      </a:r>
                      <a:endParaRPr lang="en-US" dirty="0">
                        <a:latin typeface="Helvetica" charset="0"/>
                        <a:ea typeface="Helvetica" charset="0"/>
                        <a:cs typeface="Helvetica" charset="0"/>
                      </a:endParaRPr>
                    </a:p>
                  </a:txBody>
                  <a:tcPr/>
                </a:tc>
                <a:tc>
                  <a:txBody>
                    <a:bodyPr/>
                    <a:lstStyle/>
                    <a:p>
                      <a:r>
                        <a:rPr lang="en-US" dirty="0" smtClean="0">
                          <a:latin typeface="Helvetica" charset="0"/>
                          <a:ea typeface="Helvetica" charset="0"/>
                          <a:cs typeface="Helvetica" charset="0"/>
                          <a:sym typeface="Zapf Dingbats"/>
                        </a:rPr>
                        <a:t>✔</a:t>
                      </a:r>
                      <a:endParaRPr lang="en-US" dirty="0">
                        <a:latin typeface="Helvetica" charset="0"/>
                        <a:ea typeface="Helvetica" charset="0"/>
                        <a:cs typeface="Helvetica" charset="0"/>
                      </a:endParaRPr>
                    </a:p>
                  </a:txBody>
                  <a:tcPr/>
                </a:tc>
                <a:tc>
                  <a:txBody>
                    <a:bodyPr/>
                    <a:lstStyle/>
                    <a:p>
                      <a:r>
                        <a:rPr lang="en-US" dirty="0" smtClean="0">
                          <a:latin typeface="Helvetica" charset="0"/>
                          <a:ea typeface="Helvetica" charset="0"/>
                          <a:cs typeface="Helvetica" charset="0"/>
                          <a:sym typeface="Zapf Dingbats"/>
                        </a:rPr>
                        <a:t>✔</a:t>
                      </a:r>
                      <a:endParaRPr lang="en-US" dirty="0">
                        <a:latin typeface="Helvetica" charset="0"/>
                        <a:ea typeface="Helvetica" charset="0"/>
                        <a:cs typeface="Helvetica"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charset="0"/>
                          <a:ea typeface="Helvetica" charset="0"/>
                          <a:cs typeface="Helvetica" charset="0"/>
                          <a:sym typeface="Zapf Dingbats"/>
                        </a:rPr>
                        <a:t>✔</a:t>
                      </a:r>
                      <a:endParaRPr lang="en-US" dirty="0" smtClean="0">
                        <a:latin typeface="Helvetica" charset="0"/>
                        <a:ea typeface="Helvetica" charset="0"/>
                        <a:cs typeface="Helvetica"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charset="0"/>
                          <a:ea typeface="Helvetica" charset="0"/>
                          <a:cs typeface="Helvetica" charset="0"/>
                          <a:sym typeface="Zapf Dingbats"/>
                        </a:rPr>
                        <a:t>✔</a:t>
                      </a:r>
                      <a:endParaRPr lang="en-US" dirty="0" smtClean="0">
                        <a:latin typeface="Helvetica" charset="0"/>
                        <a:ea typeface="Helvetica" charset="0"/>
                        <a:cs typeface="Helvetica" charset="0"/>
                      </a:endParaRPr>
                    </a:p>
                  </a:txBody>
                  <a:tcPr/>
                </a:tc>
              </a:tr>
              <a:tr h="383828">
                <a:tc>
                  <a:txBody>
                    <a:bodyPr/>
                    <a:lstStyle/>
                    <a:p>
                      <a:r>
                        <a:rPr lang="en-US" dirty="0" smtClean="0">
                          <a:latin typeface="Helvetica" charset="0"/>
                          <a:ea typeface="Helvetica" charset="0"/>
                          <a:cs typeface="Helvetica" charset="0"/>
                        </a:rPr>
                        <a:t>Permit fee</a:t>
                      </a:r>
                      <a:endParaRPr lang="en-US" dirty="0">
                        <a:latin typeface="Helvetica" charset="0"/>
                        <a:ea typeface="Helvetica" charset="0"/>
                        <a:cs typeface="Helvetica" charset="0"/>
                      </a:endParaRPr>
                    </a:p>
                  </a:txBody>
                  <a:tcPr/>
                </a:tc>
                <a:tc>
                  <a:txBody>
                    <a:bodyPr/>
                    <a:lstStyle/>
                    <a:p>
                      <a:endParaRPr lang="en-US" dirty="0">
                        <a:latin typeface="Helvetica" charset="0"/>
                        <a:ea typeface="Helvetica" charset="0"/>
                        <a:cs typeface="Helvetica" charset="0"/>
                      </a:endParaRPr>
                    </a:p>
                  </a:txBody>
                  <a:tcPr/>
                </a:tc>
                <a:tc>
                  <a:txBody>
                    <a:bodyPr/>
                    <a:lstStyle/>
                    <a:p>
                      <a:r>
                        <a:rPr lang="en-US" dirty="0" smtClean="0">
                          <a:latin typeface="Helvetica" charset="0"/>
                          <a:ea typeface="Helvetica" charset="0"/>
                          <a:cs typeface="Helvetica" charset="0"/>
                          <a:sym typeface="Zapf Dingbats"/>
                        </a:rPr>
                        <a:t>✔</a:t>
                      </a:r>
                      <a:endParaRPr lang="en-US" dirty="0">
                        <a:latin typeface="Helvetica" charset="0"/>
                        <a:ea typeface="Helvetica" charset="0"/>
                        <a:cs typeface="Helvetica" charset="0"/>
                      </a:endParaRPr>
                    </a:p>
                  </a:txBody>
                  <a:tcPr/>
                </a:tc>
                <a:tc>
                  <a:txBody>
                    <a:bodyPr/>
                    <a:lstStyle/>
                    <a:p>
                      <a:endParaRPr lang="en-US" dirty="0">
                        <a:latin typeface="Helvetica" charset="0"/>
                        <a:ea typeface="Helvetica" charset="0"/>
                        <a:cs typeface="Helvetica" charset="0"/>
                      </a:endParaRPr>
                    </a:p>
                  </a:txBody>
                  <a:tcPr/>
                </a:tc>
                <a:tc>
                  <a:txBody>
                    <a:bodyPr/>
                    <a:lstStyle/>
                    <a:p>
                      <a:endParaRPr lang="en-US" dirty="0">
                        <a:latin typeface="Helvetica" charset="0"/>
                        <a:ea typeface="Helvetica" charset="0"/>
                        <a:cs typeface="Helvetica" charset="0"/>
                      </a:endParaRPr>
                    </a:p>
                  </a:txBody>
                  <a:tcPr/>
                </a:tc>
                <a:tc>
                  <a:txBody>
                    <a:bodyPr/>
                    <a:lstStyle/>
                    <a:p>
                      <a:endParaRPr lang="en-US" dirty="0">
                        <a:latin typeface="Helvetica" charset="0"/>
                        <a:ea typeface="Helvetica" charset="0"/>
                        <a:cs typeface="Helvetica" charset="0"/>
                      </a:endParaRPr>
                    </a:p>
                  </a:txBody>
                  <a:tcPr/>
                </a:tc>
              </a:tr>
              <a:tr h="38382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charset="0"/>
                          <a:ea typeface="Helvetica" charset="0"/>
                          <a:cs typeface="Helvetica" charset="0"/>
                        </a:rPr>
                        <a:t>Installation Labor</a:t>
                      </a:r>
                    </a:p>
                  </a:txBody>
                  <a:tcPr/>
                </a:tc>
                <a:tc>
                  <a:txBody>
                    <a:bodyPr/>
                    <a:lstStyle/>
                    <a:p>
                      <a:r>
                        <a:rPr lang="en-US" dirty="0" smtClean="0">
                          <a:latin typeface="Helvetica" charset="0"/>
                          <a:ea typeface="Helvetica" charset="0"/>
                          <a:cs typeface="Helvetica" charset="0"/>
                          <a:sym typeface="Zapf Dingbats"/>
                        </a:rPr>
                        <a:t>✔</a:t>
                      </a:r>
                      <a:endParaRPr lang="en-US" dirty="0">
                        <a:latin typeface="Helvetica" charset="0"/>
                        <a:ea typeface="Helvetica" charset="0"/>
                        <a:cs typeface="Helvetica"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charset="0"/>
                          <a:ea typeface="Helvetica" charset="0"/>
                          <a:cs typeface="Helvetica" charset="0"/>
                          <a:sym typeface="Zapf Dingbats"/>
                        </a:rPr>
                        <a:t>✔</a:t>
                      </a:r>
                      <a:endParaRPr lang="en-US" dirty="0" smtClean="0">
                        <a:latin typeface="Helvetica" charset="0"/>
                        <a:ea typeface="Helvetica" charset="0"/>
                        <a:cs typeface="Helvetica"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charset="0"/>
                          <a:ea typeface="Helvetica" charset="0"/>
                          <a:cs typeface="Helvetica" charset="0"/>
                          <a:sym typeface="Zapf Dingbats"/>
                        </a:rPr>
                        <a:t>✔</a:t>
                      </a:r>
                      <a:endParaRPr lang="en-US" dirty="0" smtClean="0">
                        <a:latin typeface="Helvetica" charset="0"/>
                        <a:ea typeface="Helvetica" charset="0"/>
                        <a:cs typeface="Helvetica"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charset="0"/>
                          <a:ea typeface="Helvetica" charset="0"/>
                          <a:cs typeface="Helvetica" charset="0"/>
                          <a:sym typeface="Zapf Dingbats"/>
                        </a:rPr>
                        <a:t>✔</a:t>
                      </a:r>
                      <a:endParaRPr lang="en-US" dirty="0" smtClean="0">
                        <a:latin typeface="Helvetica" charset="0"/>
                        <a:ea typeface="Helvetica" charset="0"/>
                        <a:cs typeface="Helvetica"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charset="0"/>
                          <a:ea typeface="Helvetica" charset="0"/>
                          <a:cs typeface="Helvetica" charset="0"/>
                          <a:sym typeface="Zapf Dingbats"/>
                        </a:rPr>
                        <a:t>✔</a:t>
                      </a:r>
                      <a:endParaRPr lang="en-US" dirty="0" smtClean="0">
                        <a:latin typeface="Helvetica" charset="0"/>
                        <a:ea typeface="Helvetica" charset="0"/>
                        <a:cs typeface="Helvetica" charset="0"/>
                      </a:endParaRPr>
                    </a:p>
                  </a:txBody>
                  <a:tcPr/>
                </a:tc>
              </a:tr>
              <a:tr h="383828">
                <a:tc>
                  <a:txBody>
                    <a:bodyPr/>
                    <a:lstStyle/>
                    <a:p>
                      <a:r>
                        <a:rPr lang="en-US" dirty="0" smtClean="0">
                          <a:latin typeface="Helvetica" charset="0"/>
                          <a:ea typeface="Helvetica" charset="0"/>
                          <a:cs typeface="Helvetica" charset="0"/>
                        </a:rPr>
                        <a:t>Finance</a:t>
                      </a:r>
                      <a:endParaRPr lang="en-US" dirty="0">
                        <a:latin typeface="Helvetica" charset="0"/>
                        <a:ea typeface="Helvetica" charset="0"/>
                        <a:cs typeface="Helvetica"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charset="0"/>
                          <a:ea typeface="Helvetica" charset="0"/>
                          <a:cs typeface="Helvetica" charset="0"/>
                          <a:sym typeface="Zapf Dingbats"/>
                        </a:rPr>
                        <a:t>✔</a:t>
                      </a:r>
                      <a:endParaRPr lang="en-US" dirty="0" smtClean="0">
                        <a:latin typeface="Helvetica" charset="0"/>
                        <a:ea typeface="Helvetica" charset="0"/>
                        <a:cs typeface="Helvetica" charset="0"/>
                      </a:endParaRPr>
                    </a:p>
                  </a:txBody>
                  <a:tcPr/>
                </a:tc>
                <a:tc>
                  <a:txBody>
                    <a:bodyPr/>
                    <a:lstStyle/>
                    <a:p>
                      <a:endParaRPr lang="en-US" dirty="0">
                        <a:latin typeface="Helvetica" charset="0"/>
                        <a:ea typeface="Helvetica" charset="0"/>
                        <a:cs typeface="Helvetica" charset="0"/>
                      </a:endParaRPr>
                    </a:p>
                  </a:txBody>
                  <a:tcPr/>
                </a:tc>
                <a:tc>
                  <a:txBody>
                    <a:bodyPr/>
                    <a:lstStyle/>
                    <a:p>
                      <a:endParaRPr lang="en-US" dirty="0">
                        <a:latin typeface="Helvetica" charset="0"/>
                        <a:ea typeface="Helvetica" charset="0"/>
                        <a:cs typeface="Helvetica"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charset="0"/>
                          <a:ea typeface="Helvetica" charset="0"/>
                          <a:cs typeface="Helvetica" charset="0"/>
                          <a:sym typeface="Zapf Dingbats"/>
                        </a:rPr>
                        <a:t>✔</a:t>
                      </a:r>
                      <a:endParaRPr lang="en-US" dirty="0" smtClean="0">
                        <a:latin typeface="Helvetica" charset="0"/>
                        <a:ea typeface="Helvetica" charset="0"/>
                        <a:cs typeface="Helvetica"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charset="0"/>
                          <a:ea typeface="Helvetica" charset="0"/>
                          <a:cs typeface="Helvetica" charset="0"/>
                          <a:sym typeface="Zapf Dingbats"/>
                        </a:rPr>
                        <a:t>✔</a:t>
                      </a:r>
                      <a:endParaRPr lang="en-US" dirty="0" smtClean="0">
                        <a:latin typeface="Helvetica" charset="0"/>
                        <a:ea typeface="Helvetica" charset="0"/>
                        <a:cs typeface="Helvetica" charset="0"/>
                      </a:endParaRPr>
                    </a:p>
                  </a:txBody>
                  <a:tcPr/>
                </a:tc>
              </a:tr>
              <a:tr h="38382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charset="0"/>
                          <a:ea typeface="Helvetica" charset="0"/>
                          <a:cs typeface="Helvetica" charset="0"/>
                        </a:rPr>
                        <a:t>Sales Tax</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latin typeface="Helvetica" charset="0"/>
                        <a:ea typeface="Helvetica" charset="0"/>
                        <a:cs typeface="Helvetica"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charset="0"/>
                          <a:ea typeface="Helvetica" charset="0"/>
                          <a:cs typeface="Helvetica" charset="0"/>
                          <a:sym typeface="Zapf Dingbats"/>
                        </a:rPr>
                        <a:t>✔</a:t>
                      </a:r>
                      <a:endParaRPr lang="en-US" dirty="0" smtClean="0">
                        <a:latin typeface="Helvetica" charset="0"/>
                        <a:ea typeface="Helvetica" charset="0"/>
                        <a:cs typeface="Helvetica" charset="0"/>
                      </a:endParaRPr>
                    </a:p>
                  </a:txBody>
                  <a:tcPr/>
                </a:tc>
                <a:tc>
                  <a:txBody>
                    <a:bodyPr/>
                    <a:lstStyle/>
                    <a:p>
                      <a:r>
                        <a:rPr lang="en-US" dirty="0" smtClean="0">
                          <a:latin typeface="Helvetica" charset="0"/>
                          <a:ea typeface="Helvetica" charset="0"/>
                          <a:cs typeface="Helvetica" charset="0"/>
                          <a:sym typeface="Zapf Dingbats"/>
                        </a:rPr>
                        <a:t>✔</a:t>
                      </a:r>
                      <a:endParaRPr lang="en-US" dirty="0">
                        <a:latin typeface="Helvetica" charset="0"/>
                        <a:ea typeface="Helvetica" charset="0"/>
                        <a:cs typeface="Helvetica" charset="0"/>
                      </a:endParaRPr>
                    </a:p>
                  </a:txBody>
                  <a:tcPr/>
                </a:tc>
                <a:tc>
                  <a:txBody>
                    <a:bodyPr/>
                    <a:lstStyle/>
                    <a:p>
                      <a:endParaRPr lang="en-US" dirty="0">
                        <a:latin typeface="Helvetica" charset="0"/>
                        <a:ea typeface="Helvetica" charset="0"/>
                        <a:cs typeface="Helvetica" charset="0"/>
                      </a:endParaRPr>
                    </a:p>
                  </a:txBody>
                  <a:tcPr/>
                </a:tc>
                <a:tc>
                  <a:txBody>
                    <a:bodyPr/>
                    <a:lstStyle/>
                    <a:p>
                      <a:endParaRPr lang="en-US" dirty="0">
                        <a:latin typeface="Helvetica" charset="0"/>
                        <a:ea typeface="Helvetica" charset="0"/>
                        <a:cs typeface="Helvetica" charset="0"/>
                      </a:endParaRPr>
                    </a:p>
                  </a:txBody>
                  <a:tcPr/>
                </a:tc>
              </a:tr>
              <a:tr h="383828">
                <a:tc>
                  <a:txBody>
                    <a:bodyPr/>
                    <a:lstStyle/>
                    <a:p>
                      <a:r>
                        <a:rPr lang="en-US" dirty="0" smtClean="0">
                          <a:latin typeface="Helvetica" charset="0"/>
                          <a:ea typeface="Helvetica" charset="0"/>
                          <a:cs typeface="Helvetica" charset="0"/>
                        </a:rPr>
                        <a:t>Transaction cost</a:t>
                      </a:r>
                      <a:endParaRPr lang="en-US" dirty="0">
                        <a:latin typeface="Helvetica" charset="0"/>
                        <a:ea typeface="Helvetica" charset="0"/>
                        <a:cs typeface="Helvetica" charset="0"/>
                      </a:endParaRPr>
                    </a:p>
                  </a:txBody>
                  <a:tcPr/>
                </a:tc>
                <a:tc>
                  <a:txBody>
                    <a:bodyPr/>
                    <a:lstStyle/>
                    <a:p>
                      <a:endParaRPr lang="en-US" dirty="0">
                        <a:latin typeface="Helvetica" charset="0"/>
                        <a:ea typeface="Helvetica" charset="0"/>
                        <a:cs typeface="Helvetica" charset="0"/>
                      </a:endParaRPr>
                    </a:p>
                  </a:txBody>
                  <a:tcPr/>
                </a:tc>
                <a:tc>
                  <a:txBody>
                    <a:bodyPr/>
                    <a:lstStyle/>
                    <a:p>
                      <a:r>
                        <a:rPr lang="en-US" dirty="0" smtClean="0">
                          <a:latin typeface="Helvetica" charset="0"/>
                          <a:ea typeface="Helvetica" charset="0"/>
                          <a:cs typeface="Helvetica" charset="0"/>
                          <a:sym typeface="Zapf Dingbats"/>
                        </a:rPr>
                        <a:t>✔</a:t>
                      </a:r>
                      <a:endParaRPr lang="en-US" dirty="0">
                        <a:latin typeface="Helvetica" charset="0"/>
                        <a:ea typeface="Helvetica" charset="0"/>
                        <a:cs typeface="Helvetica" charset="0"/>
                      </a:endParaRPr>
                    </a:p>
                  </a:txBody>
                  <a:tcPr/>
                </a:tc>
                <a:tc>
                  <a:txBody>
                    <a:bodyPr/>
                    <a:lstStyle/>
                    <a:p>
                      <a:endParaRPr lang="en-US" dirty="0">
                        <a:latin typeface="Helvetica" charset="0"/>
                        <a:ea typeface="Helvetica" charset="0"/>
                        <a:cs typeface="Helvetica" charset="0"/>
                      </a:endParaRPr>
                    </a:p>
                  </a:txBody>
                  <a:tcPr/>
                </a:tc>
                <a:tc>
                  <a:txBody>
                    <a:bodyPr/>
                    <a:lstStyle/>
                    <a:p>
                      <a:endParaRPr lang="en-US" dirty="0">
                        <a:latin typeface="Helvetica" charset="0"/>
                        <a:ea typeface="Helvetica" charset="0"/>
                        <a:cs typeface="Helvetica" charset="0"/>
                      </a:endParaRPr>
                    </a:p>
                  </a:txBody>
                  <a:tcPr/>
                </a:tc>
                <a:tc>
                  <a:txBody>
                    <a:bodyPr/>
                    <a:lstStyle/>
                    <a:p>
                      <a:endParaRPr lang="en-US" dirty="0">
                        <a:latin typeface="Helvetica" charset="0"/>
                        <a:ea typeface="Helvetica" charset="0"/>
                        <a:cs typeface="Helvetica" charset="0"/>
                      </a:endParaRPr>
                    </a:p>
                  </a:txBody>
                  <a:tcPr/>
                </a:tc>
              </a:tr>
              <a:tr h="383828">
                <a:tc>
                  <a:txBody>
                    <a:bodyPr/>
                    <a:lstStyle/>
                    <a:p>
                      <a:r>
                        <a:rPr lang="en-US" dirty="0" smtClean="0">
                          <a:latin typeface="Helvetica" charset="0"/>
                          <a:ea typeface="Helvetica" charset="0"/>
                          <a:cs typeface="Helvetica" charset="0"/>
                        </a:rPr>
                        <a:t>Profit margin</a:t>
                      </a:r>
                      <a:endParaRPr lang="en-US" dirty="0">
                        <a:latin typeface="Helvetica" charset="0"/>
                        <a:ea typeface="Helvetica" charset="0"/>
                        <a:cs typeface="Helvetica" charset="0"/>
                      </a:endParaRPr>
                    </a:p>
                  </a:txBody>
                  <a:tcPr/>
                </a:tc>
                <a:tc>
                  <a:txBody>
                    <a:bodyPr/>
                    <a:lstStyle/>
                    <a:p>
                      <a:endParaRPr lang="en-US" dirty="0">
                        <a:latin typeface="Helvetica" charset="0"/>
                        <a:ea typeface="Helvetica" charset="0"/>
                        <a:cs typeface="Helvetica" charset="0"/>
                      </a:endParaRPr>
                    </a:p>
                  </a:txBody>
                  <a:tcPr/>
                </a:tc>
                <a:tc>
                  <a:txBody>
                    <a:bodyPr/>
                    <a:lstStyle/>
                    <a:p>
                      <a:r>
                        <a:rPr lang="en-US" dirty="0" smtClean="0">
                          <a:latin typeface="Helvetica" charset="0"/>
                          <a:ea typeface="Helvetica" charset="0"/>
                          <a:cs typeface="Helvetica" charset="0"/>
                          <a:sym typeface="Zapf Dingbats"/>
                        </a:rPr>
                        <a:t>✔</a:t>
                      </a:r>
                      <a:endParaRPr lang="en-US" dirty="0">
                        <a:latin typeface="Helvetica" charset="0"/>
                        <a:ea typeface="Helvetica" charset="0"/>
                        <a:cs typeface="Helvetica" charset="0"/>
                      </a:endParaRPr>
                    </a:p>
                  </a:txBody>
                  <a:tcPr/>
                </a:tc>
                <a:tc>
                  <a:txBody>
                    <a:bodyPr/>
                    <a:lstStyle/>
                    <a:p>
                      <a:endParaRPr lang="en-US" dirty="0">
                        <a:latin typeface="Helvetica" charset="0"/>
                        <a:ea typeface="Helvetica" charset="0"/>
                        <a:cs typeface="Helvetica"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charset="0"/>
                          <a:ea typeface="Helvetica" charset="0"/>
                          <a:cs typeface="Helvetica" charset="0"/>
                          <a:sym typeface="Zapf Dingbats"/>
                        </a:rPr>
                        <a:t>✔</a:t>
                      </a:r>
                      <a:endParaRPr lang="en-US" dirty="0" smtClean="0">
                        <a:latin typeface="Helvetica" charset="0"/>
                        <a:ea typeface="Helvetica" charset="0"/>
                        <a:cs typeface="Helvetica" charset="0"/>
                      </a:endParaRPr>
                    </a:p>
                  </a:txBody>
                  <a:tcPr/>
                </a:tc>
                <a:tc>
                  <a:txBody>
                    <a:bodyPr/>
                    <a:lstStyle/>
                    <a:p>
                      <a:endParaRPr lang="en-US" dirty="0">
                        <a:latin typeface="Helvetica" charset="0"/>
                        <a:ea typeface="Helvetica" charset="0"/>
                        <a:cs typeface="Helvetica" charset="0"/>
                      </a:endParaRPr>
                    </a:p>
                  </a:txBody>
                  <a:tcPr/>
                </a:tc>
              </a:tr>
              <a:tr h="383828">
                <a:tc>
                  <a:txBody>
                    <a:bodyPr/>
                    <a:lstStyle/>
                    <a:p>
                      <a:r>
                        <a:rPr lang="en-US" dirty="0" smtClean="0">
                          <a:latin typeface="Helvetica" charset="0"/>
                          <a:ea typeface="Helvetica" charset="0"/>
                          <a:cs typeface="Helvetica" charset="0"/>
                        </a:rPr>
                        <a:t>Indirect costs</a:t>
                      </a:r>
                      <a:endParaRPr lang="en-US" dirty="0">
                        <a:latin typeface="Helvetica" charset="0"/>
                        <a:ea typeface="Helvetica" charset="0"/>
                        <a:cs typeface="Helvetica" charset="0"/>
                      </a:endParaRPr>
                    </a:p>
                  </a:txBody>
                  <a:tcPr/>
                </a:tc>
                <a:tc>
                  <a:txBody>
                    <a:bodyPr/>
                    <a:lstStyle/>
                    <a:p>
                      <a:endParaRPr lang="en-US" dirty="0">
                        <a:latin typeface="Helvetica" charset="0"/>
                        <a:ea typeface="Helvetica" charset="0"/>
                        <a:cs typeface="Helvetica" charset="0"/>
                      </a:endParaRPr>
                    </a:p>
                  </a:txBody>
                  <a:tcPr/>
                </a:tc>
                <a:tc>
                  <a:txBody>
                    <a:bodyPr/>
                    <a:lstStyle/>
                    <a:p>
                      <a:r>
                        <a:rPr lang="en-US" dirty="0" smtClean="0">
                          <a:latin typeface="Helvetica" charset="0"/>
                          <a:ea typeface="Helvetica" charset="0"/>
                          <a:cs typeface="Helvetica" charset="0"/>
                          <a:sym typeface="Zapf Dingbats"/>
                        </a:rPr>
                        <a:t>✔</a:t>
                      </a:r>
                      <a:endParaRPr lang="en-US" dirty="0">
                        <a:latin typeface="Helvetica" charset="0"/>
                        <a:ea typeface="Helvetica" charset="0"/>
                        <a:cs typeface="Helvetica" charset="0"/>
                      </a:endParaRPr>
                    </a:p>
                  </a:txBody>
                  <a:tcPr/>
                </a:tc>
                <a:tc>
                  <a:txBody>
                    <a:bodyPr/>
                    <a:lstStyle/>
                    <a:p>
                      <a:endParaRPr lang="en-US" dirty="0">
                        <a:latin typeface="Helvetica" charset="0"/>
                        <a:ea typeface="Helvetica" charset="0"/>
                        <a:cs typeface="Helvetica" charset="0"/>
                      </a:endParaRPr>
                    </a:p>
                  </a:txBody>
                  <a:tcPr/>
                </a:tc>
                <a:tc>
                  <a:txBody>
                    <a:bodyPr/>
                    <a:lstStyle/>
                    <a:p>
                      <a:endParaRPr lang="en-US" dirty="0">
                        <a:latin typeface="Helvetica" charset="0"/>
                        <a:ea typeface="Helvetica" charset="0"/>
                        <a:cs typeface="Helvetica" charset="0"/>
                      </a:endParaRPr>
                    </a:p>
                  </a:txBody>
                  <a:tcPr/>
                </a:tc>
                <a:tc>
                  <a:txBody>
                    <a:bodyPr/>
                    <a:lstStyle/>
                    <a:p>
                      <a:endParaRPr lang="en-US" dirty="0">
                        <a:latin typeface="Helvetica" charset="0"/>
                        <a:ea typeface="Helvetica" charset="0"/>
                        <a:cs typeface="Helvetica" charset="0"/>
                      </a:endParaRPr>
                    </a:p>
                  </a:txBody>
                  <a:tcPr/>
                </a:tc>
              </a:tr>
              <a:tr h="383828">
                <a:tc>
                  <a:txBody>
                    <a:bodyPr/>
                    <a:lstStyle/>
                    <a:p>
                      <a:r>
                        <a:rPr lang="en-US" dirty="0" smtClean="0">
                          <a:latin typeface="Helvetica" charset="0"/>
                          <a:ea typeface="Helvetica" charset="0"/>
                          <a:cs typeface="Helvetica" charset="0"/>
                        </a:rPr>
                        <a:t>Supply chain</a:t>
                      </a:r>
                      <a:endParaRPr lang="en-US" dirty="0">
                        <a:latin typeface="Helvetica" charset="0"/>
                        <a:ea typeface="Helvetica" charset="0"/>
                        <a:cs typeface="Helvetica" charset="0"/>
                      </a:endParaRPr>
                    </a:p>
                  </a:txBody>
                  <a:tcPr/>
                </a:tc>
                <a:tc>
                  <a:txBody>
                    <a:bodyPr/>
                    <a:lstStyle/>
                    <a:p>
                      <a:endParaRPr lang="en-US" dirty="0">
                        <a:latin typeface="Helvetica" charset="0"/>
                        <a:ea typeface="Helvetica" charset="0"/>
                        <a:cs typeface="Helvetica" charset="0"/>
                      </a:endParaRPr>
                    </a:p>
                  </a:txBody>
                  <a:tcPr/>
                </a:tc>
                <a:tc>
                  <a:txBody>
                    <a:bodyPr/>
                    <a:lstStyle/>
                    <a:p>
                      <a:r>
                        <a:rPr lang="en-US" dirty="0" smtClean="0">
                          <a:latin typeface="Helvetica" charset="0"/>
                          <a:ea typeface="Helvetica" charset="0"/>
                          <a:cs typeface="Helvetica" charset="0"/>
                          <a:sym typeface="Zapf Dingbats"/>
                        </a:rPr>
                        <a:t>✔</a:t>
                      </a:r>
                      <a:endParaRPr lang="en-US" dirty="0">
                        <a:latin typeface="Helvetica" charset="0"/>
                        <a:ea typeface="Helvetica" charset="0"/>
                        <a:cs typeface="Helvetica" charset="0"/>
                      </a:endParaRPr>
                    </a:p>
                  </a:txBody>
                  <a:tcPr/>
                </a:tc>
                <a:tc>
                  <a:txBody>
                    <a:bodyPr/>
                    <a:lstStyle/>
                    <a:p>
                      <a:endParaRPr lang="en-US" dirty="0">
                        <a:latin typeface="Helvetica" charset="0"/>
                        <a:ea typeface="Helvetica" charset="0"/>
                        <a:cs typeface="Helvetica" charset="0"/>
                      </a:endParaRPr>
                    </a:p>
                  </a:txBody>
                  <a:tcPr/>
                </a:tc>
                <a:tc>
                  <a:txBody>
                    <a:bodyPr/>
                    <a:lstStyle/>
                    <a:p>
                      <a:endParaRPr lang="en-US" dirty="0">
                        <a:latin typeface="Helvetica" charset="0"/>
                        <a:ea typeface="Helvetica" charset="0"/>
                        <a:cs typeface="Helvetica" charset="0"/>
                      </a:endParaRPr>
                    </a:p>
                  </a:txBody>
                  <a:tcPr/>
                </a:tc>
                <a:tc>
                  <a:txBody>
                    <a:bodyPr/>
                    <a:lstStyle/>
                    <a:p>
                      <a:endParaRPr lang="en-US" dirty="0">
                        <a:latin typeface="Helvetica" charset="0"/>
                        <a:ea typeface="Helvetica" charset="0"/>
                        <a:cs typeface="Helvetica" charset="0"/>
                      </a:endParaRPr>
                    </a:p>
                  </a:txBody>
                  <a:tcPr/>
                </a:tc>
              </a:tr>
              <a:tr h="67169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charset="0"/>
                          <a:ea typeface="Helvetica" charset="0"/>
                          <a:cs typeface="Helvetica" charset="0"/>
                        </a:rPr>
                        <a:t>Other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charset="0"/>
                          <a:ea typeface="Helvetica" charset="0"/>
                          <a:cs typeface="Helvetica" charset="0"/>
                          <a:sym typeface="Zapf Dingbats"/>
                        </a:rPr>
                        <a:t>✔</a:t>
                      </a:r>
                      <a:r>
                        <a:rPr lang="en-US" baseline="0" dirty="0" smtClean="0">
                          <a:latin typeface="Helvetica" charset="0"/>
                          <a:ea typeface="Helvetica" charset="0"/>
                          <a:cs typeface="Helvetica" charset="0"/>
                          <a:sym typeface="Zapf Dingbats"/>
                        </a:rPr>
                        <a:t> (</a:t>
                      </a:r>
                      <a:r>
                        <a:rPr lang="en-US" dirty="0" smtClean="0">
                          <a:latin typeface="Helvetica" charset="0"/>
                          <a:ea typeface="Helvetica" charset="0"/>
                          <a:cs typeface="Helvetica" charset="0"/>
                        </a:rPr>
                        <a:t>profit, overhead)</a:t>
                      </a:r>
                    </a:p>
                  </a:txBody>
                  <a:tcPr/>
                </a:tc>
                <a:tc>
                  <a:txBody>
                    <a:bodyPr/>
                    <a:lstStyle/>
                    <a:p>
                      <a:endParaRPr lang="en-US" dirty="0">
                        <a:latin typeface="Helvetica" charset="0"/>
                        <a:ea typeface="Helvetica" charset="0"/>
                        <a:cs typeface="Helvetica"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charset="0"/>
                          <a:ea typeface="Helvetica" charset="0"/>
                          <a:cs typeface="Helvetica" charset="0"/>
                        </a:rPr>
                        <a:t>System Design</a:t>
                      </a:r>
                    </a:p>
                  </a:txBody>
                  <a:tcPr/>
                </a:tc>
                <a:tc>
                  <a:txBody>
                    <a:bodyPr/>
                    <a:lstStyle/>
                    <a:p>
                      <a:endParaRPr lang="en-US" dirty="0">
                        <a:latin typeface="Helvetica" charset="0"/>
                        <a:ea typeface="Helvetica" charset="0"/>
                        <a:cs typeface="Helvetica" charset="0"/>
                      </a:endParaRPr>
                    </a:p>
                  </a:txBody>
                  <a:tcPr/>
                </a:tc>
                <a:tc>
                  <a:txBody>
                    <a:bodyPr/>
                    <a:lstStyle/>
                    <a:p>
                      <a:r>
                        <a:rPr lang="en-US" dirty="0" smtClean="0">
                          <a:latin typeface="Helvetica" charset="0"/>
                          <a:ea typeface="Helvetica" charset="0"/>
                          <a:cs typeface="Helvetica" charset="0"/>
                        </a:rPr>
                        <a:t>Planning/ zoning</a:t>
                      </a:r>
                      <a:endParaRPr lang="en-US" dirty="0">
                        <a:latin typeface="Helvetica" charset="0"/>
                        <a:ea typeface="Helvetica" charset="0"/>
                        <a:cs typeface="Helvetica" charset="0"/>
                      </a:endParaRPr>
                    </a:p>
                  </a:txBody>
                  <a:tcPr/>
                </a:tc>
              </a:tr>
            </a:tbl>
          </a:graphicData>
        </a:graphic>
      </p:graphicFrame>
    </p:spTree>
    <p:extLst>
      <p:ext uri="{BB962C8B-B14F-4D97-AF65-F5344CB8AC3E}">
        <p14:creationId xmlns:p14="http://schemas.microsoft.com/office/powerpoint/2010/main" val="582393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SCOv1.2.png"/>
          <p:cNvPicPr>
            <a:picLocks noChangeAspect="1"/>
          </p:cNvPicPr>
          <p:nvPr/>
        </p:nvPicPr>
        <p:blipFill rotWithShape="1">
          <a:blip r:embed="rId3">
            <a:extLst>
              <a:ext uri="{28A0092B-C50C-407E-A947-70E740481C1C}">
                <a14:useLocalDpi xmlns:a14="http://schemas.microsoft.com/office/drawing/2010/main" val="0"/>
              </a:ext>
            </a:extLst>
          </a:blip>
          <a:srcRect l="-1" t="16788" r="27816" b="30806"/>
          <a:stretch/>
        </p:blipFill>
        <p:spPr>
          <a:xfrm>
            <a:off x="5505994" y="0"/>
            <a:ext cx="6686006" cy="6858000"/>
          </a:xfrm>
          <a:prstGeom prst="rect">
            <a:avLst/>
          </a:prstGeom>
        </p:spPr>
      </p:pic>
      <p:sp>
        <p:nvSpPr>
          <p:cNvPr id="13" name="Content Placeholder 12"/>
          <p:cNvSpPr>
            <a:spLocks noGrp="1"/>
          </p:cNvSpPr>
          <p:nvPr>
            <p:ph idx="1"/>
          </p:nvPr>
        </p:nvSpPr>
        <p:spPr>
          <a:xfrm>
            <a:off x="838201" y="1828800"/>
            <a:ext cx="5322766" cy="4681622"/>
          </a:xfrm>
        </p:spPr>
        <p:txBody>
          <a:bodyPr>
            <a:normAutofit fontScale="92500" lnSpcReduction="10000"/>
          </a:bodyPr>
          <a:lstStyle/>
          <a:p>
            <a:r>
              <a:rPr lang="en-US" b="1" dirty="0" smtClean="0"/>
              <a:t>Conceptualizes </a:t>
            </a:r>
            <a:r>
              <a:rPr lang="en-US" b="1" dirty="0"/>
              <a:t>soft costs </a:t>
            </a:r>
            <a:r>
              <a:rPr lang="en-US" dirty="0"/>
              <a:t>and relevant features/factors effecting cost in systematic and sharable format</a:t>
            </a:r>
          </a:p>
          <a:p>
            <a:r>
              <a:rPr lang="en-US" b="1" dirty="0" smtClean="0"/>
              <a:t>Visualizes </a:t>
            </a:r>
            <a:r>
              <a:rPr lang="en-US" b="1" dirty="0"/>
              <a:t>relationships </a:t>
            </a:r>
            <a:r>
              <a:rPr lang="en-US" dirty="0"/>
              <a:t>between concepts and processes imposing costs, source of cost (e.g., learning, implementation, resource access), and relevant actors</a:t>
            </a:r>
          </a:p>
          <a:p>
            <a:r>
              <a:rPr lang="en-US" b="1" dirty="0" smtClean="0"/>
              <a:t>Identifies impacts </a:t>
            </a:r>
            <a:r>
              <a:rPr lang="en-US" dirty="0"/>
              <a:t>of costs, actors, and learning mechanisms to strategically target policy </a:t>
            </a:r>
          </a:p>
          <a:p>
            <a:endParaRPr lang="en-US" dirty="0" smtClean="0"/>
          </a:p>
          <a:p>
            <a:endParaRPr lang="en-US" dirty="0"/>
          </a:p>
        </p:txBody>
      </p:sp>
      <p:sp>
        <p:nvSpPr>
          <p:cNvPr id="8" name="Title 1"/>
          <p:cNvSpPr>
            <a:spLocks noGrp="1"/>
          </p:cNvSpPr>
          <p:nvPr>
            <p:ph type="title"/>
          </p:nvPr>
        </p:nvSpPr>
        <p:spPr/>
        <p:txBody>
          <a:bodyPr/>
          <a:lstStyle/>
          <a:p>
            <a:r>
              <a:rPr lang="en-US" dirty="0" smtClean="0"/>
              <a:t>1.2 What’s an ontology? </a:t>
            </a:r>
            <a:endParaRPr lang="en-US" dirty="0"/>
          </a:p>
        </p:txBody>
      </p:sp>
    </p:spTree>
    <p:extLst>
      <p:ext uri="{BB962C8B-B14F-4D97-AF65-F5344CB8AC3E}">
        <p14:creationId xmlns:p14="http://schemas.microsoft.com/office/powerpoint/2010/main" val="1769263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4665662"/>
          </a:xfrm>
        </p:spPr>
        <p:txBody>
          <a:bodyPr>
            <a:normAutofit/>
          </a:bodyPr>
          <a:lstStyle/>
          <a:p>
            <a:r>
              <a:rPr lang="en-US" dirty="0" smtClean="0"/>
              <a:t>For installers</a:t>
            </a:r>
          </a:p>
          <a:p>
            <a:pPr lvl="1"/>
            <a:r>
              <a:rPr lang="en-US" dirty="0" smtClean="0"/>
              <a:t>An advanced knowledge management system</a:t>
            </a:r>
          </a:p>
          <a:p>
            <a:pPr lvl="1"/>
            <a:r>
              <a:rPr lang="en-US" dirty="0" smtClean="0"/>
              <a:t>Tracking data for in-house analytics </a:t>
            </a:r>
          </a:p>
          <a:p>
            <a:r>
              <a:rPr lang="en-US" dirty="0" smtClean="0"/>
              <a:t>For policymakers </a:t>
            </a:r>
          </a:p>
          <a:p>
            <a:pPr lvl="1"/>
            <a:r>
              <a:rPr lang="en-US" dirty="0"/>
              <a:t>Landscape view of knowledge flows within solar </a:t>
            </a:r>
            <a:r>
              <a:rPr lang="en-US" dirty="0" smtClean="0"/>
              <a:t>ecosystem</a:t>
            </a:r>
          </a:p>
          <a:p>
            <a:pPr lvl="1"/>
            <a:r>
              <a:rPr lang="en-US" dirty="0" smtClean="0"/>
              <a:t>Identification of gaps that </a:t>
            </a:r>
            <a:r>
              <a:rPr lang="en-US" dirty="0"/>
              <a:t>present a barrier to local </a:t>
            </a:r>
            <a:r>
              <a:rPr lang="en-US" dirty="0" smtClean="0"/>
              <a:t>industry</a:t>
            </a:r>
          </a:p>
          <a:p>
            <a:pPr lvl="1"/>
            <a:r>
              <a:rPr lang="en-US" dirty="0"/>
              <a:t>T</a:t>
            </a:r>
            <a:r>
              <a:rPr lang="en-US" dirty="0" smtClean="0"/>
              <a:t>argeted policy around which could reduce soft costs</a:t>
            </a:r>
          </a:p>
          <a:p>
            <a:r>
              <a:rPr lang="en-US" dirty="0" smtClean="0"/>
              <a:t>For researchers </a:t>
            </a:r>
          </a:p>
          <a:p>
            <a:pPr lvl="1"/>
            <a:r>
              <a:rPr lang="en-US" dirty="0"/>
              <a:t>Comprehensive view of complex and variable knowledge system </a:t>
            </a:r>
            <a:endParaRPr lang="en-US" dirty="0" smtClean="0"/>
          </a:p>
          <a:p>
            <a:pPr lvl="1"/>
            <a:r>
              <a:rPr lang="en-US" dirty="0" smtClean="0"/>
              <a:t>Gap analysis of current research </a:t>
            </a:r>
          </a:p>
        </p:txBody>
      </p:sp>
      <p:sp>
        <p:nvSpPr>
          <p:cNvPr id="6"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Helvetica Light" charset="0"/>
                <a:ea typeface="+mj-ea"/>
                <a:cs typeface="+mj-cs"/>
              </a:defRPr>
            </a:lvl1pPr>
          </a:lstStyle>
          <a:p>
            <a:r>
              <a:rPr lang="en-US" dirty="0" smtClean="0"/>
              <a:t>1.3/ What’s an ontology good for? </a:t>
            </a:r>
            <a:endParaRPr lang="en-US" dirty="0"/>
          </a:p>
        </p:txBody>
      </p:sp>
    </p:spTree>
    <p:extLst>
      <p:ext uri="{BB962C8B-B14F-4D97-AF65-F5344CB8AC3E}">
        <p14:creationId xmlns:p14="http://schemas.microsoft.com/office/powerpoint/2010/main" val="63353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.1/ What gets learned, and how?</a:t>
            </a:r>
            <a:endParaRPr lang="en-US" sz="2200" dirty="0" smtClean="0"/>
          </a:p>
        </p:txBody>
      </p:sp>
      <p:sp>
        <p:nvSpPr>
          <p:cNvPr id="3" name="Content Placeholder 2"/>
          <p:cNvSpPr>
            <a:spLocks noGrp="1"/>
          </p:cNvSpPr>
          <p:nvPr>
            <p:ph idx="1"/>
          </p:nvPr>
        </p:nvSpPr>
        <p:spPr/>
        <p:txBody>
          <a:bodyPr>
            <a:noAutofit/>
          </a:bodyPr>
          <a:lstStyle/>
          <a:p>
            <a:r>
              <a:rPr lang="en-US" sz="3200" dirty="0" smtClean="0"/>
              <a:t>How do we </a:t>
            </a:r>
            <a:r>
              <a:rPr lang="en-US" sz="3200" b="1" dirty="0" smtClean="0"/>
              <a:t>categorize learning</a:t>
            </a:r>
            <a:r>
              <a:rPr lang="en-US" sz="3200" dirty="0" smtClean="0"/>
              <a:t>? </a:t>
            </a:r>
          </a:p>
          <a:p>
            <a:pPr lvl="1"/>
            <a:r>
              <a:rPr lang="en-US" sz="2800" dirty="0" smtClean="0"/>
              <a:t>According to knowledge: </a:t>
            </a:r>
            <a:r>
              <a:rPr lang="en-US" sz="2800" b="1" dirty="0" smtClean="0"/>
              <a:t>tacit v. codified </a:t>
            </a:r>
          </a:p>
          <a:p>
            <a:pPr lvl="2"/>
            <a:r>
              <a:rPr lang="en-US" sz="2400" dirty="0"/>
              <a:t>What soft cost knowledge is tacit v. codified</a:t>
            </a:r>
            <a:r>
              <a:rPr lang="en-US" sz="2400" dirty="0" smtClean="0"/>
              <a:t>?</a:t>
            </a:r>
            <a:endParaRPr lang="en-US" sz="2400" b="1" dirty="0" smtClean="0"/>
          </a:p>
          <a:p>
            <a:pPr lvl="2"/>
            <a:r>
              <a:rPr lang="en-US" sz="2400" i="1" dirty="0" smtClean="0"/>
              <a:t>See Polanyi (1958), Howells (1996</a:t>
            </a:r>
            <a:r>
              <a:rPr lang="en-US" sz="2400" i="1" dirty="0"/>
              <a:t>), </a:t>
            </a:r>
            <a:r>
              <a:rPr lang="en-US" sz="2400" i="1" dirty="0" err="1" smtClean="0"/>
              <a:t>Venkitachalam</a:t>
            </a:r>
            <a:r>
              <a:rPr lang="en-US" sz="2400" i="1" dirty="0" smtClean="0"/>
              <a:t> and Busch (2012) </a:t>
            </a:r>
          </a:p>
          <a:p>
            <a:pPr lvl="1"/>
            <a:r>
              <a:rPr lang="en-US" sz="2800" dirty="0" smtClean="0"/>
              <a:t>According to source: </a:t>
            </a:r>
            <a:r>
              <a:rPr lang="en-US" sz="2800" b="1" dirty="0" smtClean="0"/>
              <a:t>local v. non-local </a:t>
            </a:r>
            <a:endParaRPr lang="en-US" sz="2800" b="1" dirty="0"/>
          </a:p>
          <a:p>
            <a:pPr lvl="2"/>
            <a:r>
              <a:rPr lang="en-US" sz="2400" dirty="0"/>
              <a:t>To what extent do installers rely on local v. non-local sources? </a:t>
            </a:r>
            <a:r>
              <a:rPr lang="en-US" sz="2400" dirty="0" smtClean="0"/>
              <a:t> </a:t>
            </a:r>
          </a:p>
          <a:p>
            <a:pPr lvl="2"/>
            <a:r>
              <a:rPr lang="en-US" sz="2400" i="1" dirty="0" smtClean="0"/>
              <a:t>See </a:t>
            </a:r>
            <a:r>
              <a:rPr lang="en-US" sz="2400" i="1" dirty="0" err="1" smtClean="0"/>
              <a:t>Bathelt</a:t>
            </a:r>
            <a:r>
              <a:rPr lang="en-US" sz="2400" i="1" dirty="0" smtClean="0"/>
              <a:t> et al (2004), </a:t>
            </a:r>
            <a:r>
              <a:rPr lang="nb-NO" sz="2400" i="1" dirty="0" smtClean="0"/>
              <a:t>Asheim and Isaksen (2002), </a:t>
            </a:r>
            <a:r>
              <a:rPr lang="nb-NO" sz="2400" i="1" dirty="0" err="1" smtClean="0"/>
              <a:t>Storper</a:t>
            </a:r>
            <a:r>
              <a:rPr lang="nb-NO" sz="2400" i="1" dirty="0" smtClean="0"/>
              <a:t> and Venables (2004) </a:t>
            </a:r>
            <a:endParaRPr lang="en-US" sz="2400" i="1" dirty="0" smtClean="0"/>
          </a:p>
        </p:txBody>
      </p:sp>
    </p:spTree>
    <p:extLst>
      <p:ext uri="{BB962C8B-B14F-4D97-AF65-F5344CB8AC3E}">
        <p14:creationId xmlns:p14="http://schemas.microsoft.com/office/powerpoint/2010/main" val="1820616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17706" y="-1"/>
            <a:ext cx="8174294" cy="6858001"/>
          </a:xfrm>
        </p:spPr>
      </p:pic>
      <p:sp>
        <p:nvSpPr>
          <p:cNvPr id="2" name="Title 1"/>
          <p:cNvSpPr>
            <a:spLocks noGrp="1"/>
          </p:cNvSpPr>
          <p:nvPr>
            <p:ph type="title"/>
          </p:nvPr>
        </p:nvSpPr>
        <p:spPr>
          <a:xfrm>
            <a:off x="237743" y="235866"/>
            <a:ext cx="3204705" cy="6218722"/>
          </a:xfrm>
        </p:spPr>
        <p:txBody>
          <a:bodyPr>
            <a:normAutofit/>
          </a:bodyPr>
          <a:lstStyle/>
          <a:p>
            <a:r>
              <a:rPr lang="en-US" dirty="0" smtClean="0"/>
              <a:t>2.2/ </a:t>
            </a:r>
            <a:br>
              <a:rPr lang="en-US" dirty="0" smtClean="0"/>
            </a:br>
            <a:r>
              <a:rPr lang="en-US" dirty="0" smtClean="0"/>
              <a:t>What is </a:t>
            </a:r>
            <a:br>
              <a:rPr lang="en-US" dirty="0" smtClean="0"/>
            </a:br>
            <a:r>
              <a:rPr lang="en-US" dirty="0" smtClean="0"/>
              <a:t/>
            </a:r>
            <a:br>
              <a:rPr lang="en-US" dirty="0" smtClean="0"/>
            </a:br>
            <a:r>
              <a:rPr lang="en-US" dirty="0" smtClean="0"/>
              <a:t>tacit v. </a:t>
            </a:r>
            <a:br>
              <a:rPr lang="en-US" dirty="0" smtClean="0"/>
            </a:br>
            <a:r>
              <a:rPr lang="en-US" dirty="0" smtClean="0"/>
              <a:t>codified,  </a:t>
            </a:r>
            <a:br>
              <a:rPr lang="en-US" dirty="0" smtClean="0"/>
            </a:br>
            <a:r>
              <a:rPr lang="en-US" dirty="0" smtClean="0"/>
              <a:t/>
            </a:r>
            <a:br>
              <a:rPr lang="en-US" dirty="0" smtClean="0"/>
            </a:br>
            <a:r>
              <a:rPr lang="en-US" dirty="0" smtClean="0"/>
              <a:t>local v.  </a:t>
            </a:r>
            <a:br>
              <a:rPr lang="en-US" dirty="0" smtClean="0"/>
            </a:br>
            <a:r>
              <a:rPr lang="en-US" dirty="0" smtClean="0"/>
              <a:t>non-local?</a:t>
            </a:r>
            <a:endParaRPr lang="en-US" sz="2400" dirty="0"/>
          </a:p>
        </p:txBody>
      </p:sp>
    </p:spTree>
    <p:extLst>
      <p:ext uri="{BB962C8B-B14F-4D97-AF65-F5344CB8AC3E}">
        <p14:creationId xmlns:p14="http://schemas.microsoft.com/office/powerpoint/2010/main" val="1196441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 What learning patterns </a:t>
            </a:r>
            <a:r>
              <a:rPr lang="en-US" dirty="0" smtClean="0">
                <a:sym typeface="Wingdings"/>
              </a:rPr>
              <a:t> success? </a:t>
            </a:r>
            <a:endParaRPr lang="en-US" dirty="0"/>
          </a:p>
        </p:txBody>
      </p:sp>
      <p:sp>
        <p:nvSpPr>
          <p:cNvPr id="3" name="Content Placeholder 2"/>
          <p:cNvSpPr>
            <a:spLocks noGrp="1"/>
          </p:cNvSpPr>
          <p:nvPr>
            <p:ph idx="1"/>
          </p:nvPr>
        </p:nvSpPr>
        <p:spPr>
          <a:xfrm>
            <a:off x="838200" y="1837500"/>
            <a:ext cx="10515600" cy="4351338"/>
          </a:xfrm>
        </p:spPr>
        <p:txBody>
          <a:bodyPr/>
          <a:lstStyle/>
          <a:p>
            <a:pPr lvl="1"/>
            <a:r>
              <a:rPr lang="en-US" sz="3600" dirty="0" smtClean="0"/>
              <a:t>H1: Firms </a:t>
            </a:r>
            <a:r>
              <a:rPr lang="en-US" sz="3600" dirty="0"/>
              <a:t>that correctly </a:t>
            </a:r>
            <a:r>
              <a:rPr lang="en-US" sz="3600" b="1" dirty="0"/>
              <a:t>match </a:t>
            </a:r>
            <a:r>
              <a:rPr lang="en-US" sz="3600" b="1" dirty="0" smtClean="0"/>
              <a:t>knowledge source to knowledge characteristics </a:t>
            </a:r>
            <a:r>
              <a:rPr lang="en-US" sz="3600" dirty="0" smtClean="0"/>
              <a:t>are more </a:t>
            </a:r>
            <a:r>
              <a:rPr lang="en-US" sz="3600" dirty="0"/>
              <a:t>likely to </a:t>
            </a:r>
            <a:r>
              <a:rPr lang="en-US" sz="3600" dirty="0" smtClean="0"/>
              <a:t>succeed</a:t>
            </a:r>
          </a:p>
          <a:p>
            <a:pPr lvl="1"/>
            <a:r>
              <a:rPr lang="en-US" sz="3600" dirty="0" smtClean="0"/>
              <a:t>H2: </a:t>
            </a:r>
            <a:r>
              <a:rPr lang="en-US" sz="3600" dirty="0"/>
              <a:t>Assuming that knowledge becomes more codified and non-local as an industry grows, </a:t>
            </a:r>
            <a:r>
              <a:rPr lang="en-US" sz="3600" b="1" dirty="0" smtClean="0"/>
              <a:t>firms </a:t>
            </a:r>
            <a:r>
              <a:rPr lang="en-US" sz="3600" b="1" dirty="0"/>
              <a:t>that </a:t>
            </a:r>
            <a:r>
              <a:rPr lang="en-US" sz="3600" b="1" dirty="0" smtClean="0"/>
              <a:t>build dynamic </a:t>
            </a:r>
            <a:r>
              <a:rPr lang="en-US" sz="3600" b="1" dirty="0"/>
              <a:t>capabilities </a:t>
            </a:r>
            <a:r>
              <a:rPr lang="en-US" sz="3600" dirty="0" smtClean="0"/>
              <a:t>are more </a:t>
            </a:r>
            <a:r>
              <a:rPr lang="en-US" sz="3600" dirty="0"/>
              <a:t>likely to succeed over </a:t>
            </a:r>
            <a:r>
              <a:rPr lang="en-US" sz="3600" dirty="0" smtClean="0"/>
              <a:t>time</a:t>
            </a:r>
            <a:endParaRPr lang="en-US" sz="3200" dirty="0" smtClean="0"/>
          </a:p>
          <a:p>
            <a:endParaRPr lang="en-US" dirty="0"/>
          </a:p>
        </p:txBody>
      </p:sp>
    </p:spTree>
    <p:extLst>
      <p:ext uri="{BB962C8B-B14F-4D97-AF65-F5344CB8AC3E}">
        <p14:creationId xmlns:p14="http://schemas.microsoft.com/office/powerpoint/2010/main" val="17499247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lveticaOnly" id="{E7C4DB5A-8E13-5A46-BA98-39CE33FE3913}" vid="{5341A97E-8559-B24B-A83A-05CA49C28C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1585</TotalTime>
  <Words>2789</Words>
  <Application>Microsoft Macintosh PowerPoint</Application>
  <PresentationFormat>Widescreen</PresentationFormat>
  <Paragraphs>466</Paragraphs>
  <Slides>24</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Arial</vt:lpstr>
      <vt:lpstr>Calibri</vt:lpstr>
      <vt:lpstr>Helvetica</vt:lpstr>
      <vt:lpstr>Helvetica Light</vt:lpstr>
      <vt:lpstr>Helvetica Regular</vt:lpstr>
      <vt:lpstr>Lucida Grande</vt:lpstr>
      <vt:lpstr>Mangal</vt:lpstr>
      <vt:lpstr>MS PGothic</vt:lpstr>
      <vt:lpstr>ＭＳ Ｐゴシック</vt:lpstr>
      <vt:lpstr>Wingdings</vt:lpstr>
      <vt:lpstr>Zapf Dingbats</vt:lpstr>
      <vt:lpstr>Office Theme</vt:lpstr>
      <vt:lpstr>Who learns what  and from whom?</vt:lpstr>
      <vt:lpstr>Bottom line up front: </vt:lpstr>
      <vt:lpstr>A little context</vt:lpstr>
      <vt:lpstr>1.1/ What are soft costs?  That depends on who you ask: </vt:lpstr>
      <vt:lpstr>1.2 What’s an ontology? </vt:lpstr>
      <vt:lpstr>PowerPoint Presentation</vt:lpstr>
      <vt:lpstr>2.1/ What gets learned, and how?</vt:lpstr>
      <vt:lpstr>2.2/  What is   tacit v.  codified,    local v.   non-local?</vt:lpstr>
      <vt:lpstr>2.2/ What learning patterns  success? </vt:lpstr>
      <vt:lpstr>2.3/ Next steps</vt:lpstr>
      <vt:lpstr>3.1/ Knowledge networks in the solar industry  Making decisions about learning in a nascent market </vt:lpstr>
      <vt:lpstr>3.2/ Early hypotheses </vt:lpstr>
      <vt:lpstr>3.3/ Austin solar at a glance </vt:lpstr>
      <vt:lpstr>3.4/ Instance-based learning surveys  Survey questions, abbreviated</vt:lpstr>
      <vt:lpstr>3.5/ Early results  Responses from formative interviews </vt:lpstr>
      <vt:lpstr>Bottom line, at the bottom </vt:lpstr>
      <vt:lpstr>Thanks! Questions? Suggestions?  </vt:lpstr>
      <vt:lpstr>Backup slides </vt:lpstr>
      <vt:lpstr>PowerPoint Presentation</vt:lpstr>
      <vt:lpstr>PowerPoint Presentation</vt:lpstr>
      <vt:lpstr>1.5/ Ontology properties </vt:lpstr>
      <vt:lpstr>Knowledge Spillovers and Cost Reductions in Solar Soft Costs Varun Rai (PI) / The University of Texas at Austin Greg Nemet (Co-PI) / University of Wisconsin – Madison </vt:lpstr>
      <vt:lpstr>Research Approach</vt:lpstr>
      <vt:lpstr>Multi-method, data-driven approach, including archival research, expert interviews, case studies, surveys, patent analysis, and network analysis – all focused on the singular issue of learning-by-doing (LBD) spillover.</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Hand</dc:creator>
  <cp:lastModifiedBy>Mark Hand</cp:lastModifiedBy>
  <cp:revision>65</cp:revision>
  <dcterms:created xsi:type="dcterms:W3CDTF">2017-09-19T14:11:14Z</dcterms:created>
  <dcterms:modified xsi:type="dcterms:W3CDTF">2017-10-17T14:47:08Z</dcterms:modified>
</cp:coreProperties>
</file>