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1" r:id="rId4"/>
    <p:sldId id="709" r:id="rId5"/>
    <p:sldId id="727" r:id="rId6"/>
    <p:sldId id="716" r:id="rId7"/>
    <p:sldId id="717" r:id="rId8"/>
    <p:sldId id="718" r:id="rId9"/>
    <p:sldId id="719" r:id="rId10"/>
    <p:sldId id="720" r:id="rId11"/>
    <p:sldId id="728" r:id="rId12"/>
    <p:sldId id="729" r:id="rId13"/>
    <p:sldId id="730" r:id="rId14"/>
    <p:sldId id="721" r:id="rId15"/>
    <p:sldId id="731" r:id="rId16"/>
    <p:sldId id="715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09"/>
            <p14:sldId id="727"/>
            <p14:sldId id="716"/>
            <p14:sldId id="717"/>
            <p14:sldId id="718"/>
            <p14:sldId id="719"/>
            <p14:sldId id="720"/>
            <p14:sldId id="728"/>
            <p14:sldId id="729"/>
            <p14:sldId id="730"/>
            <p14:sldId id="721"/>
            <p14:sldId id="731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 autoAdjust="0"/>
    <p:restoredTop sz="90921" autoAdjust="0"/>
  </p:normalViewPr>
  <p:slideViewPr>
    <p:cSldViewPr>
      <p:cViewPr varScale="1">
        <p:scale>
          <a:sx n="155" d="100"/>
          <a:sy n="155" d="100"/>
        </p:scale>
        <p:origin x="9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1/16/19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0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Mark, see this http://</a:t>
            </a:r>
            <a:r>
              <a:rPr lang="en-US" dirty="0" err="1"/>
              <a:t>www.stat.columbia.edu</a:t>
            </a:r>
            <a:r>
              <a:rPr lang="en-US" dirty="0"/>
              <a:t>/~</a:t>
            </a:r>
            <a:r>
              <a:rPr lang="en-US" dirty="0" err="1"/>
              <a:t>gelman</a:t>
            </a:r>
            <a:r>
              <a:rPr lang="en-US" dirty="0"/>
              <a:t>/presentations/</a:t>
            </a:r>
            <a:r>
              <a:rPr lang="en-US" dirty="0" err="1"/>
              <a:t>cuips_presentation.pdf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6324600" cy="857250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6324600" cy="291465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1EF2B-9FD0-0E49-A059-8596773822D5}"/>
              </a:ext>
            </a:extLst>
          </p:cNvPr>
          <p:cNvSpPr txBox="1"/>
          <p:nvPr userDrawn="1"/>
        </p:nvSpPr>
        <p:spPr>
          <a:xfrm>
            <a:off x="6858000" y="777478"/>
            <a:ext cx="2209800" cy="39088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</a:t>
            </a:r>
            <a:r>
              <a:rPr lang="en-US" sz="1050" b="1" baseline="0" dirty="0"/>
              <a:t>@</a:t>
            </a:r>
            <a:r>
              <a:rPr lang="en-US" sz="1050" b="1" baseline="0" dirty="0" err="1"/>
              <a:t>markchand</a:t>
            </a:r>
            <a:r>
              <a:rPr lang="en-US" sz="1050" b="1" baseline="0" dirty="0"/>
              <a:t> </a:t>
            </a:r>
            <a:r>
              <a:rPr lang="en-US" sz="1050" baseline="0" dirty="0"/>
              <a:t>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Campaign contribution limits and corruption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5D1655-EACB-8748-ACC2-4D1FA6C2DA2D}"/>
              </a:ext>
            </a:extLst>
          </p:cNvPr>
          <p:cNvGrpSpPr/>
          <p:nvPr/>
        </p:nvGrpSpPr>
        <p:grpSpPr>
          <a:xfrm>
            <a:off x="1714500" y="438150"/>
            <a:ext cx="5715000" cy="4705350"/>
            <a:chOff x="1295400" y="-4286250"/>
            <a:chExt cx="9144000" cy="75813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FE3FD-A191-E943-8B93-40001556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971550"/>
              <a:ext cx="9144000" cy="232355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ECBB64-C289-314D-8506-A1DE0195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-4286250"/>
              <a:ext cx="9144000" cy="502670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8F23B0-B074-1441-AB70-9FC92D408183}"/>
              </a:ext>
            </a:extLst>
          </p:cNvPr>
          <p:cNvSpPr txBox="1"/>
          <p:nvPr/>
        </p:nvSpPr>
        <p:spPr>
          <a:xfrm>
            <a:off x="1714500" y="3427154"/>
            <a:ext cx="5715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9239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DECDD3-C685-1E4A-92AD-68A6816B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27" y="450978"/>
            <a:ext cx="6575547" cy="46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 </a:t>
            </a:r>
          </a:p>
          <a:p>
            <a:r>
              <a:rPr lang="en-US" dirty="0"/>
              <a:t>Limitations </a:t>
            </a:r>
          </a:p>
        </p:txBody>
      </p:sp>
    </p:spTree>
    <p:extLst>
      <p:ext uri="{BB962C8B-B14F-4D97-AF65-F5344CB8AC3E}">
        <p14:creationId xmlns:p14="http://schemas.microsoft.com/office/powerpoint/2010/main" val="3519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312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Mark Clayton Hand 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PhD Student,</a:t>
            </a:r>
            <a:r>
              <a:rPr lang="en-US" sz="1050" baseline="0" dirty="0"/>
              <a:t> The University of Texas at Austin • @</a:t>
            </a:r>
            <a:r>
              <a:rPr lang="en-US" sz="1050" baseline="0" dirty="0" err="1"/>
              <a:t>markchand</a:t>
            </a:r>
            <a:r>
              <a:rPr lang="en-US" sz="1050" baseline="0" dirty="0"/>
              <a:t> • mark.hand@utexas.edu 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January </a:t>
            </a:r>
            <a:r>
              <a:rPr lang="en-US" sz="1200" cap="all" dirty="0">
                <a:latin typeface="Arial Black" charset="0"/>
              </a:rPr>
              <a:t>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000" dirty="0"/>
              <a:t>Thanks!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Campaign Contribution Limits and Corruption: Evidence from the 50 states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/>
              <a:t>Are State Level Campaign Contribution Limits Correlated with Corruption?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6324600" cy="2419350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markchand</a:t>
            </a:r>
            <a:r>
              <a:rPr lang="en-US" dirty="0"/>
              <a:t> for: </a:t>
            </a:r>
          </a:p>
          <a:p>
            <a:pPr lvl="1"/>
            <a:r>
              <a:rPr lang="en-US" dirty="0"/>
              <a:t>This presentation </a:t>
            </a:r>
          </a:p>
          <a:p>
            <a:pPr lvl="1"/>
            <a:r>
              <a:rPr lang="en-US" dirty="0"/>
              <a:t>This paper </a:t>
            </a:r>
          </a:p>
          <a:p>
            <a:pPr lvl="1"/>
            <a:r>
              <a:rPr lang="en-US" dirty="0"/>
              <a:t>Code and (most of the) data 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D0E0D-815A-FA4F-A9C4-A6BF4C0FF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123950"/>
            <a:ext cx="4191000" cy="3185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538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04F9-4DD2-124E-8F74-C4B27E56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BA8C-0D1C-8442-8205-E7859DF0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On state level campaign finance</a:t>
            </a:r>
            <a:endParaRPr lang="en-US" dirty="0"/>
          </a:p>
          <a:p>
            <a:pPr lvl="1"/>
            <a:r>
              <a:rPr lang="en-US" dirty="0"/>
              <a:t>Barber 2016, Hamm and Hogan 2008; Primo and </a:t>
            </a:r>
            <a:r>
              <a:rPr lang="en-US" dirty="0" err="1"/>
              <a:t>Milyo</a:t>
            </a:r>
            <a:r>
              <a:rPr lang="en-US" dirty="0"/>
              <a:t> 2006 </a:t>
            </a:r>
          </a:p>
          <a:p>
            <a:r>
              <a:rPr lang="en-US" b="1" dirty="0"/>
              <a:t>On state level corruption</a:t>
            </a:r>
            <a:endParaRPr lang="en-US" dirty="0"/>
          </a:p>
          <a:p>
            <a:pPr lvl="1"/>
            <a:r>
              <a:rPr lang="en-US" dirty="0"/>
              <a:t>Alt and Lassen 2012, Walker and Calcagno 2011, Liu &amp; Mikesell 2014, </a:t>
            </a:r>
            <a:r>
              <a:rPr lang="en-US" dirty="0" err="1"/>
              <a:t>Glaeser</a:t>
            </a:r>
            <a:r>
              <a:rPr lang="en-US" dirty="0"/>
              <a:t> and Saks 2006, Crider and </a:t>
            </a:r>
            <a:r>
              <a:rPr lang="en-US" dirty="0" err="1"/>
              <a:t>Milyo</a:t>
            </a:r>
            <a:r>
              <a:rPr lang="en-US" dirty="0"/>
              <a:t> 2013, Boylan and Long 2003, </a:t>
            </a:r>
            <a:r>
              <a:rPr lang="en-US" dirty="0" err="1"/>
              <a:t>Dincer</a:t>
            </a:r>
            <a:r>
              <a:rPr lang="en-US" dirty="0"/>
              <a:t> 2018 </a:t>
            </a:r>
          </a:p>
          <a:p>
            <a:r>
              <a:rPr lang="en-US" b="1" dirty="0"/>
              <a:t>On state level campaign finance and corruption</a:t>
            </a:r>
          </a:p>
          <a:p>
            <a:pPr lvl="1"/>
            <a:r>
              <a:rPr lang="en-US" dirty="0"/>
              <a:t>Cordis and </a:t>
            </a:r>
            <a:r>
              <a:rPr lang="en-US" dirty="0" err="1"/>
              <a:t>Milyo</a:t>
            </a:r>
            <a:r>
              <a:rPr lang="en-US" dirty="0"/>
              <a:t> 2013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75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5F64-2E93-A948-BFCA-CAC577E0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42EA-3BB2-BC44-8366-72F72EEF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campaign contribution limits at the state level correlated with lower levels of political corruption? </a:t>
            </a:r>
          </a:p>
        </p:txBody>
      </p:sp>
    </p:spTree>
    <p:extLst>
      <p:ext uri="{BB962C8B-B14F-4D97-AF65-F5344CB8AC3E}">
        <p14:creationId xmlns:p14="http://schemas.microsoft.com/office/powerpoint/2010/main" val="33865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50"/>
            <a:ext cx="81534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DVs: Corruption </a:t>
            </a:r>
          </a:p>
          <a:p>
            <a:pPr lvl="1"/>
            <a:r>
              <a:rPr lang="en-US" dirty="0"/>
              <a:t>Corruption Convictions Index / Corruption Reflections Index </a:t>
            </a:r>
          </a:p>
          <a:p>
            <a:pPr lvl="1"/>
            <a:r>
              <a:rPr lang="en-US" dirty="0"/>
              <a:t>Source: Institute for Corruption Studies </a:t>
            </a:r>
          </a:p>
          <a:p>
            <a:r>
              <a:rPr lang="en-US" dirty="0"/>
              <a:t>IVs: State Level Contribution Limits  </a:t>
            </a:r>
          </a:p>
          <a:p>
            <a:pPr lvl="1"/>
            <a:r>
              <a:rPr lang="en-US" dirty="0"/>
              <a:t>Individual-to-campaign / PAC-to-campaign / Individual-to-party</a:t>
            </a:r>
          </a:p>
          <a:p>
            <a:pPr lvl="1"/>
            <a:r>
              <a:rPr lang="en-US" dirty="0"/>
              <a:t>Source: Michael Barber</a:t>
            </a:r>
          </a:p>
          <a:p>
            <a:r>
              <a:rPr lang="en-US" dirty="0"/>
              <a:t>Controls </a:t>
            </a:r>
          </a:p>
          <a:p>
            <a:pPr lvl="1"/>
            <a:r>
              <a:rPr lang="en-US" dirty="0"/>
              <a:t>Source: James Alt </a:t>
            </a:r>
          </a:p>
        </p:txBody>
      </p:sp>
    </p:spTree>
    <p:extLst>
      <p:ext uri="{BB962C8B-B14F-4D97-AF65-F5344CB8AC3E}">
        <p14:creationId xmlns:p14="http://schemas.microsoft.com/office/powerpoint/2010/main" val="222176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Panel</a:t>
            </a:r>
          </a:p>
          <a:p>
            <a:pPr lvl="1"/>
            <a:r>
              <a:rPr lang="en-US" dirty="0"/>
              <a:t>Two-way fixed effects with controls</a:t>
            </a:r>
          </a:p>
          <a:p>
            <a:pPr lvl="1"/>
            <a:r>
              <a:rPr lang="en-US" dirty="0"/>
              <a:t>Dummy variables for each type of limit</a:t>
            </a:r>
          </a:p>
          <a:p>
            <a:pPr lvl="1"/>
            <a:r>
              <a:rPr lang="en-US" dirty="0"/>
              <a:t>1990-2004</a:t>
            </a:r>
          </a:p>
          <a:p>
            <a:r>
              <a:rPr lang="en-US" dirty="0"/>
              <a:t>First Differences</a:t>
            </a:r>
          </a:p>
          <a:p>
            <a:pPr lvl="1"/>
            <a:r>
              <a:rPr lang="en-US" dirty="0"/>
              <a:t>Increase, decrease, imposition and removal </a:t>
            </a:r>
          </a:p>
          <a:p>
            <a:pPr lvl="1"/>
            <a:r>
              <a:rPr lang="en-US" dirty="0"/>
              <a:t>1990-2012 </a:t>
            </a:r>
          </a:p>
        </p:txBody>
      </p:sp>
    </p:spTree>
    <p:extLst>
      <p:ext uri="{BB962C8B-B14F-4D97-AF65-F5344CB8AC3E}">
        <p14:creationId xmlns:p14="http://schemas.microsoft.com/office/powerpoint/2010/main" val="42027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27AA-2D61-7247-96D7-87DBA507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271-CB6A-4947-BEA5-0C74FC27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1990-2004 panel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One correlation with reflections index?</a:t>
            </a:r>
          </a:p>
          <a:p>
            <a:r>
              <a:rPr lang="en-US" dirty="0"/>
              <a:t>1990-2012 first differences model </a:t>
            </a:r>
          </a:p>
          <a:p>
            <a:pPr lvl="1"/>
            <a:r>
              <a:rPr lang="en-US" dirty="0"/>
              <a:t>No correlation with convictions index</a:t>
            </a:r>
          </a:p>
          <a:p>
            <a:pPr lvl="1"/>
            <a:r>
              <a:rPr lang="en-US" dirty="0"/>
              <a:t>No correlation with reflections index </a:t>
            </a:r>
          </a:p>
        </p:txBody>
      </p:sp>
    </p:spTree>
    <p:extLst>
      <p:ext uri="{BB962C8B-B14F-4D97-AF65-F5344CB8AC3E}">
        <p14:creationId xmlns:p14="http://schemas.microsoft.com/office/powerpoint/2010/main" val="19938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54787-E64B-EA46-B7B9-6E791A0C9924}"/>
              </a:ext>
            </a:extLst>
          </p:cNvPr>
          <p:cNvGrpSpPr/>
          <p:nvPr/>
        </p:nvGrpSpPr>
        <p:grpSpPr>
          <a:xfrm>
            <a:off x="1676400" y="438150"/>
            <a:ext cx="5791200" cy="4705350"/>
            <a:chOff x="228600" y="-2076450"/>
            <a:chExt cx="9144000" cy="7322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704C0-E616-3540-9211-0AB50F1F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2952750"/>
              <a:ext cx="9144000" cy="22932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93A3D5-2464-4A4A-8908-6AAF1E96D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-2076450"/>
              <a:ext cx="9144000" cy="479245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6369CC-8492-B544-97FF-B4E2A5DC48CF}"/>
              </a:ext>
            </a:extLst>
          </p:cNvPr>
          <p:cNvSpPr txBox="1"/>
          <p:nvPr/>
        </p:nvSpPr>
        <p:spPr>
          <a:xfrm>
            <a:off x="1676400" y="3423664"/>
            <a:ext cx="579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[Controls omitted]</a:t>
            </a:r>
          </a:p>
        </p:txBody>
      </p:sp>
    </p:spTree>
    <p:extLst>
      <p:ext uri="{BB962C8B-B14F-4D97-AF65-F5344CB8AC3E}">
        <p14:creationId xmlns:p14="http://schemas.microsoft.com/office/powerpoint/2010/main" val="180485317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10087</TotalTime>
  <Words>366</Words>
  <Application>Microsoft Macintosh PowerPoint</Application>
  <PresentationFormat>On-screen Show (16:9)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ヒラギノ角ゴ Pro W3</vt:lpstr>
      <vt:lpstr>Arial</vt:lpstr>
      <vt:lpstr>Arial Black</vt:lpstr>
      <vt:lpstr>Baskerville</vt:lpstr>
      <vt:lpstr>Calibri</vt:lpstr>
      <vt:lpstr>16-9 Cover</vt:lpstr>
      <vt:lpstr>16-9 Light Background</vt:lpstr>
      <vt:lpstr>16-9 White Backgroud</vt:lpstr>
      <vt:lpstr>PowerPoint Presentation</vt:lpstr>
      <vt:lpstr>Are State Level Campaign Contribution Limits Correlated with Corruption? </vt:lpstr>
      <vt:lpstr>PowerPoint Presentation</vt:lpstr>
      <vt:lpstr>Prior Work</vt:lpstr>
      <vt:lpstr>Question </vt:lpstr>
      <vt:lpstr>Data</vt:lpstr>
      <vt:lpstr>Design(s) </vt:lpstr>
      <vt:lpstr>Results</vt:lpstr>
      <vt:lpstr>PowerPoint Presentation</vt:lpstr>
      <vt:lpstr>PowerPoint Presentation</vt:lpstr>
      <vt:lpstr>PowerPoint Presentation</vt:lpstr>
      <vt:lpstr>Discussion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Mark Hand</cp:lastModifiedBy>
  <cp:revision>412</cp:revision>
  <cp:lastPrinted>2011-01-24T02:49:42Z</cp:lastPrinted>
  <dcterms:created xsi:type="dcterms:W3CDTF">2011-06-30T15:04:08Z</dcterms:created>
  <dcterms:modified xsi:type="dcterms:W3CDTF">2019-01-17T17:33:59Z</dcterms:modified>
  <cp:category/>
</cp:coreProperties>
</file>