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7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5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9F24-96B4-459A-9587-B78AC4ECF4AE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95482-E017-44F2-8211-0776BB1ADF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1C8A-7E0E-479D-A23D-AF5E2B87C02A}" type="datetime1">
              <a:rPr lang="en-US" smtClean="0"/>
              <a:t>5/1/2011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0A9F-25B7-432C-8412-3D5444322811}" type="datetime1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4DD4-B16C-453C-9B4B-A28C73FE76E5}" type="datetime1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EB9E-D734-4406-9082-DFD145143228}" type="datetime1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FC25-5735-4BF9-B21F-611CA61C668A}" type="datetime1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215D-9607-4767-8364-CCCE0F54C944}" type="datetime1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C15-E614-4F53-A3A8-C77AA2E807D0}" type="datetime1">
              <a:rPr lang="en-US" smtClean="0"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CDED-680D-4DE2-9CD0-07B502684B27}" type="datetime1">
              <a:rPr lang="en-US" smtClean="0"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5BD2-C09D-4227-AE1F-D673D667FA5B}" type="datetime1">
              <a:rPr lang="en-US" smtClean="0"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C49D-19DD-4EB1-A22B-AD7B116056B8}" type="datetime1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7354-832D-4E1C-9C26-33004B3C71AA}" type="datetime1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6E19D0-B08D-4545-9A25-C913A6E142D5}" type="datetime1">
              <a:rPr lang="en-US" smtClean="0"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09C2E2C-C83C-4C88-A2F9-56E41104B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Thakur</a:t>
            </a:r>
            <a:r>
              <a:rPr lang="en-US" dirty="0" smtClean="0"/>
              <a:t>    Mark Chapman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Inference of Data Abstractions in Machine Code Verification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slicing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Need to be able to run, low coverage</a:t>
            </a:r>
          </a:p>
          <a:p>
            <a:r>
              <a:rPr lang="en-US" dirty="0" smtClean="0"/>
              <a:t>Results pending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Waldo</a:t>
            </a:r>
          </a:p>
          <a:p>
            <a:r>
              <a:rPr lang="en-US" dirty="0" smtClean="0"/>
              <a:t>Could be used for more than just identifying data structures by changing training set</a:t>
            </a:r>
          </a:p>
          <a:p>
            <a:r>
              <a:rPr lang="en-US" dirty="0" smtClean="0"/>
              <a:t>Static and dynamic feeding off each other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Decompilation</a:t>
            </a:r>
            <a:endParaRPr lang="en-US" dirty="0" smtClean="0"/>
          </a:p>
          <a:p>
            <a:r>
              <a:rPr lang="en-US" dirty="0" smtClean="0"/>
              <a:t>Inferring types</a:t>
            </a:r>
          </a:p>
          <a:p>
            <a:r>
              <a:rPr lang="en-US" dirty="0" smtClean="0"/>
              <a:t>Dynamic data structure analysis</a:t>
            </a:r>
          </a:p>
          <a:p>
            <a:pPr lvl="1"/>
            <a:r>
              <a:rPr lang="en-US" dirty="0" smtClean="0"/>
              <a:t>Recursive data structure profiling</a:t>
            </a:r>
          </a:p>
          <a:p>
            <a:pPr lvl="1"/>
            <a:r>
              <a:rPr lang="en-US" dirty="0" smtClean="0"/>
              <a:t>Dynamic shape analysis</a:t>
            </a:r>
          </a:p>
          <a:p>
            <a:r>
              <a:rPr lang="en-US" dirty="0" smtClean="0"/>
              <a:t>Function clones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838200" y="533400"/>
            <a:ext cx="6096000" cy="5875735"/>
          </a:xfrm>
          <a:prstGeom prst="verticalScrol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numCol="16" spcCol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E8 2D 04 00 00 C9 C3 90  90 90 90 90 90 90 90 90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90 90 55 89 E5 83 EC 08  C7 04 24 40 20 40 00 E8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16 09 00 00 83 EC 04 85  C0 74 67 C7 44 24 04 4F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 40 00 89 04 24 E8 07  09 00 00 83 EC 08 85 C0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74 50 C7 44 24 04 00 40  40 00 C7 04 24 00 30 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00 FF D0 A1 A8 20 40 00  85 C0 74 33 C7 04 24 65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 40 00 E8 D2 08 00 00  83 EC 04 85 C0 74 33 C7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44 24 04 72 20 40 00 89  04 24 E8 C3 08 00 00 83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EC 08 85 C0 74 1C C7 04  24 A8 20 40 00 FF D0 C9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C3 90 A1 00 20 40 00 85  C0 74 B8 EB A5 90 8D 74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26 00 A1 08 20 40 00 85  C0 75 DB C9 C3 90 8D 74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26 00 55 89 E5 83 EC 08  C7 04 24 40 20 40 00 E8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76 08 00 00 83 EC 04 85  C0 74 27 C7 44 24 04 86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 40 00 89 04 24 E8 67  08 00 00 83 EC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0" y="2101790"/>
            <a:ext cx="3810000" cy="1676400"/>
          </a:xfrm>
          <a:prstGeom prst="roundRect">
            <a:avLst>
              <a:gd name="adj" fmla="val 10842"/>
            </a:avLst>
          </a:prstGeom>
          <a:solidFill>
            <a:schemeClr val="accent1">
              <a:alpha val="4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286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Manipulates Singly Linked List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0200" y="4343400"/>
            <a:ext cx="5943600" cy="1676400"/>
            <a:chOff x="1600200" y="4343400"/>
            <a:chExt cx="5943600" cy="1676400"/>
          </a:xfrm>
        </p:grpSpPr>
        <p:sp>
          <p:nvSpPr>
            <p:cNvPr id="8" name="Rounded Rectangle 7"/>
            <p:cNvSpPr/>
            <p:nvPr/>
          </p:nvSpPr>
          <p:spPr>
            <a:xfrm>
              <a:off x="1600200" y="4343400"/>
              <a:ext cx="3810000" cy="1676400"/>
            </a:xfrm>
            <a:prstGeom prst="roundRect">
              <a:avLst>
                <a:gd name="adj" fmla="val 10842"/>
              </a:avLst>
            </a:prstGeom>
            <a:solidFill>
              <a:srgbClr val="00B0F0">
                <a:alpha val="40000"/>
              </a:srgb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2600" y="4572000"/>
              <a:ext cx="1981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Runs around a  Tree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267200"/>
            <a:ext cx="144780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7221244" y="2241610"/>
            <a:ext cx="1565473" cy="4376122"/>
            <a:chOff x="7221244" y="2241610"/>
            <a:chExt cx="1565473" cy="4376122"/>
          </a:xfrm>
        </p:grpSpPr>
        <p:sp>
          <p:nvSpPr>
            <p:cNvPr id="13" name="TextBox 12"/>
            <p:cNvSpPr txBox="1"/>
            <p:nvPr/>
          </p:nvSpPr>
          <p:spPr>
            <a:xfrm>
              <a:off x="7772400" y="6248400"/>
              <a:ext cx="1014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*probably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1244" y="4513556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7200" y="2241610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Identifying data structures used in machine code</a:t>
            </a:r>
          </a:p>
          <a:p>
            <a:r>
              <a:rPr lang="en-US" dirty="0" smtClean="0"/>
              <a:t>Once upon a time, in a galaxy far </a:t>
            </a:r>
            <a:r>
              <a:rPr lang="en-US" dirty="0" err="1" smtClean="0"/>
              <a:t>far</a:t>
            </a:r>
            <a:r>
              <a:rPr lang="en-US" dirty="0" smtClean="0"/>
              <a:t> away…??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ched Right Arrow 13"/>
          <p:cNvSpPr/>
          <p:nvPr/>
        </p:nvSpPr>
        <p:spPr>
          <a:xfrm rot="5400000">
            <a:off x="3505200" y="2514600"/>
            <a:ext cx="1066800" cy="609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43000" y="3581400"/>
            <a:ext cx="25908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71800" y="4208756"/>
            <a:ext cx="25908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67200" y="4818356"/>
            <a:ext cx="25908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Provenance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19200" y="152400"/>
            <a:ext cx="6925056" cy="1905000"/>
            <a:chOff x="1219200" y="152400"/>
            <a:chExt cx="6925056" cy="1905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219200" y="152400"/>
              <a:ext cx="3810000" cy="1905000"/>
              <a:chOff x="1143000" y="152400"/>
              <a:chExt cx="3810000" cy="1905000"/>
            </a:xfrm>
          </p:grpSpPr>
          <p:sp>
            <p:nvSpPr>
              <p:cNvPr id="4" name="Vertical Scroll 3"/>
              <p:cNvSpPr/>
              <p:nvPr/>
            </p:nvSpPr>
            <p:spPr>
              <a:xfrm>
                <a:off x="1143000" y="533400"/>
                <a:ext cx="990600" cy="1219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Binary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Binary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Binary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Binary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Vertical Scroll 4"/>
              <p:cNvSpPr/>
              <p:nvPr/>
            </p:nvSpPr>
            <p:spPr>
              <a:xfrm>
                <a:off x="3733800" y="457200"/>
                <a:ext cx="381000" cy="457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6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6" name="Vertical Scroll 5"/>
              <p:cNvSpPr/>
              <p:nvPr/>
            </p:nvSpPr>
            <p:spPr>
              <a:xfrm>
                <a:off x="3581400" y="1447800"/>
                <a:ext cx="381000" cy="457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6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" name="Vertical Scroll 6"/>
              <p:cNvSpPr/>
              <p:nvPr/>
            </p:nvSpPr>
            <p:spPr>
              <a:xfrm>
                <a:off x="4038600" y="1371600"/>
                <a:ext cx="381000" cy="457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6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" name="Vertical Scroll 7"/>
              <p:cNvSpPr/>
              <p:nvPr/>
            </p:nvSpPr>
            <p:spPr>
              <a:xfrm>
                <a:off x="4038600" y="228600"/>
                <a:ext cx="381000" cy="457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6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9000" y="152400"/>
                <a:ext cx="1524000" cy="9906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9000" y="1295400"/>
                <a:ext cx="1295400" cy="762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triped Right Arrow 10"/>
              <p:cNvSpPr/>
              <p:nvPr/>
            </p:nvSpPr>
            <p:spPr>
              <a:xfrm rot="20871081">
                <a:off x="2383372" y="632420"/>
                <a:ext cx="973466" cy="304800"/>
              </a:xfrm>
              <a:prstGeom prst="striped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triped Right Arrow 11"/>
              <p:cNvSpPr/>
              <p:nvPr/>
            </p:nvSpPr>
            <p:spPr>
              <a:xfrm rot="1407766">
                <a:off x="2306435" y="1324193"/>
                <a:ext cx="973466" cy="304800"/>
              </a:xfrm>
              <a:prstGeom prst="striped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Vertical Scroll 12"/>
              <p:cNvSpPr/>
              <p:nvPr/>
            </p:nvSpPr>
            <p:spPr>
              <a:xfrm>
                <a:off x="4191000" y="457200"/>
                <a:ext cx="381000" cy="457200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numCol="16" spcCol="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L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34000" y="609600"/>
              <a:ext cx="2810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Classify code by data-structures</a:t>
              </a:r>
              <a:br>
                <a:rPr lang="en-US" dirty="0" smtClean="0"/>
              </a:br>
              <a:r>
                <a:rPr lang="en-US" dirty="0" smtClean="0"/>
                <a:t>being manipulated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understanding </a:t>
            </a:r>
            <a:r>
              <a:rPr lang="en-US" dirty="0" smtClean="0"/>
              <a:t>Function clustering</a:t>
            </a:r>
            <a:endParaRPr lang="en-US" dirty="0" smtClean="0"/>
          </a:p>
          <a:p>
            <a:r>
              <a:rPr lang="en-US" dirty="0" smtClean="0"/>
              <a:t>Provenance</a:t>
            </a:r>
          </a:p>
          <a:p>
            <a:r>
              <a:rPr lang="en-US" dirty="0" smtClean="0"/>
              <a:t>First step in </a:t>
            </a:r>
            <a:r>
              <a:rPr lang="en-US" dirty="0" err="1" smtClean="0"/>
              <a:t>decompilation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Training set + learning = classifying test </a:t>
            </a:r>
          </a:p>
          <a:p>
            <a:r>
              <a:rPr lang="en-US" dirty="0" smtClean="0"/>
              <a:t>Uses code and data artifacts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waldo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set of data structures</a:t>
            </a:r>
          </a:p>
          <a:p>
            <a:r>
              <a:rPr lang="en-US" dirty="0" smtClean="0"/>
              <a:t>Input: code</a:t>
            </a:r>
          </a:p>
          <a:p>
            <a:r>
              <a:rPr lang="en-US" dirty="0" smtClean="0"/>
              <a:t>Output: regions of code which most likely manipulate data structures</a:t>
            </a:r>
          </a:p>
          <a:p>
            <a:r>
              <a:rPr lang="en-US" dirty="0" smtClean="0"/>
              <a:t>Waldo </a:t>
            </a:r>
            <a:r>
              <a:rPr lang="en-US" dirty="0" err="1" smtClean="0"/>
              <a:t>Aidentifies</a:t>
            </a:r>
            <a:r>
              <a:rPr lang="en-US" dirty="0" smtClean="0"/>
              <a:t> Likely Data-structures </a:t>
            </a:r>
            <a:r>
              <a:rPr lang="en-US" dirty="0" err="1" smtClean="0"/>
              <a:t>Onestly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Identify the code which is common to all SLL code but does not occur commonly in BST code</a:t>
            </a:r>
          </a:p>
          <a:p>
            <a:pPr lvl="1"/>
            <a:r>
              <a:rPr lang="en-US" dirty="0" smtClean="0"/>
              <a:t>intuition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Identify common access patterns</a:t>
            </a:r>
          </a:p>
          <a:p>
            <a:pPr lvl="1"/>
            <a:r>
              <a:rPr lang="en-US" dirty="0" smtClean="0"/>
              <a:t>intuition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2"/>
            <a:r>
              <a:rPr lang="en-US" dirty="0" err="1" smtClean="0"/>
              <a:t>Avltree.find</a:t>
            </a:r>
            <a:endParaRPr lang="en-US" dirty="0" smtClean="0"/>
          </a:p>
          <a:p>
            <a:pPr lvl="1"/>
            <a:r>
              <a:rPr lang="en-US" dirty="0" smtClean="0"/>
              <a:t>N-grams fingerprint</a:t>
            </a:r>
          </a:p>
          <a:p>
            <a:pPr lvl="2"/>
            <a:r>
              <a:rPr lang="en-US" dirty="0" smtClean="0"/>
              <a:t>N-grams</a:t>
            </a:r>
          </a:p>
          <a:p>
            <a:pPr lvl="2"/>
            <a:r>
              <a:rPr lang="en-US" dirty="0" smtClean="0"/>
              <a:t>Fingerprint == top k n-grams</a:t>
            </a:r>
          </a:p>
          <a:p>
            <a:pPr lvl="2"/>
            <a:r>
              <a:rPr lang="en-US" dirty="0" smtClean="0"/>
              <a:t>Fingerprint generation: normalization leads to repeated patterns</a:t>
            </a:r>
          </a:p>
          <a:p>
            <a:pPr lvl="1"/>
            <a:r>
              <a:rPr lang="en-US" dirty="0" smtClean="0"/>
              <a:t>Venn diagram</a:t>
            </a:r>
          </a:p>
          <a:p>
            <a:pPr lvl="2"/>
            <a:r>
              <a:rPr lang="en-US" dirty="0" smtClean="0"/>
              <a:t>Remove common elements</a:t>
            </a:r>
          </a:p>
          <a:p>
            <a:pPr lvl="2"/>
            <a:r>
              <a:rPr lang="en-US" dirty="0" smtClean="0"/>
              <a:t>intersection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Sanity check: illustration</a:t>
            </a:r>
          </a:p>
          <a:p>
            <a:pPr lvl="2"/>
            <a:r>
              <a:rPr lang="en-US" dirty="0" err="1" smtClean="0"/>
              <a:t>List.FindPrevious</a:t>
            </a:r>
            <a:r>
              <a:rPr lang="en-US" dirty="0" smtClean="0"/>
              <a:t>—</a:t>
            </a:r>
            <a:r>
              <a:rPr lang="en-US" dirty="0" err="1" smtClean="0"/>
              <a:t>sll</a:t>
            </a:r>
            <a:r>
              <a:rPr lang="en-US" dirty="0" smtClean="0"/>
              <a:t>-reverse.   List nodes in reverse</a:t>
            </a:r>
          </a:p>
          <a:p>
            <a:pPr lvl="2"/>
            <a:r>
              <a:rPr lang="en-US" dirty="0" err="1" smtClean="0"/>
              <a:t>Tree.findMin</a:t>
            </a:r>
            <a:r>
              <a:rPr lang="en-US" dirty="0" smtClean="0"/>
              <a:t> – </a:t>
            </a:r>
            <a:r>
              <a:rPr lang="en-US" dirty="0" err="1" smtClean="0"/>
              <a:t>reverse_with_recursion</a:t>
            </a:r>
            <a:endParaRPr lang="en-US" dirty="0" smtClean="0"/>
          </a:p>
          <a:p>
            <a:pPr lvl="1"/>
            <a:r>
              <a:rPr lang="en-US" dirty="0" smtClean="0"/>
              <a:t>Other 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</TotalTime>
  <Words>466</Words>
  <Application>Microsoft Office PowerPoint</Application>
  <PresentationFormat>On-screen Show (4:3)</PresentationFormat>
  <Paragraphs>92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Probabilistic Inference of Data Abstractions in Machine Code Verification </vt:lpstr>
      <vt:lpstr>Slide 2</vt:lpstr>
      <vt:lpstr>Problem</vt:lpstr>
      <vt:lpstr>Slide 4</vt:lpstr>
      <vt:lpstr>Motivation</vt:lpstr>
      <vt:lpstr>Approach</vt:lpstr>
      <vt:lpstr>waldo</vt:lpstr>
      <vt:lpstr>Two approaches</vt:lpstr>
      <vt:lpstr>Code details</vt:lpstr>
      <vt:lpstr>Assumptions</vt:lpstr>
      <vt:lpstr>Data </vt:lpstr>
      <vt:lpstr>Conclusion</vt:lpstr>
      <vt:lpstr>Related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 of Data Abstractions in Machine Code Verification </dc:title>
  <dc:creator>adi</dc:creator>
  <cp:lastModifiedBy>adi</cp:lastModifiedBy>
  <cp:revision>47</cp:revision>
  <dcterms:created xsi:type="dcterms:W3CDTF">2011-05-02T00:17:42Z</dcterms:created>
  <dcterms:modified xsi:type="dcterms:W3CDTF">2011-05-02T03:49:19Z</dcterms:modified>
</cp:coreProperties>
</file>