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64" r:id="rId3"/>
    <p:sldId id="265" r:id="rId4"/>
    <p:sldId id="266" r:id="rId5"/>
    <p:sldId id="267" r:id="rId6"/>
    <p:sldId id="268"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1E6"/>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varScale="1">
        <p:scale>
          <a:sx n="79" d="100"/>
          <a:sy n="79" d="100"/>
        </p:scale>
        <p:origin x="835"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4/23/2022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4/23/2022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rd.com/article/logic-puzzles/#:~:text=your%20best%20bet.-,1.%20Summer%20Camp,-MARIA%20AMADOR%20FO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rd.com/article/logic-puzzles/#:~:text=likes%20to%20cook.-,2.%20The%20Good%20Life,-SUE%20DOHRIN%2C%20TH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rd.com/article/logic-puzzles/#:~:text=sharpen%20your%20mind.-,3.%20President%E2%80%99s%20Day,-MARCEL%20DANES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rd.com/article/logic-puzzles/#:~:text=The%20Long%20and%20the%20Short%20of%20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rd.com/article/logic-puzzles/#:~:text=5.-,Dads%20and%20Grads,-RD.COM%2C%20GETT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rd.com/article/logic-puzzles/#:~:text=6.-,Allergy%20Season,-RD.COM%2C%20GETT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Basic Logic Puzzles</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endParaRPr lang="en-US" sz="3200" dirty="0">
              <a:solidFill>
                <a:schemeClr val="tx1">
                  <a:lumMod val="85000"/>
                  <a:lumOff val="15000"/>
                </a:schemeClr>
              </a:solidFill>
              <a:latin typeface="+mj-lt"/>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B7965-9146-409E-B24C-783C510FFC84}"/>
              </a:ext>
            </a:extLst>
          </p:cNvPr>
          <p:cNvSpPr>
            <a:spLocks noGrp="1"/>
          </p:cNvSpPr>
          <p:nvPr>
            <p:ph type="title"/>
          </p:nvPr>
        </p:nvSpPr>
        <p:spPr/>
        <p:txBody>
          <a:bodyPr>
            <a:normAutofit/>
          </a:bodyPr>
          <a:lstStyle/>
          <a:p>
            <a:r>
              <a:rPr lang="en-US" dirty="0">
                <a:solidFill>
                  <a:schemeClr val="tx1"/>
                </a:solidFill>
              </a:rPr>
              <a:t>Summer Camp</a:t>
            </a:r>
            <a:br>
              <a:rPr lang="en-US" dirty="0">
                <a:solidFill>
                  <a:schemeClr val="tx1"/>
                </a:solidFill>
              </a:rPr>
            </a:br>
            <a:r>
              <a:rPr lang="en-US" sz="1400" dirty="0">
                <a:solidFill>
                  <a:schemeClr val="tx1"/>
                </a:solidFill>
                <a:hlinkClick r:id="rId2"/>
              </a:rPr>
              <a:t>https://www.rd.com/article/logic-puzzles/#:~:text=your%20best%20bet.-,1.%20Summer%20Camp,-MARIA%20AMADOR%20FOR</a:t>
            </a:r>
            <a:endParaRPr lang="en-US" sz="1400" dirty="0">
              <a:solidFill>
                <a:schemeClr val="tx1"/>
              </a:solidFill>
            </a:endParaRPr>
          </a:p>
        </p:txBody>
      </p:sp>
      <p:graphicFrame>
        <p:nvGraphicFramePr>
          <p:cNvPr id="5" name="Table 5">
            <a:extLst>
              <a:ext uri="{FF2B5EF4-FFF2-40B4-BE49-F238E27FC236}">
                <a16:creationId xmlns:a16="http://schemas.microsoft.com/office/drawing/2014/main" id="{7A6C0485-A0F2-4D97-945F-CDAAFAA0CFE3}"/>
              </a:ext>
            </a:extLst>
          </p:cNvPr>
          <p:cNvGraphicFramePr>
            <a:graphicFrameLocks noGrp="1"/>
          </p:cNvGraphicFramePr>
          <p:nvPr>
            <p:ph idx="1"/>
            <p:extLst>
              <p:ext uri="{D42A27DB-BD31-4B8C-83A1-F6EECF244321}">
                <p14:modId xmlns:p14="http://schemas.microsoft.com/office/powerpoint/2010/main" val="3267367778"/>
              </p:ext>
            </p:extLst>
          </p:nvPr>
        </p:nvGraphicFramePr>
        <p:xfrm>
          <a:off x="1066800" y="4401457"/>
          <a:ext cx="10058400" cy="185420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747329304"/>
                    </a:ext>
                  </a:extLst>
                </a:gridCol>
                <a:gridCol w="2011680">
                  <a:extLst>
                    <a:ext uri="{9D8B030D-6E8A-4147-A177-3AD203B41FA5}">
                      <a16:colId xmlns:a16="http://schemas.microsoft.com/office/drawing/2014/main" val="3730165551"/>
                    </a:ext>
                  </a:extLst>
                </a:gridCol>
                <a:gridCol w="2011680">
                  <a:extLst>
                    <a:ext uri="{9D8B030D-6E8A-4147-A177-3AD203B41FA5}">
                      <a16:colId xmlns:a16="http://schemas.microsoft.com/office/drawing/2014/main" val="2271268464"/>
                    </a:ext>
                  </a:extLst>
                </a:gridCol>
                <a:gridCol w="2011680">
                  <a:extLst>
                    <a:ext uri="{9D8B030D-6E8A-4147-A177-3AD203B41FA5}">
                      <a16:colId xmlns:a16="http://schemas.microsoft.com/office/drawing/2014/main" val="1493601795"/>
                    </a:ext>
                  </a:extLst>
                </a:gridCol>
                <a:gridCol w="2011680">
                  <a:extLst>
                    <a:ext uri="{9D8B030D-6E8A-4147-A177-3AD203B41FA5}">
                      <a16:colId xmlns:a16="http://schemas.microsoft.com/office/drawing/2014/main" val="1266952118"/>
                    </a:ext>
                  </a:extLst>
                </a:gridCol>
              </a:tblGrid>
              <a:tr h="370840">
                <a:tc>
                  <a:txBody>
                    <a:bodyPr/>
                    <a:lstStyle/>
                    <a:p>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t>Cook</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t>Kayak</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t>Rock climb</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t>Zip-line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945517258"/>
                  </a:ext>
                </a:extLst>
              </a:tr>
              <a:tr h="370840">
                <a:tc>
                  <a:txBody>
                    <a:bodyPr/>
                    <a:lstStyle/>
                    <a:p>
                      <a:r>
                        <a:rPr lang="en-US" dirty="0"/>
                        <a:t>Abigail</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781780330"/>
                  </a:ext>
                </a:extLst>
              </a:tr>
              <a:tr h="370840">
                <a:tc>
                  <a:txBody>
                    <a:bodyPr/>
                    <a:lstStyle/>
                    <a:p>
                      <a:r>
                        <a:rPr lang="en-US" dirty="0"/>
                        <a:t>Oliver</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804061001"/>
                  </a:ext>
                </a:extLst>
              </a:tr>
              <a:tr h="370840">
                <a:tc>
                  <a:txBody>
                    <a:bodyPr/>
                    <a:lstStyle/>
                    <a:p>
                      <a:r>
                        <a:rPr lang="en-US" dirty="0"/>
                        <a:t>Rosa</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360019783"/>
                  </a:ext>
                </a:extLst>
              </a:tr>
              <a:tr h="370840">
                <a:tc>
                  <a:txBody>
                    <a:bodyPr/>
                    <a:lstStyle/>
                    <a:p>
                      <a:r>
                        <a:rPr lang="en-US" dirty="0"/>
                        <a:t>Blake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22781953"/>
                  </a:ext>
                </a:extLst>
              </a:tr>
            </a:tbl>
          </a:graphicData>
        </a:graphic>
      </p:graphicFrame>
      <p:sp>
        <p:nvSpPr>
          <p:cNvPr id="7" name="TextBox 6">
            <a:extLst>
              <a:ext uri="{FF2B5EF4-FFF2-40B4-BE49-F238E27FC236}">
                <a16:creationId xmlns:a16="http://schemas.microsoft.com/office/drawing/2014/main" id="{8CB695B6-C238-47A2-9AD9-0E4AFD510463}"/>
              </a:ext>
            </a:extLst>
          </p:cNvPr>
          <p:cNvSpPr txBox="1"/>
          <p:nvPr/>
        </p:nvSpPr>
        <p:spPr>
          <a:xfrm>
            <a:off x="1096962" y="2031110"/>
            <a:ext cx="10058399" cy="2308324"/>
          </a:xfrm>
          <a:prstGeom prst="rect">
            <a:avLst/>
          </a:prstGeom>
          <a:noFill/>
        </p:spPr>
        <p:txBody>
          <a:bodyPr wrap="square">
            <a:spAutoFit/>
          </a:bodyPr>
          <a:lstStyle/>
          <a:p>
            <a:r>
              <a:rPr lang="en-US" dirty="0"/>
              <a:t>Abigail, Oliver, Rosa, and Blake all attend the same summer camp, where they can cook, kayak, rock climb, and zip-line. Each child has a different favorite activity.</a:t>
            </a:r>
          </a:p>
          <a:p>
            <a:endParaRPr lang="en-US" dirty="0"/>
          </a:p>
          <a:p>
            <a:pPr marL="742950" lvl="1" indent="-285750">
              <a:buFont typeface="Arial" panose="020B0604020202020204" pitchFamily="34" charset="0"/>
              <a:buChar char="•"/>
            </a:pPr>
            <a:r>
              <a:rPr lang="en-US" dirty="0"/>
              <a:t>Abigail’s favorite activity isn’t rock climbing.</a:t>
            </a:r>
          </a:p>
          <a:p>
            <a:pPr marL="742950" lvl="1" indent="-285750">
              <a:buFont typeface="Arial" panose="020B0604020202020204" pitchFamily="34" charset="0"/>
              <a:buChar char="•"/>
            </a:pPr>
            <a:r>
              <a:rPr lang="en-US" dirty="0"/>
              <a:t>Oliver is afraid of heights.</a:t>
            </a:r>
          </a:p>
          <a:p>
            <a:pPr marL="742950" lvl="1" indent="-285750">
              <a:buFont typeface="Arial" panose="020B0604020202020204" pitchFamily="34" charset="0"/>
              <a:buChar char="•"/>
            </a:pPr>
            <a:r>
              <a:rPr lang="en-US" dirty="0"/>
              <a:t>Rosa can’t do her favorite activity without a harness.</a:t>
            </a:r>
          </a:p>
          <a:p>
            <a:pPr marL="742950" lvl="1" indent="-285750">
              <a:buFont typeface="Arial" panose="020B0604020202020204" pitchFamily="34" charset="0"/>
              <a:buChar char="•"/>
            </a:pPr>
            <a:r>
              <a:rPr lang="en-US" dirty="0"/>
              <a:t>Blake likes to keep his feet on the ground at all times.</a:t>
            </a:r>
          </a:p>
          <a:p>
            <a:pPr marL="742950" lvl="1" indent="-285750">
              <a:buFont typeface="Arial" panose="020B0604020202020204" pitchFamily="34" charset="0"/>
              <a:buChar char="•"/>
            </a:pPr>
            <a:r>
              <a:rPr lang="en-US" dirty="0"/>
              <a:t>Can you figure out who likes what?</a:t>
            </a:r>
          </a:p>
        </p:txBody>
      </p:sp>
    </p:spTree>
    <p:extLst>
      <p:ext uri="{BB962C8B-B14F-4D97-AF65-F5344CB8AC3E}">
        <p14:creationId xmlns:p14="http://schemas.microsoft.com/office/powerpoint/2010/main" val="2652354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B7965-9146-409E-B24C-783C510FFC84}"/>
              </a:ext>
            </a:extLst>
          </p:cNvPr>
          <p:cNvSpPr>
            <a:spLocks noGrp="1"/>
          </p:cNvSpPr>
          <p:nvPr>
            <p:ph type="title"/>
          </p:nvPr>
        </p:nvSpPr>
        <p:spPr/>
        <p:txBody>
          <a:bodyPr>
            <a:normAutofit/>
          </a:bodyPr>
          <a:lstStyle/>
          <a:p>
            <a:r>
              <a:rPr lang="en-US" dirty="0">
                <a:solidFill>
                  <a:schemeClr val="tx1"/>
                </a:solidFill>
              </a:rPr>
              <a:t>The Good Life</a:t>
            </a:r>
            <a:br>
              <a:rPr lang="en-US" dirty="0">
                <a:solidFill>
                  <a:schemeClr val="tx1"/>
                </a:solidFill>
              </a:rPr>
            </a:br>
            <a:r>
              <a:rPr lang="en-US" sz="1400" dirty="0">
                <a:solidFill>
                  <a:schemeClr val="tx1"/>
                </a:solidFill>
                <a:hlinkClick r:id="rId2"/>
              </a:rPr>
              <a:t>https://www.rd.com/article/logic-puzzles/#:~:text=likes%20to%20cook.-,2.%20The%20Good%20Life,-SUE%20DOHRIN%2C%20THE</a:t>
            </a:r>
            <a:endParaRPr lang="en-US" sz="400" dirty="0">
              <a:solidFill>
                <a:schemeClr val="tx1"/>
              </a:solidFill>
            </a:endParaRPr>
          </a:p>
        </p:txBody>
      </p:sp>
      <p:graphicFrame>
        <p:nvGraphicFramePr>
          <p:cNvPr id="5" name="Table 5">
            <a:extLst>
              <a:ext uri="{FF2B5EF4-FFF2-40B4-BE49-F238E27FC236}">
                <a16:creationId xmlns:a16="http://schemas.microsoft.com/office/drawing/2014/main" id="{7A6C0485-A0F2-4D97-945F-CDAAFAA0CFE3}"/>
              </a:ext>
            </a:extLst>
          </p:cNvPr>
          <p:cNvGraphicFramePr>
            <a:graphicFrameLocks noGrp="1"/>
          </p:cNvGraphicFramePr>
          <p:nvPr>
            <p:ph idx="1"/>
            <p:extLst>
              <p:ext uri="{D42A27DB-BD31-4B8C-83A1-F6EECF244321}">
                <p14:modId xmlns:p14="http://schemas.microsoft.com/office/powerpoint/2010/main" val="2750957208"/>
              </p:ext>
            </p:extLst>
          </p:nvPr>
        </p:nvGraphicFramePr>
        <p:xfrm>
          <a:off x="1096961" y="4086982"/>
          <a:ext cx="10058399" cy="2225040"/>
        </p:xfrm>
        <a:graphic>
          <a:graphicData uri="http://schemas.openxmlformats.org/drawingml/2006/table">
            <a:tbl>
              <a:tblPr firstRow="1" bandRow="1">
                <a:tableStyleId>{5C22544A-7EE6-4342-B048-85BDC9FD1C3A}</a:tableStyleId>
              </a:tblPr>
              <a:tblGrid>
                <a:gridCol w="1061962">
                  <a:extLst>
                    <a:ext uri="{9D8B030D-6E8A-4147-A177-3AD203B41FA5}">
                      <a16:colId xmlns:a16="http://schemas.microsoft.com/office/drawing/2014/main" val="747329304"/>
                    </a:ext>
                  </a:extLst>
                </a:gridCol>
                <a:gridCol w="1746552">
                  <a:extLst>
                    <a:ext uri="{9D8B030D-6E8A-4147-A177-3AD203B41FA5}">
                      <a16:colId xmlns:a16="http://schemas.microsoft.com/office/drawing/2014/main" val="3730165551"/>
                    </a:ext>
                  </a:extLst>
                </a:gridCol>
                <a:gridCol w="1635276">
                  <a:extLst>
                    <a:ext uri="{9D8B030D-6E8A-4147-A177-3AD203B41FA5}">
                      <a16:colId xmlns:a16="http://schemas.microsoft.com/office/drawing/2014/main" val="2271268464"/>
                    </a:ext>
                  </a:extLst>
                </a:gridCol>
                <a:gridCol w="1673981">
                  <a:extLst>
                    <a:ext uri="{9D8B030D-6E8A-4147-A177-3AD203B41FA5}">
                      <a16:colId xmlns:a16="http://schemas.microsoft.com/office/drawing/2014/main" val="1493601795"/>
                    </a:ext>
                  </a:extLst>
                </a:gridCol>
                <a:gridCol w="2206172">
                  <a:extLst>
                    <a:ext uri="{9D8B030D-6E8A-4147-A177-3AD203B41FA5}">
                      <a16:colId xmlns:a16="http://schemas.microsoft.com/office/drawing/2014/main" val="1266952118"/>
                    </a:ext>
                  </a:extLst>
                </a:gridCol>
                <a:gridCol w="1734456">
                  <a:extLst>
                    <a:ext uri="{9D8B030D-6E8A-4147-A177-3AD203B41FA5}">
                      <a16:colId xmlns:a16="http://schemas.microsoft.com/office/drawing/2014/main" val="969095670"/>
                    </a:ext>
                  </a:extLst>
                </a:gridCol>
              </a:tblGrid>
              <a:tr h="370840">
                <a:tc>
                  <a:txBody>
                    <a:bodyPr/>
                    <a:lstStyle/>
                    <a:p>
                      <a:pPr algn="ctr"/>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Ears Scratched</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Playing Catch</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Taking a Nap</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Burying Chew Toy</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Walking</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945517258"/>
                  </a:ext>
                </a:extLst>
              </a:tr>
              <a:tr h="370840">
                <a:tc>
                  <a:txBody>
                    <a:bodyPr/>
                    <a:lstStyle/>
                    <a:p>
                      <a:r>
                        <a:rPr lang="en-US" dirty="0"/>
                        <a:t>Saber</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highlight>
                            <a:srgbClr val="FFFF00"/>
                          </a:highlight>
                        </a:rPr>
                        <a:t>O</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highlight>
                            <a:srgbClr val="FF0000"/>
                          </a:highlight>
                        </a:rPr>
                        <a:t>X</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a:highlight>
                            <a:srgbClr val="FF0000"/>
                          </a:highlight>
                        </a:rPr>
                        <a:t>X</a:t>
                      </a:r>
                      <a:endParaRPr lang="en-US" dirty="0">
                        <a:highlight>
                          <a:srgbClr val="FF0000"/>
                        </a:highlight>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highlight>
                            <a:srgbClr val="FF0000"/>
                          </a:highlight>
                        </a:rPr>
                        <a:t>X</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highlight>
                            <a:srgbClr val="FF0000"/>
                          </a:highlight>
                        </a:rPr>
                        <a:t>X</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781780330"/>
                  </a:ext>
                </a:extLst>
              </a:tr>
              <a:tr h="370840">
                <a:tc>
                  <a:txBody>
                    <a:bodyPr/>
                    <a:lstStyle/>
                    <a:p>
                      <a:r>
                        <a:rPr lang="en-US" dirty="0"/>
                        <a:t>Ginger</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highlight>
                            <a:srgbClr val="FF0000"/>
                          </a:highlight>
                        </a:rPr>
                        <a:t>P</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highlight>
                            <a:srgbClr val="FF0000"/>
                          </a:highlight>
                        </a:rPr>
                        <a:t>X</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highlight>
                            <a:srgbClr val="FFFF00"/>
                          </a:highlight>
                        </a:rPr>
                        <a:t>O</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highlight>
                            <a:srgbClr val="FF0000"/>
                          </a:highlight>
                        </a:rPr>
                        <a:t>X</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highlight>
                            <a:srgbClr val="FF0000"/>
                          </a:highlight>
                        </a:rPr>
                        <a:t>X</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804061001"/>
                  </a:ext>
                </a:extLst>
              </a:tr>
              <a:tr h="370840">
                <a:tc>
                  <a:txBody>
                    <a:bodyPr/>
                    <a:lstStyle/>
                    <a:p>
                      <a:r>
                        <a:rPr lang="en-US" dirty="0"/>
                        <a:t>Nutmeg</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highlight>
                            <a:srgbClr val="FF0000"/>
                          </a:highlight>
                        </a:rPr>
                        <a:t>X</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highlight>
                            <a:srgbClr val="FF0000"/>
                          </a:highlight>
                        </a:rPr>
                        <a:t>X</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highlight>
                            <a:srgbClr val="FF0000"/>
                          </a:highlight>
                        </a:rPr>
                        <a:t>X</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highlight>
                            <a:srgbClr val="FF0000"/>
                          </a:highlight>
                        </a:rPr>
                        <a:t>X</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highlight>
                            <a:srgbClr val="FFFF00"/>
                          </a:highlight>
                        </a:rPr>
                        <a:t>O</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360019783"/>
                  </a:ext>
                </a:extLst>
              </a:tr>
              <a:tr h="370840">
                <a:tc>
                  <a:txBody>
                    <a:bodyPr/>
                    <a:lstStyle/>
                    <a:p>
                      <a:r>
                        <a:rPr lang="en-US" dirty="0"/>
                        <a:t>Pepper</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highlight>
                            <a:srgbClr val="FF0000"/>
                          </a:highlight>
                        </a:rPr>
                        <a:t>P</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highlight>
                            <a:srgbClr val="FF0000"/>
                          </a:highlight>
                        </a:rPr>
                        <a:t>X</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highlight>
                            <a:srgbClr val="FF0000"/>
                          </a:highlight>
                        </a:rPr>
                        <a:t>X</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highlight>
                            <a:srgbClr val="FFFF00"/>
                          </a:highlight>
                        </a:rPr>
                        <a:t>O</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highlight>
                            <a:srgbClr val="FF0000"/>
                          </a:highlight>
                        </a:rPr>
                        <a:t>X</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22781953"/>
                  </a:ext>
                </a:extLst>
              </a:tr>
              <a:tr h="370840">
                <a:tc>
                  <a:txBody>
                    <a:bodyPr/>
                    <a:lstStyle/>
                    <a:p>
                      <a:r>
                        <a:rPr lang="en-US" dirty="0"/>
                        <a:t>Bear</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highlight>
                            <a:srgbClr val="FF0000"/>
                          </a:highlight>
                        </a:rPr>
                        <a:t>X</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highlight>
                            <a:srgbClr val="FFFF00"/>
                          </a:highlight>
                        </a:rPr>
                        <a:t>O</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highlight>
                            <a:srgbClr val="FF0000"/>
                          </a:highlight>
                        </a:rPr>
                        <a:t>X</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highlight>
                            <a:srgbClr val="FF0000"/>
                          </a:highlight>
                        </a:rPr>
                        <a:t>X</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highlight>
                            <a:srgbClr val="FF0000"/>
                          </a:highlight>
                        </a:rPr>
                        <a:t>X</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891274044"/>
                  </a:ext>
                </a:extLst>
              </a:tr>
            </a:tbl>
          </a:graphicData>
        </a:graphic>
      </p:graphicFrame>
      <p:sp>
        <p:nvSpPr>
          <p:cNvPr id="7" name="TextBox 6">
            <a:extLst>
              <a:ext uri="{FF2B5EF4-FFF2-40B4-BE49-F238E27FC236}">
                <a16:creationId xmlns:a16="http://schemas.microsoft.com/office/drawing/2014/main" id="{8CB695B6-C238-47A2-9AD9-0E4AFD510463}"/>
              </a:ext>
            </a:extLst>
          </p:cNvPr>
          <p:cNvSpPr txBox="1"/>
          <p:nvPr/>
        </p:nvSpPr>
        <p:spPr>
          <a:xfrm>
            <a:off x="1096961" y="1939186"/>
            <a:ext cx="10058399" cy="2031325"/>
          </a:xfrm>
          <a:prstGeom prst="rect">
            <a:avLst/>
          </a:prstGeom>
          <a:noFill/>
        </p:spPr>
        <p:txBody>
          <a:bodyPr wrap="square" anchor="ctr">
            <a:spAutoFit/>
          </a:bodyPr>
          <a:lstStyle/>
          <a:p>
            <a:r>
              <a:rPr lang="en-US" dirty="0"/>
              <a:t>Each of five neighborhood dogs (Saber, Ginger, Nutmeg, Pepper, and Bear) is enjoying one of the following activities</a:t>
            </a:r>
          </a:p>
          <a:p>
            <a:pPr marL="742950" lvl="1" indent="-285750">
              <a:buFont typeface="Arial" panose="020B0604020202020204" pitchFamily="34" charset="0"/>
              <a:buChar char="•"/>
            </a:pPr>
            <a:r>
              <a:rPr lang="en-US" dirty="0"/>
              <a:t>Pepper is either playing catch or burying a chew toy.</a:t>
            </a:r>
          </a:p>
          <a:p>
            <a:pPr marL="742950" lvl="1" indent="-285750">
              <a:buFont typeface="Arial" panose="020B0604020202020204" pitchFamily="34" charset="0"/>
              <a:buChar char="•"/>
            </a:pPr>
            <a:r>
              <a:rPr lang="en-US" dirty="0"/>
              <a:t>Neither Ginger nor Saber nor Bear is on a walk.</a:t>
            </a:r>
          </a:p>
          <a:p>
            <a:pPr marL="742950" lvl="1" indent="-285750">
              <a:buFont typeface="Arial" panose="020B0604020202020204" pitchFamily="34" charset="0"/>
              <a:buChar char="•"/>
            </a:pPr>
            <a:r>
              <a:rPr lang="en-US" dirty="0"/>
              <a:t>One of the dogs named after a spice is getting its ears scratched.</a:t>
            </a:r>
          </a:p>
          <a:p>
            <a:pPr marL="742950" lvl="1" indent="-285750">
              <a:buFont typeface="Arial" panose="020B0604020202020204" pitchFamily="34" charset="0"/>
              <a:buChar char="•"/>
            </a:pPr>
            <a:r>
              <a:rPr lang="en-US" dirty="0"/>
              <a:t>A dog not named for a spice is playing catch.</a:t>
            </a:r>
          </a:p>
          <a:p>
            <a:pPr marL="742950" lvl="1" indent="-285750">
              <a:buFont typeface="Arial" panose="020B0604020202020204" pitchFamily="34" charset="0"/>
              <a:buChar char="•"/>
            </a:pPr>
            <a:r>
              <a:rPr lang="en-US" dirty="0"/>
              <a:t>Bear is getting some exercise.</a:t>
            </a:r>
          </a:p>
        </p:txBody>
      </p:sp>
    </p:spTree>
    <p:extLst>
      <p:ext uri="{BB962C8B-B14F-4D97-AF65-F5344CB8AC3E}">
        <p14:creationId xmlns:p14="http://schemas.microsoft.com/office/powerpoint/2010/main" val="180893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B7965-9146-409E-B24C-783C510FFC84}"/>
              </a:ext>
            </a:extLst>
          </p:cNvPr>
          <p:cNvSpPr>
            <a:spLocks noGrp="1"/>
          </p:cNvSpPr>
          <p:nvPr>
            <p:ph type="title"/>
          </p:nvPr>
        </p:nvSpPr>
        <p:spPr/>
        <p:txBody>
          <a:bodyPr>
            <a:normAutofit/>
          </a:bodyPr>
          <a:lstStyle/>
          <a:p>
            <a:r>
              <a:rPr lang="en-US" dirty="0">
                <a:solidFill>
                  <a:schemeClr val="tx1"/>
                </a:solidFill>
              </a:rPr>
              <a:t>Presidents Day</a:t>
            </a:r>
            <a:br>
              <a:rPr lang="en-US" dirty="0">
                <a:solidFill>
                  <a:schemeClr val="tx1"/>
                </a:solidFill>
              </a:rPr>
            </a:br>
            <a:r>
              <a:rPr lang="en-US" sz="1400" dirty="0">
                <a:solidFill>
                  <a:schemeClr val="tx1"/>
                </a:solidFill>
                <a:hlinkClick r:id="rId2"/>
              </a:rPr>
              <a:t>https://www.rd.com/article/logic-puzzles/#:~:text=sharpen%20your%20mind.-,3.%20President%E2%80%99s%20Day,-MARCEL%20DANESI</a:t>
            </a:r>
            <a:endParaRPr lang="en-US" sz="400" dirty="0">
              <a:solidFill>
                <a:schemeClr val="tx1"/>
              </a:solidFill>
            </a:endParaRPr>
          </a:p>
        </p:txBody>
      </p:sp>
      <p:sp>
        <p:nvSpPr>
          <p:cNvPr id="7" name="TextBox 6">
            <a:extLst>
              <a:ext uri="{FF2B5EF4-FFF2-40B4-BE49-F238E27FC236}">
                <a16:creationId xmlns:a16="http://schemas.microsoft.com/office/drawing/2014/main" id="{8CB695B6-C238-47A2-9AD9-0E4AFD510463}"/>
              </a:ext>
            </a:extLst>
          </p:cNvPr>
          <p:cNvSpPr txBox="1"/>
          <p:nvPr/>
        </p:nvSpPr>
        <p:spPr>
          <a:xfrm>
            <a:off x="1066800" y="1924672"/>
            <a:ext cx="10058399" cy="1754326"/>
          </a:xfrm>
          <a:prstGeom prst="rect">
            <a:avLst/>
          </a:prstGeom>
          <a:noFill/>
        </p:spPr>
        <p:txBody>
          <a:bodyPr wrap="square">
            <a:spAutoFit/>
          </a:bodyPr>
          <a:lstStyle/>
          <a:p>
            <a:r>
              <a:rPr lang="en-US" dirty="0"/>
              <a:t>George, William, John, Abe, and Millard have their birthdays on consecutive days, all between Monday and Friday.</a:t>
            </a:r>
          </a:p>
          <a:p>
            <a:endParaRPr lang="en-US" dirty="0"/>
          </a:p>
          <a:p>
            <a:pPr marL="742950" lvl="1" indent="-285750">
              <a:buFont typeface="Arial" panose="020B0604020202020204" pitchFamily="34" charset="0"/>
              <a:buChar char="•"/>
            </a:pPr>
            <a:r>
              <a:rPr lang="en-US" dirty="0"/>
              <a:t>George’s birthday is as many days before Millard’s and William’s is after Abe’s.</a:t>
            </a:r>
          </a:p>
          <a:p>
            <a:pPr marL="742950" lvl="1" indent="-285750">
              <a:buFont typeface="Arial" panose="020B0604020202020204" pitchFamily="34" charset="0"/>
              <a:buChar char="•"/>
            </a:pPr>
            <a:r>
              <a:rPr lang="en-US" dirty="0"/>
              <a:t>John is two days older than Abe.</a:t>
            </a:r>
          </a:p>
          <a:p>
            <a:pPr marL="742950" lvl="1" indent="-285750">
              <a:buFont typeface="Arial" panose="020B0604020202020204" pitchFamily="34" charset="0"/>
              <a:buChar char="•"/>
            </a:pPr>
            <a:r>
              <a:rPr lang="en-US" dirty="0"/>
              <a:t>Millard’s birthday is on Thursday.</a:t>
            </a:r>
          </a:p>
        </p:txBody>
      </p:sp>
      <p:graphicFrame>
        <p:nvGraphicFramePr>
          <p:cNvPr id="8" name="Table 5">
            <a:extLst>
              <a:ext uri="{FF2B5EF4-FFF2-40B4-BE49-F238E27FC236}">
                <a16:creationId xmlns:a16="http://schemas.microsoft.com/office/drawing/2014/main" id="{5B247780-FCD3-4FD0-BD52-C8453E0FBBBF}"/>
              </a:ext>
            </a:extLst>
          </p:cNvPr>
          <p:cNvGraphicFramePr>
            <a:graphicFrameLocks noGrp="1"/>
          </p:cNvGraphicFramePr>
          <p:nvPr>
            <p:ph idx="1"/>
            <p:extLst>
              <p:ext uri="{D42A27DB-BD31-4B8C-83A1-F6EECF244321}">
                <p14:modId xmlns:p14="http://schemas.microsoft.com/office/powerpoint/2010/main" val="1012578030"/>
              </p:ext>
            </p:extLst>
          </p:nvPr>
        </p:nvGraphicFramePr>
        <p:xfrm>
          <a:off x="1097280" y="3678998"/>
          <a:ext cx="10058399" cy="2225040"/>
        </p:xfrm>
        <a:graphic>
          <a:graphicData uri="http://schemas.openxmlformats.org/drawingml/2006/table">
            <a:tbl>
              <a:tblPr firstRow="1" bandRow="1">
                <a:tableStyleId>{5C22544A-7EE6-4342-B048-85BDC9FD1C3A}</a:tableStyleId>
              </a:tblPr>
              <a:tblGrid>
                <a:gridCol w="1061962">
                  <a:extLst>
                    <a:ext uri="{9D8B030D-6E8A-4147-A177-3AD203B41FA5}">
                      <a16:colId xmlns:a16="http://schemas.microsoft.com/office/drawing/2014/main" val="747329304"/>
                    </a:ext>
                  </a:extLst>
                </a:gridCol>
                <a:gridCol w="1746552">
                  <a:extLst>
                    <a:ext uri="{9D8B030D-6E8A-4147-A177-3AD203B41FA5}">
                      <a16:colId xmlns:a16="http://schemas.microsoft.com/office/drawing/2014/main" val="3730165551"/>
                    </a:ext>
                  </a:extLst>
                </a:gridCol>
                <a:gridCol w="1759935">
                  <a:extLst>
                    <a:ext uri="{9D8B030D-6E8A-4147-A177-3AD203B41FA5}">
                      <a16:colId xmlns:a16="http://schemas.microsoft.com/office/drawing/2014/main" val="2271268464"/>
                    </a:ext>
                  </a:extLst>
                </a:gridCol>
                <a:gridCol w="1891695">
                  <a:extLst>
                    <a:ext uri="{9D8B030D-6E8A-4147-A177-3AD203B41FA5}">
                      <a16:colId xmlns:a16="http://schemas.microsoft.com/office/drawing/2014/main" val="1493601795"/>
                    </a:ext>
                  </a:extLst>
                </a:gridCol>
                <a:gridCol w="1863799">
                  <a:extLst>
                    <a:ext uri="{9D8B030D-6E8A-4147-A177-3AD203B41FA5}">
                      <a16:colId xmlns:a16="http://schemas.microsoft.com/office/drawing/2014/main" val="1266952118"/>
                    </a:ext>
                  </a:extLst>
                </a:gridCol>
                <a:gridCol w="1734456">
                  <a:extLst>
                    <a:ext uri="{9D8B030D-6E8A-4147-A177-3AD203B41FA5}">
                      <a16:colId xmlns:a16="http://schemas.microsoft.com/office/drawing/2014/main" val="969095670"/>
                    </a:ext>
                  </a:extLst>
                </a:gridCol>
              </a:tblGrid>
              <a:tr h="370840">
                <a:tc>
                  <a:txBody>
                    <a:bodyPr/>
                    <a:lstStyle/>
                    <a:p>
                      <a:pPr algn="ctr"/>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Monday</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Tuesday</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Wednesday</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Thursday</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dirty="0"/>
                        <a:t>Friday</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945517258"/>
                  </a:ext>
                </a:extLst>
              </a:tr>
              <a:tr h="370840">
                <a:tc>
                  <a:txBody>
                    <a:bodyPr/>
                    <a:lstStyle/>
                    <a:p>
                      <a:r>
                        <a:rPr lang="en-US" dirty="0"/>
                        <a:t>George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781780330"/>
                  </a:ext>
                </a:extLst>
              </a:tr>
              <a:tr h="370840">
                <a:tc>
                  <a:txBody>
                    <a:bodyPr/>
                    <a:lstStyle/>
                    <a:p>
                      <a:r>
                        <a:rPr lang="en-US" dirty="0"/>
                        <a:t>John</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804061001"/>
                  </a:ext>
                </a:extLst>
              </a:tr>
              <a:tr h="370840">
                <a:tc>
                  <a:txBody>
                    <a:bodyPr/>
                    <a:lstStyle/>
                    <a:p>
                      <a:r>
                        <a:rPr lang="en-US" dirty="0"/>
                        <a:t>Abe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360019783"/>
                  </a:ext>
                </a:extLst>
              </a:tr>
              <a:tr h="370840">
                <a:tc>
                  <a:txBody>
                    <a:bodyPr/>
                    <a:lstStyle/>
                    <a:p>
                      <a:r>
                        <a:rPr lang="en-US" dirty="0"/>
                        <a:t>Millard</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22781953"/>
                  </a:ext>
                </a:extLst>
              </a:tr>
              <a:tr h="370840">
                <a:tc>
                  <a:txBody>
                    <a:bodyPr/>
                    <a:lstStyle/>
                    <a:p>
                      <a:r>
                        <a:rPr lang="en-US" dirty="0"/>
                        <a:t>William</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endParaRPr lang="en-US"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891274044"/>
                  </a:ext>
                </a:extLst>
              </a:tr>
            </a:tbl>
          </a:graphicData>
        </a:graphic>
      </p:graphicFrame>
      <p:sp>
        <p:nvSpPr>
          <p:cNvPr id="9" name="TextBox 8">
            <a:extLst>
              <a:ext uri="{FF2B5EF4-FFF2-40B4-BE49-F238E27FC236}">
                <a16:creationId xmlns:a16="http://schemas.microsoft.com/office/drawing/2014/main" id="{DABA3390-B11E-4D95-B8F5-A934841795EC}"/>
              </a:ext>
            </a:extLst>
          </p:cNvPr>
          <p:cNvSpPr txBox="1"/>
          <p:nvPr/>
        </p:nvSpPr>
        <p:spPr>
          <a:xfrm>
            <a:off x="2540000" y="6062546"/>
            <a:ext cx="1049867" cy="369332"/>
          </a:xfrm>
          <a:prstGeom prst="rect">
            <a:avLst/>
          </a:prstGeom>
          <a:solidFill>
            <a:srgbClr val="FFFF00"/>
          </a:solidFill>
          <a:ln>
            <a:solidFill>
              <a:schemeClr val="accent2"/>
            </a:solidFill>
          </a:ln>
        </p:spPr>
        <p:txBody>
          <a:bodyPr wrap="square">
            <a:spAutoFit/>
          </a:bodyPr>
          <a:lstStyle/>
          <a:p>
            <a:pPr algn="ctr"/>
            <a:r>
              <a:rPr lang="en-US" dirty="0"/>
              <a:t>George</a:t>
            </a:r>
            <a:endParaRPr lang="en-US" dirty="0">
              <a:highlight>
                <a:srgbClr val="FFFF00"/>
              </a:highlight>
            </a:endParaRPr>
          </a:p>
        </p:txBody>
      </p:sp>
      <p:sp>
        <p:nvSpPr>
          <p:cNvPr id="10" name="TextBox 9">
            <a:extLst>
              <a:ext uri="{FF2B5EF4-FFF2-40B4-BE49-F238E27FC236}">
                <a16:creationId xmlns:a16="http://schemas.microsoft.com/office/drawing/2014/main" id="{CD2DFD5F-EC27-4E40-97C4-9EE23E1F0F35}"/>
              </a:ext>
            </a:extLst>
          </p:cNvPr>
          <p:cNvSpPr txBox="1"/>
          <p:nvPr/>
        </p:nvSpPr>
        <p:spPr>
          <a:xfrm>
            <a:off x="6126479" y="6062546"/>
            <a:ext cx="1049867" cy="369332"/>
          </a:xfrm>
          <a:prstGeom prst="rect">
            <a:avLst/>
          </a:prstGeom>
          <a:solidFill>
            <a:srgbClr val="FFFF00"/>
          </a:solidFill>
          <a:ln>
            <a:solidFill>
              <a:schemeClr val="accent2"/>
            </a:solidFill>
          </a:ln>
        </p:spPr>
        <p:txBody>
          <a:bodyPr wrap="square">
            <a:spAutoFit/>
          </a:bodyPr>
          <a:lstStyle/>
          <a:p>
            <a:pPr algn="ctr"/>
            <a:r>
              <a:rPr lang="en-US" dirty="0"/>
              <a:t>John</a:t>
            </a:r>
            <a:endParaRPr lang="en-US" dirty="0">
              <a:highlight>
                <a:srgbClr val="FFFF00"/>
              </a:highlight>
            </a:endParaRPr>
          </a:p>
        </p:txBody>
      </p:sp>
      <p:sp>
        <p:nvSpPr>
          <p:cNvPr id="11" name="TextBox 10">
            <a:extLst>
              <a:ext uri="{FF2B5EF4-FFF2-40B4-BE49-F238E27FC236}">
                <a16:creationId xmlns:a16="http://schemas.microsoft.com/office/drawing/2014/main" id="{147E9CFA-1FEE-4F85-8E18-C22514289FEC}"/>
              </a:ext>
            </a:extLst>
          </p:cNvPr>
          <p:cNvSpPr txBox="1"/>
          <p:nvPr/>
        </p:nvSpPr>
        <p:spPr>
          <a:xfrm>
            <a:off x="3840478" y="6062546"/>
            <a:ext cx="1049867" cy="369332"/>
          </a:xfrm>
          <a:prstGeom prst="rect">
            <a:avLst/>
          </a:prstGeom>
          <a:solidFill>
            <a:srgbClr val="FFFF00"/>
          </a:solidFill>
          <a:ln>
            <a:solidFill>
              <a:schemeClr val="accent2"/>
            </a:solidFill>
          </a:ln>
        </p:spPr>
        <p:txBody>
          <a:bodyPr wrap="square">
            <a:spAutoFit/>
          </a:bodyPr>
          <a:lstStyle/>
          <a:p>
            <a:pPr algn="ctr"/>
            <a:r>
              <a:rPr lang="en-US" dirty="0"/>
              <a:t>Abe</a:t>
            </a:r>
            <a:endParaRPr lang="en-US" dirty="0">
              <a:highlight>
                <a:srgbClr val="FFFF00"/>
              </a:highlight>
            </a:endParaRPr>
          </a:p>
        </p:txBody>
      </p:sp>
      <p:sp>
        <p:nvSpPr>
          <p:cNvPr id="12" name="TextBox 11">
            <a:extLst>
              <a:ext uri="{FF2B5EF4-FFF2-40B4-BE49-F238E27FC236}">
                <a16:creationId xmlns:a16="http://schemas.microsoft.com/office/drawing/2014/main" id="{DC72054D-E59E-4256-93FA-F09E3C6F919E}"/>
              </a:ext>
            </a:extLst>
          </p:cNvPr>
          <p:cNvSpPr txBox="1"/>
          <p:nvPr/>
        </p:nvSpPr>
        <p:spPr>
          <a:xfrm>
            <a:off x="7788874" y="6062546"/>
            <a:ext cx="1049867" cy="369332"/>
          </a:xfrm>
          <a:prstGeom prst="rect">
            <a:avLst/>
          </a:prstGeom>
          <a:solidFill>
            <a:srgbClr val="FFFF00"/>
          </a:solidFill>
          <a:ln>
            <a:solidFill>
              <a:schemeClr val="accent2"/>
            </a:solidFill>
          </a:ln>
        </p:spPr>
        <p:txBody>
          <a:bodyPr wrap="square">
            <a:spAutoFit/>
          </a:bodyPr>
          <a:lstStyle/>
          <a:p>
            <a:pPr algn="ctr"/>
            <a:r>
              <a:rPr lang="en-US" dirty="0"/>
              <a:t>Millard</a:t>
            </a:r>
            <a:endParaRPr lang="en-US" dirty="0">
              <a:highlight>
                <a:srgbClr val="FFFF00"/>
              </a:highlight>
            </a:endParaRPr>
          </a:p>
        </p:txBody>
      </p:sp>
      <p:sp>
        <p:nvSpPr>
          <p:cNvPr id="13" name="TextBox 12">
            <a:extLst>
              <a:ext uri="{FF2B5EF4-FFF2-40B4-BE49-F238E27FC236}">
                <a16:creationId xmlns:a16="http://schemas.microsoft.com/office/drawing/2014/main" id="{DE8C0F5E-00B4-4C13-835A-88EE6D4FE8AD}"/>
              </a:ext>
            </a:extLst>
          </p:cNvPr>
          <p:cNvSpPr txBox="1"/>
          <p:nvPr/>
        </p:nvSpPr>
        <p:spPr>
          <a:xfrm>
            <a:off x="4983478" y="6062546"/>
            <a:ext cx="1049867" cy="369332"/>
          </a:xfrm>
          <a:prstGeom prst="rect">
            <a:avLst/>
          </a:prstGeom>
          <a:solidFill>
            <a:srgbClr val="FFFF00"/>
          </a:solidFill>
          <a:ln>
            <a:solidFill>
              <a:schemeClr val="accent2"/>
            </a:solidFill>
          </a:ln>
        </p:spPr>
        <p:txBody>
          <a:bodyPr wrap="square">
            <a:spAutoFit/>
          </a:bodyPr>
          <a:lstStyle/>
          <a:p>
            <a:pPr algn="ctr"/>
            <a:r>
              <a:rPr lang="en-US" dirty="0"/>
              <a:t>William</a:t>
            </a:r>
            <a:endParaRPr lang="en-US" dirty="0">
              <a:highlight>
                <a:srgbClr val="FFFF00"/>
              </a:highlight>
            </a:endParaRPr>
          </a:p>
        </p:txBody>
      </p:sp>
    </p:spTree>
    <p:extLst>
      <p:ext uri="{BB962C8B-B14F-4D97-AF65-F5344CB8AC3E}">
        <p14:creationId xmlns:p14="http://schemas.microsoft.com/office/powerpoint/2010/main" val="807827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CF0663E-D8D8-49BD-A1AC-9EFFEA2A7C62}"/>
              </a:ext>
            </a:extLst>
          </p:cNvPr>
          <p:cNvSpPr/>
          <p:nvPr/>
        </p:nvSpPr>
        <p:spPr>
          <a:xfrm>
            <a:off x="7666567" y="2032000"/>
            <a:ext cx="2839838" cy="3848100"/>
          </a:xfrm>
          <a:prstGeom prst="rect">
            <a:avLst/>
          </a:prstGeom>
          <a:solidFill>
            <a:schemeClr val="tx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Tallest</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Shortest</a:t>
            </a:r>
          </a:p>
        </p:txBody>
      </p:sp>
      <p:sp>
        <p:nvSpPr>
          <p:cNvPr id="2" name="Title 1">
            <a:extLst>
              <a:ext uri="{FF2B5EF4-FFF2-40B4-BE49-F238E27FC236}">
                <a16:creationId xmlns:a16="http://schemas.microsoft.com/office/drawing/2014/main" id="{E7B8C121-4B4C-494F-BDAA-33695022CC92}"/>
              </a:ext>
            </a:extLst>
          </p:cNvPr>
          <p:cNvSpPr>
            <a:spLocks noGrp="1"/>
          </p:cNvSpPr>
          <p:nvPr>
            <p:ph type="title"/>
          </p:nvPr>
        </p:nvSpPr>
        <p:spPr/>
        <p:txBody>
          <a:bodyPr>
            <a:normAutofit/>
          </a:bodyPr>
          <a:lstStyle/>
          <a:p>
            <a:r>
              <a:rPr lang="en-US" dirty="0">
                <a:solidFill>
                  <a:schemeClr val="tx1"/>
                </a:solidFill>
              </a:rPr>
              <a:t>The Long and the Short of it</a:t>
            </a:r>
            <a:br>
              <a:rPr lang="en-US" dirty="0">
                <a:solidFill>
                  <a:schemeClr val="tx1"/>
                </a:solidFill>
              </a:rPr>
            </a:br>
            <a:r>
              <a:rPr lang="en-US" sz="1400" dirty="0">
                <a:solidFill>
                  <a:schemeClr val="tx1"/>
                </a:solidFill>
                <a:hlinkClick r:id="rId2"/>
              </a:rPr>
              <a:t>https://www.rd.com/article/logic-puzzles/#:~:text=The%20Long%20and%20the%20Short%20of%20It</a:t>
            </a:r>
            <a:endParaRPr lang="en-US" sz="1400" dirty="0">
              <a:solidFill>
                <a:schemeClr val="tx1"/>
              </a:solidFill>
            </a:endParaRPr>
          </a:p>
        </p:txBody>
      </p:sp>
      <p:sp>
        <p:nvSpPr>
          <p:cNvPr id="3" name="Content Placeholder 2">
            <a:extLst>
              <a:ext uri="{FF2B5EF4-FFF2-40B4-BE49-F238E27FC236}">
                <a16:creationId xmlns:a16="http://schemas.microsoft.com/office/drawing/2014/main" id="{BD2C2CAB-1BA3-4422-ABA6-89D693ABA5A6}"/>
              </a:ext>
            </a:extLst>
          </p:cNvPr>
          <p:cNvSpPr>
            <a:spLocks noGrp="1"/>
          </p:cNvSpPr>
          <p:nvPr>
            <p:ph idx="1"/>
          </p:nvPr>
        </p:nvSpPr>
        <p:spPr>
          <a:xfrm>
            <a:off x="1786467" y="1888069"/>
            <a:ext cx="5304366" cy="4533898"/>
          </a:xfrm>
        </p:spPr>
        <p:txBody>
          <a:bodyPr anchor="ctr">
            <a:normAutofit/>
          </a:bodyPr>
          <a:lstStyle/>
          <a:p>
            <a:r>
              <a:rPr lang="en-US" dirty="0"/>
              <a:t>Here’s a great logic puzzle for kids: Six neighborhood children (Leisha, Benito, Delia, Charlotte, Weldon, and Zina) were measured yesterday.</a:t>
            </a:r>
          </a:p>
          <a:p>
            <a:pPr lvl="2">
              <a:buFont typeface="Arial" panose="020B0604020202020204" pitchFamily="34" charset="0"/>
              <a:buChar char="•"/>
            </a:pPr>
            <a:r>
              <a:rPr lang="en-US" dirty="0"/>
              <a:t>Weldon is taller than Delia but shorter than Zina.</a:t>
            </a:r>
          </a:p>
          <a:p>
            <a:pPr lvl="2">
              <a:buFont typeface="Arial" panose="020B0604020202020204" pitchFamily="34" charset="0"/>
              <a:buChar char="•"/>
            </a:pPr>
            <a:r>
              <a:rPr lang="en-US" dirty="0"/>
              <a:t>Leisha is taller than Benito but shorter than Delia and Weldon.</a:t>
            </a:r>
          </a:p>
          <a:p>
            <a:pPr lvl="2">
              <a:buFont typeface="Arial" panose="020B0604020202020204" pitchFamily="34" charset="0"/>
              <a:buChar char="•"/>
            </a:pPr>
            <a:r>
              <a:rPr lang="en-US" dirty="0"/>
              <a:t>Benito is not the shortest.</a:t>
            </a:r>
          </a:p>
          <a:p>
            <a:r>
              <a:rPr lang="en-US" dirty="0"/>
              <a:t>Can you put them in order of height from tallest to shortest?</a:t>
            </a:r>
          </a:p>
        </p:txBody>
      </p:sp>
      <p:sp>
        <p:nvSpPr>
          <p:cNvPr id="12" name="Rectangle 11">
            <a:extLst>
              <a:ext uri="{FF2B5EF4-FFF2-40B4-BE49-F238E27FC236}">
                <a16:creationId xmlns:a16="http://schemas.microsoft.com/office/drawing/2014/main" id="{F206198E-3CCF-4839-B10F-D4CD7C1A1C93}"/>
              </a:ext>
            </a:extLst>
          </p:cNvPr>
          <p:cNvSpPr/>
          <p:nvPr/>
        </p:nvSpPr>
        <p:spPr>
          <a:xfrm>
            <a:off x="8415501" y="4535653"/>
            <a:ext cx="1341967" cy="34075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Benito</a:t>
            </a:r>
          </a:p>
        </p:txBody>
      </p:sp>
      <p:sp>
        <p:nvSpPr>
          <p:cNvPr id="13" name="Rectangle 12">
            <a:extLst>
              <a:ext uri="{FF2B5EF4-FFF2-40B4-BE49-F238E27FC236}">
                <a16:creationId xmlns:a16="http://schemas.microsoft.com/office/drawing/2014/main" id="{B59F8504-F863-4D96-8DE9-D02594CF47B2}"/>
              </a:ext>
            </a:extLst>
          </p:cNvPr>
          <p:cNvSpPr/>
          <p:nvPr/>
        </p:nvSpPr>
        <p:spPr>
          <a:xfrm>
            <a:off x="8415501" y="4159755"/>
            <a:ext cx="1341967" cy="34075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Leisha</a:t>
            </a:r>
          </a:p>
        </p:txBody>
      </p:sp>
      <p:sp>
        <p:nvSpPr>
          <p:cNvPr id="14" name="Rectangle 13">
            <a:extLst>
              <a:ext uri="{FF2B5EF4-FFF2-40B4-BE49-F238E27FC236}">
                <a16:creationId xmlns:a16="http://schemas.microsoft.com/office/drawing/2014/main" id="{3F900B01-3B7B-42A4-99AE-9E003A2CD982}"/>
              </a:ext>
            </a:extLst>
          </p:cNvPr>
          <p:cNvSpPr/>
          <p:nvPr/>
        </p:nvSpPr>
        <p:spPr>
          <a:xfrm>
            <a:off x="8415501" y="3331260"/>
            <a:ext cx="1341967" cy="34075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Weldon</a:t>
            </a:r>
          </a:p>
        </p:txBody>
      </p:sp>
      <p:sp>
        <p:nvSpPr>
          <p:cNvPr id="15" name="Rectangle 14">
            <a:extLst>
              <a:ext uri="{FF2B5EF4-FFF2-40B4-BE49-F238E27FC236}">
                <a16:creationId xmlns:a16="http://schemas.microsoft.com/office/drawing/2014/main" id="{6B3B4A57-64D5-4FC5-BE58-3AE1B5DA0183}"/>
              </a:ext>
            </a:extLst>
          </p:cNvPr>
          <p:cNvSpPr/>
          <p:nvPr/>
        </p:nvSpPr>
        <p:spPr>
          <a:xfrm>
            <a:off x="8415501" y="2725012"/>
            <a:ext cx="1341967" cy="34075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Zina</a:t>
            </a:r>
          </a:p>
        </p:txBody>
      </p:sp>
      <p:sp>
        <p:nvSpPr>
          <p:cNvPr id="16" name="Rectangle 15">
            <a:extLst>
              <a:ext uri="{FF2B5EF4-FFF2-40B4-BE49-F238E27FC236}">
                <a16:creationId xmlns:a16="http://schemas.microsoft.com/office/drawing/2014/main" id="{9E348ECC-DF14-4B88-A787-DFFBF41F6B57}"/>
              </a:ext>
            </a:extLst>
          </p:cNvPr>
          <p:cNvSpPr/>
          <p:nvPr/>
        </p:nvSpPr>
        <p:spPr>
          <a:xfrm>
            <a:off x="8415502" y="4934688"/>
            <a:ext cx="1341967" cy="34075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Charlotte</a:t>
            </a:r>
          </a:p>
        </p:txBody>
      </p:sp>
      <p:sp>
        <p:nvSpPr>
          <p:cNvPr id="17" name="Rectangle 16">
            <a:extLst>
              <a:ext uri="{FF2B5EF4-FFF2-40B4-BE49-F238E27FC236}">
                <a16:creationId xmlns:a16="http://schemas.microsoft.com/office/drawing/2014/main" id="{45002991-2D70-4FB3-8B97-428A7A3F2B71}"/>
              </a:ext>
            </a:extLst>
          </p:cNvPr>
          <p:cNvSpPr/>
          <p:nvPr/>
        </p:nvSpPr>
        <p:spPr>
          <a:xfrm>
            <a:off x="8392573" y="3783507"/>
            <a:ext cx="1341967" cy="34075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Delia</a:t>
            </a:r>
          </a:p>
        </p:txBody>
      </p:sp>
    </p:spTree>
    <p:extLst>
      <p:ext uri="{BB962C8B-B14F-4D97-AF65-F5344CB8AC3E}">
        <p14:creationId xmlns:p14="http://schemas.microsoft.com/office/powerpoint/2010/main" val="30748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9844-A634-4C8B-BA3B-A284601DCAE4}"/>
              </a:ext>
            </a:extLst>
          </p:cNvPr>
          <p:cNvSpPr>
            <a:spLocks noGrp="1"/>
          </p:cNvSpPr>
          <p:nvPr>
            <p:ph type="title"/>
          </p:nvPr>
        </p:nvSpPr>
        <p:spPr/>
        <p:txBody>
          <a:bodyPr>
            <a:normAutofit/>
          </a:bodyPr>
          <a:lstStyle/>
          <a:p>
            <a:r>
              <a:rPr lang="en-US" dirty="0">
                <a:solidFill>
                  <a:schemeClr val="tx1"/>
                </a:solidFill>
              </a:rPr>
              <a:t>Dads and Grads</a:t>
            </a:r>
            <a:br>
              <a:rPr lang="en-US" dirty="0"/>
            </a:br>
            <a:r>
              <a:rPr lang="en-US" sz="1400" dirty="0">
                <a:hlinkClick r:id="rId2"/>
              </a:rPr>
              <a:t>https://www.rd.com/article/logic-puzzles/#:~:text=5.-,Dads%20and%20Grads,-RD.COM%2C%20GETTY</a:t>
            </a:r>
            <a:endParaRPr lang="en-US" sz="1400" dirty="0"/>
          </a:p>
        </p:txBody>
      </p:sp>
      <p:sp>
        <p:nvSpPr>
          <p:cNvPr id="3" name="Content Placeholder 2">
            <a:extLst>
              <a:ext uri="{FF2B5EF4-FFF2-40B4-BE49-F238E27FC236}">
                <a16:creationId xmlns:a16="http://schemas.microsoft.com/office/drawing/2014/main" id="{9FA5CCAE-9662-4C38-98E4-02996B6A9A79}"/>
              </a:ext>
            </a:extLst>
          </p:cNvPr>
          <p:cNvSpPr>
            <a:spLocks noGrp="1"/>
          </p:cNvSpPr>
          <p:nvPr>
            <p:ph idx="1"/>
          </p:nvPr>
        </p:nvSpPr>
        <p:spPr>
          <a:xfrm>
            <a:off x="1097280" y="1896535"/>
            <a:ext cx="10058400" cy="2307166"/>
          </a:xfrm>
        </p:spPr>
        <p:txBody>
          <a:bodyPr anchor="ctr">
            <a:normAutofit lnSpcReduction="10000"/>
          </a:bodyPr>
          <a:lstStyle/>
          <a:p>
            <a:r>
              <a:rPr lang="en-US" dirty="0"/>
              <a:t>A joint Father’s Day and graduation party is being thrown for Michael, Ken, James, Alberto, Elias, and Stephanie. Three of them are newly minted high school graduates. The other three are their dads.</a:t>
            </a:r>
          </a:p>
          <a:p>
            <a:pPr lvl="2">
              <a:buFont typeface="Arial" panose="020B0604020202020204" pitchFamily="34" charset="0"/>
              <a:buChar char="•"/>
            </a:pPr>
            <a:r>
              <a:rPr lang="en-US" dirty="0"/>
              <a:t>Stephanie went to the senior prom with Michael’s son.</a:t>
            </a:r>
          </a:p>
          <a:p>
            <a:pPr lvl="2">
              <a:buFont typeface="Arial" panose="020B0604020202020204" pitchFamily="34" charset="0"/>
              <a:buChar char="•"/>
            </a:pPr>
            <a:r>
              <a:rPr lang="en-US" dirty="0"/>
              <a:t>Elias and James played on the school’s baseball team. One of them is Alberto’s son.</a:t>
            </a:r>
          </a:p>
          <a:p>
            <a:pPr lvl="2">
              <a:buFont typeface="Arial" panose="020B0604020202020204" pitchFamily="34" charset="0"/>
              <a:buChar char="•"/>
            </a:pPr>
            <a:r>
              <a:rPr lang="en-US" dirty="0"/>
              <a:t>Michael and Elias are not related.</a:t>
            </a:r>
          </a:p>
          <a:p>
            <a:r>
              <a:rPr lang="en-US" dirty="0"/>
              <a:t>Can you match the high school graduates to their fathers at this joint celebration?</a:t>
            </a:r>
          </a:p>
        </p:txBody>
      </p:sp>
      <p:graphicFrame>
        <p:nvGraphicFramePr>
          <p:cNvPr id="5" name="Table 5">
            <a:extLst>
              <a:ext uri="{FF2B5EF4-FFF2-40B4-BE49-F238E27FC236}">
                <a16:creationId xmlns:a16="http://schemas.microsoft.com/office/drawing/2014/main" id="{A61C879B-CBE5-4A98-A7C7-109B6B6935A6}"/>
              </a:ext>
            </a:extLst>
          </p:cNvPr>
          <p:cNvGraphicFramePr>
            <a:graphicFrameLocks noGrp="1"/>
          </p:cNvGraphicFramePr>
          <p:nvPr>
            <p:extLst>
              <p:ext uri="{D42A27DB-BD31-4B8C-83A1-F6EECF244321}">
                <p14:modId xmlns:p14="http://schemas.microsoft.com/office/powerpoint/2010/main" val="1443095245"/>
              </p:ext>
            </p:extLst>
          </p:nvPr>
        </p:nvGraphicFramePr>
        <p:xfrm>
          <a:off x="2062479" y="4449233"/>
          <a:ext cx="8128001" cy="1358052"/>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2046712825"/>
                    </a:ext>
                  </a:extLst>
                </a:gridCol>
                <a:gridCol w="1161143">
                  <a:extLst>
                    <a:ext uri="{9D8B030D-6E8A-4147-A177-3AD203B41FA5}">
                      <a16:colId xmlns:a16="http://schemas.microsoft.com/office/drawing/2014/main" val="629253512"/>
                    </a:ext>
                  </a:extLst>
                </a:gridCol>
                <a:gridCol w="1161143">
                  <a:extLst>
                    <a:ext uri="{9D8B030D-6E8A-4147-A177-3AD203B41FA5}">
                      <a16:colId xmlns:a16="http://schemas.microsoft.com/office/drawing/2014/main" val="711142307"/>
                    </a:ext>
                  </a:extLst>
                </a:gridCol>
                <a:gridCol w="1161143">
                  <a:extLst>
                    <a:ext uri="{9D8B030D-6E8A-4147-A177-3AD203B41FA5}">
                      <a16:colId xmlns:a16="http://schemas.microsoft.com/office/drawing/2014/main" val="1760288685"/>
                    </a:ext>
                  </a:extLst>
                </a:gridCol>
                <a:gridCol w="1161143">
                  <a:extLst>
                    <a:ext uri="{9D8B030D-6E8A-4147-A177-3AD203B41FA5}">
                      <a16:colId xmlns:a16="http://schemas.microsoft.com/office/drawing/2014/main" val="2698939732"/>
                    </a:ext>
                  </a:extLst>
                </a:gridCol>
                <a:gridCol w="1161143">
                  <a:extLst>
                    <a:ext uri="{9D8B030D-6E8A-4147-A177-3AD203B41FA5}">
                      <a16:colId xmlns:a16="http://schemas.microsoft.com/office/drawing/2014/main" val="1022857246"/>
                    </a:ext>
                  </a:extLst>
                </a:gridCol>
                <a:gridCol w="1161143">
                  <a:extLst>
                    <a:ext uri="{9D8B030D-6E8A-4147-A177-3AD203B41FA5}">
                      <a16:colId xmlns:a16="http://schemas.microsoft.com/office/drawing/2014/main" val="6749191"/>
                    </a:ext>
                  </a:extLst>
                </a:gridCol>
              </a:tblGrid>
              <a:tr h="452684">
                <a:tc>
                  <a:txBody>
                    <a:bodyPr/>
                    <a:lstStyle/>
                    <a:p>
                      <a:endParaRPr lang="en-US"/>
                    </a:p>
                  </a:txBody>
                  <a:tcPr anchor="ctr"/>
                </a:tc>
                <a:tc>
                  <a:txBody>
                    <a:bodyPr/>
                    <a:lstStyle/>
                    <a:p>
                      <a:r>
                        <a:rPr lang="en-US" dirty="0" err="1"/>
                        <a:t>Micheal</a:t>
                      </a:r>
                      <a:endParaRPr lang="en-US" dirty="0"/>
                    </a:p>
                  </a:txBody>
                  <a:tcPr anchor="ctr"/>
                </a:tc>
                <a:tc>
                  <a:txBody>
                    <a:bodyPr/>
                    <a:lstStyle/>
                    <a:p>
                      <a:r>
                        <a:rPr lang="en-US" dirty="0"/>
                        <a:t>Ken</a:t>
                      </a:r>
                    </a:p>
                  </a:txBody>
                  <a:tcPr anchor="ctr"/>
                </a:tc>
                <a:tc>
                  <a:txBody>
                    <a:bodyPr/>
                    <a:lstStyle/>
                    <a:p>
                      <a:r>
                        <a:rPr lang="en-US" dirty="0"/>
                        <a:t>James</a:t>
                      </a:r>
                    </a:p>
                  </a:txBody>
                  <a:tcPr anchor="ctr"/>
                </a:tc>
                <a:tc>
                  <a:txBody>
                    <a:bodyPr/>
                    <a:lstStyle/>
                    <a:p>
                      <a:r>
                        <a:rPr lang="en-US" dirty="0"/>
                        <a:t>Alberto</a:t>
                      </a:r>
                    </a:p>
                  </a:txBody>
                  <a:tcPr anchor="ctr"/>
                </a:tc>
                <a:tc>
                  <a:txBody>
                    <a:bodyPr/>
                    <a:lstStyle/>
                    <a:p>
                      <a:r>
                        <a:rPr lang="en-US" dirty="0"/>
                        <a:t>Elias</a:t>
                      </a:r>
                    </a:p>
                  </a:txBody>
                  <a:tcPr anchor="ctr"/>
                </a:tc>
                <a:tc>
                  <a:txBody>
                    <a:bodyPr/>
                    <a:lstStyle/>
                    <a:p>
                      <a:r>
                        <a:rPr lang="en-US" dirty="0"/>
                        <a:t>Stephanie</a:t>
                      </a:r>
                    </a:p>
                  </a:txBody>
                  <a:tcPr anchor="ctr"/>
                </a:tc>
                <a:extLst>
                  <a:ext uri="{0D108BD9-81ED-4DB2-BD59-A6C34878D82A}">
                    <a16:rowId xmlns:a16="http://schemas.microsoft.com/office/drawing/2014/main" val="4045325415"/>
                  </a:ext>
                </a:extLst>
              </a:tr>
              <a:tr h="452684">
                <a:tc>
                  <a:txBody>
                    <a:bodyPr/>
                    <a:lstStyle/>
                    <a:p>
                      <a:r>
                        <a:rPr lang="en-US" dirty="0"/>
                        <a:t>Graduate</a:t>
                      </a:r>
                    </a:p>
                  </a:txBody>
                  <a:tcPr anchor="ctr"/>
                </a:tc>
                <a:tc>
                  <a:txBody>
                    <a:bodyPr/>
                    <a:lstStyle/>
                    <a:p>
                      <a:endParaRPr lang="en-US" dirty="0"/>
                    </a:p>
                  </a:txBody>
                  <a:tcPr anchor="ctr"/>
                </a:tc>
                <a:tc>
                  <a:txBody>
                    <a:bodyPr/>
                    <a:lstStyle/>
                    <a:p>
                      <a:endParaRPr lang="en-US"/>
                    </a:p>
                  </a:txBody>
                  <a:tcPr anchor="ctr"/>
                </a:tc>
                <a:tc>
                  <a:txBody>
                    <a:bodyPr/>
                    <a:lstStyle/>
                    <a:p>
                      <a:r>
                        <a:rPr lang="en-US" dirty="0"/>
                        <a:t>X</a:t>
                      </a:r>
                    </a:p>
                  </a:txBody>
                  <a:tcPr anchor="ctr"/>
                </a:tc>
                <a:tc>
                  <a:txBody>
                    <a:bodyPr/>
                    <a:lstStyle/>
                    <a:p>
                      <a:endParaRPr lang="en-US"/>
                    </a:p>
                  </a:txBody>
                  <a:tcPr anchor="ctr"/>
                </a:tc>
                <a:tc>
                  <a:txBody>
                    <a:bodyPr/>
                    <a:lstStyle/>
                    <a:p>
                      <a:r>
                        <a:rPr lang="en-US" dirty="0"/>
                        <a:t>X</a:t>
                      </a:r>
                    </a:p>
                  </a:txBody>
                  <a:tcPr anchor="ctr"/>
                </a:tc>
                <a:tc>
                  <a:txBody>
                    <a:bodyPr/>
                    <a:lstStyle/>
                    <a:p>
                      <a:r>
                        <a:rPr lang="en-US" dirty="0"/>
                        <a:t>X</a:t>
                      </a:r>
                    </a:p>
                  </a:txBody>
                  <a:tcPr anchor="ctr"/>
                </a:tc>
                <a:extLst>
                  <a:ext uri="{0D108BD9-81ED-4DB2-BD59-A6C34878D82A}">
                    <a16:rowId xmlns:a16="http://schemas.microsoft.com/office/drawing/2014/main" val="1999916655"/>
                  </a:ext>
                </a:extLst>
              </a:tr>
              <a:tr h="452684">
                <a:tc>
                  <a:txBody>
                    <a:bodyPr/>
                    <a:lstStyle/>
                    <a:p>
                      <a:r>
                        <a:rPr lang="en-US" dirty="0"/>
                        <a:t>Dad</a:t>
                      </a:r>
                    </a:p>
                  </a:txBody>
                  <a:tcPr anchor="ctr"/>
                </a:tc>
                <a:tc>
                  <a:txBody>
                    <a:bodyPr/>
                    <a:lstStyle/>
                    <a:p>
                      <a:r>
                        <a:rPr lang="en-US" dirty="0"/>
                        <a:t>X</a:t>
                      </a:r>
                    </a:p>
                  </a:txBody>
                  <a:tcPr anchor="ctr"/>
                </a:tc>
                <a:tc>
                  <a:txBody>
                    <a:bodyPr/>
                    <a:lstStyle/>
                    <a:p>
                      <a:r>
                        <a:rPr lang="en-US" dirty="0"/>
                        <a:t>X</a:t>
                      </a:r>
                    </a:p>
                  </a:txBody>
                  <a:tcPr anchor="ctr"/>
                </a:tc>
                <a:tc>
                  <a:txBody>
                    <a:bodyPr/>
                    <a:lstStyle/>
                    <a:p>
                      <a:endParaRPr lang="en-US"/>
                    </a:p>
                  </a:txBody>
                  <a:tcPr anchor="ctr"/>
                </a:tc>
                <a:tc>
                  <a:txBody>
                    <a:bodyPr/>
                    <a:lstStyle/>
                    <a:p>
                      <a:r>
                        <a:rPr lang="en-US" dirty="0"/>
                        <a:t>X</a:t>
                      </a:r>
                    </a:p>
                  </a:txBody>
                  <a:tcPr anchor="ctr"/>
                </a:tc>
                <a:tc>
                  <a:txBody>
                    <a:bodyPr/>
                    <a:lstStyle/>
                    <a:p>
                      <a:endParaRPr lang="en-US"/>
                    </a:p>
                  </a:txBody>
                  <a:tcPr anchor="ctr"/>
                </a:tc>
                <a:tc>
                  <a:txBody>
                    <a:bodyPr/>
                    <a:lstStyle/>
                    <a:p>
                      <a:endParaRPr lang="en-US" dirty="0"/>
                    </a:p>
                  </a:txBody>
                  <a:tcPr anchor="ctr"/>
                </a:tc>
                <a:extLst>
                  <a:ext uri="{0D108BD9-81ED-4DB2-BD59-A6C34878D82A}">
                    <a16:rowId xmlns:a16="http://schemas.microsoft.com/office/drawing/2014/main" val="769497178"/>
                  </a:ext>
                </a:extLst>
              </a:tr>
            </a:tbl>
          </a:graphicData>
        </a:graphic>
      </p:graphicFrame>
    </p:spTree>
    <p:extLst>
      <p:ext uri="{BB962C8B-B14F-4D97-AF65-F5344CB8AC3E}">
        <p14:creationId xmlns:p14="http://schemas.microsoft.com/office/powerpoint/2010/main" val="6199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43506-DB91-4416-95E5-37E31BF3B4ED}"/>
              </a:ext>
            </a:extLst>
          </p:cNvPr>
          <p:cNvSpPr>
            <a:spLocks noGrp="1"/>
          </p:cNvSpPr>
          <p:nvPr>
            <p:ph type="title"/>
          </p:nvPr>
        </p:nvSpPr>
        <p:spPr/>
        <p:txBody>
          <a:bodyPr>
            <a:normAutofit/>
          </a:bodyPr>
          <a:lstStyle/>
          <a:p>
            <a:r>
              <a:rPr lang="en-US" dirty="0">
                <a:solidFill>
                  <a:schemeClr val="tx1"/>
                </a:solidFill>
              </a:rPr>
              <a:t>Allergy Season</a:t>
            </a:r>
            <a:br>
              <a:rPr lang="en-US" dirty="0">
                <a:solidFill>
                  <a:schemeClr val="tx1"/>
                </a:solidFill>
              </a:rPr>
            </a:br>
            <a:r>
              <a:rPr lang="en-US" sz="1400" dirty="0">
                <a:hlinkClick r:id="rId2"/>
              </a:rPr>
              <a:t>https://www.rd.com/article/logic-puzzles/#:~:text=6.-,Allergy%20Season,-RD.COM%2C%20GETTY</a:t>
            </a:r>
            <a:endParaRPr lang="en-US" sz="1400" dirty="0"/>
          </a:p>
        </p:txBody>
      </p:sp>
      <p:graphicFrame>
        <p:nvGraphicFramePr>
          <p:cNvPr id="5" name="Table 5">
            <a:extLst>
              <a:ext uri="{FF2B5EF4-FFF2-40B4-BE49-F238E27FC236}">
                <a16:creationId xmlns:a16="http://schemas.microsoft.com/office/drawing/2014/main" id="{8FADBEA3-0ED5-493B-AFC4-54417E374826}"/>
              </a:ext>
            </a:extLst>
          </p:cNvPr>
          <p:cNvGraphicFramePr>
            <a:graphicFrameLocks noGrp="1"/>
          </p:cNvGraphicFramePr>
          <p:nvPr>
            <p:ph idx="1"/>
            <p:extLst>
              <p:ext uri="{D42A27DB-BD31-4B8C-83A1-F6EECF244321}">
                <p14:modId xmlns:p14="http://schemas.microsoft.com/office/powerpoint/2010/main" val="1860562976"/>
              </p:ext>
            </p:extLst>
          </p:nvPr>
        </p:nvGraphicFramePr>
        <p:xfrm>
          <a:off x="1066800" y="4150578"/>
          <a:ext cx="10058400" cy="21945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71842097"/>
                    </a:ext>
                  </a:extLst>
                </a:gridCol>
                <a:gridCol w="1676400">
                  <a:extLst>
                    <a:ext uri="{9D8B030D-6E8A-4147-A177-3AD203B41FA5}">
                      <a16:colId xmlns:a16="http://schemas.microsoft.com/office/drawing/2014/main" val="4151200264"/>
                    </a:ext>
                  </a:extLst>
                </a:gridCol>
                <a:gridCol w="1676400">
                  <a:extLst>
                    <a:ext uri="{9D8B030D-6E8A-4147-A177-3AD203B41FA5}">
                      <a16:colId xmlns:a16="http://schemas.microsoft.com/office/drawing/2014/main" val="690420717"/>
                    </a:ext>
                  </a:extLst>
                </a:gridCol>
                <a:gridCol w="1676400">
                  <a:extLst>
                    <a:ext uri="{9D8B030D-6E8A-4147-A177-3AD203B41FA5}">
                      <a16:colId xmlns:a16="http://schemas.microsoft.com/office/drawing/2014/main" val="1078823321"/>
                    </a:ext>
                  </a:extLst>
                </a:gridCol>
                <a:gridCol w="1676400">
                  <a:extLst>
                    <a:ext uri="{9D8B030D-6E8A-4147-A177-3AD203B41FA5}">
                      <a16:colId xmlns:a16="http://schemas.microsoft.com/office/drawing/2014/main" val="688433481"/>
                    </a:ext>
                  </a:extLst>
                </a:gridCol>
                <a:gridCol w="1676400">
                  <a:extLst>
                    <a:ext uri="{9D8B030D-6E8A-4147-A177-3AD203B41FA5}">
                      <a16:colId xmlns:a16="http://schemas.microsoft.com/office/drawing/2014/main" val="3289873834"/>
                    </a:ext>
                  </a:extLst>
                </a:gridCol>
              </a:tblGrid>
              <a:tr h="352508">
                <a:tc>
                  <a:txBody>
                    <a:bodyPr/>
                    <a:lstStyle/>
                    <a:p>
                      <a:endParaRPr lang="en-US"/>
                    </a:p>
                  </a:txBody>
                  <a:tcPr anchor="ctr"/>
                </a:tc>
                <a:tc>
                  <a:txBody>
                    <a:bodyPr/>
                    <a:lstStyle/>
                    <a:p>
                      <a:r>
                        <a:rPr lang="en-US" dirty="0"/>
                        <a:t>Allegra</a:t>
                      </a:r>
                    </a:p>
                  </a:txBody>
                  <a:tcPr anchor="ctr"/>
                </a:tc>
                <a:tc>
                  <a:txBody>
                    <a:bodyPr/>
                    <a:lstStyle/>
                    <a:p>
                      <a:r>
                        <a:rPr lang="en-US" dirty="0"/>
                        <a:t>Ben</a:t>
                      </a:r>
                    </a:p>
                  </a:txBody>
                  <a:tcPr anchor="ctr"/>
                </a:tc>
                <a:tc>
                  <a:txBody>
                    <a:bodyPr/>
                    <a:lstStyle/>
                    <a:p>
                      <a:r>
                        <a:rPr lang="en-US" dirty="0"/>
                        <a:t>Clara</a:t>
                      </a:r>
                    </a:p>
                  </a:txBody>
                  <a:tcPr anchor="ctr"/>
                </a:tc>
                <a:tc>
                  <a:txBody>
                    <a:bodyPr/>
                    <a:lstStyle/>
                    <a:p>
                      <a:r>
                        <a:rPr lang="en-US" dirty="0"/>
                        <a:t>Flora</a:t>
                      </a:r>
                    </a:p>
                  </a:txBody>
                  <a:tcPr anchor="ctr"/>
                </a:tc>
                <a:tc>
                  <a:txBody>
                    <a:bodyPr/>
                    <a:lstStyle/>
                    <a:p>
                      <a:r>
                        <a:rPr lang="en-US" dirty="0"/>
                        <a:t>Zach</a:t>
                      </a:r>
                    </a:p>
                  </a:txBody>
                  <a:tcPr anchor="ctr"/>
                </a:tc>
                <a:extLst>
                  <a:ext uri="{0D108BD9-81ED-4DB2-BD59-A6C34878D82A}">
                    <a16:rowId xmlns:a16="http://schemas.microsoft.com/office/drawing/2014/main" val="2644445072"/>
                  </a:ext>
                </a:extLst>
              </a:tr>
              <a:tr h="352508">
                <a:tc>
                  <a:txBody>
                    <a:bodyPr/>
                    <a:lstStyle/>
                    <a:p>
                      <a:r>
                        <a:rPr lang="en-US" dirty="0"/>
                        <a:t>Pollen</a:t>
                      </a:r>
                    </a:p>
                  </a:txBody>
                  <a:tcPr anchor="ctr"/>
                </a:tc>
                <a:tc>
                  <a:txBody>
                    <a:bodyPr/>
                    <a:lstStyle/>
                    <a:p>
                      <a:r>
                        <a:rPr lang="en-US" dirty="0">
                          <a:highlight>
                            <a:srgbClr val="FF0000"/>
                          </a:highlight>
                        </a:rPr>
                        <a:t>O</a:t>
                      </a:r>
                    </a:p>
                  </a:txBody>
                  <a:tcPr anchor="ctr"/>
                </a:tc>
                <a:tc>
                  <a:txBody>
                    <a:bodyPr/>
                    <a:lstStyle/>
                    <a:p>
                      <a:r>
                        <a:rPr lang="en-US" dirty="0">
                          <a:highlight>
                            <a:srgbClr val="FF0000"/>
                          </a:highlight>
                        </a:rPr>
                        <a:t>O</a:t>
                      </a:r>
                    </a:p>
                  </a:txBody>
                  <a:tcPr anchor="ctr"/>
                </a:tc>
                <a:tc>
                  <a:txBody>
                    <a:bodyPr/>
                    <a:lstStyle/>
                    <a:p>
                      <a:r>
                        <a:rPr lang="en-US" dirty="0">
                          <a:highlight>
                            <a:srgbClr val="FF0000"/>
                          </a:highlight>
                        </a:rPr>
                        <a:t>O</a:t>
                      </a:r>
                    </a:p>
                  </a:txBody>
                  <a:tcPr anchor="ctr"/>
                </a:tc>
                <a:tc>
                  <a:txBody>
                    <a:bodyPr/>
                    <a:lstStyle/>
                    <a:p>
                      <a:r>
                        <a:rPr lang="en-US" dirty="0">
                          <a:highlight>
                            <a:srgbClr val="00FF00"/>
                          </a:highlight>
                        </a:rPr>
                        <a:t>X</a:t>
                      </a:r>
                    </a:p>
                  </a:txBody>
                  <a:tcPr anchor="ctr"/>
                </a:tc>
                <a:tc>
                  <a:txBody>
                    <a:bodyPr/>
                    <a:lstStyle/>
                    <a:p>
                      <a:r>
                        <a:rPr lang="en-US" dirty="0">
                          <a:highlight>
                            <a:srgbClr val="FF0000"/>
                          </a:highlight>
                        </a:rPr>
                        <a:t>o</a:t>
                      </a:r>
                    </a:p>
                  </a:txBody>
                  <a:tcPr anchor="ctr"/>
                </a:tc>
                <a:extLst>
                  <a:ext uri="{0D108BD9-81ED-4DB2-BD59-A6C34878D82A}">
                    <a16:rowId xmlns:a16="http://schemas.microsoft.com/office/drawing/2014/main" val="2386429812"/>
                  </a:ext>
                </a:extLst>
              </a:tr>
              <a:tr h="352508">
                <a:tc>
                  <a:txBody>
                    <a:bodyPr/>
                    <a:lstStyle/>
                    <a:p>
                      <a:r>
                        <a:rPr lang="en-US" dirty="0"/>
                        <a:t>Shellfish</a:t>
                      </a:r>
                    </a:p>
                  </a:txBody>
                  <a:tcPr anchor="ctr"/>
                </a:tc>
                <a:tc>
                  <a:txBody>
                    <a:bodyPr/>
                    <a:lstStyle/>
                    <a:p>
                      <a:r>
                        <a:rPr lang="en-US" dirty="0">
                          <a:highlight>
                            <a:srgbClr val="00FF00"/>
                          </a:highlight>
                        </a:rPr>
                        <a:t>X</a:t>
                      </a:r>
                    </a:p>
                  </a:txBody>
                  <a:tcPr anchor="ctr"/>
                </a:tc>
                <a:tc>
                  <a:txBody>
                    <a:bodyPr/>
                    <a:lstStyle/>
                    <a:p>
                      <a:r>
                        <a:rPr lang="en-US" dirty="0">
                          <a:highlight>
                            <a:srgbClr val="FF0000"/>
                          </a:highlight>
                        </a:rPr>
                        <a:t>O</a:t>
                      </a:r>
                    </a:p>
                  </a:txBody>
                  <a:tcPr anchor="ctr"/>
                </a:tc>
                <a:tc>
                  <a:txBody>
                    <a:bodyPr/>
                    <a:lstStyle/>
                    <a:p>
                      <a:r>
                        <a:rPr lang="en-US" dirty="0">
                          <a:highlight>
                            <a:srgbClr val="FF0000"/>
                          </a:highlight>
                        </a:rPr>
                        <a:t>O</a:t>
                      </a:r>
                    </a:p>
                  </a:txBody>
                  <a:tcPr anchor="ctr"/>
                </a:tc>
                <a:tc>
                  <a:txBody>
                    <a:bodyPr/>
                    <a:lstStyle/>
                    <a:p>
                      <a:r>
                        <a:rPr lang="en-US" dirty="0">
                          <a:highlight>
                            <a:srgbClr val="FF0000"/>
                          </a:highlight>
                        </a:rPr>
                        <a:t>O</a:t>
                      </a:r>
                    </a:p>
                  </a:txBody>
                  <a:tcPr anchor="ctr"/>
                </a:tc>
                <a:tc>
                  <a:txBody>
                    <a:bodyPr/>
                    <a:lstStyle/>
                    <a:p>
                      <a:r>
                        <a:rPr lang="en-US" dirty="0">
                          <a:highlight>
                            <a:srgbClr val="FF0000"/>
                          </a:highlight>
                        </a:rPr>
                        <a:t>O</a:t>
                      </a:r>
                    </a:p>
                  </a:txBody>
                  <a:tcPr anchor="ctr"/>
                </a:tc>
                <a:extLst>
                  <a:ext uri="{0D108BD9-81ED-4DB2-BD59-A6C34878D82A}">
                    <a16:rowId xmlns:a16="http://schemas.microsoft.com/office/drawing/2014/main" val="3725639013"/>
                  </a:ext>
                </a:extLst>
              </a:tr>
              <a:tr h="352508">
                <a:tc>
                  <a:txBody>
                    <a:bodyPr/>
                    <a:lstStyle/>
                    <a:p>
                      <a:r>
                        <a:rPr lang="en-US" dirty="0"/>
                        <a:t>Bee sting</a:t>
                      </a:r>
                    </a:p>
                  </a:txBody>
                  <a:tcPr anchor="ctr"/>
                </a:tc>
                <a:tc>
                  <a:txBody>
                    <a:bodyPr/>
                    <a:lstStyle/>
                    <a:p>
                      <a:r>
                        <a:rPr lang="en-US" dirty="0">
                          <a:highlight>
                            <a:srgbClr val="FF0000"/>
                          </a:highlight>
                        </a:rPr>
                        <a:t>O</a:t>
                      </a:r>
                    </a:p>
                  </a:txBody>
                  <a:tcPr anchor="ctr"/>
                </a:tc>
                <a:tc>
                  <a:txBody>
                    <a:bodyPr/>
                    <a:lstStyle/>
                    <a:p>
                      <a:r>
                        <a:rPr lang="en-US" dirty="0">
                          <a:highlight>
                            <a:srgbClr val="00FF00"/>
                          </a:highlight>
                        </a:rPr>
                        <a:t>X</a:t>
                      </a:r>
                    </a:p>
                  </a:txBody>
                  <a:tcPr anchor="ctr"/>
                </a:tc>
                <a:tc>
                  <a:txBody>
                    <a:bodyPr/>
                    <a:lstStyle/>
                    <a:p>
                      <a:r>
                        <a:rPr lang="en-US" dirty="0">
                          <a:highlight>
                            <a:srgbClr val="FF0000"/>
                          </a:highlight>
                        </a:rPr>
                        <a:t>O</a:t>
                      </a:r>
                    </a:p>
                  </a:txBody>
                  <a:tcPr anchor="ctr"/>
                </a:tc>
                <a:tc>
                  <a:txBody>
                    <a:bodyPr/>
                    <a:lstStyle/>
                    <a:p>
                      <a:r>
                        <a:rPr lang="en-US" dirty="0">
                          <a:highlight>
                            <a:srgbClr val="FF0000"/>
                          </a:highlight>
                        </a:rPr>
                        <a:t>O</a:t>
                      </a:r>
                    </a:p>
                  </a:txBody>
                  <a:tcPr anchor="ctr"/>
                </a:tc>
                <a:tc>
                  <a:txBody>
                    <a:bodyPr/>
                    <a:lstStyle/>
                    <a:p>
                      <a:r>
                        <a:rPr lang="en-US" dirty="0">
                          <a:highlight>
                            <a:srgbClr val="FF0000"/>
                          </a:highlight>
                        </a:rPr>
                        <a:t>O</a:t>
                      </a:r>
                    </a:p>
                  </a:txBody>
                  <a:tcPr anchor="ctr"/>
                </a:tc>
                <a:extLst>
                  <a:ext uri="{0D108BD9-81ED-4DB2-BD59-A6C34878D82A}">
                    <a16:rowId xmlns:a16="http://schemas.microsoft.com/office/drawing/2014/main" val="2975326891"/>
                  </a:ext>
                </a:extLst>
              </a:tr>
              <a:tr h="352508">
                <a:tc>
                  <a:txBody>
                    <a:bodyPr/>
                    <a:lstStyle/>
                    <a:p>
                      <a:r>
                        <a:rPr lang="en-US" dirty="0"/>
                        <a:t>Cats</a:t>
                      </a:r>
                    </a:p>
                  </a:txBody>
                  <a:tcPr anchor="ctr"/>
                </a:tc>
                <a:tc>
                  <a:txBody>
                    <a:bodyPr/>
                    <a:lstStyle/>
                    <a:p>
                      <a:r>
                        <a:rPr lang="en-US" dirty="0">
                          <a:highlight>
                            <a:srgbClr val="FF0000"/>
                          </a:highlight>
                        </a:rPr>
                        <a:t>O</a:t>
                      </a:r>
                    </a:p>
                  </a:txBody>
                  <a:tcPr anchor="ctr"/>
                </a:tc>
                <a:tc>
                  <a:txBody>
                    <a:bodyPr/>
                    <a:lstStyle/>
                    <a:p>
                      <a:r>
                        <a:rPr lang="en-US" dirty="0">
                          <a:highlight>
                            <a:srgbClr val="FF0000"/>
                          </a:highlight>
                        </a:rPr>
                        <a:t>O</a:t>
                      </a:r>
                    </a:p>
                  </a:txBody>
                  <a:tcPr anchor="ctr"/>
                </a:tc>
                <a:tc>
                  <a:txBody>
                    <a:bodyPr/>
                    <a:lstStyle/>
                    <a:p>
                      <a:r>
                        <a:rPr lang="en-US" dirty="0">
                          <a:highlight>
                            <a:srgbClr val="FF0000"/>
                          </a:highlight>
                        </a:rPr>
                        <a:t>O</a:t>
                      </a:r>
                    </a:p>
                  </a:txBody>
                  <a:tcPr anchor="ctr"/>
                </a:tc>
                <a:tc>
                  <a:txBody>
                    <a:bodyPr/>
                    <a:lstStyle/>
                    <a:p>
                      <a:r>
                        <a:rPr lang="en-US" dirty="0">
                          <a:highlight>
                            <a:srgbClr val="FF0000"/>
                          </a:highlight>
                        </a:rPr>
                        <a:t>O</a:t>
                      </a:r>
                    </a:p>
                  </a:txBody>
                  <a:tcPr anchor="ctr"/>
                </a:tc>
                <a:tc>
                  <a:txBody>
                    <a:bodyPr/>
                    <a:lstStyle/>
                    <a:p>
                      <a:r>
                        <a:rPr lang="en-US" dirty="0">
                          <a:highlight>
                            <a:srgbClr val="00FF00"/>
                          </a:highlight>
                        </a:rPr>
                        <a:t>X</a:t>
                      </a:r>
                    </a:p>
                  </a:txBody>
                  <a:tcPr anchor="ctr"/>
                </a:tc>
                <a:extLst>
                  <a:ext uri="{0D108BD9-81ED-4DB2-BD59-A6C34878D82A}">
                    <a16:rowId xmlns:a16="http://schemas.microsoft.com/office/drawing/2014/main" val="3146234864"/>
                  </a:ext>
                </a:extLst>
              </a:tr>
              <a:tr h="352508">
                <a:tc>
                  <a:txBody>
                    <a:bodyPr/>
                    <a:lstStyle/>
                    <a:p>
                      <a:r>
                        <a:rPr lang="en-US" dirty="0"/>
                        <a:t>nuts</a:t>
                      </a:r>
                    </a:p>
                  </a:txBody>
                  <a:tcPr anchor="ctr"/>
                </a:tc>
                <a:tc>
                  <a:txBody>
                    <a:bodyPr/>
                    <a:lstStyle/>
                    <a:p>
                      <a:r>
                        <a:rPr lang="en-US" dirty="0">
                          <a:highlight>
                            <a:srgbClr val="FF0000"/>
                          </a:highlight>
                        </a:rPr>
                        <a:t>O</a:t>
                      </a:r>
                    </a:p>
                  </a:txBody>
                  <a:tcPr anchor="ctr"/>
                </a:tc>
                <a:tc>
                  <a:txBody>
                    <a:bodyPr/>
                    <a:lstStyle/>
                    <a:p>
                      <a:r>
                        <a:rPr lang="en-US" dirty="0">
                          <a:highlight>
                            <a:srgbClr val="FF0000"/>
                          </a:highlight>
                        </a:rPr>
                        <a:t>O</a:t>
                      </a:r>
                    </a:p>
                  </a:txBody>
                  <a:tcPr anchor="ctr"/>
                </a:tc>
                <a:tc>
                  <a:txBody>
                    <a:bodyPr/>
                    <a:lstStyle/>
                    <a:p>
                      <a:r>
                        <a:rPr lang="en-US" dirty="0">
                          <a:highlight>
                            <a:srgbClr val="00FF00"/>
                          </a:highlight>
                        </a:rPr>
                        <a:t>X</a:t>
                      </a:r>
                    </a:p>
                  </a:txBody>
                  <a:tcPr anchor="ctr"/>
                </a:tc>
                <a:tc>
                  <a:txBody>
                    <a:bodyPr/>
                    <a:lstStyle/>
                    <a:p>
                      <a:r>
                        <a:rPr lang="en-US" dirty="0">
                          <a:highlight>
                            <a:srgbClr val="FF0000"/>
                          </a:highlight>
                        </a:rPr>
                        <a:t>O</a:t>
                      </a:r>
                    </a:p>
                  </a:txBody>
                  <a:tcPr anchor="ctr"/>
                </a:tc>
                <a:tc>
                  <a:txBody>
                    <a:bodyPr/>
                    <a:lstStyle/>
                    <a:p>
                      <a:r>
                        <a:rPr lang="en-US" dirty="0">
                          <a:highlight>
                            <a:srgbClr val="FF0000"/>
                          </a:highlight>
                        </a:rPr>
                        <a:t>O</a:t>
                      </a:r>
                    </a:p>
                  </a:txBody>
                  <a:tcPr anchor="ctr"/>
                </a:tc>
                <a:extLst>
                  <a:ext uri="{0D108BD9-81ED-4DB2-BD59-A6C34878D82A}">
                    <a16:rowId xmlns:a16="http://schemas.microsoft.com/office/drawing/2014/main" val="590072431"/>
                  </a:ext>
                </a:extLst>
              </a:tr>
            </a:tbl>
          </a:graphicData>
        </a:graphic>
      </p:graphicFrame>
      <p:sp>
        <p:nvSpPr>
          <p:cNvPr id="7" name="TextBox 6">
            <a:extLst>
              <a:ext uri="{FF2B5EF4-FFF2-40B4-BE49-F238E27FC236}">
                <a16:creationId xmlns:a16="http://schemas.microsoft.com/office/drawing/2014/main" id="{44187CDD-B336-4E80-BD49-5F615CD3D902}"/>
              </a:ext>
            </a:extLst>
          </p:cNvPr>
          <p:cNvSpPr txBox="1"/>
          <p:nvPr/>
        </p:nvSpPr>
        <p:spPr>
          <a:xfrm>
            <a:off x="1735666" y="1866900"/>
            <a:ext cx="8568267" cy="2277533"/>
          </a:xfrm>
          <a:prstGeom prst="rect">
            <a:avLst/>
          </a:prstGeom>
          <a:noFill/>
        </p:spPr>
        <p:txBody>
          <a:bodyPr wrap="square" anchor="ctr">
            <a:normAutofit lnSpcReduction="10000"/>
          </a:bodyPr>
          <a:lstStyle/>
          <a:p>
            <a:r>
              <a:rPr lang="en-US" sz="1600" dirty="0"/>
              <a:t>Five friends (Allegra, Ben, Clara, Flora, and Zach) are each allergic to something different: pollen, shellfish, bee stings, cats, or nuts.</a:t>
            </a:r>
          </a:p>
          <a:p>
            <a:endParaRPr lang="en-US" sz="1600" dirty="0"/>
          </a:p>
          <a:p>
            <a:pPr marL="742950" lvl="1" indent="-285750">
              <a:buFont typeface="Arial" panose="020B0604020202020204" pitchFamily="34" charset="0"/>
              <a:buChar char="•"/>
            </a:pPr>
            <a:r>
              <a:rPr lang="en-US" sz="1600" dirty="0"/>
              <a:t>Allegra has a food allergy</a:t>
            </a:r>
          </a:p>
          <a:p>
            <a:pPr marL="742950" lvl="1" indent="-285750">
              <a:buFont typeface="Arial" panose="020B0604020202020204" pitchFamily="34" charset="0"/>
              <a:buChar char="•"/>
            </a:pPr>
            <a:r>
              <a:rPr lang="en-US" sz="1600" dirty="0"/>
              <a:t>Ben can play with his kitten for hours without issue (or medicine).</a:t>
            </a:r>
          </a:p>
          <a:p>
            <a:pPr marL="742950" lvl="1" indent="-285750">
              <a:buFont typeface="Arial" panose="020B0604020202020204" pitchFamily="34" charset="0"/>
              <a:buChar char="•"/>
            </a:pPr>
            <a:r>
              <a:rPr lang="en-US" sz="1600" dirty="0"/>
              <a:t>Clara’s allergy is not related to animals.</a:t>
            </a:r>
          </a:p>
          <a:p>
            <a:pPr marL="742950" lvl="1" indent="-285750">
              <a:buFont typeface="Arial" panose="020B0604020202020204" pitchFamily="34" charset="0"/>
              <a:buChar char="•"/>
            </a:pPr>
            <a:r>
              <a:rPr lang="en-US" sz="1600" dirty="0"/>
              <a:t>Flora has seasonal allergies.</a:t>
            </a:r>
          </a:p>
          <a:p>
            <a:endParaRPr lang="en-US" sz="1600" dirty="0"/>
          </a:p>
          <a:p>
            <a:r>
              <a:rPr lang="en-US" sz="1600" dirty="0"/>
              <a:t>Can you figure out who is allergic to what?</a:t>
            </a:r>
          </a:p>
        </p:txBody>
      </p:sp>
    </p:spTree>
    <p:extLst>
      <p:ext uri="{BB962C8B-B14F-4D97-AF65-F5344CB8AC3E}">
        <p14:creationId xmlns:p14="http://schemas.microsoft.com/office/powerpoint/2010/main" val="1667919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{5B3D16BE-15B3-47D8-84CE-9AE21D5E9D1A}tf56160789</Template>
  <TotalTime>0</TotalTime>
  <Words>774</Words>
  <Application>Microsoft Office PowerPoint</Application>
  <PresentationFormat>Widescreen</PresentationFormat>
  <Paragraphs>169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Franklin Gothic Book</vt:lpstr>
      <vt:lpstr>1_RetrospectVTI</vt:lpstr>
      <vt:lpstr>Basic Logic Puzzles</vt:lpstr>
      <vt:lpstr>Summer Camp https://www.rd.com/article/logic-puzzles/#:~:text=your%20best%20bet.-,1.%20Summer%20Camp,-MARIA%20AMADOR%20FOR</vt:lpstr>
      <vt:lpstr>The Good Life https://www.rd.com/article/logic-puzzles/#:~:text=likes%20to%20cook.-,2.%20The%20Good%20Life,-SUE%20DOHRIN%2C%20THE</vt:lpstr>
      <vt:lpstr>Presidents Day https://www.rd.com/article/logic-puzzles/#:~:text=sharpen%20your%20mind.-,3.%20President%E2%80%99s%20Day,-MARCEL%20DANESI</vt:lpstr>
      <vt:lpstr>The Long and the Short of it https://www.rd.com/article/logic-puzzles/#:~:text=The%20Long%20and%20the%20Short%20of%20It</vt:lpstr>
      <vt:lpstr>Dads and Grads https://www.rd.com/article/logic-puzzles/#:~:text=5.-,Dads%20and%20Grads,-RD.COM%2C%20GETTY</vt:lpstr>
      <vt:lpstr>Allergy Season https://www.rd.com/article/logic-puzzles/#:~:text=6.-,Allergy%20Season,-RD.COM%2C%20GETTY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2020-03-07T18:23:23Z</dcterms:created>
  <dcterms:modified xsi:type="dcterms:W3CDTF">2022-04-24T02:20:31Z</dcterms:modified>
</cp:coreProperties>
</file>