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57" r:id="rId3"/>
    <p:sldId id="263" r:id="rId4"/>
    <p:sldId id="258" r:id="rId5"/>
    <p:sldId id="267" r:id="rId6"/>
    <p:sldId id="268" r:id="rId7"/>
    <p:sldId id="260" r:id="rId8"/>
    <p:sldId id="264" r:id="rId9"/>
    <p:sldId id="266" r:id="rId10"/>
    <p:sldId id="259" r:id="rId11"/>
    <p:sldId id="262" r:id="rId12"/>
    <p:sldId id="270" r:id="rId13"/>
    <p:sldId id="269" r:id="rId14"/>
    <p:sldId id="271" r:id="rId15"/>
    <p:sldId id="265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1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8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1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1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0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7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2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3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1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3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September 30,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9531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16" r:id="rId6"/>
    <p:sldLayoutId id="2147483812" r:id="rId7"/>
    <p:sldLayoutId id="2147483813" r:id="rId8"/>
    <p:sldLayoutId id="2147483814" r:id="rId9"/>
    <p:sldLayoutId id="2147483815" r:id="rId10"/>
    <p:sldLayoutId id="214748381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" TargetMode="External"/><Relationship Id="rId2" Type="http://schemas.openxmlformats.org/officeDocument/2006/relationships/hyperlink" Target="https://training.github.com/downloads/github-git-cheat-shee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ngitgi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Github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89E4E-D6C9-44AC-9442-F574F5DC7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69" y="5553718"/>
            <a:ext cx="7203004" cy="1054645"/>
          </a:xfrm>
        </p:spPr>
        <p:txBody>
          <a:bodyPr anchor="ctr"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Intro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75F43-C4F3-462D-ABD8-567508FFD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8142" y="5643349"/>
            <a:ext cx="3196658" cy="780914"/>
          </a:xfrm>
        </p:spPr>
        <p:txBody>
          <a:bodyPr anchor="ctr">
            <a:normAutofit fontScale="85000" lnSpcReduction="10000"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how to work together without hating each others' guts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3F345FB-8470-40AE-97D9-A50640A66C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r="159"/>
          <a:stretch/>
        </p:blipFill>
        <p:spPr>
          <a:xfrm>
            <a:off x="2654942" y="474884"/>
            <a:ext cx="6606282" cy="44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75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1ECD-5573-4113-A1C6-F0F53F4E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F1D56-D646-447F-A78B-B9BF92099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21789"/>
            <a:ext cx="10241280" cy="395935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Initialize a repository and add remote or clone from a remote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a change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a typeface="Source Code Pro Light" panose="020B0409030403020204" pitchFamily="49" charset="0"/>
              </a:rPr>
              <a:t> 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git add </a:t>
            </a:r>
            <a:r>
              <a:rPr lang="en-US" dirty="0"/>
              <a:t>(to staging)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a typeface="Source Sans Pro Light" panose="020B0403030403020204" pitchFamily="34" charset="0"/>
              </a:rPr>
              <a:t> 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git commit </a:t>
            </a:r>
            <a:r>
              <a:rPr lang="en-US" dirty="0"/>
              <a:t>(to local repository)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git push </a:t>
            </a:r>
            <a:r>
              <a:rPr lang="en-US" dirty="0"/>
              <a:t>(to remote repo)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(When you want to sync from the remote repo) </a:t>
            </a:r>
            <a:r>
              <a:rPr lang="en-US" dirty="0">
                <a:latin typeface="Source Code Pro Light" panose="020B0409030403020204" pitchFamily="49" charset="0"/>
              </a:rPr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201270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57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AEE6B-04E0-4313-827D-2FCCE921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pc="750" dirty="0"/>
              <a:t>Branch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2039C1C-8121-4F78-971C-B6EA54B11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US" sz="1600" dirty="0"/>
              <a:t>Branch allows multiple developers to collaborate over a source code.</a:t>
            </a:r>
          </a:p>
          <a:p>
            <a:r>
              <a:rPr lang="en-US" sz="1600" dirty="0"/>
              <a:t>Each project has one Main branch</a:t>
            </a:r>
          </a:p>
          <a:p>
            <a:pPr lvl="1"/>
            <a:r>
              <a:rPr lang="en-US" sz="1600" dirty="0"/>
              <a:t>This branch is the sacred branch, tread lightly</a:t>
            </a:r>
          </a:p>
          <a:p>
            <a:r>
              <a:rPr lang="en-US" sz="1600" dirty="0"/>
              <a:t>Each developer checks out from the main branch to work on their own feature</a:t>
            </a:r>
          </a:p>
          <a:p>
            <a:pPr lvl="1"/>
            <a:r>
              <a:rPr lang="en-US" sz="1600" dirty="0"/>
              <a:t>Branch per feature, not per developer</a:t>
            </a:r>
          </a:p>
          <a:p>
            <a:pPr lvl="1"/>
            <a:r>
              <a:rPr lang="en-US" sz="1600" dirty="0"/>
              <a:t>Name your branch wisely</a:t>
            </a:r>
          </a:p>
          <a:p>
            <a:pPr lvl="1"/>
            <a:endParaRPr lang="en-US" sz="1600" dirty="0"/>
          </a:p>
        </p:txBody>
      </p:sp>
      <p:pic>
        <p:nvPicPr>
          <p:cNvPr id="16" name="Picture 15" descr="Diagram, schematic&#10;&#10;Description automatically generated">
            <a:extLst>
              <a:ext uri="{FF2B5EF4-FFF2-40B4-BE49-F238E27FC236}">
                <a16:creationId xmlns:a16="http://schemas.microsoft.com/office/drawing/2014/main" id="{3E362DAD-9F21-43D3-AE7E-B10E8C0FC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39" y="1889297"/>
            <a:ext cx="5090161" cy="2608181"/>
          </a:xfrm>
          <a:prstGeom prst="rect">
            <a:avLst/>
          </a:prstGeom>
        </p:spPr>
      </p:pic>
      <p:sp>
        <p:nvSpPr>
          <p:cNvPr id="65" name="Rectangle 59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1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50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F99B-9885-4A6C-A91A-643A32DC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AE4BA-FDCB-4E7E-84E4-570E1B84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your branches in your repo</a:t>
            </a:r>
          </a:p>
          <a:p>
            <a:pPr lvl="1"/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git branch</a:t>
            </a:r>
          </a:p>
          <a:p>
            <a:r>
              <a:rPr lang="en-US" dirty="0"/>
              <a:t>To go to another branch</a:t>
            </a:r>
          </a:p>
          <a:p>
            <a:pPr lvl="1"/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git checkout &lt;branch-name&gt;</a:t>
            </a:r>
          </a:p>
          <a:p>
            <a:r>
              <a:rPr lang="en-US" dirty="0"/>
              <a:t>To create a branch</a:t>
            </a:r>
          </a:p>
          <a:p>
            <a:pPr lvl="1"/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git branch &lt;new-branch-name&gt;</a:t>
            </a:r>
            <a:r>
              <a:rPr lang="en-US" dirty="0"/>
              <a:t>: creates a new branch</a:t>
            </a:r>
          </a:p>
          <a:p>
            <a:pPr lvl="1"/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git checkout –b &lt;new-branch-name&gt; </a:t>
            </a:r>
            <a:r>
              <a:rPr lang="en-US" dirty="0"/>
              <a:t>: creates a new branch and checks out to the branch</a:t>
            </a:r>
          </a:p>
        </p:txBody>
      </p:sp>
    </p:spTree>
    <p:extLst>
      <p:ext uri="{BB962C8B-B14F-4D97-AF65-F5344CB8AC3E}">
        <p14:creationId xmlns:p14="http://schemas.microsoft.com/office/powerpoint/2010/main" val="3557928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7156-03BD-4097-AFD7-61168612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2B787-67B8-4A2C-B8A4-3F2E2AE58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Again, two ways.</a:t>
            </a:r>
          </a:p>
          <a:p>
            <a:pPr marL="457200" indent="-457200">
              <a:buAutoNum type="arabicPeriod"/>
            </a:pPr>
            <a:r>
              <a:rPr lang="en-US" dirty="0"/>
              <a:t>Directly merging one branch to another</a:t>
            </a:r>
          </a:p>
          <a:p>
            <a:pPr lvl="1"/>
            <a:r>
              <a:rPr lang="en-US" dirty="0"/>
              <a:t>Quick and dirty, use this if you’re merging two local branches together</a:t>
            </a:r>
          </a:p>
          <a:p>
            <a:pPr lvl="1"/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git merge &lt;branch-name&gt;</a:t>
            </a:r>
          </a:p>
          <a:p>
            <a:pPr lvl="1"/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git pull &lt;remote-repo&gt; &lt;remote-branch-name&gt; </a:t>
            </a:r>
            <a:r>
              <a:rPr lang="en-US" dirty="0"/>
              <a:t>will also merge the remote branch to your local one</a:t>
            </a:r>
          </a:p>
          <a:p>
            <a:pPr marL="457200" indent="-457200">
              <a:buAutoNum type="arabicPeriod"/>
            </a:pPr>
            <a:r>
              <a:rPr lang="en-US" dirty="0"/>
              <a:t>Raising a Pull Request (PR)</a:t>
            </a:r>
          </a:p>
          <a:p>
            <a:pPr lvl="1"/>
            <a:r>
              <a:rPr lang="en-US" dirty="0"/>
              <a:t>Preferred method if you’re trying to merge a feature branch to either dev or main branch</a:t>
            </a:r>
          </a:p>
          <a:p>
            <a:pPr lvl="1"/>
            <a:r>
              <a:rPr lang="en-US" dirty="0"/>
              <a:t>Creates a PR on a remote repository that allows other people to review your code for potential issues and merge conflicts</a:t>
            </a:r>
          </a:p>
        </p:txBody>
      </p:sp>
    </p:spTree>
    <p:extLst>
      <p:ext uri="{BB962C8B-B14F-4D97-AF65-F5344CB8AC3E}">
        <p14:creationId xmlns:p14="http://schemas.microsoft.com/office/powerpoint/2010/main" val="294338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03202-45FD-4AA9-92DA-73A36547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E4267-404E-4606-88D2-0CA3B2BFC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merging two branches, git tries its best to figure out which code goes where.</a:t>
            </a:r>
          </a:p>
          <a:p>
            <a:r>
              <a:rPr lang="en-US" dirty="0"/>
              <a:t>But sometimes, it needs human intervention to merge correctly without devastating consequences</a:t>
            </a:r>
          </a:p>
          <a:p>
            <a:r>
              <a:rPr lang="en-US" dirty="0"/>
              <a:t>git marks the snippet of the code that needs human attention with both versions (local, incoming)</a:t>
            </a:r>
          </a:p>
          <a:p>
            <a:r>
              <a:rPr lang="en-US" dirty="0"/>
              <a:t>Humans manually review the snippets and decide how that code should look like</a:t>
            </a:r>
          </a:p>
          <a:p>
            <a:r>
              <a:rPr lang="en-US" dirty="0"/>
              <a:t>It’s tedious but not a scary job.</a:t>
            </a:r>
          </a:p>
        </p:txBody>
      </p:sp>
    </p:spTree>
    <p:extLst>
      <p:ext uri="{BB962C8B-B14F-4D97-AF65-F5344CB8AC3E}">
        <p14:creationId xmlns:p14="http://schemas.microsoft.com/office/powerpoint/2010/main" val="1413546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0344-921F-4439-AE30-83B84C5E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4D17-DE1D-47E2-8E15-51C75D22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and Sync often</a:t>
            </a:r>
          </a:p>
          <a:p>
            <a:pPr lvl="1"/>
            <a:r>
              <a:rPr lang="en-US" dirty="0"/>
              <a:t>Small, frequent commits will save your life one day</a:t>
            </a:r>
          </a:p>
          <a:p>
            <a:pPr lvl="1"/>
            <a:r>
              <a:rPr lang="en-US" dirty="0"/>
              <a:t>Make sure your commit messages are meaningful</a:t>
            </a:r>
          </a:p>
          <a:p>
            <a:pPr lvl="1"/>
            <a:r>
              <a:rPr lang="en-US" dirty="0"/>
              <a:t>Push and pull from remote repository often</a:t>
            </a:r>
          </a:p>
          <a:p>
            <a:r>
              <a:rPr lang="en-US" dirty="0"/>
              <a:t>Start with the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r>
              <a:rPr lang="en-US" dirty="0"/>
              <a:t>Main is Sacred</a:t>
            </a:r>
          </a:p>
          <a:p>
            <a:pPr lvl="1"/>
            <a:r>
              <a:rPr lang="en-US" dirty="0"/>
              <a:t>When collaborating, avoid touching main directly, use PR’s instead</a:t>
            </a:r>
          </a:p>
        </p:txBody>
      </p:sp>
    </p:spTree>
    <p:extLst>
      <p:ext uri="{BB962C8B-B14F-4D97-AF65-F5344CB8AC3E}">
        <p14:creationId xmlns:p14="http://schemas.microsoft.com/office/powerpoint/2010/main" val="2824703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8DACFC-D90E-4BFD-98DE-38A52784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E9F5B4-A068-4ABE-8601-6BC199F1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F8B388-A1B5-412F-8724-38B96C8AF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100000">
                <a:schemeClr val="accent2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A44F65-05A5-4129-9896-3ECBAF77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9000">
                <a:schemeClr val="accent2">
                  <a:alpha val="41000"/>
                </a:schemeClr>
              </a:gs>
              <a:gs pos="99000">
                <a:schemeClr val="accent4">
                  <a:alpha val="5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94A016FC-694E-41AA-BA4F-FC977363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550089" y="-827673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12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327F8-C219-42DF-959A-FA804120B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3" y="2692400"/>
            <a:ext cx="9144000" cy="336009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19998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03A0-9F6D-4AC9-909B-218E07E3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47C1-4FFA-4775-A6B6-69136C24A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  <a:p>
            <a:r>
              <a:rPr lang="en-US" dirty="0"/>
              <a:t>Git vs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r>
              <a:rPr lang="en-US" dirty="0"/>
              <a:t>What is repository? How do I create one?</a:t>
            </a:r>
          </a:p>
          <a:p>
            <a:r>
              <a:rPr lang="en-US" dirty="0"/>
              <a:t>Tell me a basic workflow of making changes to the code and then committing to the repo</a:t>
            </a:r>
          </a:p>
          <a:p>
            <a:r>
              <a:rPr lang="en-US" dirty="0"/>
              <a:t>What are branches?</a:t>
            </a:r>
          </a:p>
          <a:p>
            <a:r>
              <a:rPr lang="en-US" dirty="0"/>
              <a:t>What is </a:t>
            </a:r>
            <a:r>
              <a:rPr lang="en-US" dirty="0" err="1"/>
              <a:t>gitignore</a:t>
            </a:r>
            <a:r>
              <a:rPr lang="en-US" dirty="0"/>
              <a:t>? What do you typically put in the </a:t>
            </a:r>
            <a:r>
              <a:rPr lang="en-US" dirty="0" err="1"/>
              <a:t>gitignore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81268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199C-5B56-423E-A971-DDF72710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587F8-316D-4D36-950C-647133A3D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 Cheat Sheet</a:t>
            </a:r>
            <a:endParaRPr lang="en-US" dirty="0"/>
          </a:p>
          <a:p>
            <a:r>
              <a:rPr lang="en-US" dirty="0">
                <a:hlinkClick r:id="rId3"/>
              </a:rPr>
              <a:t>Git official doc</a:t>
            </a:r>
            <a:endParaRPr lang="en-US" dirty="0"/>
          </a:p>
          <a:p>
            <a:r>
              <a:rPr lang="en-US" dirty="0">
                <a:hlinkClick r:id="rId4"/>
              </a:rPr>
              <a:t>For those git oh**** moments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1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840E-E57F-4335-834A-37A9F8B7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E367F-0EA8-4F08-BAF5-49B3679E0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Version Control System</a:t>
            </a:r>
          </a:p>
          <a:p>
            <a:pPr lvl="1"/>
            <a:r>
              <a:rPr lang="en-US" dirty="0"/>
              <a:t>This means that every machine has its own copy of the repository</a:t>
            </a:r>
          </a:p>
          <a:p>
            <a:r>
              <a:rPr lang="en-US" dirty="0"/>
              <a:t>De facto standard of VCS in the industry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0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0ABF8-B437-4EE5-867D-3C2EA32B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268036" cy="2140145"/>
          </a:xfrm>
        </p:spPr>
        <p:txBody>
          <a:bodyPr anchor="b">
            <a:norm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2D8DB-4B68-483B-A0AA-C14075162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3054545"/>
            <a:ext cx="5268037" cy="2567508"/>
          </a:xfrm>
        </p:spPr>
        <p:txBody>
          <a:bodyPr anchor="t">
            <a:normAutofit/>
          </a:bodyPr>
          <a:lstStyle/>
          <a:p>
            <a:r>
              <a:rPr lang="en-US" sz="1600" dirty="0"/>
              <a:t>One of the cloud hosts of git repositories</a:t>
            </a:r>
          </a:p>
          <a:p>
            <a:r>
              <a:rPr lang="en-US" sz="1600" dirty="0"/>
              <a:t>Collaborate with other developers across the world </a:t>
            </a:r>
          </a:p>
          <a:p>
            <a:r>
              <a:rPr lang="en-US" sz="1600" dirty="0"/>
              <a:t>We’ll host our central repositories here 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5B47B724-1D74-4940-9CB5-BC0CC04764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890" r="22861" b="2"/>
          <a:stretch/>
        </p:blipFill>
        <p:spPr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8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756A-38C5-42B7-9F04-8E94D378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0674-21EB-4D85-AEB4-F55352BE7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types: Local and Remote</a:t>
            </a:r>
          </a:p>
          <a:p>
            <a:pPr lvl="1"/>
            <a:r>
              <a:rPr lang="en-US" dirty="0"/>
              <a:t>Local repository is the one that lives in your machine</a:t>
            </a:r>
          </a:p>
          <a:p>
            <a:pPr lvl="1"/>
            <a:r>
              <a:rPr lang="en-US" dirty="0"/>
              <a:t>Remote repository is the one that is hosted somewhere else (like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r>
              <a:rPr lang="en-US" dirty="0"/>
              <a:t>Git repositories are housed in .git folder</a:t>
            </a:r>
          </a:p>
          <a:p>
            <a:r>
              <a:rPr lang="en-US" dirty="0"/>
              <a:t>This folder has information that keeps track of commit history of different branches of your local repository</a:t>
            </a:r>
          </a:p>
          <a:p>
            <a:pPr lvl="1"/>
            <a:r>
              <a:rPr lang="en-US" dirty="0"/>
              <a:t>And other information, such as remote repository location</a:t>
            </a:r>
          </a:p>
        </p:txBody>
      </p:sp>
    </p:spTree>
    <p:extLst>
      <p:ext uri="{BB962C8B-B14F-4D97-AF65-F5344CB8AC3E}">
        <p14:creationId xmlns:p14="http://schemas.microsoft.com/office/powerpoint/2010/main" val="400319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0FF2-30C3-49A5-A6CC-A2BED516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4E97-C836-49C0-BEE8-87D33496B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395935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ea typeface="Source Code Pro Light" panose="020B0409030403020204" pitchFamily="49" charset="0"/>
              </a:rPr>
              <a:t> 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git </a:t>
            </a:r>
            <a:r>
              <a:rPr lang="en-US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init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  <a:r>
              <a:rPr lang="en-US" dirty="0"/>
              <a:t>to create an empty local repository in one of your folders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Then create an empty remote repository in your git cloud host of choice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a typeface="Source Code Pro Light" panose="020B0409030403020204" pitchFamily="49" charset="0"/>
              </a:rPr>
              <a:t> 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git remote add </a:t>
            </a:r>
            <a:r>
              <a:rPr lang="en-US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&lt;short-name&gt; 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&lt;</a:t>
            </a:r>
            <a:r>
              <a:rPr lang="en-US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url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-to-your-remote-repo&gt; </a:t>
            </a:r>
            <a:r>
              <a:rPr lang="en-US" dirty="0"/>
              <a:t>to add remote repository information to your local repository</a:t>
            </a:r>
          </a:p>
          <a:p>
            <a:r>
              <a:rPr lang="en-US" dirty="0"/>
              <a:t>You can also create an empty remote repository first</a:t>
            </a:r>
          </a:p>
          <a:p>
            <a:pPr lvl="1"/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git clone &lt;</a:t>
            </a:r>
            <a:r>
              <a:rPr lang="en-US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url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-to-repo&gt; </a:t>
            </a:r>
            <a:r>
              <a:rPr lang="en-US" dirty="0"/>
              <a:t>to clone the remote repository to your local machine</a:t>
            </a:r>
          </a:p>
        </p:txBody>
      </p:sp>
    </p:spTree>
    <p:extLst>
      <p:ext uri="{BB962C8B-B14F-4D97-AF65-F5344CB8AC3E}">
        <p14:creationId xmlns:p14="http://schemas.microsoft.com/office/powerpoint/2010/main" val="235975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E88E-28E5-4128-A710-1DEEA9F5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remote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4051-990B-4FD5-9CA1-B951A88DD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git pull </a:t>
            </a:r>
            <a:r>
              <a:rPr lang="en-US" dirty="0"/>
              <a:t>and 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git push </a:t>
            </a:r>
            <a:r>
              <a:rPr lang="en-US" dirty="0"/>
              <a:t>to sync your local and remote repositories.</a:t>
            </a:r>
          </a:p>
          <a:p>
            <a:pPr lvl="1"/>
            <a:r>
              <a:rPr lang="en-US" dirty="0"/>
              <a:t>Pull to bring remote repo’s changes into your local repo</a:t>
            </a:r>
          </a:p>
          <a:p>
            <a:pPr lvl="1"/>
            <a:r>
              <a:rPr lang="en-US" dirty="0"/>
              <a:t>Push to update remote repo with your local repo’s changes</a:t>
            </a:r>
          </a:p>
        </p:txBody>
      </p:sp>
    </p:spTree>
    <p:extLst>
      <p:ext uri="{BB962C8B-B14F-4D97-AF65-F5344CB8AC3E}">
        <p14:creationId xmlns:p14="http://schemas.microsoft.com/office/powerpoint/2010/main" val="317223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9F8D-C6E6-4F81-A732-18DCC7A6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48448-D0EF-40E0-999A-2D25A69CF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temporary place for your changes before you “save” them to your repository</a:t>
            </a:r>
          </a:p>
          <a:p>
            <a:r>
              <a:rPr lang="en-US" dirty="0"/>
              <a:t>Only the changes in staging will be committed</a:t>
            </a:r>
          </a:p>
          <a:p>
            <a:r>
              <a:rPr lang="en-US" dirty="0"/>
              <a:t>Add files to the staging via</a:t>
            </a:r>
            <a:r>
              <a:rPr lang="en-US" dirty="0">
                <a:latin typeface="Source Sans Pro Light" panose="020B0604020202020204" pitchFamily="34" charset="0"/>
              </a:rPr>
              <a:t> </a:t>
            </a:r>
            <a:r>
              <a:rPr lang="en-US" dirty="0">
                <a:latin typeface="Source Sans Pro Light" panose="020B0604020202020204" pitchFamily="34" charset="0"/>
                <a:ea typeface="Source Sans Pro" panose="020B0503030403020204" pitchFamily="34" charset="0"/>
              </a:rPr>
              <a:t>git add &lt;path-to-file-or-folder&gt;</a:t>
            </a:r>
            <a:endParaRPr lang="en-US" dirty="0"/>
          </a:p>
          <a:p>
            <a:r>
              <a:rPr lang="en-US" dirty="0"/>
              <a:t>View the current state of staging with </a:t>
            </a:r>
            <a:r>
              <a:rPr lang="en-US" dirty="0">
                <a:latin typeface="Source Code Pro Light" panose="020B0409030403020204" pitchFamily="49" charset="0"/>
              </a:rPr>
              <a:t>git status</a:t>
            </a:r>
          </a:p>
        </p:txBody>
      </p:sp>
    </p:spTree>
    <p:extLst>
      <p:ext uri="{BB962C8B-B14F-4D97-AF65-F5344CB8AC3E}">
        <p14:creationId xmlns:p14="http://schemas.microsoft.com/office/powerpoint/2010/main" val="399586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BCEA-E855-4CA8-8504-9019F14C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C507C-F6B8-405F-B1EA-6412E7245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Committing saves changes on staging to the repository</a:t>
            </a:r>
          </a:p>
          <a:p>
            <a:r>
              <a:rPr lang="en-US" dirty="0"/>
              <a:t>Each commit has its own unique identifier</a:t>
            </a:r>
          </a:p>
          <a:p>
            <a:pPr lvl="1"/>
            <a:r>
              <a:rPr lang="en-US" dirty="0"/>
              <a:t>So you can track changes and rollback if necessary</a:t>
            </a:r>
          </a:p>
          <a:p>
            <a:r>
              <a:rPr lang="en-US" dirty="0"/>
              <a:t>Create a new commit with </a:t>
            </a:r>
            <a:r>
              <a:rPr lang="en-US" dirty="0">
                <a:latin typeface="Source Code Pro Light" panose="020B0604020202020204" pitchFamily="49" charset="0"/>
              </a:rPr>
              <a:t>git commit</a:t>
            </a:r>
            <a:r>
              <a:rPr lang="en-US" dirty="0"/>
              <a:t> with a meaningful message about this commit</a:t>
            </a:r>
          </a:p>
          <a:p>
            <a:r>
              <a:rPr lang="en-US" dirty="0"/>
              <a:t>See the commit history with 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git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0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8D5D-6089-4B12-8526-9A89AB8B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BA839-E467-4416-AE07-794A08F58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Folders and files listed in this file will be ignored by git, aka git will not track changes to these files</a:t>
            </a:r>
          </a:p>
          <a:p>
            <a:r>
              <a:rPr lang="en-US" dirty="0"/>
              <a:t>Examples of folders/files you should add to .</a:t>
            </a:r>
            <a:r>
              <a:rPr lang="en-US" dirty="0" err="1"/>
              <a:t>gitignore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Files that change every time you compile/build (</a:t>
            </a:r>
            <a:r>
              <a:rPr lang="en-US" dirty="0" err="1"/>
              <a:t>ie</a:t>
            </a:r>
            <a:r>
              <a:rPr lang="en-US" dirty="0"/>
              <a:t>. build outputs)</a:t>
            </a:r>
          </a:p>
          <a:p>
            <a:pPr lvl="1"/>
            <a:r>
              <a:rPr lang="en-US" dirty="0"/>
              <a:t>Sensitive information (</a:t>
            </a:r>
            <a:r>
              <a:rPr lang="en-US" dirty="0" err="1"/>
              <a:t>ie</a:t>
            </a:r>
            <a:r>
              <a:rPr lang="en-US" dirty="0"/>
              <a:t>. your DB connection string)</a:t>
            </a:r>
          </a:p>
          <a:p>
            <a:r>
              <a:rPr lang="en-US" dirty="0"/>
              <a:t>Have this file at the same level as your .git folder</a:t>
            </a:r>
          </a:p>
        </p:txBody>
      </p:sp>
    </p:spTree>
    <p:extLst>
      <p:ext uri="{BB962C8B-B14F-4D97-AF65-F5344CB8AC3E}">
        <p14:creationId xmlns:p14="http://schemas.microsoft.com/office/powerpoint/2010/main" val="221956892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843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Gill Sans Nova</vt:lpstr>
      <vt:lpstr>Source Code Pro Light</vt:lpstr>
      <vt:lpstr>Source Sans Pro Light</vt:lpstr>
      <vt:lpstr>GradientRiseVTI</vt:lpstr>
      <vt:lpstr>Intro to git</vt:lpstr>
      <vt:lpstr>What is git?</vt:lpstr>
      <vt:lpstr>github</vt:lpstr>
      <vt:lpstr>Repository</vt:lpstr>
      <vt:lpstr>Creating a git repo</vt:lpstr>
      <vt:lpstr>Working with remote repos</vt:lpstr>
      <vt:lpstr>Staging </vt:lpstr>
      <vt:lpstr>Commit</vt:lpstr>
      <vt:lpstr>.gitignore</vt:lpstr>
      <vt:lpstr>Git workflow</vt:lpstr>
      <vt:lpstr>Branch</vt:lpstr>
      <vt:lpstr>Branch</vt:lpstr>
      <vt:lpstr>Merging Branches</vt:lpstr>
      <vt:lpstr>Merge Conflict</vt:lpstr>
      <vt:lpstr>Best practices</vt:lpstr>
      <vt:lpstr>Questions?</vt:lpstr>
      <vt:lpstr>Discussion Q’s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</dc:title>
  <dc:creator>Juniper Song</dc:creator>
  <cp:lastModifiedBy>Juniper Song</cp:lastModifiedBy>
  <cp:revision>6</cp:revision>
  <dcterms:created xsi:type="dcterms:W3CDTF">2021-11-29T19:50:34Z</dcterms:created>
  <dcterms:modified xsi:type="dcterms:W3CDTF">2022-09-30T15:41:15Z</dcterms:modified>
</cp:coreProperties>
</file>