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59" r:id="rId4"/>
    <p:sldId id="263" r:id="rId5"/>
    <p:sldId id="261" r:id="rId6"/>
    <p:sldId id="266" r:id="rId7"/>
    <p:sldId id="267" r:id="rId8"/>
    <p:sldId id="269" r:id="rId9"/>
    <p:sldId id="270" r:id="rId10"/>
    <p:sldId id="268"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074" autoAdjust="0"/>
    <p:restoredTop sz="94660"/>
  </p:normalViewPr>
  <p:slideViewPr>
    <p:cSldViewPr snapToGrid="0">
      <p:cViewPr varScale="1">
        <p:scale>
          <a:sx n="64" d="100"/>
          <a:sy n="64" d="100"/>
        </p:scale>
        <p:origin x="29" y="1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5/8/2023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5/8/2023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5/8/2023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5/8/2023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5/8/2023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5/8/2023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5/8/2023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5/8/2023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5/8/2023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5/8/2023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5/8/2023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5/8/2023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scm.com/book/en/v2/Getting-Started-First-Time-Git-Setu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Version_control"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Version_contro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homes.cs.washington.edu/~mernst/advice/version-control.html" TargetMode="External"/><Relationship Id="rId2" Type="http://schemas.openxmlformats.org/officeDocument/2006/relationships/hyperlink" Target="https://www.teamstudio.com/blog/distributed-vs-centralized-version-control-systems-for-lotus-notes"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homes.cs.washington.edu/~mernst/advice/version-control.html" TargetMode="External"/><Relationship Id="rId2" Type="http://schemas.openxmlformats.org/officeDocument/2006/relationships/hyperlink" Target="https://www.teamstudio.com/blog/distributed-vs-centralized-version-control-systems-for-lotus-notes"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git-scm.com/book/en/v2/Getting-Started-A-Short-History-of-Git" TargetMode="External"/><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 Id="rId6" Type="http://schemas.openxmlformats.org/officeDocument/2006/relationships/hyperlink" Target="http://www.github.com/"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scm.com/book/en/v2/Getting-Started-What-is-Git%3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scm.com/book/en/v2/Getting-Started-What-is-Git%3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scm.com/book/en/v2/Getting-Started-What-is-Git%3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solidFill>
                  <a:schemeClr val="tx1"/>
                </a:solidFill>
              </a:rPr>
              <a:t>S</a:t>
            </a:r>
            <a:r>
              <a:rPr lang="en-US" sz="8000" dirty="0">
                <a:solidFill>
                  <a:schemeClr val="tx1"/>
                </a:solidFill>
              </a:rPr>
              <a:t>ource Control, Git, GitHub</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3600" dirty="0" err="1">
                <a:latin typeface="+mj-lt"/>
              </a:rPr>
              <a:t>.net</a:t>
            </a:r>
            <a:endParaRPr lang="en-US" sz="3600" dirty="0">
              <a:latin typeface="+mj-lt"/>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0CE93-821D-4979-9B37-30E5F2A6EF9C}"/>
              </a:ext>
            </a:extLst>
          </p:cNvPr>
          <p:cNvSpPr>
            <a:spLocks noGrp="1"/>
          </p:cNvSpPr>
          <p:nvPr>
            <p:ph type="title"/>
          </p:nvPr>
        </p:nvSpPr>
        <p:spPr/>
        <p:txBody>
          <a:bodyPr>
            <a:normAutofit/>
          </a:bodyPr>
          <a:lstStyle/>
          <a:p>
            <a:r>
              <a:rPr lang="en-US" dirty="0">
                <a:solidFill>
                  <a:schemeClr val="tx1"/>
                </a:solidFill>
              </a:rPr>
              <a:t>Git and bash Basic Commands</a:t>
            </a:r>
            <a:br>
              <a:rPr lang="en-US" dirty="0">
                <a:solidFill>
                  <a:schemeClr val="tx1"/>
                </a:solidFill>
              </a:rPr>
            </a:br>
            <a:r>
              <a:rPr lang="en-US" sz="1400" dirty="0">
                <a:solidFill>
                  <a:schemeClr val="tx1"/>
                </a:solidFill>
                <a:hlinkClick r:id="rId2"/>
              </a:rPr>
              <a:t>https://git-scm.com/book/en/v2/Getting-Started-First-Time-Git-Setup</a:t>
            </a:r>
            <a:endParaRPr lang="en-US" dirty="0">
              <a:solidFill>
                <a:schemeClr val="tx1"/>
              </a:solidFill>
            </a:endParaRPr>
          </a:p>
        </p:txBody>
      </p:sp>
      <p:graphicFrame>
        <p:nvGraphicFramePr>
          <p:cNvPr id="4" name="Table 4">
            <a:extLst>
              <a:ext uri="{FF2B5EF4-FFF2-40B4-BE49-F238E27FC236}">
                <a16:creationId xmlns:a16="http://schemas.microsoft.com/office/drawing/2014/main" id="{28D3961A-EC8C-C615-D78C-F8B75358FDF3}"/>
              </a:ext>
            </a:extLst>
          </p:cNvPr>
          <p:cNvGraphicFramePr>
            <a:graphicFrameLocks noGrp="1"/>
          </p:cNvGraphicFramePr>
          <p:nvPr>
            <p:ph idx="1"/>
            <p:extLst>
              <p:ext uri="{D42A27DB-BD31-4B8C-83A1-F6EECF244321}">
                <p14:modId xmlns:p14="http://schemas.microsoft.com/office/powerpoint/2010/main" val="2904511769"/>
              </p:ext>
            </p:extLst>
          </p:nvPr>
        </p:nvGraphicFramePr>
        <p:xfrm>
          <a:off x="1096370" y="2121317"/>
          <a:ext cx="4786906" cy="4592320"/>
        </p:xfrm>
        <a:graphic>
          <a:graphicData uri="http://schemas.openxmlformats.org/drawingml/2006/table">
            <a:tbl>
              <a:tblPr firstRow="1" bandRow="1">
                <a:tableStyleId>{5C22544A-7EE6-4342-B048-85BDC9FD1C3A}</a:tableStyleId>
              </a:tblPr>
              <a:tblGrid>
                <a:gridCol w="2442168">
                  <a:extLst>
                    <a:ext uri="{9D8B030D-6E8A-4147-A177-3AD203B41FA5}">
                      <a16:colId xmlns:a16="http://schemas.microsoft.com/office/drawing/2014/main" val="2511001365"/>
                    </a:ext>
                  </a:extLst>
                </a:gridCol>
                <a:gridCol w="2344738">
                  <a:extLst>
                    <a:ext uri="{9D8B030D-6E8A-4147-A177-3AD203B41FA5}">
                      <a16:colId xmlns:a16="http://schemas.microsoft.com/office/drawing/2014/main" val="4082318308"/>
                    </a:ext>
                  </a:extLst>
                </a:gridCol>
              </a:tblGrid>
              <a:tr h="370840">
                <a:tc>
                  <a:txBody>
                    <a:bodyPr/>
                    <a:lstStyle/>
                    <a:p>
                      <a:pPr algn="ctr"/>
                      <a:r>
                        <a:rPr lang="en-US" dirty="0"/>
                        <a:t>Git command</a:t>
                      </a:r>
                    </a:p>
                  </a:txBody>
                  <a:tcPr anchor="ctr"/>
                </a:tc>
                <a:tc>
                  <a:txBody>
                    <a:bodyPr/>
                    <a:lstStyle/>
                    <a:p>
                      <a:pPr algn="ctr"/>
                      <a:r>
                        <a:rPr lang="en-US" dirty="0"/>
                        <a:t>Purpose</a:t>
                      </a:r>
                    </a:p>
                  </a:txBody>
                  <a:tcPr anchor="ctr"/>
                </a:tc>
                <a:extLst>
                  <a:ext uri="{0D108BD9-81ED-4DB2-BD59-A6C34878D82A}">
                    <a16:rowId xmlns:a16="http://schemas.microsoft.com/office/drawing/2014/main" val="3074347687"/>
                  </a:ext>
                </a:extLst>
              </a:tr>
              <a:tr h="370840">
                <a:tc>
                  <a:txBody>
                    <a:bodyPr/>
                    <a:lstStyle/>
                    <a:p>
                      <a:r>
                        <a:rPr lang="en-US" dirty="0"/>
                        <a:t>git clone &lt;</a:t>
                      </a:r>
                      <a:r>
                        <a:rPr lang="en-US" dirty="0" err="1"/>
                        <a:t>url</a:t>
                      </a:r>
                      <a:r>
                        <a:rPr lang="en-US" dirty="0"/>
                        <a:t>&gt;</a:t>
                      </a:r>
                    </a:p>
                  </a:txBody>
                  <a:tcPr anchor="ctr"/>
                </a:tc>
                <a:tc>
                  <a:txBody>
                    <a:bodyPr/>
                    <a:lstStyle/>
                    <a:p>
                      <a:r>
                        <a:rPr lang="en-US" dirty="0"/>
                        <a:t>Clone a remote repo.</a:t>
                      </a:r>
                    </a:p>
                  </a:txBody>
                  <a:tcPr anchor="ctr"/>
                </a:tc>
                <a:extLst>
                  <a:ext uri="{0D108BD9-81ED-4DB2-BD59-A6C34878D82A}">
                    <a16:rowId xmlns:a16="http://schemas.microsoft.com/office/drawing/2014/main" val="2721507205"/>
                  </a:ext>
                </a:extLst>
              </a:tr>
              <a:tr h="370840">
                <a:tc>
                  <a:txBody>
                    <a:bodyPr/>
                    <a:lstStyle/>
                    <a:p>
                      <a:r>
                        <a:rPr lang="en-US" dirty="0"/>
                        <a:t>git add .</a:t>
                      </a:r>
                    </a:p>
                  </a:txBody>
                  <a:tcPr anchor="ctr"/>
                </a:tc>
                <a:tc>
                  <a:txBody>
                    <a:bodyPr/>
                    <a:lstStyle/>
                    <a:p>
                      <a:r>
                        <a:rPr lang="en-US" dirty="0"/>
                        <a:t>Add changes to the git tracking system.</a:t>
                      </a:r>
                    </a:p>
                  </a:txBody>
                  <a:tcPr anchor="ctr"/>
                </a:tc>
                <a:extLst>
                  <a:ext uri="{0D108BD9-81ED-4DB2-BD59-A6C34878D82A}">
                    <a16:rowId xmlns:a16="http://schemas.microsoft.com/office/drawing/2014/main" val="626799374"/>
                  </a:ext>
                </a:extLst>
              </a:tr>
              <a:tr h="370840">
                <a:tc>
                  <a:txBody>
                    <a:bodyPr/>
                    <a:lstStyle/>
                    <a:p>
                      <a:r>
                        <a:rPr lang="en-US" dirty="0"/>
                        <a:t>git commit –m “msg”</a:t>
                      </a:r>
                    </a:p>
                  </a:txBody>
                  <a:tcPr anchor="ctr"/>
                </a:tc>
                <a:tc>
                  <a:txBody>
                    <a:bodyPr/>
                    <a:lstStyle/>
                    <a:p>
                      <a:r>
                        <a:rPr lang="en-US" dirty="0"/>
                        <a:t>Move a branch into staging status and get a commit hash.</a:t>
                      </a:r>
                    </a:p>
                  </a:txBody>
                  <a:tcPr anchor="ctr"/>
                </a:tc>
                <a:extLst>
                  <a:ext uri="{0D108BD9-81ED-4DB2-BD59-A6C34878D82A}">
                    <a16:rowId xmlns:a16="http://schemas.microsoft.com/office/drawing/2014/main" val="3025805549"/>
                  </a:ext>
                </a:extLst>
              </a:tr>
              <a:tr h="370840">
                <a:tc>
                  <a:txBody>
                    <a:bodyPr/>
                    <a:lstStyle/>
                    <a:p>
                      <a:r>
                        <a:rPr lang="en-US" dirty="0"/>
                        <a:t>git push</a:t>
                      </a:r>
                    </a:p>
                  </a:txBody>
                  <a:tcPr anchor="ctr"/>
                </a:tc>
                <a:tc>
                  <a:txBody>
                    <a:bodyPr/>
                    <a:lstStyle/>
                    <a:p>
                      <a:r>
                        <a:rPr lang="en-US" dirty="0"/>
                        <a:t>Push code to the remote version of this branch</a:t>
                      </a:r>
                    </a:p>
                  </a:txBody>
                  <a:tcPr anchor="ctr"/>
                </a:tc>
                <a:extLst>
                  <a:ext uri="{0D108BD9-81ED-4DB2-BD59-A6C34878D82A}">
                    <a16:rowId xmlns:a16="http://schemas.microsoft.com/office/drawing/2014/main" val="1159211429"/>
                  </a:ext>
                </a:extLst>
              </a:tr>
              <a:tr h="370840">
                <a:tc>
                  <a:txBody>
                    <a:bodyPr/>
                    <a:lstStyle/>
                    <a:p>
                      <a:r>
                        <a:rPr lang="en-US" dirty="0"/>
                        <a:t>git merge &lt;</a:t>
                      </a:r>
                      <a:r>
                        <a:rPr lang="en-US" dirty="0" err="1"/>
                        <a:t>src</a:t>
                      </a:r>
                      <a:r>
                        <a:rPr lang="en-US" dirty="0"/>
                        <a:t>&gt; &lt;</a:t>
                      </a:r>
                      <a:r>
                        <a:rPr lang="en-US" dirty="0" err="1"/>
                        <a:t>dest</a:t>
                      </a:r>
                      <a:r>
                        <a:rPr lang="en-US" dirty="0"/>
                        <a:t>&gt;</a:t>
                      </a:r>
                    </a:p>
                  </a:txBody>
                  <a:tcPr anchor="ctr"/>
                </a:tc>
                <a:tc>
                  <a:txBody>
                    <a:bodyPr/>
                    <a:lstStyle/>
                    <a:p>
                      <a:r>
                        <a:rPr lang="en-US" dirty="0"/>
                        <a:t>Merge one branch into another branch</a:t>
                      </a:r>
                    </a:p>
                  </a:txBody>
                  <a:tcPr anchor="ctr"/>
                </a:tc>
                <a:extLst>
                  <a:ext uri="{0D108BD9-81ED-4DB2-BD59-A6C34878D82A}">
                    <a16:rowId xmlns:a16="http://schemas.microsoft.com/office/drawing/2014/main" val="409380306"/>
                  </a:ext>
                </a:extLst>
              </a:tr>
              <a:tr h="370840">
                <a:tc>
                  <a:txBody>
                    <a:bodyPr/>
                    <a:lstStyle/>
                    <a:p>
                      <a:r>
                        <a:rPr lang="en-US" dirty="0"/>
                        <a:t>git </a:t>
                      </a:r>
                    </a:p>
                  </a:txBody>
                  <a:tcPr anchor="ctr"/>
                </a:tc>
                <a:tc>
                  <a:txBody>
                    <a:bodyPr/>
                    <a:lstStyle/>
                    <a:p>
                      <a:endParaRPr lang="en-US" dirty="0"/>
                    </a:p>
                  </a:txBody>
                  <a:tcPr anchor="ctr"/>
                </a:tc>
                <a:extLst>
                  <a:ext uri="{0D108BD9-81ED-4DB2-BD59-A6C34878D82A}">
                    <a16:rowId xmlns:a16="http://schemas.microsoft.com/office/drawing/2014/main" val="2070501593"/>
                  </a:ext>
                </a:extLst>
              </a:tr>
              <a:tr h="370840">
                <a:tc>
                  <a:txBody>
                    <a:bodyPr/>
                    <a:lstStyle/>
                    <a:p>
                      <a:endParaRPr lang="en-US" dirty="0"/>
                    </a:p>
                  </a:txBody>
                  <a:tcPr anchor="ctr"/>
                </a:tc>
                <a:tc>
                  <a:txBody>
                    <a:bodyPr/>
                    <a:lstStyle/>
                    <a:p>
                      <a:endParaRPr lang="en-US" dirty="0"/>
                    </a:p>
                  </a:txBody>
                  <a:tcPr anchor="ctr"/>
                </a:tc>
                <a:extLst>
                  <a:ext uri="{0D108BD9-81ED-4DB2-BD59-A6C34878D82A}">
                    <a16:rowId xmlns:a16="http://schemas.microsoft.com/office/drawing/2014/main" val="1069550066"/>
                  </a:ext>
                </a:extLst>
              </a:tr>
            </a:tbl>
          </a:graphicData>
        </a:graphic>
      </p:graphicFrame>
      <p:graphicFrame>
        <p:nvGraphicFramePr>
          <p:cNvPr id="5" name="Table 5">
            <a:extLst>
              <a:ext uri="{FF2B5EF4-FFF2-40B4-BE49-F238E27FC236}">
                <a16:creationId xmlns:a16="http://schemas.microsoft.com/office/drawing/2014/main" id="{3FD0FA5A-EDCA-B97F-B37D-FB69B66F0A16}"/>
              </a:ext>
            </a:extLst>
          </p:cNvPr>
          <p:cNvGraphicFramePr>
            <a:graphicFrameLocks noGrp="1"/>
          </p:cNvGraphicFramePr>
          <p:nvPr>
            <p:extLst>
              <p:ext uri="{D42A27DB-BD31-4B8C-83A1-F6EECF244321}">
                <p14:modId xmlns:p14="http://schemas.microsoft.com/office/powerpoint/2010/main" val="1896630548"/>
              </p:ext>
            </p:extLst>
          </p:nvPr>
        </p:nvGraphicFramePr>
        <p:xfrm>
          <a:off x="6213476" y="1994317"/>
          <a:ext cx="4602162" cy="4719320"/>
        </p:xfrm>
        <a:graphic>
          <a:graphicData uri="http://schemas.openxmlformats.org/drawingml/2006/table">
            <a:tbl>
              <a:tblPr firstRow="1" bandRow="1">
                <a:tableStyleId>{5C22544A-7EE6-4342-B048-85BDC9FD1C3A}</a:tableStyleId>
              </a:tblPr>
              <a:tblGrid>
                <a:gridCol w="1820862">
                  <a:extLst>
                    <a:ext uri="{9D8B030D-6E8A-4147-A177-3AD203B41FA5}">
                      <a16:colId xmlns:a16="http://schemas.microsoft.com/office/drawing/2014/main" val="2201037909"/>
                    </a:ext>
                  </a:extLst>
                </a:gridCol>
                <a:gridCol w="2781300">
                  <a:extLst>
                    <a:ext uri="{9D8B030D-6E8A-4147-A177-3AD203B41FA5}">
                      <a16:colId xmlns:a16="http://schemas.microsoft.com/office/drawing/2014/main" val="310266737"/>
                    </a:ext>
                  </a:extLst>
                </a:gridCol>
              </a:tblGrid>
              <a:tr h="370840">
                <a:tc>
                  <a:txBody>
                    <a:bodyPr/>
                    <a:lstStyle/>
                    <a:p>
                      <a:pPr algn="ctr"/>
                      <a:r>
                        <a:rPr lang="en-US" dirty="0"/>
                        <a:t>Bash Command</a:t>
                      </a:r>
                    </a:p>
                  </a:txBody>
                  <a:tcPr anchor="ctr"/>
                </a:tc>
                <a:tc>
                  <a:txBody>
                    <a:bodyPr/>
                    <a:lstStyle/>
                    <a:p>
                      <a:pPr algn="ctr"/>
                      <a:r>
                        <a:rPr lang="en-US" dirty="0"/>
                        <a:t>Purpose</a:t>
                      </a:r>
                    </a:p>
                  </a:txBody>
                  <a:tcPr anchor="ctr"/>
                </a:tc>
                <a:extLst>
                  <a:ext uri="{0D108BD9-81ED-4DB2-BD59-A6C34878D82A}">
                    <a16:rowId xmlns:a16="http://schemas.microsoft.com/office/drawing/2014/main" val="1372325055"/>
                  </a:ext>
                </a:extLst>
              </a:tr>
              <a:tr h="370840">
                <a:tc>
                  <a:txBody>
                    <a:bodyPr/>
                    <a:lstStyle/>
                    <a:p>
                      <a:r>
                        <a:rPr lang="en-US" sz="1800" b="0" i="0" kern="1200" dirty="0">
                          <a:solidFill>
                            <a:schemeClr val="dk1"/>
                          </a:solidFill>
                          <a:effectLst/>
                          <a:latin typeface="+mn-lt"/>
                          <a:ea typeface="+mn-ea"/>
                          <a:cs typeface="+mn-cs"/>
                        </a:rPr>
                        <a:t>echo</a:t>
                      </a:r>
                      <a:endParaRPr lang="en-US" dirty="0"/>
                    </a:p>
                  </a:txBody>
                  <a:tcPr anchor="ctr"/>
                </a:tc>
                <a:tc>
                  <a:txBody>
                    <a:bodyPr/>
                    <a:lstStyle/>
                    <a:p>
                      <a:r>
                        <a:rPr lang="en-US" dirty="0"/>
                        <a:t>Print to console</a:t>
                      </a:r>
                    </a:p>
                  </a:txBody>
                  <a:tcPr anchor="ctr"/>
                </a:tc>
                <a:extLst>
                  <a:ext uri="{0D108BD9-81ED-4DB2-BD59-A6C34878D82A}">
                    <a16:rowId xmlns:a16="http://schemas.microsoft.com/office/drawing/2014/main" val="3317290611"/>
                  </a:ext>
                </a:extLst>
              </a:tr>
              <a:tr h="370840">
                <a:tc>
                  <a:txBody>
                    <a:bodyPr/>
                    <a:lstStyle/>
                    <a:p>
                      <a:r>
                        <a:rPr lang="en-US" dirty="0"/>
                        <a:t>cat</a:t>
                      </a:r>
                    </a:p>
                  </a:txBody>
                  <a:tcPr anchor="ctr"/>
                </a:tc>
                <a:tc>
                  <a:txBody>
                    <a:bodyPr/>
                    <a:lstStyle/>
                    <a:p>
                      <a:r>
                        <a:rPr lang="en-US" dirty="0"/>
                        <a:t>Print to a file</a:t>
                      </a:r>
                    </a:p>
                  </a:txBody>
                  <a:tcPr anchor="ctr"/>
                </a:tc>
                <a:extLst>
                  <a:ext uri="{0D108BD9-81ED-4DB2-BD59-A6C34878D82A}">
                    <a16:rowId xmlns:a16="http://schemas.microsoft.com/office/drawing/2014/main" val="2615782110"/>
                  </a:ext>
                </a:extLst>
              </a:tr>
              <a:tr h="370840">
                <a:tc>
                  <a:txBody>
                    <a:bodyPr/>
                    <a:lstStyle/>
                    <a:p>
                      <a:r>
                        <a:rPr lang="en-US" dirty="0"/>
                        <a:t>nano</a:t>
                      </a:r>
                    </a:p>
                  </a:txBody>
                  <a:tcPr anchor="ctr"/>
                </a:tc>
                <a:tc>
                  <a:txBody>
                    <a:bodyPr/>
                    <a:lstStyle/>
                    <a:p>
                      <a:endParaRPr lang="en-US" dirty="0"/>
                    </a:p>
                  </a:txBody>
                  <a:tcPr anchor="ctr"/>
                </a:tc>
                <a:extLst>
                  <a:ext uri="{0D108BD9-81ED-4DB2-BD59-A6C34878D82A}">
                    <a16:rowId xmlns:a16="http://schemas.microsoft.com/office/drawing/2014/main" val="3691084048"/>
                  </a:ext>
                </a:extLst>
              </a:tr>
              <a:tr h="370840">
                <a:tc>
                  <a:txBody>
                    <a:bodyPr/>
                    <a:lstStyle/>
                    <a:p>
                      <a:r>
                        <a:rPr lang="en-US" dirty="0"/>
                        <a:t>grep</a:t>
                      </a:r>
                    </a:p>
                  </a:txBody>
                  <a:tcPr anchor="ctr"/>
                </a:tc>
                <a:tc>
                  <a:txBody>
                    <a:bodyPr/>
                    <a:lstStyle/>
                    <a:p>
                      <a:endParaRPr lang="en-US" dirty="0"/>
                    </a:p>
                  </a:txBody>
                  <a:tcPr anchor="ctr"/>
                </a:tc>
                <a:extLst>
                  <a:ext uri="{0D108BD9-81ED-4DB2-BD59-A6C34878D82A}">
                    <a16:rowId xmlns:a16="http://schemas.microsoft.com/office/drawing/2014/main" val="2640584828"/>
                  </a:ext>
                </a:extLst>
              </a:tr>
              <a:tr h="370840">
                <a:tc>
                  <a:txBody>
                    <a:bodyPr/>
                    <a:lstStyle/>
                    <a:p>
                      <a:r>
                        <a:rPr lang="en-US" dirty="0" err="1"/>
                        <a:t>mkdir</a:t>
                      </a:r>
                      <a:endParaRPr lang="en-US" dirty="0"/>
                    </a:p>
                  </a:txBody>
                  <a:tcPr anchor="ctr"/>
                </a:tc>
                <a:tc>
                  <a:txBody>
                    <a:bodyPr/>
                    <a:lstStyle/>
                    <a:p>
                      <a:r>
                        <a:rPr lang="en-US" dirty="0"/>
                        <a:t>Create a new directory</a:t>
                      </a:r>
                    </a:p>
                  </a:txBody>
                  <a:tcPr anchor="ctr"/>
                </a:tc>
                <a:extLst>
                  <a:ext uri="{0D108BD9-81ED-4DB2-BD59-A6C34878D82A}">
                    <a16:rowId xmlns:a16="http://schemas.microsoft.com/office/drawing/2014/main" val="2786346090"/>
                  </a:ext>
                </a:extLst>
              </a:tr>
              <a:tr h="370840">
                <a:tc>
                  <a:txBody>
                    <a:bodyPr/>
                    <a:lstStyle/>
                    <a:p>
                      <a:r>
                        <a:rPr lang="en-US" dirty="0"/>
                        <a:t>touch</a:t>
                      </a:r>
                    </a:p>
                  </a:txBody>
                  <a:tcPr anchor="ctr"/>
                </a:tc>
                <a:tc>
                  <a:txBody>
                    <a:bodyPr/>
                    <a:lstStyle/>
                    <a:p>
                      <a:r>
                        <a:rPr lang="en-US" dirty="0"/>
                        <a:t>Create or open a file.</a:t>
                      </a:r>
                    </a:p>
                  </a:txBody>
                  <a:tcPr anchor="ctr"/>
                </a:tc>
                <a:extLst>
                  <a:ext uri="{0D108BD9-81ED-4DB2-BD59-A6C34878D82A}">
                    <a16:rowId xmlns:a16="http://schemas.microsoft.com/office/drawing/2014/main" val="3444815911"/>
                  </a:ext>
                </a:extLst>
              </a:tr>
              <a:tr h="370840">
                <a:tc>
                  <a:txBody>
                    <a:bodyPr/>
                    <a:lstStyle/>
                    <a:p>
                      <a:r>
                        <a:rPr lang="en-US" dirty="0"/>
                        <a:t>cd</a:t>
                      </a:r>
                    </a:p>
                  </a:txBody>
                  <a:tcPr anchor="ctr"/>
                </a:tc>
                <a:tc>
                  <a:txBody>
                    <a:bodyPr/>
                    <a:lstStyle/>
                    <a:p>
                      <a:r>
                        <a:rPr lang="en-US" dirty="0"/>
                        <a:t>Move into a folder</a:t>
                      </a:r>
                    </a:p>
                  </a:txBody>
                  <a:tcPr anchor="ctr"/>
                </a:tc>
                <a:extLst>
                  <a:ext uri="{0D108BD9-81ED-4DB2-BD59-A6C34878D82A}">
                    <a16:rowId xmlns:a16="http://schemas.microsoft.com/office/drawing/2014/main" val="1553495240"/>
                  </a:ext>
                </a:extLst>
              </a:tr>
              <a:tr h="370840">
                <a:tc>
                  <a:txBody>
                    <a:bodyPr/>
                    <a:lstStyle/>
                    <a:p>
                      <a:r>
                        <a:rPr lang="en-US" dirty="0"/>
                        <a:t>ls</a:t>
                      </a:r>
                    </a:p>
                  </a:txBody>
                  <a:tcPr anchor="ctr"/>
                </a:tc>
                <a:tc>
                  <a:txBody>
                    <a:bodyPr/>
                    <a:lstStyle/>
                    <a:p>
                      <a:r>
                        <a:rPr lang="en-US" dirty="0"/>
                        <a:t>List what’s in this folder.</a:t>
                      </a:r>
                    </a:p>
                  </a:txBody>
                  <a:tcPr anchor="ctr"/>
                </a:tc>
                <a:extLst>
                  <a:ext uri="{0D108BD9-81ED-4DB2-BD59-A6C34878D82A}">
                    <a16:rowId xmlns:a16="http://schemas.microsoft.com/office/drawing/2014/main" val="1123492553"/>
                  </a:ext>
                </a:extLst>
              </a:tr>
              <a:tr h="370840">
                <a:tc>
                  <a:txBody>
                    <a:bodyPr/>
                    <a:lstStyle/>
                    <a:p>
                      <a:r>
                        <a:rPr lang="en-US" dirty="0"/>
                        <a:t>which</a:t>
                      </a:r>
                    </a:p>
                  </a:txBody>
                  <a:tcPr anchor="ctr"/>
                </a:tc>
                <a:tc>
                  <a:txBody>
                    <a:bodyPr/>
                    <a:lstStyle/>
                    <a:p>
                      <a:endParaRPr lang="en-US" dirty="0"/>
                    </a:p>
                  </a:txBody>
                  <a:tcPr anchor="ctr"/>
                </a:tc>
                <a:extLst>
                  <a:ext uri="{0D108BD9-81ED-4DB2-BD59-A6C34878D82A}">
                    <a16:rowId xmlns:a16="http://schemas.microsoft.com/office/drawing/2014/main" val="1562880334"/>
                  </a:ext>
                </a:extLst>
              </a:tr>
              <a:tr h="370840">
                <a:tc>
                  <a:txBody>
                    <a:bodyPr/>
                    <a:lstStyle/>
                    <a:p>
                      <a:r>
                        <a:rPr lang="en-US" dirty="0"/>
                        <a:t>find</a:t>
                      </a:r>
                    </a:p>
                  </a:txBody>
                  <a:tcPr anchor="ctr"/>
                </a:tc>
                <a:tc>
                  <a:txBody>
                    <a:bodyPr/>
                    <a:lstStyle/>
                    <a:p>
                      <a:endParaRPr lang="en-US" dirty="0"/>
                    </a:p>
                  </a:txBody>
                  <a:tcPr anchor="ctr"/>
                </a:tc>
                <a:extLst>
                  <a:ext uri="{0D108BD9-81ED-4DB2-BD59-A6C34878D82A}">
                    <a16:rowId xmlns:a16="http://schemas.microsoft.com/office/drawing/2014/main" val="1859543466"/>
                  </a:ext>
                </a:extLst>
              </a:tr>
              <a:tr h="370840">
                <a:tc>
                  <a:txBody>
                    <a:bodyPr/>
                    <a:lstStyle/>
                    <a:p>
                      <a:r>
                        <a:rPr lang="en-US" dirty="0" err="1"/>
                        <a:t>pwd</a:t>
                      </a:r>
                      <a:endParaRPr lang="en-US" dirty="0"/>
                    </a:p>
                  </a:txBody>
                  <a:tcPr anchor="ctr"/>
                </a:tc>
                <a:tc>
                  <a:txBody>
                    <a:bodyPr/>
                    <a:lstStyle/>
                    <a:p>
                      <a:r>
                        <a:rPr lang="en-US" dirty="0"/>
                        <a:t>Print the path to the current working directory</a:t>
                      </a:r>
                    </a:p>
                  </a:txBody>
                  <a:tcPr anchor="ctr"/>
                </a:tc>
                <a:extLst>
                  <a:ext uri="{0D108BD9-81ED-4DB2-BD59-A6C34878D82A}">
                    <a16:rowId xmlns:a16="http://schemas.microsoft.com/office/drawing/2014/main" val="2735594126"/>
                  </a:ext>
                </a:extLst>
              </a:tr>
            </a:tbl>
          </a:graphicData>
        </a:graphic>
      </p:graphicFrame>
    </p:spTree>
    <p:extLst>
      <p:ext uri="{BB962C8B-B14F-4D97-AF65-F5344CB8AC3E}">
        <p14:creationId xmlns:p14="http://schemas.microsoft.com/office/powerpoint/2010/main" val="3893227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Arrow: Right 60">
            <a:extLst>
              <a:ext uri="{FF2B5EF4-FFF2-40B4-BE49-F238E27FC236}">
                <a16:creationId xmlns:a16="http://schemas.microsoft.com/office/drawing/2014/main" id="{7175FC05-1B48-CCC5-7ABD-67A14C693CC0}"/>
              </a:ext>
            </a:extLst>
          </p:cNvPr>
          <p:cNvSpPr/>
          <p:nvPr/>
        </p:nvSpPr>
        <p:spPr>
          <a:xfrm rot="8100000">
            <a:off x="1156566" y="4000562"/>
            <a:ext cx="2338523" cy="421985"/>
          </a:xfrm>
          <a:prstGeom prst="rightArrow">
            <a:avLst>
              <a:gd name="adj1" fmla="val 47856"/>
              <a:gd name="adj2" fmla="val 9163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hought Bubble: Cloud 4">
            <a:extLst>
              <a:ext uri="{FF2B5EF4-FFF2-40B4-BE49-F238E27FC236}">
                <a16:creationId xmlns:a16="http://schemas.microsoft.com/office/drawing/2014/main" id="{A5693DFB-11C0-3529-DE2C-C23DC2F39FBB}"/>
              </a:ext>
            </a:extLst>
          </p:cNvPr>
          <p:cNvSpPr/>
          <p:nvPr/>
        </p:nvSpPr>
        <p:spPr>
          <a:xfrm rot="10800000">
            <a:off x="1097280" y="1978144"/>
            <a:ext cx="10058400" cy="2023940"/>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B56830-4197-9EB6-B09E-141106C0F80D}"/>
              </a:ext>
            </a:extLst>
          </p:cNvPr>
          <p:cNvSpPr>
            <a:spLocks noGrp="1"/>
          </p:cNvSpPr>
          <p:nvPr>
            <p:ph type="title"/>
          </p:nvPr>
        </p:nvSpPr>
        <p:spPr/>
        <p:txBody>
          <a:bodyPr/>
          <a:lstStyle/>
          <a:p>
            <a:r>
              <a:rPr lang="en-US" dirty="0">
                <a:solidFill>
                  <a:schemeClr val="tx1"/>
                </a:solidFill>
              </a:rPr>
              <a:t>No-Conflicts </a:t>
            </a:r>
            <a:r>
              <a:rPr lang="en-US" dirty="0" err="1">
                <a:solidFill>
                  <a:schemeClr val="tx1"/>
                </a:solidFill>
              </a:rPr>
              <a:t>Github</a:t>
            </a:r>
            <a:r>
              <a:rPr lang="en-US" dirty="0">
                <a:solidFill>
                  <a:schemeClr val="tx1"/>
                </a:solidFill>
              </a:rPr>
              <a:t> LifeCycle</a:t>
            </a:r>
          </a:p>
        </p:txBody>
      </p:sp>
      <p:sp>
        <p:nvSpPr>
          <p:cNvPr id="11" name="Callout: Right Arrow 10">
            <a:extLst>
              <a:ext uri="{FF2B5EF4-FFF2-40B4-BE49-F238E27FC236}">
                <a16:creationId xmlns:a16="http://schemas.microsoft.com/office/drawing/2014/main" id="{E91D9C0F-FB6A-ABA0-331F-D465401A0F16}"/>
              </a:ext>
            </a:extLst>
          </p:cNvPr>
          <p:cNvSpPr/>
          <p:nvPr/>
        </p:nvSpPr>
        <p:spPr>
          <a:xfrm>
            <a:off x="3394467" y="5050969"/>
            <a:ext cx="2015474" cy="1220771"/>
          </a:xfrm>
          <a:prstGeom prst="rightArrowCallout">
            <a:avLst>
              <a:gd name="adj1" fmla="val 7239"/>
              <a:gd name="adj2" fmla="val 11486"/>
              <a:gd name="adj3" fmla="val 25000"/>
              <a:gd name="adj4" fmla="val 42860"/>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Feature Branch </a:t>
            </a:r>
          </a:p>
          <a:p>
            <a:pPr algn="ctr"/>
            <a:r>
              <a:rPr lang="en-US" sz="1000" dirty="0"/>
              <a:t>(copy of Main)</a:t>
            </a:r>
          </a:p>
        </p:txBody>
      </p:sp>
      <p:sp>
        <p:nvSpPr>
          <p:cNvPr id="17" name="Callout: Right Arrow 16">
            <a:extLst>
              <a:ext uri="{FF2B5EF4-FFF2-40B4-BE49-F238E27FC236}">
                <a16:creationId xmlns:a16="http://schemas.microsoft.com/office/drawing/2014/main" id="{43047130-1CEC-49FD-74BE-10AA7DAF8714}"/>
              </a:ext>
            </a:extLst>
          </p:cNvPr>
          <p:cNvSpPr/>
          <p:nvPr/>
        </p:nvSpPr>
        <p:spPr>
          <a:xfrm>
            <a:off x="7456975" y="5050969"/>
            <a:ext cx="2015474" cy="1220771"/>
          </a:xfrm>
          <a:prstGeom prst="rightArrowCallout">
            <a:avLst>
              <a:gd name="adj1" fmla="val 7239"/>
              <a:gd name="adj2" fmla="val 11486"/>
              <a:gd name="adj3" fmla="val 25000"/>
              <a:gd name="adj4" fmla="val 42728"/>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Feature Branch </a:t>
            </a:r>
          </a:p>
          <a:p>
            <a:pPr algn="ctr"/>
            <a:r>
              <a:rPr lang="en-US" sz="1000" dirty="0"/>
              <a:t>(with “tracked changes”)</a:t>
            </a:r>
            <a:endParaRPr lang="en-US" sz="1200" dirty="0"/>
          </a:p>
        </p:txBody>
      </p:sp>
      <p:sp>
        <p:nvSpPr>
          <p:cNvPr id="28" name="Callout: Up Arrow 27">
            <a:extLst>
              <a:ext uri="{FF2B5EF4-FFF2-40B4-BE49-F238E27FC236}">
                <a16:creationId xmlns:a16="http://schemas.microsoft.com/office/drawing/2014/main" id="{8854D81F-3842-C246-110E-451B1104B366}"/>
              </a:ext>
            </a:extLst>
          </p:cNvPr>
          <p:cNvSpPr/>
          <p:nvPr/>
        </p:nvSpPr>
        <p:spPr>
          <a:xfrm>
            <a:off x="9488229" y="3511473"/>
            <a:ext cx="1129044" cy="2760267"/>
          </a:xfrm>
          <a:prstGeom prst="upArrowCallout">
            <a:avLst>
              <a:gd name="adj1" fmla="val 8240"/>
              <a:gd name="adj2" fmla="val 11198"/>
              <a:gd name="adj3" fmla="val 25000"/>
              <a:gd name="adj4" fmla="val 4001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Feature Branch </a:t>
            </a:r>
          </a:p>
          <a:p>
            <a:pPr algn="ctr"/>
            <a:r>
              <a:rPr lang="en-US" sz="1000" dirty="0">
                <a:solidFill>
                  <a:schemeClr val="tx1"/>
                </a:solidFill>
              </a:rPr>
              <a:t>(with committed changes)</a:t>
            </a:r>
          </a:p>
        </p:txBody>
      </p:sp>
      <p:sp>
        <p:nvSpPr>
          <p:cNvPr id="37" name="Callout: Right Arrow 36">
            <a:extLst>
              <a:ext uri="{FF2B5EF4-FFF2-40B4-BE49-F238E27FC236}">
                <a16:creationId xmlns:a16="http://schemas.microsoft.com/office/drawing/2014/main" id="{D1FB6D7D-F425-7B8C-DDA1-653B49E03FD6}"/>
              </a:ext>
            </a:extLst>
          </p:cNvPr>
          <p:cNvSpPr/>
          <p:nvPr/>
        </p:nvSpPr>
        <p:spPr>
          <a:xfrm>
            <a:off x="946913" y="5050969"/>
            <a:ext cx="2431774" cy="1220771"/>
          </a:xfrm>
          <a:prstGeom prst="rightArrowCallout">
            <a:avLst>
              <a:gd name="adj1" fmla="val 7239"/>
              <a:gd name="adj2" fmla="val 11486"/>
              <a:gd name="adj3" fmla="val 25000"/>
              <a:gd name="adj4" fmla="val 39055"/>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Local Copy </a:t>
            </a:r>
          </a:p>
          <a:p>
            <a:pPr algn="ctr"/>
            <a:r>
              <a:rPr lang="en-US" sz="1200" dirty="0"/>
              <a:t>Main Branch</a:t>
            </a:r>
          </a:p>
        </p:txBody>
      </p:sp>
      <p:sp>
        <p:nvSpPr>
          <p:cNvPr id="38" name="TextBox 37">
            <a:extLst>
              <a:ext uri="{FF2B5EF4-FFF2-40B4-BE49-F238E27FC236}">
                <a16:creationId xmlns:a16="http://schemas.microsoft.com/office/drawing/2014/main" id="{BB502E10-8491-5421-19CB-5379F33C2AF7}"/>
              </a:ext>
            </a:extLst>
          </p:cNvPr>
          <p:cNvSpPr txBox="1"/>
          <p:nvPr/>
        </p:nvSpPr>
        <p:spPr>
          <a:xfrm rot="18900000">
            <a:off x="1954943" y="4726055"/>
            <a:ext cx="1723457" cy="430887"/>
          </a:xfrm>
          <a:prstGeom prst="rect">
            <a:avLst/>
          </a:prstGeom>
          <a:noFill/>
        </p:spPr>
        <p:txBody>
          <a:bodyPr wrap="square" rtlCol="0">
            <a:spAutoFit/>
          </a:bodyPr>
          <a:lstStyle/>
          <a:p>
            <a:r>
              <a:rPr lang="en-US" sz="1100" dirty="0">
                <a:solidFill>
                  <a:srgbClr val="FF0000"/>
                </a:solidFill>
              </a:rPr>
              <a:t>git checkout –b &lt;</a:t>
            </a:r>
            <a:r>
              <a:rPr lang="en-US" sz="1100" dirty="0" err="1">
                <a:solidFill>
                  <a:srgbClr val="FF0000"/>
                </a:solidFill>
              </a:rPr>
              <a:t>featureBranchName</a:t>
            </a:r>
            <a:r>
              <a:rPr lang="en-US" sz="1100" dirty="0">
                <a:solidFill>
                  <a:srgbClr val="FF0000"/>
                </a:solidFill>
              </a:rPr>
              <a:t>&gt;</a:t>
            </a:r>
          </a:p>
        </p:txBody>
      </p:sp>
      <p:sp>
        <p:nvSpPr>
          <p:cNvPr id="40" name="TextBox 39">
            <a:extLst>
              <a:ext uri="{FF2B5EF4-FFF2-40B4-BE49-F238E27FC236}">
                <a16:creationId xmlns:a16="http://schemas.microsoft.com/office/drawing/2014/main" id="{DDFED236-5ED4-1FD4-CA77-F2AFC754484C}"/>
              </a:ext>
            </a:extLst>
          </p:cNvPr>
          <p:cNvSpPr txBox="1"/>
          <p:nvPr/>
        </p:nvSpPr>
        <p:spPr>
          <a:xfrm rot="18900000">
            <a:off x="6540294" y="5139494"/>
            <a:ext cx="713738" cy="261610"/>
          </a:xfrm>
          <a:prstGeom prst="rect">
            <a:avLst/>
          </a:prstGeom>
          <a:noFill/>
        </p:spPr>
        <p:txBody>
          <a:bodyPr wrap="square" rtlCol="0">
            <a:spAutoFit/>
          </a:bodyPr>
          <a:lstStyle/>
          <a:p>
            <a:r>
              <a:rPr lang="en-US" sz="1100" dirty="0">
                <a:solidFill>
                  <a:srgbClr val="FF0000"/>
                </a:solidFill>
              </a:rPr>
              <a:t>git add .</a:t>
            </a:r>
          </a:p>
        </p:txBody>
      </p:sp>
      <p:sp>
        <p:nvSpPr>
          <p:cNvPr id="41" name="TextBox 40">
            <a:extLst>
              <a:ext uri="{FF2B5EF4-FFF2-40B4-BE49-F238E27FC236}">
                <a16:creationId xmlns:a16="http://schemas.microsoft.com/office/drawing/2014/main" id="{E787BA86-71C4-BD1A-69DA-0EBD3C39386A}"/>
              </a:ext>
            </a:extLst>
          </p:cNvPr>
          <p:cNvSpPr txBox="1"/>
          <p:nvPr/>
        </p:nvSpPr>
        <p:spPr>
          <a:xfrm rot="18900000">
            <a:off x="8248051" y="4814763"/>
            <a:ext cx="1768577" cy="261610"/>
          </a:xfrm>
          <a:prstGeom prst="rect">
            <a:avLst/>
          </a:prstGeom>
          <a:noFill/>
        </p:spPr>
        <p:txBody>
          <a:bodyPr wrap="square" rtlCol="0">
            <a:spAutoFit/>
          </a:bodyPr>
          <a:lstStyle/>
          <a:p>
            <a:r>
              <a:rPr lang="en-US" sz="1100" dirty="0">
                <a:solidFill>
                  <a:srgbClr val="FF0000"/>
                </a:solidFill>
              </a:rPr>
              <a:t>git commit –m “message”</a:t>
            </a:r>
          </a:p>
        </p:txBody>
      </p:sp>
      <p:sp>
        <p:nvSpPr>
          <p:cNvPr id="44" name="Callout: Right Arrow 43">
            <a:extLst>
              <a:ext uri="{FF2B5EF4-FFF2-40B4-BE49-F238E27FC236}">
                <a16:creationId xmlns:a16="http://schemas.microsoft.com/office/drawing/2014/main" id="{B120DF4A-6CA0-5EF4-0BC2-90042CDA7214}"/>
              </a:ext>
            </a:extLst>
          </p:cNvPr>
          <p:cNvSpPr/>
          <p:nvPr/>
        </p:nvSpPr>
        <p:spPr>
          <a:xfrm>
            <a:off x="5425721" y="5050969"/>
            <a:ext cx="2015474" cy="1220771"/>
          </a:xfrm>
          <a:prstGeom prst="rightArrowCallout">
            <a:avLst>
              <a:gd name="adj1" fmla="val 7239"/>
              <a:gd name="adj2" fmla="val 11486"/>
              <a:gd name="adj3" fmla="val 25000"/>
              <a:gd name="adj4" fmla="val 42728"/>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Feature Branch </a:t>
            </a:r>
          </a:p>
          <a:p>
            <a:pPr algn="ctr"/>
            <a:r>
              <a:rPr lang="en-US" sz="1000" dirty="0"/>
              <a:t>(with “untracked changes”)</a:t>
            </a:r>
            <a:endParaRPr lang="en-US" sz="1200" dirty="0"/>
          </a:p>
        </p:txBody>
      </p:sp>
      <p:sp>
        <p:nvSpPr>
          <p:cNvPr id="45" name="TextBox 44">
            <a:extLst>
              <a:ext uri="{FF2B5EF4-FFF2-40B4-BE49-F238E27FC236}">
                <a16:creationId xmlns:a16="http://schemas.microsoft.com/office/drawing/2014/main" id="{E9491CB8-301F-7E32-4415-58818B88DA9D}"/>
              </a:ext>
            </a:extLst>
          </p:cNvPr>
          <p:cNvSpPr txBox="1"/>
          <p:nvPr/>
        </p:nvSpPr>
        <p:spPr>
          <a:xfrm rot="18900000">
            <a:off x="9989854" y="4395140"/>
            <a:ext cx="1351430" cy="430887"/>
          </a:xfrm>
          <a:prstGeom prst="rect">
            <a:avLst/>
          </a:prstGeom>
          <a:noFill/>
        </p:spPr>
        <p:txBody>
          <a:bodyPr wrap="square" rtlCol="0">
            <a:spAutoFit/>
          </a:bodyPr>
          <a:lstStyle/>
          <a:p>
            <a:r>
              <a:rPr lang="en-US" sz="1100" dirty="0">
                <a:solidFill>
                  <a:srgbClr val="FF0000"/>
                </a:solidFill>
              </a:rPr>
              <a:t>- git pull origin main</a:t>
            </a:r>
          </a:p>
          <a:p>
            <a:r>
              <a:rPr lang="en-US" sz="1100" dirty="0">
                <a:solidFill>
                  <a:srgbClr val="FF0000"/>
                </a:solidFill>
              </a:rPr>
              <a:t>- git push</a:t>
            </a:r>
          </a:p>
        </p:txBody>
      </p:sp>
      <p:grpSp>
        <p:nvGrpSpPr>
          <p:cNvPr id="47" name="Group 46">
            <a:extLst>
              <a:ext uri="{FF2B5EF4-FFF2-40B4-BE49-F238E27FC236}">
                <a16:creationId xmlns:a16="http://schemas.microsoft.com/office/drawing/2014/main" id="{7385F4DD-CC66-5D4D-F9BE-6AAEC957EB4D}"/>
              </a:ext>
            </a:extLst>
          </p:cNvPr>
          <p:cNvGrpSpPr/>
          <p:nvPr/>
        </p:nvGrpSpPr>
        <p:grpSpPr>
          <a:xfrm>
            <a:off x="4236461" y="4832029"/>
            <a:ext cx="1173480" cy="914400"/>
            <a:chOff x="4276053" y="4832707"/>
            <a:chExt cx="1173480" cy="914400"/>
          </a:xfrm>
        </p:grpSpPr>
        <p:pic>
          <p:nvPicPr>
            <p:cNvPr id="43" name="Graphic 42" descr="Aquarius outline">
              <a:extLst>
                <a:ext uri="{FF2B5EF4-FFF2-40B4-BE49-F238E27FC236}">
                  <a16:creationId xmlns:a16="http://schemas.microsoft.com/office/drawing/2014/main" id="{A6EA5C9B-0B26-A7E8-C5F2-FA45944C8A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76053" y="4832707"/>
              <a:ext cx="1173480" cy="914400"/>
            </a:xfrm>
            <a:prstGeom prst="rect">
              <a:avLst/>
            </a:prstGeom>
          </p:spPr>
        </p:pic>
        <p:sp>
          <p:nvSpPr>
            <p:cNvPr id="46" name="TextBox 45">
              <a:extLst>
                <a:ext uri="{FF2B5EF4-FFF2-40B4-BE49-F238E27FC236}">
                  <a16:creationId xmlns:a16="http://schemas.microsoft.com/office/drawing/2014/main" id="{989A5E6D-5E8B-FD8E-EE7E-C34EC2C256CD}"/>
                </a:ext>
              </a:extLst>
            </p:cNvPr>
            <p:cNvSpPr txBox="1"/>
            <p:nvPr/>
          </p:nvSpPr>
          <p:spPr>
            <a:xfrm>
              <a:off x="4374882" y="5115020"/>
              <a:ext cx="1060255" cy="338554"/>
            </a:xfrm>
            <a:prstGeom prst="rect">
              <a:avLst/>
            </a:prstGeom>
            <a:noFill/>
          </p:spPr>
          <p:txBody>
            <a:bodyPr wrap="square" rtlCol="0">
              <a:spAutoFit/>
            </a:bodyPr>
            <a:lstStyle/>
            <a:p>
              <a:r>
                <a:rPr lang="en-US" sz="1600" dirty="0"/>
                <a:t>Add code.</a:t>
              </a:r>
            </a:p>
          </p:txBody>
        </p:sp>
      </p:grpSp>
      <p:sp>
        <p:nvSpPr>
          <p:cNvPr id="48" name="Callout: Left Arrow 47">
            <a:extLst>
              <a:ext uri="{FF2B5EF4-FFF2-40B4-BE49-F238E27FC236}">
                <a16:creationId xmlns:a16="http://schemas.microsoft.com/office/drawing/2014/main" id="{CCB029F7-B56B-222C-DD78-B2628C40FE04}"/>
              </a:ext>
            </a:extLst>
          </p:cNvPr>
          <p:cNvSpPr/>
          <p:nvPr/>
        </p:nvSpPr>
        <p:spPr>
          <a:xfrm>
            <a:off x="3661093" y="2458528"/>
            <a:ext cx="6684343" cy="1052945"/>
          </a:xfrm>
          <a:prstGeom prst="leftArrowCallout">
            <a:avLst>
              <a:gd name="adj1" fmla="val 28688"/>
              <a:gd name="adj2" fmla="val 26065"/>
              <a:gd name="adj3" fmla="val 52172"/>
              <a:gd name="adj4" fmla="val 3064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Upstream version of local branch</a:t>
            </a:r>
          </a:p>
        </p:txBody>
      </p:sp>
      <p:sp>
        <p:nvSpPr>
          <p:cNvPr id="49" name="TextBox 48">
            <a:extLst>
              <a:ext uri="{FF2B5EF4-FFF2-40B4-BE49-F238E27FC236}">
                <a16:creationId xmlns:a16="http://schemas.microsoft.com/office/drawing/2014/main" id="{FDCF83FF-4DA8-5C64-EEA9-AC2AC33363C0}"/>
              </a:ext>
            </a:extLst>
          </p:cNvPr>
          <p:cNvSpPr txBox="1"/>
          <p:nvPr/>
        </p:nvSpPr>
        <p:spPr>
          <a:xfrm>
            <a:off x="4974684" y="2800334"/>
            <a:ext cx="2303592" cy="369332"/>
          </a:xfrm>
          <a:prstGeom prst="rect">
            <a:avLst/>
          </a:prstGeom>
          <a:noFill/>
        </p:spPr>
        <p:txBody>
          <a:bodyPr wrap="square" rtlCol="0">
            <a:spAutoFit/>
          </a:bodyPr>
          <a:lstStyle/>
          <a:p>
            <a:r>
              <a:rPr lang="en-US" dirty="0"/>
              <a:t>Make a Pull Request</a:t>
            </a:r>
          </a:p>
        </p:txBody>
      </p:sp>
      <p:cxnSp>
        <p:nvCxnSpPr>
          <p:cNvPr id="51" name="Straight Connector 50">
            <a:extLst>
              <a:ext uri="{FF2B5EF4-FFF2-40B4-BE49-F238E27FC236}">
                <a16:creationId xmlns:a16="http://schemas.microsoft.com/office/drawing/2014/main" id="{3C0875F2-40AD-0093-E891-C25F6E14DFB7}"/>
              </a:ext>
            </a:extLst>
          </p:cNvPr>
          <p:cNvCxnSpPr>
            <a:cxnSpLocks/>
          </p:cNvCxnSpPr>
          <p:nvPr/>
        </p:nvCxnSpPr>
        <p:spPr>
          <a:xfrm flipV="1">
            <a:off x="545958" y="4011162"/>
            <a:ext cx="10548762" cy="75467"/>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54" name="Action Button: Go Home 53">
            <a:hlinkClick r:id="" action="ppaction://hlinkshowjump?jump=firstslide" highlightClick="1"/>
            <a:extLst>
              <a:ext uri="{FF2B5EF4-FFF2-40B4-BE49-F238E27FC236}">
                <a16:creationId xmlns:a16="http://schemas.microsoft.com/office/drawing/2014/main" id="{A0E3F51D-DF36-4131-0A02-BA8579FDBC21}"/>
              </a:ext>
            </a:extLst>
          </p:cNvPr>
          <p:cNvSpPr/>
          <p:nvPr/>
        </p:nvSpPr>
        <p:spPr>
          <a:xfrm>
            <a:off x="343799" y="4227438"/>
            <a:ext cx="892727" cy="745324"/>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ln w="0"/>
                <a:solidFill>
                  <a:schemeClr val="bg2"/>
                </a:solidFill>
                <a:effectLst>
                  <a:outerShdw blurRad="38100" dist="38100" dir="2700000" algn="tl">
                    <a:srgbClr val="000000">
                      <a:alpha val="43137"/>
                    </a:srgbClr>
                  </a:outerShdw>
                </a:effectLst>
              </a:rPr>
              <a:t>local</a:t>
            </a:r>
            <a:endParaRPr lang="en-US" b="1" dirty="0">
              <a:ln w="22225">
                <a:solidFill>
                  <a:schemeClr val="accent2"/>
                </a:solidFill>
                <a:prstDash val="solid"/>
              </a:ln>
              <a:solidFill>
                <a:schemeClr val="bg2"/>
              </a:solidFill>
              <a:effectLst>
                <a:outerShdw blurRad="38100" dist="38100" dir="2700000" algn="tl">
                  <a:srgbClr val="000000">
                    <a:alpha val="43137"/>
                  </a:srgbClr>
                </a:outerShdw>
              </a:effectLst>
            </a:endParaRPr>
          </a:p>
        </p:txBody>
      </p:sp>
      <p:pic>
        <p:nvPicPr>
          <p:cNvPr id="56" name="Graphic 55" descr="Cloud outline">
            <a:extLst>
              <a:ext uri="{FF2B5EF4-FFF2-40B4-BE49-F238E27FC236}">
                <a16:creationId xmlns:a16="http://schemas.microsoft.com/office/drawing/2014/main" id="{87A08CC5-6A70-204C-C85B-7F8E8FCA8A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1152" y="3304093"/>
            <a:ext cx="1128894" cy="913788"/>
          </a:xfrm>
          <a:prstGeom prst="rect">
            <a:avLst/>
          </a:prstGeom>
        </p:spPr>
      </p:pic>
      <p:sp>
        <p:nvSpPr>
          <p:cNvPr id="57" name="TextBox 56">
            <a:extLst>
              <a:ext uri="{FF2B5EF4-FFF2-40B4-BE49-F238E27FC236}">
                <a16:creationId xmlns:a16="http://schemas.microsoft.com/office/drawing/2014/main" id="{D2598EE1-15BB-18D3-F4E7-768A358B46AB}"/>
              </a:ext>
            </a:extLst>
          </p:cNvPr>
          <p:cNvSpPr txBox="1"/>
          <p:nvPr/>
        </p:nvSpPr>
        <p:spPr>
          <a:xfrm>
            <a:off x="417411" y="3620394"/>
            <a:ext cx="722559" cy="381000"/>
          </a:xfrm>
          <a:prstGeom prst="rect">
            <a:avLst/>
          </a:prstGeom>
          <a:noFill/>
        </p:spPr>
        <p:txBody>
          <a:bodyPr wrap="square" rtlCol="0">
            <a:spAutoFit/>
          </a:bodyPr>
          <a:lstStyle/>
          <a:p>
            <a:r>
              <a:rPr lang="en-US" dirty="0"/>
              <a:t>cloud</a:t>
            </a:r>
          </a:p>
        </p:txBody>
      </p:sp>
      <p:sp>
        <p:nvSpPr>
          <p:cNvPr id="39" name="TextBox 38">
            <a:extLst>
              <a:ext uri="{FF2B5EF4-FFF2-40B4-BE49-F238E27FC236}">
                <a16:creationId xmlns:a16="http://schemas.microsoft.com/office/drawing/2014/main" id="{1091B6E6-3C6D-4F45-0B86-B2FFC8451F69}"/>
              </a:ext>
            </a:extLst>
          </p:cNvPr>
          <p:cNvSpPr txBox="1"/>
          <p:nvPr/>
        </p:nvSpPr>
        <p:spPr>
          <a:xfrm rot="18920364">
            <a:off x="1347236" y="4335349"/>
            <a:ext cx="1421160" cy="261610"/>
          </a:xfrm>
          <a:prstGeom prst="rect">
            <a:avLst/>
          </a:prstGeom>
          <a:noFill/>
        </p:spPr>
        <p:txBody>
          <a:bodyPr wrap="square" rtlCol="0">
            <a:spAutoFit/>
          </a:bodyPr>
          <a:lstStyle/>
          <a:p>
            <a:r>
              <a:rPr lang="en-US" sz="1100" dirty="0">
                <a:solidFill>
                  <a:srgbClr val="FF0000"/>
                </a:solidFill>
              </a:rPr>
              <a:t>git clone &lt;repoUrl&gt;</a:t>
            </a:r>
          </a:p>
        </p:txBody>
      </p:sp>
      <p:sp>
        <p:nvSpPr>
          <p:cNvPr id="4" name="Rectangle: Rounded Corners 3">
            <a:extLst>
              <a:ext uri="{FF2B5EF4-FFF2-40B4-BE49-F238E27FC236}">
                <a16:creationId xmlns:a16="http://schemas.microsoft.com/office/drawing/2014/main" id="{E09FAA77-C5D2-EA6A-21EB-91E961956D6E}"/>
              </a:ext>
            </a:extLst>
          </p:cNvPr>
          <p:cNvSpPr/>
          <p:nvPr/>
        </p:nvSpPr>
        <p:spPr>
          <a:xfrm>
            <a:off x="2187236" y="2435586"/>
            <a:ext cx="1435331" cy="1052945"/>
          </a:xfrm>
          <a:prstGeom prst="roundRect">
            <a:avLst>
              <a:gd name="adj" fmla="val 8246"/>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 Source Repository</a:t>
            </a:r>
          </a:p>
        </p:txBody>
      </p:sp>
    </p:spTree>
    <p:extLst>
      <p:ext uri="{BB962C8B-B14F-4D97-AF65-F5344CB8AC3E}">
        <p14:creationId xmlns:p14="http://schemas.microsoft.com/office/powerpoint/2010/main" val="3439722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032482" y="0"/>
            <a:ext cx="8879647" cy="4918692"/>
          </a:xfrm>
        </p:spPr>
        <p:txBody>
          <a:bodyPr anchor="ctr">
            <a:noAutofit/>
          </a:bodyPr>
          <a:lstStyle/>
          <a:p>
            <a:pPr lvl="0"/>
            <a:r>
              <a:rPr lang="en-US" sz="3600" b="1" i="1" dirty="0">
                <a:solidFill>
                  <a:schemeClr val="bg1"/>
                </a:solidFill>
              </a:rPr>
              <a:t>Version Control </a:t>
            </a:r>
            <a:r>
              <a:rPr lang="en-US" sz="3600" i="1" dirty="0">
                <a:solidFill>
                  <a:schemeClr val="bg1"/>
                </a:solidFill>
              </a:rPr>
              <a:t>is a component of software configuration management. It is the management of all changes to documents, computer programs, large web sites, and other collections of information, over time. </a:t>
            </a:r>
            <a:endParaRPr lang="en-US" sz="800" i="1" dirty="0">
              <a:solidFill>
                <a:schemeClr val="bg1"/>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0" y="4953000"/>
            <a:ext cx="12192000" cy="1905000"/>
          </a:xfrm>
        </p:spPr>
        <p:txBody>
          <a:bodyPr anchor="ctr">
            <a:normAutofit/>
          </a:bodyPr>
          <a:lstStyle/>
          <a:p>
            <a:pPr algn="ctr"/>
            <a:r>
              <a:rPr lang="en-US" sz="1400" dirty="0">
                <a:hlinkClick r:id="rId2"/>
              </a:rPr>
              <a:t>https://en.wikipedia.org/wiki/Version_control</a:t>
            </a:r>
            <a:endParaRPr lang="en-US" sz="14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83E87-0061-48E8-B691-9AB64609323F}"/>
              </a:ext>
            </a:extLst>
          </p:cNvPr>
          <p:cNvSpPr>
            <a:spLocks noGrp="1"/>
          </p:cNvSpPr>
          <p:nvPr>
            <p:ph type="title"/>
          </p:nvPr>
        </p:nvSpPr>
        <p:spPr>
          <a:xfrm>
            <a:off x="1097279" y="286603"/>
            <a:ext cx="10326221" cy="1450757"/>
          </a:xfrm>
        </p:spPr>
        <p:txBody>
          <a:bodyPr>
            <a:normAutofit/>
          </a:bodyPr>
          <a:lstStyle/>
          <a:p>
            <a:r>
              <a:rPr lang="en-US" dirty="0">
                <a:solidFill>
                  <a:schemeClr val="tx1"/>
                </a:solidFill>
              </a:rPr>
              <a:t>VCS (Version Control Management)</a:t>
            </a:r>
            <a:br>
              <a:rPr lang="en-US" sz="4400" dirty="0"/>
            </a:br>
            <a:r>
              <a:rPr lang="en-US" sz="1400" dirty="0">
                <a:hlinkClick r:id="rId2"/>
              </a:rPr>
              <a:t>https://en.wikipedia.org/wiki/Version_control</a:t>
            </a:r>
            <a:endParaRPr lang="en-US" sz="4000" dirty="0"/>
          </a:p>
        </p:txBody>
      </p:sp>
      <p:sp>
        <p:nvSpPr>
          <p:cNvPr id="3" name="Content Placeholder 2">
            <a:extLst>
              <a:ext uri="{FF2B5EF4-FFF2-40B4-BE49-F238E27FC236}">
                <a16:creationId xmlns:a16="http://schemas.microsoft.com/office/drawing/2014/main" id="{37BD19E5-B2CD-4B00-8600-DA463902C69C}"/>
              </a:ext>
            </a:extLst>
          </p:cNvPr>
          <p:cNvSpPr>
            <a:spLocks noGrp="1"/>
          </p:cNvSpPr>
          <p:nvPr>
            <p:ph idx="1"/>
          </p:nvPr>
        </p:nvSpPr>
        <p:spPr>
          <a:xfrm>
            <a:off x="1399769" y="1893805"/>
            <a:ext cx="6990176" cy="4498328"/>
          </a:xfrm>
        </p:spPr>
        <p:txBody>
          <a:bodyPr anchor="ctr">
            <a:normAutofit/>
          </a:bodyPr>
          <a:lstStyle/>
          <a:p>
            <a:r>
              <a:rPr lang="en-US" sz="2400" b="1" i="1" dirty="0">
                <a:solidFill>
                  <a:schemeClr val="tx1"/>
                </a:solidFill>
              </a:rPr>
              <a:t>Version Control Systems (VCS) </a:t>
            </a:r>
            <a:r>
              <a:rPr lang="en-US" sz="2400" dirty="0">
                <a:solidFill>
                  <a:schemeClr val="tx1"/>
                </a:solidFill>
              </a:rPr>
              <a:t>have seen great improvements over the past few decades. </a:t>
            </a:r>
          </a:p>
          <a:p>
            <a:r>
              <a:rPr lang="en-US" sz="2400" b="1" i="1" dirty="0">
                <a:solidFill>
                  <a:schemeClr val="tx1"/>
                </a:solidFill>
              </a:rPr>
              <a:t>VCSs</a:t>
            </a:r>
            <a:r>
              <a:rPr lang="en-US" sz="2400" dirty="0">
                <a:solidFill>
                  <a:schemeClr val="tx1"/>
                </a:solidFill>
              </a:rPr>
              <a:t> are sometimes known as:</a:t>
            </a:r>
          </a:p>
          <a:p>
            <a:pPr lvl="1">
              <a:buFont typeface="Arial" panose="020B0604020202020204" pitchFamily="34" charset="0"/>
              <a:buChar char="•"/>
            </a:pPr>
            <a:r>
              <a:rPr lang="en-US" sz="2400" b="1" i="1" dirty="0">
                <a:solidFill>
                  <a:schemeClr val="tx1"/>
                </a:solidFill>
              </a:rPr>
              <a:t>SCM (Source Code Management) </a:t>
            </a:r>
            <a:r>
              <a:rPr lang="en-US" sz="2400" dirty="0">
                <a:solidFill>
                  <a:schemeClr val="tx1"/>
                </a:solidFill>
              </a:rPr>
              <a:t>tools or </a:t>
            </a:r>
          </a:p>
          <a:p>
            <a:pPr lvl="1">
              <a:buFont typeface="Arial" panose="020B0604020202020204" pitchFamily="34" charset="0"/>
              <a:buChar char="•"/>
            </a:pPr>
            <a:r>
              <a:rPr lang="en-US" sz="2400" b="1" i="1" dirty="0">
                <a:solidFill>
                  <a:schemeClr val="tx1"/>
                </a:solidFill>
              </a:rPr>
              <a:t>RCS (Revision Control System)</a:t>
            </a:r>
            <a:r>
              <a:rPr lang="en-US" sz="2400" dirty="0">
                <a:solidFill>
                  <a:schemeClr val="tx1"/>
                </a:solidFill>
              </a:rPr>
              <a:t>. </a:t>
            </a:r>
          </a:p>
          <a:p>
            <a:r>
              <a:rPr lang="en-US" sz="2400" dirty="0">
                <a:solidFill>
                  <a:schemeClr val="tx1"/>
                </a:solidFill>
              </a:rPr>
              <a:t>One of the most popular </a:t>
            </a:r>
            <a:r>
              <a:rPr lang="en-US" sz="2400" b="1" i="1" dirty="0">
                <a:solidFill>
                  <a:schemeClr val="tx1"/>
                </a:solidFill>
              </a:rPr>
              <a:t>VCS</a:t>
            </a:r>
            <a:r>
              <a:rPr lang="en-US" sz="2400" dirty="0">
                <a:solidFill>
                  <a:schemeClr val="tx1"/>
                </a:solidFill>
              </a:rPr>
              <a:t> tools used today is called </a:t>
            </a:r>
            <a:r>
              <a:rPr lang="en-US" sz="2400" b="1" i="1" dirty="0">
                <a:solidFill>
                  <a:schemeClr val="tx1"/>
                </a:solidFill>
              </a:rPr>
              <a:t>Git</a:t>
            </a:r>
            <a:r>
              <a:rPr lang="en-US" sz="2400" dirty="0">
                <a:solidFill>
                  <a:schemeClr val="tx1"/>
                </a:solidFill>
              </a:rPr>
              <a:t>.</a:t>
            </a:r>
          </a:p>
        </p:txBody>
      </p:sp>
      <p:pic>
        <p:nvPicPr>
          <p:cNvPr id="6" name="Picture 5">
            <a:extLst>
              <a:ext uri="{FF2B5EF4-FFF2-40B4-BE49-F238E27FC236}">
                <a16:creationId xmlns:a16="http://schemas.microsoft.com/office/drawing/2014/main" id="{B96D839A-A5B0-4757-9617-89B40CE85557}"/>
              </a:ext>
            </a:extLst>
          </p:cNvPr>
          <p:cNvPicPr>
            <a:picLocks noChangeAspect="1"/>
          </p:cNvPicPr>
          <p:nvPr/>
        </p:nvPicPr>
        <p:blipFill>
          <a:blip r:embed="rId3"/>
          <a:stretch>
            <a:fillRect/>
          </a:stretch>
        </p:blipFill>
        <p:spPr>
          <a:xfrm>
            <a:off x="8493954" y="1594554"/>
            <a:ext cx="2159992" cy="5158975"/>
          </a:xfrm>
          <a:prstGeom prst="rect">
            <a:avLst/>
          </a:prstGeom>
          <a:ln w="25400">
            <a:solidFill>
              <a:schemeClr val="accent2"/>
            </a:solidFill>
          </a:ln>
          <a:effectLst/>
        </p:spPr>
      </p:pic>
    </p:spTree>
    <p:extLst>
      <p:ext uri="{BB962C8B-B14F-4D97-AF65-F5344CB8AC3E}">
        <p14:creationId xmlns:p14="http://schemas.microsoft.com/office/powerpoint/2010/main" val="1342041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F1EB6-2932-4467-9877-156F00B2F5E2}"/>
              </a:ext>
            </a:extLst>
          </p:cNvPr>
          <p:cNvSpPr>
            <a:spLocks noGrp="1"/>
          </p:cNvSpPr>
          <p:nvPr>
            <p:ph type="title"/>
          </p:nvPr>
        </p:nvSpPr>
        <p:spPr/>
        <p:txBody>
          <a:bodyPr>
            <a:normAutofit/>
          </a:bodyPr>
          <a:lstStyle/>
          <a:p>
            <a:r>
              <a:rPr lang="en-US" dirty="0">
                <a:solidFill>
                  <a:schemeClr val="tx1"/>
                </a:solidFill>
              </a:rPr>
              <a:t>DVCS (Distributed VCS)</a:t>
            </a:r>
            <a:br>
              <a:rPr lang="en-US" dirty="0">
                <a:solidFill>
                  <a:schemeClr val="tx1"/>
                </a:solidFill>
              </a:rPr>
            </a:br>
            <a:r>
              <a:rPr lang="en-US" sz="1400" dirty="0">
                <a:hlinkClick r:id="rId2"/>
              </a:rPr>
              <a:t>https://www.teamstudio.com/blog/distributed-vs-centralized-version-control-systems-for-lotus-notes</a:t>
            </a:r>
            <a:br>
              <a:rPr lang="en-US" sz="1400" dirty="0"/>
            </a:br>
            <a:r>
              <a:rPr lang="en-US" sz="1400" dirty="0">
                <a:hlinkClick r:id="rId3"/>
              </a:rPr>
              <a:t>https://homes.cs.washington.edu/~mernst/advice/version-control.html</a:t>
            </a:r>
            <a:endParaRPr lang="en-US" dirty="0"/>
          </a:p>
        </p:txBody>
      </p:sp>
      <p:sp>
        <p:nvSpPr>
          <p:cNvPr id="3" name="Content Placeholder 2">
            <a:extLst>
              <a:ext uri="{FF2B5EF4-FFF2-40B4-BE49-F238E27FC236}">
                <a16:creationId xmlns:a16="http://schemas.microsoft.com/office/drawing/2014/main" id="{2294A9EA-7BFF-46AD-8404-501345E12B91}"/>
              </a:ext>
            </a:extLst>
          </p:cNvPr>
          <p:cNvSpPr>
            <a:spLocks noGrp="1"/>
          </p:cNvSpPr>
          <p:nvPr>
            <p:ph idx="1"/>
          </p:nvPr>
        </p:nvSpPr>
        <p:spPr>
          <a:xfrm>
            <a:off x="1097280" y="1922017"/>
            <a:ext cx="5043501" cy="4451890"/>
          </a:xfrm>
        </p:spPr>
        <p:txBody>
          <a:bodyPr anchor="ctr">
            <a:normAutofit/>
          </a:bodyPr>
          <a:lstStyle/>
          <a:p>
            <a:pPr lvl="1">
              <a:buFont typeface="Arial" panose="020B0604020202020204" pitchFamily="34" charset="0"/>
              <a:buChar char="•"/>
            </a:pPr>
            <a:r>
              <a:rPr lang="en-US" sz="1800" dirty="0">
                <a:solidFill>
                  <a:schemeClr val="tx1"/>
                </a:solidFill>
              </a:rPr>
              <a:t>Work on a peer-to-peer model.</a:t>
            </a:r>
          </a:p>
          <a:p>
            <a:pPr lvl="1">
              <a:buFont typeface="Arial" panose="020B0604020202020204" pitchFamily="34" charset="0"/>
              <a:buChar char="•"/>
            </a:pPr>
            <a:r>
              <a:rPr lang="en-US" sz="1800" dirty="0">
                <a:solidFill>
                  <a:schemeClr val="tx1"/>
                </a:solidFill>
              </a:rPr>
              <a:t>The code base is distributed amongst the individual developers’ computers.</a:t>
            </a:r>
          </a:p>
          <a:p>
            <a:pPr lvl="1">
              <a:buFont typeface="Arial" panose="020B0604020202020204" pitchFamily="34" charset="0"/>
              <a:buChar char="•"/>
            </a:pPr>
            <a:r>
              <a:rPr lang="en-US" sz="1800" dirty="0">
                <a:solidFill>
                  <a:schemeClr val="tx1"/>
                </a:solidFill>
              </a:rPr>
              <a:t>The entire history of the code is mirrored on each system. </a:t>
            </a:r>
          </a:p>
          <a:p>
            <a:pPr lvl="1">
              <a:buFont typeface="Arial" panose="020B0604020202020204" pitchFamily="34" charset="0"/>
              <a:buChar char="•"/>
            </a:pPr>
            <a:r>
              <a:rPr lang="en-US" sz="1800" dirty="0">
                <a:solidFill>
                  <a:schemeClr val="tx1"/>
                </a:solidFill>
              </a:rPr>
              <a:t>There is still a master copy of the code base kept on a client machine rather than a server. </a:t>
            </a:r>
          </a:p>
          <a:p>
            <a:pPr lvl="1">
              <a:buFont typeface="Arial" panose="020B0604020202020204" pitchFamily="34" charset="0"/>
              <a:buChar char="•"/>
            </a:pPr>
            <a:r>
              <a:rPr lang="en-US" sz="1800" dirty="0">
                <a:solidFill>
                  <a:schemeClr val="tx1"/>
                </a:solidFill>
              </a:rPr>
              <a:t>There are no locking of parts of the code; </a:t>
            </a:r>
          </a:p>
          <a:p>
            <a:pPr lvl="1">
              <a:buFont typeface="Arial" panose="020B0604020202020204" pitchFamily="34" charset="0"/>
              <a:buChar char="•"/>
            </a:pPr>
            <a:r>
              <a:rPr lang="en-US" sz="1800" dirty="0">
                <a:solidFill>
                  <a:schemeClr val="tx1"/>
                </a:solidFill>
              </a:rPr>
              <a:t>Developers make changes in their local copy. When they’re ready to integrate their changes into the main branch, they issue a request to the owner of the remote main branch to merge their changes into the remote main branch.</a:t>
            </a:r>
          </a:p>
        </p:txBody>
      </p:sp>
      <p:pic>
        <p:nvPicPr>
          <p:cNvPr id="5" name="Picture 4" descr="A close up of a logo&#10;&#10;Description automatically generated">
            <a:extLst>
              <a:ext uri="{FF2B5EF4-FFF2-40B4-BE49-F238E27FC236}">
                <a16:creationId xmlns:a16="http://schemas.microsoft.com/office/drawing/2014/main" id="{268F3C39-4335-468F-B885-8C1D32E76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1526" y="2340751"/>
            <a:ext cx="4831476" cy="3614422"/>
          </a:xfrm>
          <a:prstGeom prst="rect">
            <a:avLst/>
          </a:prstGeom>
          <a:ln w="25400">
            <a:solidFill>
              <a:schemeClr val="accent2"/>
            </a:solidFill>
          </a:ln>
          <a:effectLst/>
        </p:spPr>
      </p:pic>
    </p:spTree>
    <p:extLst>
      <p:ext uri="{BB962C8B-B14F-4D97-AF65-F5344CB8AC3E}">
        <p14:creationId xmlns:p14="http://schemas.microsoft.com/office/powerpoint/2010/main" val="1412162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46EB5-9F00-4D13-9993-27CF319B3EE1}"/>
              </a:ext>
            </a:extLst>
          </p:cNvPr>
          <p:cNvSpPr>
            <a:spLocks noGrp="1"/>
          </p:cNvSpPr>
          <p:nvPr>
            <p:ph type="title"/>
          </p:nvPr>
        </p:nvSpPr>
        <p:spPr/>
        <p:txBody>
          <a:bodyPr>
            <a:normAutofit fontScale="90000"/>
          </a:bodyPr>
          <a:lstStyle/>
          <a:p>
            <a:r>
              <a:rPr lang="en-US" sz="4000" dirty="0">
                <a:solidFill>
                  <a:schemeClr val="tx1"/>
                </a:solidFill>
              </a:rPr>
              <a:t>CVCS (Centralized Version Control System)</a:t>
            </a:r>
            <a:br>
              <a:rPr lang="en-US" dirty="0">
                <a:solidFill>
                  <a:schemeClr val="tx1"/>
                </a:solidFill>
              </a:rPr>
            </a:br>
            <a:r>
              <a:rPr lang="en-US" sz="1600" dirty="0">
                <a:hlinkClick r:id="rId2"/>
              </a:rPr>
              <a:t>https://www.teamstudio.com/blog/distributed-vs-centralized-version-control-systems-for-lotus-notes </a:t>
            </a:r>
            <a:r>
              <a:rPr lang="en-US" sz="1600" dirty="0">
                <a:hlinkClick r:id="rId3"/>
              </a:rPr>
              <a:t>https://homes.cs.washington.edu/~mernst/advice/version-control.html</a:t>
            </a:r>
            <a:endParaRPr lang="en-US" sz="1600" dirty="0"/>
          </a:p>
        </p:txBody>
      </p:sp>
      <p:sp>
        <p:nvSpPr>
          <p:cNvPr id="3" name="Content Placeholder 2">
            <a:extLst>
              <a:ext uri="{FF2B5EF4-FFF2-40B4-BE49-F238E27FC236}">
                <a16:creationId xmlns:a16="http://schemas.microsoft.com/office/drawing/2014/main" id="{9AF8635C-F81B-49AD-B67F-B0F3A7299768}"/>
              </a:ext>
            </a:extLst>
          </p:cNvPr>
          <p:cNvSpPr>
            <a:spLocks noGrp="1"/>
          </p:cNvSpPr>
          <p:nvPr>
            <p:ph idx="1"/>
          </p:nvPr>
        </p:nvSpPr>
        <p:spPr>
          <a:xfrm>
            <a:off x="1294295" y="1914843"/>
            <a:ext cx="4763134" cy="4500979"/>
          </a:xfrm>
        </p:spPr>
        <p:txBody>
          <a:bodyPr anchor="ctr">
            <a:normAutofit lnSpcReduction="10000"/>
          </a:bodyPr>
          <a:lstStyle/>
          <a:p>
            <a:r>
              <a:rPr lang="en-US" sz="2000" dirty="0">
                <a:solidFill>
                  <a:schemeClr val="tx1"/>
                </a:solidFill>
              </a:rPr>
              <a:t>A </a:t>
            </a:r>
            <a:r>
              <a:rPr lang="en-US" sz="2000" b="1" i="1" dirty="0">
                <a:solidFill>
                  <a:schemeClr val="tx1"/>
                </a:solidFill>
              </a:rPr>
              <a:t>Centralized Version Control</a:t>
            </a:r>
            <a:r>
              <a:rPr lang="en-US" sz="2000" dirty="0">
                <a:solidFill>
                  <a:schemeClr val="tx1"/>
                </a:solidFill>
              </a:rPr>
              <a:t> system works on a </a:t>
            </a:r>
            <a:r>
              <a:rPr lang="en-US" sz="2000" b="1" i="1" dirty="0">
                <a:solidFill>
                  <a:schemeClr val="tx1"/>
                </a:solidFill>
              </a:rPr>
              <a:t>client-server model</a:t>
            </a:r>
            <a:r>
              <a:rPr lang="en-US" sz="2000" dirty="0">
                <a:solidFill>
                  <a:schemeClr val="tx1"/>
                </a:solidFill>
              </a:rPr>
              <a:t>. There is a single, (centralized) master copy of the code base, and pieces of the code that are being worked on are typically locked (“checked out”), so that only one developer is allowed to work on that part of the code at any one time. </a:t>
            </a:r>
          </a:p>
          <a:p>
            <a:r>
              <a:rPr lang="en-US" sz="2000" dirty="0">
                <a:solidFill>
                  <a:schemeClr val="tx1"/>
                </a:solidFill>
              </a:rPr>
              <a:t>Access to the code base and locking is controlled by the server. When the Software Developer checks their code back in, the lock is released so it’s available for others to check out.</a:t>
            </a:r>
          </a:p>
        </p:txBody>
      </p:sp>
      <p:pic>
        <p:nvPicPr>
          <p:cNvPr id="1026" name="Picture 2" descr="Centralized version control">
            <a:extLst>
              <a:ext uri="{FF2B5EF4-FFF2-40B4-BE49-F238E27FC236}">
                <a16:creationId xmlns:a16="http://schemas.microsoft.com/office/drawing/2014/main" id="{18910E6F-819E-4BE7-81BF-DDA6FBE99B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6487" y="2410579"/>
            <a:ext cx="4665254" cy="3322436"/>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811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76EF8-E89D-422C-9DFB-66E2E4589668}"/>
              </a:ext>
            </a:extLst>
          </p:cNvPr>
          <p:cNvSpPr>
            <a:spLocks noGrp="1"/>
          </p:cNvSpPr>
          <p:nvPr>
            <p:ph type="title"/>
          </p:nvPr>
        </p:nvSpPr>
        <p:spPr/>
        <p:txBody>
          <a:bodyPr>
            <a:normAutofit/>
          </a:bodyPr>
          <a:lstStyle/>
          <a:p>
            <a:r>
              <a:rPr lang="en-US" dirty="0">
                <a:solidFill>
                  <a:schemeClr val="tx1"/>
                </a:solidFill>
              </a:rPr>
              <a:t>Git - A History</a:t>
            </a:r>
            <a:br>
              <a:rPr lang="en-US" dirty="0">
                <a:solidFill>
                  <a:schemeClr val="tx1"/>
                </a:solidFill>
              </a:rPr>
            </a:br>
            <a:r>
              <a:rPr lang="en-US" sz="1400" dirty="0">
                <a:solidFill>
                  <a:schemeClr val="tx1"/>
                </a:solidFill>
                <a:hlinkClick r:id="rId2"/>
              </a:rPr>
              <a:t>https://git-scm.com/</a:t>
            </a:r>
            <a:br>
              <a:rPr lang="en-US" sz="1400" dirty="0">
                <a:solidFill>
                  <a:schemeClr val="tx1"/>
                </a:solidFill>
              </a:rPr>
            </a:br>
            <a:r>
              <a:rPr lang="en-US" sz="1400" dirty="0">
                <a:solidFill>
                  <a:schemeClr val="tx1"/>
                </a:solidFill>
                <a:hlinkClick r:id="rId3"/>
              </a:rPr>
              <a:t>https://git-scm.com/book/en/v2/Getting-Started-A-Short-History-of-Git</a:t>
            </a:r>
            <a:endParaRPr lang="en-US" dirty="0">
              <a:solidFill>
                <a:schemeClr val="tx1"/>
              </a:solidFill>
            </a:endParaRPr>
          </a:p>
        </p:txBody>
      </p:sp>
      <p:sp>
        <p:nvSpPr>
          <p:cNvPr id="3" name="Content Placeholder 2">
            <a:extLst>
              <a:ext uri="{FF2B5EF4-FFF2-40B4-BE49-F238E27FC236}">
                <a16:creationId xmlns:a16="http://schemas.microsoft.com/office/drawing/2014/main" id="{BCE1FFBA-966E-40B5-A29B-54C2288DBEEC}"/>
              </a:ext>
            </a:extLst>
          </p:cNvPr>
          <p:cNvSpPr>
            <a:spLocks noGrp="1"/>
          </p:cNvSpPr>
          <p:nvPr>
            <p:ph idx="1"/>
          </p:nvPr>
        </p:nvSpPr>
        <p:spPr>
          <a:xfrm>
            <a:off x="1097280" y="1918447"/>
            <a:ext cx="10058400" cy="1828371"/>
          </a:xfrm>
        </p:spPr>
        <p:txBody>
          <a:bodyPr anchor="t">
            <a:normAutofit fontScale="92500"/>
          </a:bodyPr>
          <a:lstStyle/>
          <a:p>
            <a:r>
              <a:rPr lang="en-US" dirty="0">
                <a:solidFill>
                  <a:schemeClr val="tx1"/>
                </a:solidFill>
              </a:rPr>
              <a:t>Git officially began in 2005 but is the result of 15 years of experience with another VCM application. Linus Torvalds (creator of Linux) was instrumental in creating a new VCM tool that was distributed, fast and simple, supported branching, and could handle large projects. Out of those goals came Git.</a:t>
            </a:r>
          </a:p>
          <a:p>
            <a:r>
              <a:rPr lang="en-US" dirty="0">
                <a:solidFill>
                  <a:schemeClr val="tx1"/>
                </a:solidFill>
              </a:rPr>
              <a:t>Git is a free, open-source, distributed </a:t>
            </a:r>
            <a:r>
              <a:rPr lang="en-US" b="1" i="1" dirty="0">
                <a:solidFill>
                  <a:schemeClr val="tx1"/>
                </a:solidFill>
              </a:rPr>
              <a:t>Version Control System </a:t>
            </a:r>
            <a:r>
              <a:rPr lang="en-US" dirty="0">
                <a:solidFill>
                  <a:schemeClr val="tx1"/>
                </a:solidFill>
              </a:rPr>
              <a:t>designed to handle small and large projects with speed and efficiency. </a:t>
            </a:r>
          </a:p>
        </p:txBody>
      </p:sp>
      <p:pic>
        <p:nvPicPr>
          <p:cNvPr id="1026" name="Picture 2" descr="Branches">
            <a:extLst>
              <a:ext uri="{FF2B5EF4-FFF2-40B4-BE49-F238E27FC236}">
                <a16:creationId xmlns:a16="http://schemas.microsoft.com/office/drawing/2014/main" id="{740FE8D7-EBF9-4564-90E6-3BA49031C3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9219" y="3680139"/>
            <a:ext cx="4299625" cy="2476584"/>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447FC9C3-C465-4524-9988-1C4E1BE9B624}"/>
              </a:ext>
            </a:extLst>
          </p:cNvPr>
          <p:cNvPicPr>
            <a:picLocks noChangeAspect="1"/>
          </p:cNvPicPr>
          <p:nvPr/>
        </p:nvPicPr>
        <p:blipFill>
          <a:blip r:embed="rId5"/>
          <a:stretch>
            <a:fillRect/>
          </a:stretch>
        </p:blipFill>
        <p:spPr>
          <a:xfrm>
            <a:off x="1188070" y="4936311"/>
            <a:ext cx="5329461" cy="1220412"/>
          </a:xfrm>
          <a:prstGeom prst="rect">
            <a:avLst/>
          </a:prstGeom>
          <a:ln w="25400">
            <a:solidFill>
              <a:schemeClr val="accent2"/>
            </a:solidFill>
          </a:ln>
        </p:spPr>
      </p:pic>
      <p:sp>
        <p:nvSpPr>
          <p:cNvPr id="12" name="TextBox 11">
            <a:extLst>
              <a:ext uri="{FF2B5EF4-FFF2-40B4-BE49-F238E27FC236}">
                <a16:creationId xmlns:a16="http://schemas.microsoft.com/office/drawing/2014/main" id="{D25C779C-4B1F-41DB-8E43-C4C458DBE4D5}"/>
              </a:ext>
            </a:extLst>
          </p:cNvPr>
          <p:cNvSpPr txBox="1"/>
          <p:nvPr/>
        </p:nvSpPr>
        <p:spPr>
          <a:xfrm>
            <a:off x="1097280" y="3746818"/>
            <a:ext cx="5562924" cy="923330"/>
          </a:xfrm>
          <a:prstGeom prst="rect">
            <a:avLst/>
          </a:prstGeom>
          <a:noFill/>
        </p:spPr>
        <p:txBody>
          <a:bodyPr wrap="square">
            <a:spAutoFit/>
          </a:bodyPr>
          <a:lstStyle/>
          <a:p>
            <a:r>
              <a:rPr lang="en-US" dirty="0">
                <a:solidFill>
                  <a:schemeClr val="tx1"/>
                </a:solidFill>
              </a:rPr>
              <a:t>Many different </a:t>
            </a:r>
            <a:r>
              <a:rPr lang="en-US" b="1" i="1" dirty="0">
                <a:solidFill>
                  <a:schemeClr val="tx1"/>
                </a:solidFill>
              </a:rPr>
              <a:t>VCS</a:t>
            </a:r>
            <a:r>
              <a:rPr lang="en-US" dirty="0">
                <a:solidFill>
                  <a:schemeClr val="tx1"/>
                </a:solidFill>
              </a:rPr>
              <a:t> websites leverage </a:t>
            </a:r>
            <a:r>
              <a:rPr lang="en-US" b="1" i="1" dirty="0">
                <a:solidFill>
                  <a:schemeClr val="tx1"/>
                </a:solidFill>
              </a:rPr>
              <a:t>Git</a:t>
            </a:r>
            <a:r>
              <a:rPr lang="en-US" dirty="0">
                <a:solidFill>
                  <a:schemeClr val="tx1"/>
                </a:solidFill>
              </a:rPr>
              <a:t>. The primary and most popular is </a:t>
            </a:r>
            <a:r>
              <a:rPr lang="en-US" dirty="0">
                <a:solidFill>
                  <a:schemeClr val="tx1"/>
                </a:solidFill>
                <a:hlinkClick r:id="rId6"/>
              </a:rPr>
              <a:t>www.github.com</a:t>
            </a:r>
            <a:r>
              <a:rPr lang="en-US" dirty="0">
                <a:solidFill>
                  <a:schemeClr val="tx1"/>
                </a:solidFill>
              </a:rPr>
              <a:t>. Most open-source software is hosted, for free, on </a:t>
            </a:r>
            <a:r>
              <a:rPr lang="en-US" b="1" i="1" dirty="0">
                <a:solidFill>
                  <a:schemeClr val="tx1"/>
                </a:solidFill>
              </a:rPr>
              <a:t>GitHub</a:t>
            </a:r>
            <a:r>
              <a:rPr lang="en-US" dirty="0">
                <a:solidFill>
                  <a:schemeClr val="tx1"/>
                </a:solidFill>
              </a:rPr>
              <a:t>.</a:t>
            </a:r>
            <a:endParaRPr lang="en-US" dirty="0"/>
          </a:p>
        </p:txBody>
      </p:sp>
    </p:spTree>
    <p:extLst>
      <p:ext uri="{BB962C8B-B14F-4D97-AF65-F5344CB8AC3E}">
        <p14:creationId xmlns:p14="http://schemas.microsoft.com/office/powerpoint/2010/main" val="3589640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7426B-C488-4A4B-ABA0-2A0D6E86DD62}"/>
              </a:ext>
            </a:extLst>
          </p:cNvPr>
          <p:cNvSpPr>
            <a:spLocks noGrp="1"/>
          </p:cNvSpPr>
          <p:nvPr>
            <p:ph type="title"/>
          </p:nvPr>
        </p:nvSpPr>
        <p:spPr/>
        <p:txBody>
          <a:bodyPr>
            <a:normAutofit/>
          </a:bodyPr>
          <a:lstStyle/>
          <a:p>
            <a:r>
              <a:rPr lang="en-US" dirty="0">
                <a:solidFill>
                  <a:schemeClr val="tx1"/>
                </a:solidFill>
              </a:rPr>
              <a:t>How Git works</a:t>
            </a:r>
            <a:br>
              <a:rPr lang="en-US" dirty="0">
                <a:solidFill>
                  <a:schemeClr val="tx1"/>
                </a:solidFill>
              </a:rPr>
            </a:br>
            <a:r>
              <a:rPr lang="en-US" sz="1400" dirty="0">
                <a:solidFill>
                  <a:schemeClr val="tx1"/>
                </a:solidFill>
                <a:hlinkClick r:id="rId2"/>
              </a:rPr>
              <a:t>https://git-scm.com/book/en/v2/Getting-Started-What-is-Git%3F</a:t>
            </a:r>
            <a:endParaRPr lang="en-US" dirty="0">
              <a:solidFill>
                <a:schemeClr val="tx1"/>
              </a:solidFill>
            </a:endParaRPr>
          </a:p>
        </p:txBody>
      </p:sp>
      <p:sp>
        <p:nvSpPr>
          <p:cNvPr id="3" name="Content Placeholder 2">
            <a:extLst>
              <a:ext uri="{FF2B5EF4-FFF2-40B4-BE49-F238E27FC236}">
                <a16:creationId xmlns:a16="http://schemas.microsoft.com/office/drawing/2014/main" id="{33BEEDB1-D903-478F-ABF0-9ADDB7CA16AF}"/>
              </a:ext>
            </a:extLst>
          </p:cNvPr>
          <p:cNvSpPr>
            <a:spLocks noGrp="1"/>
          </p:cNvSpPr>
          <p:nvPr>
            <p:ph idx="1"/>
          </p:nvPr>
        </p:nvSpPr>
        <p:spPr>
          <a:xfrm>
            <a:off x="1097280" y="1881188"/>
            <a:ext cx="10058400" cy="1171575"/>
          </a:xfrm>
        </p:spPr>
        <p:txBody>
          <a:bodyPr>
            <a:normAutofit/>
          </a:bodyPr>
          <a:lstStyle/>
          <a:p>
            <a:r>
              <a:rPr lang="en-US" b="1" i="1" dirty="0">
                <a:solidFill>
                  <a:schemeClr val="tx1"/>
                </a:solidFill>
              </a:rPr>
              <a:t>Git</a:t>
            </a:r>
            <a:r>
              <a:rPr lang="en-US" dirty="0">
                <a:solidFill>
                  <a:schemeClr val="tx1"/>
                </a:solidFill>
              </a:rPr>
              <a:t> thinks of its data like a series of snapshots of a filesystem. Every time you </a:t>
            </a:r>
            <a:r>
              <a:rPr lang="en-US" b="1" i="1" dirty="0">
                <a:solidFill>
                  <a:schemeClr val="tx1"/>
                </a:solidFill>
              </a:rPr>
              <a:t>commit</a:t>
            </a:r>
            <a:r>
              <a:rPr lang="en-US" dirty="0">
                <a:solidFill>
                  <a:schemeClr val="tx1"/>
                </a:solidFill>
              </a:rPr>
              <a:t> (save the state of your project), </a:t>
            </a:r>
            <a:r>
              <a:rPr lang="en-US" b="1" i="1" dirty="0">
                <a:solidFill>
                  <a:schemeClr val="tx1"/>
                </a:solidFill>
              </a:rPr>
              <a:t>Git</a:t>
            </a:r>
            <a:r>
              <a:rPr lang="en-US" dirty="0">
                <a:solidFill>
                  <a:schemeClr val="tx1"/>
                </a:solidFill>
              </a:rPr>
              <a:t> snapshots (documents) what your files look like and stores a reference to that snapshot. Only changed files are re-snapshotted. </a:t>
            </a:r>
          </a:p>
        </p:txBody>
      </p:sp>
      <p:pic>
        <p:nvPicPr>
          <p:cNvPr id="2050" name="Picture 2" descr="Git stores data as snapshots of the project over time">
            <a:extLst>
              <a:ext uri="{FF2B5EF4-FFF2-40B4-BE49-F238E27FC236}">
                <a16:creationId xmlns:a16="http://schemas.microsoft.com/office/drawing/2014/main" id="{E1D49C25-722B-4D38-8A1A-28685D633C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0879" y="3429000"/>
            <a:ext cx="6166039" cy="2361062"/>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F1EB879-3F10-445D-A956-4A7059235A5D}"/>
              </a:ext>
            </a:extLst>
          </p:cNvPr>
          <p:cNvSpPr txBox="1"/>
          <p:nvPr/>
        </p:nvSpPr>
        <p:spPr>
          <a:xfrm>
            <a:off x="1097279" y="3019425"/>
            <a:ext cx="3610907" cy="3341193"/>
          </a:xfrm>
          <a:prstGeom prst="rect">
            <a:avLst/>
          </a:prstGeom>
          <a:noFill/>
        </p:spPr>
        <p:txBody>
          <a:bodyPr wrap="square">
            <a:noAutofit/>
          </a:bodyPr>
          <a:lstStyle/>
          <a:p>
            <a:r>
              <a:rPr lang="en-US" sz="1900" dirty="0">
                <a:solidFill>
                  <a:schemeClr val="tx1"/>
                </a:solidFill>
              </a:rPr>
              <a:t>Most operations in </a:t>
            </a:r>
            <a:r>
              <a:rPr lang="en-US" sz="1900" b="1" i="1" dirty="0">
                <a:solidFill>
                  <a:schemeClr val="tx1"/>
                </a:solidFill>
              </a:rPr>
              <a:t>Git</a:t>
            </a:r>
            <a:r>
              <a:rPr lang="en-US" sz="1900" dirty="0">
                <a:solidFill>
                  <a:schemeClr val="tx1"/>
                </a:solidFill>
              </a:rPr>
              <a:t> need only local files and resources to operate. </a:t>
            </a:r>
          </a:p>
          <a:p>
            <a:r>
              <a:rPr lang="en-US" sz="1900" dirty="0">
                <a:solidFill>
                  <a:schemeClr val="tx1"/>
                </a:solidFill>
              </a:rPr>
              <a:t>For example, </a:t>
            </a:r>
            <a:r>
              <a:rPr lang="en-US" sz="1900" b="1" i="1" dirty="0">
                <a:solidFill>
                  <a:schemeClr val="tx1"/>
                </a:solidFill>
              </a:rPr>
              <a:t>Git</a:t>
            </a:r>
            <a:r>
              <a:rPr lang="en-US" sz="1900" dirty="0">
                <a:solidFill>
                  <a:schemeClr val="tx1"/>
                </a:solidFill>
              </a:rPr>
              <a:t> doesn’t need to go out to the server to get the history of a file and display it. All that data is kept locally. </a:t>
            </a:r>
          </a:p>
          <a:p>
            <a:r>
              <a:rPr lang="en-US" sz="1900" b="1" i="1" dirty="0">
                <a:solidFill>
                  <a:schemeClr val="tx1"/>
                </a:solidFill>
              </a:rPr>
              <a:t>Git</a:t>
            </a:r>
            <a:r>
              <a:rPr lang="en-US" sz="1900" dirty="0">
                <a:solidFill>
                  <a:schemeClr val="tx1"/>
                </a:solidFill>
              </a:rPr>
              <a:t> can look up the state of a file a month ago and do a local difference calculation to show the differences.</a:t>
            </a:r>
          </a:p>
        </p:txBody>
      </p:sp>
    </p:spTree>
    <p:extLst>
      <p:ext uri="{BB962C8B-B14F-4D97-AF65-F5344CB8AC3E}">
        <p14:creationId xmlns:p14="http://schemas.microsoft.com/office/powerpoint/2010/main" val="4184609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7426B-C488-4A4B-ABA0-2A0D6E86DD62}"/>
              </a:ext>
            </a:extLst>
          </p:cNvPr>
          <p:cNvSpPr>
            <a:spLocks noGrp="1"/>
          </p:cNvSpPr>
          <p:nvPr>
            <p:ph type="title"/>
          </p:nvPr>
        </p:nvSpPr>
        <p:spPr/>
        <p:txBody>
          <a:bodyPr>
            <a:normAutofit/>
          </a:bodyPr>
          <a:lstStyle/>
          <a:p>
            <a:r>
              <a:rPr lang="en-US" dirty="0">
                <a:solidFill>
                  <a:schemeClr val="tx1"/>
                </a:solidFill>
              </a:rPr>
              <a:t>How Git works</a:t>
            </a:r>
            <a:br>
              <a:rPr lang="en-US" dirty="0">
                <a:solidFill>
                  <a:schemeClr val="tx1"/>
                </a:solidFill>
              </a:rPr>
            </a:br>
            <a:r>
              <a:rPr lang="en-US" sz="1400" dirty="0">
                <a:solidFill>
                  <a:schemeClr val="tx1"/>
                </a:solidFill>
                <a:hlinkClick r:id="rId2"/>
              </a:rPr>
              <a:t>https://git-scm.com/book/en/v2/Getting-Started-What-is-Git%3F</a:t>
            </a:r>
            <a:endParaRPr lang="en-US" dirty="0">
              <a:solidFill>
                <a:schemeClr val="tx1"/>
              </a:solidFill>
            </a:endParaRPr>
          </a:p>
        </p:txBody>
      </p:sp>
      <p:sp>
        <p:nvSpPr>
          <p:cNvPr id="3" name="Content Placeholder 2">
            <a:extLst>
              <a:ext uri="{FF2B5EF4-FFF2-40B4-BE49-F238E27FC236}">
                <a16:creationId xmlns:a16="http://schemas.microsoft.com/office/drawing/2014/main" id="{33BEEDB1-D903-478F-ABF0-9ADDB7CA16AF}"/>
              </a:ext>
            </a:extLst>
          </p:cNvPr>
          <p:cNvSpPr>
            <a:spLocks noGrp="1"/>
          </p:cNvSpPr>
          <p:nvPr>
            <p:ph idx="1"/>
          </p:nvPr>
        </p:nvSpPr>
        <p:spPr>
          <a:xfrm>
            <a:off x="1097279" y="1911927"/>
            <a:ext cx="4784711" cy="4509655"/>
          </a:xfrm>
        </p:spPr>
        <p:txBody>
          <a:bodyPr anchor="ctr">
            <a:normAutofit/>
          </a:bodyPr>
          <a:lstStyle/>
          <a:p>
            <a:r>
              <a:rPr lang="en-US" dirty="0">
                <a:solidFill>
                  <a:schemeClr val="tx1"/>
                </a:solidFill>
              </a:rPr>
              <a:t>Every time you </a:t>
            </a:r>
            <a:r>
              <a:rPr lang="en-US" b="1" i="1" dirty="0">
                <a:solidFill>
                  <a:schemeClr val="tx1"/>
                </a:solidFill>
              </a:rPr>
              <a:t>commit</a:t>
            </a:r>
            <a:r>
              <a:rPr lang="en-US" dirty="0">
                <a:solidFill>
                  <a:schemeClr val="tx1"/>
                </a:solidFill>
              </a:rPr>
              <a:t>, each changed file is </a:t>
            </a:r>
            <a:r>
              <a:rPr lang="en-US" b="1" i="1" dirty="0" err="1">
                <a:solidFill>
                  <a:schemeClr val="tx1"/>
                </a:solidFill>
              </a:rPr>
              <a:t>checksummed</a:t>
            </a:r>
            <a:r>
              <a:rPr lang="en-US" dirty="0">
                <a:solidFill>
                  <a:schemeClr val="tx1"/>
                </a:solidFill>
              </a:rPr>
              <a:t> before it is stored. That moment in its individual history is then referred to by that </a:t>
            </a:r>
            <a:r>
              <a:rPr lang="en-US" u="sng" dirty="0">
                <a:solidFill>
                  <a:schemeClr val="tx1"/>
                </a:solidFill>
              </a:rPr>
              <a:t>40-character checksum </a:t>
            </a:r>
            <a:r>
              <a:rPr lang="en-US" b="1" i="1" u="sng" dirty="0">
                <a:solidFill>
                  <a:schemeClr val="tx1"/>
                </a:solidFill>
              </a:rPr>
              <a:t>hash</a:t>
            </a:r>
            <a:r>
              <a:rPr lang="en-US" dirty="0">
                <a:solidFill>
                  <a:schemeClr val="tx1"/>
                </a:solidFill>
              </a:rPr>
              <a:t>. </a:t>
            </a:r>
          </a:p>
          <a:p>
            <a:r>
              <a:rPr lang="en-US" dirty="0">
                <a:solidFill>
                  <a:schemeClr val="tx1"/>
                </a:solidFill>
              </a:rPr>
              <a:t>In the future, that file can be </a:t>
            </a:r>
            <a:r>
              <a:rPr lang="en-US" b="1" i="1" dirty="0">
                <a:solidFill>
                  <a:schemeClr val="tx1"/>
                </a:solidFill>
              </a:rPr>
              <a:t>revert</a:t>
            </a:r>
            <a:r>
              <a:rPr lang="en-US" dirty="0">
                <a:solidFill>
                  <a:schemeClr val="tx1"/>
                </a:solidFill>
              </a:rPr>
              <a:t>ed</a:t>
            </a:r>
            <a:r>
              <a:rPr lang="en-US" b="1" i="1" dirty="0">
                <a:solidFill>
                  <a:schemeClr val="tx1"/>
                </a:solidFill>
              </a:rPr>
              <a:t> </a:t>
            </a:r>
            <a:r>
              <a:rPr lang="en-US" dirty="0">
                <a:solidFill>
                  <a:schemeClr val="tx1"/>
                </a:solidFill>
              </a:rPr>
              <a:t>to that point in its history using the assigned </a:t>
            </a:r>
            <a:r>
              <a:rPr lang="en-US" b="1" i="1" dirty="0">
                <a:solidFill>
                  <a:schemeClr val="tx1"/>
                </a:solidFill>
              </a:rPr>
              <a:t>hash</a:t>
            </a:r>
            <a:r>
              <a:rPr lang="en-US" dirty="0">
                <a:solidFill>
                  <a:schemeClr val="tx1"/>
                </a:solidFill>
              </a:rPr>
              <a:t>.</a:t>
            </a:r>
          </a:p>
          <a:p>
            <a:r>
              <a:rPr lang="en-US" b="1" i="1" dirty="0">
                <a:solidFill>
                  <a:schemeClr val="tx1"/>
                </a:solidFill>
              </a:rPr>
              <a:t>Git</a:t>
            </a:r>
            <a:r>
              <a:rPr lang="en-US" dirty="0">
                <a:solidFill>
                  <a:schemeClr val="tx1"/>
                </a:solidFill>
              </a:rPr>
              <a:t> stores everything in its own database by the hash value. This functionality is built into </a:t>
            </a:r>
            <a:r>
              <a:rPr lang="en-US" b="1" i="1" dirty="0">
                <a:solidFill>
                  <a:schemeClr val="tx1"/>
                </a:solidFill>
              </a:rPr>
              <a:t>Git</a:t>
            </a:r>
            <a:r>
              <a:rPr lang="en-US" dirty="0">
                <a:solidFill>
                  <a:schemeClr val="tx1"/>
                </a:solidFill>
              </a:rPr>
              <a:t> at the lowest levels, so you’ll never get file corruption without </a:t>
            </a:r>
            <a:r>
              <a:rPr lang="en-US" b="1" i="1" dirty="0">
                <a:solidFill>
                  <a:schemeClr val="tx1"/>
                </a:solidFill>
              </a:rPr>
              <a:t>Git</a:t>
            </a:r>
            <a:r>
              <a:rPr lang="en-US" dirty="0">
                <a:solidFill>
                  <a:schemeClr val="tx1"/>
                </a:solidFill>
              </a:rPr>
              <a:t> being able to detect it.</a:t>
            </a:r>
          </a:p>
        </p:txBody>
      </p:sp>
      <p:pic>
        <p:nvPicPr>
          <p:cNvPr id="5" name="Picture 4">
            <a:extLst>
              <a:ext uri="{FF2B5EF4-FFF2-40B4-BE49-F238E27FC236}">
                <a16:creationId xmlns:a16="http://schemas.microsoft.com/office/drawing/2014/main" id="{A3AD30C6-C1B4-49A7-895E-882132D04E28}"/>
              </a:ext>
            </a:extLst>
          </p:cNvPr>
          <p:cNvPicPr>
            <a:picLocks noChangeAspect="1"/>
          </p:cNvPicPr>
          <p:nvPr/>
        </p:nvPicPr>
        <p:blipFill>
          <a:blip r:embed="rId3"/>
          <a:stretch>
            <a:fillRect/>
          </a:stretch>
        </p:blipFill>
        <p:spPr>
          <a:xfrm>
            <a:off x="6310012" y="2473968"/>
            <a:ext cx="5058143" cy="3031255"/>
          </a:xfrm>
          <a:prstGeom prst="rect">
            <a:avLst/>
          </a:prstGeom>
          <a:ln w="25400">
            <a:solidFill>
              <a:schemeClr val="accent2"/>
            </a:solidFill>
          </a:ln>
        </p:spPr>
      </p:pic>
      <p:sp>
        <p:nvSpPr>
          <p:cNvPr id="6" name="Oval 5">
            <a:extLst>
              <a:ext uri="{FF2B5EF4-FFF2-40B4-BE49-F238E27FC236}">
                <a16:creationId xmlns:a16="http://schemas.microsoft.com/office/drawing/2014/main" id="{894B451F-81C3-47B9-86A7-7E3C037C7B7B}"/>
              </a:ext>
            </a:extLst>
          </p:cNvPr>
          <p:cNvSpPr/>
          <p:nvPr/>
        </p:nvSpPr>
        <p:spPr>
          <a:xfrm>
            <a:off x="6381391" y="5202165"/>
            <a:ext cx="1141113" cy="395410"/>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60C52BE-E675-4B16-B833-164845905D76}"/>
              </a:ext>
            </a:extLst>
          </p:cNvPr>
          <p:cNvSpPr txBox="1"/>
          <p:nvPr/>
        </p:nvSpPr>
        <p:spPr>
          <a:xfrm>
            <a:off x="7054703" y="3746501"/>
            <a:ext cx="935603" cy="369332"/>
          </a:xfrm>
          <a:prstGeom prst="rect">
            <a:avLst/>
          </a:prstGeom>
          <a:solidFill>
            <a:srgbClr val="FFFF00"/>
          </a:solidFill>
        </p:spPr>
        <p:txBody>
          <a:bodyPr wrap="square" anchor="ctr">
            <a:spAutoFit/>
          </a:bodyPr>
          <a:lstStyle/>
          <a:p>
            <a:pPr algn="ctr"/>
            <a:r>
              <a:rPr lang="en-US" dirty="0"/>
              <a:t>Hash!</a:t>
            </a:r>
          </a:p>
        </p:txBody>
      </p:sp>
      <p:cxnSp>
        <p:nvCxnSpPr>
          <p:cNvPr id="9" name="Straight Arrow Connector 8">
            <a:extLst>
              <a:ext uri="{FF2B5EF4-FFF2-40B4-BE49-F238E27FC236}">
                <a16:creationId xmlns:a16="http://schemas.microsoft.com/office/drawing/2014/main" id="{E976E391-C69C-43C8-82C9-2DE04F96E305}"/>
              </a:ext>
            </a:extLst>
          </p:cNvPr>
          <p:cNvCxnSpPr>
            <a:cxnSpLocks/>
            <a:stCxn id="8" idx="2"/>
            <a:endCxn id="6" idx="0"/>
          </p:cNvCxnSpPr>
          <p:nvPr/>
        </p:nvCxnSpPr>
        <p:spPr>
          <a:xfrm flipH="1">
            <a:off x="6951948" y="4115833"/>
            <a:ext cx="570557" cy="1086332"/>
          </a:xfrm>
          <a:prstGeom prst="straightConnector1">
            <a:avLst/>
          </a:prstGeom>
          <a:ln w="38100">
            <a:solidFill>
              <a:srgbClr val="FFFF00"/>
            </a:solidFill>
            <a:tailEnd type="triangle"/>
          </a:ln>
        </p:spPr>
        <p:style>
          <a:lnRef idx="1">
            <a:schemeClr val="dk1"/>
          </a:lnRef>
          <a:fillRef idx="0">
            <a:schemeClr val="dk1"/>
          </a:fillRef>
          <a:effectRef idx="0">
            <a:schemeClr val="dk1"/>
          </a:effectRef>
          <a:fontRef idx="minor">
            <a:schemeClr val="tx1"/>
          </a:fontRef>
        </p:style>
      </p:cxnSp>
      <p:sp>
        <p:nvSpPr>
          <p:cNvPr id="12" name="Oval 11">
            <a:extLst>
              <a:ext uri="{FF2B5EF4-FFF2-40B4-BE49-F238E27FC236}">
                <a16:creationId xmlns:a16="http://schemas.microsoft.com/office/drawing/2014/main" id="{DB94FA43-F708-4F2C-BF63-C011B5261AFF}"/>
              </a:ext>
            </a:extLst>
          </p:cNvPr>
          <p:cNvSpPr/>
          <p:nvPr/>
        </p:nvSpPr>
        <p:spPr>
          <a:xfrm>
            <a:off x="6159365" y="2566320"/>
            <a:ext cx="1141113" cy="395410"/>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7E4AAA70-1558-43D6-8A28-95594D370B98}"/>
              </a:ext>
            </a:extLst>
          </p:cNvPr>
          <p:cNvCxnSpPr>
            <a:cxnSpLocks/>
            <a:stCxn id="8" idx="0"/>
            <a:endCxn id="12" idx="4"/>
          </p:cNvCxnSpPr>
          <p:nvPr/>
        </p:nvCxnSpPr>
        <p:spPr>
          <a:xfrm flipH="1" flipV="1">
            <a:off x="6729922" y="2961730"/>
            <a:ext cx="792583" cy="784771"/>
          </a:xfrm>
          <a:prstGeom prst="straightConnector1">
            <a:avLst/>
          </a:prstGeom>
          <a:ln w="38100">
            <a:solidFill>
              <a:srgbClr val="FFFF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57258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7426B-C488-4A4B-ABA0-2A0D6E86DD62}"/>
              </a:ext>
            </a:extLst>
          </p:cNvPr>
          <p:cNvSpPr>
            <a:spLocks noGrp="1"/>
          </p:cNvSpPr>
          <p:nvPr>
            <p:ph type="title"/>
          </p:nvPr>
        </p:nvSpPr>
        <p:spPr/>
        <p:txBody>
          <a:bodyPr>
            <a:normAutofit/>
          </a:bodyPr>
          <a:lstStyle/>
          <a:p>
            <a:r>
              <a:rPr lang="en-US" dirty="0">
                <a:solidFill>
                  <a:schemeClr val="tx1"/>
                </a:solidFill>
              </a:rPr>
              <a:t>How Git works</a:t>
            </a:r>
            <a:br>
              <a:rPr lang="en-US" dirty="0">
                <a:solidFill>
                  <a:schemeClr val="tx1"/>
                </a:solidFill>
              </a:rPr>
            </a:br>
            <a:r>
              <a:rPr lang="en-US" sz="1400" dirty="0">
                <a:solidFill>
                  <a:schemeClr val="tx1"/>
                </a:solidFill>
                <a:hlinkClick r:id="rId2"/>
              </a:rPr>
              <a:t>https://git-scm.com/book/en/v2/Getting-Started-What-is-Git%3F</a:t>
            </a:r>
            <a:endParaRPr lang="en-US" dirty="0">
              <a:solidFill>
                <a:schemeClr val="tx1"/>
              </a:solidFill>
            </a:endParaRPr>
          </a:p>
        </p:txBody>
      </p:sp>
      <p:sp>
        <p:nvSpPr>
          <p:cNvPr id="3" name="Content Placeholder 2">
            <a:extLst>
              <a:ext uri="{FF2B5EF4-FFF2-40B4-BE49-F238E27FC236}">
                <a16:creationId xmlns:a16="http://schemas.microsoft.com/office/drawing/2014/main" id="{33BEEDB1-D903-478F-ABF0-9ADDB7CA16AF}"/>
              </a:ext>
            </a:extLst>
          </p:cNvPr>
          <p:cNvSpPr>
            <a:spLocks noGrp="1"/>
          </p:cNvSpPr>
          <p:nvPr>
            <p:ph idx="1"/>
          </p:nvPr>
        </p:nvSpPr>
        <p:spPr>
          <a:xfrm>
            <a:off x="1097280" y="1905000"/>
            <a:ext cx="5238337" cy="4481513"/>
          </a:xfrm>
        </p:spPr>
        <p:txBody>
          <a:bodyPr anchor="ctr">
            <a:normAutofit fontScale="92500" lnSpcReduction="20000"/>
          </a:bodyPr>
          <a:lstStyle/>
          <a:p>
            <a:r>
              <a:rPr lang="en-US" dirty="0">
                <a:solidFill>
                  <a:schemeClr val="tx1"/>
                </a:solidFill>
              </a:rPr>
              <a:t>The </a:t>
            </a:r>
            <a:r>
              <a:rPr lang="en-US" b="1" i="1" dirty="0">
                <a:solidFill>
                  <a:schemeClr val="tx1"/>
                </a:solidFill>
              </a:rPr>
              <a:t>Git</a:t>
            </a:r>
            <a:r>
              <a:rPr lang="en-US" dirty="0">
                <a:solidFill>
                  <a:schemeClr val="tx1"/>
                </a:solidFill>
              </a:rPr>
              <a:t> lifecycle has three main stages that a file could be in:</a:t>
            </a:r>
          </a:p>
          <a:p>
            <a:pPr lvl="1">
              <a:buFont typeface="Arial" panose="020B0604020202020204" pitchFamily="34" charset="0"/>
              <a:buChar char="•"/>
            </a:pPr>
            <a:r>
              <a:rPr lang="en-US" u="sng" dirty="0">
                <a:solidFill>
                  <a:schemeClr val="tx1"/>
                </a:solidFill>
                <a:highlight>
                  <a:srgbClr val="FF0000"/>
                </a:highlight>
              </a:rPr>
              <a:t>Modified</a:t>
            </a:r>
            <a:r>
              <a:rPr lang="en-US" u="sng" dirty="0">
                <a:solidFill>
                  <a:schemeClr val="tx1"/>
                </a:solidFill>
              </a:rPr>
              <a:t> </a:t>
            </a:r>
            <a:r>
              <a:rPr lang="en-US" dirty="0">
                <a:solidFill>
                  <a:schemeClr val="tx1"/>
                </a:solidFill>
              </a:rPr>
              <a:t>- you have changed a file but have not committed it yet.</a:t>
            </a:r>
          </a:p>
          <a:p>
            <a:pPr lvl="1">
              <a:buFont typeface="Arial" panose="020B0604020202020204" pitchFamily="34" charset="0"/>
              <a:buChar char="•"/>
            </a:pPr>
            <a:r>
              <a:rPr lang="en-US" u="sng" dirty="0">
                <a:solidFill>
                  <a:schemeClr val="tx1"/>
                </a:solidFill>
                <a:highlight>
                  <a:srgbClr val="FFFF00"/>
                </a:highlight>
              </a:rPr>
              <a:t>Staged</a:t>
            </a:r>
            <a:r>
              <a:rPr lang="en-US" u="sng" dirty="0">
                <a:solidFill>
                  <a:schemeClr val="tx1"/>
                </a:solidFill>
              </a:rPr>
              <a:t> </a:t>
            </a:r>
            <a:r>
              <a:rPr lang="en-US" dirty="0">
                <a:solidFill>
                  <a:schemeClr val="tx1"/>
                </a:solidFill>
              </a:rPr>
              <a:t>- you have marked a modified file in its current version to go into your next commit.</a:t>
            </a:r>
          </a:p>
          <a:p>
            <a:pPr lvl="1">
              <a:buFont typeface="Arial" panose="020B0604020202020204" pitchFamily="34" charset="0"/>
              <a:buChar char="•"/>
            </a:pPr>
            <a:r>
              <a:rPr lang="en-US" u="sng" dirty="0">
                <a:solidFill>
                  <a:schemeClr val="tx1"/>
                </a:solidFill>
                <a:highlight>
                  <a:srgbClr val="00FF00"/>
                </a:highlight>
              </a:rPr>
              <a:t>Committed</a:t>
            </a:r>
            <a:r>
              <a:rPr lang="en-US" u="sng" dirty="0">
                <a:solidFill>
                  <a:schemeClr val="tx1"/>
                </a:solidFill>
              </a:rPr>
              <a:t> </a:t>
            </a:r>
            <a:r>
              <a:rPr lang="en-US" dirty="0">
                <a:solidFill>
                  <a:schemeClr val="tx1"/>
                </a:solidFill>
              </a:rPr>
              <a:t>– the data is safely stored in your local database.</a:t>
            </a:r>
          </a:p>
          <a:p>
            <a:r>
              <a:rPr lang="en-US" dirty="0">
                <a:solidFill>
                  <a:schemeClr val="tx1"/>
                </a:solidFill>
              </a:rPr>
              <a:t>A </a:t>
            </a:r>
            <a:r>
              <a:rPr lang="en-US" b="1" i="1" dirty="0">
                <a:solidFill>
                  <a:schemeClr val="tx1"/>
                </a:solidFill>
              </a:rPr>
              <a:t>Git</a:t>
            </a:r>
            <a:r>
              <a:rPr lang="en-US" dirty="0">
                <a:solidFill>
                  <a:schemeClr val="tx1"/>
                </a:solidFill>
              </a:rPr>
              <a:t> project has three main sections: </a:t>
            </a:r>
          </a:p>
          <a:p>
            <a:pPr lvl="1">
              <a:buFont typeface="Arial" panose="020B0604020202020204" pitchFamily="34" charset="0"/>
              <a:buChar char="•"/>
            </a:pPr>
            <a:r>
              <a:rPr lang="en-US" b="1" i="1" dirty="0">
                <a:solidFill>
                  <a:schemeClr val="tx1"/>
                </a:solidFill>
              </a:rPr>
              <a:t>working tree</a:t>
            </a:r>
            <a:r>
              <a:rPr lang="en-US" dirty="0">
                <a:solidFill>
                  <a:schemeClr val="tx1"/>
                </a:solidFill>
              </a:rPr>
              <a:t> -  a single checkout of one version of the project.</a:t>
            </a:r>
          </a:p>
          <a:p>
            <a:pPr lvl="1">
              <a:buFont typeface="Arial" panose="020B0604020202020204" pitchFamily="34" charset="0"/>
              <a:buChar char="•"/>
            </a:pPr>
            <a:r>
              <a:rPr lang="en-US" b="1" i="1" dirty="0">
                <a:solidFill>
                  <a:schemeClr val="tx1"/>
                </a:solidFill>
              </a:rPr>
              <a:t>staging area </a:t>
            </a:r>
            <a:r>
              <a:rPr lang="en-US" dirty="0">
                <a:solidFill>
                  <a:schemeClr val="tx1"/>
                </a:solidFill>
              </a:rPr>
              <a:t>- a file contained in your </a:t>
            </a:r>
            <a:r>
              <a:rPr lang="en-US" b="1" i="1" dirty="0">
                <a:solidFill>
                  <a:schemeClr val="tx1"/>
                </a:solidFill>
              </a:rPr>
              <a:t>Git</a:t>
            </a:r>
            <a:r>
              <a:rPr lang="en-US" dirty="0">
                <a:solidFill>
                  <a:schemeClr val="tx1"/>
                </a:solidFill>
              </a:rPr>
              <a:t> directory that stores what will go into your next commit.  </a:t>
            </a:r>
          </a:p>
          <a:p>
            <a:pPr lvl="1">
              <a:buFont typeface="Arial" panose="020B0604020202020204" pitchFamily="34" charset="0"/>
              <a:buChar char="•"/>
            </a:pPr>
            <a:r>
              <a:rPr lang="en-US" b="1" i="1" dirty="0">
                <a:solidFill>
                  <a:schemeClr val="tx1"/>
                </a:solidFill>
              </a:rPr>
              <a:t>Git directory </a:t>
            </a:r>
            <a:r>
              <a:rPr lang="en-US" dirty="0">
                <a:solidFill>
                  <a:schemeClr val="tx1"/>
                </a:solidFill>
              </a:rPr>
              <a:t>- where </a:t>
            </a:r>
            <a:r>
              <a:rPr lang="en-US" b="1" i="1" dirty="0">
                <a:solidFill>
                  <a:schemeClr val="tx1"/>
                </a:solidFill>
              </a:rPr>
              <a:t>Git</a:t>
            </a:r>
            <a:r>
              <a:rPr lang="en-US" dirty="0">
                <a:solidFill>
                  <a:schemeClr val="tx1"/>
                </a:solidFill>
              </a:rPr>
              <a:t> stores the metadata and object database for your project.</a:t>
            </a:r>
          </a:p>
          <a:p>
            <a:pPr marL="0">
              <a:buNone/>
            </a:pPr>
            <a:r>
              <a:rPr lang="en-US" dirty="0">
                <a:solidFill>
                  <a:schemeClr val="tx1"/>
                </a:solidFill>
              </a:rPr>
              <a:t>The three </a:t>
            </a:r>
            <a:r>
              <a:rPr lang="en-US" b="1" i="1" dirty="0">
                <a:solidFill>
                  <a:schemeClr val="tx1"/>
                </a:solidFill>
              </a:rPr>
              <a:t>Git</a:t>
            </a:r>
            <a:r>
              <a:rPr lang="en-US" dirty="0">
                <a:solidFill>
                  <a:schemeClr val="tx1"/>
                </a:solidFill>
              </a:rPr>
              <a:t> stages and three Git project sections correlate.</a:t>
            </a:r>
          </a:p>
        </p:txBody>
      </p:sp>
      <p:pic>
        <p:nvPicPr>
          <p:cNvPr id="3074" name="Picture 2" descr="Working tree, staging area, and Git directory.">
            <a:extLst>
              <a:ext uri="{FF2B5EF4-FFF2-40B4-BE49-F238E27FC236}">
                <a16:creationId xmlns:a16="http://schemas.microsoft.com/office/drawing/2014/main" id="{72CB48CE-32B7-406D-9805-580FBEC4C0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6577" y="2864985"/>
            <a:ext cx="4759103" cy="2623456"/>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C93412A-0651-4E91-9FD4-3396B3ECD251}"/>
              </a:ext>
            </a:extLst>
          </p:cNvPr>
          <p:cNvSpPr/>
          <p:nvPr/>
        </p:nvSpPr>
        <p:spPr>
          <a:xfrm>
            <a:off x="7009015" y="3429000"/>
            <a:ext cx="187036" cy="184265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43C7239-0DBE-44A4-BBF5-736A5A21008B}"/>
              </a:ext>
            </a:extLst>
          </p:cNvPr>
          <p:cNvSpPr/>
          <p:nvPr/>
        </p:nvSpPr>
        <p:spPr>
          <a:xfrm>
            <a:off x="8687493" y="3968151"/>
            <a:ext cx="187036" cy="130350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4D38C5C-2845-4A60-B607-5B4A7944E8EF}"/>
              </a:ext>
            </a:extLst>
          </p:cNvPr>
          <p:cNvSpPr/>
          <p:nvPr/>
        </p:nvSpPr>
        <p:spPr>
          <a:xfrm>
            <a:off x="8687493" y="3429000"/>
            <a:ext cx="187036" cy="28380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2123812-2AD5-411B-AC42-4E3CE402CACD}"/>
              </a:ext>
            </a:extLst>
          </p:cNvPr>
          <p:cNvSpPr/>
          <p:nvPr/>
        </p:nvSpPr>
        <p:spPr>
          <a:xfrm>
            <a:off x="10339164" y="3429000"/>
            <a:ext cx="187036" cy="1842655"/>
          </a:xfrm>
          <a:prstGeom prst="rec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611583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{5B3D16BE-15B3-47D8-84CE-9AE21D5E9D1A}tf56160789</Template>
  <TotalTime>0</TotalTime>
  <Words>1145</Words>
  <Application>Microsoft Office PowerPoint</Application>
  <PresentationFormat>Widescreen</PresentationFormat>
  <Paragraphs>101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Bookman Old Style</vt:lpstr>
      <vt:lpstr>Calibri</vt:lpstr>
      <vt:lpstr>Franklin Gothic Book</vt:lpstr>
      <vt:lpstr>1_RetrospectVTI</vt:lpstr>
      <vt:lpstr>Source Control, Git, GitHub</vt:lpstr>
      <vt:lpstr>Version Control is a component of software configuration management. It is the management of all changes to documents, computer programs, large web sites, and other collections of information, over time. </vt:lpstr>
      <vt:lpstr>VCS (Version Control Management) https://en.wikipedia.org/wiki/Version_control</vt:lpstr>
      <vt:lpstr>DVCS (Distributed VCS) https://www.teamstudio.com/blog/distributed-vs-centralized-version-control-systems-for-lotus-notes https://homes.cs.washington.edu/~mernst/advice/version-control.html</vt:lpstr>
      <vt:lpstr>CVCS (Centralized Version Control System) https://www.teamstudio.com/blog/distributed-vs-centralized-version-control-systems-for-lotus-notes https://homes.cs.washington.edu/~mernst/advice/version-control.html</vt:lpstr>
      <vt:lpstr>Git - A History https://git-scm.com/ https://git-scm.com/book/en/v2/Getting-Started-A-Short-History-of-Git</vt:lpstr>
      <vt:lpstr>How Git works https://git-scm.com/book/en/v2/Getting-Started-What-is-Git%3F</vt:lpstr>
      <vt:lpstr>How Git works https://git-scm.com/book/en/v2/Getting-Started-What-is-Git%3F</vt:lpstr>
      <vt:lpstr>How Git works https://git-scm.com/book/en/v2/Getting-Started-What-is-Git%3F</vt:lpstr>
      <vt:lpstr>Git and bash Basic Commands https://git-scm.com/book/en/v2/Getting-Started-First-Time-Git-Setup</vt:lpstr>
      <vt:lpstr>No-Conflicts Github LifeCycle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2020-02-23T00:09:20Z</dcterms:created>
  <dcterms:modified xsi:type="dcterms:W3CDTF">2023-05-08T16:38:16Z</dcterms:modified>
</cp:coreProperties>
</file>