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82" r:id="rId5"/>
    <p:sldId id="278" r:id="rId6"/>
    <p:sldId id="279" r:id="rId7"/>
    <p:sldId id="280" r:id="rId8"/>
    <p:sldId id="281"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62" autoAdjust="0"/>
    <p:restoredTop sz="94649" autoAdjust="0"/>
  </p:normalViewPr>
  <p:slideViewPr>
    <p:cSldViewPr snapToGrid="0">
      <p:cViewPr varScale="1">
        <p:scale>
          <a:sx n="79" d="100"/>
          <a:sy n="79" d="100"/>
        </p:scale>
        <p:origin x="874" y="41"/>
      </p:cViewPr>
      <p:guideLst/>
    </p:cSldViewPr>
  </p:slideViewPr>
  <p:outlineViewPr>
    <p:cViewPr>
      <p:scale>
        <a:sx n="33" d="100"/>
        <a:sy n="33" d="100"/>
      </p:scale>
      <p:origin x="0" y="-232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5/22/2023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pcmag.com/how-to/what-is-dns-how-it-works-domain-name-syste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windows-server/networking/dns/dns-top?source=docs" TargetMode="External"/><Relationship Id="rId2" Type="http://schemas.openxmlformats.org/officeDocument/2006/relationships/hyperlink" Target="https://en.wikipedia.org/wiki/Domain_Name_System"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hyperlink" Target="https://www.cloudns.net/blog/dns-history-creation-fir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loudflare.com/learning/dns/what-is-d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mozilla.org/en-US/docs/Web/HTTP/Content_negoti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mozilla.org/en-US/docs/Web/HTTP/Content_negotiation#the_accept_header" TargetMode="External"/><Relationship Id="rId2" Type="http://schemas.openxmlformats.org/officeDocument/2006/relationships/hyperlink" Target="https://developer.mozilla.org/en-US/docs/Web/HTTP/Content_negotiation"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TP/Content_negotiation#the_accept-encoding_header" TargetMode="External"/><Relationship Id="rId5" Type="http://schemas.openxmlformats.org/officeDocument/2006/relationships/hyperlink" Target="https://developer.mozilla.org/en-US/docs/Web/HTTP/Content_negotiation#the_accept-language_header" TargetMode="External"/><Relationship Id="rId4" Type="http://schemas.openxmlformats.org/officeDocument/2006/relationships/hyperlink" Target="https://developer.mozilla.org/en-US/docs/Web/HTTP/Headers/Accept-Charse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n-US/docs/Web/HTTP/Content_negotiation" TargetMode="External"/><Relationship Id="rId2" Type="http://schemas.openxmlformats.org/officeDocument/2006/relationships/hyperlink" Target="https://wiki.whatwg.org/wiki/Why_not_conne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architecture/best-practices/api-design" TargetMode="External"/><Relationship Id="rId2" Type="http://schemas.openxmlformats.org/officeDocument/2006/relationships/hyperlink" Target="https://developer.mozilla.org/en-US/docs/Web/HTTP/Overview#HTTP_Messag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solidFill>
                  <a:schemeClr val="tx1"/>
                </a:solidFill>
              </a:rPr>
              <a:t>HTTP </a:t>
            </a:r>
            <a:br>
              <a:rPr lang="en-US" sz="8000" dirty="0">
                <a:solidFill>
                  <a:schemeClr val="tx1"/>
                </a:solidFill>
              </a:rPr>
            </a:br>
            <a:r>
              <a:rPr lang="en-US" sz="8000" dirty="0">
                <a:solidFill>
                  <a:schemeClr val="tx1"/>
                </a:solidFill>
              </a:rPr>
              <a:t>DNS and Content Negotiation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a:latin typeface="+mj-lt"/>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372139" y="0"/>
            <a:ext cx="7564919" cy="4958206"/>
          </a:xfrm>
        </p:spPr>
        <p:txBody>
          <a:bodyPr anchor="ctr">
            <a:noAutofit/>
          </a:bodyPr>
          <a:lstStyle/>
          <a:p>
            <a:r>
              <a:rPr lang="en-US" sz="3200" i="1" dirty="0">
                <a:solidFill>
                  <a:schemeClr val="bg1"/>
                </a:solidFill>
              </a:rPr>
              <a:t>The Domain Name System (DNS) is the system that converts a website domain name (hostname) into numerical values (IP address) so they can be found and loaded into your web browser.</a:t>
            </a:r>
            <a:endParaRPr lang="en-US" sz="1600" i="1" dirty="0">
              <a:solidFill>
                <a:schemeClr val="bg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0" y="4953000"/>
            <a:ext cx="12191999" cy="1905000"/>
          </a:xfrm>
        </p:spPr>
        <p:txBody>
          <a:bodyPr anchor="ctr">
            <a:normAutofit/>
          </a:bodyPr>
          <a:lstStyle/>
          <a:p>
            <a:pPr algn="ctr"/>
            <a:r>
              <a:rPr lang="en-US" sz="1400" dirty="0">
                <a:hlinkClick r:id="rId2"/>
              </a:rPr>
              <a:t>https://www.pcmag.com/how-to/what-is-dns-how-it-works-domain-name-system</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F34CA-1A1E-43D9-8014-BA7683D63338}"/>
              </a:ext>
            </a:extLst>
          </p:cNvPr>
          <p:cNvSpPr>
            <a:spLocks noGrp="1"/>
          </p:cNvSpPr>
          <p:nvPr>
            <p:ph type="title"/>
          </p:nvPr>
        </p:nvSpPr>
        <p:spPr/>
        <p:txBody>
          <a:bodyPr>
            <a:normAutofit/>
          </a:bodyPr>
          <a:lstStyle/>
          <a:p>
            <a:r>
              <a:rPr lang="en-US" dirty="0">
                <a:solidFill>
                  <a:schemeClr val="tx1"/>
                </a:solidFill>
              </a:rPr>
              <a:t>DNS (Domain Name System)</a:t>
            </a:r>
            <a:br>
              <a:rPr lang="en-US" dirty="0"/>
            </a:br>
            <a:r>
              <a:rPr lang="en-US" sz="1400" dirty="0">
                <a:hlinkClick r:id="rId2"/>
              </a:rPr>
              <a:t>https://en.wikipedia.org/wiki/Domain_Name_System</a:t>
            </a:r>
            <a:br>
              <a:rPr lang="en-US" sz="1400" dirty="0"/>
            </a:br>
            <a:r>
              <a:rPr lang="en-US" sz="1400" dirty="0">
                <a:hlinkClick r:id="rId3"/>
              </a:rPr>
              <a:t>https://docs.microsoft.com/en-us/windows-server/networking/dns/dns-top?source=docs</a:t>
            </a:r>
            <a:endParaRPr lang="en-US" dirty="0"/>
          </a:p>
        </p:txBody>
      </p:sp>
      <p:sp>
        <p:nvSpPr>
          <p:cNvPr id="3" name="Content Placeholder 2">
            <a:extLst>
              <a:ext uri="{FF2B5EF4-FFF2-40B4-BE49-F238E27FC236}">
                <a16:creationId xmlns:a16="http://schemas.microsoft.com/office/drawing/2014/main" id="{D30A3E0D-1D30-4418-B7B7-4586B10EBC1E}"/>
              </a:ext>
            </a:extLst>
          </p:cNvPr>
          <p:cNvSpPr>
            <a:spLocks noGrp="1"/>
          </p:cNvSpPr>
          <p:nvPr>
            <p:ph idx="1"/>
          </p:nvPr>
        </p:nvSpPr>
        <p:spPr>
          <a:xfrm>
            <a:off x="1097280" y="1907948"/>
            <a:ext cx="5469810" cy="4501519"/>
          </a:xfrm>
        </p:spPr>
        <p:txBody>
          <a:bodyPr anchor="ctr">
            <a:normAutofit lnSpcReduction="10000"/>
          </a:bodyPr>
          <a:lstStyle/>
          <a:p>
            <a:r>
              <a:rPr lang="en-US" sz="2000" dirty="0">
                <a:solidFill>
                  <a:schemeClr val="tx1"/>
                </a:solidFill>
              </a:rPr>
              <a:t>Domain Name System (DNS) is an industry-standard protocol that makes up TCP/IP. </a:t>
            </a:r>
          </a:p>
          <a:p>
            <a:r>
              <a:rPr lang="en-US" sz="2000" dirty="0">
                <a:solidFill>
                  <a:schemeClr val="tx1"/>
                </a:solidFill>
              </a:rPr>
              <a:t>Together the DNS Client and DNS Server provide computer name-to-IP address mapping name resolution services to computers and users. </a:t>
            </a:r>
          </a:p>
          <a:p>
            <a:r>
              <a:rPr lang="en-US" sz="2000" dirty="0">
                <a:solidFill>
                  <a:schemeClr val="tx1"/>
                </a:solidFill>
              </a:rPr>
              <a:t>The DNS translates domain names (</a:t>
            </a:r>
            <a:r>
              <a:rPr lang="en-US" sz="2000" dirty="0">
                <a:solidFill>
                  <a:srgbClr val="FF0000"/>
                </a:solidFill>
              </a:rPr>
              <a:t>www.revature.com</a:t>
            </a:r>
            <a:r>
              <a:rPr lang="en-US" sz="2000" dirty="0">
                <a:solidFill>
                  <a:schemeClr val="tx1"/>
                </a:solidFill>
              </a:rPr>
              <a:t>) to numerical IP addresses (255.255.255) for locating and identifying computer services and devices over the web.</a:t>
            </a:r>
          </a:p>
          <a:p>
            <a:r>
              <a:rPr lang="en-US" sz="2000" dirty="0">
                <a:solidFill>
                  <a:schemeClr val="tx1"/>
                </a:solidFill>
              </a:rPr>
              <a:t>The DNS also associates identifying data with the unique domain names assigned to each connected entity.</a:t>
            </a:r>
          </a:p>
        </p:txBody>
      </p:sp>
      <p:pic>
        <p:nvPicPr>
          <p:cNvPr id="1026" name="Picture 2" descr="Image result for what is the DNS">
            <a:extLst>
              <a:ext uri="{FF2B5EF4-FFF2-40B4-BE49-F238E27FC236}">
                <a16:creationId xmlns:a16="http://schemas.microsoft.com/office/drawing/2014/main" id="{EBDC80B6-FAD8-4B43-B034-26D53823B9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284" r="19699"/>
          <a:stretch/>
        </p:blipFill>
        <p:spPr bwMode="auto">
          <a:xfrm>
            <a:off x="6875207" y="2108201"/>
            <a:ext cx="3694563" cy="4098234"/>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92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DEE5-1741-FAC6-7CAA-6F98BBC0A5C5}"/>
              </a:ext>
            </a:extLst>
          </p:cNvPr>
          <p:cNvSpPr>
            <a:spLocks noGrp="1"/>
          </p:cNvSpPr>
          <p:nvPr>
            <p:ph type="title"/>
          </p:nvPr>
        </p:nvSpPr>
        <p:spPr/>
        <p:txBody>
          <a:bodyPr>
            <a:normAutofit/>
          </a:bodyPr>
          <a:lstStyle/>
          <a:p>
            <a:r>
              <a:rPr lang="en-US" dirty="0">
                <a:solidFill>
                  <a:schemeClr val="tx1"/>
                </a:solidFill>
              </a:rPr>
              <a:t>DNS: A History</a:t>
            </a:r>
            <a:br>
              <a:rPr lang="en-US" dirty="0">
                <a:solidFill>
                  <a:schemeClr val="tx1"/>
                </a:solidFill>
              </a:rPr>
            </a:br>
            <a:r>
              <a:rPr lang="en-US" sz="1400" dirty="0">
                <a:solidFill>
                  <a:schemeClr val="tx1"/>
                </a:solidFill>
                <a:hlinkClick r:id="rId2"/>
              </a:rPr>
              <a:t>https://www.cloudns.net/blog/dns-history-creation-first/</a:t>
            </a:r>
            <a:endParaRPr lang="en-US" dirty="0">
              <a:solidFill>
                <a:schemeClr val="tx1"/>
              </a:solidFill>
            </a:endParaRPr>
          </a:p>
        </p:txBody>
      </p:sp>
      <p:sp>
        <p:nvSpPr>
          <p:cNvPr id="3" name="Content Placeholder 2">
            <a:extLst>
              <a:ext uri="{FF2B5EF4-FFF2-40B4-BE49-F238E27FC236}">
                <a16:creationId xmlns:a16="http://schemas.microsoft.com/office/drawing/2014/main" id="{3ED868E8-9D82-5DF6-7204-632F31154CAC}"/>
              </a:ext>
            </a:extLst>
          </p:cNvPr>
          <p:cNvSpPr>
            <a:spLocks noGrp="1"/>
          </p:cNvSpPr>
          <p:nvPr>
            <p:ph idx="1"/>
          </p:nvPr>
        </p:nvSpPr>
        <p:spPr/>
        <p:txBody>
          <a:bodyPr/>
          <a:lstStyle/>
          <a:p>
            <a:r>
              <a:rPr lang="en-US" dirty="0">
                <a:solidFill>
                  <a:schemeClr val="tx1"/>
                </a:solidFill>
              </a:rPr>
              <a:t>The technology progress was going so fast, but people were starting to have a severe problem with the bookkeeping. There was no one united network, but rather a system of networks. The need of global solution was strong and here comes the DNS!</a:t>
            </a:r>
          </a:p>
        </p:txBody>
      </p:sp>
    </p:spTree>
    <p:extLst>
      <p:ext uri="{BB962C8B-B14F-4D97-AF65-F5344CB8AC3E}">
        <p14:creationId xmlns:p14="http://schemas.microsoft.com/office/powerpoint/2010/main" val="2984977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CCF8-2A69-41B9-BEE6-00C5A23A55BC}"/>
              </a:ext>
            </a:extLst>
          </p:cNvPr>
          <p:cNvSpPr>
            <a:spLocks noGrp="1"/>
          </p:cNvSpPr>
          <p:nvPr>
            <p:ph type="title"/>
          </p:nvPr>
        </p:nvSpPr>
        <p:spPr/>
        <p:txBody>
          <a:bodyPr>
            <a:normAutofit/>
          </a:bodyPr>
          <a:lstStyle/>
          <a:p>
            <a:r>
              <a:rPr lang="en-US" dirty="0">
                <a:solidFill>
                  <a:schemeClr val="tx1"/>
                </a:solidFill>
              </a:rPr>
              <a:t>Domain Name System</a:t>
            </a:r>
            <a:br>
              <a:rPr lang="en-US" dirty="0">
                <a:solidFill>
                  <a:schemeClr val="tx1"/>
                </a:solidFill>
              </a:rPr>
            </a:br>
            <a:r>
              <a:rPr lang="en-US" sz="1400" dirty="0">
                <a:solidFill>
                  <a:schemeClr val="tx1"/>
                </a:solidFill>
                <a:hlinkClick r:id="rId2"/>
              </a:rPr>
              <a:t>https://www.cloudflare.com/learning/dns/what-is-dns/</a:t>
            </a:r>
            <a:endParaRPr lang="en-US" dirty="0">
              <a:solidFill>
                <a:schemeClr val="tx1"/>
              </a:solidFill>
            </a:endParaRPr>
          </a:p>
        </p:txBody>
      </p:sp>
      <p:sp>
        <p:nvSpPr>
          <p:cNvPr id="3" name="Content Placeholder 2">
            <a:extLst>
              <a:ext uri="{FF2B5EF4-FFF2-40B4-BE49-F238E27FC236}">
                <a16:creationId xmlns:a16="http://schemas.microsoft.com/office/drawing/2014/main" id="{F2F3A2D6-CAC2-4FCD-A369-A2073FDB01FE}"/>
              </a:ext>
            </a:extLst>
          </p:cNvPr>
          <p:cNvSpPr>
            <a:spLocks noGrp="1"/>
          </p:cNvSpPr>
          <p:nvPr>
            <p:ph idx="1"/>
          </p:nvPr>
        </p:nvSpPr>
        <p:spPr>
          <a:xfrm>
            <a:off x="1376570" y="1913283"/>
            <a:ext cx="9779109" cy="1515717"/>
          </a:xfrm>
        </p:spPr>
        <p:txBody>
          <a:bodyPr anchor="ctr">
            <a:normAutofit lnSpcReduction="10000"/>
          </a:bodyPr>
          <a:lstStyle/>
          <a:p>
            <a:r>
              <a:rPr lang="en-US" dirty="0">
                <a:solidFill>
                  <a:schemeClr val="tx1"/>
                </a:solidFill>
              </a:rPr>
              <a:t>Domain Name System (DNS) is one of the industry-standard suite of protocols that comprise TCP/IP, and together the DNS Client and DNS Server provide computer name-to-IP address mapping name resolution services to computers and users.</a:t>
            </a:r>
          </a:p>
          <a:p>
            <a:r>
              <a:rPr lang="en-US" dirty="0">
                <a:solidFill>
                  <a:schemeClr val="tx1"/>
                </a:solidFill>
              </a:rPr>
              <a:t>There are 4 DNS servers used to look up a domain name.</a:t>
            </a:r>
          </a:p>
        </p:txBody>
      </p:sp>
      <p:graphicFrame>
        <p:nvGraphicFramePr>
          <p:cNvPr id="4" name="Table 4">
            <a:extLst>
              <a:ext uri="{FF2B5EF4-FFF2-40B4-BE49-F238E27FC236}">
                <a16:creationId xmlns:a16="http://schemas.microsoft.com/office/drawing/2014/main" id="{09868400-6343-4FDE-BDC9-FB80B68278BD}"/>
              </a:ext>
            </a:extLst>
          </p:cNvPr>
          <p:cNvGraphicFramePr>
            <a:graphicFrameLocks noGrp="1"/>
          </p:cNvGraphicFramePr>
          <p:nvPr>
            <p:extLst>
              <p:ext uri="{D42A27DB-BD31-4B8C-83A1-F6EECF244321}">
                <p14:modId xmlns:p14="http://schemas.microsoft.com/office/powerpoint/2010/main" val="424568073"/>
              </p:ext>
            </p:extLst>
          </p:nvPr>
        </p:nvGraphicFramePr>
        <p:xfrm>
          <a:off x="1097280" y="3429000"/>
          <a:ext cx="10027921" cy="2865120"/>
        </p:xfrm>
        <a:graphic>
          <a:graphicData uri="http://schemas.openxmlformats.org/drawingml/2006/table">
            <a:tbl>
              <a:tblPr firstRow="1" bandRow="1">
                <a:tableStyleId>{5C22544A-7EE6-4342-B048-85BDC9FD1C3A}</a:tableStyleId>
              </a:tblPr>
              <a:tblGrid>
                <a:gridCol w="2411544">
                  <a:extLst>
                    <a:ext uri="{9D8B030D-6E8A-4147-A177-3AD203B41FA5}">
                      <a16:colId xmlns:a16="http://schemas.microsoft.com/office/drawing/2014/main" val="1131321173"/>
                    </a:ext>
                  </a:extLst>
                </a:gridCol>
                <a:gridCol w="5795325">
                  <a:extLst>
                    <a:ext uri="{9D8B030D-6E8A-4147-A177-3AD203B41FA5}">
                      <a16:colId xmlns:a16="http://schemas.microsoft.com/office/drawing/2014/main" val="2987918954"/>
                    </a:ext>
                  </a:extLst>
                </a:gridCol>
                <a:gridCol w="1821052">
                  <a:extLst>
                    <a:ext uri="{9D8B030D-6E8A-4147-A177-3AD203B41FA5}">
                      <a16:colId xmlns:a16="http://schemas.microsoft.com/office/drawing/2014/main" val="2884329996"/>
                    </a:ext>
                  </a:extLst>
                </a:gridCol>
              </a:tblGrid>
              <a:tr h="186193">
                <a:tc>
                  <a:txBody>
                    <a:bodyPr/>
                    <a:lstStyle/>
                    <a:p>
                      <a:pPr algn="ctr"/>
                      <a:r>
                        <a:rPr lang="en-US" sz="1800" dirty="0"/>
                        <a:t>Name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1800" dirty="0"/>
                        <a:t>Purpose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1800" dirty="0"/>
                        <a:t>Analogy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418859929"/>
                  </a:ext>
                </a:extLst>
              </a:tr>
              <a:tr h="355600">
                <a:tc>
                  <a:txBody>
                    <a:bodyPr/>
                    <a:lstStyle/>
                    <a:p>
                      <a:r>
                        <a:rPr lang="en-US" sz="1600" dirty="0"/>
                        <a:t>DNS </a:t>
                      </a:r>
                      <a:r>
                        <a:rPr lang="en-US" sz="1600" dirty="0" err="1"/>
                        <a:t>Recursor</a:t>
                      </a:r>
                      <a:endParaRPr lang="en-US" sz="16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dirty="0"/>
                        <a:t>A server that receives queries from client machines through a web browser. It then makes additional requests to satisfy the client’s DNS query.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dirty="0"/>
                        <a:t>A librarian that shows you the card catalog of books.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358384378"/>
                  </a:ext>
                </a:extLst>
              </a:tr>
              <a:tr h="370840">
                <a:tc>
                  <a:txBody>
                    <a:bodyPr/>
                    <a:lstStyle/>
                    <a:p>
                      <a:r>
                        <a:rPr lang="en-US" sz="1600" dirty="0"/>
                        <a:t>Root Nameserver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dirty="0"/>
                        <a:t>The first step in translating human-readable hostnames into IP addresses. It serves as a reference to other more specific locations.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dirty="0"/>
                        <a:t>The card catalog.</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613192777"/>
                  </a:ext>
                </a:extLst>
              </a:tr>
              <a:tr h="370840">
                <a:tc>
                  <a:txBody>
                    <a:bodyPr/>
                    <a:lstStyle/>
                    <a:p>
                      <a:r>
                        <a:rPr lang="en-US" sz="1600" dirty="0"/>
                        <a:t>TLD Nameserver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b="0" i="0" kern="1200" dirty="0">
                          <a:solidFill>
                            <a:schemeClr val="dk1"/>
                          </a:solidFill>
                          <a:effectLst/>
                          <a:latin typeface="+mn-lt"/>
                          <a:ea typeface="+mn-ea"/>
                          <a:cs typeface="+mn-cs"/>
                        </a:rPr>
                        <a:t>The </a:t>
                      </a:r>
                      <a:r>
                        <a:rPr lang="en-US" sz="1400" b="1" i="0" kern="1200" dirty="0">
                          <a:solidFill>
                            <a:schemeClr val="dk1"/>
                          </a:solidFill>
                          <a:effectLst/>
                          <a:latin typeface="+mn-lt"/>
                          <a:ea typeface="+mn-ea"/>
                          <a:cs typeface="+mn-cs"/>
                        </a:rPr>
                        <a:t>Top-Level Domain </a:t>
                      </a:r>
                      <a:r>
                        <a:rPr lang="en-US" sz="1400" b="0" i="0" kern="1200" dirty="0">
                          <a:solidFill>
                            <a:schemeClr val="dk1"/>
                          </a:solidFill>
                          <a:effectLst/>
                          <a:latin typeface="+mn-lt"/>
                          <a:ea typeface="+mn-ea"/>
                          <a:cs typeface="+mn-cs"/>
                        </a:rPr>
                        <a:t>server hosts the last portion of a hostname. For example, in Revature.com, the TLD server is “com”).</a:t>
                      </a:r>
                      <a:endParaRPr lang="en-US" sz="14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 specific shelf of books in the library.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208621401"/>
                  </a:ext>
                </a:extLst>
              </a:tr>
              <a:tr h="370840">
                <a:tc>
                  <a:txBody>
                    <a:bodyPr/>
                    <a:lstStyle/>
                    <a:p>
                      <a:r>
                        <a:rPr lang="en-US" sz="1600" dirty="0"/>
                        <a:t>Authoritative Nameserver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dirty="0"/>
                        <a:t>The last stop in the nameserver query. If it has access to the requested record, it will return the IP address for the requested hostname back to the DNS </a:t>
                      </a:r>
                      <a:r>
                        <a:rPr lang="en-US" sz="1400" dirty="0" err="1"/>
                        <a:t>Recursor</a:t>
                      </a:r>
                      <a:r>
                        <a:rPr lang="en-US" sz="1400" dirty="0"/>
                        <a:t> (the librarian) that made the initial request.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dirty="0"/>
                        <a:t>The number on the book spine.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231309642"/>
                  </a:ext>
                </a:extLst>
              </a:tr>
            </a:tbl>
          </a:graphicData>
        </a:graphic>
      </p:graphicFrame>
    </p:spTree>
    <p:extLst>
      <p:ext uri="{BB962C8B-B14F-4D97-AF65-F5344CB8AC3E}">
        <p14:creationId xmlns:p14="http://schemas.microsoft.com/office/powerpoint/2010/main" val="719541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9CED-47FD-422B-96E4-F101D0B7ED02}"/>
              </a:ext>
            </a:extLst>
          </p:cNvPr>
          <p:cNvSpPr>
            <a:spLocks noGrp="1"/>
          </p:cNvSpPr>
          <p:nvPr>
            <p:ph type="title"/>
          </p:nvPr>
        </p:nvSpPr>
        <p:spPr/>
        <p:txBody>
          <a:bodyPr>
            <a:normAutofit/>
          </a:bodyPr>
          <a:lstStyle/>
          <a:p>
            <a:r>
              <a:rPr lang="en-US" dirty="0">
                <a:solidFill>
                  <a:schemeClr val="tx1"/>
                </a:solidFill>
              </a:rPr>
              <a:t>Content negotiation</a:t>
            </a:r>
            <a:br>
              <a:rPr lang="en-US" dirty="0">
                <a:solidFill>
                  <a:schemeClr val="tx1"/>
                </a:solidFill>
              </a:rPr>
            </a:br>
            <a:r>
              <a:rPr lang="en-US" sz="1400" dirty="0">
                <a:solidFill>
                  <a:schemeClr val="tx1"/>
                </a:solidFill>
                <a:hlinkClick r:id="rId2"/>
              </a:rPr>
              <a:t>https://developer.mozilla.org/en-US/docs/Web/HTTP/Content_negotiation</a:t>
            </a:r>
            <a:endParaRPr lang="en-US" dirty="0">
              <a:solidFill>
                <a:schemeClr val="tx1"/>
              </a:solidFill>
            </a:endParaRPr>
          </a:p>
        </p:txBody>
      </p:sp>
      <p:sp>
        <p:nvSpPr>
          <p:cNvPr id="3" name="Content Placeholder 2">
            <a:extLst>
              <a:ext uri="{FF2B5EF4-FFF2-40B4-BE49-F238E27FC236}">
                <a16:creationId xmlns:a16="http://schemas.microsoft.com/office/drawing/2014/main" id="{112CD79E-E189-42F8-9BE1-158120C088E0}"/>
              </a:ext>
            </a:extLst>
          </p:cNvPr>
          <p:cNvSpPr>
            <a:spLocks noGrp="1"/>
          </p:cNvSpPr>
          <p:nvPr>
            <p:ph idx="1"/>
          </p:nvPr>
        </p:nvSpPr>
        <p:spPr>
          <a:xfrm>
            <a:off x="1097280" y="1913108"/>
            <a:ext cx="10058400" cy="1346460"/>
          </a:xfrm>
        </p:spPr>
        <p:txBody>
          <a:bodyPr anchor="ctr">
            <a:normAutofit/>
          </a:bodyPr>
          <a:lstStyle/>
          <a:p>
            <a:r>
              <a:rPr lang="en-US" dirty="0">
                <a:solidFill>
                  <a:schemeClr val="tx1"/>
                </a:solidFill>
              </a:rPr>
              <a:t>In HTTP, </a:t>
            </a:r>
            <a:r>
              <a:rPr lang="en-US" b="1" i="1" dirty="0">
                <a:solidFill>
                  <a:schemeClr val="tx1"/>
                </a:solidFill>
              </a:rPr>
              <a:t>content negotiation </a:t>
            </a:r>
            <a:r>
              <a:rPr lang="en-US" dirty="0">
                <a:solidFill>
                  <a:schemeClr val="tx1"/>
                </a:solidFill>
              </a:rPr>
              <a:t>is the mechanism that is used for serving different representations of a resource at the same URI so that the user agent can specify which is best suited for the user (which language, which image format, or which content encoding).</a:t>
            </a:r>
          </a:p>
        </p:txBody>
      </p:sp>
      <p:pic>
        <p:nvPicPr>
          <p:cNvPr id="1026" name="Picture 2">
            <a:extLst>
              <a:ext uri="{FF2B5EF4-FFF2-40B4-BE49-F238E27FC236}">
                <a16:creationId xmlns:a16="http://schemas.microsoft.com/office/drawing/2014/main" id="{5C6BEF05-5223-437A-A251-103550535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192" y="3429000"/>
            <a:ext cx="6022488" cy="2505884"/>
          </a:xfrm>
          <a:prstGeom prst="rect">
            <a:avLst/>
          </a:prstGeom>
          <a:solidFill>
            <a:schemeClr val="bg1"/>
          </a:solidFill>
          <a:ln w="25400">
            <a:solidFill>
              <a:schemeClr val="accent2"/>
            </a:solidFill>
          </a:ln>
        </p:spPr>
      </p:pic>
      <p:sp>
        <p:nvSpPr>
          <p:cNvPr id="6" name="TextBox 5">
            <a:extLst>
              <a:ext uri="{FF2B5EF4-FFF2-40B4-BE49-F238E27FC236}">
                <a16:creationId xmlns:a16="http://schemas.microsoft.com/office/drawing/2014/main" id="{384F7FFB-3D78-4109-B404-F6A1D9A60A48}"/>
              </a:ext>
            </a:extLst>
          </p:cNvPr>
          <p:cNvSpPr txBox="1"/>
          <p:nvPr/>
        </p:nvSpPr>
        <p:spPr>
          <a:xfrm>
            <a:off x="1097280" y="3039035"/>
            <a:ext cx="3958814" cy="3356385"/>
          </a:xfrm>
          <a:prstGeom prst="rect">
            <a:avLst/>
          </a:prstGeom>
          <a:noFill/>
        </p:spPr>
        <p:txBody>
          <a:bodyPr wrap="square" anchor="ctr">
            <a:normAutofit/>
          </a:bodyPr>
          <a:lstStyle/>
          <a:p>
            <a:r>
              <a:rPr lang="en-US" sz="1900" dirty="0"/>
              <a:t>The client requests a resource using its URL. The server uses this URL to choose one of the variants (representations) it provides to return. The overall resource and each representation have a specific URL. How a specific representation is chosen when the resource is called is determined by </a:t>
            </a:r>
            <a:r>
              <a:rPr lang="en-US" sz="1900" b="1" i="1" dirty="0"/>
              <a:t>content negotiation</a:t>
            </a:r>
            <a:r>
              <a:rPr lang="en-US" sz="1900" dirty="0"/>
              <a:t>. </a:t>
            </a:r>
          </a:p>
        </p:txBody>
      </p:sp>
    </p:spTree>
    <p:extLst>
      <p:ext uri="{BB962C8B-B14F-4D97-AF65-F5344CB8AC3E}">
        <p14:creationId xmlns:p14="http://schemas.microsoft.com/office/powerpoint/2010/main" val="1287506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8CF6-62FD-43C0-8A8F-0BD264E7516A}"/>
              </a:ext>
            </a:extLst>
          </p:cNvPr>
          <p:cNvSpPr>
            <a:spLocks noGrp="1"/>
          </p:cNvSpPr>
          <p:nvPr>
            <p:ph type="title"/>
          </p:nvPr>
        </p:nvSpPr>
        <p:spPr>
          <a:xfrm>
            <a:off x="1097279" y="286603"/>
            <a:ext cx="10997444" cy="1450757"/>
          </a:xfrm>
        </p:spPr>
        <p:txBody>
          <a:bodyPr>
            <a:normAutofit/>
          </a:bodyPr>
          <a:lstStyle/>
          <a:p>
            <a:r>
              <a:rPr lang="en-US" sz="5200" dirty="0">
                <a:solidFill>
                  <a:schemeClr val="tx1"/>
                </a:solidFill>
              </a:rPr>
              <a:t>Types of Content Negotiation</a:t>
            </a:r>
            <a:br>
              <a:rPr lang="en-US" dirty="0"/>
            </a:br>
            <a:r>
              <a:rPr lang="en-US" sz="1400" dirty="0">
                <a:hlinkClick r:id="rId2"/>
              </a:rPr>
              <a:t>https://developer.mozilla.org/en-US/docs/Web/HTTP/Content_negotiation</a:t>
            </a:r>
            <a:endParaRPr lang="en-US" dirty="0"/>
          </a:p>
        </p:txBody>
      </p:sp>
      <p:sp>
        <p:nvSpPr>
          <p:cNvPr id="3" name="Content Placeholder 2">
            <a:extLst>
              <a:ext uri="{FF2B5EF4-FFF2-40B4-BE49-F238E27FC236}">
                <a16:creationId xmlns:a16="http://schemas.microsoft.com/office/drawing/2014/main" id="{43A9B89E-46FE-45DA-BFEA-5D4E23C56B5D}"/>
              </a:ext>
            </a:extLst>
          </p:cNvPr>
          <p:cNvSpPr>
            <a:spLocks noGrp="1"/>
          </p:cNvSpPr>
          <p:nvPr>
            <p:ph idx="1"/>
          </p:nvPr>
        </p:nvSpPr>
        <p:spPr>
          <a:xfrm>
            <a:off x="1097280" y="1913106"/>
            <a:ext cx="10058400" cy="1948890"/>
          </a:xfrm>
        </p:spPr>
        <p:txBody>
          <a:bodyPr anchor="ctr">
            <a:normAutofit lnSpcReduction="10000"/>
          </a:bodyPr>
          <a:lstStyle/>
          <a:p>
            <a:pPr>
              <a:lnSpc>
                <a:spcPct val="100000"/>
              </a:lnSpc>
            </a:pPr>
            <a:r>
              <a:rPr lang="en-US" dirty="0">
                <a:solidFill>
                  <a:schemeClr val="tx1"/>
                </a:solidFill>
              </a:rPr>
              <a:t>HTTP headers provide “Proactive” content negotiation. This is the standard method, is server-driven, and has many types.</a:t>
            </a:r>
          </a:p>
          <a:p>
            <a:pPr>
              <a:lnSpc>
                <a:spcPct val="100000"/>
              </a:lnSpc>
            </a:pPr>
            <a:r>
              <a:rPr lang="en-US" dirty="0">
                <a:solidFill>
                  <a:schemeClr val="tx1"/>
                </a:solidFill>
              </a:rPr>
              <a:t>The browser sends several HTTP headers along with the URL with every request. Headers describe the preferences of the user. The server chooses the best content to serve to the client. If it cannot provide a suitable resource, as a fallback it might respond with 406 (Not Acceptable) or 415 (Unsupported Media Type) and set headers for the types of media that it supports.</a:t>
            </a:r>
          </a:p>
        </p:txBody>
      </p:sp>
      <p:graphicFrame>
        <p:nvGraphicFramePr>
          <p:cNvPr id="4" name="Table 4">
            <a:extLst>
              <a:ext uri="{FF2B5EF4-FFF2-40B4-BE49-F238E27FC236}">
                <a16:creationId xmlns:a16="http://schemas.microsoft.com/office/drawing/2014/main" id="{6522A197-3C24-4C91-84BF-A486F9509189}"/>
              </a:ext>
            </a:extLst>
          </p:cNvPr>
          <p:cNvGraphicFramePr>
            <a:graphicFrameLocks noGrp="1"/>
          </p:cNvGraphicFramePr>
          <p:nvPr>
            <p:extLst>
              <p:ext uri="{D42A27DB-BD31-4B8C-83A1-F6EECF244321}">
                <p14:modId xmlns:p14="http://schemas.microsoft.com/office/powerpoint/2010/main" val="2155946130"/>
              </p:ext>
            </p:extLst>
          </p:nvPr>
        </p:nvGraphicFramePr>
        <p:xfrm>
          <a:off x="1097279" y="3942678"/>
          <a:ext cx="10058400" cy="2663208"/>
        </p:xfrm>
        <a:graphic>
          <a:graphicData uri="http://schemas.openxmlformats.org/drawingml/2006/table">
            <a:tbl>
              <a:tblPr firstRow="1" bandRow="1">
                <a:tableStyleId>{5C22544A-7EE6-4342-B048-85BDC9FD1C3A}</a:tableStyleId>
              </a:tblPr>
              <a:tblGrid>
                <a:gridCol w="2524214">
                  <a:extLst>
                    <a:ext uri="{9D8B030D-6E8A-4147-A177-3AD203B41FA5}">
                      <a16:colId xmlns:a16="http://schemas.microsoft.com/office/drawing/2014/main" val="2616072772"/>
                    </a:ext>
                  </a:extLst>
                </a:gridCol>
                <a:gridCol w="7534186">
                  <a:extLst>
                    <a:ext uri="{9D8B030D-6E8A-4147-A177-3AD203B41FA5}">
                      <a16:colId xmlns:a16="http://schemas.microsoft.com/office/drawing/2014/main" val="3050005830"/>
                    </a:ext>
                  </a:extLst>
                </a:gridCol>
              </a:tblGrid>
              <a:tr h="502630">
                <a:tc>
                  <a:txBody>
                    <a:bodyPr/>
                    <a:lstStyle/>
                    <a:p>
                      <a:pPr algn="ctr"/>
                      <a:r>
                        <a:rPr lang="en-US" sz="2400" dirty="0"/>
                        <a:t>Header</a:t>
                      </a:r>
                    </a:p>
                  </a:txBody>
                  <a:tcPr anchor="ctr"/>
                </a:tc>
                <a:tc>
                  <a:txBody>
                    <a:bodyPr/>
                    <a:lstStyle/>
                    <a:p>
                      <a:pPr algn="ctr"/>
                      <a:r>
                        <a:rPr lang="en-US" sz="2400" dirty="0"/>
                        <a:t>Purpose</a:t>
                      </a:r>
                    </a:p>
                  </a:txBody>
                  <a:tcPr anchor="ctr"/>
                </a:tc>
                <a:extLst>
                  <a:ext uri="{0D108BD9-81ED-4DB2-BD59-A6C34878D82A}">
                    <a16:rowId xmlns:a16="http://schemas.microsoft.com/office/drawing/2014/main" val="420273172"/>
                  </a:ext>
                </a:extLst>
              </a:tr>
              <a:tr h="594650">
                <a:tc>
                  <a:txBody>
                    <a:bodyPr/>
                    <a:lstStyle/>
                    <a:p>
                      <a:r>
                        <a:rPr lang="en-US" sz="1600" dirty="0">
                          <a:hlinkClick r:id="rId3"/>
                        </a:rPr>
                        <a:t>Accept</a:t>
                      </a:r>
                      <a:endParaRPr lang="en-US" sz="1600" dirty="0"/>
                    </a:p>
                  </a:txBody>
                  <a:tcPr anchor="ctr"/>
                </a:tc>
                <a:tc>
                  <a:txBody>
                    <a:bodyPr/>
                    <a:lstStyle/>
                    <a:p>
                      <a:r>
                        <a:rPr lang="en-US" sz="1600" dirty="0">
                          <a:solidFill>
                            <a:schemeClr val="tx1"/>
                          </a:solidFill>
                        </a:rPr>
                        <a:t>Negotiation by format. A </a:t>
                      </a:r>
                      <a:r>
                        <a:rPr lang="en-US" sz="1600" b="0" i="0" kern="1200" dirty="0">
                          <a:solidFill>
                            <a:schemeClr val="tx1"/>
                          </a:solidFill>
                          <a:effectLst/>
                          <a:latin typeface="+mn-lt"/>
                          <a:ea typeface="+mn-ea"/>
                          <a:cs typeface="+mn-cs"/>
                        </a:rPr>
                        <a:t>comma-separated list of MIME types the client can process.</a:t>
                      </a:r>
                      <a:endParaRPr lang="en-US" sz="1600" dirty="0">
                        <a:solidFill>
                          <a:schemeClr val="tx1"/>
                        </a:solidFill>
                      </a:endParaRPr>
                    </a:p>
                  </a:txBody>
                  <a:tcPr anchor="ctr"/>
                </a:tc>
                <a:extLst>
                  <a:ext uri="{0D108BD9-81ED-4DB2-BD59-A6C34878D82A}">
                    <a16:rowId xmlns:a16="http://schemas.microsoft.com/office/drawing/2014/main" val="843674925"/>
                  </a:ext>
                </a:extLst>
              </a:tr>
              <a:tr h="536427">
                <a:tc>
                  <a:txBody>
                    <a:bodyPr/>
                    <a:lstStyle/>
                    <a:p>
                      <a:r>
                        <a:rPr lang="en-US" sz="1600" dirty="0">
                          <a:hlinkClick r:id="rId4"/>
                        </a:rPr>
                        <a:t>Accept-Charset</a:t>
                      </a:r>
                      <a:endParaRPr lang="en-US" sz="1600" dirty="0"/>
                    </a:p>
                  </a:txBody>
                  <a:tcPr anchor="ctr"/>
                </a:tc>
                <a:tc>
                  <a:txBody>
                    <a:bodyPr/>
                    <a:lstStyle/>
                    <a:p>
                      <a:r>
                        <a:rPr lang="en-US" sz="1600" dirty="0">
                          <a:solidFill>
                            <a:schemeClr val="tx1"/>
                          </a:solidFill>
                        </a:rPr>
                        <a:t>Negotiation by character encoding. Tells what char characters are supported by the browser.</a:t>
                      </a:r>
                    </a:p>
                  </a:txBody>
                  <a:tcPr anchor="ctr"/>
                </a:tc>
                <a:extLst>
                  <a:ext uri="{0D108BD9-81ED-4DB2-BD59-A6C34878D82A}">
                    <a16:rowId xmlns:a16="http://schemas.microsoft.com/office/drawing/2014/main" val="3784297156"/>
                  </a:ext>
                </a:extLst>
              </a:tr>
              <a:tr h="407688">
                <a:tc>
                  <a:txBody>
                    <a:bodyPr/>
                    <a:lstStyle/>
                    <a:p>
                      <a:r>
                        <a:rPr lang="en-US" sz="1600" dirty="0">
                          <a:hlinkClick r:id="rId5"/>
                        </a:rPr>
                        <a:t>Accept-Language</a:t>
                      </a:r>
                      <a:endParaRPr lang="en-US" sz="1600" dirty="0"/>
                    </a:p>
                  </a:txBody>
                  <a:tcPr anchor="ctr"/>
                </a:tc>
                <a:tc>
                  <a:txBody>
                    <a:bodyPr/>
                    <a:lstStyle/>
                    <a:p>
                      <a:r>
                        <a:rPr lang="en-US" sz="1600" dirty="0">
                          <a:solidFill>
                            <a:schemeClr val="tx1"/>
                          </a:solidFill>
                        </a:rPr>
                        <a:t>Negotiation by natural language. Indicates users’ language preference.</a:t>
                      </a:r>
                    </a:p>
                  </a:txBody>
                  <a:tcPr anchor="ctr"/>
                </a:tc>
                <a:extLst>
                  <a:ext uri="{0D108BD9-81ED-4DB2-BD59-A6C34878D82A}">
                    <a16:rowId xmlns:a16="http://schemas.microsoft.com/office/drawing/2014/main" val="292453896"/>
                  </a:ext>
                </a:extLst>
              </a:tr>
              <a:tr h="407688">
                <a:tc>
                  <a:txBody>
                    <a:bodyPr/>
                    <a:lstStyle/>
                    <a:p>
                      <a:r>
                        <a:rPr lang="en-US" sz="1600" dirty="0">
                          <a:hlinkClick r:id="rId6"/>
                        </a:rPr>
                        <a:t>Accept-Encoding</a:t>
                      </a:r>
                      <a:endParaRPr lang="en-US" sz="1600" dirty="0"/>
                    </a:p>
                  </a:txBody>
                  <a:tcPr anchor="ctr"/>
                </a:tc>
                <a:tc>
                  <a:txBody>
                    <a:bodyPr/>
                    <a:lstStyle/>
                    <a:p>
                      <a:r>
                        <a:rPr lang="en-US" sz="1600" dirty="0">
                          <a:solidFill>
                            <a:schemeClr val="tx1"/>
                          </a:solidFill>
                        </a:rPr>
                        <a:t>Negotiation by compression.</a:t>
                      </a:r>
                      <a:r>
                        <a:rPr lang="en-US" sz="1600" b="0" i="0" kern="1200" dirty="0">
                          <a:solidFill>
                            <a:schemeClr val="tx1"/>
                          </a:solidFill>
                          <a:effectLst/>
                          <a:latin typeface="+mn-lt"/>
                          <a:ea typeface="+mn-ea"/>
                          <a:cs typeface="+mn-cs"/>
                        </a:rPr>
                        <a:t> Defines the acceptable content-encoding compressions. This is for optimization. Ex. </a:t>
                      </a:r>
                      <a:r>
                        <a:rPr lang="en-US" sz="1600" b="0" i="0" kern="1200" dirty="0" err="1">
                          <a:solidFill>
                            <a:schemeClr val="tx1"/>
                          </a:solidFill>
                          <a:effectLst/>
                          <a:latin typeface="+mn-lt"/>
                          <a:ea typeface="+mn-ea"/>
                          <a:cs typeface="+mn-cs"/>
                        </a:rPr>
                        <a:t>br</a:t>
                      </a:r>
                      <a:r>
                        <a:rPr lang="en-US" sz="1600" b="0" i="0" kern="1200" dirty="0">
                          <a:solidFill>
                            <a:schemeClr val="tx1"/>
                          </a:solidFill>
                          <a:effectLst/>
                          <a:latin typeface="+mn-lt"/>
                          <a:ea typeface="+mn-ea"/>
                          <a:cs typeface="+mn-cs"/>
                        </a:rPr>
                        <a:t>, </a:t>
                      </a:r>
                      <a:r>
                        <a:rPr lang="en-US" sz="1600" b="0" i="0" kern="1200" dirty="0" err="1">
                          <a:solidFill>
                            <a:schemeClr val="tx1"/>
                          </a:solidFill>
                          <a:effectLst/>
                          <a:latin typeface="+mn-lt"/>
                          <a:ea typeface="+mn-ea"/>
                          <a:cs typeface="+mn-cs"/>
                        </a:rPr>
                        <a:t>gzip;q</a:t>
                      </a:r>
                      <a:r>
                        <a:rPr lang="en-US" sz="1600" b="0" i="0" kern="1200" dirty="0">
                          <a:solidFill>
                            <a:schemeClr val="tx1"/>
                          </a:solidFill>
                          <a:effectLst/>
                          <a:latin typeface="+mn-lt"/>
                          <a:ea typeface="+mn-ea"/>
                          <a:cs typeface="+mn-cs"/>
                        </a:rPr>
                        <a:t>=0.8</a:t>
                      </a:r>
                      <a:endParaRPr lang="en-US" sz="1600" dirty="0">
                        <a:solidFill>
                          <a:schemeClr val="tx1"/>
                        </a:solidFill>
                      </a:endParaRPr>
                    </a:p>
                  </a:txBody>
                  <a:tcPr anchor="ctr"/>
                </a:tc>
                <a:extLst>
                  <a:ext uri="{0D108BD9-81ED-4DB2-BD59-A6C34878D82A}">
                    <a16:rowId xmlns:a16="http://schemas.microsoft.com/office/drawing/2014/main" val="2816970281"/>
                  </a:ext>
                </a:extLst>
              </a:tr>
            </a:tbl>
          </a:graphicData>
        </a:graphic>
      </p:graphicFrame>
    </p:spTree>
    <p:extLst>
      <p:ext uri="{BB962C8B-B14F-4D97-AF65-F5344CB8AC3E}">
        <p14:creationId xmlns:p14="http://schemas.microsoft.com/office/powerpoint/2010/main" val="2239638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8CF6-62FD-43C0-8A8F-0BD264E7516A}"/>
              </a:ext>
            </a:extLst>
          </p:cNvPr>
          <p:cNvSpPr>
            <a:spLocks noGrp="1"/>
          </p:cNvSpPr>
          <p:nvPr>
            <p:ph type="title"/>
          </p:nvPr>
        </p:nvSpPr>
        <p:spPr>
          <a:xfrm>
            <a:off x="1097279" y="286603"/>
            <a:ext cx="10997444" cy="1450757"/>
          </a:xfrm>
        </p:spPr>
        <p:txBody>
          <a:bodyPr>
            <a:normAutofit fontScale="90000"/>
          </a:bodyPr>
          <a:lstStyle/>
          <a:p>
            <a:r>
              <a:rPr lang="en-US" sz="5200" dirty="0">
                <a:solidFill>
                  <a:schemeClr val="tx1"/>
                </a:solidFill>
              </a:rPr>
              <a:t>Drawbacks of Content Negotiation</a:t>
            </a:r>
            <a:br>
              <a:rPr lang="en-US" dirty="0"/>
            </a:br>
            <a:r>
              <a:rPr lang="en-US" sz="1600" dirty="0">
                <a:hlinkClick r:id="rId2"/>
              </a:rPr>
              <a:t>https://wiki.whatwg.org/wiki/Why_not_conneg</a:t>
            </a:r>
            <a:br>
              <a:rPr lang="en-US" sz="1600" dirty="0"/>
            </a:br>
            <a:r>
              <a:rPr lang="en-US" sz="1600" dirty="0">
                <a:hlinkClick r:id="rId3"/>
              </a:rPr>
              <a:t>https://developer.mozilla.org/en-US/docs/Web/HTTP/Content_negotiation</a:t>
            </a:r>
            <a:endParaRPr lang="en-US" sz="1600" dirty="0"/>
          </a:p>
        </p:txBody>
      </p:sp>
      <p:sp>
        <p:nvSpPr>
          <p:cNvPr id="3" name="Content Placeholder 2">
            <a:extLst>
              <a:ext uri="{FF2B5EF4-FFF2-40B4-BE49-F238E27FC236}">
                <a16:creationId xmlns:a16="http://schemas.microsoft.com/office/drawing/2014/main" id="{43A9B89E-46FE-45DA-BFEA-5D4E23C56B5D}"/>
              </a:ext>
            </a:extLst>
          </p:cNvPr>
          <p:cNvSpPr>
            <a:spLocks noGrp="1"/>
          </p:cNvSpPr>
          <p:nvPr>
            <p:ph idx="1"/>
          </p:nvPr>
        </p:nvSpPr>
        <p:spPr>
          <a:xfrm>
            <a:off x="1097280" y="1913106"/>
            <a:ext cx="10058400" cy="4498452"/>
          </a:xfrm>
        </p:spPr>
        <p:txBody>
          <a:bodyPr anchor="ctr">
            <a:normAutofit/>
          </a:bodyPr>
          <a:lstStyle/>
          <a:p>
            <a:r>
              <a:rPr lang="en-US" dirty="0">
                <a:solidFill>
                  <a:schemeClr val="tx1"/>
                </a:solidFill>
              </a:rPr>
              <a:t>Server-driven content negotiation is the most common way to agree on a specific representation of a resource, but it has several drawbacks:</a:t>
            </a:r>
          </a:p>
          <a:p>
            <a:pPr lvl="1">
              <a:buFont typeface="Arial" panose="020B0604020202020204" pitchFamily="34" charset="0"/>
              <a:buChar char="•"/>
            </a:pPr>
            <a:r>
              <a:rPr lang="en-US" dirty="0">
                <a:solidFill>
                  <a:schemeClr val="tx1"/>
                </a:solidFill>
              </a:rPr>
              <a:t>It doesn’t scale well. With more specificity more and more headers must be sent with every request.</a:t>
            </a:r>
          </a:p>
          <a:p>
            <a:pPr lvl="1">
              <a:buFont typeface="Arial" panose="020B0604020202020204" pitchFamily="34" charset="0"/>
              <a:buChar char="•"/>
            </a:pPr>
            <a:r>
              <a:rPr lang="en-US" dirty="0">
                <a:solidFill>
                  <a:schemeClr val="tx1"/>
                </a:solidFill>
              </a:rPr>
              <a:t>The server doesn't have total knowledge of the browser. Even with the </a:t>
            </a:r>
            <a:r>
              <a:rPr lang="en-US" b="1" i="1" dirty="0">
                <a:solidFill>
                  <a:schemeClr val="tx1"/>
                </a:solidFill>
              </a:rPr>
              <a:t>Client Hints</a:t>
            </a:r>
            <a:r>
              <a:rPr lang="en-US" dirty="0">
                <a:solidFill>
                  <a:schemeClr val="tx1"/>
                </a:solidFill>
              </a:rPr>
              <a:t> extension, it has an incomplete knowledge of the capabilities of the browser. Unlike </a:t>
            </a:r>
            <a:r>
              <a:rPr lang="en-US" b="1" i="1" dirty="0">
                <a:solidFill>
                  <a:schemeClr val="tx1"/>
                </a:solidFill>
              </a:rPr>
              <a:t>Reactive Content Negotiation </a:t>
            </a:r>
            <a:r>
              <a:rPr lang="en-US" dirty="0">
                <a:solidFill>
                  <a:schemeClr val="tx1"/>
                </a:solidFill>
              </a:rPr>
              <a:t>where the client makes the choice, the server choice is always somewhat arbitrary.</a:t>
            </a:r>
          </a:p>
          <a:p>
            <a:pPr lvl="1">
              <a:buFont typeface="Arial" panose="020B0604020202020204" pitchFamily="34" charset="0"/>
              <a:buChar char="•"/>
            </a:pPr>
            <a:r>
              <a:rPr lang="en-US" dirty="0">
                <a:solidFill>
                  <a:schemeClr val="tx1"/>
                </a:solidFill>
              </a:rPr>
              <a:t>The information sent by the client is quite verbose (HTTP/2 header compression mitigates this problem) and a privacy risk (HTTP fingerprinting)</a:t>
            </a:r>
          </a:p>
          <a:p>
            <a:pPr lvl="1">
              <a:buFont typeface="Arial" panose="020B0604020202020204" pitchFamily="34" charset="0"/>
              <a:buChar char="•"/>
            </a:pPr>
            <a:r>
              <a:rPr lang="en-US" dirty="0">
                <a:solidFill>
                  <a:schemeClr val="tx1"/>
                </a:solidFill>
              </a:rPr>
              <a:t>As several representations of a given resource are sent, shared caches are less efficient and server implementations are more complex.</a:t>
            </a:r>
          </a:p>
          <a:p>
            <a:r>
              <a:rPr lang="en-US" dirty="0">
                <a:solidFill>
                  <a:schemeClr val="tx1"/>
                </a:solidFill>
              </a:rPr>
              <a:t>HTTP-based negotiation in general is worse than letting the browser choose from alternative URLs. HTTP-based codec negotiation solution is often worse than the actual browser-side codec negotiation solution.</a:t>
            </a:r>
          </a:p>
        </p:txBody>
      </p:sp>
    </p:spTree>
    <p:extLst>
      <p:ext uri="{BB962C8B-B14F-4D97-AF65-F5344CB8AC3E}">
        <p14:creationId xmlns:p14="http://schemas.microsoft.com/office/powerpoint/2010/main" val="2048302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0740-78D7-4BB9-AEA4-938DAE8D5B3B}"/>
              </a:ext>
            </a:extLst>
          </p:cNvPr>
          <p:cNvSpPr>
            <a:spLocks noGrp="1"/>
          </p:cNvSpPr>
          <p:nvPr>
            <p:ph type="title"/>
          </p:nvPr>
        </p:nvSpPr>
        <p:spPr/>
        <p:txBody>
          <a:bodyPr/>
          <a:lstStyle/>
          <a:p>
            <a:r>
              <a:rPr lang="en-US" dirty="0">
                <a:solidFill>
                  <a:schemeClr val="tx1"/>
                </a:solidFill>
              </a:rPr>
              <a:t>Additional Resources</a:t>
            </a:r>
          </a:p>
        </p:txBody>
      </p:sp>
      <p:sp>
        <p:nvSpPr>
          <p:cNvPr id="3" name="Content Placeholder 2">
            <a:extLst>
              <a:ext uri="{FF2B5EF4-FFF2-40B4-BE49-F238E27FC236}">
                <a16:creationId xmlns:a16="http://schemas.microsoft.com/office/drawing/2014/main" id="{520C536D-7919-43A9-8F39-FFF350D7E4C5}"/>
              </a:ext>
            </a:extLst>
          </p:cNvPr>
          <p:cNvSpPr>
            <a:spLocks noGrp="1"/>
          </p:cNvSpPr>
          <p:nvPr>
            <p:ph idx="1"/>
          </p:nvPr>
        </p:nvSpPr>
        <p:spPr>
          <a:xfrm>
            <a:off x="1097280" y="2108201"/>
            <a:ext cx="10058400" cy="1194557"/>
          </a:xfrm>
        </p:spPr>
        <p:txBody>
          <a:bodyPr/>
          <a:lstStyle/>
          <a:p>
            <a:r>
              <a:rPr lang="en-US" dirty="0">
                <a:hlinkClick r:id="rId2"/>
              </a:rPr>
              <a:t>https://developer.mozilla.org/en-US/docs/Web/HTTP/Overview#HTTP_Messages</a:t>
            </a:r>
            <a:endParaRPr lang="en-US" dirty="0"/>
          </a:p>
          <a:p>
            <a:r>
              <a:rPr lang="en-US" dirty="0">
                <a:hlinkClick r:id="rId3"/>
              </a:rPr>
              <a:t>https://docs.microsoft.com/en-us/azure/architecture/best-practices/api-design</a:t>
            </a:r>
            <a:endParaRPr lang="en-US" dirty="0"/>
          </a:p>
          <a:p>
            <a:endParaRPr lang="en-US" dirty="0"/>
          </a:p>
        </p:txBody>
      </p:sp>
    </p:spTree>
    <p:extLst>
      <p:ext uri="{BB962C8B-B14F-4D97-AF65-F5344CB8AC3E}">
        <p14:creationId xmlns:p14="http://schemas.microsoft.com/office/powerpoint/2010/main" val="123450202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{57BAADA8-E363-486B-8A7E-CD8A4DE48F4A}tf56160789</Template>
  <TotalTime>0</TotalTime>
  <Words>1049</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Franklin Gothic Book</vt:lpstr>
      <vt:lpstr>1_RetrospectVTI</vt:lpstr>
      <vt:lpstr>HTTP  DNS and Content Negotiation </vt:lpstr>
      <vt:lpstr>The Domain Name System (DNS) is the system that converts a website domain name (hostname) into numerical values (IP address) so they can be found and loaded into your web browser.</vt:lpstr>
      <vt:lpstr>DNS (Domain Name System) https://en.wikipedia.org/wiki/Domain_Name_System https://docs.microsoft.com/en-us/windows-server/networking/dns/dns-top?source=docs</vt:lpstr>
      <vt:lpstr>DNS: A History https://www.cloudns.net/blog/dns-history-creation-first/</vt:lpstr>
      <vt:lpstr>Domain Name System https://www.cloudflare.com/learning/dns/what-is-dns/</vt:lpstr>
      <vt:lpstr>Content negotiation https://developer.mozilla.org/en-US/docs/Web/HTTP/Content_negotiation</vt:lpstr>
      <vt:lpstr>Types of Content Negotiation https://developer.mozilla.org/en-US/docs/Web/HTTP/Content_negotiation</vt:lpstr>
      <vt:lpstr>Drawbacks of Content Negotiation https://wiki.whatwg.org/wiki/Why_not_conneg https://developer.mozilla.org/en-US/docs/Web/HTTP/Content_negotiation</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2020-03-20T13:43:46Z</dcterms:created>
  <dcterms:modified xsi:type="dcterms:W3CDTF">2023-05-22T20:22:52Z</dcterms:modified>
</cp:coreProperties>
</file>