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84" r:id="rId4"/>
    <p:sldId id="260" r:id="rId5"/>
    <p:sldId id="283" r:id="rId6"/>
    <p:sldId id="285" r:id="rId7"/>
    <p:sldId id="286" r:id="rId8"/>
    <p:sldId id="263" r:id="rId9"/>
    <p:sldId id="266" r:id="rId10"/>
    <p:sldId id="261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D6E30E-B0F1-4765-BC73-EBDD9D047B7B}" v="10" dt="2020-07-28T23:25:21.6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2" autoAdjust="0"/>
    <p:restoredTop sz="94649" autoAdjust="0"/>
  </p:normalViewPr>
  <p:slideViewPr>
    <p:cSldViewPr snapToGrid="0">
      <p:cViewPr varScale="1">
        <p:scale>
          <a:sx n="79" d="100"/>
          <a:sy n="79" d="100"/>
        </p:scale>
        <p:origin x="874" y="41"/>
      </p:cViewPr>
      <p:guideLst/>
    </p:cSldViewPr>
  </p:slideViewPr>
  <p:outlineViewPr>
    <p:cViewPr>
      <p:scale>
        <a:sx n="33" d="100"/>
        <a:sy n="33" d="100"/>
      </p:scale>
      <p:origin x="0" y="-232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Sessi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best-practices/api-design" TargetMode="External"/><Relationship Id="rId2" Type="http://schemas.openxmlformats.org/officeDocument/2006/relationships/hyperlink" Target="https://developer.mozilla.org/en-US/docs/Web/HTTP/Overview#HTTP_Messag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SI_mode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hardikvasa/http-connection-lifecyc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mozilla.org/en-US/docs/Web/HTTP/Sess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ARP%20resides%20on%20the%20data%20link%20layer%20of%20the%20OSI%20model." TargetMode="External"/><Relationship Id="rId2" Type="http://schemas.openxmlformats.org/officeDocument/2006/relationships/hyperlink" Target="https://github.com/hardikvasa/http-connection-lifecyc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tia.org/content/guides/what-is-network-address-translation" TargetMode="External"/><Relationship Id="rId2" Type="http://schemas.openxmlformats.org/officeDocument/2006/relationships/hyperlink" Target="https://github.com/hardikvasa/http-connection-lifecyc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hardikvasa/http-connection-lifecyc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mozilla.org/en-US/docs/Web/HTTP/Sess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mozilla.org/en-US/docs/Web/HTTP/Sess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HTTP Request Lifestyle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C10267-CBC2-4E3F-A7C6-36F6DD22C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61" y="166683"/>
            <a:ext cx="4481642" cy="654375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6A424D-5DE2-4D42-8FA1-5F030E1B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626" y="286603"/>
            <a:ext cx="5463053" cy="1450757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Response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3"/>
              </a:rPr>
              <a:t>https://developer.mozilla.org/en-US/docs/Web/HTTP/Session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481FC5-56F5-4D34-BCC2-8F996482B4A9}"/>
              </a:ext>
            </a:extLst>
          </p:cNvPr>
          <p:cNvSpPr/>
          <p:nvPr/>
        </p:nvSpPr>
        <p:spPr>
          <a:xfrm>
            <a:off x="488197" y="178230"/>
            <a:ext cx="1390198" cy="1493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34B7EB-0637-4D1F-8416-2D231CAAAB97}"/>
              </a:ext>
            </a:extLst>
          </p:cNvPr>
          <p:cNvSpPr/>
          <p:nvPr/>
        </p:nvSpPr>
        <p:spPr>
          <a:xfrm>
            <a:off x="477276" y="386962"/>
            <a:ext cx="4080210" cy="3317331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982A56-DCD2-431E-BB94-BABFD57BF90E}"/>
              </a:ext>
            </a:extLst>
          </p:cNvPr>
          <p:cNvSpPr/>
          <p:nvPr/>
        </p:nvSpPr>
        <p:spPr>
          <a:xfrm>
            <a:off x="488197" y="4163663"/>
            <a:ext cx="2936928" cy="25635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8A2AD-6E53-409D-AF5B-3C7F70ABC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369" y="1857281"/>
            <a:ext cx="6258310" cy="4533843"/>
          </a:xfrm>
          <a:noFill/>
          <a:ln w="25400">
            <a:noFill/>
          </a:ln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The server processes the </a:t>
            </a:r>
            <a:r>
              <a:rPr lang="en-US" sz="2000" b="1" i="1" dirty="0">
                <a:solidFill>
                  <a:schemeClr val="tx1"/>
                </a:solidFill>
              </a:rPr>
              <a:t>Request</a:t>
            </a:r>
            <a:r>
              <a:rPr lang="en-US" sz="2000" dirty="0">
                <a:solidFill>
                  <a:schemeClr val="tx1"/>
                </a:solidFill>
              </a:rPr>
              <a:t> and returns a </a:t>
            </a:r>
            <a:r>
              <a:rPr lang="en-US" sz="2000" b="1" i="1" dirty="0">
                <a:solidFill>
                  <a:schemeClr val="tx1"/>
                </a:solidFill>
              </a:rPr>
              <a:t>Response</a:t>
            </a:r>
            <a:r>
              <a:rPr lang="en-US" sz="2000" dirty="0">
                <a:solidFill>
                  <a:schemeClr val="tx1"/>
                </a:solidFill>
              </a:rPr>
              <a:t>. A server </a:t>
            </a:r>
            <a:r>
              <a:rPr lang="en-US" sz="2000" b="1" i="1" dirty="0">
                <a:solidFill>
                  <a:schemeClr val="tx1"/>
                </a:solidFill>
              </a:rPr>
              <a:t>Response</a:t>
            </a:r>
            <a:r>
              <a:rPr lang="en-US" sz="2000" dirty="0">
                <a:solidFill>
                  <a:schemeClr val="tx1"/>
                </a:solidFill>
              </a:rPr>
              <a:t> is formed of text directives, separated by CRLF (Carriage Return Line Feed), divided into three blocks: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highlight>
                  <a:srgbClr val="00FF00"/>
                </a:highlight>
              </a:rPr>
              <a:t>Line 1 (the status line) :an acknowledgment of the HTTP version used, and a request </a:t>
            </a:r>
            <a:r>
              <a:rPr lang="en-US" sz="2000" b="1" i="1" dirty="0">
                <a:solidFill>
                  <a:schemeClr val="tx1"/>
                </a:solidFill>
                <a:highlight>
                  <a:srgbClr val="00FF00"/>
                </a:highlight>
              </a:rPr>
              <a:t>status code </a:t>
            </a:r>
            <a:r>
              <a:rPr lang="en-US" sz="2000" dirty="0">
                <a:solidFill>
                  <a:schemeClr val="tx1"/>
                </a:solidFill>
                <a:highlight>
                  <a:srgbClr val="00FF00"/>
                </a:highlight>
              </a:rPr>
              <a:t>(and its meaning).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</a:rPr>
              <a:t>Subsequent lines represent specific HTTP headers, giving the client information like data type and size, compression algorithm used, hints about caching, etc. It ends with an empty line.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highlight>
                  <a:srgbClr val="FF0000"/>
                </a:highlight>
              </a:rPr>
              <a:t>The final block is a data block which contains the (optional)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6C262-4689-4D6E-BF61-168667E51D0C}"/>
              </a:ext>
            </a:extLst>
          </p:cNvPr>
          <p:cNvSpPr txBox="1"/>
          <p:nvPr/>
        </p:nvSpPr>
        <p:spPr>
          <a:xfrm>
            <a:off x="690353" y="3739906"/>
            <a:ext cx="2705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…Here is the  empty line…</a:t>
            </a:r>
          </a:p>
        </p:txBody>
      </p:sp>
    </p:spTree>
    <p:extLst>
      <p:ext uri="{BB962C8B-B14F-4D97-AF65-F5344CB8AC3E}">
        <p14:creationId xmlns:p14="http://schemas.microsoft.com/office/powerpoint/2010/main" val="35994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40-78D7-4BB9-AEA4-938DAE8D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C536D-7919-43A9-8F39-FFF350D7E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19455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https://developer.mozilla.org/en-US/docs/Web/HTTP/Overview#HTTP_Messages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https://docs.microsoft.com/en-us/azure/architecture/best-practices/api-design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0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139" y="0"/>
            <a:ext cx="7564919" cy="4958206"/>
          </a:xfrm>
        </p:spPr>
        <p:txBody>
          <a:bodyPr anchor="ctr">
            <a:no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In the OSI reference model, the communications between a computing system are split into seven different abstraction layers: Physical, Data Link, Network, Transport, Session, Presentation, and Application.</a:t>
            </a:r>
            <a:endParaRPr lang="en-US" sz="18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3000"/>
            <a:ext cx="12191999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https://en.wikipedia.org/wiki/OSI_model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5765-B367-EA55-D648-EC65AB8B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OSI Model.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2"/>
              </a:rPr>
              <a:t>https://github.com/hardikvasa/http-connection-lifecycle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D8D549-E8A9-8A4D-B545-8C9B80C22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47285" y="2716593"/>
            <a:ext cx="6608392" cy="3438970"/>
          </a:xfrm>
          <a:ln w="25400">
            <a:solidFill>
              <a:schemeClr val="accent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65827C-8273-523C-2458-8C76EC3F1591}"/>
              </a:ext>
            </a:extLst>
          </p:cNvPr>
          <p:cNvSpPr txBox="1"/>
          <p:nvPr/>
        </p:nvSpPr>
        <p:spPr>
          <a:xfrm>
            <a:off x="1097279" y="1879421"/>
            <a:ext cx="10058399" cy="940747"/>
          </a:xfrm>
          <a:prstGeom prst="rect">
            <a:avLst/>
          </a:prstGeom>
          <a:noFill/>
        </p:spPr>
        <p:txBody>
          <a:bodyPr wrap="square" anchor="ctr">
            <a:normAutofit lnSpcReduction="10000"/>
          </a:bodyPr>
          <a:lstStyle/>
          <a:p>
            <a:r>
              <a:rPr lang="en-US" sz="2000" b="1" i="1" dirty="0"/>
              <a:t>The Open Systems Interconnection model (OSI model)</a:t>
            </a:r>
            <a:r>
              <a:rPr lang="en-US" sz="2000" dirty="0"/>
              <a:t> is a conceptual model that 'provides a common basis for the coordination of standards for the purpose of systems interconnection’.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CC079-28C4-1EF6-6B53-5A9216954D9E}"/>
              </a:ext>
            </a:extLst>
          </p:cNvPr>
          <p:cNvSpPr txBox="1"/>
          <p:nvPr/>
        </p:nvSpPr>
        <p:spPr>
          <a:xfrm>
            <a:off x="1097278" y="2539314"/>
            <a:ext cx="3450007" cy="3867664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r>
              <a:rPr lang="en-US" dirty="0"/>
              <a:t>In the OSI reference model, the communications between a computing system are split into seven different abstraction layers: </a:t>
            </a:r>
            <a:r>
              <a:rPr lang="en-US" b="1" i="1" dirty="0"/>
              <a:t>Physical, Data Link, Network, Transport, Session, Presentation, and Application</a:t>
            </a:r>
            <a:r>
              <a:rPr lang="en-US" dirty="0"/>
              <a:t>.</a:t>
            </a:r>
          </a:p>
          <a:p>
            <a:r>
              <a:rPr lang="en-US" dirty="0"/>
              <a:t>These OSI layers are present on each device connected to the network. Requests are passed through the layers as they are validated and responded to.</a:t>
            </a:r>
          </a:p>
        </p:txBody>
      </p:sp>
    </p:spTree>
    <p:extLst>
      <p:ext uri="{BB962C8B-B14F-4D97-AF65-F5344CB8AC3E}">
        <p14:creationId xmlns:p14="http://schemas.microsoft.com/office/powerpoint/2010/main" val="396400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FBFA-1A9D-4B69-9063-5845C5B9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79855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 Request Life Cycle Overview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https://developer.mozilla.org/en-US/docs/Web/HTTP/Session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B51F0-19C4-409F-8A88-5DFE567EE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854" y="1903751"/>
            <a:ext cx="6122772" cy="45270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HTTP sessions consist of three basic phases: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The client establishes a TCP (Transmission Control Protocol) connection.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The client sends its </a:t>
            </a:r>
            <a:r>
              <a:rPr lang="en-US" sz="1800" b="1" i="1" dirty="0">
                <a:solidFill>
                  <a:schemeClr val="tx1"/>
                </a:solidFill>
              </a:rPr>
              <a:t>Request </a:t>
            </a:r>
            <a:r>
              <a:rPr lang="en-US" sz="1800" dirty="0">
                <a:solidFill>
                  <a:schemeClr val="tx1"/>
                </a:solidFill>
              </a:rPr>
              <a:t>and waits for the </a:t>
            </a:r>
            <a:r>
              <a:rPr lang="en-US" sz="1800" b="1" i="1" dirty="0">
                <a:solidFill>
                  <a:schemeClr val="tx1"/>
                </a:solidFill>
              </a:rPr>
              <a:t>Response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The server processes the request and sends back its </a:t>
            </a:r>
            <a:r>
              <a:rPr lang="en-US" sz="1800" b="1" i="1" dirty="0">
                <a:solidFill>
                  <a:schemeClr val="tx1"/>
                </a:solidFill>
              </a:rPr>
              <a:t>Response</a:t>
            </a:r>
            <a:r>
              <a:rPr lang="en-US" sz="1800" dirty="0">
                <a:solidFill>
                  <a:schemeClr val="tx1"/>
                </a:solidFill>
              </a:rPr>
              <a:t> with a </a:t>
            </a:r>
            <a:r>
              <a:rPr lang="en-US" sz="1800" b="1" i="1" dirty="0">
                <a:solidFill>
                  <a:schemeClr val="tx1"/>
                </a:solidFill>
              </a:rPr>
              <a:t>status code</a:t>
            </a:r>
            <a:r>
              <a:rPr lang="en-US" sz="1800" dirty="0">
                <a:solidFill>
                  <a:schemeClr val="tx1"/>
                </a:solidFill>
              </a:rPr>
              <a:t> and appropriate data.</a:t>
            </a:r>
          </a:p>
          <a:p>
            <a:pPr marL="292608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The client-server model requires an explicit </a:t>
            </a:r>
            <a:r>
              <a:rPr lang="en-US" sz="1800" b="1" i="1" dirty="0">
                <a:solidFill>
                  <a:schemeClr val="tx1"/>
                </a:solidFill>
              </a:rPr>
              <a:t>Request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292608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Workarounds to this limitation are: 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ping the server periodically via the </a:t>
            </a:r>
            <a:r>
              <a:rPr lang="en-US" sz="1800" dirty="0" err="1">
                <a:solidFill>
                  <a:schemeClr val="tx1"/>
                </a:solidFill>
              </a:rPr>
              <a:t>XMLHTTPRequest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Fetch APIs, 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using the </a:t>
            </a:r>
            <a:r>
              <a:rPr lang="en-US" sz="1800" dirty="0" err="1">
                <a:solidFill>
                  <a:schemeClr val="tx1"/>
                </a:solidFill>
              </a:rPr>
              <a:t>WebSockets</a:t>
            </a:r>
            <a:r>
              <a:rPr lang="en-US" sz="1800" dirty="0">
                <a:solidFill>
                  <a:schemeClr val="tx1"/>
                </a:solidFill>
              </a:rPr>
              <a:t> API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43FD12-3FAA-4A3A-BE55-695977450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827" y="2055363"/>
            <a:ext cx="2564989" cy="1744019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AFABA7-3969-4E0E-A44E-7ED1ED7C0D66}"/>
              </a:ext>
            </a:extLst>
          </p:cNvPr>
          <p:cNvSpPr txBox="1"/>
          <p:nvPr/>
        </p:nvSpPr>
        <p:spPr>
          <a:xfrm>
            <a:off x="9304658" y="3376906"/>
            <a:ext cx="1082158" cy="373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200 OK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109B7B9-BDC7-274D-4F8E-C3F0CC42F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827" y="3959400"/>
            <a:ext cx="2564989" cy="231089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4113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0D05E-39B8-73E7-4891-A27CCDD7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 Request Steps in depth (1/3)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2"/>
              </a:rPr>
              <a:t>https://github.com/hardikvasa/http-connection-lifecycle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AADD-1F7C-4D52-5F17-6E3046290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9501"/>
            <a:ext cx="8436513" cy="4487159"/>
          </a:xfrm>
        </p:spPr>
        <p:txBody>
          <a:bodyPr anchor="ctr">
            <a:normAutofit fontScale="92500" lnSpcReduction="10000"/>
          </a:bodyPr>
          <a:lstStyle/>
          <a:p>
            <a:pPr marL="749808" lvl="1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Browser parses the URL. Parse means to divide out the parts that make up the hole.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query string has parts: https://www.google.com/search?q=cats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749808" lvl="1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Address Resolution: The browser searches for an IP address (255.255.255.255) that matches the URL host value (www.revature.com) searched for by the user or app; It searches in multiple locations, in this order.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Local browser cache. </a:t>
            </a:r>
            <a:r>
              <a:rPr lang="en-US" dirty="0">
                <a:solidFill>
                  <a:srgbClr val="FF0000"/>
                </a:solidFill>
              </a:rPr>
              <a:t>**Packets in caches have a Time-to-live (TTL) expiration. After TTL reaches 0, its containing packet is discarded.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Computer Operating System cache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Internet Service Provider (ISP) cache.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Domain Name System (DNS) server.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browser builds the TCP/IP packet by passing it through each </a:t>
            </a:r>
            <a:r>
              <a:rPr lang="en-US" b="1" i="1" dirty="0">
                <a:solidFill>
                  <a:schemeClr val="tx1"/>
                </a:solidFill>
              </a:rPr>
              <a:t>OSI model</a:t>
            </a:r>
            <a:r>
              <a:rPr lang="en-US" dirty="0">
                <a:solidFill>
                  <a:schemeClr val="tx1"/>
                </a:solidFill>
              </a:rPr>
              <a:t> layer. Each layer adds its own header to the packet. The packet is opened with the headers in opposite order.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Steps to route the request through the local router using the Media Access Control (MAC) address. The MAC address identifies the specific device globally.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Get the MAC address using </a:t>
            </a:r>
            <a:r>
              <a:rPr lang="en-US" dirty="0">
                <a:solidFill>
                  <a:schemeClr val="tx1"/>
                </a:solidFill>
                <a:hlinkClick r:id="rId3" action="ppaction://hlinkfile"/>
              </a:rPr>
              <a:t>ARP</a:t>
            </a:r>
            <a:r>
              <a:rPr lang="en-US" dirty="0">
                <a:solidFill>
                  <a:schemeClr val="tx1"/>
                </a:solidFill>
              </a:rPr>
              <a:t> (Address Resolution Protocol) protocol.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browser connects to the router.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2FB7991-6058-BB1B-DC1D-627F7DFCA9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0" t="1994" r="80272" b="6858"/>
          <a:stretch/>
        </p:blipFill>
        <p:spPr>
          <a:xfrm>
            <a:off x="9533793" y="2111106"/>
            <a:ext cx="1621887" cy="4145295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6A09FC-B85E-038B-2951-D3CF8E7F6B00}"/>
              </a:ext>
            </a:extLst>
          </p:cNvPr>
          <p:cNvSpPr/>
          <p:nvPr/>
        </p:nvSpPr>
        <p:spPr>
          <a:xfrm>
            <a:off x="2978663" y="2588686"/>
            <a:ext cx="793581" cy="220980"/>
          </a:xfrm>
          <a:prstGeom prst="roundRect">
            <a:avLst>
              <a:gd name="adj" fmla="val 3263"/>
            </a:avLst>
          </a:prstGeom>
          <a:solidFill>
            <a:srgbClr val="92D050">
              <a:alpha val="6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Protocol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9440C3-79F6-08AF-0AE9-9AD0C05C6790}"/>
              </a:ext>
            </a:extLst>
          </p:cNvPr>
          <p:cNvSpPr/>
          <p:nvPr/>
        </p:nvSpPr>
        <p:spPr>
          <a:xfrm>
            <a:off x="3772245" y="2263512"/>
            <a:ext cx="527068" cy="140692"/>
          </a:xfrm>
          <a:prstGeom prst="roundRect">
            <a:avLst>
              <a:gd name="adj" fmla="val 4254"/>
            </a:avLst>
          </a:prstGeom>
          <a:solidFill>
            <a:srgbClr val="92D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79C5E6-48E0-0FB9-0919-3F79FF206360}"/>
              </a:ext>
            </a:extLst>
          </p:cNvPr>
          <p:cNvSpPr/>
          <p:nvPr/>
        </p:nvSpPr>
        <p:spPr>
          <a:xfrm>
            <a:off x="4299314" y="2262016"/>
            <a:ext cx="335590" cy="140693"/>
          </a:xfrm>
          <a:prstGeom prst="roundRect">
            <a:avLst>
              <a:gd name="adj" fmla="val 4254"/>
            </a:avLst>
          </a:prstGeom>
          <a:solidFill>
            <a:srgbClr val="00B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D35131-81F9-818B-0E9F-AB437A642B1A}"/>
              </a:ext>
            </a:extLst>
          </p:cNvPr>
          <p:cNvSpPr/>
          <p:nvPr/>
        </p:nvSpPr>
        <p:spPr>
          <a:xfrm>
            <a:off x="5441410" y="2260753"/>
            <a:ext cx="508505" cy="140693"/>
          </a:xfrm>
          <a:prstGeom prst="roundRect">
            <a:avLst>
              <a:gd name="adj" fmla="val 4254"/>
            </a:avLst>
          </a:prstGeom>
          <a:solidFill>
            <a:srgbClr val="00206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6CC8D8-853B-1978-65DC-4540456099AD}"/>
              </a:ext>
            </a:extLst>
          </p:cNvPr>
          <p:cNvSpPr/>
          <p:nvPr/>
        </p:nvSpPr>
        <p:spPr>
          <a:xfrm>
            <a:off x="5949916" y="2258227"/>
            <a:ext cx="447096" cy="140693"/>
          </a:xfrm>
          <a:prstGeom prst="roundRect">
            <a:avLst>
              <a:gd name="adj" fmla="val 4254"/>
            </a:avLst>
          </a:prstGeom>
          <a:solidFill>
            <a:srgbClr val="7030A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AE71FC-4E46-4EE2-CC6B-A5C1A999ED5F}"/>
              </a:ext>
            </a:extLst>
          </p:cNvPr>
          <p:cNvSpPr/>
          <p:nvPr/>
        </p:nvSpPr>
        <p:spPr>
          <a:xfrm>
            <a:off x="3799085" y="2587865"/>
            <a:ext cx="1283160" cy="220980"/>
          </a:xfrm>
          <a:prstGeom prst="roundRect">
            <a:avLst>
              <a:gd name="adj" fmla="val 3263"/>
            </a:avLst>
          </a:prstGeom>
          <a:solidFill>
            <a:srgbClr val="00B050">
              <a:alpha val="6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Which Internet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C57BEC1-3E05-9AB9-B1A0-76576724281C}"/>
              </a:ext>
            </a:extLst>
          </p:cNvPr>
          <p:cNvSpPr/>
          <p:nvPr/>
        </p:nvSpPr>
        <p:spPr>
          <a:xfrm>
            <a:off x="5112879" y="2590403"/>
            <a:ext cx="540748" cy="220980"/>
          </a:xfrm>
          <a:prstGeom prst="roundRect">
            <a:avLst>
              <a:gd name="adj" fmla="val 3263"/>
            </a:avLst>
          </a:prstGeom>
          <a:solidFill>
            <a:srgbClr val="00B0F0">
              <a:alpha val="6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Host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54F7E04-7C76-053F-4C91-7E03C17F87EB}"/>
              </a:ext>
            </a:extLst>
          </p:cNvPr>
          <p:cNvSpPr/>
          <p:nvPr/>
        </p:nvSpPr>
        <p:spPr>
          <a:xfrm>
            <a:off x="5682473" y="2587865"/>
            <a:ext cx="1065647" cy="220980"/>
          </a:xfrm>
          <a:prstGeom prst="roundRect">
            <a:avLst>
              <a:gd name="adj" fmla="val 3263"/>
            </a:avLst>
          </a:prstGeom>
          <a:solidFill>
            <a:srgbClr val="002060">
              <a:alpha val="65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Path Param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7B75AAE-D4BF-F2B7-5F4C-90A3772E1CAB}"/>
              </a:ext>
            </a:extLst>
          </p:cNvPr>
          <p:cNvSpPr/>
          <p:nvPr/>
        </p:nvSpPr>
        <p:spPr>
          <a:xfrm>
            <a:off x="4634904" y="2262016"/>
            <a:ext cx="806505" cy="140693"/>
          </a:xfrm>
          <a:prstGeom prst="roundRect">
            <a:avLst>
              <a:gd name="adj" fmla="val 4254"/>
            </a:avLst>
          </a:prstGeom>
          <a:solidFill>
            <a:srgbClr val="00B0F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4F0AC2-4524-DCD3-10DE-4A2820A86AE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3375454" y="2404204"/>
            <a:ext cx="660325" cy="184482"/>
          </a:xfrm>
          <a:prstGeom prst="straightConnector1">
            <a:avLst/>
          </a:prstGeom>
          <a:ln w="9525" cap="flat">
            <a:solidFill>
              <a:srgbClr val="92D05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FDB47E-F1D2-B12C-B03C-170B8013AF4A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4440665" y="2402709"/>
            <a:ext cx="26444" cy="185156"/>
          </a:xfrm>
          <a:prstGeom prst="straightConnector1">
            <a:avLst/>
          </a:prstGeom>
          <a:ln w="9525" cap="flat">
            <a:solidFill>
              <a:srgbClr val="92D05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F3F9D0-BC74-D8CD-34CA-8E495B0D0139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flipH="1" flipV="1">
            <a:off x="5038157" y="2402709"/>
            <a:ext cx="345096" cy="187694"/>
          </a:xfrm>
          <a:prstGeom prst="straightConnector1">
            <a:avLst/>
          </a:prstGeom>
          <a:ln w="9525" cap="flat">
            <a:solidFill>
              <a:srgbClr val="00B0F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08375E-9D27-68A0-DE90-655AF47544FA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flipH="1" flipV="1">
            <a:off x="5695663" y="2401446"/>
            <a:ext cx="519634" cy="186419"/>
          </a:xfrm>
          <a:prstGeom prst="straightConnector1">
            <a:avLst/>
          </a:prstGeom>
          <a:ln w="9525" cap="flat">
            <a:solidFill>
              <a:srgbClr val="00206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EE1349-35DD-01A4-ADB2-E12A38FEEDF1}"/>
              </a:ext>
            </a:extLst>
          </p:cNvPr>
          <p:cNvSpPr/>
          <p:nvPr/>
        </p:nvSpPr>
        <p:spPr>
          <a:xfrm>
            <a:off x="6776966" y="2587865"/>
            <a:ext cx="1165937" cy="220980"/>
          </a:xfrm>
          <a:prstGeom prst="roundRect">
            <a:avLst>
              <a:gd name="adj" fmla="val 3263"/>
            </a:avLst>
          </a:prstGeom>
          <a:solidFill>
            <a:srgbClr val="7030A0">
              <a:alpha val="6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String Param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F9A4B29-4C98-92DB-F3B4-375E5256BD73}"/>
              </a:ext>
            </a:extLst>
          </p:cNvPr>
          <p:cNvCxnSpPr>
            <a:cxnSpLocks/>
            <a:stCxn id="35" idx="0"/>
            <a:endCxn id="12" idx="2"/>
          </p:cNvCxnSpPr>
          <p:nvPr/>
        </p:nvCxnSpPr>
        <p:spPr>
          <a:xfrm flipH="1" flipV="1">
            <a:off x="6173464" y="2398920"/>
            <a:ext cx="1186471" cy="188945"/>
          </a:xfrm>
          <a:prstGeom prst="straightConnector1">
            <a:avLst/>
          </a:prstGeom>
          <a:ln w="9525" cap="flat">
            <a:solidFill>
              <a:srgbClr val="7030A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57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0D05E-39B8-73E7-4891-A27CCDD7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 Request Steps in depth (2/3)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2"/>
              </a:rPr>
              <a:t>https://github.com/hardikvasa/http-connection-lifecycle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AADD-1F7C-4D52-5F17-6E3046290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9501"/>
            <a:ext cx="8206869" cy="4487159"/>
          </a:xfrm>
        </p:spPr>
        <p:txBody>
          <a:bodyPr anchor="ctr">
            <a:normAutofit lnSpcReduction="10000"/>
          </a:bodyPr>
          <a:lstStyle/>
          <a:p>
            <a:pPr marL="749808" lvl="1" indent="-457200">
              <a:buFont typeface="+mj-lt"/>
              <a:buAutoNum type="arabicPeriod" startAt="5"/>
            </a:pPr>
            <a:r>
              <a:rPr lang="en-US" dirty="0">
                <a:solidFill>
                  <a:schemeClr val="tx1"/>
                </a:solidFill>
              </a:rPr>
              <a:t>The uses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Network Address Translation (NAT)</a:t>
            </a:r>
            <a:r>
              <a:rPr lang="en-US" dirty="0">
                <a:solidFill>
                  <a:schemeClr val="tx1"/>
                </a:solidFill>
              </a:rPr>
              <a:t>. NAT exists to resolve router uses the designated default route or individual machines when a single IP address serves multiple devices.</a:t>
            </a:r>
          </a:p>
          <a:p>
            <a:pPr marL="749808" lvl="1" indent="-457200">
              <a:buFont typeface="+mj-lt"/>
              <a:buAutoNum type="arabicPeriod" startAt="5"/>
            </a:pPr>
            <a:r>
              <a:rPr lang="en-US" dirty="0">
                <a:solidFill>
                  <a:schemeClr val="tx1"/>
                </a:solidFill>
              </a:rPr>
              <a:t>The request takes multiple jumps from router (node) to router along its path.  </a:t>
            </a:r>
          </a:p>
          <a:p>
            <a:pPr marL="932688" lvl="2" indent="-457200">
              <a:buFont typeface="+mj-lt"/>
              <a:buAutoNum type="arabicPeriod" startAt="5"/>
            </a:pPr>
            <a:r>
              <a:rPr lang="en-US" dirty="0">
                <a:solidFill>
                  <a:schemeClr val="tx1"/>
                </a:solidFill>
              </a:rPr>
              <a:t>Every device has a globally unique MAC address that is included as the destination in layer 2 (Data Link) of the OSI model. </a:t>
            </a:r>
          </a:p>
          <a:p>
            <a:pPr marL="932688" lvl="2" indent="-457200">
              <a:buFont typeface="+mj-lt"/>
              <a:buAutoNum type="arabicPeriod" startAt="5"/>
            </a:pPr>
            <a:r>
              <a:rPr lang="en-US" dirty="0">
                <a:solidFill>
                  <a:schemeClr val="tx1"/>
                </a:solidFill>
              </a:rPr>
              <a:t>If the MAC destination is the same as the router, the router looks into level 3 (Network) to see if it has a matching MAC address.</a:t>
            </a:r>
          </a:p>
          <a:p>
            <a:pPr marL="1115568" lvl="3" indent="-457200">
              <a:buFont typeface="+mj-lt"/>
              <a:buAutoNum type="arabicPeriod" startAt="5"/>
            </a:pPr>
            <a:r>
              <a:rPr lang="en-US" dirty="0">
                <a:solidFill>
                  <a:schemeClr val="tx1"/>
                </a:solidFill>
              </a:rPr>
              <a:t>If not, the router decrements the query’s TTL* and looks into its own routing table for matching routes advertised from other routers. </a:t>
            </a:r>
          </a:p>
          <a:p>
            <a:pPr marL="1115568" lvl="3" indent="-457200">
              <a:buFont typeface="+mj-lt"/>
              <a:buAutoNum type="arabicPeriod" startAt="5"/>
            </a:pPr>
            <a:r>
              <a:rPr lang="en-US" dirty="0">
                <a:solidFill>
                  <a:schemeClr val="tx1"/>
                </a:solidFill>
              </a:rPr>
              <a:t>If unfound, the router does ARP to find the MAC address of the next router in the query’s path.</a:t>
            </a:r>
          </a:p>
          <a:p>
            <a:pPr marL="932688" lvl="2" indent="-457200">
              <a:buFont typeface="+mj-lt"/>
              <a:buAutoNum type="arabicPeriod" startAt="5"/>
            </a:pPr>
            <a:r>
              <a:rPr lang="en-US" dirty="0">
                <a:solidFill>
                  <a:schemeClr val="tx1"/>
                </a:solidFill>
              </a:rPr>
              <a:t>Once found the destination and source addresses are reversed and the query is sent back to the client.</a:t>
            </a:r>
          </a:p>
          <a:p>
            <a:pPr marL="749808" lvl="1" indent="-457200">
              <a:buFont typeface="+mj-lt"/>
              <a:buAutoNum type="arabicPeriod" startAt="5"/>
            </a:pPr>
            <a:r>
              <a:rPr lang="en-US" dirty="0">
                <a:solidFill>
                  <a:schemeClr val="tx1"/>
                </a:solidFill>
              </a:rPr>
              <a:t>Transmission Control Protocol (TCP) 3-way handshake: once the local machine receives a response, it begins content negotiation for Multimedia Message Service (MMS) size, sequence number, ACK (acknowledgment) type, etc.</a:t>
            </a:r>
          </a:p>
          <a:p>
            <a:pPr marL="932688" lvl="2" indent="-457200">
              <a:buFont typeface="+mj-lt"/>
              <a:buAutoNum type="arabicPeriod" startAt="5"/>
            </a:pPr>
            <a:r>
              <a:rPr lang="en-US" dirty="0">
                <a:solidFill>
                  <a:schemeClr val="tx1"/>
                </a:solidFill>
              </a:rPr>
              <a:t>Each of the client and server will set certain fields in the query, then confirm receipt by incrementing a specific field. This way, each side knows if a message was lost and can request that packet be resent.</a:t>
            </a:r>
          </a:p>
          <a:p>
            <a:pPr marL="932688" lvl="2" indent="-457200">
              <a:buFont typeface="+mj-lt"/>
              <a:buAutoNum type="arabicPeriod" startAt="5"/>
            </a:pPr>
            <a:r>
              <a:rPr lang="en-US" dirty="0">
                <a:solidFill>
                  <a:schemeClr val="tx1"/>
                </a:solidFill>
              </a:rPr>
              <a:t>Through this process, both client and server have agreed on rules for the data transfer.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2FB7991-6058-BB1B-DC1D-627F7DFCA9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0" t="1994" r="80272" b="6858"/>
          <a:stretch/>
        </p:blipFill>
        <p:spPr>
          <a:xfrm>
            <a:off x="9533793" y="2111106"/>
            <a:ext cx="1621887" cy="4145295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E3EA7-3DD5-4B00-4F79-D30B22A1F5D5}"/>
              </a:ext>
            </a:extLst>
          </p:cNvPr>
          <p:cNvSpPr txBox="1"/>
          <p:nvPr/>
        </p:nvSpPr>
        <p:spPr>
          <a:xfrm>
            <a:off x="4819973" y="6476258"/>
            <a:ext cx="73720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*When the Time-To-Live value reaches 0, the router discards the packet.</a:t>
            </a:r>
            <a:endParaRPr lang="en-US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8273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0D05E-39B8-73E7-4891-A27CCDD7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 Request Steps in depth (3/3)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2"/>
              </a:rPr>
              <a:t>https://github.com/hardikvasa/http-connection-lifecycle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AADD-1F7C-4D52-5F17-6E3046290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9501"/>
            <a:ext cx="8387683" cy="4490967"/>
          </a:xfrm>
        </p:spPr>
        <p:txBody>
          <a:bodyPr>
            <a:normAutofit fontScale="92500" lnSpcReduction="10000"/>
          </a:bodyPr>
          <a:lstStyle/>
          <a:p>
            <a:pPr marL="749808" lvl="1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749808" lvl="1" indent="-457200">
              <a:buFont typeface="+mj-lt"/>
              <a:buAutoNum type="arabicPeriod" startAt="8"/>
            </a:pPr>
            <a:r>
              <a:rPr lang="en-US" dirty="0">
                <a:solidFill>
                  <a:schemeClr val="tx1"/>
                </a:solidFill>
              </a:rPr>
              <a:t>TLS (Transport Layer Security) handshake: This takes place only when connecting to a secure website and is used to agree on the terms of secure communication.</a:t>
            </a:r>
          </a:p>
          <a:p>
            <a:pPr marL="932688" lvl="2" indent="-457200">
              <a:buFont typeface="+mj-lt"/>
              <a:buAutoNum type="arabicPeriod" startAt="5"/>
            </a:pPr>
            <a:r>
              <a:rPr lang="en-US" dirty="0">
                <a:solidFill>
                  <a:schemeClr val="tx1"/>
                </a:solidFill>
              </a:rPr>
              <a:t>Client sends it’s TLS version, cypher algorithms, and compression type.</a:t>
            </a:r>
          </a:p>
          <a:p>
            <a:pPr marL="932688" lvl="2" indent="-457200">
              <a:buFont typeface="+mj-lt"/>
              <a:buAutoNum type="arabicPeriod" startAt="5"/>
            </a:pPr>
            <a:r>
              <a:rPr lang="en-US" dirty="0">
                <a:solidFill>
                  <a:schemeClr val="tx1"/>
                </a:solidFill>
              </a:rPr>
              <a:t>Server responds with confirmation that it can match the client’s methods and its Certificate Authority (CA).</a:t>
            </a:r>
          </a:p>
          <a:p>
            <a:pPr marL="932688" lvl="2" indent="-457200">
              <a:buFont typeface="+mj-lt"/>
              <a:buAutoNum type="arabicPeriod" startAt="5"/>
            </a:pPr>
            <a:r>
              <a:rPr lang="en-US" dirty="0">
                <a:solidFill>
                  <a:schemeClr val="tx1"/>
                </a:solidFill>
              </a:rPr>
              <a:t>Client verifies the CA sent with its list of trusted CA’s </a:t>
            </a:r>
          </a:p>
          <a:p>
            <a:pPr marL="1115568" lvl="3" indent="-457200">
              <a:buFont typeface="+mj-lt"/>
              <a:buAutoNum type="arabicPeriod" startAt="5"/>
            </a:pPr>
            <a:r>
              <a:rPr lang="en-US" dirty="0">
                <a:solidFill>
                  <a:schemeClr val="tx1"/>
                </a:solidFill>
              </a:rPr>
              <a:t>If the CA is verified here, the client sends a string of random bytes and encrypts it along with the server’s public key. </a:t>
            </a:r>
          </a:p>
          <a:p>
            <a:pPr marL="932688" lvl="2" indent="-457200">
              <a:buFont typeface="+mj-lt"/>
              <a:buAutoNum type="arabicPeriod" startAt="5"/>
            </a:pPr>
            <a:r>
              <a:rPr lang="en-US" dirty="0">
                <a:solidFill>
                  <a:schemeClr val="tx1"/>
                </a:solidFill>
              </a:rPr>
              <a:t>The whole string is used by the server to create a “symmetric (master) key”. The symmetric key is returned.</a:t>
            </a:r>
          </a:p>
          <a:p>
            <a:pPr marL="932688" lvl="2" indent="-457200">
              <a:buFont typeface="+mj-lt"/>
              <a:buAutoNum type="arabicPeriod" startAt="5"/>
            </a:pPr>
            <a:r>
              <a:rPr lang="en-US" dirty="0">
                <a:solidFill>
                  <a:schemeClr val="tx1"/>
                </a:solidFill>
              </a:rPr>
              <a:t>The client gets the symmetric key and responds with the complete message. It encrypts a hash of the whole transmission up to this point with the symmetric key.</a:t>
            </a:r>
          </a:p>
          <a:p>
            <a:pPr marL="932688" lvl="2" indent="-457200">
              <a:buFont typeface="+mj-lt"/>
              <a:buAutoNum type="arabicPeriod" startAt="5"/>
            </a:pPr>
            <a:r>
              <a:rPr lang="en-US" dirty="0">
                <a:solidFill>
                  <a:schemeClr val="tx1"/>
                </a:solidFill>
              </a:rPr>
              <a:t>The server creates its own hash of the communication up to this point, decrypts the clients hash to verify that they match.</a:t>
            </a:r>
          </a:p>
          <a:p>
            <a:pPr marL="1115568" lvl="3" indent="-457200">
              <a:buFont typeface="+mj-lt"/>
              <a:buAutoNum type="arabicPeriod" startAt="5"/>
            </a:pPr>
            <a:r>
              <a:rPr lang="en-US" dirty="0">
                <a:solidFill>
                  <a:schemeClr val="tx1"/>
                </a:solidFill>
              </a:rPr>
              <a:t>If they match, the server responds with a final message encrypted with the symmetric key.</a:t>
            </a:r>
          </a:p>
          <a:p>
            <a:pPr marL="749808" lvl="1" indent="-457200">
              <a:buFont typeface="+mj-lt"/>
              <a:buAutoNum type="arabicPeriod" startAt="8"/>
            </a:pPr>
            <a:r>
              <a:rPr lang="en-US" dirty="0">
                <a:solidFill>
                  <a:schemeClr val="tx1"/>
                </a:solidFill>
              </a:rPr>
              <a:t>Process the request: The server receives the request and sends back a response.</a:t>
            </a:r>
          </a:p>
          <a:p>
            <a:pPr marL="932688" lvl="2" indent="-457200">
              <a:buFont typeface="+mj-lt"/>
              <a:buAutoNum type="arabicPeriod" startAt="8"/>
            </a:pPr>
            <a:r>
              <a:rPr lang="en-US" dirty="0">
                <a:solidFill>
                  <a:schemeClr val="tx1"/>
                </a:solidFill>
              </a:rPr>
              <a:t>The server routes the request to the needed port where the web service is running.</a:t>
            </a:r>
          </a:p>
          <a:p>
            <a:pPr marL="749808" lvl="1" indent="-457200">
              <a:buFont typeface="+mj-lt"/>
              <a:buAutoNum type="arabicPeriod" startAt="8"/>
            </a:pPr>
            <a:r>
              <a:rPr lang="en-US" dirty="0">
                <a:solidFill>
                  <a:schemeClr val="tx1"/>
                </a:solidFill>
              </a:rPr>
              <a:t>Close the connection: When the client sees that the transfer is complete, it sends a connection closing request.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2FB7991-6058-BB1B-DC1D-627F7DFCA9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0" t="1994" r="80272" b="6858"/>
          <a:stretch/>
        </p:blipFill>
        <p:spPr>
          <a:xfrm>
            <a:off x="9533793" y="2111106"/>
            <a:ext cx="1621887" cy="4145295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87787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28F6-C504-45BA-827B-930E7F26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20979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Connecting and Sending A Request(1/2)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https://developer.mozilla.org/en-US/docs/Web/HTTP/Session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8464C-0B98-4CC5-922A-1A00163D8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290" y="5129213"/>
            <a:ext cx="10086975" cy="1574581"/>
          </a:xfr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On successful connection, the web browser sends the request. A client request consists of text directives, separated by CRLF (Carriage Return, Line Feed), divided into three blocks: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Line 1 - </a:t>
            </a:r>
            <a:r>
              <a:rPr lang="en-US" sz="2000" dirty="0">
                <a:solidFill>
                  <a:schemeClr val="tx1"/>
                </a:solidFill>
                <a:highlight>
                  <a:srgbClr val="00FF00"/>
                </a:highlight>
              </a:rPr>
              <a:t>request method </a:t>
            </a:r>
            <a:r>
              <a:rPr lang="en-US" sz="2000" dirty="0">
                <a:solidFill>
                  <a:schemeClr val="tx1"/>
                </a:solidFill>
              </a:rPr>
              <a:t>followed by 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</a:rPr>
              <a:t>the absolute URL doc path without the protocol or domain name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dirty="0">
                <a:solidFill>
                  <a:schemeClr val="tx1"/>
                </a:solidFill>
                <a:highlight>
                  <a:srgbClr val="FF0000"/>
                </a:highlight>
              </a:rPr>
              <a:t>the HTTP protocol version.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1DCC99F-104F-4A5F-9B32-C1E6E5D96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221" y="2182760"/>
            <a:ext cx="6749431" cy="267601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19AD4D-4A0C-4182-A55C-F89E6CD4907F}"/>
              </a:ext>
            </a:extLst>
          </p:cNvPr>
          <p:cNvSpPr/>
          <p:nvPr/>
        </p:nvSpPr>
        <p:spPr>
          <a:xfrm>
            <a:off x="4704981" y="2379250"/>
            <a:ext cx="343285" cy="238584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7C6EF-EDF6-48CF-9F57-5FE1C53C5C7E}"/>
              </a:ext>
            </a:extLst>
          </p:cNvPr>
          <p:cNvSpPr/>
          <p:nvPr/>
        </p:nvSpPr>
        <p:spPr>
          <a:xfrm>
            <a:off x="5095186" y="2373388"/>
            <a:ext cx="1346205" cy="238587"/>
          </a:xfrm>
          <a:prstGeom prst="rect">
            <a:avLst/>
          </a:prstGeom>
          <a:solidFill>
            <a:srgbClr val="FFFF00">
              <a:alpha val="20000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90BBF5-0AE6-4A19-8938-65323E8CA2CE}"/>
              </a:ext>
            </a:extLst>
          </p:cNvPr>
          <p:cNvSpPr/>
          <p:nvPr/>
        </p:nvSpPr>
        <p:spPr>
          <a:xfrm>
            <a:off x="6497160" y="2373385"/>
            <a:ext cx="810346" cy="238587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5493D0-715D-4267-B8B5-F39D0B52781F}"/>
              </a:ext>
            </a:extLst>
          </p:cNvPr>
          <p:cNvSpPr/>
          <p:nvPr/>
        </p:nvSpPr>
        <p:spPr>
          <a:xfrm>
            <a:off x="1074715" y="1920895"/>
            <a:ext cx="3427907" cy="3199746"/>
          </a:xfrm>
          <a:prstGeom prst="rect">
            <a:avLst/>
          </a:prstGeom>
        </p:spPr>
        <p:txBody>
          <a:bodyPr wrap="square" anchor="ctr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The client always establishes the connection.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The client-server model does not allow the server to send data to the client without an explicit Request.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The HTTP default port is port:80.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The URL of a page to fetch contains both the domain name, and the port number.</a:t>
            </a:r>
          </a:p>
        </p:txBody>
      </p:sp>
    </p:spTree>
    <p:extLst>
      <p:ext uri="{BB962C8B-B14F-4D97-AF65-F5344CB8AC3E}">
        <p14:creationId xmlns:p14="http://schemas.microsoft.com/office/powerpoint/2010/main" val="412513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28F6-C504-45BA-827B-930E7F260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Sending A Request (2/2)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https://developer.mozilla.org/en-US/docs/Web/HTTP/Session</a:t>
            </a:r>
            <a:endParaRPr lang="en-US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4706B998-CBCA-44BE-9639-A447D33C9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956" y="3556323"/>
            <a:ext cx="6278165" cy="2711317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101ABD-2ADF-4F2F-91F5-A129295660D4}"/>
              </a:ext>
            </a:extLst>
          </p:cNvPr>
          <p:cNvSpPr/>
          <p:nvPr/>
        </p:nvSpPr>
        <p:spPr>
          <a:xfrm>
            <a:off x="4718649" y="4005372"/>
            <a:ext cx="4637871" cy="908579"/>
          </a:xfrm>
          <a:prstGeom prst="rect">
            <a:avLst/>
          </a:prstGeom>
          <a:solidFill>
            <a:srgbClr val="92D050">
              <a:alpha val="2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344ADB-AF6B-40C4-9667-FBDD972F5496}"/>
              </a:ext>
            </a:extLst>
          </p:cNvPr>
          <p:cNvSpPr/>
          <p:nvPr/>
        </p:nvSpPr>
        <p:spPr>
          <a:xfrm>
            <a:off x="4718650" y="4935497"/>
            <a:ext cx="3427750" cy="441895"/>
          </a:xfrm>
          <a:prstGeom prst="rect">
            <a:avLst/>
          </a:prstGeom>
          <a:solidFill>
            <a:srgbClr val="FFFF00">
              <a:alpha val="20000"/>
            </a:srgb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42FA2A-5ECC-43A5-BFB8-A19654DBBD36}"/>
              </a:ext>
            </a:extLst>
          </p:cNvPr>
          <p:cNvSpPr/>
          <p:nvPr/>
        </p:nvSpPr>
        <p:spPr>
          <a:xfrm>
            <a:off x="4718649" y="5399108"/>
            <a:ext cx="6073673" cy="2124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ED3C1B-DA42-4BBB-88EC-3AF8AE2F6CB5}"/>
              </a:ext>
            </a:extLst>
          </p:cNvPr>
          <p:cNvSpPr/>
          <p:nvPr/>
        </p:nvSpPr>
        <p:spPr>
          <a:xfrm>
            <a:off x="4718649" y="5661535"/>
            <a:ext cx="5108689" cy="212465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B53282-C5C1-4C2A-8695-81420AD7DCD4}"/>
              </a:ext>
            </a:extLst>
          </p:cNvPr>
          <p:cNvSpPr/>
          <p:nvPr/>
        </p:nvSpPr>
        <p:spPr>
          <a:xfrm>
            <a:off x="1059544" y="1904263"/>
            <a:ext cx="9713232" cy="1777393"/>
          </a:xfrm>
          <a:prstGeom prst="rect">
            <a:avLst/>
          </a:prstGeom>
        </p:spPr>
        <p:txBody>
          <a:bodyPr wrap="square"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HTTP headers provide the server with: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highlight>
                  <a:srgbClr val="00FF00"/>
                </a:highlight>
              </a:rPr>
              <a:t>information about what type/formats of data is appropriate in the response (e.g., what language, what MIME types, </a:t>
            </a:r>
            <a:r>
              <a:rPr lang="en-US" sz="2200" dirty="0" err="1">
                <a:highlight>
                  <a:srgbClr val="00FF00"/>
                </a:highlight>
              </a:rPr>
              <a:t>etc</a:t>
            </a:r>
            <a:r>
              <a:rPr lang="en-US" sz="2200" dirty="0">
                <a:highlight>
                  <a:srgbClr val="00FF00"/>
                </a:highlight>
              </a:rPr>
              <a:t>),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highlight>
                  <a:srgbClr val="FFFF00"/>
                </a:highlight>
              </a:rPr>
              <a:t>other headers which inform and may alter its behavior such as not sending an answer if it is already cached,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632257-DE25-4A2F-AD27-79827DFC9C6A}"/>
              </a:ext>
            </a:extLst>
          </p:cNvPr>
          <p:cNvSpPr txBox="1"/>
          <p:nvPr/>
        </p:nvSpPr>
        <p:spPr>
          <a:xfrm>
            <a:off x="1059544" y="3626247"/>
            <a:ext cx="3459992" cy="2711318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000" dirty="0"/>
              <a:t>The Header section is followed by: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FF0000"/>
                </a:highlight>
              </a:rPr>
              <a:t>An empty line.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FF00FF"/>
                </a:highlight>
              </a:rPr>
              <a:t>An (optional) </a:t>
            </a:r>
            <a:r>
              <a:rPr lang="en-US" sz="2000" b="1" dirty="0">
                <a:highlight>
                  <a:srgbClr val="FF00FF"/>
                </a:highlight>
              </a:rPr>
              <a:t>data</a:t>
            </a:r>
            <a:r>
              <a:rPr lang="en-US" sz="2000" dirty="0">
                <a:highlight>
                  <a:srgbClr val="FF00FF"/>
                </a:highlight>
              </a:rPr>
              <a:t> block, mainly used by the POST method which contains further data.</a:t>
            </a:r>
          </a:p>
        </p:txBody>
      </p:sp>
    </p:spTree>
    <p:extLst>
      <p:ext uri="{BB962C8B-B14F-4D97-AF65-F5344CB8AC3E}">
        <p14:creationId xmlns:p14="http://schemas.microsoft.com/office/powerpoint/2010/main" val="373079141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{57BAADA8-E363-486B-8A7E-CD8A4DE48F4A}tf56160789</Template>
  <TotalTime>0</TotalTime>
  <Words>1484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1_RetrospectVTI</vt:lpstr>
      <vt:lpstr>HTTP Request Lifestyle</vt:lpstr>
      <vt:lpstr>In the OSI reference model, the communications between a computing system are split into seven different abstraction layers: Physical, Data Link, Network, Transport, Session, Presentation, and Application.</vt:lpstr>
      <vt:lpstr>OSI Model. https://github.com/hardikvasa/http-connection-lifecycle</vt:lpstr>
      <vt:lpstr>HTTP Request Life Cycle Overview https://developer.mozilla.org/en-US/docs/Web/HTTP/Session</vt:lpstr>
      <vt:lpstr>Http Request Steps in depth (1/3) https://github.com/hardikvasa/http-connection-lifecycle</vt:lpstr>
      <vt:lpstr>Http Request Steps in depth (2/3) https://github.com/hardikvasa/http-connection-lifecycle</vt:lpstr>
      <vt:lpstr>Http Request Steps in depth (3/3) https://github.com/hardikvasa/http-connection-lifecycle</vt:lpstr>
      <vt:lpstr>Connecting and Sending A Request(1/2) https://developer.mozilla.org/en-US/docs/Web/HTTP/Session</vt:lpstr>
      <vt:lpstr>Sending A Request (2/2) https://developer.mozilla.org/en-US/docs/Web/HTTP/Session</vt:lpstr>
      <vt:lpstr>Response https://developer.mozilla.org/en-US/docs/Web/HTTP/Session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2020-03-20T13:43:46Z</dcterms:created>
  <dcterms:modified xsi:type="dcterms:W3CDTF">2023-05-22T20:04:56Z</dcterms:modified>
</cp:coreProperties>
</file>