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2" r:id="rId4"/>
    <p:sldId id="262" r:id="rId5"/>
    <p:sldId id="273" r:id="rId6"/>
    <p:sldId id="274" r:id="rId7"/>
    <p:sldId id="277" r:id="rId8"/>
    <p:sldId id="278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2" autoAdjust="0"/>
    <p:restoredTop sz="94649" autoAdjust="0"/>
  </p:normalViewPr>
  <p:slideViewPr>
    <p:cSldViewPr snapToGrid="0">
      <p:cViewPr varScale="1">
        <p:scale>
          <a:sx n="79" d="100"/>
          <a:sy n="79" d="100"/>
        </p:scale>
        <p:origin x="874" y="41"/>
      </p:cViewPr>
      <p:guideLst/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Method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eveloper.mozilla.org/en-US/docs/Web/HTTP/Sess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" TargetMode="External"/><Relationship Id="rId2" Type="http://schemas.openxmlformats.org/officeDocument/2006/relationships/hyperlink" Target="https://developer.mozilla.org/en-US/docs/Web/HTTP/S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authoritylabs.com/common-http-response-codes-and-what-they-mean/" TargetMode="External"/><Relationship Id="rId4" Type="http://schemas.openxmlformats.org/officeDocument/2006/relationships/hyperlink" Target="https://tools.ietf.org/html/rfc2616#section-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" TargetMode="External"/><Relationship Id="rId2" Type="http://schemas.openxmlformats.org/officeDocument/2006/relationships/hyperlink" Target="https://www.smartlabsoftware.com/ref/http-status-code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Idempotent" TargetMode="External"/><Relationship Id="rId2" Type="http://schemas.openxmlformats.org/officeDocument/2006/relationships/hyperlink" Target="https://developer.mozilla.org/en-US/docs/Glossary/saf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fundamentals/networking/http/http-overview#:~:text=the%20request" TargetMode="External"/><Relationship Id="rId2" Type="http://schemas.openxmlformats.org/officeDocument/2006/relationships/hyperlink" Target="https://learn.microsoft.com/en-us/dotnet/fundamentals/networking/http/http-overview#:~:text=methods%20are%20differentia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best-practices/api-design" TargetMode="External"/><Relationship Id="rId2" Type="http://schemas.openxmlformats.org/officeDocument/2006/relationships/hyperlink" Target="https://developer.mozilla.org/en-US/docs/Web/HTTP/Overview#HTTP_Messa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HTTP Verbs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139" y="0"/>
            <a:ext cx="7564919" cy="4958206"/>
          </a:xfrm>
        </p:spPr>
        <p:txBody>
          <a:bodyPr anchor="ctr">
            <a:no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HTTP defines a set of request methods to indicate the desired action to be performed for a given resource. Although they can also be nouns, these request methods are sometimes referred to as HTTP verbs.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1999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https://developer.mozilla.org/en-US/docs/Web/HTTP/Methods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11AAF-472A-48B4-9B73-F669650F9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32" y="4107396"/>
            <a:ext cx="7924080" cy="210710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FCBFAE-AC5A-4FDE-912D-74A078B5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Request Methods (verbs)</a:t>
            </a:r>
            <a:br>
              <a:rPr lang="en-US" dirty="0"/>
            </a:br>
            <a:r>
              <a:rPr lang="en-US" sz="1400" dirty="0">
                <a:hlinkClick r:id="rId3"/>
              </a:rPr>
              <a:t>https://developer.mozilla.org/en-US/docs/Web/HTTP/Methods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https://developer.mozilla.org/en-US/docs/Web/HTTP/Session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1351-546D-487D-BB00-D2088687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444" y="1913332"/>
            <a:ext cx="9913222" cy="2238944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Request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methods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b="1" i="1" dirty="0">
                <a:solidFill>
                  <a:schemeClr val="tx1"/>
                </a:solidFill>
              </a:rPr>
              <a:t>HTTP verbs</a:t>
            </a:r>
            <a:r>
              <a:rPr lang="en-US" sz="2400" dirty="0">
                <a:solidFill>
                  <a:schemeClr val="tx1"/>
                </a:solidFill>
              </a:rPr>
              <a:t>) indicate the desired action to be performed on a resource. HTTP verbs are </a:t>
            </a:r>
            <a:r>
              <a:rPr lang="en-US" sz="2400" b="1" i="1" dirty="0">
                <a:solidFill>
                  <a:schemeClr val="tx1"/>
                </a:solidFill>
              </a:rPr>
              <a:t>GET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POST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PUT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TRACE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HEAD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CONNECT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i="1" dirty="0">
                <a:solidFill>
                  <a:schemeClr val="tx1"/>
                </a:solidFill>
              </a:rPr>
              <a:t>OPTIONS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POST</a:t>
            </a:r>
            <a:r>
              <a:rPr lang="en-US" sz="2000" dirty="0">
                <a:solidFill>
                  <a:schemeClr val="tx1"/>
                </a:solidFill>
              </a:rPr>
              <a:t> method sends data to a server. </a:t>
            </a:r>
            <a:r>
              <a:rPr lang="en-US" sz="2000" b="1" i="1" dirty="0">
                <a:solidFill>
                  <a:schemeClr val="tx1"/>
                </a:solidFill>
              </a:rPr>
              <a:t>POST</a:t>
            </a:r>
            <a:r>
              <a:rPr lang="en-US" sz="2000" dirty="0">
                <a:solidFill>
                  <a:schemeClr val="tx1"/>
                </a:solidFill>
              </a:rPr>
              <a:t> is used mainly for HTML </a:t>
            </a:r>
            <a:r>
              <a:rPr lang="en-US" sz="2000" b="1" i="1" dirty="0">
                <a:solidFill>
                  <a:schemeClr val="tx1"/>
                </a:solidFill>
              </a:rPr>
              <a:t>Forms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GET</a:t>
            </a:r>
            <a:r>
              <a:rPr lang="en-US" sz="2000" dirty="0">
                <a:solidFill>
                  <a:schemeClr val="tx1"/>
                </a:solidFill>
              </a:rPr>
              <a:t> method requests/retrieves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5CECD-2355-4F40-8B27-6C1A96BBD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105" y="3702478"/>
            <a:ext cx="3861512" cy="116515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867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BFAE-AC5A-4FDE-912D-74A078B5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Request Methods (verbs)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https://developer.mozilla.org/en-US/docs/Web/HTTP/Methods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7BB843E-988D-4171-B16F-34FE5535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20631"/>
              </p:ext>
            </p:extLst>
          </p:nvPr>
        </p:nvGraphicFramePr>
        <p:xfrm>
          <a:off x="1097280" y="2094831"/>
          <a:ext cx="10181266" cy="402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301">
                  <a:extLst>
                    <a:ext uri="{9D8B030D-6E8A-4147-A177-3AD203B41FA5}">
                      <a16:colId xmlns:a16="http://schemas.microsoft.com/office/drawing/2014/main" val="3206940083"/>
                    </a:ext>
                  </a:extLst>
                </a:gridCol>
                <a:gridCol w="8670965">
                  <a:extLst>
                    <a:ext uri="{9D8B030D-6E8A-4147-A177-3AD203B41FA5}">
                      <a16:colId xmlns:a16="http://schemas.microsoft.com/office/drawing/2014/main" val="3711033990"/>
                    </a:ext>
                  </a:extLst>
                </a:gridCol>
              </a:tblGrid>
              <a:tr h="3977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HTTP Verb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Description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7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*GET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Requests the specified resource. GET should only retrieve data.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494215"/>
                  </a:ext>
                </a:extLst>
              </a:tr>
              <a:tr h="399724">
                <a:tc>
                  <a:txBody>
                    <a:bodyPr/>
                    <a:lstStyle/>
                    <a:p>
                      <a:pPr algn="r"/>
                      <a:r>
                        <a:rPr lang="en-US" sz="2000" b="1"/>
                        <a:t>HEAD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Just like a GET request, but without the response body.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09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*POST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Used to submit an entity to the specified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resource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55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*PUT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Replaces </a:t>
                      </a: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current representations of the target resource with the payload.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62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*DELETE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Deletes the specified resource.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4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CONNECT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Establishes a tunnel to the server identified by the target resource.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86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Describes the communication options for the target resource.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7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TRACE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Performs a message loop-back test along the path to the target resource.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49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PATCH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partial modifications to a resource.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2064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F33164-9DB2-4F7E-84B9-71C781D9D549}"/>
              </a:ext>
            </a:extLst>
          </p:cNvPr>
          <p:cNvSpPr txBox="1"/>
          <p:nvPr/>
        </p:nvSpPr>
        <p:spPr>
          <a:xfrm>
            <a:off x="9742314" y="6386731"/>
            <a:ext cx="226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</a:rPr>
              <a:t>*most common</a:t>
            </a:r>
          </a:p>
        </p:txBody>
      </p:sp>
    </p:spTree>
    <p:extLst>
      <p:ext uri="{BB962C8B-B14F-4D97-AF65-F5344CB8AC3E}">
        <p14:creationId xmlns:p14="http://schemas.microsoft.com/office/powerpoint/2010/main" val="57016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8A7A-C8DD-4074-997A-7FE735C1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Response Status Codes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https://developer.mozilla.org/en-US/docs/Web/HTTP/Session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https://developer.mozilla.org/en-US/docs/Web/HTTP/Status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https://tools.ietf.org/html/rfc2616#section-10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2E43-9B70-46C5-865C-B2A68645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278" y="1870364"/>
            <a:ext cx="4457571" cy="454429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HTTP response status codes give the result of an HTTP request. Responses are grouped in five general 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Informational responses (100–199),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Successful responses (200–299),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Redirects (300–399),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Client errors (400–499),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and Server errors (500–599).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Cheat Sheet</a:t>
            </a:r>
            <a:endParaRPr lang="en-US" sz="2400" dirty="0"/>
          </a:p>
        </p:txBody>
      </p:sp>
      <p:pic>
        <p:nvPicPr>
          <p:cNvPr id="2050" name="Picture 2" descr="Image result for status codes">
            <a:extLst>
              <a:ext uri="{FF2B5EF4-FFF2-40B4-BE49-F238E27FC236}">
                <a16:creationId xmlns:a16="http://schemas.microsoft.com/office/drawing/2014/main" id="{78B92A45-BA88-410A-8440-B2922EE59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5044" r="10038" b="4430"/>
          <a:stretch/>
        </p:blipFill>
        <p:spPr bwMode="auto">
          <a:xfrm>
            <a:off x="6188319" y="2262595"/>
            <a:ext cx="4656842" cy="375982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8A7A-C8DD-4074-997A-7FE735C1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291"/>
            <a:ext cx="10058400" cy="1090641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Common Response Status Codes</a:t>
            </a:r>
            <a:br>
              <a:rPr lang="en-US" sz="1400" dirty="0"/>
            </a:br>
            <a:r>
              <a:rPr lang="en-US" sz="1600" dirty="0">
                <a:hlinkClick r:id="rId2"/>
              </a:rPr>
              <a:t>https://www.smartlabsoftware.com/ref/http-status-codes.htm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https://developer.mozilla.org/en-US/docs/Web/HTTP/Status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2E43-9B70-46C5-865C-B2A68645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0365"/>
            <a:ext cx="10058400" cy="609600"/>
          </a:xfrm>
        </p:spPr>
        <p:txBody>
          <a:bodyPr anchor="t">
            <a:normAutofit/>
          </a:bodyPr>
          <a:lstStyle/>
          <a:p>
            <a:pPr algn="ctr"/>
            <a:r>
              <a:rPr lang="en-US" sz="2400" dirty="0"/>
              <a:t>Some of the most useful Status Codes.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552DFE-A820-4574-8B3A-37D02C09D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74341"/>
              </p:ext>
            </p:extLst>
          </p:nvPr>
        </p:nvGraphicFramePr>
        <p:xfrm>
          <a:off x="673178" y="1269774"/>
          <a:ext cx="10822136" cy="547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445">
                  <a:extLst>
                    <a:ext uri="{9D8B030D-6E8A-4147-A177-3AD203B41FA5}">
                      <a16:colId xmlns:a16="http://schemas.microsoft.com/office/drawing/2014/main" val="1303011937"/>
                    </a:ext>
                  </a:extLst>
                </a:gridCol>
                <a:gridCol w="8419691">
                  <a:extLst>
                    <a:ext uri="{9D8B030D-6E8A-4147-A177-3AD203B41FA5}">
                      <a16:colId xmlns:a16="http://schemas.microsoft.com/office/drawing/2014/main" val="2517732197"/>
                    </a:ext>
                  </a:extLst>
                </a:gridCol>
              </a:tblGrid>
              <a:tr h="3600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Code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Code 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10181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200 OK, 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request succeeded. Request has been fulfilled resulting in new resource(s) created.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971333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 Multiple Choices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requested resource has different choices and cannot be resolved into one.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95480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301 Moved Permanently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requested resource has been assigned a new permanent URI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402388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304 Not Modified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Client performed a conditional GET request. Access is allowed. The document is unmodified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93189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307 Temporary Redirect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requested resource resides temporarily under a different URI.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54930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400 Bad Request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request could not be understood by the server due to malformed syntax.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190288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401 Unauthorized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request requires user authentication.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641774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403 Forbidden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server understood the request but is refusing to fulfill it.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675516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404 Not Found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server has not found anything matching the Request-URI.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415414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410 Gone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requested resource is no longer available at the server and no forwarding address is known.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5820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500 Internal Server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server encountered an unexpected condition which prevented it from fulfilling the request.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166955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501 Not Implemented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server does not support the functionality required to fulfill the request.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407828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503 Service Unavailable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Your web server is unable to handle your HTTP request at the time.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38886"/>
                  </a:ext>
                </a:extLst>
              </a:tr>
              <a:tr h="36505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550 Permission Denied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Your account does not have permission to perform the action you are attempting.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08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6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2AD8-276D-4F81-B59E-4686984D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‘Safe’ and ‘Idempotent’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https://developer.mozilla.org/en-US/docs/Glossary/safe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https://developer.mozilla.org/en-US/docs/Glossary/Idempotent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36CD-19F4-4775-B3C0-219D879B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468" y="1882588"/>
            <a:ext cx="9496044" cy="3006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Safe</a:t>
            </a:r>
            <a:r>
              <a:rPr lang="en-US" sz="2000" dirty="0">
                <a:solidFill>
                  <a:schemeClr val="tx1"/>
                </a:solidFill>
              </a:rPr>
              <a:t> – An HTTP method that doesn't alter the state of the resource, meaning it leads to a read-only operation. </a:t>
            </a:r>
            <a:r>
              <a:rPr lang="en-US" sz="2000" b="1" i="1" dirty="0">
                <a:solidFill>
                  <a:schemeClr val="tx1"/>
                </a:solidFill>
              </a:rPr>
              <a:t>GET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HEAD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b="1" i="1" dirty="0">
                <a:solidFill>
                  <a:schemeClr val="tx1"/>
                </a:solidFill>
              </a:rPr>
              <a:t>OPTIONS</a:t>
            </a:r>
            <a:r>
              <a:rPr lang="en-US" sz="2000" dirty="0">
                <a:solidFill>
                  <a:schemeClr val="tx1"/>
                </a:solidFill>
              </a:rPr>
              <a:t> are </a:t>
            </a:r>
            <a:r>
              <a:rPr lang="en-US" sz="2000" b="1" i="1" dirty="0">
                <a:solidFill>
                  <a:schemeClr val="tx1"/>
                </a:solidFill>
              </a:rPr>
              <a:t>safe.</a:t>
            </a:r>
            <a:r>
              <a:rPr lang="en-US" sz="2000" dirty="0">
                <a:solidFill>
                  <a:schemeClr val="tx1"/>
                </a:solidFill>
              </a:rPr>
              <a:t> All </a:t>
            </a:r>
            <a:r>
              <a:rPr lang="en-US" sz="2000" b="1" i="1" dirty="0">
                <a:solidFill>
                  <a:schemeClr val="tx1"/>
                </a:solidFill>
              </a:rPr>
              <a:t>safe</a:t>
            </a:r>
            <a:r>
              <a:rPr lang="en-US" sz="2000" dirty="0">
                <a:solidFill>
                  <a:schemeClr val="tx1"/>
                </a:solidFill>
              </a:rPr>
              <a:t> methods are also </a:t>
            </a:r>
            <a:r>
              <a:rPr lang="en-US" sz="2000" b="1" i="1" dirty="0">
                <a:solidFill>
                  <a:schemeClr val="tx1"/>
                </a:solidFill>
              </a:rPr>
              <a:t>idempotent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Idempotent</a:t>
            </a:r>
            <a:r>
              <a:rPr lang="en-US" sz="2000" dirty="0">
                <a:solidFill>
                  <a:schemeClr val="tx1"/>
                </a:solidFill>
              </a:rPr>
              <a:t> – An identical request can be made once or several times in a row with the same effect while leaving the server in the same state. Implemented correctly, the </a:t>
            </a:r>
            <a:r>
              <a:rPr lang="en-US" sz="2000" b="1" i="1" dirty="0">
                <a:solidFill>
                  <a:schemeClr val="tx1"/>
                </a:solidFill>
              </a:rPr>
              <a:t>GET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HEAD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PUT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b="1" i="1" dirty="0">
                <a:solidFill>
                  <a:schemeClr val="tx1"/>
                </a:solidFill>
              </a:rPr>
              <a:t>DELETE</a:t>
            </a:r>
            <a:r>
              <a:rPr lang="en-US" sz="2000" dirty="0">
                <a:solidFill>
                  <a:schemeClr val="tx1"/>
                </a:solidFill>
              </a:rPr>
              <a:t> method are </a:t>
            </a:r>
            <a:r>
              <a:rPr lang="en-US" sz="2000" b="1" i="1" dirty="0">
                <a:solidFill>
                  <a:schemeClr val="tx1"/>
                </a:solidFill>
              </a:rPr>
              <a:t>idempotent</a:t>
            </a:r>
            <a:r>
              <a:rPr lang="en-US" sz="2000" dirty="0">
                <a:solidFill>
                  <a:schemeClr val="tx1"/>
                </a:solidFill>
              </a:rPr>
              <a:t>, but not the </a:t>
            </a:r>
            <a:r>
              <a:rPr lang="en-US" sz="2000" b="1" i="1" dirty="0">
                <a:solidFill>
                  <a:schemeClr val="tx1"/>
                </a:solidFill>
              </a:rPr>
              <a:t>POST</a:t>
            </a:r>
            <a:r>
              <a:rPr lang="en-US" sz="2000" dirty="0">
                <a:solidFill>
                  <a:schemeClr val="tx1"/>
                </a:solidFill>
              </a:rPr>
              <a:t> method. Not all </a:t>
            </a:r>
            <a:r>
              <a:rPr lang="en-US" sz="2000" b="1" i="1" dirty="0">
                <a:solidFill>
                  <a:schemeClr val="tx1"/>
                </a:solidFill>
              </a:rPr>
              <a:t>idempotent</a:t>
            </a:r>
            <a:r>
              <a:rPr lang="en-US" sz="2000" dirty="0">
                <a:solidFill>
                  <a:schemeClr val="tx1"/>
                </a:solidFill>
              </a:rPr>
              <a:t> methods are </a:t>
            </a:r>
            <a:r>
              <a:rPr lang="en-US" sz="2000" b="1" i="1" dirty="0">
                <a:solidFill>
                  <a:schemeClr val="tx1"/>
                </a:solidFill>
              </a:rPr>
              <a:t>safe</a:t>
            </a:r>
            <a:r>
              <a:rPr lang="en-US" sz="2000" dirty="0">
                <a:solidFill>
                  <a:schemeClr val="tx1"/>
                </a:solidFill>
              </a:rPr>
              <a:t>. For example, </a:t>
            </a:r>
            <a:r>
              <a:rPr lang="en-US" sz="2000" b="1" i="1" dirty="0">
                <a:solidFill>
                  <a:schemeClr val="tx1"/>
                </a:solidFill>
              </a:rPr>
              <a:t>PUT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DELETE</a:t>
            </a:r>
            <a:r>
              <a:rPr lang="en-US" sz="2000" dirty="0">
                <a:solidFill>
                  <a:schemeClr val="tx1"/>
                </a:solidFill>
              </a:rPr>
              <a:t> are both </a:t>
            </a:r>
            <a:r>
              <a:rPr lang="en-US" sz="2000" b="1" i="1" dirty="0">
                <a:solidFill>
                  <a:schemeClr val="tx1"/>
                </a:solidFill>
              </a:rPr>
              <a:t>idempotent</a:t>
            </a:r>
            <a:r>
              <a:rPr lang="en-US" sz="2000" dirty="0">
                <a:solidFill>
                  <a:schemeClr val="tx1"/>
                </a:solidFill>
              </a:rPr>
              <a:t> but unsafe.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E5EFA-86FA-46C3-8D67-ADC1160CC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12" y="4889351"/>
            <a:ext cx="9308756" cy="142299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2945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7FDC-91EE-A49D-8522-7AAAE9E6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0425"/>
            <a:ext cx="1100616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 my request Idempotent?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https://learn.microsoft.com/en-us/dotnet/fundamentals/networking/http/http-overview#:~:text=methods%20are%20differentiated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3"/>
              </a:rPr>
              <a:t>https://learn.microsoft.com/en-us/dotnet/fundamentals/networking/http/http-overview#:~:text=the%20request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F8D4C-F421-6C50-C4B2-6C74CB352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50750" y="2231877"/>
            <a:ext cx="6204930" cy="3845902"/>
          </a:xfrm>
          <a:ln w="25400"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13DB4-479D-6E07-3784-DFDDED070520}"/>
              </a:ext>
            </a:extLst>
          </p:cNvPr>
          <p:cNvSpPr txBox="1"/>
          <p:nvPr/>
        </p:nvSpPr>
        <p:spPr>
          <a:xfrm>
            <a:off x="1097280" y="1908857"/>
            <a:ext cx="3853470" cy="4491943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Safe</a:t>
            </a:r>
            <a:r>
              <a:rPr lang="en-US" sz="2000" dirty="0"/>
              <a:t> –  The request doesn't alter the state of the resource, meaning it leads to a read-only operation. All safe methods are idempotent.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Idempotent</a:t>
            </a:r>
            <a:r>
              <a:rPr lang="en-US" sz="2000" dirty="0"/>
              <a:t> – An identical request can be made once or several times in a row with the same overall effect.</a:t>
            </a:r>
          </a:p>
        </p:txBody>
      </p:sp>
    </p:spTree>
    <p:extLst>
      <p:ext uri="{BB962C8B-B14F-4D97-AF65-F5344CB8AC3E}">
        <p14:creationId xmlns:p14="http://schemas.microsoft.com/office/powerpoint/2010/main" val="163959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40-78D7-4BB9-AEA4-938DAE8D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536D-7919-43A9-8F39-FFF350D7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9455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https://developer.mozilla.org/en-US/docs/Web/HTTP/Overview#HTTP_Messages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https://docs.microsoft.com/en-us/azure/architecture/best-practices/api-design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02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955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HTTP Verbs </vt:lpstr>
      <vt:lpstr>HTTP defines a set of request methods to indicate the desired action to be performed for a given resource. Although they can also be nouns, these request methods are sometimes referred to as HTTP verbs.</vt:lpstr>
      <vt:lpstr>Request Methods (verbs) https://developer.mozilla.org/en-US/docs/Web/HTTP/Methods https://developer.mozilla.org/en-US/docs/Web/HTTP/Session</vt:lpstr>
      <vt:lpstr>Request Methods (verbs) https://developer.mozilla.org/en-US/docs/Web/HTTP/Methods</vt:lpstr>
      <vt:lpstr>Response Status Codes https://developer.mozilla.org/en-US/docs/Web/HTTP/Session https://developer.mozilla.org/en-US/docs/Web/HTTP/Status https://tools.ietf.org/html/rfc2616#section-10</vt:lpstr>
      <vt:lpstr>Common Response Status Codes https://www.smartlabsoftware.com/ref/http-status-codes.htm https://developer.mozilla.org/en-US/docs/Web/HTTP/Status</vt:lpstr>
      <vt:lpstr>‘Safe’ and ‘Idempotent’ https://developer.mozilla.org/en-US/docs/Glossary/safe https://developer.mozilla.org/en-US/docs/Glossary/Idempotent</vt:lpstr>
      <vt:lpstr>Is my request Idempotent? https://learn.microsoft.com/en-us/dotnet/fundamentals/networking/http/http-overview#:~:text=methods%20are%20differentiated https://learn.microsoft.com/en-us/dotnet/fundamentals/networking/http/http-overview#:~:text=the%20request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2020-03-20T13:43:46Z</dcterms:created>
  <dcterms:modified xsi:type="dcterms:W3CDTF">2023-05-22T20:12:55Z</dcterms:modified>
</cp:coreProperties>
</file>