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84" r:id="rId4"/>
    <p:sldId id="277" r:id="rId5"/>
    <p:sldId id="261" r:id="rId6"/>
    <p:sldId id="263" r:id="rId7"/>
    <p:sldId id="289" r:id="rId8"/>
    <p:sldId id="262" r:id="rId9"/>
    <p:sldId id="259" r:id="rId10"/>
    <p:sldId id="260" r:id="rId11"/>
    <p:sldId id="285" r:id="rId12"/>
    <p:sldId id="282" r:id="rId13"/>
    <p:sldId id="287" r:id="rId14"/>
    <p:sldId id="290" r:id="rId15"/>
    <p:sldId id="281"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CCBF1-F751-48A2-B549-F8B603D10602}" v="70" dt="2020-08-05T14:06:10.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9" autoAdjust="0"/>
    <p:restoredTop sz="94660"/>
  </p:normalViewPr>
  <p:slideViewPr>
    <p:cSldViewPr snapToGrid="0">
      <p:cViewPr varScale="1">
        <p:scale>
          <a:sx n="85" d="100"/>
          <a:sy n="85" d="100"/>
        </p:scale>
        <p:origin x="66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onarcloud.io/documentation/user-guide/concep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onarcloud.io/project/issues?id=ansible-role-awless&amp;open=AXEseUF1IRsecPgXK050&amp;resolved=false&amp;types=CODE_SMELL" TargetMode="External"/><Relationship Id="rId2" Type="http://schemas.openxmlformats.org/officeDocument/2006/relationships/hyperlink" Target="https://sonarcloud.io/documentation/user-guide/concept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hyperlink" Target="https://sonarcloud.io/component_measures?id=microsoft_vscode-python&amp;metric=Duplica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onarcloud.io/documentation/user-guide/fixing-the-water-leak/" TargetMode="External"/><Relationship Id="rId2" Type="http://schemas.openxmlformats.org/officeDocument/2006/relationships/hyperlink" Target="https://sonarcloud.io/documentation/user-guide/quality-gate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blog.sonarsource.com/sq-sc_guidance" TargetMode="External"/><Relationship Id="rId2" Type="http://schemas.openxmlformats.org/officeDocument/2006/relationships/hyperlink" Target="https://community.sonarsource.com/t/sonarcloud-vs-sonarqube/9557" TargetMode="Externa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hyperlink" Target="https://sonarcloud.io/documentation/user-guide/metric-definitions/#security" TargetMode="External"/><Relationship Id="rId2" Type="http://schemas.openxmlformats.org/officeDocument/2006/relationships/hyperlink" Target="https://sonarcloud.io/documentation/user-guide/concepts/"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hyperlink" Target="https://www.sonarqube.org/features/clean-as-you-code/#:~:text=With%20the%20Clean%20as%20You,clean%20up%20after%20someone%20el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solutions/devop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zure/devops/pipelines/overview?view=azure-devops-2019"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devops/pipelines/get-started/pipelines-get-started?view=azure-devops" TargetMode="External"/><Relationship Id="rId2" Type="http://schemas.openxmlformats.org/officeDocument/2006/relationships/hyperlink" Target="https://docs.microsoft.com/en-us/azure/devops/pipelines/ecosystems/dotnet-core?view=azure-devop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cs.microsoft.com/en-us/azure/devops/pipelines/?view=azure-devo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web-forms/overview/deployment/configuring-team-foundation-server-for-web-deployment/creating-a-build-definition-that-supports-deployment#task-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evops/pipelines/release/?view=azure-devop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blog.sonarsource.com/sq-sc_guidance" TargetMode="External"/><Relationship Id="rId2" Type="http://schemas.openxmlformats.org/officeDocument/2006/relationships/hyperlink" Target="https://en.wikipedia.org/wiki/Static_program_analysi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Static_program_analysi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sonarcloud.io/documentation/user-guide/concepts/" TargetMode="External"/><Relationship Id="rId2" Type="http://schemas.openxmlformats.org/officeDocument/2006/relationships/hyperlink" Target="https://sonarcloud.io/documentation/user-guide/metric-definition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507588"/>
            <a:ext cx="6253317" cy="1817524"/>
          </a:xfrm>
        </p:spPr>
        <p:txBody>
          <a:bodyPr>
            <a:noAutofit/>
          </a:bodyPr>
          <a:lstStyle/>
          <a:p>
            <a:r>
              <a:rPr lang="en-US" sz="6600" dirty="0">
                <a:solidFill>
                  <a:schemeClr val="tx1"/>
                </a:solidFill>
              </a:rPr>
              <a:t>Azure DevOps Code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370B-CEA4-401D-A386-76E23F3CED07}"/>
              </a:ext>
            </a:extLst>
          </p:cNvPr>
          <p:cNvSpPr>
            <a:spLocks noGrp="1"/>
          </p:cNvSpPr>
          <p:nvPr>
            <p:ph type="title"/>
          </p:nvPr>
        </p:nvSpPr>
        <p:spPr/>
        <p:txBody>
          <a:bodyPr>
            <a:normAutofit/>
          </a:bodyPr>
          <a:lstStyle/>
          <a:p>
            <a:r>
              <a:rPr lang="en-US" dirty="0">
                <a:solidFill>
                  <a:schemeClr val="tx1"/>
                </a:solidFill>
              </a:rPr>
              <a:t>Technical Debt</a:t>
            </a:r>
            <a:br>
              <a:rPr lang="en-US" dirty="0"/>
            </a:br>
            <a:r>
              <a:rPr lang="en-US" sz="1400" dirty="0">
                <a:hlinkClick r:id="rId2"/>
              </a:rPr>
              <a:t>https://sonarcloud.io/documentation/user-guide/concepts/</a:t>
            </a:r>
            <a:endParaRPr lang="en-US" dirty="0"/>
          </a:p>
        </p:txBody>
      </p:sp>
      <p:sp>
        <p:nvSpPr>
          <p:cNvPr id="3" name="Content Placeholder 2">
            <a:extLst>
              <a:ext uri="{FF2B5EF4-FFF2-40B4-BE49-F238E27FC236}">
                <a16:creationId xmlns:a16="http://schemas.microsoft.com/office/drawing/2014/main" id="{CC5D36CF-2E3B-474C-8C58-E49B92245FB1}"/>
              </a:ext>
            </a:extLst>
          </p:cNvPr>
          <p:cNvSpPr>
            <a:spLocks noGrp="1"/>
          </p:cNvSpPr>
          <p:nvPr>
            <p:ph idx="1"/>
          </p:nvPr>
        </p:nvSpPr>
        <p:spPr>
          <a:xfrm>
            <a:off x="1489165" y="1903445"/>
            <a:ext cx="3535369" cy="4502785"/>
          </a:xfrm>
        </p:spPr>
        <p:txBody>
          <a:bodyPr anchor="ctr">
            <a:normAutofit/>
          </a:bodyPr>
          <a:lstStyle/>
          <a:p>
            <a:r>
              <a:rPr lang="en-US" sz="2800" b="1" i="1" dirty="0">
                <a:solidFill>
                  <a:schemeClr val="tx1"/>
                </a:solidFill>
              </a:rPr>
              <a:t>Technical Debt </a:t>
            </a:r>
            <a:r>
              <a:rPr lang="en-US" sz="2800" dirty="0">
                <a:solidFill>
                  <a:schemeClr val="tx1"/>
                </a:solidFill>
              </a:rPr>
              <a:t>is the estimated time required to fix all Maintainability Issues/code smells.</a:t>
            </a:r>
          </a:p>
        </p:txBody>
      </p:sp>
      <p:pic>
        <p:nvPicPr>
          <p:cNvPr id="8194" name="Picture 2" descr="Infrastructure Technical Debt | The Official Device42 Blog">
            <a:extLst>
              <a:ext uri="{FF2B5EF4-FFF2-40B4-BE49-F238E27FC236}">
                <a16:creationId xmlns:a16="http://schemas.microsoft.com/office/drawing/2014/main" id="{D0A627DD-8A5F-4066-B39E-566B1EE57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106" y="2474961"/>
            <a:ext cx="5634448" cy="341573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7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48FF-CD81-41DD-AA56-8CD5EA4D7018}"/>
              </a:ext>
            </a:extLst>
          </p:cNvPr>
          <p:cNvSpPr>
            <a:spLocks noGrp="1"/>
          </p:cNvSpPr>
          <p:nvPr>
            <p:ph type="title"/>
          </p:nvPr>
        </p:nvSpPr>
        <p:spPr>
          <a:xfrm>
            <a:off x="1099898" y="286603"/>
            <a:ext cx="10903935" cy="1450757"/>
          </a:xfrm>
        </p:spPr>
        <p:txBody>
          <a:bodyPr>
            <a:normAutofit/>
          </a:bodyPr>
          <a:lstStyle/>
          <a:p>
            <a:r>
              <a:rPr lang="en-US" dirty="0">
                <a:solidFill>
                  <a:schemeClr val="tx1"/>
                </a:solidFill>
              </a:rPr>
              <a:t>What is a Code Smell?</a:t>
            </a:r>
            <a:br>
              <a:rPr lang="en-US" dirty="0">
                <a:solidFill>
                  <a:schemeClr val="tx1"/>
                </a:solidFill>
              </a:rPr>
            </a:br>
            <a:r>
              <a:rPr lang="en-US" sz="1400" dirty="0">
                <a:hlinkClick r:id="rId2"/>
              </a:rPr>
              <a:t>https://sonarcloud.io/documentation/user-guide/concepts/</a:t>
            </a:r>
            <a:br>
              <a:rPr lang="en-US" sz="1400" dirty="0"/>
            </a:br>
            <a:r>
              <a:rPr lang="en-US" sz="1400" dirty="0">
                <a:hlinkClick r:id="rId3"/>
              </a:rPr>
              <a:t>https://sonarcloud.io/project/issues?id=ansible-role-awless&amp;open=AXEseUF1IRsecPgXK050&amp;resolved=false&amp;types=CODE_SMELL</a:t>
            </a:r>
            <a:endParaRPr lang="en-US" dirty="0"/>
          </a:p>
        </p:txBody>
      </p:sp>
      <p:sp>
        <p:nvSpPr>
          <p:cNvPr id="3" name="Content Placeholder 2">
            <a:extLst>
              <a:ext uri="{FF2B5EF4-FFF2-40B4-BE49-F238E27FC236}">
                <a16:creationId xmlns:a16="http://schemas.microsoft.com/office/drawing/2014/main" id="{F725CED1-888C-4520-BBD4-9E993FD78193}"/>
              </a:ext>
            </a:extLst>
          </p:cNvPr>
          <p:cNvSpPr>
            <a:spLocks noGrp="1"/>
          </p:cNvSpPr>
          <p:nvPr>
            <p:ph idx="1"/>
          </p:nvPr>
        </p:nvSpPr>
        <p:spPr>
          <a:xfrm>
            <a:off x="1099898" y="1917702"/>
            <a:ext cx="10171666" cy="1063849"/>
          </a:xfrm>
        </p:spPr>
        <p:txBody>
          <a:bodyPr anchor="ctr">
            <a:normAutofit/>
          </a:bodyPr>
          <a:lstStyle/>
          <a:p>
            <a:pPr>
              <a:lnSpc>
                <a:spcPct val="100000"/>
              </a:lnSpc>
              <a:spcBef>
                <a:spcPts val="0"/>
              </a:spcBef>
              <a:spcAft>
                <a:spcPts val="0"/>
              </a:spcAft>
            </a:pPr>
            <a:r>
              <a:rPr lang="en-US" sz="2000" dirty="0">
                <a:solidFill>
                  <a:schemeClr val="tx1"/>
                </a:solidFill>
              </a:rPr>
              <a:t>A </a:t>
            </a:r>
            <a:r>
              <a:rPr lang="en-US" sz="2000" b="1" i="1" dirty="0">
                <a:solidFill>
                  <a:schemeClr val="tx1"/>
                </a:solidFill>
              </a:rPr>
              <a:t>Code Smell </a:t>
            </a:r>
            <a:r>
              <a:rPr lang="en-US" sz="2000" dirty="0">
                <a:solidFill>
                  <a:schemeClr val="tx1"/>
                </a:solidFill>
              </a:rPr>
              <a:t>is any characteristic in the source code of a program that possibly indicates a deeper problem. Determining what is and is not a </a:t>
            </a:r>
            <a:r>
              <a:rPr lang="en-US" sz="2000" b="1" i="1" dirty="0">
                <a:solidFill>
                  <a:schemeClr val="tx1"/>
                </a:solidFill>
              </a:rPr>
              <a:t>Code Smell</a:t>
            </a:r>
            <a:r>
              <a:rPr lang="en-US" sz="2000" dirty="0">
                <a:solidFill>
                  <a:schemeClr val="tx1"/>
                </a:solidFill>
              </a:rPr>
              <a:t> is subjective, and varies by language, developer, and development methodology.</a:t>
            </a:r>
          </a:p>
        </p:txBody>
      </p:sp>
      <p:pic>
        <p:nvPicPr>
          <p:cNvPr id="4" name="Picture 3">
            <a:extLst>
              <a:ext uri="{FF2B5EF4-FFF2-40B4-BE49-F238E27FC236}">
                <a16:creationId xmlns:a16="http://schemas.microsoft.com/office/drawing/2014/main" id="{75C10870-F5E2-4538-8504-5F4F00F9D4FB}"/>
              </a:ext>
            </a:extLst>
          </p:cNvPr>
          <p:cNvPicPr>
            <a:picLocks noChangeAspect="1"/>
          </p:cNvPicPr>
          <p:nvPr/>
        </p:nvPicPr>
        <p:blipFill>
          <a:blip r:embed="rId4"/>
          <a:stretch>
            <a:fillRect/>
          </a:stretch>
        </p:blipFill>
        <p:spPr>
          <a:xfrm>
            <a:off x="3921952" y="3161893"/>
            <a:ext cx="7473098" cy="2960099"/>
          </a:xfrm>
          <a:prstGeom prst="rect">
            <a:avLst/>
          </a:prstGeom>
          <a:ln w="25400">
            <a:solidFill>
              <a:schemeClr val="accent2"/>
            </a:solidFill>
          </a:ln>
          <a:effectLst/>
        </p:spPr>
      </p:pic>
      <p:sp>
        <p:nvSpPr>
          <p:cNvPr id="6" name="TextBox 5">
            <a:extLst>
              <a:ext uri="{FF2B5EF4-FFF2-40B4-BE49-F238E27FC236}">
                <a16:creationId xmlns:a16="http://schemas.microsoft.com/office/drawing/2014/main" id="{D7151442-9077-4EDE-B48C-509F391E8F06}"/>
              </a:ext>
            </a:extLst>
          </p:cNvPr>
          <p:cNvSpPr txBox="1"/>
          <p:nvPr/>
        </p:nvSpPr>
        <p:spPr>
          <a:xfrm>
            <a:off x="1099898" y="2907879"/>
            <a:ext cx="2826398" cy="3483868"/>
          </a:xfrm>
          <a:prstGeom prst="rect">
            <a:avLst/>
          </a:prstGeom>
          <a:noFill/>
        </p:spPr>
        <p:txBody>
          <a:bodyPr wrap="square" anchor="ctr">
            <a:normAutofit/>
          </a:bodyPr>
          <a:lstStyle/>
          <a:p>
            <a:pPr>
              <a:lnSpc>
                <a:spcPct val="100000"/>
              </a:lnSpc>
              <a:spcBef>
                <a:spcPts val="0"/>
              </a:spcBef>
              <a:spcAft>
                <a:spcPts val="0"/>
              </a:spcAft>
            </a:pPr>
            <a:r>
              <a:rPr lang="en-US" sz="2000" dirty="0"/>
              <a:t>A </a:t>
            </a:r>
            <a:r>
              <a:rPr lang="en-US" sz="2000" b="1" i="1" dirty="0"/>
              <a:t>Code Smell</a:t>
            </a:r>
            <a:r>
              <a:rPr lang="en-US" sz="2000" dirty="0"/>
              <a:t> is an issue with long-term maintainability in the code. Leaving it as-is means that it will be more difficult for maintainers to make changes to the code. They’ll risk introducing new errors as they make changes.</a:t>
            </a:r>
          </a:p>
        </p:txBody>
      </p:sp>
    </p:spTree>
    <p:extLst>
      <p:ext uri="{BB962C8B-B14F-4D97-AF65-F5344CB8AC3E}">
        <p14:creationId xmlns:p14="http://schemas.microsoft.com/office/powerpoint/2010/main" val="3740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C34897-4428-40C6-AF38-FB9B7C8EC02B}"/>
              </a:ext>
            </a:extLst>
          </p:cNvPr>
          <p:cNvPicPr>
            <a:picLocks noChangeAspect="1"/>
          </p:cNvPicPr>
          <p:nvPr/>
        </p:nvPicPr>
        <p:blipFill>
          <a:blip r:embed="rId2"/>
          <a:stretch>
            <a:fillRect/>
          </a:stretch>
        </p:blipFill>
        <p:spPr>
          <a:xfrm>
            <a:off x="8164884" y="1061914"/>
            <a:ext cx="2593312" cy="2593310"/>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CAECDB6B-26FC-402F-9D7F-B3C21A965931}"/>
              </a:ext>
            </a:extLst>
          </p:cNvPr>
          <p:cNvPicPr>
            <a:picLocks noChangeAspect="1"/>
          </p:cNvPicPr>
          <p:nvPr/>
        </p:nvPicPr>
        <p:blipFill>
          <a:blip r:embed="rId3"/>
          <a:stretch>
            <a:fillRect/>
          </a:stretch>
        </p:blipFill>
        <p:spPr>
          <a:xfrm>
            <a:off x="6656792" y="3828189"/>
            <a:ext cx="4101404" cy="2437006"/>
          </a:xfrm>
          <a:prstGeom prst="rect">
            <a:avLst/>
          </a:prstGeom>
          <a:ln w="25400">
            <a:solidFill>
              <a:schemeClr val="accent2"/>
            </a:solidFill>
          </a:ln>
          <a:effectLst/>
        </p:spPr>
      </p:pic>
      <p:sp>
        <p:nvSpPr>
          <p:cNvPr id="2" name="Title 1">
            <a:extLst>
              <a:ext uri="{FF2B5EF4-FFF2-40B4-BE49-F238E27FC236}">
                <a16:creationId xmlns:a16="http://schemas.microsoft.com/office/drawing/2014/main" id="{C35F1CFE-8F7C-42CB-BF1B-424247CD2EC5}"/>
              </a:ext>
            </a:extLst>
          </p:cNvPr>
          <p:cNvSpPr>
            <a:spLocks noGrp="1"/>
          </p:cNvSpPr>
          <p:nvPr>
            <p:ph type="title"/>
          </p:nvPr>
        </p:nvSpPr>
        <p:spPr>
          <a:xfrm>
            <a:off x="1194317" y="286603"/>
            <a:ext cx="6937311" cy="1450757"/>
          </a:xfrm>
        </p:spPr>
        <p:txBody>
          <a:bodyPr>
            <a:normAutofit/>
          </a:bodyPr>
          <a:lstStyle/>
          <a:p>
            <a:r>
              <a:rPr lang="en-US" dirty="0">
                <a:solidFill>
                  <a:schemeClr val="tx1"/>
                </a:solidFill>
              </a:rPr>
              <a:t>Duplication</a:t>
            </a:r>
            <a:br>
              <a:rPr lang="en-US" dirty="0"/>
            </a:br>
            <a:r>
              <a:rPr lang="en-US" sz="1400" dirty="0">
                <a:hlinkClick r:id="rId4"/>
              </a:rPr>
              <a:t>https://sonarcloud.io/component_measures?id=microsoft_vscode-python&amp;metric=Duplications</a:t>
            </a:r>
            <a:endParaRPr lang="en-US" sz="1400" dirty="0"/>
          </a:p>
        </p:txBody>
      </p:sp>
      <p:sp>
        <p:nvSpPr>
          <p:cNvPr id="3" name="Content Placeholder 2">
            <a:extLst>
              <a:ext uri="{FF2B5EF4-FFF2-40B4-BE49-F238E27FC236}">
                <a16:creationId xmlns:a16="http://schemas.microsoft.com/office/drawing/2014/main" id="{A12354CC-3ADD-4FB4-8BBD-7EDED08FA44F}"/>
              </a:ext>
            </a:extLst>
          </p:cNvPr>
          <p:cNvSpPr>
            <a:spLocks noGrp="1"/>
          </p:cNvSpPr>
          <p:nvPr>
            <p:ph idx="1"/>
          </p:nvPr>
        </p:nvSpPr>
        <p:spPr>
          <a:xfrm>
            <a:off x="1315616" y="1928387"/>
            <a:ext cx="6778690" cy="1893760"/>
          </a:xfrm>
        </p:spPr>
        <p:txBody>
          <a:bodyPr anchor="ctr">
            <a:normAutofit/>
          </a:bodyPr>
          <a:lstStyle/>
          <a:p>
            <a:r>
              <a:rPr lang="en-US" sz="2400" dirty="0">
                <a:solidFill>
                  <a:schemeClr val="tx1"/>
                </a:solidFill>
              </a:rPr>
              <a:t>Duplication in code analysis indicates lines of code that are identical and could theoretically be separated into a method to be called or resolved using SOLID or DRY principles.</a:t>
            </a:r>
          </a:p>
        </p:txBody>
      </p:sp>
      <p:pic>
        <p:nvPicPr>
          <p:cNvPr id="10242" name="Picture 2" descr="Avoid code duplication! Principles &amp; Patterns">
            <a:extLst>
              <a:ext uri="{FF2B5EF4-FFF2-40B4-BE49-F238E27FC236}">
                <a16:creationId xmlns:a16="http://schemas.microsoft.com/office/drawing/2014/main" id="{80AA09E2-3830-45AB-9BC2-919AEA3F773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8679"/>
          <a:stretch/>
        </p:blipFill>
        <p:spPr bwMode="auto">
          <a:xfrm>
            <a:off x="1709094" y="3828189"/>
            <a:ext cx="4325654" cy="243700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53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2711-BEB0-495A-926B-72E8D7F4EE7D}"/>
              </a:ext>
            </a:extLst>
          </p:cNvPr>
          <p:cNvSpPr>
            <a:spLocks noGrp="1"/>
          </p:cNvSpPr>
          <p:nvPr>
            <p:ph type="title"/>
          </p:nvPr>
        </p:nvSpPr>
        <p:spPr>
          <a:xfrm>
            <a:off x="1222310" y="286603"/>
            <a:ext cx="9933370" cy="1450757"/>
          </a:xfrm>
        </p:spPr>
        <p:txBody>
          <a:bodyPr>
            <a:normAutofit/>
          </a:bodyPr>
          <a:lstStyle/>
          <a:p>
            <a:r>
              <a:rPr lang="en-US" dirty="0">
                <a:solidFill>
                  <a:schemeClr val="tx1"/>
                </a:solidFill>
              </a:rPr>
              <a:t>Quality Gate</a:t>
            </a:r>
            <a:br>
              <a:rPr lang="en-US" dirty="0"/>
            </a:br>
            <a:r>
              <a:rPr lang="en-US" sz="1400" dirty="0">
                <a:hlinkClick r:id="rId2"/>
              </a:rPr>
              <a:t>https://sonarcloud.io/documentation/user-guide/quality-gates/</a:t>
            </a:r>
            <a:endParaRPr lang="en-US" dirty="0"/>
          </a:p>
        </p:txBody>
      </p:sp>
      <p:sp>
        <p:nvSpPr>
          <p:cNvPr id="3" name="Content Placeholder 2">
            <a:extLst>
              <a:ext uri="{FF2B5EF4-FFF2-40B4-BE49-F238E27FC236}">
                <a16:creationId xmlns:a16="http://schemas.microsoft.com/office/drawing/2014/main" id="{7A6B6D02-A833-407A-80C5-24BBF5677634}"/>
              </a:ext>
            </a:extLst>
          </p:cNvPr>
          <p:cNvSpPr>
            <a:spLocks noGrp="1"/>
          </p:cNvSpPr>
          <p:nvPr>
            <p:ph idx="1"/>
          </p:nvPr>
        </p:nvSpPr>
        <p:spPr>
          <a:xfrm>
            <a:off x="1222310" y="1910786"/>
            <a:ext cx="9841025" cy="1716033"/>
          </a:xfrm>
        </p:spPr>
        <p:txBody>
          <a:bodyPr anchor="ctr">
            <a:normAutofit/>
          </a:bodyPr>
          <a:lstStyle/>
          <a:p>
            <a:pPr>
              <a:spcBef>
                <a:spcPts val="0"/>
              </a:spcBef>
              <a:spcAft>
                <a:spcPts val="0"/>
              </a:spcAft>
            </a:pPr>
            <a:r>
              <a:rPr lang="en-US" dirty="0">
                <a:solidFill>
                  <a:schemeClr val="tx1"/>
                </a:solidFill>
              </a:rPr>
              <a:t>A </a:t>
            </a:r>
            <a:r>
              <a:rPr lang="en-US" b="1" i="1" dirty="0">
                <a:solidFill>
                  <a:schemeClr val="tx1"/>
                </a:solidFill>
              </a:rPr>
              <a:t>Quality Gate </a:t>
            </a:r>
            <a:r>
              <a:rPr lang="en-US" dirty="0">
                <a:solidFill>
                  <a:schemeClr val="tx1"/>
                </a:solidFill>
              </a:rPr>
              <a:t>is the best way to </a:t>
            </a:r>
            <a:r>
              <a:rPr lang="en-US" dirty="0">
                <a:solidFill>
                  <a:srgbClr val="00B0F0"/>
                </a:solidFill>
                <a:hlinkClick r:id="rId3">
                  <a:extLst>
                    <a:ext uri="{A12FA001-AC4F-418D-AE19-62706E023703}">
                      <ahyp:hlinkClr xmlns:ahyp="http://schemas.microsoft.com/office/drawing/2018/hyperlinkcolor" val="tx"/>
                    </a:ext>
                  </a:extLst>
                </a:hlinkClick>
              </a:rPr>
              <a:t>Fix the Water Leak </a:t>
            </a:r>
            <a:r>
              <a:rPr lang="en-US" dirty="0">
                <a:solidFill>
                  <a:schemeClr val="tx1"/>
                </a:solidFill>
              </a:rPr>
              <a:t>and enforce policies ensuring high quality code in your organization. </a:t>
            </a:r>
          </a:p>
          <a:p>
            <a:pPr>
              <a:spcBef>
                <a:spcPts val="0"/>
              </a:spcBef>
              <a:spcAft>
                <a:spcPts val="0"/>
              </a:spcAft>
            </a:pPr>
            <a:r>
              <a:rPr lang="en-US" dirty="0">
                <a:solidFill>
                  <a:schemeClr val="tx1"/>
                </a:solidFill>
              </a:rPr>
              <a:t>You can define as many quality gates as you wish. SonarCloud, by default, provides a built-in </a:t>
            </a:r>
            <a:r>
              <a:rPr lang="en-US" b="1" i="1" dirty="0">
                <a:solidFill>
                  <a:schemeClr val="tx1"/>
                </a:solidFill>
              </a:rPr>
              <a:t>Quality Gate </a:t>
            </a:r>
            <a:r>
              <a:rPr lang="en-US" dirty="0">
                <a:solidFill>
                  <a:schemeClr val="tx1"/>
                </a:solidFill>
              </a:rPr>
              <a:t>that is recommended for most projects. You can receive a notification when the </a:t>
            </a:r>
            <a:r>
              <a:rPr lang="en-US" b="1" i="1" dirty="0">
                <a:solidFill>
                  <a:schemeClr val="tx1"/>
                </a:solidFill>
              </a:rPr>
              <a:t>Quality Gate </a:t>
            </a:r>
            <a:r>
              <a:rPr lang="en-US" dirty="0">
                <a:solidFill>
                  <a:schemeClr val="tx1"/>
                </a:solidFill>
              </a:rPr>
              <a:t>fails.</a:t>
            </a:r>
          </a:p>
        </p:txBody>
      </p:sp>
      <p:sp>
        <p:nvSpPr>
          <p:cNvPr id="7" name="TextBox 6">
            <a:extLst>
              <a:ext uri="{FF2B5EF4-FFF2-40B4-BE49-F238E27FC236}">
                <a16:creationId xmlns:a16="http://schemas.microsoft.com/office/drawing/2014/main" id="{CC78E2C2-9902-4D82-B61B-730EF2E58DF3}"/>
              </a:ext>
            </a:extLst>
          </p:cNvPr>
          <p:cNvSpPr txBox="1"/>
          <p:nvPr/>
        </p:nvSpPr>
        <p:spPr>
          <a:xfrm>
            <a:off x="1222310" y="3626820"/>
            <a:ext cx="3674752" cy="2539964"/>
          </a:xfrm>
          <a:prstGeom prst="rect">
            <a:avLst/>
          </a:prstGeom>
          <a:noFill/>
        </p:spPr>
        <p:txBody>
          <a:bodyPr wrap="square" anchor="ctr">
            <a:normAutofit/>
          </a:bodyPr>
          <a:lstStyle/>
          <a:p>
            <a:r>
              <a:rPr lang="en-US" sz="1900" dirty="0"/>
              <a:t>To create a </a:t>
            </a:r>
            <a:r>
              <a:rPr lang="en-US" sz="2000" b="1" i="1" dirty="0"/>
              <a:t>Quality Gate</a:t>
            </a:r>
            <a:r>
              <a:rPr lang="en-US" sz="2000" dirty="0"/>
              <a:t>, d</a:t>
            </a:r>
            <a:r>
              <a:rPr lang="en-US" sz="1900" dirty="0"/>
              <a:t>efine a set of Boolean conditions based on measure thresholds. Projects are then measured against them. </a:t>
            </a:r>
          </a:p>
          <a:p>
            <a:r>
              <a:rPr lang="en-US" sz="1900" dirty="0"/>
              <a:t>For example:</a:t>
            </a:r>
          </a:p>
          <a:p>
            <a:pPr lvl="1" indent="-182880">
              <a:buFont typeface="Arial" panose="020B0604020202020204" pitchFamily="34" charset="0"/>
              <a:buChar char="•"/>
            </a:pPr>
            <a:r>
              <a:rPr lang="en-US" dirty="0"/>
              <a:t>No new blocker issues</a:t>
            </a:r>
          </a:p>
          <a:p>
            <a:pPr lvl="1" indent="-182880">
              <a:buFont typeface="Arial" panose="020B0604020202020204" pitchFamily="34" charset="0"/>
              <a:buChar char="•"/>
            </a:pPr>
            <a:r>
              <a:rPr lang="en-US" dirty="0"/>
              <a:t>Code coverage on new code greater than 80%</a:t>
            </a:r>
          </a:p>
        </p:txBody>
      </p:sp>
      <p:grpSp>
        <p:nvGrpSpPr>
          <p:cNvPr id="9" name="Group 8">
            <a:extLst>
              <a:ext uri="{FF2B5EF4-FFF2-40B4-BE49-F238E27FC236}">
                <a16:creationId xmlns:a16="http://schemas.microsoft.com/office/drawing/2014/main" id="{03BF2718-EE30-40EC-A859-032BFD67D06C}"/>
              </a:ext>
            </a:extLst>
          </p:cNvPr>
          <p:cNvGrpSpPr/>
          <p:nvPr/>
        </p:nvGrpSpPr>
        <p:grpSpPr>
          <a:xfrm>
            <a:off x="5031367" y="3387104"/>
            <a:ext cx="5745490" cy="2887732"/>
            <a:chOff x="5733408" y="3674077"/>
            <a:chExt cx="5422272" cy="2651578"/>
          </a:xfrm>
        </p:grpSpPr>
        <p:pic>
          <p:nvPicPr>
            <p:cNvPr id="5" name="Picture 4">
              <a:extLst>
                <a:ext uri="{FF2B5EF4-FFF2-40B4-BE49-F238E27FC236}">
                  <a16:creationId xmlns:a16="http://schemas.microsoft.com/office/drawing/2014/main" id="{2666B588-A57B-4912-9238-CA4B4664A2A4}"/>
                </a:ext>
              </a:extLst>
            </p:cNvPr>
            <p:cNvPicPr>
              <a:picLocks noChangeAspect="1"/>
            </p:cNvPicPr>
            <p:nvPr/>
          </p:nvPicPr>
          <p:blipFill rotWithShape="1">
            <a:blip r:embed="rId4"/>
            <a:srcRect r="30107"/>
            <a:stretch/>
          </p:blipFill>
          <p:spPr>
            <a:xfrm>
              <a:off x="5733408" y="3674077"/>
              <a:ext cx="4859146" cy="2651577"/>
            </a:xfrm>
            <a:prstGeom prst="rect">
              <a:avLst/>
            </a:prstGeom>
            <a:ln w="25400">
              <a:solidFill>
                <a:schemeClr val="accent2"/>
              </a:solidFill>
            </a:ln>
            <a:effectLst/>
          </p:spPr>
        </p:pic>
        <p:pic>
          <p:nvPicPr>
            <p:cNvPr id="4" name="Picture 3">
              <a:extLst>
                <a:ext uri="{FF2B5EF4-FFF2-40B4-BE49-F238E27FC236}">
                  <a16:creationId xmlns:a16="http://schemas.microsoft.com/office/drawing/2014/main" id="{CC6FA484-37FD-41F3-9BF6-82AD4212EF89}"/>
                </a:ext>
              </a:extLst>
            </p:cNvPr>
            <p:cNvPicPr>
              <a:picLocks noChangeAspect="1"/>
            </p:cNvPicPr>
            <p:nvPr/>
          </p:nvPicPr>
          <p:blipFill rotWithShape="1">
            <a:blip r:embed="rId4"/>
            <a:srcRect l="91900"/>
            <a:stretch/>
          </p:blipFill>
          <p:spPr>
            <a:xfrm>
              <a:off x="10592554" y="3674078"/>
              <a:ext cx="563126" cy="2651577"/>
            </a:xfrm>
            <a:prstGeom prst="rect">
              <a:avLst/>
            </a:prstGeom>
            <a:ln w="25400">
              <a:solidFill>
                <a:schemeClr val="accent2"/>
              </a:solidFill>
            </a:ln>
            <a:effectLst/>
          </p:spPr>
        </p:pic>
        <p:sp>
          <p:nvSpPr>
            <p:cNvPr id="8" name="Rectangle 7">
              <a:extLst>
                <a:ext uri="{FF2B5EF4-FFF2-40B4-BE49-F238E27FC236}">
                  <a16:creationId xmlns:a16="http://schemas.microsoft.com/office/drawing/2014/main" id="{6FD029B9-4B25-4CB3-8DFF-65AC8074E66F}"/>
                </a:ext>
              </a:extLst>
            </p:cNvPr>
            <p:cNvSpPr/>
            <p:nvPr/>
          </p:nvSpPr>
          <p:spPr>
            <a:xfrm>
              <a:off x="10465806" y="3674077"/>
              <a:ext cx="253497" cy="2651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43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A7A3-F2F7-48F2-8DC7-C824FB3E21CF}"/>
              </a:ext>
            </a:extLst>
          </p:cNvPr>
          <p:cNvSpPr>
            <a:spLocks noGrp="1"/>
          </p:cNvSpPr>
          <p:nvPr>
            <p:ph type="title"/>
          </p:nvPr>
        </p:nvSpPr>
        <p:spPr/>
        <p:txBody>
          <a:bodyPr>
            <a:normAutofit/>
          </a:bodyPr>
          <a:lstStyle/>
          <a:p>
            <a:r>
              <a:rPr lang="en-US" dirty="0">
                <a:solidFill>
                  <a:schemeClr val="tx1"/>
                </a:solidFill>
              </a:rPr>
              <a:t>Sonarcloud vs. </a:t>
            </a:r>
            <a:r>
              <a:rPr lang="en-US" dirty="0" err="1">
                <a:solidFill>
                  <a:schemeClr val="tx1"/>
                </a:solidFill>
              </a:rPr>
              <a:t>Sonarqube</a:t>
            </a:r>
            <a:br>
              <a:rPr lang="en-US" dirty="0"/>
            </a:br>
            <a:r>
              <a:rPr lang="en-US" sz="1400" dirty="0">
                <a:hlinkClick r:id="rId2"/>
              </a:rPr>
              <a:t>https://community.sonarsource.com/t/sonarcloud-vs-sonarqube/9557</a:t>
            </a:r>
            <a:br>
              <a:rPr lang="en-US" sz="1400" dirty="0"/>
            </a:br>
            <a:r>
              <a:rPr lang="en-US" sz="1400" dirty="0">
                <a:hlinkClick r:id="rId3"/>
              </a:rPr>
              <a:t>https://blog.sonarsource.com/sq-sc_guidance</a:t>
            </a:r>
            <a:endParaRPr lang="en-US" dirty="0"/>
          </a:p>
        </p:txBody>
      </p:sp>
      <p:sp>
        <p:nvSpPr>
          <p:cNvPr id="3" name="Content Placeholder 2">
            <a:extLst>
              <a:ext uri="{FF2B5EF4-FFF2-40B4-BE49-F238E27FC236}">
                <a16:creationId xmlns:a16="http://schemas.microsoft.com/office/drawing/2014/main" id="{A2049A95-BCF7-4F93-8A04-FFCAE427B61F}"/>
              </a:ext>
            </a:extLst>
          </p:cNvPr>
          <p:cNvSpPr>
            <a:spLocks noGrp="1"/>
          </p:cNvSpPr>
          <p:nvPr>
            <p:ph idx="1"/>
          </p:nvPr>
        </p:nvSpPr>
        <p:spPr>
          <a:xfrm>
            <a:off x="1097280" y="1900519"/>
            <a:ext cx="10058400" cy="1679388"/>
          </a:xfrm>
        </p:spPr>
        <p:txBody>
          <a:bodyPr anchor="ctr">
            <a:normAutofit/>
          </a:bodyPr>
          <a:lstStyle/>
          <a:p>
            <a:pPr lvl="1">
              <a:buFont typeface="Arial" panose="020B0604020202020204" pitchFamily="34" charset="0"/>
              <a:buChar char="•"/>
            </a:pPr>
            <a:r>
              <a:rPr lang="en-US" sz="2000" dirty="0">
                <a:solidFill>
                  <a:schemeClr val="tx1"/>
                </a:solidFill>
              </a:rPr>
              <a:t>SonarQube is meant to be integrated with </a:t>
            </a:r>
            <a:r>
              <a:rPr lang="en-US" sz="2000" u="sng" dirty="0">
                <a:solidFill>
                  <a:schemeClr val="tx1"/>
                </a:solidFill>
              </a:rPr>
              <a:t>on-premise</a:t>
            </a:r>
            <a:r>
              <a:rPr lang="en-US" sz="2000" dirty="0">
                <a:solidFill>
                  <a:schemeClr val="tx1"/>
                </a:solidFill>
              </a:rPr>
              <a:t> solutions like GitHub Enterprise or </a:t>
            </a:r>
            <a:r>
              <a:rPr lang="en-US" sz="2000" dirty="0" err="1">
                <a:solidFill>
                  <a:schemeClr val="tx1"/>
                </a:solidFill>
              </a:rPr>
              <a:t>BitBucket</a:t>
            </a:r>
            <a:r>
              <a:rPr lang="en-US" sz="2000" dirty="0">
                <a:solidFill>
                  <a:schemeClr val="tx1"/>
                </a:solidFill>
              </a:rPr>
              <a:t> Server. </a:t>
            </a:r>
          </a:p>
          <a:p>
            <a:pPr lvl="1">
              <a:buFont typeface="Arial" panose="020B0604020202020204" pitchFamily="34" charset="0"/>
              <a:buChar char="•"/>
            </a:pPr>
            <a:r>
              <a:rPr lang="en-US" sz="2000" dirty="0" err="1">
                <a:solidFill>
                  <a:schemeClr val="tx1"/>
                </a:solidFill>
              </a:rPr>
              <a:t>SonarCloud</a:t>
            </a:r>
            <a:r>
              <a:rPr lang="en-US" sz="2000" dirty="0">
                <a:solidFill>
                  <a:schemeClr val="tx1"/>
                </a:solidFill>
              </a:rPr>
              <a:t> is meant to be integrated with </a:t>
            </a:r>
            <a:r>
              <a:rPr lang="en-US" sz="2000" u="sng" dirty="0">
                <a:solidFill>
                  <a:schemeClr val="tx1"/>
                </a:solidFill>
              </a:rPr>
              <a:t>cloud</a:t>
            </a:r>
            <a:r>
              <a:rPr lang="en-US" sz="2000" dirty="0">
                <a:solidFill>
                  <a:schemeClr val="tx1"/>
                </a:solidFill>
              </a:rPr>
              <a:t> solutions like GitHub.com or </a:t>
            </a:r>
            <a:r>
              <a:rPr lang="en-US" sz="2000" dirty="0" err="1">
                <a:solidFill>
                  <a:schemeClr val="tx1"/>
                </a:solidFill>
              </a:rPr>
              <a:t>BitBucketCloud</a:t>
            </a:r>
            <a:r>
              <a:rPr lang="en-US" sz="2000" dirty="0">
                <a:solidFill>
                  <a:schemeClr val="tx1"/>
                </a:solidFill>
              </a:rPr>
              <a:t>.</a:t>
            </a:r>
          </a:p>
        </p:txBody>
      </p:sp>
      <p:pic>
        <p:nvPicPr>
          <p:cNvPr id="1028" name="Picture 4">
            <a:extLst>
              <a:ext uri="{FF2B5EF4-FFF2-40B4-BE49-F238E27FC236}">
                <a16:creationId xmlns:a16="http://schemas.microsoft.com/office/drawing/2014/main" id="{664C4487-ACF7-402F-A16B-5F1D8D4255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77" t="13271" r="9025" b="20001"/>
          <a:stretch/>
        </p:blipFill>
        <p:spPr bwMode="auto">
          <a:xfrm>
            <a:off x="1533610" y="3783561"/>
            <a:ext cx="9124780" cy="2244014"/>
          </a:xfrm>
          <a:prstGeom prst="rect">
            <a:avLst/>
          </a:prstGeom>
          <a:noFill/>
          <a:ln w="25400">
            <a:solidFill>
              <a:schemeClr val="accent2"/>
            </a:solidFill>
          </a:ln>
        </p:spPr>
      </p:pic>
    </p:spTree>
    <p:extLst>
      <p:ext uri="{BB962C8B-B14F-4D97-AF65-F5344CB8AC3E}">
        <p14:creationId xmlns:p14="http://schemas.microsoft.com/office/powerpoint/2010/main" val="4547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1F43-EF37-4704-B6B8-F5DCA83C0321}"/>
              </a:ext>
            </a:extLst>
          </p:cNvPr>
          <p:cNvSpPr>
            <a:spLocks noGrp="1"/>
          </p:cNvSpPr>
          <p:nvPr>
            <p:ph type="title"/>
          </p:nvPr>
        </p:nvSpPr>
        <p:spPr>
          <a:xfrm>
            <a:off x="1203648" y="286603"/>
            <a:ext cx="9952031" cy="1450757"/>
          </a:xfrm>
        </p:spPr>
        <p:txBody>
          <a:bodyPr>
            <a:normAutofit fontScale="90000"/>
          </a:bodyPr>
          <a:lstStyle/>
          <a:p>
            <a:r>
              <a:rPr lang="en-US" dirty="0">
                <a:solidFill>
                  <a:schemeClr val="tx1"/>
                </a:solidFill>
              </a:rPr>
              <a:t>Monitoring Security and Vulnerability</a:t>
            </a:r>
            <a:br>
              <a:rPr lang="en-US" dirty="0"/>
            </a:br>
            <a:r>
              <a:rPr lang="en-US" sz="1600" dirty="0">
                <a:hlinkClick r:id="rId2"/>
              </a:rPr>
              <a:t>https://sonarcloud.io/documentation/user-guide/concepts/</a:t>
            </a:r>
            <a:br>
              <a:rPr lang="en-US" sz="1600" dirty="0"/>
            </a:br>
            <a:r>
              <a:rPr lang="en-US" sz="1600" dirty="0">
                <a:hlinkClick r:id="rId3"/>
              </a:rPr>
              <a:t>https://sonarcloud.io/documentation/user-guide/metric-definitions/#security</a:t>
            </a:r>
            <a:endParaRPr lang="en-US" dirty="0"/>
          </a:p>
        </p:txBody>
      </p:sp>
      <p:sp>
        <p:nvSpPr>
          <p:cNvPr id="6" name="Content Placeholder 5">
            <a:extLst>
              <a:ext uri="{FF2B5EF4-FFF2-40B4-BE49-F238E27FC236}">
                <a16:creationId xmlns:a16="http://schemas.microsoft.com/office/drawing/2014/main" id="{3D5C1EFE-22B8-4875-9D67-4CFE65BA0E9A}"/>
              </a:ext>
            </a:extLst>
          </p:cNvPr>
          <p:cNvSpPr>
            <a:spLocks noGrp="1"/>
          </p:cNvSpPr>
          <p:nvPr>
            <p:ph idx="1"/>
          </p:nvPr>
        </p:nvSpPr>
        <p:spPr>
          <a:xfrm>
            <a:off x="1203650" y="2857360"/>
            <a:ext cx="4558004" cy="3525332"/>
          </a:xfrm>
        </p:spPr>
        <p:txBody>
          <a:bodyPr anchor="ctr">
            <a:normAutofit/>
          </a:bodyPr>
          <a:lstStyle/>
          <a:p>
            <a:pPr>
              <a:spcBef>
                <a:spcPts val="600"/>
              </a:spcBef>
            </a:pPr>
            <a:r>
              <a:rPr lang="en-US" dirty="0">
                <a:solidFill>
                  <a:schemeClr val="tx1"/>
                </a:solidFill>
              </a:rPr>
              <a:t>The SonarCloud Quality Model has three different types of rules: Reliability (bug), Vulnerability (security), and Maintainability (code smell).</a:t>
            </a:r>
          </a:p>
          <a:p>
            <a:pPr>
              <a:spcBef>
                <a:spcPts val="600"/>
              </a:spcBef>
            </a:pPr>
            <a:r>
              <a:rPr lang="en-US" dirty="0">
                <a:solidFill>
                  <a:schemeClr val="tx1"/>
                </a:solidFill>
              </a:rPr>
              <a:t>One of these rules will usually find and flag anything suspicious.</a:t>
            </a:r>
          </a:p>
          <a:p>
            <a:pPr>
              <a:spcBef>
                <a:spcPts val="600"/>
              </a:spcBef>
            </a:pPr>
            <a:r>
              <a:rPr lang="en-US" dirty="0">
                <a:solidFill>
                  <a:schemeClr val="tx1"/>
                </a:solidFill>
              </a:rPr>
              <a:t>Then a human security auditor can manually review the report, delete the false positives, and send the appropriate issues for remediation.</a:t>
            </a:r>
          </a:p>
        </p:txBody>
      </p:sp>
      <p:pic>
        <p:nvPicPr>
          <p:cNvPr id="9218" name="Picture 2" descr="Analysis of a targeted attack exploiting the WinRAR CVE-2018-20250 ...">
            <a:extLst>
              <a:ext uri="{FF2B5EF4-FFF2-40B4-BE49-F238E27FC236}">
                <a16:creationId xmlns:a16="http://schemas.microsoft.com/office/drawing/2014/main" id="{7740BC63-5026-451C-8B67-A6CF884CA5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69" r="4344"/>
          <a:stretch/>
        </p:blipFill>
        <p:spPr bwMode="auto">
          <a:xfrm>
            <a:off x="5808306" y="2857360"/>
            <a:ext cx="5143076" cy="347705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A3BEE96-3E3C-4547-A8B6-9AABDB874D5A}"/>
              </a:ext>
            </a:extLst>
          </p:cNvPr>
          <p:cNvSpPr txBox="1"/>
          <p:nvPr/>
        </p:nvSpPr>
        <p:spPr>
          <a:xfrm>
            <a:off x="1124340" y="1777482"/>
            <a:ext cx="10184362" cy="1212979"/>
          </a:xfrm>
          <a:prstGeom prst="rect">
            <a:avLst/>
          </a:prstGeom>
          <a:noFill/>
        </p:spPr>
        <p:txBody>
          <a:bodyPr wrap="square" anchor="ctr">
            <a:normAutofit/>
          </a:bodyPr>
          <a:lstStyle/>
          <a:p>
            <a:pPr marL="91440">
              <a:lnSpc>
                <a:spcPct val="130000"/>
              </a:lnSpc>
              <a:spcBef>
                <a:spcPts val="600"/>
              </a:spcBef>
              <a:spcAft>
                <a:spcPts val="200"/>
              </a:spcAft>
            </a:pPr>
            <a:r>
              <a:rPr lang="en-US" sz="1900" dirty="0"/>
              <a:t>Security-related issues represent a place in your code that attackers could exploit. Security hotspots are areas of the code that may cause security issues and therefore need to be reviewed. </a:t>
            </a:r>
          </a:p>
        </p:txBody>
      </p:sp>
    </p:spTree>
    <p:extLst>
      <p:ext uri="{BB962C8B-B14F-4D97-AF65-F5344CB8AC3E}">
        <p14:creationId xmlns:p14="http://schemas.microsoft.com/office/powerpoint/2010/main" val="413420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BA0A-BF74-4208-80E1-DB2CABECAA4B}"/>
              </a:ext>
            </a:extLst>
          </p:cNvPr>
          <p:cNvSpPr>
            <a:spLocks noGrp="1"/>
          </p:cNvSpPr>
          <p:nvPr>
            <p:ph type="title"/>
          </p:nvPr>
        </p:nvSpPr>
        <p:spPr/>
        <p:txBody>
          <a:bodyPr>
            <a:normAutofit/>
          </a:bodyPr>
          <a:lstStyle/>
          <a:p>
            <a:r>
              <a:rPr lang="en-US" dirty="0">
                <a:solidFill>
                  <a:schemeClr val="tx1"/>
                </a:solidFill>
              </a:rPr>
              <a:t>“Clean as you Code” Methodology</a:t>
            </a:r>
            <a:br>
              <a:rPr lang="en-US" dirty="0"/>
            </a:br>
            <a:r>
              <a:rPr lang="en-US" sz="1400" dirty="0">
                <a:hlinkClick r:id="rId2"/>
              </a:rPr>
              <a:t>https://www.sonarqube.org/features/clean-as-you-code/#:~:text=With%20the%20Clean%20as%20You,clean%20up%20after%20someone%20else.</a:t>
            </a:r>
            <a:endParaRPr lang="en-US" dirty="0"/>
          </a:p>
        </p:txBody>
      </p:sp>
      <p:sp>
        <p:nvSpPr>
          <p:cNvPr id="3" name="Content Placeholder 2">
            <a:extLst>
              <a:ext uri="{FF2B5EF4-FFF2-40B4-BE49-F238E27FC236}">
                <a16:creationId xmlns:a16="http://schemas.microsoft.com/office/drawing/2014/main" id="{0EBB12D8-F3AB-47A7-986E-854B0D211FCA}"/>
              </a:ext>
            </a:extLst>
          </p:cNvPr>
          <p:cNvSpPr>
            <a:spLocks noGrp="1"/>
          </p:cNvSpPr>
          <p:nvPr>
            <p:ph idx="1"/>
          </p:nvPr>
        </p:nvSpPr>
        <p:spPr/>
        <p:txBody>
          <a:bodyPr/>
          <a:lstStyle/>
          <a:p>
            <a:r>
              <a:rPr lang="en-US" dirty="0">
                <a:solidFill>
                  <a:schemeClr val="tx1"/>
                </a:solidFill>
              </a:rPr>
              <a:t>The act of sorting out new code smells, etc, each time you build the pipeline.</a:t>
            </a:r>
          </a:p>
        </p:txBody>
      </p:sp>
    </p:spTree>
    <p:extLst>
      <p:ext uri="{BB962C8B-B14F-4D97-AF65-F5344CB8AC3E}">
        <p14:creationId xmlns:p14="http://schemas.microsoft.com/office/powerpoint/2010/main" val="337711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353173" y="1"/>
            <a:ext cx="8000212" cy="4953000"/>
          </a:xfrm>
        </p:spPr>
        <p:txBody>
          <a:bodyPr anchor="ctr">
            <a:noAutofit/>
          </a:bodyPr>
          <a:lstStyle/>
          <a:p>
            <a:pPr lvl="0"/>
            <a:r>
              <a:rPr lang="en-US" sz="4000" i="1" dirty="0">
                <a:solidFill>
                  <a:schemeClr val="bg1"/>
                </a:solidFill>
              </a:rPr>
              <a:t>DevOps technologies, combined with people and processes, enable teams to implement CI/CD and continually provide value to customers.</a:t>
            </a:r>
            <a:endParaRPr lang="en-US" sz="20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2" y="4953000"/>
            <a:ext cx="12188951" cy="1905000"/>
          </a:xfrm>
        </p:spPr>
        <p:txBody>
          <a:bodyPr anchor="ctr">
            <a:normAutofit/>
          </a:bodyPr>
          <a:lstStyle/>
          <a:p>
            <a:pPr algn="ctr"/>
            <a:r>
              <a:rPr lang="en-US" sz="1400" dirty="0">
                <a:hlinkClick r:id="rId2"/>
              </a:rPr>
              <a:t>https://azure.microsoft.com/en-us/solutions/devops/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A594-2495-461F-9A23-CA00355CFB08}"/>
              </a:ext>
            </a:extLst>
          </p:cNvPr>
          <p:cNvSpPr>
            <a:spLocks noGrp="1"/>
          </p:cNvSpPr>
          <p:nvPr>
            <p:ph type="title"/>
          </p:nvPr>
        </p:nvSpPr>
        <p:spPr>
          <a:xfrm>
            <a:off x="1113576" y="286603"/>
            <a:ext cx="10042104" cy="1450757"/>
          </a:xfrm>
        </p:spPr>
        <p:txBody>
          <a:bodyPr>
            <a:normAutofit fontScale="90000"/>
          </a:bodyPr>
          <a:lstStyle/>
          <a:p>
            <a:r>
              <a:rPr lang="en-US" dirty="0">
                <a:solidFill>
                  <a:schemeClr val="tx1"/>
                </a:solidFill>
              </a:rPr>
              <a:t>CI/CD and Continuous Testing (CT)</a:t>
            </a:r>
            <a:br>
              <a:rPr lang="en-US" dirty="0">
                <a:solidFill>
                  <a:schemeClr val="tx1"/>
                </a:solidFill>
              </a:rPr>
            </a:br>
            <a:r>
              <a:rPr lang="en-US" sz="1600" dirty="0">
                <a:hlinkClick r:id="rId2"/>
              </a:rPr>
              <a:t>https://docs.microsoft.com/en-us/azure/devops/pipelines/overview?view=azure-devops-2019</a:t>
            </a:r>
            <a:endParaRPr lang="en-US" dirty="0"/>
          </a:p>
        </p:txBody>
      </p:sp>
      <p:sp>
        <p:nvSpPr>
          <p:cNvPr id="3" name="Content Placeholder 2">
            <a:extLst>
              <a:ext uri="{FF2B5EF4-FFF2-40B4-BE49-F238E27FC236}">
                <a16:creationId xmlns:a16="http://schemas.microsoft.com/office/drawing/2014/main" id="{AB80CFD5-64EC-4C36-9C67-5B7DA411EE6A}"/>
              </a:ext>
            </a:extLst>
          </p:cNvPr>
          <p:cNvSpPr>
            <a:spLocks noGrp="1"/>
          </p:cNvSpPr>
          <p:nvPr>
            <p:ph idx="1"/>
          </p:nvPr>
        </p:nvSpPr>
        <p:spPr>
          <a:xfrm>
            <a:off x="1113576" y="1936103"/>
            <a:ext cx="5638289" cy="2961822"/>
          </a:xfrm>
        </p:spPr>
        <p:txBody>
          <a:bodyPr anchor="ctr">
            <a:normAutofit fontScale="85000" lnSpcReduction="20000"/>
          </a:bodyPr>
          <a:lstStyle/>
          <a:p>
            <a:r>
              <a:rPr lang="en-US" sz="2400" b="1" i="1" dirty="0">
                <a:solidFill>
                  <a:schemeClr val="tx1"/>
                </a:solidFill>
              </a:rPr>
              <a:t>Continuous Integration (CI) </a:t>
            </a:r>
            <a:r>
              <a:rPr lang="en-US" sz="2400" dirty="0">
                <a:solidFill>
                  <a:schemeClr val="tx1"/>
                </a:solidFill>
              </a:rPr>
              <a:t>is the practice of automating the merging and testing of code. Implementing </a:t>
            </a:r>
            <a:r>
              <a:rPr lang="en-US" sz="2400" b="1" i="1" dirty="0">
                <a:solidFill>
                  <a:schemeClr val="tx1"/>
                </a:solidFill>
              </a:rPr>
              <a:t>CI</a:t>
            </a:r>
            <a:r>
              <a:rPr lang="en-US" sz="2400" dirty="0">
                <a:solidFill>
                  <a:schemeClr val="tx1"/>
                </a:solidFill>
              </a:rPr>
              <a:t> helps catch bugs early, which makes them less expensive to fix. Automated tests execute as part of the CI process.</a:t>
            </a:r>
          </a:p>
          <a:p>
            <a:r>
              <a:rPr lang="en-US" sz="2400" b="1" i="1" dirty="0">
                <a:solidFill>
                  <a:schemeClr val="tx1"/>
                </a:solidFill>
              </a:rPr>
              <a:t>Continuous Delivery (Deployment) (CD) </a:t>
            </a:r>
            <a:r>
              <a:rPr lang="en-US" sz="2400" dirty="0">
                <a:solidFill>
                  <a:schemeClr val="tx1"/>
                </a:solidFill>
              </a:rPr>
              <a:t>is a process by which code is built, tested, and deployed to one or more test and production environments to help improve product quality.</a:t>
            </a:r>
          </a:p>
        </p:txBody>
      </p:sp>
      <p:pic>
        <p:nvPicPr>
          <p:cNvPr id="6146" name="Picture 2" descr="Understand The Basic Concepts of CI/CD | Hacker Noon">
            <a:extLst>
              <a:ext uri="{FF2B5EF4-FFF2-40B4-BE49-F238E27FC236}">
                <a16:creationId xmlns:a16="http://schemas.microsoft.com/office/drawing/2014/main" id="{C45B0782-C192-4DB9-BE4D-1A65A79F4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137" y="4800814"/>
            <a:ext cx="5804806" cy="193404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pic>
        <p:nvPicPr>
          <p:cNvPr id="6148" name="Picture 4" descr="What Is CICD? What's Important and How to Get It Right">
            <a:extLst>
              <a:ext uri="{FF2B5EF4-FFF2-40B4-BE49-F238E27FC236}">
                <a16:creationId xmlns:a16="http://schemas.microsoft.com/office/drawing/2014/main" id="{AE0C5E66-AB0A-4527-9E18-A01CA79FF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665" y="2107843"/>
            <a:ext cx="4382278" cy="2465032"/>
          </a:xfrm>
          <a:prstGeom prst="rect">
            <a:avLst/>
          </a:prstGeom>
          <a:noFill/>
          <a:ln w="25400">
            <a:solidFill>
              <a:schemeClr val="accent2"/>
            </a:solidFill>
          </a:ln>
          <a:effectLst/>
        </p:spPr>
      </p:pic>
      <p:sp>
        <p:nvSpPr>
          <p:cNvPr id="7" name="TextBox 6">
            <a:extLst>
              <a:ext uri="{FF2B5EF4-FFF2-40B4-BE49-F238E27FC236}">
                <a16:creationId xmlns:a16="http://schemas.microsoft.com/office/drawing/2014/main" id="{22A929B1-A616-4BAE-AA4B-210DC37E5FBD}"/>
              </a:ext>
            </a:extLst>
          </p:cNvPr>
          <p:cNvSpPr txBox="1"/>
          <p:nvPr/>
        </p:nvSpPr>
        <p:spPr>
          <a:xfrm>
            <a:off x="1113576" y="4897924"/>
            <a:ext cx="4326561" cy="1520981"/>
          </a:xfrm>
          <a:prstGeom prst="rect">
            <a:avLst/>
          </a:prstGeom>
          <a:noFill/>
        </p:spPr>
        <p:txBody>
          <a:bodyPr wrap="square">
            <a:normAutofit/>
          </a:bodyPr>
          <a:lstStyle/>
          <a:p>
            <a:r>
              <a:rPr lang="en-US" sz="2000" b="1" i="1" dirty="0"/>
              <a:t>Continuous Testing (CT) </a:t>
            </a:r>
            <a:r>
              <a:rPr lang="en-US" sz="2000" dirty="0"/>
              <a:t>is the use of automated build-deploy-test workflows that test your changes continuously in a fast, scalable manner.</a:t>
            </a:r>
          </a:p>
        </p:txBody>
      </p:sp>
    </p:spTree>
    <p:extLst>
      <p:ext uri="{BB962C8B-B14F-4D97-AF65-F5344CB8AC3E}">
        <p14:creationId xmlns:p14="http://schemas.microsoft.com/office/powerpoint/2010/main" val="101939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55E2-0BDB-44D0-B836-08AD40815F5C}"/>
              </a:ext>
            </a:extLst>
          </p:cNvPr>
          <p:cNvSpPr>
            <a:spLocks noGrp="1"/>
          </p:cNvSpPr>
          <p:nvPr>
            <p:ph type="title"/>
          </p:nvPr>
        </p:nvSpPr>
        <p:spPr>
          <a:xfrm>
            <a:off x="1186004" y="286603"/>
            <a:ext cx="10536158" cy="1450757"/>
          </a:xfrm>
        </p:spPr>
        <p:txBody>
          <a:bodyPr>
            <a:normAutofit/>
          </a:bodyPr>
          <a:lstStyle/>
          <a:p>
            <a:r>
              <a:rPr lang="en-US" dirty="0">
                <a:solidFill>
                  <a:schemeClr val="tx1"/>
                </a:solidFill>
              </a:rPr>
              <a:t>Azure DevOps - Introduction</a:t>
            </a:r>
            <a:br>
              <a:rPr lang="en-US" dirty="0"/>
            </a:br>
            <a:r>
              <a:rPr lang="en-US" sz="1400" dirty="0">
                <a:hlinkClick r:id="rId2"/>
              </a:rPr>
              <a:t>https://docs.microsoft.com/en-us/azure/devops/pipelines/ecosystems/dotnet-core?view=azure-devops</a:t>
            </a:r>
            <a:br>
              <a:rPr lang="en-US" sz="1400" dirty="0"/>
            </a:br>
            <a:r>
              <a:rPr lang="en-US" sz="1400" dirty="0">
                <a:hlinkClick r:id="rId3"/>
              </a:rPr>
              <a:t>https://docs.microsoft.com/en-us/azure/devops/pipelines/get-started/pipelines-get-started?view=azure-devops</a:t>
            </a:r>
            <a:br>
              <a:rPr lang="en-US" sz="1400" dirty="0"/>
            </a:br>
            <a:r>
              <a:rPr lang="en-US" sz="1400" dirty="0">
                <a:hlinkClick r:id="rId4"/>
              </a:rPr>
              <a:t>https://docs.microsoft.com/en-us/azure/devops/pipelines/?view=azure-devops</a:t>
            </a:r>
            <a:endParaRPr lang="en-US" sz="1200" dirty="0"/>
          </a:p>
        </p:txBody>
      </p:sp>
      <p:sp>
        <p:nvSpPr>
          <p:cNvPr id="4" name="Content Placeholder 3">
            <a:extLst>
              <a:ext uri="{FF2B5EF4-FFF2-40B4-BE49-F238E27FC236}">
                <a16:creationId xmlns:a16="http://schemas.microsoft.com/office/drawing/2014/main" id="{73E00B6C-B3D1-4048-8D51-6AF26A793E06}"/>
              </a:ext>
            </a:extLst>
          </p:cNvPr>
          <p:cNvSpPr>
            <a:spLocks noGrp="1"/>
          </p:cNvSpPr>
          <p:nvPr>
            <p:ph idx="1"/>
          </p:nvPr>
        </p:nvSpPr>
        <p:spPr>
          <a:xfrm>
            <a:off x="1186004" y="1912947"/>
            <a:ext cx="9880952" cy="2270240"/>
          </a:xfrm>
        </p:spPr>
        <p:txBody>
          <a:bodyPr anchor="ctr">
            <a:normAutofit fontScale="92500"/>
          </a:bodyPr>
          <a:lstStyle/>
          <a:p>
            <a:r>
              <a:rPr lang="en-US" sz="2400" b="1" i="1" dirty="0">
                <a:solidFill>
                  <a:schemeClr val="tx1"/>
                </a:solidFill>
              </a:rPr>
              <a:t>Azure Pipelines</a:t>
            </a:r>
            <a:r>
              <a:rPr lang="en-US" sz="2400" dirty="0">
                <a:solidFill>
                  <a:schemeClr val="tx1"/>
                </a:solidFill>
              </a:rPr>
              <a:t> is a cloud service that you can use to automatically build and test your code and make it available to other users. </a:t>
            </a:r>
            <a:r>
              <a:rPr lang="en-US" sz="2400" b="1" i="1" dirty="0">
                <a:solidFill>
                  <a:schemeClr val="tx1"/>
                </a:solidFill>
              </a:rPr>
              <a:t>Azure Pipelines</a:t>
            </a:r>
            <a:r>
              <a:rPr lang="en-US" sz="2400" dirty="0">
                <a:solidFill>
                  <a:schemeClr val="tx1"/>
                </a:solidFill>
              </a:rPr>
              <a:t> works with many language or project types.</a:t>
            </a:r>
          </a:p>
          <a:p>
            <a:r>
              <a:rPr lang="en-US" sz="2400" b="1" i="1" dirty="0">
                <a:solidFill>
                  <a:schemeClr val="tx1"/>
                </a:solidFill>
              </a:rPr>
              <a:t>Azure Pipelines </a:t>
            </a:r>
            <a:r>
              <a:rPr lang="en-US" sz="2400" dirty="0">
                <a:solidFill>
                  <a:schemeClr val="tx1"/>
                </a:solidFill>
              </a:rPr>
              <a:t>combines </a:t>
            </a:r>
            <a:r>
              <a:rPr lang="en-US" sz="2400" b="1" i="1" dirty="0">
                <a:solidFill>
                  <a:schemeClr val="tx1"/>
                </a:solidFill>
              </a:rPr>
              <a:t>Continuous Integration (CI) </a:t>
            </a:r>
            <a:r>
              <a:rPr lang="en-US" sz="2400" dirty="0">
                <a:solidFill>
                  <a:schemeClr val="tx1"/>
                </a:solidFill>
              </a:rPr>
              <a:t>and</a:t>
            </a:r>
            <a:r>
              <a:rPr lang="en-US" sz="2400" b="1" i="1" dirty="0">
                <a:solidFill>
                  <a:schemeClr val="tx1"/>
                </a:solidFill>
              </a:rPr>
              <a:t> Continuous Delivery (CD) </a:t>
            </a:r>
            <a:r>
              <a:rPr lang="en-US" sz="2400" dirty="0">
                <a:solidFill>
                  <a:schemeClr val="tx1"/>
                </a:solidFill>
              </a:rPr>
              <a:t>to constantly test and build your code to be shipped to any target.</a:t>
            </a:r>
          </a:p>
        </p:txBody>
      </p:sp>
      <p:pic>
        <p:nvPicPr>
          <p:cNvPr id="1028" name="Picture 4" descr="Pipelines YAML intro image">
            <a:extLst>
              <a:ext uri="{FF2B5EF4-FFF2-40B4-BE49-F238E27FC236}">
                <a16:creationId xmlns:a16="http://schemas.microsoft.com/office/drawing/2014/main" id="{2DA3FFB6-0794-4D09-A30B-EF8573F1D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004" y="4196189"/>
            <a:ext cx="9880952" cy="2000329"/>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17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CA6-58DC-46D9-8174-EA180CCC1B72}"/>
              </a:ext>
            </a:extLst>
          </p:cNvPr>
          <p:cNvSpPr>
            <a:spLocks noGrp="1"/>
          </p:cNvSpPr>
          <p:nvPr>
            <p:ph type="title"/>
          </p:nvPr>
        </p:nvSpPr>
        <p:spPr>
          <a:xfrm>
            <a:off x="1097279" y="286603"/>
            <a:ext cx="10202092" cy="1450757"/>
          </a:xfrm>
        </p:spPr>
        <p:txBody>
          <a:bodyPr>
            <a:normAutofit/>
          </a:bodyPr>
          <a:lstStyle/>
          <a:p>
            <a:r>
              <a:rPr lang="en-US" dirty="0">
                <a:solidFill>
                  <a:schemeClr val="tx1"/>
                </a:solidFill>
              </a:rPr>
              <a:t>Build Definition</a:t>
            </a:r>
            <a:br>
              <a:rPr lang="en-US" dirty="0"/>
            </a:br>
            <a:r>
              <a:rPr lang="en-US" sz="1400" dirty="0">
                <a:hlinkClick r:id="rId2"/>
              </a:rPr>
              <a:t>https://docs.microsoft.com/en-us/aspnet/web-forms/overview/deployment/configuring-team-foundation-server-for-web-deployment/creating-a-build-definition-that-supports-deployment#task-overview</a:t>
            </a:r>
            <a:endParaRPr lang="en-US" sz="1000" dirty="0"/>
          </a:p>
        </p:txBody>
      </p:sp>
      <p:sp>
        <p:nvSpPr>
          <p:cNvPr id="3" name="Content Placeholder 2">
            <a:extLst>
              <a:ext uri="{FF2B5EF4-FFF2-40B4-BE49-F238E27FC236}">
                <a16:creationId xmlns:a16="http://schemas.microsoft.com/office/drawing/2014/main" id="{C194BE9D-E453-4906-9A3C-31FB4428812A}"/>
              </a:ext>
            </a:extLst>
          </p:cNvPr>
          <p:cNvSpPr>
            <a:spLocks noGrp="1"/>
          </p:cNvSpPr>
          <p:nvPr>
            <p:ph idx="1"/>
          </p:nvPr>
        </p:nvSpPr>
        <p:spPr>
          <a:xfrm>
            <a:off x="1256758" y="1912776"/>
            <a:ext cx="5107828" cy="4492689"/>
          </a:xfrm>
        </p:spPr>
        <p:txBody>
          <a:bodyPr anchor="ctr">
            <a:normAutofit/>
          </a:bodyPr>
          <a:lstStyle/>
          <a:p>
            <a:r>
              <a:rPr lang="en-US" sz="2000" dirty="0">
                <a:solidFill>
                  <a:schemeClr val="tx1"/>
                </a:solidFill>
              </a:rPr>
              <a:t>A </a:t>
            </a:r>
            <a:r>
              <a:rPr lang="en-US" sz="2000" b="1" i="1" dirty="0">
                <a:solidFill>
                  <a:schemeClr val="tx1"/>
                </a:solidFill>
              </a:rPr>
              <a:t>build definition </a:t>
            </a:r>
            <a:r>
              <a:rPr lang="en-US" sz="2000" dirty="0">
                <a:solidFill>
                  <a:schemeClr val="tx1"/>
                </a:solidFill>
              </a:rPr>
              <a:t>is the mechanism that controls how and when builds occur. </a:t>
            </a:r>
            <a:r>
              <a:rPr lang="en-US" sz="2000" b="1" i="1" dirty="0">
                <a:solidFill>
                  <a:schemeClr val="tx1"/>
                </a:solidFill>
              </a:rPr>
              <a:t>Azure DevOps </a:t>
            </a:r>
            <a:r>
              <a:rPr lang="en-US" sz="2000" dirty="0">
                <a:solidFill>
                  <a:schemeClr val="tx1"/>
                </a:solidFill>
              </a:rPr>
              <a:t>uses a </a:t>
            </a:r>
            <a:r>
              <a:rPr lang="en-US" sz="2000" dirty="0">
                <a:solidFill>
                  <a:srgbClr val="FF0000"/>
                </a:solidFill>
              </a:rPr>
              <a:t>.</a:t>
            </a:r>
            <a:r>
              <a:rPr lang="en-US" sz="2000" dirty="0" err="1">
                <a:solidFill>
                  <a:srgbClr val="FF0000"/>
                </a:solidFill>
              </a:rPr>
              <a:t>yml</a:t>
            </a:r>
            <a:r>
              <a:rPr lang="en-US" sz="2000" dirty="0">
                <a:solidFill>
                  <a:schemeClr val="tx1"/>
                </a:solidFill>
              </a:rPr>
              <a:t> file to define a build. Each build definition specifies:</a:t>
            </a:r>
          </a:p>
          <a:p>
            <a:pPr lvl="1">
              <a:buFont typeface="Arial" panose="020B0604020202020204" pitchFamily="34" charset="0"/>
              <a:buChar char="•"/>
            </a:pPr>
            <a:r>
              <a:rPr lang="en-US" sz="1800" dirty="0">
                <a:solidFill>
                  <a:schemeClr val="tx1"/>
                </a:solidFill>
              </a:rPr>
              <a:t>The things you want to build.</a:t>
            </a:r>
          </a:p>
          <a:p>
            <a:pPr lvl="1">
              <a:buFont typeface="Arial" panose="020B0604020202020204" pitchFamily="34" charset="0"/>
              <a:buChar char="•"/>
            </a:pPr>
            <a:r>
              <a:rPr lang="en-US" sz="1800" dirty="0">
                <a:solidFill>
                  <a:schemeClr val="tx1"/>
                </a:solidFill>
              </a:rPr>
              <a:t>The criteria that determine when a build should take place</a:t>
            </a:r>
          </a:p>
          <a:p>
            <a:pPr lvl="1">
              <a:buFont typeface="Arial" panose="020B0604020202020204" pitchFamily="34" charset="0"/>
              <a:buChar char="•"/>
            </a:pPr>
            <a:r>
              <a:rPr lang="en-US" sz="1800" dirty="0">
                <a:solidFill>
                  <a:schemeClr val="tx1"/>
                </a:solidFill>
              </a:rPr>
              <a:t>The location to which the Build should send build outputs.</a:t>
            </a:r>
          </a:p>
          <a:p>
            <a:pPr lvl="1">
              <a:buFont typeface="Arial" panose="020B0604020202020204" pitchFamily="34" charset="0"/>
              <a:buChar char="•"/>
            </a:pPr>
            <a:r>
              <a:rPr lang="en-US" sz="1800" dirty="0">
                <a:solidFill>
                  <a:schemeClr val="tx1"/>
                </a:solidFill>
              </a:rPr>
              <a:t>The amount of time that each build should be retained.</a:t>
            </a:r>
          </a:p>
          <a:p>
            <a:pPr lvl="1">
              <a:buFont typeface="Arial" panose="020B0604020202020204" pitchFamily="34" charset="0"/>
              <a:buChar char="•"/>
            </a:pPr>
            <a:r>
              <a:rPr lang="en-US" sz="1800" dirty="0">
                <a:solidFill>
                  <a:schemeClr val="tx1"/>
                </a:solidFill>
              </a:rPr>
              <a:t>Various other parameters of the build process.</a:t>
            </a:r>
          </a:p>
        </p:txBody>
      </p:sp>
      <p:pic>
        <p:nvPicPr>
          <p:cNvPr id="4" name="Picture 2">
            <a:extLst>
              <a:ext uri="{FF2B5EF4-FFF2-40B4-BE49-F238E27FC236}">
                <a16:creationId xmlns:a16="http://schemas.microsoft.com/office/drawing/2014/main" id="{D95D61C4-BC97-4FCE-A577-DC940E92C9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53" r="15694"/>
          <a:stretch/>
        </p:blipFill>
        <p:spPr bwMode="auto">
          <a:xfrm>
            <a:off x="6496471" y="2203460"/>
            <a:ext cx="4570310" cy="391132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27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B102A3-3190-4221-9DB3-C6FB48669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178" y="493593"/>
            <a:ext cx="4865408" cy="580486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542A9B-D231-4EC2-ADB8-24223AD60BDB}"/>
              </a:ext>
            </a:extLst>
          </p:cNvPr>
          <p:cNvSpPr>
            <a:spLocks noGrp="1"/>
          </p:cNvSpPr>
          <p:nvPr>
            <p:ph type="title"/>
          </p:nvPr>
        </p:nvSpPr>
        <p:spPr>
          <a:xfrm>
            <a:off x="1180322" y="286603"/>
            <a:ext cx="5398158" cy="1450757"/>
          </a:xfrm>
        </p:spPr>
        <p:txBody>
          <a:bodyPr>
            <a:normAutofit/>
          </a:bodyPr>
          <a:lstStyle/>
          <a:p>
            <a:r>
              <a:rPr lang="en-US" dirty="0">
                <a:solidFill>
                  <a:schemeClr val="tx1"/>
                </a:solidFill>
              </a:rPr>
              <a:t>Release Pipeline</a:t>
            </a:r>
            <a:br>
              <a:rPr lang="en-US" dirty="0"/>
            </a:br>
            <a:r>
              <a:rPr lang="en-US" sz="1400" dirty="0">
                <a:hlinkClick r:id="rId3"/>
              </a:rPr>
              <a:t>https://docs.microsoft.com/en-us/azure/devops/pipelines/release/?view=azure-devops</a:t>
            </a:r>
            <a:endParaRPr lang="en-US" dirty="0"/>
          </a:p>
        </p:txBody>
      </p:sp>
      <p:sp>
        <p:nvSpPr>
          <p:cNvPr id="3" name="Content Placeholder 2">
            <a:extLst>
              <a:ext uri="{FF2B5EF4-FFF2-40B4-BE49-F238E27FC236}">
                <a16:creationId xmlns:a16="http://schemas.microsoft.com/office/drawing/2014/main" id="{88EA45D1-FBDC-48BE-8A6E-4BF4777CC4E4}"/>
              </a:ext>
            </a:extLst>
          </p:cNvPr>
          <p:cNvSpPr>
            <a:spLocks noGrp="1"/>
          </p:cNvSpPr>
          <p:nvPr>
            <p:ph idx="1"/>
          </p:nvPr>
        </p:nvSpPr>
        <p:spPr>
          <a:xfrm>
            <a:off x="1304428" y="1906806"/>
            <a:ext cx="5525403" cy="2552133"/>
          </a:xfrm>
        </p:spPr>
        <p:txBody>
          <a:bodyPr anchor="ctr">
            <a:normAutofit fontScale="85000" lnSpcReduction="10000"/>
          </a:bodyPr>
          <a:lstStyle/>
          <a:p>
            <a:pPr marL="0" indent="0">
              <a:buNone/>
            </a:pPr>
            <a:r>
              <a:rPr lang="en-US" sz="2400" b="1" i="1" dirty="0">
                <a:solidFill>
                  <a:schemeClr val="tx1"/>
                </a:solidFill>
              </a:rPr>
              <a:t>Release pipelines </a:t>
            </a:r>
            <a:r>
              <a:rPr lang="en-US" sz="2400" dirty="0">
                <a:solidFill>
                  <a:schemeClr val="tx1"/>
                </a:solidFill>
              </a:rPr>
              <a:t>in </a:t>
            </a:r>
            <a:r>
              <a:rPr lang="en-US" sz="2400" b="1" i="1" dirty="0">
                <a:solidFill>
                  <a:schemeClr val="tx1"/>
                </a:solidFill>
              </a:rPr>
              <a:t>Azure Pipelines </a:t>
            </a:r>
            <a:r>
              <a:rPr lang="en-US" sz="2400" dirty="0">
                <a:solidFill>
                  <a:schemeClr val="tx1"/>
                </a:solidFill>
              </a:rPr>
              <a:t>help your team implement CI/CD and deliver software to your clients faster and with lower risk. </a:t>
            </a:r>
          </a:p>
          <a:p>
            <a:pPr marL="0" indent="0">
              <a:buNone/>
            </a:pPr>
            <a:r>
              <a:rPr lang="en-US" sz="2400" dirty="0">
                <a:solidFill>
                  <a:schemeClr val="tx1"/>
                </a:solidFill>
              </a:rPr>
              <a:t>You can fully automate the testing, delivery, and analysis of your software all the way to production or set up semi-automated processes with required approvals and on-demand deployments.</a:t>
            </a:r>
          </a:p>
        </p:txBody>
      </p:sp>
      <p:pic>
        <p:nvPicPr>
          <p:cNvPr id="5" name="Picture 2" descr="Understand The Basic Concepts of CI/CD | Hacker Noon">
            <a:extLst>
              <a:ext uri="{FF2B5EF4-FFF2-40B4-BE49-F238E27FC236}">
                <a16:creationId xmlns:a16="http://schemas.microsoft.com/office/drawing/2014/main" id="{985DF594-CD93-4626-9223-05ED4ABAA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428" y="4493608"/>
            <a:ext cx="5417062" cy="180485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4A97D9D-42C9-435F-B57D-C1DE09E0590E}"/>
              </a:ext>
            </a:extLst>
          </p:cNvPr>
          <p:cNvSpPr txBox="1"/>
          <p:nvPr/>
        </p:nvSpPr>
        <p:spPr>
          <a:xfrm>
            <a:off x="9262129" y="2729862"/>
            <a:ext cx="2118035" cy="1200329"/>
          </a:xfrm>
          <a:prstGeom prst="rect">
            <a:avLst/>
          </a:prstGeom>
          <a:noFill/>
        </p:spPr>
        <p:txBody>
          <a:bodyPr wrap="square" anchor="ctr">
            <a:spAutoFit/>
          </a:bodyPr>
          <a:lstStyle/>
          <a:p>
            <a:pPr algn="ctr"/>
            <a:r>
              <a:rPr lang="en-US" sz="1800" dirty="0">
                <a:solidFill>
                  <a:srgbClr val="FF0000"/>
                </a:solidFill>
              </a:rPr>
              <a:t>This flow chart illustrates a typical build/test/deploy workflow.</a:t>
            </a:r>
            <a:endParaRPr lang="en-US" dirty="0">
              <a:solidFill>
                <a:srgbClr val="FF0000"/>
              </a:solidFill>
            </a:endParaRPr>
          </a:p>
        </p:txBody>
      </p:sp>
    </p:spTree>
    <p:extLst>
      <p:ext uri="{BB962C8B-B14F-4D97-AF65-F5344CB8AC3E}">
        <p14:creationId xmlns:p14="http://schemas.microsoft.com/office/powerpoint/2010/main" val="171391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A357-B1D8-4930-A485-815011CF14AD}"/>
              </a:ext>
            </a:extLst>
          </p:cNvPr>
          <p:cNvSpPr>
            <a:spLocks noGrp="1"/>
          </p:cNvSpPr>
          <p:nvPr>
            <p:ph type="title"/>
          </p:nvPr>
        </p:nvSpPr>
        <p:spPr/>
        <p:txBody>
          <a:bodyPr>
            <a:normAutofit/>
          </a:bodyPr>
          <a:lstStyle/>
          <a:p>
            <a:r>
              <a:rPr lang="en-US" dirty="0">
                <a:solidFill>
                  <a:schemeClr val="tx1"/>
                </a:solidFill>
              </a:rPr>
              <a:t>What is Code Analysis?</a:t>
            </a:r>
            <a:br>
              <a:rPr lang="en-US" dirty="0">
                <a:solidFill>
                  <a:schemeClr val="tx1"/>
                </a:solidFill>
              </a:rPr>
            </a:br>
            <a:r>
              <a:rPr lang="en-US" sz="1400" dirty="0">
                <a:hlinkClick r:id="rId2"/>
              </a:rPr>
              <a:t>https://en.wikipedia.org/wiki/Static_program_analysis</a:t>
            </a:r>
            <a:endParaRPr lang="en-US" sz="1600" dirty="0"/>
          </a:p>
        </p:txBody>
      </p:sp>
      <p:sp>
        <p:nvSpPr>
          <p:cNvPr id="3" name="Content Placeholder 2">
            <a:extLst>
              <a:ext uri="{FF2B5EF4-FFF2-40B4-BE49-F238E27FC236}">
                <a16:creationId xmlns:a16="http://schemas.microsoft.com/office/drawing/2014/main" id="{49B598B0-64B2-4CE5-9C97-ED3EC28585F0}"/>
              </a:ext>
            </a:extLst>
          </p:cNvPr>
          <p:cNvSpPr>
            <a:spLocks noGrp="1"/>
          </p:cNvSpPr>
          <p:nvPr>
            <p:ph idx="1"/>
          </p:nvPr>
        </p:nvSpPr>
        <p:spPr>
          <a:xfrm>
            <a:off x="1097279" y="1901125"/>
            <a:ext cx="10058401" cy="1527875"/>
          </a:xfrm>
        </p:spPr>
        <p:txBody>
          <a:bodyPr anchor="ctr">
            <a:normAutofit fontScale="92500" lnSpcReduction="20000"/>
          </a:bodyPr>
          <a:lstStyle/>
          <a:p>
            <a:r>
              <a:rPr lang="en-US" sz="2000" dirty="0">
                <a:solidFill>
                  <a:schemeClr val="tx1"/>
                </a:solidFill>
              </a:rPr>
              <a:t>Code analysis is performed on the code of an application as a tangent from the direct pipeline. For example, the pipeline will create documentation of how the unit and integration tests performed and make that documentation along with the base code available to another application. A 3</a:t>
            </a:r>
            <a:r>
              <a:rPr lang="en-US" sz="2000" baseline="30000" dirty="0">
                <a:solidFill>
                  <a:schemeClr val="tx1"/>
                </a:solidFill>
              </a:rPr>
              <a:t>rd</a:t>
            </a:r>
            <a:r>
              <a:rPr lang="en-US" sz="2000" dirty="0">
                <a:solidFill>
                  <a:schemeClr val="tx1"/>
                </a:solidFill>
              </a:rPr>
              <a:t> party application or website like SonarCloud.io can then analyze the code and display useful information to the developer. Click to learn: </a:t>
            </a:r>
            <a:r>
              <a:rPr lang="en-US" sz="2000" dirty="0">
                <a:hlinkClick r:id="rId3"/>
              </a:rPr>
              <a:t>SonarQube vs </a:t>
            </a:r>
            <a:r>
              <a:rPr lang="en-US" sz="2000" dirty="0" err="1">
                <a:hlinkClick r:id="rId3"/>
              </a:rPr>
              <a:t>SonarCloud</a:t>
            </a:r>
            <a:r>
              <a:rPr lang="en-US" sz="2000" dirty="0"/>
              <a:t>.</a:t>
            </a:r>
          </a:p>
        </p:txBody>
      </p:sp>
      <p:pic>
        <p:nvPicPr>
          <p:cNvPr id="4" name="Picture 2" descr="Understand The Basic Concepts of CI/CD | Hacker Noon">
            <a:extLst>
              <a:ext uri="{FF2B5EF4-FFF2-40B4-BE49-F238E27FC236}">
                <a16:creationId xmlns:a16="http://schemas.microsoft.com/office/drawing/2014/main" id="{664B97FC-9363-4D56-A960-9F4E7E2818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373" b="11790"/>
          <a:stretch/>
        </p:blipFill>
        <p:spPr bwMode="auto">
          <a:xfrm>
            <a:off x="1222990" y="3429000"/>
            <a:ext cx="7999877" cy="180813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pic>
        <p:nvPicPr>
          <p:cNvPr id="1026" name="Picture 2" descr="Automatic Code Review, Testing, Inspection &amp; Auditing | SonarCloud">
            <a:extLst>
              <a:ext uri="{FF2B5EF4-FFF2-40B4-BE49-F238E27FC236}">
                <a16:creationId xmlns:a16="http://schemas.microsoft.com/office/drawing/2014/main" id="{5205897D-D866-41ED-9E7F-6D20C2C785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780" t="37704" r="16964" b="36286"/>
          <a:stretch/>
        </p:blipFill>
        <p:spPr bwMode="auto">
          <a:xfrm>
            <a:off x="8425912" y="5385826"/>
            <a:ext cx="2913681" cy="571895"/>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7DBAD0CF-F8EE-41F8-90F9-1D7CD1DC713B}"/>
              </a:ext>
            </a:extLst>
          </p:cNvPr>
          <p:cNvSpPr/>
          <p:nvPr/>
        </p:nvSpPr>
        <p:spPr>
          <a:xfrm>
            <a:off x="6064769" y="3528331"/>
            <a:ext cx="909233" cy="1875295"/>
          </a:xfrm>
          <a:prstGeom prst="roundRect">
            <a:avLst/>
          </a:prstGeom>
          <a:solidFill>
            <a:schemeClr val="accent2">
              <a:alpha val="9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0BCB2A-88BE-4CC8-B584-677DD53CB201}"/>
              </a:ext>
            </a:extLst>
          </p:cNvPr>
          <p:cNvCxnSpPr>
            <a:stCxn id="5" idx="2"/>
            <a:endCxn id="1026" idx="1"/>
          </p:cNvCxnSpPr>
          <p:nvPr/>
        </p:nvCxnSpPr>
        <p:spPr>
          <a:xfrm rot="16200000" flipH="1">
            <a:off x="7338575" y="4584437"/>
            <a:ext cx="268148" cy="190652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A6B1F3C-D86A-4B4A-9AA9-2EFAD09DA3FF}"/>
              </a:ext>
            </a:extLst>
          </p:cNvPr>
          <p:cNvSpPr txBox="1"/>
          <p:nvPr/>
        </p:nvSpPr>
        <p:spPr>
          <a:xfrm>
            <a:off x="5279752" y="5413098"/>
            <a:ext cx="1233760" cy="461665"/>
          </a:xfrm>
          <a:prstGeom prst="rect">
            <a:avLst/>
          </a:prstGeom>
          <a:solidFill>
            <a:srgbClr val="00B050">
              <a:alpha val="10000"/>
            </a:srgbClr>
          </a:solidFill>
          <a:ln w="25400">
            <a:solidFill>
              <a:schemeClr val="accent2"/>
            </a:solidFill>
          </a:ln>
        </p:spPr>
        <p:txBody>
          <a:bodyPr wrap="square" rtlCol="0">
            <a:spAutoFit/>
          </a:bodyPr>
          <a:lstStyle/>
          <a:p>
            <a:pPr algn="ctr"/>
            <a:r>
              <a:rPr lang="en-US" sz="1200" dirty="0"/>
              <a:t>Produce Documentation</a:t>
            </a:r>
          </a:p>
        </p:txBody>
      </p:sp>
      <p:sp>
        <p:nvSpPr>
          <p:cNvPr id="10" name="TextBox 9">
            <a:extLst>
              <a:ext uri="{FF2B5EF4-FFF2-40B4-BE49-F238E27FC236}">
                <a16:creationId xmlns:a16="http://schemas.microsoft.com/office/drawing/2014/main" id="{CC159E4B-F8C8-4C02-AEB7-29FFBC1239E3}"/>
              </a:ext>
            </a:extLst>
          </p:cNvPr>
          <p:cNvSpPr txBox="1"/>
          <p:nvPr/>
        </p:nvSpPr>
        <p:spPr>
          <a:xfrm>
            <a:off x="6683172" y="5681218"/>
            <a:ext cx="1573079" cy="461665"/>
          </a:xfrm>
          <a:prstGeom prst="rect">
            <a:avLst/>
          </a:prstGeom>
          <a:solidFill>
            <a:srgbClr val="FFFF00">
              <a:alpha val="10000"/>
            </a:srgbClr>
          </a:solidFill>
          <a:ln w="25400">
            <a:solidFill>
              <a:schemeClr val="accent2"/>
            </a:solidFill>
          </a:ln>
        </p:spPr>
        <p:txBody>
          <a:bodyPr wrap="square" rtlCol="0">
            <a:spAutoFit/>
          </a:bodyPr>
          <a:lstStyle/>
          <a:p>
            <a:pPr algn="ctr"/>
            <a:r>
              <a:rPr lang="en-US" sz="1200" dirty="0"/>
              <a:t>Provide to Analysis Application</a:t>
            </a:r>
          </a:p>
        </p:txBody>
      </p:sp>
      <p:sp>
        <p:nvSpPr>
          <p:cNvPr id="12" name="TextBox 11">
            <a:extLst>
              <a:ext uri="{FF2B5EF4-FFF2-40B4-BE49-F238E27FC236}">
                <a16:creationId xmlns:a16="http://schemas.microsoft.com/office/drawing/2014/main" id="{20B94EEC-F54D-4FE6-A0EB-7008F8C796AD}"/>
              </a:ext>
            </a:extLst>
          </p:cNvPr>
          <p:cNvSpPr txBox="1"/>
          <p:nvPr/>
        </p:nvSpPr>
        <p:spPr>
          <a:xfrm>
            <a:off x="8562166" y="5912050"/>
            <a:ext cx="2641172" cy="307777"/>
          </a:xfrm>
          <a:prstGeom prst="rect">
            <a:avLst/>
          </a:prstGeom>
          <a:solidFill>
            <a:srgbClr val="FF0000">
              <a:alpha val="10000"/>
            </a:srgbClr>
          </a:solidFill>
          <a:ln w="25400">
            <a:solidFill>
              <a:schemeClr val="accent2"/>
            </a:solidFill>
          </a:ln>
        </p:spPr>
        <p:txBody>
          <a:bodyPr wrap="square" rtlCol="0">
            <a:spAutoFit/>
          </a:bodyPr>
          <a:lstStyle/>
          <a:p>
            <a:pPr algn="ctr"/>
            <a:r>
              <a:rPr lang="en-US" sz="1400" dirty="0"/>
              <a:t>Analyze and display to Developer</a:t>
            </a:r>
          </a:p>
        </p:txBody>
      </p:sp>
    </p:spTree>
    <p:extLst>
      <p:ext uri="{BB962C8B-B14F-4D97-AF65-F5344CB8AC3E}">
        <p14:creationId xmlns:p14="http://schemas.microsoft.com/office/powerpoint/2010/main" val="131180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CBBF-CC4D-45E5-B949-79EF0232C718}"/>
              </a:ext>
            </a:extLst>
          </p:cNvPr>
          <p:cNvSpPr>
            <a:spLocks noGrp="1"/>
          </p:cNvSpPr>
          <p:nvPr>
            <p:ph type="title"/>
          </p:nvPr>
        </p:nvSpPr>
        <p:spPr>
          <a:xfrm>
            <a:off x="1212980" y="286603"/>
            <a:ext cx="9942699" cy="1450757"/>
          </a:xfrm>
        </p:spPr>
        <p:txBody>
          <a:bodyPr>
            <a:normAutofit/>
          </a:bodyPr>
          <a:lstStyle/>
          <a:p>
            <a:r>
              <a:rPr lang="en-US" dirty="0">
                <a:solidFill>
                  <a:schemeClr val="tx1"/>
                </a:solidFill>
              </a:rPr>
              <a:t>What is Static Code Analysis?</a:t>
            </a:r>
            <a:br>
              <a:rPr lang="en-US" dirty="0">
                <a:solidFill>
                  <a:schemeClr val="tx1"/>
                </a:solidFill>
              </a:rPr>
            </a:br>
            <a:r>
              <a:rPr lang="en-US" sz="1400" dirty="0">
                <a:hlinkClick r:id="rId2"/>
              </a:rPr>
              <a:t>https://en.wikipedia.org/wiki/Static_program_analysis</a:t>
            </a:r>
            <a:endParaRPr lang="en-US" dirty="0"/>
          </a:p>
        </p:txBody>
      </p:sp>
      <p:sp>
        <p:nvSpPr>
          <p:cNvPr id="3" name="Content Placeholder 2">
            <a:extLst>
              <a:ext uri="{FF2B5EF4-FFF2-40B4-BE49-F238E27FC236}">
                <a16:creationId xmlns:a16="http://schemas.microsoft.com/office/drawing/2014/main" id="{50A5BF35-D5E4-4638-AD76-1DE830AA6344}"/>
              </a:ext>
            </a:extLst>
          </p:cNvPr>
          <p:cNvSpPr>
            <a:spLocks noGrp="1"/>
          </p:cNvSpPr>
          <p:nvPr>
            <p:ph idx="1"/>
          </p:nvPr>
        </p:nvSpPr>
        <p:spPr>
          <a:xfrm>
            <a:off x="1287094" y="1913065"/>
            <a:ext cx="4939538" cy="2502402"/>
          </a:xfrm>
        </p:spPr>
        <p:txBody>
          <a:bodyPr anchor="ctr">
            <a:normAutofit/>
          </a:bodyPr>
          <a:lstStyle/>
          <a:p>
            <a:pPr>
              <a:lnSpc>
                <a:spcPct val="100000"/>
              </a:lnSpc>
              <a:spcBef>
                <a:spcPts val="600"/>
              </a:spcBef>
              <a:spcAft>
                <a:spcPts val="0"/>
              </a:spcAft>
            </a:pPr>
            <a:r>
              <a:rPr lang="en-US" sz="1800" b="1" i="1" dirty="0">
                <a:solidFill>
                  <a:schemeClr val="tx1"/>
                </a:solidFill>
              </a:rPr>
              <a:t>Static code analysis </a:t>
            </a:r>
            <a:r>
              <a:rPr lang="en-US" sz="1800" dirty="0">
                <a:solidFill>
                  <a:schemeClr val="tx1"/>
                </a:solidFill>
              </a:rPr>
              <a:t>is the analysis of computer software performed without executing the program. </a:t>
            </a:r>
            <a:r>
              <a:rPr lang="en-US" sz="1800" b="1" i="1" dirty="0">
                <a:solidFill>
                  <a:schemeClr val="tx1"/>
                </a:solidFill>
              </a:rPr>
              <a:t>Static code analysis </a:t>
            </a:r>
            <a:r>
              <a:rPr lang="en-US" sz="1800" dirty="0">
                <a:solidFill>
                  <a:schemeClr val="tx1"/>
                </a:solidFill>
              </a:rPr>
              <a:t>is usually performed on the source code.</a:t>
            </a:r>
          </a:p>
          <a:p>
            <a:pPr>
              <a:lnSpc>
                <a:spcPct val="100000"/>
              </a:lnSpc>
              <a:spcBef>
                <a:spcPts val="600"/>
              </a:spcBef>
              <a:spcAft>
                <a:spcPts val="0"/>
              </a:spcAft>
            </a:pPr>
            <a:r>
              <a:rPr lang="en-US" sz="1800" dirty="0">
                <a:solidFill>
                  <a:schemeClr val="tx1"/>
                </a:solidFill>
              </a:rPr>
              <a:t>The term is usually applied to the analysis performed by an automated tool. SonarCloud and SonarQube are popular </a:t>
            </a:r>
            <a:r>
              <a:rPr lang="en-US" sz="1800" b="1" i="1" dirty="0">
                <a:solidFill>
                  <a:schemeClr val="tx1"/>
                </a:solidFill>
              </a:rPr>
              <a:t>Static Code Analysis</a:t>
            </a:r>
            <a:r>
              <a:rPr lang="en-US" sz="1800" dirty="0">
                <a:solidFill>
                  <a:schemeClr val="tx1"/>
                </a:solidFill>
              </a:rPr>
              <a:t> tools.</a:t>
            </a:r>
          </a:p>
          <a:p>
            <a:pPr>
              <a:lnSpc>
                <a:spcPct val="100000"/>
              </a:lnSpc>
              <a:spcBef>
                <a:spcPts val="600"/>
              </a:spcBef>
              <a:spcAft>
                <a:spcPts val="0"/>
              </a:spcAft>
            </a:pPr>
            <a:r>
              <a:rPr lang="en-US" sz="1800" dirty="0">
                <a:solidFill>
                  <a:schemeClr val="tx1"/>
                </a:solidFill>
              </a:rPr>
              <a:t>Human analysis is called </a:t>
            </a:r>
            <a:r>
              <a:rPr lang="en-US" sz="1800" b="1" i="1" dirty="0">
                <a:solidFill>
                  <a:schemeClr val="tx1"/>
                </a:solidFill>
              </a:rPr>
              <a:t>Code Review</a:t>
            </a:r>
            <a:r>
              <a:rPr lang="en-US" sz="1800" dirty="0">
                <a:solidFill>
                  <a:schemeClr val="tx1"/>
                </a:solidFill>
              </a:rPr>
              <a:t>.</a:t>
            </a:r>
          </a:p>
        </p:txBody>
      </p:sp>
      <p:pic>
        <p:nvPicPr>
          <p:cNvPr id="3074" name="Picture 2" descr="SonarCloud | Clean Code, Rockstar Status">
            <a:extLst>
              <a:ext uri="{FF2B5EF4-FFF2-40B4-BE49-F238E27FC236}">
                <a16:creationId xmlns:a16="http://schemas.microsoft.com/office/drawing/2014/main" id="{01E4F415-1E13-43FB-8C0B-E4CE8CEE5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838" y="4415466"/>
            <a:ext cx="4091303" cy="1856651"/>
          </a:xfrm>
          <a:prstGeom prst="rect">
            <a:avLst/>
          </a:prstGeom>
          <a:solidFill>
            <a:schemeClr val="bg1"/>
          </a:solidFill>
          <a:ln w="25400">
            <a:solidFill>
              <a:schemeClr val="accent2"/>
            </a:solidFill>
          </a:ln>
          <a:effectLst/>
        </p:spPr>
      </p:pic>
      <p:pic>
        <p:nvPicPr>
          <p:cNvPr id="5" name="Picture 4">
            <a:extLst>
              <a:ext uri="{FF2B5EF4-FFF2-40B4-BE49-F238E27FC236}">
                <a16:creationId xmlns:a16="http://schemas.microsoft.com/office/drawing/2014/main" id="{9953E31A-506E-4491-A3FD-0228ABDCEA09}"/>
              </a:ext>
            </a:extLst>
          </p:cNvPr>
          <p:cNvPicPr>
            <a:picLocks noChangeAspect="1"/>
          </p:cNvPicPr>
          <p:nvPr/>
        </p:nvPicPr>
        <p:blipFill>
          <a:blip r:embed="rId4"/>
          <a:stretch>
            <a:fillRect/>
          </a:stretch>
        </p:blipFill>
        <p:spPr>
          <a:xfrm>
            <a:off x="6357695" y="2098141"/>
            <a:ext cx="4973976" cy="4110688"/>
          </a:xfrm>
          <a:prstGeom prst="rect">
            <a:avLst/>
          </a:prstGeom>
          <a:ln w="25400">
            <a:solidFill>
              <a:schemeClr val="accent2"/>
            </a:solidFill>
          </a:ln>
          <a:effectLst/>
        </p:spPr>
      </p:pic>
    </p:spTree>
    <p:extLst>
      <p:ext uri="{BB962C8B-B14F-4D97-AF65-F5344CB8AC3E}">
        <p14:creationId xmlns:p14="http://schemas.microsoft.com/office/powerpoint/2010/main" val="391447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060C-4FFC-465A-9653-94EFE321A036}"/>
              </a:ext>
            </a:extLst>
          </p:cNvPr>
          <p:cNvSpPr>
            <a:spLocks noGrp="1"/>
          </p:cNvSpPr>
          <p:nvPr>
            <p:ph type="title"/>
          </p:nvPr>
        </p:nvSpPr>
        <p:spPr>
          <a:xfrm>
            <a:off x="1158692" y="286603"/>
            <a:ext cx="9636826" cy="1450757"/>
          </a:xfrm>
        </p:spPr>
        <p:txBody>
          <a:bodyPr>
            <a:normAutofit/>
          </a:bodyPr>
          <a:lstStyle/>
          <a:p>
            <a:r>
              <a:rPr lang="en-US" dirty="0">
                <a:solidFill>
                  <a:schemeClr val="tx1"/>
                </a:solidFill>
              </a:rPr>
              <a:t>What is a Coverage Review?</a:t>
            </a:r>
            <a:br>
              <a:rPr lang="en-US" dirty="0"/>
            </a:br>
            <a:r>
              <a:rPr lang="en-US" sz="1400" dirty="0">
                <a:hlinkClick r:id="rId2"/>
              </a:rPr>
              <a:t>https://sonarcloud.io/documentation/user-guide/metric-definitions/</a:t>
            </a:r>
            <a:br>
              <a:rPr lang="en-US" sz="1400" dirty="0"/>
            </a:br>
            <a:r>
              <a:rPr lang="en-US" sz="1400" dirty="0">
                <a:hlinkClick r:id="rId3"/>
              </a:rPr>
              <a:t>https://sonarcloud.io/documentation/user-guide/concepts/</a:t>
            </a:r>
            <a:endParaRPr lang="en-US" dirty="0"/>
          </a:p>
        </p:txBody>
      </p:sp>
      <p:sp>
        <p:nvSpPr>
          <p:cNvPr id="3" name="Content Placeholder 2">
            <a:extLst>
              <a:ext uri="{FF2B5EF4-FFF2-40B4-BE49-F238E27FC236}">
                <a16:creationId xmlns:a16="http://schemas.microsoft.com/office/drawing/2014/main" id="{001828C2-22A0-4C62-84FC-E745120E5B69}"/>
              </a:ext>
            </a:extLst>
          </p:cNvPr>
          <p:cNvSpPr>
            <a:spLocks noGrp="1"/>
          </p:cNvSpPr>
          <p:nvPr>
            <p:ph idx="1"/>
          </p:nvPr>
        </p:nvSpPr>
        <p:spPr>
          <a:xfrm>
            <a:off x="1248091" y="3429000"/>
            <a:ext cx="4840690" cy="2875663"/>
          </a:xfrm>
        </p:spPr>
        <p:txBody>
          <a:bodyPr anchor="ctr">
            <a:normAutofit/>
          </a:bodyPr>
          <a:lstStyle/>
          <a:p>
            <a:pPr algn="ctr"/>
            <a:r>
              <a:rPr lang="en-US" sz="2000" dirty="0">
                <a:highlight>
                  <a:srgbClr val="FFFF00"/>
                </a:highlight>
              </a:rPr>
              <a:t>Coverage = (CT + CF + LC) / (2*B + EL)</a:t>
            </a:r>
          </a:p>
          <a:p>
            <a:pPr lvl="2">
              <a:buFont typeface="Arial" panose="020B0604020202020204" pitchFamily="34" charset="0"/>
              <a:buChar char="•"/>
            </a:pPr>
            <a:r>
              <a:rPr lang="en-US" sz="1400" dirty="0">
                <a:solidFill>
                  <a:srgbClr val="FF0000"/>
                </a:solidFill>
              </a:rPr>
              <a:t>CT = conditions that have been evaluated to 'true' at least once</a:t>
            </a:r>
          </a:p>
          <a:p>
            <a:pPr lvl="2">
              <a:buFont typeface="Arial" panose="020B0604020202020204" pitchFamily="34" charset="0"/>
              <a:buChar char="•"/>
            </a:pPr>
            <a:r>
              <a:rPr lang="en-US" sz="1400" dirty="0">
                <a:solidFill>
                  <a:srgbClr val="FF0000"/>
                </a:solidFill>
              </a:rPr>
              <a:t>CF = conditions that have been evaluated to 'false' at least once</a:t>
            </a:r>
          </a:p>
          <a:p>
            <a:pPr lvl="2">
              <a:buFont typeface="Arial" panose="020B0604020202020204" pitchFamily="34" charset="0"/>
              <a:buChar char="•"/>
            </a:pPr>
            <a:r>
              <a:rPr lang="en-US" sz="1400" dirty="0">
                <a:solidFill>
                  <a:srgbClr val="FF0000"/>
                </a:solidFill>
              </a:rPr>
              <a:t>LC = covered lines = </a:t>
            </a:r>
            <a:r>
              <a:rPr lang="en-US" sz="1400" dirty="0" err="1">
                <a:solidFill>
                  <a:srgbClr val="FF0000"/>
                </a:solidFill>
              </a:rPr>
              <a:t>lines_to_cover</a:t>
            </a:r>
            <a:r>
              <a:rPr lang="en-US" sz="1400" dirty="0">
                <a:solidFill>
                  <a:srgbClr val="FF0000"/>
                </a:solidFill>
              </a:rPr>
              <a:t> - </a:t>
            </a:r>
            <a:r>
              <a:rPr lang="en-US" sz="1400" dirty="0" err="1">
                <a:solidFill>
                  <a:srgbClr val="FF0000"/>
                </a:solidFill>
              </a:rPr>
              <a:t>uncovered_lines</a:t>
            </a:r>
            <a:endParaRPr lang="en-US" sz="1400" dirty="0">
              <a:solidFill>
                <a:srgbClr val="FF0000"/>
              </a:solidFill>
            </a:endParaRPr>
          </a:p>
          <a:p>
            <a:pPr lvl="2">
              <a:buFont typeface="Arial" panose="020B0604020202020204" pitchFamily="34" charset="0"/>
              <a:buChar char="•"/>
            </a:pPr>
            <a:r>
              <a:rPr lang="en-US" sz="1400" dirty="0">
                <a:solidFill>
                  <a:srgbClr val="FF0000"/>
                </a:solidFill>
              </a:rPr>
              <a:t>B = total number of conditions</a:t>
            </a:r>
          </a:p>
          <a:p>
            <a:pPr lvl="2">
              <a:buFont typeface="Arial" panose="020B0604020202020204" pitchFamily="34" charset="0"/>
              <a:buChar char="•"/>
            </a:pPr>
            <a:r>
              <a:rPr lang="en-US" sz="1400" dirty="0">
                <a:solidFill>
                  <a:srgbClr val="FF0000"/>
                </a:solidFill>
              </a:rPr>
              <a:t>EL = total number of executable lines (</a:t>
            </a:r>
            <a:r>
              <a:rPr lang="en-US" sz="1400" dirty="0" err="1">
                <a:solidFill>
                  <a:srgbClr val="FF0000"/>
                </a:solidFill>
              </a:rPr>
              <a:t>lines_to_cover</a:t>
            </a:r>
            <a:r>
              <a:rPr lang="en-US" sz="1400" dirty="0">
                <a:solidFill>
                  <a:srgbClr val="FF0000"/>
                </a:solidFill>
              </a:rPr>
              <a:t>)</a:t>
            </a:r>
          </a:p>
        </p:txBody>
      </p:sp>
      <p:pic>
        <p:nvPicPr>
          <p:cNvPr id="7171" name="Picture 3" descr="SonarCloud | Clean Code, Rockstar Status">
            <a:extLst>
              <a:ext uri="{FF2B5EF4-FFF2-40B4-BE49-F238E27FC236}">
                <a16:creationId xmlns:a16="http://schemas.microsoft.com/office/drawing/2014/main" id="{B3FB6618-8583-4EFC-B5C0-040DF6DB8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211" y="3314143"/>
            <a:ext cx="4717352" cy="287566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54DD4B-8F12-49E5-94BD-5451F39422C7}"/>
              </a:ext>
            </a:extLst>
          </p:cNvPr>
          <p:cNvSpPr txBox="1"/>
          <p:nvPr/>
        </p:nvSpPr>
        <p:spPr>
          <a:xfrm>
            <a:off x="1446245" y="1885360"/>
            <a:ext cx="9682565" cy="1780908"/>
          </a:xfrm>
          <a:prstGeom prst="rect">
            <a:avLst/>
          </a:prstGeom>
          <a:noFill/>
        </p:spPr>
        <p:txBody>
          <a:bodyPr wrap="square" anchor="ctr">
            <a:normAutofit/>
          </a:bodyPr>
          <a:lstStyle/>
          <a:p>
            <a:r>
              <a:rPr lang="en-US" sz="2400" dirty="0"/>
              <a:t>How much of the source code has been covered by the unit tests? </a:t>
            </a:r>
          </a:p>
          <a:p>
            <a:r>
              <a:rPr lang="en-US" sz="2400" b="1" i="1" dirty="0"/>
              <a:t>Code Coverage</a:t>
            </a:r>
            <a:r>
              <a:rPr lang="en-US" sz="2400" dirty="0"/>
              <a:t> is determined by evaluating what percentage of the total lines of code are covered by unit testing. It is a mix of Line coverage and Condition coverage. </a:t>
            </a:r>
          </a:p>
        </p:txBody>
      </p:sp>
    </p:spTree>
    <p:extLst>
      <p:ext uri="{BB962C8B-B14F-4D97-AF65-F5344CB8AC3E}">
        <p14:creationId xmlns:p14="http://schemas.microsoft.com/office/powerpoint/2010/main" val="22433317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1427</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Azure DevOps Code Analysis</vt:lpstr>
      <vt:lpstr>DevOps technologies, combined with people and processes, enable teams to implement CI/CD and continually provide value to customers.</vt:lpstr>
      <vt:lpstr>CI/CD and Continuous Testing (CT) https://docs.microsoft.com/en-us/azure/devops/pipelines/overview?view=azure-devops-2019</vt:lpstr>
      <vt:lpstr>Azure DevOps - Introduction https://docs.microsoft.com/en-us/azure/devops/pipelines/ecosystems/dotnet-core?view=azure-devops https://docs.microsoft.com/en-us/azure/devops/pipelines/get-started/pipelines-get-started?view=azure-devops https://docs.microsoft.com/en-us/azure/devops/pipelines/?view=azure-devops</vt:lpstr>
      <vt:lpstr>Build Definition https://docs.microsoft.com/en-us/aspnet/web-forms/overview/deployment/configuring-team-foundation-server-for-web-deployment/creating-a-build-definition-that-supports-deployment#task-overview</vt:lpstr>
      <vt:lpstr>Release Pipeline https://docs.microsoft.com/en-us/azure/devops/pipelines/release/?view=azure-devops</vt:lpstr>
      <vt:lpstr>What is Code Analysis? https://en.wikipedia.org/wiki/Static_program_analysis</vt:lpstr>
      <vt:lpstr>What is Static Code Analysis? https://en.wikipedia.org/wiki/Static_program_analysis</vt:lpstr>
      <vt:lpstr>What is a Coverage Review? https://sonarcloud.io/documentation/user-guide/metric-definitions/ https://sonarcloud.io/documentation/user-guide/concepts/</vt:lpstr>
      <vt:lpstr>Technical Debt https://sonarcloud.io/documentation/user-guide/concepts/</vt:lpstr>
      <vt:lpstr>What is a Code Smell? https://sonarcloud.io/documentation/user-guide/concepts/ https://sonarcloud.io/project/issues?id=ansible-role-awless&amp;open=AXEseUF1IRsecPgXK050&amp;resolved=false&amp;types=CODE_SMELL</vt:lpstr>
      <vt:lpstr>Duplication https://sonarcloud.io/component_measures?id=microsoft_vscode-python&amp;metric=Duplications</vt:lpstr>
      <vt:lpstr>Quality Gate https://sonarcloud.io/documentation/user-guide/quality-gates/</vt:lpstr>
      <vt:lpstr>Sonarcloud vs. Sonarqube https://community.sonarsource.com/t/sonarcloud-vs-sonarqube/9557 https://blog.sonarsource.com/sq-sc_guidance</vt:lpstr>
      <vt:lpstr>Monitoring Security and Vulnerability https://sonarcloud.io/documentation/user-guide/concepts/ https://sonarcloud.io/documentation/user-guide/metric-definitions/#security</vt:lpstr>
      <vt:lpstr>“Clean as you Code” Methodology https://www.sonarqube.org/features/clean-as-you-code/#:~:text=With%20the%20Clean%20as%20You,clean%20up%20after%20someone%20else.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2020-03-31T01:59:22Z</dcterms:created>
  <dcterms:modified xsi:type="dcterms:W3CDTF">2022-08-29T15:49:36Z</dcterms:modified>
</cp:coreProperties>
</file>