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59" r:id="rId7"/>
    <p:sldId id="287" r:id="rId8"/>
    <p:sldId id="284" r:id="rId9"/>
    <p:sldId id="260" r:id="rId10"/>
    <p:sldId id="278" r:id="rId11"/>
    <p:sldId id="279" r:id="rId12"/>
    <p:sldId id="280" r:id="rId13"/>
    <p:sldId id="282" r:id="rId14"/>
    <p:sldId id="281" r:id="rId15"/>
    <p:sldId id="283" r:id="rId16"/>
    <p:sldId id="285" r:id="rId17"/>
    <p:sldId id="289" r:id="rId18"/>
    <p:sldId id="28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8000"/>
    <a:srgbClr val="00FF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2CD36-0F84-41CF-9DEC-F1BE8F846BDB}" v="116" dt="2020-08-05T14:24:40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devops/pipelines/yaml-schema?view=azure-devops&amp;tabs=example%2Cparameter-schema#task" TargetMode="External"/><Relationship Id="rId3" Type="http://schemas.openxmlformats.org/officeDocument/2006/relationships/hyperlink" Target="https://docs.microsoft.com/en-us/azure/devops/pipelines/yaml-schema?view=azure-devops&amp;tabs=example%2Cparameter-schema#script" TargetMode="External"/><Relationship Id="rId7" Type="http://schemas.openxmlformats.org/officeDocument/2006/relationships/hyperlink" Target="https://docs.microsoft.com/en-us/azure/devops/pipelines/yaml-schema?view=azure-devops&amp;tabs=example%2Cparameter-schema#checkout" TargetMode="External"/><Relationship Id="rId2" Type="http://schemas.openxmlformats.org/officeDocument/2006/relationships/hyperlink" Target="https://docs.microsoft.com/en-us/azure/devops/pipelines/yaml-schema?view=azure-devops&amp;tabs=example%2Cparameter-schema#ste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devops/pipelines/yaml-schema?view=azure-devops&amp;tabs=example%2Cparameter-schema#powershell" TargetMode="External"/><Relationship Id="rId5" Type="http://schemas.openxmlformats.org/officeDocument/2006/relationships/hyperlink" Target="https://docs.microsoft.com/en-us/azure/devops/pipelines/yaml-schema?view=azure-devops&amp;tabs=example%2Cparameter-schema#pwsh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docs.microsoft.com/en-us/azure/devops/pipelines/yaml-schema?view=azure-devops&amp;tabs=example%2Cparameter-schema#bash" TargetMode="External"/><Relationship Id="rId9" Type="http://schemas.openxmlformats.org/officeDocument/2006/relationships/hyperlink" Target="https://docs.microsoft.com/en-us/azure/devops/pipelines/yaml-schema?view=azure-devops&amp;tabs=example%2Cparameter-schema#step-templat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en-us/azure/devops/pipelines/yaml-schema?view=azure-devops&amp;tabs=example%2Cparameter-schema#variab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docs.microsoft.com/en-us/azure/devops/pipelines/yaml-schema?view=azure-devops&amp;tabs=example%2Cparameter-schema#stage-templates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docs.microsoft.com/en-us/azure/devops/pipelines/yaml-schema?view=azure-devops&amp;tabs=example%2Cparameter-schema#template-referen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devops/pipelines/yaml-schema?view=azure-devops&amp;tabs=example%2Cparameter-schema#variable-templates" TargetMode="External"/><Relationship Id="rId5" Type="http://schemas.openxmlformats.org/officeDocument/2006/relationships/hyperlink" Target="https://docs.microsoft.com/en-us/azure/devops/pipelines/yaml-schema?view=azure-devops&amp;tabs=example%2Cparameter-schema#step-templates" TargetMode="External"/><Relationship Id="rId4" Type="http://schemas.openxmlformats.org/officeDocument/2006/relationships/hyperlink" Target="https://docs.microsoft.com/en-us/azure/devops/pipelines/yaml-schema?view=azure-devops&amp;tabs=example%2Cparameter-schema#job-templat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azure/devops/pipelines/yaml-schema?view=azure-devops&amp;tabs=example%2Cparameter-schema#template-referen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onlineyamltools.com/convert-yaml-to-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ipelines/test/review-code-coverage-results?view=azure-devops" TargetMode="External"/><Relationship Id="rId2" Type="http://schemas.openxmlformats.org/officeDocument/2006/relationships/hyperlink" Target="https://docs.microsoft.com/en-us/azure/devops/pipelines/ecosystems/dotnet-core?view=azure-devo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devops/pipelines/targets/deploy-to-azure-vscode?view=azure-devo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aml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mllint.com/" TargetMode="External"/><Relationship Id="rId2" Type="http://schemas.openxmlformats.org/officeDocument/2006/relationships/hyperlink" Target="https://yaml.org/spec/1.2/spe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yaml.org/spec/1.2/spec.html#native%20data%20structure/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evops/announcing-general-availability-of-azure-pipelines-yaml-c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zure.microsoft.com/en-us/services/devops/logout/?nav=mi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ocs.microsoft.com/en-us/azure/devops/pipelines/build/triggers?tabs=yaml&amp;view=azure-devops#pr-trigger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ocs.microsoft.com/en-us/azure/devops/pipelines/yaml-schema?view=azure-devops&amp;tabs=example%2Cyaml-example#push-trig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ocs.microsoft.com/en-us/azure/devops/pipelines/repos/github?view=azure-devops&amp;tabs=yaml#ci-triggers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ipelines/get-started/pipelines-get-started?view=azure-devops" TargetMode="External"/><Relationship Id="rId2" Type="http://schemas.openxmlformats.org/officeDocument/2006/relationships/hyperlink" Target="https://docs.microsoft.com/en-us/azure/devops/pipelines/yaml-schema?view=azure-devops&amp;tabs=schema%2Cparameter-sche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ipelines/get-started/pipelines-get-started?view=azure-devops" TargetMode="External"/><Relationship Id="rId2" Type="http://schemas.openxmlformats.org/officeDocument/2006/relationships/hyperlink" Target="https://docs.microsoft.com/en-us/azure/devops/pipelines/yaml-schema?view=azure-devops&amp;tabs=schema%2Cparameter-sche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zure/devops/pipelines/yaml-schema?view=azure-devops&amp;tabs=example%2Cparameter-schema#st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azure/devops/pipelines/yaml-schema?view=azure-devops&amp;tabs=example%2Cparameter-schema#jo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YAML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Yet Another Markup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425C-111B-4023-A3A4-2CC6462B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1061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YAML Steps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https://docs.microsoft.com/en-us/azure/devops/pipelines/yaml-schema?view=azure-devops&amp;tabs=example%2Cparameter-schema#steps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C832-433C-4DEA-89A5-35A33664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874982"/>
            <a:ext cx="9955530" cy="1837005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job</a:t>
            </a:r>
            <a:r>
              <a:rPr lang="en-US" sz="2400" dirty="0">
                <a:solidFill>
                  <a:schemeClr val="tx1"/>
                </a:solidFill>
              </a:rPr>
              <a:t> is made up of one or more </a:t>
            </a:r>
            <a:r>
              <a:rPr lang="en-US" sz="2400" b="1" i="1" dirty="0">
                <a:solidFill>
                  <a:schemeClr val="tx1"/>
                </a:solidFill>
              </a:rPr>
              <a:t>steps</a:t>
            </a:r>
            <a:r>
              <a:rPr lang="en-US" sz="2400" dirty="0">
                <a:solidFill>
                  <a:schemeClr val="tx1"/>
                </a:solidFill>
              </a:rPr>
              <a:t>. Each </a:t>
            </a:r>
            <a:r>
              <a:rPr lang="en-US" sz="2400" b="1" i="1" dirty="0">
                <a:solidFill>
                  <a:schemeClr val="tx1"/>
                </a:solidFill>
              </a:rPr>
              <a:t>step</a:t>
            </a:r>
            <a:r>
              <a:rPr lang="en-US" sz="2400" dirty="0">
                <a:solidFill>
                  <a:schemeClr val="tx1"/>
                </a:solidFill>
              </a:rPr>
              <a:t> runs in its own process and has access to the pipeline workspace. Environment variables aren't preserved between </a:t>
            </a:r>
            <a:r>
              <a:rPr lang="en-US" sz="2400" b="1" i="1" dirty="0">
                <a:solidFill>
                  <a:schemeClr val="tx1"/>
                </a:solidFill>
              </a:rPr>
              <a:t>steps</a:t>
            </a:r>
            <a:r>
              <a:rPr lang="en-US" sz="2400" dirty="0">
                <a:solidFill>
                  <a:schemeClr val="tx1"/>
                </a:solidFill>
              </a:rPr>
              <a:t>, but file system changes are. Supported </a:t>
            </a:r>
            <a:r>
              <a:rPr lang="en-US" sz="2400" b="1" i="1" dirty="0">
                <a:solidFill>
                  <a:schemeClr val="tx1"/>
                </a:solidFill>
              </a:rPr>
              <a:t>Tasks</a:t>
            </a:r>
            <a:r>
              <a:rPr lang="en-US" sz="2400" dirty="0">
                <a:solidFill>
                  <a:schemeClr val="tx1"/>
                </a:solidFill>
              </a:rPr>
              <a:t> in Azure Pipelines are </a:t>
            </a:r>
            <a:r>
              <a:rPr lang="en-US" sz="2400" dirty="0">
                <a:hlinkClick r:id="rId3"/>
              </a:rPr>
              <a:t>script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bash</a:t>
            </a:r>
            <a:r>
              <a:rPr lang="en-US" sz="2400" dirty="0"/>
              <a:t>, </a:t>
            </a:r>
            <a:r>
              <a:rPr lang="en-US" sz="2400" dirty="0" err="1">
                <a:hlinkClick r:id="rId5"/>
              </a:rPr>
              <a:t>pwsh</a:t>
            </a:r>
            <a:r>
              <a:rPr lang="en-US" sz="2400" dirty="0"/>
              <a:t>, </a:t>
            </a:r>
            <a:r>
              <a:rPr lang="en-US" sz="2400" dirty="0">
                <a:hlinkClick r:id="rId6"/>
              </a:rPr>
              <a:t>PowerShell</a:t>
            </a:r>
            <a:r>
              <a:rPr lang="en-US" sz="2400" dirty="0"/>
              <a:t>, </a:t>
            </a:r>
            <a:r>
              <a:rPr lang="en-US" sz="2400" dirty="0">
                <a:hlinkClick r:id="rId7"/>
              </a:rPr>
              <a:t>Checkout</a:t>
            </a:r>
            <a:r>
              <a:rPr lang="en-US" sz="2400" dirty="0"/>
              <a:t>, </a:t>
            </a:r>
            <a:r>
              <a:rPr lang="en-US" sz="2400" dirty="0">
                <a:hlinkClick r:id="rId8"/>
              </a:rPr>
              <a:t>task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hlinkClick r:id="rId9"/>
              </a:rPr>
              <a:t>step templates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16D11-86DC-4F60-8AA6-D521A3A39D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0763" y="3711987"/>
            <a:ext cx="7671434" cy="225481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6419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6A41-7991-44D1-BFC4-AFBB70D9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5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YAML Variables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https://docs.microsoft.com/en-us/azure/devops/pipelines/yaml-schema?view=azure-devops&amp;tabs=example%2Cparameter-schema#variables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FC24-80B2-4075-A1D6-186D576C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75" y="1902691"/>
            <a:ext cx="4575743" cy="44981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You can add hard-coded values directly or reference a variable group.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specify variables at the pipeline, stage, or job level by using the ‘</a:t>
            </a:r>
            <a:r>
              <a:rPr lang="en-US" sz="2400" dirty="0">
                <a:solidFill>
                  <a:srgbClr val="FF0000"/>
                </a:solidFill>
              </a:rPr>
              <a:t>variables:</a:t>
            </a:r>
            <a:r>
              <a:rPr lang="en-US" sz="2400" dirty="0">
                <a:solidFill>
                  <a:schemeClr val="tx1"/>
                </a:solidFill>
              </a:rPr>
              <a:t>’ keyword followed by the name and value of the variable in single quotes.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0C649-F291-4A6B-BAC2-C21DA503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718" y="2338398"/>
            <a:ext cx="5255962" cy="376089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3F5599-73B2-4127-B597-AB5FF334574C}"/>
              </a:ext>
            </a:extLst>
          </p:cNvPr>
          <p:cNvSpPr/>
          <p:nvPr/>
        </p:nvSpPr>
        <p:spPr>
          <a:xfrm>
            <a:off x="6130627" y="3833091"/>
            <a:ext cx="2909455" cy="572655"/>
          </a:xfrm>
          <a:prstGeom prst="roundRect">
            <a:avLst>
              <a:gd name="adj" fmla="val 1515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5D7FBA-A379-4C7A-AFC9-1AD44A9CB95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585355" y="4405746"/>
            <a:ext cx="1888836" cy="1283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77FF6A-F7B8-4FE8-A7A7-3660E2DC1B7C}"/>
              </a:ext>
            </a:extLst>
          </p:cNvPr>
          <p:cNvSpPr/>
          <p:nvPr/>
        </p:nvSpPr>
        <p:spPr>
          <a:xfrm>
            <a:off x="8818409" y="5689599"/>
            <a:ext cx="1311563" cy="409689"/>
          </a:xfrm>
          <a:prstGeom prst="roundRect">
            <a:avLst>
              <a:gd name="adj" fmla="val 1781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B114-D9E8-4A17-8071-CBA20491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7" y="286603"/>
            <a:ext cx="6010125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Template References</a:t>
            </a:r>
            <a:br>
              <a:rPr lang="en-US" sz="4400" dirty="0"/>
            </a:br>
            <a:r>
              <a:rPr lang="en-US" sz="1050" dirty="0">
                <a:hlinkClick r:id="rId2"/>
              </a:rPr>
              <a:t>https://docs.microsoft.com/en-us/azure/devops/pipelines/yaml-schema?view=azure-devops&amp;tabs=example%2Cparameter-schema#template-references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281E-DE40-442B-A920-C65F3F30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30" y="1904999"/>
            <a:ext cx="5481773" cy="449810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You can import reusable sections of your pipeline from a separate (</a:t>
            </a:r>
            <a:r>
              <a:rPr lang="en-US" sz="2400" b="1" i="1" dirty="0">
                <a:solidFill>
                  <a:schemeClr val="tx1"/>
                </a:solidFill>
              </a:rPr>
              <a:t>template</a:t>
            </a:r>
            <a:r>
              <a:rPr lang="en-US" sz="2400" dirty="0">
                <a:solidFill>
                  <a:schemeClr val="tx1"/>
                </a:solidFill>
              </a:rPr>
              <a:t>) file. These separate files are known as </a:t>
            </a:r>
            <a:r>
              <a:rPr lang="en-US" sz="2400" b="1" i="1" dirty="0">
                <a:solidFill>
                  <a:schemeClr val="tx1"/>
                </a:solidFill>
              </a:rPr>
              <a:t>templates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b="1" i="1" dirty="0">
                <a:solidFill>
                  <a:schemeClr val="tx1"/>
                </a:solidFill>
              </a:rPr>
              <a:t>Templates</a:t>
            </a:r>
            <a:r>
              <a:rPr lang="en-US" sz="2400" dirty="0">
                <a:solidFill>
                  <a:schemeClr val="tx1"/>
                </a:solidFill>
              </a:rPr>
              <a:t> can include other </a:t>
            </a:r>
            <a:r>
              <a:rPr lang="en-US" sz="2400" b="1" i="1" dirty="0">
                <a:solidFill>
                  <a:schemeClr val="tx1"/>
                </a:solidFill>
              </a:rPr>
              <a:t>templates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Azure Pipelines</a:t>
            </a:r>
            <a:r>
              <a:rPr lang="en-US" sz="2400" dirty="0">
                <a:solidFill>
                  <a:schemeClr val="tx1"/>
                </a:solidFill>
              </a:rPr>
              <a:t> supports four kinds of </a:t>
            </a:r>
            <a:r>
              <a:rPr lang="en-US" sz="2400" b="1" i="1" dirty="0">
                <a:solidFill>
                  <a:schemeClr val="tx1"/>
                </a:solidFill>
              </a:rPr>
              <a:t>templates: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Stage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Job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Step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Variable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E43F-F058-4760-B04C-542B651DA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413" y="4176415"/>
            <a:ext cx="4187553" cy="254149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2DEDB-E5CD-4995-BFD7-608C80D40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412" y="373459"/>
            <a:ext cx="4187554" cy="366049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10CE5F-832A-4ABC-AD52-77712F2FE8D1}"/>
              </a:ext>
            </a:extLst>
          </p:cNvPr>
          <p:cNvSpPr txBox="1"/>
          <p:nvPr/>
        </p:nvSpPr>
        <p:spPr>
          <a:xfrm>
            <a:off x="9307910" y="549434"/>
            <a:ext cx="1426765" cy="9233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 that accepts parameters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43BF5-6A69-43DE-807A-5821A4D64BB2}"/>
              </a:ext>
            </a:extLst>
          </p:cNvPr>
          <p:cNvSpPr txBox="1"/>
          <p:nvPr/>
        </p:nvSpPr>
        <p:spPr>
          <a:xfrm>
            <a:off x="9772067" y="4260402"/>
            <a:ext cx="1347479" cy="553998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.</a:t>
            </a:r>
            <a:r>
              <a:rPr lang="en-US" sz="1000" dirty="0" err="1">
                <a:solidFill>
                  <a:srgbClr val="FF0000"/>
                </a:solidFill>
              </a:rPr>
              <a:t>yml</a:t>
            </a:r>
            <a:r>
              <a:rPr lang="en-US" sz="1000" dirty="0">
                <a:solidFill>
                  <a:schemeClr val="tx1"/>
                </a:solidFill>
              </a:rPr>
              <a:t> file which calls the template using parameters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651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B114-D9E8-4A17-8071-CBA20491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6" y="282269"/>
            <a:ext cx="5961138" cy="146923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Template References</a:t>
            </a:r>
            <a:br>
              <a:rPr lang="en-US" sz="4400" dirty="0"/>
            </a:br>
            <a:r>
              <a:rPr lang="en-US" sz="1100" dirty="0">
                <a:hlinkClick r:id="rId2"/>
              </a:rPr>
              <a:t>https://docs.microsoft.com/en-us/azure/devops/pipelines/yaml-schema?view=azure-devops&amp;tabs=example%2Cparameter-schema#template-references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094C-F4A1-45BA-8DF1-1440F67270C7}"/>
              </a:ext>
            </a:extLst>
          </p:cNvPr>
          <p:cNvSpPr txBox="1"/>
          <p:nvPr/>
        </p:nvSpPr>
        <p:spPr>
          <a:xfrm>
            <a:off x="1562100" y="1902692"/>
            <a:ext cx="5405096" cy="449810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800" dirty="0"/>
              <a:t>In this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upper image shows the template 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yml</a:t>
            </a:r>
            <a:r>
              <a:rPr lang="en-US" sz="2000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lower image is the 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yml</a:t>
            </a:r>
            <a:r>
              <a:rPr lang="en-US" sz="2000" dirty="0"/>
              <a:t> file that called the template with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lower YAML file calls the template two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Template instantiates an object at the top with the keyword ‘</a:t>
            </a:r>
            <a:r>
              <a:rPr lang="en-US" sz="2000" dirty="0">
                <a:solidFill>
                  <a:srgbClr val="FF0000"/>
                </a:solidFill>
              </a:rPr>
              <a:t>parameters</a:t>
            </a:r>
            <a:r>
              <a:rPr lang="en-US" sz="2000" dirty="0"/>
              <a:t>’ to accept arguments passed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then references the values of the object while creating jobs and using </a:t>
            </a:r>
            <a:r>
              <a:rPr lang="en-US" sz="2000" dirty="0" err="1"/>
              <a:t>npm</a:t>
            </a:r>
            <a:r>
              <a:rPr lang="en-US" sz="2000" dirty="0"/>
              <a:t> commands.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D4D12-5BA9-40BC-BC3B-18199658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13" y="4176415"/>
            <a:ext cx="4187553" cy="254149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F3F6E-AF34-452D-AAF2-DA4CC4AC2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412" y="373459"/>
            <a:ext cx="4187554" cy="366049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A15560-45D0-412A-81CB-30EBB64F7819}"/>
              </a:ext>
            </a:extLst>
          </p:cNvPr>
          <p:cNvSpPr txBox="1"/>
          <p:nvPr/>
        </p:nvSpPr>
        <p:spPr>
          <a:xfrm>
            <a:off x="9307910" y="549434"/>
            <a:ext cx="1426765" cy="9233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 that accepts parameters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77580-231E-4C3E-B0C7-1F2FF3962BB8}"/>
              </a:ext>
            </a:extLst>
          </p:cNvPr>
          <p:cNvSpPr txBox="1"/>
          <p:nvPr/>
        </p:nvSpPr>
        <p:spPr>
          <a:xfrm>
            <a:off x="9772067" y="4260402"/>
            <a:ext cx="1347479" cy="553998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.</a:t>
            </a:r>
            <a:r>
              <a:rPr lang="en-US" sz="1000" dirty="0" err="1">
                <a:solidFill>
                  <a:srgbClr val="FF0000"/>
                </a:solidFill>
              </a:rPr>
              <a:t>yml</a:t>
            </a:r>
            <a:r>
              <a:rPr lang="en-US" sz="1000" dirty="0">
                <a:solidFill>
                  <a:schemeClr val="tx1"/>
                </a:solidFill>
              </a:rPr>
              <a:t> file which calls the template using parameters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62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4DCF-AAF4-4DFF-8999-D10F989B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Convert these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files to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yml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  <a:hlinkClick r:id="rId2"/>
              </a:rPr>
              <a:t>https://onlineyamltools.com</a:t>
            </a:r>
            <a:r>
              <a:rPr lang="en-US" sz="1600">
                <a:solidFill>
                  <a:srgbClr val="FF0000"/>
                </a:solidFill>
                <a:hlinkClick r:id="rId2"/>
              </a:rPr>
              <a:t>/convert-yaml-to-json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2868B-3100-40CE-AD1E-4C0A1C56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89" y="2224245"/>
            <a:ext cx="3529221" cy="162686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2B99DC-935F-4304-83C8-934551287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627" y="2277931"/>
            <a:ext cx="2260303" cy="34290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75024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4EF3C9F-BF76-4A48-BEBC-965B44191084}"/>
              </a:ext>
            </a:extLst>
          </p:cNvPr>
          <p:cNvSpPr/>
          <p:nvPr/>
        </p:nvSpPr>
        <p:spPr>
          <a:xfrm>
            <a:off x="1713060" y="4933076"/>
            <a:ext cx="1728639" cy="976210"/>
          </a:xfrm>
          <a:prstGeom prst="roundRect">
            <a:avLst>
              <a:gd name="adj" fmla="val 1905"/>
            </a:avLst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28C7EB4-22CE-4F2E-A297-A6369BAA8003}"/>
              </a:ext>
            </a:extLst>
          </p:cNvPr>
          <p:cNvSpPr/>
          <p:nvPr/>
        </p:nvSpPr>
        <p:spPr>
          <a:xfrm>
            <a:off x="1105499" y="3021889"/>
            <a:ext cx="1566502" cy="724610"/>
          </a:xfrm>
          <a:prstGeom prst="roundRect">
            <a:avLst>
              <a:gd name="adj" fmla="val 1905"/>
            </a:avLst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DA7B1-479E-401B-A291-321593BB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Pipeline Deployment 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6433EA-52F7-4D79-8A9C-213AF31223D6}"/>
              </a:ext>
            </a:extLst>
          </p:cNvPr>
          <p:cNvSpPr/>
          <p:nvPr/>
        </p:nvSpPr>
        <p:spPr>
          <a:xfrm>
            <a:off x="4360434" y="1945846"/>
            <a:ext cx="5749872" cy="4339525"/>
          </a:xfrm>
          <a:prstGeom prst="roundRect">
            <a:avLst>
              <a:gd name="adj" fmla="val 1905"/>
            </a:avLst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4A536C-F002-4410-9056-E0BE85C34471}"/>
              </a:ext>
            </a:extLst>
          </p:cNvPr>
          <p:cNvSpPr/>
          <p:nvPr/>
        </p:nvSpPr>
        <p:spPr>
          <a:xfrm>
            <a:off x="4498112" y="2307633"/>
            <a:ext cx="2725065" cy="2962867"/>
          </a:xfrm>
          <a:prstGeom prst="roundRect">
            <a:avLst>
              <a:gd name="adj" fmla="val 1905"/>
            </a:avLst>
          </a:prstGeom>
          <a:solidFill>
            <a:schemeClr val="accent2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89D6FD-A3A3-4B20-84D5-A78180A8452F}"/>
              </a:ext>
            </a:extLst>
          </p:cNvPr>
          <p:cNvSpPr/>
          <p:nvPr/>
        </p:nvSpPr>
        <p:spPr>
          <a:xfrm>
            <a:off x="5307416" y="5447621"/>
            <a:ext cx="3907080" cy="759481"/>
          </a:xfrm>
          <a:prstGeom prst="roundRect">
            <a:avLst>
              <a:gd name="adj" fmla="val 1905"/>
            </a:avLst>
          </a:prstGeom>
          <a:solidFill>
            <a:schemeClr val="accent2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D33BD1-2F4E-476B-8A36-62D4264203D5}"/>
              </a:ext>
            </a:extLst>
          </p:cNvPr>
          <p:cNvSpPr/>
          <p:nvPr/>
        </p:nvSpPr>
        <p:spPr>
          <a:xfrm>
            <a:off x="7351470" y="2307633"/>
            <a:ext cx="2675180" cy="2962867"/>
          </a:xfrm>
          <a:prstGeom prst="roundRect">
            <a:avLst>
              <a:gd name="adj" fmla="val 1905"/>
            </a:avLst>
          </a:prstGeom>
          <a:solidFill>
            <a:schemeClr val="accent2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0546F-F03D-48B5-8825-32190375F623}"/>
              </a:ext>
            </a:extLst>
          </p:cNvPr>
          <p:cNvSpPr txBox="1"/>
          <p:nvPr/>
        </p:nvSpPr>
        <p:spPr>
          <a:xfrm>
            <a:off x="4436819" y="1895046"/>
            <a:ext cx="253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Pipeline (triggered)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5D4663-15C9-48D9-AF90-8BF4A872F097}"/>
              </a:ext>
            </a:extLst>
          </p:cNvPr>
          <p:cNvSpPr txBox="1"/>
          <p:nvPr/>
        </p:nvSpPr>
        <p:spPr>
          <a:xfrm>
            <a:off x="4538420" y="2450584"/>
            <a:ext cx="15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build stage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82C16-7291-4622-8DA1-19A84789A0F1}"/>
              </a:ext>
            </a:extLst>
          </p:cNvPr>
          <p:cNvSpPr txBox="1"/>
          <p:nvPr/>
        </p:nvSpPr>
        <p:spPr>
          <a:xfrm>
            <a:off x="7473276" y="2406134"/>
            <a:ext cx="178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deploy stage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799CF2-E48B-4AAF-94AD-1C78BD64B23F}"/>
              </a:ext>
            </a:extLst>
          </p:cNvPr>
          <p:cNvSpPr/>
          <p:nvPr/>
        </p:nvSpPr>
        <p:spPr>
          <a:xfrm>
            <a:off x="4650512" y="2962866"/>
            <a:ext cx="1092606" cy="2167933"/>
          </a:xfrm>
          <a:prstGeom prst="roundRect">
            <a:avLst>
              <a:gd name="adj" fmla="val 1905"/>
            </a:avLst>
          </a:prstGeom>
          <a:solidFill>
            <a:schemeClr val="accent2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400F3A-2B8C-410C-AC4D-472D79D9C984}"/>
              </a:ext>
            </a:extLst>
          </p:cNvPr>
          <p:cNvSpPr/>
          <p:nvPr/>
        </p:nvSpPr>
        <p:spPr>
          <a:xfrm>
            <a:off x="5936844" y="2962865"/>
            <a:ext cx="1092606" cy="2167933"/>
          </a:xfrm>
          <a:prstGeom prst="roundRect">
            <a:avLst>
              <a:gd name="adj" fmla="val 1905"/>
            </a:avLst>
          </a:prstGeom>
          <a:solidFill>
            <a:schemeClr val="accent2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115728-E27C-4730-99A7-BD80990BE96E}"/>
              </a:ext>
            </a:extLst>
          </p:cNvPr>
          <p:cNvSpPr/>
          <p:nvPr/>
        </p:nvSpPr>
        <p:spPr>
          <a:xfrm>
            <a:off x="7516164" y="2962865"/>
            <a:ext cx="2377136" cy="2167933"/>
          </a:xfrm>
          <a:prstGeom prst="roundRect">
            <a:avLst>
              <a:gd name="adj" fmla="val 1905"/>
            </a:avLst>
          </a:prstGeom>
          <a:solidFill>
            <a:schemeClr val="accent2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D4D60F8-AC6C-49C4-BDC5-B12822BB744C}"/>
              </a:ext>
            </a:extLst>
          </p:cNvPr>
          <p:cNvSpPr/>
          <p:nvPr/>
        </p:nvSpPr>
        <p:spPr>
          <a:xfrm>
            <a:off x="10781116" y="3899206"/>
            <a:ext cx="1035696" cy="792128"/>
          </a:xfrm>
          <a:prstGeom prst="roundRect">
            <a:avLst>
              <a:gd name="adj" fmla="val 1905"/>
            </a:avLst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3D72F-A51C-484C-A79B-D83996807562}"/>
              </a:ext>
            </a:extLst>
          </p:cNvPr>
          <p:cNvSpPr txBox="1"/>
          <p:nvPr/>
        </p:nvSpPr>
        <p:spPr>
          <a:xfrm>
            <a:off x="5907489" y="5673802"/>
            <a:ext cx="238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4.3 artifacts created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38A1F-B80A-4BDB-91AB-597B636E8F2B}"/>
              </a:ext>
            </a:extLst>
          </p:cNvPr>
          <p:cNvSpPr txBox="1"/>
          <p:nvPr/>
        </p:nvSpPr>
        <p:spPr>
          <a:xfrm>
            <a:off x="1676400" y="4985956"/>
            <a:ext cx="1765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results of ‘dotnet publish’ in .zip 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0F228-A468-45DA-B4EE-775D955DAEC9}"/>
              </a:ext>
            </a:extLst>
          </p:cNvPr>
          <p:cNvSpPr txBox="1"/>
          <p:nvPr/>
        </p:nvSpPr>
        <p:spPr>
          <a:xfrm>
            <a:off x="1130901" y="3047288"/>
            <a:ext cx="156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(source code)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EC2C1-32CD-4FB9-BF09-4B8787D0BCE9}"/>
              </a:ext>
            </a:extLst>
          </p:cNvPr>
          <p:cNvSpPr txBox="1"/>
          <p:nvPr/>
        </p:nvSpPr>
        <p:spPr>
          <a:xfrm>
            <a:off x="4656861" y="2986472"/>
            <a:ext cx="1172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4.1</a:t>
            </a:r>
          </a:p>
          <a:p>
            <a:r>
              <a:rPr lang="en-US" dirty="0"/>
              <a:t>build 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- job</a:t>
            </a:r>
          </a:p>
          <a:p>
            <a:r>
              <a:rPr lang="en-US" dirty="0"/>
              <a:t>- steps</a:t>
            </a:r>
          </a:p>
          <a:p>
            <a:r>
              <a:rPr lang="en-US" dirty="0"/>
              <a:t>“app”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81C083-151F-4280-A29E-F720C7D29105}"/>
              </a:ext>
            </a:extLst>
          </p:cNvPr>
          <p:cNvSpPr txBox="1"/>
          <p:nvPr/>
        </p:nvSpPr>
        <p:spPr>
          <a:xfrm>
            <a:off x="10825028" y="3966809"/>
            <a:ext cx="99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Azure Website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8382C-AD0E-4106-84AC-5984178B9838}"/>
              </a:ext>
            </a:extLst>
          </p:cNvPr>
          <p:cNvSpPr txBox="1"/>
          <p:nvPr/>
        </p:nvSpPr>
        <p:spPr>
          <a:xfrm>
            <a:off x="5907488" y="3021889"/>
            <a:ext cx="1172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4.2</a:t>
            </a:r>
          </a:p>
          <a:p>
            <a:r>
              <a:rPr lang="en-US" dirty="0"/>
              <a:t>test jobs</a:t>
            </a:r>
          </a:p>
          <a:p>
            <a:endParaRPr lang="en-US" dirty="0"/>
          </a:p>
          <a:p>
            <a:r>
              <a:rPr lang="en-US" dirty="0"/>
              <a:t>- Job</a:t>
            </a:r>
          </a:p>
          <a:p>
            <a:endParaRPr lang="en-US" dirty="0"/>
          </a:p>
          <a:p>
            <a:r>
              <a:rPr lang="en-US" dirty="0"/>
              <a:t>- coverage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2E37F-20DD-481C-B6BC-BC3C3B4D1EE0}"/>
              </a:ext>
            </a:extLst>
          </p:cNvPr>
          <p:cNvSpPr txBox="1"/>
          <p:nvPr/>
        </p:nvSpPr>
        <p:spPr>
          <a:xfrm>
            <a:off x="7585893" y="3021889"/>
            <a:ext cx="1628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5.1 deploy job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Steps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Step</a:t>
            </a:r>
          </a:p>
          <a:p>
            <a:pPr marL="285750" indent="-285750">
              <a:buFontTx/>
              <a:buChar char="-"/>
            </a:pPr>
            <a:r>
              <a:rPr lang="en-US" dirty="0"/>
              <a:t>Jobs</a:t>
            </a:r>
          </a:p>
          <a:p>
            <a:pPr marL="285750" indent="-285750">
              <a:buFontTx/>
              <a:buChar char="-"/>
            </a:pPr>
            <a:r>
              <a:rPr lang="en-US" dirty="0"/>
              <a:t>job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F432F9-43D9-44C0-9F80-6C793B87972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97401" y="2177781"/>
            <a:ext cx="1826971" cy="119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35889E-5C05-4AB4-A7D4-AFB8B818C65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97401" y="3370454"/>
            <a:ext cx="1939063" cy="42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D67F0E-1C11-4930-BBC6-1982E076B9B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97401" y="3370454"/>
            <a:ext cx="3188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A78F59-2141-4FD2-84E5-3920D2233D8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243242" y="4740798"/>
            <a:ext cx="499874" cy="122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B0F6AE-DE3A-4582-A85E-D9EC074C8014}"/>
              </a:ext>
            </a:extLst>
          </p:cNvPr>
          <p:cNvCxnSpPr>
            <a:cxnSpLocks/>
          </p:cNvCxnSpPr>
          <p:nvPr/>
        </p:nvCxnSpPr>
        <p:spPr>
          <a:xfrm>
            <a:off x="6491569" y="4729433"/>
            <a:ext cx="543127" cy="94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92958C-86B2-43FD-B591-B47F26B38FDA}"/>
              </a:ext>
            </a:extLst>
          </p:cNvPr>
          <p:cNvCxnSpPr>
            <a:cxnSpLocks/>
          </p:cNvCxnSpPr>
          <p:nvPr/>
        </p:nvCxnSpPr>
        <p:spPr>
          <a:xfrm flipV="1">
            <a:off x="5749467" y="3267153"/>
            <a:ext cx="1893703" cy="269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2B0523-29BB-4644-9F32-697B4B32B2B4}"/>
              </a:ext>
            </a:extLst>
          </p:cNvPr>
          <p:cNvCxnSpPr>
            <a:cxnSpLocks/>
            <a:stCxn id="41" idx="2"/>
            <a:endCxn id="37" idx="1"/>
          </p:cNvCxnSpPr>
          <p:nvPr/>
        </p:nvCxnSpPr>
        <p:spPr>
          <a:xfrm flipV="1">
            <a:off x="8400195" y="4289975"/>
            <a:ext cx="2424833" cy="48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DAAD3BF-FA63-4E04-A0F5-58418125C6A4}"/>
              </a:ext>
            </a:extLst>
          </p:cNvPr>
          <p:cNvSpPr/>
          <p:nvPr/>
        </p:nvSpPr>
        <p:spPr>
          <a:xfrm>
            <a:off x="10781116" y="5256483"/>
            <a:ext cx="1035696" cy="1028888"/>
          </a:xfrm>
          <a:prstGeom prst="roundRect">
            <a:avLst>
              <a:gd name="adj" fmla="val 1905"/>
            </a:avLst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2BA618-13F8-4DF9-809B-88003C8D678E}"/>
              </a:ext>
            </a:extLst>
          </p:cNvPr>
          <p:cNvSpPr txBox="1"/>
          <p:nvPr/>
        </p:nvSpPr>
        <p:spPr>
          <a:xfrm>
            <a:off x="10761528" y="5315835"/>
            <a:ext cx="111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Code Coverage Website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EB1EF91-8EC9-43B8-94F5-BA34E9F4864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054284" y="5652547"/>
            <a:ext cx="3707244" cy="1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93BD9EA-B791-4EDA-9547-1D295D9E503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41699" y="4871721"/>
            <a:ext cx="1287781" cy="575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1D91086-69B7-4EAE-B6B8-820FB50120B2}"/>
              </a:ext>
            </a:extLst>
          </p:cNvPr>
          <p:cNvSpPr/>
          <p:nvPr/>
        </p:nvSpPr>
        <p:spPr>
          <a:xfrm>
            <a:off x="339472" y="1981043"/>
            <a:ext cx="2357929" cy="724610"/>
          </a:xfrm>
          <a:prstGeom prst="roundRect">
            <a:avLst>
              <a:gd name="adj" fmla="val 190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47DDEC-4FAB-430C-9FE5-641409B989E7}"/>
              </a:ext>
            </a:extLst>
          </p:cNvPr>
          <p:cNvSpPr txBox="1"/>
          <p:nvPr/>
        </p:nvSpPr>
        <p:spPr>
          <a:xfrm>
            <a:off x="364874" y="2006442"/>
            <a:ext cx="239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Your Local changes. Add, Commit, Push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DE9CFA-109A-4B80-9528-2651C3DA2045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>
            <a:off x="1562105" y="2652773"/>
            <a:ext cx="352046" cy="39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2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914F-2EA0-4485-AA06-590994B7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EDDB-5994-4899-8602-0C9ED166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4665"/>
            <a:ext cx="10058400" cy="443189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Build your first Azure Pipeline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https://docs.microsoft.com/en-us/azure/devops/pipelines/ecosystems/dotnet-core?view=azure-devops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See code coverage in Azure Pipeline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https://docs.microsoft.com/en-us/azure/devops/pipelines/test/review-code-coverage-results?view=azure-devops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Deploy to Azure App Service using Visual Studio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https://docs.microsoft.com/en-us/azure/devops/pipelines/targets/deploy-to-azure-vscode?view=azure-devops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085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290" y="0"/>
            <a:ext cx="8338407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YAML is a human-readable data serialization standard for all programming languages. 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It’s a strict superset of JSON, with the addition of syntactically significant newlines and indentation.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https://yaml.org/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417E-06DE-4C52-919E-BA522F7D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8" y="286603"/>
            <a:ext cx="487391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YAML?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https://yaml.org/spec/1.2/spec.html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http://www.yamllint.com/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0945-4692-4FAA-8F6B-8DE4CBE8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594" y="1867805"/>
            <a:ext cx="4918859" cy="45720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YAML</a:t>
            </a:r>
            <a:r>
              <a:rPr lang="en-US" dirty="0">
                <a:solidFill>
                  <a:schemeClr val="tx1"/>
                </a:solidFill>
              </a:rPr>
              <a:t> is a Unicode-based data serialization language. It’s designed around the common native data types of Agile programming languages.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YAML</a:t>
            </a:r>
            <a:r>
              <a:rPr lang="en-US" dirty="0">
                <a:solidFill>
                  <a:schemeClr val="tx1"/>
                </a:solidFill>
              </a:rPr>
              <a:t> is useful for configuration, messaging, object persistence, and data auditing.</a:t>
            </a:r>
          </a:p>
          <a:p>
            <a:r>
              <a:rPr lang="en-US" dirty="0">
                <a:solidFill>
                  <a:schemeClr val="tx1"/>
                </a:solidFill>
              </a:rPr>
              <a:t>The design goals for </a:t>
            </a:r>
            <a:r>
              <a:rPr lang="en-US" b="1" i="1" dirty="0">
                <a:solidFill>
                  <a:schemeClr val="tx1"/>
                </a:solidFill>
              </a:rPr>
              <a:t>YAML</a:t>
            </a:r>
            <a:r>
              <a:rPr lang="en-US" dirty="0">
                <a:solidFill>
                  <a:schemeClr val="tx1"/>
                </a:solidFill>
              </a:rPr>
              <a:t>, in decreasing priority,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 easily readable by humans.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 portable between programming languages.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Match the </a:t>
            </a:r>
            <a:r>
              <a:rPr lang="en-US" dirty="0">
                <a:hlinkClick r:id="rId4"/>
              </a:rPr>
              <a:t>native data structures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of Agile languages.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Have a consistent model to support generic tools.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Support one-pass processing.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 expressive and extensible.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 easy to implement and use.</a:t>
            </a:r>
          </a:p>
        </p:txBody>
      </p:sp>
      <p:pic>
        <p:nvPicPr>
          <p:cNvPr id="2052" name="Picture 4" descr="YAML Ain't Markup Language (YAML) 1.0">
            <a:extLst>
              <a:ext uri="{FF2B5EF4-FFF2-40B4-BE49-F238E27FC236}">
                <a16:creationId xmlns:a16="http://schemas.microsoft.com/office/drawing/2014/main" id="{8E790EF1-366A-4D81-A6D4-C068D92F5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4174" r="4657" b="5559"/>
          <a:stretch/>
        </p:blipFill>
        <p:spPr bwMode="auto">
          <a:xfrm>
            <a:off x="6381825" y="2127826"/>
            <a:ext cx="4599664" cy="406929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45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D210B5A-E785-402C-9308-A19F23E8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57" y="2049426"/>
            <a:ext cx="3572115" cy="190117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6F814-BC7C-4C54-94CB-B5755C2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Pipelines and YAML</a:t>
            </a:r>
            <a:br>
              <a:rPr lang="en-US" dirty="0"/>
            </a:br>
            <a:r>
              <a:rPr lang="en-US" sz="1400" dirty="0">
                <a:hlinkClick r:id="rId3"/>
              </a:rPr>
              <a:t>https://devblogs.microsoft.com/devops/announcing-general-availability-of-azure-pipelines-yaml-cd/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https://azure.microsoft.com/en-us/services/devops/logout/?nav=min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BD7E-25C4-4DE4-B1B1-59482A7F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099" y="1910080"/>
            <a:ext cx="4537330" cy="44957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Microsoft’s </a:t>
            </a:r>
            <a:r>
              <a:rPr lang="en-US" b="1" i="1" dirty="0">
                <a:solidFill>
                  <a:schemeClr val="tx1"/>
                </a:solidFill>
              </a:rPr>
              <a:t>Azure Pipelines </a:t>
            </a:r>
            <a:r>
              <a:rPr lang="en-US" b="0" i="0" dirty="0">
                <a:solidFill>
                  <a:schemeClr val="tx1"/>
                </a:solidFill>
                <a:effectLst/>
              </a:rPr>
              <a:t>offers a way to use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</a:rPr>
              <a:t>yml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files to configure CI/CD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</a:rPr>
              <a:t>ipelines.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A </a:t>
            </a:r>
            <a:r>
              <a:rPr lang="en-US" b="1" i="1" dirty="0">
                <a:solidFill>
                  <a:schemeClr val="tx1"/>
                </a:solidFill>
                <a:effectLst/>
              </a:rPr>
              <a:t>pipeline </a:t>
            </a:r>
            <a:r>
              <a:rPr lang="en-US" b="0" i="0" dirty="0">
                <a:solidFill>
                  <a:schemeClr val="tx1"/>
                </a:solidFill>
                <a:effectLst/>
              </a:rPr>
              <a:t>is defined using</a:t>
            </a:r>
            <a:r>
              <a:rPr lang="en-US" dirty="0">
                <a:solidFill>
                  <a:schemeClr val="tx1"/>
                </a:solidFill>
              </a:rPr>
              <a:t> a YAML file. This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yml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file is placed at the root of your project when you set up your Azure Pipeline.</a:t>
            </a:r>
          </a:p>
          <a:p>
            <a:r>
              <a:rPr lang="en-US" dirty="0">
                <a:solidFill>
                  <a:schemeClr val="tx1"/>
                </a:solidFill>
              </a:rPr>
              <a:t>The YAML file controls the build, test, and deploy stages of your application. It is started by a </a:t>
            </a:r>
            <a:r>
              <a:rPr lang="en-US" b="1" i="1" dirty="0">
                <a:solidFill>
                  <a:schemeClr val="tx1"/>
                </a:solidFill>
              </a:rPr>
              <a:t>trigger</a:t>
            </a:r>
            <a:r>
              <a:rPr lang="en-US" dirty="0">
                <a:solidFill>
                  <a:schemeClr val="tx1"/>
                </a:solidFill>
              </a:rPr>
              <a:t> activated when certain conditions are met in your repository.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trigger</a:t>
            </a:r>
            <a:r>
              <a:rPr lang="en-US" dirty="0">
                <a:solidFill>
                  <a:schemeClr val="tx1"/>
                </a:solidFill>
              </a:rPr>
              <a:t> knows about a push, PR,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, to the repository because of a </a:t>
            </a:r>
            <a:r>
              <a:rPr lang="en-US" b="1" i="1" dirty="0">
                <a:solidFill>
                  <a:schemeClr val="tx1"/>
                </a:solidFill>
              </a:rPr>
              <a:t>Web Hook </a:t>
            </a:r>
            <a:r>
              <a:rPr lang="en-US" dirty="0">
                <a:solidFill>
                  <a:schemeClr val="tx1"/>
                </a:solidFill>
              </a:rPr>
              <a:t>on the repository.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897324-069A-4B44-958C-13F37F48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65" y="3713412"/>
            <a:ext cx="4092000" cy="246580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3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655-775A-4123-B8E2-76D46E8A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9" y="286603"/>
            <a:ext cx="1006316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YAML Triggers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https://docs.microsoft.com/en-us/azure/devops/pipelines/yaml-schema?view=azure-devops&amp;tabs=example%2Cyaml-example#push-trigger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https://docs.microsoft.com/en-us/azure/devops/pipelines/build/triggers?tabs=yaml&amp;view=azure-devops#pr-triggers</a:t>
            </a:r>
            <a:br>
              <a:rPr lang="en-US" sz="1200" dirty="0">
                <a:hlinkClick r:id="rId4"/>
              </a:rPr>
            </a:br>
            <a:r>
              <a:rPr lang="en-US" sz="1200" dirty="0">
                <a:hlinkClick r:id="rId4"/>
              </a:rPr>
              <a:t>https://docs.microsoft.com/en-us/azure/devops/pipelines/repos/github?view=azure-devops&amp;tabs=yaml#ci-triggers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EFF3-2BB4-4798-B23F-12822BB0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120" y="4164737"/>
            <a:ext cx="2905971" cy="1505982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Pull Request Trigger</a:t>
            </a:r>
            <a:r>
              <a:rPr lang="en-US" sz="1800" dirty="0">
                <a:solidFill>
                  <a:schemeClr val="tx1"/>
                </a:solidFill>
              </a:rPr>
              <a:t> will start a build when a PR is made to the specified branch. You can also specify ‘none’, which will disable PR triggers.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7CBB6-158B-413F-99D1-8F4DF4C7F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371" y="1997910"/>
            <a:ext cx="1794608" cy="156934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605FD-577E-4F65-9886-0AE8DFD5F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740" y="3668739"/>
            <a:ext cx="5112239" cy="36544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39875-41D9-44E6-BCD5-3D77970B8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091" y="4534825"/>
            <a:ext cx="1982888" cy="154027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4AFA29-E749-475A-9326-F48924D1D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9740" y="5742245"/>
            <a:ext cx="2992180" cy="31134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B4331-DDAA-4FDA-B8D3-29BB6616AAFE}"/>
              </a:ext>
            </a:extLst>
          </p:cNvPr>
          <p:cNvSpPr txBox="1"/>
          <p:nvPr/>
        </p:nvSpPr>
        <p:spPr>
          <a:xfrm>
            <a:off x="6095999" y="1926382"/>
            <a:ext cx="3221371" cy="1611807"/>
          </a:xfrm>
          <a:prstGeom prst="rect">
            <a:avLst/>
          </a:prstGeom>
          <a:noFill/>
        </p:spPr>
        <p:txBody>
          <a:bodyPr wrap="square" anchor="b"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push trigger</a:t>
            </a:r>
            <a:r>
              <a:rPr lang="en-US" dirty="0"/>
              <a:t> specifies that a ‘</a:t>
            </a:r>
            <a:r>
              <a:rPr lang="en-US" dirty="0">
                <a:solidFill>
                  <a:srgbClr val="FF0000"/>
                </a:solidFill>
              </a:rPr>
              <a:t>git push</a:t>
            </a:r>
            <a:r>
              <a:rPr lang="en-US" dirty="0"/>
              <a:t>’ to a particular branch will cause a build to run. If you specify a “no push” trigger, pushes to any branch trigger a build.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6BF83-BC90-4384-9FB9-F908C2C988A8}"/>
              </a:ext>
            </a:extLst>
          </p:cNvPr>
          <p:cNvSpPr txBox="1"/>
          <p:nvPr/>
        </p:nvSpPr>
        <p:spPr>
          <a:xfrm>
            <a:off x="1238249" y="1881188"/>
            <a:ext cx="4411248" cy="21028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b="1" i="1" dirty="0"/>
              <a:t>Triggers</a:t>
            </a:r>
            <a:r>
              <a:rPr lang="en-US" dirty="0"/>
              <a:t> are how you automatically build your application. They are placed at the top of your YAML file. Azure Pipelines watches for your designated </a:t>
            </a:r>
            <a:r>
              <a:rPr lang="en-US" b="1" i="1" dirty="0"/>
              <a:t>trigger</a:t>
            </a:r>
            <a:r>
              <a:rPr lang="en-US" dirty="0"/>
              <a:t> and will automatically start running your YAML instructions when the </a:t>
            </a:r>
            <a:r>
              <a:rPr lang="en-US" b="1" i="1" dirty="0"/>
              <a:t>trigger</a:t>
            </a:r>
            <a:r>
              <a:rPr lang="en-US" dirty="0"/>
              <a:t> event is detected.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2FB15E-6C80-4111-A5FD-74BEA2A7A3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8249" y="4020637"/>
            <a:ext cx="4411249" cy="221147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AE8806-B108-4CBB-9441-5E4FD15898B1}"/>
              </a:ext>
            </a:extLst>
          </p:cNvPr>
          <p:cNvSpPr/>
          <p:nvPr/>
        </p:nvSpPr>
        <p:spPr>
          <a:xfrm>
            <a:off x="1602658" y="4380011"/>
            <a:ext cx="959567" cy="578975"/>
          </a:xfrm>
          <a:prstGeom prst="roundRect">
            <a:avLst>
              <a:gd name="adj" fmla="val 1337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B1160-E555-4CBA-9D53-BB0461AFB004}"/>
              </a:ext>
            </a:extLst>
          </p:cNvPr>
          <p:cNvSpPr txBox="1"/>
          <p:nvPr/>
        </p:nvSpPr>
        <p:spPr>
          <a:xfrm>
            <a:off x="5275135" y="6075103"/>
            <a:ext cx="6095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If you don’t specify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pr: none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en-US" sz="1600" dirty="0">
                <a:highlight>
                  <a:srgbClr val="FFFF00"/>
                </a:highlight>
              </a:rPr>
              <a:t>every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pr creation will trigger a build!!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218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B3A9-D49B-41DC-A32E-B301C864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4" y="286603"/>
            <a:ext cx="998410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YAML and Pipeline Structure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https://docs.microsoft.com/en-us/azure/devops/pipelines/yaml-schema?view=azure-devops&amp;tabs=schema%2Cparameter-schema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https://docs.microsoft.com/en-us/azure/devops/pipelines/get-started/pipelines-get-started?view=azure-devops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E74A-2E6D-499F-B91D-4FEF539E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0529"/>
            <a:ext cx="7005638" cy="4491798"/>
          </a:xfrm>
        </p:spPr>
        <p:txBody>
          <a:bodyPr anchor="ctr">
            <a:norm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Azure Pipelines </a:t>
            </a:r>
            <a:r>
              <a:rPr lang="en-US" sz="1800" dirty="0">
                <a:solidFill>
                  <a:schemeClr val="tx1"/>
                </a:solidFill>
              </a:rPr>
              <a:t>supports CI/CD using a 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r>
              <a:rPr lang="en-US" sz="1800" dirty="0" err="1">
                <a:solidFill>
                  <a:srgbClr val="FF0000"/>
                </a:solidFill>
              </a:rPr>
              <a:t>yml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file. The 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r>
              <a:rPr lang="en-US" sz="1800" dirty="0" err="1">
                <a:solidFill>
                  <a:srgbClr val="FF0000"/>
                </a:solidFill>
              </a:rPr>
              <a:t>yml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file (YAML) is written in </a:t>
            </a:r>
            <a:r>
              <a:rPr lang="en-US" sz="1800" b="1" i="1" dirty="0">
                <a:solidFill>
                  <a:schemeClr val="tx1"/>
                </a:solidFill>
              </a:rPr>
              <a:t>YAML</a:t>
            </a:r>
            <a:r>
              <a:rPr lang="en-US" sz="1800" dirty="0">
                <a:solidFill>
                  <a:schemeClr val="tx1"/>
                </a:solidFill>
              </a:rPr>
              <a:t> Syntax and contains instructions that </a:t>
            </a:r>
            <a:r>
              <a:rPr lang="en-US" sz="1800" b="1" i="1" dirty="0">
                <a:solidFill>
                  <a:schemeClr val="tx1"/>
                </a:solidFill>
              </a:rPr>
              <a:t>Azure Pipelines </a:t>
            </a:r>
            <a:r>
              <a:rPr lang="en-US" sz="1800" dirty="0">
                <a:solidFill>
                  <a:schemeClr val="tx1"/>
                </a:solidFill>
              </a:rPr>
              <a:t>uses to build, test, report, publish, and deploy an application.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pipeline</a:t>
            </a:r>
            <a:r>
              <a:rPr lang="en-US" sz="1800" dirty="0">
                <a:solidFill>
                  <a:schemeClr val="tx1"/>
                </a:solidFill>
              </a:rPr>
              <a:t> is made up of one or more “stages” that describe processes.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Stages are the major divisions in the deployment process (building, testing and deployment).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Each </a:t>
            </a:r>
            <a:r>
              <a:rPr lang="en-US" sz="1600" dirty="0">
                <a:solidFill>
                  <a:srgbClr val="FF0000"/>
                </a:solidFill>
              </a:rPr>
              <a:t>Stage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is divided into </a:t>
            </a:r>
            <a:r>
              <a:rPr lang="en-US" sz="1600" dirty="0">
                <a:solidFill>
                  <a:srgbClr val="FF0000"/>
                </a:solidFill>
              </a:rPr>
              <a:t>Jobs</a:t>
            </a:r>
            <a:r>
              <a:rPr lang="en-US" sz="1600" dirty="0"/>
              <a:t>.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rgbClr val="FF0000"/>
                </a:solidFill>
              </a:rPr>
              <a:t>Job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is a unit of work assignable to one machine and is divided into </a:t>
            </a:r>
            <a:r>
              <a:rPr lang="en-US" sz="1600" dirty="0">
                <a:solidFill>
                  <a:srgbClr val="FF0000"/>
                </a:solidFill>
              </a:rPr>
              <a:t>Steps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Each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Step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is a series of </a:t>
            </a:r>
            <a:r>
              <a:rPr lang="en-US" sz="1600" dirty="0">
                <a:solidFill>
                  <a:srgbClr val="FF0000"/>
                </a:solidFill>
              </a:rPr>
              <a:t>Tasks</a:t>
            </a:r>
            <a:r>
              <a:rPr lang="en-US" sz="1600" dirty="0">
                <a:solidFill>
                  <a:schemeClr val="tx1"/>
                </a:solidFill>
              </a:rPr>
              <a:t>, scripts, or references to external templates.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Tasks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are the smallest units of work (executable operation) in the pipeline.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Simple </a:t>
            </a:r>
            <a:r>
              <a:rPr lang="en-US" sz="1800" b="1" i="1" dirty="0">
                <a:solidFill>
                  <a:schemeClr val="tx1"/>
                </a:solidFill>
              </a:rPr>
              <a:t>pipelines</a:t>
            </a:r>
            <a:r>
              <a:rPr lang="en-US" sz="1800" dirty="0">
                <a:solidFill>
                  <a:schemeClr val="tx1"/>
                </a:solidFill>
              </a:rPr>
              <a:t> can omit multiple stages and jobs as needed. </a:t>
            </a:r>
            <a:r>
              <a:rPr lang="en-US" sz="1800" b="1" i="1" dirty="0">
                <a:solidFill>
                  <a:schemeClr val="tx1"/>
                </a:solidFill>
              </a:rPr>
              <a:t>Azure Pipelines </a:t>
            </a:r>
            <a:r>
              <a:rPr lang="en-US" sz="1800" dirty="0">
                <a:solidFill>
                  <a:schemeClr val="tx1"/>
                </a:solidFill>
              </a:rPr>
              <a:t>does not support all </a:t>
            </a:r>
            <a:r>
              <a:rPr lang="en-US" sz="1800" b="1" i="1" dirty="0">
                <a:solidFill>
                  <a:schemeClr val="tx1"/>
                </a:solidFill>
              </a:rPr>
              <a:t>YAML</a:t>
            </a:r>
            <a:r>
              <a:rPr lang="en-US" sz="1800" dirty="0">
                <a:solidFill>
                  <a:schemeClr val="tx1"/>
                </a:solidFill>
              </a:rPr>
              <a:t>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D6640-9094-4AC9-B33A-932B9E89C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138" y="2013528"/>
            <a:ext cx="2287648" cy="425796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5109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B3A9-D49B-41DC-A32E-B301C864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YAML and Pipeline Structure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https://docs.microsoft.com/en-us/azure/devops/pipelines/yaml-schema?view=azure-devops&amp;tabs=schema%2Cparameter-schema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https://docs.microsoft.com/en-us/azure/devops/pipelines/get-started/pipelines-get-started?view=azure-devops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E74A-2E6D-499F-B91D-4FEF539E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88" y="1890529"/>
            <a:ext cx="3427917" cy="449179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 is made up of one or more “stages” that describe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Stages are the major divisions in the deployment build, test and deploy process.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Stage</a:t>
            </a:r>
            <a:r>
              <a:rPr lang="en-US" dirty="0">
                <a:solidFill>
                  <a:schemeClr val="tx1"/>
                </a:solidFill>
              </a:rPr>
              <a:t> is divided into Jobs.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Job</a:t>
            </a:r>
            <a:r>
              <a:rPr lang="en-US" dirty="0">
                <a:solidFill>
                  <a:schemeClr val="tx1"/>
                </a:solidFill>
              </a:rPr>
              <a:t> is a unit of work assignable to one machine.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job is divided into 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Step</a:t>
            </a:r>
            <a:r>
              <a:rPr lang="en-US" dirty="0">
                <a:solidFill>
                  <a:schemeClr val="tx1"/>
                </a:solidFill>
              </a:rPr>
              <a:t> is divided into 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Tasks</a:t>
            </a:r>
            <a:r>
              <a:rPr lang="en-US" dirty="0">
                <a:solidFill>
                  <a:schemeClr val="tx1"/>
                </a:solidFill>
              </a:rPr>
              <a:t>. The Task is the smallest unit of work in the pipeline.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have more than one Stage to list, they can be listed inside a “Stages” section. The same is for Jobs.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1DB7D-42FB-49F9-ADC1-7B82A283B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13" y="2207208"/>
            <a:ext cx="6744284" cy="390177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B8846A-38D3-48DF-B7A4-9F1CEBDB8741}"/>
              </a:ext>
            </a:extLst>
          </p:cNvPr>
          <p:cNvSpPr/>
          <p:nvPr/>
        </p:nvSpPr>
        <p:spPr>
          <a:xfrm>
            <a:off x="5452041" y="2690978"/>
            <a:ext cx="5993917" cy="3325091"/>
          </a:xfrm>
          <a:prstGeom prst="roundRect">
            <a:avLst>
              <a:gd name="adj" fmla="val 1732"/>
            </a:avLst>
          </a:prstGeom>
          <a:noFill/>
          <a:ln w="254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F262DB-A46D-4CEB-ABC7-5FB73CD688F3}"/>
              </a:ext>
            </a:extLst>
          </p:cNvPr>
          <p:cNvSpPr/>
          <p:nvPr/>
        </p:nvSpPr>
        <p:spPr>
          <a:xfrm>
            <a:off x="5821496" y="3171269"/>
            <a:ext cx="5586205" cy="2807856"/>
          </a:xfrm>
          <a:prstGeom prst="roundRect">
            <a:avLst>
              <a:gd name="adj" fmla="val 1951"/>
            </a:avLst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203903-B50C-4544-BE21-03145AF717C7}"/>
              </a:ext>
            </a:extLst>
          </p:cNvPr>
          <p:cNvSpPr/>
          <p:nvPr/>
        </p:nvSpPr>
        <p:spPr>
          <a:xfrm>
            <a:off x="5960042" y="3845523"/>
            <a:ext cx="5410715" cy="2096657"/>
          </a:xfrm>
          <a:prstGeom prst="roundRect">
            <a:avLst>
              <a:gd name="adj" fmla="val 2269"/>
            </a:avLst>
          </a:prstGeom>
          <a:noFill/>
          <a:ln w="254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33F637-6AAD-4C69-8D48-833ED20B7C45}"/>
              </a:ext>
            </a:extLst>
          </p:cNvPr>
          <p:cNvSpPr/>
          <p:nvPr/>
        </p:nvSpPr>
        <p:spPr>
          <a:xfrm>
            <a:off x="6033933" y="4741451"/>
            <a:ext cx="5299880" cy="1163785"/>
          </a:xfrm>
          <a:prstGeom prst="roundRect">
            <a:avLst>
              <a:gd name="adj" fmla="val 4132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AB19-C2CA-45E1-9A54-4A9B9E78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37" y="286603"/>
            <a:ext cx="1049003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YAML Stage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https://docs.microsoft.com/en-us/azure/devops/pipelines/yaml-schema?view=azure-devops&amp;tabs=example%2Cparameter-schema#stage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FB32-ECDA-4C09-A102-63953CF8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45" y="1890713"/>
            <a:ext cx="3324705" cy="4514850"/>
          </a:xfrm>
          <a:ln w="25400">
            <a:noFill/>
          </a:ln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Stage</a:t>
            </a:r>
            <a:r>
              <a:rPr lang="en-US" sz="2000" dirty="0">
                <a:solidFill>
                  <a:schemeClr val="tx1"/>
                </a:solidFill>
              </a:rPr>
              <a:t> is a collection of related </a:t>
            </a:r>
            <a:r>
              <a:rPr lang="en-US" sz="2000" b="1" i="1" dirty="0">
                <a:solidFill>
                  <a:schemeClr val="tx1"/>
                </a:solidFill>
              </a:rPr>
              <a:t>Jobs</a:t>
            </a:r>
            <a:r>
              <a:rPr lang="en-US" sz="2000" dirty="0">
                <a:solidFill>
                  <a:schemeClr val="tx1"/>
                </a:solidFill>
              </a:rPr>
              <a:t>. By default, </a:t>
            </a:r>
            <a:r>
              <a:rPr lang="en-US" sz="2000" b="1" i="1" dirty="0">
                <a:solidFill>
                  <a:schemeClr val="tx1"/>
                </a:solidFill>
              </a:rPr>
              <a:t>Stages</a:t>
            </a:r>
            <a:r>
              <a:rPr lang="en-US" sz="2000" dirty="0">
                <a:solidFill>
                  <a:schemeClr val="tx1"/>
                </a:solidFill>
              </a:rPr>
              <a:t> run sequentially.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this example: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region of </a:t>
            </a:r>
            <a:r>
              <a:rPr lang="en-US" sz="1800" b="1" i="1" dirty="0">
                <a:solidFill>
                  <a:schemeClr val="tx1"/>
                </a:solidFill>
              </a:rPr>
              <a:t>Stages</a:t>
            </a:r>
            <a:r>
              <a:rPr lang="en-US" sz="1800" dirty="0">
                <a:solidFill>
                  <a:schemeClr val="tx1"/>
                </a:solidFill>
              </a:rPr>
              <a:t> is declared then given a name.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stage has a </a:t>
            </a:r>
            <a:r>
              <a:rPr lang="en-US" sz="1800" b="1" i="1" dirty="0">
                <a:solidFill>
                  <a:schemeClr val="tx1"/>
                </a:solidFill>
              </a:rPr>
              <a:t>Jobs</a:t>
            </a:r>
            <a:r>
              <a:rPr lang="en-US" sz="1800" dirty="0">
                <a:solidFill>
                  <a:schemeClr val="tx1"/>
                </a:solidFill>
              </a:rPr>
              <a:t> region where one or more </a:t>
            </a:r>
            <a:r>
              <a:rPr lang="en-US" sz="1800" b="1" i="1" dirty="0">
                <a:solidFill>
                  <a:schemeClr val="tx1"/>
                </a:solidFill>
              </a:rPr>
              <a:t>Jobs</a:t>
            </a:r>
            <a:r>
              <a:rPr lang="en-US" sz="1800" dirty="0">
                <a:solidFill>
                  <a:schemeClr val="tx1"/>
                </a:solidFill>
              </a:rPr>
              <a:t> are listed and named.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</a:t>
            </a:r>
            <a:r>
              <a:rPr lang="en-US" sz="1800" b="1" i="1" dirty="0">
                <a:solidFill>
                  <a:schemeClr val="tx1"/>
                </a:solidFill>
              </a:rPr>
              <a:t>Job</a:t>
            </a:r>
            <a:r>
              <a:rPr lang="en-US" sz="1800" dirty="0">
                <a:solidFill>
                  <a:schemeClr val="tx1"/>
                </a:solidFill>
              </a:rPr>
              <a:t> has a </a:t>
            </a:r>
            <a:r>
              <a:rPr lang="en-US" sz="1800" b="1" i="1" dirty="0">
                <a:solidFill>
                  <a:schemeClr val="tx1"/>
                </a:solidFill>
              </a:rPr>
              <a:t>Steps</a:t>
            </a:r>
            <a:r>
              <a:rPr lang="en-US" sz="1800" dirty="0">
                <a:solidFill>
                  <a:schemeClr val="tx1"/>
                </a:solidFill>
              </a:rPr>
              <a:t> region where one or more </a:t>
            </a:r>
            <a:r>
              <a:rPr lang="en-US" sz="1800" b="1" i="1" dirty="0">
                <a:solidFill>
                  <a:schemeClr val="tx1"/>
                </a:solidFill>
              </a:rPr>
              <a:t>Tasks</a:t>
            </a:r>
            <a:r>
              <a:rPr lang="en-US" sz="1800" dirty="0">
                <a:solidFill>
                  <a:schemeClr val="tx1"/>
                </a:solidFill>
              </a:rPr>
              <a:t> can be listed.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script is a type of </a:t>
            </a:r>
            <a:r>
              <a:rPr lang="en-US" sz="1800" b="1" i="1" dirty="0">
                <a:solidFill>
                  <a:schemeClr val="tx1"/>
                </a:solidFill>
              </a:rPr>
              <a:t>Task</a:t>
            </a:r>
            <a:r>
              <a:rPr lang="en-US" sz="1800" dirty="0">
                <a:solidFill>
                  <a:schemeClr val="tx1"/>
                </a:solidFill>
              </a:rPr>
              <a:t> and represents what you could type in the command 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98C81-0FB7-488D-BBFF-8CF51029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478" y="2567191"/>
            <a:ext cx="2888056" cy="347794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979BF-79AF-4824-866D-BAD3D01A3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895" y="2567191"/>
            <a:ext cx="3258715" cy="17236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4DD714-C88D-476D-9B74-958EF03A9FEF}"/>
              </a:ext>
            </a:extLst>
          </p:cNvPr>
          <p:cNvSpPr txBox="1"/>
          <p:nvPr/>
        </p:nvSpPr>
        <p:spPr>
          <a:xfrm>
            <a:off x="7793893" y="4290809"/>
            <a:ext cx="3289990" cy="17543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example shows how to run two stages in parallel (async). </a:t>
            </a:r>
          </a:p>
          <a:p>
            <a:r>
              <a:rPr lang="en-US" dirty="0"/>
              <a:t>Specify an empty array with ‘</a:t>
            </a:r>
            <a:r>
              <a:rPr lang="en-US" dirty="0" err="1">
                <a:solidFill>
                  <a:srgbClr val="FF0000"/>
                </a:solidFill>
              </a:rPr>
              <a:t>dependsOn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’ to run a stage without waiting for the preceding stage to complete.</a:t>
            </a:r>
          </a:p>
        </p:txBody>
      </p:sp>
    </p:spTree>
    <p:extLst>
      <p:ext uri="{BB962C8B-B14F-4D97-AF65-F5344CB8AC3E}">
        <p14:creationId xmlns:p14="http://schemas.microsoft.com/office/powerpoint/2010/main" val="189911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5F06-0483-455D-90CB-F080783A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1994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YAML Job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https://docs.microsoft.com/en-us/azure/devops/pipelines/yaml-schema?view=azure-devops&amp;tabs=example%2Cparameter-schema#job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C953-383E-4AC2-B6E9-4DF4133F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002" y="2262168"/>
            <a:ext cx="2682154" cy="16865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Job</a:t>
            </a:r>
            <a:r>
              <a:rPr lang="en-US" dirty="0">
                <a:solidFill>
                  <a:schemeClr val="tx1"/>
                </a:solidFill>
              </a:rPr>
              <a:t> is a collection of </a:t>
            </a:r>
            <a:r>
              <a:rPr lang="en-US" b="1" i="1" dirty="0">
                <a:solidFill>
                  <a:schemeClr val="tx1"/>
                </a:solidFill>
              </a:rPr>
              <a:t>Steps</a:t>
            </a:r>
            <a:r>
              <a:rPr lang="en-US" dirty="0">
                <a:solidFill>
                  <a:schemeClr val="tx1"/>
                </a:solidFill>
              </a:rPr>
              <a:t> run by an agent or on a server. </a:t>
            </a:r>
            <a:r>
              <a:rPr lang="en-US" b="1" i="1" dirty="0">
                <a:solidFill>
                  <a:schemeClr val="tx1"/>
                </a:solidFill>
              </a:rPr>
              <a:t>Jobs</a:t>
            </a:r>
            <a:r>
              <a:rPr lang="en-US" dirty="0">
                <a:solidFill>
                  <a:schemeClr val="tx1"/>
                </a:solidFill>
              </a:rPr>
              <a:t> can run conditionally and might depend on earlier </a:t>
            </a:r>
            <a:r>
              <a:rPr lang="en-US" b="1" i="1" dirty="0">
                <a:solidFill>
                  <a:schemeClr val="tx1"/>
                </a:solidFill>
              </a:rPr>
              <a:t>Jobs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FA31F-10D9-4D9C-A87E-F107E86E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41" y="3943945"/>
            <a:ext cx="2682155" cy="184725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7471CFE-1D92-4481-960D-E40D2DA3AA31}"/>
              </a:ext>
            </a:extLst>
          </p:cNvPr>
          <p:cNvGrpSpPr/>
          <p:nvPr/>
        </p:nvGrpSpPr>
        <p:grpSpPr>
          <a:xfrm>
            <a:off x="1300162" y="3225483"/>
            <a:ext cx="2559865" cy="1189355"/>
            <a:chOff x="5010056" y="3084165"/>
            <a:chExt cx="2171888" cy="9335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B73579-C64F-4E7D-BF15-8CF2481D0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0056" y="3084165"/>
              <a:ext cx="2171888" cy="68967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F4128B-7061-4B38-9E97-969BBB059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0056" y="3773835"/>
              <a:ext cx="2171888" cy="243861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D1BEDE7-D7F2-4282-A9EE-2396B6BA6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371" y="3240900"/>
            <a:ext cx="3980285" cy="282652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B3A4F3-3D8B-4026-ACBF-BFCDAAB03CC5}"/>
              </a:ext>
            </a:extLst>
          </p:cNvPr>
          <p:cNvSpPr txBox="1"/>
          <p:nvPr/>
        </p:nvSpPr>
        <p:spPr>
          <a:xfrm>
            <a:off x="1300162" y="2262168"/>
            <a:ext cx="2559866" cy="9694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US" sz="1900" dirty="0"/>
              <a:t>A </a:t>
            </a:r>
            <a:r>
              <a:rPr lang="en-US" sz="1900" b="1" i="1" dirty="0"/>
              <a:t>Job</a:t>
            </a:r>
            <a:r>
              <a:rPr lang="en-US" sz="1900" dirty="0"/>
              <a:t> is where you can add a reference to a container.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651D9-7163-4C50-93DE-6D361904C72D}"/>
              </a:ext>
            </a:extLst>
          </p:cNvPr>
          <p:cNvSpPr txBox="1"/>
          <p:nvPr/>
        </p:nvSpPr>
        <p:spPr>
          <a:xfrm>
            <a:off x="7081838" y="2262168"/>
            <a:ext cx="4020817" cy="96331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indent="0">
              <a:buNone/>
            </a:pPr>
            <a:r>
              <a:rPr lang="en-US" sz="1900" dirty="0"/>
              <a:t>A </a:t>
            </a:r>
            <a:r>
              <a:rPr lang="en-US" sz="1900" b="1" i="1" dirty="0"/>
              <a:t>deployment job </a:t>
            </a:r>
            <a:r>
              <a:rPr lang="en-US" sz="1900" dirty="0"/>
              <a:t>is a special type of </a:t>
            </a:r>
            <a:r>
              <a:rPr lang="en-US" sz="1900" b="1" i="1" dirty="0"/>
              <a:t>job</a:t>
            </a:r>
            <a:r>
              <a:rPr lang="en-US" sz="1900" dirty="0"/>
              <a:t>. It is a collection of </a:t>
            </a:r>
            <a:r>
              <a:rPr lang="en-US" sz="1900" b="1" i="1" dirty="0"/>
              <a:t>steps</a:t>
            </a:r>
            <a:r>
              <a:rPr lang="en-US" sz="1900" dirty="0"/>
              <a:t> to run sequentially against the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3578479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a7757103144eaf59de324f99a1ec3334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4ecaee11dd1648178d67aa8d9035e154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FCD973-034F-4D1B-94C2-9A1C0511365D}">
  <ds:schemaRefs>
    <ds:schemaRef ds:uri="http://schemas.microsoft.com/office/infopath/2007/PartnerControls"/>
    <ds:schemaRef ds:uri="66d9aa3d-651e-4839-b59d-0bd8c52fea92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354575-0C9C-4599-B12B-80B1F51DF9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CFD301-7095-4B50-A34B-142E343050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{CE8B0652-FCC9-44F1-9933-19EA7FF5772D}tf56160789</Template>
  <TotalTime>0</TotalTime>
  <Words>1699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YAML Yet Another Markup Language</vt:lpstr>
      <vt:lpstr>YAML is a human-readable data serialization standard for all programming languages.  It’s a strict superset of JSON, with the addition of syntactically significant newlines and indentation.</vt:lpstr>
      <vt:lpstr>What is YAML? https://yaml.org/spec/1.2/spec.html http://www.yamllint.com/</vt:lpstr>
      <vt:lpstr>Azure Pipelines and YAML https://devblogs.microsoft.com/devops/announcing-general-availability-of-azure-pipelines-yaml-cd/ https://azure.microsoft.com/en-us/services/devops/logout/?nav=min</vt:lpstr>
      <vt:lpstr>YAML Triggers https://docs.microsoft.com/en-us/azure/devops/pipelines/yaml-schema?view=azure-devops&amp;tabs=example%2Cyaml-example#push-trigger https://docs.microsoft.com/en-us/azure/devops/pipelines/build/triggers?tabs=yaml&amp;view=azure-devops#pr-triggers https://docs.microsoft.com/en-us/azure/devops/pipelines/repos/github?view=azure-devops&amp;tabs=yaml#ci-triggers</vt:lpstr>
      <vt:lpstr>YAML and Pipeline Structure https://docs.microsoft.com/en-us/azure/devops/pipelines/yaml-schema?view=azure-devops&amp;tabs=schema%2Cparameter-schema https://docs.microsoft.com/en-us/azure/devops/pipelines/get-started/pipelines-get-started?view=azure-devops</vt:lpstr>
      <vt:lpstr>YAML and Pipeline Structure https://docs.microsoft.com/en-us/azure/devops/pipelines/yaml-schema?view=azure-devops&amp;tabs=schema%2Cparameter-schema https://docs.microsoft.com/en-us/azure/devops/pipelines/get-started/pipelines-get-started?view=azure-devops</vt:lpstr>
      <vt:lpstr>YAML Stage https://docs.microsoft.com/en-us/azure/devops/pipelines/yaml-schema?view=azure-devops&amp;tabs=example%2Cparameter-schema#stage</vt:lpstr>
      <vt:lpstr>YAML Job https://docs.microsoft.com/en-us/azure/devops/pipelines/yaml-schema?view=azure-devops&amp;tabs=example%2Cparameter-schema#job</vt:lpstr>
      <vt:lpstr>YAML Steps https://docs.microsoft.com/en-us/azure/devops/pipelines/yaml-schema?view=azure-devops&amp;tabs=example%2Cparameter-schema#steps</vt:lpstr>
      <vt:lpstr>YAML Variables https://docs.microsoft.com/en-us/azure/devops/pipelines/yaml-schema?view=azure-devops&amp;tabs=example%2Cparameter-schema#variables</vt:lpstr>
      <vt:lpstr>Template References https://docs.microsoft.com/en-us/azure/devops/pipelines/yaml-schema?view=azure-devops&amp;tabs=example%2Cparameter-schema#template-references</vt:lpstr>
      <vt:lpstr>Template References https://docs.microsoft.com/en-us/azure/devops/pipelines/yaml-schema?view=azure-devops&amp;tabs=example%2Cparameter-schema#template-references</vt:lpstr>
      <vt:lpstr>Assignment: Convert these .json files to .yml https://onlineyamltools.com/convert-yaml-to-json</vt:lpstr>
      <vt:lpstr>Pipeline Deployment Workflow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2020-05-14T13:55:11Z</dcterms:created>
  <dcterms:modified xsi:type="dcterms:W3CDTF">2022-10-04T18:59:36Z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