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4" r:id="rId4"/>
    <p:sldId id="271" r:id="rId5"/>
    <p:sldId id="272" r:id="rId6"/>
    <p:sldId id="259" r:id="rId7"/>
    <p:sldId id="260" r:id="rId8"/>
    <p:sldId id="265" r:id="rId9"/>
    <p:sldId id="266" r:id="rId10"/>
    <p:sldId id="273"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4" autoAdjust="0"/>
    <p:restoredTop sz="94660"/>
  </p:normalViewPr>
  <p:slideViewPr>
    <p:cSldViewPr snapToGrid="0">
      <p:cViewPr varScale="1">
        <p:scale>
          <a:sx n="71" d="100"/>
          <a:sy n="71" d="100"/>
        </p:scale>
        <p:origin x="230"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optimizely.com/insights/blog/pizza-as-a-servi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en-us/overview/what-is-saa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google.com/present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us/overview/what-is-cloud-comput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overview/what-is-cloud-computing/#benefi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mplicable.com/new/cloud-sca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loud.google.com/docs/geography-and-regions" TargetMode="External"/><Relationship Id="rId2" Type="http://schemas.openxmlformats.org/officeDocument/2006/relationships/hyperlink" Target="https://en.wikipedia.org/wiki/Service-level_agreement" TargetMode="External"/><Relationship Id="rId1" Type="http://schemas.openxmlformats.org/officeDocument/2006/relationships/slideLayout" Target="../slideLayouts/slideLayout2.xml"/><Relationship Id="rId4" Type="http://schemas.openxmlformats.org/officeDocument/2006/relationships/hyperlink" Target="https://azure.microsoft.com/en-us/support/legal/sla/dns/v1_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 TargetMode="External"/><Relationship Id="rId2" Type="http://schemas.openxmlformats.org/officeDocument/2006/relationships/hyperlink" Target="https://azure.microsoft.com/en-us/overview/what-is-cloud-computing/#cloud-deployment-types" TargetMode="External"/><Relationship Id="rId1" Type="http://schemas.openxmlformats.org/officeDocument/2006/relationships/slideLayout" Target="../slideLayouts/slideLayout2.xml"/><Relationship Id="rId5" Type="http://schemas.openxmlformats.org/officeDocument/2006/relationships/hyperlink" Target="https://cloud.google.com/gcp/?utm_source=google&amp;utm_medium=cpc&amp;utm_campaign=na-US-all-en-dr-bkws-all-all-trial-e-dr-1008076&amp;utm_content=text-ad-lpsitelinkCCexp2-any-DEV_c-CRE_118775680927-ADGP_Hybrid+%7C+AW+SEM+%7C+BKWS+%7C+US+%7C+en+%7C+Multi+~+GCP-KWID_43700017656474397-kwd-87853815&amp;utm_term=KW_gcp-ST_gcp&amp;gclid=EAIaIQobChMIvN_P2-bH6AIVg4CfCh3hVgGaEAAYASAAEgI5zfD_BwE" TargetMode="External"/><Relationship Id="rId4" Type="http://schemas.openxmlformats.org/officeDocument/2006/relationships/hyperlink" Target="https://aws.amazon.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bmc.com/blogs/saas-vs-paas-vs-iaas-whats-the-difference-and-how-to-choose/" TargetMode="External"/><Relationship Id="rId2" Type="http://schemas.openxmlformats.org/officeDocument/2006/relationships/hyperlink" Target="https://azure.microsoft.com/en-us/overview/what-is-cloud-computing/#cloud-computing-model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overview/what-is-iaa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overview/what-is-paa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700685" cy="3686015"/>
          </a:xfrm>
        </p:spPr>
        <p:txBody>
          <a:bodyPr>
            <a:normAutofit/>
          </a:bodyPr>
          <a:lstStyle/>
          <a:p>
            <a:r>
              <a:rPr lang="en-US" sz="8000" dirty="0">
                <a:solidFill>
                  <a:schemeClr val="tx1"/>
                </a:solidFill>
              </a:rPr>
              <a:t>Cloud Computing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E2D0-4573-417A-E029-6573F3A86692}"/>
              </a:ext>
            </a:extLst>
          </p:cNvPr>
          <p:cNvSpPr>
            <a:spLocks noGrp="1"/>
          </p:cNvSpPr>
          <p:nvPr>
            <p:ph type="title"/>
          </p:nvPr>
        </p:nvSpPr>
        <p:spPr/>
        <p:txBody>
          <a:bodyPr>
            <a:normAutofit/>
          </a:bodyPr>
          <a:lstStyle/>
          <a:p>
            <a:r>
              <a:rPr lang="en-US" dirty="0">
                <a:solidFill>
                  <a:schemeClr val="tx1"/>
                </a:solidFill>
              </a:rPr>
              <a:t>A [X]AAS real world analogy</a:t>
            </a:r>
            <a:br>
              <a:rPr lang="en-US" dirty="0">
                <a:solidFill>
                  <a:schemeClr val="tx1"/>
                </a:solidFill>
              </a:rPr>
            </a:br>
            <a:r>
              <a:rPr lang="en-US" sz="1400" dirty="0">
                <a:solidFill>
                  <a:schemeClr val="tx1"/>
                </a:solidFill>
                <a:hlinkClick r:id="rId2"/>
              </a:rPr>
              <a:t>https://www.optimizely.com/insights/blog/pizza-as-a-service/</a:t>
            </a:r>
            <a:endParaRPr lang="en-US" dirty="0">
              <a:solidFill>
                <a:schemeClr val="tx1"/>
              </a:solidFill>
            </a:endParaRPr>
          </a:p>
        </p:txBody>
      </p:sp>
      <p:sp>
        <p:nvSpPr>
          <p:cNvPr id="3" name="Content Placeholder 2">
            <a:extLst>
              <a:ext uri="{FF2B5EF4-FFF2-40B4-BE49-F238E27FC236}">
                <a16:creationId xmlns:a16="http://schemas.microsoft.com/office/drawing/2014/main" id="{D1FA1357-ABD8-6A7C-E0A7-5C7581ABAD50}"/>
              </a:ext>
            </a:extLst>
          </p:cNvPr>
          <p:cNvSpPr>
            <a:spLocks noGrp="1"/>
          </p:cNvSpPr>
          <p:nvPr>
            <p:ph idx="1"/>
          </p:nvPr>
        </p:nvSpPr>
        <p:spPr>
          <a:xfrm>
            <a:off x="1097280" y="2108201"/>
            <a:ext cx="5608320" cy="3760891"/>
          </a:xfrm>
        </p:spPr>
        <p:txBody>
          <a:bodyPr/>
          <a:lstStyle/>
          <a:p>
            <a:r>
              <a:rPr lang="en-US" dirty="0">
                <a:solidFill>
                  <a:schemeClr val="tx1"/>
                </a:solidFill>
              </a:rPr>
              <a:t>Pizza! </a:t>
            </a:r>
          </a:p>
        </p:txBody>
      </p:sp>
    </p:spTree>
    <p:extLst>
      <p:ext uri="{BB962C8B-B14F-4D97-AF65-F5344CB8AC3E}">
        <p14:creationId xmlns:p14="http://schemas.microsoft.com/office/powerpoint/2010/main" val="392361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EA80-0D13-42A9-8128-47173186B2E2}"/>
              </a:ext>
            </a:extLst>
          </p:cNvPr>
          <p:cNvSpPr>
            <a:spLocks noGrp="1"/>
          </p:cNvSpPr>
          <p:nvPr>
            <p:ph type="title"/>
          </p:nvPr>
        </p:nvSpPr>
        <p:spPr/>
        <p:txBody>
          <a:bodyPr>
            <a:normAutofit/>
          </a:bodyPr>
          <a:lstStyle/>
          <a:p>
            <a:r>
              <a:rPr lang="en-US" dirty="0">
                <a:solidFill>
                  <a:schemeClr val="tx1"/>
                </a:solidFill>
              </a:rPr>
              <a:t>SaaS (Software as a Service)</a:t>
            </a:r>
            <a:br>
              <a:rPr lang="en-US" dirty="0">
                <a:solidFill>
                  <a:schemeClr val="tx1"/>
                </a:solidFill>
              </a:rPr>
            </a:br>
            <a:r>
              <a:rPr lang="en-US" sz="1400" dirty="0">
                <a:hlinkClick r:id="rId2"/>
              </a:rPr>
              <a:t>https://azure.microsoft.com/en-us/overview/what-is-saas/</a:t>
            </a:r>
            <a:endParaRPr lang="en-US" sz="1400" dirty="0"/>
          </a:p>
        </p:txBody>
      </p:sp>
      <p:sp>
        <p:nvSpPr>
          <p:cNvPr id="3" name="Content Placeholder 2">
            <a:extLst>
              <a:ext uri="{FF2B5EF4-FFF2-40B4-BE49-F238E27FC236}">
                <a16:creationId xmlns:a16="http://schemas.microsoft.com/office/drawing/2014/main" id="{9D56C877-79CE-4A61-9B8E-DA905BBCF31A}"/>
              </a:ext>
            </a:extLst>
          </p:cNvPr>
          <p:cNvSpPr>
            <a:spLocks noGrp="1"/>
          </p:cNvSpPr>
          <p:nvPr>
            <p:ph idx="1"/>
          </p:nvPr>
        </p:nvSpPr>
        <p:spPr>
          <a:xfrm>
            <a:off x="1097280" y="1924140"/>
            <a:ext cx="9997440" cy="2058601"/>
          </a:xfrm>
        </p:spPr>
        <p:txBody>
          <a:bodyPr anchor="ctr">
            <a:normAutofit fontScale="92500"/>
          </a:bodyPr>
          <a:lstStyle/>
          <a:p>
            <a:r>
              <a:rPr lang="en-US" sz="2400" b="1" i="1" dirty="0">
                <a:solidFill>
                  <a:schemeClr val="tx1"/>
                </a:solidFill>
              </a:rPr>
              <a:t>SaaS</a:t>
            </a:r>
            <a:r>
              <a:rPr lang="en-US" sz="2400" dirty="0">
                <a:solidFill>
                  <a:schemeClr val="tx1"/>
                </a:solidFill>
              </a:rPr>
              <a:t> is a method for delivering complete software applications on demand over the Internet (typically as a subscription). Cloud providers host and manage the software application and underlying infrastructure and handle any maintenance (software upgrades and security patching). Users simply connect to the application over the Internet. (Google Workspace, Office Online, </a:t>
            </a:r>
            <a:r>
              <a:rPr lang="en-US" sz="2400" dirty="0" err="1">
                <a:solidFill>
                  <a:schemeClr val="tx1"/>
                </a:solidFill>
              </a:rPr>
              <a:t>Salesorce</a:t>
            </a:r>
            <a:r>
              <a:rPr lang="en-US" sz="2400" dirty="0">
                <a:solidFill>
                  <a:schemeClr val="tx1"/>
                </a:solidFill>
              </a:rPr>
              <a:t>)</a:t>
            </a:r>
          </a:p>
        </p:txBody>
      </p:sp>
      <p:pic>
        <p:nvPicPr>
          <p:cNvPr id="4" name="Picture 2" descr="Softwa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F46DD823-2F77-4088-8E27-EADEC326B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4" y="3982741"/>
            <a:ext cx="9696452" cy="231200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0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3288-2072-43A7-8755-2C0E00B5D90E}"/>
              </a:ext>
            </a:extLst>
          </p:cNvPr>
          <p:cNvSpPr>
            <a:spLocks noGrp="1"/>
          </p:cNvSpPr>
          <p:nvPr>
            <p:ph type="title"/>
          </p:nvPr>
        </p:nvSpPr>
        <p:spPr/>
        <p:txBody>
          <a:bodyPr>
            <a:normAutofit/>
          </a:bodyPr>
          <a:lstStyle/>
          <a:p>
            <a:r>
              <a:rPr lang="en-US" dirty="0">
                <a:solidFill>
                  <a:schemeClr val="tx1"/>
                </a:solidFill>
              </a:rPr>
              <a:t>Activity (Groups)</a:t>
            </a:r>
            <a:br>
              <a:rPr lang="en-US" dirty="0">
                <a:solidFill>
                  <a:schemeClr val="tx1"/>
                </a:solidFill>
              </a:rPr>
            </a:br>
            <a:r>
              <a:rPr lang="en-US" sz="1400" dirty="0">
                <a:hlinkClick r:id="rId2"/>
              </a:rPr>
              <a:t>https://docs.google.com/presentation</a:t>
            </a:r>
            <a:endParaRPr lang="en-US" dirty="0"/>
          </a:p>
        </p:txBody>
      </p:sp>
      <p:sp>
        <p:nvSpPr>
          <p:cNvPr id="3" name="Content Placeholder 2">
            <a:extLst>
              <a:ext uri="{FF2B5EF4-FFF2-40B4-BE49-F238E27FC236}">
                <a16:creationId xmlns:a16="http://schemas.microsoft.com/office/drawing/2014/main" id="{7FE6C350-5FC3-460E-A6FB-C6C840E5BD1F}"/>
              </a:ext>
            </a:extLst>
          </p:cNvPr>
          <p:cNvSpPr>
            <a:spLocks noGrp="1"/>
          </p:cNvSpPr>
          <p:nvPr>
            <p:ph idx="1"/>
          </p:nvPr>
        </p:nvSpPr>
        <p:spPr>
          <a:xfrm>
            <a:off x="1174473" y="1897811"/>
            <a:ext cx="10092044" cy="4511615"/>
          </a:xfrm>
        </p:spPr>
        <p:txBody>
          <a:bodyPr anchor="ctr">
            <a:normAutofit/>
          </a:bodyPr>
          <a:lstStyle/>
          <a:p>
            <a:pPr marL="0" indent="0">
              <a:buNone/>
            </a:pPr>
            <a:r>
              <a:rPr lang="en-US" sz="2000" dirty="0">
                <a:solidFill>
                  <a:schemeClr val="tx1"/>
                </a:solidFill>
              </a:rPr>
              <a:t>Create a </a:t>
            </a:r>
            <a:r>
              <a:rPr lang="en-US" sz="2000" b="1" i="1" dirty="0">
                <a:solidFill>
                  <a:schemeClr val="tx1"/>
                </a:solidFill>
              </a:rPr>
              <a:t>Google Slides</a:t>
            </a:r>
            <a:r>
              <a:rPr lang="en-US" sz="2000" dirty="0">
                <a:solidFill>
                  <a:schemeClr val="tx1"/>
                </a:solidFill>
              </a:rPr>
              <a:t> or </a:t>
            </a:r>
            <a:r>
              <a:rPr lang="en-US" sz="2000" b="1" i="1" dirty="0">
                <a:solidFill>
                  <a:schemeClr val="tx1"/>
                </a:solidFill>
              </a:rPr>
              <a:t>PPT</a:t>
            </a:r>
            <a:r>
              <a:rPr lang="en-US" sz="2000" dirty="0">
                <a:solidFill>
                  <a:schemeClr val="tx1"/>
                </a:solidFill>
              </a:rPr>
              <a:t> presentation. </a:t>
            </a:r>
          </a:p>
          <a:p>
            <a:pPr lvl="1">
              <a:buFont typeface="Arial" panose="020B0604020202020204" pitchFamily="34" charset="0"/>
              <a:buChar char="•"/>
            </a:pPr>
            <a:r>
              <a:rPr lang="en-US" sz="2000" dirty="0">
                <a:solidFill>
                  <a:schemeClr val="tx1"/>
                </a:solidFill>
              </a:rPr>
              <a:t>Create </a:t>
            </a:r>
            <a:r>
              <a:rPr lang="en-US" sz="2000" b="0" i="0" dirty="0">
                <a:solidFill>
                  <a:schemeClr val="tx1"/>
                </a:solidFill>
                <a:effectLst/>
              </a:rPr>
              <a:t>a </a:t>
            </a:r>
            <a:r>
              <a:rPr lang="en-US" sz="2000" b="1" i="1" dirty="0">
                <a:solidFill>
                  <a:schemeClr val="tx1"/>
                </a:solidFill>
                <a:effectLst/>
              </a:rPr>
              <a:t>Google Slides</a:t>
            </a:r>
            <a:r>
              <a:rPr lang="en-US" sz="2000" b="0" i="0" dirty="0">
                <a:solidFill>
                  <a:schemeClr val="tx1"/>
                </a:solidFill>
                <a:effectLst/>
              </a:rPr>
              <a:t> or </a:t>
            </a:r>
            <a:r>
              <a:rPr lang="en-US" sz="2000" b="1" i="1" dirty="0">
                <a:solidFill>
                  <a:schemeClr val="tx1"/>
                </a:solidFill>
                <a:effectLst/>
              </a:rPr>
              <a:t>PPT</a:t>
            </a:r>
            <a:r>
              <a:rPr lang="en-US" sz="2000" b="0" i="0" dirty="0">
                <a:solidFill>
                  <a:schemeClr val="tx1"/>
                </a:solidFill>
                <a:effectLst/>
              </a:rPr>
              <a:t> presentation that will take about 5 minutes to present as a group.</a:t>
            </a:r>
          </a:p>
          <a:p>
            <a:pPr lvl="1">
              <a:buFont typeface="Arial" panose="020B0604020202020204" pitchFamily="34" charset="0"/>
              <a:buChar char="•"/>
            </a:pPr>
            <a:r>
              <a:rPr lang="en-US" sz="2000" b="0" i="0" dirty="0">
                <a:solidFill>
                  <a:schemeClr val="tx1"/>
                </a:solidFill>
                <a:effectLst/>
              </a:rPr>
              <a:t>In your own words, explain the three different types of Services; IaaS, </a:t>
            </a:r>
            <a:r>
              <a:rPr lang="en-US" sz="2000" b="0" i="0" dirty="0" err="1">
                <a:solidFill>
                  <a:schemeClr val="tx1"/>
                </a:solidFill>
                <a:effectLst/>
              </a:rPr>
              <a:t>Paas</a:t>
            </a:r>
            <a:r>
              <a:rPr lang="en-US" sz="2000" b="0" i="0" dirty="0">
                <a:solidFill>
                  <a:schemeClr val="tx1"/>
                </a:solidFill>
                <a:effectLst/>
              </a:rPr>
              <a:t>, </a:t>
            </a:r>
            <a:r>
              <a:rPr lang="en-US" sz="2000" b="0" i="0" dirty="0" err="1">
                <a:solidFill>
                  <a:schemeClr val="tx1"/>
                </a:solidFill>
                <a:effectLst/>
              </a:rPr>
              <a:t>Saas</a:t>
            </a:r>
            <a:r>
              <a:rPr lang="en-US" sz="2000" b="0" i="0" dirty="0">
                <a:solidFill>
                  <a:schemeClr val="tx1"/>
                </a:solidFill>
                <a:effectLst/>
              </a:rPr>
              <a:t>.</a:t>
            </a:r>
          </a:p>
          <a:p>
            <a:pPr lvl="1">
              <a:buFont typeface="Arial" panose="020B0604020202020204" pitchFamily="34" charset="0"/>
              <a:buChar char="•"/>
            </a:pPr>
            <a:r>
              <a:rPr lang="en-US" sz="2000" b="0" i="0" dirty="0">
                <a:solidFill>
                  <a:schemeClr val="tx1"/>
                </a:solidFill>
                <a:effectLst/>
              </a:rPr>
              <a:t>Describe with detail </a:t>
            </a:r>
            <a:r>
              <a:rPr lang="en-US" sz="2000" dirty="0">
                <a:solidFill>
                  <a:schemeClr val="tx1"/>
                </a:solidFill>
              </a:rPr>
              <a:t>one </a:t>
            </a:r>
            <a:r>
              <a:rPr lang="en-US" sz="2000" b="0" i="0" dirty="0">
                <a:solidFill>
                  <a:schemeClr val="tx1"/>
                </a:solidFill>
                <a:effectLst/>
              </a:rPr>
              <a:t>hypothetical yet realistic</a:t>
            </a:r>
            <a:r>
              <a:rPr lang="en-US" sz="2000" dirty="0">
                <a:solidFill>
                  <a:schemeClr val="tx1"/>
                </a:solidFill>
              </a:rPr>
              <a:t> </a:t>
            </a:r>
            <a:r>
              <a:rPr lang="en-US" sz="2000" b="0" i="0" dirty="0">
                <a:solidFill>
                  <a:schemeClr val="tx1"/>
                </a:solidFill>
                <a:effectLst/>
              </a:rPr>
              <a:t>situation for </a:t>
            </a:r>
            <a:r>
              <a:rPr lang="en-US" sz="2000" b="0" i="0" u="sng" dirty="0">
                <a:solidFill>
                  <a:schemeClr val="tx1"/>
                </a:solidFill>
                <a:effectLst/>
              </a:rPr>
              <a:t>each </a:t>
            </a:r>
            <a:r>
              <a:rPr lang="en-US" sz="2000" b="0" i="0" dirty="0">
                <a:solidFill>
                  <a:schemeClr val="tx1"/>
                </a:solidFill>
                <a:effectLst/>
              </a:rPr>
              <a:t>type of service. </a:t>
            </a:r>
          </a:p>
          <a:p>
            <a:pPr lvl="2">
              <a:buFont typeface="Arial" panose="020B0604020202020204" pitchFamily="34" charset="0"/>
              <a:buChar char="•"/>
            </a:pPr>
            <a:r>
              <a:rPr lang="en-US" sz="1600" dirty="0">
                <a:solidFill>
                  <a:schemeClr val="tx1"/>
                </a:solidFill>
              </a:rPr>
              <a:t>“</a:t>
            </a:r>
            <a:r>
              <a:rPr lang="en-US" sz="1600" b="0" i="0" dirty="0">
                <a:solidFill>
                  <a:schemeClr val="tx1"/>
                </a:solidFill>
                <a:effectLst/>
              </a:rPr>
              <a:t>In what situation would a person or business use this type of service?”</a:t>
            </a:r>
          </a:p>
          <a:p>
            <a:pPr lvl="1">
              <a:buFont typeface="Arial" panose="020B0604020202020204" pitchFamily="34" charset="0"/>
              <a:buChar char="•"/>
            </a:pPr>
            <a:r>
              <a:rPr lang="en-US" sz="2000" b="0" i="0" dirty="0">
                <a:solidFill>
                  <a:schemeClr val="tx1"/>
                </a:solidFill>
                <a:effectLst/>
              </a:rPr>
              <a:t>Explain WHY that particular service would be best for that situation.</a:t>
            </a:r>
          </a:p>
          <a:p>
            <a:pPr lvl="1">
              <a:buFont typeface="Arial" panose="020B0604020202020204" pitchFamily="34" charset="0"/>
              <a:buChar char="•"/>
            </a:pPr>
            <a:r>
              <a:rPr lang="en-US" sz="2000" b="0" i="0" dirty="0">
                <a:solidFill>
                  <a:schemeClr val="tx1"/>
                </a:solidFill>
                <a:effectLst/>
              </a:rPr>
              <a:t>Explain which type of cloud (private, public, hybrid) would be best for that situation.</a:t>
            </a:r>
          </a:p>
          <a:p>
            <a:pPr lvl="1">
              <a:buFont typeface="Arial" panose="020B0604020202020204" pitchFamily="34" charset="0"/>
              <a:buChar char="•"/>
            </a:pPr>
            <a:r>
              <a:rPr lang="en-US" sz="2000" b="0" i="0" dirty="0">
                <a:solidFill>
                  <a:schemeClr val="tx1"/>
                </a:solidFill>
                <a:effectLst/>
              </a:rPr>
              <a:t>Identify a suite of products offered by Azure, AWS, GCP, etc., that would fall under the service and cloud type of each of your three use cases.</a:t>
            </a:r>
          </a:p>
          <a:p>
            <a:pPr lvl="1">
              <a:buFont typeface="Arial" panose="020B0604020202020204" pitchFamily="34" charset="0"/>
              <a:buChar char="•"/>
            </a:pPr>
            <a:r>
              <a:rPr lang="en-US" sz="2000" dirty="0">
                <a:solidFill>
                  <a:schemeClr val="tx1"/>
                </a:solidFill>
              </a:rPr>
              <a:t>Group members must present equal numbers of slides each.</a:t>
            </a:r>
          </a:p>
          <a:p>
            <a:pPr lvl="1">
              <a:buFont typeface="Arial" panose="020B0604020202020204" pitchFamily="34" charset="0"/>
              <a:buChar char="•"/>
            </a:pPr>
            <a:r>
              <a:rPr lang="en-US" sz="2000" dirty="0">
                <a:solidFill>
                  <a:schemeClr val="tx1"/>
                </a:solidFill>
              </a:rPr>
              <a:t>The above requirements need to be mentioned in the ppts so that I can review if needed.</a:t>
            </a:r>
          </a:p>
        </p:txBody>
      </p:sp>
    </p:spTree>
    <p:extLst>
      <p:ext uri="{BB962C8B-B14F-4D97-AF65-F5344CB8AC3E}">
        <p14:creationId xmlns:p14="http://schemas.microsoft.com/office/powerpoint/2010/main" val="299795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85729" y="0"/>
            <a:ext cx="8399391" cy="4953000"/>
          </a:xfrm>
        </p:spPr>
        <p:txBody>
          <a:bodyPr anchor="ctr">
            <a:normAutofit/>
          </a:bodyPr>
          <a:lstStyle/>
          <a:p>
            <a:pPr lvl="0"/>
            <a:r>
              <a:rPr lang="en-US" sz="4400" i="1" dirty="0">
                <a:solidFill>
                  <a:srgbClr val="FFFFFF"/>
                </a:solidFill>
              </a:rPr>
              <a:t>Cloud computing is the delivery of computing services over the Internet from a remote location (“the cloud”) to offer faster innovation, flexible resources, and scalability.</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1999" cy="1905000"/>
          </a:xfrm>
        </p:spPr>
        <p:txBody>
          <a:bodyPr anchor="ctr">
            <a:normAutofit/>
          </a:bodyPr>
          <a:lstStyle/>
          <a:p>
            <a:pPr algn="ctr"/>
            <a:r>
              <a:rPr lang="en-US" sz="1400" dirty="0">
                <a:hlinkClick r:id="rId2"/>
              </a:rPr>
              <a:t>https://azure.microsoft.com/en-us/overview/what-is-cloud-computing/</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6FAB-76C7-4905-9BD1-544301EA935A}"/>
              </a:ext>
            </a:extLst>
          </p:cNvPr>
          <p:cNvSpPr>
            <a:spLocks noGrp="1"/>
          </p:cNvSpPr>
          <p:nvPr>
            <p:ph type="title"/>
          </p:nvPr>
        </p:nvSpPr>
        <p:spPr/>
        <p:txBody>
          <a:bodyPr>
            <a:normAutofit/>
          </a:bodyPr>
          <a:lstStyle/>
          <a:p>
            <a:r>
              <a:rPr lang="en-US" dirty="0">
                <a:solidFill>
                  <a:schemeClr val="tx1"/>
                </a:solidFill>
              </a:rPr>
              <a:t>Cloud Computing – Benefits</a:t>
            </a:r>
            <a:br>
              <a:rPr lang="en-US" dirty="0"/>
            </a:br>
            <a:r>
              <a:rPr lang="en-US" sz="1400" dirty="0">
                <a:hlinkClick r:id="rId2"/>
              </a:rPr>
              <a:t>https://azure.microsoft.com/en-us/overview/what-is-cloud-computing/#benefits</a:t>
            </a:r>
            <a:endParaRPr lang="en-US" dirty="0"/>
          </a:p>
        </p:txBody>
      </p:sp>
      <p:sp>
        <p:nvSpPr>
          <p:cNvPr id="3" name="Content Placeholder 2">
            <a:extLst>
              <a:ext uri="{FF2B5EF4-FFF2-40B4-BE49-F238E27FC236}">
                <a16:creationId xmlns:a16="http://schemas.microsoft.com/office/drawing/2014/main" id="{E62BDC3F-D106-43D9-B494-A93AF3277986}"/>
              </a:ext>
            </a:extLst>
          </p:cNvPr>
          <p:cNvSpPr>
            <a:spLocks noGrp="1"/>
          </p:cNvSpPr>
          <p:nvPr>
            <p:ph idx="1"/>
          </p:nvPr>
        </p:nvSpPr>
        <p:spPr>
          <a:xfrm>
            <a:off x="1097280" y="1890793"/>
            <a:ext cx="10035540" cy="4522707"/>
          </a:xfrm>
        </p:spPr>
        <p:txBody>
          <a:bodyPr anchor="ctr">
            <a:normAutofit/>
          </a:bodyPr>
          <a:lstStyle/>
          <a:p>
            <a:pPr marL="0" indent="0" algn="ctr">
              <a:buNone/>
            </a:pPr>
            <a:r>
              <a:rPr lang="en-US" sz="2800" u="sng" dirty="0">
                <a:solidFill>
                  <a:schemeClr val="tx1"/>
                </a:solidFill>
              </a:rPr>
              <a:t>Three reasons why Cloud Computing is beneficial for businesses.</a:t>
            </a:r>
          </a:p>
          <a:p>
            <a:pPr lvl="1">
              <a:buFont typeface="Arial" panose="020B0604020202020204" pitchFamily="34" charset="0"/>
              <a:buChar char="•"/>
            </a:pPr>
            <a:r>
              <a:rPr lang="en-US" sz="2200" u="sng" dirty="0">
                <a:solidFill>
                  <a:schemeClr val="tx1"/>
                </a:solidFill>
              </a:rPr>
              <a:t>Cost</a:t>
            </a:r>
            <a:r>
              <a:rPr lang="en-US" sz="2200" dirty="0">
                <a:solidFill>
                  <a:schemeClr val="tx1"/>
                </a:solidFill>
              </a:rPr>
              <a:t> - Eliminate the expense of hardware and software, the inefficiencies of setting up data centers, electricity payments for power and cooling, and the hiring of additional IT experts for managing infrastructure. IT teams can be more productive while achieving more important business goals.</a:t>
            </a:r>
          </a:p>
          <a:p>
            <a:pPr lvl="1">
              <a:buFont typeface="Arial" panose="020B0604020202020204" pitchFamily="34" charset="0"/>
              <a:buChar char="•"/>
            </a:pPr>
            <a:r>
              <a:rPr lang="en-US" sz="2200" u="sng" dirty="0">
                <a:solidFill>
                  <a:schemeClr val="tx1"/>
                </a:solidFill>
              </a:rPr>
              <a:t>Global </a:t>
            </a:r>
            <a:r>
              <a:rPr lang="en-US" sz="2200" b="1" i="1" u="sng" dirty="0">
                <a:solidFill>
                  <a:schemeClr val="tx1"/>
                </a:solidFill>
              </a:rPr>
              <a:t>Scaling</a:t>
            </a:r>
            <a:r>
              <a:rPr lang="en-US" sz="2200" u="sng" dirty="0">
                <a:solidFill>
                  <a:schemeClr val="tx1"/>
                </a:solidFill>
              </a:rPr>
              <a:t> and Speed</a:t>
            </a:r>
            <a:r>
              <a:rPr lang="en-US" sz="2200" dirty="0">
                <a:solidFill>
                  <a:schemeClr val="tx1"/>
                </a:solidFill>
              </a:rPr>
              <a:t> – Reduce latency by running on a network of secure, updated datacenters that can be scaled elastically. This means applying more (or less) computing power, storage, or bandwidth right when it’s needed, with just a few mouse clicks or even automatically.</a:t>
            </a:r>
          </a:p>
          <a:p>
            <a:pPr lvl="1">
              <a:buFont typeface="Arial" panose="020B0604020202020204" pitchFamily="34" charset="0"/>
              <a:buChar char="•"/>
            </a:pPr>
            <a:r>
              <a:rPr lang="en-US" sz="2200" u="sng" dirty="0">
                <a:solidFill>
                  <a:schemeClr val="tx1"/>
                </a:solidFill>
              </a:rPr>
              <a:t>Security</a:t>
            </a:r>
            <a:r>
              <a:rPr lang="en-US" sz="2200" dirty="0">
                <a:solidFill>
                  <a:schemeClr val="tx1"/>
                </a:solidFill>
              </a:rPr>
              <a:t> – Gain access to the most robust security possible, helping protect your data, apps, and infrastructure from threats.</a:t>
            </a:r>
          </a:p>
        </p:txBody>
      </p:sp>
    </p:spTree>
    <p:extLst>
      <p:ext uri="{BB962C8B-B14F-4D97-AF65-F5344CB8AC3E}">
        <p14:creationId xmlns:p14="http://schemas.microsoft.com/office/powerpoint/2010/main" val="41416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B15E-F5B9-436E-A9AD-1CC48E179F19}"/>
              </a:ext>
            </a:extLst>
          </p:cNvPr>
          <p:cNvSpPr>
            <a:spLocks noGrp="1"/>
          </p:cNvSpPr>
          <p:nvPr>
            <p:ph type="title"/>
          </p:nvPr>
        </p:nvSpPr>
        <p:spPr/>
        <p:txBody>
          <a:bodyPr>
            <a:normAutofit/>
          </a:bodyPr>
          <a:lstStyle/>
          <a:p>
            <a:r>
              <a:rPr lang="en-US" dirty="0">
                <a:solidFill>
                  <a:schemeClr val="tx1"/>
                </a:solidFill>
              </a:rPr>
              <a:t>Scaling – Types</a:t>
            </a:r>
            <a:br>
              <a:rPr lang="en-US" dirty="0"/>
            </a:br>
            <a:r>
              <a:rPr lang="en-US" sz="1400" dirty="0">
                <a:hlinkClick r:id="rId2"/>
              </a:rPr>
              <a:t>https://simplicable.com/new/cloud-scaling</a:t>
            </a:r>
            <a:endParaRPr lang="en-US" dirty="0"/>
          </a:p>
        </p:txBody>
      </p:sp>
      <p:graphicFrame>
        <p:nvGraphicFramePr>
          <p:cNvPr id="4" name="Table 4">
            <a:extLst>
              <a:ext uri="{FF2B5EF4-FFF2-40B4-BE49-F238E27FC236}">
                <a16:creationId xmlns:a16="http://schemas.microsoft.com/office/drawing/2014/main" id="{55F134DE-A265-464E-9FBE-9B6397A174D9}"/>
              </a:ext>
            </a:extLst>
          </p:cNvPr>
          <p:cNvGraphicFramePr>
            <a:graphicFrameLocks noGrp="1"/>
          </p:cNvGraphicFramePr>
          <p:nvPr>
            <p:extLst>
              <p:ext uri="{D42A27DB-BD31-4B8C-83A1-F6EECF244321}">
                <p14:modId xmlns:p14="http://schemas.microsoft.com/office/powerpoint/2010/main" val="3473139015"/>
              </p:ext>
            </p:extLst>
          </p:nvPr>
        </p:nvGraphicFramePr>
        <p:xfrm>
          <a:off x="1161690" y="2267180"/>
          <a:ext cx="10058400" cy="3535680"/>
        </p:xfrm>
        <a:graphic>
          <a:graphicData uri="http://schemas.openxmlformats.org/drawingml/2006/table">
            <a:tbl>
              <a:tblPr firstRow="1" bandRow="1">
                <a:tableStyleId>{5C22544A-7EE6-4342-B048-85BDC9FD1C3A}</a:tableStyleId>
              </a:tblPr>
              <a:tblGrid>
                <a:gridCol w="3216317">
                  <a:extLst>
                    <a:ext uri="{9D8B030D-6E8A-4147-A177-3AD203B41FA5}">
                      <a16:colId xmlns:a16="http://schemas.microsoft.com/office/drawing/2014/main" val="3697024208"/>
                    </a:ext>
                  </a:extLst>
                </a:gridCol>
                <a:gridCol w="6842083">
                  <a:extLst>
                    <a:ext uri="{9D8B030D-6E8A-4147-A177-3AD203B41FA5}">
                      <a16:colId xmlns:a16="http://schemas.microsoft.com/office/drawing/2014/main" val="3442869753"/>
                    </a:ext>
                  </a:extLst>
                </a:gridCol>
              </a:tblGrid>
              <a:tr h="370840">
                <a:tc>
                  <a:txBody>
                    <a:bodyPr/>
                    <a:lstStyle/>
                    <a:p>
                      <a:pPr algn="ctr"/>
                      <a:r>
                        <a:rPr lang="en-US" sz="4000" dirty="0"/>
                        <a:t>Category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4000" dirty="0"/>
                        <a:t>Explanation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771673509"/>
                  </a:ext>
                </a:extLst>
              </a:tr>
              <a:tr h="370840">
                <a:tc>
                  <a:txBody>
                    <a:bodyPr/>
                    <a:lstStyle/>
                    <a:p>
                      <a:pPr algn="ctr"/>
                      <a:r>
                        <a:rPr lang="en-US" sz="2800" dirty="0">
                          <a:solidFill>
                            <a:schemeClr val="tx1"/>
                          </a:solidFill>
                        </a:rPr>
                        <a:t>Cloud Scaling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800" dirty="0">
                          <a:solidFill>
                            <a:schemeClr val="tx1"/>
                          </a:solidFill>
                        </a:rPr>
                        <a:t>Allocating cloud computing resources (and paying for them) as you need them.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0313015"/>
                  </a:ext>
                </a:extLst>
              </a:tr>
              <a:tr h="370840">
                <a:tc>
                  <a:txBody>
                    <a:bodyPr/>
                    <a:lstStyle/>
                    <a:p>
                      <a:pPr algn="ctr"/>
                      <a:r>
                        <a:rPr lang="en-US" sz="2800" dirty="0">
                          <a:solidFill>
                            <a:schemeClr val="tx1"/>
                          </a:solidFill>
                        </a:rPr>
                        <a:t>Vertical Scaling </a:t>
                      </a:r>
                    </a:p>
                    <a:p>
                      <a:pPr algn="ctr"/>
                      <a:r>
                        <a:rPr lang="en-US" sz="2800" dirty="0">
                          <a:solidFill>
                            <a:schemeClr val="tx1"/>
                          </a:solidFill>
                        </a:rPr>
                        <a:t>(Up or Down)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800" dirty="0">
                          <a:solidFill>
                            <a:schemeClr val="tx1"/>
                          </a:solidFill>
                        </a:rPr>
                        <a:t>Moving to a larger or smaller instance or upgrading/downgrading your resources.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67643358"/>
                  </a:ext>
                </a:extLst>
              </a:tr>
              <a:tr h="370840">
                <a:tc>
                  <a:txBody>
                    <a:bodyPr/>
                    <a:lstStyle/>
                    <a:p>
                      <a:pPr algn="ctr"/>
                      <a:r>
                        <a:rPr lang="en-US" sz="2800" dirty="0">
                          <a:solidFill>
                            <a:schemeClr val="tx1"/>
                          </a:solidFill>
                        </a:rPr>
                        <a:t>Horizontal Scaling </a:t>
                      </a:r>
                    </a:p>
                    <a:p>
                      <a:pPr algn="ctr"/>
                      <a:r>
                        <a:rPr lang="en-US" sz="2800" dirty="0">
                          <a:solidFill>
                            <a:schemeClr val="tx1"/>
                          </a:solidFill>
                        </a:rPr>
                        <a:t>(In or Out)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800" dirty="0">
                          <a:solidFill>
                            <a:schemeClr val="tx1"/>
                          </a:solidFill>
                        </a:rPr>
                        <a:t>Adding or removing instances to a service, system, or application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748351702"/>
                  </a:ext>
                </a:extLst>
              </a:tr>
            </a:tbl>
          </a:graphicData>
        </a:graphic>
      </p:graphicFrame>
    </p:spTree>
    <p:extLst>
      <p:ext uri="{BB962C8B-B14F-4D97-AF65-F5344CB8AC3E}">
        <p14:creationId xmlns:p14="http://schemas.microsoft.com/office/powerpoint/2010/main" val="146222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709A-294D-4C0F-8482-FAFCBCDBFC46}"/>
              </a:ext>
            </a:extLst>
          </p:cNvPr>
          <p:cNvSpPr>
            <a:spLocks noGrp="1"/>
          </p:cNvSpPr>
          <p:nvPr>
            <p:ph type="title"/>
          </p:nvPr>
        </p:nvSpPr>
        <p:spPr/>
        <p:txBody>
          <a:bodyPr>
            <a:normAutofit/>
          </a:bodyPr>
          <a:lstStyle/>
          <a:p>
            <a:r>
              <a:rPr lang="en-US" dirty="0">
                <a:solidFill>
                  <a:schemeClr val="tx1"/>
                </a:solidFill>
              </a:rPr>
              <a:t>Important Terms</a:t>
            </a:r>
            <a:br>
              <a:rPr lang="en-US" dirty="0">
                <a:solidFill>
                  <a:schemeClr val="tx1"/>
                </a:solidFill>
              </a:rPr>
            </a:br>
            <a:r>
              <a:rPr lang="en-US" sz="1400" dirty="0">
                <a:hlinkClick r:id="rId2"/>
              </a:rPr>
              <a:t>https://en.wikipedia.org/wiki/Service-level_agreement</a:t>
            </a:r>
            <a:br>
              <a:rPr lang="en-US" sz="1400" dirty="0"/>
            </a:br>
            <a:r>
              <a:rPr lang="en-US" sz="1400" dirty="0">
                <a:hlinkClick r:id="rId3"/>
              </a:rPr>
              <a:t>https://cloud.google.com/docs/geography-and-regions</a:t>
            </a:r>
            <a:endParaRPr lang="en-US" dirty="0"/>
          </a:p>
        </p:txBody>
      </p:sp>
      <p:graphicFrame>
        <p:nvGraphicFramePr>
          <p:cNvPr id="4" name="Table 4">
            <a:extLst>
              <a:ext uri="{FF2B5EF4-FFF2-40B4-BE49-F238E27FC236}">
                <a16:creationId xmlns:a16="http://schemas.microsoft.com/office/drawing/2014/main" id="{2DF59106-B336-44D7-BCA9-68A44B1B48B9}"/>
              </a:ext>
            </a:extLst>
          </p:cNvPr>
          <p:cNvGraphicFramePr>
            <a:graphicFrameLocks noGrp="1"/>
          </p:cNvGraphicFramePr>
          <p:nvPr>
            <p:extLst>
              <p:ext uri="{D42A27DB-BD31-4B8C-83A1-F6EECF244321}">
                <p14:modId xmlns:p14="http://schemas.microsoft.com/office/powerpoint/2010/main" val="2888526650"/>
              </p:ext>
            </p:extLst>
          </p:nvPr>
        </p:nvGraphicFramePr>
        <p:xfrm>
          <a:off x="1277262" y="2319149"/>
          <a:ext cx="9811110" cy="3901440"/>
        </p:xfrm>
        <a:graphic>
          <a:graphicData uri="http://schemas.openxmlformats.org/drawingml/2006/table">
            <a:tbl>
              <a:tblPr firstRow="1" bandRow="1">
                <a:tableStyleId>{5C22544A-7EE6-4342-B048-85BDC9FD1C3A}</a:tableStyleId>
              </a:tblPr>
              <a:tblGrid>
                <a:gridCol w="2146321">
                  <a:extLst>
                    <a:ext uri="{9D8B030D-6E8A-4147-A177-3AD203B41FA5}">
                      <a16:colId xmlns:a16="http://schemas.microsoft.com/office/drawing/2014/main" val="850112955"/>
                    </a:ext>
                  </a:extLst>
                </a:gridCol>
                <a:gridCol w="7664789">
                  <a:extLst>
                    <a:ext uri="{9D8B030D-6E8A-4147-A177-3AD203B41FA5}">
                      <a16:colId xmlns:a16="http://schemas.microsoft.com/office/drawing/2014/main" val="1226625722"/>
                    </a:ext>
                  </a:extLst>
                </a:gridCol>
              </a:tblGrid>
              <a:tr h="370840">
                <a:tc>
                  <a:txBody>
                    <a:bodyPr/>
                    <a:lstStyle/>
                    <a:p>
                      <a:pPr algn="ctr"/>
                      <a:r>
                        <a:rPr lang="en-US" sz="3200" dirty="0"/>
                        <a:t>Term</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3200" dirty="0"/>
                        <a:t>Definition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726762325"/>
                  </a:ext>
                </a:extLst>
              </a:tr>
              <a:tr h="370840">
                <a:tc>
                  <a:txBody>
                    <a:bodyPr/>
                    <a:lstStyle/>
                    <a:p>
                      <a:r>
                        <a:rPr lang="en-US" sz="2000" dirty="0">
                          <a:hlinkClick r:id="rId4"/>
                        </a:rPr>
                        <a:t>SLA </a:t>
                      </a:r>
                    </a:p>
                    <a:p>
                      <a:r>
                        <a:rPr lang="en-US" sz="2000" dirty="0">
                          <a:hlinkClick r:id="rId4"/>
                        </a:rPr>
                        <a:t>(Service Level Agreement)</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A commitment between a service provider and a client about the quality and availability of service and the responsibilities of each party.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916525926"/>
                  </a:ext>
                </a:extLst>
              </a:tr>
              <a:tr h="370840">
                <a:tc>
                  <a:txBody>
                    <a:bodyPr/>
                    <a:lstStyle/>
                    <a:p>
                      <a:r>
                        <a:rPr lang="en-US" sz="2000" dirty="0">
                          <a:hlinkClick r:id="rId3"/>
                        </a:rPr>
                        <a:t>Regions</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Independent geographic areas that consist of Accessibility Zones. Locations within regions usually have minimum round-trip network latencies.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93010001"/>
                  </a:ext>
                </a:extLst>
              </a:tr>
              <a:tr h="370840">
                <a:tc>
                  <a:txBody>
                    <a:bodyPr/>
                    <a:lstStyle/>
                    <a:p>
                      <a:r>
                        <a:rPr lang="en-US" sz="2000" dirty="0"/>
                        <a:t>Accessibility Zone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t>A deployment area for cloud resources within a region. Zones should be considered a single failure domain within a region. Applications should be deployed across multiple zones in a region to have higher availability.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380747150"/>
                  </a:ext>
                </a:extLst>
              </a:tr>
            </a:tbl>
          </a:graphicData>
        </a:graphic>
      </p:graphicFrame>
    </p:spTree>
    <p:extLst>
      <p:ext uri="{BB962C8B-B14F-4D97-AF65-F5344CB8AC3E}">
        <p14:creationId xmlns:p14="http://schemas.microsoft.com/office/powerpoint/2010/main" val="261206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9103-67DC-4CDE-863B-B524C6042C1B}"/>
              </a:ext>
            </a:extLst>
          </p:cNvPr>
          <p:cNvSpPr>
            <a:spLocks noGrp="1"/>
          </p:cNvSpPr>
          <p:nvPr>
            <p:ph type="title"/>
          </p:nvPr>
        </p:nvSpPr>
        <p:spPr/>
        <p:txBody>
          <a:bodyPr>
            <a:normAutofit/>
          </a:bodyPr>
          <a:lstStyle/>
          <a:p>
            <a:r>
              <a:rPr lang="en-US" dirty="0">
                <a:solidFill>
                  <a:schemeClr val="tx1"/>
                </a:solidFill>
              </a:rPr>
              <a:t>Cloud Computing – Types</a:t>
            </a:r>
            <a:br>
              <a:rPr lang="en-US" dirty="0"/>
            </a:br>
            <a:r>
              <a:rPr lang="en-US" sz="1400" dirty="0">
                <a:hlinkClick r:id="rId2"/>
              </a:rPr>
              <a:t>https://azure.microsoft.com/en-us/overview/what-is-cloud-computing/#cloud-deployment-types</a:t>
            </a:r>
            <a:endParaRPr lang="en-US" dirty="0"/>
          </a:p>
        </p:txBody>
      </p:sp>
      <p:graphicFrame>
        <p:nvGraphicFramePr>
          <p:cNvPr id="4" name="Table 4">
            <a:extLst>
              <a:ext uri="{FF2B5EF4-FFF2-40B4-BE49-F238E27FC236}">
                <a16:creationId xmlns:a16="http://schemas.microsoft.com/office/drawing/2014/main" id="{38196CC5-8B87-400D-A271-26B4C9CB28A1}"/>
              </a:ext>
            </a:extLst>
          </p:cNvPr>
          <p:cNvGraphicFramePr>
            <a:graphicFrameLocks noGrp="1"/>
          </p:cNvGraphicFramePr>
          <p:nvPr>
            <p:extLst>
              <p:ext uri="{D42A27DB-BD31-4B8C-83A1-F6EECF244321}">
                <p14:modId xmlns:p14="http://schemas.microsoft.com/office/powerpoint/2010/main" val="437020022"/>
              </p:ext>
            </p:extLst>
          </p:nvPr>
        </p:nvGraphicFramePr>
        <p:xfrm>
          <a:off x="1052795" y="2082879"/>
          <a:ext cx="10194807" cy="3931920"/>
        </p:xfrm>
        <a:graphic>
          <a:graphicData uri="http://schemas.openxmlformats.org/drawingml/2006/table">
            <a:tbl>
              <a:tblPr firstRow="1" bandRow="1">
                <a:tableStyleId>{5C22544A-7EE6-4342-B048-85BDC9FD1C3A}</a:tableStyleId>
              </a:tblPr>
              <a:tblGrid>
                <a:gridCol w="3398269">
                  <a:extLst>
                    <a:ext uri="{9D8B030D-6E8A-4147-A177-3AD203B41FA5}">
                      <a16:colId xmlns:a16="http://schemas.microsoft.com/office/drawing/2014/main" val="3101877290"/>
                    </a:ext>
                  </a:extLst>
                </a:gridCol>
                <a:gridCol w="3398269">
                  <a:extLst>
                    <a:ext uri="{9D8B030D-6E8A-4147-A177-3AD203B41FA5}">
                      <a16:colId xmlns:a16="http://schemas.microsoft.com/office/drawing/2014/main" val="540179596"/>
                    </a:ext>
                  </a:extLst>
                </a:gridCol>
                <a:gridCol w="3398269">
                  <a:extLst>
                    <a:ext uri="{9D8B030D-6E8A-4147-A177-3AD203B41FA5}">
                      <a16:colId xmlns:a16="http://schemas.microsoft.com/office/drawing/2014/main" val="838895108"/>
                    </a:ext>
                  </a:extLst>
                </a:gridCol>
              </a:tblGrid>
              <a:tr h="370840">
                <a:tc>
                  <a:txBody>
                    <a:bodyPr/>
                    <a:lstStyle/>
                    <a:p>
                      <a:pPr algn="ctr"/>
                      <a:r>
                        <a:rPr lang="en-US" sz="3000" dirty="0"/>
                        <a:t>Public Cloud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3000" dirty="0"/>
                        <a:t>Private Cloud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3000" dirty="0"/>
                        <a:t>Hybrid Cloud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95026678"/>
                  </a:ext>
                </a:extLst>
              </a:tr>
              <a:tr h="370840">
                <a:tc>
                  <a:txBody>
                    <a:bodyPr/>
                    <a:lstStyle/>
                    <a:p>
                      <a:pPr marL="285750" indent="-285750">
                        <a:buFont typeface="Arial" panose="020B0604020202020204" pitchFamily="34" charset="0"/>
                        <a:buChar char="•"/>
                      </a:pPr>
                      <a:r>
                        <a:rPr lang="en-US" sz="1800" dirty="0"/>
                        <a:t>Owned and operated by third-party cloud service providers. </a:t>
                      </a:r>
                    </a:p>
                    <a:p>
                      <a:pPr marL="285750" indent="-285750">
                        <a:buFont typeface="Arial" panose="020B0604020202020204" pitchFamily="34" charset="0"/>
                        <a:buChar char="•"/>
                      </a:pPr>
                      <a:r>
                        <a:rPr lang="en-US" sz="1800" dirty="0">
                          <a:hlinkClick r:id="rId3"/>
                        </a:rPr>
                        <a:t>Microsoft Azure</a:t>
                      </a:r>
                      <a:r>
                        <a:rPr lang="en-US" sz="1800" dirty="0"/>
                        <a:t>, </a:t>
                      </a:r>
                      <a:r>
                        <a:rPr lang="en-US" sz="1800" dirty="0">
                          <a:hlinkClick r:id="rId4"/>
                        </a:rPr>
                        <a:t>AWS</a:t>
                      </a:r>
                      <a:r>
                        <a:rPr lang="en-US" sz="1800" dirty="0"/>
                        <a:t>*, and </a:t>
                      </a:r>
                      <a:r>
                        <a:rPr lang="en-US" sz="1800" dirty="0">
                          <a:hlinkClick r:id="rId5"/>
                        </a:rPr>
                        <a:t>GCP</a:t>
                      </a:r>
                      <a:r>
                        <a:rPr lang="en-US" sz="1800" dirty="0"/>
                        <a:t>** are public cloud services. </a:t>
                      </a:r>
                    </a:p>
                    <a:p>
                      <a:pPr marL="285750" indent="-285750">
                        <a:buFont typeface="Arial" panose="020B0604020202020204" pitchFamily="34" charset="0"/>
                        <a:buChar char="•"/>
                      </a:pPr>
                      <a:r>
                        <a:rPr lang="en-US" sz="1800" dirty="0"/>
                        <a:t>All hardware, software, etc, is owned and managed by the cloud provider. </a:t>
                      </a:r>
                    </a:p>
                    <a:p>
                      <a:pPr marL="285750" indent="-285750">
                        <a:buFont typeface="Arial" panose="020B0604020202020204" pitchFamily="34" charset="0"/>
                        <a:buChar char="•"/>
                      </a:pPr>
                      <a:r>
                        <a:rPr lang="en-US" sz="1800" dirty="0"/>
                        <a:t>Clients access these services and manage their accounts using a web browser.</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t>Used exclusively by a single </a:t>
                      </a:r>
                      <a:r>
                        <a:rPr lang="en-US" sz="1800" dirty="0">
                          <a:solidFill>
                            <a:schemeClr val="tx1"/>
                          </a:solidFill>
                        </a:rPr>
                        <a:t>organization.</a:t>
                      </a:r>
                    </a:p>
                    <a:p>
                      <a:pPr marL="285750" indent="-285750">
                        <a:buFont typeface="Arial" panose="020B0604020202020204" pitchFamily="34" charset="0"/>
                        <a:buChar char="•"/>
                      </a:pPr>
                      <a:r>
                        <a:rPr lang="en-US" sz="1800" dirty="0">
                          <a:solidFill>
                            <a:schemeClr val="tx1"/>
                          </a:solidFill>
                        </a:rPr>
                        <a:t>Can be physically located at the company’s on-site datacenter.</a:t>
                      </a:r>
                    </a:p>
                    <a:p>
                      <a:pPr marL="285750" indent="-285750">
                        <a:buFont typeface="Arial" panose="020B0604020202020204" pitchFamily="34" charset="0"/>
                        <a:buChar char="•"/>
                      </a:pPr>
                      <a:r>
                        <a:rPr lang="en-US" sz="1800" dirty="0">
                          <a:solidFill>
                            <a:schemeClr val="tx1"/>
                          </a:solidFill>
                        </a:rPr>
                        <a:t>Some companies also contract to third-party service providers to host their private cloud off-site. </a:t>
                      </a:r>
                    </a:p>
                    <a:p>
                      <a:pPr marL="285750" indent="-285750">
                        <a:buFont typeface="Arial" panose="020B0604020202020204" pitchFamily="34" charset="0"/>
                        <a:buChar char="•"/>
                      </a:pPr>
                      <a:r>
                        <a:rPr lang="en-US" sz="1800" dirty="0">
                          <a:solidFill>
                            <a:schemeClr val="tx1"/>
                          </a:solidFill>
                        </a:rPr>
                        <a:t>Services and infrastructure are maintained on a private </a:t>
                      </a:r>
                      <a:r>
                        <a:rPr lang="en-US" sz="1800" dirty="0"/>
                        <a:t>network.</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342900" indent="-342900">
                        <a:buFont typeface="Arial" panose="020B0604020202020204" pitchFamily="34" charset="0"/>
                        <a:buChar char="•"/>
                      </a:pPr>
                      <a:r>
                        <a:rPr lang="en-US" sz="1800" dirty="0"/>
                        <a:t>Public, private and/or on-site clouds combined. </a:t>
                      </a:r>
                    </a:p>
                    <a:p>
                      <a:pPr marL="342900" indent="-342900">
                        <a:buFont typeface="Arial" panose="020B0604020202020204" pitchFamily="34" charset="0"/>
                        <a:buChar char="•"/>
                      </a:pPr>
                      <a:r>
                        <a:rPr lang="en-US" sz="1800" dirty="0"/>
                        <a:t>Bound together by technology that allows data and applications to be shared between them. </a:t>
                      </a:r>
                    </a:p>
                    <a:p>
                      <a:pPr marL="342900" indent="-342900">
                        <a:buFont typeface="Arial" panose="020B0604020202020204" pitchFamily="34" charset="0"/>
                        <a:buChar char="•"/>
                      </a:pPr>
                      <a:r>
                        <a:rPr lang="en-US" sz="1800" dirty="0"/>
                        <a:t>Gives businesses greater flexibility, more deployment options, and helps optimize existing infrastructure, security, and compliance.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48330798"/>
                  </a:ext>
                </a:extLst>
              </a:tr>
            </a:tbl>
          </a:graphicData>
        </a:graphic>
      </p:graphicFrame>
      <p:sp>
        <p:nvSpPr>
          <p:cNvPr id="7" name="TextBox 6">
            <a:extLst>
              <a:ext uri="{FF2B5EF4-FFF2-40B4-BE49-F238E27FC236}">
                <a16:creationId xmlns:a16="http://schemas.microsoft.com/office/drawing/2014/main" id="{6AADB06C-8411-4CE7-B51E-88344D0E5128}"/>
              </a:ext>
            </a:extLst>
          </p:cNvPr>
          <p:cNvSpPr txBox="1"/>
          <p:nvPr/>
        </p:nvSpPr>
        <p:spPr>
          <a:xfrm>
            <a:off x="10289772" y="6396335"/>
            <a:ext cx="1870365" cy="461665"/>
          </a:xfrm>
          <a:prstGeom prst="rect">
            <a:avLst/>
          </a:prstGeom>
          <a:noFill/>
        </p:spPr>
        <p:txBody>
          <a:bodyPr wrap="square" rtlCol="0">
            <a:spAutoFit/>
          </a:bodyPr>
          <a:lstStyle/>
          <a:p>
            <a:pPr algn="r"/>
            <a:r>
              <a:rPr lang="en-US" sz="1200" dirty="0">
                <a:highlight>
                  <a:srgbClr val="FFFF00"/>
                </a:highlight>
              </a:rPr>
              <a:t>*Amazon Web Services</a:t>
            </a:r>
          </a:p>
          <a:p>
            <a:pPr algn="r"/>
            <a:r>
              <a:rPr lang="en-US" sz="1200" dirty="0">
                <a:highlight>
                  <a:srgbClr val="FFFF00"/>
                </a:highlight>
              </a:rPr>
              <a:t>**Google Cloud Platform</a:t>
            </a:r>
          </a:p>
        </p:txBody>
      </p:sp>
    </p:spTree>
    <p:extLst>
      <p:ext uri="{BB962C8B-B14F-4D97-AF65-F5344CB8AC3E}">
        <p14:creationId xmlns:p14="http://schemas.microsoft.com/office/powerpoint/2010/main" val="95747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9B3E4-9294-4E41-B153-FAE3BAE1432B}"/>
              </a:ext>
            </a:extLst>
          </p:cNvPr>
          <p:cNvSpPr>
            <a:spLocks noGrp="1"/>
          </p:cNvSpPr>
          <p:nvPr>
            <p:ph idx="1"/>
          </p:nvPr>
        </p:nvSpPr>
        <p:spPr>
          <a:xfrm>
            <a:off x="1096963" y="1885951"/>
            <a:ext cx="5599430" cy="4529138"/>
          </a:xfrm>
        </p:spPr>
        <p:txBody>
          <a:bodyPr anchor="ctr">
            <a:normAutofit/>
          </a:bodyPr>
          <a:lstStyle/>
          <a:p>
            <a:r>
              <a:rPr lang="en-US" sz="2400" dirty="0">
                <a:solidFill>
                  <a:schemeClr val="tx1"/>
                </a:solidFill>
              </a:rPr>
              <a:t>Most cloud computing services fall into three broad categories:</a:t>
            </a:r>
          </a:p>
          <a:p>
            <a:pPr lvl="1">
              <a:buFont typeface="Arial" panose="020B0604020202020204" pitchFamily="34" charset="0"/>
              <a:buChar char="•"/>
            </a:pPr>
            <a:r>
              <a:rPr lang="en-US" sz="2400" dirty="0">
                <a:solidFill>
                  <a:schemeClr val="tx1"/>
                </a:solidFill>
              </a:rPr>
              <a:t>Infrastructure as a Service (IaaS) </a:t>
            </a:r>
          </a:p>
          <a:p>
            <a:pPr lvl="1">
              <a:buFont typeface="Arial" panose="020B0604020202020204" pitchFamily="34" charset="0"/>
              <a:buChar char="•"/>
            </a:pPr>
            <a:r>
              <a:rPr lang="en-US" sz="2400" dirty="0">
                <a:solidFill>
                  <a:schemeClr val="tx1"/>
                </a:solidFill>
              </a:rPr>
              <a:t>Platform as a Service (PaaS)</a:t>
            </a:r>
          </a:p>
          <a:p>
            <a:pPr lvl="1">
              <a:buFont typeface="Arial" panose="020B0604020202020204" pitchFamily="34" charset="0"/>
              <a:buChar char="•"/>
            </a:pPr>
            <a:r>
              <a:rPr lang="en-US" sz="2400" dirty="0">
                <a:solidFill>
                  <a:schemeClr val="tx1"/>
                </a:solidFill>
              </a:rPr>
              <a:t>Software as a Service (SaaS)</a:t>
            </a:r>
          </a:p>
          <a:p>
            <a:r>
              <a:rPr lang="en-US" sz="2400" dirty="0">
                <a:solidFill>
                  <a:schemeClr val="tx1"/>
                </a:solidFill>
              </a:rPr>
              <a:t>These are sometimes called the cloud computing "stack" because they build on top of one another.</a:t>
            </a:r>
          </a:p>
        </p:txBody>
      </p:sp>
      <p:sp>
        <p:nvSpPr>
          <p:cNvPr id="4" name="Title 1">
            <a:extLst>
              <a:ext uri="{FF2B5EF4-FFF2-40B4-BE49-F238E27FC236}">
                <a16:creationId xmlns:a16="http://schemas.microsoft.com/office/drawing/2014/main" id="{341950CF-3B5C-491D-940C-5699A25ED313}"/>
              </a:ext>
            </a:extLst>
          </p:cNvPr>
          <p:cNvSpPr>
            <a:spLocks noGrp="1"/>
          </p:cNvSpPr>
          <p:nvPr>
            <p:ph type="title"/>
          </p:nvPr>
        </p:nvSpPr>
        <p:spPr>
          <a:xfrm>
            <a:off x="1096963" y="287338"/>
            <a:ext cx="10058400" cy="1449387"/>
          </a:xfrm>
        </p:spPr>
        <p:txBody>
          <a:bodyPr>
            <a:normAutofit fontScale="90000"/>
          </a:bodyPr>
          <a:lstStyle/>
          <a:p>
            <a:r>
              <a:rPr lang="en-US" dirty="0">
                <a:solidFill>
                  <a:schemeClr val="tx1"/>
                </a:solidFill>
              </a:rPr>
              <a:t>Cloud Computing Services – Models</a:t>
            </a:r>
            <a:br>
              <a:rPr lang="en-US" dirty="0"/>
            </a:br>
            <a:r>
              <a:rPr lang="en-US" sz="1600" dirty="0">
                <a:hlinkClick r:id="rId2"/>
              </a:rPr>
              <a:t>https://azure.microsoft.com/en-us/overview/what-is-cloud-computing/#cloud-computing-models</a:t>
            </a:r>
            <a:br>
              <a:rPr lang="en-US" sz="1600" dirty="0"/>
            </a:br>
            <a:r>
              <a:rPr lang="en-US" sz="1600" dirty="0">
                <a:hlinkClick r:id="rId3"/>
              </a:rPr>
              <a:t>https://www.bmc.com/blogs/saas-vs-paas-vs-iaas-whats-the-difference-and-how-to-choose/</a:t>
            </a:r>
            <a:endParaRPr lang="en-US" dirty="0"/>
          </a:p>
        </p:txBody>
      </p:sp>
      <p:pic>
        <p:nvPicPr>
          <p:cNvPr id="1026" name="Picture 2">
            <a:extLst>
              <a:ext uri="{FF2B5EF4-FFF2-40B4-BE49-F238E27FC236}">
                <a16:creationId xmlns:a16="http://schemas.microsoft.com/office/drawing/2014/main" id="{68D89335-3366-4E96-A91B-A390FC29C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049" y="2059332"/>
            <a:ext cx="4494117" cy="4182376"/>
          </a:xfrm>
          <a:prstGeom prst="rect">
            <a:avLst/>
          </a:prstGeom>
          <a:solidFill>
            <a:schemeClr val="bg1"/>
          </a:solidFill>
          <a:ln w="25400">
            <a:solidFill>
              <a:schemeClr val="accent2"/>
            </a:solidFill>
          </a:ln>
          <a:effectLst/>
        </p:spPr>
      </p:pic>
    </p:spTree>
    <p:extLst>
      <p:ext uri="{BB962C8B-B14F-4D97-AF65-F5344CB8AC3E}">
        <p14:creationId xmlns:p14="http://schemas.microsoft.com/office/powerpoint/2010/main" val="218587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85B2-0005-4A19-891B-0A1261865783}"/>
              </a:ext>
            </a:extLst>
          </p:cNvPr>
          <p:cNvSpPr>
            <a:spLocks noGrp="1"/>
          </p:cNvSpPr>
          <p:nvPr>
            <p:ph type="title"/>
          </p:nvPr>
        </p:nvSpPr>
        <p:spPr/>
        <p:txBody>
          <a:bodyPr>
            <a:normAutofit/>
          </a:bodyPr>
          <a:lstStyle/>
          <a:p>
            <a:r>
              <a:rPr lang="en-US" dirty="0">
                <a:solidFill>
                  <a:schemeClr val="tx1"/>
                </a:solidFill>
              </a:rPr>
              <a:t>IaaS (Infrastructure as a Service)</a:t>
            </a:r>
            <a:br>
              <a:rPr lang="en-US" dirty="0">
                <a:solidFill>
                  <a:schemeClr val="tx1"/>
                </a:solidFill>
              </a:rPr>
            </a:br>
            <a:r>
              <a:rPr lang="en-US" sz="1400" dirty="0">
                <a:hlinkClick r:id="rId2"/>
              </a:rPr>
              <a:t>https://azure.microsoft.com/en-us/overview/what-is-iaas/</a:t>
            </a:r>
            <a:endParaRPr lang="en-US" dirty="0"/>
          </a:p>
        </p:txBody>
      </p:sp>
      <p:sp>
        <p:nvSpPr>
          <p:cNvPr id="3" name="Content Placeholder 2">
            <a:extLst>
              <a:ext uri="{FF2B5EF4-FFF2-40B4-BE49-F238E27FC236}">
                <a16:creationId xmlns:a16="http://schemas.microsoft.com/office/drawing/2014/main" id="{4A11962C-DB03-4657-8415-BFF99C24277B}"/>
              </a:ext>
            </a:extLst>
          </p:cNvPr>
          <p:cNvSpPr>
            <a:spLocks noGrp="1"/>
          </p:cNvSpPr>
          <p:nvPr>
            <p:ph idx="1"/>
          </p:nvPr>
        </p:nvSpPr>
        <p:spPr>
          <a:xfrm>
            <a:off x="1180407" y="1922463"/>
            <a:ext cx="9892146" cy="1938819"/>
          </a:xfrm>
        </p:spPr>
        <p:txBody>
          <a:bodyPr anchor="ctr">
            <a:normAutofit fontScale="92500" lnSpcReduction="20000"/>
          </a:bodyPr>
          <a:lstStyle/>
          <a:p>
            <a:pPr marL="0" indent="0">
              <a:buNone/>
            </a:pPr>
            <a:r>
              <a:rPr lang="en-US" sz="2400" dirty="0">
                <a:solidFill>
                  <a:schemeClr val="tx1"/>
                </a:solidFill>
              </a:rPr>
              <a:t>With </a:t>
            </a:r>
            <a:r>
              <a:rPr lang="en-US" sz="2400" b="1" i="1" dirty="0">
                <a:solidFill>
                  <a:schemeClr val="tx1"/>
                </a:solidFill>
              </a:rPr>
              <a:t>IaaS</a:t>
            </a:r>
            <a:r>
              <a:rPr lang="en-US" sz="2400" dirty="0">
                <a:solidFill>
                  <a:schemeClr val="tx1"/>
                </a:solidFill>
              </a:rPr>
              <a:t>, IT infrastructure (servers and virtual machines, storage, networks, operating systems) is rented from a cloud provider on a pay-as-you-go basis. </a:t>
            </a:r>
            <a:r>
              <a:rPr lang="en-US" sz="2400" b="1" i="1" dirty="0">
                <a:solidFill>
                  <a:schemeClr val="tx1"/>
                </a:solidFill>
              </a:rPr>
              <a:t>IaaS</a:t>
            </a:r>
            <a:r>
              <a:rPr lang="en-US" sz="2400" dirty="0">
                <a:solidFill>
                  <a:schemeClr val="tx1"/>
                </a:solidFill>
              </a:rPr>
              <a:t> quickly scales up and down with demand to avoid the expense and complexity of buying and managing your own physical servers and other datacenter infrastructure. Each resource is offered as a separate service component. You only rent one for as long as you need it. (Azure, OpenShift, Heroku)</a:t>
            </a:r>
          </a:p>
        </p:txBody>
      </p:sp>
      <p:pic>
        <p:nvPicPr>
          <p:cNvPr id="2050" name="Picture 2" descr="Infrastructu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1BD20847-F37E-4EF9-97C1-FC2EF8AE3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4" y="3982741"/>
            <a:ext cx="9696452" cy="231200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54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4025-59CC-4535-A412-6613C1799449}"/>
              </a:ext>
            </a:extLst>
          </p:cNvPr>
          <p:cNvSpPr>
            <a:spLocks noGrp="1"/>
          </p:cNvSpPr>
          <p:nvPr>
            <p:ph type="title"/>
          </p:nvPr>
        </p:nvSpPr>
        <p:spPr/>
        <p:txBody>
          <a:bodyPr>
            <a:normAutofit/>
          </a:bodyPr>
          <a:lstStyle/>
          <a:p>
            <a:r>
              <a:rPr lang="en-US" dirty="0">
                <a:solidFill>
                  <a:schemeClr val="tx1"/>
                </a:solidFill>
              </a:rPr>
              <a:t>PaaS (Platform as a Service)</a:t>
            </a:r>
            <a:br>
              <a:rPr lang="en-US" dirty="0">
                <a:solidFill>
                  <a:schemeClr val="tx1"/>
                </a:solidFill>
              </a:rPr>
            </a:br>
            <a:r>
              <a:rPr lang="en-US" sz="1400" dirty="0">
                <a:hlinkClick r:id="rId2"/>
              </a:rPr>
              <a:t>https://azure.microsoft.com/en-us/overview/what-is-paas/</a:t>
            </a:r>
            <a:endParaRPr lang="en-US" dirty="0"/>
          </a:p>
        </p:txBody>
      </p:sp>
      <p:sp>
        <p:nvSpPr>
          <p:cNvPr id="3" name="Content Placeholder 2">
            <a:extLst>
              <a:ext uri="{FF2B5EF4-FFF2-40B4-BE49-F238E27FC236}">
                <a16:creationId xmlns:a16="http://schemas.microsoft.com/office/drawing/2014/main" id="{824C4464-AFD1-409B-B9D6-C2FDD0B97763}"/>
              </a:ext>
            </a:extLst>
          </p:cNvPr>
          <p:cNvSpPr>
            <a:spLocks noGrp="1"/>
          </p:cNvSpPr>
          <p:nvPr>
            <p:ph idx="1"/>
          </p:nvPr>
        </p:nvSpPr>
        <p:spPr>
          <a:xfrm>
            <a:off x="1097280" y="1890793"/>
            <a:ext cx="10058400" cy="2049474"/>
          </a:xfrm>
        </p:spPr>
        <p:txBody>
          <a:bodyPr anchor="ctr">
            <a:normAutofit fontScale="85000" lnSpcReduction="10000"/>
          </a:bodyPr>
          <a:lstStyle/>
          <a:p>
            <a:r>
              <a:rPr lang="en-US" sz="2400" b="1" i="1" dirty="0">
                <a:solidFill>
                  <a:schemeClr val="tx1"/>
                </a:solidFill>
              </a:rPr>
              <a:t>PaaS</a:t>
            </a:r>
            <a:r>
              <a:rPr lang="en-US" sz="2400" dirty="0">
                <a:solidFill>
                  <a:schemeClr val="tx1"/>
                </a:solidFill>
              </a:rPr>
              <a:t> refers to cloud computing services that supply an on-demand environment for developing, testing, delivering, and managing software applications. </a:t>
            </a:r>
            <a:r>
              <a:rPr lang="en-US" sz="2400" b="1" i="1" dirty="0">
                <a:solidFill>
                  <a:schemeClr val="tx1"/>
                </a:solidFill>
              </a:rPr>
              <a:t>PaaS</a:t>
            </a:r>
            <a:r>
              <a:rPr lang="en-US" sz="2400" dirty="0">
                <a:solidFill>
                  <a:schemeClr val="tx1"/>
                </a:solidFill>
              </a:rPr>
              <a:t> is a complete development and deployment environment in the cloud. It’s designed to make it easier for developers to quickly create web or mobile apps without worrying about setting up or managing the underlying infrastructure of servers, storage, network, and databases needed for development. (Digital Ocean, AWS, Microsoft Azure)</a:t>
            </a:r>
          </a:p>
        </p:txBody>
      </p:sp>
      <p:pic>
        <p:nvPicPr>
          <p:cNvPr id="4" name="Picture 2" descr="Platform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F36423E3-3F07-448D-B7DC-5E128DEBB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4" y="3982741"/>
            <a:ext cx="9696452" cy="231200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266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{A71D3352-58BE-4DA6-B61F-53FC38EEDCB0}tf56160789</Template>
  <TotalTime>0</TotalTime>
  <Words>1148</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Cloud Computing</vt:lpstr>
      <vt:lpstr>Cloud computing is the delivery of computing services over the Internet from a remote location (“the cloud”) to offer faster innovation, flexible resources, and scalability.</vt:lpstr>
      <vt:lpstr>Cloud Computing – Benefits https://azure.microsoft.com/en-us/overview/what-is-cloud-computing/#benefits</vt:lpstr>
      <vt:lpstr>Scaling – Types https://simplicable.com/new/cloud-scaling</vt:lpstr>
      <vt:lpstr>Important Terms https://en.wikipedia.org/wiki/Service-level_agreement https://cloud.google.com/docs/geography-and-regions</vt:lpstr>
      <vt:lpstr>Cloud Computing – Types https://azure.microsoft.com/en-us/overview/what-is-cloud-computing/#cloud-deployment-types</vt:lpstr>
      <vt:lpstr>Cloud Computing Services – Models https://azure.microsoft.com/en-us/overview/what-is-cloud-computing/#cloud-computing-models https://www.bmc.com/blogs/saas-vs-paas-vs-iaas-whats-the-difference-and-how-to-choose/</vt:lpstr>
      <vt:lpstr>IaaS (Infrastructure as a Service) https://azure.microsoft.com/en-us/overview/what-is-iaas/</vt:lpstr>
      <vt:lpstr>PaaS (Platform as a Service) https://azure.microsoft.com/en-us/overview/what-is-paas/</vt:lpstr>
      <vt:lpstr>A [X]AAS real world analogy https://www.optimizely.com/insights/blog/pizza-as-a-service/</vt:lpstr>
      <vt:lpstr>SaaS (Software as a Service) https://azure.microsoft.com/en-us/overview/what-is-saas/</vt:lpstr>
      <vt:lpstr>Activity (Groups) https://docs.google.com/presentation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2020-03-31T02:06:56Z</dcterms:created>
  <dcterms:modified xsi:type="dcterms:W3CDTF">2022-08-25T19:53:31Z</dcterms:modified>
</cp:coreProperties>
</file>