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4" r:id="rId15"/>
    <p:sldId id="27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devopslabs.com/labs/vstsextend/sonarclou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document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rcloud.io/" TargetMode="External"/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Publish Code Coverage to </a:t>
            </a:r>
            <a:r>
              <a:rPr lang="en-US" sz="5400" dirty="0" err="1">
                <a:solidFill>
                  <a:schemeClr val="tx1"/>
                </a:solidFill>
              </a:rPr>
              <a:t>SonarCloud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A645-7880-43C7-8DDB-FAC78FD4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62737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SonarCloud</a:t>
            </a:r>
            <a:r>
              <a:rPr lang="en-US" dirty="0">
                <a:solidFill>
                  <a:schemeClr val="tx1"/>
                </a:solidFill>
              </a:rPr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8EBF-11BB-4008-981B-2D909E7B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753" y="2108201"/>
            <a:ext cx="6026910" cy="3760891"/>
          </a:xfrm>
        </p:spPr>
        <p:txBody>
          <a:bodyPr anchor="ctr"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Paste in the Personal Access Token under ‘</a:t>
            </a:r>
            <a:r>
              <a:rPr lang="en-US" sz="3200" dirty="0" err="1">
                <a:solidFill>
                  <a:srgbClr val="00B050"/>
                </a:solidFill>
              </a:rPr>
              <a:t>SonarCloud</a:t>
            </a:r>
            <a:r>
              <a:rPr lang="en-US" sz="3200" dirty="0">
                <a:solidFill>
                  <a:srgbClr val="00B050"/>
                </a:solidFill>
              </a:rPr>
              <a:t> Token’.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Create a name for your connection under ‘Service connection name’.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Click ‘Verify and Save’.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Verify the connection was successful.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F379E-AF04-46B0-8D62-0EEE8C21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853" y="161927"/>
            <a:ext cx="2516520" cy="38385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FFC45-261A-4DB1-A876-559AE4C66A49}"/>
              </a:ext>
            </a:extLst>
          </p:cNvPr>
          <p:cNvCxnSpPr>
            <a:cxnSpLocks/>
          </p:cNvCxnSpPr>
          <p:nvPr/>
        </p:nvCxnSpPr>
        <p:spPr>
          <a:xfrm flipV="1">
            <a:off x="6210119" y="1301000"/>
            <a:ext cx="1621915" cy="11475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4776B9-29B6-4190-A812-ABEB238B8086}"/>
              </a:ext>
            </a:extLst>
          </p:cNvPr>
          <p:cNvCxnSpPr>
            <a:cxnSpLocks/>
          </p:cNvCxnSpPr>
          <p:nvPr/>
        </p:nvCxnSpPr>
        <p:spPr>
          <a:xfrm flipV="1">
            <a:off x="7068182" y="2315396"/>
            <a:ext cx="763852" cy="111360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9928745-A0D2-4A72-AD05-BBD20538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53" y="4256822"/>
            <a:ext cx="3719858" cy="204913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FD9030-616F-4215-B104-FA98FB68B4E9}"/>
              </a:ext>
            </a:extLst>
          </p:cNvPr>
          <p:cNvSpPr/>
          <p:nvPr/>
        </p:nvSpPr>
        <p:spPr>
          <a:xfrm>
            <a:off x="7832034" y="814323"/>
            <a:ext cx="1462767" cy="486676"/>
          </a:xfrm>
          <a:prstGeom prst="roundRect">
            <a:avLst>
              <a:gd name="adj" fmla="val 8398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5C13F1-93EB-4706-BAFD-496981B5BF20}"/>
              </a:ext>
            </a:extLst>
          </p:cNvPr>
          <p:cNvSpPr/>
          <p:nvPr/>
        </p:nvSpPr>
        <p:spPr>
          <a:xfrm>
            <a:off x="7832035" y="1914812"/>
            <a:ext cx="1327046" cy="365019"/>
          </a:xfrm>
          <a:prstGeom prst="roundRect">
            <a:avLst>
              <a:gd name="adj" fmla="val 8398"/>
            </a:avLst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7483F4-FC2F-45BB-BD4C-A9813DE8F1E0}"/>
              </a:ext>
            </a:extLst>
          </p:cNvPr>
          <p:cNvSpPr/>
          <p:nvPr/>
        </p:nvSpPr>
        <p:spPr>
          <a:xfrm>
            <a:off x="8070160" y="5903965"/>
            <a:ext cx="2007290" cy="268235"/>
          </a:xfrm>
          <a:prstGeom prst="roundRect">
            <a:avLst>
              <a:gd name="adj" fmla="val 839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F707D-39F2-4ABC-9ACC-1EF99CF72D7A}"/>
              </a:ext>
            </a:extLst>
          </p:cNvPr>
          <p:cNvCxnSpPr>
            <a:cxnSpLocks/>
          </p:cNvCxnSpPr>
          <p:nvPr/>
        </p:nvCxnSpPr>
        <p:spPr>
          <a:xfrm>
            <a:off x="5616409" y="5200379"/>
            <a:ext cx="2453751" cy="8432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E2E392-CD03-4355-A1E1-78E35C2D44C3}"/>
              </a:ext>
            </a:extLst>
          </p:cNvPr>
          <p:cNvCxnSpPr>
            <a:cxnSpLocks/>
          </p:cNvCxnSpPr>
          <p:nvPr/>
        </p:nvCxnSpPr>
        <p:spPr>
          <a:xfrm flipV="1">
            <a:off x="5148375" y="3881766"/>
            <a:ext cx="4347664" cy="64182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3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2588-0330-468D-80CC-68BD7997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060758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 publish task to your pipeline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5E5A-6173-4A7B-B94B-0B289C19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81644"/>
            <a:ext cx="5546408" cy="2128679"/>
          </a:xfrm>
        </p:spPr>
        <p:txBody>
          <a:bodyPr anchor="ctr">
            <a:normAutofit fontScale="92500" lnSpcReduction="10000"/>
          </a:bodyPr>
          <a:lstStyle/>
          <a:p>
            <a:pPr marL="749808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Pipelines under the Rocket (Pipelines) avatar in the left column.</a:t>
            </a:r>
          </a:p>
          <a:p>
            <a:pPr marL="749808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Edit under the pipeline you want to add code analysis to.</a:t>
            </a:r>
          </a:p>
          <a:p>
            <a:pPr marL="749808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‘Show Assistant’ in the upper left.</a:t>
            </a:r>
          </a:p>
          <a:p>
            <a:pPr marL="749808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Select ‘Prepare Analysis Configuration’.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7F8F3-761B-4C1A-82B3-851D1F2F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24" y="175739"/>
            <a:ext cx="1948048" cy="1819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9E461-6D42-4E41-971D-329B97791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4"/>
          <a:stretch/>
        </p:blipFill>
        <p:spPr>
          <a:xfrm>
            <a:off x="7972224" y="2173979"/>
            <a:ext cx="3348254" cy="1311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D3573-0380-4647-BFE1-6D6169B15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224" y="5000094"/>
            <a:ext cx="1948048" cy="1693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43E76-46EA-4A50-98E6-211BE2126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224" y="3664664"/>
            <a:ext cx="1948048" cy="115665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2771D4-7F9D-4713-9E45-BF9A8889C7C2}"/>
              </a:ext>
            </a:extLst>
          </p:cNvPr>
          <p:cNvSpPr/>
          <p:nvPr/>
        </p:nvSpPr>
        <p:spPr>
          <a:xfrm>
            <a:off x="8348952" y="513988"/>
            <a:ext cx="702645" cy="215607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18C9E0-09F6-4090-8053-617BE10DA038}"/>
              </a:ext>
            </a:extLst>
          </p:cNvPr>
          <p:cNvSpPr/>
          <p:nvPr/>
        </p:nvSpPr>
        <p:spPr>
          <a:xfrm>
            <a:off x="9965998" y="2893674"/>
            <a:ext cx="452388" cy="215607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4D0FE-02E0-450D-AEA9-BC2F30DB5322}"/>
              </a:ext>
            </a:extLst>
          </p:cNvPr>
          <p:cNvSpPr/>
          <p:nvPr/>
        </p:nvSpPr>
        <p:spPr>
          <a:xfrm>
            <a:off x="8510979" y="4245558"/>
            <a:ext cx="1304864" cy="316817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D07E0F-1545-4B66-BFFC-1C44D8AD8A12}"/>
              </a:ext>
            </a:extLst>
          </p:cNvPr>
          <p:cNvSpPr/>
          <p:nvPr/>
        </p:nvSpPr>
        <p:spPr>
          <a:xfrm>
            <a:off x="7921593" y="5639617"/>
            <a:ext cx="1772972" cy="316817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8581A9-7C76-40E6-8A27-F6BAF6E3E58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703082" y="621792"/>
            <a:ext cx="2645870" cy="3856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6C42C-9261-414C-A7CD-4AEEEC9A9B13}"/>
              </a:ext>
            </a:extLst>
          </p:cNvPr>
          <p:cNvCxnSpPr>
            <a:cxnSpLocks/>
          </p:cNvCxnSpPr>
          <p:nvPr/>
        </p:nvCxnSpPr>
        <p:spPr>
          <a:xfrm flipV="1">
            <a:off x="6578480" y="3000376"/>
            <a:ext cx="3387518" cy="20873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B340B3-09AC-4000-9D13-91D8E7C25DD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405134" y="4403967"/>
            <a:ext cx="2105845" cy="1386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6492CF-978A-4C80-A171-E5CE0A1AF2A6}"/>
              </a:ext>
            </a:extLst>
          </p:cNvPr>
          <p:cNvCxnSpPr>
            <a:cxnSpLocks/>
          </p:cNvCxnSpPr>
          <p:nvPr/>
        </p:nvCxnSpPr>
        <p:spPr>
          <a:xfrm flipV="1">
            <a:off x="6405134" y="5790147"/>
            <a:ext cx="1516459" cy="402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C48450D-3827-4E4C-8FFD-63DCE9B6F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098" y="2445874"/>
            <a:ext cx="3303271" cy="181749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46C5D1-142A-433D-A9DA-33E44CE7E6EE}"/>
              </a:ext>
            </a:extLst>
          </p:cNvPr>
          <p:cNvSpPr txBox="1"/>
          <p:nvPr/>
        </p:nvSpPr>
        <p:spPr>
          <a:xfrm>
            <a:off x="1085968" y="1979592"/>
            <a:ext cx="555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Add the following three tasks to your pipeline.</a:t>
            </a:r>
          </a:p>
        </p:txBody>
      </p:sp>
    </p:spTree>
    <p:extLst>
      <p:ext uri="{BB962C8B-B14F-4D97-AF65-F5344CB8AC3E}">
        <p14:creationId xmlns:p14="http://schemas.microsoft.com/office/powerpoint/2010/main" val="416735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CF17-6CAB-4EA3-8CEE-CC7FA2E1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330" y="85725"/>
            <a:ext cx="5586657" cy="178117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Add Code Analysis configuration task to your pipeline YAML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8E3FE-7FEF-4686-978E-BA820A729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31" y="2120988"/>
            <a:ext cx="5755008" cy="316645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72003-C2AC-48CE-BB94-E34861E3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16" y="342358"/>
            <a:ext cx="3164274" cy="528378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A5312-6649-4ED3-A097-DBF5666BBF84}"/>
              </a:ext>
            </a:extLst>
          </p:cNvPr>
          <p:cNvSpPr txBox="1"/>
          <p:nvPr/>
        </p:nvSpPr>
        <p:spPr>
          <a:xfrm>
            <a:off x="1171330" y="5287447"/>
            <a:ext cx="5872407" cy="11085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1800" dirty="0"/>
              <a:t>You don’t have to change anything under ‘Advanced’.</a:t>
            </a:r>
          </a:p>
          <a:p>
            <a:r>
              <a:rPr lang="en-US" dirty="0"/>
              <a:t>Place the curser on the line above your ‘build’ Task.</a:t>
            </a:r>
          </a:p>
          <a:p>
            <a:r>
              <a:rPr lang="en-US" dirty="0"/>
              <a:t>Click ‘Add’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1A8B5-16EB-405B-AAB5-0001C6E83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055" y="4919296"/>
            <a:ext cx="3126780" cy="171552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0929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EEAA-B65A-4B90-8E79-A9682B25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60832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 Code Analysis to your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144D-81BA-4604-941F-C4EA57DB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5" y="3053191"/>
            <a:ext cx="4751010" cy="3352800"/>
          </a:xfrm>
        </p:spPr>
        <p:txBody>
          <a:bodyPr anchor="ctr">
            <a:normAutofit/>
          </a:bodyPr>
          <a:lstStyle/>
          <a:p>
            <a:pPr marL="806958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Click ‘Show Assistant’ to return to the Assistant.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Make sure the curser is immediately below the ‘build’ task.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Click ‘Run Code Analysis’.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05458-4AF3-4A46-B1EF-7739F0F5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25" y="2159433"/>
            <a:ext cx="3894567" cy="85909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FEF89-523E-4FE0-B97F-18E1ECAE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56" y="689663"/>
            <a:ext cx="3516347" cy="289897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B8E326-8FA3-4838-9E23-FF57EBCDA55B}"/>
              </a:ext>
            </a:extLst>
          </p:cNvPr>
          <p:cNvSpPr/>
          <p:nvPr/>
        </p:nvSpPr>
        <p:spPr>
          <a:xfrm>
            <a:off x="6849381" y="3046129"/>
            <a:ext cx="2944830" cy="447795"/>
          </a:xfrm>
          <a:prstGeom prst="roundRect">
            <a:avLst>
              <a:gd name="adj" fmla="val 946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DE03-0B4C-46F4-A54F-ECA20CF9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48" y="3739043"/>
            <a:ext cx="6118100" cy="251654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4921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F4FE-BA00-4A41-A65A-52F8EFD5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Complete Pipeline YAML file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A16B0-163D-4B49-922F-649B2543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95" y="2099733"/>
            <a:ext cx="5045170" cy="440024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1E809-5774-41AD-9249-DBF6508CE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183" y="2099733"/>
            <a:ext cx="3498236" cy="460344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2041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C633-41E3-4279-912B-A4488B27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Complete Pipeline YAML file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279A6-B2CD-41A8-BFE7-E53253E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35" y="2046513"/>
            <a:ext cx="5153176" cy="458651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AF0D4-DC1E-438B-81FD-285AC891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19" y="5150273"/>
            <a:ext cx="4968724" cy="142112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9797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FCA671-B9A4-4D46-A7BC-2571E4DF50D9}"/>
              </a:ext>
            </a:extLst>
          </p:cNvPr>
          <p:cNvSpPr txBox="1">
            <a:spLocks/>
          </p:cNvSpPr>
          <p:nvPr/>
        </p:nvSpPr>
        <p:spPr>
          <a:xfrm>
            <a:off x="1214438" y="365125"/>
            <a:ext cx="101393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 Microsoft Docs Lab Tutorial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88CE7-83CA-4F95-8181-7932E8216E82}"/>
              </a:ext>
            </a:extLst>
          </p:cNvPr>
          <p:cNvSpPr txBox="1">
            <a:spLocks/>
          </p:cNvSpPr>
          <p:nvPr/>
        </p:nvSpPr>
        <p:spPr>
          <a:xfrm>
            <a:off x="1414462" y="1995488"/>
            <a:ext cx="9391651" cy="44053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hlinkClick r:id="rId2"/>
              </a:rPr>
              <a:t>https://azuredevopslabs.com/labs/vstsextend/sonarcloud//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018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520" y="0"/>
            <a:ext cx="7822237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b="0" i="1" dirty="0" err="1">
                <a:solidFill>
                  <a:schemeClr val="bg1"/>
                </a:solidFill>
                <a:effectLst/>
              </a:rPr>
              <a:t>SonarCloud</a:t>
            </a:r>
            <a:r>
              <a:rPr lang="en-US" sz="3600" b="0" i="1" dirty="0">
                <a:solidFill>
                  <a:schemeClr val="bg1"/>
                </a:solidFill>
                <a:effectLst/>
              </a:rPr>
              <a:t> is a cloud-based code analysis service designed to detect code quality issues in 25 different programming languages, continuously ensuring the maintainability, reliability and security of your code.</a:t>
            </a:r>
            <a:endParaRPr lang="en-US" sz="166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https://sonarcloud.io/documentation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2440-C369-4C50-A153-3C041E51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762" y="286603"/>
            <a:ext cx="4002711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First Steps</a:t>
            </a:r>
            <a:br>
              <a:rPr lang="en-US" dirty="0"/>
            </a:br>
            <a:r>
              <a:rPr lang="en-US" sz="1400" dirty="0">
                <a:hlinkClick r:id="rId2"/>
              </a:rPr>
              <a:t>https://sonarcloud.io/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8185-C1FC-4D8E-BC04-6311D0B8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22" y="1943100"/>
            <a:ext cx="3820451" cy="4462033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First, create a pipeline that successfully builds and deploys to your Website.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Next, log in to </a:t>
            </a:r>
            <a:r>
              <a:rPr lang="en-US" sz="2800" dirty="0">
                <a:hlinkClick r:id="rId3"/>
              </a:rPr>
              <a:t>www.sonarcloud.io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(Important) Use your Azure DevOps credentials.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asked, accept any request for permission or access by </a:t>
            </a:r>
            <a:r>
              <a:rPr lang="en-US" sz="2800" dirty="0" err="1">
                <a:solidFill>
                  <a:schemeClr val="tx1"/>
                </a:solidFill>
              </a:rPr>
              <a:t>Sonarcloud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79B53-6AA9-4B14-B2BA-386F7719C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11" y="718796"/>
            <a:ext cx="5410288" cy="237332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2261FB9-8F2E-4250-BC21-66E31EA8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89811" y="3229623"/>
            <a:ext cx="2798188" cy="221311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E8BF58-9177-4DF3-BCCA-01D5A61A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097" y="3229623"/>
            <a:ext cx="2481002" cy="29334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81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4E45-A7E8-4188-8DE6-7C9B05B0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570833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err="1">
                <a:solidFill>
                  <a:schemeClr val="tx1"/>
                </a:solidFill>
              </a:rPr>
              <a:t>SonarCloud</a:t>
            </a:r>
            <a:r>
              <a:rPr lang="en-US" dirty="0">
                <a:solidFill>
                  <a:schemeClr val="tx1"/>
                </a:solidFill>
              </a:rPr>
              <a:t>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AB30-2FAA-427E-9EBA-29852432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44" y="1890698"/>
            <a:ext cx="5555933" cy="4467224"/>
          </a:xfrm>
        </p:spPr>
        <p:txBody>
          <a:bodyPr anchor="ctr">
            <a:normAutofit fontScale="92500" lnSpcReduction="10000"/>
          </a:bodyPr>
          <a:lstStyle/>
          <a:p>
            <a:pPr marL="635508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an organization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Enter the correct name of your Azure </a:t>
            </a:r>
            <a:r>
              <a:rPr lang="en-US" sz="2400" dirty="0" err="1">
                <a:solidFill>
                  <a:schemeClr val="tx1"/>
                </a:solidFill>
              </a:rPr>
              <a:t>Devops</a:t>
            </a:r>
            <a:r>
              <a:rPr lang="en-US" sz="2400" dirty="0">
                <a:solidFill>
                  <a:schemeClr val="tx1"/>
                </a:solidFill>
              </a:rPr>
              <a:t> Organization and a Personal Access Token (P.A.T.).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Log into your Azure Account.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the upper right, click on </a:t>
            </a:r>
            <a:r>
              <a:rPr lang="en-US" sz="2000" dirty="0">
                <a:solidFill>
                  <a:srgbClr val="FF0000"/>
                </a:solidFill>
              </a:rPr>
              <a:t>User Settings&gt;Personal Access tokens</a:t>
            </a:r>
            <a:r>
              <a:rPr lang="en-US" sz="2000" dirty="0"/>
              <a:t>.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Click ‘</a:t>
            </a:r>
            <a:r>
              <a:rPr lang="en-US" sz="2000" dirty="0">
                <a:solidFill>
                  <a:srgbClr val="FF0000"/>
                </a:solidFill>
              </a:rPr>
              <a:t>New Token</a:t>
            </a:r>
            <a:r>
              <a:rPr lang="en-US" sz="2000" dirty="0">
                <a:solidFill>
                  <a:schemeClr val="tx1"/>
                </a:solidFill>
              </a:rPr>
              <a:t>’.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Enter your name and select ‘</a:t>
            </a:r>
            <a:r>
              <a:rPr lang="en-US" sz="2000" dirty="0">
                <a:solidFill>
                  <a:srgbClr val="FF0000"/>
                </a:solidFill>
              </a:rPr>
              <a:t>Full Access</a:t>
            </a:r>
            <a:r>
              <a:rPr lang="en-US" sz="2000" dirty="0">
                <a:solidFill>
                  <a:schemeClr val="tx1"/>
                </a:solidFill>
              </a:rPr>
              <a:t>’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Select ‘</a:t>
            </a:r>
            <a:r>
              <a:rPr lang="en-US" sz="2000" dirty="0">
                <a:solidFill>
                  <a:srgbClr val="FF0000"/>
                </a:solidFill>
              </a:rPr>
              <a:t>Create</a:t>
            </a:r>
            <a:r>
              <a:rPr lang="en-US" sz="2000" dirty="0">
                <a:solidFill>
                  <a:schemeClr val="tx1"/>
                </a:solidFill>
              </a:rPr>
              <a:t>’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Copy your P.A.T.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Enter the P.A.T.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‘Continue’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C66C1-7488-49E6-9C0E-A07F01D5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13" y="232729"/>
            <a:ext cx="4414837" cy="254888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E68DD-2286-4F94-98A8-912E37944C42}"/>
              </a:ext>
            </a:extLst>
          </p:cNvPr>
          <p:cNvCxnSpPr>
            <a:cxnSpLocks/>
          </p:cNvCxnSpPr>
          <p:nvPr/>
        </p:nvCxnSpPr>
        <p:spPr>
          <a:xfrm flipV="1">
            <a:off x="3951446" y="1890700"/>
            <a:ext cx="3444998" cy="1999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1BBB56-CC58-4171-8A9D-351153D5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37" y="1411815"/>
            <a:ext cx="1400371" cy="219581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2BA9EB-9833-429C-A357-DDC258ABC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38" y="3662294"/>
            <a:ext cx="4015240" cy="23053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9D52FC-886E-4D4A-B2FA-516D74DAF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356" y="5120028"/>
            <a:ext cx="2410161" cy="162900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722A79-6A8D-4202-8191-362D33E5CB0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500545" y="3085003"/>
            <a:ext cx="3678564" cy="668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E27004-B6D8-4063-83D2-2D743009FD95}"/>
              </a:ext>
            </a:extLst>
          </p:cNvPr>
          <p:cNvSpPr/>
          <p:nvPr/>
        </p:nvSpPr>
        <p:spPr>
          <a:xfrm>
            <a:off x="9179109" y="2943225"/>
            <a:ext cx="1126942" cy="2835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6A4DD8-65FC-4B97-9D91-91CD2F24282B}"/>
              </a:ext>
            </a:extLst>
          </p:cNvPr>
          <p:cNvSpPr/>
          <p:nvPr/>
        </p:nvSpPr>
        <p:spPr>
          <a:xfrm>
            <a:off x="7377117" y="5548731"/>
            <a:ext cx="1048788" cy="22253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E6C3DEA-0D69-4B0D-B7A9-ED4F9EE4E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875" y="4885877"/>
            <a:ext cx="2662872" cy="187579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B8BE25-A5A5-4C74-BCA4-95588265619F}"/>
              </a:ext>
            </a:extLst>
          </p:cNvPr>
          <p:cNvCxnSpPr>
            <a:cxnSpLocks/>
          </p:cNvCxnSpPr>
          <p:nvPr/>
        </p:nvCxnSpPr>
        <p:spPr>
          <a:xfrm>
            <a:off x="3053936" y="5771265"/>
            <a:ext cx="1627602" cy="532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A78628-2B2B-455B-84B0-9E0A65EA2C9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00545" y="4767368"/>
            <a:ext cx="1876572" cy="892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0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4E45-A7E8-4188-8DE6-7C9B05B0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570833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err="1">
                <a:solidFill>
                  <a:schemeClr val="tx1"/>
                </a:solidFill>
              </a:rPr>
              <a:t>SonarCloud</a:t>
            </a:r>
            <a:r>
              <a:rPr lang="en-US" dirty="0">
                <a:solidFill>
                  <a:schemeClr val="tx1"/>
                </a:solidFill>
              </a:rPr>
              <a:t>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AB30-2FAA-427E-9EBA-29852432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329" y="1919289"/>
            <a:ext cx="4231959" cy="4467224"/>
          </a:xfrm>
        </p:spPr>
        <p:txBody>
          <a:bodyPr anchor="ctr">
            <a:normAutofit/>
          </a:bodyPr>
          <a:lstStyle/>
          <a:p>
            <a:pPr marL="635508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Click ‘Continue’ to Import your organization details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Select ‘Free plan’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Click “Create Organization”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1DC1F-71D1-4D81-A05B-A2CBD368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218883"/>
            <a:ext cx="4179823" cy="257582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CDAD5C-30CD-4486-A382-2EED9B52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4021511"/>
            <a:ext cx="4179823" cy="216021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F7218-CA04-428F-8309-C4EC4DB20CE6}"/>
              </a:ext>
            </a:extLst>
          </p:cNvPr>
          <p:cNvCxnSpPr>
            <a:cxnSpLocks/>
          </p:cNvCxnSpPr>
          <p:nvPr/>
        </p:nvCxnSpPr>
        <p:spPr>
          <a:xfrm flipV="1">
            <a:off x="5117306" y="3581400"/>
            <a:ext cx="2488407" cy="3100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E68DD-2286-4F94-98A8-912E37944C42}"/>
              </a:ext>
            </a:extLst>
          </p:cNvPr>
          <p:cNvCxnSpPr>
            <a:cxnSpLocks/>
          </p:cNvCxnSpPr>
          <p:nvPr/>
        </p:nvCxnSpPr>
        <p:spPr>
          <a:xfrm>
            <a:off x="4119563" y="5367338"/>
            <a:ext cx="3305175" cy="657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1DE3-0841-4BC5-A5CB-6D14F21E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49D9-6B3F-4925-8592-6C8C6329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458" y="1876427"/>
            <a:ext cx="3735605" cy="4529136"/>
          </a:xfrm>
        </p:spPr>
        <p:txBody>
          <a:bodyPr anchor="ctr">
            <a:normAutofit/>
          </a:bodyPr>
          <a:lstStyle/>
          <a:p>
            <a:pPr marL="806958" lvl="1" indent="-514350">
              <a:buFont typeface="+mj-lt"/>
              <a:buAutoNum type="arabicPeriod" startAt="4"/>
            </a:pPr>
            <a:r>
              <a:rPr lang="en-US" sz="2600" dirty="0">
                <a:solidFill>
                  <a:schemeClr val="tx1"/>
                </a:solidFill>
              </a:rPr>
              <a:t>Click ‘</a:t>
            </a:r>
            <a:r>
              <a:rPr lang="en-US" sz="2600" dirty="0" err="1">
                <a:solidFill>
                  <a:schemeClr val="tx1"/>
                </a:solidFill>
              </a:rPr>
              <a:t>analyse</a:t>
            </a:r>
            <a:r>
              <a:rPr lang="en-US" sz="2600" dirty="0">
                <a:solidFill>
                  <a:schemeClr val="tx1"/>
                </a:solidFill>
              </a:rPr>
              <a:t> new project’.</a:t>
            </a:r>
          </a:p>
          <a:p>
            <a:pPr marL="806958" lvl="1" indent="-514350">
              <a:buFont typeface="+mj-lt"/>
              <a:buAutoNum type="arabicPeriod" startAt="4"/>
            </a:pPr>
            <a:r>
              <a:rPr lang="en-US" sz="2600" dirty="0">
                <a:solidFill>
                  <a:schemeClr val="tx1"/>
                </a:solidFill>
              </a:rPr>
              <a:t>Choose the pipeline you want to </a:t>
            </a:r>
            <a:r>
              <a:rPr lang="en-US" sz="2600" dirty="0" err="1">
                <a:solidFill>
                  <a:schemeClr val="tx1"/>
                </a:solidFill>
              </a:rPr>
              <a:t>analyse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marL="806958" lvl="1" indent="-514350">
              <a:buFont typeface="+mj-lt"/>
              <a:buAutoNum type="arabicPeriod" startAt="4"/>
            </a:pPr>
            <a:r>
              <a:rPr lang="en-US" sz="2600" dirty="0">
                <a:solidFill>
                  <a:schemeClr val="tx1"/>
                </a:solidFill>
              </a:rPr>
              <a:t>Click ‘Set Up’.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480CE-22CD-4ACC-929C-42BFC652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226" y="450980"/>
            <a:ext cx="2086266" cy="269595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64287-B92E-4225-8848-F2589954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69" y="3595687"/>
            <a:ext cx="5848905" cy="274914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47E55C-FE96-42B1-A69C-2AD991E42A5C}"/>
              </a:ext>
            </a:extLst>
          </p:cNvPr>
          <p:cNvCxnSpPr>
            <a:cxnSpLocks/>
          </p:cNvCxnSpPr>
          <p:nvPr/>
        </p:nvCxnSpPr>
        <p:spPr>
          <a:xfrm flipV="1">
            <a:off x="5061702" y="2543175"/>
            <a:ext cx="3039311" cy="7191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72471-0F26-46DB-B611-C0241EF9FC99}"/>
              </a:ext>
            </a:extLst>
          </p:cNvPr>
          <p:cNvCxnSpPr>
            <a:cxnSpLocks/>
          </p:cNvCxnSpPr>
          <p:nvPr/>
        </p:nvCxnSpPr>
        <p:spPr>
          <a:xfrm>
            <a:off x="5230715" y="4443412"/>
            <a:ext cx="895765" cy="7191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8DD39-8D9F-4885-BC0A-821D8707AFAD}"/>
              </a:ext>
            </a:extLst>
          </p:cNvPr>
          <p:cNvCxnSpPr>
            <a:cxnSpLocks/>
          </p:cNvCxnSpPr>
          <p:nvPr/>
        </p:nvCxnSpPr>
        <p:spPr>
          <a:xfrm>
            <a:off x="4411655" y="5068482"/>
            <a:ext cx="6518283" cy="7191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0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8BE1-A5C4-4556-A101-05FC82F1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27308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Configure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630E-C8FD-44DA-A542-C2FFF0F1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61" y="1914525"/>
            <a:ext cx="5490802" cy="4476750"/>
          </a:xfrm>
        </p:spPr>
        <p:txBody>
          <a:bodyPr anchor="ctr">
            <a:normAutofit/>
          </a:bodyPr>
          <a:lstStyle/>
          <a:p>
            <a:pPr marL="806958" lvl="1" indent="-514350">
              <a:buFont typeface="+mj-lt"/>
              <a:buAutoNum type="arabicPeriod" startAt="7"/>
            </a:pPr>
            <a:r>
              <a:rPr lang="en-US" sz="2800" dirty="0">
                <a:solidFill>
                  <a:schemeClr val="tx1"/>
                </a:solidFill>
              </a:rPr>
              <a:t>Click on ‘With Azure DevOps Pipelines’</a:t>
            </a:r>
          </a:p>
          <a:p>
            <a:pPr marL="806958" lvl="1" indent="-514350">
              <a:buFont typeface="+mj-lt"/>
              <a:buAutoNum type="arabicPeriod" startAt="7"/>
            </a:pPr>
            <a:r>
              <a:rPr lang="en-US" sz="2800" dirty="0">
                <a:solidFill>
                  <a:schemeClr val="tx1"/>
                </a:solidFill>
              </a:rPr>
              <a:t>Click to download the </a:t>
            </a:r>
            <a:r>
              <a:rPr lang="en-US" sz="2800" dirty="0" err="1">
                <a:solidFill>
                  <a:schemeClr val="tx1"/>
                </a:solidFill>
              </a:rPr>
              <a:t>SonarCloud</a:t>
            </a:r>
            <a:r>
              <a:rPr lang="en-US" sz="2800" dirty="0">
                <a:solidFill>
                  <a:schemeClr val="tx1"/>
                </a:solidFill>
              </a:rPr>
              <a:t> Extension from the from the Visual Studio Marketplace.</a:t>
            </a:r>
          </a:p>
          <a:p>
            <a:pPr marL="806958" lvl="1" indent="-514350">
              <a:buFont typeface="+mj-lt"/>
              <a:buAutoNum type="arabicPeriod" startAt="7"/>
            </a:pPr>
            <a:r>
              <a:rPr lang="en-US" sz="2800" dirty="0">
                <a:solidFill>
                  <a:schemeClr val="tx1"/>
                </a:solidFill>
              </a:rPr>
              <a:t>Make sure to choose the correct organization when installing in the Marketplace.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6A3B6-B0ED-4B74-9DBF-3194960C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68" y="286603"/>
            <a:ext cx="2284566" cy="192908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4BFF0-8D00-4FEC-A080-AB319D21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68" y="2367977"/>
            <a:ext cx="2284566" cy="227866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1BB0C-BA31-4F3B-ADC1-1B6EC8A9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651" y="3574812"/>
            <a:ext cx="3038732" cy="153383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7AEFD4-B214-45DD-8814-6710AE12B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368" y="5295753"/>
            <a:ext cx="2991181" cy="133341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5132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13BE-BC4D-4027-88E6-CBF8479E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442" y="205640"/>
            <a:ext cx="6057358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Configure Azure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D117-A626-47B1-A53D-5DFF035F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426" y="1909763"/>
            <a:ext cx="4979334" cy="210502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steps on the following pages will guide you through setup on the </a:t>
            </a:r>
            <a:r>
              <a:rPr lang="en-US" sz="2000" b="1" i="1" dirty="0">
                <a:solidFill>
                  <a:schemeClr val="tx1"/>
                </a:solidFill>
              </a:rPr>
              <a:t>Azure DevOps</a:t>
            </a:r>
            <a:r>
              <a:rPr lang="en-US" sz="2000" dirty="0">
                <a:solidFill>
                  <a:schemeClr val="tx1"/>
                </a:solidFill>
              </a:rPr>
              <a:t> side.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See the Step-By-Step on the following slides.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E1E47-A765-4169-8586-9A6E0D77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40" y="431696"/>
            <a:ext cx="3958760" cy="586909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079E5-1098-4764-A8BD-FAD3EECF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6241"/>
            <a:ext cx="4307192" cy="221454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7463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C618-8391-4117-9BDD-75DF3744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3"/>
            <a:ext cx="6194108" cy="1450757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</a:rPr>
              <a:t>Add a new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SonarCloud</a:t>
            </a:r>
            <a:r>
              <a:rPr lang="en-US" b="0" i="0" dirty="0">
                <a:solidFill>
                  <a:schemeClr val="tx1"/>
                </a:solidFill>
                <a:effectLst/>
              </a:rPr>
              <a:t> Service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E7AE-9707-4232-869D-B283FC27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55" y="1896553"/>
            <a:ext cx="6194108" cy="4494722"/>
          </a:xfrm>
        </p:spPr>
        <p:txBody>
          <a:bodyPr anchor="ctr">
            <a:normAutofit lnSpcReduction="10000"/>
          </a:bodyPr>
          <a:lstStyle/>
          <a:p>
            <a:pPr marL="749808" lvl="1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your Azure DevOps account, click on the project you will be adding the Code Analysis to.</a:t>
            </a:r>
          </a:p>
          <a:p>
            <a:pPr marL="749808" lvl="1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Project settings at the bottom left of your project home page.</a:t>
            </a:r>
          </a:p>
          <a:p>
            <a:pPr marL="749808" lvl="1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‘back’ arrow next to Project details.</a:t>
            </a:r>
          </a:p>
          <a:p>
            <a:pPr marL="749808" lvl="1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Service Connections under Pipelines.</a:t>
            </a:r>
          </a:p>
          <a:p>
            <a:pPr marL="749808" lvl="1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‘New service connection’ in the upper right.</a:t>
            </a:r>
          </a:p>
          <a:p>
            <a:pPr marL="749808" lvl="1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Select ‘</a:t>
            </a:r>
            <a:r>
              <a:rPr lang="en-US" dirty="0" err="1">
                <a:solidFill>
                  <a:schemeClr val="tx1"/>
                </a:solidFill>
              </a:rPr>
              <a:t>SonarCloud</a:t>
            </a:r>
            <a:r>
              <a:rPr lang="en-US" dirty="0">
                <a:solidFill>
                  <a:schemeClr val="tx1"/>
                </a:solidFill>
              </a:rPr>
              <a:t>’ in the ‘New Service Connection’ List</a:t>
            </a:r>
          </a:p>
          <a:p>
            <a:pPr marL="749808" lvl="1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7AFCB-48D7-456A-A42F-4CCCD4A5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98" y="1274306"/>
            <a:ext cx="4315427" cy="160995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80C1E-68EE-4DC9-ADF6-932B723FE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48"/>
          <a:stretch/>
        </p:blipFill>
        <p:spPr>
          <a:xfrm>
            <a:off x="6096000" y="3424795"/>
            <a:ext cx="1519668" cy="43051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731AA-5F73-4169-8B4B-EBF51FEA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7633"/>
            <a:ext cx="1948898" cy="46834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D9D9C-2A92-4CE7-82E2-E5B59EBC0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293" y="3205282"/>
            <a:ext cx="1316785" cy="200761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ADFF1A-98E3-4537-A909-FBCF23706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009" y="5059893"/>
            <a:ext cx="1948898" cy="40832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07EE4C-4A22-439E-95D6-A476BC100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0473" y="3766176"/>
            <a:ext cx="1316785" cy="252075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42F128-4F44-47E9-838C-A9B381D21ACD}"/>
              </a:ext>
            </a:extLst>
          </p:cNvPr>
          <p:cNvCxnSpPr>
            <a:endCxn id="7" idx="1"/>
          </p:cNvCxnSpPr>
          <p:nvPr/>
        </p:nvCxnSpPr>
        <p:spPr>
          <a:xfrm flipV="1">
            <a:off x="2876550" y="3640051"/>
            <a:ext cx="3219450" cy="79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8DABBC-3513-489D-BECC-150E5DAEA4D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820248" y="4191804"/>
            <a:ext cx="275752" cy="5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7D0265-5DDE-4809-BFC6-7040875624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78485" y="5239404"/>
            <a:ext cx="431524" cy="24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4EA99B-C4E9-4F7E-B92D-731FB3B98100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650187" y="4753763"/>
            <a:ext cx="2691246" cy="27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9EE5E0-F77A-45B8-A0C8-BF1B57D2A83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938963" y="5749697"/>
            <a:ext cx="3043785" cy="4176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E5AE92-F0D5-45C6-B79A-AB603E381119}"/>
              </a:ext>
            </a:extLst>
          </p:cNvPr>
          <p:cNvSpPr/>
          <p:nvPr/>
        </p:nvSpPr>
        <p:spPr>
          <a:xfrm>
            <a:off x="8341433" y="4670676"/>
            <a:ext cx="1264701" cy="22037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3CD0844-E884-4FBA-A3FB-C12B730DFD78}"/>
              </a:ext>
            </a:extLst>
          </p:cNvPr>
          <p:cNvSpPr/>
          <p:nvPr/>
        </p:nvSpPr>
        <p:spPr>
          <a:xfrm>
            <a:off x="9982748" y="6075811"/>
            <a:ext cx="886647" cy="18300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90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551</TotalTime>
  <Words>578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Publish Code Coverage to SonarCloud</vt:lpstr>
      <vt:lpstr>SonarCloud is a cloud-based code analysis service designed to detect code quality issues in 25 different programming languages, continuously ensuring the maintainability, reliability and security of your code.</vt:lpstr>
      <vt:lpstr>First Steps https://sonarcloud.io/</vt:lpstr>
      <vt:lpstr>Create SonarCloud Organization</vt:lpstr>
      <vt:lpstr>Create SonarCloud Organization</vt:lpstr>
      <vt:lpstr>Analyse a New Project</vt:lpstr>
      <vt:lpstr>Configure Code Analysis</vt:lpstr>
      <vt:lpstr>Configure Azure Pipeline</vt:lpstr>
      <vt:lpstr>Add a new SonarCloud Service Endpoint</vt:lpstr>
      <vt:lpstr>New SonarCloud Connection</vt:lpstr>
      <vt:lpstr>Add publish task to your pipeline YAML</vt:lpstr>
      <vt:lpstr>Add Code Analysis configuration task to your pipeline YAML</vt:lpstr>
      <vt:lpstr>Add Code Analysis to your YAML</vt:lpstr>
      <vt:lpstr>Complete Pipeline YAML file (1/2)</vt:lpstr>
      <vt:lpstr>Complete Pipeline YAML file (2/2)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 Code Coverage to SonarCloud Using Coverlet</dc:title>
  <dc:creator>Mark Moore</dc:creator>
  <cp:lastModifiedBy>Mark Moore</cp:lastModifiedBy>
  <cp:revision>57</cp:revision>
  <dcterms:created xsi:type="dcterms:W3CDTF">2020-10-02T01:10:35Z</dcterms:created>
  <dcterms:modified xsi:type="dcterms:W3CDTF">2022-10-13T01:44:25Z</dcterms:modified>
</cp:coreProperties>
</file>