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73" r:id="rId5"/>
    <p:sldId id="291" r:id="rId6"/>
    <p:sldId id="277" r:id="rId7"/>
    <p:sldId id="275" r:id="rId8"/>
    <p:sldId id="289" r:id="rId9"/>
    <p:sldId id="276" r:id="rId10"/>
    <p:sldId id="284" r:id="rId11"/>
    <p:sldId id="280" r:id="rId12"/>
    <p:sldId id="278" r:id="rId13"/>
    <p:sldId id="285" r:id="rId14"/>
    <p:sldId id="290" r:id="rId15"/>
    <p:sldId id="279" r:id="rId16"/>
    <p:sldId id="283" r:id="rId17"/>
    <p:sldId id="286" r:id="rId18"/>
    <p:sldId id="287" r:id="rId19"/>
    <p:sldId id="261" r:id="rId20"/>
    <p:sldId id="272" r:id="rId21"/>
    <p:sldId id="270"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12095-4E1E-40AA-9793-A7C3A3762321}" v="248" dt="2020-08-05T00:26:17.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49" autoAdjust="0"/>
    <p:restoredTop sz="94660"/>
  </p:normalViewPr>
  <p:slideViewPr>
    <p:cSldViewPr snapToGrid="0">
      <p:cViewPr varScale="1">
        <p:scale>
          <a:sx n="72" d="100"/>
          <a:sy n="72" d="100"/>
        </p:scale>
        <p:origin x="89"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docker.com/engine/reference/builder/#cmd"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docker.com/engine/reference/builder/#entrypoint"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docker.com/engine/reference/builder/#exec-form-entrypoint-example"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docker.com/engine/reference/builder/#label"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hyperlink" Target="https://golang.org/pkg/path/filepath/#Match" TargetMode="External"/><Relationship Id="rId2" Type="http://schemas.openxmlformats.org/officeDocument/2006/relationships/hyperlink" Target="https://docs.docker.com/engine/reference/builder/#add"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docker.com/engine/reference/builder/#volum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ocs.docker.com/engine/reference/builder/#user"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ocs.docker.com/engine/reference/builder/#dockerignore-fi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dotnet/core/docker/build-container?tabs=windows" TargetMode="External"/><Relationship Id="rId2" Type="http://schemas.openxmlformats.org/officeDocument/2006/relationships/hyperlink" Target="https://docs.microsoft.com/en-us/dotnet/core/docker/build-container" TargetMode="External"/><Relationship Id="rId1" Type="http://schemas.openxmlformats.org/officeDocument/2006/relationships/slideLayout" Target="../slideLayouts/slideLayout2.xml"/><Relationship Id="rId6" Type="http://schemas.openxmlformats.org/officeDocument/2006/relationships/hyperlink" Target="https://docs.docker.com/compose/gettingstarted/" TargetMode="External"/><Relationship Id="rId5" Type="http://schemas.openxmlformats.org/officeDocument/2006/relationships/hyperlink" Target="https://docs.docker.com/compose/aspnet-mssql-compose/" TargetMode="External"/><Relationship Id="rId4" Type="http://schemas.openxmlformats.org/officeDocument/2006/relationships/hyperlink" Target="https://docs.microsoft.com/en-us/visualstudio/containers/overview?view=vs-202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 TargetMode="External"/><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reference/builder/#official-releases" TargetMode="External"/><Relationship Id="rId2" Type="http://schemas.openxmlformats.org/officeDocument/2006/relationships/hyperlink" Target="https://docs.docker.com/engine/reference/builder/#format" TargetMode="External"/><Relationship Id="rId1" Type="http://schemas.openxmlformats.org/officeDocument/2006/relationships/slideLayout" Target="../slideLayouts/slideLayout2.xml"/><Relationship Id="rId4" Type="http://schemas.openxmlformats.org/officeDocument/2006/relationships/hyperlink" Target="https://hub.docker.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ocs.docker.com/build/building/multi-st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docker.com/engine/reference/builder/#environment-replacement"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docker.com/engine/reference/builder/#workdir"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docker.com/engine/reference/builder/#ru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solidFill>
                  <a:schemeClr val="tx1"/>
                </a:solidFill>
              </a:rPr>
              <a:t>Dockerfile</a:t>
            </a:r>
            <a:endParaRPr lang="en-US" sz="80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COPY</a:t>
            </a:r>
            <a:br>
              <a:rPr lang="en-US" dirty="0"/>
            </a:br>
            <a:r>
              <a:rPr lang="en-US" sz="1400" dirty="0">
                <a:hlinkClick r:id="rId2"/>
              </a:rPr>
              <a:t>https://docs.docker.com/engine/reference/builder/#copy</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0" y="1878497"/>
            <a:ext cx="5611634" cy="4552120"/>
          </a:xfrm>
        </p:spPr>
        <p:txBody>
          <a:bodyPr anchor="ctr">
            <a:normAutofit lnSpcReduction="10000"/>
          </a:bodyPr>
          <a:lstStyle/>
          <a:p>
            <a:r>
              <a:rPr lang="en-US" dirty="0">
                <a:solidFill>
                  <a:schemeClr val="tx1"/>
                </a:solidFill>
              </a:rPr>
              <a:t>The </a:t>
            </a:r>
            <a:r>
              <a:rPr lang="en-US" dirty="0">
                <a:solidFill>
                  <a:srgbClr val="FF0000"/>
                </a:solidFill>
              </a:rPr>
              <a:t>COPY</a:t>
            </a:r>
            <a:r>
              <a:rPr lang="en-US" dirty="0"/>
              <a:t> </a:t>
            </a:r>
            <a:r>
              <a:rPr lang="en-US" dirty="0">
                <a:solidFill>
                  <a:schemeClr val="tx1"/>
                </a:solidFill>
              </a:rPr>
              <a:t>instruction copies new files or directories from </a:t>
            </a:r>
            <a:r>
              <a:rPr lang="en-US" dirty="0">
                <a:solidFill>
                  <a:srgbClr val="FF0000"/>
                </a:solidFill>
              </a:rPr>
              <a:t>&lt;</a:t>
            </a:r>
            <a:r>
              <a:rPr lang="en-US" dirty="0" err="1">
                <a:solidFill>
                  <a:srgbClr val="FF0000"/>
                </a:solidFill>
              </a:rPr>
              <a:t>src</a:t>
            </a:r>
            <a:r>
              <a:rPr lang="en-US" dirty="0">
                <a:solidFill>
                  <a:srgbClr val="FF0000"/>
                </a:solidFill>
              </a:rPr>
              <a:t>&gt; </a:t>
            </a:r>
            <a:r>
              <a:rPr lang="en-US" dirty="0">
                <a:solidFill>
                  <a:schemeClr val="tx1"/>
                </a:solidFill>
              </a:rPr>
              <a:t>and adds them to the filesystem of the </a:t>
            </a:r>
            <a:r>
              <a:rPr lang="en-US" b="1" i="1" dirty="0">
                <a:solidFill>
                  <a:schemeClr val="tx1"/>
                </a:solidFill>
              </a:rPr>
              <a:t>Container</a:t>
            </a:r>
            <a:r>
              <a:rPr lang="en-US" dirty="0">
                <a:solidFill>
                  <a:schemeClr val="tx1"/>
                </a:solidFill>
              </a:rPr>
              <a:t> at the path </a:t>
            </a:r>
            <a:r>
              <a:rPr lang="en-US" dirty="0">
                <a:solidFill>
                  <a:srgbClr val="FF0000"/>
                </a:solidFill>
              </a:rPr>
              <a:t>&lt;</a:t>
            </a:r>
            <a:r>
              <a:rPr lang="en-US" dirty="0" err="1">
                <a:solidFill>
                  <a:srgbClr val="FF0000"/>
                </a:solidFill>
              </a:rPr>
              <a:t>dest</a:t>
            </a:r>
            <a:r>
              <a:rPr lang="en-US" dirty="0">
                <a:solidFill>
                  <a:srgbClr val="FF0000"/>
                </a:solidFill>
              </a:rPr>
              <a:t>&gt;</a:t>
            </a:r>
            <a:r>
              <a:rPr lang="en-US" dirty="0">
                <a:solidFill>
                  <a:schemeClr val="tx1"/>
                </a:solidFill>
              </a:rPr>
              <a:t>.</a:t>
            </a:r>
          </a:p>
          <a:p>
            <a:r>
              <a:rPr lang="en-US" dirty="0">
                <a:solidFill>
                  <a:schemeClr val="tx1"/>
                </a:solidFill>
              </a:rPr>
              <a:t>Multiple</a:t>
            </a:r>
            <a:r>
              <a:rPr lang="en-US" dirty="0"/>
              <a:t> </a:t>
            </a:r>
            <a:r>
              <a:rPr lang="en-US" dirty="0">
                <a:solidFill>
                  <a:srgbClr val="FF0000"/>
                </a:solidFill>
              </a:rPr>
              <a:t>&lt;</a:t>
            </a:r>
            <a:r>
              <a:rPr lang="en-US" dirty="0" err="1">
                <a:solidFill>
                  <a:srgbClr val="FF0000"/>
                </a:solidFill>
              </a:rPr>
              <a:t>src</a:t>
            </a:r>
            <a:r>
              <a:rPr lang="en-US" dirty="0">
                <a:solidFill>
                  <a:schemeClr val="tx1"/>
                </a:solidFill>
              </a:rPr>
              <a:t>&gt; resources may be specified. Paths are interpreted relative to the </a:t>
            </a:r>
            <a:r>
              <a:rPr lang="en-US" b="1" i="1" dirty="0">
                <a:solidFill>
                  <a:schemeClr val="tx1"/>
                </a:solidFill>
              </a:rPr>
              <a:t>context</a:t>
            </a:r>
            <a:r>
              <a:rPr lang="en-US" dirty="0">
                <a:solidFill>
                  <a:schemeClr val="tx1"/>
                </a:solidFill>
              </a:rPr>
              <a:t>. </a:t>
            </a:r>
            <a:r>
              <a:rPr lang="en-US" dirty="0">
                <a:solidFill>
                  <a:srgbClr val="FF0000"/>
                </a:solidFill>
              </a:rPr>
              <a:t>&lt;</a:t>
            </a:r>
            <a:r>
              <a:rPr lang="en-US" dirty="0" err="1">
                <a:solidFill>
                  <a:srgbClr val="FF0000"/>
                </a:solidFill>
              </a:rPr>
              <a:t>src</a:t>
            </a:r>
            <a:r>
              <a:rPr lang="en-US" dirty="0">
                <a:solidFill>
                  <a:srgbClr val="FF0000"/>
                </a:solidFill>
              </a:rPr>
              <a:t>&gt; </a:t>
            </a:r>
            <a:r>
              <a:rPr lang="en-US" dirty="0">
                <a:solidFill>
                  <a:schemeClr val="tx1"/>
                </a:solidFill>
              </a:rPr>
              <a:t>may also contain wildcards.</a:t>
            </a:r>
          </a:p>
          <a:p>
            <a:r>
              <a:rPr lang="en-US" dirty="0">
                <a:solidFill>
                  <a:srgbClr val="FF0000"/>
                </a:solidFill>
              </a:rPr>
              <a:t>COPY</a:t>
            </a:r>
            <a:r>
              <a:rPr lang="en-US" dirty="0"/>
              <a:t> </a:t>
            </a:r>
            <a:r>
              <a:rPr lang="en-US" dirty="0">
                <a:solidFill>
                  <a:schemeClr val="tx1"/>
                </a:solidFill>
              </a:rPr>
              <a:t>has two forms:</a:t>
            </a:r>
          </a:p>
          <a:p>
            <a:pPr lvl="1">
              <a:buFont typeface="Arial" panose="020B0604020202020204" pitchFamily="34" charset="0"/>
              <a:buChar char="•"/>
            </a:pPr>
            <a:r>
              <a:rPr lang="en-US" dirty="0">
                <a:solidFill>
                  <a:srgbClr val="FF0000"/>
                </a:solidFill>
              </a:rPr>
              <a:t>COPY [--</a:t>
            </a:r>
            <a:r>
              <a:rPr lang="en-US" dirty="0" err="1">
                <a:solidFill>
                  <a:srgbClr val="FF0000"/>
                </a:solidFill>
              </a:rPr>
              <a:t>chown</a:t>
            </a:r>
            <a:r>
              <a:rPr lang="en-US" dirty="0">
                <a:solidFill>
                  <a:srgbClr val="FF0000"/>
                </a:solidFill>
              </a:rPr>
              <a:t>=&lt;user&gt;:&lt;group&gt;] &lt;</a:t>
            </a:r>
            <a:r>
              <a:rPr lang="en-US" dirty="0" err="1">
                <a:solidFill>
                  <a:srgbClr val="FF0000"/>
                </a:solidFill>
              </a:rPr>
              <a:t>src</a:t>
            </a:r>
            <a:r>
              <a:rPr lang="en-US" dirty="0">
                <a:solidFill>
                  <a:srgbClr val="FF0000"/>
                </a:solidFill>
              </a:rPr>
              <a:t>&gt;... &lt;</a:t>
            </a:r>
            <a:r>
              <a:rPr lang="en-US" dirty="0" err="1">
                <a:solidFill>
                  <a:srgbClr val="FF0000"/>
                </a:solidFill>
              </a:rPr>
              <a:t>dest</a:t>
            </a:r>
            <a:r>
              <a:rPr lang="en-US" dirty="0">
                <a:solidFill>
                  <a:srgbClr val="FF0000"/>
                </a:solidFill>
              </a:rPr>
              <a:t>&gt;</a:t>
            </a:r>
          </a:p>
          <a:p>
            <a:pPr lvl="1">
              <a:buFont typeface="Arial" panose="020B0604020202020204" pitchFamily="34" charset="0"/>
              <a:buChar char="•"/>
            </a:pPr>
            <a:r>
              <a:rPr lang="en-US" dirty="0">
                <a:solidFill>
                  <a:srgbClr val="FF0000"/>
                </a:solidFill>
              </a:rPr>
              <a:t>COPY [--</a:t>
            </a:r>
            <a:r>
              <a:rPr lang="en-US" dirty="0" err="1">
                <a:solidFill>
                  <a:srgbClr val="FF0000"/>
                </a:solidFill>
              </a:rPr>
              <a:t>chown</a:t>
            </a:r>
            <a:r>
              <a:rPr lang="en-US" dirty="0">
                <a:solidFill>
                  <a:srgbClr val="FF0000"/>
                </a:solidFill>
              </a:rPr>
              <a:t>=&lt;user&gt;:&lt;group&gt;] ["&lt;</a:t>
            </a:r>
            <a:r>
              <a:rPr lang="en-US" dirty="0" err="1">
                <a:solidFill>
                  <a:srgbClr val="FF0000"/>
                </a:solidFill>
              </a:rPr>
              <a:t>src</a:t>
            </a:r>
            <a:r>
              <a:rPr lang="en-US" dirty="0">
                <a:solidFill>
                  <a:srgbClr val="FF0000"/>
                </a:solidFill>
              </a:rPr>
              <a:t>&gt;",... "&lt;</a:t>
            </a:r>
            <a:r>
              <a:rPr lang="en-US" dirty="0" err="1">
                <a:solidFill>
                  <a:srgbClr val="FF0000"/>
                </a:solidFill>
              </a:rPr>
              <a:t>dest</a:t>
            </a:r>
            <a:r>
              <a:rPr lang="en-US" dirty="0">
                <a:solidFill>
                  <a:srgbClr val="FF0000"/>
                </a:solidFill>
              </a:rPr>
              <a:t>&gt;"] </a:t>
            </a:r>
            <a:r>
              <a:rPr lang="en-US" dirty="0">
                <a:solidFill>
                  <a:schemeClr val="tx1"/>
                </a:solidFill>
              </a:rPr>
              <a:t>(used for whitespace)</a:t>
            </a:r>
          </a:p>
          <a:p>
            <a:pPr marL="0" indent="0">
              <a:buNone/>
            </a:pPr>
            <a:r>
              <a:rPr lang="en-US" dirty="0">
                <a:solidFill>
                  <a:schemeClr val="tx1"/>
                </a:solidFill>
              </a:rPr>
              <a:t>The (optional) </a:t>
            </a:r>
            <a:r>
              <a:rPr lang="en-US" dirty="0">
                <a:solidFill>
                  <a:srgbClr val="FF0000"/>
                </a:solidFill>
              </a:rPr>
              <a:t>--</a:t>
            </a:r>
            <a:r>
              <a:rPr lang="en-US" dirty="0" err="1">
                <a:solidFill>
                  <a:srgbClr val="FF0000"/>
                </a:solidFill>
              </a:rPr>
              <a:t>chown</a:t>
            </a:r>
            <a:r>
              <a:rPr lang="en-US" dirty="0">
                <a:solidFill>
                  <a:srgbClr val="FF0000"/>
                </a:solidFill>
              </a:rPr>
              <a:t> </a:t>
            </a:r>
            <a:r>
              <a:rPr lang="en-US" dirty="0">
                <a:solidFill>
                  <a:schemeClr val="tx1"/>
                </a:solidFill>
              </a:rPr>
              <a:t>flag specifies a given </a:t>
            </a:r>
            <a:r>
              <a:rPr lang="en-US" dirty="0" err="1">
                <a:solidFill>
                  <a:schemeClr val="tx1"/>
                </a:solidFill>
              </a:rPr>
              <a:t>userName</a:t>
            </a:r>
            <a:r>
              <a:rPr lang="en-US" dirty="0">
                <a:solidFill>
                  <a:schemeClr val="tx1"/>
                </a:solidFill>
              </a:rPr>
              <a:t>, </a:t>
            </a:r>
            <a:r>
              <a:rPr lang="en-US" dirty="0" err="1">
                <a:solidFill>
                  <a:schemeClr val="tx1"/>
                </a:solidFill>
              </a:rPr>
              <a:t>groupName</a:t>
            </a:r>
            <a:r>
              <a:rPr lang="en-US" dirty="0">
                <a:solidFill>
                  <a:schemeClr val="tx1"/>
                </a:solidFill>
              </a:rPr>
              <a:t>, or UID/GID combination to request specific ownership of the copied content.</a:t>
            </a:r>
          </a:p>
        </p:txBody>
      </p:sp>
      <p:pic>
        <p:nvPicPr>
          <p:cNvPr id="7" name="Picture 6">
            <a:extLst>
              <a:ext uri="{FF2B5EF4-FFF2-40B4-BE49-F238E27FC236}">
                <a16:creationId xmlns:a16="http://schemas.microsoft.com/office/drawing/2014/main" id="{4F5310C0-E0D2-41F7-B39C-89B5D34F209C}"/>
              </a:ext>
            </a:extLst>
          </p:cNvPr>
          <p:cNvPicPr>
            <a:picLocks noChangeAspect="1"/>
          </p:cNvPicPr>
          <p:nvPr/>
        </p:nvPicPr>
        <p:blipFill rotWithShape="1">
          <a:blip r:embed="rId3"/>
          <a:srcRect t="16073" b="11579"/>
          <a:stretch/>
        </p:blipFill>
        <p:spPr>
          <a:xfrm>
            <a:off x="8759129" y="3811448"/>
            <a:ext cx="2158426" cy="423234"/>
          </a:xfrm>
          <a:prstGeom prst="rect">
            <a:avLst/>
          </a:prstGeom>
          <a:ln w="22225">
            <a:solidFill>
              <a:schemeClr val="accent2"/>
            </a:solidFill>
          </a:ln>
        </p:spPr>
      </p:pic>
      <p:sp>
        <p:nvSpPr>
          <p:cNvPr id="11" name="TextBox 10">
            <a:extLst>
              <a:ext uri="{FF2B5EF4-FFF2-40B4-BE49-F238E27FC236}">
                <a16:creationId xmlns:a16="http://schemas.microsoft.com/office/drawing/2014/main" id="{4A2B81D4-4DD4-41E5-80C9-54DB1C47AAEA}"/>
              </a:ext>
            </a:extLst>
          </p:cNvPr>
          <p:cNvSpPr txBox="1"/>
          <p:nvPr/>
        </p:nvSpPr>
        <p:spPr>
          <a:xfrm>
            <a:off x="8759129" y="4246814"/>
            <a:ext cx="2167953" cy="253916"/>
          </a:xfrm>
          <a:prstGeom prst="rect">
            <a:avLst/>
          </a:prstGeom>
          <a:noFill/>
          <a:ln w="25400">
            <a:solidFill>
              <a:schemeClr val="accent2"/>
            </a:solidFill>
          </a:ln>
        </p:spPr>
        <p:txBody>
          <a:bodyPr wrap="square">
            <a:spAutoFit/>
          </a:bodyPr>
          <a:lstStyle/>
          <a:p>
            <a:pPr algn="r"/>
            <a:r>
              <a:rPr lang="en-US" sz="1050" dirty="0"/>
              <a:t>adds all files starting with “</a:t>
            </a:r>
            <a:r>
              <a:rPr lang="en-US" sz="1050" dirty="0" err="1"/>
              <a:t>hom</a:t>
            </a:r>
            <a:r>
              <a:rPr lang="en-US" sz="1050" dirty="0"/>
              <a:t>…”.</a:t>
            </a:r>
          </a:p>
        </p:txBody>
      </p:sp>
      <p:pic>
        <p:nvPicPr>
          <p:cNvPr id="13" name="Picture 12">
            <a:extLst>
              <a:ext uri="{FF2B5EF4-FFF2-40B4-BE49-F238E27FC236}">
                <a16:creationId xmlns:a16="http://schemas.microsoft.com/office/drawing/2014/main" id="{242908D2-2D58-47FB-A511-4235DA19D20E}"/>
              </a:ext>
            </a:extLst>
          </p:cNvPr>
          <p:cNvPicPr>
            <a:picLocks noChangeAspect="1"/>
          </p:cNvPicPr>
          <p:nvPr/>
        </p:nvPicPr>
        <p:blipFill>
          <a:blip r:embed="rId4"/>
          <a:stretch>
            <a:fillRect/>
          </a:stretch>
        </p:blipFill>
        <p:spPr>
          <a:xfrm>
            <a:off x="7956579" y="4606409"/>
            <a:ext cx="2960976" cy="509894"/>
          </a:xfrm>
          <a:prstGeom prst="rect">
            <a:avLst/>
          </a:prstGeom>
          <a:ln w="22225">
            <a:solidFill>
              <a:schemeClr val="accent2"/>
            </a:solidFill>
          </a:ln>
        </p:spPr>
      </p:pic>
      <p:sp>
        <p:nvSpPr>
          <p:cNvPr id="17" name="TextBox 16">
            <a:extLst>
              <a:ext uri="{FF2B5EF4-FFF2-40B4-BE49-F238E27FC236}">
                <a16:creationId xmlns:a16="http://schemas.microsoft.com/office/drawing/2014/main" id="{21AD09E9-D7C3-49EE-AA5A-B9B7331A6F3E}"/>
              </a:ext>
            </a:extLst>
          </p:cNvPr>
          <p:cNvSpPr txBox="1"/>
          <p:nvPr/>
        </p:nvSpPr>
        <p:spPr>
          <a:xfrm>
            <a:off x="7956579" y="5128435"/>
            <a:ext cx="2970503" cy="276999"/>
          </a:xfrm>
          <a:prstGeom prst="rect">
            <a:avLst/>
          </a:prstGeom>
          <a:noFill/>
          <a:ln w="25400">
            <a:solidFill>
              <a:schemeClr val="accent2"/>
            </a:solidFill>
          </a:ln>
        </p:spPr>
        <p:txBody>
          <a:bodyPr wrap="square">
            <a:spAutoFit/>
          </a:bodyPr>
          <a:lstStyle/>
          <a:p>
            <a:pPr algn="r"/>
            <a:r>
              <a:rPr lang="en-US" sz="1200" dirty="0"/>
              <a:t>adds “test.txt” to </a:t>
            </a:r>
            <a:r>
              <a:rPr lang="en-US" sz="1200" dirty="0">
                <a:solidFill>
                  <a:srgbClr val="FF0000"/>
                </a:solidFill>
              </a:rPr>
              <a:t>&lt;WORKDIR&gt;/</a:t>
            </a:r>
            <a:r>
              <a:rPr lang="en-US" sz="1200" dirty="0" err="1">
                <a:solidFill>
                  <a:srgbClr val="FF0000"/>
                </a:solidFill>
              </a:rPr>
              <a:t>relativeDir</a:t>
            </a:r>
            <a:r>
              <a:rPr lang="en-US" sz="1200" dirty="0">
                <a:solidFill>
                  <a:srgbClr val="FF0000"/>
                </a:solidFill>
              </a:rPr>
              <a:t>/</a:t>
            </a:r>
          </a:p>
        </p:txBody>
      </p:sp>
      <p:pic>
        <p:nvPicPr>
          <p:cNvPr id="20" name="Picture 19">
            <a:extLst>
              <a:ext uri="{FF2B5EF4-FFF2-40B4-BE49-F238E27FC236}">
                <a16:creationId xmlns:a16="http://schemas.microsoft.com/office/drawing/2014/main" id="{CDE8BC41-39E2-4F67-ADBB-FEE039F1CF25}"/>
              </a:ext>
            </a:extLst>
          </p:cNvPr>
          <p:cNvPicPr>
            <a:picLocks noChangeAspect="1"/>
          </p:cNvPicPr>
          <p:nvPr/>
        </p:nvPicPr>
        <p:blipFill>
          <a:blip r:embed="rId5"/>
          <a:stretch>
            <a:fillRect/>
          </a:stretch>
        </p:blipFill>
        <p:spPr>
          <a:xfrm>
            <a:off x="6699389" y="5508179"/>
            <a:ext cx="4218167" cy="417741"/>
          </a:xfrm>
          <a:prstGeom prst="rect">
            <a:avLst/>
          </a:prstGeom>
          <a:ln w="22225">
            <a:solidFill>
              <a:schemeClr val="accent2"/>
            </a:solidFill>
          </a:ln>
        </p:spPr>
      </p:pic>
      <p:sp>
        <p:nvSpPr>
          <p:cNvPr id="22" name="TextBox 21">
            <a:extLst>
              <a:ext uri="{FF2B5EF4-FFF2-40B4-BE49-F238E27FC236}">
                <a16:creationId xmlns:a16="http://schemas.microsoft.com/office/drawing/2014/main" id="{B8A2FF3D-F575-4CE9-BE68-2F9A2348B32C}"/>
              </a:ext>
            </a:extLst>
          </p:cNvPr>
          <p:cNvSpPr txBox="1"/>
          <p:nvPr/>
        </p:nvSpPr>
        <p:spPr>
          <a:xfrm>
            <a:off x="7141855" y="5939746"/>
            <a:ext cx="3785228" cy="276999"/>
          </a:xfrm>
          <a:prstGeom prst="rect">
            <a:avLst/>
          </a:prstGeom>
          <a:noFill/>
          <a:ln w="25400">
            <a:solidFill>
              <a:schemeClr val="accent2"/>
            </a:solidFill>
          </a:ln>
        </p:spPr>
        <p:txBody>
          <a:bodyPr wrap="square">
            <a:spAutoFit/>
          </a:bodyPr>
          <a:lstStyle/>
          <a:p>
            <a:pPr algn="r"/>
            <a:r>
              <a:rPr lang="en-US" sz="1200" dirty="0"/>
              <a:t>If the user or group are invalid, the build fails on </a:t>
            </a:r>
            <a:r>
              <a:rPr lang="en-US" sz="1200" dirty="0">
                <a:solidFill>
                  <a:srgbClr val="FF0000"/>
                </a:solidFill>
              </a:rPr>
              <a:t>COPY</a:t>
            </a:r>
            <a:r>
              <a:rPr lang="en-US" sz="1200" dirty="0"/>
              <a:t>.</a:t>
            </a:r>
          </a:p>
        </p:txBody>
      </p:sp>
      <p:pic>
        <p:nvPicPr>
          <p:cNvPr id="5" name="Picture 4">
            <a:extLst>
              <a:ext uri="{FF2B5EF4-FFF2-40B4-BE49-F238E27FC236}">
                <a16:creationId xmlns:a16="http://schemas.microsoft.com/office/drawing/2014/main" id="{CD3A61EE-3DCD-4E77-B753-E0AA24B765CE}"/>
              </a:ext>
            </a:extLst>
          </p:cNvPr>
          <p:cNvPicPr>
            <a:picLocks noChangeAspect="1"/>
          </p:cNvPicPr>
          <p:nvPr/>
        </p:nvPicPr>
        <p:blipFill>
          <a:blip r:embed="rId6"/>
          <a:stretch>
            <a:fillRect/>
          </a:stretch>
        </p:blipFill>
        <p:spPr>
          <a:xfrm>
            <a:off x="6800850" y="2215934"/>
            <a:ext cx="4126232" cy="505066"/>
          </a:xfrm>
          <a:prstGeom prst="rect">
            <a:avLst/>
          </a:prstGeom>
          <a:ln w="22225">
            <a:solidFill>
              <a:schemeClr val="accent2"/>
            </a:solidFill>
          </a:ln>
        </p:spPr>
      </p:pic>
    </p:spTree>
    <p:extLst>
      <p:ext uri="{BB962C8B-B14F-4D97-AF65-F5344CB8AC3E}">
        <p14:creationId xmlns:p14="http://schemas.microsoft.com/office/powerpoint/2010/main" val="289363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a:xfrm>
            <a:off x="1086648" y="286603"/>
            <a:ext cx="10058400" cy="1450757"/>
          </a:xfrm>
        </p:spPr>
        <p:txBody>
          <a:bodyPr>
            <a:normAutofit/>
          </a:bodyPr>
          <a:lstStyle/>
          <a:p>
            <a:r>
              <a:rPr lang="en-US" dirty="0" err="1">
                <a:solidFill>
                  <a:schemeClr val="tx1"/>
                </a:solidFill>
              </a:rPr>
              <a:t>Dockerfile</a:t>
            </a:r>
            <a:r>
              <a:rPr lang="en-US" dirty="0">
                <a:solidFill>
                  <a:schemeClr val="tx1"/>
                </a:solidFill>
              </a:rPr>
              <a:t> commands – EXPOSE</a:t>
            </a:r>
            <a:br>
              <a:rPr lang="en-US" dirty="0"/>
            </a:br>
            <a:r>
              <a:rPr lang="en-US" sz="1400" dirty="0">
                <a:hlinkClick r:id="rId2"/>
              </a:rPr>
              <a:t>https://docs.docker.com/engine/reference/builder/#expose</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0" y="1918252"/>
            <a:ext cx="5572205" cy="4482547"/>
          </a:xfrm>
        </p:spPr>
        <p:txBody>
          <a:bodyPr anchor="ctr">
            <a:normAutofit/>
          </a:bodyPr>
          <a:lstStyle/>
          <a:p>
            <a:pPr>
              <a:lnSpc>
                <a:spcPct val="100000"/>
              </a:lnSpc>
            </a:pPr>
            <a:r>
              <a:rPr lang="en-US" sz="2000" dirty="0">
                <a:solidFill>
                  <a:srgbClr val="FF0000"/>
                </a:solidFill>
              </a:rPr>
              <a:t>EXPOSE</a:t>
            </a:r>
            <a:r>
              <a:rPr lang="en-US" sz="2000" dirty="0"/>
              <a:t> </a:t>
            </a:r>
            <a:r>
              <a:rPr lang="en-US" sz="2000" dirty="0">
                <a:solidFill>
                  <a:schemeClr val="tx1"/>
                </a:solidFill>
              </a:rPr>
              <a:t>informs Docker that the container listens on the specified ports. By default, the port listens on TCP.</a:t>
            </a:r>
          </a:p>
          <a:p>
            <a:pPr>
              <a:lnSpc>
                <a:spcPct val="100000"/>
              </a:lnSpc>
            </a:pPr>
            <a:r>
              <a:rPr lang="en-US" sz="2000" dirty="0">
                <a:solidFill>
                  <a:srgbClr val="FF0000"/>
                </a:solidFill>
              </a:rPr>
              <a:t>EXPOSE</a:t>
            </a:r>
            <a:r>
              <a:rPr lang="en-US" sz="2000" dirty="0"/>
              <a:t> </a:t>
            </a:r>
            <a:r>
              <a:rPr lang="en-US" sz="2000" dirty="0">
                <a:solidFill>
                  <a:schemeClr val="tx1"/>
                </a:solidFill>
              </a:rPr>
              <a:t>does not actually publish the port. It functions as documentation between those who build the image and those who run the container. </a:t>
            </a:r>
          </a:p>
          <a:p>
            <a:pPr>
              <a:lnSpc>
                <a:spcPct val="100000"/>
              </a:lnSpc>
            </a:pPr>
            <a:r>
              <a:rPr lang="en-US" sz="2000" dirty="0">
                <a:solidFill>
                  <a:schemeClr val="tx1"/>
                </a:solidFill>
              </a:rPr>
              <a:t>You can override </a:t>
            </a:r>
            <a:r>
              <a:rPr lang="en-US" sz="2000" b="1" i="1" dirty="0" err="1">
                <a:solidFill>
                  <a:schemeClr val="tx1"/>
                </a:solidFill>
              </a:rPr>
              <a:t>Dockerfile</a:t>
            </a:r>
            <a:r>
              <a:rPr lang="en-US" sz="2000" dirty="0"/>
              <a:t> </a:t>
            </a:r>
            <a:r>
              <a:rPr lang="en-US" sz="2000" dirty="0">
                <a:solidFill>
                  <a:srgbClr val="FF0000"/>
                </a:solidFill>
              </a:rPr>
              <a:t>EXPOSE</a:t>
            </a:r>
            <a:r>
              <a:rPr lang="en-US" sz="2000" dirty="0"/>
              <a:t> </a:t>
            </a:r>
            <a:r>
              <a:rPr lang="en-US" sz="2000" dirty="0">
                <a:solidFill>
                  <a:schemeClr val="tx1"/>
                </a:solidFill>
              </a:rPr>
              <a:t>settings at runtime with the </a:t>
            </a:r>
            <a:r>
              <a:rPr lang="en-US" sz="2000" dirty="0">
                <a:solidFill>
                  <a:srgbClr val="FF0000"/>
                </a:solidFill>
              </a:rPr>
              <a:t>-p</a:t>
            </a:r>
            <a:r>
              <a:rPr lang="en-US" sz="2000" dirty="0"/>
              <a:t> </a:t>
            </a:r>
            <a:r>
              <a:rPr lang="en-US" sz="2000" dirty="0">
                <a:solidFill>
                  <a:schemeClr val="tx1"/>
                </a:solidFill>
              </a:rPr>
              <a:t>flag.</a:t>
            </a:r>
          </a:p>
          <a:p>
            <a:pPr>
              <a:lnSpc>
                <a:spcPct val="100000"/>
              </a:lnSpc>
            </a:pPr>
            <a:r>
              <a:rPr lang="en-US" sz="2000" dirty="0">
                <a:solidFill>
                  <a:schemeClr val="tx1"/>
                </a:solidFill>
              </a:rPr>
              <a:t>To publish the port when running the container, use the</a:t>
            </a:r>
            <a:r>
              <a:rPr lang="en-US" sz="2000" dirty="0"/>
              <a:t> </a:t>
            </a:r>
            <a:r>
              <a:rPr lang="en-US" sz="2000" dirty="0">
                <a:solidFill>
                  <a:srgbClr val="FF0000"/>
                </a:solidFill>
              </a:rPr>
              <a:t>-p</a:t>
            </a:r>
            <a:r>
              <a:rPr lang="en-US" sz="2000" dirty="0"/>
              <a:t> </a:t>
            </a:r>
            <a:r>
              <a:rPr lang="en-US" sz="2000" dirty="0">
                <a:solidFill>
                  <a:schemeClr val="tx1"/>
                </a:solidFill>
              </a:rPr>
              <a:t>flag on </a:t>
            </a:r>
            <a:r>
              <a:rPr lang="en-US" sz="2000" dirty="0">
                <a:solidFill>
                  <a:srgbClr val="FF0000"/>
                </a:solidFill>
              </a:rPr>
              <a:t>docker run</a:t>
            </a:r>
            <a:r>
              <a:rPr lang="en-US" sz="2000" dirty="0">
                <a:solidFill>
                  <a:schemeClr val="tx1"/>
                </a:solidFill>
              </a:rPr>
              <a:t> to publish and map one or more ports, or the</a:t>
            </a:r>
            <a:r>
              <a:rPr lang="en-US" sz="2000" dirty="0"/>
              <a:t> </a:t>
            </a:r>
            <a:r>
              <a:rPr lang="en-US" sz="2000" dirty="0">
                <a:solidFill>
                  <a:srgbClr val="FF0000"/>
                </a:solidFill>
              </a:rPr>
              <a:t>-P</a:t>
            </a:r>
            <a:r>
              <a:rPr lang="en-US" sz="2000" dirty="0"/>
              <a:t> </a:t>
            </a:r>
            <a:r>
              <a:rPr lang="en-US" sz="2000" dirty="0">
                <a:solidFill>
                  <a:schemeClr val="tx1"/>
                </a:solidFill>
              </a:rPr>
              <a:t>flag to publish all exposed ports and map them to high-order ports.</a:t>
            </a:r>
          </a:p>
        </p:txBody>
      </p:sp>
      <p:pic>
        <p:nvPicPr>
          <p:cNvPr id="6" name="Picture 5">
            <a:extLst>
              <a:ext uri="{FF2B5EF4-FFF2-40B4-BE49-F238E27FC236}">
                <a16:creationId xmlns:a16="http://schemas.microsoft.com/office/drawing/2014/main" id="{EFE3EBC0-B81F-4579-91C9-2B44ADB5449E}"/>
              </a:ext>
            </a:extLst>
          </p:cNvPr>
          <p:cNvPicPr>
            <a:picLocks noChangeAspect="1"/>
          </p:cNvPicPr>
          <p:nvPr/>
        </p:nvPicPr>
        <p:blipFill>
          <a:blip r:embed="rId3"/>
          <a:stretch>
            <a:fillRect/>
          </a:stretch>
        </p:blipFill>
        <p:spPr>
          <a:xfrm>
            <a:off x="6990692" y="2557061"/>
            <a:ext cx="4051680" cy="563824"/>
          </a:xfrm>
          <a:prstGeom prst="rect">
            <a:avLst/>
          </a:prstGeom>
          <a:ln w="25400">
            <a:solidFill>
              <a:schemeClr val="accent2"/>
            </a:solidFill>
          </a:ln>
        </p:spPr>
      </p:pic>
      <p:pic>
        <p:nvPicPr>
          <p:cNvPr id="8" name="Picture 7">
            <a:extLst>
              <a:ext uri="{FF2B5EF4-FFF2-40B4-BE49-F238E27FC236}">
                <a16:creationId xmlns:a16="http://schemas.microsoft.com/office/drawing/2014/main" id="{413A1593-8B99-4970-858E-E8FAB2DA84B0}"/>
              </a:ext>
            </a:extLst>
          </p:cNvPr>
          <p:cNvPicPr>
            <a:picLocks noChangeAspect="1"/>
          </p:cNvPicPr>
          <p:nvPr/>
        </p:nvPicPr>
        <p:blipFill>
          <a:blip r:embed="rId4"/>
          <a:stretch>
            <a:fillRect/>
          </a:stretch>
        </p:blipFill>
        <p:spPr>
          <a:xfrm>
            <a:off x="8067262" y="3636351"/>
            <a:ext cx="2029109" cy="626906"/>
          </a:xfrm>
          <a:prstGeom prst="rect">
            <a:avLst/>
          </a:prstGeom>
          <a:ln w="25400">
            <a:solidFill>
              <a:schemeClr val="accent2"/>
            </a:solidFill>
          </a:ln>
        </p:spPr>
      </p:pic>
      <p:pic>
        <p:nvPicPr>
          <p:cNvPr id="11" name="Picture 10">
            <a:extLst>
              <a:ext uri="{FF2B5EF4-FFF2-40B4-BE49-F238E27FC236}">
                <a16:creationId xmlns:a16="http://schemas.microsoft.com/office/drawing/2014/main" id="{1C3C18C6-691D-48D1-9E84-857E164B8AA2}"/>
              </a:ext>
            </a:extLst>
          </p:cNvPr>
          <p:cNvPicPr>
            <a:picLocks noChangeAspect="1"/>
          </p:cNvPicPr>
          <p:nvPr/>
        </p:nvPicPr>
        <p:blipFill>
          <a:blip r:embed="rId5"/>
          <a:stretch>
            <a:fillRect/>
          </a:stretch>
        </p:blipFill>
        <p:spPr>
          <a:xfrm>
            <a:off x="6990692" y="4909444"/>
            <a:ext cx="4051680" cy="461949"/>
          </a:xfrm>
          <a:prstGeom prst="rect">
            <a:avLst/>
          </a:prstGeom>
          <a:ln w="25400">
            <a:solidFill>
              <a:schemeClr val="accent2"/>
            </a:solidFill>
          </a:ln>
        </p:spPr>
      </p:pic>
      <p:sp>
        <p:nvSpPr>
          <p:cNvPr id="13" name="TextBox 12">
            <a:extLst>
              <a:ext uri="{FF2B5EF4-FFF2-40B4-BE49-F238E27FC236}">
                <a16:creationId xmlns:a16="http://schemas.microsoft.com/office/drawing/2014/main" id="{CB823427-B35E-4FCD-8F7E-9D6C5AB46E31}"/>
              </a:ext>
            </a:extLst>
          </p:cNvPr>
          <p:cNvSpPr txBox="1"/>
          <p:nvPr/>
        </p:nvSpPr>
        <p:spPr>
          <a:xfrm>
            <a:off x="8129926" y="5384395"/>
            <a:ext cx="2922896" cy="369332"/>
          </a:xfrm>
          <a:prstGeom prst="rect">
            <a:avLst/>
          </a:prstGeom>
          <a:noFill/>
          <a:ln w="25400">
            <a:solidFill>
              <a:schemeClr val="accent2"/>
            </a:solidFill>
          </a:ln>
        </p:spPr>
        <p:txBody>
          <a:bodyPr wrap="square">
            <a:spAutoFit/>
          </a:bodyPr>
          <a:lstStyle/>
          <a:p>
            <a:pPr algn="r"/>
            <a:r>
              <a:rPr lang="en-US" dirty="0"/>
              <a:t>To override EXPOSE settings</a:t>
            </a:r>
          </a:p>
        </p:txBody>
      </p:sp>
    </p:spTree>
    <p:extLst>
      <p:ext uri="{BB962C8B-B14F-4D97-AF65-F5344CB8AC3E}">
        <p14:creationId xmlns:p14="http://schemas.microsoft.com/office/powerpoint/2010/main" val="261678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a:xfrm>
            <a:off x="1079205" y="286603"/>
            <a:ext cx="10076475" cy="1450757"/>
          </a:xfrm>
        </p:spPr>
        <p:txBody>
          <a:bodyPr>
            <a:normAutofit/>
          </a:bodyPr>
          <a:lstStyle/>
          <a:p>
            <a:r>
              <a:rPr lang="en-US" dirty="0" err="1">
                <a:solidFill>
                  <a:schemeClr val="tx1"/>
                </a:solidFill>
              </a:rPr>
              <a:t>Dockerfile</a:t>
            </a:r>
            <a:r>
              <a:rPr lang="en-US" dirty="0">
                <a:solidFill>
                  <a:schemeClr val="tx1"/>
                </a:solidFill>
              </a:rPr>
              <a:t> commands – CMD</a:t>
            </a:r>
            <a:br>
              <a:rPr lang="en-US" dirty="0"/>
            </a:br>
            <a:r>
              <a:rPr lang="en-US" sz="1400" dirty="0">
                <a:hlinkClick r:id="rId2"/>
              </a:rPr>
              <a:t>https://docs.docker.com/engine/reference/builder/#cmd</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79205" y="1918252"/>
            <a:ext cx="6150899" cy="4482547"/>
          </a:xfrm>
        </p:spPr>
        <p:txBody>
          <a:bodyPr anchor="ctr">
            <a:normAutofit fontScale="92500" lnSpcReduction="10000"/>
          </a:bodyPr>
          <a:lstStyle/>
          <a:p>
            <a:pPr>
              <a:lnSpc>
                <a:spcPct val="100000"/>
              </a:lnSpc>
            </a:pPr>
            <a:r>
              <a:rPr lang="en-US" sz="2000" dirty="0">
                <a:solidFill>
                  <a:srgbClr val="FF0000"/>
                </a:solidFill>
              </a:rPr>
              <a:t>CMD</a:t>
            </a:r>
            <a:r>
              <a:rPr lang="en-US" sz="2000" dirty="0"/>
              <a:t> </a:t>
            </a:r>
            <a:r>
              <a:rPr lang="en-US" sz="2000" dirty="0">
                <a:solidFill>
                  <a:schemeClr val="tx1"/>
                </a:solidFill>
              </a:rPr>
              <a:t>and</a:t>
            </a:r>
            <a:r>
              <a:rPr lang="en-US" sz="2000" dirty="0"/>
              <a:t> </a:t>
            </a:r>
            <a:r>
              <a:rPr lang="en-US" sz="2000" dirty="0">
                <a:solidFill>
                  <a:srgbClr val="FF0000"/>
                </a:solidFill>
              </a:rPr>
              <a:t>ENTRYPOINT</a:t>
            </a:r>
            <a:r>
              <a:rPr lang="en-US" sz="2000" dirty="0"/>
              <a:t> </a:t>
            </a:r>
            <a:r>
              <a:rPr lang="en-US" sz="2000" dirty="0">
                <a:solidFill>
                  <a:schemeClr val="tx1"/>
                </a:solidFill>
              </a:rPr>
              <a:t>are very similar. They both provide startup commands. </a:t>
            </a:r>
          </a:p>
          <a:p>
            <a:pPr>
              <a:lnSpc>
                <a:spcPct val="100000"/>
              </a:lnSpc>
            </a:pPr>
            <a:r>
              <a:rPr lang="en-US" sz="2000" dirty="0">
                <a:solidFill>
                  <a:srgbClr val="FF0000"/>
                </a:solidFill>
              </a:rPr>
              <a:t>CMD</a:t>
            </a:r>
            <a:r>
              <a:rPr lang="en-US" sz="2000" dirty="0"/>
              <a:t> </a:t>
            </a:r>
            <a:r>
              <a:rPr lang="en-US" sz="2000" dirty="0">
                <a:solidFill>
                  <a:schemeClr val="tx1"/>
                </a:solidFill>
              </a:rPr>
              <a:t>provides default startup commands for a container. These defaults can include an executable. </a:t>
            </a:r>
          </a:p>
          <a:p>
            <a:pPr>
              <a:lnSpc>
                <a:spcPct val="100000"/>
              </a:lnSpc>
            </a:pPr>
            <a:r>
              <a:rPr lang="en-US" sz="2000" dirty="0">
                <a:solidFill>
                  <a:srgbClr val="FF0000"/>
                </a:solidFill>
              </a:rPr>
              <a:t>CMD</a:t>
            </a:r>
            <a:r>
              <a:rPr lang="en-US" sz="2000" dirty="0"/>
              <a:t> </a:t>
            </a:r>
            <a:r>
              <a:rPr lang="en-US" sz="2000" dirty="0">
                <a:solidFill>
                  <a:schemeClr val="tx1"/>
                </a:solidFill>
              </a:rPr>
              <a:t>does not execute anything at build time but specifies the intended command for the image. If different commands are entered at time of </a:t>
            </a:r>
            <a:r>
              <a:rPr lang="en-US" sz="2000" dirty="0">
                <a:solidFill>
                  <a:srgbClr val="FF0000"/>
                </a:solidFill>
              </a:rPr>
              <a:t>docker run</a:t>
            </a:r>
            <a:r>
              <a:rPr lang="en-US" sz="2000" dirty="0"/>
              <a:t>, </a:t>
            </a:r>
            <a:r>
              <a:rPr lang="en-US" sz="2000" dirty="0">
                <a:solidFill>
                  <a:srgbClr val="FF0000"/>
                </a:solidFill>
              </a:rPr>
              <a:t>CMD </a:t>
            </a:r>
            <a:r>
              <a:rPr lang="en-US" sz="2000" dirty="0">
                <a:solidFill>
                  <a:schemeClr val="tx1"/>
                </a:solidFill>
              </a:rPr>
              <a:t>commands are overridden.</a:t>
            </a:r>
          </a:p>
          <a:p>
            <a:pPr>
              <a:lnSpc>
                <a:spcPct val="100000"/>
              </a:lnSpc>
            </a:pPr>
            <a:r>
              <a:rPr lang="en-US" sz="2000" dirty="0">
                <a:solidFill>
                  <a:schemeClr val="tx1"/>
                </a:solidFill>
              </a:rPr>
              <a:t>The </a:t>
            </a:r>
            <a:r>
              <a:rPr lang="en-US" sz="2000" dirty="0">
                <a:solidFill>
                  <a:srgbClr val="FF0000"/>
                </a:solidFill>
              </a:rPr>
              <a:t>CMD</a:t>
            </a:r>
            <a:r>
              <a:rPr lang="en-US" sz="2000" dirty="0"/>
              <a:t> </a:t>
            </a:r>
            <a:r>
              <a:rPr lang="en-US" sz="2000" dirty="0">
                <a:solidFill>
                  <a:schemeClr val="tx1"/>
                </a:solidFill>
              </a:rPr>
              <a:t>instruction has three forms:</a:t>
            </a:r>
          </a:p>
          <a:p>
            <a:pPr lvl="1">
              <a:buFont typeface="Arial" panose="020B0604020202020204" pitchFamily="34" charset="0"/>
              <a:buChar char="•"/>
            </a:pPr>
            <a:r>
              <a:rPr lang="en-US" sz="1800" dirty="0">
                <a:solidFill>
                  <a:srgbClr val="FF0000"/>
                </a:solidFill>
              </a:rPr>
              <a:t>CMD ["executable",“arg1",“arg2"] </a:t>
            </a:r>
            <a:r>
              <a:rPr lang="en-US" sz="1800" dirty="0">
                <a:solidFill>
                  <a:schemeClr val="tx1"/>
                </a:solidFill>
              </a:rPr>
              <a:t>(exec form. Preferred)</a:t>
            </a:r>
          </a:p>
          <a:p>
            <a:pPr lvl="1">
              <a:buFont typeface="Arial" panose="020B0604020202020204" pitchFamily="34" charset="0"/>
              <a:buChar char="•"/>
            </a:pPr>
            <a:r>
              <a:rPr lang="en-US" sz="1800" dirty="0">
                <a:solidFill>
                  <a:srgbClr val="FF0000"/>
                </a:solidFill>
              </a:rPr>
              <a:t>CMD [“arg1",“arg2"] </a:t>
            </a:r>
            <a:r>
              <a:rPr lang="en-US" sz="1800" dirty="0">
                <a:solidFill>
                  <a:schemeClr val="tx1"/>
                </a:solidFill>
              </a:rPr>
              <a:t>(default params to </a:t>
            </a:r>
            <a:r>
              <a:rPr lang="en-US" sz="1800" dirty="0">
                <a:solidFill>
                  <a:srgbClr val="FF0000"/>
                </a:solidFill>
              </a:rPr>
              <a:t>ENTRYPOINT</a:t>
            </a:r>
            <a:r>
              <a:rPr lang="en-US" sz="1800" dirty="0">
                <a:solidFill>
                  <a:schemeClr val="tx1"/>
                </a:solidFill>
              </a:rPr>
              <a:t>)</a:t>
            </a:r>
          </a:p>
          <a:p>
            <a:pPr lvl="1">
              <a:buFont typeface="Arial" panose="020B0604020202020204" pitchFamily="34" charset="0"/>
              <a:buChar char="•"/>
            </a:pPr>
            <a:r>
              <a:rPr lang="en-US" sz="1800" dirty="0">
                <a:solidFill>
                  <a:srgbClr val="FF0000"/>
                </a:solidFill>
              </a:rPr>
              <a:t>CMD command arg1 arg2 </a:t>
            </a:r>
            <a:r>
              <a:rPr lang="en-US" sz="1800" dirty="0">
                <a:solidFill>
                  <a:schemeClr val="tx1"/>
                </a:solidFill>
              </a:rPr>
              <a:t>(shell form)</a:t>
            </a:r>
          </a:p>
          <a:p>
            <a:pPr>
              <a:lnSpc>
                <a:spcPct val="100000"/>
              </a:lnSpc>
            </a:pPr>
            <a:r>
              <a:rPr lang="en-US" sz="2000" dirty="0">
                <a:solidFill>
                  <a:schemeClr val="tx1"/>
                </a:solidFill>
              </a:rPr>
              <a:t>There can only be one </a:t>
            </a:r>
            <a:r>
              <a:rPr lang="en-US" sz="2000" dirty="0">
                <a:solidFill>
                  <a:srgbClr val="FF0000"/>
                </a:solidFill>
              </a:rPr>
              <a:t>CMD</a:t>
            </a:r>
            <a:r>
              <a:rPr lang="en-US" sz="2000" dirty="0"/>
              <a:t> </a:t>
            </a:r>
            <a:r>
              <a:rPr lang="en-US" sz="2000" dirty="0">
                <a:solidFill>
                  <a:schemeClr val="tx1"/>
                </a:solidFill>
              </a:rPr>
              <a:t>instruction in a </a:t>
            </a:r>
            <a:r>
              <a:rPr lang="en-US" sz="2000" b="1" i="1" dirty="0" err="1">
                <a:solidFill>
                  <a:schemeClr val="tx1"/>
                </a:solidFill>
              </a:rPr>
              <a:t>Dockerfile</a:t>
            </a:r>
            <a:r>
              <a:rPr lang="en-US" sz="2000" dirty="0">
                <a:solidFill>
                  <a:schemeClr val="tx1"/>
                </a:solidFill>
              </a:rPr>
              <a:t>.</a:t>
            </a:r>
          </a:p>
        </p:txBody>
      </p:sp>
      <p:pic>
        <p:nvPicPr>
          <p:cNvPr id="7" name="Picture 6">
            <a:extLst>
              <a:ext uri="{FF2B5EF4-FFF2-40B4-BE49-F238E27FC236}">
                <a16:creationId xmlns:a16="http://schemas.microsoft.com/office/drawing/2014/main" id="{6AFDE96F-7C91-4EB6-97C2-7F51B753E1D9}"/>
              </a:ext>
            </a:extLst>
          </p:cNvPr>
          <p:cNvPicPr>
            <a:picLocks noChangeAspect="1"/>
          </p:cNvPicPr>
          <p:nvPr/>
        </p:nvPicPr>
        <p:blipFill>
          <a:blip r:embed="rId3"/>
          <a:stretch>
            <a:fillRect/>
          </a:stretch>
        </p:blipFill>
        <p:spPr>
          <a:xfrm>
            <a:off x="7337635" y="4518084"/>
            <a:ext cx="3478715" cy="717792"/>
          </a:xfrm>
          <a:prstGeom prst="rect">
            <a:avLst/>
          </a:prstGeom>
          <a:ln w="25400">
            <a:solidFill>
              <a:schemeClr val="accent2"/>
            </a:solidFill>
          </a:ln>
        </p:spPr>
      </p:pic>
      <p:sp>
        <p:nvSpPr>
          <p:cNvPr id="10" name="TextBox 9">
            <a:extLst>
              <a:ext uri="{FF2B5EF4-FFF2-40B4-BE49-F238E27FC236}">
                <a16:creationId xmlns:a16="http://schemas.microsoft.com/office/drawing/2014/main" id="{E5A68247-1589-4EE8-B130-EF096423269F}"/>
              </a:ext>
            </a:extLst>
          </p:cNvPr>
          <p:cNvSpPr txBox="1"/>
          <p:nvPr/>
        </p:nvSpPr>
        <p:spPr>
          <a:xfrm>
            <a:off x="7324409" y="5235876"/>
            <a:ext cx="3504801" cy="707886"/>
          </a:xfrm>
          <a:prstGeom prst="rect">
            <a:avLst/>
          </a:prstGeom>
          <a:noFill/>
          <a:ln w="25400">
            <a:solidFill>
              <a:schemeClr val="accent2"/>
            </a:solidFill>
          </a:ln>
        </p:spPr>
        <p:txBody>
          <a:bodyPr wrap="square">
            <a:spAutoFit/>
          </a:bodyPr>
          <a:lstStyle/>
          <a:p>
            <a:r>
              <a:rPr lang="en-US" sz="2000" dirty="0"/>
              <a:t>Shell form. The &lt;command&gt; will execute in /bin/</a:t>
            </a:r>
            <a:r>
              <a:rPr lang="en-US" sz="2000" dirty="0" err="1"/>
              <a:t>sh</a:t>
            </a:r>
            <a:r>
              <a:rPr lang="en-US" sz="2000" dirty="0"/>
              <a:t> -c</a:t>
            </a:r>
          </a:p>
        </p:txBody>
      </p:sp>
      <p:pic>
        <p:nvPicPr>
          <p:cNvPr id="12" name="Picture 11">
            <a:extLst>
              <a:ext uri="{FF2B5EF4-FFF2-40B4-BE49-F238E27FC236}">
                <a16:creationId xmlns:a16="http://schemas.microsoft.com/office/drawing/2014/main" id="{33D6AE78-1C2C-4109-9F46-1F3FF67F153C}"/>
              </a:ext>
            </a:extLst>
          </p:cNvPr>
          <p:cNvPicPr>
            <a:picLocks noChangeAspect="1"/>
          </p:cNvPicPr>
          <p:nvPr/>
        </p:nvPicPr>
        <p:blipFill>
          <a:blip r:embed="rId4"/>
          <a:stretch>
            <a:fillRect/>
          </a:stretch>
        </p:blipFill>
        <p:spPr>
          <a:xfrm>
            <a:off x="7337635" y="2199786"/>
            <a:ext cx="3478715" cy="857374"/>
          </a:xfrm>
          <a:prstGeom prst="rect">
            <a:avLst/>
          </a:prstGeom>
          <a:ln w="25400">
            <a:solidFill>
              <a:schemeClr val="accent2"/>
            </a:solidFill>
          </a:ln>
        </p:spPr>
      </p:pic>
      <p:sp>
        <p:nvSpPr>
          <p:cNvPr id="15" name="TextBox 14">
            <a:extLst>
              <a:ext uri="{FF2B5EF4-FFF2-40B4-BE49-F238E27FC236}">
                <a16:creationId xmlns:a16="http://schemas.microsoft.com/office/drawing/2014/main" id="{2B2A62EB-E2A3-4906-BCA1-499D9136A56E}"/>
              </a:ext>
            </a:extLst>
          </p:cNvPr>
          <p:cNvSpPr txBox="1"/>
          <p:nvPr/>
        </p:nvSpPr>
        <p:spPr>
          <a:xfrm>
            <a:off x="7324410" y="3057159"/>
            <a:ext cx="3504802" cy="923330"/>
          </a:xfrm>
          <a:prstGeom prst="rect">
            <a:avLst/>
          </a:prstGeom>
          <a:noFill/>
          <a:ln w="25400">
            <a:solidFill>
              <a:schemeClr val="accent2"/>
            </a:solidFill>
          </a:ln>
        </p:spPr>
        <p:txBody>
          <a:bodyPr wrap="square">
            <a:spAutoFit/>
          </a:bodyPr>
          <a:lstStyle/>
          <a:p>
            <a:r>
              <a:rPr lang="en-US" dirty="0"/>
              <a:t>This </a:t>
            </a:r>
            <a:r>
              <a:rPr lang="en-US" b="1" i="1" dirty="0"/>
              <a:t>exec</a:t>
            </a:r>
            <a:r>
              <a:rPr lang="en-US" dirty="0"/>
              <a:t> form is the preferred format of </a:t>
            </a:r>
            <a:r>
              <a:rPr lang="en-US" dirty="0">
                <a:solidFill>
                  <a:srgbClr val="FF0000"/>
                </a:solidFill>
              </a:rPr>
              <a:t>CMD</a:t>
            </a:r>
            <a:r>
              <a:rPr lang="en-US" dirty="0"/>
              <a:t>. Params must be expressed as strings in the array.</a:t>
            </a:r>
          </a:p>
        </p:txBody>
      </p:sp>
    </p:spTree>
    <p:extLst>
      <p:ext uri="{BB962C8B-B14F-4D97-AF65-F5344CB8AC3E}">
        <p14:creationId xmlns:p14="http://schemas.microsoft.com/office/powerpoint/2010/main" val="297764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a:xfrm>
            <a:off x="1090612" y="286603"/>
            <a:ext cx="10065067" cy="1450757"/>
          </a:xfrm>
        </p:spPr>
        <p:txBody>
          <a:bodyPr>
            <a:normAutofit/>
          </a:bodyPr>
          <a:lstStyle/>
          <a:p>
            <a:r>
              <a:rPr lang="en-US" sz="3600" dirty="0" err="1">
                <a:solidFill>
                  <a:schemeClr val="tx1"/>
                </a:solidFill>
              </a:rPr>
              <a:t>Dockerfile</a:t>
            </a:r>
            <a:r>
              <a:rPr lang="en-US" sz="3600" dirty="0">
                <a:solidFill>
                  <a:schemeClr val="tx1"/>
                </a:solidFill>
              </a:rPr>
              <a:t> commands – ENTRYPOINT (1/2)</a:t>
            </a:r>
            <a:br>
              <a:rPr lang="en-US" dirty="0">
                <a:solidFill>
                  <a:schemeClr val="tx1"/>
                </a:solidFill>
              </a:rPr>
            </a:br>
            <a:r>
              <a:rPr lang="en-US" sz="1400" dirty="0">
                <a:hlinkClick r:id="rId2"/>
              </a:rPr>
              <a:t>https://docs.docker.com/engine/reference/builder/#entrypoint</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0612" y="1920857"/>
            <a:ext cx="6779295" cy="3361861"/>
          </a:xfrm>
        </p:spPr>
        <p:txBody>
          <a:bodyPr anchor="ctr">
            <a:normAutofit/>
          </a:bodyPr>
          <a:lstStyle/>
          <a:p>
            <a:r>
              <a:rPr lang="en-US" sz="1800" dirty="0">
                <a:solidFill>
                  <a:srgbClr val="FF0000"/>
                </a:solidFill>
              </a:rPr>
              <a:t>ENTRYPOINT</a:t>
            </a:r>
            <a:r>
              <a:rPr lang="en-US" sz="1800" dirty="0"/>
              <a:t> </a:t>
            </a:r>
            <a:r>
              <a:rPr lang="en-US" sz="1800" dirty="0">
                <a:solidFill>
                  <a:schemeClr val="tx1"/>
                </a:solidFill>
              </a:rPr>
              <a:t>allows configuration of a container to run as an executable. It has two forms:</a:t>
            </a:r>
          </a:p>
          <a:p>
            <a:pPr lvl="1">
              <a:buFont typeface="Arial" panose="020B0604020202020204" pitchFamily="34" charset="0"/>
              <a:buChar char="•"/>
            </a:pPr>
            <a:r>
              <a:rPr lang="en-US" sz="1600" dirty="0">
                <a:solidFill>
                  <a:srgbClr val="FF0000"/>
                </a:solidFill>
              </a:rPr>
              <a:t>ENTRYPOINT ["executable", “arg1", “arg2"] </a:t>
            </a:r>
            <a:r>
              <a:rPr lang="en-US" sz="1600" dirty="0">
                <a:solidFill>
                  <a:schemeClr val="tx1"/>
                </a:solidFill>
              </a:rPr>
              <a:t>(</a:t>
            </a:r>
            <a:r>
              <a:rPr lang="en-US" sz="1600" b="1" i="1" dirty="0">
                <a:solidFill>
                  <a:schemeClr val="tx1"/>
                </a:solidFill>
              </a:rPr>
              <a:t>exec</a:t>
            </a:r>
            <a:r>
              <a:rPr lang="en-US" sz="1600" dirty="0">
                <a:solidFill>
                  <a:schemeClr val="tx1"/>
                </a:solidFill>
              </a:rPr>
              <a:t> form is recommended)</a:t>
            </a:r>
          </a:p>
          <a:p>
            <a:pPr lvl="1">
              <a:buFont typeface="Arial" panose="020B0604020202020204" pitchFamily="34" charset="0"/>
              <a:buChar char="•"/>
            </a:pPr>
            <a:r>
              <a:rPr lang="en-US" sz="1600" dirty="0">
                <a:solidFill>
                  <a:srgbClr val="FF0000"/>
                </a:solidFill>
              </a:rPr>
              <a:t>ENTRYPOINT command arg1 arg2 </a:t>
            </a:r>
            <a:r>
              <a:rPr lang="en-US" sz="1600" dirty="0">
                <a:solidFill>
                  <a:schemeClr val="tx1"/>
                </a:solidFill>
              </a:rPr>
              <a:t>(shell form*)</a:t>
            </a:r>
          </a:p>
          <a:p>
            <a:r>
              <a:rPr lang="en-US" sz="1800" dirty="0">
                <a:solidFill>
                  <a:srgbClr val="FF0000"/>
                </a:solidFill>
              </a:rPr>
              <a:t>ENTRYPOINT </a:t>
            </a:r>
            <a:r>
              <a:rPr lang="en-US" sz="1800" dirty="0">
                <a:solidFill>
                  <a:schemeClr val="tx1"/>
                </a:solidFill>
              </a:rPr>
              <a:t>must be specified when</a:t>
            </a:r>
            <a:r>
              <a:rPr lang="en-US" sz="1800" dirty="0"/>
              <a:t> </a:t>
            </a:r>
            <a:r>
              <a:rPr lang="en-US" sz="1800" dirty="0">
                <a:solidFill>
                  <a:srgbClr val="FF0000"/>
                </a:solidFill>
              </a:rPr>
              <a:t>CMD</a:t>
            </a:r>
            <a:r>
              <a:rPr lang="en-US" sz="1800" dirty="0"/>
              <a:t> </a:t>
            </a:r>
            <a:r>
              <a:rPr lang="en-US" sz="1800" dirty="0">
                <a:solidFill>
                  <a:schemeClr val="tx1"/>
                </a:solidFill>
              </a:rPr>
              <a:t>omits the executable.</a:t>
            </a:r>
          </a:p>
          <a:p>
            <a:r>
              <a:rPr lang="en-US" sz="1800" dirty="0">
                <a:solidFill>
                  <a:schemeClr val="tx1"/>
                </a:solidFill>
              </a:rPr>
              <a:t>If</a:t>
            </a:r>
            <a:r>
              <a:rPr lang="en-US" sz="1800" dirty="0"/>
              <a:t> </a:t>
            </a:r>
            <a:r>
              <a:rPr lang="en-US" sz="1800" dirty="0">
                <a:solidFill>
                  <a:srgbClr val="FF0000"/>
                </a:solidFill>
              </a:rPr>
              <a:t>CMD</a:t>
            </a:r>
            <a:r>
              <a:rPr lang="en-US" sz="1800" dirty="0"/>
              <a:t> </a:t>
            </a:r>
            <a:r>
              <a:rPr lang="en-US" sz="1800" dirty="0">
                <a:solidFill>
                  <a:schemeClr val="tx1"/>
                </a:solidFill>
              </a:rPr>
              <a:t>is used to provide default arguments for </a:t>
            </a:r>
            <a:r>
              <a:rPr lang="en-US" sz="1800" dirty="0">
                <a:solidFill>
                  <a:srgbClr val="FF0000"/>
                </a:solidFill>
              </a:rPr>
              <a:t>ENTRYPOINT</a:t>
            </a:r>
            <a:r>
              <a:rPr lang="en-US" sz="1800" dirty="0">
                <a:solidFill>
                  <a:schemeClr val="tx1"/>
                </a:solidFill>
              </a:rPr>
              <a:t>. Both the </a:t>
            </a:r>
            <a:r>
              <a:rPr lang="en-US" sz="1800" dirty="0">
                <a:solidFill>
                  <a:srgbClr val="FF0000"/>
                </a:solidFill>
              </a:rPr>
              <a:t>CMD</a:t>
            </a:r>
            <a:r>
              <a:rPr lang="en-US" sz="1800" dirty="0"/>
              <a:t> </a:t>
            </a:r>
            <a:r>
              <a:rPr lang="en-US" sz="1800" dirty="0">
                <a:solidFill>
                  <a:schemeClr val="tx1"/>
                </a:solidFill>
              </a:rPr>
              <a:t>and</a:t>
            </a:r>
            <a:r>
              <a:rPr lang="en-US" sz="1800" dirty="0"/>
              <a:t> </a:t>
            </a:r>
            <a:r>
              <a:rPr lang="en-US" sz="1800" dirty="0">
                <a:solidFill>
                  <a:srgbClr val="FF0000"/>
                </a:solidFill>
              </a:rPr>
              <a:t>ENTRYPOINT</a:t>
            </a:r>
            <a:r>
              <a:rPr lang="en-US" sz="1800" dirty="0"/>
              <a:t> </a:t>
            </a:r>
            <a:r>
              <a:rPr lang="en-US" sz="1800" dirty="0">
                <a:solidFill>
                  <a:schemeClr val="tx1"/>
                </a:solidFill>
              </a:rPr>
              <a:t>instructions should use the JSON array format.</a:t>
            </a:r>
          </a:p>
        </p:txBody>
      </p:sp>
      <p:sp>
        <p:nvSpPr>
          <p:cNvPr id="10" name="TextBox 9">
            <a:extLst>
              <a:ext uri="{FF2B5EF4-FFF2-40B4-BE49-F238E27FC236}">
                <a16:creationId xmlns:a16="http://schemas.microsoft.com/office/drawing/2014/main" id="{8D91F888-3982-4C80-BCAC-FBE78A9A51C6}"/>
              </a:ext>
            </a:extLst>
          </p:cNvPr>
          <p:cNvSpPr txBox="1"/>
          <p:nvPr/>
        </p:nvSpPr>
        <p:spPr>
          <a:xfrm>
            <a:off x="5667213" y="6478471"/>
            <a:ext cx="6524787" cy="307777"/>
          </a:xfrm>
          <a:prstGeom prst="rect">
            <a:avLst/>
          </a:prstGeom>
          <a:noFill/>
        </p:spPr>
        <p:txBody>
          <a:bodyPr wrap="square">
            <a:spAutoFit/>
          </a:bodyPr>
          <a:lstStyle/>
          <a:p>
            <a:pPr algn="r"/>
            <a:r>
              <a:rPr lang="en-US" sz="1400" dirty="0">
                <a:highlight>
                  <a:srgbClr val="FFFF00"/>
                </a:highlight>
              </a:rPr>
              <a:t>*Click the link above for more specifics on the shell form of </a:t>
            </a:r>
            <a:r>
              <a:rPr lang="en-US" sz="1400" dirty="0">
                <a:solidFill>
                  <a:srgbClr val="FF0000"/>
                </a:solidFill>
                <a:highlight>
                  <a:srgbClr val="FFFF00"/>
                </a:highlight>
              </a:rPr>
              <a:t>ENTRYPOINT</a:t>
            </a:r>
            <a:r>
              <a:rPr lang="en-US" sz="1400" dirty="0">
                <a:highlight>
                  <a:srgbClr val="FFFF00"/>
                </a:highlight>
              </a:rPr>
              <a:t> instruction.</a:t>
            </a:r>
          </a:p>
        </p:txBody>
      </p:sp>
      <p:pic>
        <p:nvPicPr>
          <p:cNvPr id="12" name="Picture 11">
            <a:extLst>
              <a:ext uri="{FF2B5EF4-FFF2-40B4-BE49-F238E27FC236}">
                <a16:creationId xmlns:a16="http://schemas.microsoft.com/office/drawing/2014/main" id="{DA9E3008-D51A-4EC2-81F8-803B6CB2D3DD}"/>
              </a:ext>
            </a:extLst>
          </p:cNvPr>
          <p:cNvPicPr>
            <a:picLocks noChangeAspect="1"/>
          </p:cNvPicPr>
          <p:nvPr/>
        </p:nvPicPr>
        <p:blipFill>
          <a:blip r:embed="rId3"/>
          <a:stretch>
            <a:fillRect/>
          </a:stretch>
        </p:blipFill>
        <p:spPr>
          <a:xfrm>
            <a:off x="4844124" y="5152116"/>
            <a:ext cx="6322228" cy="704334"/>
          </a:xfrm>
          <a:prstGeom prst="rect">
            <a:avLst/>
          </a:prstGeom>
          <a:ln w="25400">
            <a:solidFill>
              <a:schemeClr val="accent2"/>
            </a:solidFill>
          </a:ln>
        </p:spPr>
      </p:pic>
      <p:sp>
        <p:nvSpPr>
          <p:cNvPr id="16" name="TextBox 15">
            <a:extLst>
              <a:ext uri="{FF2B5EF4-FFF2-40B4-BE49-F238E27FC236}">
                <a16:creationId xmlns:a16="http://schemas.microsoft.com/office/drawing/2014/main" id="{56C802F6-35BC-47AD-BDED-8118A654D52B}"/>
              </a:ext>
            </a:extLst>
          </p:cNvPr>
          <p:cNvSpPr txBox="1"/>
          <p:nvPr/>
        </p:nvSpPr>
        <p:spPr>
          <a:xfrm>
            <a:off x="4844124" y="5856450"/>
            <a:ext cx="6317973" cy="338554"/>
          </a:xfrm>
          <a:prstGeom prst="rect">
            <a:avLst/>
          </a:prstGeom>
          <a:noFill/>
          <a:ln w="25400">
            <a:solidFill>
              <a:schemeClr val="accent2"/>
            </a:solidFill>
          </a:ln>
        </p:spPr>
        <p:txBody>
          <a:bodyPr wrap="square">
            <a:spAutoFit/>
          </a:bodyPr>
          <a:lstStyle/>
          <a:p>
            <a:pPr algn="r"/>
            <a:r>
              <a:rPr lang="en-US" sz="1600" dirty="0"/>
              <a:t>This command starts </a:t>
            </a:r>
            <a:r>
              <a:rPr lang="en-US" sz="1600" dirty="0" err="1"/>
              <a:t>nginx</a:t>
            </a:r>
            <a:r>
              <a:rPr lang="en-US" sz="1600" dirty="0"/>
              <a:t> with its default content, listening on port 80:</a:t>
            </a:r>
          </a:p>
        </p:txBody>
      </p:sp>
      <p:pic>
        <p:nvPicPr>
          <p:cNvPr id="17" name="Picture 16">
            <a:extLst>
              <a:ext uri="{FF2B5EF4-FFF2-40B4-BE49-F238E27FC236}">
                <a16:creationId xmlns:a16="http://schemas.microsoft.com/office/drawing/2014/main" id="{65BBE87B-8330-4CD2-9CA3-CCAD666A3363}"/>
              </a:ext>
            </a:extLst>
          </p:cNvPr>
          <p:cNvPicPr>
            <a:picLocks noChangeAspect="1"/>
          </p:cNvPicPr>
          <p:nvPr/>
        </p:nvPicPr>
        <p:blipFill>
          <a:blip r:embed="rId4"/>
          <a:stretch>
            <a:fillRect/>
          </a:stretch>
        </p:blipFill>
        <p:spPr>
          <a:xfrm>
            <a:off x="7948227" y="2656667"/>
            <a:ext cx="3218125" cy="1239611"/>
          </a:xfrm>
          <a:prstGeom prst="rect">
            <a:avLst/>
          </a:prstGeom>
          <a:ln w="25400">
            <a:solidFill>
              <a:schemeClr val="accent2"/>
            </a:solidFill>
          </a:ln>
        </p:spPr>
      </p:pic>
    </p:spTree>
    <p:extLst>
      <p:ext uri="{BB962C8B-B14F-4D97-AF65-F5344CB8AC3E}">
        <p14:creationId xmlns:p14="http://schemas.microsoft.com/office/powerpoint/2010/main" val="393116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a:xfrm>
            <a:off x="1079205" y="286603"/>
            <a:ext cx="11123428" cy="1450757"/>
          </a:xfrm>
        </p:spPr>
        <p:txBody>
          <a:bodyPr>
            <a:normAutofit/>
          </a:bodyPr>
          <a:lstStyle/>
          <a:p>
            <a:r>
              <a:rPr lang="en-US" sz="3600" dirty="0" err="1">
                <a:solidFill>
                  <a:schemeClr val="tx1"/>
                </a:solidFill>
              </a:rPr>
              <a:t>Dockerfile</a:t>
            </a:r>
            <a:r>
              <a:rPr lang="en-US" sz="3600" dirty="0">
                <a:solidFill>
                  <a:schemeClr val="tx1"/>
                </a:solidFill>
              </a:rPr>
              <a:t> commands – ENTRYPOINT(2/2)</a:t>
            </a:r>
            <a:br>
              <a:rPr lang="en-US" dirty="0">
                <a:solidFill>
                  <a:schemeClr val="tx1"/>
                </a:solidFill>
              </a:rPr>
            </a:br>
            <a:r>
              <a:rPr lang="en-US" sz="1400" dirty="0">
                <a:hlinkClick r:id="rId2"/>
              </a:rPr>
              <a:t>https://docs.docker.com/engine/reference/builder/#exec-form-entrypoint-example</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79204" y="3700679"/>
            <a:ext cx="4049388" cy="2513861"/>
          </a:xfrm>
        </p:spPr>
        <p:txBody>
          <a:bodyPr anchor="ctr">
            <a:noAutofit/>
          </a:bodyPr>
          <a:lstStyle/>
          <a:p>
            <a:r>
              <a:rPr lang="en-US" sz="2000" dirty="0">
                <a:solidFill>
                  <a:schemeClr val="tx1"/>
                </a:solidFill>
              </a:rPr>
              <a:t>Use the </a:t>
            </a:r>
            <a:r>
              <a:rPr lang="en-US" sz="2000" b="1" i="1" dirty="0">
                <a:solidFill>
                  <a:schemeClr val="tx1"/>
                </a:solidFill>
              </a:rPr>
              <a:t>exec</a:t>
            </a:r>
            <a:r>
              <a:rPr lang="en-US" sz="2000" dirty="0">
                <a:solidFill>
                  <a:schemeClr val="tx1"/>
                </a:solidFill>
              </a:rPr>
              <a:t> form of </a:t>
            </a:r>
            <a:r>
              <a:rPr lang="en-US" sz="2000" dirty="0">
                <a:solidFill>
                  <a:srgbClr val="FF0000"/>
                </a:solidFill>
              </a:rPr>
              <a:t>ENTRYPOINT</a:t>
            </a:r>
            <a:r>
              <a:rPr lang="en-US" sz="2000" dirty="0">
                <a:solidFill>
                  <a:schemeClr val="tx1"/>
                </a:solidFill>
              </a:rPr>
              <a:t> to set default commands or arguments and then use </a:t>
            </a:r>
            <a:r>
              <a:rPr lang="en-US" sz="2000" dirty="0">
                <a:solidFill>
                  <a:srgbClr val="FF0000"/>
                </a:solidFill>
              </a:rPr>
              <a:t>CMD</a:t>
            </a:r>
            <a:r>
              <a:rPr lang="en-US" sz="2000" dirty="0">
                <a:solidFill>
                  <a:schemeClr val="tx1"/>
                </a:solidFill>
              </a:rPr>
              <a:t> to set </a:t>
            </a:r>
            <a:r>
              <a:rPr lang="en-US" sz="2000" u="sng" dirty="0">
                <a:solidFill>
                  <a:schemeClr val="tx1"/>
                </a:solidFill>
              </a:rPr>
              <a:t>additional</a:t>
            </a:r>
            <a:r>
              <a:rPr lang="en-US" sz="2000" dirty="0">
                <a:solidFill>
                  <a:schemeClr val="tx1"/>
                </a:solidFill>
              </a:rPr>
              <a:t> defaults that are more likely to be changed on execution.</a:t>
            </a:r>
          </a:p>
        </p:txBody>
      </p:sp>
      <p:sp>
        <p:nvSpPr>
          <p:cNvPr id="10" name="TextBox 9">
            <a:extLst>
              <a:ext uri="{FF2B5EF4-FFF2-40B4-BE49-F238E27FC236}">
                <a16:creationId xmlns:a16="http://schemas.microsoft.com/office/drawing/2014/main" id="{8D91F888-3982-4C80-BCAC-FBE78A9A51C6}"/>
              </a:ext>
            </a:extLst>
          </p:cNvPr>
          <p:cNvSpPr txBox="1"/>
          <p:nvPr/>
        </p:nvSpPr>
        <p:spPr>
          <a:xfrm>
            <a:off x="5674415" y="6478471"/>
            <a:ext cx="6517585" cy="307777"/>
          </a:xfrm>
          <a:prstGeom prst="rect">
            <a:avLst/>
          </a:prstGeom>
          <a:noFill/>
        </p:spPr>
        <p:txBody>
          <a:bodyPr wrap="square">
            <a:spAutoFit/>
          </a:bodyPr>
          <a:lstStyle/>
          <a:p>
            <a:pPr algn="r"/>
            <a:r>
              <a:rPr lang="en-US" sz="1400" dirty="0">
                <a:highlight>
                  <a:srgbClr val="FFFF00"/>
                </a:highlight>
              </a:rPr>
              <a:t>*Click the link above for more specifics on the shell form of </a:t>
            </a:r>
            <a:r>
              <a:rPr lang="en-US" sz="1400" dirty="0">
                <a:solidFill>
                  <a:srgbClr val="FF0000"/>
                </a:solidFill>
                <a:highlight>
                  <a:srgbClr val="FFFF00"/>
                </a:highlight>
              </a:rPr>
              <a:t>ENTRYPOINT</a:t>
            </a:r>
            <a:r>
              <a:rPr lang="en-US" sz="1400" dirty="0">
                <a:highlight>
                  <a:srgbClr val="FFFF00"/>
                </a:highlight>
              </a:rPr>
              <a:t> instruction.</a:t>
            </a:r>
          </a:p>
        </p:txBody>
      </p:sp>
      <p:pic>
        <p:nvPicPr>
          <p:cNvPr id="6" name="Picture 5">
            <a:extLst>
              <a:ext uri="{FF2B5EF4-FFF2-40B4-BE49-F238E27FC236}">
                <a16:creationId xmlns:a16="http://schemas.microsoft.com/office/drawing/2014/main" id="{48421A75-DDA0-49D3-A692-AD9D2BBCAD1C}"/>
              </a:ext>
            </a:extLst>
          </p:cNvPr>
          <p:cNvPicPr>
            <a:picLocks noChangeAspect="1"/>
          </p:cNvPicPr>
          <p:nvPr/>
        </p:nvPicPr>
        <p:blipFill>
          <a:blip r:embed="rId3"/>
          <a:stretch>
            <a:fillRect/>
          </a:stretch>
        </p:blipFill>
        <p:spPr>
          <a:xfrm>
            <a:off x="8251633" y="2169780"/>
            <a:ext cx="3368362" cy="1239611"/>
          </a:xfrm>
          <a:prstGeom prst="rect">
            <a:avLst/>
          </a:prstGeom>
          <a:ln w="25400">
            <a:solidFill>
              <a:schemeClr val="accent2"/>
            </a:solidFill>
          </a:ln>
        </p:spPr>
      </p:pic>
      <p:pic>
        <p:nvPicPr>
          <p:cNvPr id="8" name="Picture 7">
            <a:extLst>
              <a:ext uri="{FF2B5EF4-FFF2-40B4-BE49-F238E27FC236}">
                <a16:creationId xmlns:a16="http://schemas.microsoft.com/office/drawing/2014/main" id="{BF4E0C6F-69E5-4687-B17E-81A91573C4FB}"/>
              </a:ext>
            </a:extLst>
          </p:cNvPr>
          <p:cNvPicPr>
            <a:picLocks noChangeAspect="1"/>
          </p:cNvPicPr>
          <p:nvPr/>
        </p:nvPicPr>
        <p:blipFill>
          <a:blip r:embed="rId4"/>
          <a:stretch>
            <a:fillRect/>
          </a:stretch>
        </p:blipFill>
        <p:spPr>
          <a:xfrm>
            <a:off x="5252226" y="4026742"/>
            <a:ext cx="6367769" cy="2187798"/>
          </a:xfrm>
          <a:prstGeom prst="rect">
            <a:avLst/>
          </a:prstGeom>
          <a:ln w="25400">
            <a:solidFill>
              <a:schemeClr val="accent2"/>
            </a:solidFill>
          </a:ln>
          <a:effectLst/>
        </p:spPr>
      </p:pic>
      <p:sp>
        <p:nvSpPr>
          <p:cNvPr id="11" name="TextBox 10">
            <a:extLst>
              <a:ext uri="{FF2B5EF4-FFF2-40B4-BE49-F238E27FC236}">
                <a16:creationId xmlns:a16="http://schemas.microsoft.com/office/drawing/2014/main" id="{4B215600-40FC-480B-9E7B-E13834CBB2D1}"/>
              </a:ext>
            </a:extLst>
          </p:cNvPr>
          <p:cNvSpPr txBox="1"/>
          <p:nvPr/>
        </p:nvSpPr>
        <p:spPr>
          <a:xfrm>
            <a:off x="5241016" y="3700679"/>
            <a:ext cx="6387648" cy="307777"/>
          </a:xfrm>
          <a:prstGeom prst="rect">
            <a:avLst/>
          </a:prstGeom>
          <a:noFill/>
          <a:ln w="25400">
            <a:solidFill>
              <a:schemeClr val="accent2"/>
            </a:solidFill>
          </a:ln>
        </p:spPr>
        <p:txBody>
          <a:bodyPr wrap="square">
            <a:spAutoFit/>
          </a:bodyPr>
          <a:lstStyle/>
          <a:p>
            <a:pPr algn="r"/>
            <a:r>
              <a:rPr lang="en-US" sz="1400" dirty="0"/>
              <a:t>Configure the above, then run the container to see that ‘top’ is the only process.</a:t>
            </a:r>
          </a:p>
        </p:txBody>
      </p:sp>
      <p:sp>
        <p:nvSpPr>
          <p:cNvPr id="15" name="TextBox 14">
            <a:extLst>
              <a:ext uri="{FF2B5EF4-FFF2-40B4-BE49-F238E27FC236}">
                <a16:creationId xmlns:a16="http://schemas.microsoft.com/office/drawing/2014/main" id="{052BF5AA-E8C5-4402-A1E8-A27B3CD544C6}"/>
              </a:ext>
            </a:extLst>
          </p:cNvPr>
          <p:cNvSpPr txBox="1"/>
          <p:nvPr/>
        </p:nvSpPr>
        <p:spPr>
          <a:xfrm>
            <a:off x="1079205" y="1878494"/>
            <a:ext cx="7172427" cy="2003787"/>
          </a:xfrm>
          <a:prstGeom prst="rect">
            <a:avLst/>
          </a:prstGeom>
          <a:noFill/>
        </p:spPr>
        <p:txBody>
          <a:bodyPr wrap="square" anchor="ctr">
            <a:normAutofit/>
          </a:bodyPr>
          <a:lstStyle/>
          <a:p>
            <a:r>
              <a:rPr lang="en-US" sz="2000" dirty="0"/>
              <a:t>Command line arguments to </a:t>
            </a:r>
            <a:r>
              <a:rPr lang="en-US" sz="2000" dirty="0">
                <a:solidFill>
                  <a:srgbClr val="FF0000"/>
                </a:solidFill>
              </a:rPr>
              <a:t>docker run &lt;image&gt; </a:t>
            </a:r>
            <a:r>
              <a:rPr lang="en-US" sz="2000" dirty="0"/>
              <a:t>will be appended after all elements in an </a:t>
            </a:r>
            <a:r>
              <a:rPr lang="en-US" sz="2000" b="1" i="1" dirty="0"/>
              <a:t>exec</a:t>
            </a:r>
            <a:r>
              <a:rPr lang="en-US" sz="2000" dirty="0"/>
              <a:t> form </a:t>
            </a:r>
            <a:r>
              <a:rPr lang="en-US" sz="2000" dirty="0">
                <a:solidFill>
                  <a:srgbClr val="FF0000"/>
                </a:solidFill>
              </a:rPr>
              <a:t>ENTRYPOINT</a:t>
            </a:r>
            <a:r>
              <a:rPr lang="en-US" sz="2000" dirty="0"/>
              <a:t>. They override all elements specified using </a:t>
            </a:r>
            <a:r>
              <a:rPr lang="en-US" sz="2000" dirty="0">
                <a:solidFill>
                  <a:srgbClr val="FF0000"/>
                </a:solidFill>
              </a:rPr>
              <a:t>CMD</a:t>
            </a:r>
            <a:r>
              <a:rPr lang="en-US" sz="2000" dirty="0"/>
              <a:t>. This allows </a:t>
            </a:r>
            <a:r>
              <a:rPr lang="en-US" sz="2000" dirty="0">
                <a:solidFill>
                  <a:srgbClr val="FF0000"/>
                </a:solidFill>
              </a:rPr>
              <a:t>docker run &lt;image&gt; -d</a:t>
            </a:r>
            <a:r>
              <a:rPr lang="en-US" sz="2000" dirty="0"/>
              <a:t> to pass the </a:t>
            </a:r>
            <a:r>
              <a:rPr lang="en-US" sz="2000" dirty="0">
                <a:solidFill>
                  <a:srgbClr val="FF0000"/>
                </a:solidFill>
              </a:rPr>
              <a:t>-d</a:t>
            </a:r>
            <a:r>
              <a:rPr lang="en-US" sz="2000" dirty="0"/>
              <a:t> argument to the entry point. </a:t>
            </a:r>
            <a:r>
              <a:rPr lang="en-US" sz="2000" dirty="0">
                <a:solidFill>
                  <a:srgbClr val="FF0000"/>
                </a:solidFill>
              </a:rPr>
              <a:t>ENTRYPOINT</a:t>
            </a:r>
            <a:r>
              <a:rPr lang="en-US" sz="2000" dirty="0"/>
              <a:t> can be overridden by using the </a:t>
            </a:r>
            <a:r>
              <a:rPr lang="en-US" sz="2000" dirty="0">
                <a:solidFill>
                  <a:srgbClr val="FF0000"/>
                </a:solidFill>
              </a:rPr>
              <a:t>--</a:t>
            </a:r>
            <a:r>
              <a:rPr lang="en-US" sz="2000" dirty="0" err="1">
                <a:solidFill>
                  <a:srgbClr val="FF0000"/>
                </a:solidFill>
              </a:rPr>
              <a:t>entrypoint</a:t>
            </a:r>
            <a:r>
              <a:rPr lang="en-US" sz="2000" dirty="0">
                <a:solidFill>
                  <a:srgbClr val="FF0000"/>
                </a:solidFill>
              </a:rPr>
              <a:t> </a:t>
            </a:r>
            <a:r>
              <a:rPr lang="en-US" sz="2000" dirty="0"/>
              <a:t>flag at </a:t>
            </a:r>
            <a:r>
              <a:rPr lang="en-US" sz="2000" dirty="0">
                <a:solidFill>
                  <a:srgbClr val="FF0000"/>
                </a:solidFill>
              </a:rPr>
              <a:t>docker run</a:t>
            </a:r>
            <a:r>
              <a:rPr lang="en-US" sz="2000" dirty="0"/>
              <a:t> time.</a:t>
            </a:r>
          </a:p>
        </p:txBody>
      </p:sp>
    </p:spTree>
    <p:extLst>
      <p:ext uri="{BB962C8B-B14F-4D97-AF65-F5344CB8AC3E}">
        <p14:creationId xmlns:p14="http://schemas.microsoft.com/office/powerpoint/2010/main" val="62076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LABEL</a:t>
            </a:r>
            <a:br>
              <a:rPr lang="en-US" dirty="0"/>
            </a:br>
            <a:r>
              <a:rPr lang="en-US" sz="1400" dirty="0">
                <a:hlinkClick r:id="rId2"/>
              </a:rPr>
              <a:t>https://docs.docker.com/engine/reference/builder/#label</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0" y="1896533"/>
            <a:ext cx="4735812" cy="4478867"/>
          </a:xfrm>
        </p:spPr>
        <p:txBody>
          <a:bodyPr anchor="ctr">
            <a:normAutofit/>
          </a:bodyPr>
          <a:lstStyle/>
          <a:p>
            <a:r>
              <a:rPr lang="en-US" sz="2000" dirty="0">
                <a:solidFill>
                  <a:srgbClr val="FF0000"/>
                </a:solidFill>
              </a:rPr>
              <a:t>LABEL</a:t>
            </a:r>
            <a:r>
              <a:rPr lang="en-US" sz="2000" dirty="0"/>
              <a:t> </a:t>
            </a:r>
            <a:r>
              <a:rPr lang="en-US" sz="2000" dirty="0">
                <a:solidFill>
                  <a:schemeClr val="tx1"/>
                </a:solidFill>
              </a:rPr>
              <a:t>adds metadata to an image as a key-value pair. </a:t>
            </a:r>
          </a:p>
          <a:p>
            <a:pPr lvl="1">
              <a:buFont typeface="Arial" panose="020B0604020202020204" pitchFamily="34" charset="0"/>
              <a:buChar char="•"/>
            </a:pPr>
            <a:r>
              <a:rPr lang="en-US" sz="1800" dirty="0">
                <a:solidFill>
                  <a:schemeClr val="tx1"/>
                </a:solidFill>
              </a:rPr>
              <a:t>Include spaces by using quotes (or backslashes) as in command-line parsing. </a:t>
            </a:r>
          </a:p>
          <a:p>
            <a:pPr lvl="1">
              <a:buFont typeface="Arial" panose="020B0604020202020204" pitchFamily="34" charset="0"/>
              <a:buChar char="•"/>
            </a:pPr>
            <a:r>
              <a:rPr lang="en-US" sz="1800" dirty="0">
                <a:solidFill>
                  <a:schemeClr val="tx1"/>
                </a:solidFill>
              </a:rPr>
              <a:t>You can specify multiple labels on a single line.</a:t>
            </a:r>
          </a:p>
          <a:p>
            <a:pPr lvl="1">
              <a:buFont typeface="Arial" panose="020B0604020202020204" pitchFamily="34" charset="0"/>
              <a:buChar char="•"/>
            </a:pPr>
            <a:r>
              <a:rPr lang="en-US" sz="1800" dirty="0">
                <a:solidFill>
                  <a:schemeClr val="tx1"/>
                </a:solidFill>
              </a:rPr>
              <a:t>Labels included in parent images (images in the </a:t>
            </a:r>
            <a:r>
              <a:rPr lang="en-US" sz="1800" dirty="0">
                <a:solidFill>
                  <a:srgbClr val="FF0000"/>
                </a:solidFill>
              </a:rPr>
              <a:t>FROM</a:t>
            </a:r>
            <a:r>
              <a:rPr lang="en-US" sz="1800" dirty="0"/>
              <a:t> </a:t>
            </a:r>
            <a:r>
              <a:rPr lang="en-US" sz="1800" dirty="0">
                <a:solidFill>
                  <a:schemeClr val="tx1"/>
                </a:solidFill>
              </a:rPr>
              <a:t>line) are inherited. </a:t>
            </a:r>
          </a:p>
          <a:p>
            <a:pPr lvl="1">
              <a:buFont typeface="Arial" panose="020B0604020202020204" pitchFamily="34" charset="0"/>
              <a:buChar char="•"/>
            </a:pPr>
            <a:r>
              <a:rPr lang="en-US" sz="1800" dirty="0">
                <a:solidFill>
                  <a:schemeClr val="tx1"/>
                </a:solidFill>
              </a:rPr>
              <a:t>If a </a:t>
            </a:r>
            <a:r>
              <a:rPr lang="en-US" sz="1800" dirty="0">
                <a:solidFill>
                  <a:srgbClr val="FF0000"/>
                </a:solidFill>
              </a:rPr>
              <a:t>LABEL</a:t>
            </a:r>
            <a:r>
              <a:rPr lang="en-US" sz="1800" dirty="0"/>
              <a:t> </a:t>
            </a:r>
            <a:r>
              <a:rPr lang="en-US" sz="1800" dirty="0">
                <a:solidFill>
                  <a:schemeClr val="tx1"/>
                </a:solidFill>
              </a:rPr>
              <a:t>already exists with a different value, it’s overwritten</a:t>
            </a:r>
          </a:p>
          <a:p>
            <a:pPr lvl="1">
              <a:buFont typeface="Arial" panose="020B0604020202020204" pitchFamily="34" charset="0"/>
              <a:buChar char="•"/>
            </a:pPr>
            <a:r>
              <a:rPr lang="en-US" sz="1800" dirty="0">
                <a:solidFill>
                  <a:schemeClr val="tx1"/>
                </a:solidFill>
              </a:rPr>
              <a:t>To view an image’s labels, use </a:t>
            </a:r>
            <a:r>
              <a:rPr lang="en-US" sz="1800" dirty="0">
                <a:solidFill>
                  <a:srgbClr val="FF0000"/>
                </a:solidFill>
              </a:rPr>
              <a:t>docker image inspect</a:t>
            </a:r>
            <a:r>
              <a:rPr lang="en-US" sz="1800" dirty="0"/>
              <a:t> </a:t>
            </a:r>
            <a:r>
              <a:rPr lang="en-US" sz="1800" dirty="0">
                <a:solidFill>
                  <a:schemeClr val="tx1"/>
                </a:solidFill>
              </a:rPr>
              <a:t>command.</a:t>
            </a:r>
          </a:p>
        </p:txBody>
      </p:sp>
      <p:pic>
        <p:nvPicPr>
          <p:cNvPr id="5" name="Picture 4">
            <a:extLst>
              <a:ext uri="{FF2B5EF4-FFF2-40B4-BE49-F238E27FC236}">
                <a16:creationId xmlns:a16="http://schemas.microsoft.com/office/drawing/2014/main" id="{BD21553B-8ECE-4C1E-8406-04D5ED660EA3}"/>
              </a:ext>
            </a:extLst>
          </p:cNvPr>
          <p:cNvPicPr>
            <a:picLocks noChangeAspect="1"/>
          </p:cNvPicPr>
          <p:nvPr/>
        </p:nvPicPr>
        <p:blipFill>
          <a:blip r:embed="rId3"/>
          <a:stretch>
            <a:fillRect/>
          </a:stretch>
        </p:blipFill>
        <p:spPr>
          <a:xfrm>
            <a:off x="5885299" y="2024860"/>
            <a:ext cx="4671930" cy="1450757"/>
          </a:xfrm>
          <a:prstGeom prst="rect">
            <a:avLst/>
          </a:prstGeom>
          <a:ln w="25400">
            <a:solidFill>
              <a:schemeClr val="accent2"/>
            </a:solidFill>
          </a:ln>
        </p:spPr>
      </p:pic>
      <p:pic>
        <p:nvPicPr>
          <p:cNvPr id="7" name="Picture 6">
            <a:extLst>
              <a:ext uri="{FF2B5EF4-FFF2-40B4-BE49-F238E27FC236}">
                <a16:creationId xmlns:a16="http://schemas.microsoft.com/office/drawing/2014/main" id="{0B7F70E9-62B3-49CE-AB9A-B15F26451EFA}"/>
              </a:ext>
            </a:extLst>
          </p:cNvPr>
          <p:cNvPicPr>
            <a:picLocks noChangeAspect="1"/>
          </p:cNvPicPr>
          <p:nvPr/>
        </p:nvPicPr>
        <p:blipFill>
          <a:blip r:embed="rId4"/>
          <a:stretch>
            <a:fillRect/>
          </a:stretch>
        </p:blipFill>
        <p:spPr>
          <a:xfrm>
            <a:off x="5885299" y="3605455"/>
            <a:ext cx="5599479" cy="368725"/>
          </a:xfrm>
          <a:prstGeom prst="rect">
            <a:avLst/>
          </a:prstGeom>
          <a:ln w="25400">
            <a:solidFill>
              <a:schemeClr val="accent2"/>
            </a:solidFill>
          </a:ln>
        </p:spPr>
      </p:pic>
      <p:pic>
        <p:nvPicPr>
          <p:cNvPr id="9" name="Picture 8">
            <a:extLst>
              <a:ext uri="{FF2B5EF4-FFF2-40B4-BE49-F238E27FC236}">
                <a16:creationId xmlns:a16="http://schemas.microsoft.com/office/drawing/2014/main" id="{24C0519B-CF4C-46A9-B7C4-2C1EB114DDFA}"/>
              </a:ext>
            </a:extLst>
          </p:cNvPr>
          <p:cNvPicPr>
            <a:picLocks noChangeAspect="1"/>
          </p:cNvPicPr>
          <p:nvPr/>
        </p:nvPicPr>
        <p:blipFill>
          <a:blip r:embed="rId5"/>
          <a:stretch>
            <a:fillRect/>
          </a:stretch>
        </p:blipFill>
        <p:spPr>
          <a:xfrm>
            <a:off x="5885299" y="5069697"/>
            <a:ext cx="5599479" cy="1603142"/>
          </a:xfrm>
          <a:prstGeom prst="rect">
            <a:avLst/>
          </a:prstGeom>
          <a:ln w="25400">
            <a:solidFill>
              <a:schemeClr val="accent2"/>
            </a:solidFill>
          </a:ln>
        </p:spPr>
      </p:pic>
      <p:pic>
        <p:nvPicPr>
          <p:cNvPr id="11" name="Picture 10">
            <a:extLst>
              <a:ext uri="{FF2B5EF4-FFF2-40B4-BE49-F238E27FC236}">
                <a16:creationId xmlns:a16="http://schemas.microsoft.com/office/drawing/2014/main" id="{2AA3FD0B-3278-4462-ACD9-A9ADEB5E2AD5}"/>
              </a:ext>
            </a:extLst>
          </p:cNvPr>
          <p:cNvPicPr>
            <a:picLocks noChangeAspect="1"/>
          </p:cNvPicPr>
          <p:nvPr/>
        </p:nvPicPr>
        <p:blipFill>
          <a:blip r:embed="rId6"/>
          <a:stretch>
            <a:fillRect/>
          </a:stretch>
        </p:blipFill>
        <p:spPr>
          <a:xfrm>
            <a:off x="5885299" y="4428072"/>
            <a:ext cx="4671930" cy="498563"/>
          </a:xfrm>
          <a:prstGeom prst="rect">
            <a:avLst/>
          </a:prstGeom>
          <a:ln w="25400">
            <a:solidFill>
              <a:schemeClr val="accent2"/>
            </a:solidFill>
          </a:ln>
        </p:spPr>
      </p:pic>
      <p:cxnSp>
        <p:nvCxnSpPr>
          <p:cNvPr id="13" name="Straight Arrow Connector 12">
            <a:extLst>
              <a:ext uri="{FF2B5EF4-FFF2-40B4-BE49-F238E27FC236}">
                <a16:creationId xmlns:a16="http://schemas.microsoft.com/office/drawing/2014/main" id="{F913B563-C2A9-489B-8B71-227012463077}"/>
              </a:ext>
            </a:extLst>
          </p:cNvPr>
          <p:cNvCxnSpPr>
            <a:cxnSpLocks/>
            <a:endCxn id="11" idx="0"/>
          </p:cNvCxnSpPr>
          <p:nvPr/>
        </p:nvCxnSpPr>
        <p:spPr>
          <a:xfrm>
            <a:off x="8221264" y="3974180"/>
            <a:ext cx="0" cy="45389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54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ADD</a:t>
            </a:r>
            <a:br>
              <a:rPr lang="en-US" dirty="0"/>
            </a:br>
            <a:r>
              <a:rPr lang="en-US" sz="1400" dirty="0">
                <a:hlinkClick r:id="rId2"/>
              </a:rPr>
              <a:t>https://docs.docker.com/engine/reference/builder/#add</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0" y="1918252"/>
            <a:ext cx="4756867" cy="4482547"/>
          </a:xfrm>
        </p:spPr>
        <p:txBody>
          <a:bodyPr anchor="ctr">
            <a:normAutofit/>
          </a:bodyPr>
          <a:lstStyle/>
          <a:p>
            <a:r>
              <a:rPr lang="en-US" sz="1800" dirty="0">
                <a:solidFill>
                  <a:srgbClr val="FF0000"/>
                </a:solidFill>
              </a:rPr>
              <a:t>ADD &lt;</a:t>
            </a:r>
            <a:r>
              <a:rPr lang="en-US" sz="1800" dirty="0" err="1">
                <a:solidFill>
                  <a:srgbClr val="FF0000"/>
                </a:solidFill>
              </a:rPr>
              <a:t>src</a:t>
            </a:r>
            <a:r>
              <a:rPr lang="en-US" sz="1800" dirty="0">
                <a:solidFill>
                  <a:srgbClr val="FF0000"/>
                </a:solidFill>
              </a:rPr>
              <a:t>&gt; &lt;</a:t>
            </a:r>
            <a:r>
              <a:rPr lang="en-US" sz="1800" dirty="0" err="1">
                <a:solidFill>
                  <a:srgbClr val="FF0000"/>
                </a:solidFill>
              </a:rPr>
              <a:t>dest</a:t>
            </a:r>
            <a:r>
              <a:rPr lang="en-US" sz="1800" dirty="0">
                <a:solidFill>
                  <a:srgbClr val="FF0000"/>
                </a:solidFill>
              </a:rPr>
              <a:t>&gt;</a:t>
            </a:r>
            <a:r>
              <a:rPr lang="en-US" sz="1800" dirty="0"/>
              <a:t> </a:t>
            </a:r>
            <a:r>
              <a:rPr lang="en-US" sz="1800" dirty="0">
                <a:solidFill>
                  <a:schemeClr val="tx1"/>
                </a:solidFill>
              </a:rPr>
              <a:t>copies new files, directories or remote file URLs from </a:t>
            </a:r>
            <a:r>
              <a:rPr lang="en-US" sz="1800" dirty="0">
                <a:solidFill>
                  <a:srgbClr val="FF0000"/>
                </a:solidFill>
              </a:rPr>
              <a:t>&lt;</a:t>
            </a:r>
            <a:r>
              <a:rPr lang="en-US" sz="1800" dirty="0" err="1">
                <a:solidFill>
                  <a:srgbClr val="FF0000"/>
                </a:solidFill>
              </a:rPr>
              <a:t>src</a:t>
            </a:r>
            <a:r>
              <a:rPr lang="en-US" sz="1800" dirty="0">
                <a:solidFill>
                  <a:srgbClr val="FF0000"/>
                </a:solidFill>
              </a:rPr>
              <a:t>&gt; </a:t>
            </a:r>
            <a:r>
              <a:rPr lang="en-US" sz="1800" dirty="0">
                <a:solidFill>
                  <a:schemeClr val="tx1"/>
                </a:solidFill>
              </a:rPr>
              <a:t>and adds them to the filesystem of the image at the path</a:t>
            </a:r>
            <a:r>
              <a:rPr lang="en-US" sz="1800" dirty="0"/>
              <a:t> </a:t>
            </a:r>
            <a:r>
              <a:rPr lang="en-US" sz="1800" dirty="0">
                <a:solidFill>
                  <a:srgbClr val="FF0000"/>
                </a:solidFill>
              </a:rPr>
              <a:t>&lt;</a:t>
            </a:r>
            <a:r>
              <a:rPr lang="en-US" sz="1800" dirty="0" err="1">
                <a:solidFill>
                  <a:srgbClr val="FF0000"/>
                </a:solidFill>
              </a:rPr>
              <a:t>dest</a:t>
            </a:r>
            <a:r>
              <a:rPr lang="en-US" sz="1800" dirty="0">
                <a:solidFill>
                  <a:srgbClr val="FF0000"/>
                </a:solidFill>
              </a:rPr>
              <a:t>&gt;</a:t>
            </a:r>
            <a:r>
              <a:rPr lang="en-US" sz="1800" dirty="0">
                <a:solidFill>
                  <a:schemeClr val="tx1"/>
                </a:solidFill>
              </a:rPr>
              <a:t>.</a:t>
            </a:r>
          </a:p>
          <a:p>
            <a:pPr lvl="1">
              <a:buFont typeface="Arial" panose="020B0604020202020204" pitchFamily="34" charset="0"/>
              <a:buChar char="•"/>
            </a:pPr>
            <a:r>
              <a:rPr lang="en-US" sz="1600" dirty="0">
                <a:solidFill>
                  <a:schemeClr val="tx1"/>
                </a:solidFill>
              </a:rPr>
              <a:t>Multiple</a:t>
            </a:r>
            <a:r>
              <a:rPr lang="en-US" sz="1600" dirty="0"/>
              <a:t> </a:t>
            </a:r>
            <a:r>
              <a:rPr lang="en-US" sz="1600" dirty="0">
                <a:solidFill>
                  <a:srgbClr val="FF0000"/>
                </a:solidFill>
              </a:rPr>
              <a:t>&lt;</a:t>
            </a:r>
            <a:r>
              <a:rPr lang="en-US" sz="1600" dirty="0" err="1">
                <a:solidFill>
                  <a:srgbClr val="FF0000"/>
                </a:solidFill>
              </a:rPr>
              <a:t>src</a:t>
            </a:r>
            <a:r>
              <a:rPr lang="en-US" sz="1600" dirty="0">
                <a:solidFill>
                  <a:srgbClr val="FF0000"/>
                </a:solidFill>
              </a:rPr>
              <a:t>&gt; </a:t>
            </a:r>
            <a:r>
              <a:rPr lang="en-US" sz="1600" dirty="0">
                <a:solidFill>
                  <a:schemeClr val="tx1"/>
                </a:solidFill>
              </a:rPr>
              <a:t>resources may be specified. </a:t>
            </a:r>
          </a:p>
          <a:p>
            <a:pPr lvl="1">
              <a:buFont typeface="Arial" panose="020B0604020202020204" pitchFamily="34" charset="0"/>
              <a:buChar char="•"/>
            </a:pPr>
            <a:r>
              <a:rPr lang="en-US" sz="1600" dirty="0">
                <a:solidFill>
                  <a:schemeClr val="tx1"/>
                </a:solidFill>
              </a:rPr>
              <a:t>File or directory paths are written relative to the source of the build context.</a:t>
            </a:r>
          </a:p>
          <a:p>
            <a:pPr lvl="1">
              <a:buFont typeface="Arial" panose="020B0604020202020204" pitchFamily="34" charset="0"/>
              <a:buChar char="•"/>
            </a:pPr>
            <a:r>
              <a:rPr lang="en-US" sz="1600" dirty="0">
                <a:solidFill>
                  <a:schemeClr val="tx1"/>
                </a:solidFill>
              </a:rPr>
              <a:t>Each </a:t>
            </a:r>
            <a:r>
              <a:rPr lang="en-US" sz="1600" dirty="0">
                <a:solidFill>
                  <a:srgbClr val="FF0000"/>
                </a:solidFill>
              </a:rPr>
              <a:t>&lt;</a:t>
            </a:r>
            <a:r>
              <a:rPr lang="en-US" sz="1600" dirty="0" err="1">
                <a:solidFill>
                  <a:srgbClr val="FF0000"/>
                </a:solidFill>
              </a:rPr>
              <a:t>src</a:t>
            </a:r>
            <a:r>
              <a:rPr lang="en-US" sz="1600" dirty="0">
                <a:solidFill>
                  <a:srgbClr val="FF0000"/>
                </a:solidFill>
              </a:rPr>
              <a:t>&gt; </a:t>
            </a:r>
            <a:r>
              <a:rPr lang="en-US" sz="1600" dirty="0">
                <a:solidFill>
                  <a:schemeClr val="tx1"/>
                </a:solidFill>
              </a:rPr>
              <a:t>may contain wildcards. Matching is done using Go’s </a:t>
            </a:r>
            <a:r>
              <a:rPr lang="en-US" sz="1600" dirty="0" err="1">
                <a:hlinkClick r:id="rId3"/>
              </a:rPr>
              <a:t>filepath.Match</a:t>
            </a:r>
            <a:r>
              <a:rPr lang="en-US" sz="1600" dirty="0">
                <a:hlinkClick r:id="rId3"/>
              </a:rPr>
              <a:t> </a:t>
            </a:r>
            <a:r>
              <a:rPr lang="en-US" sz="1600" dirty="0">
                <a:solidFill>
                  <a:schemeClr val="tx1"/>
                </a:solidFill>
              </a:rPr>
              <a:t>rules.</a:t>
            </a:r>
          </a:p>
          <a:p>
            <a:r>
              <a:rPr lang="en-US" sz="1800" dirty="0">
                <a:solidFill>
                  <a:schemeClr val="tx1"/>
                </a:solidFill>
              </a:rPr>
              <a:t>There are many more options and configurations for </a:t>
            </a:r>
            <a:r>
              <a:rPr lang="en-US" sz="1800" dirty="0">
                <a:solidFill>
                  <a:srgbClr val="FF0000"/>
                </a:solidFill>
              </a:rPr>
              <a:t>ADD</a:t>
            </a:r>
            <a:r>
              <a:rPr lang="en-US" sz="1800" dirty="0"/>
              <a:t> </a:t>
            </a:r>
            <a:r>
              <a:rPr lang="en-US" sz="1800" dirty="0">
                <a:solidFill>
                  <a:schemeClr val="tx1"/>
                </a:solidFill>
              </a:rPr>
              <a:t>in the docs linked above.</a:t>
            </a:r>
          </a:p>
        </p:txBody>
      </p:sp>
      <p:pic>
        <p:nvPicPr>
          <p:cNvPr id="5" name="Picture 4">
            <a:extLst>
              <a:ext uri="{FF2B5EF4-FFF2-40B4-BE49-F238E27FC236}">
                <a16:creationId xmlns:a16="http://schemas.microsoft.com/office/drawing/2014/main" id="{D4E5787C-ED4F-44FB-9360-4F6F113B0273}"/>
              </a:ext>
            </a:extLst>
          </p:cNvPr>
          <p:cNvPicPr>
            <a:picLocks noChangeAspect="1"/>
          </p:cNvPicPr>
          <p:nvPr/>
        </p:nvPicPr>
        <p:blipFill rotWithShape="1">
          <a:blip r:embed="rId4"/>
          <a:srcRect l="1471" t="25382" r="3748" b="19521"/>
          <a:stretch/>
        </p:blipFill>
        <p:spPr>
          <a:xfrm>
            <a:off x="5973321" y="4047435"/>
            <a:ext cx="5403807" cy="492207"/>
          </a:xfrm>
          <a:prstGeom prst="rect">
            <a:avLst/>
          </a:prstGeom>
          <a:ln w="25400">
            <a:solidFill>
              <a:schemeClr val="accent2"/>
            </a:solidFill>
          </a:ln>
        </p:spPr>
      </p:pic>
      <p:pic>
        <p:nvPicPr>
          <p:cNvPr id="7" name="Picture 6">
            <a:extLst>
              <a:ext uri="{FF2B5EF4-FFF2-40B4-BE49-F238E27FC236}">
                <a16:creationId xmlns:a16="http://schemas.microsoft.com/office/drawing/2014/main" id="{A1B4CD8F-84F2-4C27-9640-CD5A6B70EFA0}"/>
              </a:ext>
            </a:extLst>
          </p:cNvPr>
          <p:cNvPicPr>
            <a:picLocks noChangeAspect="1"/>
          </p:cNvPicPr>
          <p:nvPr/>
        </p:nvPicPr>
        <p:blipFill rotWithShape="1">
          <a:blip r:embed="rId5"/>
          <a:srcRect t="22313" b="21906"/>
          <a:stretch/>
        </p:blipFill>
        <p:spPr>
          <a:xfrm>
            <a:off x="5976636" y="2633869"/>
            <a:ext cx="5407642" cy="566309"/>
          </a:xfrm>
          <a:prstGeom prst="rect">
            <a:avLst/>
          </a:prstGeom>
          <a:ln w="25400">
            <a:solidFill>
              <a:schemeClr val="accent2"/>
            </a:solidFill>
          </a:ln>
        </p:spPr>
      </p:pic>
      <p:pic>
        <p:nvPicPr>
          <p:cNvPr id="9" name="Picture 8">
            <a:extLst>
              <a:ext uri="{FF2B5EF4-FFF2-40B4-BE49-F238E27FC236}">
                <a16:creationId xmlns:a16="http://schemas.microsoft.com/office/drawing/2014/main" id="{0DC37F14-D290-4DCB-A503-A0D6DD3E2F04}"/>
              </a:ext>
            </a:extLst>
          </p:cNvPr>
          <p:cNvPicPr>
            <a:picLocks noChangeAspect="1"/>
          </p:cNvPicPr>
          <p:nvPr/>
        </p:nvPicPr>
        <p:blipFill rotWithShape="1">
          <a:blip r:embed="rId6"/>
          <a:srcRect t="21951" r="1127" b="18428"/>
          <a:stretch/>
        </p:blipFill>
        <p:spPr>
          <a:xfrm>
            <a:off x="5973322" y="5267628"/>
            <a:ext cx="5403807" cy="572006"/>
          </a:xfrm>
          <a:prstGeom prst="rect">
            <a:avLst/>
          </a:prstGeom>
          <a:ln w="25400">
            <a:solidFill>
              <a:schemeClr val="accent2"/>
            </a:solidFill>
          </a:ln>
        </p:spPr>
      </p:pic>
      <p:sp>
        <p:nvSpPr>
          <p:cNvPr id="11" name="TextBox 10">
            <a:extLst>
              <a:ext uri="{FF2B5EF4-FFF2-40B4-BE49-F238E27FC236}">
                <a16:creationId xmlns:a16="http://schemas.microsoft.com/office/drawing/2014/main" id="{D7F126FE-5D08-4221-A54C-CE530E97BD59}"/>
              </a:ext>
            </a:extLst>
          </p:cNvPr>
          <p:cNvSpPr txBox="1"/>
          <p:nvPr/>
        </p:nvSpPr>
        <p:spPr>
          <a:xfrm>
            <a:off x="5963380" y="2295315"/>
            <a:ext cx="5430837" cy="323165"/>
          </a:xfrm>
          <a:prstGeom prst="rect">
            <a:avLst/>
          </a:prstGeom>
          <a:noFill/>
          <a:ln w="25400">
            <a:solidFill>
              <a:schemeClr val="accent2"/>
            </a:solidFill>
          </a:ln>
        </p:spPr>
        <p:txBody>
          <a:bodyPr wrap="square">
            <a:spAutoFit/>
          </a:bodyPr>
          <a:lstStyle/>
          <a:p>
            <a:r>
              <a:rPr lang="en-US" sz="1500" dirty="0"/>
              <a:t> use a relative path to add “test.txt” to &lt;WORKDIR&gt;/</a:t>
            </a:r>
            <a:r>
              <a:rPr lang="en-US" sz="1500" dirty="0" err="1"/>
              <a:t>relativeDir</a:t>
            </a:r>
            <a:r>
              <a:rPr lang="en-US" sz="1500" dirty="0"/>
              <a:t>/</a:t>
            </a:r>
          </a:p>
        </p:txBody>
      </p:sp>
      <p:sp>
        <p:nvSpPr>
          <p:cNvPr id="13" name="TextBox 12">
            <a:extLst>
              <a:ext uri="{FF2B5EF4-FFF2-40B4-BE49-F238E27FC236}">
                <a16:creationId xmlns:a16="http://schemas.microsoft.com/office/drawing/2014/main" id="{3E416B43-06D2-41CC-A55B-F71AF71E6242}"/>
              </a:ext>
            </a:extLst>
          </p:cNvPr>
          <p:cNvSpPr txBox="1"/>
          <p:nvPr/>
        </p:nvSpPr>
        <p:spPr>
          <a:xfrm>
            <a:off x="5963380" y="3679905"/>
            <a:ext cx="5430837" cy="369332"/>
          </a:xfrm>
          <a:prstGeom prst="rect">
            <a:avLst/>
          </a:prstGeom>
          <a:noFill/>
          <a:ln w="25400">
            <a:solidFill>
              <a:schemeClr val="accent2"/>
            </a:solidFill>
          </a:ln>
        </p:spPr>
        <p:txBody>
          <a:bodyPr wrap="square">
            <a:spAutoFit/>
          </a:bodyPr>
          <a:lstStyle/>
          <a:p>
            <a:r>
              <a:rPr lang="en-US" dirty="0"/>
              <a:t>use an absolute path to add “test.txt” to /</a:t>
            </a:r>
            <a:r>
              <a:rPr lang="en-US" dirty="0" err="1"/>
              <a:t>absoluteDir</a:t>
            </a:r>
            <a:r>
              <a:rPr lang="en-US" dirty="0"/>
              <a:t>/</a:t>
            </a:r>
          </a:p>
        </p:txBody>
      </p:sp>
      <p:sp>
        <p:nvSpPr>
          <p:cNvPr id="15" name="TextBox 14">
            <a:extLst>
              <a:ext uri="{FF2B5EF4-FFF2-40B4-BE49-F238E27FC236}">
                <a16:creationId xmlns:a16="http://schemas.microsoft.com/office/drawing/2014/main" id="{C5A7E115-59AE-42AD-A804-5E3C263FDA1D}"/>
              </a:ext>
            </a:extLst>
          </p:cNvPr>
          <p:cNvSpPr txBox="1"/>
          <p:nvPr/>
        </p:nvSpPr>
        <p:spPr>
          <a:xfrm>
            <a:off x="5963381" y="4938052"/>
            <a:ext cx="5423686" cy="307777"/>
          </a:xfrm>
          <a:prstGeom prst="rect">
            <a:avLst/>
          </a:prstGeom>
          <a:noFill/>
          <a:ln w="25400">
            <a:solidFill>
              <a:schemeClr val="accent2"/>
            </a:solidFill>
          </a:ln>
        </p:spPr>
        <p:txBody>
          <a:bodyPr wrap="square">
            <a:spAutoFit/>
          </a:bodyPr>
          <a:lstStyle/>
          <a:p>
            <a:r>
              <a:rPr lang="en-US" sz="1400" dirty="0"/>
              <a:t>Escaping special chars. Adds “test.txt” to &lt;WORKDIR&gt;/</a:t>
            </a:r>
            <a:r>
              <a:rPr lang="en-US" sz="1400" dirty="0" err="1"/>
              <a:t>relativeDir</a:t>
            </a:r>
            <a:r>
              <a:rPr lang="en-US" sz="1400" dirty="0"/>
              <a:t>/</a:t>
            </a:r>
          </a:p>
        </p:txBody>
      </p:sp>
    </p:spTree>
    <p:extLst>
      <p:ext uri="{BB962C8B-B14F-4D97-AF65-F5344CB8AC3E}">
        <p14:creationId xmlns:p14="http://schemas.microsoft.com/office/powerpoint/2010/main" val="227231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VOLUME</a:t>
            </a:r>
            <a:br>
              <a:rPr lang="en-US" dirty="0"/>
            </a:br>
            <a:r>
              <a:rPr lang="en-US" sz="1400" dirty="0">
                <a:hlinkClick r:id="rId2"/>
              </a:rPr>
              <a:t>https://docs.docker.com/engine/reference/builder/#volume</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0" y="1908313"/>
            <a:ext cx="5930841" cy="4492487"/>
          </a:xfrm>
        </p:spPr>
        <p:txBody>
          <a:bodyPr anchor="ctr">
            <a:normAutofit fontScale="85000" lnSpcReduction="20000"/>
          </a:bodyPr>
          <a:lstStyle/>
          <a:p>
            <a:r>
              <a:rPr lang="en-US" sz="2000" dirty="0">
                <a:solidFill>
                  <a:srgbClr val="FF0000"/>
                </a:solidFill>
              </a:rPr>
              <a:t>VOLUME</a:t>
            </a:r>
            <a:r>
              <a:rPr lang="en-US" sz="2000" dirty="0"/>
              <a:t> </a:t>
            </a:r>
            <a:r>
              <a:rPr lang="en-US" sz="2000" dirty="0">
                <a:solidFill>
                  <a:schemeClr val="tx1"/>
                </a:solidFill>
              </a:rPr>
              <a:t>creates a mount point with the specified name and marks it as holding externally mounted volumes from native host or other containers. </a:t>
            </a:r>
          </a:p>
          <a:p>
            <a:r>
              <a:rPr lang="en-US" sz="2000" dirty="0">
                <a:solidFill>
                  <a:schemeClr val="tx1"/>
                </a:solidFill>
              </a:rPr>
              <a:t>The exact location of the volume on the host machine is decided by the docker engine. The volume is accessed by the docker engine using the specified name given at creation.</a:t>
            </a:r>
          </a:p>
          <a:p>
            <a:r>
              <a:rPr lang="en-US" sz="2000" dirty="0">
                <a:solidFill>
                  <a:schemeClr val="tx1"/>
                </a:solidFill>
              </a:rPr>
              <a:t>The value can be a JSON array, </a:t>
            </a:r>
          </a:p>
          <a:p>
            <a:pPr lvl="1">
              <a:buFont typeface="Arial" panose="020B0604020202020204" pitchFamily="34" charset="0"/>
              <a:buChar char="•"/>
            </a:pPr>
            <a:r>
              <a:rPr lang="en-US" sz="1800" dirty="0">
                <a:solidFill>
                  <a:srgbClr val="FF0000"/>
                </a:solidFill>
              </a:rPr>
              <a:t>VOLUME ["/var/log/"]</a:t>
            </a:r>
            <a:endParaRPr lang="en-US" sz="1800" dirty="0">
              <a:solidFill>
                <a:schemeClr val="tx1"/>
              </a:solidFill>
            </a:endParaRPr>
          </a:p>
          <a:p>
            <a:r>
              <a:rPr lang="en-US" sz="2000" dirty="0">
                <a:solidFill>
                  <a:schemeClr val="tx1"/>
                </a:solidFill>
              </a:rPr>
              <a:t>a plain string,</a:t>
            </a:r>
          </a:p>
          <a:p>
            <a:pPr lvl="1">
              <a:buFont typeface="Arial" panose="020B0604020202020204" pitchFamily="34" charset="0"/>
              <a:buChar char="•"/>
            </a:pPr>
            <a:r>
              <a:rPr lang="en-US" sz="1800" dirty="0">
                <a:solidFill>
                  <a:srgbClr val="FF0000"/>
                </a:solidFill>
              </a:rPr>
              <a:t>VOLUME /var/log</a:t>
            </a:r>
            <a:endParaRPr lang="en-US" sz="1800" dirty="0">
              <a:solidFill>
                <a:schemeClr val="tx1"/>
              </a:solidFill>
            </a:endParaRPr>
          </a:p>
          <a:p>
            <a:r>
              <a:rPr lang="en-US" sz="2000" dirty="0">
                <a:solidFill>
                  <a:schemeClr val="tx1"/>
                </a:solidFill>
              </a:rPr>
              <a:t>or have multiple arguments </a:t>
            </a:r>
          </a:p>
          <a:p>
            <a:pPr lvl="1">
              <a:buFont typeface="Arial" panose="020B0604020202020204" pitchFamily="34" charset="0"/>
              <a:buChar char="•"/>
            </a:pPr>
            <a:r>
              <a:rPr lang="en-US" sz="1800" dirty="0">
                <a:solidFill>
                  <a:srgbClr val="FF0000"/>
                </a:solidFill>
              </a:rPr>
              <a:t>VOLUME  /var/log   /var/</a:t>
            </a:r>
            <a:r>
              <a:rPr lang="en-US" sz="1800" dirty="0" err="1">
                <a:solidFill>
                  <a:srgbClr val="FF0000"/>
                </a:solidFill>
              </a:rPr>
              <a:t>db</a:t>
            </a:r>
            <a:endParaRPr lang="en-US" sz="1800" dirty="0">
              <a:solidFill>
                <a:schemeClr val="tx1"/>
              </a:solidFill>
            </a:endParaRPr>
          </a:p>
          <a:p>
            <a:r>
              <a:rPr lang="en-US" sz="2000" dirty="0">
                <a:solidFill>
                  <a:srgbClr val="FF0000"/>
                </a:solidFill>
              </a:rPr>
              <a:t>docker run</a:t>
            </a:r>
            <a:r>
              <a:rPr lang="en-US" sz="2000" dirty="0">
                <a:solidFill>
                  <a:schemeClr val="tx1"/>
                </a:solidFill>
              </a:rPr>
              <a:t> initializes the newly created volume with any data that exists at the specified location within the base image.</a:t>
            </a:r>
          </a:p>
        </p:txBody>
      </p:sp>
      <p:pic>
        <p:nvPicPr>
          <p:cNvPr id="5" name="Picture 4">
            <a:extLst>
              <a:ext uri="{FF2B5EF4-FFF2-40B4-BE49-F238E27FC236}">
                <a16:creationId xmlns:a16="http://schemas.microsoft.com/office/drawing/2014/main" id="{C523FF7D-EC7F-4CCA-A974-ED20BD9B9E7A}"/>
              </a:ext>
            </a:extLst>
          </p:cNvPr>
          <p:cNvPicPr>
            <a:picLocks noChangeAspect="1"/>
          </p:cNvPicPr>
          <p:nvPr/>
        </p:nvPicPr>
        <p:blipFill>
          <a:blip r:embed="rId3"/>
          <a:stretch>
            <a:fillRect/>
          </a:stretch>
        </p:blipFill>
        <p:spPr>
          <a:xfrm>
            <a:off x="7098540" y="2984886"/>
            <a:ext cx="3826636" cy="1131757"/>
          </a:xfrm>
          <a:prstGeom prst="rect">
            <a:avLst/>
          </a:prstGeom>
          <a:ln w="25400">
            <a:solidFill>
              <a:schemeClr val="accent2"/>
            </a:solidFill>
          </a:ln>
        </p:spPr>
      </p:pic>
      <p:sp>
        <p:nvSpPr>
          <p:cNvPr id="7" name="TextBox 6">
            <a:extLst>
              <a:ext uri="{FF2B5EF4-FFF2-40B4-BE49-F238E27FC236}">
                <a16:creationId xmlns:a16="http://schemas.microsoft.com/office/drawing/2014/main" id="{703EA956-A376-451D-80B3-838A5203C643}"/>
              </a:ext>
            </a:extLst>
          </p:cNvPr>
          <p:cNvSpPr txBox="1"/>
          <p:nvPr/>
        </p:nvSpPr>
        <p:spPr>
          <a:xfrm>
            <a:off x="7098539" y="4125311"/>
            <a:ext cx="3826636" cy="1323439"/>
          </a:xfrm>
          <a:prstGeom prst="rect">
            <a:avLst/>
          </a:prstGeom>
          <a:noFill/>
          <a:ln w="25400">
            <a:solidFill>
              <a:schemeClr val="accent2"/>
            </a:solidFill>
          </a:ln>
        </p:spPr>
        <p:txBody>
          <a:bodyPr wrap="square">
            <a:spAutoFit/>
          </a:bodyPr>
          <a:lstStyle/>
          <a:p>
            <a:r>
              <a:rPr lang="en-US" sz="1600" dirty="0"/>
              <a:t>The </a:t>
            </a:r>
            <a:r>
              <a:rPr lang="en-US" sz="1600" dirty="0" err="1"/>
              <a:t>Dockerfile</a:t>
            </a:r>
            <a:r>
              <a:rPr lang="en-US" sz="1600" dirty="0"/>
              <a:t> example above results in an image that causes </a:t>
            </a:r>
            <a:r>
              <a:rPr lang="en-US" sz="1600" dirty="0">
                <a:solidFill>
                  <a:srgbClr val="FF0000"/>
                </a:solidFill>
              </a:rPr>
              <a:t>docker run </a:t>
            </a:r>
            <a:r>
              <a:rPr lang="en-US" sz="1600" dirty="0"/>
              <a:t>to create a new mount point at </a:t>
            </a:r>
            <a:r>
              <a:rPr lang="en-US" sz="1600" dirty="0">
                <a:solidFill>
                  <a:srgbClr val="FF0000"/>
                </a:solidFill>
              </a:rPr>
              <a:t>/</a:t>
            </a:r>
            <a:r>
              <a:rPr lang="en-US" sz="1600" dirty="0" err="1">
                <a:solidFill>
                  <a:srgbClr val="FF0000"/>
                </a:solidFill>
              </a:rPr>
              <a:t>myvol</a:t>
            </a:r>
            <a:r>
              <a:rPr lang="en-US" sz="1600" dirty="0">
                <a:solidFill>
                  <a:srgbClr val="FF0000"/>
                </a:solidFill>
              </a:rPr>
              <a:t> </a:t>
            </a:r>
            <a:r>
              <a:rPr lang="en-US" sz="1600" dirty="0"/>
              <a:t>and copy the greeting file into the newly created volume.</a:t>
            </a:r>
          </a:p>
        </p:txBody>
      </p:sp>
    </p:spTree>
    <p:extLst>
      <p:ext uri="{BB962C8B-B14F-4D97-AF65-F5344CB8AC3E}">
        <p14:creationId xmlns:p14="http://schemas.microsoft.com/office/powerpoint/2010/main" val="255200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USER</a:t>
            </a:r>
            <a:br>
              <a:rPr lang="en-US" dirty="0"/>
            </a:br>
            <a:r>
              <a:rPr lang="en-US" sz="1400" dirty="0">
                <a:hlinkClick r:id="rId2"/>
              </a:rPr>
              <a:t>https://docs.docker.com/engine/reference/builder/#user</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1" y="1888435"/>
            <a:ext cx="5204128" cy="4512365"/>
          </a:xfrm>
        </p:spPr>
        <p:txBody>
          <a:bodyPr anchor="ctr">
            <a:normAutofit/>
          </a:bodyPr>
          <a:lstStyle/>
          <a:p>
            <a:r>
              <a:rPr lang="en-US" sz="2000" dirty="0">
                <a:solidFill>
                  <a:srgbClr val="FF0000"/>
                </a:solidFill>
              </a:rPr>
              <a:t>USER</a:t>
            </a:r>
            <a:r>
              <a:rPr lang="en-US" sz="2000" dirty="0"/>
              <a:t> </a:t>
            </a:r>
            <a:r>
              <a:rPr lang="en-US" sz="2000" dirty="0">
                <a:solidFill>
                  <a:schemeClr val="tx1"/>
                </a:solidFill>
              </a:rPr>
              <a:t>sets the user’s name or UID and the user group or GID to use when running the image for any </a:t>
            </a:r>
            <a:r>
              <a:rPr lang="en-US" sz="2000" dirty="0">
                <a:solidFill>
                  <a:srgbClr val="FF0000"/>
                </a:solidFill>
              </a:rPr>
              <a:t>RUN</a:t>
            </a:r>
            <a:r>
              <a:rPr lang="en-US" sz="2000" dirty="0">
                <a:solidFill>
                  <a:schemeClr val="tx1"/>
                </a:solidFill>
              </a:rPr>
              <a:t>,</a:t>
            </a:r>
            <a:r>
              <a:rPr lang="en-US" sz="2000" dirty="0"/>
              <a:t> </a:t>
            </a:r>
            <a:r>
              <a:rPr lang="en-US" sz="2000" dirty="0">
                <a:solidFill>
                  <a:srgbClr val="FF0000"/>
                </a:solidFill>
              </a:rPr>
              <a:t>CMD</a:t>
            </a:r>
            <a:r>
              <a:rPr lang="en-US" sz="2000" dirty="0"/>
              <a:t> </a:t>
            </a:r>
            <a:r>
              <a:rPr lang="en-US" sz="2000" dirty="0">
                <a:solidFill>
                  <a:schemeClr val="tx1"/>
                </a:solidFill>
              </a:rPr>
              <a:t>and</a:t>
            </a:r>
            <a:r>
              <a:rPr lang="en-US" sz="2000" dirty="0"/>
              <a:t> </a:t>
            </a:r>
            <a:r>
              <a:rPr lang="en-US" sz="2000" dirty="0">
                <a:solidFill>
                  <a:srgbClr val="FF0000"/>
                </a:solidFill>
              </a:rPr>
              <a:t>ENTRYPOINT</a:t>
            </a:r>
            <a:r>
              <a:rPr lang="en-US" sz="2000" dirty="0"/>
              <a:t> </a:t>
            </a:r>
            <a:r>
              <a:rPr lang="en-US" sz="2000" dirty="0">
                <a:solidFill>
                  <a:schemeClr val="tx1"/>
                </a:solidFill>
              </a:rPr>
              <a:t>instructions that follow it in the </a:t>
            </a:r>
            <a:r>
              <a:rPr lang="en-US" sz="2000" b="1" i="1" dirty="0" err="1">
                <a:solidFill>
                  <a:schemeClr val="tx1"/>
                </a:solidFill>
              </a:rPr>
              <a:t>Dockerfile</a:t>
            </a:r>
            <a:r>
              <a:rPr lang="en-US" sz="2000" dirty="0">
                <a:solidFill>
                  <a:schemeClr val="tx1"/>
                </a:solidFill>
              </a:rPr>
              <a:t>.</a:t>
            </a:r>
          </a:p>
          <a:p>
            <a:r>
              <a:rPr lang="en-US" sz="2000" dirty="0">
                <a:solidFill>
                  <a:schemeClr val="tx1"/>
                </a:solidFill>
              </a:rPr>
              <a:t>The user will have only the specified group membership. Any other configured group memberships will be ignored.</a:t>
            </a:r>
          </a:p>
          <a:p>
            <a:r>
              <a:rPr lang="en-US" sz="2000" dirty="0">
                <a:solidFill>
                  <a:schemeClr val="tx1"/>
                </a:solidFill>
              </a:rPr>
              <a:t>On Windows, the user must be created first if it’s not a built-in account. This is done with</a:t>
            </a:r>
            <a:r>
              <a:rPr lang="en-US" sz="2000" dirty="0"/>
              <a:t> </a:t>
            </a:r>
            <a:r>
              <a:rPr lang="en-US" sz="2000" dirty="0">
                <a:solidFill>
                  <a:srgbClr val="FF0000"/>
                </a:solidFill>
              </a:rPr>
              <a:t>net user</a:t>
            </a:r>
            <a:r>
              <a:rPr lang="en-US" sz="2000" dirty="0"/>
              <a:t> </a:t>
            </a:r>
            <a:r>
              <a:rPr lang="en-US" sz="2000" dirty="0">
                <a:solidFill>
                  <a:schemeClr val="tx1"/>
                </a:solidFill>
              </a:rPr>
              <a:t>called as part of a </a:t>
            </a:r>
            <a:r>
              <a:rPr lang="en-US" sz="2000" b="1" i="1" dirty="0" err="1">
                <a:solidFill>
                  <a:schemeClr val="tx1"/>
                </a:solidFill>
              </a:rPr>
              <a:t>Dockerfile</a:t>
            </a:r>
            <a:r>
              <a:rPr lang="en-US" sz="2000" dirty="0">
                <a:solidFill>
                  <a:schemeClr val="tx1"/>
                </a:solidFill>
              </a:rPr>
              <a:t>.</a:t>
            </a:r>
          </a:p>
        </p:txBody>
      </p:sp>
      <p:pic>
        <p:nvPicPr>
          <p:cNvPr id="5" name="Picture 4">
            <a:extLst>
              <a:ext uri="{FF2B5EF4-FFF2-40B4-BE49-F238E27FC236}">
                <a16:creationId xmlns:a16="http://schemas.microsoft.com/office/drawing/2014/main" id="{909508DD-6E26-4B78-B67B-88C00D7505BC}"/>
              </a:ext>
            </a:extLst>
          </p:cNvPr>
          <p:cNvPicPr>
            <a:picLocks noChangeAspect="1"/>
          </p:cNvPicPr>
          <p:nvPr/>
        </p:nvPicPr>
        <p:blipFill rotWithShape="1">
          <a:blip r:embed="rId3"/>
          <a:srcRect b="14159"/>
          <a:stretch/>
        </p:blipFill>
        <p:spPr>
          <a:xfrm>
            <a:off x="7179936" y="3275434"/>
            <a:ext cx="3696216" cy="629665"/>
          </a:xfrm>
          <a:prstGeom prst="rect">
            <a:avLst/>
          </a:prstGeom>
          <a:ln w="25400">
            <a:solidFill>
              <a:schemeClr val="accent2"/>
            </a:solidFill>
          </a:ln>
        </p:spPr>
      </p:pic>
      <p:pic>
        <p:nvPicPr>
          <p:cNvPr id="7" name="Picture 6">
            <a:extLst>
              <a:ext uri="{FF2B5EF4-FFF2-40B4-BE49-F238E27FC236}">
                <a16:creationId xmlns:a16="http://schemas.microsoft.com/office/drawing/2014/main" id="{3EC04174-A8B1-44C7-BEFF-8BDB15A39913}"/>
              </a:ext>
            </a:extLst>
          </p:cNvPr>
          <p:cNvPicPr>
            <a:picLocks noChangeAspect="1"/>
          </p:cNvPicPr>
          <p:nvPr/>
        </p:nvPicPr>
        <p:blipFill>
          <a:blip r:embed="rId4"/>
          <a:stretch>
            <a:fillRect/>
          </a:stretch>
        </p:blipFill>
        <p:spPr>
          <a:xfrm>
            <a:off x="6608843" y="4383157"/>
            <a:ext cx="4838401" cy="1756656"/>
          </a:xfrm>
          <a:prstGeom prst="rect">
            <a:avLst/>
          </a:prstGeom>
          <a:ln w="25400">
            <a:solidFill>
              <a:schemeClr val="accent2"/>
            </a:solidFill>
          </a:ln>
        </p:spPr>
      </p:pic>
      <p:pic>
        <p:nvPicPr>
          <p:cNvPr id="9" name="Picture 8">
            <a:extLst>
              <a:ext uri="{FF2B5EF4-FFF2-40B4-BE49-F238E27FC236}">
                <a16:creationId xmlns:a16="http://schemas.microsoft.com/office/drawing/2014/main" id="{8BDA4473-3167-477D-90AC-1FF95192070C}"/>
              </a:ext>
            </a:extLst>
          </p:cNvPr>
          <p:cNvPicPr>
            <a:picLocks noChangeAspect="1"/>
          </p:cNvPicPr>
          <p:nvPr/>
        </p:nvPicPr>
        <p:blipFill>
          <a:blip r:embed="rId5"/>
          <a:stretch>
            <a:fillRect/>
          </a:stretch>
        </p:blipFill>
        <p:spPr>
          <a:xfrm>
            <a:off x="7179936" y="2167712"/>
            <a:ext cx="3696216" cy="629665"/>
          </a:xfrm>
          <a:prstGeom prst="rect">
            <a:avLst/>
          </a:prstGeom>
          <a:ln w="25400">
            <a:solidFill>
              <a:schemeClr val="accent2"/>
            </a:solidFill>
          </a:ln>
        </p:spPr>
      </p:pic>
      <p:sp>
        <p:nvSpPr>
          <p:cNvPr id="10" name="Rectangle: Rounded Corners 9">
            <a:extLst>
              <a:ext uri="{FF2B5EF4-FFF2-40B4-BE49-F238E27FC236}">
                <a16:creationId xmlns:a16="http://schemas.microsoft.com/office/drawing/2014/main" id="{9D2CC75A-22AF-4889-BD04-04F596382439}"/>
              </a:ext>
            </a:extLst>
          </p:cNvPr>
          <p:cNvSpPr/>
          <p:nvPr/>
        </p:nvSpPr>
        <p:spPr>
          <a:xfrm>
            <a:off x="6708913" y="5080885"/>
            <a:ext cx="3120887" cy="322533"/>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8E439D-AB1F-4B69-AC26-1D3DC6D92D12}"/>
              </a:ext>
            </a:extLst>
          </p:cNvPr>
          <p:cNvCxnSpPr>
            <a:cxnSpLocks/>
          </p:cNvCxnSpPr>
          <p:nvPr/>
        </p:nvCxnSpPr>
        <p:spPr>
          <a:xfrm flipV="1">
            <a:off x="6301409" y="5261485"/>
            <a:ext cx="407504" cy="24581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833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B039-C84A-4776-B061-9333F2B5FC8F}"/>
              </a:ext>
            </a:extLst>
          </p:cNvPr>
          <p:cNvSpPr>
            <a:spLocks noGrp="1"/>
          </p:cNvSpPr>
          <p:nvPr>
            <p:ph type="title"/>
          </p:nvPr>
        </p:nvSpPr>
        <p:spPr/>
        <p:txBody>
          <a:bodyPr>
            <a:normAutofit/>
          </a:bodyPr>
          <a:lstStyle/>
          <a:p>
            <a:r>
              <a:rPr lang="en-US" dirty="0">
                <a:solidFill>
                  <a:schemeClr val="tx1"/>
                </a:solidFill>
              </a:rPr>
              <a:t>.</a:t>
            </a:r>
            <a:r>
              <a:rPr lang="en-US" dirty="0" err="1">
                <a:solidFill>
                  <a:schemeClr val="tx1"/>
                </a:solidFill>
              </a:rPr>
              <a:t>dockerignore</a:t>
            </a:r>
            <a:r>
              <a:rPr lang="en-US" dirty="0">
                <a:solidFill>
                  <a:schemeClr val="tx1"/>
                </a:solidFill>
              </a:rPr>
              <a:t> file</a:t>
            </a:r>
            <a:br>
              <a:rPr lang="en-US" dirty="0"/>
            </a:br>
            <a:r>
              <a:rPr lang="en-US" sz="1400" dirty="0">
                <a:hlinkClick r:id="rId2"/>
              </a:rPr>
              <a:t>https://docs.docker.com/engine/reference/builder/#dockerignore-file</a:t>
            </a:r>
            <a:endParaRPr lang="en-US" dirty="0"/>
          </a:p>
        </p:txBody>
      </p:sp>
      <p:sp>
        <p:nvSpPr>
          <p:cNvPr id="3" name="Content Placeholder 2">
            <a:extLst>
              <a:ext uri="{FF2B5EF4-FFF2-40B4-BE49-F238E27FC236}">
                <a16:creationId xmlns:a16="http://schemas.microsoft.com/office/drawing/2014/main" id="{227951E1-C0C6-4E10-AD06-7192100A1CEC}"/>
              </a:ext>
            </a:extLst>
          </p:cNvPr>
          <p:cNvSpPr>
            <a:spLocks noGrp="1"/>
          </p:cNvSpPr>
          <p:nvPr>
            <p:ph idx="1"/>
          </p:nvPr>
        </p:nvSpPr>
        <p:spPr>
          <a:xfrm>
            <a:off x="1097280" y="1883390"/>
            <a:ext cx="3884073" cy="4531057"/>
          </a:xfrm>
        </p:spPr>
        <p:txBody>
          <a:bodyPr anchor="ctr">
            <a:normAutofit/>
          </a:bodyPr>
          <a:lstStyle/>
          <a:p>
            <a:r>
              <a:rPr lang="en-US" sz="2000" dirty="0">
                <a:solidFill>
                  <a:schemeClr val="tx1"/>
                </a:solidFill>
              </a:rPr>
              <a:t>a </a:t>
            </a:r>
            <a:r>
              <a:rPr lang="en-US" sz="2000" dirty="0">
                <a:solidFill>
                  <a:srgbClr val="FF0000"/>
                </a:solidFill>
              </a:rPr>
              <a:t>.</a:t>
            </a:r>
            <a:r>
              <a:rPr lang="en-US" sz="2000" dirty="0" err="1">
                <a:solidFill>
                  <a:srgbClr val="FF0000"/>
                </a:solidFill>
              </a:rPr>
              <a:t>dockerignore</a:t>
            </a:r>
            <a:r>
              <a:rPr lang="en-US" sz="2000" dirty="0">
                <a:solidFill>
                  <a:srgbClr val="FF0000"/>
                </a:solidFill>
              </a:rPr>
              <a:t> </a:t>
            </a:r>
            <a:r>
              <a:rPr lang="en-US" sz="2000" dirty="0">
                <a:solidFill>
                  <a:schemeClr val="tx1"/>
                </a:solidFill>
              </a:rPr>
              <a:t>file allows you to exclude files and directories from </a:t>
            </a:r>
            <a:r>
              <a:rPr lang="en-US" sz="2000" dirty="0">
                <a:solidFill>
                  <a:srgbClr val="FF0000"/>
                </a:solidFill>
              </a:rPr>
              <a:t>docker build</a:t>
            </a:r>
            <a:r>
              <a:rPr lang="en-US" sz="2000" dirty="0"/>
              <a:t>.</a:t>
            </a:r>
          </a:p>
          <a:p>
            <a:r>
              <a:rPr lang="en-US" sz="2000" dirty="0">
                <a:solidFill>
                  <a:schemeClr val="tx1"/>
                </a:solidFill>
              </a:rPr>
              <a:t>The </a:t>
            </a:r>
            <a:r>
              <a:rPr lang="en-US" sz="2000" dirty="0">
                <a:solidFill>
                  <a:srgbClr val="FF0000"/>
                </a:solidFill>
              </a:rPr>
              <a:t>.</a:t>
            </a:r>
            <a:r>
              <a:rPr lang="en-US" sz="2000" dirty="0" err="1">
                <a:solidFill>
                  <a:srgbClr val="FF0000"/>
                </a:solidFill>
              </a:rPr>
              <a:t>dockerignore</a:t>
            </a:r>
            <a:r>
              <a:rPr lang="en-US" sz="2000" dirty="0">
                <a:solidFill>
                  <a:srgbClr val="FF0000"/>
                </a:solidFill>
              </a:rPr>
              <a:t> </a:t>
            </a:r>
            <a:r>
              <a:rPr lang="en-US" sz="2000" dirty="0">
                <a:solidFill>
                  <a:schemeClr val="tx1"/>
                </a:solidFill>
              </a:rPr>
              <a:t>file is a newline-separated list of filenames relative to the root directory of the </a:t>
            </a:r>
            <a:r>
              <a:rPr lang="en-US" sz="2000" b="1" i="1" dirty="0">
                <a:solidFill>
                  <a:schemeClr val="tx1"/>
                </a:solidFill>
              </a:rPr>
              <a:t>context</a:t>
            </a:r>
            <a:r>
              <a:rPr lang="en-US" sz="2000" dirty="0">
                <a:solidFill>
                  <a:schemeClr val="tx1"/>
                </a:solidFill>
              </a:rPr>
              <a:t>. The root of the </a:t>
            </a:r>
            <a:r>
              <a:rPr lang="en-US" sz="2000" b="1" i="1" dirty="0">
                <a:solidFill>
                  <a:schemeClr val="tx1"/>
                </a:solidFill>
              </a:rPr>
              <a:t>context</a:t>
            </a:r>
            <a:r>
              <a:rPr lang="en-US" sz="2000" dirty="0">
                <a:solidFill>
                  <a:schemeClr val="tx1"/>
                </a:solidFill>
              </a:rPr>
              <a:t> is also the working directory. </a:t>
            </a:r>
          </a:p>
        </p:txBody>
      </p:sp>
      <p:pic>
        <p:nvPicPr>
          <p:cNvPr id="8" name="Picture 7">
            <a:extLst>
              <a:ext uri="{FF2B5EF4-FFF2-40B4-BE49-F238E27FC236}">
                <a16:creationId xmlns:a16="http://schemas.microsoft.com/office/drawing/2014/main" id="{6F50901B-8A48-4909-BCC0-6C7A9C57B3AC}"/>
              </a:ext>
            </a:extLst>
          </p:cNvPr>
          <p:cNvPicPr>
            <a:picLocks noChangeAspect="1"/>
          </p:cNvPicPr>
          <p:nvPr/>
        </p:nvPicPr>
        <p:blipFill rotWithShape="1">
          <a:blip r:embed="rId3"/>
          <a:srcRect l="6312"/>
          <a:stretch/>
        </p:blipFill>
        <p:spPr>
          <a:xfrm>
            <a:off x="5088195" y="2850537"/>
            <a:ext cx="2120662" cy="2270104"/>
          </a:xfrm>
          <a:prstGeom prst="rect">
            <a:avLst/>
          </a:prstGeom>
          <a:ln w="25400">
            <a:solidFill>
              <a:schemeClr val="accent2"/>
            </a:solidFill>
          </a:ln>
        </p:spPr>
      </p:pic>
      <p:graphicFrame>
        <p:nvGraphicFramePr>
          <p:cNvPr id="9" name="Table 9">
            <a:extLst>
              <a:ext uri="{FF2B5EF4-FFF2-40B4-BE49-F238E27FC236}">
                <a16:creationId xmlns:a16="http://schemas.microsoft.com/office/drawing/2014/main" id="{5CF1BF68-9D75-4EC3-8B93-FFB5FB3A3A47}"/>
              </a:ext>
            </a:extLst>
          </p:cNvPr>
          <p:cNvGraphicFramePr>
            <a:graphicFrameLocks noGrp="1"/>
          </p:cNvGraphicFramePr>
          <p:nvPr>
            <p:extLst>
              <p:ext uri="{D42A27DB-BD31-4B8C-83A1-F6EECF244321}">
                <p14:modId xmlns:p14="http://schemas.microsoft.com/office/powerpoint/2010/main" val="2759072109"/>
              </p:ext>
            </p:extLst>
          </p:nvPr>
        </p:nvGraphicFramePr>
        <p:xfrm>
          <a:off x="7841105" y="2043257"/>
          <a:ext cx="3202774" cy="4228955"/>
        </p:xfrm>
        <a:graphic>
          <a:graphicData uri="http://schemas.openxmlformats.org/drawingml/2006/table">
            <a:tbl>
              <a:tblPr firstRow="1" bandRow="1">
                <a:tableStyleId>{5C22544A-7EE6-4342-B048-85BDC9FD1C3A}</a:tableStyleId>
              </a:tblPr>
              <a:tblGrid>
                <a:gridCol w="3202774">
                  <a:extLst>
                    <a:ext uri="{9D8B030D-6E8A-4147-A177-3AD203B41FA5}">
                      <a16:colId xmlns:a16="http://schemas.microsoft.com/office/drawing/2014/main" val="1337662587"/>
                    </a:ext>
                  </a:extLst>
                </a:gridCol>
              </a:tblGrid>
              <a:tr h="508589">
                <a:tc>
                  <a:txBody>
                    <a:bodyPr/>
                    <a:lstStyle/>
                    <a:p>
                      <a:r>
                        <a:rPr lang="en-US" sz="1600" b="0" dirty="0">
                          <a:solidFill>
                            <a:schemeClr val="tx1"/>
                          </a:solidFill>
                        </a:rPr>
                        <a:t>Comment. This is ignored.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3174220"/>
                  </a:ext>
                </a:extLst>
              </a:tr>
              <a:tr h="1128650">
                <a:tc>
                  <a:txBody>
                    <a:bodyPr/>
                    <a:lstStyle/>
                    <a:p>
                      <a:r>
                        <a:rPr lang="en-US" sz="1600" b="0" dirty="0">
                          <a:solidFill>
                            <a:schemeClr val="tx1"/>
                          </a:solidFill>
                        </a:rPr>
                        <a:t>Exclude files/directories whose names start with temp in any immediate subdirectory of the root.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27776166"/>
                  </a:ext>
                </a:extLst>
              </a:tr>
              <a:tr h="1128650">
                <a:tc>
                  <a:txBody>
                    <a:bodyPr/>
                    <a:lstStyle/>
                    <a:p>
                      <a:r>
                        <a:rPr lang="en-US" sz="1600" b="0" dirty="0">
                          <a:solidFill>
                            <a:schemeClr val="tx1"/>
                          </a:solidFill>
                        </a:rPr>
                        <a:t>Exclude files/directories starting with temp in any subdirectory two levels below the root.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8017925"/>
                  </a:ext>
                </a:extLst>
              </a:tr>
              <a:tr h="1463066">
                <a:tc>
                  <a:txBody>
                    <a:bodyPr/>
                    <a:lstStyle/>
                    <a:p>
                      <a:r>
                        <a:rPr lang="en-US" sz="1600" b="0" dirty="0">
                          <a:solidFill>
                            <a:schemeClr val="tx1"/>
                          </a:solidFill>
                        </a:rPr>
                        <a:t>Exclude files and directories in the root directory whose names are a one-character extension of temp. (For example, </a:t>
                      </a:r>
                      <a:r>
                        <a:rPr lang="en-US" sz="1600" b="0" dirty="0">
                          <a:solidFill>
                            <a:srgbClr val="FF0000"/>
                          </a:solidFill>
                        </a:rPr>
                        <a:t>/</a:t>
                      </a:r>
                      <a:r>
                        <a:rPr lang="en-US" sz="1600" b="0" dirty="0" err="1">
                          <a:solidFill>
                            <a:srgbClr val="FF0000"/>
                          </a:solidFill>
                        </a:rPr>
                        <a:t>tempa</a:t>
                      </a:r>
                      <a:r>
                        <a:rPr lang="en-US" sz="1600" b="0"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112943566"/>
                  </a:ext>
                </a:extLst>
              </a:tr>
            </a:tbl>
          </a:graphicData>
        </a:graphic>
      </p:graphicFrame>
      <p:cxnSp>
        <p:nvCxnSpPr>
          <p:cNvPr id="11" name="Connector: Elbow 10">
            <a:extLst>
              <a:ext uri="{FF2B5EF4-FFF2-40B4-BE49-F238E27FC236}">
                <a16:creationId xmlns:a16="http://schemas.microsoft.com/office/drawing/2014/main" id="{2C9512FC-13CC-4397-9F10-3682C3F160E7}"/>
              </a:ext>
            </a:extLst>
          </p:cNvPr>
          <p:cNvCxnSpPr>
            <a:cxnSpLocks/>
          </p:cNvCxnSpPr>
          <p:nvPr/>
        </p:nvCxnSpPr>
        <p:spPr>
          <a:xfrm rot="10800000">
            <a:off x="6178553" y="4616606"/>
            <a:ext cx="1662557" cy="897093"/>
          </a:xfrm>
          <a:prstGeom prst="bentConnector3">
            <a:avLst>
              <a:gd name="adj1" fmla="val 25317"/>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3" name="Connector: Elbow 12">
            <a:extLst>
              <a:ext uri="{FF2B5EF4-FFF2-40B4-BE49-F238E27FC236}">
                <a16:creationId xmlns:a16="http://schemas.microsoft.com/office/drawing/2014/main" id="{80ABD92E-9619-4E98-9A62-96905587FE43}"/>
              </a:ext>
            </a:extLst>
          </p:cNvPr>
          <p:cNvCxnSpPr>
            <a:cxnSpLocks/>
          </p:cNvCxnSpPr>
          <p:nvPr/>
        </p:nvCxnSpPr>
        <p:spPr>
          <a:xfrm rot="10800000">
            <a:off x="6864401" y="4182120"/>
            <a:ext cx="976709" cy="1"/>
          </a:xfrm>
          <a:prstGeom prst="bentConnector3">
            <a:avLst>
              <a:gd name="adj1" fmla="val 50000"/>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225F542F-379B-41C0-9D35-7D470B8205E4}"/>
              </a:ext>
            </a:extLst>
          </p:cNvPr>
          <p:cNvCxnSpPr>
            <a:cxnSpLocks/>
          </p:cNvCxnSpPr>
          <p:nvPr/>
        </p:nvCxnSpPr>
        <p:spPr>
          <a:xfrm rot="10800000" flipV="1">
            <a:off x="6522011" y="3032611"/>
            <a:ext cx="1319099" cy="669593"/>
          </a:xfrm>
          <a:prstGeom prst="bentConnector3">
            <a:avLst>
              <a:gd name="adj1" fmla="val 14833"/>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E33E07C1-9675-4598-B964-46ADAF563E81}"/>
              </a:ext>
            </a:extLst>
          </p:cNvPr>
          <p:cNvCxnSpPr>
            <a:cxnSpLocks/>
          </p:cNvCxnSpPr>
          <p:nvPr/>
        </p:nvCxnSpPr>
        <p:spPr>
          <a:xfrm rot="10800000" flipV="1">
            <a:off x="6820862" y="2247894"/>
            <a:ext cx="1020250" cy="985960"/>
          </a:xfrm>
          <a:prstGeom prst="bentConnector3">
            <a:avLst>
              <a:gd name="adj1" fmla="val 40382"/>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2649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408548" y="0"/>
            <a:ext cx="8532876" cy="4953001"/>
          </a:xfrm>
        </p:spPr>
        <p:txBody>
          <a:bodyPr anchor="ctr">
            <a:normAutofit/>
          </a:bodyPr>
          <a:lstStyle/>
          <a:p>
            <a:pPr lvl="0"/>
            <a:r>
              <a:rPr lang="en-US" sz="3600" i="1" dirty="0">
                <a:solidFill>
                  <a:srgbClr val="FFFFFF"/>
                </a:solidFill>
              </a:rPr>
              <a:t>Docker builds images by reading instructions in a </a:t>
            </a:r>
            <a:r>
              <a:rPr lang="en-US" sz="3600" i="1" dirty="0" err="1">
                <a:solidFill>
                  <a:srgbClr val="FFFFFF"/>
                </a:solidFill>
              </a:rPr>
              <a:t>Dockerfile</a:t>
            </a:r>
            <a:r>
              <a:rPr lang="en-US" sz="3600" i="1" dirty="0">
                <a:solidFill>
                  <a:srgbClr val="FFFFFF"/>
                </a:solidFill>
              </a:rPr>
              <a:t>. A </a:t>
            </a:r>
            <a:r>
              <a:rPr lang="en-US" sz="3600" i="1" dirty="0" err="1">
                <a:solidFill>
                  <a:srgbClr val="FFFFFF"/>
                </a:solidFill>
              </a:rPr>
              <a:t>Dockerfile</a:t>
            </a:r>
            <a:r>
              <a:rPr lang="en-US" sz="3600" i="1" dirty="0">
                <a:solidFill>
                  <a:srgbClr val="FFFFFF"/>
                </a:solidFill>
              </a:rPr>
              <a:t> is a text document that contains all the actions needed to assemble an image.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 y="4966361"/>
            <a:ext cx="12188952" cy="1891639"/>
          </a:xfrm>
        </p:spPr>
        <p:txBody>
          <a:bodyPr anchor="ctr">
            <a:normAutofit/>
          </a:bodyPr>
          <a:lstStyle/>
          <a:p>
            <a:pPr algn="ctr"/>
            <a:r>
              <a:rPr lang="en-US" sz="1400" dirty="0">
                <a:hlinkClick r:id="rId2"/>
              </a:rPr>
              <a:t>https://docs.docker.com/engine/reference/builder/</a:t>
            </a:r>
            <a:endParaRPr lang="en-US" sz="1400" b="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E14A-F7D1-467B-AF0E-621600D72BFE}"/>
              </a:ext>
            </a:extLst>
          </p:cNvPr>
          <p:cNvSpPr>
            <a:spLocks noGrp="1"/>
          </p:cNvSpPr>
          <p:nvPr>
            <p:ph type="title"/>
          </p:nvPr>
        </p:nvSpPr>
        <p:spPr/>
        <p:txBody>
          <a:bodyPr>
            <a:normAutofit/>
          </a:bodyPr>
          <a:lstStyle/>
          <a:p>
            <a:r>
              <a:rPr lang="en-US" dirty="0">
                <a:solidFill>
                  <a:schemeClr val="tx1"/>
                </a:solidFill>
              </a:rPr>
              <a:t>Docker build</a:t>
            </a:r>
            <a:br>
              <a:rPr lang="en-US" dirty="0"/>
            </a:br>
            <a:r>
              <a:rPr lang="en-US" sz="1400" dirty="0">
                <a:hlinkClick r:id="rId2"/>
              </a:rPr>
              <a:t>https://docs.docker.com/engine/reference/builder/#usage</a:t>
            </a:r>
            <a:endParaRPr lang="en-US" dirty="0"/>
          </a:p>
        </p:txBody>
      </p:sp>
      <p:sp>
        <p:nvSpPr>
          <p:cNvPr id="3" name="Content Placeholder 2">
            <a:extLst>
              <a:ext uri="{FF2B5EF4-FFF2-40B4-BE49-F238E27FC236}">
                <a16:creationId xmlns:a16="http://schemas.microsoft.com/office/drawing/2014/main" id="{0EABEAC1-C88B-44A6-B0B5-72F6643D0D31}"/>
              </a:ext>
            </a:extLst>
          </p:cNvPr>
          <p:cNvSpPr>
            <a:spLocks noGrp="1"/>
          </p:cNvSpPr>
          <p:nvPr>
            <p:ph idx="1"/>
          </p:nvPr>
        </p:nvSpPr>
        <p:spPr>
          <a:xfrm>
            <a:off x="1097279" y="1875073"/>
            <a:ext cx="5335419" cy="4516396"/>
          </a:xfrm>
        </p:spPr>
        <p:txBody>
          <a:bodyPr anchor="ctr">
            <a:normAutofit/>
          </a:bodyPr>
          <a:lstStyle/>
          <a:p>
            <a:r>
              <a:rPr lang="en-US" dirty="0">
                <a:solidFill>
                  <a:schemeClr val="tx1"/>
                </a:solidFill>
              </a:rPr>
              <a:t>Docker builds images by reading the instructions from a </a:t>
            </a:r>
            <a:r>
              <a:rPr lang="en-US" dirty="0" err="1">
                <a:solidFill>
                  <a:schemeClr val="tx1"/>
                </a:solidFill>
              </a:rPr>
              <a:t>Dockerfile</a:t>
            </a:r>
            <a:r>
              <a:rPr lang="en-US" dirty="0">
                <a:solidFill>
                  <a:schemeClr val="tx1"/>
                </a:solidFill>
              </a:rPr>
              <a:t>. A </a:t>
            </a:r>
            <a:r>
              <a:rPr lang="en-US" dirty="0" err="1">
                <a:solidFill>
                  <a:schemeClr val="tx1"/>
                </a:solidFill>
              </a:rPr>
              <a:t>Dockerfile</a:t>
            </a:r>
            <a:r>
              <a:rPr lang="en-US" dirty="0">
                <a:solidFill>
                  <a:schemeClr val="tx1"/>
                </a:solidFill>
              </a:rPr>
              <a:t> adheres to a specific format and set of instructions.</a:t>
            </a:r>
          </a:p>
          <a:p>
            <a:r>
              <a:rPr lang="en-US" dirty="0">
                <a:solidFill>
                  <a:schemeClr val="tx1"/>
                </a:solidFill>
              </a:rPr>
              <a:t>Each instruction creates one layer:</a:t>
            </a:r>
          </a:p>
          <a:p>
            <a:pPr lvl="1">
              <a:buFont typeface="Arial" panose="020B0604020202020204" pitchFamily="34" charset="0"/>
              <a:buChar char="•"/>
            </a:pPr>
            <a:r>
              <a:rPr lang="en-US" dirty="0">
                <a:solidFill>
                  <a:srgbClr val="FF0000"/>
                </a:solidFill>
              </a:rPr>
              <a:t>FROM</a:t>
            </a:r>
            <a:r>
              <a:rPr lang="en-US" dirty="0"/>
              <a:t> </a:t>
            </a:r>
            <a:r>
              <a:rPr lang="en-US" dirty="0">
                <a:solidFill>
                  <a:schemeClr val="tx1"/>
                </a:solidFill>
              </a:rPr>
              <a:t>creates a layer from the image  </a:t>
            </a:r>
            <a:r>
              <a:rPr lang="en-US" dirty="0">
                <a:solidFill>
                  <a:srgbClr val="FF0000"/>
                </a:solidFill>
              </a:rPr>
              <a:t>ubuntu:18.04</a:t>
            </a:r>
            <a:r>
              <a:rPr lang="en-US" dirty="0">
                <a:solidFill>
                  <a:schemeClr val="tx1"/>
                </a:solidFill>
              </a:rPr>
              <a:t>.</a:t>
            </a:r>
          </a:p>
          <a:p>
            <a:pPr lvl="1">
              <a:buFont typeface="Arial" panose="020B0604020202020204" pitchFamily="34" charset="0"/>
              <a:buChar char="•"/>
            </a:pPr>
            <a:r>
              <a:rPr lang="en-US" dirty="0">
                <a:solidFill>
                  <a:srgbClr val="FF0000"/>
                </a:solidFill>
              </a:rPr>
              <a:t>COPY</a:t>
            </a:r>
            <a:r>
              <a:rPr lang="en-US" dirty="0"/>
              <a:t> </a:t>
            </a:r>
            <a:r>
              <a:rPr lang="en-US" dirty="0">
                <a:solidFill>
                  <a:schemeClr val="tx1"/>
                </a:solidFill>
              </a:rPr>
              <a:t>adds files from your Docker client’s current directory.</a:t>
            </a:r>
          </a:p>
          <a:p>
            <a:pPr lvl="1">
              <a:buFont typeface="Arial" panose="020B0604020202020204" pitchFamily="34" charset="0"/>
              <a:buChar char="•"/>
            </a:pPr>
            <a:r>
              <a:rPr lang="en-US" dirty="0">
                <a:solidFill>
                  <a:srgbClr val="FF0000"/>
                </a:solidFill>
              </a:rPr>
              <a:t>RUN</a:t>
            </a:r>
            <a:r>
              <a:rPr lang="en-US" dirty="0"/>
              <a:t> </a:t>
            </a:r>
            <a:r>
              <a:rPr lang="en-US" dirty="0">
                <a:solidFill>
                  <a:schemeClr val="tx1"/>
                </a:solidFill>
              </a:rPr>
              <a:t>builds your application with make.</a:t>
            </a:r>
          </a:p>
          <a:p>
            <a:pPr lvl="1">
              <a:buFont typeface="Arial" panose="020B0604020202020204" pitchFamily="34" charset="0"/>
              <a:buChar char="•"/>
            </a:pPr>
            <a:r>
              <a:rPr lang="en-US" dirty="0">
                <a:solidFill>
                  <a:srgbClr val="FF0000"/>
                </a:solidFill>
              </a:rPr>
              <a:t>CMD</a:t>
            </a:r>
            <a:r>
              <a:rPr lang="en-US" dirty="0"/>
              <a:t> </a:t>
            </a:r>
            <a:r>
              <a:rPr lang="en-US" dirty="0">
                <a:solidFill>
                  <a:schemeClr val="tx1"/>
                </a:solidFill>
              </a:rPr>
              <a:t>specifies what command to run within the container.</a:t>
            </a:r>
          </a:p>
        </p:txBody>
      </p:sp>
      <p:pic>
        <p:nvPicPr>
          <p:cNvPr id="5" name="Picture 4">
            <a:extLst>
              <a:ext uri="{FF2B5EF4-FFF2-40B4-BE49-F238E27FC236}">
                <a16:creationId xmlns:a16="http://schemas.microsoft.com/office/drawing/2014/main" id="{42D16048-CD34-4EC2-8B0A-4D96E20F4D6F}"/>
              </a:ext>
            </a:extLst>
          </p:cNvPr>
          <p:cNvPicPr>
            <a:picLocks noChangeAspect="1"/>
          </p:cNvPicPr>
          <p:nvPr/>
        </p:nvPicPr>
        <p:blipFill>
          <a:blip r:embed="rId3"/>
          <a:stretch>
            <a:fillRect/>
          </a:stretch>
        </p:blipFill>
        <p:spPr>
          <a:xfrm>
            <a:off x="6543402" y="2992579"/>
            <a:ext cx="4551319" cy="2294315"/>
          </a:xfrm>
          <a:prstGeom prst="rect">
            <a:avLst/>
          </a:prstGeom>
          <a:ln w="25400">
            <a:solidFill>
              <a:schemeClr val="accent2"/>
            </a:solidFill>
          </a:ln>
        </p:spPr>
      </p:pic>
    </p:spTree>
    <p:extLst>
      <p:ext uri="{BB962C8B-B14F-4D97-AF65-F5344CB8AC3E}">
        <p14:creationId xmlns:p14="http://schemas.microsoft.com/office/powerpoint/2010/main" val="2578849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2B27-3B97-488E-B3E5-3CF519EEAF0B}"/>
              </a:ext>
            </a:extLst>
          </p:cNvPr>
          <p:cNvSpPr>
            <a:spLocks noGrp="1"/>
          </p:cNvSpPr>
          <p:nvPr>
            <p:ph type="title"/>
          </p:nvPr>
        </p:nvSpPr>
        <p:spPr/>
        <p:txBody>
          <a:bodyPr>
            <a:normAutofit/>
          </a:bodyPr>
          <a:lstStyle/>
          <a:p>
            <a:r>
              <a:rPr lang="en-US" sz="4400" dirty="0">
                <a:solidFill>
                  <a:schemeClr val="tx1"/>
                </a:solidFill>
              </a:rPr>
              <a:t>Sample ASP.NET Core App with SQL Server – Step-by-Step</a:t>
            </a:r>
          </a:p>
        </p:txBody>
      </p:sp>
      <p:sp>
        <p:nvSpPr>
          <p:cNvPr id="3" name="Content Placeholder 2">
            <a:extLst>
              <a:ext uri="{FF2B5EF4-FFF2-40B4-BE49-F238E27FC236}">
                <a16:creationId xmlns:a16="http://schemas.microsoft.com/office/drawing/2014/main" id="{A666C9CE-7C07-4823-B31A-CC7F64C3B4C5}"/>
              </a:ext>
            </a:extLst>
          </p:cNvPr>
          <p:cNvSpPr>
            <a:spLocks noGrp="1"/>
          </p:cNvSpPr>
          <p:nvPr>
            <p:ph idx="1"/>
          </p:nvPr>
        </p:nvSpPr>
        <p:spPr>
          <a:xfrm>
            <a:off x="1323974" y="1908313"/>
            <a:ext cx="9831705" cy="4492487"/>
          </a:xfrm>
        </p:spPr>
        <p:txBody>
          <a:bodyPr anchor="ctr">
            <a:normAutofit fontScale="92500"/>
          </a:bodyPr>
          <a:lstStyle/>
          <a:p>
            <a:pPr lvl="1">
              <a:spcBef>
                <a:spcPts val="0"/>
              </a:spcBef>
              <a:spcAft>
                <a:spcPts val="0"/>
              </a:spcAft>
              <a:buFont typeface="Arial" panose="020B0604020202020204" pitchFamily="34" charset="0"/>
              <a:buChar char="•"/>
            </a:pPr>
            <a:r>
              <a:rPr lang="en-US" sz="2400" dirty="0">
                <a:solidFill>
                  <a:schemeClr val="tx1"/>
                </a:solidFill>
              </a:rPr>
              <a:t>Install </a:t>
            </a:r>
            <a:r>
              <a:rPr lang="en-US" sz="2400" dirty="0">
                <a:hlinkClick r:id="rId2"/>
              </a:rPr>
              <a:t>Docker Desktop</a:t>
            </a:r>
            <a:r>
              <a:rPr lang="en-US" sz="2400" dirty="0"/>
              <a:t> </a:t>
            </a:r>
            <a:r>
              <a:rPr lang="en-US" sz="2400" dirty="0">
                <a:solidFill>
                  <a:schemeClr val="tx1"/>
                </a:solidFill>
              </a:rPr>
              <a:t>(includes Docker Engine, Docker CLI client, Docker Compose, Notary, Kubernetes, and Credential Helper.) </a:t>
            </a:r>
          </a:p>
          <a:p>
            <a:pPr lvl="1">
              <a:spcBef>
                <a:spcPts val="0"/>
              </a:spcBef>
              <a:spcAft>
                <a:spcPts val="0"/>
              </a:spcAft>
              <a:buFont typeface="Arial" panose="020B0604020202020204" pitchFamily="34" charset="0"/>
              <a:buChar char="•"/>
            </a:pPr>
            <a:r>
              <a:rPr lang="en-US" sz="2400" dirty="0">
                <a:solidFill>
                  <a:schemeClr val="tx1"/>
                </a:solidFill>
              </a:rPr>
              <a:t>Create a new directory for your application. This is the ‘context’ of the project.</a:t>
            </a:r>
          </a:p>
          <a:p>
            <a:pPr lvl="1">
              <a:spcBef>
                <a:spcPts val="0"/>
              </a:spcBef>
              <a:spcAft>
                <a:spcPts val="0"/>
              </a:spcAft>
              <a:buFont typeface="Arial" panose="020B0604020202020204" pitchFamily="34" charset="0"/>
              <a:buChar char="•"/>
            </a:pPr>
            <a:r>
              <a:rPr lang="en-US" sz="2400" dirty="0">
                <a:solidFill>
                  <a:schemeClr val="tx1"/>
                </a:solidFill>
              </a:rPr>
              <a:t>Docker doesn’t work on versions earlier that Windows 10.</a:t>
            </a:r>
          </a:p>
          <a:p>
            <a:pPr lvl="1">
              <a:spcBef>
                <a:spcPts val="0"/>
              </a:spcBef>
              <a:spcAft>
                <a:spcPts val="0"/>
              </a:spcAft>
              <a:buFont typeface="Arial" panose="020B0604020202020204" pitchFamily="34" charset="0"/>
              <a:buChar char="•"/>
            </a:pPr>
            <a:r>
              <a:rPr lang="en-US" sz="2400" dirty="0">
                <a:solidFill>
                  <a:schemeClr val="tx1"/>
                </a:solidFill>
              </a:rPr>
              <a:t>Virtual box won’t work on Windows. (9 min mark in </a:t>
            </a:r>
            <a:r>
              <a:rPr lang="en-US" sz="2400" dirty="0" err="1">
                <a:solidFill>
                  <a:schemeClr val="tx1"/>
                </a:solidFill>
              </a:rPr>
              <a:t>Edureka</a:t>
            </a:r>
            <a:r>
              <a:rPr lang="en-US" sz="2400" dirty="0">
                <a:solidFill>
                  <a:schemeClr val="tx1"/>
                </a:solidFill>
              </a:rPr>
              <a:t> video)</a:t>
            </a:r>
          </a:p>
          <a:p>
            <a:pPr lvl="1">
              <a:spcBef>
                <a:spcPts val="0"/>
              </a:spcBef>
              <a:spcAft>
                <a:spcPts val="0"/>
              </a:spcAft>
              <a:buFont typeface="Arial" panose="020B0604020202020204" pitchFamily="34" charset="0"/>
              <a:buChar char="•"/>
            </a:pPr>
            <a:r>
              <a:rPr lang="en-US" sz="2400" dirty="0">
                <a:solidFill>
                  <a:schemeClr val="tx1"/>
                </a:solidFill>
              </a:rPr>
              <a:t>Run windows </a:t>
            </a:r>
            <a:r>
              <a:rPr lang="en-US" sz="2400" dirty="0" err="1">
                <a:solidFill>
                  <a:schemeClr val="tx1"/>
                </a:solidFill>
              </a:rPr>
              <a:t>powershell</a:t>
            </a:r>
            <a:r>
              <a:rPr lang="en-US" sz="2400" dirty="0">
                <a:solidFill>
                  <a:schemeClr val="tx1"/>
                </a:solidFill>
              </a:rPr>
              <a:t> as administrator</a:t>
            </a:r>
          </a:p>
          <a:p>
            <a:pPr lvl="1">
              <a:spcBef>
                <a:spcPts val="0"/>
              </a:spcBef>
              <a:spcAft>
                <a:spcPts val="0"/>
              </a:spcAft>
              <a:buFont typeface="Arial" panose="020B0604020202020204" pitchFamily="34" charset="0"/>
              <a:buChar char="•"/>
            </a:pPr>
            <a:r>
              <a:rPr lang="en-US" sz="2400" dirty="0">
                <a:solidFill>
                  <a:schemeClr val="tx1"/>
                </a:solidFill>
              </a:rPr>
              <a:t>Use </a:t>
            </a:r>
            <a:r>
              <a:rPr lang="en-US" sz="2400" dirty="0">
                <a:solidFill>
                  <a:srgbClr val="FF0000"/>
                </a:solidFill>
              </a:rPr>
              <a:t>docker –version</a:t>
            </a:r>
            <a:r>
              <a:rPr lang="en-US" sz="2400" dirty="0"/>
              <a:t> </a:t>
            </a:r>
            <a:r>
              <a:rPr lang="en-US" sz="2400" dirty="0">
                <a:solidFill>
                  <a:schemeClr val="tx1"/>
                </a:solidFill>
              </a:rPr>
              <a:t>to see what you have.</a:t>
            </a:r>
          </a:p>
          <a:p>
            <a:pPr lvl="1">
              <a:spcBef>
                <a:spcPts val="0"/>
              </a:spcBef>
              <a:spcAft>
                <a:spcPts val="0"/>
              </a:spcAft>
              <a:buFont typeface="Arial" panose="020B0604020202020204" pitchFamily="34" charset="0"/>
              <a:buChar char="•"/>
            </a:pPr>
            <a:r>
              <a:rPr lang="en-US" sz="2400" dirty="0">
                <a:solidFill>
                  <a:srgbClr val="FF0000"/>
                </a:solidFill>
              </a:rPr>
              <a:t>docker run hello-world </a:t>
            </a:r>
            <a:r>
              <a:rPr lang="en-US" sz="2400" dirty="0">
                <a:solidFill>
                  <a:schemeClr val="tx1"/>
                </a:solidFill>
              </a:rPr>
              <a:t>=&gt; downloads the image automatically.</a:t>
            </a:r>
          </a:p>
          <a:p>
            <a:pPr lvl="1">
              <a:spcBef>
                <a:spcPts val="0"/>
              </a:spcBef>
              <a:spcAft>
                <a:spcPts val="0"/>
              </a:spcAft>
              <a:buFont typeface="Arial" panose="020B0604020202020204" pitchFamily="34" charset="0"/>
              <a:buChar char="•"/>
            </a:pPr>
            <a:r>
              <a:rPr lang="en-US" sz="2400" dirty="0">
                <a:solidFill>
                  <a:srgbClr val="FF0000"/>
                </a:solidFill>
              </a:rPr>
              <a:t>Docker pull ubuntu </a:t>
            </a:r>
            <a:r>
              <a:rPr lang="en-US" sz="2400" dirty="0">
                <a:solidFill>
                  <a:schemeClr val="tx1"/>
                </a:solidFill>
              </a:rPr>
              <a:t>– to pull the official ubuntu image.</a:t>
            </a:r>
          </a:p>
          <a:p>
            <a:pPr lvl="1">
              <a:spcBef>
                <a:spcPts val="0"/>
              </a:spcBef>
              <a:spcAft>
                <a:spcPts val="0"/>
              </a:spcAft>
              <a:buFont typeface="Arial" panose="020B0604020202020204" pitchFamily="34" charset="0"/>
              <a:buChar char="•"/>
            </a:pPr>
            <a:r>
              <a:rPr lang="en-US" sz="2400" dirty="0">
                <a:solidFill>
                  <a:srgbClr val="FF0000"/>
                </a:solidFill>
              </a:rPr>
              <a:t>Docker run –it –d ubuntu</a:t>
            </a:r>
            <a:r>
              <a:rPr lang="en-US" sz="2400" dirty="0"/>
              <a:t> </a:t>
            </a:r>
            <a:r>
              <a:rPr lang="en-US" sz="2400" dirty="0">
                <a:solidFill>
                  <a:schemeClr val="tx1"/>
                </a:solidFill>
              </a:rPr>
              <a:t>=&gt; run the ubuntu image “detached” and create a container</a:t>
            </a:r>
          </a:p>
          <a:p>
            <a:pPr lvl="1">
              <a:spcBef>
                <a:spcPts val="0"/>
              </a:spcBef>
              <a:spcAft>
                <a:spcPts val="0"/>
              </a:spcAft>
              <a:buFont typeface="Arial" panose="020B0604020202020204" pitchFamily="34" charset="0"/>
              <a:buChar char="•"/>
            </a:pPr>
            <a:r>
              <a:rPr lang="en-US" sz="2400" dirty="0">
                <a:solidFill>
                  <a:srgbClr val="FF0000"/>
                </a:solidFill>
              </a:rPr>
              <a:t>EXIT</a:t>
            </a:r>
            <a:r>
              <a:rPr lang="en-US" sz="2400" dirty="0"/>
              <a:t> </a:t>
            </a:r>
            <a:r>
              <a:rPr lang="en-US" sz="2400" dirty="0">
                <a:solidFill>
                  <a:schemeClr val="tx1"/>
                </a:solidFill>
              </a:rPr>
              <a:t>to exit the container</a:t>
            </a:r>
          </a:p>
          <a:p>
            <a:pPr lvl="1">
              <a:spcBef>
                <a:spcPts val="0"/>
              </a:spcBef>
              <a:spcAft>
                <a:spcPts val="0"/>
              </a:spcAft>
              <a:buFont typeface="Arial" panose="020B0604020202020204" pitchFamily="34" charset="0"/>
              <a:buChar char="•"/>
            </a:pPr>
            <a:r>
              <a:rPr lang="en-US" sz="2400" dirty="0">
                <a:solidFill>
                  <a:srgbClr val="FF0000"/>
                </a:solidFill>
              </a:rPr>
              <a:t>Docker commit [</a:t>
            </a:r>
            <a:r>
              <a:rPr lang="en-US" sz="2400" dirty="0" err="1">
                <a:solidFill>
                  <a:srgbClr val="FF0000"/>
                </a:solidFill>
              </a:rPr>
              <a:t>containerNum</a:t>
            </a:r>
            <a:r>
              <a:rPr lang="en-US" sz="2400" dirty="0">
                <a:solidFill>
                  <a:srgbClr val="FF0000"/>
                </a:solidFill>
              </a:rPr>
              <a:t>] </a:t>
            </a:r>
            <a:r>
              <a:rPr lang="en-US" sz="2400" dirty="0" err="1">
                <a:solidFill>
                  <a:srgbClr val="FF0000"/>
                </a:solidFill>
              </a:rPr>
              <a:t>accountName</a:t>
            </a:r>
            <a:r>
              <a:rPr lang="en-US" sz="2400" dirty="0">
                <a:solidFill>
                  <a:srgbClr val="FF0000"/>
                </a:solidFill>
              </a:rPr>
              <a:t>/</a:t>
            </a:r>
            <a:r>
              <a:rPr lang="en-US" sz="2400" dirty="0" err="1">
                <a:solidFill>
                  <a:srgbClr val="FF0000"/>
                </a:solidFill>
              </a:rPr>
              <a:t>imageName</a:t>
            </a:r>
            <a:endParaRPr lang="en-US" sz="2400" dirty="0">
              <a:solidFill>
                <a:srgbClr val="FF0000"/>
              </a:solidFill>
            </a:endParaRPr>
          </a:p>
        </p:txBody>
      </p:sp>
    </p:spTree>
    <p:extLst>
      <p:ext uri="{BB962C8B-B14F-4D97-AF65-F5344CB8AC3E}">
        <p14:creationId xmlns:p14="http://schemas.microsoft.com/office/powerpoint/2010/main" val="12774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D75C-E117-4712-A47F-0A42A24A402B}"/>
              </a:ext>
            </a:extLst>
          </p:cNvPr>
          <p:cNvSpPr>
            <a:spLocks noGrp="1"/>
          </p:cNvSpPr>
          <p:nvPr>
            <p:ph type="title"/>
          </p:nvPr>
        </p:nvSpPr>
        <p:spPr/>
        <p:txBody>
          <a:bodyPr>
            <a:noAutofit/>
          </a:bodyPr>
          <a:lstStyle/>
          <a:p>
            <a:r>
              <a:rPr lang="en-US" sz="1400" dirty="0">
                <a:hlinkClick r:id="rId2"/>
              </a:rPr>
              <a:t>https://docs.microsoft.com/en-us/dotnet/core/docker/build-container</a:t>
            </a:r>
            <a:endParaRPr lang="en-US" sz="1400" dirty="0"/>
          </a:p>
        </p:txBody>
      </p:sp>
      <p:sp>
        <p:nvSpPr>
          <p:cNvPr id="3" name="Content Placeholder 2">
            <a:extLst>
              <a:ext uri="{FF2B5EF4-FFF2-40B4-BE49-F238E27FC236}">
                <a16:creationId xmlns:a16="http://schemas.microsoft.com/office/drawing/2014/main" id="{2713785D-A6EB-4F0E-8155-38C513CE1917}"/>
              </a:ext>
            </a:extLst>
          </p:cNvPr>
          <p:cNvSpPr>
            <a:spLocks noGrp="1"/>
          </p:cNvSpPr>
          <p:nvPr>
            <p:ph idx="1"/>
          </p:nvPr>
        </p:nvSpPr>
        <p:spPr>
          <a:xfrm>
            <a:off x="1097280" y="1914861"/>
            <a:ext cx="10058399" cy="4195483"/>
          </a:xfrm>
        </p:spPr>
        <p:txBody>
          <a:bodyPr anchor="ctr">
            <a:normAutofit/>
          </a:bodyPr>
          <a:lstStyle/>
          <a:p>
            <a:pPr lvl="1"/>
            <a:r>
              <a:rPr lang="en-US" sz="2800" dirty="0">
                <a:solidFill>
                  <a:schemeClr val="tx1"/>
                </a:solidFill>
              </a:rPr>
              <a:t>Tutorial: Containerize a .NET Core app</a:t>
            </a:r>
          </a:p>
          <a:p>
            <a:pPr lvl="2"/>
            <a:r>
              <a:rPr lang="en-US" sz="2000" dirty="0">
                <a:solidFill>
                  <a:schemeClr val="tx1"/>
                </a:solidFill>
                <a:hlinkClick r:id="rId3"/>
              </a:rPr>
              <a:t>https://docs.microsoft.com/en-us/dotnet/core/docker/build-container?tabs=windows</a:t>
            </a:r>
            <a:endParaRPr lang="en-US" sz="2000" dirty="0">
              <a:solidFill>
                <a:schemeClr val="tx1"/>
              </a:solidFill>
            </a:endParaRPr>
          </a:p>
          <a:p>
            <a:pPr lvl="1"/>
            <a:r>
              <a:rPr lang="en-US" sz="2800" dirty="0">
                <a:solidFill>
                  <a:schemeClr val="tx1"/>
                </a:solidFill>
              </a:rPr>
              <a:t>Create a .NET app with Docker integration</a:t>
            </a:r>
          </a:p>
          <a:p>
            <a:pPr lvl="2"/>
            <a:r>
              <a:rPr lang="en-US" sz="2000" dirty="0">
                <a:solidFill>
                  <a:schemeClr val="tx1"/>
                </a:solidFill>
                <a:hlinkClick r:id="rId4"/>
              </a:rPr>
              <a:t>https://docs.microsoft.com/en-us/visualstudio/containers/overview?view=vs-2022</a:t>
            </a:r>
            <a:endParaRPr lang="en-US" sz="2000" dirty="0">
              <a:solidFill>
                <a:schemeClr val="tx1"/>
              </a:solidFill>
            </a:endParaRPr>
          </a:p>
          <a:p>
            <a:pPr lvl="1"/>
            <a:endParaRPr lang="en-US" sz="2800" dirty="0">
              <a:solidFill>
                <a:schemeClr val="tx1"/>
              </a:solidFill>
            </a:endParaRPr>
          </a:p>
          <a:p>
            <a:pPr lvl="1"/>
            <a:r>
              <a:rPr lang="en-US" sz="2800" dirty="0">
                <a:solidFill>
                  <a:schemeClr val="tx1"/>
                </a:solidFill>
              </a:rPr>
              <a:t>Make and containerize a .NET Core App with SQL Server (below).</a:t>
            </a:r>
            <a:endParaRPr lang="en-US" sz="2800" dirty="0">
              <a:solidFill>
                <a:schemeClr val="tx1"/>
              </a:solidFill>
              <a:hlinkClick r:id="rId5">
                <a:extLst>
                  <a:ext uri="{A12FA001-AC4F-418D-AE19-62706E023703}">
                    <ahyp:hlinkClr xmlns:ahyp="http://schemas.microsoft.com/office/drawing/2018/hyperlinkcolor" val="tx"/>
                  </a:ext>
                </a:extLst>
              </a:hlinkClick>
            </a:endParaRPr>
          </a:p>
          <a:p>
            <a:pPr lvl="2"/>
            <a:r>
              <a:rPr lang="en-US" sz="2000" dirty="0">
                <a:solidFill>
                  <a:srgbClr val="00B0F0"/>
                </a:solidFill>
                <a:hlinkClick r:id="rId5">
                  <a:extLst>
                    <a:ext uri="{A12FA001-AC4F-418D-AE19-62706E023703}">
                      <ahyp:hlinkClr xmlns:ahyp="http://schemas.microsoft.com/office/drawing/2018/hyperlinkcolor" val="tx"/>
                    </a:ext>
                  </a:extLst>
                </a:hlinkClick>
              </a:rPr>
              <a:t>https://docs.docker.com/compose/aspnet-mssql-compose/</a:t>
            </a:r>
            <a:endParaRPr lang="en-US" sz="2000" dirty="0"/>
          </a:p>
          <a:p>
            <a:pPr lvl="2"/>
            <a:r>
              <a:rPr lang="en-US" sz="2000" dirty="0">
                <a:hlinkClick r:id="rId6"/>
              </a:rPr>
              <a:t>https://docs.docker.com/compose/gettingstarted/</a:t>
            </a:r>
            <a:endParaRPr lang="en-US" sz="2000" dirty="0"/>
          </a:p>
        </p:txBody>
      </p:sp>
    </p:spTree>
    <p:extLst>
      <p:ext uri="{BB962C8B-B14F-4D97-AF65-F5344CB8AC3E}">
        <p14:creationId xmlns:p14="http://schemas.microsoft.com/office/powerpoint/2010/main" val="11233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9B09-A6B4-4D70-BCA5-524C97DA8708}"/>
              </a:ext>
            </a:extLst>
          </p:cNvPr>
          <p:cNvSpPr>
            <a:spLocks noGrp="1"/>
          </p:cNvSpPr>
          <p:nvPr>
            <p:ph type="title"/>
          </p:nvPr>
        </p:nvSpPr>
        <p:spPr/>
        <p:txBody>
          <a:bodyPr>
            <a:normAutofit/>
          </a:bodyPr>
          <a:lstStyle/>
          <a:p>
            <a:r>
              <a:rPr lang="en-US" dirty="0" err="1">
                <a:solidFill>
                  <a:schemeClr val="tx1"/>
                </a:solidFill>
              </a:rPr>
              <a:t>Dockerfile</a:t>
            </a:r>
            <a:br>
              <a:rPr lang="en-US" dirty="0"/>
            </a:br>
            <a:r>
              <a:rPr lang="en-US" sz="1400" dirty="0">
                <a:hlinkClick r:id="rId2"/>
              </a:rPr>
              <a:t>https://docs.docker.com/engine/reference/builder/</a:t>
            </a:r>
            <a:br>
              <a:rPr lang="en-US" sz="1400" dirty="0"/>
            </a:br>
            <a:r>
              <a:rPr lang="en-US" sz="1400" dirty="0">
                <a:hlinkClick r:id="rId3"/>
              </a:rPr>
              <a:t>https://docs.docker.com/develop/develop-images/dockerfile_best-practices/</a:t>
            </a:r>
            <a:endParaRPr lang="en-US" dirty="0"/>
          </a:p>
        </p:txBody>
      </p:sp>
      <p:sp>
        <p:nvSpPr>
          <p:cNvPr id="3" name="Content Placeholder 2">
            <a:extLst>
              <a:ext uri="{FF2B5EF4-FFF2-40B4-BE49-F238E27FC236}">
                <a16:creationId xmlns:a16="http://schemas.microsoft.com/office/drawing/2014/main" id="{821AEC82-99F6-4F6E-B1E8-9A451D5BDCF7}"/>
              </a:ext>
            </a:extLst>
          </p:cNvPr>
          <p:cNvSpPr>
            <a:spLocks noGrp="1"/>
          </p:cNvSpPr>
          <p:nvPr>
            <p:ph idx="1"/>
          </p:nvPr>
        </p:nvSpPr>
        <p:spPr>
          <a:xfrm>
            <a:off x="1097280" y="1924334"/>
            <a:ext cx="4887564" cy="4466527"/>
          </a:xfrm>
          <a:ln>
            <a:noFill/>
          </a:ln>
        </p:spPr>
        <p:txBody>
          <a:bodyPr anchor="ctr">
            <a:normAutofit/>
          </a:bodyPr>
          <a:lstStyle/>
          <a:p>
            <a:r>
              <a:rPr lang="en-US" sz="2400" dirty="0">
                <a:solidFill>
                  <a:schemeClr val="tx1"/>
                </a:solidFill>
              </a:rPr>
              <a:t>A </a:t>
            </a:r>
            <a:r>
              <a:rPr lang="en-US" sz="2400" b="1" i="1" dirty="0" err="1">
                <a:solidFill>
                  <a:schemeClr val="tx1"/>
                </a:solidFill>
              </a:rPr>
              <a:t>Dockerfile</a:t>
            </a:r>
            <a:r>
              <a:rPr lang="en-US" sz="2400" dirty="0">
                <a:solidFill>
                  <a:schemeClr val="tx1"/>
                </a:solidFill>
              </a:rPr>
              <a:t> is a text document that contains all the commands a user would call on the command line to assemble a Docker </a:t>
            </a:r>
            <a:r>
              <a:rPr lang="en-US" sz="2400" b="1" i="1" dirty="0">
                <a:solidFill>
                  <a:schemeClr val="tx1"/>
                </a:solidFill>
              </a:rPr>
              <a:t>image</a:t>
            </a:r>
            <a:r>
              <a:rPr lang="en-US" sz="2400" dirty="0">
                <a:solidFill>
                  <a:schemeClr val="tx1"/>
                </a:solidFill>
              </a:rPr>
              <a:t>. </a:t>
            </a:r>
          </a:p>
          <a:p>
            <a:r>
              <a:rPr lang="en-US" sz="2400" dirty="0">
                <a:solidFill>
                  <a:schemeClr val="tx1"/>
                </a:solidFill>
              </a:rPr>
              <a:t>The </a:t>
            </a:r>
            <a:r>
              <a:rPr lang="en-US" sz="2400" b="1" i="1" dirty="0" err="1">
                <a:solidFill>
                  <a:schemeClr val="tx1"/>
                </a:solidFill>
              </a:rPr>
              <a:t>Dockerfile</a:t>
            </a:r>
            <a:r>
              <a:rPr lang="en-US" sz="2400" dirty="0">
                <a:solidFill>
                  <a:schemeClr val="tx1"/>
                </a:solidFill>
              </a:rPr>
              <a:t> is used by the </a:t>
            </a:r>
            <a:r>
              <a:rPr lang="en-US" sz="2400" dirty="0">
                <a:solidFill>
                  <a:srgbClr val="FF0000"/>
                </a:solidFill>
              </a:rPr>
              <a:t>docker build </a:t>
            </a:r>
            <a:r>
              <a:rPr lang="en-US" sz="2400" dirty="0">
                <a:solidFill>
                  <a:schemeClr val="tx1"/>
                </a:solidFill>
              </a:rPr>
              <a:t>command to create a container </a:t>
            </a:r>
            <a:r>
              <a:rPr lang="en-US" sz="2400" b="1" i="1" dirty="0">
                <a:solidFill>
                  <a:schemeClr val="tx1"/>
                </a:solidFill>
              </a:rPr>
              <a:t>image</a:t>
            </a:r>
            <a:r>
              <a:rPr lang="en-US" sz="2400" dirty="0">
                <a:solidFill>
                  <a:schemeClr val="tx1"/>
                </a:solidFill>
              </a:rPr>
              <a:t>. </a:t>
            </a:r>
          </a:p>
          <a:p>
            <a:r>
              <a:rPr lang="en-US" sz="2400" dirty="0">
                <a:solidFill>
                  <a:srgbClr val="FF0000"/>
                </a:solidFill>
              </a:rPr>
              <a:t>docker build </a:t>
            </a:r>
            <a:r>
              <a:rPr lang="en-US" sz="2400" dirty="0">
                <a:solidFill>
                  <a:schemeClr val="tx1"/>
                </a:solidFill>
              </a:rPr>
              <a:t>executes the instructions from the </a:t>
            </a:r>
            <a:r>
              <a:rPr lang="en-US" sz="2400" dirty="0" err="1">
                <a:solidFill>
                  <a:srgbClr val="FF0000"/>
                </a:solidFill>
              </a:rPr>
              <a:t>dockerfile</a:t>
            </a:r>
            <a:r>
              <a:rPr lang="en-US" sz="2400" dirty="0"/>
              <a:t> </a:t>
            </a:r>
            <a:r>
              <a:rPr lang="en-US" sz="2400" dirty="0">
                <a:solidFill>
                  <a:schemeClr val="tx1"/>
                </a:solidFill>
              </a:rPr>
              <a:t>in order.</a:t>
            </a:r>
          </a:p>
        </p:txBody>
      </p:sp>
      <p:sp>
        <p:nvSpPr>
          <p:cNvPr id="8" name="TextBox 7">
            <a:extLst>
              <a:ext uri="{FF2B5EF4-FFF2-40B4-BE49-F238E27FC236}">
                <a16:creationId xmlns:a16="http://schemas.microsoft.com/office/drawing/2014/main" id="{9C10D684-B3E7-4D25-AEEF-9D8CF7013858}"/>
              </a:ext>
            </a:extLst>
          </p:cNvPr>
          <p:cNvSpPr txBox="1"/>
          <p:nvPr/>
        </p:nvSpPr>
        <p:spPr>
          <a:xfrm>
            <a:off x="6018903" y="2018550"/>
            <a:ext cx="5980355" cy="4278094"/>
          </a:xfrm>
          <a:prstGeom prst="rect">
            <a:avLst/>
          </a:prstGeom>
          <a:solidFill>
            <a:schemeClr val="tx1"/>
          </a:solidFill>
          <a:ln w="25400">
            <a:solidFill>
              <a:schemeClr val="accent2"/>
            </a:solidFill>
          </a:ln>
        </p:spPr>
        <p:txBody>
          <a:bodyPr wrap="square" anchor="ctr">
            <a:spAutoFit/>
          </a:bodyPr>
          <a:lstStyle/>
          <a:p>
            <a:r>
              <a:rPr lang="en-US" sz="1600" b="1" dirty="0">
                <a:solidFill>
                  <a:srgbClr val="00B0F0"/>
                </a:solidFill>
              </a:rPr>
              <a:t>$ docker build </a:t>
            </a:r>
            <a:r>
              <a:rPr lang="en-US" sz="1600" b="1" dirty="0">
                <a:solidFill>
                  <a:srgbClr val="00B050"/>
                </a:solidFill>
              </a:rPr>
              <a:t>-t </a:t>
            </a:r>
            <a:r>
              <a:rPr lang="en-US" sz="1600" b="1" dirty="0" err="1">
                <a:solidFill>
                  <a:srgbClr val="00B0F0"/>
                </a:solidFill>
              </a:rPr>
              <a:t>svendowideit</a:t>
            </a:r>
            <a:r>
              <a:rPr lang="en-US" sz="1600" b="1" dirty="0">
                <a:solidFill>
                  <a:srgbClr val="00B0F0"/>
                </a:solidFill>
              </a:rPr>
              <a:t>/ambassador .</a:t>
            </a:r>
          </a:p>
          <a:p>
            <a:endParaRPr lang="en-US" sz="1600" b="1" dirty="0">
              <a:solidFill>
                <a:srgbClr val="00B0F0"/>
              </a:solidFill>
            </a:endParaRPr>
          </a:p>
          <a:p>
            <a:r>
              <a:rPr lang="en-US" sz="1600" b="1" dirty="0">
                <a:solidFill>
                  <a:srgbClr val="00B0F0"/>
                </a:solidFill>
              </a:rPr>
              <a:t>Sending build context to Docker daemon 15.36 kB</a:t>
            </a:r>
          </a:p>
          <a:p>
            <a:r>
              <a:rPr lang="en-US" sz="1600" b="1" dirty="0">
                <a:solidFill>
                  <a:srgbClr val="00B0F0"/>
                </a:solidFill>
              </a:rPr>
              <a:t>Step 1/4 : FROM alpine:3.2</a:t>
            </a:r>
          </a:p>
          <a:p>
            <a:r>
              <a:rPr lang="en-US" sz="1600" b="1" dirty="0">
                <a:solidFill>
                  <a:srgbClr val="FFC000"/>
                </a:solidFill>
              </a:rPr>
              <a:t> ---&gt; 31f630c65071</a:t>
            </a:r>
          </a:p>
          <a:p>
            <a:r>
              <a:rPr lang="en-US" sz="1600" b="1" dirty="0">
                <a:solidFill>
                  <a:srgbClr val="00B0F0"/>
                </a:solidFill>
              </a:rPr>
              <a:t>Step 2/4 : MAINTAINER SvenDowideit@home.org.au</a:t>
            </a:r>
          </a:p>
          <a:p>
            <a:r>
              <a:rPr lang="en-US" sz="1600" b="1" dirty="0">
                <a:solidFill>
                  <a:srgbClr val="FFC000"/>
                </a:solidFill>
              </a:rPr>
              <a:t> ---&gt; Using cache</a:t>
            </a:r>
          </a:p>
          <a:p>
            <a:r>
              <a:rPr lang="en-US" sz="1600" b="1" dirty="0">
                <a:solidFill>
                  <a:srgbClr val="FFC000"/>
                </a:solidFill>
              </a:rPr>
              <a:t> ---&gt; 2a1c91448f5f</a:t>
            </a:r>
          </a:p>
          <a:p>
            <a:r>
              <a:rPr lang="en-US" sz="1600" b="1" dirty="0">
                <a:solidFill>
                  <a:srgbClr val="00B0F0"/>
                </a:solidFill>
              </a:rPr>
              <a:t>Step 3/4 : RUN </a:t>
            </a:r>
            <a:r>
              <a:rPr lang="en-US" sz="1600" b="1" dirty="0" err="1">
                <a:solidFill>
                  <a:srgbClr val="00B0F0"/>
                </a:solidFill>
              </a:rPr>
              <a:t>apk</a:t>
            </a:r>
            <a:r>
              <a:rPr lang="en-US" sz="1600" b="1" dirty="0">
                <a:solidFill>
                  <a:srgbClr val="00B0F0"/>
                </a:solidFill>
              </a:rPr>
              <a:t> update &amp;&amp; </a:t>
            </a:r>
            <a:r>
              <a:rPr lang="en-US" sz="1600" b="1" dirty="0" err="1">
                <a:solidFill>
                  <a:srgbClr val="00B0F0"/>
                </a:solidFill>
              </a:rPr>
              <a:t>apk</a:t>
            </a:r>
            <a:r>
              <a:rPr lang="en-US" sz="1600" b="1" dirty="0">
                <a:solidFill>
                  <a:srgbClr val="00B0F0"/>
                </a:solidFill>
              </a:rPr>
              <a:t> add </a:t>
            </a:r>
            <a:r>
              <a:rPr lang="en-US" sz="1600" b="1" dirty="0" err="1">
                <a:solidFill>
                  <a:srgbClr val="00B0F0"/>
                </a:solidFill>
              </a:rPr>
              <a:t>socat</a:t>
            </a:r>
            <a:r>
              <a:rPr lang="en-US" sz="1600" b="1" dirty="0">
                <a:solidFill>
                  <a:srgbClr val="00B0F0"/>
                </a:solidFill>
              </a:rPr>
              <a:t> &amp;&amp; rm -r /var/cache/</a:t>
            </a:r>
          </a:p>
          <a:p>
            <a:r>
              <a:rPr lang="en-US" sz="1600" b="1" dirty="0">
                <a:solidFill>
                  <a:srgbClr val="00B0F0"/>
                </a:solidFill>
              </a:rPr>
              <a:t> </a:t>
            </a:r>
            <a:r>
              <a:rPr lang="en-US" sz="1600" b="1" dirty="0">
                <a:solidFill>
                  <a:srgbClr val="FFC000"/>
                </a:solidFill>
              </a:rPr>
              <a:t>---&gt; Using cache</a:t>
            </a:r>
          </a:p>
          <a:p>
            <a:r>
              <a:rPr lang="en-US" sz="1600" b="1" dirty="0">
                <a:solidFill>
                  <a:srgbClr val="FFC000"/>
                </a:solidFill>
              </a:rPr>
              <a:t> ---&gt; 21ed6e7fbb73</a:t>
            </a:r>
          </a:p>
          <a:p>
            <a:r>
              <a:rPr lang="en-US" sz="1600" b="1" dirty="0">
                <a:solidFill>
                  <a:srgbClr val="00B0F0"/>
                </a:solidFill>
              </a:rPr>
              <a:t>Step 4/4 : CMD env | </a:t>
            </a:r>
            <a:r>
              <a:rPr lang="en-US" sz="1600" b="1" dirty="0">
                <a:solidFill>
                  <a:srgbClr val="00B050"/>
                </a:solidFill>
              </a:rPr>
              <a:t>grep</a:t>
            </a:r>
            <a:r>
              <a:rPr lang="en-US" sz="1600" b="1" dirty="0">
                <a:solidFill>
                  <a:srgbClr val="00B0F0"/>
                </a:solidFill>
              </a:rPr>
              <a:t> _TCP= | (sed </a:t>
            </a:r>
            <a:r>
              <a:rPr lang="en-US" sz="1600" b="1" dirty="0">
                <a:solidFill>
                  <a:schemeClr val="accent3">
                    <a:lumMod val="75000"/>
                  </a:schemeClr>
                </a:solidFill>
              </a:rPr>
              <a:t>'s/.*_PORT_\([0-9]*\)_TCP=</a:t>
            </a:r>
            <a:r>
              <a:rPr lang="en-US" sz="1600" b="1" dirty="0" err="1">
                <a:solidFill>
                  <a:schemeClr val="accent3">
                    <a:lumMod val="75000"/>
                  </a:schemeClr>
                </a:solidFill>
              </a:rPr>
              <a:t>tcp</a:t>
            </a:r>
            <a:r>
              <a:rPr lang="en-US" sz="1600" b="1" dirty="0">
                <a:solidFill>
                  <a:schemeClr val="accent3">
                    <a:lumMod val="75000"/>
                  </a:schemeClr>
                </a:solidFill>
              </a:rPr>
              <a:t>:\/\/\(.*\):\(.*\)/</a:t>
            </a:r>
            <a:r>
              <a:rPr lang="en-US" sz="1600" b="1" dirty="0" err="1">
                <a:solidFill>
                  <a:schemeClr val="accent3">
                    <a:lumMod val="75000"/>
                  </a:schemeClr>
                </a:solidFill>
              </a:rPr>
              <a:t>socat</a:t>
            </a:r>
            <a:r>
              <a:rPr lang="en-US" sz="1600" b="1" dirty="0">
                <a:solidFill>
                  <a:schemeClr val="accent3">
                    <a:lumMod val="75000"/>
                  </a:schemeClr>
                </a:solidFill>
              </a:rPr>
              <a:t> -t 100000000 TCP4-LISTEN:\1,fork,reuseaddr TCP4:\2:\3 \&amp;/'</a:t>
            </a:r>
            <a:r>
              <a:rPr lang="en-US" sz="1600" b="1" dirty="0">
                <a:solidFill>
                  <a:srgbClr val="00B0F0"/>
                </a:solidFill>
              </a:rPr>
              <a:t> &amp;&amp; </a:t>
            </a:r>
            <a:r>
              <a:rPr lang="en-US" sz="1600" b="1" dirty="0">
                <a:solidFill>
                  <a:srgbClr val="00B050"/>
                </a:solidFill>
              </a:rPr>
              <a:t>echo wait</a:t>
            </a:r>
            <a:r>
              <a:rPr lang="en-US" sz="1600" b="1" dirty="0">
                <a:solidFill>
                  <a:srgbClr val="00B0F0"/>
                </a:solidFill>
              </a:rPr>
              <a:t>) | </a:t>
            </a:r>
            <a:r>
              <a:rPr lang="en-US" sz="1600" b="1" dirty="0" err="1">
                <a:solidFill>
                  <a:srgbClr val="00B0F0"/>
                </a:solidFill>
              </a:rPr>
              <a:t>sh</a:t>
            </a:r>
            <a:endParaRPr lang="en-US" sz="1600" b="1" dirty="0">
              <a:solidFill>
                <a:srgbClr val="00B0F0"/>
              </a:solidFill>
            </a:endParaRPr>
          </a:p>
          <a:p>
            <a:r>
              <a:rPr lang="en-US" sz="1600" b="1" dirty="0">
                <a:solidFill>
                  <a:srgbClr val="FFC000"/>
                </a:solidFill>
              </a:rPr>
              <a:t> ---&gt; Using cache</a:t>
            </a:r>
          </a:p>
          <a:p>
            <a:r>
              <a:rPr lang="en-US" sz="1600" b="1" dirty="0">
                <a:solidFill>
                  <a:srgbClr val="FFC000"/>
                </a:solidFill>
              </a:rPr>
              <a:t> ---&gt; 7ea8aef582cc</a:t>
            </a:r>
          </a:p>
          <a:p>
            <a:r>
              <a:rPr lang="en-US" sz="1600" b="1" dirty="0">
                <a:solidFill>
                  <a:srgbClr val="00B0F0"/>
                </a:solidFill>
              </a:rPr>
              <a:t>Successfully built 7ea8aef582cc</a:t>
            </a:r>
          </a:p>
        </p:txBody>
      </p:sp>
    </p:spTree>
    <p:extLst>
      <p:ext uri="{BB962C8B-B14F-4D97-AF65-F5344CB8AC3E}">
        <p14:creationId xmlns:p14="http://schemas.microsoft.com/office/powerpoint/2010/main" val="374500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98C5-C880-47A8-8BA3-CBE353CB4FB5}"/>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Format</a:t>
            </a:r>
            <a:br>
              <a:rPr lang="en-US" dirty="0"/>
            </a:br>
            <a:r>
              <a:rPr lang="en-US" sz="1400" dirty="0">
                <a:hlinkClick r:id="rId2"/>
              </a:rPr>
              <a:t>https://docs.docker.com/engine/reference/builder/#format</a:t>
            </a:r>
            <a:br>
              <a:rPr lang="en-US" sz="1400" dirty="0"/>
            </a:br>
            <a:r>
              <a:rPr lang="en-US" sz="1400" dirty="0">
                <a:hlinkClick r:id="rId3"/>
              </a:rPr>
              <a:t>https://docs.docker.com/engine/reference/builder/#official-releases</a:t>
            </a:r>
            <a:endParaRPr lang="en-US" dirty="0"/>
          </a:p>
        </p:txBody>
      </p:sp>
      <p:sp>
        <p:nvSpPr>
          <p:cNvPr id="3" name="Content Placeholder 2">
            <a:extLst>
              <a:ext uri="{FF2B5EF4-FFF2-40B4-BE49-F238E27FC236}">
                <a16:creationId xmlns:a16="http://schemas.microsoft.com/office/drawing/2014/main" id="{56065D13-CC5E-4866-A120-0F4989416382}"/>
              </a:ext>
            </a:extLst>
          </p:cNvPr>
          <p:cNvSpPr>
            <a:spLocks noGrp="1"/>
          </p:cNvSpPr>
          <p:nvPr>
            <p:ph idx="1"/>
          </p:nvPr>
        </p:nvSpPr>
        <p:spPr>
          <a:xfrm>
            <a:off x="1097279" y="1897040"/>
            <a:ext cx="10167915" cy="1708556"/>
          </a:xfrm>
        </p:spPr>
        <p:txBody>
          <a:bodyPr anchor="t">
            <a:normAutofit/>
          </a:bodyPr>
          <a:lstStyle/>
          <a:p>
            <a:pPr>
              <a:spcBef>
                <a:spcPts val="0"/>
              </a:spcBef>
            </a:pPr>
            <a:r>
              <a:rPr lang="en-US" dirty="0">
                <a:solidFill>
                  <a:schemeClr val="tx1"/>
                </a:solidFill>
              </a:rPr>
              <a:t>The </a:t>
            </a:r>
            <a:r>
              <a:rPr lang="en-US" b="1" i="1" dirty="0" err="1">
                <a:solidFill>
                  <a:schemeClr val="tx1"/>
                </a:solidFill>
              </a:rPr>
              <a:t>Dockerfile</a:t>
            </a:r>
            <a:r>
              <a:rPr lang="en-US" dirty="0">
                <a:solidFill>
                  <a:schemeClr val="tx1"/>
                </a:solidFill>
              </a:rPr>
              <a:t> follows a format very similar to a bash script. Instructions are run sequentially. Comments begin with </a:t>
            </a:r>
            <a:r>
              <a:rPr lang="en-US" dirty="0">
                <a:solidFill>
                  <a:srgbClr val="FF0000"/>
                </a:solidFill>
              </a:rPr>
              <a:t>#</a:t>
            </a:r>
            <a:r>
              <a:rPr lang="en-US" dirty="0">
                <a:solidFill>
                  <a:schemeClr val="tx1"/>
                </a:solidFill>
              </a:rPr>
              <a:t> and must be on their own line. By convention, keywords are uppercase. </a:t>
            </a:r>
          </a:p>
          <a:p>
            <a:pPr>
              <a:spcBef>
                <a:spcPts val="0"/>
              </a:spcBef>
            </a:pPr>
            <a:r>
              <a:rPr lang="en-US" dirty="0">
                <a:solidFill>
                  <a:schemeClr val="tx1"/>
                </a:solidFill>
              </a:rPr>
              <a:t>A </a:t>
            </a:r>
            <a:r>
              <a:rPr lang="en-US" b="1" i="1" dirty="0" err="1">
                <a:solidFill>
                  <a:schemeClr val="tx1"/>
                </a:solidFill>
              </a:rPr>
              <a:t>Dockerfile</a:t>
            </a:r>
            <a:r>
              <a:rPr lang="en-US" dirty="0">
                <a:solidFill>
                  <a:schemeClr val="tx1"/>
                </a:solidFill>
              </a:rPr>
              <a:t> must begin with a </a:t>
            </a:r>
            <a:r>
              <a:rPr lang="en-US" dirty="0">
                <a:solidFill>
                  <a:srgbClr val="FF0000"/>
                </a:solidFill>
              </a:rPr>
              <a:t>FROM</a:t>
            </a:r>
            <a:r>
              <a:rPr lang="en-US" dirty="0"/>
              <a:t> </a:t>
            </a:r>
            <a:r>
              <a:rPr lang="en-US" dirty="0">
                <a:solidFill>
                  <a:schemeClr val="tx1"/>
                </a:solidFill>
              </a:rPr>
              <a:t>instruction. </a:t>
            </a:r>
            <a:r>
              <a:rPr lang="en-US" dirty="0">
                <a:solidFill>
                  <a:srgbClr val="FF0000"/>
                </a:solidFill>
              </a:rPr>
              <a:t>FROM</a:t>
            </a:r>
            <a:r>
              <a:rPr lang="en-US" dirty="0"/>
              <a:t> </a:t>
            </a:r>
            <a:r>
              <a:rPr lang="en-US" dirty="0">
                <a:solidFill>
                  <a:schemeClr val="tx1"/>
                </a:solidFill>
              </a:rPr>
              <a:t>specifies the Parent </a:t>
            </a:r>
            <a:r>
              <a:rPr lang="en-US" b="1" i="1" dirty="0">
                <a:solidFill>
                  <a:schemeClr val="tx1"/>
                </a:solidFill>
              </a:rPr>
              <a:t>image</a:t>
            </a:r>
            <a:r>
              <a:rPr lang="en-US" dirty="0">
                <a:solidFill>
                  <a:schemeClr val="tx1"/>
                </a:solidFill>
              </a:rPr>
              <a:t> from which the container will be built.</a:t>
            </a:r>
          </a:p>
        </p:txBody>
      </p:sp>
      <p:sp>
        <p:nvSpPr>
          <p:cNvPr id="9" name="TextBox 8">
            <a:extLst>
              <a:ext uri="{FF2B5EF4-FFF2-40B4-BE49-F238E27FC236}">
                <a16:creationId xmlns:a16="http://schemas.microsoft.com/office/drawing/2014/main" id="{B17098EE-DB35-48D3-9695-5CA36D9A3993}"/>
              </a:ext>
            </a:extLst>
          </p:cNvPr>
          <p:cNvSpPr txBox="1"/>
          <p:nvPr/>
        </p:nvSpPr>
        <p:spPr>
          <a:xfrm>
            <a:off x="5073945" y="3181972"/>
            <a:ext cx="6191250" cy="2950038"/>
          </a:xfrm>
          <a:prstGeom prst="rect">
            <a:avLst/>
          </a:prstGeom>
          <a:solidFill>
            <a:schemeClr val="tx1"/>
          </a:solidFill>
          <a:ln w="25400">
            <a:solidFill>
              <a:schemeClr val="accent2"/>
            </a:solidFill>
          </a:ln>
        </p:spPr>
        <p:txBody>
          <a:bodyPr wrap="square" anchor="ctr">
            <a:spAutoFit/>
          </a:bodyPr>
          <a:lstStyle/>
          <a:p>
            <a:pPr>
              <a:lnSpc>
                <a:spcPct val="150000"/>
              </a:lnSpc>
            </a:pPr>
            <a:r>
              <a:rPr lang="en-US" b="1" dirty="0">
                <a:solidFill>
                  <a:srgbClr val="FF0000"/>
                </a:solidFill>
              </a:rPr>
              <a:t>FROM</a:t>
            </a:r>
            <a:r>
              <a:rPr lang="en-US" b="1" dirty="0">
                <a:solidFill>
                  <a:srgbClr val="00B0F0"/>
                </a:solidFill>
              </a:rPr>
              <a:t> alpine:3.2</a:t>
            </a:r>
          </a:p>
          <a:p>
            <a:pPr>
              <a:lnSpc>
                <a:spcPct val="150000"/>
              </a:lnSpc>
            </a:pPr>
            <a:r>
              <a:rPr lang="en-US" b="1" dirty="0">
                <a:solidFill>
                  <a:srgbClr val="92D050"/>
                </a:solidFill>
              </a:rPr>
              <a:t>#this is a comment</a:t>
            </a:r>
          </a:p>
          <a:p>
            <a:pPr>
              <a:lnSpc>
                <a:spcPct val="150000"/>
              </a:lnSpc>
            </a:pPr>
            <a:r>
              <a:rPr lang="en-US" b="1" dirty="0">
                <a:solidFill>
                  <a:srgbClr val="FF0000"/>
                </a:solidFill>
              </a:rPr>
              <a:t>RUN</a:t>
            </a:r>
            <a:r>
              <a:rPr lang="en-US" b="1" dirty="0">
                <a:solidFill>
                  <a:srgbClr val="00B0F0"/>
                </a:solidFill>
              </a:rPr>
              <a:t> </a:t>
            </a:r>
            <a:r>
              <a:rPr lang="en-US" b="1" dirty="0" err="1">
                <a:solidFill>
                  <a:srgbClr val="00B0F0"/>
                </a:solidFill>
              </a:rPr>
              <a:t>apk</a:t>
            </a:r>
            <a:r>
              <a:rPr lang="en-US" b="1" dirty="0">
                <a:solidFill>
                  <a:srgbClr val="00B0F0"/>
                </a:solidFill>
              </a:rPr>
              <a:t> update &amp;&amp; </a:t>
            </a:r>
            <a:r>
              <a:rPr lang="en-US" b="1" dirty="0" err="1">
                <a:solidFill>
                  <a:srgbClr val="00B0F0"/>
                </a:solidFill>
              </a:rPr>
              <a:t>apk</a:t>
            </a:r>
            <a:r>
              <a:rPr lang="en-US" b="1" dirty="0">
                <a:solidFill>
                  <a:srgbClr val="00B0F0"/>
                </a:solidFill>
              </a:rPr>
              <a:t> add </a:t>
            </a:r>
            <a:r>
              <a:rPr lang="en-US" b="1" dirty="0" err="1">
                <a:solidFill>
                  <a:srgbClr val="00B0F0"/>
                </a:solidFill>
              </a:rPr>
              <a:t>socat</a:t>
            </a:r>
            <a:r>
              <a:rPr lang="en-US" b="1" dirty="0">
                <a:solidFill>
                  <a:srgbClr val="00B0F0"/>
                </a:solidFill>
              </a:rPr>
              <a:t> &amp;&amp; rm –r /var/cache/</a:t>
            </a:r>
          </a:p>
          <a:p>
            <a:pPr>
              <a:lnSpc>
                <a:spcPct val="150000"/>
              </a:lnSpc>
            </a:pPr>
            <a:r>
              <a:rPr lang="en-US" b="1" dirty="0">
                <a:solidFill>
                  <a:srgbClr val="FF0000"/>
                </a:solidFill>
              </a:rPr>
              <a:t>CMD</a:t>
            </a:r>
            <a:r>
              <a:rPr lang="en-US" b="1" dirty="0">
                <a:solidFill>
                  <a:srgbClr val="00B0F0"/>
                </a:solidFill>
              </a:rPr>
              <a:t> env | </a:t>
            </a:r>
            <a:r>
              <a:rPr lang="en-US" b="1" dirty="0">
                <a:solidFill>
                  <a:srgbClr val="00B050"/>
                </a:solidFill>
              </a:rPr>
              <a:t>grep</a:t>
            </a:r>
            <a:r>
              <a:rPr lang="en-US" b="1" dirty="0">
                <a:solidFill>
                  <a:srgbClr val="00B0F0"/>
                </a:solidFill>
              </a:rPr>
              <a:t> _TCP= | (sed </a:t>
            </a:r>
            <a:r>
              <a:rPr lang="en-US" b="1" dirty="0">
                <a:solidFill>
                  <a:schemeClr val="accent3">
                    <a:lumMod val="75000"/>
                  </a:schemeClr>
                </a:solidFill>
              </a:rPr>
              <a:t>'s/.*_PORT_\([0-9]*\)_TCP=</a:t>
            </a:r>
            <a:r>
              <a:rPr lang="en-US" b="1" dirty="0" err="1">
                <a:solidFill>
                  <a:schemeClr val="accent3">
                    <a:lumMod val="75000"/>
                  </a:schemeClr>
                </a:solidFill>
              </a:rPr>
              <a:t>tcp</a:t>
            </a:r>
            <a:r>
              <a:rPr lang="en-US" b="1" dirty="0">
                <a:solidFill>
                  <a:schemeClr val="accent3">
                    <a:lumMod val="75000"/>
                  </a:schemeClr>
                </a:solidFill>
              </a:rPr>
              <a:t>:\/\/\(.*\):\(.*\)/</a:t>
            </a:r>
            <a:r>
              <a:rPr lang="en-US" b="1" dirty="0" err="1">
                <a:solidFill>
                  <a:schemeClr val="accent3">
                    <a:lumMod val="75000"/>
                  </a:schemeClr>
                </a:solidFill>
              </a:rPr>
              <a:t>socat</a:t>
            </a:r>
            <a:r>
              <a:rPr lang="en-US" b="1" dirty="0">
                <a:solidFill>
                  <a:schemeClr val="accent3">
                    <a:lumMod val="75000"/>
                  </a:schemeClr>
                </a:solidFill>
              </a:rPr>
              <a:t> -t 100000000 TCP4-LISTEN:\1,fork,reuseaddr TCP4:\2:\3 \&amp;/'</a:t>
            </a:r>
            <a:r>
              <a:rPr lang="en-US" b="1" dirty="0">
                <a:solidFill>
                  <a:srgbClr val="00B0F0"/>
                </a:solidFill>
              </a:rPr>
              <a:t> &amp;&amp; </a:t>
            </a:r>
            <a:r>
              <a:rPr lang="en-US" b="1" dirty="0">
                <a:solidFill>
                  <a:srgbClr val="00B050"/>
                </a:solidFill>
              </a:rPr>
              <a:t>echo wait</a:t>
            </a:r>
            <a:r>
              <a:rPr lang="en-US" b="1" dirty="0">
                <a:solidFill>
                  <a:srgbClr val="00B0F0"/>
                </a:solidFill>
              </a:rPr>
              <a:t>) | </a:t>
            </a:r>
            <a:r>
              <a:rPr lang="en-US" b="1" dirty="0" err="1">
                <a:solidFill>
                  <a:srgbClr val="00B0F0"/>
                </a:solidFill>
              </a:rPr>
              <a:t>sh</a:t>
            </a:r>
            <a:endParaRPr lang="en-US" b="1" dirty="0">
              <a:solidFill>
                <a:srgbClr val="00B0F0"/>
              </a:solidFill>
            </a:endParaRPr>
          </a:p>
          <a:p>
            <a:pPr>
              <a:lnSpc>
                <a:spcPct val="150000"/>
              </a:lnSpc>
            </a:pPr>
            <a:endParaRPr lang="en-US" b="1" dirty="0">
              <a:solidFill>
                <a:srgbClr val="00B0F0"/>
              </a:solidFill>
            </a:endParaRPr>
          </a:p>
        </p:txBody>
      </p:sp>
      <p:sp>
        <p:nvSpPr>
          <p:cNvPr id="8" name="TextBox 7">
            <a:extLst>
              <a:ext uri="{FF2B5EF4-FFF2-40B4-BE49-F238E27FC236}">
                <a16:creationId xmlns:a16="http://schemas.microsoft.com/office/drawing/2014/main" id="{6714BF32-ED76-4CB8-9824-19FA8028ECA9}"/>
              </a:ext>
            </a:extLst>
          </p:cNvPr>
          <p:cNvSpPr txBox="1"/>
          <p:nvPr/>
        </p:nvSpPr>
        <p:spPr>
          <a:xfrm>
            <a:off x="1097280" y="3549259"/>
            <a:ext cx="3922955" cy="2873729"/>
          </a:xfrm>
          <a:prstGeom prst="rect">
            <a:avLst/>
          </a:prstGeom>
          <a:noFill/>
        </p:spPr>
        <p:txBody>
          <a:bodyPr wrap="square">
            <a:noAutofit/>
          </a:bodyPr>
          <a:lstStyle/>
          <a:p>
            <a:pPr>
              <a:spcBef>
                <a:spcPts val="600"/>
              </a:spcBef>
            </a:pPr>
            <a:r>
              <a:rPr lang="en-US" sz="1900" dirty="0">
                <a:solidFill>
                  <a:srgbClr val="FF0000"/>
                </a:solidFill>
              </a:rPr>
              <a:t>FROM</a:t>
            </a:r>
            <a:r>
              <a:rPr lang="en-US" sz="1900" dirty="0"/>
              <a:t> may only be preceded by </a:t>
            </a:r>
            <a:r>
              <a:rPr lang="en-US" sz="1900" dirty="0">
                <a:solidFill>
                  <a:srgbClr val="FF0000"/>
                </a:solidFill>
              </a:rPr>
              <a:t>ARG</a:t>
            </a:r>
            <a:r>
              <a:rPr lang="en-US" sz="1900" dirty="0"/>
              <a:t> instructions which declare arguments that are used in </a:t>
            </a:r>
            <a:r>
              <a:rPr lang="en-US" sz="1900" dirty="0">
                <a:solidFill>
                  <a:srgbClr val="FF0000"/>
                </a:solidFill>
              </a:rPr>
              <a:t>FROM</a:t>
            </a:r>
            <a:r>
              <a:rPr lang="en-US" sz="1900" dirty="0"/>
              <a:t> lines in the </a:t>
            </a:r>
            <a:r>
              <a:rPr lang="en-US" sz="1900" b="1" i="1" dirty="0" err="1"/>
              <a:t>Dockerfile</a:t>
            </a:r>
            <a:r>
              <a:rPr lang="en-US" sz="1900" dirty="0"/>
              <a:t>. </a:t>
            </a:r>
          </a:p>
          <a:p>
            <a:pPr>
              <a:spcBef>
                <a:spcPts val="600"/>
              </a:spcBef>
            </a:pPr>
            <a:r>
              <a:rPr lang="en-US" sz="1900" dirty="0"/>
              <a:t>Pre-made </a:t>
            </a:r>
            <a:r>
              <a:rPr lang="en-US" sz="1900" b="1" i="1" dirty="0"/>
              <a:t>images</a:t>
            </a:r>
            <a:r>
              <a:rPr lang="en-US" sz="1900" dirty="0"/>
              <a:t> for building </a:t>
            </a:r>
            <a:r>
              <a:rPr lang="en-US" sz="1900" b="1" i="1" dirty="0" err="1"/>
              <a:t>Dockerfiles</a:t>
            </a:r>
            <a:r>
              <a:rPr lang="en-US" sz="1900" dirty="0"/>
              <a:t> are available in the docker/</a:t>
            </a:r>
            <a:r>
              <a:rPr lang="en-US" sz="1900" dirty="0" err="1"/>
              <a:t>dockerfile</a:t>
            </a:r>
            <a:r>
              <a:rPr lang="en-US" sz="1900" dirty="0"/>
              <a:t> repo on Docker Hub (</a:t>
            </a:r>
            <a:r>
              <a:rPr lang="en-US" sz="1900" dirty="0">
                <a:hlinkClick r:id="rId4"/>
              </a:rPr>
              <a:t>https://hub.docker.com/</a:t>
            </a:r>
            <a:r>
              <a:rPr lang="en-US" sz="1900" dirty="0"/>
              <a:t>).</a:t>
            </a:r>
          </a:p>
        </p:txBody>
      </p:sp>
    </p:spTree>
    <p:extLst>
      <p:ext uri="{BB962C8B-B14F-4D97-AF65-F5344CB8AC3E}">
        <p14:creationId xmlns:p14="http://schemas.microsoft.com/office/powerpoint/2010/main" val="141817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38C7-CC7C-E482-B46E-D736E1907184}"/>
              </a:ext>
            </a:extLst>
          </p:cNvPr>
          <p:cNvSpPr>
            <a:spLocks noGrp="1"/>
          </p:cNvSpPr>
          <p:nvPr>
            <p:ph type="title"/>
          </p:nvPr>
        </p:nvSpPr>
        <p:spPr/>
        <p:txBody>
          <a:bodyPr>
            <a:normAutofit/>
          </a:bodyPr>
          <a:lstStyle/>
          <a:p>
            <a:r>
              <a:rPr lang="en-US" dirty="0">
                <a:solidFill>
                  <a:schemeClr val="tx1"/>
                </a:solidFill>
              </a:rPr>
              <a:t>Docker Multi-stage Build</a:t>
            </a:r>
            <a:br>
              <a:rPr lang="en-US" dirty="0">
                <a:solidFill>
                  <a:schemeClr val="tx1"/>
                </a:solidFill>
              </a:rPr>
            </a:br>
            <a:r>
              <a:rPr lang="en-US" sz="1600" dirty="0">
                <a:solidFill>
                  <a:schemeClr val="tx1"/>
                </a:solidFill>
                <a:hlinkClick r:id="rId2"/>
              </a:rPr>
              <a:t>https://docs.docker.com/build/building/multi-stage</a:t>
            </a:r>
            <a:endParaRPr lang="en-US" dirty="0">
              <a:solidFill>
                <a:schemeClr val="tx1"/>
              </a:solidFill>
            </a:endParaRPr>
          </a:p>
        </p:txBody>
      </p:sp>
      <p:sp>
        <p:nvSpPr>
          <p:cNvPr id="3" name="Content Placeholder 2">
            <a:extLst>
              <a:ext uri="{FF2B5EF4-FFF2-40B4-BE49-F238E27FC236}">
                <a16:creationId xmlns:a16="http://schemas.microsoft.com/office/drawing/2014/main" id="{A61C88E1-DFF0-8421-4B29-0DCD8635773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2753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9F46-3AF2-4F78-AF65-25C5248CDD1B}"/>
              </a:ext>
            </a:extLst>
          </p:cNvPr>
          <p:cNvSpPr>
            <a:spLocks noGrp="1"/>
          </p:cNvSpPr>
          <p:nvPr>
            <p:ph type="title"/>
          </p:nvPr>
        </p:nvSpPr>
        <p:spPr>
          <a:xfrm>
            <a:off x="1097280" y="286603"/>
            <a:ext cx="9029359" cy="1450757"/>
          </a:xfrm>
        </p:spPr>
        <p:txBody>
          <a:bodyPr>
            <a:normAutofit/>
          </a:bodyPr>
          <a:lstStyle/>
          <a:p>
            <a:r>
              <a:rPr lang="en-US" dirty="0">
                <a:solidFill>
                  <a:schemeClr val="tx1"/>
                </a:solidFill>
              </a:rPr>
              <a:t>ENV(</a:t>
            </a:r>
            <a:r>
              <a:rPr lang="en-US" dirty="0" err="1">
                <a:solidFill>
                  <a:schemeClr val="tx1"/>
                </a:solidFill>
              </a:rPr>
              <a:t>ironment</a:t>
            </a:r>
            <a:r>
              <a:rPr lang="en-US" dirty="0">
                <a:solidFill>
                  <a:schemeClr val="tx1"/>
                </a:solidFill>
              </a:rPr>
              <a:t>) variables</a:t>
            </a:r>
            <a:br>
              <a:rPr lang="en-US" dirty="0">
                <a:solidFill>
                  <a:schemeClr val="tx1"/>
                </a:solidFill>
              </a:rPr>
            </a:br>
            <a:r>
              <a:rPr lang="en-US" sz="1400" dirty="0">
                <a:hlinkClick r:id="rId2"/>
              </a:rPr>
              <a:t>https://docs.docker.com/engine/reference/builder/#environment-replacement</a:t>
            </a:r>
            <a:endParaRPr lang="en-US" dirty="0"/>
          </a:p>
        </p:txBody>
      </p:sp>
      <p:sp>
        <p:nvSpPr>
          <p:cNvPr id="3" name="Content Placeholder 2">
            <a:extLst>
              <a:ext uri="{FF2B5EF4-FFF2-40B4-BE49-F238E27FC236}">
                <a16:creationId xmlns:a16="http://schemas.microsoft.com/office/drawing/2014/main" id="{5EF6EFDD-0864-40E1-8FCE-F3A6A737D875}"/>
              </a:ext>
            </a:extLst>
          </p:cNvPr>
          <p:cNvSpPr>
            <a:spLocks noGrp="1"/>
          </p:cNvSpPr>
          <p:nvPr>
            <p:ph idx="1"/>
          </p:nvPr>
        </p:nvSpPr>
        <p:spPr>
          <a:xfrm>
            <a:off x="1097280" y="1904484"/>
            <a:ext cx="5422454" cy="4496316"/>
          </a:xfrm>
        </p:spPr>
        <p:txBody>
          <a:bodyPr anchor="ctr">
            <a:normAutofit/>
          </a:bodyPr>
          <a:lstStyle/>
          <a:p>
            <a:r>
              <a:rPr lang="en-US" dirty="0">
                <a:solidFill>
                  <a:schemeClr val="tx1"/>
                </a:solidFill>
              </a:rPr>
              <a:t>The </a:t>
            </a:r>
            <a:r>
              <a:rPr lang="en-US" dirty="0">
                <a:solidFill>
                  <a:srgbClr val="FF0000"/>
                </a:solidFill>
              </a:rPr>
              <a:t>ENV</a:t>
            </a:r>
            <a:r>
              <a:rPr lang="en-US" dirty="0">
                <a:solidFill>
                  <a:schemeClr val="tx1"/>
                </a:solidFill>
              </a:rPr>
              <a:t> instruction sets an environment variable &lt;key&gt; to &lt;value&gt;. The value will be in the environment for all subsequent instructions. </a:t>
            </a:r>
          </a:p>
          <a:p>
            <a:r>
              <a:rPr lang="en-US" dirty="0">
                <a:solidFill>
                  <a:srgbClr val="FF0000"/>
                </a:solidFill>
              </a:rPr>
              <a:t>ENV</a:t>
            </a:r>
            <a:r>
              <a:rPr lang="en-US" dirty="0"/>
              <a:t> variables </a:t>
            </a:r>
            <a:r>
              <a:rPr lang="en-US" dirty="0">
                <a:solidFill>
                  <a:schemeClr val="tx1"/>
                </a:solidFill>
              </a:rPr>
              <a:t>will persist when a container is run from the resulting image. </a:t>
            </a:r>
            <a:r>
              <a:rPr lang="en-US" dirty="0">
                <a:solidFill>
                  <a:srgbClr val="FF0000"/>
                </a:solidFill>
              </a:rPr>
              <a:t>docker inspect</a:t>
            </a:r>
            <a:r>
              <a:rPr lang="en-US" dirty="0"/>
              <a:t> </a:t>
            </a:r>
            <a:r>
              <a:rPr lang="en-US" dirty="0">
                <a:solidFill>
                  <a:schemeClr val="tx1"/>
                </a:solidFill>
              </a:rPr>
              <a:t>allows you to view them. You can change them with </a:t>
            </a:r>
            <a:r>
              <a:rPr lang="en-US" dirty="0">
                <a:solidFill>
                  <a:srgbClr val="FF0000"/>
                </a:solidFill>
              </a:rPr>
              <a:t>docker run --env &lt;key&gt;=&lt;value&gt;</a:t>
            </a:r>
            <a:r>
              <a:rPr lang="en-US" dirty="0">
                <a:solidFill>
                  <a:schemeClr val="tx1"/>
                </a:solidFill>
              </a:rPr>
              <a:t>.</a:t>
            </a:r>
          </a:p>
          <a:p>
            <a:r>
              <a:rPr lang="en-US" dirty="0">
                <a:solidFill>
                  <a:schemeClr val="tx1"/>
                </a:solidFill>
              </a:rPr>
              <a:t>The</a:t>
            </a:r>
            <a:r>
              <a:rPr lang="en-US" dirty="0"/>
              <a:t> </a:t>
            </a:r>
            <a:r>
              <a:rPr lang="en-US" dirty="0">
                <a:solidFill>
                  <a:srgbClr val="FF0000"/>
                </a:solidFill>
              </a:rPr>
              <a:t>ENV</a:t>
            </a:r>
            <a:r>
              <a:rPr lang="en-US" dirty="0"/>
              <a:t> </a:t>
            </a:r>
            <a:r>
              <a:rPr lang="en-US" dirty="0">
                <a:solidFill>
                  <a:schemeClr val="tx1"/>
                </a:solidFill>
              </a:rPr>
              <a:t>instruction has two forms. </a:t>
            </a:r>
          </a:p>
          <a:p>
            <a:pPr lvl="1">
              <a:buFont typeface="Arial" panose="020B0604020202020204" pitchFamily="34" charset="0"/>
              <a:buChar char="•"/>
            </a:pPr>
            <a:r>
              <a:rPr lang="en-US" sz="1600" dirty="0">
                <a:solidFill>
                  <a:srgbClr val="FF0000"/>
                </a:solidFill>
              </a:rPr>
              <a:t>ENV &lt;key&gt; &lt;value&gt; </a:t>
            </a:r>
            <a:r>
              <a:rPr lang="en-US" sz="1600" dirty="0">
                <a:solidFill>
                  <a:schemeClr val="tx1"/>
                </a:solidFill>
              </a:rPr>
              <a:t>sets a single variable to a value. </a:t>
            </a:r>
          </a:p>
          <a:p>
            <a:pPr lvl="1">
              <a:buFont typeface="Arial" panose="020B0604020202020204" pitchFamily="34" charset="0"/>
              <a:buChar char="•"/>
            </a:pPr>
            <a:r>
              <a:rPr lang="en-US" sz="1600" dirty="0">
                <a:solidFill>
                  <a:srgbClr val="FF0000"/>
                </a:solidFill>
              </a:rPr>
              <a:t>ENV &lt;key&gt;=&lt;value&gt; ...</a:t>
            </a:r>
            <a:r>
              <a:rPr lang="en-US" sz="1600" dirty="0">
                <a:solidFill>
                  <a:schemeClr val="tx1"/>
                </a:solidFill>
              </a:rPr>
              <a:t>, allows for multiple variables to be set at one time. Quotes and backslashes can be used to “escape” spaces within values.</a:t>
            </a:r>
          </a:p>
        </p:txBody>
      </p:sp>
      <p:pic>
        <p:nvPicPr>
          <p:cNvPr id="9" name="Picture 8">
            <a:extLst>
              <a:ext uri="{FF2B5EF4-FFF2-40B4-BE49-F238E27FC236}">
                <a16:creationId xmlns:a16="http://schemas.microsoft.com/office/drawing/2014/main" id="{1393EBC4-4FB7-4091-A00F-1B6C30DCA66B}"/>
              </a:ext>
            </a:extLst>
          </p:cNvPr>
          <p:cNvPicPr>
            <a:picLocks noChangeAspect="1"/>
          </p:cNvPicPr>
          <p:nvPr/>
        </p:nvPicPr>
        <p:blipFill>
          <a:blip r:embed="rId3"/>
          <a:stretch>
            <a:fillRect/>
          </a:stretch>
        </p:blipFill>
        <p:spPr>
          <a:xfrm>
            <a:off x="7416816" y="2232476"/>
            <a:ext cx="3079041" cy="964028"/>
          </a:xfrm>
          <a:prstGeom prst="rect">
            <a:avLst/>
          </a:prstGeom>
          <a:ln w="25400">
            <a:solidFill>
              <a:schemeClr val="accent2"/>
            </a:solidFill>
          </a:ln>
        </p:spPr>
      </p:pic>
      <p:pic>
        <p:nvPicPr>
          <p:cNvPr id="11" name="Picture 10">
            <a:extLst>
              <a:ext uri="{FF2B5EF4-FFF2-40B4-BE49-F238E27FC236}">
                <a16:creationId xmlns:a16="http://schemas.microsoft.com/office/drawing/2014/main" id="{E9838D65-3F10-4C50-9A35-A5E1FCA240D0}"/>
              </a:ext>
            </a:extLst>
          </p:cNvPr>
          <p:cNvPicPr>
            <a:picLocks noChangeAspect="1"/>
          </p:cNvPicPr>
          <p:nvPr/>
        </p:nvPicPr>
        <p:blipFill>
          <a:blip r:embed="rId4"/>
          <a:stretch>
            <a:fillRect/>
          </a:stretch>
        </p:blipFill>
        <p:spPr>
          <a:xfrm>
            <a:off x="6519733" y="5399731"/>
            <a:ext cx="4873209" cy="782999"/>
          </a:xfrm>
          <a:prstGeom prst="rect">
            <a:avLst/>
          </a:prstGeom>
          <a:ln w="25400">
            <a:solidFill>
              <a:schemeClr val="accent2"/>
            </a:solidFill>
          </a:ln>
        </p:spPr>
      </p:pic>
      <p:pic>
        <p:nvPicPr>
          <p:cNvPr id="13" name="Picture 12">
            <a:extLst>
              <a:ext uri="{FF2B5EF4-FFF2-40B4-BE49-F238E27FC236}">
                <a16:creationId xmlns:a16="http://schemas.microsoft.com/office/drawing/2014/main" id="{69AEFACF-ACD3-4D9E-826F-A21ABD7B7AD9}"/>
              </a:ext>
            </a:extLst>
          </p:cNvPr>
          <p:cNvPicPr>
            <a:picLocks noChangeAspect="1"/>
          </p:cNvPicPr>
          <p:nvPr/>
        </p:nvPicPr>
        <p:blipFill>
          <a:blip r:embed="rId5"/>
          <a:stretch>
            <a:fillRect/>
          </a:stretch>
        </p:blipFill>
        <p:spPr>
          <a:xfrm>
            <a:off x="7436951" y="3514332"/>
            <a:ext cx="3058906" cy="1216986"/>
          </a:xfrm>
          <a:prstGeom prst="rect">
            <a:avLst/>
          </a:prstGeom>
          <a:ln w="25400">
            <a:solidFill>
              <a:schemeClr val="accent2"/>
            </a:solidFill>
          </a:ln>
        </p:spPr>
      </p:pic>
      <p:sp>
        <p:nvSpPr>
          <p:cNvPr id="18" name="TextBox 17">
            <a:extLst>
              <a:ext uri="{FF2B5EF4-FFF2-40B4-BE49-F238E27FC236}">
                <a16:creationId xmlns:a16="http://schemas.microsoft.com/office/drawing/2014/main" id="{459CB6A6-052C-4CA5-8280-B736600E6157}"/>
              </a:ext>
            </a:extLst>
          </p:cNvPr>
          <p:cNvSpPr txBox="1"/>
          <p:nvPr/>
        </p:nvSpPr>
        <p:spPr>
          <a:xfrm>
            <a:off x="7543800" y="5010521"/>
            <a:ext cx="2825074" cy="369332"/>
          </a:xfrm>
          <a:prstGeom prst="rect">
            <a:avLst/>
          </a:prstGeom>
          <a:noFill/>
          <a:ln w="25400">
            <a:solidFill>
              <a:schemeClr val="accent2"/>
            </a:solidFill>
          </a:ln>
        </p:spPr>
        <p:txBody>
          <a:bodyPr wrap="square">
            <a:spAutoFit/>
          </a:bodyPr>
          <a:lstStyle/>
          <a:p>
            <a:pPr algn="r"/>
            <a:r>
              <a:rPr lang="en-US" dirty="0"/>
              <a:t>yields the same results as</a:t>
            </a:r>
          </a:p>
        </p:txBody>
      </p:sp>
    </p:spTree>
    <p:extLst>
      <p:ext uri="{BB962C8B-B14F-4D97-AF65-F5344CB8AC3E}">
        <p14:creationId xmlns:p14="http://schemas.microsoft.com/office/powerpoint/2010/main" val="270829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6B07-555A-41D8-89E7-DEF752FA2018}"/>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FROM</a:t>
            </a:r>
            <a:br>
              <a:rPr lang="en-US" dirty="0"/>
            </a:br>
            <a:r>
              <a:rPr lang="en-US" sz="1400" dirty="0">
                <a:hlinkClick r:id="rId2"/>
              </a:rPr>
              <a:t>https://docs.docker.com/engine/reference/builder/#from</a:t>
            </a:r>
            <a:endParaRPr lang="en-US" dirty="0"/>
          </a:p>
        </p:txBody>
      </p:sp>
      <p:sp>
        <p:nvSpPr>
          <p:cNvPr id="3" name="Content Placeholder 2">
            <a:extLst>
              <a:ext uri="{FF2B5EF4-FFF2-40B4-BE49-F238E27FC236}">
                <a16:creationId xmlns:a16="http://schemas.microsoft.com/office/drawing/2014/main" id="{C2133155-5BF5-4F48-8242-0B8A2FDB8DA8}"/>
              </a:ext>
            </a:extLst>
          </p:cNvPr>
          <p:cNvSpPr>
            <a:spLocks noGrp="1"/>
          </p:cNvSpPr>
          <p:nvPr>
            <p:ph idx="1"/>
          </p:nvPr>
        </p:nvSpPr>
        <p:spPr>
          <a:xfrm>
            <a:off x="1097279" y="1883392"/>
            <a:ext cx="6122581" cy="4490113"/>
          </a:xfrm>
        </p:spPr>
        <p:txBody>
          <a:bodyPr anchor="ctr">
            <a:normAutofit fontScale="85000" lnSpcReduction="10000"/>
          </a:bodyPr>
          <a:lstStyle/>
          <a:p>
            <a:r>
              <a:rPr lang="en-US" dirty="0">
                <a:solidFill>
                  <a:schemeClr val="tx1"/>
                </a:solidFill>
              </a:rPr>
              <a:t>A </a:t>
            </a:r>
            <a:r>
              <a:rPr lang="en-US" b="1" i="1" dirty="0" err="1">
                <a:solidFill>
                  <a:schemeClr val="tx1"/>
                </a:solidFill>
              </a:rPr>
              <a:t>Dockerfile</a:t>
            </a:r>
            <a:r>
              <a:rPr lang="en-US" dirty="0">
                <a:solidFill>
                  <a:schemeClr val="tx1"/>
                </a:solidFill>
              </a:rPr>
              <a:t> must start with </a:t>
            </a:r>
            <a:r>
              <a:rPr lang="en-US" dirty="0">
                <a:solidFill>
                  <a:srgbClr val="FF0000"/>
                </a:solidFill>
              </a:rPr>
              <a:t>FROM</a:t>
            </a:r>
            <a:r>
              <a:rPr lang="en-US" dirty="0">
                <a:solidFill>
                  <a:schemeClr val="tx1"/>
                </a:solidFill>
              </a:rPr>
              <a:t>.</a:t>
            </a:r>
            <a:r>
              <a:rPr lang="en-US" dirty="0"/>
              <a:t> </a:t>
            </a:r>
            <a:r>
              <a:rPr lang="en-US" dirty="0">
                <a:solidFill>
                  <a:srgbClr val="FF0000"/>
                </a:solidFill>
              </a:rPr>
              <a:t>FROM</a:t>
            </a:r>
            <a:r>
              <a:rPr lang="en-US" dirty="0"/>
              <a:t> </a:t>
            </a:r>
            <a:r>
              <a:rPr lang="en-US" dirty="0">
                <a:solidFill>
                  <a:schemeClr val="tx1"/>
                </a:solidFill>
              </a:rPr>
              <a:t>initializes a new build stage and sets the </a:t>
            </a:r>
            <a:r>
              <a:rPr lang="en-US" b="1" i="1" dirty="0">
                <a:solidFill>
                  <a:schemeClr val="tx1"/>
                </a:solidFill>
              </a:rPr>
              <a:t>Base</a:t>
            </a:r>
            <a:r>
              <a:rPr lang="en-US" dirty="0">
                <a:solidFill>
                  <a:schemeClr val="tx1"/>
                </a:solidFill>
              </a:rPr>
              <a:t> </a:t>
            </a:r>
            <a:r>
              <a:rPr lang="en-US" b="1" i="1" dirty="0">
                <a:solidFill>
                  <a:schemeClr val="tx1"/>
                </a:solidFill>
              </a:rPr>
              <a:t>Image</a:t>
            </a:r>
            <a:r>
              <a:rPr lang="en-US" dirty="0">
                <a:solidFill>
                  <a:schemeClr val="tx1"/>
                </a:solidFill>
              </a:rPr>
              <a:t> for subsequent instructions.</a:t>
            </a:r>
            <a:r>
              <a:rPr lang="en-US" dirty="0"/>
              <a:t> </a:t>
            </a:r>
            <a:r>
              <a:rPr lang="en-US" dirty="0">
                <a:solidFill>
                  <a:srgbClr val="FF0000"/>
                </a:solidFill>
              </a:rPr>
              <a:t>ARG</a:t>
            </a:r>
            <a:r>
              <a:rPr lang="en-US" dirty="0"/>
              <a:t> </a:t>
            </a:r>
            <a:r>
              <a:rPr lang="en-US" dirty="0">
                <a:solidFill>
                  <a:schemeClr val="tx1"/>
                </a:solidFill>
              </a:rPr>
              <a:t>is the only instruction that may precede </a:t>
            </a:r>
            <a:r>
              <a:rPr lang="en-US" dirty="0">
                <a:solidFill>
                  <a:srgbClr val="FF0000"/>
                </a:solidFill>
              </a:rPr>
              <a:t>FROM</a:t>
            </a:r>
            <a:r>
              <a:rPr lang="en-US" dirty="0"/>
              <a:t> </a:t>
            </a:r>
            <a:r>
              <a:rPr lang="en-US" dirty="0">
                <a:solidFill>
                  <a:schemeClr val="tx1"/>
                </a:solidFill>
              </a:rPr>
              <a:t>in the </a:t>
            </a:r>
            <a:r>
              <a:rPr lang="en-US" b="1" i="1" dirty="0" err="1">
                <a:solidFill>
                  <a:schemeClr val="tx1"/>
                </a:solidFill>
              </a:rPr>
              <a:t>Dockerfile</a:t>
            </a:r>
            <a:r>
              <a:rPr lang="en-US" dirty="0">
                <a:solidFill>
                  <a:schemeClr val="tx1"/>
                </a:solidFill>
              </a:rPr>
              <a:t>. </a:t>
            </a:r>
          </a:p>
          <a:p>
            <a:r>
              <a:rPr lang="en-US" dirty="0">
                <a:solidFill>
                  <a:srgbClr val="FF0000"/>
                </a:solidFill>
              </a:rPr>
              <a:t>FROM</a:t>
            </a:r>
            <a:r>
              <a:rPr lang="en-US" dirty="0">
                <a:solidFill>
                  <a:schemeClr val="tx1"/>
                </a:solidFill>
              </a:rPr>
              <a:t> can appear multiple times within a single </a:t>
            </a:r>
            <a:r>
              <a:rPr lang="en-US" b="1" i="1" dirty="0" err="1">
                <a:solidFill>
                  <a:schemeClr val="tx1"/>
                </a:solidFill>
              </a:rPr>
              <a:t>Dockerfile</a:t>
            </a:r>
            <a:r>
              <a:rPr lang="en-US" dirty="0">
                <a:solidFill>
                  <a:schemeClr val="tx1"/>
                </a:solidFill>
              </a:rPr>
              <a:t> to create multiple images or use one build stage as a dependency for another. </a:t>
            </a:r>
          </a:p>
          <a:p>
            <a:r>
              <a:rPr lang="en-US" dirty="0">
                <a:solidFill>
                  <a:schemeClr val="tx1"/>
                </a:solidFill>
              </a:rPr>
              <a:t>Give an alias to a new build stage by adding</a:t>
            </a:r>
            <a:r>
              <a:rPr lang="en-US" dirty="0"/>
              <a:t> </a:t>
            </a:r>
            <a:r>
              <a:rPr lang="en-US" dirty="0">
                <a:solidFill>
                  <a:srgbClr val="FF0000"/>
                </a:solidFill>
              </a:rPr>
              <a:t>AS</a:t>
            </a:r>
            <a:r>
              <a:rPr lang="en-US" dirty="0"/>
              <a:t> </a:t>
            </a:r>
            <a:r>
              <a:rPr lang="en-US" dirty="0">
                <a:solidFill>
                  <a:schemeClr val="tx1"/>
                </a:solidFill>
              </a:rPr>
              <a:t>to the </a:t>
            </a:r>
            <a:r>
              <a:rPr lang="en-US" dirty="0">
                <a:solidFill>
                  <a:srgbClr val="FF0000"/>
                </a:solidFill>
              </a:rPr>
              <a:t>FROM</a:t>
            </a:r>
            <a:r>
              <a:rPr lang="en-US" dirty="0"/>
              <a:t> </a:t>
            </a:r>
            <a:r>
              <a:rPr lang="en-US" dirty="0">
                <a:solidFill>
                  <a:schemeClr val="tx1"/>
                </a:solidFill>
              </a:rPr>
              <a:t>instruction. The alias can be used in subsequent </a:t>
            </a:r>
            <a:r>
              <a:rPr lang="en-US" dirty="0">
                <a:solidFill>
                  <a:srgbClr val="FF0000"/>
                </a:solidFill>
              </a:rPr>
              <a:t>FROM</a:t>
            </a:r>
            <a:r>
              <a:rPr lang="en-US" dirty="0">
                <a:solidFill>
                  <a:schemeClr val="tx1"/>
                </a:solidFill>
              </a:rPr>
              <a:t> commands.</a:t>
            </a:r>
            <a:r>
              <a:rPr lang="en-US" dirty="0"/>
              <a:t> </a:t>
            </a:r>
            <a:r>
              <a:rPr lang="en-US" dirty="0">
                <a:solidFill>
                  <a:srgbClr val="FF0000"/>
                </a:solidFill>
              </a:rPr>
              <a:t>COPY --from=&lt;alias&gt; </a:t>
            </a:r>
            <a:r>
              <a:rPr lang="en-US" dirty="0">
                <a:solidFill>
                  <a:schemeClr val="tx1"/>
                </a:solidFill>
              </a:rPr>
              <a:t>instructions refer to the image built in the previous alias stage.</a:t>
            </a:r>
          </a:p>
          <a:p>
            <a:r>
              <a:rPr lang="en-US" dirty="0">
                <a:solidFill>
                  <a:srgbClr val="FF0000"/>
                </a:solidFill>
              </a:rPr>
              <a:t>FROM</a:t>
            </a:r>
            <a:r>
              <a:rPr lang="en-US" dirty="0">
                <a:solidFill>
                  <a:schemeClr val="tx1"/>
                </a:solidFill>
              </a:rPr>
              <a:t> can use variables that are declared by any </a:t>
            </a:r>
            <a:r>
              <a:rPr lang="en-US" dirty="0">
                <a:solidFill>
                  <a:srgbClr val="FF0000"/>
                </a:solidFill>
              </a:rPr>
              <a:t>ARG</a:t>
            </a:r>
            <a:r>
              <a:rPr lang="en-US" dirty="0">
                <a:solidFill>
                  <a:schemeClr val="tx1"/>
                </a:solidFill>
              </a:rPr>
              <a:t>s occurring before the first</a:t>
            </a:r>
            <a:r>
              <a:rPr lang="en-US" dirty="0"/>
              <a:t> </a:t>
            </a:r>
            <a:r>
              <a:rPr lang="en-US" dirty="0">
                <a:solidFill>
                  <a:srgbClr val="FF0000"/>
                </a:solidFill>
              </a:rPr>
              <a:t>FROM</a:t>
            </a:r>
            <a:r>
              <a:rPr lang="en-US" dirty="0">
                <a:solidFill>
                  <a:schemeClr val="tx1"/>
                </a:solidFill>
              </a:rPr>
              <a:t>.</a:t>
            </a:r>
          </a:p>
          <a:p>
            <a:r>
              <a:rPr lang="en-US" dirty="0">
                <a:solidFill>
                  <a:schemeClr val="tx1"/>
                </a:solidFill>
              </a:rPr>
              <a:t>An</a:t>
            </a:r>
            <a:r>
              <a:rPr lang="en-US" dirty="0"/>
              <a:t> </a:t>
            </a:r>
            <a:r>
              <a:rPr lang="en-US" dirty="0">
                <a:solidFill>
                  <a:srgbClr val="FF0000"/>
                </a:solidFill>
              </a:rPr>
              <a:t>ARG</a:t>
            </a:r>
            <a:r>
              <a:rPr lang="en-US" dirty="0"/>
              <a:t> </a:t>
            </a:r>
            <a:r>
              <a:rPr lang="en-US" dirty="0">
                <a:solidFill>
                  <a:schemeClr val="tx1"/>
                </a:solidFill>
              </a:rPr>
              <a:t>declared before </a:t>
            </a:r>
            <a:r>
              <a:rPr lang="en-US" dirty="0">
                <a:solidFill>
                  <a:srgbClr val="FF0000"/>
                </a:solidFill>
              </a:rPr>
              <a:t>FROM</a:t>
            </a:r>
            <a:r>
              <a:rPr lang="en-US" dirty="0"/>
              <a:t> </a:t>
            </a:r>
            <a:r>
              <a:rPr lang="en-US" dirty="0">
                <a:solidFill>
                  <a:schemeClr val="tx1"/>
                </a:solidFill>
              </a:rPr>
              <a:t>is outside of a build stage, so it can’t be used in any instruction after a </a:t>
            </a:r>
            <a:r>
              <a:rPr lang="en-US" dirty="0">
                <a:solidFill>
                  <a:srgbClr val="FF0000"/>
                </a:solidFill>
              </a:rPr>
              <a:t>FROM</a:t>
            </a:r>
            <a:r>
              <a:rPr lang="en-US" dirty="0">
                <a:solidFill>
                  <a:schemeClr val="tx1"/>
                </a:solidFill>
              </a:rPr>
              <a:t>. Only the</a:t>
            </a:r>
            <a:r>
              <a:rPr lang="en-US" dirty="0"/>
              <a:t> </a:t>
            </a:r>
            <a:r>
              <a:rPr lang="en-US" dirty="0">
                <a:solidFill>
                  <a:srgbClr val="FF0000"/>
                </a:solidFill>
              </a:rPr>
              <a:t>FROM</a:t>
            </a:r>
            <a:r>
              <a:rPr lang="en-US" dirty="0"/>
              <a:t> </a:t>
            </a:r>
            <a:r>
              <a:rPr lang="en-US" dirty="0">
                <a:solidFill>
                  <a:schemeClr val="tx1"/>
                </a:solidFill>
              </a:rPr>
              <a:t>itself can use it.</a:t>
            </a:r>
          </a:p>
        </p:txBody>
      </p:sp>
      <p:pic>
        <p:nvPicPr>
          <p:cNvPr id="5" name="Picture 4">
            <a:extLst>
              <a:ext uri="{FF2B5EF4-FFF2-40B4-BE49-F238E27FC236}">
                <a16:creationId xmlns:a16="http://schemas.microsoft.com/office/drawing/2014/main" id="{B9617570-ABD7-4962-ABF2-DBB5441F5F37}"/>
              </a:ext>
            </a:extLst>
          </p:cNvPr>
          <p:cNvPicPr>
            <a:picLocks noChangeAspect="1"/>
          </p:cNvPicPr>
          <p:nvPr/>
        </p:nvPicPr>
        <p:blipFill>
          <a:blip r:embed="rId3"/>
          <a:stretch>
            <a:fillRect/>
          </a:stretch>
        </p:blipFill>
        <p:spPr>
          <a:xfrm>
            <a:off x="7314304" y="2068487"/>
            <a:ext cx="3916558" cy="532270"/>
          </a:xfrm>
          <a:prstGeom prst="rect">
            <a:avLst/>
          </a:prstGeom>
          <a:ln w="25400">
            <a:solidFill>
              <a:schemeClr val="accent2"/>
            </a:solidFill>
          </a:ln>
        </p:spPr>
      </p:pic>
      <p:pic>
        <p:nvPicPr>
          <p:cNvPr id="10" name="Picture 9">
            <a:extLst>
              <a:ext uri="{FF2B5EF4-FFF2-40B4-BE49-F238E27FC236}">
                <a16:creationId xmlns:a16="http://schemas.microsoft.com/office/drawing/2014/main" id="{40865542-7123-4CCA-A6AE-F92CD5FFF17D}"/>
              </a:ext>
            </a:extLst>
          </p:cNvPr>
          <p:cNvPicPr>
            <a:picLocks noChangeAspect="1"/>
          </p:cNvPicPr>
          <p:nvPr/>
        </p:nvPicPr>
        <p:blipFill>
          <a:blip r:embed="rId4"/>
          <a:stretch>
            <a:fillRect/>
          </a:stretch>
        </p:blipFill>
        <p:spPr>
          <a:xfrm>
            <a:off x="7314304" y="2798020"/>
            <a:ext cx="3165021" cy="1948552"/>
          </a:xfrm>
          <a:prstGeom prst="rect">
            <a:avLst/>
          </a:prstGeom>
          <a:ln w="25400">
            <a:solidFill>
              <a:schemeClr val="accent2"/>
            </a:solidFill>
          </a:ln>
        </p:spPr>
      </p:pic>
      <p:pic>
        <p:nvPicPr>
          <p:cNvPr id="13" name="Picture 12">
            <a:extLst>
              <a:ext uri="{FF2B5EF4-FFF2-40B4-BE49-F238E27FC236}">
                <a16:creationId xmlns:a16="http://schemas.microsoft.com/office/drawing/2014/main" id="{9BAD4498-789F-4E9A-B0C3-68661BB15826}"/>
              </a:ext>
            </a:extLst>
          </p:cNvPr>
          <p:cNvPicPr>
            <a:picLocks noChangeAspect="1"/>
          </p:cNvPicPr>
          <p:nvPr/>
        </p:nvPicPr>
        <p:blipFill>
          <a:blip r:embed="rId5"/>
          <a:stretch>
            <a:fillRect/>
          </a:stretch>
        </p:blipFill>
        <p:spPr>
          <a:xfrm>
            <a:off x="7314304" y="4943835"/>
            <a:ext cx="3747093" cy="1297906"/>
          </a:xfrm>
          <a:prstGeom prst="rect">
            <a:avLst/>
          </a:prstGeom>
          <a:ln w="25400">
            <a:solidFill>
              <a:schemeClr val="accent2"/>
            </a:solidFill>
          </a:ln>
        </p:spPr>
      </p:pic>
    </p:spTree>
    <p:extLst>
      <p:ext uri="{BB962C8B-B14F-4D97-AF65-F5344CB8AC3E}">
        <p14:creationId xmlns:p14="http://schemas.microsoft.com/office/powerpoint/2010/main" val="90536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E585-5FB7-4D38-9B03-18F88E3D68DD}"/>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WORKDIR</a:t>
            </a:r>
            <a:br>
              <a:rPr lang="en-US" dirty="0"/>
            </a:br>
            <a:r>
              <a:rPr lang="en-US" sz="1400" dirty="0">
                <a:hlinkClick r:id="rId2"/>
              </a:rPr>
              <a:t>https://docs.docker.com/engine/reference/builder/#workdir</a:t>
            </a:r>
            <a:endParaRPr lang="en-US" dirty="0"/>
          </a:p>
        </p:txBody>
      </p:sp>
      <p:sp>
        <p:nvSpPr>
          <p:cNvPr id="3" name="Content Placeholder 2">
            <a:extLst>
              <a:ext uri="{FF2B5EF4-FFF2-40B4-BE49-F238E27FC236}">
                <a16:creationId xmlns:a16="http://schemas.microsoft.com/office/drawing/2014/main" id="{2D9F1059-4FFC-4048-8645-B5C982FE15A5}"/>
              </a:ext>
            </a:extLst>
          </p:cNvPr>
          <p:cNvSpPr>
            <a:spLocks noGrp="1"/>
          </p:cNvSpPr>
          <p:nvPr>
            <p:ph idx="1"/>
          </p:nvPr>
        </p:nvSpPr>
        <p:spPr>
          <a:xfrm>
            <a:off x="1097280" y="1868557"/>
            <a:ext cx="5500221" cy="4512365"/>
          </a:xfrm>
        </p:spPr>
        <p:txBody>
          <a:bodyPr anchor="ctr">
            <a:normAutofit/>
          </a:bodyPr>
          <a:lstStyle/>
          <a:p>
            <a:r>
              <a:rPr lang="en-US" dirty="0">
                <a:solidFill>
                  <a:srgbClr val="FF0000"/>
                </a:solidFill>
              </a:rPr>
              <a:t>WORKDIR</a:t>
            </a:r>
            <a:r>
              <a:rPr lang="en-US" dirty="0"/>
              <a:t> </a:t>
            </a:r>
            <a:r>
              <a:rPr lang="en-US" dirty="0">
                <a:solidFill>
                  <a:schemeClr val="tx1"/>
                </a:solidFill>
              </a:rPr>
              <a:t>sets the working directory for any </a:t>
            </a:r>
            <a:r>
              <a:rPr lang="en-US" dirty="0">
                <a:solidFill>
                  <a:srgbClr val="FF0000"/>
                </a:solidFill>
              </a:rPr>
              <a:t>RUN</a:t>
            </a:r>
            <a:r>
              <a:rPr lang="en-US" dirty="0"/>
              <a:t>, </a:t>
            </a:r>
            <a:r>
              <a:rPr lang="en-US" dirty="0">
                <a:solidFill>
                  <a:srgbClr val="FF0000"/>
                </a:solidFill>
              </a:rPr>
              <a:t>CMD</a:t>
            </a:r>
            <a:r>
              <a:rPr lang="en-US" dirty="0"/>
              <a:t>, </a:t>
            </a:r>
            <a:r>
              <a:rPr lang="en-US" dirty="0">
                <a:solidFill>
                  <a:srgbClr val="FF0000"/>
                </a:solidFill>
              </a:rPr>
              <a:t>ENTRYPOINT</a:t>
            </a:r>
            <a:r>
              <a:rPr lang="en-US" dirty="0"/>
              <a:t>, </a:t>
            </a:r>
            <a:r>
              <a:rPr lang="en-US" dirty="0">
                <a:solidFill>
                  <a:srgbClr val="FF0000"/>
                </a:solidFill>
              </a:rPr>
              <a:t>COPY</a:t>
            </a:r>
            <a:r>
              <a:rPr lang="en-US" dirty="0"/>
              <a:t>, </a:t>
            </a:r>
            <a:r>
              <a:rPr lang="en-US" dirty="0">
                <a:solidFill>
                  <a:schemeClr val="tx1"/>
                </a:solidFill>
              </a:rPr>
              <a:t>and</a:t>
            </a:r>
            <a:r>
              <a:rPr lang="en-US" dirty="0"/>
              <a:t> </a:t>
            </a:r>
            <a:r>
              <a:rPr lang="en-US" dirty="0">
                <a:solidFill>
                  <a:srgbClr val="FF0000"/>
                </a:solidFill>
              </a:rPr>
              <a:t>ADD</a:t>
            </a:r>
            <a:r>
              <a:rPr lang="en-US" dirty="0"/>
              <a:t> </a:t>
            </a:r>
            <a:r>
              <a:rPr lang="en-US" dirty="0">
                <a:solidFill>
                  <a:schemeClr val="tx1"/>
                </a:solidFill>
              </a:rPr>
              <a:t>instructions that follow it in the </a:t>
            </a:r>
            <a:r>
              <a:rPr lang="en-US" dirty="0" err="1">
                <a:solidFill>
                  <a:schemeClr val="tx1"/>
                </a:solidFill>
              </a:rPr>
              <a:t>Dockerfile</a:t>
            </a:r>
            <a:r>
              <a:rPr lang="en-US" dirty="0">
                <a:solidFill>
                  <a:schemeClr val="tx1"/>
                </a:solidFill>
              </a:rPr>
              <a:t>. If a </a:t>
            </a:r>
            <a:r>
              <a:rPr lang="en-US" dirty="0">
                <a:solidFill>
                  <a:srgbClr val="FF0000"/>
                </a:solidFill>
              </a:rPr>
              <a:t>WORKDIR</a:t>
            </a:r>
            <a:r>
              <a:rPr lang="en-US" dirty="0"/>
              <a:t> </a:t>
            </a:r>
            <a:r>
              <a:rPr lang="en-US" dirty="0">
                <a:solidFill>
                  <a:schemeClr val="tx1"/>
                </a:solidFill>
              </a:rPr>
              <a:t>doesn’t exist, it will be automatically assigned.</a:t>
            </a:r>
          </a:p>
          <a:p>
            <a:r>
              <a:rPr lang="en-US" dirty="0">
                <a:solidFill>
                  <a:srgbClr val="FF0000"/>
                </a:solidFill>
              </a:rPr>
              <a:t>WORKDIR</a:t>
            </a:r>
            <a:r>
              <a:rPr lang="en-US" dirty="0"/>
              <a:t> </a:t>
            </a:r>
            <a:r>
              <a:rPr lang="en-US" dirty="0">
                <a:solidFill>
                  <a:schemeClr val="tx1"/>
                </a:solidFill>
              </a:rPr>
              <a:t>can be used multiple times in a </a:t>
            </a:r>
            <a:r>
              <a:rPr lang="en-US" b="1" i="1" dirty="0" err="1">
                <a:solidFill>
                  <a:schemeClr val="tx1"/>
                </a:solidFill>
              </a:rPr>
              <a:t>Dockerfile</a:t>
            </a:r>
            <a:r>
              <a:rPr lang="en-US" dirty="0">
                <a:solidFill>
                  <a:schemeClr val="tx1"/>
                </a:solidFill>
              </a:rPr>
              <a:t>. Each new </a:t>
            </a:r>
            <a:r>
              <a:rPr lang="en-US" dirty="0">
                <a:solidFill>
                  <a:srgbClr val="FF0000"/>
                </a:solidFill>
              </a:rPr>
              <a:t>WORKDIR</a:t>
            </a:r>
            <a:r>
              <a:rPr lang="en-US" dirty="0">
                <a:solidFill>
                  <a:schemeClr val="tx1"/>
                </a:solidFill>
              </a:rPr>
              <a:t> command must be relative to the path of the previous </a:t>
            </a:r>
            <a:r>
              <a:rPr lang="en-US" dirty="0">
                <a:solidFill>
                  <a:srgbClr val="FF0000"/>
                </a:solidFill>
              </a:rPr>
              <a:t>WORKDIR</a:t>
            </a:r>
            <a:r>
              <a:rPr lang="en-US" dirty="0">
                <a:solidFill>
                  <a:schemeClr val="tx1"/>
                </a:solidFill>
              </a:rPr>
              <a:t>.</a:t>
            </a:r>
          </a:p>
          <a:p>
            <a:r>
              <a:rPr lang="en-US" dirty="0">
                <a:solidFill>
                  <a:srgbClr val="FF0000"/>
                </a:solidFill>
              </a:rPr>
              <a:t>WORKDIR</a:t>
            </a:r>
            <a:r>
              <a:rPr lang="en-US" dirty="0"/>
              <a:t> </a:t>
            </a:r>
            <a:r>
              <a:rPr lang="en-US" dirty="0">
                <a:solidFill>
                  <a:schemeClr val="tx1"/>
                </a:solidFill>
              </a:rPr>
              <a:t>can use environment variables previously set using</a:t>
            </a:r>
            <a:r>
              <a:rPr lang="en-US" dirty="0"/>
              <a:t> </a:t>
            </a:r>
            <a:r>
              <a:rPr lang="en-US" dirty="0">
                <a:solidFill>
                  <a:srgbClr val="FF0000"/>
                </a:solidFill>
              </a:rPr>
              <a:t>ENV</a:t>
            </a:r>
            <a:r>
              <a:rPr lang="en-US" dirty="0">
                <a:solidFill>
                  <a:schemeClr val="tx1"/>
                </a:solidFill>
              </a:rPr>
              <a:t>. Only environment variables explicitly set in the </a:t>
            </a:r>
            <a:r>
              <a:rPr lang="en-US" b="1" i="1" dirty="0" err="1">
                <a:solidFill>
                  <a:schemeClr val="tx1"/>
                </a:solidFill>
              </a:rPr>
              <a:t>Dockerfile</a:t>
            </a:r>
            <a:r>
              <a:rPr lang="en-US" b="1" i="1" dirty="0">
                <a:solidFill>
                  <a:schemeClr val="tx1"/>
                </a:solidFill>
              </a:rPr>
              <a:t> </a:t>
            </a:r>
            <a:r>
              <a:rPr lang="en-US" dirty="0">
                <a:solidFill>
                  <a:schemeClr val="tx1"/>
                </a:solidFill>
              </a:rPr>
              <a:t>can be used.</a:t>
            </a:r>
          </a:p>
        </p:txBody>
      </p:sp>
      <p:pic>
        <p:nvPicPr>
          <p:cNvPr id="5" name="Picture 4">
            <a:extLst>
              <a:ext uri="{FF2B5EF4-FFF2-40B4-BE49-F238E27FC236}">
                <a16:creationId xmlns:a16="http://schemas.microsoft.com/office/drawing/2014/main" id="{46ACC98D-0198-4476-B30D-5AAB3C6958E5}"/>
              </a:ext>
            </a:extLst>
          </p:cNvPr>
          <p:cNvPicPr>
            <a:picLocks noChangeAspect="1"/>
          </p:cNvPicPr>
          <p:nvPr/>
        </p:nvPicPr>
        <p:blipFill>
          <a:blip r:embed="rId3"/>
          <a:stretch>
            <a:fillRect/>
          </a:stretch>
        </p:blipFill>
        <p:spPr>
          <a:xfrm>
            <a:off x="6788425" y="2047621"/>
            <a:ext cx="3949405" cy="570904"/>
          </a:xfrm>
          <a:prstGeom prst="rect">
            <a:avLst/>
          </a:prstGeom>
          <a:ln w="25400">
            <a:solidFill>
              <a:schemeClr val="accent2"/>
            </a:solidFill>
          </a:ln>
        </p:spPr>
      </p:pic>
      <p:pic>
        <p:nvPicPr>
          <p:cNvPr id="7" name="Picture 6">
            <a:extLst>
              <a:ext uri="{FF2B5EF4-FFF2-40B4-BE49-F238E27FC236}">
                <a16:creationId xmlns:a16="http://schemas.microsoft.com/office/drawing/2014/main" id="{8A6EBBDA-F650-4B18-9794-CFE599041425}"/>
              </a:ext>
            </a:extLst>
          </p:cNvPr>
          <p:cNvPicPr>
            <a:picLocks noChangeAspect="1"/>
          </p:cNvPicPr>
          <p:nvPr/>
        </p:nvPicPr>
        <p:blipFill>
          <a:blip r:embed="rId4"/>
          <a:stretch>
            <a:fillRect/>
          </a:stretch>
        </p:blipFill>
        <p:spPr>
          <a:xfrm>
            <a:off x="8603868" y="2826683"/>
            <a:ext cx="1928656" cy="1904346"/>
          </a:xfrm>
          <a:prstGeom prst="rect">
            <a:avLst/>
          </a:prstGeom>
          <a:ln w="25400">
            <a:solidFill>
              <a:schemeClr val="accent2"/>
            </a:solidFill>
          </a:ln>
        </p:spPr>
      </p:pic>
      <p:pic>
        <p:nvPicPr>
          <p:cNvPr id="10" name="Picture 9">
            <a:extLst>
              <a:ext uri="{FF2B5EF4-FFF2-40B4-BE49-F238E27FC236}">
                <a16:creationId xmlns:a16="http://schemas.microsoft.com/office/drawing/2014/main" id="{6A64A0ED-68B9-4C07-B7F0-45684E150DDA}"/>
              </a:ext>
            </a:extLst>
          </p:cNvPr>
          <p:cNvPicPr>
            <a:picLocks noChangeAspect="1"/>
          </p:cNvPicPr>
          <p:nvPr/>
        </p:nvPicPr>
        <p:blipFill>
          <a:blip r:embed="rId5"/>
          <a:stretch>
            <a:fillRect/>
          </a:stretch>
        </p:blipFill>
        <p:spPr>
          <a:xfrm>
            <a:off x="6788424" y="4939187"/>
            <a:ext cx="3949405" cy="1328982"/>
          </a:xfrm>
          <a:prstGeom prst="rect">
            <a:avLst/>
          </a:prstGeom>
          <a:ln w="25400">
            <a:solidFill>
              <a:schemeClr val="accent2"/>
            </a:solidFill>
          </a:ln>
        </p:spPr>
      </p:pic>
      <p:sp>
        <p:nvSpPr>
          <p:cNvPr id="12" name="TextBox 11">
            <a:extLst>
              <a:ext uri="{FF2B5EF4-FFF2-40B4-BE49-F238E27FC236}">
                <a16:creationId xmlns:a16="http://schemas.microsoft.com/office/drawing/2014/main" id="{8D2AF5AF-4936-436F-99D3-BE098191D0EB}"/>
              </a:ext>
            </a:extLst>
          </p:cNvPr>
          <p:cNvSpPr txBox="1"/>
          <p:nvPr/>
        </p:nvSpPr>
        <p:spPr>
          <a:xfrm>
            <a:off x="7015264" y="2826683"/>
            <a:ext cx="1588604" cy="1904345"/>
          </a:xfrm>
          <a:prstGeom prst="rect">
            <a:avLst/>
          </a:prstGeom>
          <a:noFill/>
          <a:ln w="25400">
            <a:solidFill>
              <a:schemeClr val="accent2"/>
            </a:solidFill>
          </a:ln>
        </p:spPr>
        <p:txBody>
          <a:bodyPr wrap="square" anchor="ctr">
            <a:normAutofit/>
          </a:bodyPr>
          <a:lstStyle/>
          <a:p>
            <a:r>
              <a:rPr lang="en-US" dirty="0"/>
              <a:t>The output of </a:t>
            </a:r>
            <a:r>
              <a:rPr lang="en-US" dirty="0" err="1">
                <a:solidFill>
                  <a:srgbClr val="FF0000"/>
                </a:solidFill>
              </a:rPr>
              <a:t>pwd</a:t>
            </a:r>
            <a:r>
              <a:rPr lang="en-US" dirty="0"/>
              <a:t> (path to working directory) in this </a:t>
            </a:r>
            <a:r>
              <a:rPr lang="en-US" dirty="0" err="1"/>
              <a:t>Dockerfile</a:t>
            </a:r>
            <a:r>
              <a:rPr lang="en-US" dirty="0"/>
              <a:t> will be </a:t>
            </a:r>
            <a:r>
              <a:rPr lang="en-US" dirty="0">
                <a:solidFill>
                  <a:srgbClr val="FF0000"/>
                </a:solidFill>
              </a:rPr>
              <a:t>/a/b/c</a:t>
            </a:r>
          </a:p>
        </p:txBody>
      </p:sp>
      <p:sp>
        <p:nvSpPr>
          <p:cNvPr id="15" name="TextBox 14">
            <a:extLst>
              <a:ext uri="{FF2B5EF4-FFF2-40B4-BE49-F238E27FC236}">
                <a16:creationId xmlns:a16="http://schemas.microsoft.com/office/drawing/2014/main" id="{6B221374-BD48-4268-A9B2-44D6D8FFB905}"/>
              </a:ext>
            </a:extLst>
          </p:cNvPr>
          <p:cNvSpPr txBox="1"/>
          <p:nvPr/>
        </p:nvSpPr>
        <p:spPr>
          <a:xfrm>
            <a:off x="8112113" y="5876078"/>
            <a:ext cx="2522757" cy="461665"/>
          </a:xfrm>
          <a:prstGeom prst="rect">
            <a:avLst/>
          </a:prstGeom>
          <a:solidFill>
            <a:schemeClr val="bg1"/>
          </a:solidFill>
          <a:ln w="25400">
            <a:solidFill>
              <a:schemeClr val="accent2"/>
            </a:solidFill>
          </a:ln>
        </p:spPr>
        <p:txBody>
          <a:bodyPr wrap="square" anchor="ctr">
            <a:spAutoFit/>
          </a:bodyPr>
          <a:lstStyle/>
          <a:p>
            <a:r>
              <a:rPr lang="en-US" sz="1200" dirty="0"/>
              <a:t>The output of </a:t>
            </a:r>
            <a:r>
              <a:rPr lang="en-US" sz="1200" dirty="0" err="1">
                <a:solidFill>
                  <a:srgbClr val="FF0000"/>
                </a:solidFill>
              </a:rPr>
              <a:t>pwd</a:t>
            </a:r>
            <a:r>
              <a:rPr lang="en-US" sz="1200" dirty="0"/>
              <a:t> will be </a:t>
            </a:r>
            <a:r>
              <a:rPr lang="en-US" sz="1200" dirty="0">
                <a:solidFill>
                  <a:srgbClr val="FF0000"/>
                </a:solidFill>
              </a:rPr>
              <a:t>/path/$DIRNAME</a:t>
            </a:r>
          </a:p>
        </p:txBody>
      </p:sp>
    </p:spTree>
    <p:extLst>
      <p:ext uri="{BB962C8B-B14F-4D97-AF65-F5344CB8AC3E}">
        <p14:creationId xmlns:p14="http://schemas.microsoft.com/office/powerpoint/2010/main" val="83616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95A-EF63-4FC7-8844-6512F52E58F6}"/>
              </a:ext>
            </a:extLst>
          </p:cNvPr>
          <p:cNvSpPr>
            <a:spLocks noGrp="1"/>
          </p:cNvSpPr>
          <p:nvPr>
            <p:ph type="title"/>
          </p:nvPr>
        </p:nvSpPr>
        <p:spPr/>
        <p:txBody>
          <a:bodyPr>
            <a:normAutofit/>
          </a:bodyPr>
          <a:lstStyle/>
          <a:p>
            <a:r>
              <a:rPr lang="en-US" dirty="0" err="1">
                <a:solidFill>
                  <a:schemeClr val="tx1"/>
                </a:solidFill>
              </a:rPr>
              <a:t>Dockerfile</a:t>
            </a:r>
            <a:r>
              <a:rPr lang="en-US" dirty="0">
                <a:solidFill>
                  <a:schemeClr val="tx1"/>
                </a:solidFill>
              </a:rPr>
              <a:t> commands – RUN</a:t>
            </a:r>
            <a:br>
              <a:rPr lang="en-US" dirty="0">
                <a:solidFill>
                  <a:schemeClr val="tx1"/>
                </a:solidFill>
              </a:rPr>
            </a:br>
            <a:r>
              <a:rPr lang="en-US" sz="1400" dirty="0">
                <a:hlinkClick r:id="rId2"/>
              </a:rPr>
              <a:t>https://docs.docker.com/engine/reference/builder/#run</a:t>
            </a:r>
            <a:endParaRPr lang="en-US" dirty="0"/>
          </a:p>
        </p:txBody>
      </p:sp>
      <p:sp>
        <p:nvSpPr>
          <p:cNvPr id="3" name="Content Placeholder 2">
            <a:extLst>
              <a:ext uri="{FF2B5EF4-FFF2-40B4-BE49-F238E27FC236}">
                <a16:creationId xmlns:a16="http://schemas.microsoft.com/office/drawing/2014/main" id="{7472D3C6-67A7-4603-82F8-0738915892BE}"/>
              </a:ext>
            </a:extLst>
          </p:cNvPr>
          <p:cNvSpPr>
            <a:spLocks noGrp="1"/>
          </p:cNvSpPr>
          <p:nvPr>
            <p:ph idx="1"/>
          </p:nvPr>
        </p:nvSpPr>
        <p:spPr>
          <a:xfrm>
            <a:off x="1097280" y="1905000"/>
            <a:ext cx="5801061" cy="4495799"/>
          </a:xfrm>
        </p:spPr>
        <p:txBody>
          <a:bodyPr anchor="ctr">
            <a:normAutofit fontScale="92500"/>
          </a:bodyPr>
          <a:lstStyle/>
          <a:p>
            <a:r>
              <a:rPr lang="en-US" dirty="0">
                <a:solidFill>
                  <a:srgbClr val="FF0000"/>
                </a:solidFill>
              </a:rPr>
              <a:t>RUN</a:t>
            </a:r>
            <a:r>
              <a:rPr lang="en-US" dirty="0"/>
              <a:t> </a:t>
            </a:r>
            <a:r>
              <a:rPr lang="en-US" dirty="0">
                <a:solidFill>
                  <a:schemeClr val="tx1"/>
                </a:solidFill>
              </a:rPr>
              <a:t>has 2 forms:</a:t>
            </a:r>
          </a:p>
          <a:p>
            <a:pPr lvl="1">
              <a:buFont typeface="Arial" panose="020B0604020202020204" pitchFamily="34" charset="0"/>
              <a:buChar char="•"/>
            </a:pPr>
            <a:r>
              <a:rPr lang="en-US" dirty="0">
                <a:solidFill>
                  <a:srgbClr val="FF0000"/>
                </a:solidFill>
              </a:rPr>
              <a:t>RUN &lt;command&gt; </a:t>
            </a:r>
            <a:r>
              <a:rPr lang="en-US" dirty="0">
                <a:solidFill>
                  <a:schemeClr val="tx1"/>
                </a:solidFill>
              </a:rPr>
              <a:t>(shell form, the command is run in a shell)</a:t>
            </a:r>
          </a:p>
          <a:p>
            <a:pPr lvl="1">
              <a:buFont typeface="Arial" panose="020B0604020202020204" pitchFamily="34" charset="0"/>
              <a:buChar char="•"/>
            </a:pPr>
            <a:r>
              <a:rPr lang="en-US" dirty="0">
                <a:solidFill>
                  <a:srgbClr val="FF0000"/>
                </a:solidFill>
              </a:rPr>
              <a:t>RUN ["executable", "param1", "param2"] </a:t>
            </a:r>
            <a:r>
              <a:rPr lang="en-US" dirty="0">
                <a:solidFill>
                  <a:schemeClr val="tx1"/>
                </a:solidFill>
              </a:rPr>
              <a:t>(</a:t>
            </a:r>
            <a:r>
              <a:rPr lang="en-US" b="1" i="1" dirty="0">
                <a:solidFill>
                  <a:schemeClr val="tx1"/>
                </a:solidFill>
              </a:rPr>
              <a:t>exec</a:t>
            </a:r>
            <a:r>
              <a:rPr lang="en-US" dirty="0">
                <a:solidFill>
                  <a:schemeClr val="tx1"/>
                </a:solidFill>
              </a:rPr>
              <a:t> form)</a:t>
            </a:r>
          </a:p>
          <a:p>
            <a:r>
              <a:rPr lang="en-US" dirty="0">
                <a:solidFill>
                  <a:srgbClr val="FF0000"/>
                </a:solidFill>
              </a:rPr>
              <a:t>RUN</a:t>
            </a:r>
            <a:r>
              <a:rPr lang="en-US" dirty="0"/>
              <a:t> </a:t>
            </a:r>
            <a:r>
              <a:rPr lang="en-US" dirty="0">
                <a:solidFill>
                  <a:schemeClr val="tx1"/>
                </a:solidFill>
              </a:rPr>
              <a:t>will execute commands in a new layer on top of the current image and then commit the results. The resulting committed image will be used for the next </a:t>
            </a:r>
            <a:r>
              <a:rPr lang="en-US" b="1" i="1" dirty="0" err="1">
                <a:solidFill>
                  <a:schemeClr val="tx1"/>
                </a:solidFill>
              </a:rPr>
              <a:t>Dockerfile</a:t>
            </a:r>
            <a:r>
              <a:rPr lang="en-US" b="1" i="1" dirty="0">
                <a:solidFill>
                  <a:schemeClr val="tx1"/>
                </a:solidFill>
              </a:rPr>
              <a:t> </a:t>
            </a:r>
            <a:r>
              <a:rPr lang="en-US" dirty="0">
                <a:solidFill>
                  <a:schemeClr val="tx1"/>
                </a:solidFill>
              </a:rPr>
              <a:t>step.</a:t>
            </a:r>
          </a:p>
          <a:p>
            <a:r>
              <a:rPr lang="en-US" dirty="0">
                <a:solidFill>
                  <a:schemeClr val="tx1"/>
                </a:solidFill>
              </a:rPr>
              <a:t>Layering </a:t>
            </a:r>
            <a:r>
              <a:rPr lang="en-US" dirty="0">
                <a:solidFill>
                  <a:srgbClr val="FF0000"/>
                </a:solidFill>
              </a:rPr>
              <a:t>RUN</a:t>
            </a:r>
            <a:r>
              <a:rPr lang="en-US" dirty="0"/>
              <a:t> </a:t>
            </a:r>
            <a:r>
              <a:rPr lang="en-US" dirty="0">
                <a:solidFill>
                  <a:schemeClr val="tx1"/>
                </a:solidFill>
              </a:rPr>
              <a:t>instructions and generating commits conforms to the core concepts of </a:t>
            </a:r>
            <a:r>
              <a:rPr lang="en-US" b="1" i="1" dirty="0">
                <a:solidFill>
                  <a:schemeClr val="tx1"/>
                </a:solidFill>
              </a:rPr>
              <a:t>Docker</a:t>
            </a:r>
            <a:r>
              <a:rPr lang="en-US" dirty="0">
                <a:solidFill>
                  <a:schemeClr val="tx1"/>
                </a:solidFill>
              </a:rPr>
              <a:t> where containers can be created from any point in an image’s history.</a:t>
            </a:r>
          </a:p>
          <a:p>
            <a:r>
              <a:rPr lang="en-US" dirty="0">
                <a:solidFill>
                  <a:srgbClr val="FF0000"/>
                </a:solidFill>
              </a:rPr>
              <a:t>‘exec’</a:t>
            </a:r>
            <a:r>
              <a:rPr lang="en-US" dirty="0"/>
              <a:t> </a:t>
            </a:r>
            <a:r>
              <a:rPr lang="en-US" dirty="0">
                <a:solidFill>
                  <a:schemeClr val="tx1"/>
                </a:solidFill>
              </a:rPr>
              <a:t>form syntax makes it possible to</a:t>
            </a:r>
            <a:r>
              <a:rPr lang="en-US" dirty="0"/>
              <a:t> </a:t>
            </a:r>
            <a:r>
              <a:rPr lang="en-US" dirty="0">
                <a:solidFill>
                  <a:srgbClr val="FF0000"/>
                </a:solidFill>
              </a:rPr>
              <a:t>RUN</a:t>
            </a:r>
            <a:r>
              <a:rPr lang="en-US" dirty="0"/>
              <a:t> </a:t>
            </a:r>
            <a:r>
              <a:rPr lang="en-US" dirty="0">
                <a:solidFill>
                  <a:schemeClr val="tx1"/>
                </a:solidFill>
              </a:rPr>
              <a:t>commands using a </a:t>
            </a:r>
            <a:r>
              <a:rPr lang="en-US" b="1" i="1" dirty="0">
                <a:solidFill>
                  <a:schemeClr val="tx1"/>
                </a:solidFill>
              </a:rPr>
              <a:t>base image </a:t>
            </a:r>
            <a:r>
              <a:rPr lang="en-US" dirty="0">
                <a:solidFill>
                  <a:schemeClr val="tx1"/>
                </a:solidFill>
              </a:rPr>
              <a:t>that does not contain the specified shell executable.</a:t>
            </a:r>
          </a:p>
        </p:txBody>
      </p:sp>
      <p:pic>
        <p:nvPicPr>
          <p:cNvPr id="6" name="Picture 5">
            <a:extLst>
              <a:ext uri="{FF2B5EF4-FFF2-40B4-BE49-F238E27FC236}">
                <a16:creationId xmlns:a16="http://schemas.microsoft.com/office/drawing/2014/main" id="{6195B68B-D9C2-473A-9AF7-5D41C1520F52}"/>
              </a:ext>
            </a:extLst>
          </p:cNvPr>
          <p:cNvPicPr>
            <a:picLocks noChangeAspect="1"/>
          </p:cNvPicPr>
          <p:nvPr/>
        </p:nvPicPr>
        <p:blipFill>
          <a:blip r:embed="rId3"/>
          <a:stretch>
            <a:fillRect/>
          </a:stretch>
        </p:blipFill>
        <p:spPr>
          <a:xfrm>
            <a:off x="6898341" y="2804980"/>
            <a:ext cx="4657298" cy="414221"/>
          </a:xfrm>
          <a:prstGeom prst="rect">
            <a:avLst/>
          </a:prstGeom>
          <a:ln w="25400">
            <a:solidFill>
              <a:schemeClr val="accent2"/>
            </a:solidFill>
          </a:ln>
        </p:spPr>
      </p:pic>
      <p:pic>
        <p:nvPicPr>
          <p:cNvPr id="8" name="Picture 7">
            <a:extLst>
              <a:ext uri="{FF2B5EF4-FFF2-40B4-BE49-F238E27FC236}">
                <a16:creationId xmlns:a16="http://schemas.microsoft.com/office/drawing/2014/main" id="{769F15EE-F97F-4C0C-89C7-DCDE168D0456}"/>
              </a:ext>
            </a:extLst>
          </p:cNvPr>
          <p:cNvPicPr>
            <a:picLocks noChangeAspect="1"/>
          </p:cNvPicPr>
          <p:nvPr/>
        </p:nvPicPr>
        <p:blipFill>
          <a:blip r:embed="rId4"/>
          <a:stretch>
            <a:fillRect/>
          </a:stretch>
        </p:blipFill>
        <p:spPr>
          <a:xfrm>
            <a:off x="6898341" y="4026088"/>
            <a:ext cx="3970363" cy="521465"/>
          </a:xfrm>
          <a:prstGeom prst="rect">
            <a:avLst/>
          </a:prstGeom>
          <a:ln w="25400">
            <a:solidFill>
              <a:schemeClr val="accent2"/>
            </a:solidFill>
          </a:ln>
        </p:spPr>
      </p:pic>
      <p:sp>
        <p:nvSpPr>
          <p:cNvPr id="10" name="TextBox 9">
            <a:extLst>
              <a:ext uri="{FF2B5EF4-FFF2-40B4-BE49-F238E27FC236}">
                <a16:creationId xmlns:a16="http://schemas.microsoft.com/office/drawing/2014/main" id="{B5A4A696-5C8F-4E5B-A7E6-253520F0EA46}"/>
              </a:ext>
            </a:extLst>
          </p:cNvPr>
          <p:cNvSpPr txBox="1"/>
          <p:nvPr/>
        </p:nvSpPr>
        <p:spPr>
          <a:xfrm>
            <a:off x="8763876" y="4488246"/>
            <a:ext cx="2175933" cy="369332"/>
          </a:xfrm>
          <a:prstGeom prst="rect">
            <a:avLst/>
          </a:prstGeom>
          <a:noFill/>
        </p:spPr>
        <p:txBody>
          <a:bodyPr wrap="square">
            <a:spAutoFit/>
          </a:bodyPr>
          <a:lstStyle/>
          <a:p>
            <a:pPr algn="r"/>
            <a:r>
              <a:rPr lang="en-US" dirty="0"/>
              <a:t>Exec form syntax</a:t>
            </a:r>
          </a:p>
        </p:txBody>
      </p:sp>
    </p:spTree>
    <p:extLst>
      <p:ext uri="{BB962C8B-B14F-4D97-AF65-F5344CB8AC3E}">
        <p14:creationId xmlns:p14="http://schemas.microsoft.com/office/powerpoint/2010/main" val="414919821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2806</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Franklin Gothic Book</vt:lpstr>
      <vt:lpstr>1_RetrospectVTI</vt:lpstr>
      <vt:lpstr>Dockerfile</vt:lpstr>
      <vt:lpstr>Docker builds images by reading instructions in a Dockerfile. A Dockerfile is a text document that contains all the actions needed to assemble an image.</vt:lpstr>
      <vt:lpstr>Dockerfile https://docs.docker.com/engine/reference/builder/ https://docs.docker.com/develop/develop-images/dockerfile_best-practices/</vt:lpstr>
      <vt:lpstr>Dockerfile Format https://docs.docker.com/engine/reference/builder/#format https://docs.docker.com/engine/reference/builder/#official-releases</vt:lpstr>
      <vt:lpstr>Docker Multi-stage Build https://docs.docker.com/build/building/multi-stage</vt:lpstr>
      <vt:lpstr>ENV(ironment) variables https://docs.docker.com/engine/reference/builder/#environment-replacement</vt:lpstr>
      <vt:lpstr>Dockerfile commands – FROM https://docs.docker.com/engine/reference/builder/#from</vt:lpstr>
      <vt:lpstr>Dockerfile commands – WORKDIR https://docs.docker.com/engine/reference/builder/#workdir</vt:lpstr>
      <vt:lpstr>Dockerfile commands – RUN https://docs.docker.com/engine/reference/builder/#run</vt:lpstr>
      <vt:lpstr>Dockerfile commands – COPY https://docs.docker.com/engine/reference/builder/#copy</vt:lpstr>
      <vt:lpstr>Dockerfile commands – EXPOSE https://docs.docker.com/engine/reference/builder/#expose</vt:lpstr>
      <vt:lpstr>Dockerfile commands – CMD https://docs.docker.com/engine/reference/builder/#cmd</vt:lpstr>
      <vt:lpstr>Dockerfile commands – ENTRYPOINT (1/2) https://docs.docker.com/engine/reference/builder/#entrypoint</vt:lpstr>
      <vt:lpstr>Dockerfile commands – ENTRYPOINT(2/2) https://docs.docker.com/engine/reference/builder/#exec-form-entrypoint-example</vt:lpstr>
      <vt:lpstr>Dockerfile commands – LABEL https://docs.docker.com/engine/reference/builder/#label</vt:lpstr>
      <vt:lpstr>Dockerfile commands – ADD https://docs.docker.com/engine/reference/builder/#add</vt:lpstr>
      <vt:lpstr>Dockerfile commands – VOLUME https://docs.docker.com/engine/reference/builder/#volume</vt:lpstr>
      <vt:lpstr>Dockerfile commands – USER https://docs.docker.com/engine/reference/builder/#user</vt:lpstr>
      <vt:lpstr>.dockerignore file https://docs.docker.com/engine/reference/builder/#dockerignore-file</vt:lpstr>
      <vt:lpstr>Docker build https://docs.docker.com/engine/reference/builder/#usage</vt:lpstr>
      <vt:lpstr>Sample ASP.NET Core App with SQL Server – Step-by-Step</vt:lpstr>
      <vt:lpstr>https://docs.microsoft.com/en-us/dotnet/core/docker/build-container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2020-03-31T01:53:46Z</dcterms:created>
  <dcterms:modified xsi:type="dcterms:W3CDTF">2023-06-05T17:58:41Z</dcterms:modified>
</cp:coreProperties>
</file>