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8" r:id="rId5"/>
    <p:sldId id="263" r:id="rId6"/>
    <p:sldId id="281" r:id="rId7"/>
    <p:sldId id="269" r:id="rId8"/>
    <p:sldId id="264" r:id="rId9"/>
    <p:sldId id="266" r:id="rId10"/>
    <p:sldId id="270" r:id="rId11"/>
    <p:sldId id="271" r:id="rId12"/>
    <p:sldId id="275" r:id="rId13"/>
    <p:sldId id="276" r:id="rId14"/>
    <p:sldId id="278" r:id="rId15"/>
    <p:sldId id="27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37BD1-991C-41A5-AB05-D2F420EA7A6D}" v="48" dt="2020-07-31T17:22:0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ub.docker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docker-overview/#docker-architect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rm/" TargetMode="External"/><Relationship Id="rId3" Type="http://schemas.openxmlformats.org/officeDocument/2006/relationships/hyperlink" Target="https://docs.docker.com/engine/reference/commandline/stop/" TargetMode="External"/><Relationship Id="rId7" Type="http://schemas.openxmlformats.org/officeDocument/2006/relationships/hyperlink" Target="https://docs.docker.com/engine/reference/commandline/build/" TargetMode="External"/><Relationship Id="rId2" Type="http://schemas.openxmlformats.org/officeDocument/2006/relationships/hyperlink" Target="https://docs.docker.com/engine/reference/commandline/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commandline/run/" TargetMode="External"/><Relationship Id="rId11" Type="http://schemas.openxmlformats.org/officeDocument/2006/relationships/hyperlink" Target="https://docs.docker.com/engine/reference/commandline/attach/" TargetMode="External"/><Relationship Id="rId5" Type="http://schemas.openxmlformats.org/officeDocument/2006/relationships/hyperlink" Target="https://docs.docker.com/engine/reference/commandline/image/" TargetMode="External"/><Relationship Id="rId10" Type="http://schemas.openxmlformats.org/officeDocument/2006/relationships/hyperlink" Target="https://docs.docker.com/engine/reference/commandline/create/" TargetMode="External"/><Relationship Id="rId4" Type="http://schemas.openxmlformats.org/officeDocument/2006/relationships/hyperlink" Target="https://docs.docker.com/engine/reference/commandline/container/" TargetMode="External"/><Relationship Id="rId9" Type="http://schemas.openxmlformats.org/officeDocument/2006/relationships/hyperlink" Target="https://docs.docker.com/engine/reference/commandline/push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part2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ining.play-with-docker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play-with-docker.com/beginner-linux/#Task_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docker-overview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docker-overview/#what-can-i-use-docker-f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docker-overview/#what-can-i-use-docker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mac/install/" TargetMode="External"/><Relationship Id="rId2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docker-overview/#docker-architectu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engine/docker-overview/#docker-engi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engine/docker-overview/#docker-eng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639097"/>
            <a:ext cx="6902246" cy="368601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Docker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C42EC-0A9D-4C8F-81FA-08D27E79D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91"/>
          <a:stretch/>
        </p:blipFill>
        <p:spPr>
          <a:xfrm>
            <a:off x="973021" y="3637544"/>
            <a:ext cx="10280938" cy="3085562"/>
          </a:xfrm>
          <a:prstGeom prst="rect">
            <a:avLst/>
          </a:prstGeom>
          <a:noFill/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C22E0-867D-41D5-BE79-3E7B3AAE8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07882"/>
              </p:ext>
            </p:extLst>
          </p:nvPr>
        </p:nvGraphicFramePr>
        <p:xfrm>
          <a:off x="342168" y="376967"/>
          <a:ext cx="1154264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623">
                  <a:extLst>
                    <a:ext uri="{9D8B030D-6E8A-4147-A177-3AD203B41FA5}">
                      <a16:colId xmlns:a16="http://schemas.microsoft.com/office/drawing/2014/main" val="2431737888"/>
                    </a:ext>
                  </a:extLst>
                </a:gridCol>
                <a:gridCol w="3067291">
                  <a:extLst>
                    <a:ext uri="{9D8B030D-6E8A-4147-A177-3AD203B41FA5}">
                      <a16:colId xmlns:a16="http://schemas.microsoft.com/office/drawing/2014/main" val="2365060612"/>
                    </a:ext>
                  </a:extLst>
                </a:gridCol>
                <a:gridCol w="4426730">
                  <a:extLst>
                    <a:ext uri="{9D8B030D-6E8A-4147-A177-3AD203B41FA5}">
                      <a16:colId xmlns:a16="http://schemas.microsoft.com/office/drawing/2014/main" val="302118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Docker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Docker daemon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Docker registries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3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Docker client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 the primary way that most Docker users interact with Docker. With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docker run</a:t>
                      </a:r>
                      <a:r>
                        <a:rPr lang="en-US" sz="2000" dirty="0"/>
                        <a:t>, the client sends commands to </a:t>
                      </a:r>
                      <a:r>
                        <a:rPr lang="en-US" sz="2000" b="1" i="1" dirty="0" err="1"/>
                        <a:t>dockerd</a:t>
                      </a:r>
                      <a:r>
                        <a:rPr lang="en-US" sz="2000" dirty="0"/>
                        <a:t>, which carries them out.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docker</a:t>
                      </a:r>
                      <a:r>
                        <a:rPr lang="en-US" sz="2000" dirty="0"/>
                        <a:t> specifies the </a:t>
                      </a:r>
                      <a:r>
                        <a:rPr lang="en-US" sz="2000" b="1" i="1" dirty="0"/>
                        <a:t>Docker API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</a:t>
                      </a:r>
                      <a:r>
                        <a:rPr lang="en-US" sz="2000" b="1" i="1" dirty="0"/>
                        <a:t>Docker daemon 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</a:rPr>
                        <a:t>dockerd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2000" dirty="0"/>
                        <a:t> listens for </a:t>
                      </a:r>
                      <a:r>
                        <a:rPr lang="en-US" sz="2000" b="1" i="1" dirty="0"/>
                        <a:t>Docker API</a:t>
                      </a:r>
                      <a:r>
                        <a:rPr lang="en-US" sz="2000" dirty="0"/>
                        <a:t> requests and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manages 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Docker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objects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such as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images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 networks,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containers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volumes</a:t>
                      </a:r>
                      <a:r>
                        <a:rPr lang="en-US" sz="2000" dirty="0"/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</a:t>
                      </a:r>
                      <a:r>
                        <a:rPr lang="en-US" sz="2000" b="1" dirty="0"/>
                        <a:t>Docker registry</a:t>
                      </a:r>
                      <a:r>
                        <a:rPr lang="en-US" sz="2000" dirty="0"/>
                        <a:t> stores </a:t>
                      </a:r>
                      <a:r>
                        <a:rPr lang="en-US" sz="2000" b="1" dirty="0"/>
                        <a:t>Docker images</a:t>
                      </a:r>
                      <a:r>
                        <a:rPr lang="en-US" sz="2000" dirty="0"/>
                        <a:t>.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hub.docker.com </a:t>
                      </a:r>
                      <a:r>
                        <a:rPr lang="en-US" sz="2000" dirty="0"/>
                        <a:t>is a public registry. With the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docker pull </a:t>
                      </a:r>
                      <a:r>
                        <a:rPr lang="en-US" sz="2000" dirty="0"/>
                        <a:t>or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docker run</a:t>
                      </a:r>
                      <a:r>
                        <a:rPr lang="en-US" sz="2000" dirty="0"/>
                        <a:t> commands, images can be pulled from a DockerHub registry. When you use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docker push</a:t>
                      </a:r>
                      <a:r>
                        <a:rPr lang="en-US" sz="2000" dirty="0"/>
                        <a:t>, an </a:t>
                      </a:r>
                      <a:r>
                        <a:rPr lang="en-US" sz="2000" b="1" dirty="0"/>
                        <a:t>image</a:t>
                      </a:r>
                      <a:r>
                        <a:rPr lang="en-US" sz="2000" dirty="0"/>
                        <a:t> is pushed to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configured registry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3637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39247F-3AC6-4F15-9FDD-700264E952F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2491" y="3059207"/>
            <a:ext cx="220737" cy="586788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BF852-9027-4C48-BEDD-1A6B3D0448F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31095" y="3059207"/>
            <a:ext cx="1" cy="58678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2F40F-25FF-4F93-88BA-E8C321C8E5A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871338" y="3062592"/>
            <a:ext cx="0" cy="574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9DF76C-7C20-446A-8D86-BF7859770D4A}"/>
              </a:ext>
            </a:extLst>
          </p:cNvPr>
          <p:cNvSpPr/>
          <p:nvPr/>
        </p:nvSpPr>
        <p:spPr>
          <a:xfrm>
            <a:off x="1007507" y="3645995"/>
            <a:ext cx="2591442" cy="3109546"/>
          </a:xfrm>
          <a:prstGeom prst="roundRect">
            <a:avLst>
              <a:gd name="adj" fmla="val 1427"/>
            </a:avLst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213905-816D-4941-9FDB-F1572BAA5A0E}"/>
              </a:ext>
            </a:extLst>
          </p:cNvPr>
          <p:cNvSpPr/>
          <p:nvPr/>
        </p:nvSpPr>
        <p:spPr>
          <a:xfrm>
            <a:off x="3654996" y="3645995"/>
            <a:ext cx="4752199" cy="3121637"/>
          </a:xfrm>
          <a:prstGeom prst="roundRect">
            <a:avLst>
              <a:gd name="adj" fmla="val 1537"/>
            </a:avLst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44A555-1B47-467D-A0E0-8D59796484CC}"/>
              </a:ext>
            </a:extLst>
          </p:cNvPr>
          <p:cNvSpPr/>
          <p:nvPr/>
        </p:nvSpPr>
        <p:spPr>
          <a:xfrm>
            <a:off x="8474023" y="3637289"/>
            <a:ext cx="2794630" cy="3121637"/>
          </a:xfrm>
          <a:prstGeom prst="roundRect">
            <a:avLst>
              <a:gd name="adj" fmla="val 221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3F7D2-F23A-463D-B310-F3841005F2B8}"/>
              </a:ext>
            </a:extLst>
          </p:cNvPr>
          <p:cNvSpPr txBox="1"/>
          <p:nvPr/>
        </p:nvSpPr>
        <p:spPr>
          <a:xfrm rot="16200000">
            <a:off x="2939371" y="4477857"/>
            <a:ext cx="145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Docker API</a:t>
            </a:r>
          </a:p>
        </p:txBody>
      </p:sp>
    </p:spTree>
    <p:extLst>
      <p:ext uri="{BB962C8B-B14F-4D97-AF65-F5344CB8AC3E}">
        <p14:creationId xmlns:p14="http://schemas.microsoft.com/office/powerpoint/2010/main" val="333467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F47F70E-E5C8-4D34-A9FA-B4AD7DF8B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1" t="3670" r="28492" b="22903"/>
          <a:stretch/>
        </p:blipFill>
        <p:spPr>
          <a:xfrm>
            <a:off x="4104982" y="2197470"/>
            <a:ext cx="3425482" cy="31887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BC158-1E2D-491A-8349-AEC644CF9C21}"/>
              </a:ext>
            </a:extLst>
          </p:cNvPr>
          <p:cNvSpPr txBox="1"/>
          <p:nvPr/>
        </p:nvSpPr>
        <p:spPr>
          <a:xfrm>
            <a:off x="7699790" y="1663740"/>
            <a:ext cx="3753537" cy="49442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i="1" dirty="0">
                <a:hlinkClick r:id="rId2"/>
              </a:rPr>
              <a:t>image</a:t>
            </a:r>
            <a:r>
              <a:rPr lang="en-US" dirty="0"/>
              <a:t> is a </a:t>
            </a:r>
            <a:r>
              <a:rPr lang="en-US" u="sng" dirty="0"/>
              <a:t>read-only</a:t>
            </a:r>
            <a:r>
              <a:rPr lang="en-US" dirty="0"/>
              <a:t> template with instructions for creating a </a:t>
            </a:r>
            <a:r>
              <a:rPr lang="en-US" b="1" i="1" dirty="0"/>
              <a:t>Docker container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image</a:t>
            </a:r>
            <a:r>
              <a:rPr lang="en-US" dirty="0"/>
              <a:t> often is based on another </a:t>
            </a:r>
            <a:r>
              <a:rPr lang="en-US" b="1" i="1" dirty="0"/>
              <a:t>image</a:t>
            </a:r>
            <a:r>
              <a:rPr lang="en-US" dirty="0"/>
              <a:t>. An </a:t>
            </a:r>
            <a:r>
              <a:rPr lang="en-US" b="1" i="1" dirty="0"/>
              <a:t>image</a:t>
            </a:r>
            <a:r>
              <a:rPr lang="en-US" dirty="0"/>
              <a:t> could be based on another </a:t>
            </a:r>
            <a:r>
              <a:rPr lang="en-US" b="1" i="1" dirty="0"/>
              <a:t>image</a:t>
            </a:r>
            <a:r>
              <a:rPr lang="en-US" dirty="0"/>
              <a:t>, then install a different web server, an application, and the configuration details needed to make the application run.</a:t>
            </a:r>
          </a:p>
          <a:p>
            <a:endParaRPr lang="en-US" dirty="0"/>
          </a:p>
          <a:p>
            <a:r>
              <a:rPr lang="en-US" dirty="0"/>
              <a:t>To build an </a:t>
            </a:r>
            <a:r>
              <a:rPr lang="en-US" b="1" i="1" dirty="0"/>
              <a:t>image</a:t>
            </a:r>
            <a:r>
              <a:rPr lang="en-US" dirty="0"/>
              <a:t>, create a </a:t>
            </a:r>
            <a:r>
              <a:rPr lang="en-US" b="1" i="1" dirty="0" err="1"/>
              <a:t>Dockerfile</a:t>
            </a:r>
            <a:r>
              <a:rPr lang="en-US" dirty="0"/>
              <a:t> which defines the steps to create an </a:t>
            </a:r>
            <a:r>
              <a:rPr lang="en-US" b="1" i="1" dirty="0"/>
              <a:t>image</a:t>
            </a:r>
            <a:r>
              <a:rPr lang="en-US" dirty="0"/>
              <a:t> and run it. </a:t>
            </a:r>
          </a:p>
          <a:p>
            <a:endParaRPr lang="en-US" dirty="0"/>
          </a:p>
          <a:p>
            <a:r>
              <a:rPr lang="en-US" dirty="0"/>
              <a:t>When you change a </a:t>
            </a:r>
            <a:r>
              <a:rPr lang="en-US" b="1" i="1" dirty="0" err="1"/>
              <a:t>Dockerfile</a:t>
            </a:r>
            <a:r>
              <a:rPr lang="en-US" dirty="0"/>
              <a:t> and rebuild the </a:t>
            </a:r>
            <a:r>
              <a:rPr lang="en-US" b="1" i="1" dirty="0"/>
              <a:t>image</a:t>
            </a:r>
            <a:r>
              <a:rPr lang="en-US" dirty="0"/>
              <a:t>, only those layers which have changed are rebuilt.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14919-19C6-4D56-811D-2CF2136346A8}"/>
              </a:ext>
            </a:extLst>
          </p:cNvPr>
          <p:cNvSpPr/>
          <p:nvPr/>
        </p:nvSpPr>
        <p:spPr>
          <a:xfrm>
            <a:off x="643812" y="1663740"/>
            <a:ext cx="3291844" cy="494426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hlinkClick r:id="rId2"/>
              </a:rPr>
              <a:t>container</a:t>
            </a:r>
            <a:r>
              <a:rPr lang="en-US" dirty="0"/>
              <a:t> is a runnable instance of an </a:t>
            </a:r>
            <a:r>
              <a:rPr lang="en-US" b="1" i="1" dirty="0"/>
              <a:t>image</a:t>
            </a:r>
            <a:r>
              <a:rPr lang="en-US" dirty="0"/>
              <a:t>. You can create, start, stop, move, or delete a </a:t>
            </a:r>
            <a:r>
              <a:rPr lang="en-US" b="1" i="1" dirty="0"/>
              <a:t>Container</a:t>
            </a:r>
            <a:r>
              <a:rPr lang="en-US" dirty="0"/>
              <a:t> using the </a:t>
            </a:r>
            <a:r>
              <a:rPr lang="en-US" b="1" i="1" dirty="0"/>
              <a:t>Docker API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/>
              <a:t>Container</a:t>
            </a:r>
            <a:r>
              <a:rPr lang="en-US" dirty="0"/>
              <a:t> is defined by an </a:t>
            </a:r>
            <a:r>
              <a:rPr lang="en-US" b="1" i="1" dirty="0"/>
              <a:t>image</a:t>
            </a:r>
            <a:r>
              <a:rPr lang="en-US" dirty="0"/>
              <a:t> as well as any configuration options you provide to it when you create or start it. </a:t>
            </a:r>
          </a:p>
          <a:p>
            <a:endParaRPr lang="en-US" dirty="0"/>
          </a:p>
          <a:p>
            <a:r>
              <a:rPr lang="en-US" dirty="0"/>
              <a:t>You can connect a </a:t>
            </a:r>
            <a:r>
              <a:rPr lang="en-US" b="1" i="1" dirty="0"/>
              <a:t>Container</a:t>
            </a:r>
            <a:r>
              <a:rPr lang="en-US" dirty="0"/>
              <a:t> to one or more networks, attach storage to it, or even create a new </a:t>
            </a:r>
            <a:r>
              <a:rPr lang="en-US" b="1" i="1" dirty="0"/>
              <a:t>image</a:t>
            </a:r>
            <a:r>
              <a:rPr lang="en-US" dirty="0"/>
              <a:t> based on its current state.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BDD1A5-76FB-48FF-8E40-F88CB8C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0"/>
            <a:ext cx="11153114" cy="1591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Image and Docker Container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https://docs.docker.com/engine/docker-overview/#docker-architecture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C866-D7E3-4999-A239-ECC13851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988786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Image and Docker Container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https://www.docker.com/resources/what-container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https://docs.docker.com/get-started/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69B2-FE99-445F-984A-3A0D9619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995" y="1901371"/>
            <a:ext cx="5143897" cy="445588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Docker Image</a:t>
            </a:r>
            <a:r>
              <a:rPr lang="en-US" sz="1800" dirty="0">
                <a:solidFill>
                  <a:schemeClr val="tx1"/>
                </a:solidFill>
              </a:rPr>
              <a:t> is a standalone executable package that includes everything needed to run an application: code, runtime, system tools and libraries, and settings.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Docker Container</a:t>
            </a:r>
            <a:r>
              <a:rPr lang="en-US" sz="1800" dirty="0">
                <a:solidFill>
                  <a:schemeClr val="tx1"/>
                </a:solidFill>
              </a:rPr>
              <a:t> is created from a </a:t>
            </a:r>
            <a:r>
              <a:rPr lang="en-US" sz="1800" b="1" i="1" dirty="0">
                <a:solidFill>
                  <a:schemeClr val="tx1"/>
                </a:solidFill>
              </a:rPr>
              <a:t>Docker Image </a:t>
            </a:r>
            <a:r>
              <a:rPr lang="en-US" sz="1800" dirty="0">
                <a:solidFill>
                  <a:schemeClr val="tx1"/>
                </a:solidFill>
              </a:rPr>
              <a:t>when you use </a:t>
            </a:r>
            <a:r>
              <a:rPr lang="en-US" sz="1800" dirty="0">
                <a:solidFill>
                  <a:srgbClr val="FF0000"/>
                </a:solidFill>
              </a:rPr>
              <a:t>docker run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imageName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>
                <a:solidFill>
                  <a:schemeClr val="tx1"/>
                </a:solidFill>
              </a:rPr>
              <a:t>command. </a:t>
            </a:r>
            <a:r>
              <a:rPr lang="en-US" sz="1800" b="1" i="1" dirty="0">
                <a:solidFill>
                  <a:schemeClr val="tx1"/>
                </a:solidFill>
              </a:rPr>
              <a:t>Containers</a:t>
            </a:r>
            <a:r>
              <a:rPr lang="en-US" sz="1800" dirty="0">
                <a:solidFill>
                  <a:schemeClr val="tx1"/>
                </a:solidFill>
              </a:rPr>
              <a:t> run identically on Linux or PC machines.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Container</a:t>
            </a:r>
            <a:r>
              <a:rPr lang="en-US" sz="1800" dirty="0">
                <a:solidFill>
                  <a:schemeClr val="tx1"/>
                </a:solidFill>
              </a:rPr>
              <a:t> is a running application with encapsulation features applied to it to keep it isolated from the host.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Container </a:t>
            </a:r>
            <a:r>
              <a:rPr lang="en-US" sz="1800" dirty="0">
                <a:solidFill>
                  <a:schemeClr val="tx1"/>
                </a:solidFill>
              </a:rPr>
              <a:t>interacts with its own private filesystem.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C5716C4-192E-4A19-A850-748555C9B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t="10529" r="8969" b="9098"/>
          <a:stretch/>
        </p:blipFill>
        <p:spPr bwMode="auto">
          <a:xfrm>
            <a:off x="6403736" y="2224239"/>
            <a:ext cx="4677248" cy="3943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5825B805-A672-401A-880A-BFFA77494799}"/>
              </a:ext>
            </a:extLst>
          </p:cNvPr>
          <p:cNvSpPr/>
          <p:nvPr/>
        </p:nvSpPr>
        <p:spPr>
          <a:xfrm rot="5400000">
            <a:off x="8489285" y="458752"/>
            <a:ext cx="525760" cy="4551680"/>
          </a:xfrm>
          <a:prstGeom prst="leftBrace">
            <a:avLst>
              <a:gd name="adj1" fmla="val 45742"/>
              <a:gd name="adj2" fmla="val 50000"/>
            </a:avLst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6F3154-775E-2193-A805-7288E63CD039}"/>
              </a:ext>
            </a:extLst>
          </p:cNvPr>
          <p:cNvSpPr/>
          <p:nvPr/>
        </p:nvSpPr>
        <p:spPr>
          <a:xfrm>
            <a:off x="6632669" y="3340397"/>
            <a:ext cx="456586" cy="81870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2362D1-727A-252C-712B-B18DAF970D5C}"/>
              </a:ext>
            </a:extLst>
          </p:cNvPr>
          <p:cNvSpPr/>
          <p:nvPr/>
        </p:nvSpPr>
        <p:spPr>
          <a:xfrm>
            <a:off x="7384310" y="3340397"/>
            <a:ext cx="504800" cy="81870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CAC734-FC6E-B396-825D-681AABF2D993}"/>
              </a:ext>
            </a:extLst>
          </p:cNvPr>
          <p:cNvSpPr/>
          <p:nvPr/>
        </p:nvSpPr>
        <p:spPr>
          <a:xfrm>
            <a:off x="8178207" y="3340397"/>
            <a:ext cx="418214" cy="81870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43CFE7-68DC-E9FD-45DC-D94AB2D425A6}"/>
              </a:ext>
            </a:extLst>
          </p:cNvPr>
          <p:cNvSpPr/>
          <p:nvPr/>
        </p:nvSpPr>
        <p:spPr>
          <a:xfrm>
            <a:off x="8891476" y="3345714"/>
            <a:ext cx="526312" cy="81870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916CCF-1A73-528C-F9C8-B557E33A31DA}"/>
              </a:ext>
            </a:extLst>
          </p:cNvPr>
          <p:cNvSpPr/>
          <p:nvPr/>
        </p:nvSpPr>
        <p:spPr>
          <a:xfrm>
            <a:off x="9712842" y="3340398"/>
            <a:ext cx="418214" cy="81870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22DE8-15C3-92F9-B54C-86443B4DBF89}"/>
              </a:ext>
            </a:extLst>
          </p:cNvPr>
          <p:cNvSpPr/>
          <p:nvPr/>
        </p:nvSpPr>
        <p:spPr>
          <a:xfrm>
            <a:off x="10420154" y="3340399"/>
            <a:ext cx="473874" cy="81870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B978-3477-4CC7-ADCB-9B539DB3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021"/>
            <a:ext cx="10058400" cy="11108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List of Basic Docker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DC22A-2D3A-4B7E-B09A-B928615D1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2172"/>
              </p:ext>
            </p:extLst>
          </p:nvPr>
        </p:nvGraphicFramePr>
        <p:xfrm>
          <a:off x="1061744" y="1531222"/>
          <a:ext cx="1031842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068">
                  <a:extLst>
                    <a:ext uri="{9D8B030D-6E8A-4147-A177-3AD203B41FA5}">
                      <a16:colId xmlns:a16="http://schemas.microsoft.com/office/drawing/2014/main" val="693005584"/>
                    </a:ext>
                  </a:extLst>
                </a:gridCol>
                <a:gridCol w="5490360">
                  <a:extLst>
                    <a:ext uri="{9D8B030D-6E8A-4147-A177-3AD203B41FA5}">
                      <a16:colId xmlns:a16="http://schemas.microsoft.com/office/drawing/2014/main" val="284165101"/>
                    </a:ext>
                  </a:extLst>
                </a:gridCol>
              </a:tblGrid>
              <a:tr h="3369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52497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2"/>
                        </a:rPr>
                        <a:t>docker start &lt;</a:t>
                      </a:r>
                      <a:r>
                        <a:rPr lang="en-US" dirty="0" err="1">
                          <a:hlinkClick r:id="rId2"/>
                        </a:rPr>
                        <a:t>containername</a:t>
                      </a:r>
                      <a:r>
                        <a:rPr lang="en-US" dirty="0">
                          <a:hlinkClick r:id="rId2"/>
                        </a:rPr>
                        <a:t>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Start a container.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994281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3"/>
                        </a:rPr>
                        <a:t>docker stop &lt;</a:t>
                      </a:r>
                      <a:r>
                        <a:rPr lang="en-US" dirty="0" err="1">
                          <a:hlinkClick r:id="rId3"/>
                        </a:rPr>
                        <a:t>containername</a:t>
                      </a:r>
                      <a:r>
                        <a:rPr lang="en-US" dirty="0">
                          <a:hlinkClick r:id="rId3"/>
                        </a:rPr>
                        <a:t>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Stop a running 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83220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4"/>
                        </a:rPr>
                        <a:t>docker container &lt;command</a:t>
                      </a:r>
                      <a:r>
                        <a:rPr lang="en-US" u="sng" dirty="0">
                          <a:solidFill>
                            <a:srgbClr val="00B0F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Manage containers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362120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5"/>
                        </a:rPr>
                        <a:t>docker image ls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list the images on your machine.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12674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–a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Lists all containers, running or stopped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07054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2"/>
                        </a:rPr>
                        <a:t>docker </a:t>
                      </a:r>
                      <a:r>
                        <a:rPr lang="en-US" dirty="0" err="1">
                          <a:hlinkClick r:id="rId2"/>
                        </a:rPr>
                        <a:t>ps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Lists the running containers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0025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6"/>
                        </a:rPr>
                        <a:t>docker run</a:t>
                      </a:r>
                      <a:r>
                        <a:rPr lang="en-US" dirty="0"/>
                        <a:t> &lt;</a:t>
                      </a:r>
                      <a:r>
                        <a:rPr lang="en-US" dirty="0" err="1"/>
                        <a:t>containername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Re-run a 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6633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7"/>
                        </a:rPr>
                        <a:t>docker build –t </a:t>
                      </a:r>
                      <a:r>
                        <a:rPr lang="en-US" dirty="0" err="1">
                          <a:hlinkClick r:id="rId7"/>
                        </a:rPr>
                        <a:t>myimage</a:t>
                      </a:r>
                      <a:r>
                        <a:rPr lang="en-US" dirty="0">
                          <a:hlinkClick r:id="rId7"/>
                        </a:rPr>
                        <a:t> .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 image to be tagged “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myimage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from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‘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(in the same directory).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762479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8"/>
                        </a:rPr>
                        <a:t>docker rm &lt;</a:t>
                      </a:r>
                      <a:r>
                        <a:rPr lang="en-US" dirty="0" err="1">
                          <a:hlinkClick r:id="rId8"/>
                        </a:rPr>
                        <a:t>containername</a:t>
                      </a:r>
                      <a:r>
                        <a:rPr lang="en-US" dirty="0">
                          <a:hlinkClick r:id="rId8"/>
                        </a:rPr>
                        <a:t>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Delete a stopped 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045905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9"/>
                        </a:rPr>
                        <a:t>docker push username/</a:t>
                      </a:r>
                      <a:r>
                        <a:rPr lang="en-US" dirty="0" err="1">
                          <a:hlinkClick r:id="rId9"/>
                        </a:rPr>
                        <a:t>reponame</a:t>
                      </a:r>
                      <a:r>
                        <a:rPr lang="en-US" dirty="0">
                          <a:hlinkClick r:id="rId9"/>
                        </a:rPr>
                        <a:t>:&lt;</a:t>
                      </a:r>
                      <a:r>
                        <a:rPr lang="en-US" dirty="0" err="1">
                          <a:hlinkClick r:id="rId9"/>
                        </a:rPr>
                        <a:t>tagname</a:t>
                      </a:r>
                      <a:r>
                        <a:rPr lang="en-US" dirty="0">
                          <a:hlinkClick r:id="rId9"/>
                        </a:rPr>
                        <a:t>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Push an image to a repo in the Docker Registry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59788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10"/>
                        </a:rPr>
                        <a:t>docker create </a:t>
                      </a:r>
                      <a:r>
                        <a:rPr lang="en-US" dirty="0" err="1">
                          <a:hlinkClick r:id="rId10"/>
                        </a:rPr>
                        <a:t>myimage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Create a Container from an image, but don’t start 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57688"/>
                  </a:ext>
                </a:extLst>
              </a:tr>
              <a:tr h="31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hlinkClick r:id="rId11"/>
                        </a:rPr>
                        <a:t>docker attach &lt;</a:t>
                      </a:r>
                      <a:r>
                        <a:rPr lang="en-US" dirty="0" err="1">
                          <a:hlinkClick r:id="rId11"/>
                        </a:rPr>
                        <a:t>containername</a:t>
                      </a:r>
                      <a:r>
                        <a:rPr lang="en-US" dirty="0">
                          <a:hlinkClick r:id="rId11"/>
                        </a:rPr>
                        <a:t>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Connect to a running 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90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4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3465-82AD-4E5A-BCC2-1DD7BF6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Docker – Setup and Test a 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https://docs.docker.com/get-started/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9C4C-E966-47CC-9475-18178F2C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570" y="1891863"/>
            <a:ext cx="9011820" cy="4524704"/>
          </a:xfrm>
        </p:spPr>
        <p:txBody>
          <a:bodyPr anchor="ctr">
            <a:normAutofit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Download Docker Desktop.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Go to Docker.com and create an account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Run </a:t>
            </a:r>
            <a:r>
              <a:rPr lang="en-US" sz="2000" dirty="0">
                <a:solidFill>
                  <a:srgbClr val="FF0000"/>
                </a:solidFill>
              </a:rPr>
              <a:t>docker –version</a:t>
            </a:r>
            <a:r>
              <a:rPr lang="en-US" sz="2000" dirty="0">
                <a:solidFill>
                  <a:schemeClr val="tx1"/>
                </a:solidFill>
              </a:rPr>
              <a:t> in the Command Line to see what Docker version you have.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Run </a:t>
            </a:r>
            <a:r>
              <a:rPr lang="en-US" sz="2000" dirty="0">
                <a:solidFill>
                  <a:srgbClr val="FF0000"/>
                </a:solidFill>
              </a:rPr>
              <a:t>docker run hello-world </a:t>
            </a:r>
            <a:r>
              <a:rPr lang="en-US" sz="2000" dirty="0">
                <a:solidFill>
                  <a:schemeClr val="tx1"/>
                </a:solidFill>
              </a:rPr>
              <a:t>to test that docker is running correctly. You don’t have this image so it will get downloaded automatically and run.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Run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docker image ls </a:t>
            </a:r>
            <a:r>
              <a:rPr lang="en-US" sz="2000" dirty="0">
                <a:solidFill>
                  <a:schemeClr val="tx1"/>
                </a:solidFill>
              </a:rPr>
              <a:t>to list the downloaded hello-world image on your machine.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Run </a:t>
            </a:r>
            <a:r>
              <a:rPr lang="en-US" sz="2000" dirty="0">
                <a:solidFill>
                  <a:srgbClr val="FF0000"/>
                </a:solidFill>
              </a:rPr>
              <a:t>docker </a:t>
            </a:r>
            <a:r>
              <a:rPr lang="en-US" sz="2000" dirty="0" err="1">
                <a:solidFill>
                  <a:srgbClr val="FF0000"/>
                </a:solidFill>
              </a:rPr>
              <a:t>ps</a:t>
            </a:r>
            <a:r>
              <a:rPr lang="en-US" sz="2000" dirty="0">
                <a:solidFill>
                  <a:srgbClr val="FF0000"/>
                </a:solidFill>
              </a:rPr>
              <a:t> -a </a:t>
            </a:r>
            <a:r>
              <a:rPr lang="en-US" sz="2000" dirty="0">
                <a:solidFill>
                  <a:schemeClr val="tx1"/>
                </a:solidFill>
              </a:rPr>
              <a:t>to see the container created from the </a:t>
            </a:r>
            <a:r>
              <a:rPr lang="en-US" sz="2000" dirty="0">
                <a:solidFill>
                  <a:srgbClr val="FF0000"/>
                </a:solidFill>
              </a:rPr>
              <a:t>hello-world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chemeClr val="tx1"/>
                </a:solidFill>
              </a:rPr>
              <a:t>image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 the Docker tutorial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Then complete the </a:t>
            </a:r>
            <a:r>
              <a:rPr lang="en-US" sz="2000" dirty="0">
                <a:hlinkClick r:id="rId4"/>
              </a:rPr>
              <a:t>Getting Started Walk-through for Developers </a:t>
            </a:r>
            <a:r>
              <a:rPr lang="en-US" sz="2000" dirty="0">
                <a:solidFill>
                  <a:schemeClr val="tx1"/>
                </a:solidFill>
              </a:rPr>
              <a:t>tutorial.</a:t>
            </a:r>
          </a:p>
        </p:txBody>
      </p:sp>
    </p:spTree>
    <p:extLst>
      <p:ext uri="{BB962C8B-B14F-4D97-AF65-F5344CB8AC3E}">
        <p14:creationId xmlns:p14="http://schemas.microsoft.com/office/powerpoint/2010/main" val="228717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4BD5-9189-42AF-AB37-758CDD88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33" y="190351"/>
            <a:ext cx="4526686" cy="573738"/>
          </a:xfrm>
          <a:ln w="25400">
            <a:solidFill>
              <a:schemeClr val="accent2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07D-883B-4B96-A7DD-75800C93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2" y="764088"/>
            <a:ext cx="11837095" cy="6093912"/>
          </a:xfr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The following command runs an ubuntu container, attaches interactively to your local command-line session, and runs the </a:t>
            </a:r>
            <a:r>
              <a:rPr lang="en-US" sz="2400" dirty="0">
                <a:solidFill>
                  <a:srgbClr val="FF0000"/>
                </a:solidFill>
              </a:rPr>
              <a:t>/bin/bash </a:t>
            </a:r>
            <a:r>
              <a:rPr lang="en-US" sz="2400" dirty="0">
                <a:solidFill>
                  <a:schemeClr val="tx1"/>
                </a:solidFill>
              </a:rPr>
              <a:t>script.</a:t>
            </a:r>
          </a:p>
          <a:p>
            <a:pPr algn="ctr"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$ </a:t>
            </a:r>
            <a:r>
              <a:rPr lang="en-US" sz="2400" b="1" i="1" dirty="0">
                <a:solidFill>
                  <a:srgbClr val="FF0000"/>
                </a:solidFill>
              </a:rPr>
              <a:t>docker run -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dirty="0">
                <a:solidFill>
                  <a:srgbClr val="FF0000"/>
                </a:solidFill>
              </a:rPr>
              <a:t> -t ubuntu /bin/bash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The following happens (assuming default registry configuration):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you do not have the </a:t>
            </a:r>
            <a:r>
              <a:rPr lang="en-US" sz="2000" b="1" i="1" dirty="0">
                <a:solidFill>
                  <a:schemeClr val="tx1"/>
                </a:solidFill>
              </a:rPr>
              <a:t>ubuntu</a:t>
            </a:r>
            <a:r>
              <a:rPr lang="en-US" sz="2000" dirty="0">
                <a:solidFill>
                  <a:schemeClr val="tx1"/>
                </a:solidFill>
              </a:rPr>
              <a:t> image locally, Docker pulls it from </a:t>
            </a:r>
            <a:r>
              <a:rPr lang="en-US" sz="2000" u="sng" dirty="0">
                <a:solidFill>
                  <a:schemeClr val="tx1"/>
                </a:solidFill>
              </a:rPr>
              <a:t>your</a:t>
            </a:r>
            <a:r>
              <a:rPr lang="en-US" sz="2000" dirty="0">
                <a:solidFill>
                  <a:schemeClr val="tx1"/>
                </a:solidFill>
              </a:rPr>
              <a:t> configured registry, as though you had run </a:t>
            </a:r>
            <a:r>
              <a:rPr lang="en-US" sz="2000" b="1" i="1" dirty="0">
                <a:solidFill>
                  <a:schemeClr val="tx1"/>
                </a:solidFill>
              </a:rPr>
              <a:t>docker pull ubuntu </a:t>
            </a:r>
            <a:r>
              <a:rPr lang="en-US" sz="2000" dirty="0">
                <a:solidFill>
                  <a:schemeClr val="tx1"/>
                </a:solidFill>
              </a:rPr>
              <a:t>manually.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Docker creates a new container, as though you had run a </a:t>
            </a:r>
            <a:r>
              <a:rPr lang="en-US" sz="2000" b="1" i="1" dirty="0">
                <a:solidFill>
                  <a:schemeClr val="tx1"/>
                </a:solidFill>
              </a:rPr>
              <a:t>docker container create </a:t>
            </a:r>
            <a:r>
              <a:rPr lang="en-US" sz="2000" dirty="0">
                <a:solidFill>
                  <a:schemeClr val="tx1"/>
                </a:solidFill>
              </a:rPr>
              <a:t>command manually.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Docker allocates a read-write filesystem to the container, as its final layer.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allows a running container to create or modify files and directories in its local filesystem.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Docker creates a network interface to connect the container to the default network,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because you did not specify any networking options.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includes assigning an IP address to the container.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By default, containers can connect to external networks using the host machine’s network connection.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Docker starts the container and executes </a:t>
            </a:r>
            <a:r>
              <a:rPr lang="en-US" sz="2000" b="1" i="1" dirty="0">
                <a:solidFill>
                  <a:srgbClr val="FF0000"/>
                </a:solidFill>
              </a:rPr>
              <a:t>/bin/bash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Because the container is running interactively and attached to your terminal (due to the </a:t>
            </a:r>
            <a:r>
              <a:rPr lang="en-US" sz="1600" b="1" i="1" dirty="0">
                <a:solidFill>
                  <a:schemeClr val="tx1"/>
                </a:solidFill>
              </a:rPr>
              <a:t>-</a:t>
            </a:r>
            <a:r>
              <a:rPr lang="en-US" sz="1600" b="1" i="1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i="1" dirty="0">
                <a:solidFill>
                  <a:schemeClr val="tx1"/>
                </a:solidFill>
              </a:rPr>
              <a:t>-t</a:t>
            </a:r>
            <a:r>
              <a:rPr lang="en-US" sz="1600" dirty="0">
                <a:solidFill>
                  <a:schemeClr val="tx1"/>
                </a:solidFill>
              </a:rPr>
              <a:t> flags), you can provide input using your keyboard while the output is logged to your terminal.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When you type </a:t>
            </a:r>
            <a:r>
              <a:rPr lang="en-US" sz="2000" b="1" i="1" dirty="0">
                <a:solidFill>
                  <a:schemeClr val="tx1"/>
                </a:solidFill>
              </a:rPr>
              <a:t>exit</a:t>
            </a:r>
            <a:r>
              <a:rPr lang="en-US" sz="2000" dirty="0">
                <a:solidFill>
                  <a:schemeClr val="tx1"/>
                </a:solidFill>
              </a:rPr>
              <a:t> to terminate the </a:t>
            </a:r>
            <a:r>
              <a:rPr lang="en-US" sz="2000" b="1" i="1" dirty="0">
                <a:solidFill>
                  <a:srgbClr val="FF0000"/>
                </a:solidFill>
              </a:rPr>
              <a:t>/bin/bash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command, the container stops but is not removed.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You can start it again or remove it.</a:t>
            </a:r>
          </a:p>
        </p:txBody>
      </p:sp>
    </p:spTree>
    <p:extLst>
      <p:ext uri="{BB962C8B-B14F-4D97-AF65-F5344CB8AC3E}">
        <p14:creationId xmlns:p14="http://schemas.microsoft.com/office/powerpoint/2010/main" val="80627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10B6-B376-468B-A2B8-1124E3CF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A655-A050-44F0-9359-C686AE4D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4811"/>
            <a:ext cx="10157283" cy="439447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After finishing the tutorials, redo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tutorial with modifications.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modifications are: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you will run it on your local machine and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make the necessary changes to get it to work.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You don't have the .html and .</a:t>
            </a:r>
            <a:r>
              <a:rPr lang="en-US" sz="2600" dirty="0" err="1">
                <a:solidFill>
                  <a:schemeClr val="tx1"/>
                </a:solidFill>
              </a:rPr>
              <a:t>png</a:t>
            </a:r>
            <a:r>
              <a:rPr lang="en-US" sz="2600" dirty="0">
                <a:solidFill>
                  <a:schemeClr val="tx1"/>
                </a:solidFill>
              </a:rPr>
              <a:t> files that are </a:t>
            </a:r>
            <a:r>
              <a:rPr lang="en-US" sz="2600" dirty="0" err="1">
                <a:solidFill>
                  <a:srgbClr val="FF0000"/>
                </a:solidFill>
              </a:rPr>
              <a:t>COPY</a:t>
            </a:r>
            <a:r>
              <a:rPr lang="en-US" sz="2600" dirty="0" err="1">
                <a:solidFill>
                  <a:schemeClr val="tx1"/>
                </a:solidFill>
              </a:rPr>
              <a:t>'d</a:t>
            </a:r>
            <a:r>
              <a:rPr lang="en-US" sz="2600" dirty="0">
                <a:solidFill>
                  <a:schemeClr val="tx1"/>
                </a:solidFill>
              </a:rPr>
              <a:t> into the container in the </a:t>
            </a:r>
            <a:r>
              <a:rPr lang="en-US" sz="2600" dirty="0" err="1">
                <a:solidFill>
                  <a:schemeClr val="tx1"/>
                </a:solidFill>
              </a:rPr>
              <a:t>Dockerfile</a:t>
            </a:r>
            <a:r>
              <a:rPr lang="en-US" sz="2600" dirty="0">
                <a:solidFill>
                  <a:schemeClr val="tx1"/>
                </a:solidFill>
              </a:rPr>
              <a:t>. There are certainly other things missing and it is your task to find out what must be changed and change them.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The first person who finishes and presents to the class tomorrow morning will get 5 points added to their quiz on Monday.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You must be the first to contact me with a working site and explanation of exactly what had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15887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833" y="0"/>
            <a:ext cx="8492546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4000" i="1" dirty="0">
                <a:solidFill>
                  <a:schemeClr val="bg1"/>
                </a:solidFill>
              </a:rPr>
              <a:t>Docker is a Containerization application that provides the ability to run one or more applications in an isolated environment called a Container, without a hypervisor, on any computer.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https://docs.docker.com/engine/docker-overview/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E20B-816B-49B9-A364-EB504BF4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029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– Purpose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https://docs.docker.com/engine/docker-overview/#what-can-i-use-docker-for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499C-14B9-460E-ABF9-E65D0686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566"/>
            <a:ext cx="4792148" cy="4465982"/>
          </a:xfrm>
        </p:spPr>
        <p:txBody>
          <a:bodyPr anchor="ctr">
            <a:normAutofit fontScale="92500" lnSpcReduction="10000"/>
          </a:bodyPr>
          <a:lstStyle/>
          <a:p>
            <a:pPr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Docker</a:t>
            </a:r>
            <a:r>
              <a:rPr lang="en-US" dirty="0">
                <a:solidFill>
                  <a:schemeClr val="tx1"/>
                </a:solidFill>
              </a:rPr>
              <a:t> allows developers to continue working in standardized environments while using </a:t>
            </a:r>
            <a:r>
              <a:rPr lang="en-US" b="1" i="1" dirty="0">
                <a:solidFill>
                  <a:schemeClr val="tx1"/>
                </a:solidFill>
              </a:rPr>
              <a:t>Containers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i="1" dirty="0">
                <a:solidFill>
                  <a:schemeClr val="tx1"/>
                </a:solidFill>
              </a:rPr>
              <a:t>Containers</a:t>
            </a:r>
            <a:r>
              <a:rPr lang="en-US" dirty="0">
                <a:solidFill>
                  <a:schemeClr val="tx1"/>
                </a:solidFill>
              </a:rPr>
              <a:t> provide everything needed to run applications and services and are perfect for </a:t>
            </a:r>
            <a:r>
              <a:rPr lang="en-US" b="1" i="1" dirty="0">
                <a:solidFill>
                  <a:schemeClr val="tx1"/>
                </a:solidFill>
              </a:rPr>
              <a:t>CI/CD </a:t>
            </a:r>
            <a:r>
              <a:rPr lang="en-US" dirty="0">
                <a:solidFill>
                  <a:schemeClr val="tx1"/>
                </a:solidFill>
              </a:rPr>
              <a:t>workflows.</a:t>
            </a:r>
          </a:p>
          <a:p>
            <a:pPr marL="525780" lvl="1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Developers write code locally in a </a:t>
            </a:r>
            <a:r>
              <a:rPr lang="en-US" b="1" i="1" dirty="0">
                <a:solidFill>
                  <a:srgbClr val="00B050"/>
                </a:solidFill>
              </a:rPr>
              <a:t>development environment</a:t>
            </a:r>
            <a:r>
              <a:rPr lang="en-US" dirty="0">
                <a:solidFill>
                  <a:srgbClr val="00B050"/>
                </a:solidFill>
              </a:rPr>
              <a:t> and share their work using </a:t>
            </a:r>
            <a:r>
              <a:rPr lang="en-US" b="1" i="1" dirty="0">
                <a:solidFill>
                  <a:srgbClr val="00B050"/>
                </a:solidFill>
              </a:rPr>
              <a:t>Docker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images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525780" lvl="1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They can use Docker to push their applications into a test environment to execute automated and manual tests.</a:t>
            </a:r>
          </a:p>
          <a:p>
            <a:pPr marL="525780" lvl="1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Bugs can be fixed in the </a:t>
            </a:r>
            <a:r>
              <a:rPr lang="en-US" b="1" i="1" dirty="0">
                <a:solidFill>
                  <a:schemeClr val="tx1"/>
                </a:solidFill>
                <a:highlight>
                  <a:srgbClr val="FFFF00"/>
                </a:highlight>
              </a:rPr>
              <a:t>development environment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and redeployed to the </a:t>
            </a:r>
            <a:r>
              <a:rPr lang="en-US" b="1" i="1" dirty="0">
                <a:solidFill>
                  <a:schemeClr val="tx1"/>
                </a:solidFill>
                <a:highlight>
                  <a:srgbClr val="FFFF00"/>
                </a:highlight>
              </a:rPr>
              <a:t>test environment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for re-testing and validation.</a:t>
            </a:r>
          </a:p>
          <a:p>
            <a:pPr marL="525780" lvl="1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When testing is complete, developers push the updated image to the </a:t>
            </a:r>
            <a:r>
              <a:rPr lang="en-US" b="1" i="1" dirty="0">
                <a:solidFill>
                  <a:srgbClr val="FF0000"/>
                </a:solidFill>
              </a:rPr>
              <a:t>production environment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Picture 2" descr="Containerization using Docker - GeeksforGeeks">
            <a:extLst>
              <a:ext uri="{FF2B5EF4-FFF2-40B4-BE49-F238E27FC236}">
                <a16:creationId xmlns:a16="http://schemas.microsoft.com/office/drawing/2014/main" id="{C1036A7F-1D73-4634-BA69-FE7E8798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9" y="2324773"/>
            <a:ext cx="5379883" cy="365051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84F4DD-09C8-4739-90A3-4BC62FDE27BE}"/>
              </a:ext>
            </a:extLst>
          </p:cNvPr>
          <p:cNvSpPr/>
          <p:nvPr/>
        </p:nvSpPr>
        <p:spPr>
          <a:xfrm>
            <a:off x="6036773" y="2613191"/>
            <a:ext cx="2262165" cy="2751867"/>
          </a:xfrm>
          <a:prstGeom prst="roundRect">
            <a:avLst>
              <a:gd name="adj" fmla="val 3331"/>
            </a:avLst>
          </a:prstGeom>
          <a:solidFill>
            <a:srgbClr val="00B050">
              <a:alpha val="1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0B3D69-D29E-4C70-9189-700845073AF9}"/>
              </a:ext>
            </a:extLst>
          </p:cNvPr>
          <p:cNvSpPr/>
          <p:nvPr/>
        </p:nvSpPr>
        <p:spPr>
          <a:xfrm>
            <a:off x="8173616" y="3389169"/>
            <a:ext cx="1408804" cy="1005550"/>
          </a:xfrm>
          <a:prstGeom prst="roundRect">
            <a:avLst>
              <a:gd name="adj" fmla="val 5556"/>
            </a:avLst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116DB7-6669-4F70-9178-62A7CFE16751}"/>
              </a:ext>
            </a:extLst>
          </p:cNvPr>
          <p:cNvSpPr/>
          <p:nvPr/>
        </p:nvSpPr>
        <p:spPr>
          <a:xfrm>
            <a:off x="8411613" y="3517641"/>
            <a:ext cx="3041457" cy="2597138"/>
          </a:xfrm>
          <a:prstGeom prst="roundRect">
            <a:avLst>
              <a:gd name="adj" fmla="val 3376"/>
            </a:avLst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0D348B-EAD1-44FD-9D96-30589E126768}"/>
              </a:ext>
            </a:extLst>
          </p:cNvPr>
          <p:cNvSpPr/>
          <p:nvPr/>
        </p:nvSpPr>
        <p:spPr>
          <a:xfrm>
            <a:off x="8545752" y="2197291"/>
            <a:ext cx="2962947" cy="2315570"/>
          </a:xfrm>
          <a:prstGeom prst="roundRect">
            <a:avLst>
              <a:gd name="adj" fmla="val 2888"/>
            </a:avLst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E20B-816B-49B9-A364-EB504BF4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– Benefits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https://docs.docker.com/engine/docker-overview/#what-can-i-use-docker-for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499C-14B9-460E-ABF9-E65D0686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039"/>
            <a:ext cx="4777065" cy="446598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Responsive deployment and scaling: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Docker Images </a:t>
            </a:r>
            <a:r>
              <a:rPr lang="en-US" sz="1800" dirty="0">
                <a:solidFill>
                  <a:schemeClr val="tx1"/>
                </a:solidFill>
              </a:rPr>
              <a:t>are portable. They can run on a local laptop, on physical and virtual machines, in a data center, or on cloud providers.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You can scale up or tear down applications and services as needed.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Run more workloads on the same hardware: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Docker is lightweight and fast.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Docker is </a:t>
            </a:r>
            <a:r>
              <a:rPr lang="en-US" sz="1800" u="sng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a Virtual Machine.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 </a:t>
            </a:r>
            <a:r>
              <a:rPr lang="en-US" sz="1600" i="1" dirty="0">
                <a:solidFill>
                  <a:schemeClr val="tx1"/>
                </a:solidFill>
              </a:rPr>
              <a:t>virtual machine </a:t>
            </a:r>
            <a:r>
              <a:rPr lang="en-US" sz="1600" dirty="0">
                <a:solidFill>
                  <a:schemeClr val="tx1"/>
                </a:solidFill>
              </a:rPr>
              <a:t>(VM) runs a full-blown “guest” operating system with </a:t>
            </a:r>
            <a:r>
              <a:rPr lang="en-US" sz="1600" i="1" dirty="0">
                <a:solidFill>
                  <a:schemeClr val="tx1"/>
                </a:solidFill>
              </a:rPr>
              <a:t>virtual</a:t>
            </a:r>
            <a:r>
              <a:rPr lang="en-US" sz="1600" dirty="0">
                <a:solidFill>
                  <a:schemeClr val="tx1"/>
                </a:solidFill>
              </a:rPr>
              <a:t> access to host resources through a hypervisor. VMs incur a lot of overhead.</a:t>
            </a:r>
          </a:p>
        </p:txBody>
      </p:sp>
      <p:pic>
        <p:nvPicPr>
          <p:cNvPr id="5" name="Picture 2" descr="Containerization using Docker - GeeksforGeeks">
            <a:extLst>
              <a:ext uri="{FF2B5EF4-FFF2-40B4-BE49-F238E27FC236}">
                <a16:creationId xmlns:a16="http://schemas.microsoft.com/office/drawing/2014/main" id="{5614AFF0-875B-4074-9443-10655A44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9" y="2324773"/>
            <a:ext cx="5379883" cy="365051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47D7-3DB4-4F6B-B0A1-E7B1F310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10" y="286603"/>
            <a:ext cx="630293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Docker Platform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https://www.docker.com/resources/what-container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346-A95C-440F-96F4-3E1B5B68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10" y="1885951"/>
            <a:ext cx="5300086" cy="452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Docker </a:t>
            </a:r>
            <a:r>
              <a:rPr lang="en-US" sz="2400" dirty="0">
                <a:solidFill>
                  <a:schemeClr val="tx1"/>
                </a:solidFill>
              </a:rPr>
              <a:t>provides a platform to manage the entire lifecycle of </a:t>
            </a:r>
            <a:r>
              <a:rPr lang="en-US" sz="2400" b="1" i="1" dirty="0">
                <a:solidFill>
                  <a:schemeClr val="tx1"/>
                </a:solidFill>
              </a:rPr>
              <a:t>containers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65836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You develop an application along with its supporting components using a </a:t>
            </a:r>
            <a:r>
              <a:rPr lang="en-US" sz="2000" b="1" i="1" dirty="0">
                <a:solidFill>
                  <a:schemeClr val="tx1"/>
                </a:solidFill>
              </a:rPr>
              <a:t>Container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65836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Container</a:t>
            </a:r>
            <a:r>
              <a:rPr lang="en-US" sz="2000" dirty="0">
                <a:solidFill>
                  <a:schemeClr val="tx1"/>
                </a:solidFill>
              </a:rPr>
              <a:t> becomes the unit for distribution and testing your application.</a:t>
            </a:r>
          </a:p>
          <a:p>
            <a:pPr marL="65836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Deploy your application into your production environment as a </a:t>
            </a:r>
            <a:r>
              <a:rPr lang="en-US" sz="2000" b="1" i="1" dirty="0">
                <a:solidFill>
                  <a:schemeClr val="tx1"/>
                </a:solidFill>
              </a:rPr>
              <a:t>Container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65836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This process is identical for all production environments:</a:t>
            </a:r>
          </a:p>
          <a:p>
            <a:pPr lvl="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a local data center, </a:t>
            </a:r>
          </a:p>
          <a:p>
            <a:pPr lvl="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cloud provider, </a:t>
            </a:r>
          </a:p>
          <a:p>
            <a:pPr lvl="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or a hybrid.</a:t>
            </a:r>
          </a:p>
        </p:txBody>
      </p:sp>
      <p:pic>
        <p:nvPicPr>
          <p:cNvPr id="1026" name="Picture 2" descr="Docker Overview, Architecture and Application Deployment - XenonStack">
            <a:extLst>
              <a:ext uri="{FF2B5EF4-FFF2-40B4-BE49-F238E27FC236}">
                <a16:creationId xmlns:a16="http://schemas.microsoft.com/office/drawing/2014/main" id="{0725C276-1801-4A5F-A7DA-105A673CB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r="9962"/>
          <a:stretch/>
        </p:blipFill>
        <p:spPr bwMode="auto">
          <a:xfrm>
            <a:off x="6555473" y="2492473"/>
            <a:ext cx="4384005" cy="332376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416F-33D3-4919-B725-19B67195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Install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5EFE-726B-46E6-9A9C-FCF06265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80" y="1906135"/>
            <a:ext cx="9750500" cy="4512862"/>
          </a:xfrm>
        </p:spPr>
        <p:txBody>
          <a:bodyPr anchor="ctr"/>
          <a:lstStyle/>
          <a:p>
            <a:r>
              <a:rPr lang="en-US" sz="2400" b="1" u="sng" dirty="0">
                <a:solidFill>
                  <a:schemeClr val="tx1"/>
                </a:solidFill>
              </a:rPr>
              <a:t>Windows:</a:t>
            </a:r>
          </a:p>
          <a:p>
            <a:r>
              <a:rPr lang="en-US" dirty="0">
                <a:solidFill>
                  <a:schemeClr val="tx1"/>
                </a:solidFill>
              </a:rPr>
              <a:t>Windows Home has additional requirements.</a:t>
            </a:r>
          </a:p>
          <a:p>
            <a:r>
              <a:rPr lang="en-US" dirty="0">
                <a:hlinkClick r:id="rId2"/>
              </a:rPr>
              <a:t>https://docs.docker.com/docker-for-windows/install/</a:t>
            </a:r>
            <a:endParaRPr lang="en-US" dirty="0"/>
          </a:p>
          <a:p>
            <a:endParaRPr lang="en-US" dirty="0"/>
          </a:p>
          <a:p>
            <a:r>
              <a:rPr lang="en-US" sz="2400" b="1" u="sng" dirty="0">
                <a:solidFill>
                  <a:schemeClr val="tx1"/>
                </a:solidFill>
              </a:rPr>
              <a:t>Mac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hlinkClick r:id="rId3"/>
              </a:rPr>
              <a:t>https://docs.docker.com/docker-for-mac/install/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D25D-E30A-4BB5-A497-C715B076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76" y="286603"/>
            <a:ext cx="635209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Architecture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https://docs.docker.com/engine/docker-overview/#docker-architecture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9396-3A2A-4A49-A3C4-299850EF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76" y="1908374"/>
            <a:ext cx="4345665" cy="45056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Docker uses a </a:t>
            </a:r>
            <a:r>
              <a:rPr lang="en-US" sz="2000" b="1" i="1" dirty="0">
                <a:solidFill>
                  <a:schemeClr val="tx1"/>
                </a:solidFill>
              </a:rPr>
              <a:t>client-server architecture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Docker client </a:t>
            </a:r>
            <a:r>
              <a:rPr lang="en-US" sz="2000" dirty="0">
                <a:solidFill>
                  <a:schemeClr val="tx1"/>
                </a:solidFill>
              </a:rPr>
              <a:t>talks to the </a:t>
            </a:r>
            <a:r>
              <a:rPr lang="en-US" sz="2000" b="1" i="1" dirty="0">
                <a:solidFill>
                  <a:schemeClr val="tx1"/>
                </a:solidFill>
              </a:rPr>
              <a:t>Docker daemon (server, </a:t>
            </a:r>
            <a:r>
              <a:rPr lang="en-US" sz="2000" b="1" i="1" dirty="0" err="1">
                <a:solidFill>
                  <a:schemeClr val="tx1"/>
                </a:solidFill>
              </a:rPr>
              <a:t>dockerd</a:t>
            </a:r>
            <a:r>
              <a:rPr lang="en-US" sz="2000" b="1" i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, which builds, runs, and distributes </a:t>
            </a:r>
            <a:r>
              <a:rPr lang="en-US" sz="2000" b="1" i="1" dirty="0">
                <a:solidFill>
                  <a:schemeClr val="tx1"/>
                </a:solidFill>
              </a:rPr>
              <a:t>Docker containers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Docker client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daemon</a:t>
            </a:r>
            <a:r>
              <a:rPr lang="en-US" sz="2000" dirty="0">
                <a:solidFill>
                  <a:schemeClr val="tx1"/>
                </a:solidFill>
              </a:rPr>
              <a:t> can run on the same system, or you can connect a </a:t>
            </a:r>
            <a:r>
              <a:rPr lang="en-US" sz="2000" b="1" i="1" dirty="0">
                <a:solidFill>
                  <a:schemeClr val="tx1"/>
                </a:solidFill>
              </a:rPr>
              <a:t>Docker client </a:t>
            </a:r>
            <a:r>
              <a:rPr lang="en-US" sz="2000" dirty="0">
                <a:solidFill>
                  <a:schemeClr val="tx1"/>
                </a:solidFill>
              </a:rPr>
              <a:t>to a remote </a:t>
            </a:r>
            <a:r>
              <a:rPr lang="en-US" sz="2000" b="1" i="1" dirty="0">
                <a:solidFill>
                  <a:schemeClr val="tx1"/>
                </a:solidFill>
              </a:rPr>
              <a:t>Docker daemon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Docker client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daemon</a:t>
            </a:r>
            <a:r>
              <a:rPr lang="en-US" sz="2000" dirty="0">
                <a:solidFill>
                  <a:schemeClr val="tx1"/>
                </a:solidFill>
              </a:rPr>
              <a:t> communicate using a </a:t>
            </a:r>
            <a:r>
              <a:rPr lang="en-US" sz="2000" b="1" i="1" dirty="0">
                <a:solidFill>
                  <a:schemeClr val="tx1"/>
                </a:solidFill>
              </a:rPr>
              <a:t>REST API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4ABF-F98A-46E9-A43B-C3BDFAF5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7" y="2467865"/>
            <a:ext cx="5754594" cy="342156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9ED11-BE4E-4C84-AD0A-D6E2184DD581}"/>
              </a:ext>
            </a:extLst>
          </p:cNvPr>
          <p:cNvSpPr txBox="1"/>
          <p:nvPr/>
        </p:nvSpPr>
        <p:spPr>
          <a:xfrm rot="16200000">
            <a:off x="6347496" y="3119887"/>
            <a:ext cx="124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Docker API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E287-D23D-EA28-E32D-9C54C4E24920}"/>
              </a:ext>
            </a:extLst>
          </p:cNvPr>
          <p:cNvSpPr txBox="1"/>
          <p:nvPr/>
        </p:nvSpPr>
        <p:spPr>
          <a:xfrm rot="5400000">
            <a:off x="10507500" y="3281453"/>
            <a:ext cx="15643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DockerHub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88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24DA-EB0E-4062-8C92-EC454044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Engine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https://docs.docker.com/engine/docker-overview/#docker-engine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3CE0-5637-42F6-8C51-D2D74183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073"/>
            <a:ext cx="4799024" cy="454624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Docker Engine </a:t>
            </a:r>
            <a:r>
              <a:rPr lang="en-US" sz="2400" dirty="0">
                <a:solidFill>
                  <a:schemeClr val="tx1"/>
                </a:solidFill>
              </a:rPr>
              <a:t>is a client-server application with three major components: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 server, which is a long-running program called a </a:t>
            </a:r>
            <a:r>
              <a:rPr lang="en-US" sz="1800" b="1" i="1" dirty="0">
                <a:solidFill>
                  <a:schemeClr val="tx1"/>
                </a:solidFill>
              </a:rPr>
              <a:t>daemon</a:t>
            </a:r>
            <a:r>
              <a:rPr lang="en-US" sz="1800" dirty="0">
                <a:solidFill>
                  <a:schemeClr val="tx1"/>
                </a:solidFill>
              </a:rPr>
              <a:t>. The daemon is also known as ‘</a:t>
            </a:r>
            <a:r>
              <a:rPr lang="en-US" sz="1800" b="1" i="1" dirty="0" err="1">
                <a:solidFill>
                  <a:schemeClr val="tx1"/>
                </a:solidFill>
              </a:rPr>
              <a:t>dockerd</a:t>
            </a:r>
            <a:r>
              <a:rPr lang="en-US" sz="1800" dirty="0">
                <a:solidFill>
                  <a:schemeClr val="tx1"/>
                </a:solidFill>
              </a:rPr>
              <a:t>’;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REST API</a:t>
            </a:r>
            <a:r>
              <a:rPr lang="en-US" sz="1800" dirty="0">
                <a:solidFill>
                  <a:schemeClr val="tx1"/>
                </a:solidFill>
              </a:rPr>
              <a:t> specifies interfaces used to talk to the daemon and instruct it in what to do. You interact with the </a:t>
            </a:r>
            <a:r>
              <a:rPr lang="en-US" sz="1800" b="1" i="1" dirty="0">
                <a:solidFill>
                  <a:schemeClr val="tx1"/>
                </a:solidFill>
              </a:rPr>
              <a:t>daemon</a:t>
            </a:r>
            <a:r>
              <a:rPr lang="en-US" sz="1800" dirty="0">
                <a:solidFill>
                  <a:schemeClr val="tx1"/>
                </a:solidFill>
              </a:rPr>
              <a:t> with the </a:t>
            </a:r>
            <a:r>
              <a:rPr lang="en-US" sz="1800" dirty="0">
                <a:solidFill>
                  <a:srgbClr val="FF0000"/>
                </a:solidFill>
              </a:rPr>
              <a:t>docker</a:t>
            </a:r>
            <a:r>
              <a:rPr lang="en-US" sz="1800" dirty="0">
                <a:solidFill>
                  <a:schemeClr val="tx1"/>
                </a:solidFill>
              </a:rPr>
              <a:t> command.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 command line interface (</a:t>
            </a:r>
            <a:r>
              <a:rPr lang="en-US" sz="1800" b="1" i="1" dirty="0">
                <a:solidFill>
                  <a:schemeClr val="tx1"/>
                </a:solidFill>
              </a:rPr>
              <a:t>CLI</a:t>
            </a:r>
            <a:r>
              <a:rPr lang="en-US" sz="1800" dirty="0">
                <a:solidFill>
                  <a:schemeClr val="tx1"/>
                </a:solidFill>
              </a:rPr>
              <a:t>) client (</a:t>
            </a:r>
            <a:r>
              <a:rPr lang="en-US" sz="1800" i="1" dirty="0">
                <a:solidFill>
                  <a:srgbClr val="FF0000"/>
                </a:solidFill>
              </a:rPr>
              <a:t>docker</a:t>
            </a:r>
            <a:r>
              <a:rPr lang="en-US" sz="1800" dirty="0">
                <a:solidFill>
                  <a:srgbClr val="FF0000"/>
                </a:solidFill>
              </a:rPr>
              <a:t> &lt;command&gt;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1026" name="Picture 2" descr="Docker Engine Components Flow">
            <a:extLst>
              <a:ext uri="{FF2B5EF4-FFF2-40B4-BE49-F238E27FC236}">
                <a16:creationId xmlns:a16="http://schemas.microsoft.com/office/drawing/2014/main" id="{CBF04633-4E45-42D1-9782-AC51190F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69" y="2073236"/>
            <a:ext cx="5322037" cy="41646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7524D-1D8F-4D7D-B9A0-8924267B3EE4}"/>
              </a:ext>
            </a:extLst>
          </p:cNvPr>
          <p:cNvSpPr txBox="1"/>
          <p:nvPr/>
        </p:nvSpPr>
        <p:spPr>
          <a:xfrm>
            <a:off x="7541618" y="2055127"/>
            <a:ext cx="2353820" cy="5232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191836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24DA-EB0E-4062-8C92-EC454044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Engine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https://docs.docker.com/engine/docker-overview/#docker-engine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3CE0-5637-42F6-8C51-D2D74183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246"/>
            <a:ext cx="4813015" cy="45063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Docker </a:t>
            </a:r>
            <a:r>
              <a:rPr lang="en-US" sz="2000" b="1" i="1" dirty="0">
                <a:solidFill>
                  <a:schemeClr val="tx1"/>
                </a:solidFill>
              </a:rPr>
              <a:t>CLI</a:t>
            </a:r>
            <a:r>
              <a:rPr lang="en-US" sz="2000" dirty="0">
                <a:solidFill>
                  <a:schemeClr val="tx1"/>
                </a:solidFill>
              </a:rPr>
              <a:t> uses the </a:t>
            </a:r>
            <a:r>
              <a:rPr lang="en-US" sz="2000" b="1" i="1" dirty="0">
                <a:solidFill>
                  <a:schemeClr val="tx1"/>
                </a:solidFill>
              </a:rPr>
              <a:t>Docker REST API</a:t>
            </a:r>
            <a:r>
              <a:rPr lang="en-US" sz="2000" dirty="0">
                <a:solidFill>
                  <a:schemeClr val="tx1"/>
                </a:solidFill>
              </a:rPr>
              <a:t> to interact with the </a:t>
            </a:r>
            <a:r>
              <a:rPr lang="en-US" sz="2000" b="1" i="1" dirty="0">
                <a:solidFill>
                  <a:schemeClr val="tx1"/>
                </a:solidFill>
              </a:rPr>
              <a:t>Docker daemon</a:t>
            </a:r>
            <a:r>
              <a:rPr lang="en-US" sz="2000" dirty="0">
                <a:solidFill>
                  <a:schemeClr val="tx1"/>
                </a:solidFill>
              </a:rPr>
              <a:t> through scripting and/or </a:t>
            </a:r>
            <a:r>
              <a:rPr lang="en-US" sz="2000" b="1" i="1" dirty="0">
                <a:solidFill>
                  <a:schemeClr val="tx1"/>
                </a:solidFill>
              </a:rPr>
              <a:t>CLI</a:t>
            </a:r>
            <a:r>
              <a:rPr lang="en-US" sz="2000" dirty="0">
                <a:solidFill>
                  <a:schemeClr val="tx1"/>
                </a:solidFill>
              </a:rPr>
              <a:t> commands. Many </a:t>
            </a:r>
            <a:r>
              <a:rPr lang="en-US" sz="2000" b="1" i="1" dirty="0">
                <a:solidFill>
                  <a:schemeClr val="tx1"/>
                </a:solidFill>
              </a:rPr>
              <a:t>Docker</a:t>
            </a:r>
            <a:r>
              <a:rPr lang="en-US" sz="2000" dirty="0">
                <a:solidFill>
                  <a:schemeClr val="tx1"/>
                </a:solidFill>
              </a:rPr>
              <a:t> applications use the underlying </a:t>
            </a:r>
            <a:r>
              <a:rPr lang="en-US" sz="2000" b="1" i="1" dirty="0">
                <a:solidFill>
                  <a:schemeClr val="tx1"/>
                </a:solidFill>
              </a:rPr>
              <a:t>API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CLI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daemon</a:t>
            </a:r>
            <a:r>
              <a:rPr lang="en-US" sz="2000" dirty="0">
                <a:solidFill>
                  <a:schemeClr val="tx1"/>
                </a:solidFill>
              </a:rPr>
              <a:t> creates and manages Docker objects, such as </a:t>
            </a:r>
            <a:r>
              <a:rPr lang="en-US" sz="2000" b="1" i="1" dirty="0">
                <a:solidFill>
                  <a:schemeClr val="tx1"/>
                </a:solidFill>
              </a:rPr>
              <a:t>images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Containers</a:t>
            </a:r>
            <a:r>
              <a:rPr lang="en-US" sz="2000" dirty="0">
                <a:solidFill>
                  <a:schemeClr val="tx1"/>
                </a:solidFill>
              </a:rPr>
              <a:t>, networks, and </a:t>
            </a:r>
            <a:r>
              <a:rPr lang="en-US" sz="2000" b="1" i="1" dirty="0">
                <a:solidFill>
                  <a:schemeClr val="tx1"/>
                </a:solidFill>
              </a:rPr>
              <a:t>volumes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2" descr="Docker Engine Components Flow">
            <a:extLst>
              <a:ext uri="{FF2B5EF4-FFF2-40B4-BE49-F238E27FC236}">
                <a16:creationId xmlns:a16="http://schemas.microsoft.com/office/drawing/2014/main" id="{12214548-2117-4B03-AC8A-92D5399B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69" y="2073236"/>
            <a:ext cx="5322037" cy="41646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8C55B-2264-4614-BF20-E8EDDA3090C3}"/>
              </a:ext>
            </a:extLst>
          </p:cNvPr>
          <p:cNvSpPr txBox="1"/>
          <p:nvPr/>
        </p:nvSpPr>
        <p:spPr>
          <a:xfrm>
            <a:off x="7541618" y="2055127"/>
            <a:ext cx="2353820" cy="5232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29584870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1714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Docker Fundamentals</vt:lpstr>
      <vt:lpstr>Docker is a Containerization application that provides the ability to run one or more applications in an isolated environment called a Container, without a hypervisor, on any computer.</vt:lpstr>
      <vt:lpstr>Docker – Purpose https://docs.docker.com/engine/docker-overview/#what-can-i-use-docker-for</vt:lpstr>
      <vt:lpstr>Docker – Benefits https://docs.docker.com/engine/docker-overview/#what-can-i-use-docker-for</vt:lpstr>
      <vt:lpstr>The Docker Platform https://www.docker.com/resources/what-container</vt:lpstr>
      <vt:lpstr>Docker Install </vt:lpstr>
      <vt:lpstr>Docker Architecture https://docs.docker.com/engine/docker-overview/#docker-architecture</vt:lpstr>
      <vt:lpstr>Docker Engine https://docs.docker.com/engine/docker-overview/#docker-engine</vt:lpstr>
      <vt:lpstr>Docker Engine https://docs.docker.com/engine/docker-overview/#docker-engine</vt:lpstr>
      <vt:lpstr>PowerPoint Presentation</vt:lpstr>
      <vt:lpstr>Docker Image and Docker Container https://docs.docker.com/engine/docker-overview/#docker-architecture</vt:lpstr>
      <vt:lpstr>Docker Image and Docker Container https://www.docker.com/resources/what-container https://docs.docker.com/get-started/</vt:lpstr>
      <vt:lpstr>List of Basic Docker commands</vt:lpstr>
      <vt:lpstr>Docker – Setup and Test a Container https://docs.docker.com/get-started/</vt:lpstr>
      <vt:lpstr>Docker in action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2020-03-31T01:52:23Z</dcterms:created>
  <dcterms:modified xsi:type="dcterms:W3CDTF">2023-06-05T16:35:18Z</dcterms:modified>
</cp:coreProperties>
</file>