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1" r:id="rId4"/>
    <p:sldId id="283" r:id="rId5"/>
    <p:sldId id="273" r:id="rId6"/>
    <p:sldId id="281" r:id="rId7"/>
    <p:sldId id="277" r:id="rId8"/>
    <p:sldId id="272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C510-5B3F-4D74-855B-4EF03B4D0D3E}" v="113" dt="2020-08-09T18:52:0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jax_(programming)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tutorialspoint.com/ajax/ajax_quick_guide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ginners-guide-to-mobile-web-development/the-fetch-api-2c962591f5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jax/ajax_quick_guide.htm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AJAX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51" y="1913328"/>
            <a:ext cx="9808611" cy="248933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7. You can now send async requests. You have two ways to access the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httpRequest.responseText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– Get the response as a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httpRequest.responseXML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Get the response as an </a:t>
            </a:r>
            <a:r>
              <a:rPr lang="en-US" sz="2000" dirty="0" err="1">
                <a:solidFill>
                  <a:schemeClr val="tx1"/>
                </a:solidFill>
              </a:rPr>
              <a:t>XMLDocument</a:t>
            </a:r>
            <a:r>
              <a:rPr lang="en-US" sz="2000" dirty="0">
                <a:solidFill>
                  <a:schemeClr val="tx1"/>
                </a:solidFill>
              </a:rPr>
              <a:t> object and traverse it with JavaScript DOM functions (see walking the DOM)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(4/4)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AD74-1E06-488B-87E8-593405977BC2}"/>
              </a:ext>
            </a:extLst>
          </p:cNvPr>
          <p:cNvSpPr txBox="1"/>
          <p:nvPr/>
        </p:nvSpPr>
        <p:spPr>
          <a:xfrm>
            <a:off x="2701926" y="4828888"/>
            <a:ext cx="6848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Now you can access the data and do what you need with it.</a:t>
            </a:r>
          </a:p>
        </p:txBody>
      </p:sp>
    </p:spTree>
    <p:extLst>
      <p:ext uri="{BB962C8B-B14F-4D97-AF65-F5344CB8AC3E}">
        <p14:creationId xmlns:p14="http://schemas.microsoft.com/office/powerpoint/2010/main" val="42222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438" y="0"/>
            <a:ext cx="822163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Ajax (Asynchronous JavaScript and XML) is a set of web development techniques using many web technologies on the client-side to create asynchronous web applications.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https://en.wikipedia.org/wiki/Ajax_(programming)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6710-DF77-4714-BBFE-4A440E14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0" y="286603"/>
            <a:ext cx="741487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https://www.w3schools.com/xml/ajax_intro.asp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A04E-7EAD-4391-8920-21B56E50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9" y="1906073"/>
            <a:ext cx="4628338" cy="4480731"/>
          </a:xfrm>
        </p:spPr>
        <p:txBody>
          <a:bodyPr anchor="ctr">
            <a:normAutofit lnSpcReduction="1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i="1" dirty="0">
                <a:solidFill>
                  <a:schemeClr val="tx1"/>
                </a:solidFill>
              </a:rPr>
              <a:t>Asynchronous JavaScript And XML) </a:t>
            </a:r>
            <a:r>
              <a:rPr lang="en-US" sz="2000" dirty="0">
                <a:solidFill>
                  <a:schemeClr val="tx1"/>
                </a:solidFill>
              </a:rPr>
              <a:t>is the use of the JavaScript </a:t>
            </a:r>
            <a:r>
              <a:rPr lang="en-US" sz="2000" b="1" i="1" dirty="0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 to communicate with servers.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JS </a:t>
            </a:r>
            <a:r>
              <a:rPr lang="en-US" sz="2000" b="1" i="1" dirty="0">
                <a:solidFill>
                  <a:schemeClr val="tx1"/>
                </a:solidFill>
              </a:rPr>
              <a:t>XMLHttpRequest </a:t>
            </a:r>
            <a:r>
              <a:rPr lang="en-US" sz="2000" dirty="0">
                <a:solidFill>
                  <a:schemeClr val="tx1"/>
                </a:solidFill>
              </a:rPr>
              <a:t>object can send and receive information in various formats (JSON, XML, HTML, text, jpg). It has many built-in functions to help send and receive data.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Because </a:t>
            </a:r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is "asynchronous" it can communicate with the server, exchange data, and update a page without having to refresh.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Asynchronous JavaScript and XML (AJAX)">
            <a:extLst>
              <a:ext uri="{FF2B5EF4-FFF2-40B4-BE49-F238E27FC236}">
                <a16:creationId xmlns:a16="http://schemas.microsoft.com/office/drawing/2014/main" id="{630FB1AC-E7F2-4D28-A9CC-0C0936B2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80" y="1091067"/>
            <a:ext cx="2373804" cy="163001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o photo description available.">
            <a:extLst>
              <a:ext uri="{FF2B5EF4-FFF2-40B4-BE49-F238E27FC236}">
                <a16:creationId xmlns:a16="http://schemas.microsoft.com/office/drawing/2014/main" id="{5E48529F-67C8-4DBE-B502-2FF9331C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59" y="2918450"/>
            <a:ext cx="4929525" cy="335907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B4CF-AC44-46AE-AB7A-1B0505A1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</a:t>
            </a:r>
            <a:r>
              <a:rPr lang="en-US" dirty="0" err="1">
                <a:solidFill>
                  <a:schemeClr val="tx1"/>
                </a:solidFill>
              </a:rPr>
              <a:t>XmlHttpRequest</a:t>
            </a:r>
            <a:r>
              <a:rPr lang="en-US" dirty="0">
                <a:solidFill>
                  <a:schemeClr val="tx1"/>
                </a:solidFill>
              </a:rPr>
              <a:t> vs. Fetch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https://medium.com/beginners-guide-to-mobile-web-development/the-fetch-api-2c962591f5c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6E6D-588C-4D15-B5D8-3D9DB4F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81E5-845D-46DC-9489-10691EB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XMLHttpRequest.readyState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F77A-6031-42EC-B83C-08978ABE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894" y="1913467"/>
            <a:ext cx="9557178" cy="14507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XMLHttpRequest.readyState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displays the state that an XMLHttpRequest client is currently in. An </a:t>
            </a:r>
            <a:r>
              <a:rPr lang="en-US" sz="2400" b="1" i="1" dirty="0">
                <a:solidFill>
                  <a:schemeClr val="tx1"/>
                </a:solidFill>
              </a:rPr>
              <a:t>XMLHttpRequest</a:t>
            </a:r>
            <a:r>
              <a:rPr lang="en-US" sz="2400" dirty="0">
                <a:solidFill>
                  <a:schemeClr val="tx1"/>
                </a:solidFill>
              </a:rPr>
              <a:t> exists in one of five states during the HTTP request/response cycle: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D6E522-2E05-429E-A848-420E368E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3171"/>
              </p:ext>
            </p:extLst>
          </p:nvPr>
        </p:nvGraphicFramePr>
        <p:xfrm>
          <a:off x="1525440" y="3429000"/>
          <a:ext cx="9262616" cy="27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63">
                  <a:extLst>
                    <a:ext uri="{9D8B030D-6E8A-4147-A177-3AD203B41FA5}">
                      <a16:colId xmlns:a16="http://schemas.microsoft.com/office/drawing/2014/main" val="1670111588"/>
                    </a:ext>
                  </a:extLst>
                </a:gridCol>
                <a:gridCol w="2325021">
                  <a:extLst>
                    <a:ext uri="{9D8B030D-6E8A-4147-A177-3AD203B41FA5}">
                      <a16:colId xmlns:a16="http://schemas.microsoft.com/office/drawing/2014/main" val="807623794"/>
                    </a:ext>
                  </a:extLst>
                </a:gridCol>
                <a:gridCol w="6011332">
                  <a:extLst>
                    <a:ext uri="{9D8B030D-6E8A-4147-A177-3AD203B41FA5}">
                      <a16:colId xmlns:a16="http://schemas.microsoft.com/office/drawing/2014/main" val="378031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Value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x-locale-heading-primary"/>
                        </a:rPr>
                        <a:t>State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Description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8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UNSENT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Client has been created. open() not called yet.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5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OPENED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open()</a:t>
                      </a:r>
                      <a:r>
                        <a:rPr lang="en-US" sz="2000" dirty="0">
                          <a:effectLst/>
                        </a:rPr>
                        <a:t> has been called.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89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HEADERS_RECEIVED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send()</a:t>
                      </a:r>
                      <a:r>
                        <a:rPr lang="en-US" sz="2000" dirty="0">
                          <a:effectLst/>
                        </a:rPr>
                        <a:t> has been called, and headers and status are available.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766093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LOADING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Downloading; 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2000" b="1" i="1" dirty="0" err="1">
                          <a:solidFill>
                            <a:srgbClr val="FF0000"/>
                          </a:solidFill>
                          <a:effectLst/>
                        </a:rPr>
                        <a:t>responseText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holds partial data.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3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DONE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operation is complete.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87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C4F-C89A-4986-B593-94626243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Checking </a:t>
            </a:r>
            <a:r>
              <a:rPr lang="en-US" dirty="0" err="1">
                <a:solidFill>
                  <a:schemeClr val="tx1"/>
                </a:solidFill>
              </a:rPr>
              <a:t>readyState</a:t>
            </a:r>
            <a:r>
              <a:rPr lang="en-US" dirty="0">
                <a:solidFill>
                  <a:schemeClr val="tx1"/>
                </a:solidFill>
              </a:rPr>
              <a:t> Status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D32-D68E-46A5-A8FA-9DF85204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463" y="1926914"/>
            <a:ext cx="3227141" cy="1743688"/>
          </a:xfrm>
        </p:spPr>
        <p:txBody>
          <a:bodyPr anchor="ctr">
            <a:normAutofit/>
          </a:bodyPr>
          <a:lstStyle/>
          <a:p>
            <a:r>
              <a:rPr lang="en-US" sz="2800" b="1" i="1" dirty="0" err="1">
                <a:solidFill>
                  <a:schemeClr val="tx1"/>
                </a:solidFill>
              </a:rPr>
              <a:t>Readystate</a:t>
            </a:r>
            <a:r>
              <a:rPr lang="en-US" sz="2800" dirty="0">
                <a:solidFill>
                  <a:schemeClr val="tx1"/>
                </a:solidFill>
              </a:rPr>
              <a:t> can be verified by checking</a:t>
            </a:r>
            <a:r>
              <a:rPr lang="en-US" sz="2600" dirty="0">
                <a:solidFill>
                  <a:schemeClr val="tx1"/>
                </a:solidFill>
              </a:rPr>
              <a:t> its integer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C48E-A004-44FA-9704-9D239E16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29" y="2736500"/>
            <a:ext cx="5602079" cy="336094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4B579-4E7A-4C02-82F0-B297B3901395}"/>
              </a:ext>
            </a:extLst>
          </p:cNvPr>
          <p:cNvSpPr txBox="1"/>
          <p:nvPr/>
        </p:nvSpPr>
        <p:spPr>
          <a:xfrm>
            <a:off x="1542199" y="3794579"/>
            <a:ext cx="3726582" cy="231153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 4) {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//handle problem like check the  status code, log it, retry, etc.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 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=== 4){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//success! Do something.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(1/4)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28" y="1998014"/>
            <a:ext cx="9696102" cy="88130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In order to make an HTTP request to the server with JavaScript, you need an XMLHttpRequest object.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AB856-1E41-4F42-BC23-4257FC0C075B}"/>
              </a:ext>
            </a:extLst>
          </p:cNvPr>
          <p:cNvSpPr txBox="1"/>
          <p:nvPr/>
        </p:nvSpPr>
        <p:spPr>
          <a:xfrm>
            <a:off x="3114502" y="3042159"/>
            <a:ext cx="5962996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 </a:t>
            </a:r>
            <a:r>
              <a:rPr lang="en-US" sz="2400" dirty="0" err="1">
                <a:solidFill>
                  <a:schemeClr val="bg1"/>
                </a:solidFill>
              </a:rPr>
              <a:t>httpRequest</a:t>
            </a:r>
            <a:r>
              <a:rPr lang="en-US" sz="2400" dirty="0">
                <a:solidFill>
                  <a:schemeClr val="bg1"/>
                </a:solidFill>
              </a:rPr>
              <a:t> = new XMLHttpRequest();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19C57-1F33-4E44-983F-5A439E048BB8}"/>
              </a:ext>
            </a:extLst>
          </p:cNvPr>
          <p:cNvSpPr txBox="1"/>
          <p:nvPr/>
        </p:nvSpPr>
        <p:spPr>
          <a:xfrm>
            <a:off x="2271091" y="5660411"/>
            <a:ext cx="771077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httpRequest.onreadystatechange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CallbackFunction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F76F9-D85C-4D04-BA41-49613E68344E}"/>
              </a:ext>
            </a:extLst>
          </p:cNvPr>
          <p:cNvSpPr txBox="1"/>
          <p:nvPr/>
        </p:nvSpPr>
        <p:spPr>
          <a:xfrm>
            <a:off x="1278428" y="3705727"/>
            <a:ext cx="9577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The response indicates a ‘state change’ of the object. You need to give the XMLHttpRequest object a JS function that will handle the response. Set the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property of the XMLHttpRequest object equal to the function to call (without parenthesis) when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32925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(2/4)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92" y="1937427"/>
            <a:ext cx="9730776" cy="177097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3. Ready the request with the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function of the XMLHttpRequest object. The first parameter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is the </a:t>
            </a:r>
            <a:r>
              <a:rPr lang="en-US" sz="2400" b="1" i="1" dirty="0">
                <a:solidFill>
                  <a:schemeClr val="tx1"/>
                </a:solidFill>
              </a:rPr>
              <a:t>HTTP request method </a:t>
            </a:r>
            <a:r>
              <a:rPr lang="en-US" sz="2400" dirty="0">
                <a:solidFill>
                  <a:schemeClr val="tx1"/>
                </a:solidFill>
              </a:rPr>
              <a:t>(all caps). The second parameter is the URL you're sending the request to. The (optional) third parameter sets asynchronicity. It’s true by default.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B8C36-916F-4004-916A-010E51689B52}"/>
              </a:ext>
            </a:extLst>
          </p:cNvPr>
          <p:cNvSpPr txBox="1"/>
          <p:nvPr/>
        </p:nvSpPr>
        <p:spPr>
          <a:xfrm>
            <a:off x="1134717" y="3763066"/>
            <a:ext cx="9922566" cy="52322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httpRequest.open('GET', 'http://www.example.org/dir/file', true);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7210048-41BC-4FFB-8F73-3DA4DE40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31" y="5793293"/>
            <a:ext cx="3642138" cy="430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httpRequest.send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BCCE2-31BB-4E3B-833C-0082A756F8E1}"/>
              </a:ext>
            </a:extLst>
          </p:cNvPr>
          <p:cNvSpPr txBox="1"/>
          <p:nvPr/>
        </p:nvSpPr>
        <p:spPr>
          <a:xfrm>
            <a:off x="1261092" y="4581908"/>
            <a:ext cx="9669816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dirty="0"/>
              <a:t>4. Send the request. The parameter to the send() method can be any data you want to send to the server. Send data in a format that the server can parse (query string, JSON, XML).</a:t>
            </a:r>
          </a:p>
        </p:txBody>
      </p:sp>
    </p:spTree>
    <p:extLst>
      <p:ext uri="{BB962C8B-B14F-4D97-AF65-F5344CB8AC3E}">
        <p14:creationId xmlns:p14="http://schemas.microsoft.com/office/powerpoint/2010/main" val="1425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16" y="2006802"/>
            <a:ext cx="4148483" cy="2493408"/>
          </a:xfrm>
          <a:ln w="25400">
            <a:solidFill>
              <a:schemeClr val="accent2"/>
            </a:solidFill>
          </a:ln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5. In step 2, we set </a:t>
            </a:r>
            <a:r>
              <a:rPr lang="en-US" sz="2400" dirty="0">
                <a:solidFill>
                  <a:srgbClr val="FF0000"/>
                </a:solidFill>
              </a:rPr>
              <a:t>httpRequest.onreadystatechange </a:t>
            </a:r>
            <a:r>
              <a:rPr lang="en-US" sz="2400" dirty="0">
                <a:solidFill>
                  <a:schemeClr val="tx1"/>
                </a:solidFill>
              </a:rPr>
              <a:t>to a callback function.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invoked every time the state changes. The first thing that function needs to do is verify that the response was completed.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46" y="287338"/>
            <a:ext cx="8865702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(3/4)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55464-A395-4507-9557-EDFC9CDB385E}"/>
              </a:ext>
            </a:extLst>
          </p:cNvPr>
          <p:cNvSpPr txBox="1"/>
          <p:nvPr/>
        </p:nvSpPr>
        <p:spPr>
          <a:xfrm>
            <a:off x="5435600" y="2006802"/>
            <a:ext cx="638699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httpRequest.readyState</a:t>
            </a:r>
            <a:r>
              <a:rPr lang="en-US" sz="2000" dirty="0">
                <a:solidFill>
                  <a:schemeClr val="bg1"/>
                </a:solidFill>
              </a:rPr>
              <a:t> == </a:t>
            </a:r>
            <a:r>
              <a:rPr lang="en-US" sz="2000" dirty="0" err="1">
                <a:solidFill>
                  <a:schemeClr val="bg1"/>
                </a:solidFill>
              </a:rPr>
              <a:t>XMLHttpRequest.DONE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whatever actions you want.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Not ready yet.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F4D-E11C-4C96-B770-0AFDEF92BCEE}"/>
              </a:ext>
            </a:extLst>
          </p:cNvPr>
          <p:cNvSpPr txBox="1"/>
          <p:nvPr/>
        </p:nvSpPr>
        <p:spPr>
          <a:xfrm>
            <a:off x="2748169" y="5098407"/>
            <a:ext cx="3618763" cy="11079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200" dirty="0"/>
              <a:t>6. You also must check that the HTTP response status code is acceptable.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26FA9-BEF8-4174-BB8C-B25EA0199FE0}"/>
              </a:ext>
            </a:extLst>
          </p:cNvPr>
          <p:cNvSpPr txBox="1"/>
          <p:nvPr/>
        </p:nvSpPr>
        <p:spPr>
          <a:xfrm>
            <a:off x="6366933" y="4576624"/>
            <a:ext cx="496367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httpRequest.status</a:t>
            </a:r>
            <a:r>
              <a:rPr lang="en-US" sz="2000" dirty="0">
                <a:solidFill>
                  <a:schemeClr val="bg1"/>
                </a:solidFill>
              </a:rPr>
              <a:t> == 200)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NOW you can act on the data received.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There was a problem with the request.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28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915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x-locale-heading-primary</vt:lpstr>
      <vt:lpstr>1_RetrospectVTI</vt:lpstr>
      <vt:lpstr>AJAX Fundamentals</vt:lpstr>
      <vt:lpstr>Ajax (Asynchronous JavaScript and XML) is a set of web development techniques using many web technologies on the client-side to create asynchronous web applications.</vt:lpstr>
      <vt:lpstr>AJAX – Overview https://developer.mozilla.org/en-US/docs/Web/Guide/AJAX/Getting_Started https://www.w3schools.com/xml/ajax_intro.asp https://www.tutorialspoint.com/ajax/ajax_quick_guide.htm</vt:lpstr>
      <vt:lpstr>AJAX – XmlHttpRequest vs. Fetch https://medium.com/beginners-guide-to-mobile-web-development/the-fetch-api-2c962591f5c</vt:lpstr>
      <vt:lpstr>XMLHttpRequest.readyState https://developer.mozilla.org/en-US/docs/Web/API/XMLHttpRequest/readyState</vt:lpstr>
      <vt:lpstr>Checking readyState Status https://developer.mozilla.org/en-US/docs/Web/API/XMLHttpRequest/readyState</vt:lpstr>
      <vt:lpstr>AJAX Step-By-Step (1/4) https://developer.mozilla.org/en-US/docs/Web/Guide/AJAX/Getting_Started https://www.tutorialspoint.com/ajax/ajax_quick_guide.htm</vt:lpstr>
      <vt:lpstr>AJAX Step-By-Step (2/4) https://developer.mozilla.org/en-US/docs/Web/Guide/AJAX/Getting_Started</vt:lpstr>
      <vt:lpstr>AJAX Step-By-Step (3/4) https://developer.mozilla.org/en-US/docs/Web/Guide/AJAX/Getting_Started</vt:lpstr>
      <vt:lpstr>AJAX Step-By-Step (4/4) https://developer.mozilla.org/en-US/docs/Web/Guide/AJAX/Getting_Started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2020-04-04T19:41:13Z</dcterms:created>
  <dcterms:modified xsi:type="dcterms:W3CDTF">2023-05-30T16:14:11Z</dcterms:modified>
</cp:coreProperties>
</file>