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sldIdLst>
    <p:sldId id="257" r:id="rId5"/>
    <p:sldId id="258" r:id="rId6"/>
    <p:sldId id="311" r:id="rId7"/>
    <p:sldId id="312" r:id="rId8"/>
    <p:sldId id="309" r:id="rId9"/>
    <p:sldId id="308" r:id="rId10"/>
    <p:sldId id="277" r:id="rId11"/>
    <p:sldId id="307" r:id="rId12"/>
    <p:sldId id="306" r:id="rId13"/>
    <p:sldId id="262" r:id="rId14"/>
    <p:sldId id="302" r:id="rId15"/>
    <p:sldId id="278" r:id="rId16"/>
    <p:sldId id="279" r:id="rId17"/>
    <p:sldId id="280" r:id="rId18"/>
    <p:sldId id="281" r:id="rId19"/>
    <p:sldId id="282" r:id="rId20"/>
    <p:sldId id="303" r:id="rId21"/>
    <p:sldId id="304" r:id="rId22"/>
    <p:sldId id="284" r:id="rId23"/>
    <p:sldId id="286" r:id="rId24"/>
    <p:sldId id="265" r:id="rId25"/>
    <p:sldId id="305" r:id="rId26"/>
    <p:sldId id="301"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5"/>
    <a:srgbClr val="CCE2F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BD585-E721-44D5-BA7A-5E711FF12539}" v="1" dt="2020-08-03T15:36:4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36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Text Placeholder 4">
            <a:extLst>
              <a:ext uri="{FF2B5EF4-FFF2-40B4-BE49-F238E27FC236}">
                <a16:creationId xmlns:a16="http://schemas.microsoft.com/office/drawing/2014/main" id="{990D0798-F71A-4079-B9D9-CA7ACC89E645}"/>
              </a:ext>
            </a:extLst>
          </p:cNvPr>
          <p:cNvSpPr>
            <a:spLocks noGrp="1"/>
          </p:cNvSpPr>
          <p:nvPr>
            <p:ph type="body" sz="quarter" idx="13"/>
          </p:nvPr>
        </p:nvSpPr>
        <p:spPr>
          <a:xfrm>
            <a:off x="2163763" y="1214438"/>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ubernetes.io/docs/concepts/overview/compone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ubernetes.io/docs/concepts/overview/compon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concepts/overview/components/#control-plane-compon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concepts/overview/components/#kube-apiserv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concepts/overview/components/#etcd"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github.com/kubernetes/community/blob/master/contributors/design-proposals/architecture/architecture.md#scheduler" TargetMode="External"/><Relationship Id="rId4" Type="http://schemas.openxmlformats.org/officeDocument/2006/relationships/hyperlink" Target="https://kubernetes.io/docs/concepts/overview/components/#kube-schedul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concepts/overview/components/#kube-controller-manage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docs/concepts/overview/components/#cloud-controller-manage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kubernetes.io/docs/concepts/overview/components/#cloud-controller-manage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ubernetes/community/blob/master/contributors/design-proposals/architecture/architecture.md#kubelet" TargetMode="External"/><Relationship Id="rId2" Type="http://schemas.openxmlformats.org/officeDocument/2006/relationships/hyperlink" Target="https://kubernetes.io/docs/concepts/overview/components/#node-component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kubernetes/community/blob/master/contributors/design-proposals/architecture/architecture.md#kube-proxy"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ubernetes/community/blob/master/contributors/design-proposals/architecture/architecture.md#kubelet" TargetMode="External"/><Relationship Id="rId2" Type="http://schemas.openxmlformats.org/officeDocument/2006/relationships/hyperlink" Target="https://kubernetes.io/docs/concepts/overview/components/#node-component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kubernetes/community/blob/master/contributors/design-proposals/architecture/architecture.md#kube-proxy"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kubernetes.io/docs/concepts/architecture/nodes/#management" TargetMode="External"/><Relationship Id="rId2" Type="http://schemas.openxmlformats.org/officeDocument/2006/relationships/hyperlink" Target="https://kubernetes.io/docs/concepts/overview/components/#node-component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opsprodigy.com/blog/failover-in-kubernetes/" TargetMode="External"/><Relationship Id="rId2" Type="http://schemas.openxmlformats.org/officeDocument/2006/relationships/hyperlink" Target="https://en.wikipedia.org/wiki/Failover"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cli/azure/install-azure-cl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velotio-perspectives/cloud-native-applications-the-why-the-what-the-how-9b2d31897496" TargetMode="External"/><Relationship Id="rId2" Type="http://schemas.openxmlformats.org/officeDocument/2006/relationships/hyperlink" Target="https://www.redhat.com/en/topics/cloud-native-app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cncf.io/blog/2018/03/08/introducing-the-cloud-native-landscape-2-0-interactive-edition/" TargetMode="External"/><Relationship Id="rId2" Type="http://schemas.openxmlformats.org/officeDocument/2006/relationships/hyperlink" Target="https://landscape.cncf.io/"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cncf/foundation/blob/master/charter.m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concepts/overview/what-is-kubernetes/" TargetMode="External"/><Relationship Id="rId2" Type="http://schemas.openxmlformats.org/officeDocument/2006/relationships/hyperlink" Target="https://developer.ibm.com/technologies/microservices/articles/why-should-we-use-microservices-and-container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concepts/overview/what-is-kubernetes/" TargetMode="External"/><Relationship Id="rId2" Type="http://schemas.openxmlformats.org/officeDocument/2006/relationships/hyperlink" Target="https://developer.ibm.com/technologies/microservices/articles/why-should-we-use-microservices-and-container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ibm.com/technologies/microservices/articles/why-should-we-use-microservices-and-containers/"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github.com/kubernetes/community/blob/master/contributors/design-proposals/architecture/architecture.md#kubernetes-design-and-architecture" TargetMode="External"/><Relationship Id="rId4" Type="http://schemas.openxmlformats.org/officeDocument/2006/relationships/hyperlink" Target="https://kubernetes.io/docs/concepts/overview/what-is-kuberne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667784" cy="3686015"/>
          </a:xfrm>
        </p:spPr>
        <p:txBody>
          <a:bodyPr>
            <a:normAutofit/>
          </a:bodyPr>
          <a:lstStyle/>
          <a:p>
            <a:r>
              <a:rPr lang="en-US" sz="7200" dirty="0">
                <a:solidFill>
                  <a:schemeClr val="tx1"/>
                </a:solidFill>
              </a:rPr>
              <a:t>Kubernetes</a:t>
            </a:r>
            <a:br>
              <a:rPr lang="en-US" sz="7200" dirty="0">
                <a:solidFill>
                  <a:schemeClr val="tx1"/>
                </a:solidFill>
              </a:rPr>
            </a:br>
            <a:r>
              <a:rPr lang="en-US" sz="7200" dirty="0">
                <a:solidFill>
                  <a:schemeClr val="tx1"/>
                </a:solidFill>
              </a:rPr>
              <a:t>Fundamentals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EE62-C3DC-45B4-8D10-A5F6620506CA}"/>
              </a:ext>
            </a:extLst>
          </p:cNvPr>
          <p:cNvSpPr>
            <a:spLocks noGrp="1"/>
          </p:cNvSpPr>
          <p:nvPr>
            <p:ph type="title"/>
          </p:nvPr>
        </p:nvSpPr>
        <p:spPr>
          <a:xfrm>
            <a:off x="1082040" y="286603"/>
            <a:ext cx="10408197" cy="1450757"/>
          </a:xfrm>
        </p:spPr>
        <p:txBody>
          <a:bodyPr>
            <a:normAutofit fontScale="90000"/>
          </a:bodyPr>
          <a:lstStyle/>
          <a:p>
            <a:r>
              <a:rPr lang="en-US" sz="4400" dirty="0">
                <a:solidFill>
                  <a:schemeClr val="tx1"/>
                </a:solidFill>
              </a:rPr>
              <a:t>Kubernetes Architecture – Overview (1/2)</a:t>
            </a:r>
            <a:br>
              <a:rPr lang="en-US" dirty="0">
                <a:solidFill>
                  <a:schemeClr val="tx1"/>
                </a:solidFill>
              </a:rPr>
            </a:br>
            <a:r>
              <a:rPr lang="en-US" sz="1600" dirty="0">
                <a:hlinkClick r:id="rId2"/>
              </a:rPr>
              <a:t>https://kubernetes.io/docs/concepts/overview/components/</a:t>
            </a:r>
            <a:endParaRPr lang="en-US" dirty="0"/>
          </a:p>
        </p:txBody>
      </p:sp>
      <p:sp>
        <p:nvSpPr>
          <p:cNvPr id="3" name="Content Placeholder 2">
            <a:extLst>
              <a:ext uri="{FF2B5EF4-FFF2-40B4-BE49-F238E27FC236}">
                <a16:creationId xmlns:a16="http://schemas.microsoft.com/office/drawing/2014/main" id="{57B74D3D-67B5-427A-9B60-7924E9F7C650}"/>
              </a:ext>
            </a:extLst>
          </p:cNvPr>
          <p:cNvSpPr>
            <a:spLocks noGrp="1"/>
          </p:cNvSpPr>
          <p:nvPr>
            <p:ph idx="1"/>
          </p:nvPr>
        </p:nvSpPr>
        <p:spPr>
          <a:xfrm>
            <a:off x="1082040" y="1926336"/>
            <a:ext cx="3875655" cy="4462271"/>
          </a:xfrm>
        </p:spPr>
        <p:txBody>
          <a:bodyPr anchor="ctr">
            <a:noAutofit/>
          </a:bodyPr>
          <a:lstStyle/>
          <a:p>
            <a:pPr lvl="1">
              <a:lnSpc>
                <a:spcPct val="110000"/>
              </a:lnSpc>
              <a:spcAft>
                <a:spcPts val="200"/>
              </a:spcAft>
              <a:buFont typeface="Arial" panose="020B0604020202020204" pitchFamily="34" charset="0"/>
              <a:buChar char="•"/>
            </a:pPr>
            <a:r>
              <a:rPr lang="en-US" sz="2000" b="1" i="1" dirty="0">
                <a:solidFill>
                  <a:schemeClr val="tx1"/>
                </a:solidFill>
              </a:rPr>
              <a:t>Kubernetes</a:t>
            </a:r>
            <a:r>
              <a:rPr lang="en-US" sz="2000" dirty="0">
                <a:solidFill>
                  <a:schemeClr val="tx1"/>
                </a:solidFill>
              </a:rPr>
              <a:t> is not a traditional, all-inclusive PaaS (Platform as a Service). </a:t>
            </a:r>
          </a:p>
          <a:p>
            <a:pPr lvl="1">
              <a:lnSpc>
                <a:spcPct val="110000"/>
              </a:lnSpc>
              <a:spcAft>
                <a:spcPts val="200"/>
              </a:spcAft>
              <a:buFont typeface="Arial" panose="020B0604020202020204" pitchFamily="34" charset="0"/>
              <a:buChar char="•"/>
            </a:pPr>
            <a:r>
              <a:rPr lang="en-US" sz="2000" b="1" i="1" dirty="0">
                <a:solidFill>
                  <a:schemeClr val="tx1"/>
                </a:solidFill>
              </a:rPr>
              <a:t>Kubernetes</a:t>
            </a:r>
            <a:r>
              <a:rPr lang="en-US" sz="2000" dirty="0">
                <a:solidFill>
                  <a:schemeClr val="tx1"/>
                </a:solidFill>
              </a:rPr>
              <a:t> operates at the container level rather than at the hardware level.</a:t>
            </a:r>
          </a:p>
          <a:p>
            <a:pPr lvl="1">
              <a:lnSpc>
                <a:spcPct val="110000"/>
              </a:lnSpc>
              <a:spcAft>
                <a:spcPts val="200"/>
              </a:spcAft>
              <a:buFont typeface="Arial" panose="020B0604020202020204" pitchFamily="34" charset="0"/>
              <a:buChar char="•"/>
            </a:pPr>
            <a:r>
              <a:rPr lang="en-US" sz="2000" dirty="0">
                <a:solidFill>
                  <a:schemeClr val="tx1"/>
                </a:solidFill>
              </a:rPr>
              <a:t>When you deploy </a:t>
            </a:r>
            <a:r>
              <a:rPr lang="en-US" sz="2000" b="1" i="1" dirty="0">
                <a:solidFill>
                  <a:schemeClr val="tx1"/>
                </a:solidFill>
              </a:rPr>
              <a:t>Kubernetes</a:t>
            </a:r>
            <a:r>
              <a:rPr lang="en-US" sz="2000" dirty="0">
                <a:solidFill>
                  <a:schemeClr val="tx1"/>
                </a:solidFill>
              </a:rPr>
              <a:t>, you get a Cluster.</a:t>
            </a:r>
          </a:p>
          <a:p>
            <a:pPr lvl="1">
              <a:lnSpc>
                <a:spcPct val="110000"/>
              </a:lnSpc>
              <a:spcAft>
                <a:spcPts val="200"/>
              </a:spcAft>
              <a:buFont typeface="Arial" panose="020B0604020202020204" pitchFamily="34" charset="0"/>
              <a:buChar char="•"/>
            </a:pPr>
            <a:r>
              <a:rPr lang="en-US" sz="2000" dirty="0">
                <a:solidFill>
                  <a:schemeClr val="tx1"/>
                </a:solidFill>
              </a:rPr>
              <a:t>A Cluster consists of worker machines (</a:t>
            </a:r>
            <a:r>
              <a:rPr lang="en-US" sz="2000" dirty="0">
                <a:solidFill>
                  <a:schemeClr val="tx1"/>
                </a:solidFill>
                <a:highlight>
                  <a:srgbClr val="FFFF00"/>
                </a:highlight>
              </a:rPr>
              <a:t>Nodes</a:t>
            </a:r>
            <a:r>
              <a:rPr lang="en-US" sz="2000" dirty="0">
                <a:solidFill>
                  <a:schemeClr val="tx1"/>
                </a:solidFill>
              </a:rPr>
              <a:t>), that run </a:t>
            </a:r>
            <a:r>
              <a:rPr lang="en-US" sz="2000" b="1" i="1" dirty="0">
                <a:solidFill>
                  <a:schemeClr val="tx1"/>
                </a:solidFill>
              </a:rPr>
              <a:t>containerized</a:t>
            </a:r>
            <a:r>
              <a:rPr lang="en-US" sz="2000" dirty="0">
                <a:solidFill>
                  <a:schemeClr val="tx1"/>
                </a:solidFill>
              </a:rPr>
              <a:t> applications. </a:t>
            </a:r>
          </a:p>
        </p:txBody>
      </p:sp>
      <p:pic>
        <p:nvPicPr>
          <p:cNvPr id="2050" name="Picture 2" descr="Components of Kubernetes">
            <a:extLst>
              <a:ext uri="{FF2B5EF4-FFF2-40B4-BE49-F238E27FC236}">
                <a16:creationId xmlns:a16="http://schemas.microsoft.com/office/drawing/2014/main" id="{2C5A2F5F-1416-460B-BFEC-00B522CCD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113" y="2708529"/>
            <a:ext cx="6546132" cy="3280167"/>
          </a:xfrm>
          <a:prstGeom prst="rect">
            <a:avLst/>
          </a:prstGeom>
          <a:solidFill>
            <a:schemeClr val="bg1"/>
          </a:solidFill>
          <a:ln w="25400">
            <a:solidFill>
              <a:schemeClr val="accent2"/>
            </a:solidFill>
          </a:ln>
          <a:effectLst/>
        </p:spPr>
      </p:pic>
      <p:sp>
        <p:nvSpPr>
          <p:cNvPr id="6" name="Rectangle: Rounded Corners 5">
            <a:extLst>
              <a:ext uri="{FF2B5EF4-FFF2-40B4-BE49-F238E27FC236}">
                <a16:creationId xmlns:a16="http://schemas.microsoft.com/office/drawing/2014/main" id="{39E2A91F-506F-4C4F-BAA8-D1EBF7CD5D22}"/>
              </a:ext>
            </a:extLst>
          </p:cNvPr>
          <p:cNvSpPr/>
          <p:nvPr/>
        </p:nvSpPr>
        <p:spPr>
          <a:xfrm>
            <a:off x="8218779" y="4341318"/>
            <a:ext cx="821844" cy="1232852"/>
          </a:xfrm>
          <a:prstGeom prst="roundRect">
            <a:avLst>
              <a:gd name="adj" fmla="val 3564"/>
            </a:avLst>
          </a:prstGeom>
          <a:solidFill>
            <a:srgbClr val="FFFF00">
              <a:alpha val="1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AFBB4C5-D024-40A6-9019-DC5A264EC331}"/>
              </a:ext>
            </a:extLst>
          </p:cNvPr>
          <p:cNvSpPr/>
          <p:nvPr/>
        </p:nvSpPr>
        <p:spPr>
          <a:xfrm>
            <a:off x="9336253" y="4341318"/>
            <a:ext cx="821844" cy="1232852"/>
          </a:xfrm>
          <a:prstGeom prst="roundRect">
            <a:avLst>
              <a:gd name="adj" fmla="val 3564"/>
            </a:avLst>
          </a:prstGeom>
          <a:solidFill>
            <a:srgbClr val="FFFF00">
              <a:alpha val="1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5D87B5C-9715-4D7C-B2D0-BA41843F5865}"/>
              </a:ext>
            </a:extLst>
          </p:cNvPr>
          <p:cNvSpPr/>
          <p:nvPr/>
        </p:nvSpPr>
        <p:spPr>
          <a:xfrm>
            <a:off x="10552077" y="4341318"/>
            <a:ext cx="821844" cy="1232852"/>
          </a:xfrm>
          <a:prstGeom prst="roundRect">
            <a:avLst>
              <a:gd name="adj" fmla="val 3564"/>
            </a:avLst>
          </a:prstGeom>
          <a:solidFill>
            <a:srgbClr val="FFFF00">
              <a:alpha val="1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3B8C82F-49ED-429A-BB82-32D609105380}"/>
              </a:ext>
            </a:extLst>
          </p:cNvPr>
          <p:cNvSpPr/>
          <p:nvPr/>
        </p:nvSpPr>
        <p:spPr>
          <a:xfrm>
            <a:off x="2476502" y="4715192"/>
            <a:ext cx="819146" cy="317866"/>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4CBCAE8-7704-434A-8F90-45AD1A720EF2}"/>
              </a:ext>
            </a:extLst>
          </p:cNvPr>
          <p:cNvSpPr/>
          <p:nvPr/>
        </p:nvSpPr>
        <p:spPr>
          <a:xfrm>
            <a:off x="1633541" y="5100954"/>
            <a:ext cx="819146" cy="317866"/>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56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74D3D-67B5-427A-9B60-7924E9F7C650}"/>
              </a:ext>
            </a:extLst>
          </p:cNvPr>
          <p:cNvSpPr>
            <a:spLocks noGrp="1"/>
          </p:cNvSpPr>
          <p:nvPr>
            <p:ph idx="1"/>
          </p:nvPr>
        </p:nvSpPr>
        <p:spPr>
          <a:xfrm>
            <a:off x="1082040" y="1912689"/>
            <a:ext cx="3819442" cy="4462271"/>
          </a:xfrm>
        </p:spPr>
        <p:txBody>
          <a:bodyPr anchor="ctr">
            <a:normAutofit lnSpcReduction="10000"/>
          </a:bodyPr>
          <a:lstStyle/>
          <a:p>
            <a:pPr lvl="1">
              <a:lnSpc>
                <a:spcPct val="110000"/>
              </a:lnSpc>
              <a:spcAft>
                <a:spcPts val="200"/>
              </a:spcAft>
              <a:buFont typeface="Arial" panose="020B0604020202020204" pitchFamily="34" charset="0"/>
              <a:buChar char="•"/>
            </a:pPr>
            <a:r>
              <a:rPr lang="en-US" sz="2000" dirty="0">
                <a:solidFill>
                  <a:schemeClr val="tx1"/>
                </a:solidFill>
              </a:rPr>
              <a:t>The worker </a:t>
            </a:r>
            <a:r>
              <a:rPr lang="en-US" sz="2000" dirty="0">
                <a:solidFill>
                  <a:schemeClr val="tx1"/>
                </a:solidFill>
                <a:highlight>
                  <a:srgbClr val="FFFF00"/>
                </a:highlight>
              </a:rPr>
              <a:t>node(s)</a:t>
            </a:r>
            <a:r>
              <a:rPr lang="en-US" sz="2000" dirty="0">
                <a:solidFill>
                  <a:schemeClr val="tx1"/>
                </a:solidFill>
              </a:rPr>
              <a:t> host the </a:t>
            </a:r>
            <a:r>
              <a:rPr lang="en-US" sz="2000" dirty="0">
                <a:solidFill>
                  <a:schemeClr val="tx1"/>
                </a:solidFill>
                <a:highlight>
                  <a:srgbClr val="C0C0C0"/>
                </a:highlight>
              </a:rPr>
              <a:t>Pods</a:t>
            </a:r>
            <a:r>
              <a:rPr lang="en-US" sz="2000" dirty="0">
                <a:solidFill>
                  <a:schemeClr val="tx1"/>
                </a:solidFill>
              </a:rPr>
              <a:t> that are the components of the application. </a:t>
            </a:r>
          </a:p>
          <a:p>
            <a:pPr lvl="1">
              <a:lnSpc>
                <a:spcPct val="110000"/>
              </a:lnSpc>
              <a:spcAft>
                <a:spcPts val="200"/>
              </a:spcAft>
              <a:buFont typeface="Arial" panose="020B0604020202020204" pitchFamily="34" charset="0"/>
              <a:buChar char="•"/>
            </a:pPr>
            <a:r>
              <a:rPr lang="en-US" sz="2000" dirty="0">
                <a:solidFill>
                  <a:schemeClr val="tx1"/>
                </a:solidFill>
              </a:rPr>
              <a:t>The </a:t>
            </a:r>
            <a:r>
              <a:rPr lang="en-US" sz="2000" dirty="0">
                <a:solidFill>
                  <a:schemeClr val="tx1"/>
                </a:solidFill>
                <a:highlight>
                  <a:srgbClr val="FFE5E5"/>
                </a:highlight>
              </a:rPr>
              <a:t>control plane </a:t>
            </a:r>
            <a:r>
              <a:rPr lang="en-US" sz="2000" dirty="0">
                <a:solidFill>
                  <a:schemeClr val="tx1"/>
                </a:solidFill>
              </a:rPr>
              <a:t>manages the worker </a:t>
            </a:r>
            <a:r>
              <a:rPr lang="en-US" sz="2000" dirty="0">
                <a:solidFill>
                  <a:schemeClr val="tx1"/>
                </a:solidFill>
                <a:highlight>
                  <a:srgbClr val="FFFF00"/>
                </a:highlight>
              </a:rPr>
              <a:t>nodes</a:t>
            </a:r>
            <a:r>
              <a:rPr lang="en-US" sz="2000" dirty="0">
                <a:solidFill>
                  <a:schemeClr val="tx1"/>
                </a:solidFill>
              </a:rPr>
              <a:t> and the </a:t>
            </a:r>
            <a:r>
              <a:rPr lang="en-US" sz="2000" dirty="0">
                <a:solidFill>
                  <a:schemeClr val="tx1"/>
                </a:solidFill>
                <a:highlight>
                  <a:srgbClr val="C0C0C0"/>
                </a:highlight>
              </a:rPr>
              <a:t>Pods</a:t>
            </a:r>
            <a:r>
              <a:rPr lang="en-US" sz="2000" dirty="0">
                <a:solidFill>
                  <a:schemeClr val="tx1"/>
                </a:solidFill>
              </a:rPr>
              <a:t> in the cluster. </a:t>
            </a:r>
          </a:p>
          <a:p>
            <a:pPr lvl="1">
              <a:lnSpc>
                <a:spcPct val="110000"/>
              </a:lnSpc>
              <a:spcAft>
                <a:spcPts val="200"/>
              </a:spcAft>
              <a:buFont typeface="Arial" panose="020B0604020202020204" pitchFamily="34" charset="0"/>
              <a:buChar char="•"/>
            </a:pPr>
            <a:r>
              <a:rPr lang="en-US" sz="2000" dirty="0">
                <a:solidFill>
                  <a:schemeClr val="tx1"/>
                </a:solidFill>
              </a:rPr>
              <a:t>In production, the </a:t>
            </a:r>
            <a:r>
              <a:rPr lang="en-US" sz="2000" dirty="0">
                <a:solidFill>
                  <a:schemeClr val="tx1"/>
                </a:solidFill>
                <a:highlight>
                  <a:srgbClr val="FFE5E5"/>
                </a:highlight>
              </a:rPr>
              <a:t>control plane</a:t>
            </a:r>
            <a:r>
              <a:rPr lang="en-US" sz="2000" dirty="0">
                <a:solidFill>
                  <a:schemeClr val="tx1"/>
                </a:solidFill>
              </a:rPr>
              <a:t> usually operates across multiple servers and a cluster usually runs multiple </a:t>
            </a:r>
            <a:r>
              <a:rPr lang="en-US" sz="2000" dirty="0">
                <a:solidFill>
                  <a:schemeClr val="tx1"/>
                </a:solidFill>
                <a:highlight>
                  <a:srgbClr val="FFFF00"/>
                </a:highlight>
              </a:rPr>
              <a:t>nodes</a:t>
            </a:r>
            <a:r>
              <a:rPr lang="en-US" sz="2000" dirty="0">
                <a:solidFill>
                  <a:schemeClr val="tx1"/>
                </a:solidFill>
              </a:rPr>
              <a:t>. This enhances fault-tolerance and keeps your microservices running.</a:t>
            </a:r>
          </a:p>
        </p:txBody>
      </p:sp>
      <p:sp>
        <p:nvSpPr>
          <p:cNvPr id="14" name="Title 1">
            <a:extLst>
              <a:ext uri="{FF2B5EF4-FFF2-40B4-BE49-F238E27FC236}">
                <a16:creationId xmlns:a16="http://schemas.microsoft.com/office/drawing/2014/main" id="{595157A0-E9B0-4544-897E-D65EC1C23A4C}"/>
              </a:ext>
            </a:extLst>
          </p:cNvPr>
          <p:cNvSpPr>
            <a:spLocks noGrp="1"/>
          </p:cNvSpPr>
          <p:nvPr>
            <p:ph type="title"/>
          </p:nvPr>
        </p:nvSpPr>
        <p:spPr>
          <a:xfrm>
            <a:off x="1082040" y="286603"/>
            <a:ext cx="10445469" cy="1450757"/>
          </a:xfrm>
        </p:spPr>
        <p:txBody>
          <a:bodyPr>
            <a:normAutofit fontScale="90000"/>
          </a:bodyPr>
          <a:lstStyle/>
          <a:p>
            <a:r>
              <a:rPr lang="en-US" sz="4400" dirty="0">
                <a:solidFill>
                  <a:schemeClr val="tx1"/>
                </a:solidFill>
              </a:rPr>
              <a:t>Kubernetes Architecture – Overview (2/2)</a:t>
            </a:r>
            <a:br>
              <a:rPr lang="en-US" dirty="0"/>
            </a:br>
            <a:r>
              <a:rPr lang="en-US" sz="1600" dirty="0">
                <a:hlinkClick r:id="rId2"/>
              </a:rPr>
              <a:t>https://kubernetes.io/docs/concepts/overview/components/</a:t>
            </a:r>
            <a:endParaRPr lang="en-US" dirty="0"/>
          </a:p>
        </p:txBody>
      </p:sp>
      <p:sp>
        <p:nvSpPr>
          <p:cNvPr id="2" name="Rectangle: Rounded Corners 1">
            <a:extLst>
              <a:ext uri="{FF2B5EF4-FFF2-40B4-BE49-F238E27FC236}">
                <a16:creationId xmlns:a16="http://schemas.microsoft.com/office/drawing/2014/main" id="{19072A13-B521-4664-89DF-6C95BDFE3951}"/>
              </a:ext>
            </a:extLst>
          </p:cNvPr>
          <p:cNvSpPr/>
          <p:nvPr/>
        </p:nvSpPr>
        <p:spPr>
          <a:xfrm>
            <a:off x="1852010" y="3724314"/>
            <a:ext cx="810228" cy="263128"/>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54DAB4E-B858-4101-BC5A-19CA2426B6A6}"/>
              </a:ext>
            </a:extLst>
          </p:cNvPr>
          <p:cNvSpPr/>
          <p:nvPr/>
        </p:nvSpPr>
        <p:spPr>
          <a:xfrm>
            <a:off x="3894506" y="4676351"/>
            <a:ext cx="772122" cy="273137"/>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omponents of Kubernetes">
            <a:extLst>
              <a:ext uri="{FF2B5EF4-FFF2-40B4-BE49-F238E27FC236}">
                <a16:creationId xmlns:a16="http://schemas.microsoft.com/office/drawing/2014/main" id="{32445834-19D4-4E37-83EC-3820FBCF0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113" y="2708529"/>
            <a:ext cx="6546132" cy="3280167"/>
          </a:xfrm>
          <a:prstGeom prst="rect">
            <a:avLst/>
          </a:prstGeom>
          <a:solidFill>
            <a:schemeClr val="bg1"/>
          </a:solidFill>
          <a:ln w="25400">
            <a:solidFill>
              <a:schemeClr val="accent2"/>
            </a:solidFill>
          </a:ln>
          <a:effectLst/>
        </p:spPr>
      </p:pic>
      <p:sp>
        <p:nvSpPr>
          <p:cNvPr id="16" name="Rectangle: Rounded Corners 15">
            <a:extLst>
              <a:ext uri="{FF2B5EF4-FFF2-40B4-BE49-F238E27FC236}">
                <a16:creationId xmlns:a16="http://schemas.microsoft.com/office/drawing/2014/main" id="{12A15470-5835-4DF9-8526-371E5E2BCD76}"/>
              </a:ext>
            </a:extLst>
          </p:cNvPr>
          <p:cNvSpPr/>
          <p:nvPr/>
        </p:nvSpPr>
        <p:spPr>
          <a:xfrm>
            <a:off x="8218779" y="4341318"/>
            <a:ext cx="821844" cy="1232852"/>
          </a:xfrm>
          <a:prstGeom prst="roundRect">
            <a:avLst>
              <a:gd name="adj" fmla="val 3564"/>
            </a:avLst>
          </a:prstGeom>
          <a:solidFill>
            <a:srgbClr val="FFFF00">
              <a:alpha val="1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60B11D4-3CFE-4CA5-B6D7-7B6EA97C8569}"/>
              </a:ext>
            </a:extLst>
          </p:cNvPr>
          <p:cNvSpPr/>
          <p:nvPr/>
        </p:nvSpPr>
        <p:spPr>
          <a:xfrm>
            <a:off x="9336253" y="4341318"/>
            <a:ext cx="821844" cy="1232852"/>
          </a:xfrm>
          <a:prstGeom prst="roundRect">
            <a:avLst>
              <a:gd name="adj" fmla="val 3564"/>
            </a:avLst>
          </a:prstGeom>
          <a:solidFill>
            <a:srgbClr val="FFFF00">
              <a:alpha val="1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624221D-444B-4173-B18A-5E433A30CE2F}"/>
              </a:ext>
            </a:extLst>
          </p:cNvPr>
          <p:cNvSpPr/>
          <p:nvPr/>
        </p:nvSpPr>
        <p:spPr>
          <a:xfrm>
            <a:off x="10552077" y="4341318"/>
            <a:ext cx="821844" cy="1232852"/>
          </a:xfrm>
          <a:prstGeom prst="roundRect">
            <a:avLst>
              <a:gd name="adj" fmla="val 3564"/>
            </a:avLst>
          </a:prstGeom>
          <a:solidFill>
            <a:srgbClr val="FFFF00">
              <a:alpha val="1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7CACE0-3DAF-42F0-ACD0-3148953F11A5}"/>
              </a:ext>
            </a:extLst>
          </p:cNvPr>
          <p:cNvSpPr/>
          <p:nvPr/>
        </p:nvSpPr>
        <p:spPr>
          <a:xfrm>
            <a:off x="5105038" y="2730045"/>
            <a:ext cx="2656516" cy="3237133"/>
          </a:xfrm>
          <a:prstGeom prst="roundRect">
            <a:avLst>
              <a:gd name="adj" fmla="val 3564"/>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A8A3DF-BA7B-4605-BA26-683F23783851}"/>
              </a:ext>
            </a:extLst>
          </p:cNvPr>
          <p:cNvSpPr/>
          <p:nvPr/>
        </p:nvSpPr>
        <p:spPr>
          <a:xfrm>
            <a:off x="8244660" y="5033058"/>
            <a:ext cx="768097" cy="541112"/>
          </a:xfrm>
          <a:prstGeom prst="roundRect">
            <a:avLst>
              <a:gd name="adj" fmla="val 3564"/>
            </a:avLst>
          </a:prstGeom>
          <a:solidFill>
            <a:schemeClr val="accent4">
              <a:alpha val="43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73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DDD9-01A0-4E5B-B682-C5EA3682B660}"/>
              </a:ext>
            </a:extLst>
          </p:cNvPr>
          <p:cNvSpPr>
            <a:spLocks noGrp="1"/>
          </p:cNvSpPr>
          <p:nvPr>
            <p:ph type="title"/>
          </p:nvPr>
        </p:nvSpPr>
        <p:spPr>
          <a:xfrm>
            <a:off x="1076326" y="286603"/>
            <a:ext cx="10269168" cy="1450757"/>
          </a:xfrm>
        </p:spPr>
        <p:txBody>
          <a:bodyPr>
            <a:normAutofit/>
          </a:bodyPr>
          <a:lstStyle/>
          <a:p>
            <a:r>
              <a:rPr lang="en-US" dirty="0">
                <a:solidFill>
                  <a:schemeClr val="tx1"/>
                </a:solidFill>
              </a:rPr>
              <a:t>Kubernetes Control Plane (Master)</a:t>
            </a:r>
            <a:br>
              <a:rPr lang="en-US" dirty="0">
                <a:solidFill>
                  <a:schemeClr val="tx1"/>
                </a:solidFill>
              </a:rPr>
            </a:br>
            <a:r>
              <a:rPr lang="en-US" sz="1400" dirty="0">
                <a:hlinkClick r:id="rId2"/>
              </a:rPr>
              <a:t>https://kubernetes.io/docs/concepts/overview/components/#control-plane-components</a:t>
            </a:r>
            <a:endParaRPr lang="en-US" dirty="0"/>
          </a:p>
        </p:txBody>
      </p:sp>
      <p:sp>
        <p:nvSpPr>
          <p:cNvPr id="3" name="Content Placeholder 2">
            <a:extLst>
              <a:ext uri="{FF2B5EF4-FFF2-40B4-BE49-F238E27FC236}">
                <a16:creationId xmlns:a16="http://schemas.microsoft.com/office/drawing/2014/main" id="{D97526C1-9602-472B-81ED-0681002BC525}"/>
              </a:ext>
            </a:extLst>
          </p:cNvPr>
          <p:cNvSpPr>
            <a:spLocks noGrp="1"/>
          </p:cNvSpPr>
          <p:nvPr>
            <p:ph idx="1"/>
          </p:nvPr>
        </p:nvSpPr>
        <p:spPr>
          <a:xfrm>
            <a:off x="1076326" y="1915236"/>
            <a:ext cx="5829442" cy="4473371"/>
          </a:xfrm>
        </p:spPr>
        <p:txBody>
          <a:bodyPr anchor="ctr">
            <a:normAutofit/>
          </a:bodyPr>
          <a:lstStyle/>
          <a:p>
            <a:pPr lvl="1">
              <a:buFont typeface="Arial" panose="020B0604020202020204" pitchFamily="34" charset="0"/>
              <a:buChar char="•"/>
            </a:pPr>
            <a:r>
              <a:rPr lang="en-US" sz="2000" dirty="0">
                <a:solidFill>
                  <a:schemeClr val="tx1"/>
                </a:solidFill>
              </a:rPr>
              <a:t>The </a:t>
            </a:r>
            <a:r>
              <a:rPr lang="en-US" sz="2000" b="1" i="1" dirty="0">
                <a:solidFill>
                  <a:schemeClr val="tx1"/>
                </a:solidFill>
              </a:rPr>
              <a:t>control plane’s </a:t>
            </a:r>
            <a:r>
              <a:rPr lang="en-US" sz="2000" dirty="0">
                <a:solidFill>
                  <a:schemeClr val="tx1"/>
                </a:solidFill>
              </a:rPr>
              <a:t>components make decisions about the cluster and detect and respond to </a:t>
            </a:r>
            <a:r>
              <a:rPr lang="en-US" sz="2000" b="1" i="1" dirty="0">
                <a:solidFill>
                  <a:schemeClr val="tx1"/>
                </a:solidFill>
              </a:rPr>
              <a:t>cluster </a:t>
            </a:r>
            <a:r>
              <a:rPr lang="en-US" sz="2000" dirty="0">
                <a:solidFill>
                  <a:schemeClr val="tx1"/>
                </a:solidFill>
              </a:rPr>
              <a:t>events,</a:t>
            </a:r>
          </a:p>
          <a:p>
            <a:pPr lvl="1">
              <a:buFont typeface="Arial" panose="020B0604020202020204" pitchFamily="34" charset="0"/>
              <a:buChar char="•"/>
            </a:pPr>
            <a:r>
              <a:rPr lang="en-US" sz="2000" dirty="0">
                <a:solidFill>
                  <a:schemeClr val="tx1"/>
                </a:solidFill>
              </a:rPr>
              <a:t>These components start or tear down a new pod when a deployment </a:t>
            </a:r>
            <a:r>
              <a:rPr lang="en-US" sz="2000" dirty="0">
                <a:solidFill>
                  <a:srgbClr val="FF0000"/>
                </a:solidFill>
              </a:rPr>
              <a:t>.</a:t>
            </a:r>
            <a:r>
              <a:rPr lang="en-US" sz="2000" dirty="0" err="1">
                <a:solidFill>
                  <a:srgbClr val="FF0000"/>
                </a:solidFill>
              </a:rPr>
              <a:t>yml</a:t>
            </a:r>
            <a:r>
              <a:rPr lang="en-US" sz="2000" dirty="0">
                <a:solidFill>
                  <a:schemeClr val="tx1"/>
                </a:solidFill>
              </a:rPr>
              <a:t> files ‘</a:t>
            </a:r>
            <a:r>
              <a:rPr lang="en-US" sz="2000" dirty="0">
                <a:solidFill>
                  <a:srgbClr val="FF0000"/>
                </a:solidFill>
              </a:rPr>
              <a:t>replicas</a:t>
            </a:r>
            <a:r>
              <a:rPr lang="en-US" sz="2000" dirty="0">
                <a:solidFill>
                  <a:schemeClr val="tx1"/>
                </a:solidFill>
              </a:rPr>
              <a:t>’ field is unsatisfied.</a:t>
            </a:r>
          </a:p>
          <a:p>
            <a:pPr lvl="1">
              <a:buFont typeface="Arial" panose="020B0604020202020204" pitchFamily="34" charset="0"/>
              <a:buChar char="•"/>
            </a:pPr>
            <a:r>
              <a:rPr lang="en-US" sz="2000" b="1" i="1" dirty="0">
                <a:solidFill>
                  <a:schemeClr val="tx1"/>
                </a:solidFill>
              </a:rPr>
              <a:t>Control plane </a:t>
            </a:r>
            <a:r>
              <a:rPr lang="en-US" sz="2000" dirty="0">
                <a:solidFill>
                  <a:schemeClr val="tx1"/>
                </a:solidFill>
              </a:rPr>
              <a:t>components can be run on any machine in the cluster, set-up </a:t>
            </a:r>
            <a:r>
              <a:rPr lang="en-US" sz="2000" b="1" i="1" dirty="0">
                <a:solidFill>
                  <a:schemeClr val="tx1"/>
                </a:solidFill>
              </a:rPr>
              <a:t>scripts</a:t>
            </a:r>
            <a:r>
              <a:rPr lang="en-US" sz="2000" dirty="0">
                <a:solidFill>
                  <a:schemeClr val="tx1"/>
                </a:solidFill>
              </a:rPr>
              <a:t> usually start all </a:t>
            </a:r>
            <a:r>
              <a:rPr lang="en-US" sz="2000" b="1" i="1" dirty="0">
                <a:solidFill>
                  <a:schemeClr val="tx1"/>
                </a:solidFill>
              </a:rPr>
              <a:t>control plane </a:t>
            </a:r>
            <a:r>
              <a:rPr lang="en-US" sz="2000" dirty="0">
                <a:solidFill>
                  <a:schemeClr val="tx1"/>
                </a:solidFill>
              </a:rPr>
              <a:t>components on the same machine and run user containers on a different machine. </a:t>
            </a:r>
          </a:p>
        </p:txBody>
      </p:sp>
      <p:pic>
        <p:nvPicPr>
          <p:cNvPr id="6" name="Picture 5">
            <a:extLst>
              <a:ext uri="{FF2B5EF4-FFF2-40B4-BE49-F238E27FC236}">
                <a16:creationId xmlns:a16="http://schemas.microsoft.com/office/drawing/2014/main" id="{6DD90BFD-BDB3-4E91-B5CD-F78A894C899C}"/>
              </a:ext>
            </a:extLst>
          </p:cNvPr>
          <p:cNvPicPr>
            <a:picLocks noChangeAspect="1"/>
          </p:cNvPicPr>
          <p:nvPr/>
        </p:nvPicPr>
        <p:blipFill>
          <a:blip r:embed="rId3"/>
          <a:stretch>
            <a:fillRect/>
          </a:stretch>
        </p:blipFill>
        <p:spPr>
          <a:xfrm>
            <a:off x="7057590" y="2085609"/>
            <a:ext cx="3749747" cy="4170048"/>
          </a:xfrm>
          <a:prstGeom prst="rect">
            <a:avLst/>
          </a:prstGeom>
          <a:ln w="25400">
            <a:solidFill>
              <a:schemeClr val="accent2"/>
            </a:solidFill>
          </a:ln>
          <a:effectLst/>
        </p:spPr>
      </p:pic>
    </p:spTree>
    <p:extLst>
      <p:ext uri="{BB962C8B-B14F-4D97-AF65-F5344CB8AC3E}">
        <p14:creationId xmlns:p14="http://schemas.microsoft.com/office/powerpoint/2010/main" val="130954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92A9-55E1-4196-BAD2-DF57CCB989F4}"/>
              </a:ext>
            </a:extLst>
          </p:cNvPr>
          <p:cNvSpPr>
            <a:spLocks noGrp="1"/>
          </p:cNvSpPr>
          <p:nvPr>
            <p:ph type="title"/>
          </p:nvPr>
        </p:nvSpPr>
        <p:spPr>
          <a:xfrm>
            <a:off x="1109664" y="282581"/>
            <a:ext cx="10046016" cy="1450757"/>
          </a:xfrm>
        </p:spPr>
        <p:txBody>
          <a:bodyPr>
            <a:normAutofit/>
          </a:bodyPr>
          <a:lstStyle/>
          <a:p>
            <a:r>
              <a:rPr lang="en-US" dirty="0">
                <a:solidFill>
                  <a:schemeClr val="tx1"/>
                </a:solidFill>
              </a:rPr>
              <a:t>Control Plane – </a:t>
            </a:r>
            <a:r>
              <a:rPr lang="en-US" dirty="0" err="1">
                <a:solidFill>
                  <a:schemeClr val="tx1"/>
                </a:solidFill>
              </a:rPr>
              <a:t>kube</a:t>
            </a:r>
            <a:r>
              <a:rPr lang="en-US" dirty="0">
                <a:solidFill>
                  <a:schemeClr val="tx1"/>
                </a:solidFill>
              </a:rPr>
              <a:t>-</a:t>
            </a:r>
            <a:r>
              <a:rPr lang="en-US" dirty="0" err="1">
                <a:solidFill>
                  <a:schemeClr val="tx1"/>
                </a:solidFill>
              </a:rPr>
              <a:t>api</a:t>
            </a:r>
            <a:r>
              <a:rPr lang="en-US" dirty="0">
                <a:solidFill>
                  <a:schemeClr val="tx1"/>
                </a:solidFill>
              </a:rPr>
              <a:t>-server</a:t>
            </a:r>
            <a:br>
              <a:rPr lang="en-US" dirty="0"/>
            </a:br>
            <a:r>
              <a:rPr lang="en-US" sz="1400" dirty="0">
                <a:hlinkClick r:id="rId2"/>
              </a:rPr>
              <a:t>https://kubernetes.io/docs/concepts/overview/components/#kube-apiserver</a:t>
            </a:r>
            <a:endParaRPr lang="en-US" sz="1600" dirty="0"/>
          </a:p>
        </p:txBody>
      </p:sp>
      <p:sp>
        <p:nvSpPr>
          <p:cNvPr id="3" name="Content Placeholder 2">
            <a:extLst>
              <a:ext uri="{FF2B5EF4-FFF2-40B4-BE49-F238E27FC236}">
                <a16:creationId xmlns:a16="http://schemas.microsoft.com/office/drawing/2014/main" id="{50E072F7-6ADF-4EFA-A50D-52C7CFF53792}"/>
              </a:ext>
            </a:extLst>
          </p:cNvPr>
          <p:cNvSpPr>
            <a:spLocks noGrp="1"/>
          </p:cNvSpPr>
          <p:nvPr>
            <p:ph idx="1"/>
          </p:nvPr>
        </p:nvSpPr>
        <p:spPr>
          <a:xfrm>
            <a:off x="1109664" y="1905676"/>
            <a:ext cx="5568491" cy="4482931"/>
          </a:xfrm>
          <a:effectLst>
            <a:glow rad="127000">
              <a:schemeClr val="accent2"/>
            </a:glow>
          </a:effectLst>
        </p:spPr>
        <p:txBody>
          <a:bodyPr anchor="ctr">
            <a:normAutofit/>
          </a:bodyPr>
          <a:lstStyle/>
          <a:p>
            <a:pPr lvl="1">
              <a:buFont typeface="Arial" panose="020B0604020202020204" pitchFamily="34" charset="0"/>
              <a:buChar char="•"/>
            </a:pPr>
            <a:r>
              <a:rPr lang="en-US" sz="2000" dirty="0">
                <a:solidFill>
                  <a:schemeClr val="tx1"/>
                </a:solidFill>
              </a:rPr>
              <a:t>The </a:t>
            </a:r>
            <a:r>
              <a:rPr lang="en-US" sz="2000" b="1" i="1" dirty="0">
                <a:solidFill>
                  <a:schemeClr val="tx1"/>
                </a:solidFill>
              </a:rPr>
              <a:t>API server </a:t>
            </a:r>
            <a:r>
              <a:rPr lang="en-US" sz="2000" dirty="0">
                <a:solidFill>
                  <a:schemeClr val="tx1"/>
                </a:solidFill>
              </a:rPr>
              <a:t>exposes the Kubernetes API. The </a:t>
            </a:r>
            <a:r>
              <a:rPr lang="en-US" sz="2000" b="1" i="1" dirty="0">
                <a:solidFill>
                  <a:schemeClr val="tx1"/>
                </a:solidFill>
              </a:rPr>
              <a:t>API server </a:t>
            </a:r>
            <a:r>
              <a:rPr lang="en-US" sz="2000" dirty="0">
                <a:solidFill>
                  <a:schemeClr val="tx1"/>
                </a:solidFill>
              </a:rPr>
              <a:t>is the HTTP endpoint for the Kubernetes </a:t>
            </a:r>
            <a:r>
              <a:rPr lang="en-US" sz="2000" b="1" i="1" dirty="0">
                <a:solidFill>
                  <a:schemeClr val="tx1"/>
                </a:solidFill>
              </a:rPr>
              <a:t>control plane</a:t>
            </a:r>
            <a:r>
              <a:rPr lang="en-US" sz="2000" dirty="0">
                <a:solidFill>
                  <a:schemeClr val="tx1"/>
                </a:solidFill>
              </a:rPr>
              <a:t>.</a:t>
            </a:r>
          </a:p>
          <a:p>
            <a:pPr lvl="1">
              <a:buFont typeface="Arial" panose="020B0604020202020204" pitchFamily="34" charset="0"/>
              <a:buChar char="•"/>
            </a:pPr>
            <a:r>
              <a:rPr lang="en-US" sz="2000" dirty="0">
                <a:solidFill>
                  <a:schemeClr val="tx1"/>
                </a:solidFill>
              </a:rPr>
              <a:t>The main implementation of a Kubernetes API server is </a:t>
            </a:r>
            <a:r>
              <a:rPr lang="en-US" sz="2000" b="1" i="1" dirty="0" err="1">
                <a:solidFill>
                  <a:schemeClr val="tx1"/>
                </a:solidFill>
              </a:rPr>
              <a:t>kube</a:t>
            </a:r>
            <a:r>
              <a:rPr lang="en-US" sz="2000" b="1" i="1" dirty="0">
                <a:solidFill>
                  <a:schemeClr val="tx1"/>
                </a:solidFill>
              </a:rPr>
              <a:t>-</a:t>
            </a:r>
            <a:r>
              <a:rPr lang="en-US" sz="2000" b="1" i="1" dirty="0" err="1">
                <a:solidFill>
                  <a:schemeClr val="tx1"/>
                </a:solidFill>
              </a:rPr>
              <a:t>api</a:t>
            </a:r>
            <a:r>
              <a:rPr lang="en-US" sz="2000" b="1" i="1" dirty="0">
                <a:solidFill>
                  <a:schemeClr val="tx1"/>
                </a:solidFill>
              </a:rPr>
              <a:t>-server</a:t>
            </a:r>
            <a:r>
              <a:rPr lang="en-US" sz="2000" dirty="0">
                <a:solidFill>
                  <a:schemeClr val="tx1"/>
                </a:solidFill>
              </a:rPr>
              <a:t>. </a:t>
            </a:r>
          </a:p>
          <a:p>
            <a:pPr lvl="1">
              <a:buFont typeface="Arial" panose="020B0604020202020204" pitchFamily="34" charset="0"/>
              <a:buChar char="•"/>
            </a:pPr>
            <a:r>
              <a:rPr lang="en-US" sz="2000" b="1" i="1" dirty="0" err="1">
                <a:solidFill>
                  <a:schemeClr val="tx1"/>
                </a:solidFill>
              </a:rPr>
              <a:t>kube</a:t>
            </a:r>
            <a:r>
              <a:rPr lang="en-US" sz="2000" b="1" i="1" dirty="0">
                <a:solidFill>
                  <a:schemeClr val="tx1"/>
                </a:solidFill>
              </a:rPr>
              <a:t>-</a:t>
            </a:r>
            <a:r>
              <a:rPr lang="en-US" sz="2000" b="1" i="1" dirty="0" err="1">
                <a:solidFill>
                  <a:schemeClr val="tx1"/>
                </a:solidFill>
              </a:rPr>
              <a:t>api</a:t>
            </a:r>
            <a:r>
              <a:rPr lang="en-US" sz="2000" b="1" i="1" dirty="0">
                <a:solidFill>
                  <a:schemeClr val="tx1"/>
                </a:solidFill>
              </a:rPr>
              <a:t>-server</a:t>
            </a:r>
            <a:r>
              <a:rPr lang="en-US" sz="2000" dirty="0">
                <a:solidFill>
                  <a:schemeClr val="tx1"/>
                </a:solidFill>
              </a:rPr>
              <a:t> is designed to scale horizontally (deploy more instances). </a:t>
            </a:r>
          </a:p>
          <a:p>
            <a:pPr lvl="1">
              <a:buFont typeface="Arial" panose="020B0604020202020204" pitchFamily="34" charset="0"/>
              <a:buChar char="•"/>
            </a:pPr>
            <a:r>
              <a:rPr lang="en-US" sz="2000" dirty="0">
                <a:solidFill>
                  <a:schemeClr val="tx1"/>
                </a:solidFill>
              </a:rPr>
              <a:t>You can run several instances of </a:t>
            </a:r>
            <a:r>
              <a:rPr lang="en-US" sz="2000" b="1" i="1" dirty="0" err="1">
                <a:solidFill>
                  <a:schemeClr val="tx1"/>
                </a:solidFill>
              </a:rPr>
              <a:t>kube</a:t>
            </a:r>
            <a:r>
              <a:rPr lang="en-US" sz="2000" b="1" i="1" dirty="0">
                <a:solidFill>
                  <a:schemeClr val="tx1"/>
                </a:solidFill>
              </a:rPr>
              <a:t>-</a:t>
            </a:r>
            <a:r>
              <a:rPr lang="en-US" sz="2000" b="1" i="1" dirty="0" err="1">
                <a:solidFill>
                  <a:schemeClr val="tx1"/>
                </a:solidFill>
              </a:rPr>
              <a:t>api</a:t>
            </a:r>
            <a:r>
              <a:rPr lang="en-US" sz="2000" b="1" i="1" dirty="0">
                <a:solidFill>
                  <a:schemeClr val="tx1"/>
                </a:solidFill>
              </a:rPr>
              <a:t>-server</a:t>
            </a:r>
            <a:r>
              <a:rPr lang="en-US" sz="2000" dirty="0">
                <a:solidFill>
                  <a:schemeClr val="tx1"/>
                </a:solidFill>
              </a:rPr>
              <a:t>.</a:t>
            </a:r>
            <a:r>
              <a:rPr lang="en-US" sz="2000" b="1" i="1" dirty="0">
                <a:solidFill>
                  <a:schemeClr val="tx1"/>
                </a:solidFill>
              </a:rPr>
              <a:t> </a:t>
            </a:r>
          </a:p>
          <a:p>
            <a:pPr lvl="1">
              <a:buFont typeface="Arial" panose="020B0604020202020204" pitchFamily="34" charset="0"/>
              <a:buChar char="•"/>
            </a:pPr>
            <a:r>
              <a:rPr lang="en-US" sz="2000" dirty="0">
                <a:solidFill>
                  <a:schemeClr val="tx1"/>
                </a:solidFill>
              </a:rPr>
              <a:t>A </a:t>
            </a:r>
            <a:r>
              <a:rPr lang="en-US" sz="2000" b="1" i="1" dirty="0" err="1">
                <a:solidFill>
                  <a:schemeClr val="tx1"/>
                </a:solidFill>
              </a:rPr>
              <a:t>LoadBalancer</a:t>
            </a:r>
            <a:r>
              <a:rPr lang="en-US" sz="2000" dirty="0">
                <a:solidFill>
                  <a:schemeClr val="tx1"/>
                </a:solidFill>
              </a:rPr>
              <a:t> balances traffic between the instances.</a:t>
            </a:r>
          </a:p>
        </p:txBody>
      </p:sp>
      <p:pic>
        <p:nvPicPr>
          <p:cNvPr id="7" name="Picture 6">
            <a:extLst>
              <a:ext uri="{FF2B5EF4-FFF2-40B4-BE49-F238E27FC236}">
                <a16:creationId xmlns:a16="http://schemas.microsoft.com/office/drawing/2014/main" id="{A7E1268F-D29A-420A-95B3-ED5572E5D2F7}"/>
              </a:ext>
            </a:extLst>
          </p:cNvPr>
          <p:cNvPicPr>
            <a:picLocks noChangeAspect="1"/>
          </p:cNvPicPr>
          <p:nvPr/>
        </p:nvPicPr>
        <p:blipFill>
          <a:blip r:embed="rId3"/>
          <a:stretch>
            <a:fillRect/>
          </a:stretch>
        </p:blipFill>
        <p:spPr>
          <a:xfrm>
            <a:off x="7057590" y="2085609"/>
            <a:ext cx="3749747" cy="4170048"/>
          </a:xfrm>
          <a:prstGeom prst="rect">
            <a:avLst/>
          </a:prstGeom>
          <a:ln w="25400">
            <a:solidFill>
              <a:schemeClr val="accent2"/>
            </a:solidFill>
          </a:ln>
          <a:effectLst/>
        </p:spPr>
      </p:pic>
      <p:sp>
        <p:nvSpPr>
          <p:cNvPr id="5" name="Rectangle: Rounded Corners 4">
            <a:extLst>
              <a:ext uri="{FF2B5EF4-FFF2-40B4-BE49-F238E27FC236}">
                <a16:creationId xmlns:a16="http://schemas.microsoft.com/office/drawing/2014/main" id="{66311AF1-35AC-4A4B-A52F-814445A08672}"/>
              </a:ext>
            </a:extLst>
          </p:cNvPr>
          <p:cNvSpPr/>
          <p:nvPr/>
        </p:nvSpPr>
        <p:spPr>
          <a:xfrm>
            <a:off x="8737599" y="3785133"/>
            <a:ext cx="1963493" cy="829056"/>
          </a:xfrm>
          <a:prstGeom prst="roundRect">
            <a:avLst/>
          </a:prstGeom>
          <a:solidFill>
            <a:schemeClr val="accent2">
              <a:alpha val="13000"/>
            </a:schemeClr>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52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89186B-828A-4077-91B3-619E034D1DE6}"/>
              </a:ext>
            </a:extLst>
          </p:cNvPr>
          <p:cNvPicPr>
            <a:picLocks noChangeAspect="1"/>
          </p:cNvPicPr>
          <p:nvPr/>
        </p:nvPicPr>
        <p:blipFill>
          <a:blip r:embed="rId2"/>
          <a:stretch>
            <a:fillRect/>
          </a:stretch>
        </p:blipFill>
        <p:spPr>
          <a:xfrm>
            <a:off x="7057590" y="2085609"/>
            <a:ext cx="3749747" cy="4170048"/>
          </a:xfrm>
          <a:prstGeom prst="rect">
            <a:avLst/>
          </a:prstGeom>
          <a:ln w="25400">
            <a:solidFill>
              <a:schemeClr val="accent2"/>
            </a:solidFill>
          </a:ln>
          <a:effectLst/>
        </p:spPr>
      </p:pic>
      <p:sp>
        <p:nvSpPr>
          <p:cNvPr id="2" name="Title 1">
            <a:extLst>
              <a:ext uri="{FF2B5EF4-FFF2-40B4-BE49-F238E27FC236}">
                <a16:creationId xmlns:a16="http://schemas.microsoft.com/office/drawing/2014/main" id="{9D9322C5-2456-4F58-8EA1-690FBA08C4D0}"/>
              </a:ext>
            </a:extLst>
          </p:cNvPr>
          <p:cNvSpPr>
            <a:spLocks noGrp="1"/>
          </p:cNvSpPr>
          <p:nvPr>
            <p:ph type="title"/>
          </p:nvPr>
        </p:nvSpPr>
        <p:spPr>
          <a:xfrm>
            <a:off x="1114425" y="286603"/>
            <a:ext cx="10651433" cy="1450757"/>
          </a:xfrm>
        </p:spPr>
        <p:txBody>
          <a:bodyPr>
            <a:normAutofit fontScale="90000"/>
          </a:bodyPr>
          <a:lstStyle/>
          <a:p>
            <a:r>
              <a:rPr lang="en-US" sz="4400" dirty="0">
                <a:solidFill>
                  <a:schemeClr val="tx1"/>
                </a:solidFill>
              </a:rPr>
              <a:t>Control Plane – </a:t>
            </a:r>
            <a:r>
              <a:rPr lang="en-US" sz="4400" dirty="0" err="1">
                <a:solidFill>
                  <a:schemeClr val="tx1"/>
                </a:solidFill>
              </a:rPr>
              <a:t>etcd</a:t>
            </a:r>
            <a:r>
              <a:rPr lang="en-US" sz="4400" dirty="0">
                <a:solidFill>
                  <a:schemeClr val="tx1"/>
                </a:solidFill>
              </a:rPr>
              <a:t> and </a:t>
            </a:r>
            <a:r>
              <a:rPr lang="en-US" sz="4400" dirty="0" err="1">
                <a:solidFill>
                  <a:schemeClr val="tx1"/>
                </a:solidFill>
              </a:rPr>
              <a:t>kube</a:t>
            </a:r>
            <a:r>
              <a:rPr lang="en-US" sz="4400" dirty="0">
                <a:solidFill>
                  <a:schemeClr val="tx1"/>
                </a:solidFill>
              </a:rPr>
              <a:t>-scheduler</a:t>
            </a:r>
            <a:br>
              <a:rPr lang="en-US" dirty="0"/>
            </a:br>
            <a:r>
              <a:rPr lang="en-US" sz="1600" dirty="0">
                <a:hlinkClick r:id="rId3"/>
              </a:rPr>
              <a:t>https://kubernetes.io/docs/concepts/overview/components/#etcd</a:t>
            </a:r>
            <a:br>
              <a:rPr lang="en-US" sz="1600" dirty="0"/>
            </a:br>
            <a:r>
              <a:rPr lang="en-US" sz="1600" dirty="0">
                <a:hlinkClick r:id="rId4"/>
              </a:rPr>
              <a:t>https://kubernetes.io/docs/concepts/overview/components/#kube-scheduler</a:t>
            </a:r>
            <a:br>
              <a:rPr lang="en-US" sz="1600" dirty="0"/>
            </a:br>
            <a:r>
              <a:rPr lang="en-US" sz="1600" dirty="0">
                <a:hlinkClick r:id="rId5"/>
              </a:rPr>
              <a:t>https://github.com/kubernetes/community/blob/master/contributors/design-proposals/architecture/architecture.md#scheduler</a:t>
            </a:r>
            <a:endParaRPr lang="en-US" sz="1600" dirty="0"/>
          </a:p>
        </p:txBody>
      </p:sp>
      <p:sp>
        <p:nvSpPr>
          <p:cNvPr id="3" name="Content Placeholder 2">
            <a:extLst>
              <a:ext uri="{FF2B5EF4-FFF2-40B4-BE49-F238E27FC236}">
                <a16:creationId xmlns:a16="http://schemas.microsoft.com/office/drawing/2014/main" id="{5411D693-DC4E-4B79-BC06-1D71DEF17374}"/>
              </a:ext>
            </a:extLst>
          </p:cNvPr>
          <p:cNvSpPr>
            <a:spLocks noGrp="1"/>
          </p:cNvSpPr>
          <p:nvPr>
            <p:ph idx="1"/>
          </p:nvPr>
        </p:nvSpPr>
        <p:spPr>
          <a:xfrm>
            <a:off x="1114425" y="1905676"/>
            <a:ext cx="5789315" cy="4482931"/>
          </a:xfrm>
        </p:spPr>
        <p:txBody>
          <a:bodyPr anchor="ctr">
            <a:normAutofit/>
          </a:bodyPr>
          <a:lstStyle/>
          <a:p>
            <a:pPr lvl="1">
              <a:buFont typeface="Arial" panose="020B0604020202020204" pitchFamily="34" charset="0"/>
              <a:buChar char="•"/>
            </a:pPr>
            <a:r>
              <a:rPr lang="en-US" sz="2000" b="1" i="1" dirty="0" err="1">
                <a:solidFill>
                  <a:schemeClr val="tx1"/>
                </a:solidFill>
              </a:rPr>
              <a:t>Etcd</a:t>
            </a:r>
            <a:r>
              <a:rPr lang="en-US" sz="2000" dirty="0">
                <a:solidFill>
                  <a:schemeClr val="tx1"/>
                </a:solidFill>
              </a:rPr>
              <a:t> is a key-value storage. It maintains the </a:t>
            </a:r>
            <a:r>
              <a:rPr lang="en-US" sz="2000" b="1" i="1" dirty="0">
                <a:solidFill>
                  <a:schemeClr val="tx1"/>
                </a:solidFill>
              </a:rPr>
              <a:t>clusters’</a:t>
            </a:r>
            <a:r>
              <a:rPr lang="en-US" sz="2000" dirty="0">
                <a:solidFill>
                  <a:schemeClr val="tx1"/>
                </a:solidFill>
              </a:rPr>
              <a:t> metadata.</a:t>
            </a:r>
          </a:p>
          <a:p>
            <a:pPr lvl="1">
              <a:buFont typeface="Arial" panose="020B0604020202020204" pitchFamily="34" charset="0"/>
              <a:buChar char="•"/>
            </a:pPr>
            <a:r>
              <a:rPr lang="en-US" sz="2000" b="1" i="1" dirty="0" err="1">
                <a:solidFill>
                  <a:schemeClr val="tx1"/>
                </a:solidFill>
              </a:rPr>
              <a:t>kube</a:t>
            </a:r>
            <a:r>
              <a:rPr lang="en-US" sz="2000" b="1" i="1" dirty="0">
                <a:solidFill>
                  <a:schemeClr val="tx1"/>
                </a:solidFill>
              </a:rPr>
              <a:t>-scheduler</a:t>
            </a:r>
            <a:r>
              <a:rPr lang="en-US" sz="2000" dirty="0">
                <a:solidFill>
                  <a:schemeClr val="tx1"/>
                </a:solidFill>
              </a:rPr>
              <a:t> watches for new </a:t>
            </a:r>
            <a:r>
              <a:rPr lang="en-US" sz="2000" b="1" i="1" dirty="0">
                <a:solidFill>
                  <a:schemeClr val="tx1"/>
                </a:solidFill>
              </a:rPr>
              <a:t>Pods</a:t>
            </a:r>
            <a:r>
              <a:rPr lang="en-US" sz="2000" dirty="0">
                <a:solidFill>
                  <a:schemeClr val="tx1"/>
                </a:solidFill>
              </a:rPr>
              <a:t> and assigns a </a:t>
            </a:r>
            <a:r>
              <a:rPr lang="en-US" sz="2000" b="1" i="1" dirty="0">
                <a:solidFill>
                  <a:schemeClr val="tx1"/>
                </a:solidFill>
              </a:rPr>
              <a:t>node</a:t>
            </a:r>
            <a:r>
              <a:rPr lang="en-US" sz="2000" dirty="0">
                <a:solidFill>
                  <a:schemeClr val="tx1"/>
                </a:solidFill>
              </a:rPr>
              <a:t> to them to run on based on predetermined requirements like: </a:t>
            </a:r>
          </a:p>
          <a:p>
            <a:pPr lvl="2">
              <a:buFont typeface="Arial" panose="020B0604020202020204" pitchFamily="34" charset="0"/>
              <a:buChar char="•"/>
            </a:pPr>
            <a:r>
              <a:rPr lang="en-US" sz="1800" dirty="0">
                <a:solidFill>
                  <a:schemeClr val="tx1"/>
                </a:solidFill>
              </a:rPr>
              <a:t>hardware constraints, </a:t>
            </a:r>
          </a:p>
          <a:p>
            <a:pPr lvl="2">
              <a:buFont typeface="Arial" panose="020B0604020202020204" pitchFamily="34" charset="0"/>
              <a:buChar char="•"/>
            </a:pPr>
            <a:r>
              <a:rPr lang="en-US" sz="1800" dirty="0">
                <a:solidFill>
                  <a:schemeClr val="tx1"/>
                </a:solidFill>
              </a:rPr>
              <a:t>affinity/anti-affinity specifications (when and where to start/delete pods), </a:t>
            </a:r>
          </a:p>
          <a:p>
            <a:pPr lvl="2">
              <a:buFont typeface="Arial" panose="020B0604020202020204" pitchFamily="34" charset="0"/>
              <a:buChar char="•"/>
            </a:pPr>
            <a:r>
              <a:rPr lang="en-US" sz="1800" dirty="0">
                <a:solidFill>
                  <a:schemeClr val="tx1"/>
                </a:solidFill>
              </a:rPr>
              <a:t>deadlines, </a:t>
            </a:r>
          </a:p>
          <a:p>
            <a:pPr lvl="2">
              <a:buFont typeface="Arial" panose="020B0604020202020204" pitchFamily="34" charset="0"/>
              <a:buChar char="•"/>
            </a:pPr>
            <a:r>
              <a:rPr lang="en-US" sz="1800" dirty="0">
                <a:solidFill>
                  <a:schemeClr val="tx1"/>
                </a:solidFill>
                <a:highlight>
                  <a:srgbClr val="FFFF00"/>
                </a:highlight>
              </a:rPr>
              <a:t>and many more</a:t>
            </a:r>
            <a:r>
              <a:rPr lang="en-US" sz="1800" dirty="0">
                <a:solidFill>
                  <a:schemeClr val="tx1"/>
                </a:solidFill>
              </a:rPr>
              <a:t>.</a:t>
            </a:r>
          </a:p>
        </p:txBody>
      </p:sp>
      <p:sp>
        <p:nvSpPr>
          <p:cNvPr id="5" name="Rectangle: Rounded Corners 4">
            <a:extLst>
              <a:ext uri="{FF2B5EF4-FFF2-40B4-BE49-F238E27FC236}">
                <a16:creationId xmlns:a16="http://schemas.microsoft.com/office/drawing/2014/main" id="{3DE8E3ED-0E8F-4F14-8307-38420F8168FA}"/>
              </a:ext>
            </a:extLst>
          </p:cNvPr>
          <p:cNvSpPr/>
          <p:nvPr/>
        </p:nvSpPr>
        <p:spPr>
          <a:xfrm>
            <a:off x="7286172" y="4397828"/>
            <a:ext cx="1313366" cy="1552254"/>
          </a:xfrm>
          <a:prstGeom prst="roundRect">
            <a:avLst/>
          </a:prstGeom>
          <a:solidFill>
            <a:schemeClr val="accent2">
              <a:alpha val="13000"/>
            </a:schemeClr>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5CF0839-EF64-4A86-A4AC-9A324000A5A0}"/>
              </a:ext>
            </a:extLst>
          </p:cNvPr>
          <p:cNvSpPr/>
          <p:nvPr/>
        </p:nvSpPr>
        <p:spPr>
          <a:xfrm>
            <a:off x="8773709" y="4804037"/>
            <a:ext cx="1879777" cy="1146045"/>
          </a:xfrm>
          <a:prstGeom prst="roundRect">
            <a:avLst/>
          </a:prstGeom>
          <a:solidFill>
            <a:schemeClr val="accent2">
              <a:alpha val="13000"/>
            </a:schemeClr>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959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ECC011-E896-4A2C-8684-1D8D5F7F43E9}"/>
              </a:ext>
            </a:extLst>
          </p:cNvPr>
          <p:cNvPicPr>
            <a:picLocks noChangeAspect="1"/>
          </p:cNvPicPr>
          <p:nvPr/>
        </p:nvPicPr>
        <p:blipFill>
          <a:blip r:embed="rId2"/>
          <a:stretch>
            <a:fillRect/>
          </a:stretch>
        </p:blipFill>
        <p:spPr>
          <a:xfrm>
            <a:off x="7057590" y="2085609"/>
            <a:ext cx="3749747" cy="4170048"/>
          </a:xfrm>
          <a:prstGeom prst="rect">
            <a:avLst/>
          </a:prstGeom>
          <a:ln w="25400">
            <a:solidFill>
              <a:schemeClr val="accent2"/>
            </a:solidFill>
          </a:ln>
          <a:effectLst/>
        </p:spPr>
      </p:pic>
      <p:sp>
        <p:nvSpPr>
          <p:cNvPr id="2" name="Title 1">
            <a:extLst>
              <a:ext uri="{FF2B5EF4-FFF2-40B4-BE49-F238E27FC236}">
                <a16:creationId xmlns:a16="http://schemas.microsoft.com/office/drawing/2014/main" id="{9474811B-85AA-418C-A92D-B0A188681BCC}"/>
              </a:ext>
            </a:extLst>
          </p:cNvPr>
          <p:cNvSpPr>
            <a:spLocks noGrp="1"/>
          </p:cNvSpPr>
          <p:nvPr>
            <p:ph type="title"/>
          </p:nvPr>
        </p:nvSpPr>
        <p:spPr>
          <a:xfrm>
            <a:off x="1100139" y="286603"/>
            <a:ext cx="10258356" cy="1450757"/>
          </a:xfrm>
        </p:spPr>
        <p:txBody>
          <a:bodyPr>
            <a:normAutofit fontScale="90000"/>
          </a:bodyPr>
          <a:lstStyle/>
          <a:p>
            <a:r>
              <a:rPr lang="en-US" sz="4400" dirty="0">
                <a:solidFill>
                  <a:schemeClr val="tx1"/>
                </a:solidFill>
              </a:rPr>
              <a:t>Control Plane – </a:t>
            </a:r>
            <a:r>
              <a:rPr lang="en-US" sz="4400" dirty="0" err="1">
                <a:solidFill>
                  <a:schemeClr val="tx1"/>
                </a:solidFill>
              </a:rPr>
              <a:t>kube</a:t>
            </a:r>
            <a:r>
              <a:rPr lang="en-US" sz="4400" dirty="0">
                <a:solidFill>
                  <a:schemeClr val="tx1"/>
                </a:solidFill>
              </a:rPr>
              <a:t>-controller manager</a:t>
            </a:r>
            <a:br>
              <a:rPr lang="en-US" dirty="0"/>
            </a:br>
            <a:r>
              <a:rPr lang="en-US" sz="1600" dirty="0">
                <a:hlinkClick r:id="rId3"/>
              </a:rPr>
              <a:t>https://kubernetes.io/docs/concepts/overview/components/#kube-controller-manager</a:t>
            </a:r>
            <a:endParaRPr lang="en-US" sz="1600" dirty="0"/>
          </a:p>
        </p:txBody>
      </p:sp>
      <p:sp>
        <p:nvSpPr>
          <p:cNvPr id="3" name="Content Placeholder 2">
            <a:extLst>
              <a:ext uri="{FF2B5EF4-FFF2-40B4-BE49-F238E27FC236}">
                <a16:creationId xmlns:a16="http://schemas.microsoft.com/office/drawing/2014/main" id="{CD934E78-218B-4A38-94CF-AC94FD8EE114}"/>
              </a:ext>
            </a:extLst>
          </p:cNvPr>
          <p:cNvSpPr>
            <a:spLocks noGrp="1"/>
          </p:cNvSpPr>
          <p:nvPr>
            <p:ph idx="1"/>
          </p:nvPr>
        </p:nvSpPr>
        <p:spPr>
          <a:xfrm>
            <a:off x="1100139" y="1869100"/>
            <a:ext cx="5957451" cy="4531699"/>
          </a:xfrm>
        </p:spPr>
        <p:txBody>
          <a:bodyPr anchor="ctr">
            <a:normAutofit lnSpcReduction="10000"/>
          </a:bodyPr>
          <a:lstStyle/>
          <a:p>
            <a:r>
              <a:rPr lang="en-US" sz="2400" b="1" i="1" dirty="0" err="1">
                <a:solidFill>
                  <a:schemeClr val="tx1"/>
                </a:solidFill>
              </a:rPr>
              <a:t>Kube</a:t>
            </a:r>
            <a:r>
              <a:rPr lang="en-US" sz="2400" b="1" i="1" dirty="0">
                <a:solidFill>
                  <a:schemeClr val="tx1"/>
                </a:solidFill>
              </a:rPr>
              <a:t>-manager-controller</a:t>
            </a:r>
            <a:r>
              <a:rPr lang="en-US" sz="2400" dirty="0">
                <a:solidFill>
                  <a:schemeClr val="tx1"/>
                </a:solidFill>
              </a:rPr>
              <a:t> runs the four </a:t>
            </a:r>
            <a:r>
              <a:rPr lang="en-US" sz="2400" b="1" i="1" dirty="0">
                <a:solidFill>
                  <a:schemeClr val="tx1"/>
                </a:solidFill>
              </a:rPr>
              <a:t>controller processes</a:t>
            </a:r>
            <a:r>
              <a:rPr lang="en-US" sz="2400" dirty="0">
                <a:solidFill>
                  <a:schemeClr val="tx1"/>
                </a:solidFill>
              </a:rPr>
              <a:t>. </a:t>
            </a:r>
          </a:p>
          <a:p>
            <a:r>
              <a:rPr lang="en-US" sz="2400" dirty="0">
                <a:solidFill>
                  <a:schemeClr val="tx1"/>
                </a:solidFill>
              </a:rPr>
              <a:t>There are 4 </a:t>
            </a:r>
            <a:r>
              <a:rPr lang="en-US" sz="2400" b="1" i="1" dirty="0">
                <a:solidFill>
                  <a:schemeClr val="tx1"/>
                </a:solidFill>
              </a:rPr>
              <a:t>controller process </a:t>
            </a:r>
            <a:r>
              <a:rPr lang="en-US" sz="2400" dirty="0">
                <a:solidFill>
                  <a:schemeClr val="tx1"/>
                </a:solidFill>
              </a:rPr>
              <a:t>types:</a:t>
            </a:r>
          </a:p>
          <a:p>
            <a:pPr lvl="1">
              <a:buFont typeface="Arial" panose="020B0604020202020204" pitchFamily="34" charset="0"/>
              <a:buChar char="•"/>
            </a:pPr>
            <a:r>
              <a:rPr lang="en-US" sz="2000" u="sng" dirty="0">
                <a:solidFill>
                  <a:schemeClr val="tx1"/>
                </a:solidFill>
              </a:rPr>
              <a:t>Node controller</a:t>
            </a:r>
            <a:r>
              <a:rPr lang="en-US" sz="2000" dirty="0">
                <a:solidFill>
                  <a:schemeClr val="tx1"/>
                </a:solidFill>
              </a:rPr>
              <a:t>: notices and responds when nodes go down.</a:t>
            </a:r>
          </a:p>
          <a:p>
            <a:pPr lvl="1">
              <a:buFont typeface="Arial" panose="020B0604020202020204" pitchFamily="34" charset="0"/>
              <a:buChar char="•"/>
            </a:pPr>
            <a:r>
              <a:rPr lang="en-US" sz="2000" u="sng" dirty="0">
                <a:solidFill>
                  <a:schemeClr val="tx1"/>
                </a:solidFill>
              </a:rPr>
              <a:t>Replication controller</a:t>
            </a:r>
            <a:r>
              <a:rPr lang="en-US" sz="2000" dirty="0">
                <a:solidFill>
                  <a:schemeClr val="tx1"/>
                </a:solidFill>
              </a:rPr>
              <a:t>: maintains the correct number of pods for every replication controller object in the system.</a:t>
            </a:r>
          </a:p>
          <a:p>
            <a:pPr lvl="1">
              <a:buFont typeface="Arial" panose="020B0604020202020204" pitchFamily="34" charset="0"/>
              <a:buChar char="•"/>
            </a:pPr>
            <a:r>
              <a:rPr lang="en-US" sz="2000" u="sng" dirty="0">
                <a:solidFill>
                  <a:schemeClr val="tx1"/>
                </a:solidFill>
              </a:rPr>
              <a:t>Endpoints controller</a:t>
            </a:r>
            <a:r>
              <a:rPr lang="en-US" sz="2000" dirty="0">
                <a:solidFill>
                  <a:schemeClr val="tx1"/>
                </a:solidFill>
              </a:rPr>
              <a:t>: Populates the Endpoints object (joins Services &amp; Pods).</a:t>
            </a:r>
          </a:p>
          <a:p>
            <a:pPr lvl="1">
              <a:buFont typeface="Arial" panose="020B0604020202020204" pitchFamily="34" charset="0"/>
              <a:buChar char="•"/>
            </a:pPr>
            <a:r>
              <a:rPr lang="en-US" sz="2000" u="sng" dirty="0">
                <a:solidFill>
                  <a:schemeClr val="tx1"/>
                </a:solidFill>
              </a:rPr>
              <a:t>Service Account &amp; Token controllers</a:t>
            </a:r>
            <a:r>
              <a:rPr lang="en-US" sz="2000" dirty="0">
                <a:solidFill>
                  <a:schemeClr val="tx1"/>
                </a:solidFill>
              </a:rPr>
              <a:t>: Create default accounts and API access tokens for new namespaces.</a:t>
            </a:r>
          </a:p>
        </p:txBody>
      </p:sp>
      <p:sp>
        <p:nvSpPr>
          <p:cNvPr id="5" name="Rectangle: Rounded Corners 4">
            <a:extLst>
              <a:ext uri="{FF2B5EF4-FFF2-40B4-BE49-F238E27FC236}">
                <a16:creationId xmlns:a16="http://schemas.microsoft.com/office/drawing/2014/main" id="{6A58D6F9-4811-495D-A1A9-D42A085F6031}"/>
              </a:ext>
            </a:extLst>
          </p:cNvPr>
          <p:cNvSpPr/>
          <p:nvPr/>
        </p:nvSpPr>
        <p:spPr>
          <a:xfrm>
            <a:off x="7140336" y="2546532"/>
            <a:ext cx="1873035" cy="1009468"/>
          </a:xfrm>
          <a:prstGeom prst="roundRect">
            <a:avLst/>
          </a:prstGeom>
          <a:solidFill>
            <a:schemeClr val="accent2">
              <a:alpha val="13000"/>
            </a:schemeClr>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97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065BD6-C2C0-4371-9449-A0B402BEB874}"/>
              </a:ext>
            </a:extLst>
          </p:cNvPr>
          <p:cNvPicPr>
            <a:picLocks noChangeAspect="1"/>
          </p:cNvPicPr>
          <p:nvPr/>
        </p:nvPicPr>
        <p:blipFill>
          <a:blip r:embed="rId2"/>
          <a:stretch>
            <a:fillRect/>
          </a:stretch>
        </p:blipFill>
        <p:spPr>
          <a:xfrm>
            <a:off x="7057590" y="2085609"/>
            <a:ext cx="3749747" cy="4170048"/>
          </a:xfrm>
          <a:prstGeom prst="rect">
            <a:avLst/>
          </a:prstGeom>
          <a:ln w="25400">
            <a:solidFill>
              <a:schemeClr val="accent2"/>
            </a:solidFill>
          </a:ln>
          <a:effectLst/>
        </p:spPr>
      </p:pic>
      <p:sp>
        <p:nvSpPr>
          <p:cNvPr id="2" name="Title 1">
            <a:extLst>
              <a:ext uri="{FF2B5EF4-FFF2-40B4-BE49-F238E27FC236}">
                <a16:creationId xmlns:a16="http://schemas.microsoft.com/office/drawing/2014/main" id="{A734678D-1C3B-45D8-B09B-3133756C71BA}"/>
              </a:ext>
            </a:extLst>
          </p:cNvPr>
          <p:cNvSpPr>
            <a:spLocks noGrp="1"/>
          </p:cNvSpPr>
          <p:nvPr>
            <p:ph type="title"/>
          </p:nvPr>
        </p:nvSpPr>
        <p:spPr>
          <a:xfrm>
            <a:off x="1104899" y="286603"/>
            <a:ext cx="10766351" cy="1450757"/>
          </a:xfrm>
        </p:spPr>
        <p:txBody>
          <a:bodyPr>
            <a:normAutofit fontScale="90000"/>
          </a:bodyPr>
          <a:lstStyle/>
          <a:p>
            <a:r>
              <a:rPr lang="en-US" dirty="0">
                <a:solidFill>
                  <a:schemeClr val="tx1"/>
                </a:solidFill>
              </a:rPr>
              <a:t>Control Plane – cloud-controller manager (1/2)</a:t>
            </a:r>
            <a:br>
              <a:rPr lang="en-US" dirty="0">
                <a:solidFill>
                  <a:schemeClr val="tx1"/>
                </a:solidFill>
              </a:rPr>
            </a:br>
            <a:r>
              <a:rPr lang="en-US" sz="1600" dirty="0">
                <a:hlinkClick r:id="rId3"/>
              </a:rPr>
              <a:t>https://kubernetes.io/docs/concepts/overview/components/#cloud-controller-manager</a:t>
            </a:r>
            <a:endParaRPr lang="en-US" dirty="0"/>
          </a:p>
        </p:txBody>
      </p:sp>
      <p:sp>
        <p:nvSpPr>
          <p:cNvPr id="3" name="Content Placeholder 2">
            <a:extLst>
              <a:ext uri="{FF2B5EF4-FFF2-40B4-BE49-F238E27FC236}">
                <a16:creationId xmlns:a16="http://schemas.microsoft.com/office/drawing/2014/main" id="{D06C81FF-D5BD-4946-A899-7604B0311823}"/>
              </a:ext>
            </a:extLst>
          </p:cNvPr>
          <p:cNvSpPr>
            <a:spLocks noGrp="1"/>
          </p:cNvSpPr>
          <p:nvPr>
            <p:ph idx="1"/>
          </p:nvPr>
        </p:nvSpPr>
        <p:spPr>
          <a:xfrm>
            <a:off x="1104900" y="1930060"/>
            <a:ext cx="5682587" cy="4482931"/>
          </a:xfrm>
        </p:spPr>
        <p:txBody>
          <a:bodyPr anchor="ctr">
            <a:normAutofit/>
          </a:bodyPr>
          <a:lstStyle/>
          <a:p>
            <a:r>
              <a:rPr lang="en-US" sz="2000" dirty="0">
                <a:solidFill>
                  <a:schemeClr val="tx1"/>
                </a:solidFill>
              </a:rPr>
              <a:t>The </a:t>
            </a:r>
            <a:r>
              <a:rPr lang="en-US" sz="2000" b="1" i="1" dirty="0">
                <a:solidFill>
                  <a:schemeClr val="tx1"/>
                </a:solidFill>
              </a:rPr>
              <a:t>cloud-controller-manager</a:t>
            </a:r>
            <a:r>
              <a:rPr lang="en-US" sz="2000" dirty="0">
                <a:solidFill>
                  <a:schemeClr val="tx1"/>
                </a:solidFill>
              </a:rPr>
              <a:t> allows linking a cluster into the cloud providers’ (AKS) API. It will separate the components that interact with the cloud platform from components that only interact with the cluster.</a:t>
            </a:r>
          </a:p>
          <a:p>
            <a:r>
              <a:rPr lang="en-US" sz="2000" b="1" i="1" dirty="0">
                <a:solidFill>
                  <a:schemeClr val="tx1"/>
                </a:solidFill>
              </a:rPr>
              <a:t>cloud-controller-manager</a:t>
            </a:r>
            <a:r>
              <a:rPr lang="en-US" sz="2000" dirty="0">
                <a:solidFill>
                  <a:schemeClr val="tx1"/>
                </a:solidFill>
              </a:rPr>
              <a:t> combines several logically independent control loops into a single binary that is run as a single process. Horizontal scaling (running more instances) allows for improved performance or help with failure tolerance.</a:t>
            </a:r>
          </a:p>
        </p:txBody>
      </p:sp>
      <p:sp>
        <p:nvSpPr>
          <p:cNvPr id="5" name="Rectangle: Rounded Corners 4">
            <a:extLst>
              <a:ext uri="{FF2B5EF4-FFF2-40B4-BE49-F238E27FC236}">
                <a16:creationId xmlns:a16="http://schemas.microsoft.com/office/drawing/2014/main" id="{5EBBE31C-680D-4FD8-8782-6993E307713B}"/>
              </a:ext>
            </a:extLst>
          </p:cNvPr>
          <p:cNvSpPr/>
          <p:nvPr/>
        </p:nvSpPr>
        <p:spPr>
          <a:xfrm>
            <a:off x="8905965" y="2519100"/>
            <a:ext cx="1772443" cy="1036900"/>
          </a:xfrm>
          <a:prstGeom prst="roundRect">
            <a:avLst/>
          </a:prstGeom>
          <a:solidFill>
            <a:schemeClr val="accent2">
              <a:alpha val="13000"/>
            </a:schemeClr>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774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7C1774-6013-48A7-9C3A-34D1B5B47F76}"/>
              </a:ext>
            </a:extLst>
          </p:cNvPr>
          <p:cNvPicPr>
            <a:picLocks noChangeAspect="1"/>
          </p:cNvPicPr>
          <p:nvPr/>
        </p:nvPicPr>
        <p:blipFill>
          <a:blip r:embed="rId2"/>
          <a:stretch>
            <a:fillRect/>
          </a:stretch>
        </p:blipFill>
        <p:spPr>
          <a:xfrm>
            <a:off x="7057590" y="2085609"/>
            <a:ext cx="3749747" cy="4170048"/>
          </a:xfrm>
          <a:prstGeom prst="rect">
            <a:avLst/>
          </a:prstGeom>
          <a:ln w="25400">
            <a:solidFill>
              <a:schemeClr val="accent2"/>
            </a:solidFill>
          </a:ln>
          <a:effectLst/>
        </p:spPr>
      </p:pic>
      <p:sp>
        <p:nvSpPr>
          <p:cNvPr id="2" name="Title 1">
            <a:extLst>
              <a:ext uri="{FF2B5EF4-FFF2-40B4-BE49-F238E27FC236}">
                <a16:creationId xmlns:a16="http://schemas.microsoft.com/office/drawing/2014/main" id="{A734678D-1C3B-45D8-B09B-3133756C71BA}"/>
              </a:ext>
            </a:extLst>
          </p:cNvPr>
          <p:cNvSpPr>
            <a:spLocks noGrp="1"/>
          </p:cNvSpPr>
          <p:nvPr>
            <p:ph type="title"/>
          </p:nvPr>
        </p:nvSpPr>
        <p:spPr>
          <a:xfrm>
            <a:off x="1119187" y="286603"/>
            <a:ext cx="10831807" cy="1450757"/>
          </a:xfrm>
        </p:spPr>
        <p:txBody>
          <a:bodyPr>
            <a:normAutofit fontScale="90000"/>
          </a:bodyPr>
          <a:lstStyle/>
          <a:p>
            <a:r>
              <a:rPr lang="en-US" dirty="0">
                <a:solidFill>
                  <a:schemeClr val="tx1"/>
                </a:solidFill>
              </a:rPr>
              <a:t>Control Plane – cloud-controller manager (2/2)</a:t>
            </a:r>
            <a:br>
              <a:rPr lang="en-US" dirty="0">
                <a:solidFill>
                  <a:schemeClr val="tx1"/>
                </a:solidFill>
              </a:rPr>
            </a:br>
            <a:r>
              <a:rPr lang="en-US" sz="1600" dirty="0">
                <a:hlinkClick r:id="rId3"/>
              </a:rPr>
              <a:t>https://kubernetes.io/docs/concepts/overview/components/#cloud-controller-manager</a:t>
            </a:r>
            <a:endParaRPr lang="en-US" dirty="0"/>
          </a:p>
        </p:txBody>
      </p:sp>
      <p:sp>
        <p:nvSpPr>
          <p:cNvPr id="3" name="Content Placeholder 2">
            <a:extLst>
              <a:ext uri="{FF2B5EF4-FFF2-40B4-BE49-F238E27FC236}">
                <a16:creationId xmlns:a16="http://schemas.microsoft.com/office/drawing/2014/main" id="{D06C81FF-D5BD-4946-A899-7604B0311823}"/>
              </a:ext>
            </a:extLst>
          </p:cNvPr>
          <p:cNvSpPr>
            <a:spLocks noGrp="1"/>
          </p:cNvSpPr>
          <p:nvPr>
            <p:ph idx="1"/>
          </p:nvPr>
        </p:nvSpPr>
        <p:spPr>
          <a:xfrm>
            <a:off x="1119188" y="1930060"/>
            <a:ext cx="5615441" cy="4482931"/>
          </a:xfrm>
        </p:spPr>
        <p:txBody>
          <a:bodyPr anchor="ctr">
            <a:normAutofit/>
          </a:bodyPr>
          <a:lstStyle/>
          <a:p>
            <a:r>
              <a:rPr lang="en-US" sz="2400" dirty="0">
                <a:solidFill>
                  <a:schemeClr val="tx1"/>
                </a:solidFill>
              </a:rPr>
              <a:t>These three </a:t>
            </a:r>
            <a:r>
              <a:rPr lang="en-US" sz="2400" b="1" i="1" dirty="0">
                <a:solidFill>
                  <a:schemeClr val="tx1"/>
                </a:solidFill>
              </a:rPr>
              <a:t>controllers</a:t>
            </a:r>
            <a:r>
              <a:rPr lang="en-US" sz="2400" dirty="0">
                <a:solidFill>
                  <a:schemeClr val="tx1"/>
                </a:solidFill>
              </a:rPr>
              <a:t> can have cloud provider dependencies:</a:t>
            </a:r>
          </a:p>
          <a:p>
            <a:pPr lvl="1">
              <a:buFont typeface="Arial" panose="020B0604020202020204" pitchFamily="34" charset="0"/>
              <a:buChar char="•"/>
            </a:pPr>
            <a:r>
              <a:rPr lang="en-US" sz="2000" u="sng" dirty="0">
                <a:solidFill>
                  <a:schemeClr val="tx1"/>
                </a:solidFill>
              </a:rPr>
              <a:t>Node controller</a:t>
            </a:r>
            <a:r>
              <a:rPr lang="en-US" sz="2000" dirty="0">
                <a:solidFill>
                  <a:schemeClr val="tx1"/>
                </a:solidFill>
              </a:rPr>
              <a:t>: For checking the cloud provider to determine if a node has been deleted in the cloud after it stops responding.</a:t>
            </a:r>
          </a:p>
          <a:p>
            <a:pPr lvl="1">
              <a:buFont typeface="Arial" panose="020B0604020202020204" pitchFamily="34" charset="0"/>
              <a:buChar char="•"/>
            </a:pPr>
            <a:r>
              <a:rPr lang="en-US" sz="2000" u="sng" dirty="0">
                <a:solidFill>
                  <a:schemeClr val="tx1"/>
                </a:solidFill>
              </a:rPr>
              <a:t>Route controller</a:t>
            </a:r>
            <a:r>
              <a:rPr lang="en-US" sz="2000" dirty="0">
                <a:solidFill>
                  <a:schemeClr val="tx1"/>
                </a:solidFill>
              </a:rPr>
              <a:t>: For setting up routes in the underlying cloud infrastructure.</a:t>
            </a:r>
          </a:p>
          <a:p>
            <a:pPr lvl="1">
              <a:buFont typeface="Arial" panose="020B0604020202020204" pitchFamily="34" charset="0"/>
              <a:buChar char="•"/>
            </a:pPr>
            <a:r>
              <a:rPr lang="en-US" sz="2000" u="sng" dirty="0">
                <a:solidFill>
                  <a:schemeClr val="tx1"/>
                </a:solidFill>
              </a:rPr>
              <a:t>Service controller</a:t>
            </a:r>
            <a:r>
              <a:rPr lang="en-US" sz="2000" dirty="0">
                <a:solidFill>
                  <a:schemeClr val="tx1"/>
                </a:solidFill>
              </a:rPr>
              <a:t>: For creating, updating, and deleting cloud provider load balancers.</a:t>
            </a:r>
          </a:p>
        </p:txBody>
      </p:sp>
      <p:sp>
        <p:nvSpPr>
          <p:cNvPr id="9" name="Rectangle: Rounded Corners 8">
            <a:extLst>
              <a:ext uri="{FF2B5EF4-FFF2-40B4-BE49-F238E27FC236}">
                <a16:creationId xmlns:a16="http://schemas.microsoft.com/office/drawing/2014/main" id="{136B792E-8941-482B-8FE2-072B2A464885}"/>
              </a:ext>
            </a:extLst>
          </p:cNvPr>
          <p:cNvSpPr/>
          <p:nvPr/>
        </p:nvSpPr>
        <p:spPr>
          <a:xfrm>
            <a:off x="8905965" y="2519100"/>
            <a:ext cx="1772443" cy="1036900"/>
          </a:xfrm>
          <a:prstGeom prst="roundRect">
            <a:avLst/>
          </a:prstGeom>
          <a:solidFill>
            <a:schemeClr val="accent2">
              <a:alpha val="13000"/>
            </a:schemeClr>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6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678D-1C3B-45D8-B09B-3133756C71BA}"/>
              </a:ext>
            </a:extLst>
          </p:cNvPr>
          <p:cNvSpPr>
            <a:spLocks noGrp="1"/>
          </p:cNvSpPr>
          <p:nvPr>
            <p:ph type="title"/>
          </p:nvPr>
        </p:nvSpPr>
        <p:spPr>
          <a:xfrm>
            <a:off x="1095375" y="158644"/>
            <a:ext cx="11096625" cy="1563004"/>
          </a:xfrm>
        </p:spPr>
        <p:txBody>
          <a:bodyPr>
            <a:normAutofit fontScale="90000"/>
          </a:bodyPr>
          <a:lstStyle/>
          <a:p>
            <a:r>
              <a:rPr lang="en-US" sz="5200" dirty="0">
                <a:solidFill>
                  <a:schemeClr val="tx1"/>
                </a:solidFill>
              </a:rPr>
              <a:t>Node Components - </a:t>
            </a:r>
            <a:r>
              <a:rPr lang="en-US" sz="5200" dirty="0" err="1">
                <a:solidFill>
                  <a:schemeClr val="tx1"/>
                </a:solidFill>
              </a:rPr>
              <a:t>Kubelet</a:t>
            </a:r>
            <a:br>
              <a:rPr lang="en-US" dirty="0"/>
            </a:br>
            <a:r>
              <a:rPr lang="en-US" sz="1600" dirty="0">
                <a:hlinkClick r:id="rId2"/>
              </a:rPr>
              <a:t>https://kubernetes.io/docs/concepts/overview/components/#node-components</a:t>
            </a:r>
            <a:br>
              <a:rPr lang="en-US" sz="1600" dirty="0"/>
            </a:br>
            <a:r>
              <a:rPr lang="en-US" sz="1600" dirty="0">
                <a:hlinkClick r:id="rId3"/>
              </a:rPr>
              <a:t>https://github.com/kubernetes/community/blob/master/contributors/design-proposals/architecture/architecture.md#kubelet</a:t>
            </a:r>
            <a:br>
              <a:rPr lang="en-US" sz="1600" dirty="0"/>
            </a:br>
            <a:r>
              <a:rPr lang="en-US" sz="1600" dirty="0">
                <a:hlinkClick r:id="rId4"/>
              </a:rPr>
              <a:t>https://github.com/kubernetes/community/blob/master/contributors/design-proposals/architecture/architecture.md#kube-proxy</a:t>
            </a:r>
            <a:endParaRPr lang="en-US" dirty="0"/>
          </a:p>
        </p:txBody>
      </p:sp>
      <p:sp>
        <p:nvSpPr>
          <p:cNvPr id="3" name="Content Placeholder 2">
            <a:extLst>
              <a:ext uri="{FF2B5EF4-FFF2-40B4-BE49-F238E27FC236}">
                <a16:creationId xmlns:a16="http://schemas.microsoft.com/office/drawing/2014/main" id="{D06C81FF-D5BD-4946-A899-7604B0311823}"/>
              </a:ext>
            </a:extLst>
          </p:cNvPr>
          <p:cNvSpPr>
            <a:spLocks noGrp="1"/>
          </p:cNvSpPr>
          <p:nvPr>
            <p:ph idx="1"/>
          </p:nvPr>
        </p:nvSpPr>
        <p:spPr>
          <a:xfrm>
            <a:off x="8056588" y="4687765"/>
            <a:ext cx="3103561" cy="1195164"/>
          </a:xfrm>
          <a:ln w="25400">
            <a:solidFill>
              <a:schemeClr val="accent2"/>
            </a:solidFill>
          </a:ln>
        </p:spPr>
        <p:txBody>
          <a:bodyPr anchor="ctr">
            <a:normAutofit fontScale="77500" lnSpcReduction="20000"/>
          </a:bodyPr>
          <a:lstStyle/>
          <a:p>
            <a:pPr>
              <a:lnSpc>
                <a:spcPct val="100000"/>
              </a:lnSpc>
              <a:spcBef>
                <a:spcPts val="200"/>
              </a:spcBef>
            </a:pPr>
            <a:r>
              <a:rPr lang="en-US" sz="2200" b="1" i="1" dirty="0">
                <a:solidFill>
                  <a:schemeClr val="tx1"/>
                </a:solidFill>
              </a:rPr>
              <a:t>Node components</a:t>
            </a:r>
            <a:r>
              <a:rPr lang="en-US" sz="2200" dirty="0">
                <a:solidFill>
                  <a:schemeClr val="tx1"/>
                </a:solidFill>
              </a:rPr>
              <a:t> run on every </a:t>
            </a:r>
            <a:r>
              <a:rPr lang="en-US" sz="2200" b="1" i="1" dirty="0">
                <a:solidFill>
                  <a:schemeClr val="tx1"/>
                </a:solidFill>
              </a:rPr>
              <a:t>node</a:t>
            </a:r>
            <a:r>
              <a:rPr lang="en-US" sz="2200" dirty="0">
                <a:solidFill>
                  <a:schemeClr val="tx1"/>
                </a:solidFill>
              </a:rPr>
              <a:t>, maintain running </a:t>
            </a:r>
            <a:r>
              <a:rPr lang="en-US" sz="2200" b="1" i="1" dirty="0">
                <a:solidFill>
                  <a:schemeClr val="tx1"/>
                </a:solidFill>
              </a:rPr>
              <a:t>pods</a:t>
            </a:r>
            <a:r>
              <a:rPr lang="en-US" sz="2200" dirty="0">
                <a:solidFill>
                  <a:schemeClr val="tx1"/>
                </a:solidFill>
              </a:rPr>
              <a:t>, and providing the Kubernetes runtime environment.</a:t>
            </a:r>
          </a:p>
        </p:txBody>
      </p:sp>
      <p:pic>
        <p:nvPicPr>
          <p:cNvPr id="6" name="Picture 5">
            <a:extLst>
              <a:ext uri="{FF2B5EF4-FFF2-40B4-BE49-F238E27FC236}">
                <a16:creationId xmlns:a16="http://schemas.microsoft.com/office/drawing/2014/main" id="{B45AF01C-7BB1-4947-BCD0-EA5DF94E95B4}"/>
              </a:ext>
            </a:extLst>
          </p:cNvPr>
          <p:cNvPicPr>
            <a:picLocks noChangeAspect="1"/>
          </p:cNvPicPr>
          <p:nvPr/>
        </p:nvPicPr>
        <p:blipFill>
          <a:blip r:embed="rId5"/>
          <a:stretch>
            <a:fillRect/>
          </a:stretch>
        </p:blipFill>
        <p:spPr>
          <a:xfrm>
            <a:off x="6288054" y="2534921"/>
            <a:ext cx="4857457" cy="2140516"/>
          </a:xfrm>
          <a:prstGeom prst="rect">
            <a:avLst/>
          </a:prstGeom>
          <a:ln w="25400">
            <a:solidFill>
              <a:schemeClr val="accent2"/>
            </a:solidFill>
          </a:ln>
          <a:effectLst/>
        </p:spPr>
      </p:pic>
      <p:sp>
        <p:nvSpPr>
          <p:cNvPr id="8" name="Rectangle 7">
            <a:extLst>
              <a:ext uri="{FF2B5EF4-FFF2-40B4-BE49-F238E27FC236}">
                <a16:creationId xmlns:a16="http://schemas.microsoft.com/office/drawing/2014/main" id="{78F3E80D-6A85-4290-A105-26243E28A557}"/>
              </a:ext>
            </a:extLst>
          </p:cNvPr>
          <p:cNvSpPr/>
          <p:nvPr/>
        </p:nvSpPr>
        <p:spPr>
          <a:xfrm>
            <a:off x="1095375" y="1894840"/>
            <a:ext cx="5148263" cy="4546599"/>
          </a:xfrm>
          <a:prstGeom prst="rect">
            <a:avLst/>
          </a:prstGeom>
        </p:spPr>
        <p:txBody>
          <a:bodyPr wrap="square" anchor="ctr">
            <a:normAutofit/>
          </a:bodyPr>
          <a:lstStyle/>
          <a:p>
            <a:pPr>
              <a:spcBef>
                <a:spcPts val="200"/>
              </a:spcBef>
            </a:pPr>
            <a:r>
              <a:rPr lang="en-US" sz="2200" dirty="0"/>
              <a:t>A </a:t>
            </a:r>
            <a:r>
              <a:rPr lang="en-US" sz="2200" b="1" i="1" dirty="0" err="1"/>
              <a:t>Kubelet</a:t>
            </a:r>
            <a:r>
              <a:rPr lang="en-US" sz="2200" dirty="0"/>
              <a:t> agent runs on each </a:t>
            </a:r>
            <a:r>
              <a:rPr lang="en-US" sz="2200" b="1" i="1" dirty="0"/>
              <a:t>node</a:t>
            </a:r>
            <a:r>
              <a:rPr lang="en-US" sz="2200" dirty="0"/>
              <a:t> in the cluster. </a:t>
            </a:r>
          </a:p>
          <a:p>
            <a:pPr>
              <a:spcBef>
                <a:spcPts val="200"/>
              </a:spcBef>
            </a:pPr>
            <a:r>
              <a:rPr lang="en-US" sz="2200" dirty="0" err="1"/>
              <a:t>Kubelet</a:t>
            </a:r>
            <a:r>
              <a:rPr lang="en-US" sz="2200" dirty="0"/>
              <a:t> agent is the primary implementer of the </a:t>
            </a:r>
            <a:r>
              <a:rPr lang="en-US" sz="2200" b="1" i="1" dirty="0"/>
              <a:t>Pod</a:t>
            </a:r>
            <a:r>
              <a:rPr lang="en-US" sz="2200" dirty="0"/>
              <a:t> and Node APIs that drive the container execution layer. </a:t>
            </a:r>
            <a:br>
              <a:rPr lang="en-US" sz="2200" dirty="0"/>
            </a:br>
            <a:r>
              <a:rPr lang="en-US" sz="2200" dirty="0"/>
              <a:t>The </a:t>
            </a:r>
            <a:r>
              <a:rPr lang="en-US" sz="2200" b="1" i="1" dirty="0" err="1"/>
              <a:t>Kubelet</a:t>
            </a:r>
            <a:r>
              <a:rPr lang="en-US" sz="2200" dirty="0"/>
              <a:t> uses </a:t>
            </a:r>
            <a:r>
              <a:rPr lang="en-US" sz="2200" b="1" i="1" dirty="0" err="1"/>
              <a:t>PodSpecs</a:t>
            </a:r>
            <a:r>
              <a:rPr lang="en-US" sz="2200" dirty="0"/>
              <a:t> to verify that containers described in those </a:t>
            </a:r>
            <a:r>
              <a:rPr lang="en-US" sz="2200" b="1" i="1" dirty="0" err="1"/>
              <a:t>PodSpecs</a:t>
            </a:r>
            <a:r>
              <a:rPr lang="en-US" sz="2200" b="1" i="1" dirty="0"/>
              <a:t> </a:t>
            </a:r>
            <a:r>
              <a:rPr lang="en-US" sz="2200" dirty="0"/>
              <a:t>are running in the </a:t>
            </a:r>
            <a:r>
              <a:rPr lang="en-US" sz="2200" b="1" i="1" dirty="0"/>
              <a:t>Pods</a:t>
            </a:r>
            <a:r>
              <a:rPr lang="en-US" sz="2200" dirty="0"/>
              <a:t>. </a:t>
            </a:r>
          </a:p>
          <a:p>
            <a:pPr>
              <a:spcBef>
                <a:spcPts val="200"/>
              </a:spcBef>
            </a:pPr>
            <a:r>
              <a:rPr lang="en-US" sz="2200" dirty="0"/>
              <a:t>The </a:t>
            </a:r>
            <a:r>
              <a:rPr lang="en-US" sz="2200" b="1" i="1" dirty="0" err="1"/>
              <a:t>kubelet</a:t>
            </a:r>
            <a:r>
              <a:rPr lang="en-US" sz="2200" dirty="0"/>
              <a:t> doesn’t manage containers which were not created by </a:t>
            </a:r>
            <a:r>
              <a:rPr lang="en-US" sz="2200" b="1" i="1" dirty="0"/>
              <a:t>Kubernetes</a:t>
            </a:r>
            <a:r>
              <a:rPr lang="en-US" sz="2200" dirty="0"/>
              <a:t>.</a:t>
            </a:r>
          </a:p>
        </p:txBody>
      </p:sp>
    </p:spTree>
    <p:extLst>
      <p:ext uri="{BB962C8B-B14F-4D97-AF65-F5344CB8AC3E}">
        <p14:creationId xmlns:p14="http://schemas.microsoft.com/office/powerpoint/2010/main" val="57716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678D-1C3B-45D8-B09B-3133756C71BA}"/>
              </a:ext>
            </a:extLst>
          </p:cNvPr>
          <p:cNvSpPr>
            <a:spLocks noGrp="1"/>
          </p:cNvSpPr>
          <p:nvPr>
            <p:ph type="title"/>
          </p:nvPr>
        </p:nvSpPr>
        <p:spPr>
          <a:xfrm>
            <a:off x="1119188" y="158644"/>
            <a:ext cx="11072812" cy="1563004"/>
          </a:xfrm>
        </p:spPr>
        <p:txBody>
          <a:bodyPr>
            <a:normAutofit fontScale="90000"/>
          </a:bodyPr>
          <a:lstStyle/>
          <a:p>
            <a:r>
              <a:rPr lang="en-US" sz="5200" dirty="0">
                <a:solidFill>
                  <a:schemeClr val="tx1"/>
                </a:solidFill>
              </a:rPr>
              <a:t>Node Components – </a:t>
            </a:r>
            <a:r>
              <a:rPr lang="en-US" sz="5200" dirty="0" err="1">
                <a:solidFill>
                  <a:schemeClr val="tx1"/>
                </a:solidFill>
              </a:rPr>
              <a:t>kube</a:t>
            </a:r>
            <a:r>
              <a:rPr lang="en-US" sz="5200" dirty="0">
                <a:solidFill>
                  <a:schemeClr val="tx1"/>
                </a:solidFill>
              </a:rPr>
              <a:t>-proxy</a:t>
            </a:r>
            <a:br>
              <a:rPr lang="en-US" dirty="0"/>
            </a:br>
            <a:r>
              <a:rPr lang="en-US" sz="1600" dirty="0">
                <a:hlinkClick r:id="rId2"/>
              </a:rPr>
              <a:t>https://kubernetes.io/docs/concepts/overview/components/#node-components</a:t>
            </a:r>
            <a:br>
              <a:rPr lang="en-US" sz="1600" dirty="0"/>
            </a:br>
            <a:r>
              <a:rPr lang="en-US" sz="1600" dirty="0">
                <a:hlinkClick r:id="rId3"/>
              </a:rPr>
              <a:t>https://github.com/kubernetes/community/blob/master/contributors/design-proposals/architecture/architecture.md#kubelet</a:t>
            </a:r>
            <a:br>
              <a:rPr lang="en-US" sz="1600" dirty="0"/>
            </a:br>
            <a:r>
              <a:rPr lang="en-US" sz="1600" dirty="0">
                <a:hlinkClick r:id="rId4"/>
              </a:rPr>
              <a:t>https://github.com/kubernetes/community/blob/master/contributors/design-proposals/architecture/architecture.md#kube-proxy</a:t>
            </a:r>
            <a:endParaRPr lang="en-US" sz="4800" dirty="0"/>
          </a:p>
        </p:txBody>
      </p:sp>
      <p:sp>
        <p:nvSpPr>
          <p:cNvPr id="8" name="Rectangle 7">
            <a:extLst>
              <a:ext uri="{FF2B5EF4-FFF2-40B4-BE49-F238E27FC236}">
                <a16:creationId xmlns:a16="http://schemas.microsoft.com/office/drawing/2014/main" id="{78F3E80D-6A85-4290-A105-26243E28A557}"/>
              </a:ext>
            </a:extLst>
          </p:cNvPr>
          <p:cNvSpPr/>
          <p:nvPr/>
        </p:nvSpPr>
        <p:spPr>
          <a:xfrm>
            <a:off x="1119188" y="1894840"/>
            <a:ext cx="5167312" cy="4546599"/>
          </a:xfrm>
          <a:prstGeom prst="rect">
            <a:avLst/>
          </a:prstGeom>
        </p:spPr>
        <p:txBody>
          <a:bodyPr wrap="square" anchor="ctr">
            <a:normAutofit/>
          </a:bodyPr>
          <a:lstStyle/>
          <a:p>
            <a:r>
              <a:rPr lang="en-US" sz="2000" dirty="0"/>
              <a:t>A </a:t>
            </a:r>
            <a:r>
              <a:rPr lang="en-US" sz="2000" b="1" i="1" dirty="0" err="1"/>
              <a:t>kube</a:t>
            </a:r>
            <a:r>
              <a:rPr lang="en-US" sz="2000" b="1" i="1" dirty="0"/>
              <a:t>-proxy</a:t>
            </a:r>
            <a:r>
              <a:rPr lang="en-US" sz="2000" dirty="0"/>
              <a:t> is a network proxy that runs on each </a:t>
            </a:r>
            <a:r>
              <a:rPr lang="en-US" sz="2000" b="1" i="1" dirty="0"/>
              <a:t>node</a:t>
            </a:r>
            <a:r>
              <a:rPr lang="en-US" sz="2000" dirty="0"/>
              <a:t> in your cluster. </a:t>
            </a:r>
            <a:r>
              <a:rPr lang="en-US" sz="2000" b="1" i="1" dirty="0" err="1"/>
              <a:t>kube</a:t>
            </a:r>
            <a:r>
              <a:rPr lang="en-US" sz="2000" b="1" i="1" dirty="0"/>
              <a:t>-proxy</a:t>
            </a:r>
            <a:r>
              <a:rPr lang="en-US" sz="2000" dirty="0"/>
              <a:t> provides a way to group pods under a common access policy (e.g., </a:t>
            </a:r>
            <a:r>
              <a:rPr lang="en-US" sz="2000" b="1" i="1" dirty="0"/>
              <a:t>load-balanced</a:t>
            </a:r>
            <a:r>
              <a:rPr lang="en-US" sz="2000" dirty="0"/>
              <a:t>). </a:t>
            </a:r>
          </a:p>
          <a:p>
            <a:r>
              <a:rPr lang="en-US" sz="2000" dirty="0"/>
              <a:t>This creates a virtual IP that clients can access which is transparently proxied (forwarded) to the </a:t>
            </a:r>
            <a:r>
              <a:rPr lang="en-US" sz="2000" b="1" i="1" dirty="0"/>
              <a:t>pods</a:t>
            </a:r>
            <a:r>
              <a:rPr lang="en-US" sz="2000" dirty="0"/>
              <a:t> in a Service. </a:t>
            </a:r>
          </a:p>
          <a:p>
            <a:r>
              <a:rPr lang="en-US" sz="2000" dirty="0"/>
              <a:t>Every </a:t>
            </a:r>
            <a:r>
              <a:rPr lang="en-US" sz="2000" b="1" i="1" dirty="0"/>
              <a:t>node</a:t>
            </a:r>
            <a:r>
              <a:rPr lang="en-US" sz="2000" dirty="0"/>
              <a:t> runs a </a:t>
            </a:r>
            <a:r>
              <a:rPr lang="en-US" sz="2000" b="1" i="1" dirty="0" err="1"/>
              <a:t>kube</a:t>
            </a:r>
            <a:r>
              <a:rPr lang="en-US" sz="2000" b="1" i="1" dirty="0"/>
              <a:t>-proxy</a:t>
            </a:r>
            <a:r>
              <a:rPr lang="en-US" sz="2000" dirty="0"/>
              <a:t> process. </a:t>
            </a:r>
            <a:r>
              <a:rPr lang="en-US" sz="2000" b="1" i="1" dirty="0" err="1"/>
              <a:t>Kube</a:t>
            </a:r>
            <a:r>
              <a:rPr lang="en-US" sz="2000" b="1" i="1" dirty="0"/>
              <a:t>-proxy</a:t>
            </a:r>
            <a:r>
              <a:rPr lang="en-US" sz="2000" dirty="0"/>
              <a:t> programs </a:t>
            </a:r>
            <a:r>
              <a:rPr lang="en-US" sz="2000" dirty="0" err="1">
                <a:solidFill>
                  <a:srgbClr val="FF0000"/>
                </a:solidFill>
              </a:rPr>
              <a:t>IpTables</a:t>
            </a:r>
            <a:r>
              <a:rPr lang="en-US" sz="2000" dirty="0"/>
              <a:t> rules to trap access to service IPs and redirect them to the correct backend.</a:t>
            </a:r>
          </a:p>
        </p:txBody>
      </p:sp>
      <p:pic>
        <p:nvPicPr>
          <p:cNvPr id="7" name="Picture 6">
            <a:extLst>
              <a:ext uri="{FF2B5EF4-FFF2-40B4-BE49-F238E27FC236}">
                <a16:creationId xmlns:a16="http://schemas.microsoft.com/office/drawing/2014/main" id="{2E4FAFF2-8B18-4ADF-8F7F-7C8DEE8ED093}"/>
              </a:ext>
            </a:extLst>
          </p:cNvPr>
          <p:cNvPicPr>
            <a:picLocks noChangeAspect="1"/>
          </p:cNvPicPr>
          <p:nvPr/>
        </p:nvPicPr>
        <p:blipFill>
          <a:blip r:embed="rId5"/>
          <a:stretch>
            <a:fillRect/>
          </a:stretch>
        </p:blipFill>
        <p:spPr>
          <a:xfrm>
            <a:off x="6354735" y="2530160"/>
            <a:ext cx="4857457" cy="2140516"/>
          </a:xfrm>
          <a:prstGeom prst="rect">
            <a:avLst/>
          </a:prstGeom>
          <a:ln w="25400">
            <a:solidFill>
              <a:schemeClr val="accent2"/>
            </a:solidFill>
          </a:ln>
          <a:effectLst/>
        </p:spPr>
      </p:pic>
      <p:sp>
        <p:nvSpPr>
          <p:cNvPr id="5" name="Content Placeholder 2">
            <a:extLst>
              <a:ext uri="{FF2B5EF4-FFF2-40B4-BE49-F238E27FC236}">
                <a16:creationId xmlns:a16="http://schemas.microsoft.com/office/drawing/2014/main" id="{A53F3754-C874-BC1C-DF02-BF6C2BC25271}"/>
              </a:ext>
            </a:extLst>
          </p:cNvPr>
          <p:cNvSpPr txBox="1">
            <a:spLocks/>
          </p:cNvSpPr>
          <p:nvPr/>
        </p:nvSpPr>
        <p:spPr>
          <a:xfrm>
            <a:off x="8120354" y="4683454"/>
            <a:ext cx="3103561" cy="1195164"/>
          </a:xfrm>
          <a:prstGeom prst="rect">
            <a:avLst/>
          </a:prstGeom>
          <a:ln w="25400">
            <a:solidFill>
              <a:schemeClr val="accent2"/>
            </a:solidFill>
          </a:ln>
        </p:spPr>
        <p:txBody>
          <a:bodyPr vert="horz" lIns="0" tIns="45720" rIns="0" bIns="45720" rtlCol="0" anchor="ctr">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200"/>
              </a:spcBef>
            </a:pPr>
            <a:r>
              <a:rPr lang="en-US" sz="2200" b="1" i="1">
                <a:solidFill>
                  <a:schemeClr val="tx1"/>
                </a:solidFill>
              </a:rPr>
              <a:t>Node components</a:t>
            </a:r>
            <a:r>
              <a:rPr lang="en-US" sz="2200">
                <a:solidFill>
                  <a:schemeClr val="tx1"/>
                </a:solidFill>
              </a:rPr>
              <a:t> run on every </a:t>
            </a:r>
            <a:r>
              <a:rPr lang="en-US" sz="2200" b="1" i="1">
                <a:solidFill>
                  <a:schemeClr val="tx1"/>
                </a:solidFill>
              </a:rPr>
              <a:t>node</a:t>
            </a:r>
            <a:r>
              <a:rPr lang="en-US" sz="2200">
                <a:solidFill>
                  <a:schemeClr val="tx1"/>
                </a:solidFill>
              </a:rPr>
              <a:t>, maintain running </a:t>
            </a:r>
            <a:r>
              <a:rPr lang="en-US" sz="2200" b="1" i="1">
                <a:solidFill>
                  <a:schemeClr val="tx1"/>
                </a:solidFill>
              </a:rPr>
              <a:t>pods</a:t>
            </a:r>
            <a:r>
              <a:rPr lang="en-US" sz="2200">
                <a:solidFill>
                  <a:schemeClr val="tx1"/>
                </a:solidFill>
              </a:rPr>
              <a:t>, and providing the Kubernetes runtime environment.</a:t>
            </a:r>
            <a:endParaRPr lang="en-US" sz="2200" dirty="0">
              <a:solidFill>
                <a:schemeClr val="tx1"/>
              </a:solidFill>
            </a:endParaRPr>
          </a:p>
        </p:txBody>
      </p:sp>
    </p:spTree>
    <p:extLst>
      <p:ext uri="{BB962C8B-B14F-4D97-AF65-F5344CB8AC3E}">
        <p14:creationId xmlns:p14="http://schemas.microsoft.com/office/powerpoint/2010/main" val="341854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478847" y="0"/>
            <a:ext cx="8529121" cy="4953000"/>
          </a:xfrm>
        </p:spPr>
        <p:txBody>
          <a:bodyPr anchor="ctr">
            <a:normAutofit/>
          </a:bodyPr>
          <a:lstStyle/>
          <a:p>
            <a:pPr lvl="0"/>
            <a:r>
              <a:rPr lang="en-US" sz="4800" i="1" dirty="0">
                <a:solidFill>
                  <a:srgbClr val="FFFFFF"/>
                </a:solidFill>
              </a:rPr>
              <a:t>Kubernetes is a portable, extensible, open-source, cloud-native platform for managing containerized workloads and services.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 y="4953000"/>
            <a:ext cx="12188951" cy="1905000"/>
          </a:xfrm>
        </p:spPr>
        <p:txBody>
          <a:bodyPr anchor="ctr">
            <a:normAutofit/>
          </a:bodyPr>
          <a:lstStyle/>
          <a:p>
            <a:pPr algn="ctr"/>
            <a:r>
              <a:rPr lang="en-US" sz="1400" dirty="0">
                <a:hlinkClick r:id="rId2"/>
              </a:rPr>
              <a:t>https://kubernetes.io/docs/concepts/overview/what-is-kubernetes/</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678D-1C3B-45D8-B09B-3133756C71BA}"/>
              </a:ext>
            </a:extLst>
          </p:cNvPr>
          <p:cNvSpPr>
            <a:spLocks noGrp="1"/>
          </p:cNvSpPr>
          <p:nvPr>
            <p:ph type="title"/>
          </p:nvPr>
        </p:nvSpPr>
        <p:spPr>
          <a:xfrm>
            <a:off x="1114425" y="607039"/>
            <a:ext cx="7400923" cy="1130321"/>
          </a:xfrm>
        </p:spPr>
        <p:txBody>
          <a:bodyPr>
            <a:normAutofit fontScale="90000"/>
          </a:bodyPr>
          <a:lstStyle/>
          <a:p>
            <a:r>
              <a:rPr lang="en-US" sz="5200" dirty="0">
                <a:solidFill>
                  <a:schemeClr val="tx1"/>
                </a:solidFill>
              </a:rPr>
              <a:t>Node – Components</a:t>
            </a:r>
            <a:br>
              <a:rPr lang="en-US" dirty="0"/>
            </a:br>
            <a:r>
              <a:rPr lang="en-US" sz="1600" dirty="0">
                <a:hlinkClick r:id="rId2"/>
              </a:rPr>
              <a:t>https://kubernetes.io/docs/concepts/overview/components/#node-components</a:t>
            </a:r>
            <a:br>
              <a:rPr lang="en-US" sz="1600" dirty="0"/>
            </a:br>
            <a:r>
              <a:rPr lang="en-US" sz="1600" dirty="0">
                <a:hlinkClick r:id="rId3"/>
              </a:rPr>
              <a:t>https://kubernetes.io/docs/concepts/architecture/nodes/#management</a:t>
            </a:r>
            <a:endParaRPr lang="en-US" sz="1600" dirty="0"/>
          </a:p>
        </p:txBody>
      </p:sp>
      <p:sp>
        <p:nvSpPr>
          <p:cNvPr id="3" name="Content Placeholder 2">
            <a:extLst>
              <a:ext uri="{FF2B5EF4-FFF2-40B4-BE49-F238E27FC236}">
                <a16:creationId xmlns:a16="http://schemas.microsoft.com/office/drawing/2014/main" id="{D06C81FF-D5BD-4946-A899-7604B0311823}"/>
              </a:ext>
            </a:extLst>
          </p:cNvPr>
          <p:cNvSpPr>
            <a:spLocks noGrp="1"/>
          </p:cNvSpPr>
          <p:nvPr>
            <p:ph idx="1"/>
          </p:nvPr>
        </p:nvSpPr>
        <p:spPr>
          <a:xfrm>
            <a:off x="1295882" y="3311933"/>
            <a:ext cx="3414232" cy="2677169"/>
          </a:xfrm>
        </p:spPr>
        <p:txBody>
          <a:bodyPr anchor="ctr">
            <a:normAutofit/>
          </a:bodyPr>
          <a:lstStyle/>
          <a:p>
            <a:pPr lvl="1">
              <a:spcBef>
                <a:spcPts val="0"/>
              </a:spcBef>
              <a:spcAft>
                <a:spcPts val="0"/>
              </a:spcAft>
              <a:buFont typeface="Arial" panose="020B0604020202020204" pitchFamily="34" charset="0"/>
              <a:buChar char="•"/>
            </a:pPr>
            <a:r>
              <a:rPr lang="en-US" sz="2400" dirty="0">
                <a:solidFill>
                  <a:schemeClr val="tx1"/>
                </a:solidFill>
              </a:rPr>
              <a:t>Kubernetes Container Runtime Interface (CRI </a:t>
            </a:r>
          </a:p>
          <a:p>
            <a:pPr lvl="1">
              <a:spcBef>
                <a:spcPts val="0"/>
              </a:spcBef>
              <a:spcAft>
                <a:spcPts val="0"/>
              </a:spcAft>
              <a:buFont typeface="Arial" panose="020B0604020202020204" pitchFamily="34" charset="0"/>
              <a:buChar char="•"/>
            </a:pPr>
            <a:r>
              <a:rPr lang="en-US" sz="2400" dirty="0">
                <a:solidFill>
                  <a:schemeClr val="tx1"/>
                </a:solidFill>
              </a:rPr>
              <a:t>Docker</a:t>
            </a:r>
          </a:p>
          <a:p>
            <a:pPr lvl="1">
              <a:spcBef>
                <a:spcPts val="0"/>
              </a:spcBef>
              <a:spcAft>
                <a:spcPts val="0"/>
              </a:spcAft>
              <a:buFont typeface="Arial" panose="020B0604020202020204" pitchFamily="34" charset="0"/>
              <a:buChar char="•"/>
            </a:pPr>
            <a:r>
              <a:rPr lang="en-US" sz="2400" dirty="0" err="1">
                <a:solidFill>
                  <a:schemeClr val="tx1"/>
                </a:solidFill>
              </a:rPr>
              <a:t>containerd</a:t>
            </a:r>
            <a:endParaRPr lang="en-US" sz="2400" dirty="0">
              <a:solidFill>
                <a:schemeClr val="tx1"/>
              </a:solidFill>
            </a:endParaRPr>
          </a:p>
          <a:p>
            <a:pPr lvl="1">
              <a:spcBef>
                <a:spcPts val="0"/>
              </a:spcBef>
              <a:spcAft>
                <a:spcPts val="0"/>
              </a:spcAft>
              <a:buFont typeface="Arial" panose="020B0604020202020204" pitchFamily="34" charset="0"/>
              <a:buChar char="•"/>
            </a:pPr>
            <a:r>
              <a:rPr lang="en-US" sz="2400" dirty="0">
                <a:solidFill>
                  <a:schemeClr val="tx1"/>
                </a:solidFill>
              </a:rPr>
              <a:t>CRI-O</a:t>
            </a:r>
          </a:p>
        </p:txBody>
      </p:sp>
      <p:pic>
        <p:nvPicPr>
          <p:cNvPr id="4" name="Picture 2" descr="Components of Kubernetes">
            <a:extLst>
              <a:ext uri="{FF2B5EF4-FFF2-40B4-BE49-F238E27FC236}">
                <a16:creationId xmlns:a16="http://schemas.microsoft.com/office/drawing/2014/main" id="{EDC54F11-280B-4577-A8D3-AFF416AAC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524" y="3420458"/>
            <a:ext cx="5933595" cy="2840029"/>
          </a:xfrm>
          <a:prstGeom prst="rect">
            <a:avLst/>
          </a:prstGeom>
          <a:solidFill>
            <a:schemeClr val="bg1"/>
          </a:solidFill>
          <a:ln w="25400">
            <a:solidFill>
              <a:schemeClr val="accent2"/>
            </a:solidFill>
          </a:ln>
          <a:effectLst/>
        </p:spPr>
      </p:pic>
      <p:sp>
        <p:nvSpPr>
          <p:cNvPr id="6" name="TextBox 5">
            <a:extLst>
              <a:ext uri="{FF2B5EF4-FFF2-40B4-BE49-F238E27FC236}">
                <a16:creationId xmlns:a16="http://schemas.microsoft.com/office/drawing/2014/main" id="{8ACE02D2-1FE7-4894-BCB1-8CF559E112CE}"/>
              </a:ext>
            </a:extLst>
          </p:cNvPr>
          <p:cNvSpPr txBox="1"/>
          <p:nvPr/>
        </p:nvSpPr>
        <p:spPr>
          <a:xfrm>
            <a:off x="1114425" y="1923974"/>
            <a:ext cx="9934575" cy="1486957"/>
          </a:xfrm>
          <a:prstGeom prst="rect">
            <a:avLst/>
          </a:prstGeom>
          <a:noFill/>
        </p:spPr>
        <p:txBody>
          <a:bodyPr wrap="square">
            <a:normAutofit/>
          </a:bodyPr>
          <a:lstStyle/>
          <a:p>
            <a:pPr>
              <a:lnSpc>
                <a:spcPct val="100000"/>
              </a:lnSpc>
              <a:spcBef>
                <a:spcPts val="600"/>
              </a:spcBef>
            </a:pPr>
            <a:r>
              <a:rPr lang="en-US" sz="2800" dirty="0"/>
              <a:t>The </a:t>
            </a:r>
            <a:r>
              <a:rPr lang="en-US" sz="2800" b="1" i="1" dirty="0"/>
              <a:t>container runtime </a:t>
            </a:r>
            <a:r>
              <a:rPr lang="en-US" sz="2800" dirty="0"/>
              <a:t>is the containerization software that is responsible for running your containers.</a:t>
            </a:r>
          </a:p>
          <a:p>
            <a:pPr>
              <a:lnSpc>
                <a:spcPct val="100000"/>
              </a:lnSpc>
              <a:spcBef>
                <a:spcPts val="600"/>
              </a:spcBef>
            </a:pPr>
            <a:r>
              <a:rPr lang="en-US" sz="2800" b="1" i="1" dirty="0"/>
              <a:t>Kubernetes</a:t>
            </a:r>
            <a:r>
              <a:rPr lang="en-US" sz="2800" dirty="0"/>
              <a:t> supports several container runtimes. </a:t>
            </a:r>
          </a:p>
        </p:txBody>
      </p:sp>
    </p:spTree>
    <p:extLst>
      <p:ext uri="{BB962C8B-B14F-4D97-AF65-F5344CB8AC3E}">
        <p14:creationId xmlns:p14="http://schemas.microsoft.com/office/powerpoint/2010/main" val="133001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17E3-2887-4BBA-9638-31ABD1A2C4D7}"/>
              </a:ext>
            </a:extLst>
          </p:cNvPr>
          <p:cNvSpPr>
            <a:spLocks noGrp="1"/>
          </p:cNvSpPr>
          <p:nvPr>
            <p:ph type="title"/>
          </p:nvPr>
        </p:nvSpPr>
        <p:spPr>
          <a:xfrm>
            <a:off x="1114426" y="286603"/>
            <a:ext cx="10041254" cy="1450757"/>
          </a:xfrm>
        </p:spPr>
        <p:txBody>
          <a:bodyPr>
            <a:normAutofit/>
          </a:bodyPr>
          <a:lstStyle/>
          <a:p>
            <a:r>
              <a:rPr lang="en-US" dirty="0">
                <a:solidFill>
                  <a:schemeClr val="tx1"/>
                </a:solidFill>
              </a:rPr>
              <a:t>Node Structure</a:t>
            </a:r>
            <a:br>
              <a:rPr lang="en-US" dirty="0"/>
            </a:br>
            <a:r>
              <a:rPr lang="en-US" sz="1400" dirty="0">
                <a:hlinkClick r:id="rId2"/>
              </a:rPr>
              <a:t>https://kubernetes.io/docs/concepts/architecture/nodes/</a:t>
            </a:r>
            <a:endParaRPr lang="en-US" dirty="0"/>
          </a:p>
        </p:txBody>
      </p:sp>
      <p:sp>
        <p:nvSpPr>
          <p:cNvPr id="3" name="Content Placeholder 2">
            <a:extLst>
              <a:ext uri="{FF2B5EF4-FFF2-40B4-BE49-F238E27FC236}">
                <a16:creationId xmlns:a16="http://schemas.microsoft.com/office/drawing/2014/main" id="{ACDF63DA-66B0-401A-A4A3-BC30D16DD0C6}"/>
              </a:ext>
            </a:extLst>
          </p:cNvPr>
          <p:cNvSpPr>
            <a:spLocks noGrp="1"/>
          </p:cNvSpPr>
          <p:nvPr>
            <p:ph idx="1"/>
          </p:nvPr>
        </p:nvSpPr>
        <p:spPr>
          <a:xfrm>
            <a:off x="1114426" y="1920240"/>
            <a:ext cx="4052887" cy="4468986"/>
          </a:xfrm>
        </p:spPr>
        <p:txBody>
          <a:bodyPr anchor="ctr">
            <a:normAutofit/>
          </a:bodyPr>
          <a:lstStyle/>
          <a:p>
            <a:r>
              <a:rPr lang="en-US" sz="2400" dirty="0">
                <a:solidFill>
                  <a:schemeClr val="tx1"/>
                </a:solidFill>
              </a:rPr>
              <a:t>Each </a:t>
            </a:r>
            <a:r>
              <a:rPr lang="en-US" sz="2400" b="1" i="1" dirty="0">
                <a:solidFill>
                  <a:schemeClr val="tx1"/>
                </a:solidFill>
              </a:rPr>
              <a:t>node</a:t>
            </a:r>
            <a:r>
              <a:rPr lang="en-US" sz="2400" dirty="0">
                <a:solidFill>
                  <a:schemeClr val="tx1"/>
                </a:solidFill>
              </a:rPr>
              <a:t> contains the services necessary to run the </a:t>
            </a:r>
            <a:r>
              <a:rPr lang="en-US" sz="2400" b="1" i="1" dirty="0">
                <a:solidFill>
                  <a:schemeClr val="tx1"/>
                </a:solidFill>
              </a:rPr>
              <a:t>Pods</a:t>
            </a:r>
            <a:r>
              <a:rPr lang="en-US" sz="2400" dirty="0">
                <a:solidFill>
                  <a:schemeClr val="tx1"/>
                </a:solidFill>
              </a:rPr>
              <a:t> on it, which are managed by the </a:t>
            </a:r>
            <a:r>
              <a:rPr lang="en-US" sz="2400" b="1" i="1" dirty="0">
                <a:solidFill>
                  <a:schemeClr val="tx1"/>
                </a:solidFill>
              </a:rPr>
              <a:t>control plane</a:t>
            </a:r>
            <a:r>
              <a:rPr lang="en-US" sz="2400" dirty="0">
                <a:solidFill>
                  <a:schemeClr val="tx1"/>
                </a:solidFill>
              </a:rPr>
              <a:t>.</a:t>
            </a:r>
          </a:p>
          <a:p>
            <a:r>
              <a:rPr lang="en-US" sz="2400" dirty="0">
                <a:solidFill>
                  <a:schemeClr val="tx1"/>
                </a:solidFill>
              </a:rPr>
              <a:t>A </a:t>
            </a:r>
            <a:r>
              <a:rPr lang="en-US" sz="2400" b="1" i="1" dirty="0">
                <a:solidFill>
                  <a:schemeClr val="tx1"/>
                </a:solidFill>
              </a:rPr>
              <a:t>node</a:t>
            </a:r>
            <a:r>
              <a:rPr lang="en-US" sz="2400" dirty="0">
                <a:solidFill>
                  <a:schemeClr val="tx1"/>
                </a:solidFill>
              </a:rPr>
              <a:t> may be a VM or a physical machine. </a:t>
            </a:r>
          </a:p>
        </p:txBody>
      </p:sp>
      <p:pic>
        <p:nvPicPr>
          <p:cNvPr id="3074" name="Picture 2" descr="Project Management &amp; Technology Fusion: Using Kubernetes (K8S) to ...">
            <a:extLst>
              <a:ext uri="{FF2B5EF4-FFF2-40B4-BE49-F238E27FC236}">
                <a16:creationId xmlns:a16="http://schemas.microsoft.com/office/drawing/2014/main" id="{1F9C377E-E80E-494C-BE6C-626AA28E4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316" y="2319450"/>
            <a:ext cx="5688706" cy="3671230"/>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66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ject Management &amp; Technology Fusion: Using Kubernetes (K8S) to ...">
            <a:extLst>
              <a:ext uri="{FF2B5EF4-FFF2-40B4-BE49-F238E27FC236}">
                <a16:creationId xmlns:a16="http://schemas.microsoft.com/office/drawing/2014/main" id="{1F9C377E-E80E-494C-BE6C-626AA28E4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319" y="3556675"/>
            <a:ext cx="4909821" cy="3168572"/>
          </a:xfrm>
          <a:prstGeom prst="rect">
            <a:avLst/>
          </a:prstGeom>
          <a:noFill/>
          <a:ln w="25400">
            <a:noFill/>
          </a:ln>
          <a:effectLst/>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868D2C1E-E054-47CE-82E4-AAFBD0C2732A}"/>
              </a:ext>
            </a:extLst>
          </p:cNvPr>
          <p:cNvSpPr/>
          <p:nvPr/>
        </p:nvSpPr>
        <p:spPr>
          <a:xfrm>
            <a:off x="5434014" y="3468883"/>
            <a:ext cx="2995612" cy="3208143"/>
          </a:xfrm>
          <a:prstGeom prst="roundRect">
            <a:avLst>
              <a:gd name="adj" fmla="val 1613"/>
            </a:avLst>
          </a:prstGeom>
          <a:solidFill>
            <a:srgbClr val="FF0000">
              <a:alpha val="10000"/>
            </a:srgb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8F693C3-A7B4-42BA-B368-823FB1A342EB}"/>
              </a:ext>
            </a:extLst>
          </p:cNvPr>
          <p:cNvSpPr/>
          <p:nvPr/>
        </p:nvSpPr>
        <p:spPr>
          <a:xfrm>
            <a:off x="5574030" y="3577834"/>
            <a:ext cx="2744935" cy="1220797"/>
          </a:xfrm>
          <a:prstGeom prst="roundRect">
            <a:avLst>
              <a:gd name="adj" fmla="val 1613"/>
            </a:avLst>
          </a:prstGeom>
          <a:solidFill>
            <a:schemeClr val="accent2">
              <a:alpha val="10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D3811E9-2FA9-4EC6-9098-F83DF0C54BD4}"/>
              </a:ext>
            </a:extLst>
          </p:cNvPr>
          <p:cNvSpPr/>
          <p:nvPr/>
        </p:nvSpPr>
        <p:spPr>
          <a:xfrm>
            <a:off x="5830048" y="4114800"/>
            <a:ext cx="673439" cy="571296"/>
          </a:xfrm>
          <a:prstGeom prst="roundRect">
            <a:avLst>
              <a:gd name="adj" fmla="val 1613"/>
            </a:avLst>
          </a:prstGeom>
          <a:solidFill>
            <a:srgbClr val="FFFF00">
              <a:alpha val="1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917E3-2887-4BBA-9638-31ABD1A2C4D7}"/>
              </a:ext>
            </a:extLst>
          </p:cNvPr>
          <p:cNvSpPr>
            <a:spLocks noGrp="1"/>
          </p:cNvSpPr>
          <p:nvPr>
            <p:ph type="title"/>
          </p:nvPr>
        </p:nvSpPr>
        <p:spPr>
          <a:xfrm>
            <a:off x="1109578" y="286603"/>
            <a:ext cx="10046102" cy="1450757"/>
          </a:xfrm>
        </p:spPr>
        <p:txBody>
          <a:bodyPr>
            <a:normAutofit/>
          </a:bodyPr>
          <a:lstStyle/>
          <a:p>
            <a:r>
              <a:rPr lang="en-US" dirty="0">
                <a:solidFill>
                  <a:schemeClr val="tx1"/>
                </a:solidFill>
              </a:rPr>
              <a:t>Node Structure</a:t>
            </a:r>
            <a:br>
              <a:rPr lang="en-US" dirty="0"/>
            </a:br>
            <a:r>
              <a:rPr lang="en-US" sz="1400" dirty="0">
                <a:hlinkClick r:id="rId3"/>
              </a:rPr>
              <a:t>https://kubernetes.io/docs/concepts/architecture/nodes/</a:t>
            </a:r>
            <a:endParaRPr lang="en-US" dirty="0"/>
          </a:p>
        </p:txBody>
      </p:sp>
      <p:sp>
        <p:nvSpPr>
          <p:cNvPr id="6" name="TextBox 5">
            <a:extLst>
              <a:ext uri="{FF2B5EF4-FFF2-40B4-BE49-F238E27FC236}">
                <a16:creationId xmlns:a16="http://schemas.microsoft.com/office/drawing/2014/main" id="{D87C42A6-29FD-41F0-A951-BBDB0A52F4DB}"/>
              </a:ext>
            </a:extLst>
          </p:cNvPr>
          <p:cNvSpPr txBox="1"/>
          <p:nvPr/>
        </p:nvSpPr>
        <p:spPr>
          <a:xfrm>
            <a:off x="9763326" y="2058908"/>
            <a:ext cx="1433428" cy="1307346"/>
          </a:xfrm>
          <a:prstGeom prst="rect">
            <a:avLst/>
          </a:prstGeom>
          <a:noFill/>
          <a:ln w="25400">
            <a:solidFill>
              <a:schemeClr val="accent2"/>
            </a:solidFill>
          </a:ln>
          <a:effectLst/>
        </p:spPr>
        <p:txBody>
          <a:bodyPr wrap="square" anchor="ctr">
            <a:noAutofit/>
          </a:bodyPr>
          <a:lstStyle/>
          <a:p>
            <a:r>
              <a:rPr lang="en-US" sz="2000" dirty="0"/>
              <a:t>The </a:t>
            </a:r>
            <a:r>
              <a:rPr lang="en-US" sz="2000" b="1" i="1" dirty="0"/>
              <a:t>Cluster</a:t>
            </a:r>
            <a:r>
              <a:rPr lang="en-US" sz="2000" dirty="0"/>
              <a:t> is the </a:t>
            </a:r>
            <a:r>
              <a:rPr lang="en-US" sz="2000" b="1" i="1" dirty="0"/>
              <a:t>Kubernetes Workload</a:t>
            </a:r>
            <a:r>
              <a:rPr lang="en-US" sz="2000" dirty="0"/>
              <a:t>.</a:t>
            </a:r>
            <a:endParaRPr lang="en-US" sz="2000" b="1" i="1" dirty="0"/>
          </a:p>
        </p:txBody>
      </p:sp>
      <p:sp>
        <p:nvSpPr>
          <p:cNvPr id="8" name="TextBox 7">
            <a:extLst>
              <a:ext uri="{FF2B5EF4-FFF2-40B4-BE49-F238E27FC236}">
                <a16:creationId xmlns:a16="http://schemas.microsoft.com/office/drawing/2014/main" id="{ABF324D3-CB6D-45D3-B9A3-1A329329E447}"/>
              </a:ext>
            </a:extLst>
          </p:cNvPr>
          <p:cNvSpPr txBox="1"/>
          <p:nvPr/>
        </p:nvSpPr>
        <p:spPr>
          <a:xfrm>
            <a:off x="1109578" y="2050534"/>
            <a:ext cx="1767840" cy="1307346"/>
          </a:xfrm>
          <a:prstGeom prst="rect">
            <a:avLst/>
          </a:prstGeom>
          <a:noFill/>
          <a:ln w="25400">
            <a:solidFill>
              <a:srgbClr val="00B050"/>
            </a:solidFill>
          </a:ln>
          <a:effectLst/>
        </p:spPr>
        <p:txBody>
          <a:bodyPr wrap="square" anchor="ctr">
            <a:noAutofit/>
          </a:bodyPr>
          <a:lstStyle/>
          <a:p>
            <a:r>
              <a:rPr lang="en-US" sz="2000" dirty="0"/>
              <a:t>A </a:t>
            </a:r>
            <a:r>
              <a:rPr lang="en-US" sz="2000" b="1" i="1" dirty="0"/>
              <a:t>container</a:t>
            </a:r>
            <a:r>
              <a:rPr lang="en-US" sz="2000" dirty="0"/>
              <a:t> represents a containerized application</a:t>
            </a:r>
          </a:p>
        </p:txBody>
      </p:sp>
      <p:sp>
        <p:nvSpPr>
          <p:cNvPr id="10" name="TextBox 9">
            <a:extLst>
              <a:ext uri="{FF2B5EF4-FFF2-40B4-BE49-F238E27FC236}">
                <a16:creationId xmlns:a16="http://schemas.microsoft.com/office/drawing/2014/main" id="{4055AF1C-5176-4F21-9ED2-CA9E427A76C5}"/>
              </a:ext>
            </a:extLst>
          </p:cNvPr>
          <p:cNvSpPr txBox="1"/>
          <p:nvPr/>
        </p:nvSpPr>
        <p:spPr>
          <a:xfrm>
            <a:off x="3506904" y="2050534"/>
            <a:ext cx="1767840" cy="1307346"/>
          </a:xfrm>
          <a:prstGeom prst="rect">
            <a:avLst/>
          </a:prstGeom>
          <a:noFill/>
          <a:ln w="25400">
            <a:solidFill>
              <a:srgbClr val="FFFF00"/>
            </a:solidFill>
          </a:ln>
          <a:effectLst/>
        </p:spPr>
        <p:txBody>
          <a:bodyPr wrap="square" anchor="ctr">
            <a:noAutofit/>
          </a:bodyPr>
          <a:lstStyle/>
          <a:p>
            <a:r>
              <a:rPr lang="en-US" sz="2000" dirty="0"/>
              <a:t>The </a:t>
            </a:r>
            <a:r>
              <a:rPr lang="en-US" sz="2000" b="1" i="1" dirty="0"/>
              <a:t>container</a:t>
            </a:r>
            <a:r>
              <a:rPr lang="en-US" sz="2000" dirty="0"/>
              <a:t> is placed into a </a:t>
            </a:r>
            <a:r>
              <a:rPr lang="en-US" sz="2000" b="1" i="1" dirty="0"/>
              <a:t>Pod</a:t>
            </a:r>
            <a:r>
              <a:rPr lang="en-US" sz="2000" dirty="0"/>
              <a:t>. </a:t>
            </a:r>
          </a:p>
        </p:txBody>
      </p:sp>
      <p:sp>
        <p:nvSpPr>
          <p:cNvPr id="12" name="TextBox 11">
            <a:extLst>
              <a:ext uri="{FF2B5EF4-FFF2-40B4-BE49-F238E27FC236}">
                <a16:creationId xmlns:a16="http://schemas.microsoft.com/office/drawing/2014/main" id="{AA82AD11-46A6-406B-B75E-C099453F7C02}"/>
              </a:ext>
            </a:extLst>
          </p:cNvPr>
          <p:cNvSpPr txBox="1"/>
          <p:nvPr/>
        </p:nvSpPr>
        <p:spPr>
          <a:xfrm>
            <a:off x="5904230" y="2050534"/>
            <a:ext cx="1029970" cy="1307346"/>
          </a:xfrm>
          <a:prstGeom prst="rect">
            <a:avLst/>
          </a:prstGeom>
          <a:noFill/>
          <a:ln w="25400">
            <a:solidFill>
              <a:schemeClr val="accent2"/>
            </a:solidFill>
          </a:ln>
          <a:effectLst/>
        </p:spPr>
        <p:txBody>
          <a:bodyPr wrap="square" anchor="ctr">
            <a:noAutofit/>
          </a:bodyPr>
          <a:lstStyle/>
          <a:p>
            <a:r>
              <a:rPr lang="en-US" sz="2000" dirty="0"/>
              <a:t>A </a:t>
            </a:r>
            <a:r>
              <a:rPr lang="en-US" sz="2000" b="1" i="1" dirty="0"/>
              <a:t>Pod</a:t>
            </a:r>
            <a:r>
              <a:rPr lang="en-US" sz="2000" dirty="0"/>
              <a:t> runs on a </a:t>
            </a:r>
            <a:r>
              <a:rPr lang="en-US" sz="2000" b="1" i="1" dirty="0"/>
              <a:t>Node</a:t>
            </a:r>
            <a:r>
              <a:rPr lang="en-US" sz="2000" dirty="0"/>
              <a:t>. </a:t>
            </a:r>
          </a:p>
        </p:txBody>
      </p:sp>
      <p:sp>
        <p:nvSpPr>
          <p:cNvPr id="14" name="TextBox 13">
            <a:extLst>
              <a:ext uri="{FF2B5EF4-FFF2-40B4-BE49-F238E27FC236}">
                <a16:creationId xmlns:a16="http://schemas.microsoft.com/office/drawing/2014/main" id="{7A7D919B-EC3A-40E7-A13B-84874B62A704}"/>
              </a:ext>
            </a:extLst>
          </p:cNvPr>
          <p:cNvSpPr txBox="1"/>
          <p:nvPr/>
        </p:nvSpPr>
        <p:spPr>
          <a:xfrm>
            <a:off x="7563686" y="2052324"/>
            <a:ext cx="1570154" cy="1305556"/>
          </a:xfrm>
          <a:prstGeom prst="rect">
            <a:avLst/>
          </a:prstGeom>
          <a:noFill/>
          <a:ln w="25400">
            <a:solidFill>
              <a:srgbClr val="FF0000"/>
            </a:solidFill>
          </a:ln>
          <a:effectLst/>
        </p:spPr>
        <p:txBody>
          <a:bodyPr wrap="square" anchor="ctr">
            <a:noAutofit/>
          </a:bodyPr>
          <a:lstStyle/>
          <a:p>
            <a:r>
              <a:rPr lang="en-US" sz="2000" dirty="0"/>
              <a:t>One or more </a:t>
            </a:r>
            <a:r>
              <a:rPr lang="en-US" sz="2000" b="1" i="1" dirty="0"/>
              <a:t>Nodes</a:t>
            </a:r>
            <a:r>
              <a:rPr lang="en-US" sz="2000" dirty="0"/>
              <a:t> make up a </a:t>
            </a:r>
            <a:r>
              <a:rPr lang="en-US" sz="2000" b="1" i="1" dirty="0"/>
              <a:t>Cluster</a:t>
            </a:r>
            <a:r>
              <a:rPr lang="en-US" sz="2000" dirty="0"/>
              <a:t>. </a:t>
            </a:r>
          </a:p>
        </p:txBody>
      </p:sp>
      <p:sp>
        <p:nvSpPr>
          <p:cNvPr id="13" name="Arrow: Right 12">
            <a:extLst>
              <a:ext uri="{FF2B5EF4-FFF2-40B4-BE49-F238E27FC236}">
                <a16:creationId xmlns:a16="http://schemas.microsoft.com/office/drawing/2014/main" id="{82127234-A57D-43E6-9D87-93E7E732A42D}"/>
              </a:ext>
            </a:extLst>
          </p:cNvPr>
          <p:cNvSpPr/>
          <p:nvPr/>
        </p:nvSpPr>
        <p:spPr>
          <a:xfrm>
            <a:off x="2880360" y="2484120"/>
            <a:ext cx="619759" cy="38608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alf Frame 14">
            <a:extLst>
              <a:ext uri="{FF2B5EF4-FFF2-40B4-BE49-F238E27FC236}">
                <a16:creationId xmlns:a16="http://schemas.microsoft.com/office/drawing/2014/main" id="{31E987F5-5DB2-48D7-BDE2-79EFE691599D}"/>
              </a:ext>
            </a:extLst>
          </p:cNvPr>
          <p:cNvSpPr/>
          <p:nvPr/>
        </p:nvSpPr>
        <p:spPr>
          <a:xfrm rot="8083031">
            <a:off x="5020310" y="2372360"/>
            <a:ext cx="690880" cy="695960"/>
          </a:xfrm>
          <a:prstGeom prst="halfFram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lf Frame 16">
            <a:extLst>
              <a:ext uri="{FF2B5EF4-FFF2-40B4-BE49-F238E27FC236}">
                <a16:creationId xmlns:a16="http://schemas.microsoft.com/office/drawing/2014/main" id="{86AD3DC2-8092-4E24-8CA2-805B19311FDC}"/>
              </a:ext>
            </a:extLst>
          </p:cNvPr>
          <p:cNvSpPr/>
          <p:nvPr/>
        </p:nvSpPr>
        <p:spPr>
          <a:xfrm rot="8083031">
            <a:off x="4994283" y="2356227"/>
            <a:ext cx="690880" cy="695960"/>
          </a:xfrm>
          <a:prstGeom prst="halfFram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lf Frame 15">
            <a:extLst>
              <a:ext uri="{FF2B5EF4-FFF2-40B4-BE49-F238E27FC236}">
                <a16:creationId xmlns:a16="http://schemas.microsoft.com/office/drawing/2014/main" id="{4BA2B79C-E5E4-49C6-81BA-8D675F115559}"/>
              </a:ext>
            </a:extLst>
          </p:cNvPr>
          <p:cNvSpPr/>
          <p:nvPr/>
        </p:nvSpPr>
        <p:spPr>
          <a:xfrm rot="8083031">
            <a:off x="6683270" y="2358768"/>
            <a:ext cx="690880" cy="695960"/>
          </a:xfrm>
          <a:prstGeom prst="halfFram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Right 20">
            <a:extLst>
              <a:ext uri="{FF2B5EF4-FFF2-40B4-BE49-F238E27FC236}">
                <a16:creationId xmlns:a16="http://schemas.microsoft.com/office/drawing/2014/main" id="{E302F821-2AB0-42A3-9400-9320880EDC47}"/>
              </a:ext>
            </a:extLst>
          </p:cNvPr>
          <p:cNvSpPr/>
          <p:nvPr/>
        </p:nvSpPr>
        <p:spPr>
          <a:xfrm>
            <a:off x="9143567" y="2484120"/>
            <a:ext cx="619759" cy="38608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845B645-B732-44B5-B0DD-4908AEAEB947}"/>
              </a:ext>
            </a:extLst>
          </p:cNvPr>
          <p:cNvSpPr/>
          <p:nvPr/>
        </p:nvSpPr>
        <p:spPr>
          <a:xfrm>
            <a:off x="5892258" y="4202002"/>
            <a:ext cx="555812" cy="402597"/>
          </a:xfrm>
          <a:prstGeom prst="roundRect">
            <a:avLst>
              <a:gd name="adj" fmla="val 1613"/>
            </a:avLst>
          </a:prstGeom>
          <a:solidFill>
            <a:srgbClr val="00B050">
              <a:alpha val="1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ctor: Elbow 4">
            <a:extLst>
              <a:ext uri="{FF2B5EF4-FFF2-40B4-BE49-F238E27FC236}">
                <a16:creationId xmlns:a16="http://schemas.microsoft.com/office/drawing/2014/main" id="{DED1EE6C-F139-4CD6-9DDF-8C6BA8CAE4F8}"/>
              </a:ext>
            </a:extLst>
          </p:cNvPr>
          <p:cNvCxnSpPr>
            <a:cxnSpLocks/>
            <a:stCxn id="8" idx="2"/>
            <a:endCxn id="3" idx="2"/>
          </p:cNvCxnSpPr>
          <p:nvPr/>
        </p:nvCxnSpPr>
        <p:spPr>
          <a:xfrm rot="16200000" flipH="1">
            <a:off x="3458472" y="1892906"/>
            <a:ext cx="1246719" cy="4176666"/>
          </a:xfrm>
          <a:prstGeom prst="bentConnector3">
            <a:avLst>
              <a:gd name="adj1" fmla="val 125976"/>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A6B4ED9-AB2A-4F89-837A-B2CFD72FA129}"/>
              </a:ext>
            </a:extLst>
          </p:cNvPr>
          <p:cNvCxnSpPr>
            <a:cxnSpLocks/>
            <a:stCxn id="10" idx="2"/>
            <a:endCxn id="19" idx="1"/>
          </p:cNvCxnSpPr>
          <p:nvPr/>
        </p:nvCxnSpPr>
        <p:spPr>
          <a:xfrm rot="16200000" flipH="1">
            <a:off x="4589152" y="3159552"/>
            <a:ext cx="1042568" cy="1439224"/>
          </a:xfrm>
          <a:prstGeom prst="bentConnector2">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2D07740-83B9-495C-9467-BF985CF10FAE}"/>
              </a:ext>
            </a:extLst>
          </p:cNvPr>
          <p:cNvCxnSpPr>
            <a:cxnSpLocks/>
            <a:stCxn id="12" idx="2"/>
            <a:endCxn id="18" idx="0"/>
          </p:cNvCxnSpPr>
          <p:nvPr/>
        </p:nvCxnSpPr>
        <p:spPr>
          <a:xfrm rot="16200000" flipH="1">
            <a:off x="6572879" y="3204215"/>
            <a:ext cx="219954" cy="527283"/>
          </a:xfrm>
          <a:prstGeom prst="bentConnector3">
            <a:avLst>
              <a:gd name="adj1" fmla="val 26433"/>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C05E3BD-A3EB-45BD-8ED5-7A83CA498410}"/>
              </a:ext>
            </a:extLst>
          </p:cNvPr>
          <p:cNvCxnSpPr>
            <a:cxnSpLocks/>
            <a:endCxn id="32" idx="3"/>
          </p:cNvCxnSpPr>
          <p:nvPr/>
        </p:nvCxnSpPr>
        <p:spPr>
          <a:xfrm rot="16200000" flipH="1">
            <a:off x="7520945" y="4164274"/>
            <a:ext cx="1706700" cy="110661"/>
          </a:xfrm>
          <a:prstGeom prst="bentConnector4">
            <a:avLst>
              <a:gd name="adj1" fmla="val 3007"/>
              <a:gd name="adj2" fmla="val 306577"/>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685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AC9D-90BD-4A38-BC42-DE62B5F83245}"/>
              </a:ext>
            </a:extLst>
          </p:cNvPr>
          <p:cNvSpPr>
            <a:spLocks noGrp="1"/>
          </p:cNvSpPr>
          <p:nvPr>
            <p:ph type="title"/>
          </p:nvPr>
        </p:nvSpPr>
        <p:spPr>
          <a:xfrm>
            <a:off x="1114426" y="286603"/>
            <a:ext cx="10041254" cy="1450757"/>
          </a:xfrm>
        </p:spPr>
        <p:txBody>
          <a:bodyPr>
            <a:normAutofit/>
          </a:bodyPr>
          <a:lstStyle/>
          <a:p>
            <a:r>
              <a:rPr lang="en-US" sz="4800" dirty="0">
                <a:solidFill>
                  <a:schemeClr val="tx1"/>
                </a:solidFill>
              </a:rPr>
              <a:t>failover explained</a:t>
            </a:r>
            <a:br>
              <a:rPr lang="en-US" sz="4800" dirty="0"/>
            </a:br>
            <a:r>
              <a:rPr lang="en-US" sz="1400" dirty="0">
                <a:hlinkClick r:id="rId2"/>
              </a:rPr>
              <a:t>https://en.wikipedia.org/wiki/Failover</a:t>
            </a:r>
            <a:br>
              <a:rPr lang="en-US" sz="1400" dirty="0"/>
            </a:br>
            <a:r>
              <a:rPr lang="en-US" sz="1400" dirty="0">
                <a:hlinkClick r:id="rId3"/>
              </a:rPr>
              <a:t>https://devopsprodigy.com/blog/failover-in-kubernetes/</a:t>
            </a:r>
            <a:endParaRPr lang="en-US" sz="1400" dirty="0"/>
          </a:p>
        </p:txBody>
      </p:sp>
      <p:sp>
        <p:nvSpPr>
          <p:cNvPr id="3" name="Content Placeholder 2">
            <a:extLst>
              <a:ext uri="{FF2B5EF4-FFF2-40B4-BE49-F238E27FC236}">
                <a16:creationId xmlns:a16="http://schemas.microsoft.com/office/drawing/2014/main" id="{2B3C62EE-6D3C-4E99-90A9-93C0ACF5DED4}"/>
              </a:ext>
            </a:extLst>
          </p:cNvPr>
          <p:cNvSpPr>
            <a:spLocks noGrp="1"/>
          </p:cNvSpPr>
          <p:nvPr>
            <p:ph idx="1"/>
          </p:nvPr>
        </p:nvSpPr>
        <p:spPr>
          <a:xfrm>
            <a:off x="1114426" y="1885951"/>
            <a:ext cx="9980293" cy="1364286"/>
          </a:xfrm>
        </p:spPr>
        <p:txBody>
          <a:bodyPr anchor="ctr">
            <a:normAutofit lnSpcReduction="10000"/>
          </a:bodyPr>
          <a:lstStyle/>
          <a:p>
            <a:r>
              <a:rPr lang="en-US" sz="2000" dirty="0">
                <a:solidFill>
                  <a:schemeClr val="tx1"/>
                </a:solidFill>
              </a:rPr>
              <a:t>In computing and related technologies such as networking, </a:t>
            </a:r>
            <a:r>
              <a:rPr lang="en-US" sz="2000" b="1" i="1" dirty="0">
                <a:solidFill>
                  <a:schemeClr val="tx1"/>
                </a:solidFill>
              </a:rPr>
              <a:t>failover</a:t>
            </a:r>
            <a:r>
              <a:rPr lang="en-US" sz="2000" dirty="0">
                <a:solidFill>
                  <a:schemeClr val="tx1"/>
                </a:solidFill>
              </a:rPr>
              <a:t> is switching to a redundant or standby server, system, hardware component, or network upon the failure or abnormal termination of the previously active application, server, system, hardware component, or network.</a:t>
            </a:r>
          </a:p>
        </p:txBody>
      </p:sp>
      <p:pic>
        <p:nvPicPr>
          <p:cNvPr id="3074" name="Picture 2" descr="SQL Server Always On Listeners">
            <a:extLst>
              <a:ext uri="{FF2B5EF4-FFF2-40B4-BE49-F238E27FC236}">
                <a16:creationId xmlns:a16="http://schemas.microsoft.com/office/drawing/2014/main" id="{DCF9451C-5DE0-47F8-84D3-9D9A44837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513" y="2990289"/>
            <a:ext cx="6314322" cy="333498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AE2F1D-3239-4AA2-B6C9-D9747D83008D}"/>
              </a:ext>
            </a:extLst>
          </p:cNvPr>
          <p:cNvSpPr txBox="1"/>
          <p:nvPr/>
        </p:nvSpPr>
        <p:spPr>
          <a:xfrm>
            <a:off x="1114426" y="3219961"/>
            <a:ext cx="3809999" cy="3172171"/>
          </a:xfrm>
          <a:prstGeom prst="rect">
            <a:avLst/>
          </a:prstGeom>
          <a:noFill/>
        </p:spPr>
        <p:txBody>
          <a:bodyPr wrap="square" anchor="ctr">
            <a:normAutofit/>
          </a:bodyPr>
          <a:lstStyle/>
          <a:p>
            <a:r>
              <a:rPr lang="en-US" sz="2000" dirty="0"/>
              <a:t>In </a:t>
            </a:r>
            <a:r>
              <a:rPr lang="en-US" sz="2000" b="1" i="1" dirty="0"/>
              <a:t>Kubernetes</a:t>
            </a:r>
            <a:r>
              <a:rPr lang="en-US" sz="2000" dirty="0"/>
              <a:t>, </a:t>
            </a:r>
            <a:r>
              <a:rPr lang="en-US" sz="2000" b="1" i="1" dirty="0"/>
              <a:t>failover</a:t>
            </a:r>
            <a:r>
              <a:rPr lang="en-US" sz="2000" dirty="0"/>
              <a:t> is avoided by creating self-balanced, self-scaled, and self-restored pods and containers. </a:t>
            </a:r>
          </a:p>
          <a:p>
            <a:r>
              <a:rPr lang="en-US" sz="2000" dirty="0"/>
              <a:t>A major issue can create circumstances where an entire region or service goes down and there needs to be a backup cluster ready to handle such instances. </a:t>
            </a:r>
          </a:p>
        </p:txBody>
      </p:sp>
    </p:spTree>
    <p:extLst>
      <p:ext uri="{BB962C8B-B14F-4D97-AF65-F5344CB8AC3E}">
        <p14:creationId xmlns:p14="http://schemas.microsoft.com/office/powerpoint/2010/main" val="187333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EF84-E16B-413A-9927-98CE640345E8}"/>
              </a:ext>
            </a:extLst>
          </p:cNvPr>
          <p:cNvSpPr>
            <a:spLocks noGrp="1"/>
          </p:cNvSpPr>
          <p:nvPr>
            <p:ph type="title"/>
          </p:nvPr>
        </p:nvSpPr>
        <p:spPr>
          <a:xfrm>
            <a:off x="1195388" y="286603"/>
            <a:ext cx="9960292" cy="1450757"/>
          </a:xfrm>
        </p:spPr>
        <p:txBody>
          <a:bodyPr>
            <a:normAutofit/>
          </a:bodyPr>
          <a:lstStyle/>
          <a:p>
            <a:r>
              <a:rPr lang="en-US" dirty="0" err="1">
                <a:solidFill>
                  <a:schemeClr val="tx1"/>
                </a:solidFill>
              </a:rPr>
              <a:t>AzureCLI</a:t>
            </a:r>
            <a:br>
              <a:rPr lang="en-US" dirty="0"/>
            </a:br>
            <a:r>
              <a:rPr lang="en-US" sz="1400" dirty="0">
                <a:hlinkClick r:id="rId2"/>
              </a:rPr>
              <a:t>https://docs.microsoft.com/en-us/cli/azure/install-azure-cli</a:t>
            </a:r>
            <a:endParaRPr lang="en-US" dirty="0"/>
          </a:p>
        </p:txBody>
      </p:sp>
      <p:sp>
        <p:nvSpPr>
          <p:cNvPr id="3" name="Content Placeholder 2">
            <a:extLst>
              <a:ext uri="{FF2B5EF4-FFF2-40B4-BE49-F238E27FC236}">
                <a16:creationId xmlns:a16="http://schemas.microsoft.com/office/drawing/2014/main" id="{534BA40C-9AB5-4914-9161-1AA2CBF9BE5E}"/>
              </a:ext>
            </a:extLst>
          </p:cNvPr>
          <p:cNvSpPr>
            <a:spLocks noGrp="1"/>
          </p:cNvSpPr>
          <p:nvPr>
            <p:ph idx="1"/>
          </p:nvPr>
        </p:nvSpPr>
        <p:spPr/>
        <p:txBody>
          <a:bodyPr/>
          <a:lstStyle/>
          <a:p>
            <a:r>
              <a:rPr lang="en-US" dirty="0" err="1">
                <a:solidFill>
                  <a:schemeClr val="tx1"/>
                </a:solidFill>
              </a:rPr>
              <a:t>az</a:t>
            </a:r>
            <a:r>
              <a:rPr lang="en-US" dirty="0">
                <a:solidFill>
                  <a:schemeClr val="tx1"/>
                </a:solidFill>
              </a:rPr>
              <a:t> --version</a:t>
            </a:r>
          </a:p>
        </p:txBody>
      </p:sp>
    </p:spTree>
    <p:extLst>
      <p:ext uri="{BB962C8B-B14F-4D97-AF65-F5344CB8AC3E}">
        <p14:creationId xmlns:p14="http://schemas.microsoft.com/office/powerpoint/2010/main" val="341268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5308-1F14-4712-990C-6FFBEB536A7F}"/>
              </a:ext>
            </a:extLst>
          </p:cNvPr>
          <p:cNvSpPr>
            <a:spLocks noGrp="1"/>
          </p:cNvSpPr>
          <p:nvPr>
            <p:ph type="title"/>
          </p:nvPr>
        </p:nvSpPr>
        <p:spPr/>
        <p:txBody>
          <a:bodyPr/>
          <a:lstStyle/>
          <a:p>
            <a:r>
              <a:rPr lang="en-US" dirty="0">
                <a:solidFill>
                  <a:schemeClr val="tx1"/>
                </a:solidFill>
              </a:rPr>
              <a:t>Nicks lecture.. Things to add?</a:t>
            </a:r>
          </a:p>
        </p:txBody>
      </p:sp>
      <p:sp>
        <p:nvSpPr>
          <p:cNvPr id="3" name="Content Placeholder 2">
            <a:extLst>
              <a:ext uri="{FF2B5EF4-FFF2-40B4-BE49-F238E27FC236}">
                <a16:creationId xmlns:a16="http://schemas.microsoft.com/office/drawing/2014/main" id="{CCA5A0D7-1AC2-46D4-9F78-6E2972C4414B}"/>
              </a:ext>
            </a:extLst>
          </p:cNvPr>
          <p:cNvSpPr>
            <a:spLocks noGrp="1"/>
          </p:cNvSpPr>
          <p:nvPr>
            <p:ph idx="1"/>
          </p:nvPr>
        </p:nvSpPr>
        <p:spPr>
          <a:xfrm>
            <a:off x="546705" y="1901469"/>
            <a:ext cx="10750247" cy="4456942"/>
          </a:xfrm>
        </p:spPr>
        <p:txBody>
          <a:bodyPr/>
          <a:lstStyle/>
          <a:p>
            <a:pPr>
              <a:lnSpc>
                <a:spcPct val="100000"/>
              </a:lnSpc>
              <a:spcBef>
                <a:spcPts val="0"/>
              </a:spcBef>
              <a:spcAft>
                <a:spcPts val="0"/>
              </a:spcAft>
            </a:pPr>
            <a:r>
              <a:rPr lang="en-US" dirty="0">
                <a:solidFill>
                  <a:schemeClr val="tx1"/>
                </a:solidFill>
              </a:rPr>
              <a:t>K8s is controlled through HTTP when using </a:t>
            </a:r>
            <a:r>
              <a:rPr lang="en-US" dirty="0" err="1">
                <a:solidFill>
                  <a:schemeClr val="tx1"/>
                </a:solidFill>
              </a:rPr>
              <a:t>kubeCTL</a:t>
            </a:r>
            <a:r>
              <a:rPr lang="en-US" dirty="0">
                <a:solidFill>
                  <a:schemeClr val="tx1"/>
                </a:solidFill>
              </a:rPr>
              <a:t>. </a:t>
            </a:r>
          </a:p>
          <a:p>
            <a:pPr>
              <a:lnSpc>
                <a:spcPct val="100000"/>
              </a:lnSpc>
              <a:spcBef>
                <a:spcPts val="0"/>
              </a:spcBef>
              <a:spcAft>
                <a:spcPts val="0"/>
              </a:spcAft>
            </a:pPr>
            <a:r>
              <a:rPr lang="en-US" dirty="0">
                <a:solidFill>
                  <a:schemeClr val="tx1"/>
                </a:solidFill>
              </a:rPr>
              <a:t>Make sure to show them the docs for definition to each part. ‘Kubernetes </a:t>
            </a:r>
            <a:r>
              <a:rPr lang="en-US" dirty="0" err="1">
                <a:solidFill>
                  <a:schemeClr val="tx1"/>
                </a:solidFill>
              </a:rPr>
              <a:t>api</a:t>
            </a:r>
            <a:r>
              <a:rPr lang="en-US" dirty="0">
                <a:solidFill>
                  <a:schemeClr val="tx1"/>
                </a:solidFill>
              </a:rPr>
              <a:t> reference’</a:t>
            </a:r>
          </a:p>
          <a:p>
            <a:pPr>
              <a:lnSpc>
                <a:spcPct val="100000"/>
              </a:lnSpc>
              <a:spcBef>
                <a:spcPts val="0"/>
              </a:spcBef>
              <a:spcAft>
                <a:spcPts val="0"/>
              </a:spcAft>
            </a:pPr>
            <a:endParaRPr lang="en-US" dirty="0">
              <a:solidFill>
                <a:schemeClr val="tx1"/>
              </a:solidFill>
            </a:endParaRPr>
          </a:p>
          <a:p>
            <a:pPr>
              <a:lnSpc>
                <a:spcPct val="100000"/>
              </a:lnSpc>
              <a:spcBef>
                <a:spcPts val="0"/>
              </a:spcBef>
              <a:spcAft>
                <a:spcPts val="0"/>
              </a:spcAft>
            </a:pPr>
            <a:r>
              <a:rPr lang="en-US" dirty="0">
                <a:solidFill>
                  <a:schemeClr val="tx1"/>
                </a:solidFill>
              </a:rPr>
              <a:t>Show the </a:t>
            </a:r>
            <a:r>
              <a:rPr lang="en-US" dirty="0" err="1">
                <a:solidFill>
                  <a:srgbClr val="FF0000"/>
                </a:solidFill>
              </a:rPr>
              <a:t>kube</a:t>
            </a:r>
            <a:r>
              <a:rPr lang="en-US" dirty="0">
                <a:solidFill>
                  <a:srgbClr val="FF0000"/>
                </a:solidFill>
              </a:rPr>
              <a:t>/.config </a:t>
            </a:r>
            <a:r>
              <a:rPr lang="en-US" dirty="0">
                <a:solidFill>
                  <a:schemeClr val="tx1"/>
                </a:solidFill>
              </a:rPr>
              <a:t>file. This is the one you use when merging the context with </a:t>
            </a:r>
            <a:r>
              <a:rPr lang="en-US" dirty="0" err="1">
                <a:solidFill>
                  <a:srgbClr val="FF0000"/>
                </a:solidFill>
              </a:rPr>
              <a:t>az</a:t>
            </a:r>
            <a:r>
              <a:rPr lang="en-US" dirty="0">
                <a:solidFill>
                  <a:srgbClr val="FF0000"/>
                </a:solidFill>
              </a:rPr>
              <a:t> </a:t>
            </a:r>
            <a:r>
              <a:rPr lang="en-US" dirty="0" err="1">
                <a:solidFill>
                  <a:srgbClr val="FF0000"/>
                </a:solidFill>
              </a:rPr>
              <a:t>aks</a:t>
            </a:r>
            <a:r>
              <a:rPr lang="en-US" dirty="0">
                <a:solidFill>
                  <a:srgbClr val="FF0000"/>
                </a:solidFill>
              </a:rPr>
              <a:t> get-credentials --resource-group &lt;</a:t>
            </a:r>
            <a:r>
              <a:rPr lang="en-US" dirty="0" err="1">
                <a:solidFill>
                  <a:srgbClr val="FF0000"/>
                </a:solidFill>
              </a:rPr>
              <a:t>ResourceGroupName</a:t>
            </a:r>
            <a:r>
              <a:rPr lang="en-US" dirty="0">
                <a:solidFill>
                  <a:srgbClr val="FF0000"/>
                </a:solidFill>
              </a:rPr>
              <a:t>&gt; --name </a:t>
            </a:r>
            <a:r>
              <a:rPr lang="en-US" dirty="0" err="1">
                <a:solidFill>
                  <a:srgbClr val="FF0000"/>
                </a:solidFill>
              </a:rPr>
              <a:t>testcluster</a:t>
            </a:r>
            <a:r>
              <a:rPr lang="en-US" dirty="0">
                <a:solidFill>
                  <a:schemeClr val="tx1"/>
                </a:solidFill>
              </a:rPr>
              <a:t>.</a:t>
            </a:r>
          </a:p>
          <a:p>
            <a:pPr>
              <a:lnSpc>
                <a:spcPct val="100000"/>
              </a:lnSpc>
              <a:spcBef>
                <a:spcPts val="0"/>
              </a:spcBef>
              <a:spcAft>
                <a:spcPts val="0"/>
              </a:spcAft>
            </a:pPr>
            <a:endParaRPr lang="en-US" dirty="0">
              <a:solidFill>
                <a:schemeClr val="tx1"/>
              </a:solidFill>
            </a:endParaRPr>
          </a:p>
          <a:p>
            <a:pPr>
              <a:lnSpc>
                <a:spcPct val="100000"/>
              </a:lnSpc>
              <a:spcBef>
                <a:spcPts val="0"/>
              </a:spcBef>
              <a:spcAft>
                <a:spcPts val="0"/>
              </a:spcAft>
            </a:pPr>
            <a:r>
              <a:rPr lang="en-US" dirty="0">
                <a:solidFill>
                  <a:schemeClr val="tx1"/>
                </a:solidFill>
              </a:rPr>
              <a:t>Mention and show that every object has metadata.</a:t>
            </a:r>
          </a:p>
          <a:p>
            <a:pPr>
              <a:lnSpc>
                <a:spcPct val="100000"/>
              </a:lnSpc>
              <a:spcBef>
                <a:spcPts val="0"/>
              </a:spcBef>
              <a:spcAft>
                <a:spcPts val="0"/>
              </a:spcAft>
            </a:pPr>
            <a:endParaRPr lang="en-US" dirty="0">
              <a:solidFill>
                <a:schemeClr val="tx1"/>
              </a:solidFill>
            </a:endParaRPr>
          </a:p>
          <a:p>
            <a:pPr>
              <a:lnSpc>
                <a:spcPct val="100000"/>
              </a:lnSpc>
              <a:spcBef>
                <a:spcPts val="0"/>
              </a:spcBef>
              <a:spcAft>
                <a:spcPts val="0"/>
              </a:spcAft>
            </a:pPr>
            <a:r>
              <a:rPr lang="en-US" dirty="0">
                <a:solidFill>
                  <a:schemeClr val="tx1"/>
                </a:solidFill>
              </a:rPr>
              <a:t>A ‘namespace’ is a logical grouping of things that belong together. You get a default namespace but a microservice COULD be distributed across multiple namespaces.</a:t>
            </a:r>
          </a:p>
          <a:p>
            <a:pPr>
              <a:lnSpc>
                <a:spcPct val="100000"/>
              </a:lnSpc>
              <a:spcBef>
                <a:spcPts val="0"/>
              </a:spcBef>
              <a:spcAft>
                <a:spcPts val="0"/>
              </a:spcAft>
            </a:pPr>
            <a:endParaRPr lang="en-US" dirty="0">
              <a:solidFill>
                <a:schemeClr val="tx1"/>
              </a:solidFill>
            </a:endParaRPr>
          </a:p>
        </p:txBody>
      </p:sp>
    </p:spTree>
    <p:extLst>
      <p:ext uri="{BB962C8B-B14F-4D97-AF65-F5344CB8AC3E}">
        <p14:creationId xmlns:p14="http://schemas.microsoft.com/office/powerpoint/2010/main" val="190162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5308-1F14-4712-990C-6FFBEB536A7F}"/>
              </a:ext>
            </a:extLst>
          </p:cNvPr>
          <p:cNvSpPr>
            <a:spLocks noGrp="1"/>
          </p:cNvSpPr>
          <p:nvPr>
            <p:ph type="title"/>
          </p:nvPr>
        </p:nvSpPr>
        <p:spPr/>
        <p:txBody>
          <a:bodyPr/>
          <a:lstStyle/>
          <a:p>
            <a:r>
              <a:rPr lang="en-US" dirty="0">
                <a:solidFill>
                  <a:schemeClr val="tx1"/>
                </a:solidFill>
              </a:rPr>
              <a:t>Things to add.</a:t>
            </a:r>
          </a:p>
        </p:txBody>
      </p:sp>
      <p:sp>
        <p:nvSpPr>
          <p:cNvPr id="3" name="Content Placeholder 2">
            <a:extLst>
              <a:ext uri="{FF2B5EF4-FFF2-40B4-BE49-F238E27FC236}">
                <a16:creationId xmlns:a16="http://schemas.microsoft.com/office/drawing/2014/main" id="{CCA5A0D7-1AC2-46D4-9F78-6E2972C4414B}"/>
              </a:ext>
            </a:extLst>
          </p:cNvPr>
          <p:cNvSpPr>
            <a:spLocks noGrp="1"/>
          </p:cNvSpPr>
          <p:nvPr>
            <p:ph idx="1"/>
          </p:nvPr>
        </p:nvSpPr>
        <p:spPr>
          <a:xfrm>
            <a:off x="1097279" y="1901469"/>
            <a:ext cx="9977719" cy="4456942"/>
          </a:xfrm>
        </p:spPr>
        <p:txBody>
          <a:bodyPr/>
          <a:lstStyle/>
          <a:p>
            <a:pPr>
              <a:lnSpc>
                <a:spcPct val="100000"/>
              </a:lnSpc>
              <a:spcBef>
                <a:spcPts val="0"/>
              </a:spcBef>
              <a:spcAft>
                <a:spcPts val="0"/>
              </a:spcAft>
            </a:pPr>
            <a:r>
              <a:rPr lang="en-US" dirty="0">
                <a:solidFill>
                  <a:schemeClr val="tx1"/>
                </a:solidFill>
              </a:rPr>
              <a:t>Go over the K8s Quiz and answer these questions in the demo.</a:t>
            </a:r>
          </a:p>
          <a:p>
            <a:pPr>
              <a:lnSpc>
                <a:spcPct val="100000"/>
              </a:lnSpc>
              <a:spcBef>
                <a:spcPts val="0"/>
              </a:spcBef>
              <a:spcAft>
                <a:spcPts val="0"/>
              </a:spcAft>
            </a:pPr>
            <a:endParaRPr lang="en-US" dirty="0">
              <a:solidFill>
                <a:schemeClr val="tx1"/>
              </a:solidFill>
            </a:endParaRPr>
          </a:p>
          <a:p>
            <a:pPr>
              <a:lnSpc>
                <a:spcPct val="100000"/>
              </a:lnSpc>
              <a:spcBef>
                <a:spcPts val="0"/>
              </a:spcBef>
              <a:spcAft>
                <a:spcPts val="0"/>
              </a:spcAft>
            </a:pPr>
            <a:r>
              <a:rPr lang="en-US" b="1" i="0">
                <a:solidFill>
                  <a:srgbClr val="212529"/>
                </a:solidFill>
                <a:effectLst/>
                <a:latin typeface="futura-pt"/>
              </a:rPr>
              <a:t>.NET Microservices Kubernetes July2019</a:t>
            </a:r>
            <a:endParaRPr lang="en-US" dirty="0">
              <a:solidFill>
                <a:schemeClr val="tx1"/>
              </a:solidFill>
            </a:endParaRPr>
          </a:p>
          <a:p>
            <a:pPr>
              <a:lnSpc>
                <a:spcPct val="100000"/>
              </a:lnSpc>
              <a:spcBef>
                <a:spcPts val="0"/>
              </a:spcBef>
              <a:spcAft>
                <a:spcPts val="0"/>
              </a:spcAft>
            </a:pPr>
            <a:endParaRPr lang="en-US" dirty="0">
              <a:solidFill>
                <a:schemeClr val="tx1"/>
              </a:solidFill>
            </a:endParaRPr>
          </a:p>
        </p:txBody>
      </p:sp>
    </p:spTree>
    <p:extLst>
      <p:ext uri="{BB962C8B-B14F-4D97-AF65-F5344CB8AC3E}">
        <p14:creationId xmlns:p14="http://schemas.microsoft.com/office/powerpoint/2010/main" val="103028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57BD-9667-4EEA-859C-7DE1771FCE42}"/>
              </a:ext>
            </a:extLst>
          </p:cNvPr>
          <p:cNvSpPr>
            <a:spLocks noGrp="1"/>
          </p:cNvSpPr>
          <p:nvPr>
            <p:ph type="title"/>
          </p:nvPr>
        </p:nvSpPr>
        <p:spPr/>
        <p:txBody>
          <a:bodyPr>
            <a:normAutofit/>
          </a:bodyPr>
          <a:lstStyle/>
          <a:p>
            <a:r>
              <a:rPr lang="en-US" dirty="0">
                <a:solidFill>
                  <a:schemeClr val="tx1"/>
                </a:solidFill>
              </a:rPr>
              <a:t>Cloud Native Applications</a:t>
            </a:r>
            <a:br>
              <a:rPr lang="en-US" dirty="0"/>
            </a:br>
            <a:r>
              <a:rPr lang="en-US" sz="1400" dirty="0">
                <a:hlinkClick r:id="rId2"/>
              </a:rPr>
              <a:t>https://www.redhat.com/en/topics/cloud-native-apps</a:t>
            </a:r>
            <a:br>
              <a:rPr lang="en-US" sz="1400" dirty="0"/>
            </a:br>
            <a:r>
              <a:rPr lang="en-US" sz="1400" dirty="0">
                <a:hlinkClick r:id="rId3"/>
              </a:rPr>
              <a:t>https://medium.com/velotio-perspectives/cloud-native-applications-the-why-the-what-the-how-9b2d31897496</a:t>
            </a:r>
            <a:endParaRPr lang="en-US" dirty="0"/>
          </a:p>
        </p:txBody>
      </p:sp>
      <p:sp>
        <p:nvSpPr>
          <p:cNvPr id="3" name="Content Placeholder 2">
            <a:extLst>
              <a:ext uri="{FF2B5EF4-FFF2-40B4-BE49-F238E27FC236}">
                <a16:creationId xmlns:a16="http://schemas.microsoft.com/office/drawing/2014/main" id="{28C80B6A-F2EA-43E6-9534-64D722E7FFC0}"/>
              </a:ext>
            </a:extLst>
          </p:cNvPr>
          <p:cNvSpPr>
            <a:spLocks noGrp="1"/>
          </p:cNvSpPr>
          <p:nvPr>
            <p:ph idx="1"/>
          </p:nvPr>
        </p:nvSpPr>
        <p:spPr>
          <a:xfrm>
            <a:off x="1097279" y="1926956"/>
            <a:ext cx="6510315" cy="4510007"/>
          </a:xfrm>
        </p:spPr>
        <p:txBody>
          <a:bodyPr anchor="ctr">
            <a:normAutofit fontScale="92500" lnSpcReduction="20000"/>
          </a:bodyPr>
          <a:lstStyle/>
          <a:p>
            <a:r>
              <a:rPr lang="en-US" sz="1800" dirty="0">
                <a:solidFill>
                  <a:schemeClr val="tx1"/>
                </a:solidFill>
              </a:rPr>
              <a:t>Cloud-native applications are small, independent, loosely coupled services, that are designed to deliver business value. They rapidly incorporate user feedback, maintain higher up-time, and are optimized CI/CD. </a:t>
            </a:r>
          </a:p>
          <a:p>
            <a:r>
              <a:rPr lang="en-US" sz="1800" dirty="0">
                <a:solidFill>
                  <a:schemeClr val="tx1"/>
                </a:solidFill>
              </a:rPr>
              <a:t>Cloud-native app development is a way to speed up how applications are built, how they optimize existing applications, and how services are interconnected.</a:t>
            </a:r>
          </a:p>
          <a:p>
            <a:r>
              <a:rPr lang="en-US" sz="1800" dirty="0">
                <a:solidFill>
                  <a:schemeClr val="tx1"/>
                </a:solidFill>
              </a:rPr>
              <a:t>A "cloud-native," app is specifically designed to provide consistent development, automated management, and greater fault-tolerance experience across all cloud types (private, public, hybrid). Cloud computing increases the scalability and availability of apps through self-service and on-demand provisioning of resources, as well as automating the application life cycle from development to production.</a:t>
            </a:r>
          </a:p>
          <a:p>
            <a:r>
              <a:rPr lang="en-US" sz="1800" b="1" i="1" dirty="0">
                <a:solidFill>
                  <a:schemeClr val="tx1"/>
                </a:solidFill>
              </a:rPr>
              <a:t>Kubernetes</a:t>
            </a:r>
            <a:r>
              <a:rPr lang="en-US" sz="1800" dirty="0">
                <a:solidFill>
                  <a:schemeClr val="tx1"/>
                </a:solidFill>
              </a:rPr>
              <a:t> is one of the first and most popular cloud native applications.</a:t>
            </a:r>
          </a:p>
        </p:txBody>
      </p:sp>
      <p:pic>
        <p:nvPicPr>
          <p:cNvPr id="1026" name="Picture 2">
            <a:extLst>
              <a:ext uri="{FF2B5EF4-FFF2-40B4-BE49-F238E27FC236}">
                <a16:creationId xmlns:a16="http://schemas.microsoft.com/office/drawing/2014/main" id="{9949975F-3ABC-45B3-97E4-35E3BA39C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383" y="2301419"/>
            <a:ext cx="3854073" cy="382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0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AFE5-E7B6-41F4-87DE-9BEBC0FDA576}"/>
              </a:ext>
            </a:extLst>
          </p:cNvPr>
          <p:cNvSpPr>
            <a:spLocks noGrp="1"/>
          </p:cNvSpPr>
          <p:nvPr>
            <p:ph type="title"/>
          </p:nvPr>
        </p:nvSpPr>
        <p:spPr>
          <a:xfrm>
            <a:off x="1097279" y="286603"/>
            <a:ext cx="10836986" cy="1450757"/>
          </a:xfrm>
        </p:spPr>
        <p:txBody>
          <a:bodyPr>
            <a:noAutofit/>
          </a:bodyPr>
          <a:lstStyle/>
          <a:p>
            <a:r>
              <a:rPr lang="en-US" dirty="0">
                <a:solidFill>
                  <a:schemeClr val="tx1"/>
                </a:solidFill>
              </a:rPr>
              <a:t>Cloud Native Computing Foundation</a:t>
            </a:r>
            <a:br>
              <a:rPr lang="en-US" sz="4000" dirty="0"/>
            </a:br>
            <a:r>
              <a:rPr lang="en-US" sz="1200" dirty="0">
                <a:hlinkClick r:id="rId2"/>
              </a:rPr>
              <a:t>https://landscape.cncf.io/</a:t>
            </a:r>
            <a:br>
              <a:rPr lang="en-US" sz="1200" dirty="0"/>
            </a:br>
            <a:r>
              <a:rPr lang="en-US" sz="1200" dirty="0">
                <a:hlinkClick r:id="rId3"/>
              </a:rPr>
              <a:t>https://www.cncf.io/blog/2018/03/08/introducing-the-cloud-native-landscape-2-0-interactive-edition/</a:t>
            </a:r>
            <a:br>
              <a:rPr lang="en-US" sz="1200" dirty="0"/>
            </a:br>
            <a:r>
              <a:rPr lang="en-US" sz="1200" dirty="0">
                <a:hlinkClick r:id="rId4"/>
              </a:rPr>
              <a:t>https://github.com/cncf/foundation/blob/master/charter.md</a:t>
            </a:r>
            <a:endParaRPr lang="en-US" sz="4000" dirty="0"/>
          </a:p>
        </p:txBody>
      </p:sp>
      <p:pic>
        <p:nvPicPr>
          <p:cNvPr id="2052" name="Picture 4" descr="Harbor Accepted as CNCF-Hosted Project - Cloud Native Apps Blog">
            <a:extLst>
              <a:ext uri="{FF2B5EF4-FFF2-40B4-BE49-F238E27FC236}">
                <a16:creationId xmlns:a16="http://schemas.microsoft.com/office/drawing/2014/main" id="{1105C3F0-C8A7-40E4-8D3B-26AB31EDA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1699" y="2096277"/>
            <a:ext cx="1503627" cy="1102488"/>
          </a:xfrm>
          <a:prstGeom prst="rect">
            <a:avLst/>
          </a:prstGeom>
          <a:solidFill>
            <a:schemeClr val="bg1"/>
          </a:solidFill>
          <a:ln w="25400">
            <a:solidFill>
              <a:schemeClr val="accent2"/>
            </a:solidFill>
          </a:ln>
        </p:spPr>
      </p:pic>
      <p:pic>
        <p:nvPicPr>
          <p:cNvPr id="6" name="Picture 5">
            <a:extLst>
              <a:ext uri="{FF2B5EF4-FFF2-40B4-BE49-F238E27FC236}">
                <a16:creationId xmlns:a16="http://schemas.microsoft.com/office/drawing/2014/main" id="{BDD3B58A-99F1-42BB-B314-FB08F89555E1}"/>
              </a:ext>
            </a:extLst>
          </p:cNvPr>
          <p:cNvPicPr>
            <a:picLocks noChangeAspect="1"/>
          </p:cNvPicPr>
          <p:nvPr/>
        </p:nvPicPr>
        <p:blipFill>
          <a:blip r:embed="rId6"/>
          <a:stretch>
            <a:fillRect/>
          </a:stretch>
        </p:blipFill>
        <p:spPr>
          <a:xfrm>
            <a:off x="6778913" y="3420212"/>
            <a:ext cx="4516413" cy="2866288"/>
          </a:xfrm>
          <a:prstGeom prst="rect">
            <a:avLst/>
          </a:prstGeom>
          <a:ln w="25400">
            <a:solidFill>
              <a:schemeClr val="accent2"/>
            </a:solidFill>
          </a:ln>
        </p:spPr>
      </p:pic>
      <p:sp>
        <p:nvSpPr>
          <p:cNvPr id="9" name="TextBox 8">
            <a:extLst>
              <a:ext uri="{FF2B5EF4-FFF2-40B4-BE49-F238E27FC236}">
                <a16:creationId xmlns:a16="http://schemas.microsoft.com/office/drawing/2014/main" id="{52FB2A45-69DE-42D6-A2E6-9D480CD324BA}"/>
              </a:ext>
            </a:extLst>
          </p:cNvPr>
          <p:cNvSpPr txBox="1"/>
          <p:nvPr/>
        </p:nvSpPr>
        <p:spPr>
          <a:xfrm>
            <a:off x="1097279" y="1934335"/>
            <a:ext cx="8694421" cy="1450757"/>
          </a:xfrm>
          <a:prstGeom prst="rect">
            <a:avLst/>
          </a:prstGeom>
          <a:noFill/>
        </p:spPr>
        <p:txBody>
          <a:bodyPr wrap="square" anchor="ctr">
            <a:noAutofit/>
          </a:bodyPr>
          <a:lstStyle/>
          <a:p>
            <a:pPr marL="0" indent="0">
              <a:spcAft>
                <a:spcPts val="100"/>
              </a:spcAft>
              <a:buNone/>
            </a:pPr>
            <a:r>
              <a:rPr lang="en-US" sz="2100" b="1" i="1" dirty="0"/>
              <a:t>Kubernetes</a:t>
            </a:r>
            <a:r>
              <a:rPr lang="en-US" sz="2100" dirty="0"/>
              <a:t> is part of what is called the Cloud Native Interactive Landscape. This landscape is a category of “Cloud Native” services. These are loosely coupled services solely located in the cloud and whose intent is to enhance the ability of applications to be managed and scaled as needed. </a:t>
            </a:r>
          </a:p>
        </p:txBody>
      </p:sp>
      <p:sp>
        <p:nvSpPr>
          <p:cNvPr id="11" name="TextBox 10">
            <a:extLst>
              <a:ext uri="{FF2B5EF4-FFF2-40B4-BE49-F238E27FC236}">
                <a16:creationId xmlns:a16="http://schemas.microsoft.com/office/drawing/2014/main" id="{07ACA246-B8C4-418C-82E2-D965DDFC1BDA}"/>
              </a:ext>
            </a:extLst>
          </p:cNvPr>
          <p:cNvSpPr txBox="1"/>
          <p:nvPr/>
        </p:nvSpPr>
        <p:spPr>
          <a:xfrm>
            <a:off x="1097279" y="3354755"/>
            <a:ext cx="5646421" cy="3002710"/>
          </a:xfrm>
          <a:prstGeom prst="rect">
            <a:avLst/>
          </a:prstGeom>
          <a:noFill/>
        </p:spPr>
        <p:txBody>
          <a:bodyPr wrap="square" anchor="ctr">
            <a:normAutofit fontScale="85000" lnSpcReduction="20000"/>
          </a:bodyPr>
          <a:lstStyle/>
          <a:p>
            <a:pPr marL="0">
              <a:lnSpc>
                <a:spcPct val="120000"/>
              </a:lnSpc>
              <a:spcBef>
                <a:spcPts val="300"/>
              </a:spcBef>
              <a:spcAft>
                <a:spcPts val="100"/>
              </a:spcAft>
              <a:buNone/>
              <a:tabLst>
                <a:tab pos="274320" algn="l"/>
              </a:tabLst>
            </a:pPr>
            <a:r>
              <a:rPr lang="en-US" sz="2500" dirty="0"/>
              <a:t>The </a:t>
            </a:r>
            <a:r>
              <a:rPr lang="en-US" sz="2500" b="1" i="1" dirty="0"/>
              <a:t>Cloud Native Computing Foundation (CNCF) </a:t>
            </a:r>
            <a:r>
              <a:rPr lang="en-US" sz="2500" dirty="0"/>
              <a:t>hosts critical components of the global technology infrastructure. </a:t>
            </a:r>
          </a:p>
          <a:p>
            <a:pPr marL="0">
              <a:lnSpc>
                <a:spcPct val="120000"/>
              </a:lnSpc>
              <a:spcBef>
                <a:spcPts val="300"/>
              </a:spcBef>
              <a:spcAft>
                <a:spcPts val="100"/>
              </a:spcAft>
              <a:buNone/>
              <a:tabLst>
                <a:tab pos="274320" algn="l"/>
              </a:tabLst>
            </a:pPr>
            <a:r>
              <a:rPr lang="en-US" sz="2500" dirty="0"/>
              <a:t>The CNCF mission is to:</a:t>
            </a:r>
          </a:p>
          <a:p>
            <a:pPr marL="342900">
              <a:lnSpc>
                <a:spcPct val="120000"/>
              </a:lnSpc>
              <a:spcBef>
                <a:spcPts val="300"/>
              </a:spcBef>
              <a:spcAft>
                <a:spcPts val="100"/>
              </a:spcAft>
              <a:buFont typeface="Arial" panose="020B0604020202020204" pitchFamily="34" charset="0"/>
              <a:buChar char="•"/>
              <a:tabLst>
                <a:tab pos="274320" algn="l"/>
              </a:tabLst>
            </a:pPr>
            <a:r>
              <a:rPr lang="en-US" sz="2000" dirty="0"/>
              <a:t>make cloud native computing ubiquitous,</a:t>
            </a:r>
          </a:p>
          <a:p>
            <a:pPr marL="342900">
              <a:lnSpc>
                <a:spcPct val="120000"/>
              </a:lnSpc>
              <a:spcBef>
                <a:spcPts val="300"/>
              </a:spcBef>
              <a:spcAft>
                <a:spcPts val="100"/>
              </a:spcAft>
              <a:buFont typeface="Arial" panose="020B0604020202020204" pitchFamily="34" charset="0"/>
              <a:buChar char="•"/>
              <a:tabLst>
                <a:tab pos="274320" algn="l"/>
              </a:tabLst>
            </a:pPr>
            <a:r>
              <a:rPr lang="en-US" sz="2000" dirty="0"/>
              <a:t>steward new projects,</a:t>
            </a:r>
          </a:p>
          <a:p>
            <a:pPr marL="342900">
              <a:lnSpc>
                <a:spcPct val="120000"/>
              </a:lnSpc>
              <a:spcBef>
                <a:spcPts val="300"/>
              </a:spcBef>
              <a:spcAft>
                <a:spcPts val="100"/>
              </a:spcAft>
              <a:buFont typeface="Arial" panose="020B0604020202020204" pitchFamily="34" charset="0"/>
              <a:buChar char="•"/>
              <a:tabLst>
                <a:tab pos="274320" algn="l"/>
              </a:tabLst>
            </a:pPr>
            <a:r>
              <a:rPr lang="en-US" sz="2000" dirty="0"/>
              <a:t>foster the growth and evolution of the cloud ecosystem,</a:t>
            </a:r>
          </a:p>
          <a:p>
            <a:pPr marL="342900">
              <a:lnSpc>
                <a:spcPct val="120000"/>
              </a:lnSpc>
              <a:spcBef>
                <a:spcPts val="300"/>
              </a:spcBef>
              <a:spcAft>
                <a:spcPts val="100"/>
              </a:spcAft>
              <a:buFont typeface="Arial" panose="020B0604020202020204" pitchFamily="34" charset="0"/>
              <a:buChar char="•"/>
              <a:tabLst>
                <a:tab pos="274320" algn="l"/>
              </a:tabLst>
            </a:pPr>
            <a:r>
              <a:rPr lang="en-US" sz="2000" dirty="0"/>
              <a:t>promote underlying technologies, and</a:t>
            </a:r>
          </a:p>
          <a:p>
            <a:pPr marL="342900">
              <a:lnSpc>
                <a:spcPct val="120000"/>
              </a:lnSpc>
              <a:spcBef>
                <a:spcPts val="300"/>
              </a:spcBef>
              <a:spcAft>
                <a:spcPts val="100"/>
              </a:spcAft>
              <a:buFont typeface="Arial" panose="020B0604020202020204" pitchFamily="34" charset="0"/>
              <a:buChar char="•"/>
              <a:tabLst>
                <a:tab pos="274320" algn="l"/>
              </a:tabLst>
            </a:pPr>
            <a:r>
              <a:rPr lang="en-US" sz="2000" dirty="0"/>
              <a:t>make the technology accessible and reliable.</a:t>
            </a:r>
          </a:p>
        </p:txBody>
      </p:sp>
    </p:spTree>
    <p:extLst>
      <p:ext uri="{BB962C8B-B14F-4D97-AF65-F5344CB8AC3E}">
        <p14:creationId xmlns:p14="http://schemas.microsoft.com/office/powerpoint/2010/main" val="12170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6ECD-0CC8-4D65-BC81-863C8FA0442A}"/>
              </a:ext>
            </a:extLst>
          </p:cNvPr>
          <p:cNvSpPr>
            <a:spLocks noGrp="1"/>
          </p:cNvSpPr>
          <p:nvPr>
            <p:ph type="title"/>
          </p:nvPr>
        </p:nvSpPr>
        <p:spPr>
          <a:xfrm>
            <a:off x="1109663" y="286603"/>
            <a:ext cx="10046017" cy="1450757"/>
          </a:xfrm>
        </p:spPr>
        <p:txBody>
          <a:bodyPr>
            <a:normAutofit/>
          </a:bodyPr>
          <a:lstStyle/>
          <a:p>
            <a:r>
              <a:rPr lang="en-US" dirty="0">
                <a:solidFill>
                  <a:schemeClr val="tx1"/>
                </a:solidFill>
              </a:rPr>
              <a:t>What is Kubernetes?</a:t>
            </a:r>
            <a:br>
              <a:rPr lang="en-US" dirty="0">
                <a:solidFill>
                  <a:schemeClr val="tx1"/>
                </a:solidFill>
              </a:rPr>
            </a:br>
            <a:r>
              <a:rPr lang="en-US" sz="1400" dirty="0">
                <a:hlinkClick r:id="rId2"/>
              </a:rPr>
              <a:t>https://developer.ibm.com/technologies/microservices/articles/why-should-we-use-microservices-and-containers/</a:t>
            </a:r>
            <a:br>
              <a:rPr lang="en-US" sz="1400" dirty="0"/>
            </a:br>
            <a:r>
              <a:rPr lang="en-US" sz="1400" dirty="0">
                <a:hlinkClick r:id="rId3"/>
              </a:rPr>
              <a:t>https://kubernetes.io/docs/concepts/overview/what-is-kubernetes/</a:t>
            </a:r>
            <a:endParaRPr lang="en-US" dirty="0"/>
          </a:p>
        </p:txBody>
      </p:sp>
      <p:sp>
        <p:nvSpPr>
          <p:cNvPr id="3" name="Content Placeholder 2">
            <a:extLst>
              <a:ext uri="{FF2B5EF4-FFF2-40B4-BE49-F238E27FC236}">
                <a16:creationId xmlns:a16="http://schemas.microsoft.com/office/drawing/2014/main" id="{0926ED06-1A4D-422A-877A-1B4B2CC371E2}"/>
              </a:ext>
            </a:extLst>
          </p:cNvPr>
          <p:cNvSpPr>
            <a:spLocks noGrp="1"/>
          </p:cNvSpPr>
          <p:nvPr>
            <p:ph idx="1"/>
          </p:nvPr>
        </p:nvSpPr>
        <p:spPr>
          <a:xfrm>
            <a:off x="1109663" y="1898698"/>
            <a:ext cx="10046017" cy="1450757"/>
          </a:xfrm>
        </p:spPr>
        <p:txBody>
          <a:bodyPr anchor="ctr">
            <a:normAutofit/>
          </a:bodyPr>
          <a:lstStyle/>
          <a:p>
            <a:r>
              <a:rPr lang="en-US" sz="2000" b="1" i="1" dirty="0">
                <a:solidFill>
                  <a:schemeClr val="tx1"/>
                </a:solidFill>
              </a:rPr>
              <a:t>Kubernetes</a:t>
            </a:r>
            <a:r>
              <a:rPr lang="en-US" sz="2000" dirty="0">
                <a:solidFill>
                  <a:schemeClr val="tx1"/>
                </a:solidFill>
              </a:rPr>
              <a:t> is a production-grade, open-source infrastructure for the deployment, scaling, management, and composition of application </a:t>
            </a:r>
            <a:r>
              <a:rPr lang="en-US" sz="2000" b="1" i="1" dirty="0">
                <a:solidFill>
                  <a:schemeClr val="tx1"/>
                </a:solidFill>
              </a:rPr>
              <a:t>containers</a:t>
            </a:r>
            <a:r>
              <a:rPr lang="en-US" sz="2000" dirty="0">
                <a:solidFill>
                  <a:schemeClr val="tx1"/>
                </a:solidFill>
              </a:rPr>
              <a:t> across </a:t>
            </a:r>
            <a:r>
              <a:rPr lang="en-US" sz="2000" b="1" i="1" dirty="0">
                <a:solidFill>
                  <a:schemeClr val="tx1"/>
                </a:solidFill>
              </a:rPr>
              <a:t>clusters</a:t>
            </a:r>
            <a:r>
              <a:rPr lang="en-US" sz="2000" dirty="0">
                <a:solidFill>
                  <a:schemeClr val="tx1"/>
                </a:solidFill>
              </a:rPr>
              <a:t> of hosts. It was inspired </a:t>
            </a:r>
            <a:r>
              <a:rPr lang="en-US" sz="2000" b="1" i="1" dirty="0">
                <a:solidFill>
                  <a:schemeClr val="tx1"/>
                </a:solidFill>
              </a:rPr>
              <a:t>Google Kubernetes Project</a:t>
            </a:r>
            <a:r>
              <a:rPr lang="en-US" sz="2000" dirty="0">
                <a:solidFill>
                  <a:schemeClr val="tx1"/>
                </a:solidFill>
              </a:rPr>
              <a:t>. The name </a:t>
            </a:r>
            <a:r>
              <a:rPr lang="en-US" sz="2000" b="1" i="1" dirty="0">
                <a:solidFill>
                  <a:schemeClr val="tx1"/>
                </a:solidFill>
              </a:rPr>
              <a:t>Kubernetes</a:t>
            </a:r>
            <a:r>
              <a:rPr lang="en-US" sz="2000" dirty="0">
                <a:solidFill>
                  <a:schemeClr val="tx1"/>
                </a:solidFill>
              </a:rPr>
              <a:t> originates from Greek for helmsman or pilot. </a:t>
            </a:r>
          </a:p>
        </p:txBody>
      </p:sp>
      <p:pic>
        <p:nvPicPr>
          <p:cNvPr id="5" name="Picture 4">
            <a:extLst>
              <a:ext uri="{FF2B5EF4-FFF2-40B4-BE49-F238E27FC236}">
                <a16:creationId xmlns:a16="http://schemas.microsoft.com/office/drawing/2014/main" id="{2476F4B0-5AB6-4BBE-975A-C642E3E3347B}"/>
              </a:ext>
            </a:extLst>
          </p:cNvPr>
          <p:cNvPicPr>
            <a:picLocks noChangeAspect="1"/>
          </p:cNvPicPr>
          <p:nvPr/>
        </p:nvPicPr>
        <p:blipFill>
          <a:blip r:embed="rId4"/>
          <a:stretch>
            <a:fillRect/>
          </a:stretch>
        </p:blipFill>
        <p:spPr>
          <a:xfrm>
            <a:off x="1950735" y="3386765"/>
            <a:ext cx="8523966" cy="3289992"/>
          </a:xfrm>
          <a:prstGeom prst="rect">
            <a:avLst/>
          </a:prstGeom>
          <a:ln w="25400">
            <a:solidFill>
              <a:schemeClr val="accent2"/>
            </a:solidFill>
          </a:ln>
          <a:effectLst/>
        </p:spPr>
      </p:pic>
    </p:spTree>
    <p:extLst>
      <p:ext uri="{BB962C8B-B14F-4D97-AF65-F5344CB8AC3E}">
        <p14:creationId xmlns:p14="http://schemas.microsoft.com/office/powerpoint/2010/main" val="42704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6ECD-0CC8-4D65-BC81-863C8FA0442A}"/>
              </a:ext>
            </a:extLst>
          </p:cNvPr>
          <p:cNvSpPr>
            <a:spLocks noGrp="1"/>
          </p:cNvSpPr>
          <p:nvPr>
            <p:ph type="title"/>
          </p:nvPr>
        </p:nvSpPr>
        <p:spPr>
          <a:xfrm>
            <a:off x="1090613" y="286603"/>
            <a:ext cx="10065067" cy="1450757"/>
          </a:xfrm>
        </p:spPr>
        <p:txBody>
          <a:bodyPr>
            <a:normAutofit/>
          </a:bodyPr>
          <a:lstStyle/>
          <a:p>
            <a:r>
              <a:rPr lang="en-US" dirty="0">
                <a:solidFill>
                  <a:schemeClr val="tx1"/>
                </a:solidFill>
              </a:rPr>
              <a:t>What is Kubernetes?</a:t>
            </a:r>
            <a:br>
              <a:rPr lang="en-US" dirty="0">
                <a:solidFill>
                  <a:schemeClr val="tx1"/>
                </a:solidFill>
              </a:rPr>
            </a:br>
            <a:r>
              <a:rPr lang="en-US" sz="1400" dirty="0">
                <a:hlinkClick r:id="rId2"/>
              </a:rPr>
              <a:t>https://developer.ibm.com/technologies/microservices/articles/why-should-we-use-microservices-and-containers/</a:t>
            </a:r>
            <a:br>
              <a:rPr lang="en-US" sz="1400" dirty="0"/>
            </a:br>
            <a:r>
              <a:rPr lang="en-US" sz="1400" dirty="0">
                <a:hlinkClick r:id="rId3"/>
              </a:rPr>
              <a:t>https://kubernetes.io/docs/concepts/overview/what-is-kubernetes/</a:t>
            </a:r>
            <a:endParaRPr lang="en-US" dirty="0"/>
          </a:p>
        </p:txBody>
      </p:sp>
      <p:sp>
        <p:nvSpPr>
          <p:cNvPr id="7" name="TextBox 6">
            <a:extLst>
              <a:ext uri="{FF2B5EF4-FFF2-40B4-BE49-F238E27FC236}">
                <a16:creationId xmlns:a16="http://schemas.microsoft.com/office/drawing/2014/main" id="{F7ABAD64-A1D1-43C4-877C-AEA4B104ADE3}"/>
              </a:ext>
            </a:extLst>
          </p:cNvPr>
          <p:cNvSpPr txBox="1"/>
          <p:nvPr/>
        </p:nvSpPr>
        <p:spPr>
          <a:xfrm>
            <a:off x="1057275" y="1903341"/>
            <a:ext cx="10098405" cy="1433962"/>
          </a:xfrm>
          <a:prstGeom prst="rect">
            <a:avLst/>
          </a:prstGeom>
          <a:noFill/>
        </p:spPr>
        <p:txBody>
          <a:bodyPr wrap="square" anchor="ctr">
            <a:noAutofit/>
          </a:bodyPr>
          <a:lstStyle/>
          <a:p>
            <a:pPr marL="91440" indent="-91440">
              <a:lnSpc>
                <a:spcPct val="110000"/>
              </a:lnSpc>
              <a:spcBef>
                <a:spcPts val="1200"/>
              </a:spcBef>
              <a:spcAft>
                <a:spcPts val="200"/>
              </a:spcAft>
            </a:pPr>
            <a:r>
              <a:rPr lang="en-US" sz="2000" dirty="0"/>
              <a:t> </a:t>
            </a:r>
            <a:r>
              <a:rPr lang="en-US" sz="2000" b="1" i="1" dirty="0"/>
              <a:t>Kubernetes</a:t>
            </a:r>
            <a:r>
              <a:rPr lang="en-US" sz="2000" dirty="0"/>
              <a:t> provides a framework to run distributed systems with redundancy build in. It manages </a:t>
            </a:r>
            <a:r>
              <a:rPr lang="en-US" sz="2000" b="1" i="1" dirty="0"/>
              <a:t>scaling </a:t>
            </a:r>
            <a:r>
              <a:rPr lang="en-US" sz="2000" dirty="0"/>
              <a:t>and </a:t>
            </a:r>
            <a:r>
              <a:rPr lang="en-US" sz="2000" b="1" i="1" dirty="0"/>
              <a:t>failover </a:t>
            </a:r>
            <a:r>
              <a:rPr lang="en-US" sz="2000" dirty="0"/>
              <a:t>and provides deployment patterns. </a:t>
            </a:r>
            <a:r>
              <a:rPr lang="en-US" sz="2000" b="1" i="1" dirty="0"/>
              <a:t>Kubernetes</a:t>
            </a:r>
            <a:r>
              <a:rPr lang="en-US" sz="2000" dirty="0"/>
              <a:t> allows you to automate the deployment of </a:t>
            </a:r>
            <a:r>
              <a:rPr lang="en-US" sz="2000" b="1" i="1" dirty="0"/>
              <a:t>containerized microservices</a:t>
            </a:r>
            <a:r>
              <a:rPr lang="en-US" sz="2000" dirty="0"/>
              <a:t>. This makes it easier to manage the components and microservices in your application. </a:t>
            </a:r>
          </a:p>
        </p:txBody>
      </p:sp>
      <p:pic>
        <p:nvPicPr>
          <p:cNvPr id="5" name="Picture 4">
            <a:extLst>
              <a:ext uri="{FF2B5EF4-FFF2-40B4-BE49-F238E27FC236}">
                <a16:creationId xmlns:a16="http://schemas.microsoft.com/office/drawing/2014/main" id="{C2EB270B-D76B-4E3A-B6BD-C71D7722103F}"/>
              </a:ext>
            </a:extLst>
          </p:cNvPr>
          <p:cNvPicPr>
            <a:picLocks noChangeAspect="1"/>
          </p:cNvPicPr>
          <p:nvPr/>
        </p:nvPicPr>
        <p:blipFill>
          <a:blip r:embed="rId4"/>
          <a:stretch>
            <a:fillRect/>
          </a:stretch>
        </p:blipFill>
        <p:spPr>
          <a:xfrm>
            <a:off x="1950735" y="3386765"/>
            <a:ext cx="8523966" cy="3289992"/>
          </a:xfrm>
          <a:prstGeom prst="rect">
            <a:avLst/>
          </a:prstGeom>
          <a:ln w="25400">
            <a:solidFill>
              <a:schemeClr val="accent2"/>
            </a:solidFill>
          </a:ln>
          <a:effectLst/>
        </p:spPr>
      </p:pic>
    </p:spTree>
    <p:extLst>
      <p:ext uri="{BB962C8B-B14F-4D97-AF65-F5344CB8AC3E}">
        <p14:creationId xmlns:p14="http://schemas.microsoft.com/office/powerpoint/2010/main" val="422462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C56835-EC56-49AA-A450-8C5E34B242F7}"/>
              </a:ext>
            </a:extLst>
          </p:cNvPr>
          <p:cNvPicPr>
            <a:picLocks noChangeAspect="1"/>
          </p:cNvPicPr>
          <p:nvPr/>
        </p:nvPicPr>
        <p:blipFill>
          <a:blip r:embed="rId2"/>
          <a:stretch>
            <a:fillRect/>
          </a:stretch>
        </p:blipFill>
        <p:spPr>
          <a:xfrm>
            <a:off x="2149490" y="3632476"/>
            <a:ext cx="7893020" cy="3046466"/>
          </a:xfrm>
          <a:prstGeom prst="rect">
            <a:avLst/>
          </a:prstGeom>
          <a:ln w="25400">
            <a:solidFill>
              <a:schemeClr val="accent2"/>
            </a:solidFill>
          </a:ln>
          <a:effectLst/>
        </p:spPr>
      </p:pic>
      <p:sp>
        <p:nvSpPr>
          <p:cNvPr id="2" name="Title 1">
            <a:extLst>
              <a:ext uri="{FF2B5EF4-FFF2-40B4-BE49-F238E27FC236}">
                <a16:creationId xmlns:a16="http://schemas.microsoft.com/office/drawing/2014/main" id="{E5356ECD-0CC8-4D65-BC81-863C8FA0442A}"/>
              </a:ext>
            </a:extLst>
          </p:cNvPr>
          <p:cNvSpPr>
            <a:spLocks noGrp="1"/>
          </p:cNvSpPr>
          <p:nvPr>
            <p:ph type="title"/>
          </p:nvPr>
        </p:nvSpPr>
        <p:spPr>
          <a:xfrm>
            <a:off x="1090613" y="286603"/>
            <a:ext cx="11046796" cy="1450757"/>
          </a:xfrm>
        </p:spPr>
        <p:txBody>
          <a:bodyPr>
            <a:normAutofit fontScale="90000"/>
          </a:bodyPr>
          <a:lstStyle/>
          <a:p>
            <a:r>
              <a:rPr lang="en-US" dirty="0">
                <a:solidFill>
                  <a:schemeClr val="tx1"/>
                </a:solidFill>
              </a:rPr>
              <a:t>What is Kubernetes?</a:t>
            </a:r>
            <a:br>
              <a:rPr lang="en-US" dirty="0">
                <a:solidFill>
                  <a:schemeClr val="tx1"/>
                </a:solidFill>
              </a:rPr>
            </a:br>
            <a:r>
              <a:rPr lang="en-US" sz="1600" dirty="0">
                <a:hlinkClick r:id="rId3"/>
              </a:rPr>
              <a:t>https://developer.ibm.com/technologies/microservices/articles/why-should-we-use-microservices-and-containers/</a:t>
            </a:r>
            <a:br>
              <a:rPr lang="en-US" sz="1600" dirty="0"/>
            </a:br>
            <a:r>
              <a:rPr lang="en-US" sz="1600" dirty="0">
                <a:hlinkClick r:id="rId4"/>
              </a:rPr>
              <a:t>https://kubernetes.io/docs/concepts/overview/what-is-kubernetes/</a:t>
            </a:r>
            <a:br>
              <a:rPr lang="en-US" sz="1600" dirty="0"/>
            </a:br>
            <a:r>
              <a:rPr lang="en-US" sz="1600" dirty="0">
                <a:hlinkClick r:id="rId5"/>
              </a:rPr>
              <a:t>https://github.com/kubernetes/community/blob/master/contributors/design-proposals/architecture/architecture.md#kubernetes-design-and-architecture</a:t>
            </a:r>
            <a:endParaRPr lang="en-US" sz="1300" dirty="0"/>
          </a:p>
        </p:txBody>
      </p:sp>
      <p:graphicFrame>
        <p:nvGraphicFramePr>
          <p:cNvPr id="10" name="Table 10">
            <a:extLst>
              <a:ext uri="{FF2B5EF4-FFF2-40B4-BE49-F238E27FC236}">
                <a16:creationId xmlns:a16="http://schemas.microsoft.com/office/drawing/2014/main" id="{02A28F24-308F-4277-8025-608F184A568A}"/>
              </a:ext>
            </a:extLst>
          </p:cNvPr>
          <p:cNvGraphicFramePr>
            <a:graphicFrameLocks noGrp="1"/>
          </p:cNvGraphicFramePr>
          <p:nvPr>
            <p:extLst>
              <p:ext uri="{D42A27DB-BD31-4B8C-83A1-F6EECF244321}">
                <p14:modId xmlns:p14="http://schemas.microsoft.com/office/powerpoint/2010/main" val="707156007"/>
              </p:ext>
            </p:extLst>
          </p:nvPr>
        </p:nvGraphicFramePr>
        <p:xfrm>
          <a:off x="1183086" y="1968139"/>
          <a:ext cx="9886792" cy="1554480"/>
        </p:xfrm>
        <a:graphic>
          <a:graphicData uri="http://schemas.openxmlformats.org/drawingml/2006/table">
            <a:tbl>
              <a:tblPr firstRow="1" bandRow="1">
                <a:tableStyleId>{5C22544A-7EE6-4342-B048-85BDC9FD1C3A}</a:tableStyleId>
              </a:tblPr>
              <a:tblGrid>
                <a:gridCol w="2471698">
                  <a:extLst>
                    <a:ext uri="{9D8B030D-6E8A-4147-A177-3AD203B41FA5}">
                      <a16:colId xmlns:a16="http://schemas.microsoft.com/office/drawing/2014/main" val="2638245462"/>
                    </a:ext>
                  </a:extLst>
                </a:gridCol>
                <a:gridCol w="1861952">
                  <a:extLst>
                    <a:ext uri="{9D8B030D-6E8A-4147-A177-3AD203B41FA5}">
                      <a16:colId xmlns:a16="http://schemas.microsoft.com/office/drawing/2014/main" val="1232115335"/>
                    </a:ext>
                  </a:extLst>
                </a:gridCol>
                <a:gridCol w="3081444">
                  <a:extLst>
                    <a:ext uri="{9D8B030D-6E8A-4147-A177-3AD203B41FA5}">
                      <a16:colId xmlns:a16="http://schemas.microsoft.com/office/drawing/2014/main" val="2064498661"/>
                    </a:ext>
                  </a:extLst>
                </a:gridCol>
                <a:gridCol w="2471698">
                  <a:extLst>
                    <a:ext uri="{9D8B030D-6E8A-4147-A177-3AD203B41FA5}">
                      <a16:colId xmlns:a16="http://schemas.microsoft.com/office/drawing/2014/main" val="1187498182"/>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Kubernetes allow you to:</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435837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Deploy images quickly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Maintain CI/CD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Enhance Separation of Concerns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Run applications anywhere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444943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Have an elastic, scalable MSA</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Isolate resources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Use resources effectively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Run an application on any platform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32920361"/>
                  </a:ext>
                </a:extLst>
              </a:tr>
            </a:tbl>
          </a:graphicData>
        </a:graphic>
      </p:graphicFrame>
    </p:spTree>
    <p:extLst>
      <p:ext uri="{BB962C8B-B14F-4D97-AF65-F5344CB8AC3E}">
        <p14:creationId xmlns:p14="http://schemas.microsoft.com/office/powerpoint/2010/main" val="34758845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7F529ABFDE4EA1CDC2C60EEB6F4C" ma:contentTypeVersion="9" ma:contentTypeDescription="Create a new document." ma:contentTypeScope="" ma:versionID="a7757103144eaf59de324f99a1ec3334">
  <xsd:schema xmlns:xsd="http://www.w3.org/2001/XMLSchema" xmlns:xs="http://www.w3.org/2001/XMLSchema" xmlns:p="http://schemas.microsoft.com/office/2006/metadata/properties" xmlns:ns3="66d9aa3d-651e-4839-b59d-0bd8c52fea92" targetNamespace="http://schemas.microsoft.com/office/2006/metadata/properties" ma:root="true" ma:fieldsID="4ecaee11dd1648178d67aa8d9035e154" ns3:_="">
    <xsd:import namespace="66d9aa3d-651e-4839-b59d-0bd8c52fea9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9aa3d-651e-4839-b59d-0bd8c52fe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2ECF09-8A5F-46C0-99DD-0F7243D72399}">
  <ds:schemaRefs>
    <ds:schemaRef ds:uri="http://schemas.microsoft.com/sharepoint/v3/contenttype/forms"/>
  </ds:schemaRefs>
</ds:datastoreItem>
</file>

<file path=customXml/itemProps2.xml><?xml version="1.0" encoding="utf-8"?>
<ds:datastoreItem xmlns:ds="http://schemas.openxmlformats.org/officeDocument/2006/customXml" ds:itemID="{F8648785-9859-438A-BA25-3089EDA35AAD}">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66d9aa3d-651e-4839-b59d-0bd8c52fea92"/>
    <ds:schemaRef ds:uri="http://www.w3.org/XML/1998/namespace"/>
    <ds:schemaRef ds:uri="http://purl.org/dc/dcmitype/"/>
  </ds:schemaRefs>
</ds:datastoreItem>
</file>

<file path=customXml/itemProps3.xml><?xml version="1.0" encoding="utf-8"?>
<ds:datastoreItem xmlns:ds="http://schemas.openxmlformats.org/officeDocument/2006/customXml" ds:itemID="{1007C5F7-ABDB-45F1-913A-91D43B45F9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9aa3d-651e-4839-b59d-0bd8c52fe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{8408212B-1304-4EAA-AE3E-E8874BF58624}tf56160789</Template>
  <TotalTime>0</TotalTime>
  <Words>2093</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Calibri</vt:lpstr>
      <vt:lpstr>Franklin Gothic Book</vt:lpstr>
      <vt:lpstr>futura-pt</vt:lpstr>
      <vt:lpstr>1_RetrospectVTI</vt:lpstr>
      <vt:lpstr>Kubernetes Fundamentals</vt:lpstr>
      <vt:lpstr>Kubernetes is a portable, extensible, open-source, cloud-native platform for managing containerized workloads and services. </vt:lpstr>
      <vt:lpstr>Nicks lecture.. Things to add?</vt:lpstr>
      <vt:lpstr>Things to add.</vt:lpstr>
      <vt:lpstr>Cloud Native Applications https://www.redhat.com/en/topics/cloud-native-apps https://medium.com/velotio-perspectives/cloud-native-applications-the-why-the-what-the-how-9b2d31897496</vt:lpstr>
      <vt:lpstr>Cloud Native Computing Foundation https://landscape.cncf.io/ https://www.cncf.io/blog/2018/03/08/introducing-the-cloud-native-landscape-2-0-interactive-edition/ https://github.com/cncf/foundation/blob/master/charter.md</vt:lpstr>
      <vt:lpstr>What is Kubernetes? https://developer.ibm.com/technologies/microservices/articles/why-should-we-use-microservices-and-containers/ https://kubernetes.io/docs/concepts/overview/what-is-kubernetes/</vt:lpstr>
      <vt:lpstr>What is Kubernetes? https://developer.ibm.com/technologies/microservices/articles/why-should-we-use-microservices-and-containers/ https://kubernetes.io/docs/concepts/overview/what-is-kubernetes/</vt:lpstr>
      <vt:lpstr>What is Kubernetes? https://developer.ibm.com/technologies/microservices/articles/why-should-we-use-microservices-and-containers/ https://kubernetes.io/docs/concepts/overview/what-is-kubernetes/ https://github.com/kubernetes/community/blob/master/contributors/design-proposals/architecture/architecture.md#kubernetes-design-and-architecture</vt:lpstr>
      <vt:lpstr>Kubernetes Architecture – Overview (1/2) https://kubernetes.io/docs/concepts/overview/components/</vt:lpstr>
      <vt:lpstr>Kubernetes Architecture – Overview (2/2) https://kubernetes.io/docs/concepts/overview/components/</vt:lpstr>
      <vt:lpstr>Kubernetes Control Plane (Master) https://kubernetes.io/docs/concepts/overview/components/#control-plane-components</vt:lpstr>
      <vt:lpstr>Control Plane – kube-api-server https://kubernetes.io/docs/concepts/overview/components/#kube-apiserver</vt:lpstr>
      <vt:lpstr>Control Plane – etcd and kube-scheduler https://kubernetes.io/docs/concepts/overview/components/#etcd https://kubernetes.io/docs/concepts/overview/components/#kube-scheduler https://github.com/kubernetes/community/blob/master/contributors/design-proposals/architecture/architecture.md#scheduler</vt:lpstr>
      <vt:lpstr>Control Plane – kube-controller manager https://kubernetes.io/docs/concepts/overview/components/#kube-controller-manager</vt:lpstr>
      <vt:lpstr>Control Plane – cloud-controller manager (1/2) https://kubernetes.io/docs/concepts/overview/components/#cloud-controller-manager</vt:lpstr>
      <vt:lpstr>Control Plane – cloud-controller manager (2/2) https://kubernetes.io/docs/concepts/overview/components/#cloud-controller-manager</vt:lpstr>
      <vt:lpstr>Node Components - Kubelet https://kubernetes.io/docs/concepts/overview/components/#node-components https://github.com/kubernetes/community/blob/master/contributors/design-proposals/architecture/architecture.md#kubelet https://github.com/kubernetes/community/blob/master/contributors/design-proposals/architecture/architecture.md#kube-proxy</vt:lpstr>
      <vt:lpstr>Node Components – kube-proxy https://kubernetes.io/docs/concepts/overview/components/#node-components https://github.com/kubernetes/community/blob/master/contributors/design-proposals/architecture/architecture.md#kubelet https://github.com/kubernetes/community/blob/master/contributors/design-proposals/architecture/architecture.md#kube-proxy</vt:lpstr>
      <vt:lpstr>Node – Components https://kubernetes.io/docs/concepts/overview/components/#node-components https://kubernetes.io/docs/concepts/architecture/nodes/#management</vt:lpstr>
      <vt:lpstr>Node Structure https://kubernetes.io/docs/concepts/architecture/nodes/</vt:lpstr>
      <vt:lpstr>Node Structure https://kubernetes.io/docs/concepts/architecture/nodes/</vt:lpstr>
      <vt:lpstr>failover explained https://en.wikipedia.org/wiki/Failover https://devopsprodigy.com/blog/failover-in-kubernetes/</vt:lpstr>
      <vt:lpstr>AzureCLI https://docs.microsoft.com/en-us/cli/azure/install-azure-cli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2020-05-30T23:39:11Z</dcterms:created>
  <dcterms:modified xsi:type="dcterms:W3CDTF">2023-06-07T13:24:19Z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0x010100EA557F529ABFDE4EA1CDC2C60EEB6F4C</vt:lpwstr>
  </property>
</Properties>
</file>