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75" r:id="rId4"/>
    <p:sldId id="270" r:id="rId5"/>
    <p:sldId id="307" r:id="rId6"/>
    <p:sldId id="291" r:id="rId7"/>
    <p:sldId id="298" r:id="rId8"/>
    <p:sldId id="295" r:id="rId9"/>
    <p:sldId id="296" r:id="rId10"/>
    <p:sldId id="290" r:id="rId11"/>
    <p:sldId id="299" r:id="rId12"/>
    <p:sldId id="309" r:id="rId13"/>
    <p:sldId id="273" r:id="rId14"/>
    <p:sldId id="292" r:id="rId15"/>
    <p:sldId id="293" r:id="rId16"/>
    <p:sldId id="306" r:id="rId17"/>
    <p:sldId id="276" r:id="rId18"/>
    <p:sldId id="294" r:id="rId19"/>
    <p:sldId id="3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service/" TargetMode="External"/><Relationship Id="rId2" Type="http://schemas.openxmlformats.org/officeDocument/2006/relationships/hyperlink" Target="https://kubernetes.io/docs/concepts/services-networking/ingr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ubernetes.io/docs/concepts/services-networking/ingr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k8s.io/community/contributors/devel/sig-architecture/api-conventions.md#spec-and-statu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zure-kubernetes-service-with-azure-devops-and-terraform/learn/lecture/21994362#overvie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tools/install-minikube/" TargetMode="External"/><Relationship Id="rId2" Type="http://schemas.openxmlformats.org/officeDocument/2006/relationships/hyperlink" Target="https://kubernetes.io/docs/setup/learning-environment/miniku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kubernetes.io/docs/tasks/tools/#minikub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tutorial-kubernetes-prepare-app" TargetMode="External"/><Relationship Id="rId2" Type="http://schemas.openxmlformats.org/officeDocument/2006/relationships/hyperlink" Target="https://kubernetes.io/docs/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kubernetes-engine/kubernetes-comic/" TargetMode="External"/><Relationship Id="rId5" Type="http://schemas.openxmlformats.org/officeDocument/2006/relationships/hyperlink" Target="https://www.digitalocean.com/community/curriculums/kubernetes-for-full-stack-developers" TargetMode="External"/><Relationship Id="rId4" Type="http://schemas.openxmlformats.org/officeDocument/2006/relationships/hyperlink" Target="https://kubernetes.io/docs/tutorials/stateful-application/mysql-wordpress-persistent-volum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utorials/kubernetes-basic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utorials/kubernetes-bas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kubectl/overview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ks-engine/blob/master/docs/tutorials/README.md" TargetMode="External"/><Relationship Id="rId2" Type="http://schemas.openxmlformats.org/officeDocument/2006/relationships/hyperlink" Target="https://kubernetes.io/docs/setup/production-environment/turnkey/azure/#azure-kubernetes-service-a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en-us/azure/aks/intro-kuberne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ubernetes.io/docs/reference/kubectl/overvie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cheatsheet/" TargetMode="External"/><Relationship Id="rId2" Type="http://schemas.openxmlformats.org/officeDocument/2006/relationships/hyperlink" Target="https://kubernetes.io/docs/tasks/kubectl/instal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ubernetes.io/docs/tutorials/hello-minikub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ubernetes.io/docs/concepts/workloads/controllers/replicas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ubernetes.io/docs/tasks/run-application/horizontal-pod-autosca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Kubernetes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7200" dirty="0" err="1">
                <a:solidFill>
                  <a:schemeClr val="tx1"/>
                </a:solidFill>
              </a:rPr>
              <a:t>kubectl</a:t>
            </a:r>
            <a:r>
              <a:rPr lang="en-US" sz="7200" dirty="0">
                <a:solidFill>
                  <a:schemeClr val="tx1"/>
                </a:solidFill>
              </a:rPr>
              <a:t> and Deployment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57F9-3207-435F-8347-DA539B1F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286603"/>
            <a:ext cx="1006030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Ingress (1/2)</a:t>
            </a:r>
            <a:br>
              <a:rPr lang="en-US" dirty="0"/>
            </a:br>
            <a:r>
              <a:rPr lang="en-US" sz="1400" dirty="0">
                <a:hlinkClick r:id="rId2"/>
              </a:rPr>
              <a:t>https://kubernetes.io/docs/concepts/services-networking/ingress/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5F7B-BBC1-4A5D-BA00-CEA26DE02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1919392"/>
            <a:ext cx="5372100" cy="4456007"/>
          </a:xfrm>
        </p:spPr>
        <p:txBody>
          <a:bodyPr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In Kubernetes, ‘</a:t>
            </a:r>
            <a:r>
              <a:rPr lang="en-US" sz="2000" b="1" i="1" dirty="0">
                <a:solidFill>
                  <a:schemeClr val="tx1"/>
                </a:solidFill>
              </a:rPr>
              <a:t>Ingress</a:t>
            </a:r>
            <a:r>
              <a:rPr lang="en-US" sz="2000" dirty="0">
                <a:solidFill>
                  <a:schemeClr val="tx1"/>
                </a:solidFill>
              </a:rPr>
              <a:t>’ exposes HTTP routes from outside the </a:t>
            </a:r>
            <a:r>
              <a:rPr lang="en-US" sz="2000" b="1" i="1" dirty="0">
                <a:solidFill>
                  <a:schemeClr val="tx1"/>
                </a:solidFill>
              </a:rPr>
              <a:t>cluster</a:t>
            </a:r>
            <a:r>
              <a:rPr lang="en-US" sz="2000" dirty="0">
                <a:solidFill>
                  <a:schemeClr val="tx1"/>
                </a:solidFill>
              </a:rPr>
              <a:t> to </a:t>
            </a:r>
            <a:r>
              <a:rPr lang="en-US" sz="2000" dirty="0">
                <a:hlinkClick r:id="rId3"/>
              </a:rPr>
              <a:t>services</a:t>
            </a:r>
            <a:r>
              <a:rPr lang="en-US" sz="2000" dirty="0">
                <a:solidFill>
                  <a:schemeClr val="tx1"/>
                </a:solidFill>
              </a:rPr>
              <a:t> within the </a:t>
            </a:r>
            <a:r>
              <a:rPr lang="en-US" sz="2000" b="1" i="1" dirty="0">
                <a:solidFill>
                  <a:schemeClr val="tx1"/>
                </a:solidFill>
              </a:rPr>
              <a:t>cluster</a:t>
            </a:r>
            <a:r>
              <a:rPr lang="en-US" sz="2000" dirty="0">
                <a:solidFill>
                  <a:schemeClr val="tx1"/>
                </a:solidFill>
              </a:rPr>
              <a:t>. It can give </a:t>
            </a:r>
            <a:r>
              <a:rPr lang="en-US" sz="2000" b="1" i="1" dirty="0">
                <a:solidFill>
                  <a:schemeClr val="tx1"/>
                </a:solidFill>
              </a:rPr>
              <a:t>Services</a:t>
            </a:r>
            <a:r>
              <a:rPr lang="en-US" sz="2000" dirty="0">
                <a:solidFill>
                  <a:schemeClr val="tx1"/>
                </a:solidFill>
              </a:rPr>
              <a:t> externally-reachable URLs, load balance traffic, terminate SSL/TLS, and offers name-based virtual hosting.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Traffic routing is controlled by rules defined on the </a:t>
            </a:r>
            <a:r>
              <a:rPr lang="en-US" sz="2000" b="1" i="1" dirty="0">
                <a:solidFill>
                  <a:schemeClr val="tx1"/>
                </a:solidFill>
              </a:rPr>
              <a:t>Ingress resource</a:t>
            </a:r>
            <a:r>
              <a:rPr lang="en-US" sz="2000" dirty="0">
                <a:solidFill>
                  <a:schemeClr val="tx1"/>
                </a:solidFill>
              </a:rPr>
              <a:t>. An </a:t>
            </a:r>
            <a:r>
              <a:rPr lang="en-US" sz="2000" b="1" i="1" dirty="0">
                <a:solidFill>
                  <a:schemeClr val="tx1"/>
                </a:solidFill>
              </a:rPr>
              <a:t>Ingress Resource </a:t>
            </a:r>
            <a:r>
              <a:rPr lang="en-US" sz="2000" dirty="0">
                <a:solidFill>
                  <a:schemeClr val="tx1"/>
                </a:solidFill>
              </a:rPr>
              <a:t>is (usually) a 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yml</a:t>
            </a:r>
            <a:r>
              <a:rPr lang="en-US" sz="2000" dirty="0">
                <a:solidFill>
                  <a:schemeClr val="tx1"/>
                </a:solidFill>
              </a:rPr>
              <a:t> file defining the rules for accessing structures in a </a:t>
            </a:r>
            <a:r>
              <a:rPr lang="en-US" sz="2000" b="1" i="1" dirty="0">
                <a:solidFill>
                  <a:schemeClr val="tx1"/>
                </a:solidFill>
              </a:rPr>
              <a:t>cluster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5DAA7-A0C1-4E35-A1E1-A01BA6BAB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080" y="1136361"/>
            <a:ext cx="2078064" cy="183022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F2D41-9DC2-4E76-BB33-13EEB1785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520" y="3145496"/>
            <a:ext cx="4780624" cy="313677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6814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57F9-3207-435F-8347-DA539B1F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286603"/>
            <a:ext cx="59578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Ingress (2/2)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https://kubernetes.io/docs/concepts/services-networking/ingress/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5F7B-BBC1-4A5D-BA00-CEA26DE02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38" y="2321554"/>
            <a:ext cx="2582918" cy="1097394"/>
          </a:xfrm>
          <a:ln w="25400">
            <a:solidFill>
              <a:schemeClr val="accent2"/>
            </a:solidFill>
          </a:ln>
        </p:spPr>
        <p:txBody>
          <a:bodyPr anchor="ctr">
            <a:normAutofit lnSpcReduction="10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1700" dirty="0">
                <a:solidFill>
                  <a:schemeClr val="tx1"/>
                </a:solidFill>
              </a:rPr>
              <a:t>As with all other Kubernetes resources, an </a:t>
            </a:r>
            <a:r>
              <a:rPr lang="en-US" sz="1700" b="1" i="1" dirty="0">
                <a:solidFill>
                  <a:schemeClr val="tx1"/>
                </a:solidFill>
              </a:rPr>
              <a:t>Ingress</a:t>
            </a:r>
            <a:r>
              <a:rPr lang="en-US" sz="1700" dirty="0">
                <a:solidFill>
                  <a:schemeClr val="tx1"/>
                </a:solidFill>
              </a:rPr>
              <a:t> needs </a:t>
            </a:r>
            <a:r>
              <a:rPr lang="en-US" sz="1700" b="1" i="1" dirty="0" err="1">
                <a:solidFill>
                  <a:schemeClr val="tx1"/>
                </a:solidFill>
              </a:rPr>
              <a:t>apiVersion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b="1" i="1" dirty="0">
                <a:solidFill>
                  <a:schemeClr val="tx1"/>
                </a:solidFill>
              </a:rPr>
              <a:t>kind</a:t>
            </a:r>
            <a:r>
              <a:rPr lang="en-US" sz="1700" dirty="0">
                <a:solidFill>
                  <a:schemeClr val="tx1"/>
                </a:solidFill>
              </a:rPr>
              <a:t>, and </a:t>
            </a:r>
            <a:r>
              <a:rPr lang="en-US" sz="1700" b="1" i="1" dirty="0">
                <a:solidFill>
                  <a:schemeClr val="tx1"/>
                </a:solidFill>
              </a:rPr>
              <a:t>metadata</a:t>
            </a:r>
            <a:r>
              <a:rPr lang="en-US" sz="1700" dirty="0">
                <a:solidFill>
                  <a:schemeClr val="tx1"/>
                </a:solidFill>
              </a:rPr>
              <a:t> fields.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F2D41-9DC2-4E76-BB33-13EEB178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45" y="2321554"/>
            <a:ext cx="5565372" cy="365168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A4AE4-3DD7-4CC3-A6FF-B822A7A8A17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102956" y="2514603"/>
            <a:ext cx="735907" cy="35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02BBE6-18B8-4ADA-A75B-8D1C4054523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102956" y="2730503"/>
            <a:ext cx="735907" cy="139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756E39-9BA7-4A78-861A-AF12EF9A8D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02956" y="2870251"/>
            <a:ext cx="735907" cy="114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FA00F6-2B81-4E84-8033-9E8D4BC19E74}"/>
              </a:ext>
            </a:extLst>
          </p:cNvPr>
          <p:cNvSpPr txBox="1">
            <a:spLocks/>
          </p:cNvSpPr>
          <p:nvPr/>
        </p:nvSpPr>
        <p:spPr>
          <a:xfrm>
            <a:off x="9450417" y="2038350"/>
            <a:ext cx="2270096" cy="1080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</a:pPr>
            <a:r>
              <a:rPr lang="en-US" sz="1700" dirty="0">
                <a:solidFill>
                  <a:schemeClr val="tx1"/>
                </a:solidFill>
              </a:rPr>
              <a:t>The name of an Ingress object must be a valid DNS subdomain 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8F1776-908A-45A0-8B65-293EC791FE6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096000" y="2578835"/>
            <a:ext cx="3354417" cy="621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B5EE5BE-87C5-49E5-9E69-11C852A40C11}"/>
              </a:ext>
            </a:extLst>
          </p:cNvPr>
          <p:cNvSpPr/>
          <p:nvPr/>
        </p:nvSpPr>
        <p:spPr>
          <a:xfrm>
            <a:off x="9450416" y="3328133"/>
            <a:ext cx="2270097" cy="1311511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normAutofit lnSpcReduction="10000"/>
          </a:bodyPr>
          <a:lstStyle/>
          <a:p>
            <a:r>
              <a:rPr lang="en-US" sz="1700" dirty="0"/>
              <a:t>Ingress frequently uses annotations to configure some options depending on the Ingress controller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817E9C-EF43-4B8B-941B-2AA14B6023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043988" y="3730956"/>
            <a:ext cx="406428" cy="252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DFE7B0B-5255-4E19-9A78-417F34C9F3D4}"/>
              </a:ext>
            </a:extLst>
          </p:cNvPr>
          <p:cNvSpPr/>
          <p:nvPr/>
        </p:nvSpPr>
        <p:spPr>
          <a:xfrm>
            <a:off x="9450417" y="4848459"/>
            <a:ext cx="2270096" cy="1311511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normAutofit lnSpcReduction="10000"/>
          </a:bodyPr>
          <a:lstStyle/>
          <a:p>
            <a:r>
              <a:rPr lang="en-US" sz="1700" dirty="0"/>
              <a:t>The Ingress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7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</a:t>
            </a:r>
            <a:r>
              <a:rPr lang="en-US" sz="1700" dirty="0"/>
              <a:t> has all the information needed to configure a load balancer or proxy server.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DA698A-DA6E-4ADB-B493-B8609FA1B865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406901" y="3923003"/>
            <a:ext cx="5043516" cy="1581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0365F2-4BA8-48AD-A7AD-2CABB08C5101}"/>
              </a:ext>
            </a:extLst>
          </p:cNvPr>
          <p:cNvSpPr/>
          <p:nvPr/>
        </p:nvSpPr>
        <p:spPr>
          <a:xfrm>
            <a:off x="520038" y="3660571"/>
            <a:ext cx="3085608" cy="264021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wrap="square" anchor="ctr">
            <a:normAutofit fontScale="92500" lnSpcReduction="20000"/>
          </a:bodyPr>
          <a:lstStyle/>
          <a:p>
            <a:r>
              <a:rPr lang="en-US" dirty="0"/>
              <a:t>Each HTTP </a:t>
            </a:r>
            <a:r>
              <a:rPr lang="en-US" b="1" i="1" dirty="0"/>
              <a:t>rule</a:t>
            </a:r>
            <a:r>
              <a:rPr lang="en-US" dirty="0"/>
              <a:t> contains:</a:t>
            </a:r>
          </a:p>
          <a:p>
            <a:pPr marL="274320" indent="-18288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An </a:t>
            </a:r>
            <a:r>
              <a:rPr lang="en-US" sz="1600" u="sng" dirty="0"/>
              <a:t>optional</a:t>
            </a:r>
            <a:r>
              <a:rPr lang="en-US" sz="1600" dirty="0"/>
              <a:t> </a:t>
            </a:r>
            <a:r>
              <a:rPr lang="en-US" sz="1600" b="1" i="1" dirty="0"/>
              <a:t>host</a:t>
            </a:r>
            <a:r>
              <a:rPr lang="en-US" sz="1600" dirty="0"/>
              <a:t>. If no </a:t>
            </a:r>
            <a:r>
              <a:rPr lang="en-US" sz="1600" b="1" i="1" dirty="0"/>
              <a:t>host</a:t>
            </a:r>
            <a:r>
              <a:rPr lang="en-US" sz="1600" dirty="0"/>
              <a:t> is specified, the rule applies to all inbound HTTP traffic through the IP address specified. </a:t>
            </a:r>
          </a:p>
          <a:p>
            <a:pPr marL="274320" indent="-18288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A list of </a:t>
            </a:r>
            <a:r>
              <a:rPr lang="en-US" sz="1600" b="1" i="1" dirty="0"/>
              <a:t>paths</a:t>
            </a:r>
            <a:r>
              <a:rPr lang="en-US" sz="1600" dirty="0"/>
              <a:t>.</a:t>
            </a:r>
          </a:p>
          <a:p>
            <a:pPr marL="274320" indent="-18288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A </a:t>
            </a:r>
            <a:r>
              <a:rPr lang="en-US" sz="1600" b="1" i="1" dirty="0"/>
              <a:t>backend</a:t>
            </a:r>
            <a:r>
              <a:rPr lang="en-US" sz="1600" dirty="0"/>
              <a:t> defines a </a:t>
            </a:r>
            <a:r>
              <a:rPr lang="en-US" sz="1600" b="1" i="1" dirty="0" err="1"/>
              <a:t>serviceName</a:t>
            </a:r>
            <a:r>
              <a:rPr lang="en-US" sz="1600" dirty="0"/>
              <a:t> and </a:t>
            </a:r>
            <a:r>
              <a:rPr lang="en-US" sz="1600" b="1" i="1" dirty="0" err="1"/>
              <a:t>servicePort</a:t>
            </a:r>
            <a:r>
              <a:rPr lang="en-US" sz="1600" b="1" i="1" dirty="0"/>
              <a:t> </a:t>
            </a:r>
            <a:r>
              <a:rPr lang="en-US" sz="1600" dirty="0"/>
              <a:t>for each path. It is a combination of </a:t>
            </a:r>
            <a:r>
              <a:rPr lang="en-US" sz="1600" b="1" i="1" dirty="0"/>
              <a:t>Service</a:t>
            </a:r>
            <a:r>
              <a:rPr lang="en-US" sz="1600" dirty="0"/>
              <a:t> and </a:t>
            </a:r>
            <a:r>
              <a:rPr lang="en-US" sz="1600" b="1" i="1" dirty="0"/>
              <a:t>port</a:t>
            </a:r>
            <a:r>
              <a:rPr lang="en-US" sz="1600" dirty="0"/>
              <a:t> names.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7FCF42-8205-4F7B-A331-A1FB15F95F39}"/>
              </a:ext>
            </a:extLst>
          </p:cNvPr>
          <p:cNvCxnSpPr>
            <a:cxnSpLocks/>
          </p:cNvCxnSpPr>
          <p:nvPr/>
        </p:nvCxnSpPr>
        <p:spPr>
          <a:xfrm>
            <a:off x="2924175" y="3853687"/>
            <a:ext cx="1174149" cy="289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2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2346-EA1B-4D5D-B891-50F033AF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4665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Details on Ingress / Step-by-Step?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https://www.udemy.com/course/azure-kubernetes-service-with-azure-devops-and-terraform/learn/lecture/21994362#overview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4ECC-3726-436D-A50C-FCD3A4A0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 need the Ingress Controller AND the Ingress Resource(Service).</a:t>
            </a:r>
          </a:p>
          <a:p>
            <a:r>
              <a:rPr lang="en-US" dirty="0">
                <a:solidFill>
                  <a:schemeClr val="tx1"/>
                </a:solidFill>
              </a:rPr>
              <a:t>Ingress Controller and an app that configures the load balancer according to the YAML. It is deployed as a container in a pod.</a:t>
            </a:r>
          </a:p>
          <a:p>
            <a:r>
              <a:rPr lang="en-US" dirty="0">
                <a:solidFill>
                  <a:schemeClr val="tx1"/>
                </a:solidFill>
              </a:rPr>
              <a:t>Ingress </a:t>
            </a:r>
            <a:r>
              <a:rPr lang="en-US" dirty="0" err="1">
                <a:solidFill>
                  <a:schemeClr val="tx1"/>
                </a:solidFill>
              </a:rPr>
              <a:t>Resourcehere</a:t>
            </a:r>
            <a:r>
              <a:rPr lang="en-US" dirty="0">
                <a:solidFill>
                  <a:schemeClr val="tx1"/>
                </a:solidFill>
              </a:rPr>
              <a:t> you define the routing rules for how to get to the </a:t>
            </a:r>
            <a:r>
              <a:rPr lang="en-US" dirty="0" err="1">
                <a:solidFill>
                  <a:schemeClr val="tx1"/>
                </a:solidFill>
              </a:rPr>
              <a:t>klusterIP</a:t>
            </a:r>
            <a:r>
              <a:rPr lang="en-US" dirty="0">
                <a:solidFill>
                  <a:schemeClr val="tx1"/>
                </a:solidFill>
              </a:rPr>
              <a:t> resources (the Microservices)</a:t>
            </a:r>
          </a:p>
        </p:txBody>
      </p:sp>
    </p:spTree>
    <p:extLst>
      <p:ext uri="{BB962C8B-B14F-4D97-AF65-F5344CB8AC3E}">
        <p14:creationId xmlns:p14="http://schemas.microsoft.com/office/powerpoint/2010/main" val="47882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74B7-E557-4138-8E74-00AC81D6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86603"/>
            <a:ext cx="9974580" cy="14507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MiniKube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https://kubernetes.io/docs/setup/learning-environment/minikube/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https://kubernetes.io/docs/tasks/tools/install-minikube/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https://kubernetes.io/docs/tasks/tools/#minikube</a:t>
            </a:r>
            <a:endParaRPr lang="en-US" dirty="0"/>
          </a:p>
        </p:txBody>
      </p:sp>
      <p:pic>
        <p:nvPicPr>
          <p:cNvPr id="13314" name="Picture 2" descr="Blog @ Codonomics: LoadBalancer support with Minikube for Kubernetes">
            <a:extLst>
              <a:ext uri="{FF2B5EF4-FFF2-40B4-BE49-F238E27FC236}">
                <a16:creationId xmlns:a16="http://schemas.microsoft.com/office/drawing/2014/main" id="{7654CB40-5028-4E6B-81E2-7F23EEAC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9" y="3103995"/>
            <a:ext cx="5461146" cy="303522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B29AC-9FA1-4AFD-B277-EDD013822730}"/>
              </a:ext>
            </a:extLst>
          </p:cNvPr>
          <p:cNvSpPr txBox="1"/>
          <p:nvPr/>
        </p:nvSpPr>
        <p:spPr>
          <a:xfrm>
            <a:off x="1362075" y="3103995"/>
            <a:ext cx="4257674" cy="3181467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i="1" dirty="0" err="1"/>
              <a:t>Minikube</a:t>
            </a:r>
            <a:r>
              <a:rPr lang="en-US" sz="2400" b="1" i="1" dirty="0"/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is a tool that lets you run Kubernetes </a:t>
            </a:r>
            <a:r>
              <a:rPr lang="en-US" u="sng" dirty="0"/>
              <a:t>locally</a:t>
            </a:r>
            <a:r>
              <a:rPr lang="en-US" dirty="0"/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runs a </a:t>
            </a:r>
            <a:r>
              <a:rPr lang="en-US" u="sng" dirty="0"/>
              <a:t>N-node</a:t>
            </a:r>
            <a:r>
              <a:rPr lang="en-US" dirty="0"/>
              <a:t> </a:t>
            </a:r>
            <a:r>
              <a:rPr lang="en-US" b="1" i="1" dirty="0"/>
              <a:t>Kubernetes cluster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runs on your personal machine (Windows, macOS, Linux PC).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is great for trying out Kubernetes, or for daily development work.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1B551-19EA-4F8B-9E7F-2ADC366537E9}"/>
              </a:ext>
            </a:extLst>
          </p:cNvPr>
          <p:cNvSpPr txBox="1"/>
          <p:nvPr/>
        </p:nvSpPr>
        <p:spPr>
          <a:xfrm>
            <a:off x="1219200" y="1959012"/>
            <a:ext cx="9758363" cy="1144983"/>
          </a:xfrm>
          <a:prstGeom prst="rect">
            <a:avLst/>
          </a:prstGeom>
          <a:noFill/>
        </p:spPr>
        <p:txBody>
          <a:bodyPr wrap="square" anchor="ctr"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The </a:t>
            </a:r>
            <a:r>
              <a:rPr lang="en-US" sz="2800" b="1" i="1" dirty="0" err="1"/>
              <a:t>Minikube</a:t>
            </a:r>
            <a:r>
              <a:rPr lang="en-US" sz="2800" dirty="0"/>
              <a:t> </a:t>
            </a:r>
            <a:r>
              <a:rPr lang="en-US" sz="2800" b="1" i="1" dirty="0"/>
              <a:t>CLI</a:t>
            </a:r>
            <a:r>
              <a:rPr lang="en-US" sz="2800" dirty="0"/>
              <a:t> provides basic bootstrapping operations for working with your cluster, including </a:t>
            </a:r>
            <a:r>
              <a:rPr lang="en-US" sz="2800" b="1" i="1" dirty="0"/>
              <a:t>start</a:t>
            </a:r>
            <a:r>
              <a:rPr lang="en-US" sz="2800" dirty="0"/>
              <a:t>, </a:t>
            </a:r>
            <a:r>
              <a:rPr lang="en-US" sz="2800" b="1" i="1" dirty="0"/>
              <a:t>stop</a:t>
            </a:r>
            <a:r>
              <a:rPr lang="en-US" sz="2800" dirty="0"/>
              <a:t>, </a:t>
            </a:r>
            <a:r>
              <a:rPr lang="en-US" sz="2800" b="1" i="1" dirty="0"/>
              <a:t>status</a:t>
            </a:r>
            <a:r>
              <a:rPr lang="en-US" sz="2800" dirty="0"/>
              <a:t>, and </a:t>
            </a:r>
            <a:r>
              <a:rPr lang="en-US" sz="2800" b="1" i="1" dirty="0"/>
              <a:t>delete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00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521B-8699-4AEE-A453-E854E2AA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7" y="353285"/>
            <a:ext cx="9993631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Hello-Node Tutorial Step-By-Step(1/2)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https://kubernetes.io/docs/tutorials/hello-minikube/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D65F-2906-416B-A96A-8B72093B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897811"/>
            <a:ext cx="9282112" cy="4502989"/>
          </a:xfrm>
        </p:spPr>
        <p:txBody>
          <a:bodyPr anchor="ctr">
            <a:normAutofit/>
          </a:bodyPr>
          <a:lstStyle/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Create a Deployment that manages a Pod which will run a container based on the provided Docker Image with: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kubectl create deployment hello-node –image=k8s.gcr.io/echoserver:1.4</a:t>
            </a:r>
            <a:endParaRPr lang="en-US" sz="1800" dirty="0"/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See the deployment with: 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kubectl get deployments</a:t>
            </a:r>
            <a:r>
              <a:rPr lang="en-US" sz="1800" dirty="0"/>
              <a:t>.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See the Pod with: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kubectl get pods</a:t>
            </a:r>
            <a:r>
              <a:rPr lang="en-US" sz="1800" dirty="0"/>
              <a:t>.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See cluster events with a: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kubectl get events</a:t>
            </a:r>
            <a:r>
              <a:rPr lang="en-US" sz="1800" dirty="0"/>
              <a:t>.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See the kubectl configuration with: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kubectl config view</a:t>
            </a:r>
            <a:r>
              <a:rPr lang="en-US" sz="1800" dirty="0"/>
              <a:t>.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Expose the </a:t>
            </a:r>
            <a:r>
              <a:rPr lang="en-US" sz="2000" b="1" i="1" dirty="0">
                <a:solidFill>
                  <a:schemeClr val="tx1"/>
                </a:solidFill>
              </a:rPr>
              <a:t>Pod</a:t>
            </a:r>
            <a:r>
              <a:rPr lang="en-US" sz="2000" dirty="0">
                <a:solidFill>
                  <a:schemeClr val="tx1"/>
                </a:solidFill>
              </a:rPr>
              <a:t> as a Kubernetes </a:t>
            </a:r>
            <a:r>
              <a:rPr lang="en-US" sz="2000" b="1" i="1" dirty="0">
                <a:solidFill>
                  <a:schemeClr val="tx1"/>
                </a:solidFill>
              </a:rPr>
              <a:t>Service</a:t>
            </a:r>
            <a:r>
              <a:rPr lang="en-US" sz="2000" dirty="0">
                <a:solidFill>
                  <a:schemeClr val="tx1"/>
                </a:solidFill>
              </a:rPr>
              <a:t> to make it visible from outside the </a:t>
            </a:r>
            <a:r>
              <a:rPr lang="en-US" sz="2000" b="1" i="1" dirty="0">
                <a:solidFill>
                  <a:schemeClr val="tx1"/>
                </a:solidFill>
              </a:rPr>
              <a:t>Cluster</a:t>
            </a:r>
            <a:r>
              <a:rPr lang="en-US" sz="2000" dirty="0">
                <a:solidFill>
                  <a:schemeClr val="tx1"/>
                </a:solidFill>
              </a:rPr>
              <a:t> with </a:t>
            </a:r>
            <a:r>
              <a:rPr lang="en-US" sz="2000" dirty="0">
                <a:solidFill>
                  <a:srgbClr val="FF0000"/>
                </a:solidFill>
              </a:rPr>
              <a:t>type=</a:t>
            </a:r>
            <a:r>
              <a:rPr lang="en-US" sz="2000" dirty="0" err="1">
                <a:solidFill>
                  <a:srgbClr val="FF0000"/>
                </a:solidFill>
              </a:rPr>
              <a:t>LoadBalancer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as the expose keyword.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kubectl expose deployment hello-node --type=</a:t>
            </a:r>
            <a:r>
              <a:rPr lang="en-US" sz="1800" dirty="0" err="1">
                <a:solidFill>
                  <a:srgbClr val="FF0000"/>
                </a:solidFill>
              </a:rPr>
              <a:t>LoadBalancer</a:t>
            </a:r>
            <a:r>
              <a:rPr lang="en-US" sz="1800" dirty="0">
                <a:solidFill>
                  <a:srgbClr val="FF0000"/>
                </a:solidFill>
              </a:rPr>
              <a:t> --port=8080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D65F-2906-416B-A96A-8B72093B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897811"/>
            <a:ext cx="9496742" cy="4502989"/>
          </a:xfrm>
          <a:ln w="25400">
            <a:noFill/>
          </a:ln>
        </p:spPr>
        <p:txBody>
          <a:bodyPr anchor="ctr">
            <a:normAutofit fontScale="92500" lnSpcReduction="10000"/>
          </a:bodyPr>
          <a:lstStyle/>
          <a:p>
            <a:pPr lvl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View the service you just created with: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kubectl get services</a:t>
            </a:r>
            <a:r>
              <a:rPr lang="en-US" sz="2200" dirty="0"/>
              <a:t>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External cloud providers get an external IP to access the service.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Select + </a:t>
            </a: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 Select Port to View on Host 1  Enter the 5 digit port # after the </a:t>
            </a:r>
            <a:r>
              <a:rPr 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Take a look at available Add-Ons with: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0000"/>
                </a:solidFill>
                <a:sym typeface="Wingdings" panose="05000000000000000000" pitchFamily="2" charset="2"/>
              </a:rPr>
              <a:t>minikube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 addons list</a:t>
            </a:r>
            <a:r>
              <a:rPr lang="en-US" sz="2200" dirty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Enable the metrics-server add-on with: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0000"/>
                </a:solidFill>
              </a:rPr>
              <a:t>minikube</a:t>
            </a:r>
            <a:r>
              <a:rPr lang="en-US" sz="2200" dirty="0">
                <a:solidFill>
                  <a:srgbClr val="FF0000"/>
                </a:solidFill>
              </a:rPr>
              <a:t> addons enable metrics-server.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View the Pod with the service you just created with: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kubectl get pod, svc –n </a:t>
            </a:r>
            <a:r>
              <a:rPr lang="en-US" sz="2200" dirty="0" err="1">
                <a:solidFill>
                  <a:srgbClr val="FF0000"/>
                </a:solidFill>
              </a:rPr>
              <a:t>kube</a:t>
            </a:r>
            <a:r>
              <a:rPr lang="en-US" sz="2200" dirty="0">
                <a:solidFill>
                  <a:srgbClr val="FF0000"/>
                </a:solidFill>
              </a:rPr>
              <a:t>-system</a:t>
            </a:r>
            <a:r>
              <a:rPr lang="en-US" sz="22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D75635-C06B-4BB3-9FF0-159A5C96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7" y="353285"/>
            <a:ext cx="9993631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Hello-Node Tutorial Step-By-Step(2/2)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https://kubernetes.io/docs/tutorials/hello-minikube/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664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521B-8699-4AEE-A453-E854E2AA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7667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Hello-Node Tutorial Step-By-Step(3/3)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https://kubernetes.io/docs/tutorials/hello-minikube/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5418-25B3-43AB-B470-E57B8A956AFB}"/>
              </a:ext>
            </a:extLst>
          </p:cNvPr>
          <p:cNvSpPr txBox="1">
            <a:spLocks/>
          </p:cNvSpPr>
          <p:nvPr/>
        </p:nvSpPr>
        <p:spPr>
          <a:xfrm>
            <a:off x="1066800" y="1897810"/>
            <a:ext cx="8237545" cy="4502989"/>
          </a:xfrm>
          <a:prstGeom prst="rect">
            <a:avLst/>
          </a:prstGeom>
          <a:ln w="25400">
            <a:noFill/>
          </a:ln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Disable the metrics-server with: 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minikube</a:t>
            </a:r>
            <a:r>
              <a:rPr lang="en-US" sz="2000" dirty="0">
                <a:solidFill>
                  <a:srgbClr val="FF0000"/>
                </a:solidFill>
              </a:rPr>
              <a:t> addons disable metrics-server</a:t>
            </a:r>
            <a:r>
              <a:rPr lang="en-US" sz="2000" dirty="0"/>
              <a:t>.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Delete the service with: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kubectl delete service hello-node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Delete the deployment with: 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kubectl delete deployment hello-node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Stop </a:t>
            </a:r>
            <a:r>
              <a:rPr lang="en-US" sz="2400" dirty="0" err="1">
                <a:solidFill>
                  <a:schemeClr val="tx1"/>
                </a:solidFill>
              </a:rPr>
              <a:t>Minikube</a:t>
            </a:r>
            <a:r>
              <a:rPr lang="en-US" sz="2400" dirty="0">
                <a:solidFill>
                  <a:schemeClr val="tx1"/>
                </a:solidFill>
              </a:rPr>
              <a:t> with: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minikube</a:t>
            </a:r>
            <a:r>
              <a:rPr lang="en-US" sz="2000" dirty="0">
                <a:solidFill>
                  <a:srgbClr val="FF0000"/>
                </a:solidFill>
              </a:rPr>
              <a:t> stop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Delete the </a:t>
            </a:r>
            <a:r>
              <a:rPr lang="en-US" sz="2400" dirty="0" err="1">
                <a:solidFill>
                  <a:schemeClr val="tx1"/>
                </a:solidFill>
              </a:rPr>
              <a:t>Minikube</a:t>
            </a:r>
            <a:r>
              <a:rPr lang="en-US" sz="2400" dirty="0">
                <a:solidFill>
                  <a:schemeClr val="tx1"/>
                </a:solidFill>
              </a:rPr>
              <a:t> VM with: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minikube</a:t>
            </a:r>
            <a:r>
              <a:rPr lang="en-US" sz="2000" dirty="0">
                <a:solidFill>
                  <a:srgbClr val="FF0000"/>
                </a:solidFill>
              </a:rPr>
              <a:t> delete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492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C4EA-8D68-4A2B-AA51-32FD254F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More Tutorials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https://kubernetes.io/docs/tutorials/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15A2-ED89-4BDD-B719-A3037CC5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241"/>
            <a:ext cx="10599420" cy="3834845"/>
          </a:xfrm>
        </p:spPr>
        <p:txBody>
          <a:bodyPr anchor="ctr">
            <a:normAutofit/>
          </a:bodyPr>
          <a:lstStyle/>
          <a:p>
            <a:pPr lvl="1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https://docs.microsoft.com/en-us/azure/aks/tutorial-kubernetes-prepare-app</a:t>
            </a:r>
            <a:endParaRPr lang="en-US" sz="2000" dirty="0"/>
          </a:p>
          <a:p>
            <a:pPr lvl="1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https://kubernetes.io/docs/tutorials/stateful-application/mysql-wordpress-persistent-volume/</a:t>
            </a:r>
            <a:endParaRPr lang="en-US" sz="2000" dirty="0"/>
          </a:p>
          <a:p>
            <a:pPr lvl="1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https://www.digitalocean.com/community/curriculums/kubernetes-for-full-stack-developers</a:t>
            </a:r>
            <a:endParaRPr lang="en-US" sz="2000" dirty="0"/>
          </a:p>
          <a:p>
            <a:pPr lvl="1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https://cloud.google.com/kubernetes-engine/kubernetes-comic/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212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158E-B3E9-44F6-9308-02F3C31D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Assignment 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https://kubernetes.io/docs/tutorials/kubernetes-basics/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B203-B7B0-428C-B2FC-3BFB4806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920"/>
            <a:ext cx="10058400" cy="4536439"/>
          </a:xfrm>
        </p:spPr>
        <p:txBody>
          <a:bodyPr anchor="ctr">
            <a:normAutofit fontScale="92500" lnSpcReduction="10000"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8 quiz questions along with four plausible answers each.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These 8 questions will coincide with the 6 chapters of the above tutorial and the 2 lecture pdf’s.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That means one question will be from each chapter and 1 from each pdf.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Turn these questions in to your original (first) Batch GitHub repo in a file found at the root of your repo titled ‘</a:t>
            </a:r>
            <a:r>
              <a:rPr lang="en-US" sz="2400" dirty="0">
                <a:solidFill>
                  <a:srgbClr val="FF0000"/>
                </a:solidFill>
              </a:rPr>
              <a:t>KubernetesQuiz_FnameLname.txt</a:t>
            </a:r>
            <a:r>
              <a:rPr lang="en-US" sz="2400" dirty="0">
                <a:solidFill>
                  <a:schemeClr val="tx1"/>
                </a:solidFill>
              </a:rPr>
              <a:t>’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These questions will be included in a quiz that you will be given tomorrow and will serve as a primer for the next QC.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Make sure to include a full range of questions from definitions of elements of Kubernetes structural questions to process to data flow to specific commands in the CTL, etc.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Also include a link to the docs page where the answer to your question is found.</a:t>
            </a:r>
          </a:p>
        </p:txBody>
      </p:sp>
    </p:spTree>
    <p:extLst>
      <p:ext uri="{BB962C8B-B14F-4D97-AF65-F5344CB8AC3E}">
        <p14:creationId xmlns:p14="http://schemas.microsoft.com/office/powerpoint/2010/main" val="56106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F5C0-DEF6-4089-A4E2-8A036461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24" y="1909868"/>
            <a:ext cx="9355455" cy="450522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Questions format example.</a:t>
            </a:r>
          </a:p>
          <a:p>
            <a:r>
              <a:rPr lang="en-US" dirty="0">
                <a:solidFill>
                  <a:schemeClr val="tx1"/>
                </a:solidFill>
              </a:rPr>
              <a:t>2. This is a DB that stores info about all nodes and clusters in </a:t>
            </a:r>
            <a:r>
              <a:rPr lang="en-US" dirty="0" err="1">
                <a:solidFill>
                  <a:schemeClr val="tx1"/>
                </a:solidFill>
              </a:rPr>
              <a:t>Key:Value</a:t>
            </a:r>
            <a:r>
              <a:rPr lang="en-US" dirty="0">
                <a:solidFill>
                  <a:schemeClr val="tx1"/>
                </a:solidFill>
              </a:rPr>
              <a:t> pairs.</a:t>
            </a:r>
          </a:p>
          <a:p>
            <a:r>
              <a:rPr lang="en-US" dirty="0">
                <a:solidFill>
                  <a:schemeClr val="tx1"/>
                </a:solidFill>
              </a:rPr>
              <a:t>https://kubernetes.io/docs/concepts/overview/components/#etcd</a:t>
            </a:r>
          </a:p>
          <a:p>
            <a:r>
              <a:rPr lang="en-US" dirty="0">
                <a:solidFill>
                  <a:schemeClr val="tx1"/>
                </a:solidFill>
              </a:rPr>
              <a:t>a.  ETCD Cluster  (correct)</a:t>
            </a:r>
          </a:p>
          <a:p>
            <a:r>
              <a:rPr lang="en-US" dirty="0">
                <a:solidFill>
                  <a:schemeClr val="tx1"/>
                </a:solidFill>
              </a:rPr>
              <a:t>b.  Worker nodes</a:t>
            </a:r>
          </a:p>
          <a:p>
            <a:r>
              <a:rPr lang="en-US" dirty="0">
                <a:solidFill>
                  <a:schemeClr val="tx1"/>
                </a:solidFill>
              </a:rPr>
              <a:t>c.  </a:t>
            </a:r>
            <a:r>
              <a:rPr lang="en-US" dirty="0" err="1">
                <a:solidFill>
                  <a:schemeClr val="tx1"/>
                </a:solidFill>
              </a:rPr>
              <a:t>Kube-ApiServer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d.  </a:t>
            </a:r>
            <a:r>
              <a:rPr lang="en-US" dirty="0" err="1">
                <a:solidFill>
                  <a:schemeClr val="tx1"/>
                </a:solidFill>
              </a:rPr>
              <a:t>Kuberlet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1F96ED-FFC9-415B-898C-3939475A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Assignment (2/2)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https://kubernetes.io/docs/tutorials/kubernetes-basics/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6722" y="0"/>
            <a:ext cx="7237980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5400" b="0" i="1" dirty="0">
                <a:solidFill>
                  <a:schemeClr val="bg1"/>
                </a:solidFill>
                <a:effectLst/>
              </a:rPr>
              <a:t>The kubectl CLI tool allows for control of Kubernetes clusters.</a:t>
            </a:r>
            <a:endParaRPr lang="en-US" sz="344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3000"/>
            <a:ext cx="1219354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https://kubernetes.io/docs/reference/kubectl/overview/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1F2D-3ADA-4EA6-B33C-31333B71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Kubernetes Service (AKS)</a:t>
            </a:r>
            <a:br>
              <a:rPr lang="en-US" dirty="0"/>
            </a:br>
            <a:r>
              <a:rPr lang="en-US" sz="1400" dirty="0">
                <a:hlinkClick r:id="rId2"/>
              </a:rPr>
              <a:t>https://kubernetes.io/docs/setup/production-environment/turnkey/azure/#azure-kubernetes-service-aks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https://github.com/Azure/aks-engine/blob/master/docs/tutorials/README.md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https://docs.microsoft.com/en-us/azure/aks/intro-kubernetes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D4F0-F967-4349-B1B0-002CB356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6691"/>
            <a:ext cx="5842008" cy="4494107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Azure Kubernetes Service (AKS) offers simple deployments for Kubernetes clusters.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AKS makes it simple to deploy a managed Kubernetes cluster in Azure.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AKS handles much of the complexity and operational overhead of managing Kubernetes.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Azure handles critical tasks like health monitoring.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Kubernetes masters are managed by Azure. You only manage and maintain the agent nodes.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AKS lets you integrate with Azure Active Directory and use Kubernetes role-based access controls.</a:t>
            </a:r>
          </a:p>
        </p:txBody>
      </p:sp>
      <p:pic>
        <p:nvPicPr>
          <p:cNvPr id="14338" name="Picture 2" descr="Azure Kubernetes Service (AKS) - CNCF Cloud Native Interactive ...">
            <a:extLst>
              <a:ext uri="{FF2B5EF4-FFF2-40B4-BE49-F238E27FC236}">
                <a16:creationId xmlns:a16="http://schemas.microsoft.com/office/drawing/2014/main" id="{0428EB84-D206-4F12-ABAD-38928F52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50" y="2676141"/>
            <a:ext cx="3977172" cy="295520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9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09F-D7B4-4555-A9E8-62E7E532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Kubectl</a:t>
            </a:r>
            <a:r>
              <a:rPr lang="en-US" dirty="0">
                <a:solidFill>
                  <a:schemeClr val="tx1"/>
                </a:solidFill>
              </a:rPr>
              <a:t> (“Cube CTL”)</a:t>
            </a:r>
            <a:br>
              <a:rPr lang="en-US" dirty="0"/>
            </a:br>
            <a:r>
              <a:rPr lang="en-US" sz="1400" dirty="0">
                <a:hlinkClick r:id="rId2"/>
              </a:rPr>
              <a:t>https://kubernetes.io/docs/reference/kubectl/overview/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A80E-7D20-4782-93B1-CDE8DC51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0493"/>
            <a:ext cx="5293995" cy="450764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Kubectl</a:t>
            </a:r>
            <a:r>
              <a:rPr lang="en-US" sz="2400" dirty="0">
                <a:solidFill>
                  <a:schemeClr val="tx1"/>
                </a:solidFill>
              </a:rPr>
              <a:t> is the command line tool used to control Kubernetes clusters. </a:t>
            </a:r>
            <a:r>
              <a:rPr lang="en-US" sz="2400" b="1" i="1" dirty="0">
                <a:solidFill>
                  <a:schemeClr val="tx1"/>
                </a:solidFill>
              </a:rPr>
              <a:t>Kubectl</a:t>
            </a:r>
            <a:r>
              <a:rPr lang="en-US" sz="2400" dirty="0">
                <a:solidFill>
                  <a:schemeClr val="tx1"/>
                </a:solidFill>
              </a:rPr>
              <a:t> looks for a file named </a:t>
            </a:r>
            <a:r>
              <a:rPr lang="en-US" sz="2400" b="1" i="1" dirty="0">
                <a:solidFill>
                  <a:schemeClr val="tx1"/>
                </a:solidFill>
              </a:rPr>
              <a:t>config </a:t>
            </a:r>
            <a:r>
              <a:rPr lang="en-US" sz="2400" dirty="0">
                <a:solidFill>
                  <a:schemeClr val="tx1"/>
                </a:solidFill>
              </a:rPr>
              <a:t>in the </a:t>
            </a:r>
            <a:r>
              <a:rPr lang="en-US" sz="2400" dirty="0">
                <a:solidFill>
                  <a:srgbClr val="FF0000"/>
                </a:solidFill>
              </a:rPr>
              <a:t>$HOME/.</a:t>
            </a:r>
            <a:r>
              <a:rPr lang="en-US" sz="2400" dirty="0" err="1">
                <a:solidFill>
                  <a:srgbClr val="FF0000"/>
                </a:solidFill>
              </a:rPr>
              <a:t>kube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directory. You can specify other </a:t>
            </a:r>
            <a:r>
              <a:rPr lang="en-US" sz="2400" b="1" i="1" dirty="0" err="1">
                <a:solidFill>
                  <a:schemeClr val="tx1"/>
                </a:solidFill>
              </a:rPr>
              <a:t>kubeconfig</a:t>
            </a:r>
            <a:r>
              <a:rPr lang="en-US" sz="2400" dirty="0">
                <a:solidFill>
                  <a:schemeClr val="tx1"/>
                </a:solidFill>
              </a:rPr>
              <a:t> files by setting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KUBECONFIG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environment variable or by setting the </a:t>
            </a:r>
            <a:r>
              <a:rPr lang="en-US" sz="2400" dirty="0">
                <a:solidFill>
                  <a:srgbClr val="FF0000"/>
                </a:solidFill>
              </a:rPr>
              <a:t>--</a:t>
            </a:r>
            <a:r>
              <a:rPr lang="en-US" sz="2400" dirty="0" err="1">
                <a:solidFill>
                  <a:srgbClr val="FF0000"/>
                </a:solidFill>
              </a:rPr>
              <a:t>kubeconfig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flag.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Kubectl</a:t>
            </a:r>
            <a:r>
              <a:rPr lang="en-US" sz="2400" dirty="0">
                <a:solidFill>
                  <a:schemeClr val="tx1"/>
                </a:solidFill>
              </a:rPr>
              <a:t> uses the </a:t>
            </a:r>
            <a:r>
              <a:rPr lang="en-US" sz="2400" b="1" i="1" dirty="0">
                <a:solidFill>
                  <a:schemeClr val="tx1"/>
                </a:solidFill>
              </a:rPr>
              <a:t>Kubernetes API </a:t>
            </a:r>
            <a:r>
              <a:rPr lang="en-US" sz="2400" dirty="0">
                <a:solidFill>
                  <a:schemeClr val="tx1"/>
                </a:solidFill>
              </a:rPr>
              <a:t>to interact with the cluster. The following syntax is used in command line to communicate through </a:t>
            </a:r>
            <a:r>
              <a:rPr lang="en-US" sz="2400" b="1" i="1" dirty="0">
                <a:solidFill>
                  <a:schemeClr val="tx1"/>
                </a:solidFill>
              </a:rPr>
              <a:t>kubectl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kubectl &lt;command&gt; &lt;TYPE&gt; &lt;NAME&gt; [flags]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D1A49-F3F1-4EF1-AFF9-3F19F0E7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604" y="2430531"/>
            <a:ext cx="4604116" cy="346756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0500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09F-D7B4-4555-A9E8-62E7E532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Kubectl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https://kubernetes.io/docs/tasks/kubectl/install/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https://kubernetes.io/docs/reference/kubectl/cheatsheet/</a:t>
            </a:r>
            <a:endParaRPr lang="en-US" sz="1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8A7C3C-10D8-4585-B3F7-915E5F77A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33497"/>
              </p:ext>
            </p:extLst>
          </p:nvPr>
        </p:nvGraphicFramePr>
        <p:xfrm>
          <a:off x="1794131" y="3288947"/>
          <a:ext cx="87687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972">
                  <a:extLst>
                    <a:ext uri="{9D8B030D-6E8A-4147-A177-3AD203B41FA5}">
                      <a16:colId xmlns:a16="http://schemas.microsoft.com/office/drawing/2014/main" val="634045681"/>
                    </a:ext>
                  </a:extLst>
                </a:gridCol>
                <a:gridCol w="6658728">
                  <a:extLst>
                    <a:ext uri="{9D8B030D-6E8A-4147-A177-3AD203B41FA5}">
                      <a16:colId xmlns:a16="http://schemas.microsoft.com/office/drawing/2014/main" val="40972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Command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7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Specifies the operation to perform on resources 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create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get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describe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delete</a:t>
                      </a:r>
                      <a:r>
                        <a:rPr lang="en-US" sz="2000" dirty="0"/>
                        <a:t>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Specifies the (case-insensitive) resource type.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13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Specifies the case-sensitive name of the resource. If the name is omitted, details for all resources are displayed.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2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--flags, -f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Specifies optional flags.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642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CCBC30-6DDA-46AE-A893-1038DC587540}"/>
              </a:ext>
            </a:extLst>
          </p:cNvPr>
          <p:cNvSpPr txBox="1"/>
          <p:nvPr/>
        </p:nvSpPr>
        <p:spPr>
          <a:xfrm>
            <a:off x="1097280" y="1895475"/>
            <a:ext cx="10058400" cy="1292897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400" b="1" i="1" dirty="0"/>
              <a:t>Kubectl</a:t>
            </a:r>
            <a:r>
              <a:rPr lang="en-US" sz="2400" dirty="0"/>
              <a:t> uses the </a:t>
            </a:r>
            <a:r>
              <a:rPr lang="en-US" sz="2400" b="1" i="1" dirty="0"/>
              <a:t>Kubernetes API </a:t>
            </a:r>
            <a:r>
              <a:rPr lang="en-US" sz="2400" dirty="0"/>
              <a:t>to interact with the cluster. The following syntax is used in command line to communicate through </a:t>
            </a:r>
            <a:r>
              <a:rPr lang="en-US" sz="2400" b="1" i="1" dirty="0"/>
              <a:t>kubectl</a:t>
            </a:r>
            <a:r>
              <a:rPr lang="en-US" sz="2400" dirty="0"/>
              <a:t>: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</a:rPr>
              <a:t>kubectl &lt;command&gt; &lt;TYPE&gt; &lt;NAME&gt; [flags]</a:t>
            </a:r>
          </a:p>
        </p:txBody>
      </p:sp>
    </p:spTree>
    <p:extLst>
      <p:ext uri="{BB962C8B-B14F-4D97-AF65-F5344CB8AC3E}">
        <p14:creationId xmlns:p14="http://schemas.microsoft.com/office/powerpoint/2010/main" val="408544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4ABC-E4D1-45DA-90EA-9967D233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Deployment (1/2)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https://kubernetes.io/docs/tutorials/hello-minikube/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77F6-181C-4332-8852-4A265CA5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6805"/>
            <a:ext cx="6621332" cy="450744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Deployment</a:t>
            </a:r>
            <a:r>
              <a:rPr lang="en-US" sz="2000" dirty="0">
                <a:solidFill>
                  <a:schemeClr val="tx1"/>
                </a:solidFill>
              </a:rPr>
              <a:t> is the recommended way to manage the creation and scaling of </a:t>
            </a:r>
            <a:r>
              <a:rPr lang="en-US" sz="2000" b="1" i="1" dirty="0">
                <a:solidFill>
                  <a:schemeClr val="tx1"/>
                </a:solidFill>
              </a:rPr>
              <a:t>Pods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Deployment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uses a </a:t>
            </a:r>
            <a:r>
              <a:rPr lang="en-US" sz="1800" b="1" i="1" dirty="0">
                <a:solidFill>
                  <a:schemeClr val="tx1"/>
                </a:solidFill>
              </a:rPr>
              <a:t>Deployment 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  <a:r>
              <a:rPr lang="en-US" sz="1800" dirty="0" err="1">
                <a:solidFill>
                  <a:srgbClr val="FF0000"/>
                </a:solidFill>
              </a:rPr>
              <a:t>yml</a:t>
            </a:r>
            <a:r>
              <a:rPr lang="en-US" sz="1800" dirty="0">
                <a:solidFill>
                  <a:schemeClr val="tx1"/>
                </a:solidFill>
              </a:rPr>
              <a:t> to change an unacceptable state to a desired state at a controlled rate.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manages </a:t>
            </a:r>
            <a:r>
              <a:rPr lang="en-US" sz="1800" b="1" i="1" dirty="0" err="1">
                <a:solidFill>
                  <a:schemeClr val="tx1"/>
                </a:solidFill>
              </a:rPr>
              <a:t>ReplicaSets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provides declarative updates to </a:t>
            </a:r>
            <a:r>
              <a:rPr lang="en-US" sz="1800" b="1" i="1" dirty="0">
                <a:solidFill>
                  <a:schemeClr val="tx1"/>
                </a:solidFill>
              </a:rPr>
              <a:t>Pods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checks on </a:t>
            </a:r>
            <a:r>
              <a:rPr lang="en-US" sz="1800" b="1" i="1" dirty="0">
                <a:solidFill>
                  <a:schemeClr val="tx1"/>
                </a:solidFill>
              </a:rPr>
              <a:t>pod</a:t>
            </a:r>
            <a:r>
              <a:rPr lang="en-US" sz="1800" dirty="0">
                <a:solidFill>
                  <a:schemeClr val="tx1"/>
                </a:solidFill>
              </a:rPr>
              <a:t> health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restarts terminated </a:t>
            </a:r>
            <a:r>
              <a:rPr lang="en-US" sz="1800" b="1" i="1" dirty="0">
                <a:solidFill>
                  <a:schemeClr val="tx1"/>
                </a:solidFill>
              </a:rPr>
              <a:t>pods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chemeClr val="tx1"/>
                </a:solidFill>
              </a:rPr>
              <a:t>Deployments</a:t>
            </a:r>
            <a:r>
              <a:rPr lang="en-US" sz="2000" dirty="0">
                <a:solidFill>
                  <a:schemeClr val="tx1"/>
                </a:solidFill>
              </a:rPr>
              <a:t> should be used instead of directly using </a:t>
            </a:r>
            <a:r>
              <a:rPr lang="en-US" sz="2000" b="1" i="1" dirty="0" err="1">
                <a:solidFill>
                  <a:schemeClr val="tx1"/>
                </a:solidFill>
              </a:rPr>
              <a:t>ReplicaSets</a:t>
            </a:r>
            <a:r>
              <a:rPr lang="en-US" sz="2000" dirty="0">
                <a:solidFill>
                  <a:schemeClr val="tx1"/>
                </a:solidFill>
              </a:rPr>
              <a:t> unless custom update orchestration is not required or updates themselves are not required.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48753-2E65-4352-9054-22279DEC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093" y="2110489"/>
            <a:ext cx="2578046" cy="410507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4460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4ABC-E4D1-45DA-90EA-9967D233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Deployment Example (2/2)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https://kubernetes.io/docs/tutorials/hello-minikube/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48753-2E65-4352-9054-22279DEC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7" y="2134915"/>
            <a:ext cx="2831577" cy="450877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C7DDB0-0567-49A6-90A6-0378BA1C7CE2}"/>
              </a:ext>
            </a:extLst>
          </p:cNvPr>
          <p:cNvSpPr/>
          <p:nvPr/>
        </p:nvSpPr>
        <p:spPr>
          <a:xfrm>
            <a:off x="8803341" y="2506761"/>
            <a:ext cx="2498070" cy="584775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1600" dirty="0"/>
              <a:t>Deployment named </a:t>
            </a:r>
            <a:r>
              <a:rPr lang="en-US" sz="1600" dirty="0" err="1">
                <a:solidFill>
                  <a:srgbClr val="FF0000"/>
                </a:solidFill>
              </a:rPr>
              <a:t>nginx</a:t>
            </a:r>
            <a:r>
              <a:rPr lang="en-US" sz="1600" dirty="0">
                <a:solidFill>
                  <a:srgbClr val="FF0000"/>
                </a:solidFill>
              </a:rPr>
              <a:t>-deployment</a:t>
            </a:r>
            <a:r>
              <a:rPr lang="en-US" sz="1600" dirty="0"/>
              <a:t> is created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BCA47-0629-4C80-903A-2AB93A2FEA79}"/>
              </a:ext>
            </a:extLst>
          </p:cNvPr>
          <p:cNvSpPr/>
          <p:nvPr/>
        </p:nvSpPr>
        <p:spPr>
          <a:xfrm>
            <a:off x="8803341" y="3235166"/>
            <a:ext cx="2498071" cy="83099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1600" dirty="0"/>
              <a:t>The Deployment will create three identical pods in the cluster.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37475-F0EA-4239-B526-504094889B6A}"/>
              </a:ext>
            </a:extLst>
          </p:cNvPr>
          <p:cNvSpPr/>
          <p:nvPr/>
        </p:nvSpPr>
        <p:spPr>
          <a:xfrm>
            <a:off x="8803340" y="4203582"/>
            <a:ext cx="2498072" cy="83099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1600" dirty="0"/>
              <a:t>Defines how the Deployment finds which Pods to manage later 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E560F-D1F2-4BEE-9B71-0D57172ACDF9}"/>
              </a:ext>
            </a:extLst>
          </p:cNvPr>
          <p:cNvSpPr/>
          <p:nvPr/>
        </p:nvSpPr>
        <p:spPr>
          <a:xfrm>
            <a:off x="8803340" y="5295109"/>
            <a:ext cx="2498071" cy="83099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1600" dirty="0"/>
              <a:t>Pods run one cluster, </a:t>
            </a:r>
            <a:r>
              <a:rPr lang="en-US" sz="1600" dirty="0">
                <a:solidFill>
                  <a:srgbClr val="FF0000"/>
                </a:solidFill>
              </a:rPr>
              <a:t>nginx</a:t>
            </a:r>
            <a:r>
              <a:rPr lang="en-US" sz="1600" dirty="0"/>
              <a:t>, on the nginx Docker Hub image, version 1.14.2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90437-1AC7-4F78-958E-AC151204556D}"/>
              </a:ext>
            </a:extLst>
          </p:cNvPr>
          <p:cNvSpPr/>
          <p:nvPr/>
        </p:nvSpPr>
        <p:spPr>
          <a:xfrm>
            <a:off x="528324" y="4466360"/>
            <a:ext cx="3788182" cy="892552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dirty="0"/>
              <a:t>Create one container and name it ‘</a:t>
            </a:r>
            <a:r>
              <a:rPr lang="en-US" dirty="0" err="1"/>
              <a:t>nginx</a:t>
            </a:r>
            <a:r>
              <a:rPr lang="en-US" dirty="0"/>
              <a:t>’ using the field, 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  <a:r>
              <a:rPr lang="en-US" sz="1600" dirty="0" err="1">
                <a:solidFill>
                  <a:srgbClr val="FF0000"/>
                </a:solidFill>
              </a:rPr>
              <a:t>spec.template.spec.containers</a:t>
            </a:r>
            <a:r>
              <a:rPr lang="en-US" sz="1600" dirty="0">
                <a:solidFill>
                  <a:srgbClr val="FF0000"/>
                </a:solidFill>
              </a:rPr>
              <a:t>[0].name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5ABBE50-5CE0-4907-A536-8E0E0AF08423}"/>
              </a:ext>
            </a:extLst>
          </p:cNvPr>
          <p:cNvSpPr/>
          <p:nvPr/>
        </p:nvSpPr>
        <p:spPr>
          <a:xfrm>
            <a:off x="4316505" y="3469887"/>
            <a:ext cx="1479865" cy="3101510"/>
          </a:xfrm>
          <a:prstGeom prst="leftBrace">
            <a:avLst>
              <a:gd name="adj1" fmla="val 8333"/>
              <a:gd name="adj2" fmla="val 44228"/>
            </a:avLst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A2BE3A-84A1-405F-B862-BDF4DC1B539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619999" y="2799149"/>
            <a:ext cx="1183342" cy="1059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196F6-1A07-48E3-BF04-BEC1074CCBA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562725" y="3650665"/>
            <a:ext cx="2240616" cy="1164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560E9C-7A1D-4E02-B17E-21B17F0033F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858000" y="4421975"/>
            <a:ext cx="1945340" cy="1971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CC29F2-827B-4672-817F-DEA8578E831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134225" y="5710608"/>
            <a:ext cx="1669115" cy="1663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9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3A17-3030-41F4-8E09-1BAF513E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70" y="286603"/>
            <a:ext cx="734249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ReplicaSet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https://kubernetes.io/docs/concepts/workloads/controllers/replicaset/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3C50-087D-48AC-9591-9B653356E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470" y="1882588"/>
            <a:ext cx="5488445" cy="454510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purpose of a </a:t>
            </a:r>
            <a:r>
              <a:rPr lang="en-US" sz="2000" b="1" i="1" dirty="0" err="1">
                <a:solidFill>
                  <a:schemeClr val="tx1"/>
                </a:solidFill>
              </a:rPr>
              <a:t>ReplicaSet</a:t>
            </a:r>
            <a:r>
              <a:rPr lang="en-US" sz="2000" dirty="0">
                <a:solidFill>
                  <a:schemeClr val="tx1"/>
                </a:solidFill>
              </a:rPr>
              <a:t> is to maintain a stable set of replica </a:t>
            </a:r>
            <a:r>
              <a:rPr lang="en-US" sz="2000" b="1" i="1" dirty="0">
                <a:solidFill>
                  <a:schemeClr val="tx1"/>
                </a:solidFill>
              </a:rPr>
              <a:t>Pods</a:t>
            </a:r>
            <a:r>
              <a:rPr lang="en-US" sz="2000" dirty="0">
                <a:solidFill>
                  <a:schemeClr val="tx1"/>
                </a:solidFill>
              </a:rPr>
              <a:t> running at a all times. It is often used to guarantee the availability of a specified number of identical </a:t>
            </a:r>
            <a:r>
              <a:rPr lang="en-US" sz="2000" b="1" i="1" dirty="0">
                <a:solidFill>
                  <a:schemeClr val="tx1"/>
                </a:solidFill>
              </a:rPr>
              <a:t>Pods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 </a:t>
            </a:r>
            <a:r>
              <a:rPr lang="en-US" sz="2000" b="1" i="1" dirty="0">
                <a:solidFill>
                  <a:schemeClr val="tx1"/>
                </a:solidFill>
              </a:rPr>
              <a:t>ReplicaSet</a:t>
            </a:r>
            <a:r>
              <a:rPr lang="en-US" sz="2000" dirty="0">
                <a:solidFill>
                  <a:schemeClr val="tx1"/>
                </a:solidFill>
              </a:rPr>
              <a:t> will dynamically drive the </a:t>
            </a:r>
            <a:r>
              <a:rPr lang="en-US" sz="2000" b="1" i="1" dirty="0">
                <a:solidFill>
                  <a:schemeClr val="tx1"/>
                </a:solidFill>
              </a:rPr>
              <a:t>cluster</a:t>
            </a:r>
            <a:r>
              <a:rPr lang="en-US" sz="2000" dirty="0">
                <a:solidFill>
                  <a:schemeClr val="tx1"/>
                </a:solidFill>
              </a:rPr>
              <a:t> back to the predetermined desired state via creation of new </a:t>
            </a:r>
            <a:r>
              <a:rPr lang="en-US" sz="2000" b="1" i="1" dirty="0">
                <a:solidFill>
                  <a:schemeClr val="tx1"/>
                </a:solidFill>
              </a:rPr>
              <a:t>Pods</a:t>
            </a:r>
            <a:r>
              <a:rPr lang="en-US" sz="2000" dirty="0">
                <a:solidFill>
                  <a:schemeClr val="tx1"/>
                </a:solidFill>
              </a:rPr>
              <a:t> to keep an application running. 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dirty="0">
                <a:solidFill>
                  <a:srgbClr val="FF0000"/>
                </a:solidFill>
              </a:rPr>
              <a:t>kubectl apply -f &lt;URL&gt;</a:t>
            </a:r>
            <a:r>
              <a:rPr lang="en-US" sz="2000" dirty="0">
                <a:solidFill>
                  <a:schemeClr val="tx1"/>
                </a:solidFill>
              </a:rPr>
              <a:t> to apply a template.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Pods</a:t>
            </a:r>
            <a:r>
              <a:rPr lang="en-US" sz="2000" dirty="0">
                <a:solidFill>
                  <a:schemeClr val="tx1"/>
                </a:solidFill>
              </a:rPr>
              <a:t> can also be added without a template.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12174-F6C4-4123-9F5C-11DA2138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188" y="2546253"/>
            <a:ext cx="4271047" cy="376143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5399B9-F864-4101-A081-2EEC1A23E9A0}"/>
              </a:ext>
            </a:extLst>
          </p:cNvPr>
          <p:cNvSpPr/>
          <p:nvPr/>
        </p:nvSpPr>
        <p:spPr>
          <a:xfrm>
            <a:off x="6665119" y="2189985"/>
            <a:ext cx="4300545" cy="338554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Roboto"/>
              </a:rPr>
              <a:t>A ReplicaSet is defined with fields, including: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1D2B7-83D7-4570-B47D-EBB9B12B21A3}"/>
              </a:ext>
            </a:extLst>
          </p:cNvPr>
          <p:cNvSpPr/>
          <p:nvPr/>
        </p:nvSpPr>
        <p:spPr>
          <a:xfrm>
            <a:off x="6777318" y="4865417"/>
            <a:ext cx="4082644" cy="1356481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14AC16-729B-4726-8C48-3E869B1A6DC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800976" y="3575955"/>
            <a:ext cx="1983216" cy="6463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C3962-6B08-45E0-813E-E4B2F09E548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8377518" y="4431732"/>
            <a:ext cx="1406672" cy="1591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8F27C7-6121-446A-A5D7-A98DB3971167}"/>
              </a:ext>
            </a:extLst>
          </p:cNvPr>
          <p:cNvSpPr/>
          <p:nvPr/>
        </p:nvSpPr>
        <p:spPr>
          <a:xfrm>
            <a:off x="6777318" y="4315837"/>
            <a:ext cx="1600200" cy="549991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07596-B246-4AF3-AAC0-B6F85078FC9C}"/>
              </a:ext>
            </a:extLst>
          </p:cNvPr>
          <p:cNvSpPr/>
          <p:nvPr/>
        </p:nvSpPr>
        <p:spPr>
          <a:xfrm>
            <a:off x="9086850" y="5131069"/>
            <a:ext cx="1773112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Roboto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Roboto"/>
              </a:rPr>
              <a:t> specifies the data of the new </a:t>
            </a:r>
            <a:r>
              <a:rPr lang="en-US" sz="1200" b="1" i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1200" dirty="0">
                <a:solidFill>
                  <a:srgbClr val="000000"/>
                </a:solidFill>
                <a:latin typeface="Roboto"/>
              </a:rPr>
              <a:t> that should be created.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24932-EE05-4244-BDE9-2ED5B80A2AF7}"/>
              </a:ext>
            </a:extLst>
          </p:cNvPr>
          <p:cNvSpPr/>
          <p:nvPr/>
        </p:nvSpPr>
        <p:spPr>
          <a:xfrm>
            <a:off x="9784191" y="4181873"/>
            <a:ext cx="1560084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Roboto"/>
              </a:rPr>
              <a:t>selector</a:t>
            </a:r>
            <a:r>
              <a:rPr lang="en-US" sz="1200" dirty="0">
                <a:solidFill>
                  <a:srgbClr val="000000"/>
                </a:solidFill>
                <a:latin typeface="Roboto"/>
              </a:rPr>
              <a:t> specifies how to identify </a:t>
            </a:r>
            <a:r>
              <a:rPr lang="en-US" sz="1200" b="1" i="1" dirty="0">
                <a:solidFill>
                  <a:srgbClr val="000000"/>
                </a:solidFill>
                <a:latin typeface="Roboto"/>
              </a:rPr>
              <a:t>Pods </a:t>
            </a:r>
            <a:r>
              <a:rPr lang="en-US" sz="1200" dirty="0">
                <a:solidFill>
                  <a:srgbClr val="000000"/>
                </a:solidFill>
                <a:latin typeface="Roboto"/>
              </a:rPr>
              <a:t>it can acquire.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E3C45-4773-41BB-AE50-A49835D0361C}"/>
              </a:ext>
            </a:extLst>
          </p:cNvPr>
          <p:cNvSpPr/>
          <p:nvPr/>
        </p:nvSpPr>
        <p:spPr>
          <a:xfrm>
            <a:off x="9784192" y="3160456"/>
            <a:ext cx="1560083" cy="8309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Roboto"/>
              </a:rPr>
              <a:t>replicas</a:t>
            </a:r>
            <a:r>
              <a:rPr lang="en-US" sz="1200" dirty="0">
                <a:solidFill>
                  <a:srgbClr val="000000"/>
                </a:solidFill>
                <a:latin typeface="Roboto"/>
              </a:rPr>
              <a:t> indicate how many </a:t>
            </a:r>
            <a:r>
              <a:rPr lang="en-US" sz="1200" b="1" i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1200" dirty="0">
                <a:solidFill>
                  <a:srgbClr val="000000"/>
                </a:solidFill>
                <a:latin typeface="Roboto"/>
              </a:rPr>
              <a:t> should be maintained.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074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798B-B526-45B8-9E59-784D5B53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286603"/>
            <a:ext cx="10046017" cy="14507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AutoScaling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https://kubernetes.io/docs/tasks/run-application/horizontal-pod-autoscale/</a:t>
            </a:r>
            <a:endParaRPr lang="en-US" dirty="0"/>
          </a:p>
        </p:txBody>
      </p:sp>
      <p:sp>
        <p:nvSpPr>
          <p:cNvPr id="4" name="AutoShape 2" descr="Horizontal Pod Autoscaler diagram">
            <a:extLst>
              <a:ext uri="{FF2B5EF4-FFF2-40B4-BE49-F238E27FC236}">
                <a16:creationId xmlns:a16="http://schemas.microsoft.com/office/drawing/2014/main" id="{B505C9E1-A1DB-45C3-A7D5-4D13236D208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36320" y="1972235"/>
            <a:ext cx="5593080" cy="44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Horizontal Pod </a:t>
            </a:r>
            <a:r>
              <a:rPr lang="en-US" sz="2000" b="1" i="1" dirty="0" err="1">
                <a:solidFill>
                  <a:schemeClr val="tx1"/>
                </a:solidFill>
              </a:rPr>
              <a:t>Autoscaler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an API resource in the Kubernetes autoscaling API group which automatically scales the number of </a:t>
            </a:r>
            <a:r>
              <a:rPr lang="en-US" sz="2000" b="1" i="1" dirty="0">
                <a:solidFill>
                  <a:schemeClr val="tx1"/>
                </a:solidFill>
              </a:rPr>
              <a:t>pods</a:t>
            </a:r>
            <a:r>
              <a:rPr lang="en-US" sz="2000" dirty="0">
                <a:solidFill>
                  <a:schemeClr val="tx1"/>
                </a:solidFill>
              </a:rPr>
              <a:t> in a </a:t>
            </a:r>
            <a:r>
              <a:rPr lang="en-US" sz="2000" b="1" i="1" dirty="0">
                <a:solidFill>
                  <a:schemeClr val="tx1"/>
                </a:solidFill>
              </a:rPr>
              <a:t>replication controller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deployment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replica set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b="1" i="1" dirty="0">
                <a:solidFill>
                  <a:schemeClr val="tx1"/>
                </a:solidFill>
              </a:rPr>
              <a:t>stateful set </a:t>
            </a:r>
            <a:r>
              <a:rPr lang="en-US" sz="2000" dirty="0">
                <a:solidFill>
                  <a:schemeClr val="tx1"/>
                </a:solidFill>
              </a:rPr>
              <a:t>based on CPU utilization.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Horizontal Pod </a:t>
            </a:r>
            <a:r>
              <a:rPr lang="en-US" sz="2000" b="1" i="1" dirty="0" err="1">
                <a:solidFill>
                  <a:schemeClr val="tx1"/>
                </a:solidFill>
              </a:rPr>
              <a:t>Autoscaler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implemented as a </a:t>
            </a:r>
            <a:r>
              <a:rPr lang="en-US" sz="2000" b="1" i="1" dirty="0">
                <a:solidFill>
                  <a:schemeClr val="tx1"/>
                </a:solidFill>
              </a:rPr>
              <a:t>Kubernetes API</a:t>
            </a:r>
            <a:r>
              <a:rPr lang="en-US" sz="2000" dirty="0">
                <a:solidFill>
                  <a:schemeClr val="tx1"/>
                </a:solidFill>
              </a:rPr>
              <a:t> resource and a </a:t>
            </a:r>
            <a:r>
              <a:rPr lang="en-US" sz="2000" b="1" i="1" dirty="0">
                <a:solidFill>
                  <a:schemeClr val="tx1"/>
                </a:solidFill>
              </a:rPr>
              <a:t>controller </a:t>
            </a:r>
            <a:r>
              <a:rPr lang="en-US" sz="2000" dirty="0">
                <a:solidFill>
                  <a:schemeClr val="tx1"/>
                </a:solidFill>
              </a:rPr>
              <a:t>in a control loop, with a </a:t>
            </a:r>
            <a:r>
              <a:rPr lang="en-US" sz="2000" b="1" i="1" dirty="0">
                <a:solidFill>
                  <a:schemeClr val="tx1"/>
                </a:solidFill>
              </a:rPr>
              <a:t>period</a:t>
            </a:r>
            <a:r>
              <a:rPr lang="en-US" sz="2000" dirty="0">
                <a:solidFill>
                  <a:schemeClr val="tx1"/>
                </a:solidFill>
              </a:rPr>
              <a:t> maintained by the </a:t>
            </a:r>
            <a:r>
              <a:rPr lang="en-US" sz="2000" b="1" i="1" dirty="0">
                <a:solidFill>
                  <a:schemeClr val="tx1"/>
                </a:solidFill>
              </a:rPr>
              <a:t>controller manager</a:t>
            </a:r>
            <a:r>
              <a:rPr lang="en-US" sz="2000" dirty="0">
                <a:solidFill>
                  <a:schemeClr val="tx1"/>
                </a:solidFill>
              </a:rPr>
              <a:t>. The </a:t>
            </a:r>
            <a:r>
              <a:rPr lang="en-US" sz="2000" b="1" i="1" dirty="0">
                <a:solidFill>
                  <a:schemeClr val="tx1"/>
                </a:solidFill>
              </a:rPr>
              <a:t>Kubernetes API</a:t>
            </a:r>
            <a:r>
              <a:rPr lang="en-US" sz="2000" dirty="0">
                <a:solidFill>
                  <a:schemeClr val="tx1"/>
                </a:solidFill>
              </a:rPr>
              <a:t> resource determines the behavior of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14583-4184-4EF6-BE73-F10F727A8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54" y="2160922"/>
            <a:ext cx="4435326" cy="405119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7130883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335</TotalTime>
  <Words>1847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Roboto</vt:lpstr>
      <vt:lpstr>1_RetrospectVTI</vt:lpstr>
      <vt:lpstr>Kubernetes kubectl and Deployment</vt:lpstr>
      <vt:lpstr>The kubectl CLI tool allows for control of Kubernetes clusters.</vt:lpstr>
      <vt:lpstr>Azure Kubernetes Service (AKS) https://kubernetes.io/docs/setup/production-environment/turnkey/azure/#azure-kubernetes-service-aks https://github.com/Azure/aks-engine/blob/master/docs/tutorials/README.md https://docs.microsoft.com/en-us/azure/aks/intro-kubernetes</vt:lpstr>
      <vt:lpstr>Kubectl (“Cube CTL”) https://kubernetes.io/docs/reference/kubectl/overview/</vt:lpstr>
      <vt:lpstr>Kubectl https://kubernetes.io/docs/tasks/kubectl/install/ https://kubernetes.io/docs/reference/kubectl/cheatsheet/</vt:lpstr>
      <vt:lpstr>Deployment (1/2) https://kubernetes.io/docs/tutorials/hello-minikube/</vt:lpstr>
      <vt:lpstr>Deployment Example (2/2) https://kubernetes.io/docs/tutorials/hello-minikube/</vt:lpstr>
      <vt:lpstr>ReplicaSet https://kubernetes.io/docs/concepts/workloads/controllers/replicaset/</vt:lpstr>
      <vt:lpstr>AutoScaling https://kubernetes.io/docs/tasks/run-application/horizontal-pod-autoscale/</vt:lpstr>
      <vt:lpstr>Ingress (1/2) https://kubernetes.io/docs/concepts/services-networking/ingress/</vt:lpstr>
      <vt:lpstr>Ingress (2/2) https://kubernetes.io/docs/concepts/services-networking/ingress/</vt:lpstr>
      <vt:lpstr>Details on Ingress / Step-by-Step? https://www.udemy.com/course/azure-kubernetes-service-with-azure-devops-and-terraform/learn/lecture/21994362#overview</vt:lpstr>
      <vt:lpstr>MiniKube https://kubernetes.io/docs/setup/learning-environment/minikube/ https://kubernetes.io/docs/tasks/tools/install-minikube/ https://kubernetes.io/docs/tasks/tools/#minikube</vt:lpstr>
      <vt:lpstr>Hello-Node Tutorial Step-By-Step(1/2) https://kubernetes.io/docs/tutorials/hello-minikube/</vt:lpstr>
      <vt:lpstr>Hello-Node Tutorial Step-By-Step(2/2) https://kubernetes.io/docs/tutorials/hello-minikube/</vt:lpstr>
      <vt:lpstr>Hello-Node Tutorial Step-By-Step(3/3) https://kubernetes.io/docs/tutorials/hello-minikube/</vt:lpstr>
      <vt:lpstr>More Tutorials https://kubernetes.io/docs/tutorials/</vt:lpstr>
      <vt:lpstr>Assignment (1/2) https://kubernetes.io/docs/tutorials/kubernetes-basics/</vt:lpstr>
      <vt:lpstr>Assignment (2/2) https://kubernetes.io/docs/tutorials/kubernetes-basics/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kubectl and Deployment</dc:title>
  <dc:creator>Mark Moore</dc:creator>
  <cp:lastModifiedBy>Mark Moore</cp:lastModifiedBy>
  <cp:revision>42</cp:revision>
  <dcterms:created xsi:type="dcterms:W3CDTF">2020-10-17T23:18:52Z</dcterms:created>
  <dcterms:modified xsi:type="dcterms:W3CDTF">2023-06-08T14:29:24Z</dcterms:modified>
</cp:coreProperties>
</file>