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88" r:id="rId4"/>
    <p:sldId id="298" r:id="rId5"/>
    <p:sldId id="274" r:id="rId6"/>
    <p:sldId id="275" r:id="rId7"/>
    <p:sldId id="286" r:id="rId8"/>
    <p:sldId id="278" r:id="rId9"/>
    <p:sldId id="276" r:id="rId10"/>
    <p:sldId id="280" r:id="rId11"/>
    <p:sldId id="297" r:id="rId12"/>
    <p:sldId id="277" r:id="rId13"/>
    <p:sldId id="279" r:id="rId14"/>
    <p:sldId id="282" r:id="rId15"/>
    <p:sldId id="265" r:id="rId16"/>
    <p:sldId id="266" r:id="rId17"/>
    <p:sldId id="268" r:id="rId18"/>
    <p:sldId id="267" r:id="rId19"/>
    <p:sldId id="269" r:id="rId20"/>
    <p:sldId id="283" r:id="rId21"/>
    <p:sldId id="29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5AD9F4-0E32-4F2B-9323-D042EBE98667}" v="69" dt="2020-08-21T20:48:37.2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8/6/2023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8/6/2023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8/6/2023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cs.microsoft.com/en-us/azure/architecture/best-practices/api-design#use-hateoas-to-enable-navigation-to-related-resourc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architecture/best-practices/api-design#organize-the-api-around-resource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rchitecture/best-practices/api-design#use-hateoas-to-enable-navigation-to-related-resources" TargetMode="External"/><Relationship Id="rId2" Type="http://schemas.openxmlformats.org/officeDocument/2006/relationships/hyperlink" Target="https://docs.microsoft.com/en-us/azure/architecture/best-practices/api-design#organize-the-api-around-resourc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azure/architecture/antipatterns/extraneous-fetching/" TargetMode="External"/><Relationship Id="rId4" Type="http://schemas.openxmlformats.org/officeDocument/2006/relationships/hyperlink" Target="https://docs.microsoft.com/en-us/azure/architecture/antipatterns/chatty-io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microsoft.com/en-us/azure/architecture/best-practices/api-design#filter-and-paginate-dat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rchitecture/best-practices/api-design#open-api-initiative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aspnet/core/tutorials/web-api-help-pages-using-swagger" TargetMode="External"/><Relationship Id="rId5" Type="http://schemas.openxmlformats.org/officeDocument/2006/relationships/hyperlink" Target="https://docs.microsoft.com/en-us/aspnet/core/tutorials/web-api-help-pages-using-swagger?view=aspnetcore-5.0" TargetMode="External"/><Relationship Id="rId4" Type="http://schemas.openxmlformats.org/officeDocument/2006/relationships/hyperlink" Target="https://www.openapis.org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cors/#resource-requests" TargetMode="External"/><Relationship Id="rId2" Type="http://schemas.openxmlformats.org/officeDocument/2006/relationships/hyperlink" Target="https://en.wikipedia.org/wiki/Cross-origin_resource_sha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en.wikipedia.org/wiki/Cross-site_request_forgery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web-api/action-return-types" TargetMode="External"/><Relationship Id="rId2" Type="http://schemas.openxmlformats.org/officeDocument/2006/relationships/hyperlink" Target="https://docs.microsoft.com/en-us/aspnet/core/web-api/?view=aspnetcore-5.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aspnet/core/tutorials/first-web-api?view=aspnetcore-3.1&amp;tabs=visual-studio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ocs.microsoft.com/en-us/dotnet/api/system.net.http.httpclient?view=net-6.0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.postman.com/docs/postman/sending-api-requests/request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estfulapi.net/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restfulapi.net/soap-vs-rest-apis/" TargetMode="External"/><Relationship Id="rId2" Type="http://schemas.openxmlformats.org/officeDocument/2006/relationships/hyperlink" Target="https://restfulapi.net/rest-api-n-1-proble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Halting_problem" TargetMode="External"/><Relationship Id="rId5" Type="http://schemas.openxmlformats.org/officeDocument/2006/relationships/hyperlink" Target="https://restfulapi.net/security-essentials/" TargetMode="External"/><Relationship Id="rId4" Type="http://schemas.openxmlformats.org/officeDocument/2006/relationships/hyperlink" Target="https://restfulapi.net/rest-api-design-tutorial-with-example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newrelic.com/engineering/documenting-restful-api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microsoft.com/en-us/aspnet/core/tutorials/first-web-api?view=aspnetcore-3.1&amp;tabs=visual-studi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microsoft.com/en-us/aspnet/core/tutorials/first-web-api?view=aspnetcore-3.1&amp;tabs=visual-studi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docs.microsoft.com/en-us/azure/architecture/best-practices/api-design#introduction-to-res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docs.microsoft.com/en-us/azure/architecture/best-practices/api-design#introduction-to-res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stfulapi.net/rest-architectural-constraints/" TargetMode="External"/><Relationship Id="rId2" Type="http://schemas.openxmlformats.org/officeDocument/2006/relationships/hyperlink" Target="https://restfulapi.net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TP/Methods" TargetMode="External"/><Relationship Id="rId2" Type="http://schemas.openxmlformats.org/officeDocument/2006/relationships/hyperlink" Target="https://learn.microsoft.com/en-us/azure/architecture/best-practices/api-design" TargetMode="Externa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hyperlink" Target="https://restfulapi.net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articles/richardsonMaturityModel.html" TargetMode="External"/><Relationship Id="rId2" Type="http://schemas.openxmlformats.org/officeDocument/2006/relationships/hyperlink" Target="https://docs.microsoft.com/en-us/azure/architecture/best-practices/api-desig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tx1"/>
                </a:solidFill>
              </a:rPr>
              <a:t>REST 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j-lt"/>
              </a:rPr>
              <a:t>.NET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74199-ACB5-4486-B76A-65AC76A95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280" y="286603"/>
            <a:ext cx="6702079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HATEOAS –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Hypertext as the Engine of Application State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https://docs.microsoft.com/en-us/azure/architecture/best-practices/api-design#use-hateoas-to-enable-navigation-to-related-resources</a:t>
            </a:r>
            <a:endParaRPr lang="en-US" sz="1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78C98-8E7C-48D9-999A-0EF01D03C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280" y="1900238"/>
            <a:ext cx="6577672" cy="448190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Each HTTP GET request should return the information necessary to find the resources related directly to the requested object through hyperlinks </a:t>
            </a:r>
            <a:r>
              <a:rPr lang="en-US" sz="2000" u="sng" dirty="0">
                <a:solidFill>
                  <a:schemeClr val="tx1"/>
                </a:solidFill>
              </a:rPr>
              <a:t>included</a:t>
            </a:r>
            <a:r>
              <a:rPr lang="en-US" sz="2000" dirty="0">
                <a:solidFill>
                  <a:schemeClr val="tx1"/>
                </a:solidFill>
              </a:rPr>
              <a:t> in the response. It should also be provided with information that describes the operations available on each of these resources.</a:t>
            </a:r>
          </a:p>
          <a:p>
            <a:r>
              <a:rPr lang="en-US" sz="2000" b="1" i="1" dirty="0">
                <a:solidFill>
                  <a:schemeClr val="tx1"/>
                </a:solidFill>
              </a:rPr>
              <a:t>HATEOAS</a:t>
            </a:r>
            <a:r>
              <a:rPr lang="en-US" sz="2000" dirty="0">
                <a:solidFill>
                  <a:schemeClr val="tx1"/>
                </a:solidFill>
              </a:rPr>
              <a:t> creates a ‘Finite State Machine’. The response to a request contains the information necessary to move between states.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</a:rPr>
              <a:t>Currently there are no standards or specifications that define how to model the </a:t>
            </a:r>
            <a:r>
              <a:rPr lang="en-US" sz="2400" b="1" i="1" dirty="0">
                <a:solidFill>
                  <a:schemeClr val="tx1"/>
                </a:solidFill>
                <a:highlight>
                  <a:srgbClr val="FFFF00"/>
                </a:highlight>
              </a:rPr>
              <a:t>HATEOAS</a:t>
            </a: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</a:rPr>
              <a:t> principle.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3334A0-A68F-408F-B2BC-19F41C893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4467" y="585788"/>
            <a:ext cx="3428689" cy="6112622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310289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54F2C-C564-488D-905D-B8357468F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REST Best Practices (1/2)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https://docs.microsoft.com/en-us/azure/architecture/best-practices/api-design#organize-the-api-around-resources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21F9E-499C-4E91-A639-5C0994473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1791"/>
            <a:ext cx="10058400" cy="4453958"/>
          </a:xfrm>
        </p:spPr>
        <p:txBody>
          <a:bodyPr anchor="ctr">
            <a:no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Resource URIs should be based on nouns (the resource) and not verbs (the operations on the resource).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i-FI" sz="1800" dirty="0">
                <a:solidFill>
                  <a:srgbClr val="FF0000"/>
                </a:solidFill>
              </a:rPr>
              <a:t>Https://adventure-works.com/Orders </a:t>
            </a:r>
            <a:r>
              <a:rPr lang="fi-FI" sz="1800" dirty="0">
                <a:solidFill>
                  <a:schemeClr val="tx1"/>
                </a:solidFill>
              </a:rPr>
              <a:t>(NOT ”</a:t>
            </a:r>
            <a:r>
              <a:rPr lang="fi-FI" sz="1800" dirty="0">
                <a:solidFill>
                  <a:srgbClr val="FF0000"/>
                </a:solidFill>
              </a:rPr>
              <a:t>GetOrders</a:t>
            </a:r>
            <a:r>
              <a:rPr lang="fi-FI" sz="1800" dirty="0">
                <a:solidFill>
                  <a:schemeClr val="tx1"/>
                </a:solidFill>
              </a:rPr>
              <a:t>”)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Avoid creating APIs that simply mirror the internal structure of a database. This gets easier when using Microservices.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A collection is a separate resource from the item within the collection and should have its own URI.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Collection =&gt; Revature.com/accounts/associates.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Item =&gt; Revature.com/accounts/associates/45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Use plural nouns for URIs that reference collections.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Collection =&gt; Revature.com/accounts/associates.</a:t>
            </a:r>
            <a:endParaRPr lang="en-US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Organize URIs for collections and items into a hierarchy.</a:t>
            </a:r>
          </a:p>
        </p:txBody>
      </p:sp>
    </p:spTree>
    <p:extLst>
      <p:ext uri="{BB962C8B-B14F-4D97-AF65-F5344CB8AC3E}">
        <p14:creationId xmlns:p14="http://schemas.microsoft.com/office/powerpoint/2010/main" val="2985660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54F2C-C564-488D-905D-B8357468F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REST Best Practices (2/2)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https://docs.microsoft.com/en-us/azure/architecture/best-practices/api-design#organize-the-api-around-resources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21F9E-499C-4E91-A639-5C0994473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1791"/>
            <a:ext cx="9952930" cy="4488340"/>
          </a:xfrm>
        </p:spPr>
        <p:txBody>
          <a:bodyPr anchor="ctr">
            <a:normAutofit fontScale="92500"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Consider the relationships between different types of resources and how you might expose these associations: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/customer/{id}/{resource} =&gt; /customers/5/orders</a:t>
            </a:r>
            <a:r>
              <a:rPr lang="en-US" sz="1800" dirty="0">
                <a:solidFill>
                  <a:schemeClr val="tx1"/>
                </a:solidFill>
              </a:rPr>
              <a:t> might retrieve all the orders for customer 5.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Provide navigable links to associated resources in the body of the HTTP response message.(</a:t>
            </a:r>
            <a:r>
              <a:rPr lang="en-US" sz="2400" dirty="0">
                <a:hlinkClick r:id="rId3"/>
              </a:rPr>
              <a:t>HATEOAS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Avoid "</a:t>
            </a:r>
            <a:r>
              <a:rPr lang="en-US" sz="2400" dirty="0">
                <a:hlinkClick r:id="rId4"/>
              </a:rPr>
              <a:t>chatty</a:t>
            </a:r>
            <a:r>
              <a:rPr lang="en-US" sz="2400" dirty="0">
                <a:solidFill>
                  <a:schemeClr val="tx1"/>
                </a:solidFill>
              </a:rPr>
              <a:t>" web APIs that expose many small resources.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Balance exposing many resources against the overhead of </a:t>
            </a:r>
            <a:r>
              <a:rPr lang="en-US" sz="2400" dirty="0">
                <a:hlinkClick r:id="rId5"/>
              </a:rPr>
              <a:t>fetching</a:t>
            </a:r>
            <a:r>
              <a:rPr lang="en-US" sz="2400" dirty="0">
                <a:solidFill>
                  <a:schemeClr val="tx1"/>
                </a:solidFill>
              </a:rPr>
              <a:t> data that the client doesn't need. Retrieving large objects can increase latency.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Avoid introducing dependencies between the web API and the underlying data sources.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Introduce a mapping layer between the database and the web API so that only requested data is returned. Use Data Transfer Objects (DTO) to minimize payloads.</a:t>
            </a:r>
          </a:p>
        </p:txBody>
      </p:sp>
    </p:spTree>
    <p:extLst>
      <p:ext uri="{BB962C8B-B14F-4D97-AF65-F5344CB8AC3E}">
        <p14:creationId xmlns:p14="http://schemas.microsoft.com/office/powerpoint/2010/main" val="2384993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CA079-9E62-462C-A333-6E23C36B8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Filtering and Pagination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https://docs.microsoft.com/en-us/azure/architecture/best-practices/api-design#filter-and-paginate-data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4E073-2474-4ED0-9617-A52F7C59E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6293"/>
            <a:ext cx="10058400" cy="2184350"/>
          </a:xfrm>
        </p:spPr>
        <p:txBody>
          <a:bodyPr anchor="ctr">
            <a:normAutofit fontScale="85000" lnSpcReduction="10000"/>
          </a:bodyPr>
          <a:lstStyle/>
          <a:p>
            <a:pPr>
              <a:spcBef>
                <a:spcPts val="600"/>
              </a:spcBef>
            </a:pPr>
            <a:r>
              <a:rPr lang="en-US" sz="2400" b="1" i="1" dirty="0">
                <a:solidFill>
                  <a:schemeClr val="tx1"/>
                </a:solidFill>
              </a:rPr>
              <a:t>Filtering</a:t>
            </a:r>
            <a:r>
              <a:rPr lang="en-US" sz="2400" dirty="0">
                <a:solidFill>
                  <a:schemeClr val="tx1"/>
                </a:solidFill>
              </a:rPr>
              <a:t> - Allow for passing a filter in the query string of the URI, such as </a:t>
            </a:r>
            <a:r>
              <a:rPr lang="en-US" sz="2400" dirty="0">
                <a:solidFill>
                  <a:srgbClr val="FF0000"/>
                </a:solidFill>
              </a:rPr>
              <a:t>/</a:t>
            </a:r>
            <a:r>
              <a:rPr lang="en-US" sz="2400" dirty="0" err="1">
                <a:solidFill>
                  <a:srgbClr val="FF0000"/>
                </a:solidFill>
              </a:rPr>
              <a:t>orders?minCost</a:t>
            </a:r>
            <a:r>
              <a:rPr lang="en-US" sz="2400" dirty="0">
                <a:solidFill>
                  <a:srgbClr val="FF0000"/>
                </a:solidFill>
              </a:rPr>
              <a:t>=n </a:t>
            </a:r>
            <a:r>
              <a:rPr lang="en-US" sz="2400" dirty="0">
                <a:solidFill>
                  <a:schemeClr val="tx1"/>
                </a:solidFill>
              </a:rPr>
              <a:t>instead of retrieving all orders. The API should create a query specifying the search parameter to retrieve just what is needed.</a:t>
            </a:r>
          </a:p>
          <a:p>
            <a:pPr>
              <a:spcBef>
                <a:spcPts val="600"/>
              </a:spcBef>
            </a:pPr>
            <a:r>
              <a:rPr lang="en-US" sz="2400" b="1" i="1" dirty="0">
                <a:solidFill>
                  <a:schemeClr val="tx1"/>
                </a:solidFill>
              </a:rPr>
              <a:t>Pagination</a:t>
            </a:r>
            <a:r>
              <a:rPr lang="en-US" sz="2400" dirty="0">
                <a:solidFill>
                  <a:schemeClr val="tx1"/>
                </a:solidFill>
              </a:rPr>
              <a:t> – You can specify a certain number of items to return with a request at a time and only retrieve the next set when the user requests the next page. </a:t>
            </a:r>
            <a:r>
              <a:rPr lang="en-US" sz="2400" dirty="0">
                <a:solidFill>
                  <a:srgbClr val="FF0000"/>
                </a:solidFill>
              </a:rPr>
              <a:t>/</a:t>
            </a:r>
            <a:r>
              <a:rPr lang="en-US" sz="2400" dirty="0" err="1">
                <a:solidFill>
                  <a:srgbClr val="FF0000"/>
                </a:solidFill>
              </a:rPr>
              <a:t>orders?limit</a:t>
            </a:r>
            <a:r>
              <a:rPr lang="en-US" sz="2400" dirty="0">
                <a:solidFill>
                  <a:srgbClr val="FF0000"/>
                </a:solidFill>
              </a:rPr>
              <a:t>=25&amp;offset=50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Avoid fetching large amounts of data when only a subset of the information is required. </a:t>
            </a:r>
          </a:p>
        </p:txBody>
      </p:sp>
      <p:pic>
        <p:nvPicPr>
          <p:cNvPr id="2050" name="Picture 2" descr="Meet &amp; Greet — List Pagination in SwiftUI - Better Programming ...">
            <a:extLst>
              <a:ext uri="{FF2B5EF4-FFF2-40B4-BE49-F238E27FC236}">
                <a16:creationId xmlns:a16="http://schemas.microsoft.com/office/drawing/2014/main" id="{83A2BA7D-80BE-4DF5-A314-1ADA502FA2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83" r="16836"/>
          <a:stretch/>
        </p:blipFill>
        <p:spPr bwMode="auto">
          <a:xfrm>
            <a:off x="6346658" y="4258916"/>
            <a:ext cx="4670904" cy="1958590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40953D6-B860-4176-9B23-08AC1BB6D920}"/>
              </a:ext>
            </a:extLst>
          </p:cNvPr>
          <p:cNvSpPr/>
          <p:nvPr/>
        </p:nvSpPr>
        <p:spPr>
          <a:xfrm>
            <a:off x="1097280" y="4090643"/>
            <a:ext cx="5387496" cy="2300827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indent="-91440">
              <a:spcBef>
                <a:spcPts val="600"/>
              </a:spcBef>
              <a:spcAft>
                <a:spcPts val="200"/>
              </a:spcAft>
            </a:pPr>
            <a:r>
              <a:rPr lang="en-US" sz="2000" dirty="0"/>
              <a:t>Set an upper limit on the number of items returned. This helps prevent Denial of Service (DoS) attacks. </a:t>
            </a:r>
          </a:p>
          <a:p>
            <a:pPr indent="-91440">
              <a:spcBef>
                <a:spcPts val="600"/>
              </a:spcBef>
              <a:spcAft>
                <a:spcPts val="200"/>
              </a:spcAft>
            </a:pPr>
            <a:r>
              <a:rPr lang="en-US" sz="2000" dirty="0">
                <a:solidFill>
                  <a:srgbClr val="FF0000"/>
                </a:solidFill>
              </a:rPr>
              <a:t>GET</a:t>
            </a:r>
            <a:r>
              <a:rPr lang="en-US" sz="2000" dirty="0"/>
              <a:t> requests that return paginated data should also include some form of metadata that indicate the total number of resources available in the collection.</a:t>
            </a:r>
          </a:p>
        </p:txBody>
      </p:sp>
    </p:spTree>
    <p:extLst>
      <p:ext uri="{BB962C8B-B14F-4D97-AF65-F5344CB8AC3E}">
        <p14:creationId xmlns:p14="http://schemas.microsoft.com/office/powerpoint/2010/main" val="3313620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itHub - OAI/OpenAPI-Specification: The OpenAPI Specification ...">
            <a:extLst>
              <a:ext uri="{FF2B5EF4-FFF2-40B4-BE49-F238E27FC236}">
                <a16:creationId xmlns:a16="http://schemas.microsoft.com/office/drawing/2014/main" id="{8A540FDA-7281-4460-92E8-A7B6AE03B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613" y="2612675"/>
            <a:ext cx="3049937" cy="3049937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7D6E3D-AF24-4F73-B826-FBE98F26D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Open API Initiative</a:t>
            </a:r>
            <a:br>
              <a:rPr lang="en-US" dirty="0"/>
            </a:br>
            <a:r>
              <a:rPr lang="en-US" sz="1400" dirty="0">
                <a:hlinkClick r:id="rId3"/>
              </a:rPr>
              <a:t>https://docs.microsoft.com/en-us/azure/architecture/best-practices/api-design#open-api-initiative</a:t>
            </a:r>
            <a:br>
              <a:rPr lang="en-US" sz="1400" dirty="0"/>
            </a:br>
            <a:r>
              <a:rPr lang="en-US" sz="1400" dirty="0">
                <a:hlinkClick r:id="rId4"/>
              </a:rPr>
              <a:t>https://www.openapis.org/</a:t>
            </a:r>
            <a:br>
              <a:rPr lang="en-US" sz="1400" dirty="0"/>
            </a:br>
            <a:r>
              <a:rPr lang="en-US" sz="1400" dirty="0">
                <a:hlinkClick r:id="rId5"/>
              </a:rPr>
              <a:t>https://docs.microsoft.com/en-us/aspnet/core/tutorials/web-api-help-pages-using-swagger?view=aspnetcore-5.0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0BD25-9BC2-450F-A81E-F9B0AE043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906293"/>
            <a:ext cx="6613208" cy="4463510"/>
          </a:xfrm>
        </p:spPr>
        <p:txBody>
          <a:bodyPr anchor="ctr">
            <a:normAutofit fontScale="9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i="1" dirty="0">
                <a:solidFill>
                  <a:schemeClr val="tx1"/>
                </a:solidFill>
              </a:rPr>
              <a:t>Open API Initiative </a:t>
            </a:r>
            <a:r>
              <a:rPr lang="en-US" dirty="0">
                <a:solidFill>
                  <a:schemeClr val="tx1"/>
                </a:solidFill>
              </a:rPr>
              <a:t>was created to standardize REST API descriptions across vendors. </a:t>
            </a:r>
          </a:p>
          <a:p>
            <a:r>
              <a:rPr lang="en-US" dirty="0">
                <a:solidFill>
                  <a:schemeClr val="tx1"/>
                </a:solidFill>
              </a:rPr>
              <a:t>Swagger 2.0 specification was renamed to </a:t>
            </a:r>
            <a:r>
              <a:rPr lang="en-US" b="1" i="1" dirty="0">
                <a:solidFill>
                  <a:schemeClr val="tx1"/>
                </a:solidFill>
              </a:rPr>
              <a:t>The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i="1" dirty="0">
                <a:solidFill>
                  <a:schemeClr val="tx1"/>
                </a:solidFill>
              </a:rPr>
              <a:t>OpenAPI Specification </a:t>
            </a:r>
            <a:r>
              <a:rPr lang="en-US" dirty="0">
                <a:solidFill>
                  <a:schemeClr val="tx1"/>
                </a:solidFill>
              </a:rPr>
              <a:t>(OAS) and brought under the Open API Initiative.</a:t>
            </a:r>
          </a:p>
          <a:p>
            <a:r>
              <a:rPr lang="en-US" dirty="0">
                <a:solidFill>
                  <a:schemeClr val="tx1"/>
                </a:solidFill>
              </a:rPr>
              <a:t>The OpenAPI Specification offers a set of guidelines on how a REST API should be designed. This has advantages for interoperability but requires more care when designing an API.</a:t>
            </a:r>
          </a:p>
          <a:p>
            <a:r>
              <a:rPr lang="en-US" b="1" i="1" dirty="0">
                <a:solidFill>
                  <a:schemeClr val="tx1"/>
                </a:solidFill>
              </a:rPr>
              <a:t>OAS</a:t>
            </a:r>
            <a:r>
              <a:rPr lang="en-US" dirty="0">
                <a:solidFill>
                  <a:schemeClr val="tx1"/>
                </a:solidFill>
              </a:rPr>
              <a:t> promotes a contract-first approach, rather than an implementation-first approach. Contract-first means you design the API contract (the interface) first and then write code that implements the contract.(i.e. “What I want to offer. Then, “How will I get that.”)</a:t>
            </a:r>
          </a:p>
          <a:p>
            <a:r>
              <a:rPr lang="en-US" dirty="0">
                <a:solidFill>
                  <a:schemeClr val="tx1"/>
                </a:solidFill>
              </a:rPr>
              <a:t>Tools like </a:t>
            </a:r>
            <a:r>
              <a:rPr lang="en-US" dirty="0">
                <a:hlinkClick r:id="rId6"/>
              </a:rPr>
              <a:t>Swagger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can generate client libraries or documentation from API contracts.</a:t>
            </a:r>
          </a:p>
        </p:txBody>
      </p:sp>
    </p:spTree>
    <p:extLst>
      <p:ext uri="{BB962C8B-B14F-4D97-AF65-F5344CB8AC3E}">
        <p14:creationId xmlns:p14="http://schemas.microsoft.com/office/powerpoint/2010/main" val="2565261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1AC42-6612-4CD9-AE2D-3F8DECCCB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656" y="286603"/>
            <a:ext cx="10026967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CORS</a:t>
            </a:r>
            <a:br>
              <a:rPr lang="en-US" dirty="0"/>
            </a:br>
            <a:r>
              <a:rPr lang="en-US" sz="1400" dirty="0">
                <a:hlinkClick r:id="rId2"/>
              </a:rPr>
              <a:t>https://en.wikipedia.org/wiki/Cross-origin_resource_sharing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https://www.w3.org/TR/cors/#resource-requests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A2FAC4-3334-4CEB-BB95-2C5409C0B6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2031" y="2210195"/>
            <a:ext cx="6343648" cy="3872366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F0317E0-ECEF-4BC3-A1CC-9B29B863C29D}"/>
              </a:ext>
            </a:extLst>
          </p:cNvPr>
          <p:cNvSpPr/>
          <p:nvPr/>
        </p:nvSpPr>
        <p:spPr>
          <a:xfrm>
            <a:off x="1122656" y="1915610"/>
            <a:ext cx="3644612" cy="4472664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r>
              <a:rPr lang="en-US" b="1" i="1" dirty="0"/>
              <a:t>Cross-origin resource sharing (CORS)</a:t>
            </a:r>
            <a:r>
              <a:rPr lang="en-US" dirty="0"/>
              <a:t> allows restricted resources on a web page to be requested from another domain outside the domain from which the first resource was served.</a:t>
            </a:r>
          </a:p>
          <a:p>
            <a:r>
              <a:rPr lang="en-US" dirty="0"/>
              <a:t>A web page might embed cross-origin images, stylesheets, scripts, iframes, and videos. </a:t>
            </a:r>
          </a:p>
          <a:p>
            <a:r>
              <a:rPr lang="en-US" dirty="0"/>
              <a:t>Certain "cross-domain" requests (AJAX requests) are forbidden by the same-origin security policy. </a:t>
            </a:r>
          </a:p>
          <a:p>
            <a:r>
              <a:rPr lang="en-US" b="1" i="1" dirty="0"/>
              <a:t>CORS</a:t>
            </a:r>
            <a:r>
              <a:rPr lang="en-US" dirty="0"/>
              <a:t> defines how a browser and server can interact in a safe way allowing the cross-origin request.</a:t>
            </a:r>
          </a:p>
        </p:txBody>
      </p:sp>
    </p:spTree>
    <p:extLst>
      <p:ext uri="{BB962C8B-B14F-4D97-AF65-F5344CB8AC3E}">
        <p14:creationId xmlns:p14="http://schemas.microsoft.com/office/powerpoint/2010/main" val="2670656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00EB5-FCAD-4F29-90C0-DFD8E00FE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Cross-Site Request Forgery(CSRF)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600" dirty="0">
                <a:hlinkClick r:id="rId2"/>
              </a:rPr>
              <a:t>https://en.wikipedia.org/wiki/Cross-site_request_forgery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AA12B-59EB-4446-BB47-874024A37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4114"/>
            <a:ext cx="4908232" cy="4506686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 b="1" i="1" dirty="0">
                <a:solidFill>
                  <a:schemeClr val="tx1"/>
                </a:solidFill>
              </a:rPr>
              <a:t>CSRF</a:t>
            </a:r>
            <a:r>
              <a:rPr lang="en-US" sz="1600" dirty="0">
                <a:solidFill>
                  <a:schemeClr val="tx1"/>
                </a:solidFill>
              </a:rPr>
              <a:t> is a type of attack where unauthorized commands are transmitted from a user that the web application trusts.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A malicious website can transmit commands by using: 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specially-crafted image tags, 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hidden forms,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JavaScript </a:t>
            </a:r>
            <a:r>
              <a:rPr lang="en-US" sz="1400" b="1" i="1" dirty="0" err="1">
                <a:solidFill>
                  <a:schemeClr val="tx1"/>
                </a:solidFill>
              </a:rPr>
              <a:t>XMLHttpRequest</a:t>
            </a:r>
            <a:r>
              <a:rPr lang="en-US" sz="1400" dirty="0">
                <a:solidFill>
                  <a:schemeClr val="tx1"/>
                </a:solidFill>
              </a:rPr>
              <a:t> objects.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All the above can work without the user's interaction or even knowledge. </a:t>
            </a:r>
            <a:r>
              <a:rPr lang="en-US" sz="1600" b="1" i="1" dirty="0">
                <a:solidFill>
                  <a:schemeClr val="tx1"/>
                </a:solidFill>
              </a:rPr>
              <a:t>CSRF</a:t>
            </a:r>
            <a:r>
              <a:rPr lang="en-US" sz="1600" dirty="0">
                <a:solidFill>
                  <a:schemeClr val="tx1"/>
                </a:solidFill>
              </a:rPr>
              <a:t> exploits the trust that a site has in a user's browser.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In a </a:t>
            </a:r>
            <a:r>
              <a:rPr lang="en-US" sz="1600" b="1" i="1" dirty="0">
                <a:solidFill>
                  <a:schemeClr val="tx1"/>
                </a:solidFill>
              </a:rPr>
              <a:t>CSRF</a:t>
            </a:r>
            <a:r>
              <a:rPr lang="en-US" sz="1600" dirty="0">
                <a:solidFill>
                  <a:schemeClr val="tx1"/>
                </a:solidFill>
              </a:rPr>
              <a:t> attack actions can be performed on the website that can include inadvertent client or server data leakage, change of session state, or manipulation of an end user's account.</a:t>
            </a:r>
          </a:p>
        </p:txBody>
      </p:sp>
      <p:pic>
        <p:nvPicPr>
          <p:cNvPr id="1026" name="Picture 2" descr="CSRF - A Sleeping giant in the world of web security | by Ashif ...">
            <a:extLst>
              <a:ext uri="{FF2B5EF4-FFF2-40B4-BE49-F238E27FC236}">
                <a16:creationId xmlns:a16="http://schemas.microsoft.com/office/drawing/2014/main" id="{90B70678-6281-4442-95A8-D63CC8D71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35522"/>
            <a:ext cx="4939200" cy="3623870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947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5E688-A624-4E47-A861-1E5349E2A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How to implement a REST API on ASP.NET Core</a:t>
            </a:r>
            <a:br>
              <a:rPr lang="en-US" sz="4000" dirty="0"/>
            </a:br>
            <a:r>
              <a:rPr lang="en-US" sz="1400" dirty="0">
                <a:hlinkClick r:id="rId2"/>
              </a:rPr>
              <a:t>https://docs.microsoft.com/en-us/aspnet/core/web-api/?view=aspnetcore-5.0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https://docs.microsoft.com/en-us/aspnet/core/web-api/action-return-types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B0017-A713-40A4-85B5-DDC1990E2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3013" y="1915064"/>
            <a:ext cx="9977437" cy="4494361"/>
          </a:xfrm>
        </p:spPr>
        <p:txBody>
          <a:bodyPr anchor="ctr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hlinkClick r:id="rId4"/>
              </a:rPr>
              <a:t>API Tutorial</a:t>
            </a:r>
            <a:endParaRPr lang="en-US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ASP.NET Core </a:t>
            </a:r>
            <a:r>
              <a:rPr lang="en-US" sz="1800" dirty="0" err="1">
                <a:solidFill>
                  <a:schemeClr val="tx1"/>
                </a:solidFill>
              </a:rPr>
              <a:t>Mvc</a:t>
            </a:r>
            <a:r>
              <a:rPr lang="en-US" sz="1800" dirty="0">
                <a:solidFill>
                  <a:schemeClr val="tx1"/>
                </a:solidFill>
              </a:rPr>
              <a:t> has </a:t>
            </a:r>
            <a:r>
              <a:rPr lang="en-US" sz="1800" b="1" i="1" dirty="0">
                <a:solidFill>
                  <a:schemeClr val="tx1"/>
                </a:solidFill>
              </a:rPr>
              <a:t>views</a:t>
            </a:r>
            <a:r>
              <a:rPr lang="en-US" sz="1800" dirty="0">
                <a:solidFill>
                  <a:schemeClr val="tx1"/>
                </a:solidFill>
              </a:rPr>
              <a:t>.. In REST, views are eliminated, and HTTP endpoints now must be queried.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In VS create a asp.net web </a:t>
            </a:r>
            <a:r>
              <a:rPr lang="en-US" sz="1800" dirty="0" err="1">
                <a:solidFill>
                  <a:schemeClr val="tx1"/>
                </a:solidFill>
              </a:rPr>
              <a:t>api</a:t>
            </a:r>
            <a:r>
              <a:rPr lang="en-US" sz="1800" dirty="0">
                <a:solidFill>
                  <a:schemeClr val="tx1"/>
                </a:solidFill>
              </a:rPr>
              <a:t> using C#.  </a:t>
            </a:r>
            <a:r>
              <a:rPr lang="en-US" sz="1800" b="1" i="1" dirty="0">
                <a:solidFill>
                  <a:srgbClr val="FF0000"/>
                </a:solidFill>
              </a:rPr>
              <a:t>dotnet new </a:t>
            </a:r>
            <a:r>
              <a:rPr lang="en-US" sz="1800" b="1" i="1" dirty="0" err="1">
                <a:solidFill>
                  <a:srgbClr val="FF0000"/>
                </a:solidFill>
              </a:rPr>
              <a:t>webapi</a:t>
            </a:r>
            <a:r>
              <a:rPr lang="en-US" sz="1800" b="1" i="1" dirty="0">
                <a:solidFill>
                  <a:srgbClr val="FF0000"/>
                </a:solidFill>
              </a:rPr>
              <a:t> -o &lt;</a:t>
            </a:r>
            <a:r>
              <a:rPr lang="en-US" sz="1800" b="1" i="1" dirty="0" err="1">
                <a:solidFill>
                  <a:srgbClr val="FF0000"/>
                </a:solidFill>
              </a:rPr>
              <a:t>appName</a:t>
            </a:r>
            <a:r>
              <a:rPr lang="en-US" sz="1800" b="1" i="1" dirty="0">
                <a:solidFill>
                  <a:srgbClr val="FF0000"/>
                </a:solidFill>
              </a:rPr>
              <a:t>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Choose </a:t>
            </a:r>
            <a:r>
              <a:rPr lang="en-US" sz="1800" b="1" i="1" dirty="0" err="1">
                <a:solidFill>
                  <a:schemeClr val="tx1"/>
                </a:solidFill>
              </a:rPr>
              <a:t>api</a:t>
            </a:r>
            <a:r>
              <a:rPr lang="en-US" sz="1800" dirty="0">
                <a:solidFill>
                  <a:schemeClr val="tx1"/>
                </a:solidFill>
              </a:rPr>
              <a:t> as the app type and create the template app.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Go to </a:t>
            </a:r>
            <a:r>
              <a:rPr lang="en-US" sz="1800" b="1" i="1" dirty="0" err="1">
                <a:solidFill>
                  <a:srgbClr val="FF0000"/>
                </a:solidFill>
              </a:rPr>
              <a:t>program.cs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and add </a:t>
            </a:r>
            <a:r>
              <a:rPr lang="en-US" sz="1800" b="1" i="1" dirty="0" err="1">
                <a:solidFill>
                  <a:srgbClr val="FF0000"/>
                </a:solidFill>
              </a:rPr>
              <a:t>services.AddControllers</a:t>
            </a:r>
            <a:r>
              <a:rPr lang="en-US" sz="1800" b="1" i="1" dirty="0">
                <a:solidFill>
                  <a:srgbClr val="FF0000"/>
                </a:solidFill>
              </a:rPr>
              <a:t>(); </a:t>
            </a:r>
            <a:r>
              <a:rPr lang="en-US" sz="1800" dirty="0">
                <a:solidFill>
                  <a:schemeClr val="tx1"/>
                </a:solidFill>
              </a:rPr>
              <a:t>in the services section.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In the configure method you see </a:t>
            </a:r>
            <a:r>
              <a:rPr lang="en-US" sz="1800" b="1" i="1" dirty="0" err="1">
                <a:solidFill>
                  <a:srgbClr val="FF0000"/>
                </a:solidFill>
              </a:rPr>
              <a:t>endpoints.MapControllers</a:t>
            </a:r>
            <a:r>
              <a:rPr lang="en-US" sz="1800" b="1" i="1" dirty="0">
                <a:solidFill>
                  <a:srgbClr val="FF0000"/>
                </a:solidFill>
              </a:rPr>
              <a:t>();</a:t>
            </a:r>
            <a:r>
              <a:rPr lang="en-US" sz="1800" b="1" i="1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sz="1800" b="1" i="1" dirty="0" err="1">
                <a:solidFill>
                  <a:schemeClr val="tx1"/>
                </a:solidFill>
              </a:rPr>
              <a:t>ControllerBase</a:t>
            </a:r>
            <a:r>
              <a:rPr lang="en-US" sz="1800" b="1" i="1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Class allows for “attribute routing”. This is the parent class of </a:t>
            </a:r>
            <a:r>
              <a:rPr lang="en-US" sz="1800" b="1" i="1" dirty="0">
                <a:solidFill>
                  <a:schemeClr val="tx1"/>
                </a:solidFill>
              </a:rPr>
              <a:t>Controller</a:t>
            </a:r>
            <a:r>
              <a:rPr lang="en-US" sz="1800" dirty="0">
                <a:solidFill>
                  <a:schemeClr val="tx1"/>
                </a:solidFill>
              </a:rPr>
              <a:t> class and doesn’t support views.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With MVC you use </a:t>
            </a:r>
            <a:r>
              <a:rPr lang="en-US" sz="1800" dirty="0" err="1">
                <a:solidFill>
                  <a:srgbClr val="FF0000"/>
                </a:solidFill>
              </a:rPr>
              <a:t>IActionResult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for the return type. </a:t>
            </a:r>
            <a:r>
              <a:rPr lang="en-US" sz="1800" dirty="0" err="1">
                <a:solidFill>
                  <a:srgbClr val="FF0000"/>
                </a:solidFill>
              </a:rPr>
              <a:t>IActionResult</a:t>
            </a:r>
            <a:r>
              <a:rPr lang="en-US" sz="1800" dirty="0">
                <a:solidFill>
                  <a:schemeClr val="tx1"/>
                </a:solidFill>
              </a:rPr>
              <a:t> also works with web API’s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You can write action methods specific to a different state of the source but usually you write them more generally.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Download </a:t>
            </a:r>
            <a:r>
              <a:rPr lang="en-US" sz="1800" b="1" i="1" dirty="0" err="1">
                <a:solidFill>
                  <a:schemeClr val="tx1"/>
                </a:solidFill>
              </a:rPr>
              <a:t>PostMan</a:t>
            </a:r>
            <a:r>
              <a:rPr lang="en-US" sz="1800" dirty="0">
                <a:solidFill>
                  <a:schemeClr val="tx1"/>
                </a:solidFill>
              </a:rPr>
              <a:t> – you don’t have to sign in to use it.</a:t>
            </a:r>
          </a:p>
        </p:txBody>
      </p:sp>
    </p:spTree>
    <p:extLst>
      <p:ext uri="{BB962C8B-B14F-4D97-AF65-F5344CB8AC3E}">
        <p14:creationId xmlns:p14="http://schemas.microsoft.com/office/powerpoint/2010/main" val="3601117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8805B-B628-41B2-94F6-99B03577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.NET </a:t>
            </a:r>
            <a:r>
              <a:rPr lang="en-US" dirty="0" err="1">
                <a:solidFill>
                  <a:schemeClr val="tx1"/>
                </a:solidFill>
              </a:rPr>
              <a:t>HttpClient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  <a:hlinkClick r:id="rId2"/>
              </a:rPr>
              <a:t>https://docs.microsoft.com/en-us/dotnet/api/system.net.http.httpclient?view=net-6.0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F22709-AF45-4966-A722-1AE803E24AB2}"/>
              </a:ext>
            </a:extLst>
          </p:cNvPr>
          <p:cNvSpPr txBox="1"/>
          <p:nvPr/>
        </p:nvSpPr>
        <p:spPr>
          <a:xfrm>
            <a:off x="1097280" y="1900363"/>
            <a:ext cx="3604374" cy="4500437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The </a:t>
            </a:r>
            <a:r>
              <a:rPr lang="en-US" sz="2800" b="1" i="1" dirty="0" err="1">
                <a:solidFill>
                  <a:schemeClr val="tx1"/>
                </a:solidFill>
              </a:rPr>
              <a:t>HttpClient</a:t>
            </a:r>
            <a:r>
              <a:rPr lang="en-US" sz="2800" dirty="0">
                <a:solidFill>
                  <a:schemeClr val="tx1"/>
                </a:solidFill>
              </a:rPr>
              <a:t> class instance acts as a session to send HTTP requests. It provides a base class for HTTP requests and responses for a resources URI.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D2E6F81-560E-50DF-0EBD-FE723C1FA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148" y="2222180"/>
            <a:ext cx="6386418" cy="4015928"/>
          </a:xfrm>
          <a:prstGeom prst="rect">
            <a:avLst/>
          </a:prstGeom>
          <a:ln w="25400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3458426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2474A-C676-46C7-92EF-85AE14A21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 </a:t>
            </a:r>
            <a:r>
              <a:rPr lang="en-US" dirty="0" err="1">
                <a:solidFill>
                  <a:schemeClr val="tx1"/>
                </a:solidFill>
              </a:rPr>
              <a:t>PostMan</a:t>
            </a:r>
            <a:r>
              <a:rPr lang="en-US" dirty="0">
                <a:solidFill>
                  <a:schemeClr val="tx1"/>
                </a:solidFill>
              </a:rPr>
              <a:t>…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https://learning.postman.com/docs/postman/sending-api-requests/requests/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9E2BC-784C-4A41-973F-36A8B8109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05" y="1940011"/>
            <a:ext cx="10128739" cy="4448432"/>
          </a:xfrm>
        </p:spPr>
        <p:txBody>
          <a:bodyPr anchor="ctr"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Use the generic app provided to you…</a:t>
            </a:r>
          </a:p>
          <a:p>
            <a:r>
              <a:rPr lang="en-US" dirty="0">
                <a:solidFill>
                  <a:schemeClr val="tx1"/>
                </a:solidFill>
              </a:rPr>
              <a:t>Send the first GET and it fails. In the details it tells you why. The SSL cert isn’t trusted so you have to go to the settings(upper right. Looks like a wrench or cog) Turn </a:t>
            </a:r>
            <a:r>
              <a:rPr lang="en-US" b="1" i="1" dirty="0">
                <a:solidFill>
                  <a:schemeClr val="tx1"/>
                </a:solidFill>
              </a:rPr>
              <a:t>OFF</a:t>
            </a:r>
            <a:r>
              <a:rPr lang="en-US" dirty="0">
                <a:solidFill>
                  <a:schemeClr val="tx1"/>
                </a:solidFill>
              </a:rPr>
              <a:t> SSL Cert Verification. </a:t>
            </a:r>
          </a:p>
          <a:p>
            <a:r>
              <a:rPr lang="en-US" dirty="0">
                <a:solidFill>
                  <a:schemeClr val="tx1"/>
                </a:solidFill>
              </a:rPr>
              <a:t>NOW you can send the GET and see the JSON in ‘pretty print’ format.</a:t>
            </a:r>
          </a:p>
          <a:p>
            <a:r>
              <a:rPr lang="en-US" dirty="0">
                <a:solidFill>
                  <a:schemeClr val="tx1"/>
                </a:solidFill>
              </a:rPr>
              <a:t>NOW add a scaffolded Item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b="1" i="1" dirty="0">
                <a:solidFill>
                  <a:schemeClr val="tx1"/>
                </a:solidFill>
                <a:sym typeface="Wingdings" panose="05000000000000000000" pitchFamily="2" charset="2"/>
              </a:rPr>
              <a:t>API Controller with read/write actions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. This will install whatever NuGet packages you need.</a:t>
            </a:r>
          </a:p>
          <a:p>
            <a:r>
              <a:rPr lang="en-US" dirty="0">
                <a:solidFill>
                  <a:schemeClr val="tx1"/>
                </a:solidFill>
              </a:rPr>
              <a:t>Looking at the template API Controller. attributes;: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[Route(“</a:t>
            </a:r>
            <a:r>
              <a:rPr lang="en-US" dirty="0" err="1">
                <a:solidFill>
                  <a:schemeClr val="tx1"/>
                </a:solidFill>
              </a:rPr>
              <a:t>api</a:t>
            </a:r>
            <a:r>
              <a:rPr lang="en-US" dirty="0">
                <a:solidFill>
                  <a:schemeClr val="tx1"/>
                </a:solidFill>
              </a:rPr>
              <a:t>/[controller]”)] gives a prefix for all the action methods of this controller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ApiController</a:t>
            </a:r>
            <a:r>
              <a:rPr lang="en-US" dirty="0">
                <a:solidFill>
                  <a:schemeClr val="tx1"/>
                </a:solidFill>
              </a:rPr>
              <a:t>] makes this class an attribute router with automatic checking for some return status codes (like 400 Bad Request)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HttpGet</a:t>
            </a:r>
            <a:r>
              <a:rPr lang="en-US" dirty="0">
                <a:solidFill>
                  <a:schemeClr val="tx1"/>
                </a:solidFill>
              </a:rPr>
              <a:t>(“{id}”, Name=“Get”)] the methods route will append to this. ID to the controllers overall route. Id is the route parameter or a variable for the method parameter. This is a Get method so only GET requests will be routed here. </a:t>
            </a:r>
          </a:p>
        </p:txBody>
      </p:sp>
    </p:spTree>
    <p:extLst>
      <p:ext uri="{BB962C8B-B14F-4D97-AF65-F5344CB8AC3E}">
        <p14:creationId xmlns:p14="http://schemas.microsoft.com/office/powerpoint/2010/main" val="3833390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4375" y="5641"/>
            <a:ext cx="8706863" cy="4953000"/>
          </a:xfrm>
        </p:spPr>
        <p:txBody>
          <a:bodyPr anchor="ctr">
            <a:noAutofit/>
          </a:bodyPr>
          <a:lstStyle/>
          <a:p>
            <a:pPr lvl="0"/>
            <a:r>
              <a:rPr lang="en-US" sz="3200" i="1" dirty="0">
                <a:solidFill>
                  <a:schemeClr val="bg1"/>
                </a:solidFill>
              </a:rPr>
              <a:t>REST is an architectural framework in which data and functionality are considered resources. Clients and servers exchange representations of resources using a standardized interface and protocol like JSON and serialized HTTP.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952999"/>
            <a:ext cx="12188952" cy="1904999"/>
          </a:xfrm>
        </p:spPr>
        <p:txBody>
          <a:bodyPr anchor="ctr">
            <a:normAutofit/>
          </a:bodyPr>
          <a:lstStyle/>
          <a:p>
            <a:pPr algn="ctr"/>
            <a:r>
              <a:rPr lang="en-US" sz="1400" dirty="0">
                <a:hlinkClick r:id="rId2"/>
              </a:rPr>
              <a:t>https://restfulapi.net/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60E0F-96E2-4902-8AAF-8EAB80C8E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Interesting Reads and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3A37C-16B7-4F9F-98C7-3FC13BA05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0212" y="2108201"/>
            <a:ext cx="9455467" cy="3760891"/>
          </a:xfrm>
        </p:spPr>
        <p:txBody>
          <a:bodyPr anchor="ctr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hlinkClick r:id="rId2"/>
              </a:rPr>
              <a:t>The N+1 Problem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hlinkClick r:id="rId3"/>
              </a:rPr>
              <a:t>SOAP vs REST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hlinkClick r:id="rId4"/>
              </a:rPr>
              <a:t>How to design a REST API</a:t>
            </a:r>
            <a:r>
              <a:rPr lang="en-US" sz="24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hlinkClick r:id="rId5"/>
              </a:rPr>
              <a:t>Authentication/authorization should not depend on cookies or sessions</a:t>
            </a:r>
            <a:r>
              <a:rPr lang="en-US" sz="24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hlinkClick r:id="rId6"/>
              </a:rPr>
              <a:t>The Halting Problem</a:t>
            </a:r>
            <a:r>
              <a:rPr lang="en-US" sz="2400" dirty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88107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8B639-E4E4-4653-BB58-ECBCB1143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REST Documentation</a:t>
            </a:r>
            <a:br>
              <a:rPr lang="en-US" dirty="0"/>
            </a:br>
            <a:r>
              <a:rPr lang="en-US" sz="1400" dirty="0">
                <a:hlinkClick r:id="rId2"/>
              </a:rPr>
              <a:t>https://blog.newrelic.com/engineering/documenting-restful-apis/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EB528-8031-4CC8-955E-DCFC8FE7F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How to document REST services.</a:t>
            </a:r>
          </a:p>
        </p:txBody>
      </p:sp>
    </p:spTree>
    <p:extLst>
      <p:ext uri="{BB962C8B-B14F-4D97-AF65-F5344CB8AC3E}">
        <p14:creationId xmlns:p14="http://schemas.microsoft.com/office/powerpoint/2010/main" val="1204476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7B721-23C6-438A-99EE-67614B0AA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REST API Tutorial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https://docs.microsoft.com/en-us/aspnet/core/tutorials/first-web-api?view=aspnetcore-3.1&amp;tabs=visual-studio</a:t>
            </a:r>
            <a:endParaRPr lang="en-US" dirty="0"/>
          </a:p>
        </p:txBody>
      </p:sp>
      <p:pic>
        <p:nvPicPr>
          <p:cNvPr id="4098" name="Picture 2" descr="The client is represented by a box on the left. It submits a request and receives a response from the application, a box drawn on the right. Within the application box, three boxes represent the controller, the model, and the data access layer. The request comes into the application's controller, and read/write operations occur between the controller and the data access layer. The model is serialized and returned to the client in the response.">
            <a:extLst>
              <a:ext uri="{FF2B5EF4-FFF2-40B4-BE49-F238E27FC236}">
                <a16:creationId xmlns:a16="http://schemas.microsoft.com/office/drawing/2014/main" id="{D89D21FB-A15E-498E-9FF3-7DD32B7886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750" y="2395543"/>
            <a:ext cx="4887381" cy="3510028"/>
          </a:xfrm>
          <a:prstGeom prst="rect">
            <a:avLst/>
          </a:prstGeom>
          <a:noFill/>
          <a:ln w="254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4475CFE-2CF5-412A-A769-EB106ACC0589}"/>
              </a:ext>
            </a:extLst>
          </p:cNvPr>
          <p:cNvSpPr txBox="1"/>
          <p:nvPr/>
        </p:nvSpPr>
        <p:spPr>
          <a:xfrm>
            <a:off x="1833781" y="3181346"/>
            <a:ext cx="981076" cy="581567"/>
          </a:xfrm>
          <a:prstGeom prst="rect">
            <a:avLst/>
          </a:prstGeom>
          <a:solidFill>
            <a:srgbClr val="00B050">
              <a:alpha val="10000"/>
            </a:srgbClr>
          </a:solidFill>
          <a:ln w="50800">
            <a:solidFill>
              <a:srgbClr val="00B050"/>
            </a:solidFill>
          </a:ln>
        </p:spPr>
        <p:txBody>
          <a:bodyPr wrap="square" rtlCol="0" anchor="b">
            <a:normAutofit/>
          </a:bodyPr>
          <a:lstStyle/>
          <a:p>
            <a:pPr algn="r"/>
            <a:r>
              <a:rPr lang="en-US" b="1" dirty="0"/>
              <a:t>Angular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F1BB83-0B0A-4879-ADF6-6544299CFD49}"/>
              </a:ext>
            </a:extLst>
          </p:cNvPr>
          <p:cNvSpPr txBox="1"/>
          <p:nvPr/>
        </p:nvSpPr>
        <p:spPr>
          <a:xfrm>
            <a:off x="4710331" y="2052638"/>
            <a:ext cx="2438400" cy="4071999"/>
          </a:xfrm>
          <a:prstGeom prst="rect">
            <a:avLst/>
          </a:prstGeom>
          <a:solidFill>
            <a:schemeClr val="accent2">
              <a:alpha val="10000"/>
            </a:schemeClr>
          </a:solidFill>
          <a:ln w="50800">
            <a:solidFill>
              <a:schemeClr val="accent2"/>
            </a:solidFill>
          </a:ln>
        </p:spPr>
        <p:txBody>
          <a:bodyPr wrap="square" rtlCol="0">
            <a:normAutofit/>
          </a:bodyPr>
          <a:lstStyle/>
          <a:p>
            <a:pPr algn="r"/>
            <a:r>
              <a:rPr lang="en-US" b="1" dirty="0"/>
              <a:t>An API (maybe yours?)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48C212AB-ADB9-4956-B67D-186808A2EA65}"/>
              </a:ext>
            </a:extLst>
          </p:cNvPr>
          <p:cNvCxnSpPr>
            <a:cxnSpLocks/>
            <a:stCxn id="3" idx="2"/>
            <a:endCxn id="5" idx="1"/>
          </p:cNvCxnSpPr>
          <p:nvPr/>
        </p:nvCxnSpPr>
        <p:spPr>
          <a:xfrm rot="16200000" flipH="1">
            <a:off x="3354463" y="2732769"/>
            <a:ext cx="325725" cy="2386012"/>
          </a:xfrm>
          <a:prstGeom prst="bentConnector2">
            <a:avLst/>
          </a:prstGeom>
          <a:ln w="508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0889D1A-368F-4353-8CCF-D45CB9BD0258}"/>
              </a:ext>
            </a:extLst>
          </p:cNvPr>
          <p:cNvSpPr txBox="1"/>
          <p:nvPr/>
        </p:nvSpPr>
        <p:spPr>
          <a:xfrm>
            <a:off x="8657964" y="2650300"/>
            <a:ext cx="1677444" cy="1557399"/>
          </a:xfrm>
          <a:prstGeom prst="rect">
            <a:avLst/>
          </a:prstGeom>
          <a:solidFill>
            <a:srgbClr val="FF0000">
              <a:alpha val="10000"/>
            </a:srgbClr>
          </a:solidFill>
          <a:ln w="50800">
            <a:solidFill>
              <a:srgbClr val="FF0000"/>
            </a:solidFill>
          </a:ln>
        </p:spPr>
        <p:txBody>
          <a:bodyPr wrap="square" rtlCol="0" anchor="ctr">
            <a:normAutofit/>
          </a:bodyPr>
          <a:lstStyle/>
          <a:p>
            <a:pPr algn="r"/>
            <a:r>
              <a:rPr lang="en-US" sz="2000" b="1" dirty="0"/>
              <a:t>3rd-Party API offering additional functionality.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91AA2A20-ADD9-4980-868C-CC7B565F685B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 flipV="1">
            <a:off x="7148730" y="3429000"/>
            <a:ext cx="1509234" cy="743802"/>
          </a:xfrm>
          <a:prstGeom prst="bentConnector3">
            <a:avLst/>
          </a:prstGeom>
          <a:ln w="508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8D81EB7-455E-FC91-6F7E-213B2B962FD9}"/>
              </a:ext>
            </a:extLst>
          </p:cNvPr>
          <p:cNvSpPr txBox="1"/>
          <p:nvPr/>
        </p:nvSpPr>
        <p:spPr>
          <a:xfrm>
            <a:off x="9710556" y="5026510"/>
            <a:ext cx="1249704" cy="673640"/>
          </a:xfrm>
          <a:prstGeom prst="rect">
            <a:avLst/>
          </a:prstGeom>
          <a:solidFill>
            <a:srgbClr val="FF0000">
              <a:alpha val="10000"/>
            </a:srgbClr>
          </a:solidFill>
          <a:ln w="50800">
            <a:solidFill>
              <a:srgbClr val="FF0000"/>
            </a:solidFill>
          </a:ln>
        </p:spPr>
        <p:txBody>
          <a:bodyPr wrap="square" rtlCol="0" anchor="ctr">
            <a:normAutofit/>
          </a:bodyPr>
          <a:lstStyle/>
          <a:p>
            <a:pPr algn="ctr"/>
            <a:r>
              <a:rPr lang="en-US" sz="2000" b="1" dirty="0"/>
              <a:t>Database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BA1BE0D7-8BA6-F8CA-41A3-187543430144}"/>
              </a:ext>
            </a:extLst>
          </p:cNvPr>
          <p:cNvCxnSpPr>
            <a:cxnSpLocks/>
            <a:stCxn id="15" idx="2"/>
            <a:endCxn id="7" idx="0"/>
          </p:cNvCxnSpPr>
          <p:nvPr/>
        </p:nvCxnSpPr>
        <p:spPr>
          <a:xfrm rot="16200000" flipH="1">
            <a:off x="9506642" y="4197743"/>
            <a:ext cx="818811" cy="838722"/>
          </a:xfrm>
          <a:prstGeom prst="bentConnector3">
            <a:avLst>
              <a:gd name="adj1" fmla="val 50000"/>
            </a:avLst>
          </a:prstGeom>
          <a:ln w="508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EEEA63D-B758-02C9-78B4-C04EAF86CE6D}"/>
              </a:ext>
            </a:extLst>
          </p:cNvPr>
          <p:cNvSpPr txBox="1"/>
          <p:nvPr/>
        </p:nvSpPr>
        <p:spPr>
          <a:xfrm>
            <a:off x="7395159" y="5450997"/>
            <a:ext cx="1306159" cy="673640"/>
          </a:xfrm>
          <a:prstGeom prst="rect">
            <a:avLst/>
          </a:prstGeom>
          <a:solidFill>
            <a:srgbClr val="FF0000">
              <a:alpha val="10000"/>
            </a:srgbClr>
          </a:solidFill>
          <a:ln w="50800">
            <a:solidFill>
              <a:srgbClr val="00B050"/>
            </a:solidFill>
          </a:ln>
        </p:spPr>
        <p:txBody>
          <a:bodyPr wrap="square" rtlCol="0" anchor="ctr">
            <a:normAutofit/>
          </a:bodyPr>
          <a:lstStyle/>
          <a:p>
            <a:pPr algn="ctr"/>
            <a:r>
              <a:rPr lang="en-US" sz="2000" b="1" dirty="0"/>
              <a:t>Database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13F872E-5430-2F1F-7CA8-F54B8B922405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455659" y="5450997"/>
            <a:ext cx="939500" cy="336820"/>
          </a:xfrm>
          <a:prstGeom prst="bentConnector3">
            <a:avLst>
              <a:gd name="adj1" fmla="val 50000"/>
            </a:avLst>
          </a:prstGeom>
          <a:ln w="508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71F7592-1F54-CCFB-EFD4-88883FA007FB}"/>
              </a:ext>
            </a:extLst>
          </p:cNvPr>
          <p:cNvSpPr/>
          <p:nvPr/>
        </p:nvSpPr>
        <p:spPr>
          <a:xfrm>
            <a:off x="5030922" y="4037461"/>
            <a:ext cx="2117808" cy="270682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Layer</a:t>
            </a:r>
          </a:p>
        </p:txBody>
      </p:sp>
    </p:spTree>
    <p:extLst>
      <p:ext uri="{BB962C8B-B14F-4D97-AF65-F5344CB8AC3E}">
        <p14:creationId xmlns:p14="http://schemas.microsoft.com/office/powerpoint/2010/main" val="391223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7B721-23C6-438A-99EE-67614B0AA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REST API Tutorial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https://docs.microsoft.com/en-us/aspnet/core/tutorials/first-web-api?view=aspnetcore-3.1&amp;tabs=visual-studio</a:t>
            </a:r>
            <a:endParaRPr lang="en-US" dirty="0"/>
          </a:p>
        </p:txBody>
      </p:sp>
      <p:pic>
        <p:nvPicPr>
          <p:cNvPr id="4098" name="Picture 2" descr="The client is represented by a box on the left. It submits a request and receives a response from the application, a box drawn on the right. Within the application box, three boxes represent the controller, the model, and the data access layer. The request comes into the application's controller, and read/write operations occur between the controller and the data access layer. The model is serialized and returned to the client in the response.">
            <a:extLst>
              <a:ext uri="{FF2B5EF4-FFF2-40B4-BE49-F238E27FC236}">
                <a16:creationId xmlns:a16="http://schemas.microsoft.com/office/drawing/2014/main" id="{D89D21FB-A15E-498E-9FF3-7DD32B7886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477" y="1985876"/>
            <a:ext cx="2582766" cy="1854895"/>
          </a:xfrm>
          <a:prstGeom prst="rect">
            <a:avLst/>
          </a:prstGeom>
          <a:noFill/>
          <a:ln w="254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4475CFE-2CF5-412A-A769-EB106ACC0589}"/>
              </a:ext>
            </a:extLst>
          </p:cNvPr>
          <p:cNvSpPr txBox="1"/>
          <p:nvPr/>
        </p:nvSpPr>
        <p:spPr>
          <a:xfrm>
            <a:off x="2446787" y="2283432"/>
            <a:ext cx="971326" cy="656992"/>
          </a:xfrm>
          <a:prstGeom prst="rect">
            <a:avLst/>
          </a:prstGeom>
          <a:solidFill>
            <a:srgbClr val="00B050">
              <a:alpha val="10000"/>
            </a:srgbClr>
          </a:solidFill>
          <a:ln w="50800">
            <a:solidFill>
              <a:srgbClr val="00B050"/>
            </a:solidFill>
          </a:ln>
        </p:spPr>
        <p:txBody>
          <a:bodyPr wrap="square" rtlCol="0" anchor="b">
            <a:normAutofit/>
          </a:bodyPr>
          <a:lstStyle/>
          <a:p>
            <a:pPr algn="r"/>
            <a:r>
              <a:rPr lang="en-US" b="1" dirty="0"/>
              <a:t>Angular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F1BB83-0B0A-4879-ADF6-6544299CFD49}"/>
              </a:ext>
            </a:extLst>
          </p:cNvPr>
          <p:cNvSpPr txBox="1"/>
          <p:nvPr/>
        </p:nvSpPr>
        <p:spPr>
          <a:xfrm>
            <a:off x="2834477" y="5588000"/>
            <a:ext cx="1766552" cy="399634"/>
          </a:xfrm>
          <a:prstGeom prst="rect">
            <a:avLst/>
          </a:prstGeom>
          <a:solidFill>
            <a:schemeClr val="accent2">
              <a:alpha val="10000"/>
            </a:schemeClr>
          </a:solidFill>
          <a:ln w="50800">
            <a:solidFill>
              <a:schemeClr val="accent2"/>
            </a:solidFill>
          </a:ln>
        </p:spPr>
        <p:txBody>
          <a:bodyPr wrap="square" rtlCol="0" anchor="ctr">
            <a:normAutofit/>
          </a:bodyPr>
          <a:lstStyle/>
          <a:p>
            <a:pPr algn="r"/>
            <a:r>
              <a:rPr lang="en-US" b="1" dirty="0"/>
              <a:t>An API. Register.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48C212AB-ADB9-4956-B67D-186808A2EA65}"/>
              </a:ext>
            </a:extLst>
          </p:cNvPr>
          <p:cNvCxnSpPr>
            <a:cxnSpLocks/>
            <a:stCxn id="3" idx="2"/>
            <a:endCxn id="5" idx="1"/>
          </p:cNvCxnSpPr>
          <p:nvPr/>
        </p:nvCxnSpPr>
        <p:spPr>
          <a:xfrm rot="5400000">
            <a:off x="1459768" y="4315134"/>
            <a:ext cx="2847393" cy="97973"/>
          </a:xfrm>
          <a:prstGeom prst="bentConnector4">
            <a:avLst>
              <a:gd name="adj1" fmla="val 46491"/>
              <a:gd name="adj2" fmla="val 333330"/>
            </a:avLst>
          </a:prstGeom>
          <a:ln w="508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0889D1A-368F-4353-8CCF-D45CB9BD0258}"/>
              </a:ext>
            </a:extLst>
          </p:cNvPr>
          <p:cNvSpPr txBox="1"/>
          <p:nvPr/>
        </p:nvSpPr>
        <p:spPr>
          <a:xfrm>
            <a:off x="5472304" y="5667613"/>
            <a:ext cx="1677444" cy="673640"/>
          </a:xfrm>
          <a:prstGeom prst="rect">
            <a:avLst/>
          </a:prstGeom>
          <a:solidFill>
            <a:srgbClr val="FF0000">
              <a:alpha val="10000"/>
            </a:srgbClr>
          </a:solidFill>
          <a:ln w="50800">
            <a:solidFill>
              <a:srgbClr val="FF0000"/>
            </a:solidFill>
          </a:ln>
        </p:spPr>
        <p:txBody>
          <a:bodyPr wrap="square" rtlCol="0" anchor="ctr">
            <a:normAutofit lnSpcReduction="10000"/>
          </a:bodyPr>
          <a:lstStyle/>
          <a:p>
            <a:pPr algn="r"/>
            <a:r>
              <a:rPr lang="en-US" sz="1400" b="1" dirty="0"/>
              <a:t>3rd-Party API offering additional functionality.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91AA2A20-ADD9-4980-868C-CC7B565F685B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>
            <a:off x="4601029" y="5787817"/>
            <a:ext cx="871275" cy="216616"/>
          </a:xfrm>
          <a:prstGeom prst="bentConnector3">
            <a:avLst>
              <a:gd name="adj1" fmla="val 50000"/>
            </a:avLst>
          </a:prstGeom>
          <a:ln w="508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EEEA63D-B758-02C9-78B4-C04EAF86CE6D}"/>
              </a:ext>
            </a:extLst>
          </p:cNvPr>
          <p:cNvSpPr txBox="1"/>
          <p:nvPr/>
        </p:nvSpPr>
        <p:spPr>
          <a:xfrm>
            <a:off x="8754801" y="5450997"/>
            <a:ext cx="1306159" cy="673640"/>
          </a:xfrm>
          <a:prstGeom prst="rect">
            <a:avLst/>
          </a:prstGeom>
          <a:solidFill>
            <a:srgbClr val="FF0000">
              <a:alpha val="10000"/>
            </a:srgbClr>
          </a:solidFill>
          <a:ln w="50800">
            <a:solidFill>
              <a:srgbClr val="FF0000"/>
            </a:solidFill>
          </a:ln>
        </p:spPr>
        <p:txBody>
          <a:bodyPr wrap="square" rtlCol="0" anchor="ctr">
            <a:normAutofit/>
          </a:bodyPr>
          <a:lstStyle/>
          <a:p>
            <a:pPr algn="ctr"/>
            <a:r>
              <a:rPr lang="en-US" sz="2000" b="1" dirty="0"/>
              <a:t>Database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13F872E-5430-2F1F-7CA8-F54B8B922405}"/>
              </a:ext>
            </a:extLst>
          </p:cNvPr>
          <p:cNvCxnSpPr>
            <a:cxnSpLocks/>
            <a:stCxn id="15" idx="3"/>
            <a:endCxn id="14" idx="1"/>
          </p:cNvCxnSpPr>
          <p:nvPr/>
        </p:nvCxnSpPr>
        <p:spPr>
          <a:xfrm flipV="1">
            <a:off x="7149748" y="5787817"/>
            <a:ext cx="1605053" cy="216616"/>
          </a:xfrm>
          <a:prstGeom prst="bentConnector3">
            <a:avLst>
              <a:gd name="adj1" fmla="val 50000"/>
            </a:avLst>
          </a:prstGeom>
          <a:ln w="508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CF86BE7-B3E5-5088-6EA7-1C22CE067B69}"/>
              </a:ext>
            </a:extLst>
          </p:cNvPr>
          <p:cNvSpPr txBox="1"/>
          <p:nvPr/>
        </p:nvSpPr>
        <p:spPr>
          <a:xfrm>
            <a:off x="5507050" y="4731127"/>
            <a:ext cx="2254128" cy="518206"/>
          </a:xfrm>
          <a:prstGeom prst="rect">
            <a:avLst/>
          </a:prstGeom>
          <a:solidFill>
            <a:schemeClr val="accent2">
              <a:alpha val="10000"/>
            </a:schemeClr>
          </a:solidFill>
          <a:ln w="50800">
            <a:solidFill>
              <a:schemeClr val="accent2"/>
            </a:solidFill>
          </a:ln>
        </p:spPr>
        <p:txBody>
          <a:bodyPr wrap="square" rtlCol="0" anchor="ctr">
            <a:normAutofit fontScale="85000" lnSpcReduction="10000"/>
          </a:bodyPr>
          <a:lstStyle/>
          <a:p>
            <a:pPr algn="r"/>
            <a:r>
              <a:rPr lang="en-US" b="1" dirty="0"/>
              <a:t>An API. </a:t>
            </a:r>
          </a:p>
          <a:p>
            <a:pPr algn="r"/>
            <a:r>
              <a:rPr lang="en-US" b="1" dirty="0"/>
              <a:t>Create a reimbursement.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38BEF606-434B-FC33-DE31-4EF0436BA10D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 flipV="1">
            <a:off x="7761178" y="4459269"/>
            <a:ext cx="620150" cy="530961"/>
          </a:xfrm>
          <a:prstGeom prst="bentConnector3">
            <a:avLst>
              <a:gd name="adj1" fmla="val 50000"/>
            </a:avLst>
          </a:prstGeom>
          <a:ln w="508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1656E7B-1E23-5717-B80B-07BDE173B410}"/>
              </a:ext>
            </a:extLst>
          </p:cNvPr>
          <p:cNvSpPr txBox="1"/>
          <p:nvPr/>
        </p:nvSpPr>
        <p:spPr>
          <a:xfrm>
            <a:off x="8381328" y="4122449"/>
            <a:ext cx="1306159" cy="673640"/>
          </a:xfrm>
          <a:prstGeom prst="rect">
            <a:avLst/>
          </a:prstGeom>
          <a:solidFill>
            <a:srgbClr val="FF0000">
              <a:alpha val="10000"/>
            </a:srgbClr>
          </a:solidFill>
          <a:ln w="50800">
            <a:solidFill>
              <a:srgbClr val="FF0000"/>
            </a:solidFill>
          </a:ln>
        </p:spPr>
        <p:txBody>
          <a:bodyPr wrap="square" rtlCol="0" anchor="ctr">
            <a:normAutofit/>
          </a:bodyPr>
          <a:lstStyle/>
          <a:p>
            <a:pPr algn="ctr"/>
            <a:r>
              <a:rPr lang="en-US" sz="2000" b="1" dirty="0"/>
              <a:t>Database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7F7326AE-9919-F5E8-1BA4-E0F4748D98B1}"/>
              </a:ext>
            </a:extLst>
          </p:cNvPr>
          <p:cNvCxnSpPr>
            <a:cxnSpLocks/>
            <a:stCxn id="3" idx="2"/>
            <a:endCxn id="27" idx="1"/>
          </p:cNvCxnSpPr>
          <p:nvPr/>
        </p:nvCxnSpPr>
        <p:spPr>
          <a:xfrm rot="16200000" flipH="1">
            <a:off x="3194847" y="2678027"/>
            <a:ext cx="2049806" cy="2574600"/>
          </a:xfrm>
          <a:prstGeom prst="bentConnector2">
            <a:avLst/>
          </a:prstGeom>
          <a:ln w="508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E58DB7E-ACBE-AF61-5794-703551B49E97}"/>
              </a:ext>
            </a:extLst>
          </p:cNvPr>
          <p:cNvSpPr txBox="1"/>
          <p:nvPr/>
        </p:nvSpPr>
        <p:spPr>
          <a:xfrm>
            <a:off x="6381448" y="3781886"/>
            <a:ext cx="1425384" cy="384318"/>
          </a:xfrm>
          <a:prstGeom prst="rect">
            <a:avLst/>
          </a:prstGeom>
          <a:solidFill>
            <a:schemeClr val="accent2">
              <a:alpha val="10000"/>
            </a:schemeClr>
          </a:solidFill>
          <a:ln w="50800">
            <a:solidFill>
              <a:schemeClr val="accent2"/>
            </a:solidFill>
          </a:ln>
        </p:spPr>
        <p:txBody>
          <a:bodyPr wrap="square" rtlCol="0" anchor="ctr">
            <a:normAutofit fontScale="92500"/>
          </a:bodyPr>
          <a:lstStyle/>
          <a:p>
            <a:pPr algn="r"/>
            <a:r>
              <a:rPr lang="en-US" dirty="0"/>
              <a:t>An API. Login.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A11D715B-A703-E2A8-70DD-B1A5F30BF1D3}"/>
              </a:ext>
            </a:extLst>
          </p:cNvPr>
          <p:cNvCxnSpPr>
            <a:cxnSpLocks/>
            <a:stCxn id="50" idx="3"/>
            <a:endCxn id="14" idx="3"/>
          </p:cNvCxnSpPr>
          <p:nvPr/>
        </p:nvCxnSpPr>
        <p:spPr>
          <a:xfrm>
            <a:off x="7806832" y="3974045"/>
            <a:ext cx="2254128" cy="1813772"/>
          </a:xfrm>
          <a:prstGeom prst="bentConnector3">
            <a:avLst>
              <a:gd name="adj1" fmla="val 110141"/>
            </a:avLst>
          </a:prstGeom>
          <a:ln w="508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1BE9CB03-B149-17D0-6043-D9A6A1288AFE}"/>
              </a:ext>
            </a:extLst>
          </p:cNvPr>
          <p:cNvCxnSpPr>
            <a:cxnSpLocks/>
            <a:stCxn id="3" idx="2"/>
            <a:endCxn id="50" idx="1"/>
          </p:cNvCxnSpPr>
          <p:nvPr/>
        </p:nvCxnSpPr>
        <p:spPr>
          <a:xfrm rot="16200000" flipH="1">
            <a:off x="4140139" y="1732735"/>
            <a:ext cx="1033621" cy="3448998"/>
          </a:xfrm>
          <a:prstGeom prst="bentConnector2">
            <a:avLst/>
          </a:prstGeom>
          <a:ln w="508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364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FF1B3-EB30-48BD-A514-1F23B0BD7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Rest – Overview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https://docs.microsoft.com/en-us/azure/architecture/best-practices/api-design#introduction-to-rest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1DE5C-91AD-4BD7-88D7-AD3356D87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71735"/>
            <a:ext cx="10058400" cy="1450756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Roy Fielding proposed </a:t>
            </a:r>
            <a:r>
              <a:rPr lang="en-US" sz="2000" b="1" i="1" dirty="0" err="1">
                <a:solidFill>
                  <a:schemeClr val="tx1"/>
                </a:solidFill>
              </a:rPr>
              <a:t>REpresentational</a:t>
            </a:r>
            <a:r>
              <a:rPr lang="en-US" sz="2000" b="1" i="1" dirty="0">
                <a:solidFill>
                  <a:schemeClr val="tx1"/>
                </a:solidFill>
              </a:rPr>
              <a:t> State Transfer (REST)</a:t>
            </a:r>
            <a:r>
              <a:rPr lang="en-US" sz="2000" dirty="0">
                <a:solidFill>
                  <a:schemeClr val="tx1"/>
                </a:solidFill>
              </a:rPr>
              <a:t> as an architectural approach to designing web services in 2000. </a:t>
            </a:r>
            <a:r>
              <a:rPr lang="en-US" sz="2000" b="1" i="1" dirty="0">
                <a:solidFill>
                  <a:schemeClr val="tx1"/>
                </a:solidFill>
              </a:rPr>
              <a:t>REST</a:t>
            </a:r>
            <a:r>
              <a:rPr lang="en-US" sz="2000" dirty="0">
                <a:solidFill>
                  <a:schemeClr val="tx1"/>
                </a:solidFill>
              </a:rPr>
              <a:t> uses open standards. A </a:t>
            </a:r>
            <a:r>
              <a:rPr lang="en-US" sz="2000" b="1" i="1" dirty="0">
                <a:solidFill>
                  <a:schemeClr val="tx1"/>
                </a:solidFill>
              </a:rPr>
              <a:t>REST</a:t>
            </a:r>
            <a:r>
              <a:rPr lang="en-US" sz="2000" dirty="0">
                <a:solidFill>
                  <a:schemeClr val="tx1"/>
                </a:solidFill>
              </a:rPr>
              <a:t> web service can use any language or toolset that can generate </a:t>
            </a:r>
            <a:r>
              <a:rPr lang="en-US" sz="2000" b="1" i="1" dirty="0">
                <a:solidFill>
                  <a:schemeClr val="tx1"/>
                </a:solidFill>
              </a:rPr>
              <a:t>HTTP</a:t>
            </a:r>
            <a:r>
              <a:rPr lang="en-US" sz="2000" dirty="0">
                <a:solidFill>
                  <a:schemeClr val="tx1"/>
                </a:solidFill>
              </a:rPr>
              <a:t> requests and parse </a:t>
            </a:r>
            <a:r>
              <a:rPr lang="en-US" sz="2000" b="1" i="1" dirty="0">
                <a:solidFill>
                  <a:schemeClr val="tx1"/>
                </a:solidFill>
              </a:rPr>
              <a:t>HTTP</a:t>
            </a:r>
            <a:r>
              <a:rPr lang="en-US" sz="2000" dirty="0">
                <a:solidFill>
                  <a:schemeClr val="tx1"/>
                </a:solidFill>
              </a:rPr>
              <a:t> responses. </a:t>
            </a:r>
            <a:r>
              <a:rPr lang="en-US" sz="2000" b="1" i="1" dirty="0">
                <a:solidFill>
                  <a:schemeClr val="tx1"/>
                </a:solidFill>
              </a:rPr>
              <a:t>REST APIs</a:t>
            </a:r>
            <a:r>
              <a:rPr lang="en-US" sz="2000" dirty="0">
                <a:solidFill>
                  <a:schemeClr val="tx1"/>
                </a:solidFill>
              </a:rPr>
              <a:t> are designed around </a:t>
            </a:r>
            <a:r>
              <a:rPr lang="en-US" sz="2000" b="1" i="1" dirty="0">
                <a:solidFill>
                  <a:schemeClr val="tx1"/>
                </a:solidFill>
              </a:rPr>
              <a:t>resources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19413D-A199-46F7-95FB-F39F84E567B3}"/>
              </a:ext>
            </a:extLst>
          </p:cNvPr>
          <p:cNvSpPr/>
          <p:nvPr/>
        </p:nvSpPr>
        <p:spPr>
          <a:xfrm>
            <a:off x="1233713" y="3241525"/>
            <a:ext cx="4691207" cy="3189420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i="1" dirty="0"/>
              <a:t>Resources</a:t>
            </a:r>
            <a:r>
              <a:rPr lang="en-US" sz="1600" dirty="0"/>
              <a:t> are any kind of data or service that can be accessed by a client.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i="1" dirty="0"/>
              <a:t>Resources</a:t>
            </a:r>
            <a:r>
              <a:rPr lang="en-US" sz="1600" dirty="0"/>
              <a:t> have identifiers.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EX. http://www.Revature.com/</a:t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employees/associates/23.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i="1" dirty="0"/>
              <a:t>Routing</a:t>
            </a:r>
            <a:r>
              <a:rPr lang="en-US" sz="1600" dirty="0"/>
              <a:t> is used to direct a request to the correct resource.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i="1" dirty="0"/>
              <a:t>Clients</a:t>
            </a:r>
            <a:r>
              <a:rPr lang="en-US" sz="1600" dirty="0"/>
              <a:t> interact with a service by exchanging representations of resources.</a:t>
            </a:r>
          </a:p>
        </p:txBody>
      </p:sp>
      <p:pic>
        <p:nvPicPr>
          <p:cNvPr id="6" name="Picture 2" descr="Controling instrument in the RESTful way - ppt video online download">
            <a:extLst>
              <a:ext uri="{FF2B5EF4-FFF2-40B4-BE49-F238E27FC236}">
                <a16:creationId xmlns:a16="http://schemas.microsoft.com/office/drawing/2014/main" id="{904F06D0-2D6C-4BD7-B2D4-33FC4B0798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" t="7778" r="4028" b="15925"/>
          <a:stretch/>
        </p:blipFill>
        <p:spPr bwMode="auto">
          <a:xfrm>
            <a:off x="5924919" y="3318468"/>
            <a:ext cx="4921687" cy="2990759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601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FF1B3-EB30-48BD-A514-1F23B0BD7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Rest – Overview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https://docs.microsoft.com/en-us/azure/architecture/best-practices/api-design#introduction-to-rest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1DE5C-91AD-4BD7-88D7-AD3356D87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2771"/>
            <a:ext cx="10058400" cy="1415697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1" i="1" dirty="0">
                <a:solidFill>
                  <a:schemeClr val="tx1"/>
                </a:solidFill>
              </a:rPr>
              <a:t>REST APIs </a:t>
            </a:r>
            <a:r>
              <a:rPr lang="en-US" sz="2200" dirty="0">
                <a:solidFill>
                  <a:schemeClr val="tx1"/>
                </a:solidFill>
              </a:rPr>
              <a:t>implement an interface that allows decoupling of client and service applications. They use a data transfer format like XML, JSON, or JPG and standard HTTP verbs to facilitate communication. The state of an application is not remembered between requests in </a:t>
            </a:r>
            <a:r>
              <a:rPr lang="en-US" sz="2200" b="1" i="1" dirty="0">
                <a:solidFill>
                  <a:schemeClr val="tx1"/>
                </a:solidFill>
              </a:rPr>
              <a:t>REST</a:t>
            </a:r>
            <a:r>
              <a:rPr lang="en-US" sz="2200" dirty="0">
                <a:solidFill>
                  <a:schemeClr val="tx1"/>
                </a:solidFill>
              </a:rPr>
              <a:t>. </a:t>
            </a:r>
          </a:p>
        </p:txBody>
      </p:sp>
      <p:pic>
        <p:nvPicPr>
          <p:cNvPr id="1026" name="Picture 2" descr="Controling instrument in the RESTful way - ppt video online download">
            <a:extLst>
              <a:ext uri="{FF2B5EF4-FFF2-40B4-BE49-F238E27FC236}">
                <a16:creationId xmlns:a16="http://schemas.microsoft.com/office/drawing/2014/main" id="{2EBCA83C-CEA9-4E50-9BC7-0CC3ACF2BA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" t="7778" r="4028" b="15925"/>
          <a:stretch/>
        </p:blipFill>
        <p:spPr bwMode="auto">
          <a:xfrm>
            <a:off x="5805715" y="3343836"/>
            <a:ext cx="4997348" cy="2968330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35DEA34-9768-4DB9-9239-E387A3798F2E}"/>
              </a:ext>
            </a:extLst>
          </p:cNvPr>
          <p:cNvSpPr/>
          <p:nvPr/>
        </p:nvSpPr>
        <p:spPr>
          <a:xfrm>
            <a:off x="1097279" y="3343836"/>
            <a:ext cx="4621349" cy="306143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200" dirty="0"/>
              <a:t>The only place where data is stored is in the DataBase for the application. </a:t>
            </a:r>
          </a:p>
          <a:p>
            <a:pPr>
              <a:spcBef>
                <a:spcPts val="600"/>
              </a:spcBef>
            </a:pPr>
            <a:r>
              <a:rPr lang="en-US" sz="2200" dirty="0"/>
              <a:t>This means that any request can be made through any server by any client. </a:t>
            </a:r>
          </a:p>
          <a:p>
            <a:pPr>
              <a:spcBef>
                <a:spcPts val="600"/>
              </a:spcBef>
            </a:pPr>
            <a:r>
              <a:rPr lang="en-US" sz="2200" dirty="0"/>
              <a:t>Each request must be </a:t>
            </a:r>
            <a:r>
              <a:rPr lang="en-US" sz="2200" b="1" i="1" dirty="0"/>
              <a:t>atomic</a:t>
            </a:r>
            <a:r>
              <a:rPr lang="en-US" sz="2200" dirty="0"/>
              <a:t>: It can’t depend on any other request.</a:t>
            </a:r>
          </a:p>
        </p:txBody>
      </p:sp>
    </p:spTree>
    <p:extLst>
      <p:ext uri="{BB962C8B-B14F-4D97-AF65-F5344CB8AC3E}">
        <p14:creationId xmlns:p14="http://schemas.microsoft.com/office/powerpoint/2010/main" val="1093390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8874A-A87B-40A1-9D00-7CED9050A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REST – Guiding Principles</a:t>
            </a:r>
            <a:br>
              <a:rPr lang="en-US" dirty="0"/>
            </a:br>
            <a:r>
              <a:rPr lang="en-US" sz="1400" dirty="0">
                <a:hlinkClick r:id="rId2"/>
              </a:rPr>
              <a:t>https://restfulapi.net/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https://restfulapi.net/rest-architectural-constraints/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2BA62E9-3709-4294-B08D-CE3B3311B6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3183369"/>
              </p:ext>
            </p:extLst>
          </p:nvPr>
        </p:nvGraphicFramePr>
        <p:xfrm>
          <a:off x="842963" y="2108200"/>
          <a:ext cx="10720387" cy="3718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2310">
                  <a:extLst>
                    <a:ext uri="{9D8B030D-6E8A-4147-A177-3AD203B41FA5}">
                      <a16:colId xmlns:a16="http://schemas.microsoft.com/office/drawing/2014/main" val="1910733465"/>
                    </a:ext>
                  </a:extLst>
                </a:gridCol>
                <a:gridCol w="1347207">
                  <a:extLst>
                    <a:ext uri="{9D8B030D-6E8A-4147-A177-3AD203B41FA5}">
                      <a16:colId xmlns:a16="http://schemas.microsoft.com/office/drawing/2014/main" val="1150566704"/>
                    </a:ext>
                  </a:extLst>
                </a:gridCol>
                <a:gridCol w="1602534">
                  <a:extLst>
                    <a:ext uri="{9D8B030D-6E8A-4147-A177-3AD203B41FA5}">
                      <a16:colId xmlns:a16="http://schemas.microsoft.com/office/drawing/2014/main" val="1973636607"/>
                    </a:ext>
                  </a:extLst>
                </a:gridCol>
                <a:gridCol w="2636991">
                  <a:extLst>
                    <a:ext uri="{9D8B030D-6E8A-4147-A177-3AD203B41FA5}">
                      <a16:colId xmlns:a16="http://schemas.microsoft.com/office/drawing/2014/main" val="2534472050"/>
                    </a:ext>
                  </a:extLst>
                </a:gridCol>
                <a:gridCol w="1674614">
                  <a:extLst>
                    <a:ext uri="{9D8B030D-6E8A-4147-A177-3AD203B41FA5}">
                      <a16:colId xmlns:a16="http://schemas.microsoft.com/office/drawing/2014/main" val="3783343372"/>
                    </a:ext>
                  </a:extLst>
                </a:gridCol>
                <a:gridCol w="1786731">
                  <a:extLst>
                    <a:ext uri="{9D8B030D-6E8A-4147-A177-3AD203B41FA5}">
                      <a16:colId xmlns:a16="http://schemas.microsoft.com/office/drawing/2014/main" val="2290308793"/>
                    </a:ext>
                  </a:extLst>
                </a:gridCol>
              </a:tblGrid>
              <a:tr h="88341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Client-Server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Stateless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Cacheable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Uniform Interface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Layered System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Code on Demand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715968"/>
                  </a:ext>
                </a:extLst>
              </a:tr>
              <a:tr h="2720902">
                <a:tc>
                  <a:txBody>
                    <a:bodyPr/>
                    <a:lstStyle/>
                    <a:p>
                      <a:r>
                        <a:rPr lang="en-US" sz="1800" dirty="0"/>
                        <a:t>Loose Coupling allows portability of the UI and scaling of the application.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Requests must be atomic. This means they cannot be dependent on any other call.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Responses are labeled as Cacheable or non-cacheable. </a:t>
                      </a:r>
                    </a:p>
                    <a:p>
                      <a:r>
                        <a:rPr lang="en-US" sz="1800" dirty="0"/>
                        <a:t>If Cacheable, the client (browser) can reuse the data.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All API Interfaces have 4 constraints: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ID of resources, 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manipulation of resources through representations, 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self-descriptive messages,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HATEOAS.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Hierarchical architecture. Each component can’t see beyond the layer with which it is interacting.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REST allows extension of functionality by the downloading of scripts.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644982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840140B-0035-493D-B18F-D7D70EDD2B99}"/>
              </a:ext>
            </a:extLst>
          </p:cNvPr>
          <p:cNvSpPr/>
          <p:nvPr/>
        </p:nvSpPr>
        <p:spPr>
          <a:xfrm>
            <a:off x="590829" y="5841105"/>
            <a:ext cx="112246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highlight>
                  <a:srgbClr val="FFFF00"/>
                </a:highlight>
              </a:rPr>
              <a:t>If you are honoring the 6 guiding principles of REST, you can call your app ‘RESTful’.</a:t>
            </a:r>
          </a:p>
        </p:txBody>
      </p:sp>
    </p:spTree>
    <p:extLst>
      <p:ext uri="{BB962C8B-B14F-4D97-AF65-F5344CB8AC3E}">
        <p14:creationId xmlns:p14="http://schemas.microsoft.com/office/powerpoint/2010/main" val="3241383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8B451-567D-4D2F-B06C-E96D57D1C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138" y="286603"/>
            <a:ext cx="10244621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REST – HTTP Methods</a:t>
            </a:r>
            <a:br>
              <a:rPr lang="en-US" dirty="0"/>
            </a:br>
            <a:r>
              <a:rPr lang="en-US" sz="1400" dirty="0">
                <a:hlinkClick r:id="rId2"/>
              </a:rPr>
              <a:t>https://learn.microsoft.com/en-us/azure/architecture/best-practices/api-design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https://developer.mozilla.org/en-US/docs/Web/HTTP/Methods</a:t>
            </a:r>
            <a:br>
              <a:rPr lang="en-US" sz="1400" dirty="0"/>
            </a:br>
            <a:r>
              <a:rPr lang="en-US" sz="1400" dirty="0">
                <a:hlinkClick r:id="rId4"/>
              </a:rPr>
              <a:t>https://restfulapi.net/</a:t>
            </a: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C4B1F-E8E3-4D86-B136-56014C9DA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138" y="1876653"/>
            <a:ext cx="10094576" cy="1450757"/>
          </a:xfrm>
        </p:spPr>
        <p:txBody>
          <a:bodyPr anchor="ctr">
            <a:normAutofit/>
          </a:bodyPr>
          <a:lstStyle/>
          <a:p>
            <a:r>
              <a:rPr lang="en-US" sz="2400" b="1" i="1" dirty="0">
                <a:solidFill>
                  <a:schemeClr val="tx1"/>
                </a:solidFill>
              </a:rPr>
              <a:t>HTTP Methods </a:t>
            </a:r>
            <a:r>
              <a:rPr lang="en-US" sz="2400" dirty="0">
                <a:solidFill>
                  <a:schemeClr val="tx1"/>
                </a:solidFill>
              </a:rPr>
              <a:t>assign semantic meaning to a request. The effect of a specific HTTP Method (Verb) used in a request should depend on whether the resource is a collection or an individual item.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83E3FA-AC1E-49F4-A706-A3C720BAD5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36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13905" y="3429000"/>
            <a:ext cx="6399691" cy="2732464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01A82A1-9BCC-44B1-9FB8-445F449A47AB}"/>
              </a:ext>
            </a:extLst>
          </p:cNvPr>
          <p:cNvSpPr/>
          <p:nvPr/>
        </p:nvSpPr>
        <p:spPr>
          <a:xfrm>
            <a:off x="1100138" y="3270552"/>
            <a:ext cx="3713767" cy="3130249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r>
              <a:rPr lang="en-US" sz="2400" dirty="0"/>
              <a:t>Roy Fielding never defined any rules around which HTTP method must be used in which condition. </a:t>
            </a:r>
          </a:p>
          <a:p>
            <a:r>
              <a:rPr lang="en-US" sz="2400" dirty="0"/>
              <a:t>The only requirement is that the interface be uniform and internally consistent. </a:t>
            </a:r>
          </a:p>
        </p:txBody>
      </p:sp>
    </p:spTree>
    <p:extLst>
      <p:ext uri="{BB962C8B-B14F-4D97-AF65-F5344CB8AC3E}">
        <p14:creationId xmlns:p14="http://schemas.microsoft.com/office/powerpoint/2010/main" val="1581256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7A722-8A8E-4E16-A50C-182C51EB0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4" y="1906806"/>
            <a:ext cx="4999036" cy="4493993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In 2008, Leonard Richardson proposed the following maturity model for web APIs: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Level 0: Define one URI. All operations are POST requests to this URI. POX (Plain </a:t>
            </a:r>
            <a:r>
              <a:rPr lang="en-US" sz="1800" dirty="0" err="1">
                <a:solidFill>
                  <a:schemeClr val="tx1"/>
                </a:solidFill>
              </a:rPr>
              <a:t>Ol</a:t>
            </a:r>
            <a:r>
              <a:rPr lang="en-US" sz="1800" dirty="0">
                <a:solidFill>
                  <a:schemeClr val="tx1"/>
                </a:solidFill>
              </a:rPr>
              <a:t>’ Xml)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Level 1: Create many URIs for </a:t>
            </a:r>
            <a:r>
              <a:rPr lang="en-US" sz="1800" dirty="0" err="1">
                <a:solidFill>
                  <a:schemeClr val="tx1"/>
                </a:solidFill>
              </a:rPr>
              <a:t>differnet</a:t>
            </a:r>
            <a:r>
              <a:rPr lang="en-US" sz="1800" dirty="0">
                <a:solidFill>
                  <a:schemeClr val="tx1"/>
                </a:solidFill>
              </a:rPr>
              <a:t> resources.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Level 2: Use HTTP methods to define operations on resources.*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Level 3: Use hypermedia (</a:t>
            </a:r>
            <a:r>
              <a:rPr lang="en-US" sz="1800" b="1" i="1" dirty="0">
                <a:solidFill>
                  <a:schemeClr val="tx1"/>
                </a:solidFill>
              </a:rPr>
              <a:t>HATEOAS</a:t>
            </a:r>
            <a:r>
              <a:rPr lang="en-US" sz="1800" dirty="0">
                <a:solidFill>
                  <a:schemeClr val="tx1"/>
                </a:solidFill>
              </a:rPr>
              <a:t>).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E4F0C5C-90CE-40F6-BCEF-90CC0870D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Richardson Maturity Model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https://docs.microsoft.com/en-us/azure/architecture/best-practices/api-design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https://martinfowler.com/articles/richardsonMaturityModel.html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32DC416-C99A-4DD5-8652-5ACC94506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255" y="2478102"/>
            <a:ext cx="4755020" cy="3326744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D4C52B-C900-4C36-ED0B-F0C280F16991}"/>
              </a:ext>
            </a:extLst>
          </p:cNvPr>
          <p:cNvSpPr txBox="1"/>
          <p:nvPr/>
        </p:nvSpPr>
        <p:spPr>
          <a:xfrm>
            <a:off x="8606118" y="6453278"/>
            <a:ext cx="354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0" algn="r">
              <a:buNone/>
            </a:pPr>
            <a:r>
              <a:rPr lang="en-US" dirty="0">
                <a:highlight>
                  <a:srgbClr val="FFFF00"/>
                </a:highlight>
              </a:rPr>
              <a:t>*M</a:t>
            </a:r>
            <a:r>
              <a:rPr lang="en-US" sz="1800" dirty="0">
                <a:solidFill>
                  <a:schemeClr val="tx1"/>
                </a:solidFill>
                <a:highlight>
                  <a:srgbClr val="FFFF00"/>
                </a:highlight>
              </a:rPr>
              <a:t>ost websites are at Level 2.</a:t>
            </a:r>
          </a:p>
        </p:txBody>
      </p:sp>
    </p:spTree>
    <p:extLst>
      <p:ext uri="{BB962C8B-B14F-4D97-AF65-F5344CB8AC3E}">
        <p14:creationId xmlns:p14="http://schemas.microsoft.com/office/powerpoint/2010/main" val="177904443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{A71D3352-58BE-4DA6-B61F-53FC38EEDCB0}tf56160789</Template>
  <TotalTime>0</TotalTime>
  <Words>2309</Words>
  <Application>Microsoft Office PowerPoint</Application>
  <PresentationFormat>Widescreen</PresentationFormat>
  <Paragraphs>139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Bookman Old Style</vt:lpstr>
      <vt:lpstr>Calibri</vt:lpstr>
      <vt:lpstr>Franklin Gothic Book</vt:lpstr>
      <vt:lpstr>1_RetrospectVTI</vt:lpstr>
      <vt:lpstr>REST Fundamentals</vt:lpstr>
      <vt:lpstr>REST is an architectural framework in which data and functionality are considered resources. Clients and servers exchange representations of resources using a standardized interface and protocol like JSON and serialized HTTP.</vt:lpstr>
      <vt:lpstr>REST API Tutorial https://docs.microsoft.com/en-us/aspnet/core/tutorials/first-web-api?view=aspnetcore-3.1&amp;tabs=visual-studio</vt:lpstr>
      <vt:lpstr>REST API Tutorial https://docs.microsoft.com/en-us/aspnet/core/tutorials/first-web-api?view=aspnetcore-3.1&amp;tabs=visual-studio</vt:lpstr>
      <vt:lpstr>Rest – Overview https://docs.microsoft.com/en-us/azure/architecture/best-practices/api-design#introduction-to-rest</vt:lpstr>
      <vt:lpstr>Rest – Overview https://docs.microsoft.com/en-us/azure/architecture/best-practices/api-design#introduction-to-rest</vt:lpstr>
      <vt:lpstr>REST – Guiding Principles https://restfulapi.net/ https://restfulapi.net/rest-architectural-constraints/</vt:lpstr>
      <vt:lpstr>REST – HTTP Methods https://learn.microsoft.com/en-us/azure/architecture/best-practices/api-design https://developer.mozilla.org/en-US/docs/Web/HTTP/Methods https://restfulapi.net/</vt:lpstr>
      <vt:lpstr>Richardson Maturity Model https://docs.microsoft.com/en-us/azure/architecture/best-practices/api-design https://martinfowler.com/articles/richardsonMaturityModel.html</vt:lpstr>
      <vt:lpstr>HATEOAS –  Hypertext as the Engine of Application State https://docs.microsoft.com/en-us/azure/architecture/best-practices/api-design#use-hateoas-to-enable-navigation-to-related-resources</vt:lpstr>
      <vt:lpstr>REST Best Practices (1/2) https://docs.microsoft.com/en-us/azure/architecture/best-practices/api-design#organize-the-api-around-resources</vt:lpstr>
      <vt:lpstr>REST Best Practices (2/2) https://docs.microsoft.com/en-us/azure/architecture/best-practices/api-design#organize-the-api-around-resources</vt:lpstr>
      <vt:lpstr>Filtering and Pagination https://docs.microsoft.com/en-us/azure/architecture/best-practices/api-design#filter-and-paginate-data</vt:lpstr>
      <vt:lpstr>Open API Initiative https://docs.microsoft.com/en-us/azure/architecture/best-practices/api-design#open-api-initiative https://www.openapis.org/ https://docs.microsoft.com/en-us/aspnet/core/tutorials/web-api-help-pages-using-swagger?view=aspnetcore-5.0</vt:lpstr>
      <vt:lpstr>CORS https://en.wikipedia.org/wiki/Cross-origin_resource_sharing https://www.w3.org/TR/cors/#resource-requests</vt:lpstr>
      <vt:lpstr>Cross-Site Request Forgery(CSRF) https://en.wikipedia.org/wiki/Cross-site_request_forgery</vt:lpstr>
      <vt:lpstr>How to implement a REST API on ASP.NET Core https://docs.microsoft.com/en-us/aspnet/core/web-api/?view=aspnetcore-5.0 https://docs.microsoft.com/en-us/aspnet/core/web-api/action-return-types</vt:lpstr>
      <vt:lpstr>.NET HttpClient https://docs.microsoft.com/en-us/dotnet/api/system.net.http.httpclient?view=net-6.0</vt:lpstr>
      <vt:lpstr>In PostMan… https://learning.postman.com/docs/postman/sending-api-requests/requests/</vt:lpstr>
      <vt:lpstr>Interesting Reads and Resources</vt:lpstr>
      <vt:lpstr>REST Documentation https://blog.newrelic.com/engineering/documenting-restful-apis/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2020-04-04T19:33:51Z</dcterms:created>
  <dcterms:modified xsi:type="dcterms:W3CDTF">2023-08-06T22:34:04Z</dcterms:modified>
</cp:coreProperties>
</file>