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6" r:id="rId6"/>
    <p:sldId id="272" r:id="rId7"/>
    <p:sldId id="263" r:id="rId8"/>
    <p:sldId id="264" r:id="rId9"/>
    <p:sldId id="268" r:id="rId10"/>
    <p:sldId id="270" r:id="rId11"/>
    <p:sldId id="271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26B72-17FC-4B49-AE84-3E305707CFE7}" v="200" dt="2020-05-27T02:57:1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urymagazines.com/pdf/Bst_Prctcs_Dsgn_Ptrns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Service-oriented_architecture#Patterns:~:text=20%5D%5B21%5D-,Implementation%20approaches,-%5Bedit%5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ercurymagazines.com/pdf/Bst_Prctcs_Dsgn_Ptrn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ServiceOrientedAmbiguity.html" TargetMode="External"/><Relationship Id="rId2" Type="http://schemas.openxmlformats.org/officeDocument/2006/relationships/hyperlink" Target="https://www.mercurymagazines.com/pdf/Bst_Prctcs_Dsgn_Ptrn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rvice-oriented_architectu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-oriented_architecture#Patterns" TargetMode="External"/><Relationship Id="rId2" Type="http://schemas.openxmlformats.org/officeDocument/2006/relationships/hyperlink" Target="https://www.ibm.com/support/knowledgecenter/SSMQ79_9.5.1/com.ibm.egl.pg.doc/topics/pegl_serv_overview.html#pegl_serv_overview__introsoa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dotnet/framework/wcf/whats-wcf#features-of-wc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ervice-oriented_architecture#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soperantic.com/en/the-soa-manifesto/" TargetMode="External"/><Relationship Id="rId2" Type="http://schemas.openxmlformats.org/officeDocument/2006/relationships/hyperlink" Target="https://en.wikipedia.org/wiki/Service-oriented_architecture#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lient%E2%80%93server_mod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bm.com/support/knowledgecenter/SSMQ79_9.5.1/com.ibm.egl.pg.doc/topics/pegl_serv_overview.html#pegl_serv_overview__introso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ibm.com/support/knowledgecenter/SSMQ79_9.5.1/com.ibm.egl.pg.doc/topics/pegl_serv_overview.html#pegl_serv_overview__introso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rcurymagazines.com/pdf/Bst_Prctcs_Dsgn_Ptr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Service Oriented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ECA86-BDC7-47D0-955E-6C7E9088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00" y="2032481"/>
            <a:ext cx="4192844" cy="30277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311CC-4610-4284-ADEB-0975914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2" y="286603"/>
            <a:ext cx="10550012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SOA – Web Service Design Patterns</a:t>
            </a:r>
            <a:br>
              <a:rPr lang="en-US" sz="1200" dirty="0"/>
            </a:br>
            <a:r>
              <a:rPr lang="en-US" sz="1600" dirty="0">
                <a:hlinkClick r:id="rId3"/>
              </a:rPr>
              <a:t>https://www.mercurymagazines.com/pdf/Bst_Prctcs_Dsgn_Ptrns.pdf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C39D-AB32-45DC-A83F-78D79D9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2" y="1913467"/>
            <a:ext cx="5357088" cy="448733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Proxy</a:t>
            </a:r>
            <a:r>
              <a:rPr lang="en-US" sz="2000" dirty="0">
                <a:solidFill>
                  <a:schemeClr val="tx1"/>
                </a:solidFill>
              </a:rPr>
              <a:t> - Used to consolidate the messages sent to separate services into a single service. The </a:t>
            </a:r>
            <a:r>
              <a:rPr lang="en-US" sz="2000" b="1" i="1" dirty="0">
                <a:solidFill>
                  <a:schemeClr val="tx1"/>
                </a:solidFill>
              </a:rPr>
              <a:t>Proxy</a:t>
            </a:r>
            <a:r>
              <a:rPr lang="en-US" sz="2000" dirty="0">
                <a:solidFill>
                  <a:schemeClr val="tx1"/>
                </a:solidFill>
              </a:rPr>
              <a:t> dispatches the request to the appropriate back‐end service. This simplifies interactions with multiple services.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Adapter</a:t>
            </a:r>
            <a:r>
              <a:rPr lang="en-US" sz="2000" dirty="0">
                <a:solidFill>
                  <a:schemeClr val="tx1"/>
                </a:solidFill>
              </a:rPr>
              <a:t> - Allows the continued use of existing applications by implementing a </a:t>
            </a:r>
            <a:r>
              <a:rPr lang="en-US" sz="2000" b="1" dirty="0">
                <a:solidFill>
                  <a:schemeClr val="tx1"/>
                </a:solidFill>
              </a:rPr>
              <a:t>wrapper</a:t>
            </a:r>
            <a:r>
              <a:rPr lang="en-US" sz="2000" dirty="0">
                <a:solidFill>
                  <a:schemeClr val="tx1"/>
                </a:solidFill>
              </a:rPr>
              <a:t> around them to modify output to what the modern client expects.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8390-53CA-4FF9-83A8-6BF85F70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84" y="5208887"/>
            <a:ext cx="4197860" cy="108598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6614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F86-0CDF-49D4-8DA0-E62548D2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0888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- Implementations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https://en.wikipedia.org/wiki/Service-oriented_architecture#Patterns:~:text=20%5D%5B21%5D-,Implementation%20approaches,-%5Bedit%5D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11C7-FAF5-48DF-BDEC-BCAF1BC5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951"/>
            <a:ext cx="4998720" cy="4543424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SOA’s are often implemented using </a:t>
            </a:r>
            <a:r>
              <a:rPr lang="en-US" sz="1800" b="1" i="1" dirty="0">
                <a:solidFill>
                  <a:schemeClr val="tx1"/>
                </a:solidFill>
              </a:rPr>
              <a:t>Web Services</a:t>
            </a:r>
            <a:r>
              <a:rPr lang="en-US" sz="1800" dirty="0">
                <a:solidFill>
                  <a:schemeClr val="tx1"/>
                </a:solidFill>
              </a:rPr>
              <a:t>. The most common Web Service SOA implementations use </a:t>
            </a:r>
            <a:r>
              <a:rPr lang="en-US" sz="1800" b="1" i="1" dirty="0">
                <a:solidFill>
                  <a:schemeClr val="tx1"/>
                </a:solidFill>
              </a:rPr>
              <a:t>REST</a:t>
            </a:r>
            <a:r>
              <a:rPr lang="en-US" sz="1800" dirty="0">
                <a:solidFill>
                  <a:schemeClr val="tx1"/>
                </a:solidFill>
              </a:rPr>
              <a:t> but there are many others.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SOA’s can make use of many different technologies due to their </a:t>
            </a:r>
            <a:r>
              <a:rPr lang="en-US" sz="1800" b="1" i="1" dirty="0">
                <a:solidFill>
                  <a:schemeClr val="tx1"/>
                </a:solidFill>
              </a:rPr>
              <a:t>loosely coupled</a:t>
            </a:r>
            <a:r>
              <a:rPr lang="en-US" sz="1800" dirty="0">
                <a:solidFill>
                  <a:schemeClr val="tx1"/>
                </a:solidFill>
              </a:rPr>
              <a:t> nature. The various services comprising a SOA must only decide on a protocol for communication.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This is often done (especially with SOAP) with a formal document called a </a:t>
            </a:r>
            <a:r>
              <a:rPr lang="en-US" sz="1800" b="1" i="1" dirty="0">
                <a:solidFill>
                  <a:schemeClr val="tx1"/>
                </a:solidFill>
              </a:rPr>
              <a:t>Web Services Description Language (WSDL) </a:t>
            </a:r>
            <a:r>
              <a:rPr lang="en-US" sz="1800" dirty="0">
                <a:solidFill>
                  <a:schemeClr val="tx1"/>
                </a:solidFill>
              </a:rPr>
              <a:t>Document.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When using a </a:t>
            </a:r>
            <a:r>
              <a:rPr lang="en-US" sz="1800" b="1" i="1" dirty="0">
                <a:solidFill>
                  <a:schemeClr val="tx1"/>
                </a:solidFill>
              </a:rPr>
              <a:t>WSDL</a:t>
            </a:r>
            <a:r>
              <a:rPr lang="en-US" sz="1800" dirty="0">
                <a:solidFill>
                  <a:schemeClr val="tx1"/>
                </a:solidFill>
              </a:rPr>
              <a:t>, no responding service needs to know anything about a calling service. Each service is a black box to the others.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52EEB9-7030-4590-8486-600A0748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08" y="2451401"/>
            <a:ext cx="4828518" cy="355418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059-8ED3-4D66-B5C9-57FF295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Benefits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https://www.mercurymagazines.com/pdf/Bst_Prctcs_Dsgn_Ptrns.pdf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80E2-193A-48C5-BE69-A15CA85E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4784"/>
            <a:ext cx="4844153" cy="453467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With Service-Oriented Architecture, you can integrate legacy code with new technologies to reuse existing applications. This reduces development costs.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Decoupling a service from its presentation reduces expenses and decreases development time.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SOA makes applications more dynamic by exposing information and data sharing across the organization and focusing development strategies to improve overall operations.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CB86FF-750E-45EA-B786-B8E8D1BF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49" y="2163496"/>
            <a:ext cx="4910187" cy="397725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A4C9-03E0-4471-8394-04FAD3B2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Difficulties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https://www.mercurymagazines.com/pdf/Bst_Prctcs_Dsgn_Ptrns.pdf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https://martinfowler.com/bliki/ServiceOrientedAmbiguity.html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0EDC-9EB0-417D-A2E4-9A691D9A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472"/>
            <a:ext cx="10058399" cy="449266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SOA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services</a:t>
            </a:r>
            <a:r>
              <a:rPr lang="en-US" sz="2200" dirty="0">
                <a:solidFill>
                  <a:schemeClr val="tx1"/>
                </a:solidFill>
              </a:rPr>
              <a:t> are </a:t>
            </a:r>
            <a:r>
              <a:rPr lang="en-US" sz="2200" b="1" i="1" dirty="0">
                <a:solidFill>
                  <a:schemeClr val="tx1"/>
                </a:solidFill>
              </a:rPr>
              <a:t>loosely coupled.</a:t>
            </a:r>
            <a:r>
              <a:rPr lang="en-US" sz="2200" dirty="0">
                <a:solidFill>
                  <a:schemeClr val="tx1"/>
                </a:solidFill>
              </a:rPr>
              <a:t> Due to this loose coupling, they have more latency than </a:t>
            </a:r>
            <a:r>
              <a:rPr lang="en-US" sz="2200" b="1" i="1" dirty="0">
                <a:solidFill>
                  <a:schemeClr val="tx1"/>
                </a:solidFill>
              </a:rPr>
              <a:t>tightly coupled </a:t>
            </a:r>
            <a:r>
              <a:rPr lang="en-US" sz="2200" dirty="0">
                <a:solidFill>
                  <a:schemeClr val="tx1"/>
                </a:solidFill>
              </a:rPr>
              <a:t>implementations.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can present challenges when implementing dynamic requirements.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SOA</a:t>
            </a:r>
            <a:r>
              <a:rPr lang="en-US" sz="2200" dirty="0">
                <a:solidFill>
                  <a:schemeClr val="tx1"/>
                </a:solidFill>
              </a:rPr>
              <a:t> is meant to create an environment where legacy systems can work with new systems, but new business practices like the standardization of naming, definitions, and identification can present implementation challenges.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To overcome the challenge of blending legacy applications with new standards, </a:t>
            </a:r>
            <a:r>
              <a:rPr lang="en-US" sz="2200" b="1" i="1" dirty="0">
                <a:solidFill>
                  <a:schemeClr val="tx1"/>
                </a:solidFill>
              </a:rPr>
              <a:t>services </a:t>
            </a:r>
            <a:r>
              <a:rPr lang="en-US" sz="2200" dirty="0">
                <a:solidFill>
                  <a:schemeClr val="tx1"/>
                </a:solidFill>
              </a:rPr>
              <a:t>can be implemented to handle certain tasks on behalf of the legacy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239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0"/>
            <a:ext cx="8004314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Service-oriented architecture (SOA) is a software design pattern where functionalities are provided by one API to another API through a predetermined communication protocol (HTTP).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9045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https://en.wikipedia.org/wiki/Service-oriented_architecture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73AB-F5D0-4239-81AE-5AA75337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9940"/>
            <a:ext cx="105169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Overview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https://www.ibm.com/support/knowledgecenter/SSMQ79_9.5.1/com.ibm.egl.pg.doc/topics/pegl_serv_overview.html#pegl_serv_overview__introsoa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https://en.wikipedia.org/wiki/Service-oriented_architecture#Patterns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https://docs.microsoft.com/en-us/dotnet/framework/wcf/whats-wcf#features-of-wcf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E84B-FD22-4D67-B54F-00D3BEDD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3241310"/>
            <a:ext cx="4735812" cy="3212960"/>
          </a:xfrm>
        </p:spPr>
        <p:txBody>
          <a:bodyPr wrap="square" lIns="0" tIns="0"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Accesses a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self-contained and independent.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can access other services (other APIs).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is a black box for users.</a:t>
            </a:r>
            <a:endParaRPr lang="en-US" sz="2000" dirty="0">
              <a:solidFill>
                <a:schemeClr val="tx1"/>
              </a:solidFill>
            </a:endParaRPr>
          </a:p>
          <a:p>
            <a:pPr marL="9144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The independence of the service from other software is called </a:t>
            </a:r>
            <a:r>
              <a:rPr lang="en-US" sz="2300" b="1" i="1" dirty="0">
                <a:solidFill>
                  <a:schemeClr val="tx1"/>
                </a:solidFill>
              </a:rPr>
              <a:t>loose coupling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</a:p>
          <a:p>
            <a:pPr marL="91440" lvl="1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Services are deployed independently and function independently of platforms and programming languages.</a:t>
            </a:r>
          </a:p>
        </p:txBody>
      </p:sp>
      <p:pic>
        <p:nvPicPr>
          <p:cNvPr id="1026" name="Picture 2" descr="A Quick Guide to Service-Oriented Architecture (SOA)">
            <a:extLst>
              <a:ext uri="{FF2B5EF4-FFF2-40B4-BE49-F238E27FC236}">
                <a16:creationId xmlns:a16="http://schemas.microsoft.com/office/drawing/2014/main" id="{B80B31D6-76E6-4F1C-AC81-1E41784E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97" y="3377180"/>
            <a:ext cx="4649061" cy="277580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4FB1C-DCF3-4A56-9F3C-F2B396745E83}"/>
              </a:ext>
            </a:extLst>
          </p:cNvPr>
          <p:cNvSpPr txBox="1"/>
          <p:nvPr/>
        </p:nvSpPr>
        <p:spPr>
          <a:xfrm>
            <a:off x="1087755" y="1878747"/>
            <a:ext cx="1007749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i="1" dirty="0"/>
              <a:t>Service-oriented architecture (SOA) </a:t>
            </a:r>
            <a:r>
              <a:rPr lang="en-US" sz="2100" dirty="0"/>
              <a:t>is defined by a reliance on “services”</a:t>
            </a:r>
            <a:r>
              <a:rPr lang="en-US" sz="2100" b="1" i="1" dirty="0"/>
              <a:t> </a:t>
            </a:r>
            <a:r>
              <a:rPr lang="en-US" sz="2100" dirty="0"/>
              <a:t>to send and receive data. </a:t>
            </a:r>
            <a:r>
              <a:rPr lang="en-US" sz="2100" b="1" i="1" dirty="0"/>
              <a:t>SOA</a:t>
            </a:r>
            <a:r>
              <a:rPr lang="en-US" sz="2100" dirty="0"/>
              <a:t> involves the deployment of services (API’s). </a:t>
            </a:r>
          </a:p>
          <a:p>
            <a:r>
              <a:rPr lang="en-US" sz="2100" dirty="0"/>
              <a:t>A REST service has the following characteristics:</a:t>
            </a:r>
          </a:p>
          <a:p>
            <a:pPr marL="118872" indent="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Handles business processes with a deterministic outcome.</a:t>
            </a:r>
          </a:p>
        </p:txBody>
      </p:sp>
    </p:spTree>
    <p:extLst>
      <p:ext uri="{BB962C8B-B14F-4D97-AF65-F5344CB8AC3E}">
        <p14:creationId xmlns:p14="http://schemas.microsoft.com/office/powerpoint/2010/main" val="36284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49-2197-410A-9916-3E4F0533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https://en.wikipedia.org/wiki/Service-oriented_architecture#Patterns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7436-157C-4D37-A3A7-C8348C26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725822"/>
            <a:ext cx="3835250" cy="3641727"/>
          </a:xfrm>
        </p:spPr>
        <p:txBody>
          <a:bodyPr anchor="ctr">
            <a:normAutofit/>
          </a:bodyPr>
          <a:lstStyle/>
          <a:p>
            <a:pPr marL="365760" lvl="1" indent="-27432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Begins at the (older) concepts of distributed computing and modular programming. </a:t>
            </a:r>
          </a:p>
          <a:p>
            <a:pPr marL="365760" lvl="1" indent="-27432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Then moves to SOA.</a:t>
            </a:r>
          </a:p>
          <a:p>
            <a:pPr marL="365760" lvl="1" indent="-27432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Then moves on to the offspring of SOA, such as:</a:t>
            </a:r>
          </a:p>
          <a:p>
            <a:pPr marL="533072" lvl="5" indent="-27432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Mashups, </a:t>
            </a:r>
          </a:p>
          <a:p>
            <a:pPr marL="533072" lvl="5" indent="-27432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SaaS, and </a:t>
            </a:r>
          </a:p>
          <a:p>
            <a:pPr marL="533072" lvl="5" indent="-27432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cloud computing.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CC96C-E78C-431D-9853-6F4615A4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29" y="2168781"/>
            <a:ext cx="6318201" cy="388732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10294-D72B-4BF1-906B-051601F1D23F}"/>
              </a:ext>
            </a:extLst>
          </p:cNvPr>
          <p:cNvSpPr txBox="1"/>
          <p:nvPr/>
        </p:nvSpPr>
        <p:spPr>
          <a:xfrm>
            <a:off x="1097280" y="1923654"/>
            <a:ext cx="3835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SOA is part of an organizational continuum. </a:t>
            </a:r>
          </a:p>
          <a:p>
            <a:r>
              <a:rPr lang="en-US" sz="2400" dirty="0"/>
              <a:t>This continuum: </a:t>
            </a:r>
          </a:p>
        </p:txBody>
      </p:sp>
    </p:spTree>
    <p:extLst>
      <p:ext uri="{BB962C8B-B14F-4D97-AF65-F5344CB8AC3E}">
        <p14:creationId xmlns:p14="http://schemas.microsoft.com/office/powerpoint/2010/main" val="292513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49-2197-410A-9916-3E4F0533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7079"/>
            <a:ext cx="4452257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SOA – Principles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https://en.wikipedia.org/wiki/Service-oriented_architecture#Patterns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https://www.modusoperantic.com/en/the-soa-manifesto</a:t>
            </a:r>
            <a:r>
              <a:rPr lang="en-US" sz="1050" dirty="0">
                <a:hlinkClick r:id="rId3"/>
              </a:rPr>
              <a:t>/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27CF8-5FBF-4DFE-A73E-53D5DA786612}"/>
              </a:ext>
            </a:extLst>
          </p:cNvPr>
          <p:cNvSpPr/>
          <p:nvPr/>
        </p:nvSpPr>
        <p:spPr>
          <a:xfrm>
            <a:off x="1066800" y="1917290"/>
            <a:ext cx="4452257" cy="4473678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The six core values of Service-Oriented Architecture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Business value is given more importance than technical strategy.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Strategic goals are given more importance than project-specific benefits.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Intrinsic interoperability is given more importance than custom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Shared services are given more importance than specific-purpose implementations.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Flexibility is given more importance than optimization.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Evolutionary refinement is given more importance than pursuit of initial perfection.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“</a:t>
            </a:r>
            <a:r>
              <a:rPr lang="en-US" sz="1400" dirty="0"/>
              <a:t>Perfect” is the enemy of “DONE</a:t>
            </a:r>
            <a:r>
              <a:rPr lang="en-US" sz="1600" dirty="0"/>
              <a:t>”.</a:t>
            </a:r>
          </a:p>
        </p:txBody>
      </p:sp>
      <p:pic>
        <p:nvPicPr>
          <p:cNvPr id="4098" name="Picture 2" descr="Core Values and Guiding Principles of the SOA Manifesto">
            <a:extLst>
              <a:ext uri="{FF2B5EF4-FFF2-40B4-BE49-F238E27FC236}">
                <a16:creationId xmlns:a16="http://schemas.microsoft.com/office/drawing/2014/main" id="{DC5FCDE8-F294-4064-B98D-E7E904DA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44" y="680383"/>
            <a:ext cx="6025218" cy="602521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1D8A-EE34-4701-A79D-16E16E01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Client/Server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https://en.wikipedia.org/wiki/Client%E2%80%93server_model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26741-81B9-C3AE-4ECB-093A1ED6DEF0}"/>
              </a:ext>
            </a:extLst>
          </p:cNvPr>
          <p:cNvSpPr txBox="1"/>
          <p:nvPr/>
        </p:nvSpPr>
        <p:spPr>
          <a:xfrm>
            <a:off x="998220" y="2609850"/>
            <a:ext cx="5193030" cy="3790950"/>
          </a:xfrm>
          <a:prstGeom prst="rect">
            <a:avLst/>
          </a:prstGeom>
          <a:noFill/>
        </p:spPr>
        <p:txBody>
          <a:bodyPr wrap="square" anchor="ctr">
            <a:normAutofit fontScale="92500" lnSpcReduction="10000"/>
          </a:bodyPr>
          <a:lstStyle/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i="1" dirty="0"/>
              <a:t>client</a:t>
            </a:r>
            <a:r>
              <a:rPr lang="en-US" sz="1600" dirty="0"/>
              <a:t> does not share its resources. 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i="1" dirty="0"/>
              <a:t>client</a:t>
            </a:r>
            <a:r>
              <a:rPr lang="en-US" sz="1600" dirty="0"/>
              <a:t> requests content or service from a </a:t>
            </a:r>
            <a:r>
              <a:rPr lang="en-US" sz="1600" b="1" i="1" dirty="0"/>
              <a:t>server</a:t>
            </a:r>
            <a:r>
              <a:rPr lang="en-US" sz="1600" dirty="0"/>
              <a:t>. </a:t>
            </a:r>
          </a:p>
          <a:p>
            <a:pPr marL="457200" lvl="2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Clients must initiate all communication with servers. 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Servers await incoming requests. 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client does not have to be concerned with how the server fulfills the request. 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client only has to understand the response.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response is delivered over HTTP almost exclusively.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Clients and servers exchange messages in a request–response messaging pattern. </a:t>
            </a:r>
          </a:p>
          <a:p>
            <a:pPr lvl="2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client sends a request, and the server returns a response.</a:t>
            </a:r>
          </a:p>
          <a:p>
            <a:pPr lvl="1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Email, network printing, and the World Wide Web all use the </a:t>
            </a:r>
            <a:r>
              <a:rPr lang="en-US" sz="1600" b="1" i="1" dirty="0"/>
              <a:t>client-server model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D45E851-297B-F175-C4C9-9BDEEFCE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09" y="3033714"/>
            <a:ext cx="4905371" cy="294322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5FB0C-91D6-DB25-B02C-4ABFE65DD75A}"/>
              </a:ext>
            </a:extLst>
          </p:cNvPr>
          <p:cNvSpPr txBox="1"/>
          <p:nvPr/>
        </p:nvSpPr>
        <p:spPr>
          <a:xfrm>
            <a:off x="1097280" y="1905699"/>
            <a:ext cx="103327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i="1" dirty="0"/>
              <a:t>client–server model </a:t>
            </a:r>
            <a:r>
              <a:rPr lang="en-US" sz="2200" dirty="0"/>
              <a:t>is a distributed application structure that separates work between the providers of a resource or service (server) and service requesters (client). </a:t>
            </a:r>
          </a:p>
        </p:txBody>
      </p:sp>
    </p:spTree>
    <p:extLst>
      <p:ext uri="{BB962C8B-B14F-4D97-AF65-F5344CB8AC3E}">
        <p14:creationId xmlns:p14="http://schemas.microsoft.com/office/powerpoint/2010/main" val="205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3797-E992-451A-AC95-071C3018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4" y="286603"/>
            <a:ext cx="1010756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Uses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https://www.ibm.com/support/knowledgecenter/SSMQ79_9.5.1/com.ibm.egl.pg.doc/topics/pegl_serv_overview.html#pegl_serv_overview__introsoa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5A58-EC6E-4A1E-A124-11FBC707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04" y="1912988"/>
            <a:ext cx="10110303" cy="12419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SOA is mainly implemented from the ground up on new services. Justifications for when old code might be converted to SOA architecture are if the application:</a:t>
            </a:r>
          </a:p>
        </p:txBody>
      </p:sp>
      <p:pic>
        <p:nvPicPr>
          <p:cNvPr id="2050" name="Picture 2" descr="monolithic vs microservices">
            <a:extLst>
              <a:ext uri="{FF2B5EF4-FFF2-40B4-BE49-F238E27FC236}">
                <a16:creationId xmlns:a16="http://schemas.microsoft.com/office/drawing/2014/main" id="{E7E52CCC-B48B-4D4B-8067-A6FE3A7E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96" y="3154897"/>
            <a:ext cx="5662300" cy="28026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C49A8-053A-4668-852E-7AB20D4F466A}"/>
              </a:ext>
            </a:extLst>
          </p:cNvPr>
          <p:cNvSpPr/>
          <p:nvPr/>
        </p:nvSpPr>
        <p:spPr>
          <a:xfrm>
            <a:off x="1108304" y="3154897"/>
            <a:ext cx="4313092" cy="3223071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pPr marL="365760" lvl="2" indent="-182880">
              <a:buFont typeface="Arial" panose="020B0604020202020204" pitchFamily="34" charset="0"/>
              <a:buChar char="•"/>
            </a:pPr>
            <a:r>
              <a:rPr lang="en-US" sz="2000" dirty="0"/>
              <a:t>has UI logic, business processing, and data access tightly coupled making the code difficult to test.</a:t>
            </a:r>
          </a:p>
          <a:p>
            <a:pPr marL="365760" lvl="2" indent="-182880">
              <a:buFont typeface="Arial" panose="020B0604020202020204" pitchFamily="34" charset="0"/>
              <a:buChar char="•"/>
            </a:pPr>
            <a:r>
              <a:rPr lang="en-US" sz="2000" dirty="0"/>
              <a:t>is hard to understand due to repeated patching rather than being rewritten when needed. </a:t>
            </a:r>
          </a:p>
          <a:p>
            <a:pPr marL="365760" lvl="2" indent="-182880">
              <a:buFont typeface="Arial" panose="020B0604020202020204" pitchFamily="34" charset="0"/>
              <a:buChar char="•"/>
            </a:pPr>
            <a:r>
              <a:rPr lang="en-US" sz="2000" dirty="0"/>
              <a:t>Updates are time consuming and complex, resulting in additional errors.</a:t>
            </a:r>
          </a:p>
          <a:p>
            <a:pPr marL="365760" lvl="2" indent="-182880">
              <a:buFont typeface="Arial" panose="020B0604020202020204" pitchFamily="34" charset="0"/>
              <a:buChar char="•"/>
            </a:pPr>
            <a:r>
              <a:rPr lang="en-US" sz="2000" dirty="0"/>
              <a:t>inventory has duplicate logic, requiring changes in several places.</a:t>
            </a:r>
          </a:p>
        </p:txBody>
      </p:sp>
    </p:spTree>
    <p:extLst>
      <p:ext uri="{BB962C8B-B14F-4D97-AF65-F5344CB8AC3E}">
        <p14:creationId xmlns:p14="http://schemas.microsoft.com/office/powerpoint/2010/main" val="3485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11CC-4610-4284-ADEB-0975914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03" y="286603"/>
            <a:ext cx="1013492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 – Design Patterns</a:t>
            </a:r>
            <a:br>
              <a:rPr lang="en-US" dirty="0"/>
            </a:br>
            <a:r>
              <a:rPr lang="en-US" sz="1400" dirty="0">
                <a:hlinkClick r:id="rId2"/>
              </a:rPr>
              <a:t>ibm.com/support/</a:t>
            </a:r>
            <a:r>
              <a:rPr lang="en-US" sz="1400" dirty="0" err="1">
                <a:hlinkClick r:id="rId2"/>
              </a:rPr>
              <a:t>knowledgecenter</a:t>
            </a:r>
            <a:r>
              <a:rPr lang="en-US" sz="1400" dirty="0">
                <a:hlinkClick r:id="rId2"/>
              </a:rPr>
              <a:t>/SSMQ79_9.5.1/com.ibm.egl.pg.doc/topics/pegl_serv_overview.html#pegl_serv_overview__</a:t>
            </a:r>
            <a:r>
              <a:rPr lang="en-US" sz="1400" dirty="0" err="1">
                <a:hlinkClick r:id="rId2"/>
              </a:rPr>
              <a:t>introsoa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C39D-AB32-45DC-A83F-78D79D9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03" y="1893802"/>
            <a:ext cx="5158669" cy="448733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Service-Oriented Application is a collection of independent services organized into a hierarchy.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topmost level of the SOA receives data from the UI (the user) and sends requests via HTTP to the appropriate Business service API.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Business Service may manipulate the data or send another request to a Data Access Services, or access a Database, depending on what is needed.</a:t>
            </a:r>
          </a:p>
        </p:txBody>
      </p:sp>
      <p:pic>
        <p:nvPicPr>
          <p:cNvPr id="4" name="Picture 2" descr="Illustration of a service-oriented application">
            <a:extLst>
              <a:ext uri="{FF2B5EF4-FFF2-40B4-BE49-F238E27FC236}">
                <a16:creationId xmlns:a16="http://schemas.microsoft.com/office/drawing/2014/main" id="{0C0145E1-3190-4764-909B-FB676320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60" y="2089795"/>
            <a:ext cx="4601236" cy="413076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6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11CC-4610-4284-ADEB-0975914F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79" y="286603"/>
            <a:ext cx="10481188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SOA – Web Service Design Patterns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https://www.mercurymagazines.com/pdf/Bst_Prctcs_Dsgn_Ptrns.pdf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C39D-AB32-45DC-A83F-78D79D9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79" y="1903635"/>
            <a:ext cx="5361809" cy="448733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- A Controller can be used in SOA architectures to encapsulate the </a:t>
            </a:r>
            <a:r>
              <a:rPr lang="en-US" sz="2000" b="1" i="1" dirty="0">
                <a:solidFill>
                  <a:schemeClr val="tx1"/>
                </a:solidFill>
              </a:rPr>
              <a:t>Business Logic</a:t>
            </a:r>
            <a:r>
              <a:rPr lang="en-US" sz="2000" dirty="0">
                <a:solidFill>
                  <a:schemeClr val="tx1"/>
                </a:solidFill>
              </a:rPr>
              <a:t> of the target service.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is a key component of “MVC” architecture.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</a:rPr>
              <a:t>Façade</a:t>
            </a:r>
            <a:r>
              <a:rPr lang="en-US" sz="2000" dirty="0">
                <a:solidFill>
                  <a:schemeClr val="tx1"/>
                </a:solidFill>
              </a:rPr>
              <a:t>: Placed between the client and the services used. It Loosens the coupling between client and server components.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FF1AA-C07D-4A8E-8426-03D7C154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35" y="3411664"/>
            <a:ext cx="4098428" cy="290441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C7EEE-21D7-45CF-BDD6-37CAC562D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15" y="2025008"/>
            <a:ext cx="4109139" cy="13007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804532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1312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Service Oriented Architecture</vt:lpstr>
      <vt:lpstr>Service-oriented architecture (SOA) is a software design pattern where functionalities are provided by one API to another API through a predetermined communication protocol (HTTP).</vt:lpstr>
      <vt:lpstr>SOA – Overview https://www.ibm.com/support/knowledgecenter/SSMQ79_9.5.1/com.ibm.egl.pg.doc/topics/pegl_serv_overview.html#pegl_serv_overview__introsoa https://en.wikipedia.org/wiki/Service-oriented_architecture#Patterns https://docs.microsoft.com/en-us/dotnet/framework/wcf/whats-wcf#features-of-wcf</vt:lpstr>
      <vt:lpstr>SOA – Overview https://en.wikipedia.org/wiki/Service-oriented_architecture#Patterns</vt:lpstr>
      <vt:lpstr>SOA – Principles https://en.wikipedia.org/wiki/Service-oriented_architecture#Patterns https://www.modusoperantic.com/en/the-soa-manifesto/</vt:lpstr>
      <vt:lpstr>Client/Server Model https://en.wikipedia.org/wiki/Client%E2%80%93server_model</vt:lpstr>
      <vt:lpstr>SOA – Uses https://www.ibm.com/support/knowledgecenter/SSMQ79_9.5.1/com.ibm.egl.pg.doc/topics/pegl_serv_overview.html#pegl_serv_overview__introsoa</vt:lpstr>
      <vt:lpstr>SOA – Design Patterns ibm.com/support/knowledgecenter/SSMQ79_9.5.1/com.ibm.egl.pg.doc/topics/pegl_serv_overview.html#pegl_serv_overview__introsoa</vt:lpstr>
      <vt:lpstr>SOA – Web Service Design Patterns https://www.mercurymagazines.com/pdf/Bst_Prctcs_Dsgn_Ptrns.pdf</vt:lpstr>
      <vt:lpstr>SOA – Web Service Design Patterns https://www.mercurymagazines.com/pdf/Bst_Prctcs_Dsgn_Ptrns.pdf</vt:lpstr>
      <vt:lpstr>SOA - Implementations https://en.wikipedia.org/wiki/Service-oriented_architecture#Patterns:~:text=20%5D%5B21%5D-,Implementation%20approaches,-%5Bedit%5D</vt:lpstr>
      <vt:lpstr>SOA – Benefits https://www.mercurymagazines.com/pdf/Bst_Prctcs_Dsgn_Ptrns.pdf</vt:lpstr>
      <vt:lpstr>SOA – Difficulties https://www.mercurymagazines.com/pdf/Bst_Prctcs_Dsgn_Ptrns.pdf https://martinfowler.com/bliki/ServiceOrientedAmbiguity.html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2020-04-04T19:27:42Z</dcterms:created>
  <dcterms:modified xsi:type="dcterms:W3CDTF">2023-08-07T21:03:31Z</dcterms:modified>
</cp:coreProperties>
</file>